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1" r:id="rId5"/>
    <p:sldId id="312" r:id="rId6"/>
    <p:sldId id="623" r:id="rId7"/>
    <p:sldId id="417" r:id="rId8"/>
    <p:sldId id="628" r:id="rId9"/>
    <p:sldId id="413" r:id="rId10"/>
    <p:sldId id="414" r:id="rId11"/>
    <p:sldId id="419" r:id="rId12"/>
    <p:sldId id="634" r:id="rId13"/>
    <p:sldId id="635" r:id="rId14"/>
    <p:sldId id="636" r:id="rId15"/>
    <p:sldId id="394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87D"/>
    <a:srgbClr val="F6F8FA"/>
    <a:srgbClr val="4D4D4D"/>
    <a:srgbClr val="F58025"/>
    <a:srgbClr val="303745"/>
    <a:srgbClr val="D14C27"/>
    <a:srgbClr val="1C498B"/>
    <a:srgbClr val="C5C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7" autoAdjust="0"/>
    <p:restoredTop sz="91667" autoAdjust="0"/>
  </p:normalViewPr>
  <p:slideViewPr>
    <p:cSldViewPr snapToGrid="0" showGuides="1">
      <p:cViewPr varScale="1">
        <p:scale>
          <a:sx n="118" d="100"/>
          <a:sy n="118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87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1BD6-766B-4D19-B75E-7E6A037A6BF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302AA-81B1-4225-BC36-6DD3E8E9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44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3C34-4FAE-4634-9621-7C1A1531823B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D1758-ED3D-4611-B861-63A1DF032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27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1FC1C-75CE-484F-8A2C-C165727515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1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1FC1C-75CE-484F-8A2C-C165727515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6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1FC1C-75CE-484F-8A2C-C165727515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2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D1758-ED3D-4611-B861-63A1DF0322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0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1FC1C-75CE-484F-8A2C-C165727515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4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1FC1C-75CE-484F-8A2C-C165727515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2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dirty="0"/>
              <a:t>Customer can view their Apprenticeship Illinois Career plan by accessing the plan through their Dashboard.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1FC1C-75CE-484F-8A2C-C165727515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cs typeface="Calibri"/>
              </a:rPr>
              <a:t>Outline of Demonstration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cs typeface="Calibri"/>
              </a:rPr>
              <a:t>Logging in as a Test Grantee for Category 1 and 2.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Highlight process for setting up an Illinois </a:t>
            </a:r>
            <a:r>
              <a:rPr lang="en-US" sz="1800" dirty="0" err="1">
                <a:cs typeface="Calibri"/>
              </a:rPr>
              <a:t>workNet</a:t>
            </a:r>
            <a:r>
              <a:rPr lang="en-US" sz="1800" dirty="0">
                <a:cs typeface="Calibri"/>
              </a:rPr>
              <a:t> account.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Highlight grantee details and training programs.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Navigate to the group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Demonstrate adding a customer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Complete application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Enroll customer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Complete Service Needs Assessment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Demonstrate Referral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Demonstrate Training/Services Career Plan Tool – open one service – close one service and demo completion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Review the program completion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Mention the Overview Page and Dashboard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1FC1C-75CE-484F-8A2C-C165727515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5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1FC1C-75CE-484F-8A2C-C165727515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45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56E7046-DE4F-0A49-A5D9-1A3B2F5BA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1F6FDE6-65F0-9041-A1D4-82C1AC416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73E8B-1D2A-B241-9CB5-BFDA05123263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9334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 userDrawn="1">
          <p15:clr>
            <a:srgbClr val="FBAE40"/>
          </p15:clr>
        </p15:guide>
        <p15:guide id="2" pos="5384" userDrawn="1">
          <p15:clr>
            <a:srgbClr val="FBAE40"/>
          </p15:clr>
        </p15:guide>
        <p15:guide id="3" pos="374" userDrawn="1">
          <p15:clr>
            <a:srgbClr val="FBAE40"/>
          </p15:clr>
        </p15:guide>
        <p15:guide id="4" orient="horz" pos="306" userDrawn="1">
          <p15:clr>
            <a:srgbClr val="FBAE40"/>
          </p15:clr>
        </p15:guide>
        <p15:guide id="5" orient="horz" pos="9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t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2692400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7CEACDE-488E-EE43-8FCE-91A00D1DD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1647455-E7B0-624E-839D-5012DF3986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9ABA45-32C3-824E-AE11-842C8C961E68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85A09D-A3D9-1847-9066-A15EF7AFA9A5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BF4E2E-90C2-2142-BF66-8AA194126197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377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Service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64326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40792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617259" y="1543049"/>
            <a:ext cx="1882774" cy="2743201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F03563B-B19E-CD46-A575-07200D7FE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C84084AF-F34C-5641-9C74-7F83C6619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FC8E6E-476E-2A48-B50D-92DC8AEDD05B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6BC7AA-6EED-C645-8196-EF1D4E983E57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A73D0F-7547-794F-80B0-F9AB9CECA84E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1920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14C27"/>
              </a:solidFill>
            </a:endParaRP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3250" y="2790824"/>
            <a:ext cx="3282950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267324" y="2790824"/>
            <a:ext cx="3280631" cy="2352673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62200" y="1966913"/>
            <a:ext cx="4419600" cy="3176585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2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eft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56204" y="575840"/>
            <a:ext cx="3394071" cy="68145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165727" y="1306764"/>
            <a:ext cx="3394071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165727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297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Right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30479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331093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93725" y="1249387"/>
            <a:ext cx="3331093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01BF797-E6B0-3A4F-9AE1-808DCEC9A0F7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59FFB-7912-A445-B86C-19C31BF90283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EF4BC-4034-8840-AA6A-7462FD822208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6083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ortfolio Singl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49"/>
            <a:ext cx="3986742" cy="2756285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FC41429-A31B-2E47-B693-F0B7DB81B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E766388F-21A1-D34D-9909-C7FC060ED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8DE1B4-67D2-F54C-BE0C-4FCF20A45999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647BA0-C953-A445-8088-C170691872FE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29C5EF-5C47-8B46-8042-8890D68B5345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211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22871" y="1686719"/>
            <a:ext cx="4598829" cy="267096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2C99A59E-2BB6-BA46-9568-B1E88BEF0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7E7DB83-23EF-6141-AF9E-934D60BE0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7DC21A-D623-B54B-8AC7-4890DA28622F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1979A8-020B-EC40-BD4B-473EA6A86219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31473A-9887-BA45-97C6-2A5DE753C301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0239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67249" y="1943100"/>
            <a:ext cx="3107531" cy="194327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6EC4ED0-10E4-3545-BD7E-523ADFB0DB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566CE4E-C2CA-3644-AD67-11E740957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308952-0A33-FD43-AAAB-A0289CD6C198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35E87-77E2-F94C-8FDA-701E2D3316C3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33272A-5A23-EB48-B0DC-1B3A6CBCB5F3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88159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D Portfolio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979246" y="1911986"/>
            <a:ext cx="2706929" cy="162893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6C8C71C-4627-E649-A813-652EA34941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5E5023-01E4-5945-9369-DA3ABFB47C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19103-B1A7-3D48-98B1-43441E22E684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EB3C8-92A1-4443-B933-0BCDC5DB85FB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D2D835-24AD-B541-B578-26FDBBA98611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6035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3986213" y="202168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E4AC0FC-125E-C74E-A575-A59A8821B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A3840CE-481D-8D42-B3B6-5350960E33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9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372250-C92F-C647-8949-C3218B6EE8B6}"/>
              </a:ext>
            </a:extLst>
          </p:cNvPr>
          <p:cNvSpPr txBox="1"/>
          <p:nvPr userDrawn="1"/>
        </p:nvSpPr>
        <p:spPr>
          <a:xfrm>
            <a:off x="3889513" y="4722841"/>
            <a:ext cx="39522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5C9B06-7C2C-A045-959D-7E193A928AE0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5175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2B3E9-20CA-BA46-A89A-02FBF1AB9991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493A59-A009-F34B-9AD8-A673A208C1CC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1790B-1E4F-3B4F-AD32-8BC1BF08A162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571"/>
      </p:ext>
    </p:extLst>
  </p:cSld>
  <p:clrMapOvr>
    <a:masterClrMapping/>
  </p:clrMapOvr>
  <p:transition spd="slow" advClick="0" advTm="3000">
    <p:fade/>
  </p:transition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Portfolio Showcase a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48047" y="1804652"/>
            <a:ext cx="1573825" cy="2100597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4673016" y="2437606"/>
            <a:ext cx="2107406" cy="158194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3179078-EDEF-4B4B-8BF5-5E89500AD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4258E5A-5A36-294E-8080-2C43BFACC5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591CDD-4A98-CF4D-BE1C-D26506EAFC24}"/>
              </a:ext>
            </a:extLst>
          </p:cNvPr>
          <p:cNvSpPr txBox="1"/>
          <p:nvPr userDrawn="1"/>
        </p:nvSpPr>
        <p:spPr>
          <a:xfrm>
            <a:off x="3823252" y="4722841"/>
            <a:ext cx="401848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D59B35-8D68-2B42-BC1A-A4A543A89604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465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Portfolio Showcase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723197" y="1925601"/>
            <a:ext cx="1216819" cy="216693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D3FB212-BF92-404A-AB79-FDB3AEC2F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C312005-8898-2A4A-9F3E-5AB3DA724C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269B0-335D-3C4D-9D57-114C92B46863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CCD6F4-95D2-434D-A5FB-ED66AC1D5094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0DEED3-2C48-8940-B472-7B22B091C62A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93952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ortfolio in 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 userDrawn="1">
            <p:ph type="pic" sz="quarter" idx="12"/>
          </p:nvPr>
        </p:nvSpPr>
        <p:spPr>
          <a:xfrm>
            <a:off x="1057275" y="1771649"/>
            <a:ext cx="7029451" cy="337185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ABAB7BE-7E9E-674F-83FF-F19C2AB8F0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7C068E3-D242-C045-A561-4A758338B1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60544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Project Show 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594391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2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4561555" y="1543050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2577973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60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6545137" y="2913398"/>
            <a:ext cx="1984248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728F900-AC70-D645-8786-DB255F07613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586FCC5-0315-774B-B63C-7105E6AA1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9F1464-6DB1-234C-B015-31653780D7DD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154BDA-087C-F343-919C-5DA1611FFF22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FB44F3-1E73-6F4E-B79D-2D27D23754FF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78169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591940" y="3128769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 userDrawn="1">
            <p:ph type="pic" sz="quarter" idx="20"/>
          </p:nvPr>
        </p:nvSpPr>
        <p:spPr>
          <a:xfrm>
            <a:off x="3524298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 userDrawn="1">
            <p:ph type="pic" sz="quarter" idx="21"/>
          </p:nvPr>
        </p:nvSpPr>
        <p:spPr>
          <a:xfrm>
            <a:off x="6426859" y="3132337"/>
            <a:ext cx="570159" cy="570159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8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028C285-0AD5-4E49-8418-334AAEA88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486197D-2DB5-9D47-9406-78588F99E69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DE2AF-CFE4-784D-934E-43E5E23BE159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31F7B9-C5EB-4749-BD5B-F0881C2619D0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60823-CB42-9C4E-831A-345865AFE106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+mn-lt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+mn-lt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4220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53029"/>
      </p:ext>
    </p:extLst>
  </p:cSld>
  <p:clrMapOvr>
    <a:masterClrMapping/>
  </p:clrMapOvr>
  <p:transition spd="slow" advClick="0" advTm="3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662225"/>
      </p:ext>
    </p:extLst>
  </p:cSld>
  <p:clrMapOvr>
    <a:masterClrMapping/>
  </p:clrMapOvr>
  <p:transition spd="slow" advClick="0" advTm="3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4C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6971"/>
      </p:ext>
    </p:extLst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090271" y="1588761"/>
            <a:ext cx="963458" cy="963458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53703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189509" y="1590011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64B377F-598C-7D43-AC31-2A6886AA3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2CC2ABB-C44C-CA4F-97C9-5F71B7B6A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AE139-211F-0C42-9F4B-85DFB65FCB49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A6322F-23C5-EB4B-A7C5-F6F6A8D55105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79602B-7BC0-AA47-88B7-E243181EF231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2628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2035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907309" y="1590770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211734" y="3233602"/>
            <a:ext cx="1035714" cy="103571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5638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Our Team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3617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48003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389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5767750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411611" y="1491268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617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248003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412389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5767750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7411611" y="2990521"/>
            <a:ext cx="895352" cy="895352"/>
          </a:xfrm>
          <a:prstGeom prst="ellipse">
            <a:avLst/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E88CBAAB-051E-1F43-99EB-E9793A00F6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EEB9AEB2-A20A-AC4A-8117-14544614B58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6F4AED-80B1-6640-8F28-A1218A13FF6B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985DE4-4CE4-9E49-9AB4-6614AC786DB4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E274C7-679C-C04B-92C9-E2A4E8497F18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75382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90059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3972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817887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792064" y="1636182"/>
            <a:ext cx="1452033" cy="1563369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4904A9C-F409-AE4F-A747-43A017E3F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5E4ECA07-8D52-644F-9953-199076DFE2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CE6139-40EB-5A44-B146-9F95E85DC6C4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6D993C-E30F-8748-907D-D69E511F747C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D557BF-A5E6-A549-9731-3AAC239F39DC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2055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reative Fo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3725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32884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63964" y="1543050"/>
            <a:ext cx="2483136" cy="1992630"/>
          </a:xfrm>
          <a:prstGeom prst="rect">
            <a:avLst/>
          </a:prstGeom>
          <a:ln w="6350">
            <a:noFill/>
          </a:ln>
        </p:spPr>
        <p:txBody>
          <a:bodyPr/>
          <a:lstStyle>
            <a:lvl1pPr>
              <a:defRPr sz="1000">
                <a:solidFill>
                  <a:schemeClr val="accent4"/>
                </a:solidFill>
                <a:latin typeface="Lat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407428" y="4713316"/>
            <a:ext cx="141259" cy="141259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>
            <a:off x="8244097" y="4713316"/>
            <a:ext cx="141259" cy="141259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6CBF394-B60A-E741-AECA-5E88337D99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2" y="575841"/>
            <a:ext cx="7953374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18399F1-AEFE-F44A-ADD6-B69AF9C2C4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3725" y="959101"/>
            <a:ext cx="7953374" cy="14134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5B4D4D-FE7B-7544-AE95-78E62D87D7EE}"/>
              </a:ext>
            </a:extLst>
          </p:cNvPr>
          <p:cNvSpPr txBox="1"/>
          <p:nvPr userDrawn="1"/>
        </p:nvSpPr>
        <p:spPr>
          <a:xfrm>
            <a:off x="593725" y="4722841"/>
            <a:ext cx="178355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b="1" spc="30" baseline="0" dirty="0">
                <a:solidFill>
                  <a:srgbClr val="D14C27"/>
                </a:solidFill>
                <a:latin typeface="+mn-lt"/>
                <a:ea typeface="Segoe UI Symbol" panose="020B0502040204020203" pitchFamily="34" charset="0"/>
              </a:rPr>
              <a:t>CAREERS, WAGES &amp; TRENDS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713A6D-877A-384F-87BE-707CEE1854EA}"/>
              </a:ext>
            </a:extLst>
          </p:cNvPr>
          <p:cNvSpPr txBox="1"/>
          <p:nvPr userDrawn="1"/>
        </p:nvSpPr>
        <p:spPr>
          <a:xfrm>
            <a:off x="5181600" y="4722841"/>
            <a:ext cx="26601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Illinois </a:t>
            </a:r>
            <a:r>
              <a:rPr lang="en-US" sz="800" b="0" spc="0" baseline="0" dirty="0" err="1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workNet</a:t>
            </a:r>
            <a:r>
              <a:rPr lang="en-US" sz="800" b="0" spc="0" baseline="3000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®</a:t>
            </a:r>
            <a:r>
              <a:rPr lang="en-US" sz="800" b="0" spc="0" baseline="0" dirty="0">
                <a:solidFill>
                  <a:schemeClr val="accent3"/>
                </a:solidFill>
                <a:latin typeface="+mn-lt"/>
                <a:ea typeface="Segoe UI Symbol" panose="020B0502040204020203" pitchFamily="34" charset="0"/>
              </a:rPr>
              <a:t> is sponsored by the Department of Commerce and Economic Opportunity.</a:t>
            </a:r>
            <a:endParaRPr lang="en-US" sz="800" b="0" spc="0" baseline="0" dirty="0">
              <a:solidFill>
                <a:schemeClr val="accent2"/>
              </a:solidFill>
              <a:latin typeface="+mn-lt"/>
              <a:ea typeface="Segoe UI Symbol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43B93-C2E1-F44E-8083-B3403188F597}"/>
              </a:ext>
            </a:extLst>
          </p:cNvPr>
          <p:cNvSpPr txBox="1"/>
          <p:nvPr userDrawn="1"/>
        </p:nvSpPr>
        <p:spPr>
          <a:xfrm>
            <a:off x="7939422" y="4722841"/>
            <a:ext cx="20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7692F5A-FC14-4E83-B4CC-18F6C2D780A4}" type="slidenum">
              <a:rPr lang="en-US" sz="800" b="0" spc="30" baseline="0" smtClean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pPr algn="r"/>
              <a:t>‹#›</a:t>
            </a:fld>
            <a:endParaRPr lang="en-US" sz="800" b="0" spc="30" baseline="0" dirty="0">
              <a:solidFill>
                <a:schemeClr val="accent4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9557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700">
          <p15:clr>
            <a:srgbClr val="FBAE40"/>
          </p15:clr>
        </p15:guide>
        <p15:guide id="2" pos="5384">
          <p15:clr>
            <a:srgbClr val="FBAE40"/>
          </p15:clr>
        </p15:guide>
        <p15:guide id="3" pos="374">
          <p15:clr>
            <a:srgbClr val="FBAE40"/>
          </p15:clr>
        </p15:guide>
        <p15:guide id="4" orient="horz" pos="306">
          <p15:clr>
            <a:srgbClr val="FBAE40"/>
          </p15:clr>
        </p15:guide>
        <p15:guide id="5" orient="horz" pos="97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Half Pictgure 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499"/>
          </a:xfrm>
          <a:prstGeom prst="rect">
            <a:avLst/>
          </a:prstGeom>
          <a:ln w="9525">
            <a:noFill/>
          </a:ln>
        </p:spPr>
        <p:txBody>
          <a:bodyPr/>
          <a:lstStyle>
            <a:lvl1pPr>
              <a:defRPr sz="120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633A2E63-020A-664E-A829-E62CF7DB32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2" y="575841"/>
            <a:ext cx="3167741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 cap="all" spc="50" baseline="0">
                <a:solidFill>
                  <a:schemeClr val="accent1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4535F8A-7FC2-4645-BC8E-4C152447F9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725" y="1271157"/>
            <a:ext cx="3782332" cy="19478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cap="none" spc="0" baseline="0">
                <a:solidFill>
                  <a:srgbClr val="4D4D4D"/>
                </a:solidFill>
                <a:latin typeface="+mn-lt"/>
                <a:ea typeface="Segoe UI Symbol" panose="020B0502040204020203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93719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8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74" r:id="rId3"/>
    <p:sldLayoutId id="2147483690" r:id="rId4"/>
    <p:sldLayoutId id="2147483691" r:id="rId5"/>
    <p:sldLayoutId id="2147483672" r:id="rId6"/>
    <p:sldLayoutId id="2147483693" r:id="rId7"/>
    <p:sldLayoutId id="2147483671" r:id="rId8"/>
    <p:sldLayoutId id="2147483675" r:id="rId9"/>
    <p:sldLayoutId id="2147483682" r:id="rId10"/>
    <p:sldLayoutId id="2147483687" r:id="rId11"/>
    <p:sldLayoutId id="2147483680" r:id="rId12"/>
    <p:sldLayoutId id="2147483676" r:id="rId13"/>
    <p:sldLayoutId id="2147483692" r:id="rId14"/>
    <p:sldLayoutId id="2147483679" r:id="rId15"/>
    <p:sldLayoutId id="2147483677" r:id="rId16"/>
    <p:sldLayoutId id="2147483683" r:id="rId17"/>
    <p:sldLayoutId id="2147483684" r:id="rId18"/>
    <p:sldLayoutId id="2147483685" r:id="rId19"/>
    <p:sldLayoutId id="2147483689" r:id="rId20"/>
    <p:sldLayoutId id="2147483686" r:id="rId21"/>
    <p:sldLayoutId id="2147483681" r:id="rId22"/>
    <p:sldLayoutId id="2147483678" r:id="rId23"/>
    <p:sldLayoutId id="2147483688" r:id="rId24"/>
    <p:sldLayoutId id="2147483669" r:id="rId25"/>
    <p:sldLayoutId id="2147483668" r:id="rId26"/>
    <p:sldLayoutId id="2147483670" r:id="rId27"/>
  </p:sldLayoutIdLst>
  <p:transition spd="slow" advClick="0" advTm="3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Relationship Id="rId5" Type="http://schemas.openxmlformats.org/officeDocument/2006/relationships/hyperlink" Target="https://docs.google.com/document/d/1YPjA40DPXv3AAqWfzaX8Wwc0inRAcHgR8z3FBB_PV7s/edit?usp=sharing" TargetMode="External"/><Relationship Id="rId4" Type="http://schemas.openxmlformats.org/officeDocument/2006/relationships/hyperlink" Target="https://www.illinoisworknet.com/partners/Documents/Become%20a%20Partner%20-%20JTED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9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www.youtube.com/illinoisworknet" TargetMode="External"/><Relationship Id="rId18" Type="http://schemas.openxmlformats.org/officeDocument/2006/relationships/hyperlink" Target="https://www.illinoisworknet.com/News/_layouts/15/listfeed.aspx?List=%7b8A063B1D-128E-454C-9670-8993606DDDCD%7d" TargetMode="External"/><Relationship Id="rId3" Type="http://schemas.openxmlformats.org/officeDocument/2006/relationships/hyperlink" Target="https://www.pinterest.com/illinoisworknet/" TargetMode="External"/><Relationship Id="rId21" Type="http://schemas.openxmlformats.org/officeDocument/2006/relationships/hyperlink" Target="https://www.illinoisworknet.com/partners/Pages/Apprenticeship.aspx" TargetMode="External"/><Relationship Id="rId7" Type="http://schemas.openxmlformats.org/officeDocument/2006/relationships/hyperlink" Target="https://www.linkedin.com/company/illinois-worknet" TargetMode="External"/><Relationship Id="rId12" Type="http://schemas.openxmlformats.org/officeDocument/2006/relationships/image" Target="../media/image36.png"/><Relationship Id="rId17" Type="http://schemas.openxmlformats.org/officeDocument/2006/relationships/image" Target="../media/image39.emf"/><Relationship Id="rId2" Type="http://schemas.openxmlformats.org/officeDocument/2006/relationships/image" Target="../media/image31.png"/><Relationship Id="rId16" Type="http://schemas.openxmlformats.org/officeDocument/2006/relationships/hyperlink" Target="https://www.illinoisworknet.com/" TargetMode="External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hyperlink" Target="https://www.facebook.com/illinois.worknet" TargetMode="External"/><Relationship Id="rId5" Type="http://schemas.openxmlformats.org/officeDocument/2006/relationships/hyperlink" Target="https://www.linkedin.com/groups/4794123/" TargetMode="External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19" Type="http://schemas.openxmlformats.org/officeDocument/2006/relationships/image" Target="../media/image40.png"/><Relationship Id="rId4" Type="http://schemas.openxmlformats.org/officeDocument/2006/relationships/image" Target="../media/image32.png"/><Relationship Id="rId9" Type="http://schemas.openxmlformats.org/officeDocument/2006/relationships/hyperlink" Target="https://twitter.com/ILworknet" TargetMode="External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203DD0-62BA-0549-9D21-64941AE66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63" y="1974410"/>
            <a:ext cx="9287122" cy="1794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22618"/>
            <a:ext cx="9144000" cy="820882"/>
          </a:xfrm>
          <a:prstGeom prst="rect">
            <a:avLst/>
          </a:prstGeom>
          <a:solidFill>
            <a:srgbClr val="303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6807" y="2473596"/>
            <a:ext cx="511038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spc="50" dirty="0">
                <a:solidFill>
                  <a:schemeClr val="bg1"/>
                </a:solidFill>
                <a:ea typeface="Segoe UI Symbol" panose="020B0502040204020203" pitchFamily="34" charset="0"/>
              </a:rPr>
              <a:t>Program Implementation </a:t>
            </a:r>
          </a:p>
          <a:p>
            <a:pPr algn="ctr"/>
            <a:r>
              <a:rPr lang="en-US" sz="2800" b="1" spc="50" dirty="0">
                <a:solidFill>
                  <a:schemeClr val="bg1"/>
                </a:solidFill>
                <a:ea typeface="Segoe UI Symbol" panose="020B0502040204020203" pitchFamily="34" charset="0"/>
              </a:rPr>
              <a:t>&amp; Reporting System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2201653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82775" y="4594560"/>
            <a:ext cx="53784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ea typeface="Segoe UI Symbol" panose="020B0502040204020203" pitchFamily="34" charset="0"/>
              </a:rPr>
              <a:t>Illinois </a:t>
            </a:r>
            <a:r>
              <a:rPr lang="en-US" sz="900" dirty="0" err="1">
                <a:solidFill>
                  <a:schemeClr val="bg1"/>
                </a:solidFill>
                <a:ea typeface="Segoe UI Symbol" panose="020B0502040204020203" pitchFamily="34" charset="0"/>
              </a:rPr>
              <a:t>workNet</a:t>
            </a:r>
            <a:r>
              <a:rPr lang="en-US" sz="900" dirty="0">
                <a:solidFill>
                  <a:schemeClr val="bg1"/>
                </a:solidFill>
                <a:ea typeface="Segoe UI Symbol" panose="020B0502040204020203" pitchFamily="34" charset="0"/>
              </a:rPr>
              <a:t>® is sponsored by the Department of Commerce and Economic Opportunity.  – June 2022</a:t>
            </a:r>
          </a:p>
        </p:txBody>
      </p:sp>
      <p:pic>
        <p:nvPicPr>
          <p:cNvPr id="6" name="Picture 5" descr="A picture containing text, gauge, control panel&#10;&#10;Description automatically generated">
            <a:extLst>
              <a:ext uri="{FF2B5EF4-FFF2-40B4-BE49-F238E27FC236}">
                <a16:creationId xmlns:a16="http://schemas.microsoft.com/office/drawing/2014/main" id="{CB6F07E7-8927-4B20-9BF7-45F906A8A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37" y="572292"/>
            <a:ext cx="1202647" cy="60132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7AD9E0A-E370-35A7-F19C-00C4002151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1559" r="4673" b="16385"/>
          <a:stretch/>
        </p:blipFill>
        <p:spPr>
          <a:xfrm>
            <a:off x="2016807" y="546412"/>
            <a:ext cx="4973654" cy="14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73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B82FC1-1677-4746-9FE7-D5A2D94B50B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86F27E5-8E2D-477A-8564-2800DB212AF7}"/>
              </a:ext>
            </a:extLst>
          </p:cNvPr>
          <p:cNvSpPr/>
          <p:nvPr/>
        </p:nvSpPr>
        <p:spPr>
          <a:xfrm>
            <a:off x="413815" y="4353598"/>
            <a:ext cx="8303019" cy="7341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D2767B-181D-E2AA-867D-BDD4FD767B90}"/>
              </a:ext>
            </a:extLst>
          </p:cNvPr>
          <p:cNvSpPr/>
          <p:nvPr/>
        </p:nvSpPr>
        <p:spPr>
          <a:xfrm>
            <a:off x="1143000" y="8530"/>
            <a:ext cx="6858001" cy="816935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8F8CC6-DAD2-4783-9A65-8E04558F9387}"/>
              </a:ext>
            </a:extLst>
          </p:cNvPr>
          <p:cNvSpPr txBox="1"/>
          <p:nvPr/>
        </p:nvSpPr>
        <p:spPr>
          <a:xfrm>
            <a:off x="413815" y="55764"/>
            <a:ext cx="830301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spc="20" dirty="0">
                <a:solidFill>
                  <a:schemeClr val="bg1"/>
                </a:solidFill>
              </a:rPr>
              <a:t>Next Steps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A711B3-C5D8-9F01-AB1F-486F8E68629A}"/>
              </a:ext>
            </a:extLst>
          </p:cNvPr>
          <p:cNvSpPr txBox="1"/>
          <p:nvPr/>
        </p:nvSpPr>
        <p:spPr>
          <a:xfrm>
            <a:off x="1158577" y="1244463"/>
            <a:ext cx="6813494" cy="26545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Get Access: Create an Illinois </a:t>
            </a:r>
            <a:r>
              <a:rPr lang="en-US" sz="2400" dirty="0" err="1"/>
              <a:t>workNet</a:t>
            </a:r>
            <a:r>
              <a:rPr lang="en-US" sz="2400" dirty="0"/>
              <a:t> account and request access to the JTED Partner tools.</a:t>
            </a:r>
          </a:p>
          <a:p>
            <a:r>
              <a:rPr lang="en-US" dirty="0">
                <a:hlinkClick r:id="rId4"/>
              </a:rPr>
              <a:t>https://www.illinoisworknet.com/partners/Documents/Become%20a%20Partner%20-%20JTED.pdf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r>
              <a:rPr lang="en-US" sz="2400" dirty="0"/>
              <a:t>Sign up for Small Group Technical Assistance </a:t>
            </a:r>
          </a:p>
          <a:p>
            <a:r>
              <a:rPr lang="en-US" dirty="0">
                <a:hlinkClick r:id="rId5"/>
              </a:rPr>
              <a:t>https://docs.google.com/document/d/1YPjA40DPXv3AAqWfzaX8Wwc0inRAcHgR8z3FBB_PV7s/edit?usp=sharing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734837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B82FC1-1677-4746-9FE7-D5A2D94B50B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86F27E5-8E2D-477A-8564-2800DB212AF7}"/>
              </a:ext>
            </a:extLst>
          </p:cNvPr>
          <p:cNvSpPr/>
          <p:nvPr/>
        </p:nvSpPr>
        <p:spPr>
          <a:xfrm>
            <a:off x="413815" y="4353598"/>
            <a:ext cx="8303019" cy="7341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D2767B-181D-E2AA-867D-BDD4FD767B90}"/>
              </a:ext>
            </a:extLst>
          </p:cNvPr>
          <p:cNvSpPr/>
          <p:nvPr/>
        </p:nvSpPr>
        <p:spPr>
          <a:xfrm>
            <a:off x="1143000" y="8530"/>
            <a:ext cx="6858001" cy="816935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8F8CC6-DAD2-4783-9A65-8E04558F9387}"/>
              </a:ext>
            </a:extLst>
          </p:cNvPr>
          <p:cNvSpPr txBox="1"/>
          <p:nvPr/>
        </p:nvSpPr>
        <p:spPr>
          <a:xfrm>
            <a:off x="1142999" y="55764"/>
            <a:ext cx="685800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spc="20" dirty="0">
                <a:solidFill>
                  <a:schemeClr val="bg1"/>
                </a:solidFill>
              </a:rPr>
              <a:t>Partner Guide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43FB39-56E9-8A92-66FC-EF39611CF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227" y="701225"/>
            <a:ext cx="4395545" cy="41306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01776B-AF8C-C28C-39C7-E0C122EA2C2E}"/>
              </a:ext>
            </a:extLst>
          </p:cNvPr>
          <p:cNvSpPr txBox="1"/>
          <p:nvPr/>
        </p:nvSpPr>
        <p:spPr>
          <a:xfrm>
            <a:off x="427166" y="4887634"/>
            <a:ext cx="8289668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975"/>
              </a:lnSpc>
              <a:spcAft>
                <a:spcPts val="450"/>
              </a:spcAft>
            </a:pPr>
            <a:r>
              <a:rPr lang="en-US" sz="900" dirty="0">
                <a:solidFill>
                  <a:schemeClr val="bg1"/>
                </a:solidFill>
              </a:rPr>
              <a:t>https://www.illinoisworknet.com/partners/Pages/JTEDPartnerGuide.aspx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80856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0A70198-B17F-3A4D-9155-80BFC6906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16" y="3093878"/>
            <a:ext cx="9902677" cy="1351794"/>
          </a:xfrm>
          <a:prstGeom prst="rect">
            <a:avLst/>
          </a:prstGeom>
        </p:spPr>
      </p:pic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F0DF614C-A306-A144-A03C-4B36930696F9}"/>
              </a:ext>
            </a:extLst>
          </p:cNvPr>
          <p:cNvSpPr txBox="1">
            <a:spLocks/>
          </p:cNvSpPr>
          <p:nvPr/>
        </p:nvSpPr>
        <p:spPr>
          <a:xfrm>
            <a:off x="584202" y="575841"/>
            <a:ext cx="5528731" cy="3832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 cap="all" spc="50" baseline="0">
                <a:solidFill>
                  <a:schemeClr val="accent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+mn-lt"/>
              </a:rPr>
              <a:t>follow </a:t>
            </a:r>
            <a:r>
              <a:rPr lang="en-US" sz="2600" dirty="0">
                <a:solidFill>
                  <a:srgbClr val="D14C27"/>
                </a:solidFill>
                <a:latin typeface="+mn-lt"/>
              </a:rPr>
              <a:t>us!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81CDCD80-820D-194A-971B-898624B21929}"/>
              </a:ext>
            </a:extLst>
          </p:cNvPr>
          <p:cNvSpPr txBox="1">
            <a:spLocks/>
          </p:cNvSpPr>
          <p:nvPr/>
        </p:nvSpPr>
        <p:spPr>
          <a:xfrm>
            <a:off x="593725" y="957564"/>
            <a:ext cx="3782332" cy="19478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ts val="12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kern="1200" cap="none" spc="0" baseline="0">
                <a:solidFill>
                  <a:schemeClr val="accent4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4D4D4D"/>
                </a:solidFill>
                <a:latin typeface="+mn-lt"/>
              </a:rPr>
              <a:t>Subscribe to our Newsfeed or check us out on Social Media</a:t>
            </a:r>
          </a:p>
        </p:txBody>
      </p:sp>
      <p:pic>
        <p:nvPicPr>
          <p:cNvPr id="36" name="Picture 35">
            <a:hlinkClick r:id="rId3"/>
            <a:extLst>
              <a:ext uri="{FF2B5EF4-FFF2-40B4-BE49-F238E27FC236}">
                <a16:creationId xmlns:a16="http://schemas.microsoft.com/office/drawing/2014/main" id="{885633DF-A5BC-0343-817E-F0A69FF07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14" y="3016827"/>
            <a:ext cx="850900" cy="876300"/>
          </a:xfrm>
          <a:prstGeom prst="rect">
            <a:avLst/>
          </a:prstGeom>
        </p:spPr>
      </p:pic>
      <p:pic>
        <p:nvPicPr>
          <p:cNvPr id="38" name="Picture 37">
            <a:hlinkClick r:id="rId5"/>
            <a:extLst>
              <a:ext uri="{FF2B5EF4-FFF2-40B4-BE49-F238E27FC236}">
                <a16:creationId xmlns:a16="http://schemas.microsoft.com/office/drawing/2014/main" id="{780CF95F-A9F4-FA42-A5CB-FC5FD35B73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62" y="3016722"/>
            <a:ext cx="850900" cy="812800"/>
          </a:xfrm>
          <a:prstGeom prst="rect">
            <a:avLst/>
          </a:prstGeom>
        </p:spPr>
      </p:pic>
      <p:pic>
        <p:nvPicPr>
          <p:cNvPr id="39" name="Picture 38">
            <a:hlinkClick r:id="rId7"/>
            <a:extLst>
              <a:ext uri="{FF2B5EF4-FFF2-40B4-BE49-F238E27FC236}">
                <a16:creationId xmlns:a16="http://schemas.microsoft.com/office/drawing/2014/main" id="{B0D49195-A8AF-9043-9283-4303EA7DA1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859" y="3015718"/>
            <a:ext cx="850900" cy="876300"/>
          </a:xfrm>
          <a:prstGeom prst="rect">
            <a:avLst/>
          </a:prstGeom>
        </p:spPr>
      </p:pic>
      <p:pic>
        <p:nvPicPr>
          <p:cNvPr id="40" name="Picture 39">
            <a:hlinkClick r:id="rId9"/>
            <a:extLst>
              <a:ext uri="{FF2B5EF4-FFF2-40B4-BE49-F238E27FC236}">
                <a16:creationId xmlns:a16="http://schemas.microsoft.com/office/drawing/2014/main" id="{2BB042A6-FFB4-AE4E-8042-348CDBD6C6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96" y="2951311"/>
            <a:ext cx="850900" cy="914400"/>
          </a:xfrm>
          <a:prstGeom prst="rect">
            <a:avLst/>
          </a:prstGeom>
        </p:spPr>
      </p:pic>
      <p:pic>
        <p:nvPicPr>
          <p:cNvPr id="41" name="Picture 40">
            <a:hlinkClick r:id="rId11"/>
            <a:extLst>
              <a:ext uri="{FF2B5EF4-FFF2-40B4-BE49-F238E27FC236}">
                <a16:creationId xmlns:a16="http://schemas.microsoft.com/office/drawing/2014/main" id="{14D45F97-C494-C749-BAE6-434A9A3377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0" y="2965922"/>
            <a:ext cx="850900" cy="863600"/>
          </a:xfrm>
          <a:prstGeom prst="rect">
            <a:avLst/>
          </a:prstGeom>
        </p:spPr>
      </p:pic>
      <p:pic>
        <p:nvPicPr>
          <p:cNvPr id="42" name="Content Placeholder 10" descr="A close up of a sign&#10;&#10;Description generated with very high confidence">
            <a:hlinkClick r:id="rId13"/>
            <a:extLst>
              <a:ext uri="{FF2B5EF4-FFF2-40B4-BE49-F238E27FC236}">
                <a16:creationId xmlns:a16="http://schemas.microsoft.com/office/drawing/2014/main" id="{91627F64-8321-4544-8C64-F0DE32EAB17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09" y="2994532"/>
            <a:ext cx="850900" cy="8509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D58C1C6-012A-FA4A-9ABA-1768C8CACD34}"/>
              </a:ext>
            </a:extLst>
          </p:cNvPr>
          <p:cNvSpPr txBox="1"/>
          <p:nvPr/>
        </p:nvSpPr>
        <p:spPr>
          <a:xfrm>
            <a:off x="552398" y="3893127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Facebook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E90EF9-5D0C-5344-B316-27449BC80E1B}"/>
              </a:ext>
            </a:extLst>
          </p:cNvPr>
          <p:cNvSpPr txBox="1"/>
          <p:nvPr/>
        </p:nvSpPr>
        <p:spPr>
          <a:xfrm>
            <a:off x="1491972" y="3904025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Twitter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835FC1-BC33-E847-8587-C58A84A32E5C}"/>
              </a:ext>
            </a:extLst>
          </p:cNvPr>
          <p:cNvSpPr txBox="1"/>
          <p:nvPr/>
        </p:nvSpPr>
        <p:spPr>
          <a:xfrm>
            <a:off x="2420494" y="3887538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 err="1">
                <a:solidFill>
                  <a:schemeClr val="bg1"/>
                </a:solidFill>
              </a:rPr>
              <a:t>Youtube</a:t>
            </a:r>
            <a:endParaRPr lang="en-US" sz="1000" cap="all" spc="2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2F0DE3-F324-EC46-994E-9D7B08E2B2C4}"/>
              </a:ext>
            </a:extLst>
          </p:cNvPr>
          <p:cNvSpPr txBox="1"/>
          <p:nvPr/>
        </p:nvSpPr>
        <p:spPr>
          <a:xfrm>
            <a:off x="3365437" y="3887538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 err="1">
                <a:solidFill>
                  <a:schemeClr val="bg1"/>
                </a:solidFill>
              </a:rPr>
              <a:t>linkedin</a:t>
            </a:r>
            <a:endParaRPr lang="en-US" sz="1000" cap="all" spc="2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BD87D6-2E0D-7943-A59C-14DEA005A34F}"/>
              </a:ext>
            </a:extLst>
          </p:cNvPr>
          <p:cNvSpPr txBox="1"/>
          <p:nvPr/>
        </p:nvSpPr>
        <p:spPr>
          <a:xfrm>
            <a:off x="4256927" y="3888544"/>
            <a:ext cx="100822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 err="1">
                <a:solidFill>
                  <a:schemeClr val="bg1"/>
                </a:solidFill>
              </a:rPr>
              <a:t>Linkedin</a:t>
            </a:r>
            <a:r>
              <a:rPr lang="en-US" sz="1000" cap="all" spc="20" dirty="0">
                <a:solidFill>
                  <a:schemeClr val="bg1"/>
                </a:solidFill>
              </a:rPr>
              <a:t> group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A735FC1-D96A-404A-A49D-105BA7725C36}"/>
              </a:ext>
            </a:extLst>
          </p:cNvPr>
          <p:cNvSpPr txBox="1"/>
          <p:nvPr/>
        </p:nvSpPr>
        <p:spPr>
          <a:xfrm>
            <a:off x="5279093" y="3897610"/>
            <a:ext cx="870371" cy="1973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  <a:spcAft>
                <a:spcPts val="600"/>
              </a:spcAft>
            </a:pPr>
            <a:r>
              <a:rPr lang="en-US" sz="1000" cap="all" spc="20" dirty="0">
                <a:solidFill>
                  <a:schemeClr val="bg1"/>
                </a:solidFill>
              </a:rPr>
              <a:t>Pinterest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6A850682-2F3B-1748-A891-B5F34098C20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30" y="364658"/>
            <a:ext cx="3816783" cy="210115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15EF91B-BB04-A84E-BB70-4EB2602DFE5C}"/>
              </a:ext>
            </a:extLst>
          </p:cNvPr>
          <p:cNvSpPr txBox="1"/>
          <p:nvPr/>
        </p:nvSpPr>
        <p:spPr>
          <a:xfrm>
            <a:off x="2497718" y="1794941"/>
            <a:ext cx="2589211" cy="145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</a:pPr>
            <a:r>
              <a:rPr lang="en-US" sz="900" b="1" dirty="0">
                <a:solidFill>
                  <a:srgbClr val="D14C27"/>
                </a:solidFill>
              </a:rPr>
              <a:t>HOME:</a:t>
            </a:r>
            <a:r>
              <a:rPr lang="en-US" sz="900" dirty="0">
                <a:solidFill>
                  <a:srgbClr val="D14C27"/>
                </a:solidFill>
              </a:rPr>
              <a:t> </a:t>
            </a:r>
            <a:r>
              <a:rPr lang="en-US" sz="900" dirty="0">
                <a:solidFill>
                  <a:srgbClr val="4D4D4D"/>
                </a:solidFill>
                <a:hlinkClick r:id="rId16"/>
              </a:rPr>
              <a:t>https://</a:t>
            </a:r>
            <a:r>
              <a:rPr lang="en-US" sz="900" dirty="0" err="1">
                <a:solidFill>
                  <a:srgbClr val="4D4D4D"/>
                </a:solidFill>
                <a:hlinkClick r:id="rId16"/>
              </a:rPr>
              <a:t>www.illinoisworknet.com</a:t>
            </a:r>
            <a:r>
              <a:rPr lang="en-US" sz="900" dirty="0">
                <a:solidFill>
                  <a:srgbClr val="4D4D4D"/>
                </a:solidFill>
                <a:hlinkClick r:id="rId16"/>
              </a:rPr>
              <a:t>/</a:t>
            </a:r>
            <a:endParaRPr lang="en-US" sz="900" dirty="0">
              <a:solidFill>
                <a:srgbClr val="4D4D4D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0118220-66E2-2A49-BF6B-59DC8121012B}"/>
              </a:ext>
            </a:extLst>
          </p:cNvPr>
          <p:cNvSpPr txBox="1"/>
          <p:nvPr/>
        </p:nvSpPr>
        <p:spPr>
          <a:xfrm>
            <a:off x="2497718" y="2068148"/>
            <a:ext cx="2589211" cy="142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  <a:spcAft>
                <a:spcPts val="600"/>
              </a:spcAft>
            </a:pPr>
            <a:r>
              <a:rPr lang="en-US" sz="800" b="1" dirty="0">
                <a:solidFill>
                  <a:srgbClr val="D14C27"/>
                </a:solidFill>
              </a:rPr>
              <a:t>EMAIL:</a:t>
            </a:r>
            <a:r>
              <a:rPr lang="en-US" sz="800" dirty="0">
                <a:solidFill>
                  <a:srgbClr val="D14C27"/>
                </a:solidFill>
              </a:rPr>
              <a:t> </a:t>
            </a:r>
            <a:r>
              <a:rPr lang="en-US" sz="800" dirty="0" err="1">
                <a:solidFill>
                  <a:srgbClr val="4D4D4D"/>
                </a:solidFill>
              </a:rPr>
              <a:t>info@illinoisworknet.com</a:t>
            </a:r>
            <a:endParaRPr lang="en-US" sz="800" dirty="0">
              <a:solidFill>
                <a:srgbClr val="4D4D4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94BF0-3A12-1E47-B167-D0E4A90AC0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8670" y="1791275"/>
            <a:ext cx="183846" cy="153205"/>
          </a:xfrm>
          <a:prstGeom prst="rect">
            <a:avLst/>
          </a:prstGeom>
          <a:noFill/>
        </p:spPr>
      </p:pic>
      <p:sp>
        <p:nvSpPr>
          <p:cNvPr id="68" name="Freeform 90">
            <a:extLst>
              <a:ext uri="{FF2B5EF4-FFF2-40B4-BE49-F238E27FC236}">
                <a16:creationId xmlns:a16="http://schemas.microsoft.com/office/drawing/2014/main" id="{FDDB12AE-2A71-7C4C-A7BF-C8AD5E6C014A}"/>
              </a:ext>
            </a:extLst>
          </p:cNvPr>
          <p:cNvSpPr>
            <a:spLocks noEditPoints="1"/>
          </p:cNvSpPr>
          <p:nvPr/>
        </p:nvSpPr>
        <p:spPr bwMode="auto">
          <a:xfrm>
            <a:off x="2138670" y="2068148"/>
            <a:ext cx="173549" cy="173549"/>
          </a:xfrm>
          <a:custGeom>
            <a:avLst/>
            <a:gdLst>
              <a:gd name="T0" fmla="*/ 136 w 145"/>
              <a:gd name="T1" fmla="*/ 37 h 146"/>
              <a:gd name="T2" fmla="*/ 145 w 145"/>
              <a:gd name="T3" fmla="*/ 73 h 146"/>
              <a:gd name="T4" fmla="*/ 136 w 145"/>
              <a:gd name="T5" fmla="*/ 109 h 146"/>
              <a:gd name="T6" fmla="*/ 109 w 145"/>
              <a:gd name="T7" fmla="*/ 136 h 146"/>
              <a:gd name="T8" fmla="*/ 73 w 145"/>
              <a:gd name="T9" fmla="*/ 146 h 146"/>
              <a:gd name="T10" fmla="*/ 36 w 145"/>
              <a:gd name="T11" fmla="*/ 136 h 146"/>
              <a:gd name="T12" fmla="*/ 10 w 145"/>
              <a:gd name="T13" fmla="*/ 109 h 146"/>
              <a:gd name="T14" fmla="*/ 0 w 145"/>
              <a:gd name="T15" fmla="*/ 73 h 146"/>
              <a:gd name="T16" fmla="*/ 10 w 145"/>
              <a:gd name="T17" fmla="*/ 37 h 146"/>
              <a:gd name="T18" fmla="*/ 36 w 145"/>
              <a:gd name="T19" fmla="*/ 10 h 146"/>
              <a:gd name="T20" fmla="*/ 73 w 145"/>
              <a:gd name="T21" fmla="*/ 0 h 146"/>
              <a:gd name="T22" fmla="*/ 109 w 145"/>
              <a:gd name="T23" fmla="*/ 10 h 146"/>
              <a:gd name="T24" fmla="*/ 136 w 145"/>
              <a:gd name="T25" fmla="*/ 37 h 146"/>
              <a:gd name="T26" fmla="*/ 97 w 145"/>
              <a:gd name="T27" fmla="*/ 118 h 146"/>
              <a:gd name="T28" fmla="*/ 97 w 145"/>
              <a:gd name="T29" fmla="*/ 103 h 146"/>
              <a:gd name="T30" fmla="*/ 96 w 145"/>
              <a:gd name="T31" fmla="*/ 101 h 146"/>
              <a:gd name="T32" fmla="*/ 94 w 145"/>
              <a:gd name="T33" fmla="*/ 100 h 146"/>
              <a:gd name="T34" fmla="*/ 85 w 145"/>
              <a:gd name="T35" fmla="*/ 100 h 146"/>
              <a:gd name="T36" fmla="*/ 85 w 145"/>
              <a:gd name="T37" fmla="*/ 52 h 146"/>
              <a:gd name="T38" fmla="*/ 84 w 145"/>
              <a:gd name="T39" fmla="*/ 50 h 146"/>
              <a:gd name="T40" fmla="*/ 82 w 145"/>
              <a:gd name="T41" fmla="*/ 49 h 146"/>
              <a:gd name="T42" fmla="*/ 52 w 145"/>
              <a:gd name="T43" fmla="*/ 49 h 146"/>
              <a:gd name="T44" fmla="*/ 49 w 145"/>
              <a:gd name="T45" fmla="*/ 50 h 146"/>
              <a:gd name="T46" fmla="*/ 49 w 145"/>
              <a:gd name="T47" fmla="*/ 52 h 146"/>
              <a:gd name="T48" fmla="*/ 49 w 145"/>
              <a:gd name="T49" fmla="*/ 67 h 146"/>
              <a:gd name="T50" fmla="*/ 49 w 145"/>
              <a:gd name="T51" fmla="*/ 69 h 146"/>
              <a:gd name="T52" fmla="*/ 52 w 145"/>
              <a:gd name="T53" fmla="*/ 70 h 146"/>
              <a:gd name="T54" fmla="*/ 61 w 145"/>
              <a:gd name="T55" fmla="*/ 70 h 146"/>
              <a:gd name="T56" fmla="*/ 61 w 145"/>
              <a:gd name="T57" fmla="*/ 100 h 146"/>
              <a:gd name="T58" fmla="*/ 52 w 145"/>
              <a:gd name="T59" fmla="*/ 100 h 146"/>
              <a:gd name="T60" fmla="*/ 49 w 145"/>
              <a:gd name="T61" fmla="*/ 101 h 146"/>
              <a:gd name="T62" fmla="*/ 49 w 145"/>
              <a:gd name="T63" fmla="*/ 103 h 146"/>
              <a:gd name="T64" fmla="*/ 49 w 145"/>
              <a:gd name="T65" fmla="*/ 118 h 146"/>
              <a:gd name="T66" fmla="*/ 49 w 145"/>
              <a:gd name="T67" fmla="*/ 121 h 146"/>
              <a:gd name="T68" fmla="*/ 52 w 145"/>
              <a:gd name="T69" fmla="*/ 121 h 146"/>
              <a:gd name="T70" fmla="*/ 94 w 145"/>
              <a:gd name="T71" fmla="*/ 121 h 146"/>
              <a:gd name="T72" fmla="*/ 96 w 145"/>
              <a:gd name="T73" fmla="*/ 121 h 146"/>
              <a:gd name="T74" fmla="*/ 97 w 145"/>
              <a:gd name="T75" fmla="*/ 118 h 146"/>
              <a:gd name="T76" fmla="*/ 85 w 145"/>
              <a:gd name="T77" fmla="*/ 34 h 146"/>
              <a:gd name="T78" fmla="*/ 85 w 145"/>
              <a:gd name="T79" fmla="*/ 18 h 146"/>
              <a:gd name="T80" fmla="*/ 84 w 145"/>
              <a:gd name="T81" fmla="*/ 16 h 146"/>
              <a:gd name="T82" fmla="*/ 82 w 145"/>
              <a:gd name="T83" fmla="*/ 15 h 146"/>
              <a:gd name="T84" fmla="*/ 64 w 145"/>
              <a:gd name="T85" fmla="*/ 15 h 146"/>
              <a:gd name="T86" fmla="*/ 62 w 145"/>
              <a:gd name="T87" fmla="*/ 16 h 146"/>
              <a:gd name="T88" fmla="*/ 61 w 145"/>
              <a:gd name="T89" fmla="*/ 18 h 146"/>
              <a:gd name="T90" fmla="*/ 61 w 145"/>
              <a:gd name="T91" fmla="*/ 34 h 146"/>
              <a:gd name="T92" fmla="*/ 62 w 145"/>
              <a:gd name="T93" fmla="*/ 36 h 146"/>
              <a:gd name="T94" fmla="*/ 64 w 145"/>
              <a:gd name="T95" fmla="*/ 37 h 146"/>
              <a:gd name="T96" fmla="*/ 82 w 145"/>
              <a:gd name="T97" fmla="*/ 37 h 146"/>
              <a:gd name="T98" fmla="*/ 84 w 145"/>
              <a:gd name="T99" fmla="*/ 36 h 146"/>
              <a:gd name="T100" fmla="*/ 85 w 145"/>
              <a:gd name="T101" fmla="*/ 3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5" h="146">
                <a:moveTo>
                  <a:pt x="136" y="37"/>
                </a:moveTo>
                <a:cubicBezTo>
                  <a:pt x="142" y="48"/>
                  <a:pt x="145" y="60"/>
                  <a:pt x="145" y="73"/>
                </a:cubicBezTo>
                <a:cubicBezTo>
                  <a:pt x="145" y="86"/>
                  <a:pt x="142" y="98"/>
                  <a:pt x="136" y="109"/>
                </a:cubicBezTo>
                <a:cubicBezTo>
                  <a:pt x="129" y="121"/>
                  <a:pt x="120" y="129"/>
                  <a:pt x="109" y="136"/>
                </a:cubicBezTo>
                <a:cubicBezTo>
                  <a:pt x="98" y="142"/>
                  <a:pt x="86" y="146"/>
                  <a:pt x="73" y="146"/>
                </a:cubicBezTo>
                <a:cubicBezTo>
                  <a:pt x="60" y="146"/>
                  <a:pt x="48" y="142"/>
                  <a:pt x="36" y="136"/>
                </a:cubicBezTo>
                <a:cubicBezTo>
                  <a:pt x="25" y="129"/>
                  <a:pt x="16" y="121"/>
                  <a:pt x="10" y="109"/>
                </a:cubicBezTo>
                <a:cubicBezTo>
                  <a:pt x="3" y="98"/>
                  <a:pt x="0" y="86"/>
                  <a:pt x="0" y="73"/>
                </a:cubicBezTo>
                <a:cubicBezTo>
                  <a:pt x="0" y="60"/>
                  <a:pt x="3" y="48"/>
                  <a:pt x="10" y="37"/>
                </a:cubicBezTo>
                <a:cubicBezTo>
                  <a:pt x="16" y="25"/>
                  <a:pt x="25" y="17"/>
                  <a:pt x="36" y="10"/>
                </a:cubicBezTo>
                <a:cubicBezTo>
                  <a:pt x="48" y="4"/>
                  <a:pt x="60" y="0"/>
                  <a:pt x="73" y="0"/>
                </a:cubicBezTo>
                <a:cubicBezTo>
                  <a:pt x="86" y="0"/>
                  <a:pt x="98" y="4"/>
                  <a:pt x="109" y="10"/>
                </a:cubicBezTo>
                <a:cubicBezTo>
                  <a:pt x="120" y="17"/>
                  <a:pt x="129" y="25"/>
                  <a:pt x="136" y="37"/>
                </a:cubicBezTo>
                <a:close/>
                <a:moveTo>
                  <a:pt x="97" y="118"/>
                </a:moveTo>
                <a:cubicBezTo>
                  <a:pt x="97" y="103"/>
                  <a:pt x="97" y="103"/>
                  <a:pt x="97" y="103"/>
                </a:cubicBezTo>
                <a:cubicBezTo>
                  <a:pt x="97" y="102"/>
                  <a:pt x="97" y="102"/>
                  <a:pt x="96" y="101"/>
                </a:cubicBezTo>
                <a:cubicBezTo>
                  <a:pt x="96" y="100"/>
                  <a:pt x="95" y="100"/>
                  <a:pt x="94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85" y="52"/>
                  <a:pt x="85" y="52"/>
                  <a:pt x="85" y="52"/>
                </a:cubicBezTo>
                <a:cubicBezTo>
                  <a:pt x="85" y="51"/>
                  <a:pt x="85" y="50"/>
                  <a:pt x="84" y="50"/>
                </a:cubicBezTo>
                <a:cubicBezTo>
                  <a:pt x="84" y="49"/>
                  <a:pt x="83" y="49"/>
                  <a:pt x="8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1" y="49"/>
                  <a:pt x="50" y="49"/>
                  <a:pt x="49" y="50"/>
                </a:cubicBezTo>
                <a:cubicBezTo>
                  <a:pt x="49" y="50"/>
                  <a:pt x="49" y="51"/>
                  <a:pt x="49" y="52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8"/>
                  <a:pt x="49" y="69"/>
                  <a:pt x="49" y="69"/>
                </a:cubicBezTo>
                <a:cubicBezTo>
                  <a:pt x="50" y="70"/>
                  <a:pt x="51" y="70"/>
                  <a:pt x="52" y="70"/>
                </a:cubicBezTo>
                <a:cubicBezTo>
                  <a:pt x="61" y="70"/>
                  <a:pt x="61" y="70"/>
                  <a:pt x="61" y="7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1" y="100"/>
                  <a:pt x="50" y="100"/>
                  <a:pt x="49" y="101"/>
                </a:cubicBezTo>
                <a:cubicBezTo>
                  <a:pt x="49" y="102"/>
                  <a:pt x="49" y="102"/>
                  <a:pt x="49" y="103"/>
                </a:cubicBezTo>
                <a:cubicBezTo>
                  <a:pt x="49" y="118"/>
                  <a:pt x="49" y="118"/>
                  <a:pt x="49" y="118"/>
                </a:cubicBezTo>
                <a:cubicBezTo>
                  <a:pt x="49" y="119"/>
                  <a:pt x="49" y="120"/>
                  <a:pt x="49" y="121"/>
                </a:cubicBezTo>
                <a:cubicBezTo>
                  <a:pt x="50" y="121"/>
                  <a:pt x="51" y="121"/>
                  <a:pt x="52" y="121"/>
                </a:cubicBezTo>
                <a:cubicBezTo>
                  <a:pt x="94" y="121"/>
                  <a:pt x="94" y="121"/>
                  <a:pt x="94" y="121"/>
                </a:cubicBezTo>
                <a:cubicBezTo>
                  <a:pt x="95" y="121"/>
                  <a:pt x="96" y="121"/>
                  <a:pt x="96" y="121"/>
                </a:cubicBezTo>
                <a:cubicBezTo>
                  <a:pt x="97" y="120"/>
                  <a:pt x="97" y="119"/>
                  <a:pt x="97" y="118"/>
                </a:cubicBezTo>
                <a:close/>
                <a:moveTo>
                  <a:pt x="85" y="34"/>
                </a:moveTo>
                <a:cubicBezTo>
                  <a:pt x="85" y="18"/>
                  <a:pt x="85" y="18"/>
                  <a:pt x="85" y="18"/>
                </a:cubicBezTo>
                <a:cubicBezTo>
                  <a:pt x="85" y="18"/>
                  <a:pt x="85" y="17"/>
                  <a:pt x="84" y="16"/>
                </a:cubicBezTo>
                <a:cubicBezTo>
                  <a:pt x="84" y="16"/>
                  <a:pt x="83" y="15"/>
                  <a:pt x="82" y="15"/>
                </a:cubicBezTo>
                <a:cubicBezTo>
                  <a:pt x="64" y="15"/>
                  <a:pt x="64" y="15"/>
                  <a:pt x="64" y="15"/>
                </a:cubicBezTo>
                <a:cubicBezTo>
                  <a:pt x="63" y="15"/>
                  <a:pt x="62" y="16"/>
                  <a:pt x="62" y="16"/>
                </a:cubicBezTo>
                <a:cubicBezTo>
                  <a:pt x="61" y="17"/>
                  <a:pt x="61" y="18"/>
                  <a:pt x="61" y="18"/>
                </a:cubicBezTo>
                <a:cubicBezTo>
                  <a:pt x="61" y="34"/>
                  <a:pt x="61" y="34"/>
                  <a:pt x="61" y="34"/>
                </a:cubicBezTo>
                <a:cubicBezTo>
                  <a:pt x="61" y="35"/>
                  <a:pt x="61" y="35"/>
                  <a:pt x="62" y="36"/>
                </a:cubicBezTo>
                <a:cubicBezTo>
                  <a:pt x="62" y="36"/>
                  <a:pt x="63" y="37"/>
                  <a:pt x="64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7"/>
                  <a:pt x="84" y="36"/>
                  <a:pt x="84" y="36"/>
                </a:cubicBezTo>
                <a:cubicBezTo>
                  <a:pt x="85" y="35"/>
                  <a:pt x="85" y="35"/>
                  <a:pt x="85" y="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201">
            <a:extLst>
              <a:ext uri="{FF2B5EF4-FFF2-40B4-BE49-F238E27FC236}">
                <a16:creationId xmlns:a16="http://schemas.microsoft.com/office/drawing/2014/main" id="{C8421D10-C8A0-8C4E-A850-F18DBF0E0AFE}"/>
              </a:ext>
            </a:extLst>
          </p:cNvPr>
          <p:cNvSpPr>
            <a:spLocks noEditPoints="1"/>
          </p:cNvSpPr>
          <p:nvPr/>
        </p:nvSpPr>
        <p:spPr bwMode="auto">
          <a:xfrm>
            <a:off x="2143160" y="2347972"/>
            <a:ext cx="174866" cy="138956"/>
          </a:xfrm>
          <a:custGeom>
            <a:avLst/>
            <a:gdLst>
              <a:gd name="T0" fmla="*/ 169 w 169"/>
              <a:gd name="T1" fmla="*/ 16 h 134"/>
              <a:gd name="T2" fmla="*/ 164 w 169"/>
              <a:gd name="T3" fmla="*/ 30 h 134"/>
              <a:gd name="T4" fmla="*/ 153 w 169"/>
              <a:gd name="T5" fmla="*/ 41 h 134"/>
              <a:gd name="T6" fmla="*/ 109 w 169"/>
              <a:gd name="T7" fmla="*/ 72 h 134"/>
              <a:gd name="T8" fmla="*/ 105 w 169"/>
              <a:gd name="T9" fmla="*/ 75 h 134"/>
              <a:gd name="T10" fmla="*/ 99 w 169"/>
              <a:gd name="T11" fmla="*/ 79 h 134"/>
              <a:gd name="T12" fmla="*/ 95 w 169"/>
              <a:gd name="T13" fmla="*/ 82 h 134"/>
              <a:gd name="T14" fmla="*/ 89 w 169"/>
              <a:gd name="T15" fmla="*/ 84 h 134"/>
              <a:gd name="T16" fmla="*/ 84 w 169"/>
              <a:gd name="T17" fmla="*/ 85 h 134"/>
              <a:gd name="T18" fmla="*/ 84 w 169"/>
              <a:gd name="T19" fmla="*/ 85 h 134"/>
              <a:gd name="T20" fmla="*/ 84 w 169"/>
              <a:gd name="T21" fmla="*/ 85 h 134"/>
              <a:gd name="T22" fmla="*/ 79 w 169"/>
              <a:gd name="T23" fmla="*/ 84 h 134"/>
              <a:gd name="T24" fmla="*/ 74 w 169"/>
              <a:gd name="T25" fmla="*/ 82 h 134"/>
              <a:gd name="T26" fmla="*/ 69 w 169"/>
              <a:gd name="T27" fmla="*/ 79 h 134"/>
              <a:gd name="T28" fmla="*/ 64 w 169"/>
              <a:gd name="T29" fmla="*/ 75 h 134"/>
              <a:gd name="T30" fmla="*/ 60 w 169"/>
              <a:gd name="T31" fmla="*/ 72 h 134"/>
              <a:gd name="T32" fmla="*/ 35 w 169"/>
              <a:gd name="T33" fmla="*/ 55 h 134"/>
              <a:gd name="T34" fmla="*/ 16 w 169"/>
              <a:gd name="T35" fmla="*/ 41 h 134"/>
              <a:gd name="T36" fmla="*/ 5 w 169"/>
              <a:gd name="T37" fmla="*/ 31 h 134"/>
              <a:gd name="T38" fmla="*/ 0 w 169"/>
              <a:gd name="T39" fmla="*/ 18 h 134"/>
              <a:gd name="T40" fmla="*/ 4 w 169"/>
              <a:gd name="T41" fmla="*/ 5 h 134"/>
              <a:gd name="T42" fmla="*/ 15 w 169"/>
              <a:gd name="T43" fmla="*/ 0 h 134"/>
              <a:gd name="T44" fmla="*/ 154 w 169"/>
              <a:gd name="T45" fmla="*/ 0 h 134"/>
              <a:gd name="T46" fmla="*/ 165 w 169"/>
              <a:gd name="T47" fmla="*/ 5 h 134"/>
              <a:gd name="T48" fmla="*/ 169 w 169"/>
              <a:gd name="T49" fmla="*/ 16 h 134"/>
              <a:gd name="T50" fmla="*/ 169 w 169"/>
              <a:gd name="T51" fmla="*/ 43 h 134"/>
              <a:gd name="T52" fmla="*/ 169 w 169"/>
              <a:gd name="T53" fmla="*/ 118 h 134"/>
              <a:gd name="T54" fmla="*/ 165 w 169"/>
              <a:gd name="T55" fmla="*/ 129 h 134"/>
              <a:gd name="T56" fmla="*/ 154 w 169"/>
              <a:gd name="T57" fmla="*/ 134 h 134"/>
              <a:gd name="T58" fmla="*/ 15 w 169"/>
              <a:gd name="T59" fmla="*/ 134 h 134"/>
              <a:gd name="T60" fmla="*/ 4 w 169"/>
              <a:gd name="T61" fmla="*/ 129 h 134"/>
              <a:gd name="T62" fmla="*/ 0 w 169"/>
              <a:gd name="T63" fmla="*/ 118 h 134"/>
              <a:gd name="T64" fmla="*/ 0 w 169"/>
              <a:gd name="T65" fmla="*/ 43 h 134"/>
              <a:gd name="T66" fmla="*/ 9 w 169"/>
              <a:gd name="T67" fmla="*/ 52 h 134"/>
              <a:gd name="T68" fmla="*/ 56 w 169"/>
              <a:gd name="T69" fmla="*/ 84 h 134"/>
              <a:gd name="T70" fmla="*/ 65 w 169"/>
              <a:gd name="T71" fmla="*/ 90 h 134"/>
              <a:gd name="T72" fmla="*/ 74 w 169"/>
              <a:gd name="T73" fmla="*/ 95 h 134"/>
              <a:gd name="T74" fmla="*/ 84 w 169"/>
              <a:gd name="T75" fmla="*/ 97 h 134"/>
              <a:gd name="T76" fmla="*/ 84 w 169"/>
              <a:gd name="T77" fmla="*/ 97 h 134"/>
              <a:gd name="T78" fmla="*/ 84 w 169"/>
              <a:gd name="T79" fmla="*/ 97 h 134"/>
              <a:gd name="T80" fmla="*/ 95 w 169"/>
              <a:gd name="T81" fmla="*/ 95 h 134"/>
              <a:gd name="T82" fmla="*/ 104 w 169"/>
              <a:gd name="T83" fmla="*/ 90 h 134"/>
              <a:gd name="T84" fmla="*/ 112 w 169"/>
              <a:gd name="T85" fmla="*/ 84 h 134"/>
              <a:gd name="T86" fmla="*/ 160 w 169"/>
              <a:gd name="T87" fmla="*/ 52 h 134"/>
              <a:gd name="T88" fmla="*/ 169 w 169"/>
              <a:gd name="T89" fmla="*/ 4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9" h="134">
                <a:moveTo>
                  <a:pt x="169" y="16"/>
                </a:moveTo>
                <a:cubicBezTo>
                  <a:pt x="169" y="21"/>
                  <a:pt x="167" y="25"/>
                  <a:pt x="164" y="30"/>
                </a:cubicBezTo>
                <a:cubicBezTo>
                  <a:pt x="161" y="34"/>
                  <a:pt x="157" y="38"/>
                  <a:pt x="153" y="41"/>
                </a:cubicBezTo>
                <a:cubicBezTo>
                  <a:pt x="129" y="58"/>
                  <a:pt x="114" y="68"/>
                  <a:pt x="109" y="72"/>
                </a:cubicBezTo>
                <a:cubicBezTo>
                  <a:pt x="108" y="73"/>
                  <a:pt x="107" y="74"/>
                  <a:pt x="105" y="75"/>
                </a:cubicBezTo>
                <a:cubicBezTo>
                  <a:pt x="103" y="77"/>
                  <a:pt x="101" y="78"/>
                  <a:pt x="99" y="79"/>
                </a:cubicBezTo>
                <a:cubicBezTo>
                  <a:pt x="98" y="80"/>
                  <a:pt x="96" y="81"/>
                  <a:pt x="95" y="82"/>
                </a:cubicBezTo>
                <a:cubicBezTo>
                  <a:pt x="93" y="83"/>
                  <a:pt x="91" y="84"/>
                  <a:pt x="89" y="84"/>
                </a:cubicBezTo>
                <a:cubicBezTo>
                  <a:pt x="87" y="85"/>
                  <a:pt x="86" y="85"/>
                  <a:pt x="84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85"/>
                  <a:pt x="84" y="85"/>
                  <a:pt x="84" y="85"/>
                </a:cubicBezTo>
                <a:cubicBezTo>
                  <a:pt x="83" y="85"/>
                  <a:pt x="81" y="85"/>
                  <a:pt x="79" y="84"/>
                </a:cubicBezTo>
                <a:cubicBezTo>
                  <a:pt x="78" y="84"/>
                  <a:pt x="76" y="83"/>
                  <a:pt x="74" y="82"/>
                </a:cubicBezTo>
                <a:cubicBezTo>
                  <a:pt x="72" y="81"/>
                  <a:pt x="70" y="80"/>
                  <a:pt x="69" y="79"/>
                </a:cubicBezTo>
                <a:cubicBezTo>
                  <a:pt x="68" y="78"/>
                  <a:pt x="66" y="77"/>
                  <a:pt x="64" y="75"/>
                </a:cubicBezTo>
                <a:cubicBezTo>
                  <a:pt x="62" y="74"/>
                  <a:pt x="61" y="73"/>
                  <a:pt x="60" y="72"/>
                </a:cubicBezTo>
                <a:cubicBezTo>
                  <a:pt x="54" y="68"/>
                  <a:pt x="46" y="62"/>
                  <a:pt x="35" y="55"/>
                </a:cubicBezTo>
                <a:cubicBezTo>
                  <a:pt x="24" y="47"/>
                  <a:pt x="18" y="43"/>
                  <a:pt x="16" y="41"/>
                </a:cubicBezTo>
                <a:cubicBezTo>
                  <a:pt x="12" y="39"/>
                  <a:pt x="8" y="35"/>
                  <a:pt x="5" y="31"/>
                </a:cubicBezTo>
                <a:cubicBezTo>
                  <a:pt x="1" y="26"/>
                  <a:pt x="0" y="22"/>
                  <a:pt x="0" y="18"/>
                </a:cubicBezTo>
                <a:cubicBezTo>
                  <a:pt x="0" y="13"/>
                  <a:pt x="1" y="9"/>
                  <a:pt x="4" y="5"/>
                </a:cubicBezTo>
                <a:cubicBezTo>
                  <a:pt x="6" y="2"/>
                  <a:pt x="10" y="0"/>
                  <a:pt x="1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8" y="0"/>
                  <a:pt x="162" y="2"/>
                  <a:pt x="165" y="5"/>
                </a:cubicBezTo>
                <a:cubicBezTo>
                  <a:pt x="168" y="8"/>
                  <a:pt x="169" y="11"/>
                  <a:pt x="169" y="16"/>
                </a:cubicBezTo>
                <a:close/>
                <a:moveTo>
                  <a:pt x="169" y="43"/>
                </a:moveTo>
                <a:cubicBezTo>
                  <a:pt x="169" y="118"/>
                  <a:pt x="169" y="118"/>
                  <a:pt x="169" y="118"/>
                </a:cubicBezTo>
                <a:cubicBezTo>
                  <a:pt x="169" y="123"/>
                  <a:pt x="168" y="126"/>
                  <a:pt x="165" y="129"/>
                </a:cubicBezTo>
                <a:cubicBezTo>
                  <a:pt x="162" y="132"/>
                  <a:pt x="158" y="134"/>
                  <a:pt x="154" y="134"/>
                </a:cubicBezTo>
                <a:cubicBezTo>
                  <a:pt x="15" y="134"/>
                  <a:pt x="15" y="134"/>
                  <a:pt x="15" y="134"/>
                </a:cubicBezTo>
                <a:cubicBezTo>
                  <a:pt x="11" y="134"/>
                  <a:pt x="7" y="132"/>
                  <a:pt x="4" y="129"/>
                </a:cubicBezTo>
                <a:cubicBezTo>
                  <a:pt x="1" y="126"/>
                  <a:pt x="0" y="123"/>
                  <a:pt x="0" y="118"/>
                </a:cubicBezTo>
                <a:cubicBezTo>
                  <a:pt x="0" y="43"/>
                  <a:pt x="0" y="43"/>
                  <a:pt x="0" y="43"/>
                </a:cubicBezTo>
                <a:cubicBezTo>
                  <a:pt x="2" y="46"/>
                  <a:pt x="6" y="49"/>
                  <a:pt x="9" y="52"/>
                </a:cubicBezTo>
                <a:cubicBezTo>
                  <a:pt x="32" y="67"/>
                  <a:pt x="48" y="78"/>
                  <a:pt x="56" y="84"/>
                </a:cubicBezTo>
                <a:cubicBezTo>
                  <a:pt x="60" y="87"/>
                  <a:pt x="63" y="89"/>
                  <a:pt x="65" y="90"/>
                </a:cubicBezTo>
                <a:cubicBezTo>
                  <a:pt x="67" y="92"/>
                  <a:pt x="70" y="93"/>
                  <a:pt x="74" y="95"/>
                </a:cubicBezTo>
                <a:cubicBezTo>
                  <a:pt x="78" y="96"/>
                  <a:pt x="81" y="97"/>
                  <a:pt x="84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8" y="97"/>
                  <a:pt x="91" y="96"/>
                  <a:pt x="95" y="95"/>
                </a:cubicBezTo>
                <a:cubicBezTo>
                  <a:pt x="99" y="93"/>
                  <a:pt x="102" y="92"/>
                  <a:pt x="104" y="90"/>
                </a:cubicBezTo>
                <a:cubicBezTo>
                  <a:pt x="106" y="89"/>
                  <a:pt x="109" y="87"/>
                  <a:pt x="112" y="84"/>
                </a:cubicBezTo>
                <a:cubicBezTo>
                  <a:pt x="123" y="76"/>
                  <a:pt x="139" y="66"/>
                  <a:pt x="160" y="52"/>
                </a:cubicBezTo>
                <a:cubicBezTo>
                  <a:pt x="163" y="49"/>
                  <a:pt x="166" y="46"/>
                  <a:pt x="169" y="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" name="Content Placeholder 36" descr="A picture containing vector graphics&#10;&#10;Description generated with high confidence">
            <a:hlinkClick r:id="rId18"/>
            <a:extLst>
              <a:ext uri="{FF2B5EF4-FFF2-40B4-BE49-F238E27FC236}">
                <a16:creationId xmlns:a16="http://schemas.microsoft.com/office/drawing/2014/main" id="{C6DEEDA1-8C78-0C4A-A707-B04C9F02B7C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12" y="1509184"/>
            <a:ext cx="1260401" cy="12604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 descr="A close up of text on a black surface&#10;&#10;Description generated with high confidence">
            <a:extLst>
              <a:ext uri="{FF2B5EF4-FFF2-40B4-BE49-F238E27FC236}">
                <a16:creationId xmlns:a16="http://schemas.microsoft.com/office/drawing/2014/main" id="{37B898EA-5B75-414F-A6F2-34B2FCF1B17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79620" y="3349072"/>
            <a:ext cx="857369" cy="8573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C2708A-D132-4631-9E0C-44319129F4F3}"/>
              </a:ext>
            </a:extLst>
          </p:cNvPr>
          <p:cNvSpPr txBox="1"/>
          <p:nvPr/>
        </p:nvSpPr>
        <p:spPr>
          <a:xfrm>
            <a:off x="457541" y="4655755"/>
            <a:ext cx="753177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Illinois </a:t>
            </a:r>
            <a:r>
              <a:rPr lang="en-US" sz="7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workNet</a:t>
            </a:r>
            <a:r>
              <a:rPr lang="en-US" sz="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Center System, an American Job Center, is an equal opportunity employer/program. Auxiliary aids and services are available upon request to individuals with disabilities. All voice telephone numbers may be reached by persons using TTY/TDD equipment by calling TTY (800) 526-0844 or 711. This workforce product was funded by a grant awarded by the U.S. Department of Labor’s Employment and Training Administration. For more information, please refer to the footer at the bottom of </a:t>
            </a:r>
            <a:r>
              <a:rPr lang="en-US" sz="7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www.illinoisworknet.com</a:t>
            </a:r>
            <a:r>
              <a:rPr lang="en-US" sz="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 </a:t>
            </a:r>
            <a:endParaRPr lang="en-US" sz="700" dirty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3A2A82-0943-450F-9987-8F43BC90D945}"/>
              </a:ext>
            </a:extLst>
          </p:cNvPr>
          <p:cNvSpPr txBox="1"/>
          <p:nvPr/>
        </p:nvSpPr>
        <p:spPr>
          <a:xfrm>
            <a:off x="2497717" y="2341369"/>
            <a:ext cx="3917259" cy="145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en-US" sz="900" b="1" dirty="0">
                <a:solidFill>
                  <a:srgbClr val="D14C27"/>
                </a:solidFill>
              </a:rPr>
              <a:t>MORE INFO:</a:t>
            </a:r>
            <a:r>
              <a:rPr lang="en-US" sz="900" dirty="0">
                <a:solidFill>
                  <a:srgbClr val="D14C27"/>
                </a:solidFill>
              </a:rPr>
              <a:t> </a:t>
            </a:r>
            <a:r>
              <a:rPr lang="en-US" sz="900" dirty="0">
                <a:solidFill>
                  <a:srgbClr val="4D4D4D"/>
                </a:solidFill>
                <a:hlinkClick r:id="rId21"/>
              </a:rPr>
              <a:t>https://www.illinoisworknet.com/partners/Pages/Apprenticeship.aspx</a:t>
            </a:r>
            <a:r>
              <a:rPr lang="en-US" sz="900" dirty="0">
                <a:solidFill>
                  <a:srgbClr val="4D4D4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17014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640858"/>
            <a:ext cx="7955280" cy="429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600" b="1" cap="all" spc="50" dirty="0">
                <a:solidFill>
                  <a:schemeClr val="accent1"/>
                </a:solidFill>
                <a:ea typeface="Segoe UI Symbol" panose="020B0502040204020203" pitchFamily="34" charset="0"/>
              </a:rPr>
              <a:t>Agenda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3173" y="1604359"/>
            <a:ext cx="7800968" cy="2588109"/>
            <a:chOff x="3122353" y="2266530"/>
            <a:chExt cx="5424744" cy="1285462"/>
          </a:xfrm>
        </p:grpSpPr>
        <p:sp>
          <p:nvSpPr>
            <p:cNvPr id="6" name="TextBox 5"/>
            <p:cNvSpPr txBox="1"/>
            <p:nvPr/>
          </p:nvSpPr>
          <p:spPr>
            <a:xfrm>
              <a:off x="5419725" y="3093756"/>
              <a:ext cx="3127372" cy="10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spc="20" dirty="0">
                  <a:solidFill>
                    <a:schemeClr val="accent3"/>
                  </a:solidFill>
                </a:rPr>
                <a:t>Identify Staff Access Needs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19724" y="3441824"/>
              <a:ext cx="3127372" cy="10700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1400" b="1" spc="20" dirty="0">
                  <a:solidFill>
                    <a:schemeClr val="accent3"/>
                  </a:solidFill>
                </a:rPr>
                <a:t>Sign up for Small Group Technical Assistance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19724" y="2266530"/>
              <a:ext cx="3127372" cy="214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b="1" spc="20" dirty="0">
                  <a:solidFill>
                    <a:schemeClr val="accent3"/>
                  </a:solidFill>
                </a:rPr>
                <a:t>Job Training &amp; Economic Development (JTED)</a:t>
              </a:r>
            </a:p>
            <a:p>
              <a:r>
                <a:rPr lang="en-US" sz="1400" b="1" spc="20" dirty="0">
                  <a:solidFill>
                    <a:schemeClr val="accent3"/>
                  </a:solidFill>
                </a:rPr>
                <a:t>System Overview 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5157186" y="3483867"/>
              <a:ext cx="95380" cy="681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3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157186" y="2286347"/>
              <a:ext cx="95381" cy="442243"/>
              <a:chOff x="5157186" y="2286347"/>
              <a:chExt cx="95381" cy="442243"/>
            </a:xfrm>
            <a:solidFill>
              <a:schemeClr val="accent2"/>
            </a:solidFill>
          </p:grpSpPr>
          <p:sp>
            <p:nvSpPr>
              <p:cNvPr id="14" name="Oval 13"/>
              <p:cNvSpPr/>
              <p:nvPr/>
            </p:nvSpPr>
            <p:spPr>
              <a:xfrm>
                <a:off x="5157186" y="2286347"/>
                <a:ext cx="95380" cy="681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157186" y="2660465"/>
                <a:ext cx="95381" cy="681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5157186" y="3112540"/>
              <a:ext cx="95380" cy="681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3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199875" y="2396689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99875" y="2827089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199875" y="3217200"/>
              <a:ext cx="0" cy="22860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41926" y="3093756"/>
              <a:ext cx="1431680" cy="1070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3"/>
                  </a:solidFill>
                  <a:latin typeface="+mj-lt"/>
                </a:rPr>
                <a:t>Next Steps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122353" y="2281306"/>
              <a:ext cx="1951252" cy="2140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3"/>
                  </a:solidFill>
                  <a:latin typeface="+mj-lt"/>
                </a:rPr>
                <a:t>Program Implementation </a:t>
              </a:r>
            </a:p>
            <a:p>
              <a:pPr algn="r"/>
              <a:r>
                <a:rPr lang="en-US" sz="1400" dirty="0">
                  <a:solidFill>
                    <a:schemeClr val="accent3"/>
                  </a:solidFill>
                  <a:latin typeface="+mj-lt"/>
                </a:rPr>
                <a:t>&amp; Reporting System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93725" y="492067"/>
            <a:ext cx="9144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32728BB-B066-91E5-0E76-167DC4A708B9}"/>
              </a:ext>
            </a:extLst>
          </p:cNvPr>
          <p:cNvSpPr txBox="1"/>
          <p:nvPr/>
        </p:nvSpPr>
        <p:spPr>
          <a:xfrm>
            <a:off x="3886871" y="2353636"/>
            <a:ext cx="4497268" cy="2154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spc="20" dirty="0">
                <a:solidFill>
                  <a:schemeClr val="accent3"/>
                </a:solidFill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23347294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B82FC1-1677-4746-9FE7-D5A2D94B50B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D412DD-78E9-485A-8208-8D1AF660D7F8}"/>
              </a:ext>
            </a:extLst>
          </p:cNvPr>
          <p:cNvSpPr/>
          <p:nvPr/>
        </p:nvSpPr>
        <p:spPr>
          <a:xfrm>
            <a:off x="1143000" y="1"/>
            <a:ext cx="6858001" cy="833993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86F27E5-8E2D-477A-8564-2800DB212AF7}"/>
              </a:ext>
            </a:extLst>
          </p:cNvPr>
          <p:cNvSpPr/>
          <p:nvPr/>
        </p:nvSpPr>
        <p:spPr>
          <a:xfrm>
            <a:off x="413815" y="4353598"/>
            <a:ext cx="8303019" cy="7341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32F7B9-18E2-49CA-AB0C-A5C40CD1CF6D}"/>
              </a:ext>
            </a:extLst>
          </p:cNvPr>
          <p:cNvSpPr/>
          <p:nvPr/>
        </p:nvSpPr>
        <p:spPr>
          <a:xfrm>
            <a:off x="1292759" y="1186075"/>
            <a:ext cx="1123769" cy="328995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37" name="TextBox 36"/>
          <p:cNvSpPr txBox="1"/>
          <p:nvPr/>
        </p:nvSpPr>
        <p:spPr>
          <a:xfrm>
            <a:off x="634071" y="4659735"/>
            <a:ext cx="7862506" cy="320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975"/>
              </a:lnSpc>
              <a:spcAft>
                <a:spcPts val="450"/>
              </a:spcAft>
            </a:pPr>
            <a:r>
              <a:rPr lang="en-US" sz="900" b="1" dirty="0">
                <a:solidFill>
                  <a:schemeClr val="bg1"/>
                </a:solidFill>
              </a:rPr>
              <a:t>Illinois Workforce Integration System (IWIS )</a:t>
            </a:r>
          </a:p>
          <a:p>
            <a:pPr algn="ctr">
              <a:lnSpc>
                <a:spcPts val="975"/>
              </a:lnSpc>
              <a:spcAft>
                <a:spcPts val="450"/>
              </a:spcAft>
            </a:pPr>
            <a:r>
              <a:rPr lang="en-US" sz="700" b="1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9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sz="900" b="1" dirty="0">
                <a:solidFill>
                  <a:schemeClr val="bg1"/>
                </a:solidFill>
              </a:rPr>
              <a:t>Role-Based Access </a:t>
            </a:r>
            <a:r>
              <a:rPr lang="en-US" sz="800" b="1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900" b="1" dirty="0">
                <a:solidFill>
                  <a:schemeClr val="bg1"/>
                </a:solidFill>
                <a:sym typeface="Wingdings" panose="05000000000000000000" pitchFamily="2" charset="2"/>
              </a:rPr>
              <a:t> APIs </a:t>
            </a:r>
            <a:r>
              <a:rPr lang="en-US" sz="800" b="1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900" b="1" dirty="0">
                <a:solidFill>
                  <a:schemeClr val="bg1"/>
                </a:solidFill>
                <a:sym typeface="Wingdings" panose="05000000000000000000" pitchFamily="2" charset="2"/>
              </a:rPr>
              <a:t> Cloud DB </a:t>
            </a:r>
            <a:r>
              <a:rPr lang="en-US" sz="800" b="1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900" b="1" dirty="0">
                <a:solidFill>
                  <a:schemeClr val="bg1"/>
                </a:solidFill>
                <a:sym typeface="Wingdings" panose="05000000000000000000" pitchFamily="2" charset="2"/>
              </a:rPr>
              <a:t> Notifications &amp; Alerts </a:t>
            </a:r>
            <a:r>
              <a:rPr lang="en-US" sz="800" b="1" dirty="0">
                <a:solidFill>
                  <a:schemeClr val="bg1"/>
                </a:solidFill>
                <a:sym typeface="Wingdings" panose="05000000000000000000" pitchFamily="2" charset="2"/>
              </a:rPr>
              <a:t> </a:t>
            </a:r>
            <a:r>
              <a:rPr lang="en-US" sz="900" b="1" dirty="0">
                <a:solidFill>
                  <a:schemeClr val="bg1"/>
                </a:solidFill>
                <a:sym typeface="Wingdings" panose="05000000000000000000" pitchFamily="2" charset="2"/>
              </a:rPr>
              <a:t> Event, Log Monitoring </a:t>
            </a:r>
            <a:r>
              <a:rPr lang="en-US" sz="800" b="1" dirty="0">
                <a:solidFill>
                  <a:schemeClr val="bg1"/>
                </a:solidFill>
                <a:sym typeface="Wingdings" panose="05000000000000000000" pitchFamily="2" charset="2"/>
              </a:rPr>
              <a:t> </a:t>
            </a:r>
            <a:r>
              <a:rPr lang="en-US" sz="900" b="1" dirty="0">
                <a:solidFill>
                  <a:schemeClr val="bg1"/>
                </a:solidFill>
                <a:sym typeface="Wingdings" panose="05000000000000000000" pitchFamily="2" charset="2"/>
              </a:rPr>
              <a:t> Responsive Design </a:t>
            </a:r>
            <a:r>
              <a:rPr lang="en-US" sz="800" b="1" dirty="0">
                <a:solidFill>
                  <a:schemeClr val="bg1"/>
                </a:solidFill>
                <a:sym typeface="Wingdings" panose="05000000000000000000" pitchFamily="2" charset="2"/>
              </a:rPr>
              <a:t>  </a:t>
            </a:r>
            <a:r>
              <a:rPr lang="en-US" sz="900" b="1" dirty="0">
                <a:solidFill>
                  <a:schemeClr val="bg1"/>
                </a:solidFill>
                <a:sym typeface="Wingdings" panose="05000000000000000000" pitchFamily="2" charset="2"/>
              </a:rPr>
              <a:t>Identity </a:t>
            </a:r>
            <a:r>
              <a:rPr lang="en-US" sz="800" b="1" dirty="0">
                <a:solidFill>
                  <a:schemeClr val="bg1"/>
                </a:solidFill>
                <a:sym typeface="Wingdings" panose="05000000000000000000" pitchFamily="2" charset="2"/>
              </a:rPr>
              <a:t> </a:t>
            </a:r>
            <a:r>
              <a:rPr lang="en-US" sz="900" b="1" dirty="0">
                <a:solidFill>
                  <a:schemeClr val="bg1"/>
                </a:solidFill>
                <a:sym typeface="Wingdings" panose="05000000000000000000" pitchFamily="2" charset="2"/>
              </a:rPr>
              <a:t> Email Services </a:t>
            </a:r>
            <a:r>
              <a:rPr lang="en-US" sz="800" b="1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900" b="1" dirty="0">
                <a:solidFill>
                  <a:schemeClr val="bg1"/>
                </a:solidFill>
                <a:sym typeface="Wingdings" panose="05000000000000000000" pitchFamily="2" charset="2"/>
              </a:rPr>
              <a:t> Search </a:t>
            </a:r>
            <a:r>
              <a:rPr lang="en-US" sz="800" b="1" dirty="0">
                <a:solidFill>
                  <a:schemeClr val="bg1"/>
                </a:solidFill>
                <a:sym typeface="Wingdings" panose="05000000000000000000" pitchFamily="2" charset="2"/>
              </a:rPr>
              <a:t></a:t>
            </a:r>
            <a:r>
              <a:rPr lang="en-US" sz="900" b="1" dirty="0">
                <a:solidFill>
                  <a:schemeClr val="bg1"/>
                </a:solidFill>
                <a:sym typeface="Wingdings" panose="05000000000000000000" pitchFamily="2" charset="2"/>
              </a:rPr>
              <a:t> Workflow </a:t>
            </a:r>
            <a:r>
              <a:rPr lang="en-US" sz="800" b="1" dirty="0">
                <a:solidFill>
                  <a:schemeClr val="bg1"/>
                </a:solidFill>
                <a:sym typeface="Wingdings" panose="05000000000000000000" pitchFamily="2" charset="2"/>
              </a:rPr>
              <a:t>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8F8CC6-DAD2-4783-9A65-8E04558F9387}"/>
              </a:ext>
            </a:extLst>
          </p:cNvPr>
          <p:cNvSpPr txBox="1"/>
          <p:nvPr/>
        </p:nvSpPr>
        <p:spPr>
          <a:xfrm>
            <a:off x="1142999" y="149329"/>
            <a:ext cx="685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20" dirty="0">
                <a:solidFill>
                  <a:schemeClr val="bg1"/>
                </a:solidFill>
              </a:rPr>
              <a:t>Job Training &amp; Economic Development (JTED)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70" y="1203188"/>
            <a:ext cx="3941259" cy="32511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1309F2-5678-4152-B59C-19D7046639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2890" y="3326790"/>
            <a:ext cx="1141214" cy="926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061599-2DD0-4E8F-8B57-25A3FE34A2B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4506" y="1338592"/>
            <a:ext cx="1017985" cy="9644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099BEE-9494-4C51-A634-C1C3729984A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9864" y="2350163"/>
            <a:ext cx="1007269" cy="9376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40201B-61AD-4552-91B3-E20CBE449D56}"/>
              </a:ext>
            </a:extLst>
          </p:cNvPr>
          <p:cNvSpPr txBox="1"/>
          <p:nvPr/>
        </p:nvSpPr>
        <p:spPr>
          <a:xfrm>
            <a:off x="1533315" y="3153349"/>
            <a:ext cx="58624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/>
              <a:t>Partners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5C6EAB-E6B8-4449-B818-52B47EA61B15}"/>
              </a:ext>
            </a:extLst>
          </p:cNvPr>
          <p:cNvSpPr txBox="1"/>
          <p:nvPr/>
        </p:nvSpPr>
        <p:spPr>
          <a:xfrm>
            <a:off x="1491828" y="2168631"/>
            <a:ext cx="70870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/>
              <a:t>Individuals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D57294-3500-439A-B346-0252211D5992}"/>
              </a:ext>
            </a:extLst>
          </p:cNvPr>
          <p:cNvSpPr txBox="1"/>
          <p:nvPr/>
        </p:nvSpPr>
        <p:spPr>
          <a:xfrm>
            <a:off x="1507254" y="4136607"/>
            <a:ext cx="647477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/>
              <a:t>Employers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EF13B8-15CB-4850-A010-992F2B95C2BA}"/>
              </a:ext>
            </a:extLst>
          </p:cNvPr>
          <p:cNvSpPr/>
          <p:nvPr/>
        </p:nvSpPr>
        <p:spPr>
          <a:xfrm>
            <a:off x="6714931" y="1152058"/>
            <a:ext cx="1123769" cy="330223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6" name="Freeform 43">
            <a:extLst>
              <a:ext uri="{FF2B5EF4-FFF2-40B4-BE49-F238E27FC236}">
                <a16:creationId xmlns:a16="http://schemas.microsoft.com/office/drawing/2014/main" id="{A141C9C6-6604-402F-B88F-9C853C1ACF44}"/>
              </a:ext>
            </a:extLst>
          </p:cNvPr>
          <p:cNvSpPr>
            <a:spLocks noEditPoints="1"/>
          </p:cNvSpPr>
          <p:nvPr/>
        </p:nvSpPr>
        <p:spPr bwMode="auto">
          <a:xfrm>
            <a:off x="2465412" y="2778413"/>
            <a:ext cx="205740" cy="205740"/>
          </a:xfrm>
          <a:custGeom>
            <a:avLst/>
            <a:gdLst>
              <a:gd name="T0" fmla="*/ 0 w 208"/>
              <a:gd name="T1" fmla="*/ 110 h 178"/>
              <a:gd name="T2" fmla="*/ 0 w 208"/>
              <a:gd name="T3" fmla="*/ 74 h 178"/>
              <a:gd name="T4" fmla="*/ 14 w 208"/>
              <a:gd name="T5" fmla="*/ 40 h 178"/>
              <a:gd name="T6" fmla="*/ 47 w 208"/>
              <a:gd name="T7" fmla="*/ 27 h 178"/>
              <a:gd name="T8" fmla="*/ 115 w 208"/>
              <a:gd name="T9" fmla="*/ 27 h 178"/>
              <a:gd name="T10" fmla="*/ 115 w 208"/>
              <a:gd name="T11" fmla="*/ 0 h 178"/>
              <a:gd name="T12" fmla="*/ 186 w 208"/>
              <a:gd name="T13" fmla="*/ 42 h 178"/>
              <a:gd name="T14" fmla="*/ 115 w 208"/>
              <a:gd name="T15" fmla="*/ 84 h 178"/>
              <a:gd name="T16" fmla="*/ 115 w 208"/>
              <a:gd name="T17" fmla="*/ 58 h 178"/>
              <a:gd name="T18" fmla="*/ 47 w 208"/>
              <a:gd name="T19" fmla="*/ 58 h 178"/>
              <a:gd name="T20" fmla="*/ 36 w 208"/>
              <a:gd name="T21" fmla="*/ 62 h 178"/>
              <a:gd name="T22" fmla="*/ 31 w 208"/>
              <a:gd name="T23" fmla="*/ 74 h 178"/>
              <a:gd name="T24" fmla="*/ 31 w 208"/>
              <a:gd name="T25" fmla="*/ 92 h 178"/>
              <a:gd name="T26" fmla="*/ 0 w 208"/>
              <a:gd name="T27" fmla="*/ 110 h 178"/>
              <a:gd name="T28" fmla="*/ 22 w 208"/>
              <a:gd name="T29" fmla="*/ 136 h 178"/>
              <a:gd name="T30" fmla="*/ 94 w 208"/>
              <a:gd name="T31" fmla="*/ 94 h 178"/>
              <a:gd name="T32" fmla="*/ 94 w 208"/>
              <a:gd name="T33" fmla="*/ 120 h 178"/>
              <a:gd name="T34" fmla="*/ 161 w 208"/>
              <a:gd name="T35" fmla="*/ 120 h 178"/>
              <a:gd name="T36" fmla="*/ 173 w 208"/>
              <a:gd name="T37" fmla="*/ 116 h 178"/>
              <a:gd name="T38" fmla="*/ 177 w 208"/>
              <a:gd name="T39" fmla="*/ 105 h 178"/>
              <a:gd name="T40" fmla="*/ 177 w 208"/>
              <a:gd name="T41" fmla="*/ 87 h 178"/>
              <a:gd name="T42" fmla="*/ 208 w 208"/>
              <a:gd name="T43" fmla="*/ 68 h 178"/>
              <a:gd name="T44" fmla="*/ 208 w 208"/>
              <a:gd name="T45" fmla="*/ 105 h 178"/>
              <a:gd name="T46" fmla="*/ 195 w 208"/>
              <a:gd name="T47" fmla="*/ 138 h 178"/>
              <a:gd name="T48" fmla="*/ 161 w 208"/>
              <a:gd name="T49" fmla="*/ 151 h 178"/>
              <a:gd name="T50" fmla="*/ 94 w 208"/>
              <a:gd name="T51" fmla="*/ 151 h 178"/>
              <a:gd name="T52" fmla="*/ 94 w 208"/>
              <a:gd name="T53" fmla="*/ 178 h 178"/>
              <a:gd name="T54" fmla="*/ 22 w 208"/>
              <a:gd name="T55" fmla="*/ 13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8" h="178">
                <a:moveTo>
                  <a:pt x="0" y="110"/>
                </a:moveTo>
                <a:cubicBezTo>
                  <a:pt x="0" y="74"/>
                  <a:pt x="0" y="74"/>
                  <a:pt x="0" y="74"/>
                </a:cubicBezTo>
                <a:cubicBezTo>
                  <a:pt x="0" y="61"/>
                  <a:pt x="5" y="49"/>
                  <a:pt x="14" y="40"/>
                </a:cubicBezTo>
                <a:cubicBezTo>
                  <a:pt x="23" y="31"/>
                  <a:pt x="34" y="27"/>
                  <a:pt x="47" y="27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0"/>
                  <a:pt x="115" y="0"/>
                  <a:pt x="115" y="0"/>
                </a:cubicBezTo>
                <a:cubicBezTo>
                  <a:pt x="186" y="42"/>
                  <a:pt x="186" y="42"/>
                  <a:pt x="186" y="42"/>
                </a:cubicBezTo>
                <a:cubicBezTo>
                  <a:pt x="115" y="84"/>
                  <a:pt x="115" y="84"/>
                  <a:pt x="115" y="84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47" y="58"/>
                  <a:pt x="47" y="58"/>
                  <a:pt x="47" y="58"/>
                </a:cubicBezTo>
                <a:cubicBezTo>
                  <a:pt x="43" y="58"/>
                  <a:pt x="39" y="59"/>
                  <a:pt x="36" y="62"/>
                </a:cubicBezTo>
                <a:cubicBezTo>
                  <a:pt x="33" y="65"/>
                  <a:pt x="31" y="69"/>
                  <a:pt x="31" y="74"/>
                </a:cubicBezTo>
                <a:cubicBezTo>
                  <a:pt x="31" y="92"/>
                  <a:pt x="31" y="92"/>
                  <a:pt x="31" y="92"/>
                </a:cubicBezTo>
                <a:lnTo>
                  <a:pt x="0" y="110"/>
                </a:lnTo>
                <a:close/>
                <a:moveTo>
                  <a:pt x="22" y="136"/>
                </a:moveTo>
                <a:cubicBezTo>
                  <a:pt x="94" y="94"/>
                  <a:pt x="94" y="94"/>
                  <a:pt x="94" y="94"/>
                </a:cubicBezTo>
                <a:cubicBezTo>
                  <a:pt x="94" y="120"/>
                  <a:pt x="94" y="120"/>
                  <a:pt x="94" y="120"/>
                </a:cubicBezTo>
                <a:cubicBezTo>
                  <a:pt x="161" y="120"/>
                  <a:pt x="161" y="120"/>
                  <a:pt x="161" y="120"/>
                </a:cubicBezTo>
                <a:cubicBezTo>
                  <a:pt x="166" y="120"/>
                  <a:pt x="170" y="119"/>
                  <a:pt x="173" y="116"/>
                </a:cubicBezTo>
                <a:cubicBezTo>
                  <a:pt x="176" y="113"/>
                  <a:pt x="177" y="109"/>
                  <a:pt x="177" y="105"/>
                </a:cubicBezTo>
                <a:cubicBezTo>
                  <a:pt x="177" y="87"/>
                  <a:pt x="177" y="87"/>
                  <a:pt x="177" y="87"/>
                </a:cubicBezTo>
                <a:cubicBezTo>
                  <a:pt x="208" y="68"/>
                  <a:pt x="208" y="68"/>
                  <a:pt x="208" y="68"/>
                </a:cubicBezTo>
                <a:cubicBezTo>
                  <a:pt x="208" y="105"/>
                  <a:pt x="208" y="105"/>
                  <a:pt x="208" y="105"/>
                </a:cubicBezTo>
                <a:cubicBezTo>
                  <a:pt x="208" y="118"/>
                  <a:pt x="204" y="129"/>
                  <a:pt x="195" y="138"/>
                </a:cubicBezTo>
                <a:cubicBezTo>
                  <a:pt x="186" y="147"/>
                  <a:pt x="174" y="151"/>
                  <a:pt x="161" y="151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94" y="178"/>
                  <a:pt x="94" y="178"/>
                  <a:pt x="94" y="178"/>
                </a:cubicBezTo>
                <a:lnTo>
                  <a:pt x="22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 dirty="0"/>
          </a:p>
        </p:txBody>
      </p:sp>
      <p:sp>
        <p:nvSpPr>
          <p:cNvPr id="38" name="Freeform 43">
            <a:extLst>
              <a:ext uri="{FF2B5EF4-FFF2-40B4-BE49-F238E27FC236}">
                <a16:creationId xmlns:a16="http://schemas.microsoft.com/office/drawing/2014/main" id="{298C55F2-D297-4F21-AEEF-C4C527D4B464}"/>
              </a:ext>
            </a:extLst>
          </p:cNvPr>
          <p:cNvSpPr>
            <a:spLocks noEditPoints="1"/>
          </p:cNvSpPr>
          <p:nvPr/>
        </p:nvSpPr>
        <p:spPr bwMode="auto">
          <a:xfrm>
            <a:off x="6472907" y="2758725"/>
            <a:ext cx="205740" cy="205740"/>
          </a:xfrm>
          <a:custGeom>
            <a:avLst/>
            <a:gdLst>
              <a:gd name="T0" fmla="*/ 0 w 208"/>
              <a:gd name="T1" fmla="*/ 110 h 178"/>
              <a:gd name="T2" fmla="*/ 0 w 208"/>
              <a:gd name="T3" fmla="*/ 74 h 178"/>
              <a:gd name="T4" fmla="*/ 14 w 208"/>
              <a:gd name="T5" fmla="*/ 40 h 178"/>
              <a:gd name="T6" fmla="*/ 47 w 208"/>
              <a:gd name="T7" fmla="*/ 27 h 178"/>
              <a:gd name="T8" fmla="*/ 115 w 208"/>
              <a:gd name="T9" fmla="*/ 27 h 178"/>
              <a:gd name="T10" fmla="*/ 115 w 208"/>
              <a:gd name="T11" fmla="*/ 0 h 178"/>
              <a:gd name="T12" fmla="*/ 186 w 208"/>
              <a:gd name="T13" fmla="*/ 42 h 178"/>
              <a:gd name="T14" fmla="*/ 115 w 208"/>
              <a:gd name="T15" fmla="*/ 84 h 178"/>
              <a:gd name="T16" fmla="*/ 115 w 208"/>
              <a:gd name="T17" fmla="*/ 58 h 178"/>
              <a:gd name="T18" fmla="*/ 47 w 208"/>
              <a:gd name="T19" fmla="*/ 58 h 178"/>
              <a:gd name="T20" fmla="*/ 36 w 208"/>
              <a:gd name="T21" fmla="*/ 62 h 178"/>
              <a:gd name="T22" fmla="*/ 31 w 208"/>
              <a:gd name="T23" fmla="*/ 74 h 178"/>
              <a:gd name="T24" fmla="*/ 31 w 208"/>
              <a:gd name="T25" fmla="*/ 92 h 178"/>
              <a:gd name="T26" fmla="*/ 0 w 208"/>
              <a:gd name="T27" fmla="*/ 110 h 178"/>
              <a:gd name="T28" fmla="*/ 22 w 208"/>
              <a:gd name="T29" fmla="*/ 136 h 178"/>
              <a:gd name="T30" fmla="*/ 94 w 208"/>
              <a:gd name="T31" fmla="*/ 94 h 178"/>
              <a:gd name="T32" fmla="*/ 94 w 208"/>
              <a:gd name="T33" fmla="*/ 120 h 178"/>
              <a:gd name="T34" fmla="*/ 161 w 208"/>
              <a:gd name="T35" fmla="*/ 120 h 178"/>
              <a:gd name="T36" fmla="*/ 173 w 208"/>
              <a:gd name="T37" fmla="*/ 116 h 178"/>
              <a:gd name="T38" fmla="*/ 177 w 208"/>
              <a:gd name="T39" fmla="*/ 105 h 178"/>
              <a:gd name="T40" fmla="*/ 177 w 208"/>
              <a:gd name="T41" fmla="*/ 87 h 178"/>
              <a:gd name="T42" fmla="*/ 208 w 208"/>
              <a:gd name="T43" fmla="*/ 68 h 178"/>
              <a:gd name="T44" fmla="*/ 208 w 208"/>
              <a:gd name="T45" fmla="*/ 105 h 178"/>
              <a:gd name="T46" fmla="*/ 195 w 208"/>
              <a:gd name="T47" fmla="*/ 138 h 178"/>
              <a:gd name="T48" fmla="*/ 161 w 208"/>
              <a:gd name="T49" fmla="*/ 151 h 178"/>
              <a:gd name="T50" fmla="*/ 94 w 208"/>
              <a:gd name="T51" fmla="*/ 151 h 178"/>
              <a:gd name="T52" fmla="*/ 94 w 208"/>
              <a:gd name="T53" fmla="*/ 178 h 178"/>
              <a:gd name="T54" fmla="*/ 22 w 208"/>
              <a:gd name="T55" fmla="*/ 13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8" h="178">
                <a:moveTo>
                  <a:pt x="0" y="110"/>
                </a:moveTo>
                <a:cubicBezTo>
                  <a:pt x="0" y="74"/>
                  <a:pt x="0" y="74"/>
                  <a:pt x="0" y="74"/>
                </a:cubicBezTo>
                <a:cubicBezTo>
                  <a:pt x="0" y="61"/>
                  <a:pt x="5" y="49"/>
                  <a:pt x="14" y="40"/>
                </a:cubicBezTo>
                <a:cubicBezTo>
                  <a:pt x="23" y="31"/>
                  <a:pt x="34" y="27"/>
                  <a:pt x="47" y="27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0"/>
                  <a:pt x="115" y="0"/>
                  <a:pt x="115" y="0"/>
                </a:cubicBezTo>
                <a:cubicBezTo>
                  <a:pt x="186" y="42"/>
                  <a:pt x="186" y="42"/>
                  <a:pt x="186" y="42"/>
                </a:cubicBezTo>
                <a:cubicBezTo>
                  <a:pt x="115" y="84"/>
                  <a:pt x="115" y="84"/>
                  <a:pt x="115" y="84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47" y="58"/>
                  <a:pt x="47" y="58"/>
                  <a:pt x="47" y="58"/>
                </a:cubicBezTo>
                <a:cubicBezTo>
                  <a:pt x="43" y="58"/>
                  <a:pt x="39" y="59"/>
                  <a:pt x="36" y="62"/>
                </a:cubicBezTo>
                <a:cubicBezTo>
                  <a:pt x="33" y="65"/>
                  <a:pt x="31" y="69"/>
                  <a:pt x="31" y="74"/>
                </a:cubicBezTo>
                <a:cubicBezTo>
                  <a:pt x="31" y="92"/>
                  <a:pt x="31" y="92"/>
                  <a:pt x="31" y="92"/>
                </a:cubicBezTo>
                <a:lnTo>
                  <a:pt x="0" y="110"/>
                </a:lnTo>
                <a:close/>
                <a:moveTo>
                  <a:pt x="22" y="136"/>
                </a:moveTo>
                <a:cubicBezTo>
                  <a:pt x="94" y="94"/>
                  <a:pt x="94" y="94"/>
                  <a:pt x="94" y="94"/>
                </a:cubicBezTo>
                <a:cubicBezTo>
                  <a:pt x="94" y="120"/>
                  <a:pt x="94" y="120"/>
                  <a:pt x="94" y="120"/>
                </a:cubicBezTo>
                <a:cubicBezTo>
                  <a:pt x="161" y="120"/>
                  <a:pt x="161" y="120"/>
                  <a:pt x="161" y="120"/>
                </a:cubicBezTo>
                <a:cubicBezTo>
                  <a:pt x="166" y="120"/>
                  <a:pt x="170" y="119"/>
                  <a:pt x="173" y="116"/>
                </a:cubicBezTo>
                <a:cubicBezTo>
                  <a:pt x="176" y="113"/>
                  <a:pt x="177" y="109"/>
                  <a:pt x="177" y="105"/>
                </a:cubicBezTo>
                <a:cubicBezTo>
                  <a:pt x="177" y="87"/>
                  <a:pt x="177" y="87"/>
                  <a:pt x="177" y="87"/>
                </a:cubicBezTo>
                <a:cubicBezTo>
                  <a:pt x="208" y="68"/>
                  <a:pt x="208" y="68"/>
                  <a:pt x="208" y="68"/>
                </a:cubicBezTo>
                <a:cubicBezTo>
                  <a:pt x="208" y="105"/>
                  <a:pt x="208" y="105"/>
                  <a:pt x="208" y="105"/>
                </a:cubicBezTo>
                <a:cubicBezTo>
                  <a:pt x="208" y="118"/>
                  <a:pt x="204" y="129"/>
                  <a:pt x="195" y="138"/>
                </a:cubicBezTo>
                <a:cubicBezTo>
                  <a:pt x="186" y="147"/>
                  <a:pt x="174" y="151"/>
                  <a:pt x="161" y="151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94" y="178"/>
                  <a:pt x="94" y="178"/>
                  <a:pt x="94" y="178"/>
                </a:cubicBezTo>
                <a:lnTo>
                  <a:pt x="22" y="1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 dirty="0"/>
          </a:p>
        </p:txBody>
      </p:sp>
      <p:sp>
        <p:nvSpPr>
          <p:cNvPr id="40" name="Freeform 15">
            <a:extLst>
              <a:ext uri="{FF2B5EF4-FFF2-40B4-BE49-F238E27FC236}">
                <a16:creationId xmlns:a16="http://schemas.microsoft.com/office/drawing/2014/main" id="{92097933-728D-41E1-9CF6-CD91FBF21712}"/>
              </a:ext>
            </a:extLst>
          </p:cNvPr>
          <p:cNvSpPr>
            <a:spLocks noEditPoints="1"/>
          </p:cNvSpPr>
          <p:nvPr/>
        </p:nvSpPr>
        <p:spPr bwMode="auto">
          <a:xfrm>
            <a:off x="6864274" y="3707506"/>
            <a:ext cx="257175" cy="205740"/>
          </a:xfrm>
          <a:custGeom>
            <a:avLst/>
            <a:gdLst>
              <a:gd name="T0" fmla="*/ 48 w 169"/>
              <a:gd name="T1" fmla="*/ 28 h 133"/>
              <a:gd name="T2" fmla="*/ 39 w 169"/>
              <a:gd name="T3" fmla="*/ 37 h 133"/>
              <a:gd name="T4" fmla="*/ 2 w 169"/>
              <a:gd name="T5" fmla="*/ 34 h 133"/>
              <a:gd name="T6" fmla="*/ 0 w 169"/>
              <a:gd name="T7" fmla="*/ 9 h 133"/>
              <a:gd name="T8" fmla="*/ 9 w 169"/>
              <a:gd name="T9" fmla="*/ 0 h 133"/>
              <a:gd name="T10" fmla="*/ 46 w 169"/>
              <a:gd name="T11" fmla="*/ 3 h 133"/>
              <a:gd name="T12" fmla="*/ 48 w 169"/>
              <a:gd name="T13" fmla="*/ 58 h 133"/>
              <a:gd name="T14" fmla="*/ 46 w 169"/>
              <a:gd name="T15" fmla="*/ 82 h 133"/>
              <a:gd name="T16" fmla="*/ 9 w 169"/>
              <a:gd name="T17" fmla="*/ 85 h 133"/>
              <a:gd name="T18" fmla="*/ 0 w 169"/>
              <a:gd name="T19" fmla="*/ 76 h 133"/>
              <a:gd name="T20" fmla="*/ 2 w 169"/>
              <a:gd name="T21" fmla="*/ 51 h 133"/>
              <a:gd name="T22" fmla="*/ 39 w 169"/>
              <a:gd name="T23" fmla="*/ 49 h 133"/>
              <a:gd name="T24" fmla="*/ 48 w 169"/>
              <a:gd name="T25" fmla="*/ 58 h 133"/>
              <a:gd name="T26" fmla="*/ 48 w 169"/>
              <a:gd name="T27" fmla="*/ 124 h 133"/>
              <a:gd name="T28" fmla="*/ 39 w 169"/>
              <a:gd name="T29" fmla="*/ 133 h 133"/>
              <a:gd name="T30" fmla="*/ 2 w 169"/>
              <a:gd name="T31" fmla="*/ 131 h 133"/>
              <a:gd name="T32" fmla="*/ 0 w 169"/>
              <a:gd name="T33" fmla="*/ 106 h 133"/>
              <a:gd name="T34" fmla="*/ 9 w 169"/>
              <a:gd name="T35" fmla="*/ 97 h 133"/>
              <a:gd name="T36" fmla="*/ 46 w 169"/>
              <a:gd name="T37" fmla="*/ 100 h 133"/>
              <a:gd name="T38" fmla="*/ 109 w 169"/>
              <a:gd name="T39" fmla="*/ 9 h 133"/>
              <a:gd name="T40" fmla="*/ 106 w 169"/>
              <a:gd name="T41" fmla="*/ 34 h 133"/>
              <a:gd name="T42" fmla="*/ 69 w 169"/>
              <a:gd name="T43" fmla="*/ 37 h 133"/>
              <a:gd name="T44" fmla="*/ 60 w 169"/>
              <a:gd name="T45" fmla="*/ 28 h 133"/>
              <a:gd name="T46" fmla="*/ 63 w 169"/>
              <a:gd name="T47" fmla="*/ 3 h 133"/>
              <a:gd name="T48" fmla="*/ 100 w 169"/>
              <a:gd name="T49" fmla="*/ 0 h 133"/>
              <a:gd name="T50" fmla="*/ 109 w 169"/>
              <a:gd name="T51" fmla="*/ 9 h 133"/>
              <a:gd name="T52" fmla="*/ 109 w 169"/>
              <a:gd name="T53" fmla="*/ 76 h 133"/>
              <a:gd name="T54" fmla="*/ 100 w 169"/>
              <a:gd name="T55" fmla="*/ 85 h 133"/>
              <a:gd name="T56" fmla="*/ 63 w 169"/>
              <a:gd name="T57" fmla="*/ 82 h 133"/>
              <a:gd name="T58" fmla="*/ 60 w 169"/>
              <a:gd name="T59" fmla="*/ 58 h 133"/>
              <a:gd name="T60" fmla="*/ 69 w 169"/>
              <a:gd name="T61" fmla="*/ 49 h 133"/>
              <a:gd name="T62" fmla="*/ 106 w 169"/>
              <a:gd name="T63" fmla="*/ 51 h 133"/>
              <a:gd name="T64" fmla="*/ 109 w 169"/>
              <a:gd name="T65" fmla="*/ 106 h 133"/>
              <a:gd name="T66" fmla="*/ 106 w 169"/>
              <a:gd name="T67" fmla="*/ 131 h 133"/>
              <a:gd name="T68" fmla="*/ 69 w 169"/>
              <a:gd name="T69" fmla="*/ 133 h 133"/>
              <a:gd name="T70" fmla="*/ 60 w 169"/>
              <a:gd name="T71" fmla="*/ 124 h 133"/>
              <a:gd name="T72" fmla="*/ 63 w 169"/>
              <a:gd name="T73" fmla="*/ 100 h 133"/>
              <a:gd name="T74" fmla="*/ 100 w 169"/>
              <a:gd name="T75" fmla="*/ 97 h 133"/>
              <a:gd name="T76" fmla="*/ 109 w 169"/>
              <a:gd name="T77" fmla="*/ 106 h 133"/>
              <a:gd name="T78" fmla="*/ 169 w 169"/>
              <a:gd name="T79" fmla="*/ 28 h 133"/>
              <a:gd name="T80" fmla="*/ 160 w 169"/>
              <a:gd name="T81" fmla="*/ 37 h 133"/>
              <a:gd name="T82" fmla="*/ 123 w 169"/>
              <a:gd name="T83" fmla="*/ 34 h 133"/>
              <a:gd name="T84" fmla="*/ 121 w 169"/>
              <a:gd name="T85" fmla="*/ 9 h 133"/>
              <a:gd name="T86" fmla="*/ 130 w 169"/>
              <a:gd name="T87" fmla="*/ 0 h 133"/>
              <a:gd name="T88" fmla="*/ 167 w 169"/>
              <a:gd name="T89" fmla="*/ 3 h 133"/>
              <a:gd name="T90" fmla="*/ 169 w 169"/>
              <a:gd name="T91" fmla="*/ 58 h 133"/>
              <a:gd name="T92" fmla="*/ 167 w 169"/>
              <a:gd name="T93" fmla="*/ 82 h 133"/>
              <a:gd name="T94" fmla="*/ 130 w 169"/>
              <a:gd name="T95" fmla="*/ 85 h 133"/>
              <a:gd name="T96" fmla="*/ 121 w 169"/>
              <a:gd name="T97" fmla="*/ 76 h 133"/>
              <a:gd name="T98" fmla="*/ 123 w 169"/>
              <a:gd name="T99" fmla="*/ 51 h 133"/>
              <a:gd name="T100" fmla="*/ 160 w 169"/>
              <a:gd name="T101" fmla="*/ 49 h 133"/>
              <a:gd name="T102" fmla="*/ 169 w 169"/>
              <a:gd name="T103" fmla="*/ 58 h 133"/>
              <a:gd name="T104" fmla="*/ 169 w 169"/>
              <a:gd name="T105" fmla="*/ 124 h 133"/>
              <a:gd name="T106" fmla="*/ 160 w 169"/>
              <a:gd name="T107" fmla="*/ 133 h 133"/>
              <a:gd name="T108" fmla="*/ 123 w 169"/>
              <a:gd name="T109" fmla="*/ 131 h 133"/>
              <a:gd name="T110" fmla="*/ 121 w 169"/>
              <a:gd name="T111" fmla="*/ 106 h 133"/>
              <a:gd name="T112" fmla="*/ 130 w 169"/>
              <a:gd name="T113" fmla="*/ 97 h 133"/>
              <a:gd name="T114" fmla="*/ 167 w 169"/>
              <a:gd name="T115" fmla="*/ 10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9" h="133">
                <a:moveTo>
                  <a:pt x="48" y="9"/>
                </a:moveTo>
                <a:cubicBezTo>
                  <a:pt x="48" y="28"/>
                  <a:pt x="48" y="28"/>
                  <a:pt x="48" y="28"/>
                </a:cubicBezTo>
                <a:cubicBezTo>
                  <a:pt x="48" y="30"/>
                  <a:pt x="47" y="32"/>
                  <a:pt x="46" y="34"/>
                </a:cubicBezTo>
                <a:cubicBezTo>
                  <a:pt x="44" y="36"/>
                  <a:pt x="42" y="37"/>
                  <a:pt x="3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6" y="37"/>
                  <a:pt x="4" y="36"/>
                  <a:pt x="2" y="34"/>
                </a:cubicBezTo>
                <a:cubicBezTo>
                  <a:pt x="1" y="32"/>
                  <a:pt x="0" y="30"/>
                  <a:pt x="0" y="28"/>
                </a:cubicBezTo>
                <a:cubicBezTo>
                  <a:pt x="0" y="9"/>
                  <a:pt x="0" y="9"/>
                  <a:pt x="0" y="9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4" y="1"/>
                  <a:pt x="46" y="3"/>
                </a:cubicBezTo>
                <a:cubicBezTo>
                  <a:pt x="47" y="5"/>
                  <a:pt x="48" y="7"/>
                  <a:pt x="48" y="9"/>
                </a:cubicBezTo>
                <a:close/>
                <a:moveTo>
                  <a:pt x="48" y="58"/>
                </a:moveTo>
                <a:cubicBezTo>
                  <a:pt x="48" y="76"/>
                  <a:pt x="48" y="76"/>
                  <a:pt x="48" y="76"/>
                </a:cubicBezTo>
                <a:cubicBezTo>
                  <a:pt x="48" y="79"/>
                  <a:pt x="47" y="81"/>
                  <a:pt x="46" y="82"/>
                </a:cubicBezTo>
                <a:cubicBezTo>
                  <a:pt x="44" y="84"/>
                  <a:pt x="42" y="85"/>
                  <a:pt x="39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6" y="85"/>
                  <a:pt x="4" y="84"/>
                  <a:pt x="2" y="82"/>
                </a:cubicBezTo>
                <a:cubicBezTo>
                  <a:pt x="1" y="81"/>
                  <a:pt x="0" y="79"/>
                  <a:pt x="0" y="76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5"/>
                  <a:pt x="1" y="53"/>
                  <a:pt x="2" y="51"/>
                </a:cubicBezTo>
                <a:cubicBezTo>
                  <a:pt x="4" y="50"/>
                  <a:pt x="6" y="49"/>
                  <a:pt x="9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9"/>
                  <a:pt x="44" y="50"/>
                  <a:pt x="46" y="51"/>
                </a:cubicBezTo>
                <a:cubicBezTo>
                  <a:pt x="47" y="53"/>
                  <a:pt x="48" y="55"/>
                  <a:pt x="48" y="58"/>
                </a:cubicBezTo>
                <a:close/>
                <a:moveTo>
                  <a:pt x="48" y="106"/>
                </a:moveTo>
                <a:cubicBezTo>
                  <a:pt x="48" y="124"/>
                  <a:pt x="48" y="124"/>
                  <a:pt x="48" y="124"/>
                </a:cubicBezTo>
                <a:cubicBezTo>
                  <a:pt x="48" y="127"/>
                  <a:pt x="47" y="129"/>
                  <a:pt x="46" y="131"/>
                </a:cubicBezTo>
                <a:cubicBezTo>
                  <a:pt x="44" y="133"/>
                  <a:pt x="42" y="133"/>
                  <a:pt x="39" y="133"/>
                </a:cubicBezTo>
                <a:cubicBezTo>
                  <a:pt x="9" y="133"/>
                  <a:pt x="9" y="133"/>
                  <a:pt x="9" y="133"/>
                </a:cubicBezTo>
                <a:cubicBezTo>
                  <a:pt x="6" y="133"/>
                  <a:pt x="4" y="133"/>
                  <a:pt x="2" y="131"/>
                </a:cubicBezTo>
                <a:cubicBezTo>
                  <a:pt x="1" y="129"/>
                  <a:pt x="0" y="127"/>
                  <a:pt x="0" y="124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4"/>
                  <a:pt x="1" y="102"/>
                  <a:pt x="2" y="100"/>
                </a:cubicBezTo>
                <a:cubicBezTo>
                  <a:pt x="4" y="98"/>
                  <a:pt x="6" y="97"/>
                  <a:pt x="9" y="97"/>
                </a:cubicBezTo>
                <a:cubicBezTo>
                  <a:pt x="39" y="97"/>
                  <a:pt x="39" y="97"/>
                  <a:pt x="39" y="97"/>
                </a:cubicBezTo>
                <a:cubicBezTo>
                  <a:pt x="42" y="97"/>
                  <a:pt x="44" y="98"/>
                  <a:pt x="46" y="100"/>
                </a:cubicBezTo>
                <a:cubicBezTo>
                  <a:pt x="47" y="102"/>
                  <a:pt x="48" y="104"/>
                  <a:pt x="48" y="106"/>
                </a:cubicBezTo>
                <a:close/>
                <a:moveTo>
                  <a:pt x="109" y="9"/>
                </a:moveTo>
                <a:cubicBezTo>
                  <a:pt x="109" y="28"/>
                  <a:pt x="109" y="28"/>
                  <a:pt x="109" y="28"/>
                </a:cubicBezTo>
                <a:cubicBezTo>
                  <a:pt x="109" y="30"/>
                  <a:pt x="108" y="32"/>
                  <a:pt x="106" y="34"/>
                </a:cubicBezTo>
                <a:cubicBezTo>
                  <a:pt x="104" y="36"/>
                  <a:pt x="102" y="37"/>
                  <a:pt x="100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7" y="37"/>
                  <a:pt x="65" y="36"/>
                  <a:pt x="63" y="34"/>
                </a:cubicBezTo>
                <a:cubicBezTo>
                  <a:pt x="61" y="32"/>
                  <a:pt x="60" y="30"/>
                  <a:pt x="60" y="28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7"/>
                  <a:pt x="61" y="5"/>
                  <a:pt x="63" y="3"/>
                </a:cubicBezTo>
                <a:cubicBezTo>
                  <a:pt x="65" y="1"/>
                  <a:pt x="67" y="0"/>
                  <a:pt x="69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2" y="0"/>
                  <a:pt x="104" y="1"/>
                  <a:pt x="106" y="3"/>
                </a:cubicBezTo>
                <a:cubicBezTo>
                  <a:pt x="108" y="5"/>
                  <a:pt x="109" y="7"/>
                  <a:pt x="109" y="9"/>
                </a:cubicBezTo>
                <a:close/>
                <a:moveTo>
                  <a:pt x="109" y="58"/>
                </a:moveTo>
                <a:cubicBezTo>
                  <a:pt x="109" y="76"/>
                  <a:pt x="109" y="76"/>
                  <a:pt x="109" y="76"/>
                </a:cubicBezTo>
                <a:cubicBezTo>
                  <a:pt x="109" y="79"/>
                  <a:pt x="108" y="81"/>
                  <a:pt x="106" y="82"/>
                </a:cubicBezTo>
                <a:cubicBezTo>
                  <a:pt x="104" y="84"/>
                  <a:pt x="102" y="85"/>
                  <a:pt x="100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7" y="85"/>
                  <a:pt x="65" y="84"/>
                  <a:pt x="63" y="82"/>
                </a:cubicBezTo>
                <a:cubicBezTo>
                  <a:pt x="61" y="81"/>
                  <a:pt x="60" y="79"/>
                  <a:pt x="60" y="76"/>
                </a:cubicBezTo>
                <a:cubicBezTo>
                  <a:pt x="60" y="58"/>
                  <a:pt x="60" y="58"/>
                  <a:pt x="60" y="58"/>
                </a:cubicBezTo>
                <a:cubicBezTo>
                  <a:pt x="60" y="55"/>
                  <a:pt x="61" y="53"/>
                  <a:pt x="63" y="51"/>
                </a:cubicBezTo>
                <a:cubicBezTo>
                  <a:pt x="65" y="50"/>
                  <a:pt x="67" y="49"/>
                  <a:pt x="69" y="49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2" y="49"/>
                  <a:pt x="104" y="50"/>
                  <a:pt x="106" y="51"/>
                </a:cubicBezTo>
                <a:cubicBezTo>
                  <a:pt x="108" y="53"/>
                  <a:pt x="109" y="55"/>
                  <a:pt x="109" y="58"/>
                </a:cubicBezTo>
                <a:close/>
                <a:moveTo>
                  <a:pt x="109" y="106"/>
                </a:moveTo>
                <a:cubicBezTo>
                  <a:pt x="109" y="124"/>
                  <a:pt x="109" y="124"/>
                  <a:pt x="109" y="124"/>
                </a:cubicBezTo>
                <a:cubicBezTo>
                  <a:pt x="109" y="127"/>
                  <a:pt x="108" y="129"/>
                  <a:pt x="106" y="131"/>
                </a:cubicBezTo>
                <a:cubicBezTo>
                  <a:pt x="104" y="133"/>
                  <a:pt x="102" y="133"/>
                  <a:pt x="100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67" y="133"/>
                  <a:pt x="65" y="133"/>
                  <a:pt x="63" y="131"/>
                </a:cubicBezTo>
                <a:cubicBezTo>
                  <a:pt x="61" y="129"/>
                  <a:pt x="60" y="127"/>
                  <a:pt x="60" y="124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4"/>
                  <a:pt x="61" y="102"/>
                  <a:pt x="63" y="100"/>
                </a:cubicBezTo>
                <a:cubicBezTo>
                  <a:pt x="65" y="98"/>
                  <a:pt x="67" y="97"/>
                  <a:pt x="69" y="97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102" y="97"/>
                  <a:pt x="104" y="98"/>
                  <a:pt x="106" y="100"/>
                </a:cubicBezTo>
                <a:cubicBezTo>
                  <a:pt x="108" y="102"/>
                  <a:pt x="109" y="104"/>
                  <a:pt x="109" y="106"/>
                </a:cubicBezTo>
                <a:close/>
                <a:moveTo>
                  <a:pt x="169" y="9"/>
                </a:moveTo>
                <a:cubicBezTo>
                  <a:pt x="169" y="28"/>
                  <a:pt x="169" y="28"/>
                  <a:pt x="169" y="28"/>
                </a:cubicBezTo>
                <a:cubicBezTo>
                  <a:pt x="169" y="30"/>
                  <a:pt x="168" y="32"/>
                  <a:pt x="167" y="34"/>
                </a:cubicBezTo>
                <a:cubicBezTo>
                  <a:pt x="165" y="36"/>
                  <a:pt x="163" y="37"/>
                  <a:pt x="160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27" y="37"/>
                  <a:pt x="125" y="36"/>
                  <a:pt x="123" y="34"/>
                </a:cubicBezTo>
                <a:cubicBezTo>
                  <a:pt x="122" y="32"/>
                  <a:pt x="121" y="30"/>
                  <a:pt x="121" y="28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7"/>
                  <a:pt x="122" y="5"/>
                  <a:pt x="123" y="3"/>
                </a:cubicBezTo>
                <a:cubicBezTo>
                  <a:pt x="125" y="1"/>
                  <a:pt x="127" y="0"/>
                  <a:pt x="130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3" y="0"/>
                  <a:pt x="165" y="1"/>
                  <a:pt x="167" y="3"/>
                </a:cubicBezTo>
                <a:cubicBezTo>
                  <a:pt x="168" y="5"/>
                  <a:pt x="169" y="7"/>
                  <a:pt x="169" y="9"/>
                </a:cubicBezTo>
                <a:close/>
                <a:moveTo>
                  <a:pt x="169" y="58"/>
                </a:moveTo>
                <a:cubicBezTo>
                  <a:pt x="169" y="76"/>
                  <a:pt x="169" y="76"/>
                  <a:pt x="169" y="76"/>
                </a:cubicBezTo>
                <a:cubicBezTo>
                  <a:pt x="169" y="79"/>
                  <a:pt x="168" y="81"/>
                  <a:pt x="167" y="82"/>
                </a:cubicBezTo>
                <a:cubicBezTo>
                  <a:pt x="165" y="84"/>
                  <a:pt x="163" y="85"/>
                  <a:pt x="160" y="85"/>
                </a:cubicBezTo>
                <a:cubicBezTo>
                  <a:pt x="130" y="85"/>
                  <a:pt x="130" y="85"/>
                  <a:pt x="130" y="85"/>
                </a:cubicBezTo>
                <a:cubicBezTo>
                  <a:pt x="127" y="85"/>
                  <a:pt x="125" y="84"/>
                  <a:pt x="123" y="82"/>
                </a:cubicBezTo>
                <a:cubicBezTo>
                  <a:pt x="122" y="81"/>
                  <a:pt x="121" y="79"/>
                  <a:pt x="121" y="76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1" y="55"/>
                  <a:pt x="122" y="53"/>
                  <a:pt x="123" y="51"/>
                </a:cubicBezTo>
                <a:cubicBezTo>
                  <a:pt x="125" y="50"/>
                  <a:pt x="127" y="49"/>
                  <a:pt x="130" y="49"/>
                </a:cubicBezTo>
                <a:cubicBezTo>
                  <a:pt x="160" y="49"/>
                  <a:pt x="160" y="49"/>
                  <a:pt x="160" y="49"/>
                </a:cubicBezTo>
                <a:cubicBezTo>
                  <a:pt x="163" y="49"/>
                  <a:pt x="165" y="50"/>
                  <a:pt x="167" y="51"/>
                </a:cubicBezTo>
                <a:cubicBezTo>
                  <a:pt x="168" y="53"/>
                  <a:pt x="169" y="55"/>
                  <a:pt x="169" y="58"/>
                </a:cubicBezTo>
                <a:close/>
                <a:moveTo>
                  <a:pt x="169" y="106"/>
                </a:moveTo>
                <a:cubicBezTo>
                  <a:pt x="169" y="124"/>
                  <a:pt x="169" y="124"/>
                  <a:pt x="169" y="124"/>
                </a:cubicBezTo>
                <a:cubicBezTo>
                  <a:pt x="169" y="127"/>
                  <a:pt x="168" y="129"/>
                  <a:pt x="167" y="131"/>
                </a:cubicBezTo>
                <a:cubicBezTo>
                  <a:pt x="165" y="133"/>
                  <a:pt x="163" y="133"/>
                  <a:pt x="160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27" y="133"/>
                  <a:pt x="125" y="133"/>
                  <a:pt x="123" y="131"/>
                </a:cubicBezTo>
                <a:cubicBezTo>
                  <a:pt x="122" y="129"/>
                  <a:pt x="121" y="127"/>
                  <a:pt x="121" y="124"/>
                </a:cubicBezTo>
                <a:cubicBezTo>
                  <a:pt x="121" y="106"/>
                  <a:pt x="121" y="106"/>
                  <a:pt x="121" y="106"/>
                </a:cubicBezTo>
                <a:cubicBezTo>
                  <a:pt x="121" y="104"/>
                  <a:pt x="122" y="102"/>
                  <a:pt x="123" y="100"/>
                </a:cubicBezTo>
                <a:cubicBezTo>
                  <a:pt x="125" y="98"/>
                  <a:pt x="127" y="97"/>
                  <a:pt x="130" y="97"/>
                </a:cubicBezTo>
                <a:cubicBezTo>
                  <a:pt x="160" y="97"/>
                  <a:pt x="160" y="97"/>
                  <a:pt x="160" y="97"/>
                </a:cubicBezTo>
                <a:cubicBezTo>
                  <a:pt x="163" y="97"/>
                  <a:pt x="165" y="98"/>
                  <a:pt x="167" y="100"/>
                </a:cubicBezTo>
                <a:cubicBezTo>
                  <a:pt x="168" y="102"/>
                  <a:pt x="169" y="104"/>
                  <a:pt x="169" y="106"/>
                </a:cubicBezTo>
                <a:close/>
              </a:path>
            </a:pathLst>
          </a:custGeom>
          <a:solidFill>
            <a:srgbClr val="00625C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A82124-ED8A-4AE4-80E1-AA206AC2291B}"/>
              </a:ext>
            </a:extLst>
          </p:cNvPr>
          <p:cNvSpPr txBox="1"/>
          <p:nvPr/>
        </p:nvSpPr>
        <p:spPr>
          <a:xfrm>
            <a:off x="7129600" y="3666683"/>
            <a:ext cx="52097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/>
              <a:t>Other </a:t>
            </a:r>
          </a:p>
          <a:p>
            <a:pPr algn="ctr"/>
            <a:r>
              <a:rPr lang="en-US" sz="788" dirty="0"/>
              <a:t>Apps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E442580-817A-4408-B0D0-6DBD5896C147}"/>
              </a:ext>
            </a:extLst>
          </p:cNvPr>
          <p:cNvSpPr/>
          <p:nvPr/>
        </p:nvSpPr>
        <p:spPr>
          <a:xfrm>
            <a:off x="2845536" y="1931557"/>
            <a:ext cx="969202" cy="7307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18CFD1D-A717-44C2-83A2-6EA5A1B586A9}"/>
              </a:ext>
            </a:extLst>
          </p:cNvPr>
          <p:cNvGrpSpPr/>
          <p:nvPr/>
        </p:nvGrpSpPr>
        <p:grpSpPr>
          <a:xfrm>
            <a:off x="4038799" y="1941987"/>
            <a:ext cx="986746" cy="730785"/>
            <a:chOff x="2841134" y="1772317"/>
            <a:chExt cx="1534881" cy="114721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B6927C7-F2C0-4A16-A4E7-0DA63980AE87}"/>
                </a:ext>
              </a:extLst>
            </p:cNvPr>
            <p:cNvSpPr/>
            <p:nvPr/>
          </p:nvSpPr>
          <p:spPr>
            <a:xfrm>
              <a:off x="2868422" y="1772317"/>
              <a:ext cx="1507593" cy="11472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46801EA-AD4E-43FF-948D-28FBD354B80B}"/>
                </a:ext>
              </a:extLst>
            </p:cNvPr>
            <p:cNvSpPr txBox="1"/>
            <p:nvPr/>
          </p:nvSpPr>
          <p:spPr>
            <a:xfrm>
              <a:off x="2841134" y="2200906"/>
              <a:ext cx="1507596" cy="525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8" dirty="0"/>
                <a:t>Online Application/ Initial Assessment</a:t>
              </a:r>
            </a:p>
          </p:txBody>
        </p:sp>
        <p:sp>
          <p:nvSpPr>
            <p:cNvPr id="79" name="Freeform 64">
              <a:extLst>
                <a:ext uri="{FF2B5EF4-FFF2-40B4-BE49-F238E27FC236}">
                  <a16:creationId xmlns:a16="http://schemas.microsoft.com/office/drawing/2014/main" id="{1EF129C5-496A-4E52-B84C-45805E597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210" y="1993225"/>
              <a:ext cx="365760" cy="196851"/>
            </a:xfrm>
            <a:custGeom>
              <a:avLst/>
              <a:gdLst>
                <a:gd name="T0" fmla="*/ 31 w 229"/>
                <a:gd name="T1" fmla="*/ 83 h 187"/>
                <a:gd name="T2" fmla="*/ 73 w 229"/>
                <a:gd name="T3" fmla="*/ 125 h 187"/>
                <a:gd name="T4" fmla="*/ 198 w 229"/>
                <a:gd name="T5" fmla="*/ 0 h 187"/>
                <a:gd name="T6" fmla="*/ 229 w 229"/>
                <a:gd name="T7" fmla="*/ 31 h 187"/>
                <a:gd name="T8" fmla="*/ 73 w 229"/>
                <a:gd name="T9" fmla="*/ 187 h 187"/>
                <a:gd name="T10" fmla="*/ 41 w 229"/>
                <a:gd name="T11" fmla="*/ 155 h 187"/>
                <a:gd name="T12" fmla="*/ 0 w 229"/>
                <a:gd name="T13" fmla="*/ 114 h 187"/>
                <a:gd name="T14" fmla="*/ 31 w 229"/>
                <a:gd name="T15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187">
                  <a:moveTo>
                    <a:pt x="31" y="83"/>
                  </a:moveTo>
                  <a:cubicBezTo>
                    <a:pt x="73" y="125"/>
                    <a:pt x="73" y="125"/>
                    <a:pt x="73" y="12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73" y="187"/>
                    <a:pt x="73" y="187"/>
                    <a:pt x="73" y="187"/>
                  </a:cubicBezTo>
                  <a:cubicBezTo>
                    <a:pt x="64" y="178"/>
                    <a:pt x="53" y="168"/>
                    <a:pt x="41" y="155"/>
                  </a:cubicBezTo>
                  <a:cubicBezTo>
                    <a:pt x="29" y="143"/>
                    <a:pt x="16" y="130"/>
                    <a:pt x="0" y="114"/>
                  </a:cubicBezTo>
                  <a:lnTo>
                    <a:pt x="31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0597B1D-987A-47D0-875C-F15B5F19990D}"/>
              </a:ext>
            </a:extLst>
          </p:cNvPr>
          <p:cNvGrpSpPr/>
          <p:nvPr/>
        </p:nvGrpSpPr>
        <p:grpSpPr>
          <a:xfrm>
            <a:off x="5257312" y="1919148"/>
            <a:ext cx="981960" cy="730785"/>
            <a:chOff x="7063408" y="1844986"/>
            <a:chExt cx="1527437" cy="1147214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E27142A-E2CA-4A5E-BE0A-C8CE8213F14E}"/>
                </a:ext>
              </a:extLst>
            </p:cNvPr>
            <p:cNvSpPr/>
            <p:nvPr/>
          </p:nvSpPr>
          <p:spPr>
            <a:xfrm>
              <a:off x="7063408" y="1844986"/>
              <a:ext cx="1507593" cy="11472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D2D8497-C5E3-4A75-997C-795630265373}"/>
                </a:ext>
              </a:extLst>
            </p:cNvPr>
            <p:cNvSpPr txBox="1"/>
            <p:nvPr/>
          </p:nvSpPr>
          <p:spPr>
            <a:xfrm>
              <a:off x="7083252" y="2346278"/>
              <a:ext cx="1507593" cy="595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8" dirty="0"/>
                <a:t>Eligibility &amp; Enrollment</a:t>
              </a:r>
            </a:p>
          </p:txBody>
        </p:sp>
        <p:sp>
          <p:nvSpPr>
            <p:cNvPr id="82" name="Freeform 240">
              <a:extLst>
                <a:ext uri="{FF2B5EF4-FFF2-40B4-BE49-F238E27FC236}">
                  <a16:creationId xmlns:a16="http://schemas.microsoft.com/office/drawing/2014/main" id="{B067F238-60E4-498A-B05F-DB957940D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4200" y="1947758"/>
              <a:ext cx="308464" cy="356692"/>
            </a:xfrm>
            <a:custGeom>
              <a:avLst/>
              <a:gdLst/>
              <a:ahLst/>
              <a:cxnLst>
                <a:cxn ang="0">
                  <a:pos x="208" y="82"/>
                </a:cxn>
                <a:cxn ang="0">
                  <a:pos x="168" y="54"/>
                </a:cxn>
                <a:cxn ang="0">
                  <a:pos x="160" y="24"/>
                </a:cxn>
                <a:cxn ang="0">
                  <a:pos x="136" y="2"/>
                </a:cxn>
                <a:cxn ang="0">
                  <a:pos x="112" y="6"/>
                </a:cxn>
                <a:cxn ang="0">
                  <a:pos x="102" y="38"/>
                </a:cxn>
                <a:cxn ang="0">
                  <a:pos x="82" y="76"/>
                </a:cxn>
                <a:cxn ang="0">
                  <a:pos x="64" y="86"/>
                </a:cxn>
                <a:cxn ang="0">
                  <a:pos x="24" y="80"/>
                </a:cxn>
                <a:cxn ang="0">
                  <a:pos x="2" y="94"/>
                </a:cxn>
                <a:cxn ang="0">
                  <a:pos x="2" y="242"/>
                </a:cxn>
                <a:cxn ang="0">
                  <a:pos x="48" y="256"/>
                </a:cxn>
                <a:cxn ang="0">
                  <a:pos x="66" y="248"/>
                </a:cxn>
                <a:cxn ang="0">
                  <a:pos x="70" y="242"/>
                </a:cxn>
                <a:cxn ang="0">
                  <a:pos x="72" y="242"/>
                </a:cxn>
                <a:cxn ang="0">
                  <a:pos x="136" y="256"/>
                </a:cxn>
                <a:cxn ang="0">
                  <a:pos x="206" y="256"/>
                </a:cxn>
                <a:cxn ang="0">
                  <a:pos x="224" y="240"/>
                </a:cxn>
                <a:cxn ang="0">
                  <a:pos x="228" y="218"/>
                </a:cxn>
                <a:cxn ang="0">
                  <a:pos x="242" y="198"/>
                </a:cxn>
                <a:cxn ang="0">
                  <a:pos x="242" y="176"/>
                </a:cxn>
                <a:cxn ang="0">
                  <a:pos x="252" y="144"/>
                </a:cxn>
                <a:cxn ang="0">
                  <a:pos x="256" y="116"/>
                </a:cxn>
                <a:cxn ang="0">
                  <a:pos x="256" y="112"/>
                </a:cxn>
                <a:cxn ang="0">
                  <a:pos x="234" y="84"/>
                </a:cxn>
                <a:cxn ang="0">
                  <a:pos x="54" y="238"/>
                </a:cxn>
                <a:cxn ang="0">
                  <a:pos x="24" y="240"/>
                </a:cxn>
                <a:cxn ang="0">
                  <a:pos x="16" y="232"/>
                </a:cxn>
                <a:cxn ang="0">
                  <a:pos x="18" y="98"/>
                </a:cxn>
                <a:cxn ang="0">
                  <a:pos x="48" y="96"/>
                </a:cxn>
                <a:cxn ang="0">
                  <a:pos x="56" y="104"/>
                </a:cxn>
                <a:cxn ang="0">
                  <a:pos x="240" y="120"/>
                </a:cxn>
                <a:cxn ang="0">
                  <a:pos x="208" y="128"/>
                </a:cxn>
                <a:cxn ang="0">
                  <a:pos x="204" y="132"/>
                </a:cxn>
                <a:cxn ang="0">
                  <a:pos x="224" y="136"/>
                </a:cxn>
                <a:cxn ang="0">
                  <a:pos x="236" y="150"/>
                </a:cxn>
                <a:cxn ang="0">
                  <a:pos x="228" y="166"/>
                </a:cxn>
                <a:cxn ang="0">
                  <a:pos x="198" y="170"/>
                </a:cxn>
                <a:cxn ang="0">
                  <a:pos x="200" y="176"/>
                </a:cxn>
                <a:cxn ang="0">
                  <a:pos x="226" y="182"/>
                </a:cxn>
                <a:cxn ang="0">
                  <a:pos x="224" y="198"/>
                </a:cxn>
                <a:cxn ang="0">
                  <a:pos x="192" y="208"/>
                </a:cxn>
                <a:cxn ang="0">
                  <a:pos x="188" y="212"/>
                </a:cxn>
                <a:cxn ang="0">
                  <a:pos x="204" y="216"/>
                </a:cxn>
                <a:cxn ang="0">
                  <a:pos x="212" y="228"/>
                </a:cxn>
                <a:cxn ang="0">
                  <a:pos x="206" y="238"/>
                </a:cxn>
                <a:cxn ang="0">
                  <a:pos x="136" y="240"/>
                </a:cxn>
                <a:cxn ang="0">
                  <a:pos x="70" y="226"/>
                </a:cxn>
                <a:cxn ang="0">
                  <a:pos x="64" y="218"/>
                </a:cxn>
                <a:cxn ang="0">
                  <a:pos x="70" y="100"/>
                </a:cxn>
                <a:cxn ang="0">
                  <a:pos x="84" y="94"/>
                </a:cxn>
                <a:cxn ang="0">
                  <a:pos x="114" y="56"/>
                </a:cxn>
                <a:cxn ang="0">
                  <a:pos x="120" y="24"/>
                </a:cxn>
                <a:cxn ang="0">
                  <a:pos x="128" y="16"/>
                </a:cxn>
                <a:cxn ang="0">
                  <a:pos x="148" y="40"/>
                </a:cxn>
                <a:cxn ang="0">
                  <a:pos x="150" y="74"/>
                </a:cxn>
                <a:cxn ang="0">
                  <a:pos x="226" y="98"/>
                </a:cxn>
                <a:cxn ang="0">
                  <a:pos x="238" y="106"/>
                </a:cxn>
              </a:cxnLst>
              <a:rect l="0" t="0" r="r" b="b"/>
              <a:pathLst>
                <a:path w="256" h="256">
                  <a:moveTo>
                    <a:pt x="234" y="84"/>
                  </a:moveTo>
                  <a:lnTo>
                    <a:pt x="234" y="84"/>
                  </a:lnTo>
                  <a:lnTo>
                    <a:pt x="224" y="82"/>
                  </a:lnTo>
                  <a:lnTo>
                    <a:pt x="208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68" y="68"/>
                  </a:lnTo>
                  <a:lnTo>
                    <a:pt x="168" y="54"/>
                  </a:lnTo>
                  <a:lnTo>
                    <a:pt x="168" y="54"/>
                  </a:lnTo>
                  <a:lnTo>
                    <a:pt x="166" y="44"/>
                  </a:lnTo>
                  <a:lnTo>
                    <a:pt x="164" y="34"/>
                  </a:lnTo>
                  <a:lnTo>
                    <a:pt x="160" y="24"/>
                  </a:lnTo>
                  <a:lnTo>
                    <a:pt x="154" y="16"/>
                  </a:lnTo>
                  <a:lnTo>
                    <a:pt x="148" y="10"/>
                  </a:lnTo>
                  <a:lnTo>
                    <a:pt x="142" y="4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18" y="2"/>
                  </a:lnTo>
                  <a:lnTo>
                    <a:pt x="112" y="6"/>
                  </a:lnTo>
                  <a:lnTo>
                    <a:pt x="106" y="1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2" y="38"/>
                  </a:lnTo>
                  <a:lnTo>
                    <a:pt x="98" y="54"/>
                  </a:lnTo>
                  <a:lnTo>
                    <a:pt x="94" y="62"/>
                  </a:lnTo>
                  <a:lnTo>
                    <a:pt x="88" y="70"/>
                  </a:lnTo>
                  <a:lnTo>
                    <a:pt x="82" y="76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56" y="82"/>
                  </a:lnTo>
                  <a:lnTo>
                    <a:pt x="48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14" y="82"/>
                  </a:lnTo>
                  <a:lnTo>
                    <a:pt x="8" y="88"/>
                  </a:lnTo>
                  <a:lnTo>
                    <a:pt x="2" y="94"/>
                  </a:lnTo>
                  <a:lnTo>
                    <a:pt x="0" y="104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2" y="242"/>
                  </a:lnTo>
                  <a:lnTo>
                    <a:pt x="8" y="248"/>
                  </a:lnTo>
                  <a:lnTo>
                    <a:pt x="14" y="254"/>
                  </a:lnTo>
                  <a:lnTo>
                    <a:pt x="24" y="256"/>
                  </a:lnTo>
                  <a:lnTo>
                    <a:pt x="48" y="256"/>
                  </a:lnTo>
                  <a:lnTo>
                    <a:pt x="48" y="256"/>
                  </a:lnTo>
                  <a:lnTo>
                    <a:pt x="54" y="254"/>
                  </a:lnTo>
                  <a:lnTo>
                    <a:pt x="60" y="252"/>
                  </a:lnTo>
                  <a:lnTo>
                    <a:pt x="66" y="248"/>
                  </a:lnTo>
                  <a:lnTo>
                    <a:pt x="70" y="242"/>
                  </a:lnTo>
                  <a:lnTo>
                    <a:pt x="70" y="242"/>
                  </a:lnTo>
                  <a:lnTo>
                    <a:pt x="70" y="242"/>
                  </a:lnTo>
                  <a:lnTo>
                    <a:pt x="70" y="242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72" y="242"/>
                  </a:lnTo>
                  <a:lnTo>
                    <a:pt x="104" y="250"/>
                  </a:lnTo>
                  <a:lnTo>
                    <a:pt x="104" y="250"/>
                  </a:lnTo>
                  <a:lnTo>
                    <a:pt x="122" y="254"/>
                  </a:lnTo>
                  <a:lnTo>
                    <a:pt x="136" y="256"/>
                  </a:lnTo>
                  <a:lnTo>
                    <a:pt x="152" y="256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6" y="256"/>
                  </a:lnTo>
                  <a:lnTo>
                    <a:pt x="214" y="252"/>
                  </a:lnTo>
                  <a:lnTo>
                    <a:pt x="220" y="248"/>
                  </a:lnTo>
                  <a:lnTo>
                    <a:pt x="224" y="240"/>
                  </a:lnTo>
                  <a:lnTo>
                    <a:pt x="224" y="240"/>
                  </a:lnTo>
                  <a:lnTo>
                    <a:pt x="228" y="232"/>
                  </a:lnTo>
                  <a:lnTo>
                    <a:pt x="228" y="232"/>
                  </a:lnTo>
                  <a:lnTo>
                    <a:pt x="230" y="226"/>
                  </a:lnTo>
                  <a:lnTo>
                    <a:pt x="228" y="218"/>
                  </a:lnTo>
                  <a:lnTo>
                    <a:pt x="228" y="218"/>
                  </a:lnTo>
                  <a:lnTo>
                    <a:pt x="234" y="212"/>
                  </a:lnTo>
                  <a:lnTo>
                    <a:pt x="238" y="208"/>
                  </a:lnTo>
                  <a:lnTo>
                    <a:pt x="242" y="198"/>
                  </a:lnTo>
                  <a:lnTo>
                    <a:pt x="242" y="198"/>
                  </a:lnTo>
                  <a:lnTo>
                    <a:pt x="244" y="184"/>
                  </a:lnTo>
                  <a:lnTo>
                    <a:pt x="242" y="176"/>
                  </a:lnTo>
                  <a:lnTo>
                    <a:pt x="242" y="176"/>
                  </a:lnTo>
                  <a:lnTo>
                    <a:pt x="248" y="166"/>
                  </a:lnTo>
                  <a:lnTo>
                    <a:pt x="252" y="154"/>
                  </a:lnTo>
                  <a:lnTo>
                    <a:pt x="252" y="154"/>
                  </a:lnTo>
                  <a:lnTo>
                    <a:pt x="252" y="144"/>
                  </a:lnTo>
                  <a:lnTo>
                    <a:pt x="248" y="134"/>
                  </a:lnTo>
                  <a:lnTo>
                    <a:pt x="248" y="134"/>
                  </a:lnTo>
                  <a:lnTo>
                    <a:pt x="254" y="12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54" y="104"/>
                  </a:lnTo>
                  <a:lnTo>
                    <a:pt x="250" y="96"/>
                  </a:lnTo>
                  <a:lnTo>
                    <a:pt x="244" y="88"/>
                  </a:lnTo>
                  <a:lnTo>
                    <a:pt x="234" y="84"/>
                  </a:lnTo>
                  <a:close/>
                  <a:moveTo>
                    <a:pt x="56" y="232"/>
                  </a:moveTo>
                  <a:lnTo>
                    <a:pt x="56" y="232"/>
                  </a:lnTo>
                  <a:lnTo>
                    <a:pt x="56" y="236"/>
                  </a:lnTo>
                  <a:lnTo>
                    <a:pt x="54" y="238"/>
                  </a:lnTo>
                  <a:lnTo>
                    <a:pt x="52" y="240"/>
                  </a:lnTo>
                  <a:lnTo>
                    <a:pt x="48" y="240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0" y="240"/>
                  </a:lnTo>
                  <a:lnTo>
                    <a:pt x="18" y="238"/>
                  </a:lnTo>
                  <a:lnTo>
                    <a:pt x="16" y="236"/>
                  </a:lnTo>
                  <a:lnTo>
                    <a:pt x="16" y="232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0"/>
                  </a:lnTo>
                  <a:lnTo>
                    <a:pt x="18" y="98"/>
                  </a:lnTo>
                  <a:lnTo>
                    <a:pt x="20" y="96"/>
                  </a:lnTo>
                  <a:lnTo>
                    <a:pt x="24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52" y="96"/>
                  </a:lnTo>
                  <a:lnTo>
                    <a:pt x="54" y="98"/>
                  </a:lnTo>
                  <a:lnTo>
                    <a:pt x="56" y="100"/>
                  </a:lnTo>
                  <a:lnTo>
                    <a:pt x="56" y="104"/>
                  </a:lnTo>
                  <a:lnTo>
                    <a:pt x="56" y="232"/>
                  </a:lnTo>
                  <a:close/>
                  <a:moveTo>
                    <a:pt x="240" y="116"/>
                  </a:moveTo>
                  <a:lnTo>
                    <a:pt x="240" y="116"/>
                  </a:lnTo>
                  <a:lnTo>
                    <a:pt x="240" y="120"/>
                  </a:lnTo>
                  <a:lnTo>
                    <a:pt x="238" y="124"/>
                  </a:lnTo>
                  <a:lnTo>
                    <a:pt x="232" y="126"/>
                  </a:lnTo>
                  <a:lnTo>
                    <a:pt x="224" y="128"/>
                  </a:lnTo>
                  <a:lnTo>
                    <a:pt x="208" y="128"/>
                  </a:lnTo>
                  <a:lnTo>
                    <a:pt x="208" y="128"/>
                  </a:lnTo>
                  <a:lnTo>
                    <a:pt x="206" y="130"/>
                  </a:lnTo>
                  <a:lnTo>
                    <a:pt x="204" y="132"/>
                  </a:lnTo>
                  <a:lnTo>
                    <a:pt x="204" y="132"/>
                  </a:lnTo>
                  <a:lnTo>
                    <a:pt x="206" y="134"/>
                  </a:lnTo>
                  <a:lnTo>
                    <a:pt x="208" y="136"/>
                  </a:lnTo>
                  <a:lnTo>
                    <a:pt x="224" y="136"/>
                  </a:lnTo>
                  <a:lnTo>
                    <a:pt x="224" y="136"/>
                  </a:lnTo>
                  <a:lnTo>
                    <a:pt x="230" y="138"/>
                  </a:lnTo>
                  <a:lnTo>
                    <a:pt x="234" y="142"/>
                  </a:lnTo>
                  <a:lnTo>
                    <a:pt x="236" y="146"/>
                  </a:lnTo>
                  <a:lnTo>
                    <a:pt x="236" y="150"/>
                  </a:lnTo>
                  <a:lnTo>
                    <a:pt x="236" y="150"/>
                  </a:lnTo>
                  <a:lnTo>
                    <a:pt x="236" y="156"/>
                  </a:lnTo>
                  <a:lnTo>
                    <a:pt x="232" y="162"/>
                  </a:lnTo>
                  <a:lnTo>
                    <a:pt x="228" y="166"/>
                  </a:lnTo>
                  <a:lnTo>
                    <a:pt x="220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198" y="170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8" y="174"/>
                  </a:lnTo>
                  <a:lnTo>
                    <a:pt x="200" y="176"/>
                  </a:lnTo>
                  <a:lnTo>
                    <a:pt x="216" y="176"/>
                  </a:lnTo>
                  <a:lnTo>
                    <a:pt x="216" y="176"/>
                  </a:lnTo>
                  <a:lnTo>
                    <a:pt x="224" y="178"/>
                  </a:lnTo>
                  <a:lnTo>
                    <a:pt x="226" y="182"/>
                  </a:lnTo>
                  <a:lnTo>
                    <a:pt x="228" y="188"/>
                  </a:lnTo>
                  <a:lnTo>
                    <a:pt x="226" y="192"/>
                  </a:lnTo>
                  <a:lnTo>
                    <a:pt x="226" y="192"/>
                  </a:lnTo>
                  <a:lnTo>
                    <a:pt x="224" y="198"/>
                  </a:lnTo>
                  <a:lnTo>
                    <a:pt x="220" y="204"/>
                  </a:lnTo>
                  <a:lnTo>
                    <a:pt x="216" y="206"/>
                  </a:lnTo>
                  <a:lnTo>
                    <a:pt x="206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0" y="210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90" y="214"/>
                  </a:lnTo>
                  <a:lnTo>
                    <a:pt x="192" y="216"/>
                  </a:lnTo>
                  <a:lnTo>
                    <a:pt x="204" y="216"/>
                  </a:lnTo>
                  <a:lnTo>
                    <a:pt x="204" y="216"/>
                  </a:lnTo>
                  <a:lnTo>
                    <a:pt x="210" y="218"/>
                  </a:lnTo>
                  <a:lnTo>
                    <a:pt x="212" y="220"/>
                  </a:lnTo>
                  <a:lnTo>
                    <a:pt x="214" y="224"/>
                  </a:lnTo>
                  <a:lnTo>
                    <a:pt x="212" y="228"/>
                  </a:lnTo>
                  <a:lnTo>
                    <a:pt x="212" y="228"/>
                  </a:lnTo>
                  <a:lnTo>
                    <a:pt x="210" y="234"/>
                  </a:lnTo>
                  <a:lnTo>
                    <a:pt x="210" y="234"/>
                  </a:lnTo>
                  <a:lnTo>
                    <a:pt x="206" y="238"/>
                  </a:lnTo>
                  <a:lnTo>
                    <a:pt x="196" y="240"/>
                  </a:lnTo>
                  <a:lnTo>
                    <a:pt x="152" y="240"/>
                  </a:lnTo>
                  <a:lnTo>
                    <a:pt x="152" y="240"/>
                  </a:lnTo>
                  <a:lnTo>
                    <a:pt x="136" y="240"/>
                  </a:lnTo>
                  <a:lnTo>
                    <a:pt x="122" y="238"/>
                  </a:lnTo>
                  <a:lnTo>
                    <a:pt x="108" y="234"/>
                  </a:lnTo>
                  <a:lnTo>
                    <a:pt x="108" y="234"/>
                  </a:lnTo>
                  <a:lnTo>
                    <a:pt x="70" y="226"/>
                  </a:lnTo>
                  <a:lnTo>
                    <a:pt x="70" y="226"/>
                  </a:lnTo>
                  <a:lnTo>
                    <a:pt x="68" y="224"/>
                  </a:lnTo>
                  <a:lnTo>
                    <a:pt x="66" y="222"/>
                  </a:lnTo>
                  <a:lnTo>
                    <a:pt x="64" y="218"/>
                  </a:lnTo>
                  <a:lnTo>
                    <a:pt x="64" y="108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84" y="94"/>
                  </a:lnTo>
                  <a:lnTo>
                    <a:pt x="94" y="86"/>
                  </a:lnTo>
                  <a:lnTo>
                    <a:pt x="104" y="76"/>
                  </a:lnTo>
                  <a:lnTo>
                    <a:pt x="110" y="66"/>
                  </a:lnTo>
                  <a:lnTo>
                    <a:pt x="114" y="56"/>
                  </a:lnTo>
                  <a:lnTo>
                    <a:pt x="118" y="46"/>
                  </a:lnTo>
                  <a:lnTo>
                    <a:pt x="120" y="3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2" y="18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42" y="28"/>
                  </a:lnTo>
                  <a:lnTo>
                    <a:pt x="148" y="40"/>
                  </a:lnTo>
                  <a:lnTo>
                    <a:pt x="150" y="46"/>
                  </a:lnTo>
                  <a:lnTo>
                    <a:pt x="152" y="54"/>
                  </a:lnTo>
                  <a:lnTo>
                    <a:pt x="152" y="54"/>
                  </a:lnTo>
                  <a:lnTo>
                    <a:pt x="150" y="74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214" y="96"/>
                  </a:lnTo>
                  <a:lnTo>
                    <a:pt x="226" y="98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36" y="102"/>
                  </a:lnTo>
                  <a:lnTo>
                    <a:pt x="238" y="106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1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ar-SA" sz="760" dirty="0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2F9307BA-DD2F-4F21-BC66-CA7AE2664E0D}"/>
              </a:ext>
            </a:extLst>
          </p:cNvPr>
          <p:cNvSpPr txBox="1"/>
          <p:nvPr/>
        </p:nvSpPr>
        <p:spPr>
          <a:xfrm>
            <a:off x="2867650" y="2252270"/>
            <a:ext cx="84802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/>
              <a:t>Grantee Tools &amp;  Information 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C008978-2CA6-463E-B6D0-2C8798693F79}"/>
              </a:ext>
            </a:extLst>
          </p:cNvPr>
          <p:cNvGrpSpPr/>
          <p:nvPr/>
        </p:nvGrpSpPr>
        <p:grpSpPr>
          <a:xfrm>
            <a:off x="2843394" y="3639585"/>
            <a:ext cx="971344" cy="730785"/>
            <a:chOff x="3092756" y="3234289"/>
            <a:chExt cx="1510924" cy="1147214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3AC76F5-19A5-43B1-AED9-FBAFAE5D8012}"/>
                </a:ext>
              </a:extLst>
            </p:cNvPr>
            <p:cNvSpPr/>
            <p:nvPr/>
          </p:nvSpPr>
          <p:spPr>
            <a:xfrm>
              <a:off x="3092756" y="3234289"/>
              <a:ext cx="1507593" cy="11472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811421B-3DA1-4AB9-ACA6-5A9AD2E3188A}"/>
                </a:ext>
              </a:extLst>
            </p:cNvPr>
            <p:cNvSpPr txBox="1"/>
            <p:nvPr/>
          </p:nvSpPr>
          <p:spPr>
            <a:xfrm>
              <a:off x="3096088" y="3734054"/>
              <a:ext cx="1507592" cy="595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8" dirty="0"/>
                <a:t>Participant Dashboard</a:t>
              </a:r>
            </a:p>
          </p:txBody>
        </p:sp>
        <p:sp>
          <p:nvSpPr>
            <p:cNvPr id="85" name="Freeform 10">
              <a:extLst>
                <a:ext uri="{FF2B5EF4-FFF2-40B4-BE49-F238E27FC236}">
                  <a16:creationId xmlns:a16="http://schemas.microsoft.com/office/drawing/2014/main" id="{B0A3E247-A116-4E3E-855D-A3CD05BDD4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71947" y="3379658"/>
              <a:ext cx="298613" cy="354396"/>
            </a:xfrm>
            <a:custGeom>
              <a:avLst/>
              <a:gdLst>
                <a:gd name="T0" fmla="*/ 0 w 187"/>
                <a:gd name="T1" fmla="*/ 208 h 208"/>
                <a:gd name="T2" fmla="*/ 7 w 187"/>
                <a:gd name="T3" fmla="*/ 154 h 208"/>
                <a:gd name="T4" fmla="*/ 15 w 187"/>
                <a:gd name="T5" fmla="*/ 140 h 208"/>
                <a:gd name="T6" fmla="*/ 28 w 187"/>
                <a:gd name="T7" fmla="*/ 135 h 208"/>
                <a:gd name="T8" fmla="*/ 158 w 187"/>
                <a:gd name="T9" fmla="*/ 135 h 208"/>
                <a:gd name="T10" fmla="*/ 172 w 187"/>
                <a:gd name="T11" fmla="*/ 140 h 208"/>
                <a:gd name="T12" fmla="*/ 179 w 187"/>
                <a:gd name="T13" fmla="*/ 154 h 208"/>
                <a:gd name="T14" fmla="*/ 187 w 187"/>
                <a:gd name="T15" fmla="*/ 208 h 208"/>
                <a:gd name="T16" fmla="*/ 0 w 187"/>
                <a:gd name="T17" fmla="*/ 208 h 208"/>
                <a:gd name="T18" fmla="*/ 52 w 187"/>
                <a:gd name="T19" fmla="*/ 41 h 208"/>
                <a:gd name="T20" fmla="*/ 64 w 187"/>
                <a:gd name="T21" fmla="*/ 12 h 208"/>
                <a:gd name="T22" fmla="*/ 93 w 187"/>
                <a:gd name="T23" fmla="*/ 0 h 208"/>
                <a:gd name="T24" fmla="*/ 123 w 187"/>
                <a:gd name="T25" fmla="*/ 12 h 208"/>
                <a:gd name="T26" fmla="*/ 135 w 187"/>
                <a:gd name="T27" fmla="*/ 41 h 208"/>
                <a:gd name="T28" fmla="*/ 135 w 187"/>
                <a:gd name="T29" fmla="*/ 47 h 208"/>
                <a:gd name="T30" fmla="*/ 134 w 187"/>
                <a:gd name="T31" fmla="*/ 52 h 208"/>
                <a:gd name="T32" fmla="*/ 124 w 187"/>
                <a:gd name="T33" fmla="*/ 90 h 208"/>
                <a:gd name="T34" fmla="*/ 124 w 187"/>
                <a:gd name="T35" fmla="*/ 90 h 208"/>
                <a:gd name="T36" fmla="*/ 113 w 187"/>
                <a:gd name="T37" fmla="*/ 107 h 208"/>
                <a:gd name="T38" fmla="*/ 93 w 187"/>
                <a:gd name="T39" fmla="*/ 114 h 208"/>
                <a:gd name="T40" fmla="*/ 74 w 187"/>
                <a:gd name="T41" fmla="*/ 107 h 208"/>
                <a:gd name="T42" fmla="*/ 63 w 187"/>
                <a:gd name="T43" fmla="*/ 90 h 208"/>
                <a:gd name="T44" fmla="*/ 63 w 187"/>
                <a:gd name="T45" fmla="*/ 90 h 208"/>
                <a:gd name="T46" fmla="*/ 53 w 187"/>
                <a:gd name="T47" fmla="*/ 52 h 208"/>
                <a:gd name="T48" fmla="*/ 52 w 187"/>
                <a:gd name="T49" fmla="*/ 47 h 208"/>
                <a:gd name="T50" fmla="*/ 52 w 187"/>
                <a:gd name="T51" fmla="*/ 4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7" h="208">
                  <a:moveTo>
                    <a:pt x="0" y="208"/>
                  </a:moveTo>
                  <a:cubicBezTo>
                    <a:pt x="7" y="154"/>
                    <a:pt x="7" y="154"/>
                    <a:pt x="7" y="154"/>
                  </a:cubicBezTo>
                  <a:cubicBezTo>
                    <a:pt x="8" y="149"/>
                    <a:pt x="11" y="144"/>
                    <a:pt x="15" y="140"/>
                  </a:cubicBezTo>
                  <a:cubicBezTo>
                    <a:pt x="19" y="137"/>
                    <a:pt x="23" y="135"/>
                    <a:pt x="28" y="135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63" y="135"/>
                    <a:pt x="168" y="137"/>
                    <a:pt x="172" y="140"/>
                  </a:cubicBezTo>
                  <a:cubicBezTo>
                    <a:pt x="176" y="144"/>
                    <a:pt x="178" y="148"/>
                    <a:pt x="179" y="154"/>
                  </a:cubicBezTo>
                  <a:cubicBezTo>
                    <a:pt x="187" y="208"/>
                    <a:pt x="187" y="208"/>
                    <a:pt x="187" y="208"/>
                  </a:cubicBezTo>
                  <a:lnTo>
                    <a:pt x="0" y="208"/>
                  </a:lnTo>
                  <a:close/>
                  <a:moveTo>
                    <a:pt x="52" y="41"/>
                  </a:moveTo>
                  <a:cubicBezTo>
                    <a:pt x="52" y="30"/>
                    <a:pt x="56" y="20"/>
                    <a:pt x="64" y="12"/>
                  </a:cubicBezTo>
                  <a:cubicBezTo>
                    <a:pt x="72" y="4"/>
                    <a:pt x="82" y="0"/>
                    <a:pt x="93" y="0"/>
                  </a:cubicBezTo>
                  <a:cubicBezTo>
                    <a:pt x="105" y="0"/>
                    <a:pt x="114" y="4"/>
                    <a:pt x="123" y="12"/>
                  </a:cubicBezTo>
                  <a:cubicBezTo>
                    <a:pt x="131" y="20"/>
                    <a:pt x="135" y="30"/>
                    <a:pt x="135" y="41"/>
                  </a:cubicBezTo>
                  <a:cubicBezTo>
                    <a:pt x="135" y="43"/>
                    <a:pt x="135" y="45"/>
                    <a:pt x="135" y="47"/>
                  </a:cubicBezTo>
                  <a:cubicBezTo>
                    <a:pt x="134" y="48"/>
                    <a:pt x="134" y="50"/>
                    <a:pt x="134" y="52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24" y="90"/>
                    <a:pt x="124" y="90"/>
                    <a:pt x="124" y="90"/>
                  </a:cubicBezTo>
                  <a:cubicBezTo>
                    <a:pt x="122" y="97"/>
                    <a:pt x="118" y="103"/>
                    <a:pt x="113" y="107"/>
                  </a:cubicBezTo>
                  <a:cubicBezTo>
                    <a:pt x="107" y="112"/>
                    <a:pt x="101" y="114"/>
                    <a:pt x="93" y="114"/>
                  </a:cubicBezTo>
                  <a:cubicBezTo>
                    <a:pt x="86" y="114"/>
                    <a:pt x="79" y="112"/>
                    <a:pt x="74" y="107"/>
                  </a:cubicBezTo>
                  <a:cubicBezTo>
                    <a:pt x="68" y="103"/>
                    <a:pt x="65" y="97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0"/>
                    <a:pt x="52" y="48"/>
                    <a:pt x="52" y="47"/>
                  </a:cubicBezTo>
                  <a:cubicBezTo>
                    <a:pt x="52" y="45"/>
                    <a:pt x="52" y="43"/>
                    <a:pt x="52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FE39DCD-3C22-450F-B6BD-A47CE3F88A59}"/>
              </a:ext>
            </a:extLst>
          </p:cNvPr>
          <p:cNvGrpSpPr/>
          <p:nvPr/>
        </p:nvGrpSpPr>
        <p:grpSpPr>
          <a:xfrm>
            <a:off x="5198723" y="3618351"/>
            <a:ext cx="986502" cy="730785"/>
            <a:chOff x="2798122" y="4797069"/>
            <a:chExt cx="1534502" cy="1147213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D0C99A74-9CD1-45AF-ADD9-8690F0B6274D}"/>
                </a:ext>
              </a:extLst>
            </p:cNvPr>
            <p:cNvSpPr/>
            <p:nvPr/>
          </p:nvSpPr>
          <p:spPr>
            <a:xfrm>
              <a:off x="2825031" y="4797069"/>
              <a:ext cx="1507593" cy="114721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B4C6B2-17A4-45E6-99A6-5239A26A7A0F}"/>
                </a:ext>
              </a:extLst>
            </p:cNvPr>
            <p:cNvSpPr txBox="1"/>
            <p:nvPr/>
          </p:nvSpPr>
          <p:spPr>
            <a:xfrm>
              <a:off x="2798122" y="5164014"/>
              <a:ext cx="1507593" cy="715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8" dirty="0"/>
                <a:t>Program Dashboards &amp; Reporting</a:t>
              </a:r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A6F98D87-922F-4F39-8FC6-4252D73E7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6586" y="4894732"/>
              <a:ext cx="383255" cy="300540"/>
            </a:xfrm>
            <a:custGeom>
              <a:avLst/>
              <a:gdLst>
                <a:gd name="T0" fmla="*/ 0 w 127"/>
                <a:gd name="T1" fmla="*/ 82 h 137"/>
                <a:gd name="T2" fmla="*/ 24 w 127"/>
                <a:gd name="T3" fmla="*/ 82 h 137"/>
                <a:gd name="T4" fmla="*/ 24 w 127"/>
                <a:gd name="T5" fmla="*/ 137 h 137"/>
                <a:gd name="T6" fmla="*/ 0 w 127"/>
                <a:gd name="T7" fmla="*/ 137 h 137"/>
                <a:gd name="T8" fmla="*/ 0 w 127"/>
                <a:gd name="T9" fmla="*/ 82 h 137"/>
                <a:gd name="T10" fmla="*/ 34 w 127"/>
                <a:gd name="T11" fmla="*/ 137 h 137"/>
                <a:gd name="T12" fmla="*/ 34 w 127"/>
                <a:gd name="T13" fmla="*/ 34 h 137"/>
                <a:gd name="T14" fmla="*/ 59 w 127"/>
                <a:gd name="T15" fmla="*/ 34 h 137"/>
                <a:gd name="T16" fmla="*/ 59 w 127"/>
                <a:gd name="T17" fmla="*/ 137 h 137"/>
                <a:gd name="T18" fmla="*/ 34 w 127"/>
                <a:gd name="T19" fmla="*/ 137 h 137"/>
                <a:gd name="T20" fmla="*/ 69 w 127"/>
                <a:gd name="T21" fmla="*/ 137 h 137"/>
                <a:gd name="T22" fmla="*/ 69 w 127"/>
                <a:gd name="T23" fmla="*/ 0 h 137"/>
                <a:gd name="T24" fmla="*/ 92 w 127"/>
                <a:gd name="T25" fmla="*/ 0 h 137"/>
                <a:gd name="T26" fmla="*/ 92 w 127"/>
                <a:gd name="T27" fmla="*/ 137 h 137"/>
                <a:gd name="T28" fmla="*/ 69 w 127"/>
                <a:gd name="T29" fmla="*/ 137 h 137"/>
                <a:gd name="T30" fmla="*/ 103 w 127"/>
                <a:gd name="T31" fmla="*/ 137 h 137"/>
                <a:gd name="T32" fmla="*/ 103 w 127"/>
                <a:gd name="T33" fmla="*/ 54 h 137"/>
                <a:gd name="T34" fmla="*/ 127 w 127"/>
                <a:gd name="T35" fmla="*/ 54 h 137"/>
                <a:gd name="T36" fmla="*/ 127 w 127"/>
                <a:gd name="T37" fmla="*/ 137 h 137"/>
                <a:gd name="T38" fmla="*/ 103 w 127"/>
                <a:gd name="T3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" h="137">
                  <a:moveTo>
                    <a:pt x="0" y="82"/>
                  </a:moveTo>
                  <a:lnTo>
                    <a:pt x="24" y="82"/>
                  </a:lnTo>
                  <a:lnTo>
                    <a:pt x="24" y="137"/>
                  </a:lnTo>
                  <a:lnTo>
                    <a:pt x="0" y="137"/>
                  </a:lnTo>
                  <a:lnTo>
                    <a:pt x="0" y="82"/>
                  </a:lnTo>
                  <a:close/>
                  <a:moveTo>
                    <a:pt x="34" y="137"/>
                  </a:moveTo>
                  <a:lnTo>
                    <a:pt x="34" y="34"/>
                  </a:lnTo>
                  <a:lnTo>
                    <a:pt x="59" y="34"/>
                  </a:lnTo>
                  <a:lnTo>
                    <a:pt x="59" y="137"/>
                  </a:lnTo>
                  <a:lnTo>
                    <a:pt x="34" y="137"/>
                  </a:lnTo>
                  <a:close/>
                  <a:moveTo>
                    <a:pt x="69" y="137"/>
                  </a:moveTo>
                  <a:lnTo>
                    <a:pt x="69" y="0"/>
                  </a:lnTo>
                  <a:lnTo>
                    <a:pt x="92" y="0"/>
                  </a:lnTo>
                  <a:lnTo>
                    <a:pt x="92" y="137"/>
                  </a:lnTo>
                  <a:lnTo>
                    <a:pt x="69" y="137"/>
                  </a:lnTo>
                  <a:close/>
                  <a:moveTo>
                    <a:pt x="103" y="137"/>
                  </a:moveTo>
                  <a:lnTo>
                    <a:pt x="103" y="54"/>
                  </a:lnTo>
                  <a:lnTo>
                    <a:pt x="127" y="54"/>
                  </a:lnTo>
                  <a:lnTo>
                    <a:pt x="127" y="137"/>
                  </a:lnTo>
                  <a:lnTo>
                    <a:pt x="103" y="1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C70CE5D-F740-4BDC-814F-2DB668AE6950}"/>
              </a:ext>
            </a:extLst>
          </p:cNvPr>
          <p:cNvGrpSpPr/>
          <p:nvPr/>
        </p:nvGrpSpPr>
        <p:grpSpPr>
          <a:xfrm>
            <a:off x="2829530" y="2772678"/>
            <a:ext cx="976858" cy="730785"/>
            <a:chOff x="7044839" y="4634743"/>
            <a:chExt cx="1519502" cy="1147214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ED97B42A-98D7-4F8E-8C2C-E17D6A054A85}"/>
                </a:ext>
              </a:extLst>
            </p:cNvPr>
            <p:cNvSpPr/>
            <p:nvPr/>
          </p:nvSpPr>
          <p:spPr>
            <a:xfrm>
              <a:off x="7056748" y="4634743"/>
              <a:ext cx="1507593" cy="11472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73906A0-B883-4307-A6E8-A0B61E26D8A8}"/>
                </a:ext>
              </a:extLst>
            </p:cNvPr>
            <p:cNvSpPr txBox="1"/>
            <p:nvPr/>
          </p:nvSpPr>
          <p:spPr>
            <a:xfrm>
              <a:off x="7044839" y="5273454"/>
              <a:ext cx="1507593" cy="33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8" dirty="0"/>
                <a:t>Referrals</a:t>
              </a:r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51E88736-B7F1-4CDE-8AB2-17037BCDAD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1788" y="4854998"/>
              <a:ext cx="353293" cy="281888"/>
            </a:xfrm>
            <a:custGeom>
              <a:avLst/>
              <a:gdLst>
                <a:gd name="T0" fmla="*/ 208 w 208"/>
                <a:gd name="T1" fmla="*/ 187 h 208"/>
                <a:gd name="T2" fmla="*/ 32 w 208"/>
                <a:gd name="T3" fmla="*/ 21 h 208"/>
                <a:gd name="T4" fmla="*/ 32 w 208"/>
                <a:gd name="T5" fmla="*/ 62 h 208"/>
                <a:gd name="T6" fmla="*/ 32 w 208"/>
                <a:gd name="T7" fmla="*/ 104 h 208"/>
                <a:gd name="T8" fmla="*/ 35 w 208"/>
                <a:gd name="T9" fmla="*/ 127 h 208"/>
                <a:gd name="T10" fmla="*/ 102 w 208"/>
                <a:gd name="T11" fmla="*/ 83 h 208"/>
                <a:gd name="T12" fmla="*/ 123 w 208"/>
                <a:gd name="T13" fmla="*/ 104 h 208"/>
                <a:gd name="T14" fmla="*/ 196 w 208"/>
                <a:gd name="T15" fmla="*/ 38 h 208"/>
                <a:gd name="T16" fmla="*/ 208 w 208"/>
                <a:gd name="T17" fmla="*/ 43 h 208"/>
                <a:gd name="T18" fmla="*/ 42 w 208"/>
                <a:gd name="T19" fmla="*/ 21 h 208"/>
                <a:gd name="T20" fmla="*/ 42 w 208"/>
                <a:gd name="T21" fmla="*/ 62 h 208"/>
                <a:gd name="T22" fmla="*/ 42 w 208"/>
                <a:gd name="T23" fmla="*/ 104 h 208"/>
                <a:gd name="T24" fmla="*/ 52 w 208"/>
                <a:gd name="T25" fmla="*/ 21 h 208"/>
                <a:gd name="T26" fmla="*/ 52 w 208"/>
                <a:gd name="T27" fmla="*/ 62 h 208"/>
                <a:gd name="T28" fmla="*/ 52 w 208"/>
                <a:gd name="T29" fmla="*/ 104 h 208"/>
                <a:gd name="T30" fmla="*/ 63 w 208"/>
                <a:gd name="T31" fmla="*/ 10 h 208"/>
                <a:gd name="T32" fmla="*/ 63 w 208"/>
                <a:gd name="T33" fmla="*/ 21 h 208"/>
                <a:gd name="T34" fmla="*/ 63 w 208"/>
                <a:gd name="T35" fmla="*/ 31 h 208"/>
                <a:gd name="T36" fmla="*/ 63 w 208"/>
                <a:gd name="T37" fmla="*/ 41 h 208"/>
                <a:gd name="T38" fmla="*/ 63 w 208"/>
                <a:gd name="T39" fmla="*/ 52 h 208"/>
                <a:gd name="T40" fmla="*/ 63 w 208"/>
                <a:gd name="T41" fmla="*/ 62 h 208"/>
                <a:gd name="T42" fmla="*/ 63 w 208"/>
                <a:gd name="T43" fmla="*/ 72 h 208"/>
                <a:gd name="T44" fmla="*/ 63 w 208"/>
                <a:gd name="T45" fmla="*/ 83 h 208"/>
                <a:gd name="T46" fmla="*/ 63 w 208"/>
                <a:gd name="T47" fmla="*/ 93 h 208"/>
                <a:gd name="T48" fmla="*/ 73 w 208"/>
                <a:gd name="T49" fmla="*/ 21 h 208"/>
                <a:gd name="T50" fmla="*/ 73 w 208"/>
                <a:gd name="T51" fmla="*/ 62 h 208"/>
                <a:gd name="T52" fmla="*/ 84 w 208"/>
                <a:gd name="T53" fmla="*/ 21 h 208"/>
                <a:gd name="T54" fmla="*/ 84 w 208"/>
                <a:gd name="T55" fmla="*/ 62 h 208"/>
                <a:gd name="T56" fmla="*/ 94 w 208"/>
                <a:gd name="T57" fmla="*/ 21 h 208"/>
                <a:gd name="T58" fmla="*/ 94 w 208"/>
                <a:gd name="T59" fmla="*/ 62 h 208"/>
                <a:gd name="T60" fmla="*/ 104 w 208"/>
                <a:gd name="T61" fmla="*/ 10 h 208"/>
                <a:gd name="T62" fmla="*/ 104 w 208"/>
                <a:gd name="T63" fmla="*/ 21 h 208"/>
                <a:gd name="T64" fmla="*/ 104 w 208"/>
                <a:gd name="T65" fmla="*/ 31 h 208"/>
                <a:gd name="T66" fmla="*/ 104 w 208"/>
                <a:gd name="T67" fmla="*/ 41 h 208"/>
                <a:gd name="T68" fmla="*/ 104 w 208"/>
                <a:gd name="T69" fmla="*/ 52 h 208"/>
                <a:gd name="T70" fmla="*/ 104 w 208"/>
                <a:gd name="T71" fmla="*/ 62 h 208"/>
                <a:gd name="T72" fmla="*/ 104 w 208"/>
                <a:gd name="T73" fmla="*/ 72 h 208"/>
                <a:gd name="T74" fmla="*/ 115 w 208"/>
                <a:gd name="T75" fmla="*/ 21 h 208"/>
                <a:gd name="T76" fmla="*/ 115 w 208"/>
                <a:gd name="T77" fmla="*/ 62 h 208"/>
                <a:gd name="T78" fmla="*/ 125 w 208"/>
                <a:gd name="T79" fmla="*/ 21 h 208"/>
                <a:gd name="T80" fmla="*/ 125 w 208"/>
                <a:gd name="T81" fmla="*/ 62 h 208"/>
                <a:gd name="T82" fmla="*/ 136 w 208"/>
                <a:gd name="T83" fmla="*/ 21 h 208"/>
                <a:gd name="T84" fmla="*/ 136 w 208"/>
                <a:gd name="T85" fmla="*/ 62 h 208"/>
                <a:gd name="T86" fmla="*/ 146 w 208"/>
                <a:gd name="T87" fmla="*/ 10 h 208"/>
                <a:gd name="T88" fmla="*/ 146 w 208"/>
                <a:gd name="T89" fmla="*/ 21 h 208"/>
                <a:gd name="T90" fmla="*/ 146 w 208"/>
                <a:gd name="T91" fmla="*/ 31 h 208"/>
                <a:gd name="T92" fmla="*/ 146 w 208"/>
                <a:gd name="T93" fmla="*/ 41 h 208"/>
                <a:gd name="T94" fmla="*/ 146 w 208"/>
                <a:gd name="T95" fmla="*/ 52 h 208"/>
                <a:gd name="T96" fmla="*/ 146 w 208"/>
                <a:gd name="T97" fmla="*/ 62 h 208"/>
                <a:gd name="T98" fmla="*/ 146 w 208"/>
                <a:gd name="T99" fmla="*/ 72 h 208"/>
                <a:gd name="T100" fmla="*/ 146 w 208"/>
                <a:gd name="T101" fmla="*/ 83 h 208"/>
                <a:gd name="T102" fmla="*/ 156 w 208"/>
                <a:gd name="T103" fmla="*/ 21 h 208"/>
                <a:gd name="T104" fmla="*/ 156 w 208"/>
                <a:gd name="T105" fmla="*/ 62 h 208"/>
                <a:gd name="T106" fmla="*/ 167 w 208"/>
                <a:gd name="T107" fmla="*/ 21 h 208"/>
                <a:gd name="T108" fmla="*/ 167 w 208"/>
                <a:gd name="T109" fmla="*/ 62 h 208"/>
                <a:gd name="T110" fmla="*/ 177 w 208"/>
                <a:gd name="T111" fmla="*/ 21 h 208"/>
                <a:gd name="T112" fmla="*/ 187 w 208"/>
                <a:gd name="T113" fmla="*/ 10 h 208"/>
                <a:gd name="T114" fmla="*/ 187 w 208"/>
                <a:gd name="T115" fmla="*/ 21 h 208"/>
                <a:gd name="T116" fmla="*/ 187 w 208"/>
                <a:gd name="T117" fmla="*/ 31 h 208"/>
                <a:gd name="T118" fmla="*/ 187 w 208"/>
                <a:gd name="T119" fmla="*/ 41 h 208"/>
                <a:gd name="T120" fmla="*/ 198 w 208"/>
                <a:gd name="T121" fmla="*/ 2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8" h="208">
                  <a:moveTo>
                    <a:pt x="0" y="2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87"/>
                    <a:pt x="21" y="187"/>
                    <a:pt x="21" y="187"/>
                  </a:cubicBezTo>
                  <a:cubicBezTo>
                    <a:pt x="208" y="187"/>
                    <a:pt x="208" y="187"/>
                    <a:pt x="208" y="187"/>
                  </a:cubicBezTo>
                  <a:cubicBezTo>
                    <a:pt x="208" y="208"/>
                    <a:pt x="208" y="208"/>
                    <a:pt x="208" y="208"/>
                  </a:cubicBezTo>
                  <a:lnTo>
                    <a:pt x="0" y="208"/>
                  </a:lnTo>
                  <a:close/>
                  <a:moveTo>
                    <a:pt x="29" y="23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3"/>
                    <a:pt x="32" y="23"/>
                    <a:pt x="32" y="23"/>
                  </a:cubicBezTo>
                  <a:lnTo>
                    <a:pt x="29" y="23"/>
                  </a:lnTo>
                  <a:close/>
                  <a:moveTo>
                    <a:pt x="29" y="65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5"/>
                    <a:pt x="32" y="65"/>
                    <a:pt x="32" y="65"/>
                  </a:cubicBezTo>
                  <a:lnTo>
                    <a:pt x="29" y="65"/>
                  </a:lnTo>
                  <a:close/>
                  <a:moveTo>
                    <a:pt x="29" y="106"/>
                  </a:moveTo>
                  <a:cubicBezTo>
                    <a:pt x="29" y="104"/>
                    <a:pt x="29" y="104"/>
                    <a:pt x="29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6"/>
                    <a:pt x="32" y="106"/>
                    <a:pt x="32" y="106"/>
                  </a:cubicBezTo>
                  <a:lnTo>
                    <a:pt x="29" y="106"/>
                  </a:lnTo>
                  <a:close/>
                  <a:moveTo>
                    <a:pt x="32" y="176"/>
                  </a:moveTo>
                  <a:cubicBezTo>
                    <a:pt x="32" y="133"/>
                    <a:pt x="32" y="133"/>
                    <a:pt x="32" y="133"/>
                  </a:cubicBezTo>
                  <a:cubicBezTo>
                    <a:pt x="32" y="130"/>
                    <a:pt x="33" y="128"/>
                    <a:pt x="35" y="127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84" y="77"/>
                    <a:pt x="86" y="75"/>
                    <a:pt x="89" y="75"/>
                  </a:cubicBezTo>
                  <a:cubicBezTo>
                    <a:pt x="91" y="75"/>
                    <a:pt x="93" y="76"/>
                    <a:pt x="95" y="78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25" y="109"/>
                    <a:pt x="125" y="109"/>
                    <a:pt x="125" y="109"/>
                  </a:cubicBezTo>
                  <a:cubicBezTo>
                    <a:pt x="196" y="38"/>
                    <a:pt x="196" y="38"/>
                    <a:pt x="196" y="38"/>
                  </a:cubicBezTo>
                  <a:cubicBezTo>
                    <a:pt x="197" y="37"/>
                    <a:pt x="198" y="36"/>
                    <a:pt x="200" y="36"/>
                  </a:cubicBezTo>
                  <a:cubicBezTo>
                    <a:pt x="201" y="36"/>
                    <a:pt x="203" y="36"/>
                    <a:pt x="204" y="36"/>
                  </a:cubicBezTo>
                  <a:cubicBezTo>
                    <a:pt x="205" y="37"/>
                    <a:pt x="206" y="38"/>
                    <a:pt x="207" y="39"/>
                  </a:cubicBezTo>
                  <a:cubicBezTo>
                    <a:pt x="208" y="40"/>
                    <a:pt x="208" y="41"/>
                    <a:pt x="208" y="43"/>
                  </a:cubicBezTo>
                  <a:cubicBezTo>
                    <a:pt x="208" y="43"/>
                    <a:pt x="208" y="43"/>
                    <a:pt x="208" y="43"/>
                  </a:cubicBezTo>
                  <a:cubicBezTo>
                    <a:pt x="208" y="176"/>
                    <a:pt x="208" y="176"/>
                    <a:pt x="208" y="176"/>
                  </a:cubicBezTo>
                  <a:lnTo>
                    <a:pt x="32" y="176"/>
                  </a:lnTo>
                  <a:close/>
                  <a:moveTo>
                    <a:pt x="40" y="23"/>
                  </a:moveTo>
                  <a:cubicBezTo>
                    <a:pt x="40" y="21"/>
                    <a:pt x="40" y="21"/>
                    <a:pt x="40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3"/>
                    <a:pt x="42" y="23"/>
                    <a:pt x="42" y="23"/>
                  </a:cubicBezTo>
                  <a:lnTo>
                    <a:pt x="40" y="23"/>
                  </a:lnTo>
                  <a:close/>
                  <a:moveTo>
                    <a:pt x="40" y="65"/>
                  </a:moveTo>
                  <a:cubicBezTo>
                    <a:pt x="40" y="62"/>
                    <a:pt x="40" y="62"/>
                    <a:pt x="40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5"/>
                    <a:pt x="42" y="65"/>
                    <a:pt x="42" y="65"/>
                  </a:cubicBezTo>
                  <a:lnTo>
                    <a:pt x="40" y="65"/>
                  </a:lnTo>
                  <a:close/>
                  <a:moveTo>
                    <a:pt x="40" y="106"/>
                  </a:moveTo>
                  <a:cubicBezTo>
                    <a:pt x="40" y="104"/>
                    <a:pt x="40" y="104"/>
                    <a:pt x="40" y="10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2" y="106"/>
                    <a:pt x="42" y="106"/>
                  </a:cubicBezTo>
                  <a:lnTo>
                    <a:pt x="40" y="106"/>
                  </a:lnTo>
                  <a:close/>
                  <a:moveTo>
                    <a:pt x="50" y="23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3"/>
                    <a:pt x="52" y="23"/>
                    <a:pt x="52" y="23"/>
                  </a:cubicBezTo>
                  <a:lnTo>
                    <a:pt x="50" y="23"/>
                  </a:lnTo>
                  <a:close/>
                  <a:moveTo>
                    <a:pt x="50" y="65"/>
                  </a:moveTo>
                  <a:cubicBezTo>
                    <a:pt x="50" y="62"/>
                    <a:pt x="50" y="62"/>
                    <a:pt x="50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5"/>
                    <a:pt x="52" y="65"/>
                    <a:pt x="52" y="65"/>
                  </a:cubicBezTo>
                  <a:lnTo>
                    <a:pt x="50" y="65"/>
                  </a:lnTo>
                  <a:close/>
                  <a:moveTo>
                    <a:pt x="50" y="106"/>
                  </a:moveTo>
                  <a:cubicBezTo>
                    <a:pt x="50" y="104"/>
                    <a:pt x="50" y="104"/>
                    <a:pt x="5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6"/>
                    <a:pt x="52" y="106"/>
                    <a:pt x="52" y="106"/>
                  </a:cubicBezTo>
                  <a:lnTo>
                    <a:pt x="50" y="106"/>
                  </a:lnTo>
                  <a:close/>
                  <a:moveTo>
                    <a:pt x="60" y="13"/>
                  </a:moveTo>
                  <a:cubicBezTo>
                    <a:pt x="60" y="10"/>
                    <a:pt x="60" y="10"/>
                    <a:pt x="60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3"/>
                    <a:pt x="63" y="13"/>
                    <a:pt x="63" y="13"/>
                  </a:cubicBezTo>
                  <a:lnTo>
                    <a:pt x="60" y="13"/>
                  </a:lnTo>
                  <a:close/>
                  <a:moveTo>
                    <a:pt x="60" y="23"/>
                  </a:moveTo>
                  <a:cubicBezTo>
                    <a:pt x="60" y="21"/>
                    <a:pt x="60" y="21"/>
                    <a:pt x="60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3"/>
                    <a:pt x="63" y="23"/>
                    <a:pt x="63" y="23"/>
                  </a:cubicBezTo>
                  <a:lnTo>
                    <a:pt x="60" y="23"/>
                  </a:lnTo>
                  <a:close/>
                  <a:moveTo>
                    <a:pt x="60" y="34"/>
                  </a:moveTo>
                  <a:cubicBezTo>
                    <a:pt x="60" y="31"/>
                    <a:pt x="60" y="31"/>
                    <a:pt x="60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60" y="34"/>
                  </a:lnTo>
                  <a:close/>
                  <a:moveTo>
                    <a:pt x="60" y="44"/>
                  </a:moveTo>
                  <a:cubicBezTo>
                    <a:pt x="60" y="41"/>
                    <a:pt x="60" y="41"/>
                    <a:pt x="60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0" y="44"/>
                  </a:lnTo>
                  <a:close/>
                  <a:moveTo>
                    <a:pt x="60" y="54"/>
                  </a:moveTo>
                  <a:cubicBezTo>
                    <a:pt x="60" y="52"/>
                    <a:pt x="60" y="52"/>
                    <a:pt x="60" y="52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60" y="54"/>
                  </a:lnTo>
                  <a:close/>
                  <a:moveTo>
                    <a:pt x="60" y="65"/>
                  </a:moveTo>
                  <a:cubicBezTo>
                    <a:pt x="60" y="62"/>
                    <a:pt x="60" y="62"/>
                    <a:pt x="60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5"/>
                    <a:pt x="63" y="65"/>
                    <a:pt x="63" y="65"/>
                  </a:cubicBezTo>
                  <a:lnTo>
                    <a:pt x="60" y="65"/>
                  </a:lnTo>
                  <a:close/>
                  <a:moveTo>
                    <a:pt x="60" y="75"/>
                  </a:moveTo>
                  <a:cubicBezTo>
                    <a:pt x="60" y="72"/>
                    <a:pt x="60" y="72"/>
                    <a:pt x="60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75"/>
                    <a:pt x="63" y="75"/>
                    <a:pt x="63" y="75"/>
                  </a:cubicBezTo>
                  <a:lnTo>
                    <a:pt x="60" y="75"/>
                  </a:lnTo>
                  <a:close/>
                  <a:moveTo>
                    <a:pt x="60" y="85"/>
                  </a:moveTo>
                  <a:cubicBezTo>
                    <a:pt x="60" y="83"/>
                    <a:pt x="60" y="83"/>
                    <a:pt x="60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3" y="85"/>
                    <a:pt x="63" y="85"/>
                    <a:pt x="63" y="85"/>
                  </a:cubicBezTo>
                  <a:lnTo>
                    <a:pt x="60" y="85"/>
                  </a:lnTo>
                  <a:close/>
                  <a:moveTo>
                    <a:pt x="60" y="96"/>
                  </a:moveTo>
                  <a:cubicBezTo>
                    <a:pt x="60" y="93"/>
                    <a:pt x="60" y="93"/>
                    <a:pt x="60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6"/>
                    <a:pt x="63" y="96"/>
                    <a:pt x="63" y="96"/>
                  </a:cubicBezTo>
                  <a:lnTo>
                    <a:pt x="60" y="96"/>
                  </a:lnTo>
                  <a:close/>
                  <a:moveTo>
                    <a:pt x="71" y="23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3"/>
                    <a:pt x="73" y="23"/>
                    <a:pt x="73" y="23"/>
                  </a:cubicBezTo>
                  <a:lnTo>
                    <a:pt x="71" y="23"/>
                  </a:lnTo>
                  <a:close/>
                  <a:moveTo>
                    <a:pt x="71" y="65"/>
                  </a:move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5"/>
                    <a:pt x="73" y="65"/>
                    <a:pt x="73" y="65"/>
                  </a:cubicBezTo>
                  <a:lnTo>
                    <a:pt x="71" y="65"/>
                  </a:lnTo>
                  <a:close/>
                  <a:moveTo>
                    <a:pt x="81" y="23"/>
                  </a:moveTo>
                  <a:cubicBezTo>
                    <a:pt x="81" y="21"/>
                    <a:pt x="81" y="21"/>
                    <a:pt x="81" y="21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4" y="23"/>
                    <a:pt x="84" y="23"/>
                    <a:pt x="84" y="23"/>
                  </a:cubicBezTo>
                  <a:lnTo>
                    <a:pt x="81" y="23"/>
                  </a:lnTo>
                  <a:close/>
                  <a:moveTo>
                    <a:pt x="81" y="65"/>
                  </a:moveTo>
                  <a:cubicBezTo>
                    <a:pt x="81" y="62"/>
                    <a:pt x="81" y="62"/>
                    <a:pt x="81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5"/>
                    <a:pt x="84" y="65"/>
                    <a:pt x="84" y="65"/>
                  </a:cubicBezTo>
                  <a:lnTo>
                    <a:pt x="81" y="65"/>
                  </a:lnTo>
                  <a:close/>
                  <a:moveTo>
                    <a:pt x="91" y="23"/>
                  </a:moveTo>
                  <a:cubicBezTo>
                    <a:pt x="91" y="21"/>
                    <a:pt x="91" y="21"/>
                    <a:pt x="91" y="21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3"/>
                    <a:pt x="94" y="23"/>
                    <a:pt x="94" y="23"/>
                  </a:cubicBezTo>
                  <a:lnTo>
                    <a:pt x="91" y="23"/>
                  </a:lnTo>
                  <a:close/>
                  <a:moveTo>
                    <a:pt x="91" y="65"/>
                  </a:moveTo>
                  <a:cubicBezTo>
                    <a:pt x="91" y="62"/>
                    <a:pt x="91" y="62"/>
                    <a:pt x="91" y="62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5"/>
                    <a:pt x="94" y="65"/>
                    <a:pt x="94" y="65"/>
                  </a:cubicBezTo>
                  <a:lnTo>
                    <a:pt x="91" y="65"/>
                  </a:lnTo>
                  <a:close/>
                  <a:moveTo>
                    <a:pt x="102" y="13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13"/>
                    <a:pt x="104" y="13"/>
                    <a:pt x="104" y="13"/>
                  </a:cubicBezTo>
                  <a:lnTo>
                    <a:pt x="102" y="13"/>
                  </a:lnTo>
                  <a:close/>
                  <a:moveTo>
                    <a:pt x="102" y="23"/>
                  </a:moveTo>
                  <a:cubicBezTo>
                    <a:pt x="102" y="21"/>
                    <a:pt x="102" y="21"/>
                    <a:pt x="102" y="21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04" y="23"/>
                    <a:pt x="104" y="23"/>
                    <a:pt x="104" y="23"/>
                  </a:cubicBezTo>
                  <a:lnTo>
                    <a:pt x="102" y="23"/>
                  </a:lnTo>
                  <a:close/>
                  <a:moveTo>
                    <a:pt x="102" y="34"/>
                  </a:moveTo>
                  <a:cubicBezTo>
                    <a:pt x="102" y="31"/>
                    <a:pt x="102" y="31"/>
                    <a:pt x="102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4"/>
                    <a:pt x="104" y="34"/>
                    <a:pt x="104" y="34"/>
                  </a:cubicBezTo>
                  <a:lnTo>
                    <a:pt x="102" y="34"/>
                  </a:lnTo>
                  <a:close/>
                  <a:moveTo>
                    <a:pt x="102" y="44"/>
                  </a:moveTo>
                  <a:cubicBezTo>
                    <a:pt x="102" y="41"/>
                    <a:pt x="102" y="41"/>
                    <a:pt x="102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4"/>
                    <a:pt x="104" y="44"/>
                    <a:pt x="104" y="44"/>
                  </a:cubicBezTo>
                  <a:lnTo>
                    <a:pt x="102" y="44"/>
                  </a:lnTo>
                  <a:close/>
                  <a:moveTo>
                    <a:pt x="102" y="54"/>
                  </a:moveTo>
                  <a:cubicBezTo>
                    <a:pt x="102" y="52"/>
                    <a:pt x="102" y="52"/>
                    <a:pt x="102" y="52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4" y="54"/>
                    <a:pt x="104" y="54"/>
                    <a:pt x="104" y="54"/>
                  </a:cubicBezTo>
                  <a:lnTo>
                    <a:pt x="102" y="54"/>
                  </a:lnTo>
                  <a:close/>
                  <a:moveTo>
                    <a:pt x="102" y="65"/>
                  </a:moveTo>
                  <a:cubicBezTo>
                    <a:pt x="102" y="62"/>
                    <a:pt x="102" y="62"/>
                    <a:pt x="102" y="62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5"/>
                    <a:pt x="104" y="65"/>
                    <a:pt x="104" y="65"/>
                  </a:cubicBezTo>
                  <a:lnTo>
                    <a:pt x="102" y="65"/>
                  </a:lnTo>
                  <a:close/>
                  <a:moveTo>
                    <a:pt x="102" y="75"/>
                  </a:moveTo>
                  <a:cubicBezTo>
                    <a:pt x="102" y="72"/>
                    <a:pt x="102" y="72"/>
                    <a:pt x="102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75"/>
                    <a:pt x="104" y="75"/>
                    <a:pt x="104" y="75"/>
                  </a:cubicBezTo>
                  <a:lnTo>
                    <a:pt x="102" y="75"/>
                  </a:lnTo>
                  <a:close/>
                  <a:moveTo>
                    <a:pt x="112" y="23"/>
                  </a:moveTo>
                  <a:cubicBezTo>
                    <a:pt x="112" y="21"/>
                    <a:pt x="112" y="21"/>
                    <a:pt x="112" y="21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5" y="23"/>
                    <a:pt x="115" y="23"/>
                    <a:pt x="115" y="23"/>
                  </a:cubicBezTo>
                  <a:lnTo>
                    <a:pt x="112" y="23"/>
                  </a:lnTo>
                  <a:close/>
                  <a:moveTo>
                    <a:pt x="112" y="65"/>
                  </a:moveTo>
                  <a:cubicBezTo>
                    <a:pt x="112" y="62"/>
                    <a:pt x="112" y="62"/>
                    <a:pt x="112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5" y="65"/>
                    <a:pt x="115" y="65"/>
                    <a:pt x="115" y="65"/>
                  </a:cubicBezTo>
                  <a:lnTo>
                    <a:pt x="112" y="65"/>
                  </a:lnTo>
                  <a:close/>
                  <a:moveTo>
                    <a:pt x="123" y="23"/>
                  </a:moveTo>
                  <a:cubicBezTo>
                    <a:pt x="123" y="21"/>
                    <a:pt x="123" y="21"/>
                    <a:pt x="123" y="21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3"/>
                    <a:pt x="125" y="23"/>
                    <a:pt x="125" y="23"/>
                  </a:cubicBezTo>
                  <a:lnTo>
                    <a:pt x="123" y="23"/>
                  </a:lnTo>
                  <a:close/>
                  <a:moveTo>
                    <a:pt x="123" y="65"/>
                  </a:moveTo>
                  <a:cubicBezTo>
                    <a:pt x="123" y="62"/>
                    <a:pt x="123" y="62"/>
                    <a:pt x="123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65"/>
                    <a:pt x="125" y="65"/>
                    <a:pt x="125" y="65"/>
                  </a:cubicBezTo>
                  <a:lnTo>
                    <a:pt x="123" y="65"/>
                  </a:lnTo>
                  <a:close/>
                  <a:moveTo>
                    <a:pt x="133" y="23"/>
                  </a:moveTo>
                  <a:cubicBezTo>
                    <a:pt x="133" y="21"/>
                    <a:pt x="133" y="21"/>
                    <a:pt x="133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3"/>
                    <a:pt x="136" y="23"/>
                    <a:pt x="136" y="23"/>
                  </a:cubicBezTo>
                  <a:lnTo>
                    <a:pt x="133" y="23"/>
                  </a:lnTo>
                  <a:close/>
                  <a:moveTo>
                    <a:pt x="133" y="65"/>
                  </a:moveTo>
                  <a:cubicBezTo>
                    <a:pt x="133" y="62"/>
                    <a:pt x="133" y="62"/>
                    <a:pt x="133" y="62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6" y="65"/>
                    <a:pt x="136" y="65"/>
                    <a:pt x="136" y="65"/>
                  </a:cubicBezTo>
                  <a:lnTo>
                    <a:pt x="133" y="65"/>
                  </a:lnTo>
                  <a:close/>
                  <a:moveTo>
                    <a:pt x="143" y="13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13"/>
                    <a:pt x="146" y="13"/>
                    <a:pt x="146" y="13"/>
                  </a:cubicBezTo>
                  <a:lnTo>
                    <a:pt x="143" y="13"/>
                  </a:lnTo>
                  <a:close/>
                  <a:moveTo>
                    <a:pt x="143" y="23"/>
                  </a:moveTo>
                  <a:cubicBezTo>
                    <a:pt x="143" y="21"/>
                    <a:pt x="143" y="21"/>
                    <a:pt x="143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3" y="23"/>
                  </a:lnTo>
                  <a:close/>
                  <a:moveTo>
                    <a:pt x="143" y="34"/>
                  </a:moveTo>
                  <a:cubicBezTo>
                    <a:pt x="143" y="31"/>
                    <a:pt x="143" y="31"/>
                    <a:pt x="143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34"/>
                    <a:pt x="146" y="34"/>
                    <a:pt x="146" y="34"/>
                  </a:cubicBezTo>
                  <a:lnTo>
                    <a:pt x="143" y="34"/>
                  </a:lnTo>
                  <a:close/>
                  <a:moveTo>
                    <a:pt x="143" y="44"/>
                  </a:moveTo>
                  <a:cubicBezTo>
                    <a:pt x="143" y="41"/>
                    <a:pt x="143" y="41"/>
                    <a:pt x="143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44"/>
                    <a:pt x="146" y="44"/>
                    <a:pt x="146" y="44"/>
                  </a:cubicBezTo>
                  <a:lnTo>
                    <a:pt x="143" y="44"/>
                  </a:lnTo>
                  <a:close/>
                  <a:moveTo>
                    <a:pt x="143" y="54"/>
                  </a:moveTo>
                  <a:cubicBezTo>
                    <a:pt x="143" y="52"/>
                    <a:pt x="143" y="52"/>
                    <a:pt x="143" y="52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6" y="54"/>
                    <a:pt x="146" y="54"/>
                    <a:pt x="146" y="54"/>
                  </a:cubicBezTo>
                  <a:lnTo>
                    <a:pt x="143" y="54"/>
                  </a:lnTo>
                  <a:close/>
                  <a:moveTo>
                    <a:pt x="143" y="65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6" y="65"/>
                    <a:pt x="146" y="65"/>
                    <a:pt x="146" y="65"/>
                  </a:cubicBezTo>
                  <a:lnTo>
                    <a:pt x="143" y="65"/>
                  </a:lnTo>
                  <a:close/>
                  <a:moveTo>
                    <a:pt x="143" y="75"/>
                  </a:moveTo>
                  <a:cubicBezTo>
                    <a:pt x="143" y="72"/>
                    <a:pt x="143" y="72"/>
                    <a:pt x="143" y="72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46" y="75"/>
                    <a:pt x="146" y="75"/>
                    <a:pt x="146" y="75"/>
                  </a:cubicBezTo>
                  <a:lnTo>
                    <a:pt x="143" y="75"/>
                  </a:lnTo>
                  <a:close/>
                  <a:moveTo>
                    <a:pt x="143" y="85"/>
                  </a:moveTo>
                  <a:cubicBezTo>
                    <a:pt x="143" y="83"/>
                    <a:pt x="143" y="83"/>
                    <a:pt x="143" y="83"/>
                  </a:cubicBezTo>
                  <a:cubicBezTo>
                    <a:pt x="146" y="83"/>
                    <a:pt x="146" y="83"/>
                    <a:pt x="146" y="83"/>
                  </a:cubicBezTo>
                  <a:cubicBezTo>
                    <a:pt x="146" y="85"/>
                    <a:pt x="146" y="85"/>
                    <a:pt x="146" y="85"/>
                  </a:cubicBezTo>
                  <a:lnTo>
                    <a:pt x="143" y="85"/>
                  </a:lnTo>
                  <a:close/>
                  <a:moveTo>
                    <a:pt x="154" y="23"/>
                  </a:moveTo>
                  <a:cubicBezTo>
                    <a:pt x="154" y="21"/>
                    <a:pt x="154" y="21"/>
                    <a:pt x="154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6" y="23"/>
                    <a:pt x="156" y="23"/>
                    <a:pt x="156" y="23"/>
                  </a:cubicBezTo>
                  <a:lnTo>
                    <a:pt x="154" y="23"/>
                  </a:lnTo>
                  <a:close/>
                  <a:moveTo>
                    <a:pt x="154" y="65"/>
                  </a:moveTo>
                  <a:cubicBezTo>
                    <a:pt x="154" y="62"/>
                    <a:pt x="154" y="62"/>
                    <a:pt x="154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6" y="65"/>
                    <a:pt x="156" y="65"/>
                    <a:pt x="156" y="65"/>
                  </a:cubicBezTo>
                  <a:lnTo>
                    <a:pt x="154" y="65"/>
                  </a:lnTo>
                  <a:close/>
                  <a:moveTo>
                    <a:pt x="164" y="23"/>
                  </a:moveTo>
                  <a:cubicBezTo>
                    <a:pt x="164" y="21"/>
                    <a:pt x="164" y="21"/>
                    <a:pt x="164" y="21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3"/>
                    <a:pt x="167" y="23"/>
                    <a:pt x="167" y="23"/>
                  </a:cubicBezTo>
                  <a:lnTo>
                    <a:pt x="164" y="23"/>
                  </a:lnTo>
                  <a:close/>
                  <a:moveTo>
                    <a:pt x="164" y="65"/>
                  </a:moveTo>
                  <a:cubicBezTo>
                    <a:pt x="164" y="62"/>
                    <a:pt x="164" y="62"/>
                    <a:pt x="164" y="62"/>
                  </a:cubicBezTo>
                  <a:cubicBezTo>
                    <a:pt x="167" y="62"/>
                    <a:pt x="167" y="62"/>
                    <a:pt x="167" y="62"/>
                  </a:cubicBezTo>
                  <a:cubicBezTo>
                    <a:pt x="167" y="65"/>
                    <a:pt x="167" y="65"/>
                    <a:pt x="167" y="65"/>
                  </a:cubicBezTo>
                  <a:lnTo>
                    <a:pt x="164" y="65"/>
                  </a:lnTo>
                  <a:close/>
                  <a:moveTo>
                    <a:pt x="174" y="23"/>
                  </a:moveTo>
                  <a:cubicBezTo>
                    <a:pt x="174" y="21"/>
                    <a:pt x="174" y="21"/>
                    <a:pt x="174" y="21"/>
                  </a:cubicBezTo>
                  <a:cubicBezTo>
                    <a:pt x="177" y="21"/>
                    <a:pt x="177" y="21"/>
                    <a:pt x="177" y="21"/>
                  </a:cubicBezTo>
                  <a:cubicBezTo>
                    <a:pt x="177" y="23"/>
                    <a:pt x="177" y="23"/>
                    <a:pt x="177" y="23"/>
                  </a:cubicBezTo>
                  <a:lnTo>
                    <a:pt x="174" y="23"/>
                  </a:lnTo>
                  <a:close/>
                  <a:moveTo>
                    <a:pt x="185" y="13"/>
                  </a:moveTo>
                  <a:cubicBezTo>
                    <a:pt x="185" y="10"/>
                    <a:pt x="185" y="10"/>
                    <a:pt x="185" y="10"/>
                  </a:cubicBezTo>
                  <a:cubicBezTo>
                    <a:pt x="187" y="10"/>
                    <a:pt x="187" y="10"/>
                    <a:pt x="187" y="10"/>
                  </a:cubicBezTo>
                  <a:cubicBezTo>
                    <a:pt x="187" y="13"/>
                    <a:pt x="187" y="13"/>
                    <a:pt x="187" y="13"/>
                  </a:cubicBezTo>
                  <a:lnTo>
                    <a:pt x="185" y="13"/>
                  </a:lnTo>
                  <a:close/>
                  <a:moveTo>
                    <a:pt x="185" y="23"/>
                  </a:moveTo>
                  <a:cubicBezTo>
                    <a:pt x="185" y="21"/>
                    <a:pt x="185" y="21"/>
                    <a:pt x="185" y="21"/>
                  </a:cubicBezTo>
                  <a:cubicBezTo>
                    <a:pt x="187" y="21"/>
                    <a:pt x="187" y="21"/>
                    <a:pt x="187" y="21"/>
                  </a:cubicBezTo>
                  <a:cubicBezTo>
                    <a:pt x="187" y="23"/>
                    <a:pt x="187" y="23"/>
                    <a:pt x="187" y="23"/>
                  </a:cubicBezTo>
                  <a:lnTo>
                    <a:pt x="185" y="23"/>
                  </a:lnTo>
                  <a:close/>
                  <a:moveTo>
                    <a:pt x="185" y="34"/>
                  </a:moveTo>
                  <a:cubicBezTo>
                    <a:pt x="185" y="31"/>
                    <a:pt x="185" y="31"/>
                    <a:pt x="185" y="31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34"/>
                    <a:pt x="187" y="34"/>
                    <a:pt x="187" y="34"/>
                  </a:cubicBezTo>
                  <a:lnTo>
                    <a:pt x="185" y="34"/>
                  </a:lnTo>
                  <a:close/>
                  <a:moveTo>
                    <a:pt x="185" y="44"/>
                  </a:moveTo>
                  <a:cubicBezTo>
                    <a:pt x="185" y="41"/>
                    <a:pt x="185" y="41"/>
                    <a:pt x="185" y="41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187" y="44"/>
                    <a:pt x="187" y="44"/>
                    <a:pt x="187" y="44"/>
                  </a:cubicBezTo>
                  <a:lnTo>
                    <a:pt x="185" y="44"/>
                  </a:lnTo>
                  <a:close/>
                  <a:moveTo>
                    <a:pt x="196" y="23"/>
                  </a:moveTo>
                  <a:cubicBezTo>
                    <a:pt x="196" y="21"/>
                    <a:pt x="196" y="21"/>
                    <a:pt x="196" y="21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98" y="23"/>
                    <a:pt x="198" y="23"/>
                    <a:pt x="198" y="23"/>
                  </a:cubicBezTo>
                  <a:lnTo>
                    <a:pt x="196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24ABF88-511B-4B80-8A26-4616AA106DF2}"/>
              </a:ext>
            </a:extLst>
          </p:cNvPr>
          <p:cNvGrpSpPr/>
          <p:nvPr/>
        </p:nvGrpSpPr>
        <p:grpSpPr>
          <a:xfrm>
            <a:off x="5201514" y="2743357"/>
            <a:ext cx="1048792" cy="834169"/>
            <a:chOff x="4943879" y="3216549"/>
            <a:chExt cx="1631395" cy="1309511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FEF883D-BF72-43C2-A872-B85968ACBFBE}"/>
                </a:ext>
              </a:extLst>
            </p:cNvPr>
            <p:cNvSpPr/>
            <p:nvPr/>
          </p:nvSpPr>
          <p:spPr>
            <a:xfrm>
              <a:off x="4998566" y="3216549"/>
              <a:ext cx="1507593" cy="11472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DE78D37-12EB-41DE-864B-6C9118D8A978}"/>
                </a:ext>
              </a:extLst>
            </p:cNvPr>
            <p:cNvSpPr txBox="1"/>
            <p:nvPr/>
          </p:nvSpPr>
          <p:spPr>
            <a:xfrm>
              <a:off x="4943879" y="3715240"/>
              <a:ext cx="1631395" cy="810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8" dirty="0"/>
                <a:t>Case Management Tools</a:t>
              </a:r>
            </a:p>
          </p:txBody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830C058A-7C35-456C-8196-35721B1AC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7145" y="3395850"/>
              <a:ext cx="457200" cy="274320"/>
            </a:xfrm>
            <a:custGeom>
              <a:avLst/>
              <a:gdLst>
                <a:gd name="T0" fmla="*/ 14 w 229"/>
                <a:gd name="T1" fmla="*/ 148 h 148"/>
                <a:gd name="T2" fmla="*/ 6 w 229"/>
                <a:gd name="T3" fmla="*/ 111 h 148"/>
                <a:gd name="T4" fmla="*/ 10 w 229"/>
                <a:gd name="T5" fmla="*/ 102 h 148"/>
                <a:gd name="T6" fmla="*/ 20 w 229"/>
                <a:gd name="T7" fmla="*/ 99 h 148"/>
                <a:gd name="T8" fmla="*/ 48 w 229"/>
                <a:gd name="T9" fmla="*/ 103 h 148"/>
                <a:gd name="T10" fmla="*/ 40 w 229"/>
                <a:gd name="T11" fmla="*/ 148 h 148"/>
                <a:gd name="T12" fmla="*/ 85 w 229"/>
                <a:gd name="T13" fmla="*/ 63 h 148"/>
                <a:gd name="T14" fmla="*/ 81 w 229"/>
                <a:gd name="T15" fmla="*/ 75 h 148"/>
                <a:gd name="T16" fmla="*/ 70 w 229"/>
                <a:gd name="T17" fmla="*/ 84 h 148"/>
                <a:gd name="T18" fmla="*/ 56 w 229"/>
                <a:gd name="T19" fmla="*/ 84 h 148"/>
                <a:gd name="T20" fmla="*/ 46 w 229"/>
                <a:gd name="T21" fmla="*/ 75 h 148"/>
                <a:gd name="T22" fmla="*/ 43 w 229"/>
                <a:gd name="T23" fmla="*/ 69 h 148"/>
                <a:gd name="T24" fmla="*/ 35 w 229"/>
                <a:gd name="T25" fmla="*/ 36 h 148"/>
                <a:gd name="T26" fmla="*/ 44 w 229"/>
                <a:gd name="T27" fmla="*/ 16 h 148"/>
                <a:gd name="T28" fmla="*/ 63 w 229"/>
                <a:gd name="T29" fmla="*/ 8 h 148"/>
                <a:gd name="T30" fmla="*/ 80 w 229"/>
                <a:gd name="T31" fmla="*/ 13 h 148"/>
                <a:gd name="T32" fmla="*/ 78 w 229"/>
                <a:gd name="T33" fmla="*/ 36 h 148"/>
                <a:gd name="T34" fmla="*/ 166 w 229"/>
                <a:gd name="T35" fmla="*/ 97 h 148"/>
                <a:gd name="T36" fmla="*/ 174 w 229"/>
                <a:gd name="T37" fmla="*/ 104 h 148"/>
                <a:gd name="T38" fmla="*/ 182 w 229"/>
                <a:gd name="T39" fmla="*/ 148 h 148"/>
                <a:gd name="T40" fmla="*/ 63 w 229"/>
                <a:gd name="T41" fmla="*/ 148 h 148"/>
                <a:gd name="T42" fmla="*/ 54 w 229"/>
                <a:gd name="T43" fmla="*/ 109 h 148"/>
                <a:gd name="T44" fmla="*/ 59 w 229"/>
                <a:gd name="T45" fmla="*/ 100 h 148"/>
                <a:gd name="T46" fmla="*/ 68 w 229"/>
                <a:gd name="T47" fmla="*/ 96 h 148"/>
                <a:gd name="T48" fmla="*/ 136 w 229"/>
                <a:gd name="T49" fmla="*/ 64 h 148"/>
                <a:gd name="T50" fmla="*/ 134 w 229"/>
                <a:gd name="T51" fmla="*/ 71 h 148"/>
                <a:gd name="T52" fmla="*/ 122 w 229"/>
                <a:gd name="T53" fmla="*/ 80 h 148"/>
                <a:gd name="T54" fmla="*/ 107 w 229"/>
                <a:gd name="T55" fmla="*/ 80 h 148"/>
                <a:gd name="T56" fmla="*/ 96 w 229"/>
                <a:gd name="T57" fmla="*/ 71 h 148"/>
                <a:gd name="T58" fmla="*/ 86 w 229"/>
                <a:gd name="T59" fmla="*/ 37 h 148"/>
                <a:gd name="T60" fmla="*/ 85 w 229"/>
                <a:gd name="T61" fmla="*/ 29 h 148"/>
                <a:gd name="T62" fmla="*/ 94 w 229"/>
                <a:gd name="T63" fmla="*/ 8 h 148"/>
                <a:gd name="T64" fmla="*/ 115 w 229"/>
                <a:gd name="T65" fmla="*/ 0 h 148"/>
                <a:gd name="T66" fmla="*/ 136 w 229"/>
                <a:gd name="T67" fmla="*/ 8 h 148"/>
                <a:gd name="T68" fmla="*/ 145 w 229"/>
                <a:gd name="T69" fmla="*/ 29 h 148"/>
                <a:gd name="T70" fmla="*/ 144 w 229"/>
                <a:gd name="T71" fmla="*/ 37 h 148"/>
                <a:gd name="T72" fmla="*/ 186 w 229"/>
                <a:gd name="T73" fmla="*/ 69 h 148"/>
                <a:gd name="T74" fmla="*/ 179 w 229"/>
                <a:gd name="T75" fmla="*/ 80 h 148"/>
                <a:gd name="T76" fmla="*/ 166 w 229"/>
                <a:gd name="T77" fmla="*/ 85 h 148"/>
                <a:gd name="T78" fmla="*/ 153 w 229"/>
                <a:gd name="T79" fmla="*/ 80 h 148"/>
                <a:gd name="T80" fmla="*/ 146 w 229"/>
                <a:gd name="T81" fmla="*/ 69 h 148"/>
                <a:gd name="T82" fmla="*/ 151 w 229"/>
                <a:gd name="T83" fmla="*/ 36 h 148"/>
                <a:gd name="T84" fmla="*/ 150 w 229"/>
                <a:gd name="T85" fmla="*/ 13 h 148"/>
                <a:gd name="T86" fmla="*/ 166 w 229"/>
                <a:gd name="T87" fmla="*/ 8 h 148"/>
                <a:gd name="T88" fmla="*/ 186 w 229"/>
                <a:gd name="T89" fmla="*/ 16 h 148"/>
                <a:gd name="T90" fmla="*/ 194 w 229"/>
                <a:gd name="T91" fmla="*/ 36 h 148"/>
                <a:gd name="T92" fmla="*/ 186 w 229"/>
                <a:gd name="T93" fmla="*/ 69 h 148"/>
                <a:gd name="T94" fmla="*/ 184 w 229"/>
                <a:gd name="T95" fmla="*/ 109 h 148"/>
                <a:gd name="T96" fmla="*/ 177 w 229"/>
                <a:gd name="T97" fmla="*/ 99 h 148"/>
                <a:gd name="T98" fmla="*/ 215 w 229"/>
                <a:gd name="T99" fmla="*/ 100 h 148"/>
                <a:gd name="T100" fmla="*/ 222 w 229"/>
                <a:gd name="T101" fmla="*/ 106 h 148"/>
                <a:gd name="T102" fmla="*/ 229 w 229"/>
                <a:gd name="T103" fmla="*/ 148 h 148"/>
                <a:gd name="T104" fmla="*/ 189 w 229"/>
                <a:gd name="T10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9" h="148">
                  <a:moveTo>
                    <a:pt x="40" y="148"/>
                  </a:moveTo>
                  <a:cubicBezTo>
                    <a:pt x="14" y="148"/>
                    <a:pt x="14" y="148"/>
                    <a:pt x="14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6" y="110"/>
                    <a:pt x="6" y="108"/>
                    <a:pt x="7" y="106"/>
                  </a:cubicBezTo>
                  <a:cubicBezTo>
                    <a:pt x="8" y="105"/>
                    <a:pt x="9" y="104"/>
                    <a:pt x="10" y="102"/>
                  </a:cubicBezTo>
                  <a:cubicBezTo>
                    <a:pt x="12" y="101"/>
                    <a:pt x="13" y="100"/>
                    <a:pt x="15" y="100"/>
                  </a:cubicBezTo>
                  <a:cubicBezTo>
                    <a:pt x="16" y="99"/>
                    <a:pt x="18" y="99"/>
                    <a:pt x="20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0" y="100"/>
                    <a:pt x="49" y="101"/>
                    <a:pt x="48" y="103"/>
                  </a:cubicBezTo>
                  <a:cubicBezTo>
                    <a:pt x="47" y="105"/>
                    <a:pt x="46" y="107"/>
                    <a:pt x="45" y="109"/>
                  </a:cubicBezTo>
                  <a:lnTo>
                    <a:pt x="40" y="148"/>
                  </a:lnTo>
                  <a:close/>
                  <a:moveTo>
                    <a:pt x="78" y="36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3" y="71"/>
                    <a:pt x="82" y="73"/>
                    <a:pt x="81" y="75"/>
                  </a:cubicBezTo>
                  <a:cubicBezTo>
                    <a:pt x="80" y="77"/>
                    <a:pt x="78" y="79"/>
                    <a:pt x="76" y="80"/>
                  </a:cubicBezTo>
                  <a:cubicBezTo>
                    <a:pt x="75" y="82"/>
                    <a:pt x="73" y="83"/>
                    <a:pt x="70" y="84"/>
                  </a:cubicBezTo>
                  <a:cubicBezTo>
                    <a:pt x="68" y="84"/>
                    <a:pt x="66" y="85"/>
                    <a:pt x="63" y="85"/>
                  </a:cubicBezTo>
                  <a:cubicBezTo>
                    <a:pt x="61" y="85"/>
                    <a:pt x="59" y="84"/>
                    <a:pt x="56" y="84"/>
                  </a:cubicBezTo>
                  <a:cubicBezTo>
                    <a:pt x="54" y="83"/>
                    <a:pt x="52" y="82"/>
                    <a:pt x="50" y="80"/>
                  </a:cubicBezTo>
                  <a:cubicBezTo>
                    <a:pt x="49" y="79"/>
                    <a:pt x="47" y="77"/>
                    <a:pt x="46" y="75"/>
                  </a:cubicBezTo>
                  <a:cubicBezTo>
                    <a:pt x="44" y="73"/>
                    <a:pt x="44" y="71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0"/>
                    <a:pt x="35" y="38"/>
                    <a:pt x="35" y="36"/>
                  </a:cubicBezTo>
                  <a:cubicBezTo>
                    <a:pt x="35" y="32"/>
                    <a:pt x="36" y="28"/>
                    <a:pt x="38" y="25"/>
                  </a:cubicBezTo>
                  <a:cubicBezTo>
                    <a:pt x="39" y="21"/>
                    <a:pt x="41" y="19"/>
                    <a:pt x="44" y="16"/>
                  </a:cubicBezTo>
                  <a:cubicBezTo>
                    <a:pt x="46" y="13"/>
                    <a:pt x="49" y="11"/>
                    <a:pt x="52" y="10"/>
                  </a:cubicBezTo>
                  <a:cubicBezTo>
                    <a:pt x="56" y="8"/>
                    <a:pt x="59" y="8"/>
                    <a:pt x="63" y="8"/>
                  </a:cubicBezTo>
                  <a:cubicBezTo>
                    <a:pt x="66" y="8"/>
                    <a:pt x="69" y="8"/>
                    <a:pt x="72" y="9"/>
                  </a:cubicBezTo>
                  <a:cubicBezTo>
                    <a:pt x="75" y="10"/>
                    <a:pt x="77" y="11"/>
                    <a:pt x="80" y="13"/>
                  </a:cubicBezTo>
                  <a:cubicBezTo>
                    <a:pt x="78" y="18"/>
                    <a:pt x="77" y="22"/>
                    <a:pt x="77" y="27"/>
                  </a:cubicBezTo>
                  <a:cubicBezTo>
                    <a:pt x="77" y="30"/>
                    <a:pt x="77" y="33"/>
                    <a:pt x="78" y="36"/>
                  </a:cubicBezTo>
                  <a:close/>
                  <a:moveTo>
                    <a:pt x="161" y="96"/>
                  </a:moveTo>
                  <a:cubicBezTo>
                    <a:pt x="163" y="96"/>
                    <a:pt x="165" y="96"/>
                    <a:pt x="166" y="97"/>
                  </a:cubicBezTo>
                  <a:cubicBezTo>
                    <a:pt x="168" y="98"/>
                    <a:pt x="170" y="99"/>
                    <a:pt x="171" y="100"/>
                  </a:cubicBezTo>
                  <a:cubicBezTo>
                    <a:pt x="172" y="101"/>
                    <a:pt x="173" y="102"/>
                    <a:pt x="174" y="104"/>
                  </a:cubicBezTo>
                  <a:cubicBezTo>
                    <a:pt x="175" y="106"/>
                    <a:pt x="176" y="107"/>
                    <a:pt x="176" y="10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67" y="148"/>
                    <a:pt x="167" y="148"/>
                    <a:pt x="167" y="148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54" y="107"/>
                    <a:pt x="54" y="106"/>
                    <a:pt x="55" y="104"/>
                  </a:cubicBezTo>
                  <a:cubicBezTo>
                    <a:pt x="56" y="102"/>
                    <a:pt x="57" y="101"/>
                    <a:pt x="59" y="100"/>
                  </a:cubicBezTo>
                  <a:cubicBezTo>
                    <a:pt x="60" y="99"/>
                    <a:pt x="62" y="98"/>
                    <a:pt x="63" y="97"/>
                  </a:cubicBezTo>
                  <a:cubicBezTo>
                    <a:pt x="65" y="96"/>
                    <a:pt x="67" y="96"/>
                    <a:pt x="68" y="96"/>
                  </a:cubicBezTo>
                  <a:lnTo>
                    <a:pt x="161" y="96"/>
                  </a:lnTo>
                  <a:close/>
                  <a:moveTo>
                    <a:pt x="136" y="64"/>
                  </a:moveTo>
                  <a:cubicBezTo>
                    <a:pt x="136" y="64"/>
                    <a:pt x="136" y="64"/>
                    <a:pt x="136" y="64"/>
                  </a:cubicBezTo>
                  <a:cubicBezTo>
                    <a:pt x="136" y="67"/>
                    <a:pt x="135" y="69"/>
                    <a:pt x="134" y="71"/>
                  </a:cubicBezTo>
                  <a:cubicBezTo>
                    <a:pt x="132" y="73"/>
                    <a:pt x="131" y="75"/>
                    <a:pt x="129" y="76"/>
                  </a:cubicBezTo>
                  <a:cubicBezTo>
                    <a:pt x="127" y="78"/>
                    <a:pt x="125" y="79"/>
                    <a:pt x="122" y="80"/>
                  </a:cubicBezTo>
                  <a:cubicBezTo>
                    <a:pt x="120" y="81"/>
                    <a:pt x="117" y="81"/>
                    <a:pt x="115" y="81"/>
                  </a:cubicBezTo>
                  <a:cubicBezTo>
                    <a:pt x="112" y="81"/>
                    <a:pt x="110" y="81"/>
                    <a:pt x="107" y="80"/>
                  </a:cubicBezTo>
                  <a:cubicBezTo>
                    <a:pt x="105" y="79"/>
                    <a:pt x="103" y="78"/>
                    <a:pt x="101" y="76"/>
                  </a:cubicBezTo>
                  <a:cubicBezTo>
                    <a:pt x="99" y="75"/>
                    <a:pt x="98" y="73"/>
                    <a:pt x="96" y="71"/>
                  </a:cubicBezTo>
                  <a:cubicBezTo>
                    <a:pt x="95" y="69"/>
                    <a:pt x="94" y="67"/>
                    <a:pt x="93" y="64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6" y="36"/>
                    <a:pt x="86" y="34"/>
                    <a:pt x="85" y="33"/>
                  </a:cubicBezTo>
                  <a:cubicBezTo>
                    <a:pt x="85" y="32"/>
                    <a:pt x="85" y="31"/>
                    <a:pt x="85" y="29"/>
                  </a:cubicBezTo>
                  <a:cubicBezTo>
                    <a:pt x="85" y="25"/>
                    <a:pt x="86" y="21"/>
                    <a:pt x="87" y="18"/>
                  </a:cubicBezTo>
                  <a:cubicBezTo>
                    <a:pt x="89" y="14"/>
                    <a:pt x="91" y="11"/>
                    <a:pt x="94" y="8"/>
                  </a:cubicBezTo>
                  <a:cubicBezTo>
                    <a:pt x="97" y="6"/>
                    <a:pt x="100" y="3"/>
                    <a:pt x="103" y="2"/>
                  </a:cubicBezTo>
                  <a:cubicBezTo>
                    <a:pt x="107" y="0"/>
                    <a:pt x="111" y="0"/>
                    <a:pt x="115" y="0"/>
                  </a:cubicBezTo>
                  <a:cubicBezTo>
                    <a:pt x="119" y="0"/>
                    <a:pt x="123" y="0"/>
                    <a:pt x="126" y="2"/>
                  </a:cubicBezTo>
                  <a:cubicBezTo>
                    <a:pt x="130" y="3"/>
                    <a:pt x="133" y="6"/>
                    <a:pt x="136" y="8"/>
                  </a:cubicBezTo>
                  <a:cubicBezTo>
                    <a:pt x="139" y="11"/>
                    <a:pt x="141" y="14"/>
                    <a:pt x="142" y="18"/>
                  </a:cubicBezTo>
                  <a:cubicBezTo>
                    <a:pt x="144" y="21"/>
                    <a:pt x="145" y="25"/>
                    <a:pt x="145" y="29"/>
                  </a:cubicBezTo>
                  <a:cubicBezTo>
                    <a:pt x="145" y="32"/>
                    <a:pt x="144" y="34"/>
                    <a:pt x="143" y="37"/>
                  </a:cubicBezTo>
                  <a:cubicBezTo>
                    <a:pt x="144" y="37"/>
                    <a:pt x="144" y="37"/>
                    <a:pt x="144" y="37"/>
                  </a:cubicBezTo>
                  <a:lnTo>
                    <a:pt x="136" y="64"/>
                  </a:lnTo>
                  <a:close/>
                  <a:moveTo>
                    <a:pt x="186" y="69"/>
                  </a:moveTo>
                  <a:cubicBezTo>
                    <a:pt x="186" y="71"/>
                    <a:pt x="185" y="73"/>
                    <a:pt x="184" y="75"/>
                  </a:cubicBezTo>
                  <a:cubicBezTo>
                    <a:pt x="182" y="77"/>
                    <a:pt x="181" y="79"/>
                    <a:pt x="179" y="80"/>
                  </a:cubicBezTo>
                  <a:cubicBezTo>
                    <a:pt x="177" y="82"/>
                    <a:pt x="175" y="83"/>
                    <a:pt x="173" y="84"/>
                  </a:cubicBezTo>
                  <a:cubicBezTo>
                    <a:pt x="171" y="84"/>
                    <a:pt x="168" y="85"/>
                    <a:pt x="166" y="85"/>
                  </a:cubicBezTo>
                  <a:cubicBezTo>
                    <a:pt x="163" y="85"/>
                    <a:pt x="161" y="84"/>
                    <a:pt x="159" y="84"/>
                  </a:cubicBezTo>
                  <a:cubicBezTo>
                    <a:pt x="157" y="83"/>
                    <a:pt x="155" y="82"/>
                    <a:pt x="153" y="80"/>
                  </a:cubicBezTo>
                  <a:cubicBezTo>
                    <a:pt x="151" y="79"/>
                    <a:pt x="150" y="77"/>
                    <a:pt x="148" y="75"/>
                  </a:cubicBezTo>
                  <a:cubicBezTo>
                    <a:pt x="147" y="73"/>
                    <a:pt x="146" y="71"/>
                    <a:pt x="146" y="69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2" y="34"/>
                    <a:pt x="153" y="31"/>
                    <a:pt x="153" y="27"/>
                  </a:cubicBezTo>
                  <a:cubicBezTo>
                    <a:pt x="153" y="22"/>
                    <a:pt x="152" y="18"/>
                    <a:pt x="150" y="13"/>
                  </a:cubicBezTo>
                  <a:cubicBezTo>
                    <a:pt x="152" y="11"/>
                    <a:pt x="154" y="10"/>
                    <a:pt x="157" y="9"/>
                  </a:cubicBezTo>
                  <a:cubicBezTo>
                    <a:pt x="160" y="8"/>
                    <a:pt x="163" y="8"/>
                    <a:pt x="166" y="8"/>
                  </a:cubicBezTo>
                  <a:cubicBezTo>
                    <a:pt x="170" y="8"/>
                    <a:pt x="173" y="8"/>
                    <a:pt x="177" y="10"/>
                  </a:cubicBezTo>
                  <a:cubicBezTo>
                    <a:pt x="180" y="11"/>
                    <a:pt x="183" y="13"/>
                    <a:pt x="186" y="16"/>
                  </a:cubicBezTo>
                  <a:cubicBezTo>
                    <a:pt x="188" y="19"/>
                    <a:pt x="190" y="21"/>
                    <a:pt x="192" y="25"/>
                  </a:cubicBezTo>
                  <a:cubicBezTo>
                    <a:pt x="193" y="28"/>
                    <a:pt x="194" y="32"/>
                    <a:pt x="194" y="36"/>
                  </a:cubicBezTo>
                  <a:cubicBezTo>
                    <a:pt x="194" y="38"/>
                    <a:pt x="194" y="40"/>
                    <a:pt x="193" y="43"/>
                  </a:cubicBezTo>
                  <a:lnTo>
                    <a:pt x="186" y="69"/>
                  </a:lnTo>
                  <a:close/>
                  <a:moveTo>
                    <a:pt x="189" y="148"/>
                  </a:moveTo>
                  <a:cubicBezTo>
                    <a:pt x="184" y="109"/>
                    <a:pt x="184" y="109"/>
                    <a:pt x="184" y="109"/>
                  </a:cubicBezTo>
                  <a:cubicBezTo>
                    <a:pt x="184" y="107"/>
                    <a:pt x="183" y="105"/>
                    <a:pt x="182" y="103"/>
                  </a:cubicBezTo>
                  <a:cubicBezTo>
                    <a:pt x="180" y="101"/>
                    <a:pt x="179" y="100"/>
                    <a:pt x="177" y="99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11" y="99"/>
                    <a:pt x="213" y="99"/>
                    <a:pt x="215" y="100"/>
                  </a:cubicBezTo>
                  <a:cubicBezTo>
                    <a:pt x="216" y="100"/>
                    <a:pt x="218" y="101"/>
                    <a:pt x="219" y="102"/>
                  </a:cubicBezTo>
                  <a:cubicBezTo>
                    <a:pt x="220" y="104"/>
                    <a:pt x="221" y="105"/>
                    <a:pt x="222" y="106"/>
                  </a:cubicBezTo>
                  <a:cubicBezTo>
                    <a:pt x="223" y="108"/>
                    <a:pt x="224" y="110"/>
                    <a:pt x="224" y="111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15" y="148"/>
                    <a:pt x="215" y="148"/>
                    <a:pt x="215" y="148"/>
                  </a:cubicBezTo>
                  <a:lnTo>
                    <a:pt x="189" y="1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 dirty="0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02136A0-DADD-4B96-A97C-0EDD3435EA6A}"/>
              </a:ext>
            </a:extLst>
          </p:cNvPr>
          <p:cNvGrpSpPr/>
          <p:nvPr/>
        </p:nvGrpSpPr>
        <p:grpSpPr>
          <a:xfrm>
            <a:off x="4034547" y="2761858"/>
            <a:ext cx="1012352" cy="845421"/>
            <a:chOff x="7063412" y="3229494"/>
            <a:chExt cx="1574712" cy="1327173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CABA5DBE-596A-4145-969C-7177FEBC0F60}"/>
                </a:ext>
              </a:extLst>
            </p:cNvPr>
            <p:cNvSpPr/>
            <p:nvPr/>
          </p:nvSpPr>
          <p:spPr>
            <a:xfrm>
              <a:off x="7063412" y="3229494"/>
              <a:ext cx="1507593" cy="114721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9DA24D3-B15C-42C8-9AE5-DF4E14349B2E}"/>
                </a:ext>
              </a:extLst>
            </p:cNvPr>
            <p:cNvSpPr txBox="1"/>
            <p:nvPr/>
          </p:nvSpPr>
          <p:spPr>
            <a:xfrm>
              <a:off x="7130530" y="3776966"/>
              <a:ext cx="1507594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dirty="0"/>
                <a:t>Communication &amp; Case Note Tools</a:t>
              </a:r>
            </a:p>
          </p:txBody>
        </p:sp>
        <p:sp>
          <p:nvSpPr>
            <p:cNvPr id="94" name="Freeform 13">
              <a:extLst>
                <a:ext uri="{FF2B5EF4-FFF2-40B4-BE49-F238E27FC236}">
                  <a16:creationId xmlns:a16="http://schemas.microsoft.com/office/drawing/2014/main" id="{33B40D95-1A90-4558-A647-403545582C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4198" y="3412155"/>
              <a:ext cx="381516" cy="340220"/>
            </a:xfrm>
            <a:custGeom>
              <a:avLst/>
              <a:gdLst>
                <a:gd name="T0" fmla="*/ 170 w 265"/>
                <a:gd name="T1" fmla="*/ 149 h 239"/>
                <a:gd name="T2" fmla="*/ 172 w 265"/>
                <a:gd name="T3" fmla="*/ 149 h 239"/>
                <a:gd name="T4" fmla="*/ 172 w 265"/>
                <a:gd name="T5" fmla="*/ 173 h 239"/>
                <a:gd name="T6" fmla="*/ 146 w 265"/>
                <a:gd name="T7" fmla="*/ 199 h 239"/>
                <a:gd name="T8" fmla="*/ 79 w 265"/>
                <a:gd name="T9" fmla="*/ 199 h 239"/>
                <a:gd name="T10" fmla="*/ 39 w 265"/>
                <a:gd name="T11" fmla="*/ 239 h 239"/>
                <a:gd name="T12" fmla="*/ 39 w 265"/>
                <a:gd name="T13" fmla="*/ 199 h 239"/>
                <a:gd name="T14" fmla="*/ 26 w 265"/>
                <a:gd name="T15" fmla="*/ 199 h 239"/>
                <a:gd name="T16" fmla="*/ 0 w 265"/>
                <a:gd name="T17" fmla="*/ 173 h 239"/>
                <a:gd name="T18" fmla="*/ 0 w 265"/>
                <a:gd name="T19" fmla="*/ 93 h 239"/>
                <a:gd name="T20" fmla="*/ 26 w 265"/>
                <a:gd name="T21" fmla="*/ 66 h 239"/>
                <a:gd name="T22" fmla="*/ 77 w 265"/>
                <a:gd name="T23" fmla="*/ 66 h 239"/>
                <a:gd name="T24" fmla="*/ 77 w 265"/>
                <a:gd name="T25" fmla="*/ 149 h 239"/>
                <a:gd name="T26" fmla="*/ 170 w 265"/>
                <a:gd name="T27" fmla="*/ 149 h 239"/>
                <a:gd name="T28" fmla="*/ 265 w 265"/>
                <a:gd name="T29" fmla="*/ 27 h 239"/>
                <a:gd name="T30" fmla="*/ 265 w 265"/>
                <a:gd name="T31" fmla="*/ 106 h 239"/>
                <a:gd name="T32" fmla="*/ 239 w 265"/>
                <a:gd name="T33" fmla="*/ 133 h 239"/>
                <a:gd name="T34" fmla="*/ 225 w 265"/>
                <a:gd name="T35" fmla="*/ 133 h 239"/>
                <a:gd name="T36" fmla="*/ 225 w 265"/>
                <a:gd name="T37" fmla="*/ 173 h 239"/>
                <a:gd name="T38" fmla="*/ 186 w 265"/>
                <a:gd name="T39" fmla="*/ 133 h 239"/>
                <a:gd name="T40" fmla="*/ 93 w 265"/>
                <a:gd name="T41" fmla="*/ 133 h 239"/>
                <a:gd name="T42" fmla="*/ 93 w 265"/>
                <a:gd name="T43" fmla="*/ 27 h 239"/>
                <a:gd name="T44" fmla="*/ 119 w 265"/>
                <a:gd name="T45" fmla="*/ 0 h 239"/>
                <a:gd name="T46" fmla="*/ 239 w 265"/>
                <a:gd name="T47" fmla="*/ 0 h 239"/>
                <a:gd name="T48" fmla="*/ 265 w 265"/>
                <a:gd name="T49" fmla="*/ 2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5" h="239">
                  <a:moveTo>
                    <a:pt x="170" y="149"/>
                  </a:moveTo>
                  <a:cubicBezTo>
                    <a:pt x="171" y="149"/>
                    <a:pt x="172" y="149"/>
                    <a:pt x="172" y="149"/>
                  </a:cubicBezTo>
                  <a:cubicBezTo>
                    <a:pt x="172" y="173"/>
                    <a:pt x="172" y="173"/>
                    <a:pt x="172" y="173"/>
                  </a:cubicBezTo>
                  <a:cubicBezTo>
                    <a:pt x="172" y="188"/>
                    <a:pt x="161" y="199"/>
                    <a:pt x="146" y="199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39" y="239"/>
                    <a:pt x="39" y="239"/>
                    <a:pt x="39" y="239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26" y="199"/>
                    <a:pt x="26" y="199"/>
                    <a:pt x="26" y="199"/>
                  </a:cubicBezTo>
                  <a:cubicBezTo>
                    <a:pt x="12" y="199"/>
                    <a:pt x="0" y="188"/>
                    <a:pt x="0" y="17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79"/>
                    <a:pt x="12" y="66"/>
                    <a:pt x="26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149"/>
                    <a:pt x="77" y="149"/>
                    <a:pt x="77" y="149"/>
                  </a:cubicBezTo>
                  <a:lnTo>
                    <a:pt x="170" y="149"/>
                  </a:lnTo>
                  <a:close/>
                  <a:moveTo>
                    <a:pt x="265" y="27"/>
                  </a:moveTo>
                  <a:cubicBezTo>
                    <a:pt x="265" y="106"/>
                    <a:pt x="265" y="106"/>
                    <a:pt x="265" y="106"/>
                  </a:cubicBezTo>
                  <a:cubicBezTo>
                    <a:pt x="265" y="121"/>
                    <a:pt x="253" y="133"/>
                    <a:pt x="239" y="133"/>
                  </a:cubicBezTo>
                  <a:cubicBezTo>
                    <a:pt x="225" y="133"/>
                    <a:pt x="225" y="133"/>
                    <a:pt x="225" y="133"/>
                  </a:cubicBezTo>
                  <a:cubicBezTo>
                    <a:pt x="225" y="173"/>
                    <a:pt x="225" y="173"/>
                    <a:pt x="225" y="173"/>
                  </a:cubicBezTo>
                  <a:cubicBezTo>
                    <a:pt x="186" y="133"/>
                    <a:pt x="186" y="133"/>
                    <a:pt x="186" y="133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12"/>
                    <a:pt x="105" y="0"/>
                    <a:pt x="119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53" y="0"/>
                    <a:pt x="265" y="12"/>
                    <a:pt x="265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 dirty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9F8D654F-4394-4AB7-8520-E151E646C534}"/>
              </a:ext>
            </a:extLst>
          </p:cNvPr>
          <p:cNvSpPr txBox="1"/>
          <p:nvPr/>
        </p:nvSpPr>
        <p:spPr>
          <a:xfrm>
            <a:off x="7121449" y="1678228"/>
            <a:ext cx="539779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/>
              <a:t>Federal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47B7388-C248-48D4-AF17-8A40A50995FD}"/>
              </a:ext>
            </a:extLst>
          </p:cNvPr>
          <p:cNvSpPr txBox="1"/>
          <p:nvPr/>
        </p:nvSpPr>
        <p:spPr>
          <a:xfrm>
            <a:off x="7108234" y="2062340"/>
            <a:ext cx="539779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/>
              <a:t>State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D0ECD9A-D74C-4194-AD8E-F6CFD0D48FC8}"/>
              </a:ext>
            </a:extLst>
          </p:cNvPr>
          <p:cNvSpPr txBox="1"/>
          <p:nvPr/>
        </p:nvSpPr>
        <p:spPr>
          <a:xfrm>
            <a:off x="7122732" y="2473402"/>
            <a:ext cx="539779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/>
              <a:t>Local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B6CB482-1E64-41FE-8A7F-987EB5A258A8}"/>
              </a:ext>
            </a:extLst>
          </p:cNvPr>
          <p:cNvSpPr txBox="1"/>
          <p:nvPr/>
        </p:nvSpPr>
        <p:spPr>
          <a:xfrm>
            <a:off x="7147816" y="2776796"/>
            <a:ext cx="539779" cy="45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/>
              <a:t>Global Business Data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0873242-E3DB-4913-AA4E-56B84C8F8AC2}"/>
              </a:ext>
            </a:extLst>
          </p:cNvPr>
          <p:cNvGrpSpPr/>
          <p:nvPr/>
        </p:nvGrpSpPr>
        <p:grpSpPr>
          <a:xfrm>
            <a:off x="6830102" y="1579873"/>
            <a:ext cx="299867" cy="2010446"/>
            <a:chOff x="9932785" y="714761"/>
            <a:chExt cx="533097" cy="3574126"/>
          </a:xfrm>
        </p:grpSpPr>
        <p:sp>
          <p:nvSpPr>
            <p:cNvPr id="32" name="Freeform 143">
              <a:extLst>
                <a:ext uri="{FF2B5EF4-FFF2-40B4-BE49-F238E27FC236}">
                  <a16:creationId xmlns:a16="http://schemas.microsoft.com/office/drawing/2014/main" id="{50F58861-4F8E-449D-977E-413AB2B107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2785" y="714761"/>
              <a:ext cx="495773" cy="632401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10" y="28"/>
                </a:cxn>
                <a:cxn ang="0">
                  <a:pos x="0" y="204"/>
                </a:cxn>
                <a:cxn ang="0">
                  <a:pos x="10" y="228"/>
                </a:cxn>
                <a:cxn ang="0">
                  <a:pos x="72" y="252"/>
                </a:cxn>
                <a:cxn ang="0">
                  <a:pos x="132" y="256"/>
                </a:cxn>
                <a:cxn ang="0">
                  <a:pos x="202" y="236"/>
                </a:cxn>
                <a:cxn ang="0">
                  <a:pos x="224" y="204"/>
                </a:cxn>
                <a:cxn ang="0">
                  <a:pos x="222" y="40"/>
                </a:cxn>
                <a:cxn ang="0">
                  <a:pos x="172" y="8"/>
                </a:cxn>
                <a:cxn ang="0">
                  <a:pos x="208" y="204"/>
                </a:cxn>
                <a:cxn ang="0">
                  <a:pos x="192" y="224"/>
                </a:cxn>
                <a:cxn ang="0">
                  <a:pos x="132" y="240"/>
                </a:cxn>
                <a:cxn ang="0">
                  <a:pos x="74" y="238"/>
                </a:cxn>
                <a:cxn ang="0">
                  <a:pos x="24" y="218"/>
                </a:cxn>
                <a:cxn ang="0">
                  <a:pos x="16" y="174"/>
                </a:cxn>
                <a:cxn ang="0">
                  <a:pos x="56" y="194"/>
                </a:cxn>
                <a:cxn ang="0">
                  <a:pos x="142" y="198"/>
                </a:cxn>
                <a:cxn ang="0">
                  <a:pos x="200" y="180"/>
                </a:cxn>
                <a:cxn ang="0">
                  <a:pos x="208" y="156"/>
                </a:cxn>
                <a:cxn ang="0">
                  <a:pos x="206" y="164"/>
                </a:cxn>
                <a:cxn ang="0">
                  <a:pos x="166" y="186"/>
                </a:cxn>
                <a:cxn ang="0">
                  <a:pos x="112" y="192"/>
                </a:cxn>
                <a:cxn ang="0">
                  <a:pos x="44" y="182"/>
                </a:cxn>
                <a:cxn ang="0">
                  <a:pos x="16" y="156"/>
                </a:cxn>
                <a:cxn ang="0">
                  <a:pos x="16" y="126"/>
                </a:cxn>
                <a:cxn ang="0">
                  <a:pos x="44" y="142"/>
                </a:cxn>
                <a:cxn ang="0">
                  <a:pos x="112" y="152"/>
                </a:cxn>
                <a:cxn ang="0">
                  <a:pos x="192" y="138"/>
                </a:cxn>
                <a:cxn ang="0">
                  <a:pos x="208" y="108"/>
                </a:cxn>
                <a:cxn ang="0">
                  <a:pos x="208" y="108"/>
                </a:cxn>
                <a:cxn ang="0">
                  <a:pos x="180" y="134"/>
                </a:cxn>
                <a:cxn ang="0">
                  <a:pos x="112" y="144"/>
                </a:cxn>
                <a:cxn ang="0">
                  <a:pos x="58" y="138"/>
                </a:cxn>
                <a:cxn ang="0">
                  <a:pos x="18" y="116"/>
                </a:cxn>
                <a:cxn ang="0">
                  <a:pos x="16" y="108"/>
                </a:cxn>
                <a:cxn ang="0">
                  <a:pos x="34" y="90"/>
                </a:cxn>
                <a:cxn ang="0">
                  <a:pos x="112" y="104"/>
                </a:cxn>
                <a:cxn ang="0">
                  <a:pos x="200" y="86"/>
                </a:cxn>
                <a:cxn ang="0">
                  <a:pos x="112" y="88"/>
                </a:cxn>
                <a:cxn ang="0">
                  <a:pos x="44" y="78"/>
                </a:cxn>
                <a:cxn ang="0">
                  <a:pos x="16" y="52"/>
                </a:cxn>
                <a:cxn ang="0">
                  <a:pos x="32" y="32"/>
                </a:cxn>
                <a:cxn ang="0">
                  <a:pos x="92" y="16"/>
                </a:cxn>
                <a:cxn ang="0">
                  <a:pos x="150" y="18"/>
                </a:cxn>
                <a:cxn ang="0">
                  <a:pos x="200" y="38"/>
                </a:cxn>
                <a:cxn ang="0">
                  <a:pos x="206" y="60"/>
                </a:cxn>
                <a:cxn ang="0">
                  <a:pos x="166" y="82"/>
                </a:cxn>
              </a:cxnLst>
              <a:rect l="0" t="0" r="r" b="b"/>
              <a:pathLst>
                <a:path w="224" h="256">
                  <a:moveTo>
                    <a:pt x="112" y="0"/>
                  </a:moveTo>
                  <a:lnTo>
                    <a:pt x="112" y="0"/>
                  </a:lnTo>
                  <a:lnTo>
                    <a:pt x="92" y="0"/>
                  </a:lnTo>
                  <a:lnTo>
                    <a:pt x="72" y="4"/>
                  </a:lnTo>
                  <a:lnTo>
                    <a:pt x="52" y="8"/>
                  </a:lnTo>
                  <a:lnTo>
                    <a:pt x="36" y="12"/>
                  </a:lnTo>
                  <a:lnTo>
                    <a:pt x="22" y="20"/>
                  </a:lnTo>
                  <a:lnTo>
                    <a:pt x="10" y="2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2" y="216"/>
                  </a:lnTo>
                  <a:lnTo>
                    <a:pt x="10" y="228"/>
                  </a:lnTo>
                  <a:lnTo>
                    <a:pt x="22" y="236"/>
                  </a:lnTo>
                  <a:lnTo>
                    <a:pt x="36" y="244"/>
                  </a:lnTo>
                  <a:lnTo>
                    <a:pt x="52" y="248"/>
                  </a:lnTo>
                  <a:lnTo>
                    <a:pt x="72" y="252"/>
                  </a:lnTo>
                  <a:lnTo>
                    <a:pt x="92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32" y="256"/>
                  </a:lnTo>
                  <a:lnTo>
                    <a:pt x="152" y="252"/>
                  </a:lnTo>
                  <a:lnTo>
                    <a:pt x="172" y="248"/>
                  </a:lnTo>
                  <a:lnTo>
                    <a:pt x="188" y="244"/>
                  </a:lnTo>
                  <a:lnTo>
                    <a:pt x="202" y="236"/>
                  </a:lnTo>
                  <a:lnTo>
                    <a:pt x="214" y="228"/>
                  </a:lnTo>
                  <a:lnTo>
                    <a:pt x="222" y="216"/>
                  </a:lnTo>
                  <a:lnTo>
                    <a:pt x="224" y="210"/>
                  </a:lnTo>
                  <a:lnTo>
                    <a:pt x="224" y="204"/>
                  </a:lnTo>
                  <a:lnTo>
                    <a:pt x="224" y="52"/>
                  </a:lnTo>
                  <a:lnTo>
                    <a:pt x="224" y="52"/>
                  </a:lnTo>
                  <a:lnTo>
                    <a:pt x="224" y="46"/>
                  </a:lnTo>
                  <a:lnTo>
                    <a:pt x="222" y="40"/>
                  </a:lnTo>
                  <a:lnTo>
                    <a:pt x="214" y="28"/>
                  </a:lnTo>
                  <a:lnTo>
                    <a:pt x="202" y="20"/>
                  </a:lnTo>
                  <a:lnTo>
                    <a:pt x="188" y="12"/>
                  </a:lnTo>
                  <a:lnTo>
                    <a:pt x="172" y="8"/>
                  </a:lnTo>
                  <a:lnTo>
                    <a:pt x="152" y="4"/>
                  </a:lnTo>
                  <a:lnTo>
                    <a:pt x="132" y="0"/>
                  </a:lnTo>
                  <a:lnTo>
                    <a:pt x="112" y="0"/>
                  </a:lnTo>
                  <a:close/>
                  <a:moveTo>
                    <a:pt x="208" y="204"/>
                  </a:moveTo>
                  <a:lnTo>
                    <a:pt x="208" y="204"/>
                  </a:lnTo>
                  <a:lnTo>
                    <a:pt x="206" y="212"/>
                  </a:lnTo>
                  <a:lnTo>
                    <a:pt x="200" y="218"/>
                  </a:lnTo>
                  <a:lnTo>
                    <a:pt x="192" y="224"/>
                  </a:lnTo>
                  <a:lnTo>
                    <a:pt x="180" y="230"/>
                  </a:lnTo>
                  <a:lnTo>
                    <a:pt x="166" y="234"/>
                  </a:lnTo>
                  <a:lnTo>
                    <a:pt x="150" y="238"/>
                  </a:lnTo>
                  <a:lnTo>
                    <a:pt x="132" y="240"/>
                  </a:lnTo>
                  <a:lnTo>
                    <a:pt x="112" y="240"/>
                  </a:lnTo>
                  <a:lnTo>
                    <a:pt x="112" y="240"/>
                  </a:lnTo>
                  <a:lnTo>
                    <a:pt x="92" y="240"/>
                  </a:lnTo>
                  <a:lnTo>
                    <a:pt x="74" y="238"/>
                  </a:lnTo>
                  <a:lnTo>
                    <a:pt x="58" y="234"/>
                  </a:lnTo>
                  <a:lnTo>
                    <a:pt x="44" y="230"/>
                  </a:lnTo>
                  <a:lnTo>
                    <a:pt x="32" y="224"/>
                  </a:lnTo>
                  <a:lnTo>
                    <a:pt x="24" y="218"/>
                  </a:lnTo>
                  <a:lnTo>
                    <a:pt x="18" y="212"/>
                  </a:lnTo>
                  <a:lnTo>
                    <a:pt x="16" y="20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24" y="180"/>
                  </a:lnTo>
                  <a:lnTo>
                    <a:pt x="32" y="186"/>
                  </a:lnTo>
                  <a:lnTo>
                    <a:pt x="44" y="190"/>
                  </a:lnTo>
                  <a:lnTo>
                    <a:pt x="56" y="194"/>
                  </a:lnTo>
                  <a:lnTo>
                    <a:pt x="82" y="198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42" y="198"/>
                  </a:lnTo>
                  <a:lnTo>
                    <a:pt x="168" y="194"/>
                  </a:lnTo>
                  <a:lnTo>
                    <a:pt x="180" y="190"/>
                  </a:lnTo>
                  <a:lnTo>
                    <a:pt x="192" y="186"/>
                  </a:lnTo>
                  <a:lnTo>
                    <a:pt x="200" y="180"/>
                  </a:lnTo>
                  <a:lnTo>
                    <a:pt x="208" y="174"/>
                  </a:lnTo>
                  <a:lnTo>
                    <a:pt x="208" y="204"/>
                  </a:lnTo>
                  <a:close/>
                  <a:moveTo>
                    <a:pt x="208" y="156"/>
                  </a:moveTo>
                  <a:lnTo>
                    <a:pt x="208" y="156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6" y="164"/>
                  </a:lnTo>
                  <a:lnTo>
                    <a:pt x="200" y="170"/>
                  </a:lnTo>
                  <a:lnTo>
                    <a:pt x="192" y="176"/>
                  </a:lnTo>
                  <a:lnTo>
                    <a:pt x="180" y="182"/>
                  </a:lnTo>
                  <a:lnTo>
                    <a:pt x="166" y="186"/>
                  </a:lnTo>
                  <a:lnTo>
                    <a:pt x="150" y="190"/>
                  </a:lnTo>
                  <a:lnTo>
                    <a:pt x="132" y="192"/>
                  </a:lnTo>
                  <a:lnTo>
                    <a:pt x="112" y="192"/>
                  </a:lnTo>
                  <a:lnTo>
                    <a:pt x="112" y="192"/>
                  </a:lnTo>
                  <a:lnTo>
                    <a:pt x="92" y="192"/>
                  </a:lnTo>
                  <a:lnTo>
                    <a:pt x="74" y="190"/>
                  </a:lnTo>
                  <a:lnTo>
                    <a:pt x="58" y="186"/>
                  </a:lnTo>
                  <a:lnTo>
                    <a:pt x="44" y="182"/>
                  </a:lnTo>
                  <a:lnTo>
                    <a:pt x="32" y="176"/>
                  </a:lnTo>
                  <a:lnTo>
                    <a:pt x="24" y="170"/>
                  </a:lnTo>
                  <a:lnTo>
                    <a:pt x="18" y="164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24" y="132"/>
                  </a:lnTo>
                  <a:lnTo>
                    <a:pt x="32" y="138"/>
                  </a:lnTo>
                  <a:lnTo>
                    <a:pt x="44" y="142"/>
                  </a:lnTo>
                  <a:lnTo>
                    <a:pt x="56" y="146"/>
                  </a:lnTo>
                  <a:lnTo>
                    <a:pt x="82" y="150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42" y="150"/>
                  </a:lnTo>
                  <a:lnTo>
                    <a:pt x="168" y="146"/>
                  </a:lnTo>
                  <a:lnTo>
                    <a:pt x="180" y="142"/>
                  </a:lnTo>
                  <a:lnTo>
                    <a:pt x="192" y="138"/>
                  </a:lnTo>
                  <a:lnTo>
                    <a:pt x="200" y="132"/>
                  </a:lnTo>
                  <a:lnTo>
                    <a:pt x="208" y="126"/>
                  </a:lnTo>
                  <a:lnTo>
                    <a:pt x="208" y="156"/>
                  </a:lnTo>
                  <a:close/>
                  <a:moveTo>
                    <a:pt x="208" y="108"/>
                  </a:move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6" y="116"/>
                  </a:lnTo>
                  <a:lnTo>
                    <a:pt x="200" y="122"/>
                  </a:lnTo>
                  <a:lnTo>
                    <a:pt x="192" y="128"/>
                  </a:lnTo>
                  <a:lnTo>
                    <a:pt x="180" y="134"/>
                  </a:lnTo>
                  <a:lnTo>
                    <a:pt x="166" y="138"/>
                  </a:lnTo>
                  <a:lnTo>
                    <a:pt x="150" y="142"/>
                  </a:lnTo>
                  <a:lnTo>
                    <a:pt x="13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92" y="144"/>
                  </a:lnTo>
                  <a:lnTo>
                    <a:pt x="74" y="142"/>
                  </a:lnTo>
                  <a:lnTo>
                    <a:pt x="58" y="138"/>
                  </a:lnTo>
                  <a:lnTo>
                    <a:pt x="44" y="134"/>
                  </a:lnTo>
                  <a:lnTo>
                    <a:pt x="32" y="128"/>
                  </a:lnTo>
                  <a:lnTo>
                    <a:pt x="24" y="122"/>
                  </a:lnTo>
                  <a:lnTo>
                    <a:pt x="18" y="116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24" y="86"/>
                  </a:lnTo>
                  <a:lnTo>
                    <a:pt x="34" y="90"/>
                  </a:lnTo>
                  <a:lnTo>
                    <a:pt x="58" y="98"/>
                  </a:lnTo>
                  <a:lnTo>
                    <a:pt x="84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40" y="102"/>
                  </a:lnTo>
                  <a:lnTo>
                    <a:pt x="166" y="98"/>
                  </a:lnTo>
                  <a:lnTo>
                    <a:pt x="190" y="90"/>
                  </a:lnTo>
                  <a:lnTo>
                    <a:pt x="200" y="86"/>
                  </a:lnTo>
                  <a:lnTo>
                    <a:pt x="208" y="80"/>
                  </a:lnTo>
                  <a:lnTo>
                    <a:pt x="208" y="108"/>
                  </a:lnTo>
                  <a:close/>
                  <a:moveTo>
                    <a:pt x="112" y="88"/>
                  </a:moveTo>
                  <a:lnTo>
                    <a:pt x="112" y="88"/>
                  </a:lnTo>
                  <a:lnTo>
                    <a:pt x="92" y="88"/>
                  </a:lnTo>
                  <a:lnTo>
                    <a:pt x="74" y="86"/>
                  </a:lnTo>
                  <a:lnTo>
                    <a:pt x="58" y="82"/>
                  </a:lnTo>
                  <a:lnTo>
                    <a:pt x="44" y="78"/>
                  </a:lnTo>
                  <a:lnTo>
                    <a:pt x="32" y="72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44"/>
                  </a:lnTo>
                  <a:lnTo>
                    <a:pt x="24" y="38"/>
                  </a:lnTo>
                  <a:lnTo>
                    <a:pt x="32" y="32"/>
                  </a:lnTo>
                  <a:lnTo>
                    <a:pt x="44" y="26"/>
                  </a:lnTo>
                  <a:lnTo>
                    <a:pt x="58" y="22"/>
                  </a:lnTo>
                  <a:lnTo>
                    <a:pt x="74" y="18"/>
                  </a:lnTo>
                  <a:lnTo>
                    <a:pt x="92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32" y="16"/>
                  </a:lnTo>
                  <a:lnTo>
                    <a:pt x="150" y="18"/>
                  </a:lnTo>
                  <a:lnTo>
                    <a:pt x="166" y="22"/>
                  </a:lnTo>
                  <a:lnTo>
                    <a:pt x="180" y="26"/>
                  </a:lnTo>
                  <a:lnTo>
                    <a:pt x="192" y="32"/>
                  </a:lnTo>
                  <a:lnTo>
                    <a:pt x="200" y="38"/>
                  </a:lnTo>
                  <a:lnTo>
                    <a:pt x="206" y="44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6" y="60"/>
                  </a:lnTo>
                  <a:lnTo>
                    <a:pt x="200" y="66"/>
                  </a:lnTo>
                  <a:lnTo>
                    <a:pt x="192" y="72"/>
                  </a:lnTo>
                  <a:lnTo>
                    <a:pt x="180" y="78"/>
                  </a:lnTo>
                  <a:lnTo>
                    <a:pt x="166" y="82"/>
                  </a:lnTo>
                  <a:lnTo>
                    <a:pt x="150" y="86"/>
                  </a:lnTo>
                  <a:lnTo>
                    <a:pt x="132" y="88"/>
                  </a:lnTo>
                  <a:lnTo>
                    <a:pt x="112" y="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ar-SA" sz="760"/>
            </a:p>
          </p:txBody>
        </p:sp>
        <p:sp>
          <p:nvSpPr>
            <p:cNvPr id="33" name="Freeform 143">
              <a:extLst>
                <a:ext uri="{FF2B5EF4-FFF2-40B4-BE49-F238E27FC236}">
                  <a16:creationId xmlns:a16="http://schemas.microsoft.com/office/drawing/2014/main" id="{55191ACD-1B22-48E7-9DF9-449CC0861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9152" y="2166668"/>
              <a:ext cx="495773" cy="632401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10" y="28"/>
                </a:cxn>
                <a:cxn ang="0">
                  <a:pos x="0" y="204"/>
                </a:cxn>
                <a:cxn ang="0">
                  <a:pos x="10" y="228"/>
                </a:cxn>
                <a:cxn ang="0">
                  <a:pos x="72" y="252"/>
                </a:cxn>
                <a:cxn ang="0">
                  <a:pos x="132" y="256"/>
                </a:cxn>
                <a:cxn ang="0">
                  <a:pos x="202" y="236"/>
                </a:cxn>
                <a:cxn ang="0">
                  <a:pos x="224" y="204"/>
                </a:cxn>
                <a:cxn ang="0">
                  <a:pos x="222" y="40"/>
                </a:cxn>
                <a:cxn ang="0">
                  <a:pos x="172" y="8"/>
                </a:cxn>
                <a:cxn ang="0">
                  <a:pos x="208" y="204"/>
                </a:cxn>
                <a:cxn ang="0">
                  <a:pos x="192" y="224"/>
                </a:cxn>
                <a:cxn ang="0">
                  <a:pos x="132" y="240"/>
                </a:cxn>
                <a:cxn ang="0">
                  <a:pos x="74" y="238"/>
                </a:cxn>
                <a:cxn ang="0">
                  <a:pos x="24" y="218"/>
                </a:cxn>
                <a:cxn ang="0">
                  <a:pos x="16" y="174"/>
                </a:cxn>
                <a:cxn ang="0">
                  <a:pos x="56" y="194"/>
                </a:cxn>
                <a:cxn ang="0">
                  <a:pos x="142" y="198"/>
                </a:cxn>
                <a:cxn ang="0">
                  <a:pos x="200" y="180"/>
                </a:cxn>
                <a:cxn ang="0">
                  <a:pos x="208" y="156"/>
                </a:cxn>
                <a:cxn ang="0">
                  <a:pos x="206" y="164"/>
                </a:cxn>
                <a:cxn ang="0">
                  <a:pos x="166" y="186"/>
                </a:cxn>
                <a:cxn ang="0">
                  <a:pos x="112" y="192"/>
                </a:cxn>
                <a:cxn ang="0">
                  <a:pos x="44" y="182"/>
                </a:cxn>
                <a:cxn ang="0">
                  <a:pos x="16" y="156"/>
                </a:cxn>
                <a:cxn ang="0">
                  <a:pos x="16" y="126"/>
                </a:cxn>
                <a:cxn ang="0">
                  <a:pos x="44" y="142"/>
                </a:cxn>
                <a:cxn ang="0">
                  <a:pos x="112" y="152"/>
                </a:cxn>
                <a:cxn ang="0">
                  <a:pos x="192" y="138"/>
                </a:cxn>
                <a:cxn ang="0">
                  <a:pos x="208" y="108"/>
                </a:cxn>
                <a:cxn ang="0">
                  <a:pos x="208" y="108"/>
                </a:cxn>
                <a:cxn ang="0">
                  <a:pos x="180" y="134"/>
                </a:cxn>
                <a:cxn ang="0">
                  <a:pos x="112" y="144"/>
                </a:cxn>
                <a:cxn ang="0">
                  <a:pos x="58" y="138"/>
                </a:cxn>
                <a:cxn ang="0">
                  <a:pos x="18" y="116"/>
                </a:cxn>
                <a:cxn ang="0">
                  <a:pos x="16" y="108"/>
                </a:cxn>
                <a:cxn ang="0">
                  <a:pos x="34" y="90"/>
                </a:cxn>
                <a:cxn ang="0">
                  <a:pos x="112" y="104"/>
                </a:cxn>
                <a:cxn ang="0">
                  <a:pos x="200" y="86"/>
                </a:cxn>
                <a:cxn ang="0">
                  <a:pos x="112" y="88"/>
                </a:cxn>
                <a:cxn ang="0">
                  <a:pos x="44" y="78"/>
                </a:cxn>
                <a:cxn ang="0">
                  <a:pos x="16" y="52"/>
                </a:cxn>
                <a:cxn ang="0">
                  <a:pos x="32" y="32"/>
                </a:cxn>
                <a:cxn ang="0">
                  <a:pos x="92" y="16"/>
                </a:cxn>
                <a:cxn ang="0">
                  <a:pos x="150" y="18"/>
                </a:cxn>
                <a:cxn ang="0">
                  <a:pos x="200" y="38"/>
                </a:cxn>
                <a:cxn ang="0">
                  <a:pos x="206" y="60"/>
                </a:cxn>
                <a:cxn ang="0">
                  <a:pos x="166" y="82"/>
                </a:cxn>
              </a:cxnLst>
              <a:rect l="0" t="0" r="r" b="b"/>
              <a:pathLst>
                <a:path w="224" h="256">
                  <a:moveTo>
                    <a:pt x="112" y="0"/>
                  </a:moveTo>
                  <a:lnTo>
                    <a:pt x="112" y="0"/>
                  </a:lnTo>
                  <a:lnTo>
                    <a:pt x="92" y="0"/>
                  </a:lnTo>
                  <a:lnTo>
                    <a:pt x="72" y="4"/>
                  </a:lnTo>
                  <a:lnTo>
                    <a:pt x="52" y="8"/>
                  </a:lnTo>
                  <a:lnTo>
                    <a:pt x="36" y="12"/>
                  </a:lnTo>
                  <a:lnTo>
                    <a:pt x="22" y="20"/>
                  </a:lnTo>
                  <a:lnTo>
                    <a:pt x="10" y="2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2" y="216"/>
                  </a:lnTo>
                  <a:lnTo>
                    <a:pt x="10" y="228"/>
                  </a:lnTo>
                  <a:lnTo>
                    <a:pt x="22" y="236"/>
                  </a:lnTo>
                  <a:lnTo>
                    <a:pt x="36" y="244"/>
                  </a:lnTo>
                  <a:lnTo>
                    <a:pt x="52" y="248"/>
                  </a:lnTo>
                  <a:lnTo>
                    <a:pt x="72" y="252"/>
                  </a:lnTo>
                  <a:lnTo>
                    <a:pt x="92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32" y="256"/>
                  </a:lnTo>
                  <a:lnTo>
                    <a:pt x="152" y="252"/>
                  </a:lnTo>
                  <a:lnTo>
                    <a:pt x="172" y="248"/>
                  </a:lnTo>
                  <a:lnTo>
                    <a:pt x="188" y="244"/>
                  </a:lnTo>
                  <a:lnTo>
                    <a:pt x="202" y="236"/>
                  </a:lnTo>
                  <a:lnTo>
                    <a:pt x="214" y="228"/>
                  </a:lnTo>
                  <a:lnTo>
                    <a:pt x="222" y="216"/>
                  </a:lnTo>
                  <a:lnTo>
                    <a:pt x="224" y="210"/>
                  </a:lnTo>
                  <a:lnTo>
                    <a:pt x="224" y="204"/>
                  </a:lnTo>
                  <a:lnTo>
                    <a:pt x="224" y="52"/>
                  </a:lnTo>
                  <a:lnTo>
                    <a:pt x="224" y="52"/>
                  </a:lnTo>
                  <a:lnTo>
                    <a:pt x="224" y="46"/>
                  </a:lnTo>
                  <a:lnTo>
                    <a:pt x="222" y="40"/>
                  </a:lnTo>
                  <a:lnTo>
                    <a:pt x="214" y="28"/>
                  </a:lnTo>
                  <a:lnTo>
                    <a:pt x="202" y="20"/>
                  </a:lnTo>
                  <a:lnTo>
                    <a:pt x="188" y="12"/>
                  </a:lnTo>
                  <a:lnTo>
                    <a:pt x="172" y="8"/>
                  </a:lnTo>
                  <a:lnTo>
                    <a:pt x="152" y="4"/>
                  </a:lnTo>
                  <a:lnTo>
                    <a:pt x="132" y="0"/>
                  </a:lnTo>
                  <a:lnTo>
                    <a:pt x="112" y="0"/>
                  </a:lnTo>
                  <a:close/>
                  <a:moveTo>
                    <a:pt x="208" y="204"/>
                  </a:moveTo>
                  <a:lnTo>
                    <a:pt x="208" y="204"/>
                  </a:lnTo>
                  <a:lnTo>
                    <a:pt x="206" y="212"/>
                  </a:lnTo>
                  <a:lnTo>
                    <a:pt x="200" y="218"/>
                  </a:lnTo>
                  <a:lnTo>
                    <a:pt x="192" y="224"/>
                  </a:lnTo>
                  <a:lnTo>
                    <a:pt x="180" y="230"/>
                  </a:lnTo>
                  <a:lnTo>
                    <a:pt x="166" y="234"/>
                  </a:lnTo>
                  <a:lnTo>
                    <a:pt x="150" y="238"/>
                  </a:lnTo>
                  <a:lnTo>
                    <a:pt x="132" y="240"/>
                  </a:lnTo>
                  <a:lnTo>
                    <a:pt x="112" y="240"/>
                  </a:lnTo>
                  <a:lnTo>
                    <a:pt x="112" y="240"/>
                  </a:lnTo>
                  <a:lnTo>
                    <a:pt x="92" y="240"/>
                  </a:lnTo>
                  <a:lnTo>
                    <a:pt x="74" y="238"/>
                  </a:lnTo>
                  <a:lnTo>
                    <a:pt x="58" y="234"/>
                  </a:lnTo>
                  <a:lnTo>
                    <a:pt x="44" y="230"/>
                  </a:lnTo>
                  <a:lnTo>
                    <a:pt x="32" y="224"/>
                  </a:lnTo>
                  <a:lnTo>
                    <a:pt x="24" y="218"/>
                  </a:lnTo>
                  <a:lnTo>
                    <a:pt x="18" y="212"/>
                  </a:lnTo>
                  <a:lnTo>
                    <a:pt x="16" y="20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24" y="180"/>
                  </a:lnTo>
                  <a:lnTo>
                    <a:pt x="32" y="186"/>
                  </a:lnTo>
                  <a:lnTo>
                    <a:pt x="44" y="190"/>
                  </a:lnTo>
                  <a:lnTo>
                    <a:pt x="56" y="194"/>
                  </a:lnTo>
                  <a:lnTo>
                    <a:pt x="82" y="198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42" y="198"/>
                  </a:lnTo>
                  <a:lnTo>
                    <a:pt x="168" y="194"/>
                  </a:lnTo>
                  <a:lnTo>
                    <a:pt x="180" y="190"/>
                  </a:lnTo>
                  <a:lnTo>
                    <a:pt x="192" y="186"/>
                  </a:lnTo>
                  <a:lnTo>
                    <a:pt x="200" y="180"/>
                  </a:lnTo>
                  <a:lnTo>
                    <a:pt x="208" y="174"/>
                  </a:lnTo>
                  <a:lnTo>
                    <a:pt x="208" y="204"/>
                  </a:lnTo>
                  <a:close/>
                  <a:moveTo>
                    <a:pt x="208" y="156"/>
                  </a:moveTo>
                  <a:lnTo>
                    <a:pt x="208" y="156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6" y="164"/>
                  </a:lnTo>
                  <a:lnTo>
                    <a:pt x="200" y="170"/>
                  </a:lnTo>
                  <a:lnTo>
                    <a:pt x="192" y="176"/>
                  </a:lnTo>
                  <a:lnTo>
                    <a:pt x="180" y="182"/>
                  </a:lnTo>
                  <a:lnTo>
                    <a:pt x="166" y="186"/>
                  </a:lnTo>
                  <a:lnTo>
                    <a:pt x="150" y="190"/>
                  </a:lnTo>
                  <a:lnTo>
                    <a:pt x="132" y="192"/>
                  </a:lnTo>
                  <a:lnTo>
                    <a:pt x="112" y="192"/>
                  </a:lnTo>
                  <a:lnTo>
                    <a:pt x="112" y="192"/>
                  </a:lnTo>
                  <a:lnTo>
                    <a:pt x="92" y="192"/>
                  </a:lnTo>
                  <a:lnTo>
                    <a:pt x="74" y="190"/>
                  </a:lnTo>
                  <a:lnTo>
                    <a:pt x="58" y="186"/>
                  </a:lnTo>
                  <a:lnTo>
                    <a:pt x="44" y="182"/>
                  </a:lnTo>
                  <a:lnTo>
                    <a:pt x="32" y="176"/>
                  </a:lnTo>
                  <a:lnTo>
                    <a:pt x="24" y="170"/>
                  </a:lnTo>
                  <a:lnTo>
                    <a:pt x="18" y="164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24" y="132"/>
                  </a:lnTo>
                  <a:lnTo>
                    <a:pt x="32" y="138"/>
                  </a:lnTo>
                  <a:lnTo>
                    <a:pt x="44" y="142"/>
                  </a:lnTo>
                  <a:lnTo>
                    <a:pt x="56" y="146"/>
                  </a:lnTo>
                  <a:lnTo>
                    <a:pt x="82" y="150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42" y="150"/>
                  </a:lnTo>
                  <a:lnTo>
                    <a:pt x="168" y="146"/>
                  </a:lnTo>
                  <a:lnTo>
                    <a:pt x="180" y="142"/>
                  </a:lnTo>
                  <a:lnTo>
                    <a:pt x="192" y="138"/>
                  </a:lnTo>
                  <a:lnTo>
                    <a:pt x="200" y="132"/>
                  </a:lnTo>
                  <a:lnTo>
                    <a:pt x="208" y="126"/>
                  </a:lnTo>
                  <a:lnTo>
                    <a:pt x="208" y="156"/>
                  </a:lnTo>
                  <a:close/>
                  <a:moveTo>
                    <a:pt x="208" y="108"/>
                  </a:move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6" y="116"/>
                  </a:lnTo>
                  <a:lnTo>
                    <a:pt x="200" y="122"/>
                  </a:lnTo>
                  <a:lnTo>
                    <a:pt x="192" y="128"/>
                  </a:lnTo>
                  <a:lnTo>
                    <a:pt x="180" y="134"/>
                  </a:lnTo>
                  <a:lnTo>
                    <a:pt x="166" y="138"/>
                  </a:lnTo>
                  <a:lnTo>
                    <a:pt x="150" y="142"/>
                  </a:lnTo>
                  <a:lnTo>
                    <a:pt x="13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92" y="144"/>
                  </a:lnTo>
                  <a:lnTo>
                    <a:pt x="74" y="142"/>
                  </a:lnTo>
                  <a:lnTo>
                    <a:pt x="58" y="138"/>
                  </a:lnTo>
                  <a:lnTo>
                    <a:pt x="44" y="134"/>
                  </a:lnTo>
                  <a:lnTo>
                    <a:pt x="32" y="128"/>
                  </a:lnTo>
                  <a:lnTo>
                    <a:pt x="24" y="122"/>
                  </a:lnTo>
                  <a:lnTo>
                    <a:pt x="18" y="116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24" y="86"/>
                  </a:lnTo>
                  <a:lnTo>
                    <a:pt x="34" y="90"/>
                  </a:lnTo>
                  <a:lnTo>
                    <a:pt x="58" y="98"/>
                  </a:lnTo>
                  <a:lnTo>
                    <a:pt x="84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40" y="102"/>
                  </a:lnTo>
                  <a:lnTo>
                    <a:pt x="166" y="98"/>
                  </a:lnTo>
                  <a:lnTo>
                    <a:pt x="190" y="90"/>
                  </a:lnTo>
                  <a:lnTo>
                    <a:pt x="200" y="86"/>
                  </a:lnTo>
                  <a:lnTo>
                    <a:pt x="208" y="80"/>
                  </a:lnTo>
                  <a:lnTo>
                    <a:pt x="208" y="108"/>
                  </a:lnTo>
                  <a:close/>
                  <a:moveTo>
                    <a:pt x="112" y="88"/>
                  </a:moveTo>
                  <a:lnTo>
                    <a:pt x="112" y="88"/>
                  </a:lnTo>
                  <a:lnTo>
                    <a:pt x="92" y="88"/>
                  </a:lnTo>
                  <a:lnTo>
                    <a:pt x="74" y="86"/>
                  </a:lnTo>
                  <a:lnTo>
                    <a:pt x="58" y="82"/>
                  </a:lnTo>
                  <a:lnTo>
                    <a:pt x="44" y="78"/>
                  </a:lnTo>
                  <a:lnTo>
                    <a:pt x="32" y="72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44"/>
                  </a:lnTo>
                  <a:lnTo>
                    <a:pt x="24" y="38"/>
                  </a:lnTo>
                  <a:lnTo>
                    <a:pt x="32" y="32"/>
                  </a:lnTo>
                  <a:lnTo>
                    <a:pt x="44" y="26"/>
                  </a:lnTo>
                  <a:lnTo>
                    <a:pt x="58" y="22"/>
                  </a:lnTo>
                  <a:lnTo>
                    <a:pt x="74" y="18"/>
                  </a:lnTo>
                  <a:lnTo>
                    <a:pt x="92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32" y="16"/>
                  </a:lnTo>
                  <a:lnTo>
                    <a:pt x="150" y="18"/>
                  </a:lnTo>
                  <a:lnTo>
                    <a:pt x="166" y="22"/>
                  </a:lnTo>
                  <a:lnTo>
                    <a:pt x="180" y="26"/>
                  </a:lnTo>
                  <a:lnTo>
                    <a:pt x="192" y="32"/>
                  </a:lnTo>
                  <a:lnTo>
                    <a:pt x="200" y="38"/>
                  </a:lnTo>
                  <a:lnTo>
                    <a:pt x="206" y="44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6" y="60"/>
                  </a:lnTo>
                  <a:lnTo>
                    <a:pt x="200" y="66"/>
                  </a:lnTo>
                  <a:lnTo>
                    <a:pt x="192" y="72"/>
                  </a:lnTo>
                  <a:lnTo>
                    <a:pt x="180" y="78"/>
                  </a:lnTo>
                  <a:lnTo>
                    <a:pt x="166" y="82"/>
                  </a:lnTo>
                  <a:lnTo>
                    <a:pt x="150" y="86"/>
                  </a:lnTo>
                  <a:lnTo>
                    <a:pt x="132" y="88"/>
                  </a:lnTo>
                  <a:lnTo>
                    <a:pt x="112" y="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ar-SA" sz="760"/>
            </a:p>
          </p:txBody>
        </p:sp>
        <p:sp>
          <p:nvSpPr>
            <p:cNvPr id="34" name="Freeform 143">
              <a:extLst>
                <a:ext uri="{FF2B5EF4-FFF2-40B4-BE49-F238E27FC236}">
                  <a16:creationId xmlns:a16="http://schemas.microsoft.com/office/drawing/2014/main" id="{688A6A33-1D2C-4B31-9B4E-0E1F0085C3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4964" y="1435564"/>
              <a:ext cx="495773" cy="632401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10" y="28"/>
                </a:cxn>
                <a:cxn ang="0">
                  <a:pos x="0" y="204"/>
                </a:cxn>
                <a:cxn ang="0">
                  <a:pos x="10" y="228"/>
                </a:cxn>
                <a:cxn ang="0">
                  <a:pos x="72" y="252"/>
                </a:cxn>
                <a:cxn ang="0">
                  <a:pos x="132" y="256"/>
                </a:cxn>
                <a:cxn ang="0">
                  <a:pos x="202" y="236"/>
                </a:cxn>
                <a:cxn ang="0">
                  <a:pos x="224" y="204"/>
                </a:cxn>
                <a:cxn ang="0">
                  <a:pos x="222" y="40"/>
                </a:cxn>
                <a:cxn ang="0">
                  <a:pos x="172" y="8"/>
                </a:cxn>
                <a:cxn ang="0">
                  <a:pos x="208" y="204"/>
                </a:cxn>
                <a:cxn ang="0">
                  <a:pos x="192" y="224"/>
                </a:cxn>
                <a:cxn ang="0">
                  <a:pos x="132" y="240"/>
                </a:cxn>
                <a:cxn ang="0">
                  <a:pos x="74" y="238"/>
                </a:cxn>
                <a:cxn ang="0">
                  <a:pos x="24" y="218"/>
                </a:cxn>
                <a:cxn ang="0">
                  <a:pos x="16" y="174"/>
                </a:cxn>
                <a:cxn ang="0">
                  <a:pos x="56" y="194"/>
                </a:cxn>
                <a:cxn ang="0">
                  <a:pos x="142" y="198"/>
                </a:cxn>
                <a:cxn ang="0">
                  <a:pos x="200" y="180"/>
                </a:cxn>
                <a:cxn ang="0">
                  <a:pos x="208" y="156"/>
                </a:cxn>
                <a:cxn ang="0">
                  <a:pos x="206" y="164"/>
                </a:cxn>
                <a:cxn ang="0">
                  <a:pos x="166" y="186"/>
                </a:cxn>
                <a:cxn ang="0">
                  <a:pos x="112" y="192"/>
                </a:cxn>
                <a:cxn ang="0">
                  <a:pos x="44" y="182"/>
                </a:cxn>
                <a:cxn ang="0">
                  <a:pos x="16" y="156"/>
                </a:cxn>
                <a:cxn ang="0">
                  <a:pos x="16" y="126"/>
                </a:cxn>
                <a:cxn ang="0">
                  <a:pos x="44" y="142"/>
                </a:cxn>
                <a:cxn ang="0">
                  <a:pos x="112" y="152"/>
                </a:cxn>
                <a:cxn ang="0">
                  <a:pos x="192" y="138"/>
                </a:cxn>
                <a:cxn ang="0">
                  <a:pos x="208" y="108"/>
                </a:cxn>
                <a:cxn ang="0">
                  <a:pos x="208" y="108"/>
                </a:cxn>
                <a:cxn ang="0">
                  <a:pos x="180" y="134"/>
                </a:cxn>
                <a:cxn ang="0">
                  <a:pos x="112" y="144"/>
                </a:cxn>
                <a:cxn ang="0">
                  <a:pos x="58" y="138"/>
                </a:cxn>
                <a:cxn ang="0">
                  <a:pos x="18" y="116"/>
                </a:cxn>
                <a:cxn ang="0">
                  <a:pos x="16" y="108"/>
                </a:cxn>
                <a:cxn ang="0">
                  <a:pos x="34" y="90"/>
                </a:cxn>
                <a:cxn ang="0">
                  <a:pos x="112" y="104"/>
                </a:cxn>
                <a:cxn ang="0">
                  <a:pos x="200" y="86"/>
                </a:cxn>
                <a:cxn ang="0">
                  <a:pos x="112" y="88"/>
                </a:cxn>
                <a:cxn ang="0">
                  <a:pos x="44" y="78"/>
                </a:cxn>
                <a:cxn ang="0">
                  <a:pos x="16" y="52"/>
                </a:cxn>
                <a:cxn ang="0">
                  <a:pos x="32" y="32"/>
                </a:cxn>
                <a:cxn ang="0">
                  <a:pos x="92" y="16"/>
                </a:cxn>
                <a:cxn ang="0">
                  <a:pos x="150" y="18"/>
                </a:cxn>
                <a:cxn ang="0">
                  <a:pos x="200" y="38"/>
                </a:cxn>
                <a:cxn ang="0">
                  <a:pos x="206" y="60"/>
                </a:cxn>
                <a:cxn ang="0">
                  <a:pos x="166" y="82"/>
                </a:cxn>
              </a:cxnLst>
              <a:rect l="0" t="0" r="r" b="b"/>
              <a:pathLst>
                <a:path w="224" h="256">
                  <a:moveTo>
                    <a:pt x="112" y="0"/>
                  </a:moveTo>
                  <a:lnTo>
                    <a:pt x="112" y="0"/>
                  </a:lnTo>
                  <a:lnTo>
                    <a:pt x="92" y="0"/>
                  </a:lnTo>
                  <a:lnTo>
                    <a:pt x="72" y="4"/>
                  </a:lnTo>
                  <a:lnTo>
                    <a:pt x="52" y="8"/>
                  </a:lnTo>
                  <a:lnTo>
                    <a:pt x="36" y="12"/>
                  </a:lnTo>
                  <a:lnTo>
                    <a:pt x="22" y="20"/>
                  </a:lnTo>
                  <a:lnTo>
                    <a:pt x="10" y="2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2" y="216"/>
                  </a:lnTo>
                  <a:lnTo>
                    <a:pt x="10" y="228"/>
                  </a:lnTo>
                  <a:lnTo>
                    <a:pt x="22" y="236"/>
                  </a:lnTo>
                  <a:lnTo>
                    <a:pt x="36" y="244"/>
                  </a:lnTo>
                  <a:lnTo>
                    <a:pt x="52" y="248"/>
                  </a:lnTo>
                  <a:lnTo>
                    <a:pt x="72" y="252"/>
                  </a:lnTo>
                  <a:lnTo>
                    <a:pt x="92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32" y="256"/>
                  </a:lnTo>
                  <a:lnTo>
                    <a:pt x="152" y="252"/>
                  </a:lnTo>
                  <a:lnTo>
                    <a:pt x="172" y="248"/>
                  </a:lnTo>
                  <a:lnTo>
                    <a:pt x="188" y="244"/>
                  </a:lnTo>
                  <a:lnTo>
                    <a:pt x="202" y="236"/>
                  </a:lnTo>
                  <a:lnTo>
                    <a:pt x="214" y="228"/>
                  </a:lnTo>
                  <a:lnTo>
                    <a:pt x="222" y="216"/>
                  </a:lnTo>
                  <a:lnTo>
                    <a:pt x="224" y="210"/>
                  </a:lnTo>
                  <a:lnTo>
                    <a:pt x="224" y="204"/>
                  </a:lnTo>
                  <a:lnTo>
                    <a:pt x="224" y="52"/>
                  </a:lnTo>
                  <a:lnTo>
                    <a:pt x="224" y="52"/>
                  </a:lnTo>
                  <a:lnTo>
                    <a:pt x="224" y="46"/>
                  </a:lnTo>
                  <a:lnTo>
                    <a:pt x="222" y="40"/>
                  </a:lnTo>
                  <a:lnTo>
                    <a:pt x="214" y="28"/>
                  </a:lnTo>
                  <a:lnTo>
                    <a:pt x="202" y="20"/>
                  </a:lnTo>
                  <a:lnTo>
                    <a:pt x="188" y="12"/>
                  </a:lnTo>
                  <a:lnTo>
                    <a:pt x="172" y="8"/>
                  </a:lnTo>
                  <a:lnTo>
                    <a:pt x="152" y="4"/>
                  </a:lnTo>
                  <a:lnTo>
                    <a:pt x="132" y="0"/>
                  </a:lnTo>
                  <a:lnTo>
                    <a:pt x="112" y="0"/>
                  </a:lnTo>
                  <a:close/>
                  <a:moveTo>
                    <a:pt x="208" y="204"/>
                  </a:moveTo>
                  <a:lnTo>
                    <a:pt x="208" y="204"/>
                  </a:lnTo>
                  <a:lnTo>
                    <a:pt x="206" y="212"/>
                  </a:lnTo>
                  <a:lnTo>
                    <a:pt x="200" y="218"/>
                  </a:lnTo>
                  <a:lnTo>
                    <a:pt x="192" y="224"/>
                  </a:lnTo>
                  <a:lnTo>
                    <a:pt x="180" y="230"/>
                  </a:lnTo>
                  <a:lnTo>
                    <a:pt x="166" y="234"/>
                  </a:lnTo>
                  <a:lnTo>
                    <a:pt x="150" y="238"/>
                  </a:lnTo>
                  <a:lnTo>
                    <a:pt x="132" y="240"/>
                  </a:lnTo>
                  <a:lnTo>
                    <a:pt x="112" y="240"/>
                  </a:lnTo>
                  <a:lnTo>
                    <a:pt x="112" y="240"/>
                  </a:lnTo>
                  <a:lnTo>
                    <a:pt x="92" y="240"/>
                  </a:lnTo>
                  <a:lnTo>
                    <a:pt x="74" y="238"/>
                  </a:lnTo>
                  <a:lnTo>
                    <a:pt x="58" y="234"/>
                  </a:lnTo>
                  <a:lnTo>
                    <a:pt x="44" y="230"/>
                  </a:lnTo>
                  <a:lnTo>
                    <a:pt x="32" y="224"/>
                  </a:lnTo>
                  <a:lnTo>
                    <a:pt x="24" y="218"/>
                  </a:lnTo>
                  <a:lnTo>
                    <a:pt x="18" y="212"/>
                  </a:lnTo>
                  <a:lnTo>
                    <a:pt x="16" y="20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24" y="180"/>
                  </a:lnTo>
                  <a:lnTo>
                    <a:pt x="32" y="186"/>
                  </a:lnTo>
                  <a:lnTo>
                    <a:pt x="44" y="190"/>
                  </a:lnTo>
                  <a:lnTo>
                    <a:pt x="56" y="194"/>
                  </a:lnTo>
                  <a:lnTo>
                    <a:pt x="82" y="198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42" y="198"/>
                  </a:lnTo>
                  <a:lnTo>
                    <a:pt x="168" y="194"/>
                  </a:lnTo>
                  <a:lnTo>
                    <a:pt x="180" y="190"/>
                  </a:lnTo>
                  <a:lnTo>
                    <a:pt x="192" y="186"/>
                  </a:lnTo>
                  <a:lnTo>
                    <a:pt x="200" y="180"/>
                  </a:lnTo>
                  <a:lnTo>
                    <a:pt x="208" y="174"/>
                  </a:lnTo>
                  <a:lnTo>
                    <a:pt x="208" y="204"/>
                  </a:lnTo>
                  <a:close/>
                  <a:moveTo>
                    <a:pt x="208" y="156"/>
                  </a:moveTo>
                  <a:lnTo>
                    <a:pt x="208" y="156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6" y="164"/>
                  </a:lnTo>
                  <a:lnTo>
                    <a:pt x="200" y="170"/>
                  </a:lnTo>
                  <a:lnTo>
                    <a:pt x="192" y="176"/>
                  </a:lnTo>
                  <a:lnTo>
                    <a:pt x="180" y="182"/>
                  </a:lnTo>
                  <a:lnTo>
                    <a:pt x="166" y="186"/>
                  </a:lnTo>
                  <a:lnTo>
                    <a:pt x="150" y="190"/>
                  </a:lnTo>
                  <a:lnTo>
                    <a:pt x="132" y="192"/>
                  </a:lnTo>
                  <a:lnTo>
                    <a:pt x="112" y="192"/>
                  </a:lnTo>
                  <a:lnTo>
                    <a:pt x="112" y="192"/>
                  </a:lnTo>
                  <a:lnTo>
                    <a:pt x="92" y="192"/>
                  </a:lnTo>
                  <a:lnTo>
                    <a:pt x="74" y="190"/>
                  </a:lnTo>
                  <a:lnTo>
                    <a:pt x="58" y="186"/>
                  </a:lnTo>
                  <a:lnTo>
                    <a:pt x="44" y="182"/>
                  </a:lnTo>
                  <a:lnTo>
                    <a:pt x="32" y="176"/>
                  </a:lnTo>
                  <a:lnTo>
                    <a:pt x="24" y="170"/>
                  </a:lnTo>
                  <a:lnTo>
                    <a:pt x="18" y="164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24" y="132"/>
                  </a:lnTo>
                  <a:lnTo>
                    <a:pt x="32" y="138"/>
                  </a:lnTo>
                  <a:lnTo>
                    <a:pt x="44" y="142"/>
                  </a:lnTo>
                  <a:lnTo>
                    <a:pt x="56" y="146"/>
                  </a:lnTo>
                  <a:lnTo>
                    <a:pt x="82" y="150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42" y="150"/>
                  </a:lnTo>
                  <a:lnTo>
                    <a:pt x="168" y="146"/>
                  </a:lnTo>
                  <a:lnTo>
                    <a:pt x="180" y="142"/>
                  </a:lnTo>
                  <a:lnTo>
                    <a:pt x="192" y="138"/>
                  </a:lnTo>
                  <a:lnTo>
                    <a:pt x="200" y="132"/>
                  </a:lnTo>
                  <a:lnTo>
                    <a:pt x="208" y="126"/>
                  </a:lnTo>
                  <a:lnTo>
                    <a:pt x="208" y="156"/>
                  </a:lnTo>
                  <a:close/>
                  <a:moveTo>
                    <a:pt x="208" y="108"/>
                  </a:move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6" y="116"/>
                  </a:lnTo>
                  <a:lnTo>
                    <a:pt x="200" y="122"/>
                  </a:lnTo>
                  <a:lnTo>
                    <a:pt x="192" y="128"/>
                  </a:lnTo>
                  <a:lnTo>
                    <a:pt x="180" y="134"/>
                  </a:lnTo>
                  <a:lnTo>
                    <a:pt x="166" y="138"/>
                  </a:lnTo>
                  <a:lnTo>
                    <a:pt x="150" y="142"/>
                  </a:lnTo>
                  <a:lnTo>
                    <a:pt x="13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92" y="144"/>
                  </a:lnTo>
                  <a:lnTo>
                    <a:pt x="74" y="142"/>
                  </a:lnTo>
                  <a:lnTo>
                    <a:pt x="58" y="138"/>
                  </a:lnTo>
                  <a:lnTo>
                    <a:pt x="44" y="134"/>
                  </a:lnTo>
                  <a:lnTo>
                    <a:pt x="32" y="128"/>
                  </a:lnTo>
                  <a:lnTo>
                    <a:pt x="24" y="122"/>
                  </a:lnTo>
                  <a:lnTo>
                    <a:pt x="18" y="116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24" y="86"/>
                  </a:lnTo>
                  <a:lnTo>
                    <a:pt x="34" y="90"/>
                  </a:lnTo>
                  <a:lnTo>
                    <a:pt x="58" y="98"/>
                  </a:lnTo>
                  <a:lnTo>
                    <a:pt x="84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40" y="102"/>
                  </a:lnTo>
                  <a:lnTo>
                    <a:pt x="166" y="98"/>
                  </a:lnTo>
                  <a:lnTo>
                    <a:pt x="190" y="90"/>
                  </a:lnTo>
                  <a:lnTo>
                    <a:pt x="200" y="86"/>
                  </a:lnTo>
                  <a:lnTo>
                    <a:pt x="208" y="80"/>
                  </a:lnTo>
                  <a:lnTo>
                    <a:pt x="208" y="108"/>
                  </a:lnTo>
                  <a:close/>
                  <a:moveTo>
                    <a:pt x="112" y="88"/>
                  </a:moveTo>
                  <a:lnTo>
                    <a:pt x="112" y="88"/>
                  </a:lnTo>
                  <a:lnTo>
                    <a:pt x="92" y="88"/>
                  </a:lnTo>
                  <a:lnTo>
                    <a:pt x="74" y="86"/>
                  </a:lnTo>
                  <a:lnTo>
                    <a:pt x="58" y="82"/>
                  </a:lnTo>
                  <a:lnTo>
                    <a:pt x="44" y="78"/>
                  </a:lnTo>
                  <a:lnTo>
                    <a:pt x="32" y="72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44"/>
                  </a:lnTo>
                  <a:lnTo>
                    <a:pt x="24" y="38"/>
                  </a:lnTo>
                  <a:lnTo>
                    <a:pt x="32" y="32"/>
                  </a:lnTo>
                  <a:lnTo>
                    <a:pt x="44" y="26"/>
                  </a:lnTo>
                  <a:lnTo>
                    <a:pt x="58" y="22"/>
                  </a:lnTo>
                  <a:lnTo>
                    <a:pt x="74" y="18"/>
                  </a:lnTo>
                  <a:lnTo>
                    <a:pt x="92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32" y="16"/>
                  </a:lnTo>
                  <a:lnTo>
                    <a:pt x="150" y="18"/>
                  </a:lnTo>
                  <a:lnTo>
                    <a:pt x="166" y="22"/>
                  </a:lnTo>
                  <a:lnTo>
                    <a:pt x="180" y="26"/>
                  </a:lnTo>
                  <a:lnTo>
                    <a:pt x="192" y="32"/>
                  </a:lnTo>
                  <a:lnTo>
                    <a:pt x="200" y="38"/>
                  </a:lnTo>
                  <a:lnTo>
                    <a:pt x="206" y="44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6" y="60"/>
                  </a:lnTo>
                  <a:lnTo>
                    <a:pt x="200" y="66"/>
                  </a:lnTo>
                  <a:lnTo>
                    <a:pt x="192" y="72"/>
                  </a:lnTo>
                  <a:lnTo>
                    <a:pt x="180" y="78"/>
                  </a:lnTo>
                  <a:lnTo>
                    <a:pt x="166" y="82"/>
                  </a:lnTo>
                  <a:lnTo>
                    <a:pt x="150" y="86"/>
                  </a:lnTo>
                  <a:lnTo>
                    <a:pt x="132" y="88"/>
                  </a:lnTo>
                  <a:lnTo>
                    <a:pt x="112" y="88"/>
                  </a:lnTo>
                  <a:close/>
                </a:path>
              </a:pathLst>
            </a:custGeom>
            <a:solidFill>
              <a:srgbClr val="0062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ar-SA" sz="760"/>
            </a:p>
          </p:txBody>
        </p:sp>
        <p:sp>
          <p:nvSpPr>
            <p:cNvPr id="35" name="Freeform 143">
              <a:extLst>
                <a:ext uri="{FF2B5EF4-FFF2-40B4-BE49-F238E27FC236}">
                  <a16:creationId xmlns:a16="http://schemas.microsoft.com/office/drawing/2014/main" id="{517F8E84-8C40-462D-9B73-6D6FD992C8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0109" y="2879071"/>
              <a:ext cx="495773" cy="632401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10" y="28"/>
                </a:cxn>
                <a:cxn ang="0">
                  <a:pos x="0" y="204"/>
                </a:cxn>
                <a:cxn ang="0">
                  <a:pos x="10" y="228"/>
                </a:cxn>
                <a:cxn ang="0">
                  <a:pos x="72" y="252"/>
                </a:cxn>
                <a:cxn ang="0">
                  <a:pos x="132" y="256"/>
                </a:cxn>
                <a:cxn ang="0">
                  <a:pos x="202" y="236"/>
                </a:cxn>
                <a:cxn ang="0">
                  <a:pos x="224" y="204"/>
                </a:cxn>
                <a:cxn ang="0">
                  <a:pos x="222" y="40"/>
                </a:cxn>
                <a:cxn ang="0">
                  <a:pos x="172" y="8"/>
                </a:cxn>
                <a:cxn ang="0">
                  <a:pos x="208" y="204"/>
                </a:cxn>
                <a:cxn ang="0">
                  <a:pos x="192" y="224"/>
                </a:cxn>
                <a:cxn ang="0">
                  <a:pos x="132" y="240"/>
                </a:cxn>
                <a:cxn ang="0">
                  <a:pos x="74" y="238"/>
                </a:cxn>
                <a:cxn ang="0">
                  <a:pos x="24" y="218"/>
                </a:cxn>
                <a:cxn ang="0">
                  <a:pos x="16" y="174"/>
                </a:cxn>
                <a:cxn ang="0">
                  <a:pos x="56" y="194"/>
                </a:cxn>
                <a:cxn ang="0">
                  <a:pos x="142" y="198"/>
                </a:cxn>
                <a:cxn ang="0">
                  <a:pos x="200" y="180"/>
                </a:cxn>
                <a:cxn ang="0">
                  <a:pos x="208" y="156"/>
                </a:cxn>
                <a:cxn ang="0">
                  <a:pos x="206" y="164"/>
                </a:cxn>
                <a:cxn ang="0">
                  <a:pos x="166" y="186"/>
                </a:cxn>
                <a:cxn ang="0">
                  <a:pos x="112" y="192"/>
                </a:cxn>
                <a:cxn ang="0">
                  <a:pos x="44" y="182"/>
                </a:cxn>
                <a:cxn ang="0">
                  <a:pos x="16" y="156"/>
                </a:cxn>
                <a:cxn ang="0">
                  <a:pos x="16" y="126"/>
                </a:cxn>
                <a:cxn ang="0">
                  <a:pos x="44" y="142"/>
                </a:cxn>
                <a:cxn ang="0">
                  <a:pos x="112" y="152"/>
                </a:cxn>
                <a:cxn ang="0">
                  <a:pos x="192" y="138"/>
                </a:cxn>
                <a:cxn ang="0">
                  <a:pos x="208" y="108"/>
                </a:cxn>
                <a:cxn ang="0">
                  <a:pos x="208" y="108"/>
                </a:cxn>
                <a:cxn ang="0">
                  <a:pos x="180" y="134"/>
                </a:cxn>
                <a:cxn ang="0">
                  <a:pos x="112" y="144"/>
                </a:cxn>
                <a:cxn ang="0">
                  <a:pos x="58" y="138"/>
                </a:cxn>
                <a:cxn ang="0">
                  <a:pos x="18" y="116"/>
                </a:cxn>
                <a:cxn ang="0">
                  <a:pos x="16" y="108"/>
                </a:cxn>
                <a:cxn ang="0">
                  <a:pos x="34" y="90"/>
                </a:cxn>
                <a:cxn ang="0">
                  <a:pos x="112" y="104"/>
                </a:cxn>
                <a:cxn ang="0">
                  <a:pos x="200" y="86"/>
                </a:cxn>
                <a:cxn ang="0">
                  <a:pos x="112" y="88"/>
                </a:cxn>
                <a:cxn ang="0">
                  <a:pos x="44" y="78"/>
                </a:cxn>
                <a:cxn ang="0">
                  <a:pos x="16" y="52"/>
                </a:cxn>
                <a:cxn ang="0">
                  <a:pos x="32" y="32"/>
                </a:cxn>
                <a:cxn ang="0">
                  <a:pos x="92" y="16"/>
                </a:cxn>
                <a:cxn ang="0">
                  <a:pos x="150" y="18"/>
                </a:cxn>
                <a:cxn ang="0">
                  <a:pos x="200" y="38"/>
                </a:cxn>
                <a:cxn ang="0">
                  <a:pos x="206" y="60"/>
                </a:cxn>
                <a:cxn ang="0">
                  <a:pos x="166" y="82"/>
                </a:cxn>
              </a:cxnLst>
              <a:rect l="0" t="0" r="r" b="b"/>
              <a:pathLst>
                <a:path w="224" h="256">
                  <a:moveTo>
                    <a:pt x="112" y="0"/>
                  </a:moveTo>
                  <a:lnTo>
                    <a:pt x="112" y="0"/>
                  </a:lnTo>
                  <a:lnTo>
                    <a:pt x="92" y="0"/>
                  </a:lnTo>
                  <a:lnTo>
                    <a:pt x="72" y="4"/>
                  </a:lnTo>
                  <a:lnTo>
                    <a:pt x="52" y="8"/>
                  </a:lnTo>
                  <a:lnTo>
                    <a:pt x="36" y="12"/>
                  </a:lnTo>
                  <a:lnTo>
                    <a:pt x="22" y="20"/>
                  </a:lnTo>
                  <a:lnTo>
                    <a:pt x="10" y="2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2" y="216"/>
                  </a:lnTo>
                  <a:lnTo>
                    <a:pt x="10" y="228"/>
                  </a:lnTo>
                  <a:lnTo>
                    <a:pt x="22" y="236"/>
                  </a:lnTo>
                  <a:lnTo>
                    <a:pt x="36" y="244"/>
                  </a:lnTo>
                  <a:lnTo>
                    <a:pt x="52" y="248"/>
                  </a:lnTo>
                  <a:lnTo>
                    <a:pt x="72" y="252"/>
                  </a:lnTo>
                  <a:lnTo>
                    <a:pt x="92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32" y="256"/>
                  </a:lnTo>
                  <a:lnTo>
                    <a:pt x="152" y="252"/>
                  </a:lnTo>
                  <a:lnTo>
                    <a:pt x="172" y="248"/>
                  </a:lnTo>
                  <a:lnTo>
                    <a:pt x="188" y="244"/>
                  </a:lnTo>
                  <a:lnTo>
                    <a:pt x="202" y="236"/>
                  </a:lnTo>
                  <a:lnTo>
                    <a:pt x="214" y="228"/>
                  </a:lnTo>
                  <a:lnTo>
                    <a:pt x="222" y="216"/>
                  </a:lnTo>
                  <a:lnTo>
                    <a:pt x="224" y="210"/>
                  </a:lnTo>
                  <a:lnTo>
                    <a:pt x="224" y="204"/>
                  </a:lnTo>
                  <a:lnTo>
                    <a:pt x="224" y="52"/>
                  </a:lnTo>
                  <a:lnTo>
                    <a:pt x="224" y="52"/>
                  </a:lnTo>
                  <a:lnTo>
                    <a:pt x="224" y="46"/>
                  </a:lnTo>
                  <a:lnTo>
                    <a:pt x="222" y="40"/>
                  </a:lnTo>
                  <a:lnTo>
                    <a:pt x="214" y="28"/>
                  </a:lnTo>
                  <a:lnTo>
                    <a:pt x="202" y="20"/>
                  </a:lnTo>
                  <a:lnTo>
                    <a:pt x="188" y="12"/>
                  </a:lnTo>
                  <a:lnTo>
                    <a:pt x="172" y="8"/>
                  </a:lnTo>
                  <a:lnTo>
                    <a:pt x="152" y="4"/>
                  </a:lnTo>
                  <a:lnTo>
                    <a:pt x="132" y="0"/>
                  </a:lnTo>
                  <a:lnTo>
                    <a:pt x="112" y="0"/>
                  </a:lnTo>
                  <a:close/>
                  <a:moveTo>
                    <a:pt x="208" y="204"/>
                  </a:moveTo>
                  <a:lnTo>
                    <a:pt x="208" y="204"/>
                  </a:lnTo>
                  <a:lnTo>
                    <a:pt x="206" y="212"/>
                  </a:lnTo>
                  <a:lnTo>
                    <a:pt x="200" y="218"/>
                  </a:lnTo>
                  <a:lnTo>
                    <a:pt x="192" y="224"/>
                  </a:lnTo>
                  <a:lnTo>
                    <a:pt x="180" y="230"/>
                  </a:lnTo>
                  <a:lnTo>
                    <a:pt x="166" y="234"/>
                  </a:lnTo>
                  <a:lnTo>
                    <a:pt x="150" y="238"/>
                  </a:lnTo>
                  <a:lnTo>
                    <a:pt x="132" y="240"/>
                  </a:lnTo>
                  <a:lnTo>
                    <a:pt x="112" y="240"/>
                  </a:lnTo>
                  <a:lnTo>
                    <a:pt x="112" y="240"/>
                  </a:lnTo>
                  <a:lnTo>
                    <a:pt x="92" y="240"/>
                  </a:lnTo>
                  <a:lnTo>
                    <a:pt x="74" y="238"/>
                  </a:lnTo>
                  <a:lnTo>
                    <a:pt x="58" y="234"/>
                  </a:lnTo>
                  <a:lnTo>
                    <a:pt x="44" y="230"/>
                  </a:lnTo>
                  <a:lnTo>
                    <a:pt x="32" y="224"/>
                  </a:lnTo>
                  <a:lnTo>
                    <a:pt x="24" y="218"/>
                  </a:lnTo>
                  <a:lnTo>
                    <a:pt x="18" y="212"/>
                  </a:lnTo>
                  <a:lnTo>
                    <a:pt x="16" y="20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24" y="180"/>
                  </a:lnTo>
                  <a:lnTo>
                    <a:pt x="32" y="186"/>
                  </a:lnTo>
                  <a:lnTo>
                    <a:pt x="44" y="190"/>
                  </a:lnTo>
                  <a:lnTo>
                    <a:pt x="56" y="194"/>
                  </a:lnTo>
                  <a:lnTo>
                    <a:pt x="82" y="198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42" y="198"/>
                  </a:lnTo>
                  <a:lnTo>
                    <a:pt x="168" y="194"/>
                  </a:lnTo>
                  <a:lnTo>
                    <a:pt x="180" y="190"/>
                  </a:lnTo>
                  <a:lnTo>
                    <a:pt x="192" y="186"/>
                  </a:lnTo>
                  <a:lnTo>
                    <a:pt x="200" y="180"/>
                  </a:lnTo>
                  <a:lnTo>
                    <a:pt x="208" y="174"/>
                  </a:lnTo>
                  <a:lnTo>
                    <a:pt x="208" y="204"/>
                  </a:lnTo>
                  <a:close/>
                  <a:moveTo>
                    <a:pt x="208" y="156"/>
                  </a:moveTo>
                  <a:lnTo>
                    <a:pt x="208" y="156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6" y="164"/>
                  </a:lnTo>
                  <a:lnTo>
                    <a:pt x="200" y="170"/>
                  </a:lnTo>
                  <a:lnTo>
                    <a:pt x="192" y="176"/>
                  </a:lnTo>
                  <a:lnTo>
                    <a:pt x="180" y="182"/>
                  </a:lnTo>
                  <a:lnTo>
                    <a:pt x="166" y="186"/>
                  </a:lnTo>
                  <a:lnTo>
                    <a:pt x="150" y="190"/>
                  </a:lnTo>
                  <a:lnTo>
                    <a:pt x="132" y="192"/>
                  </a:lnTo>
                  <a:lnTo>
                    <a:pt x="112" y="192"/>
                  </a:lnTo>
                  <a:lnTo>
                    <a:pt x="112" y="192"/>
                  </a:lnTo>
                  <a:lnTo>
                    <a:pt x="92" y="192"/>
                  </a:lnTo>
                  <a:lnTo>
                    <a:pt x="74" y="190"/>
                  </a:lnTo>
                  <a:lnTo>
                    <a:pt x="58" y="186"/>
                  </a:lnTo>
                  <a:lnTo>
                    <a:pt x="44" y="182"/>
                  </a:lnTo>
                  <a:lnTo>
                    <a:pt x="32" y="176"/>
                  </a:lnTo>
                  <a:lnTo>
                    <a:pt x="24" y="170"/>
                  </a:lnTo>
                  <a:lnTo>
                    <a:pt x="18" y="164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24" y="132"/>
                  </a:lnTo>
                  <a:lnTo>
                    <a:pt x="32" y="138"/>
                  </a:lnTo>
                  <a:lnTo>
                    <a:pt x="44" y="142"/>
                  </a:lnTo>
                  <a:lnTo>
                    <a:pt x="56" y="146"/>
                  </a:lnTo>
                  <a:lnTo>
                    <a:pt x="82" y="150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42" y="150"/>
                  </a:lnTo>
                  <a:lnTo>
                    <a:pt x="168" y="146"/>
                  </a:lnTo>
                  <a:lnTo>
                    <a:pt x="180" y="142"/>
                  </a:lnTo>
                  <a:lnTo>
                    <a:pt x="192" y="138"/>
                  </a:lnTo>
                  <a:lnTo>
                    <a:pt x="200" y="132"/>
                  </a:lnTo>
                  <a:lnTo>
                    <a:pt x="208" y="126"/>
                  </a:lnTo>
                  <a:lnTo>
                    <a:pt x="208" y="156"/>
                  </a:lnTo>
                  <a:close/>
                  <a:moveTo>
                    <a:pt x="208" y="108"/>
                  </a:move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6" y="116"/>
                  </a:lnTo>
                  <a:lnTo>
                    <a:pt x="200" y="122"/>
                  </a:lnTo>
                  <a:lnTo>
                    <a:pt x="192" y="128"/>
                  </a:lnTo>
                  <a:lnTo>
                    <a:pt x="180" y="134"/>
                  </a:lnTo>
                  <a:lnTo>
                    <a:pt x="166" y="138"/>
                  </a:lnTo>
                  <a:lnTo>
                    <a:pt x="150" y="142"/>
                  </a:lnTo>
                  <a:lnTo>
                    <a:pt x="13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92" y="144"/>
                  </a:lnTo>
                  <a:lnTo>
                    <a:pt x="74" y="142"/>
                  </a:lnTo>
                  <a:lnTo>
                    <a:pt x="58" y="138"/>
                  </a:lnTo>
                  <a:lnTo>
                    <a:pt x="44" y="134"/>
                  </a:lnTo>
                  <a:lnTo>
                    <a:pt x="32" y="128"/>
                  </a:lnTo>
                  <a:lnTo>
                    <a:pt x="24" y="122"/>
                  </a:lnTo>
                  <a:lnTo>
                    <a:pt x="18" y="116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24" y="86"/>
                  </a:lnTo>
                  <a:lnTo>
                    <a:pt x="34" y="90"/>
                  </a:lnTo>
                  <a:lnTo>
                    <a:pt x="58" y="98"/>
                  </a:lnTo>
                  <a:lnTo>
                    <a:pt x="84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40" y="102"/>
                  </a:lnTo>
                  <a:lnTo>
                    <a:pt x="166" y="98"/>
                  </a:lnTo>
                  <a:lnTo>
                    <a:pt x="190" y="90"/>
                  </a:lnTo>
                  <a:lnTo>
                    <a:pt x="200" y="86"/>
                  </a:lnTo>
                  <a:lnTo>
                    <a:pt x="208" y="80"/>
                  </a:lnTo>
                  <a:lnTo>
                    <a:pt x="208" y="108"/>
                  </a:lnTo>
                  <a:close/>
                  <a:moveTo>
                    <a:pt x="112" y="88"/>
                  </a:moveTo>
                  <a:lnTo>
                    <a:pt x="112" y="88"/>
                  </a:lnTo>
                  <a:lnTo>
                    <a:pt x="92" y="88"/>
                  </a:lnTo>
                  <a:lnTo>
                    <a:pt x="74" y="86"/>
                  </a:lnTo>
                  <a:lnTo>
                    <a:pt x="58" y="82"/>
                  </a:lnTo>
                  <a:lnTo>
                    <a:pt x="44" y="78"/>
                  </a:lnTo>
                  <a:lnTo>
                    <a:pt x="32" y="72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44"/>
                  </a:lnTo>
                  <a:lnTo>
                    <a:pt x="24" y="38"/>
                  </a:lnTo>
                  <a:lnTo>
                    <a:pt x="32" y="32"/>
                  </a:lnTo>
                  <a:lnTo>
                    <a:pt x="44" y="26"/>
                  </a:lnTo>
                  <a:lnTo>
                    <a:pt x="58" y="22"/>
                  </a:lnTo>
                  <a:lnTo>
                    <a:pt x="74" y="18"/>
                  </a:lnTo>
                  <a:lnTo>
                    <a:pt x="92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32" y="16"/>
                  </a:lnTo>
                  <a:lnTo>
                    <a:pt x="150" y="18"/>
                  </a:lnTo>
                  <a:lnTo>
                    <a:pt x="166" y="22"/>
                  </a:lnTo>
                  <a:lnTo>
                    <a:pt x="180" y="26"/>
                  </a:lnTo>
                  <a:lnTo>
                    <a:pt x="192" y="32"/>
                  </a:lnTo>
                  <a:lnTo>
                    <a:pt x="200" y="38"/>
                  </a:lnTo>
                  <a:lnTo>
                    <a:pt x="206" y="44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6" y="60"/>
                  </a:lnTo>
                  <a:lnTo>
                    <a:pt x="200" y="66"/>
                  </a:lnTo>
                  <a:lnTo>
                    <a:pt x="192" y="72"/>
                  </a:lnTo>
                  <a:lnTo>
                    <a:pt x="180" y="78"/>
                  </a:lnTo>
                  <a:lnTo>
                    <a:pt x="166" y="82"/>
                  </a:lnTo>
                  <a:lnTo>
                    <a:pt x="150" y="86"/>
                  </a:lnTo>
                  <a:lnTo>
                    <a:pt x="132" y="88"/>
                  </a:lnTo>
                  <a:lnTo>
                    <a:pt x="112" y="88"/>
                  </a:lnTo>
                  <a:close/>
                </a:path>
              </a:pathLst>
            </a:custGeom>
            <a:solidFill>
              <a:srgbClr val="0062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ar-SA" sz="760" dirty="0"/>
            </a:p>
          </p:txBody>
        </p:sp>
        <p:sp>
          <p:nvSpPr>
            <p:cNvPr id="101" name="Freeform 143">
              <a:extLst>
                <a:ext uri="{FF2B5EF4-FFF2-40B4-BE49-F238E27FC236}">
                  <a16:creationId xmlns:a16="http://schemas.microsoft.com/office/drawing/2014/main" id="{3F5C3625-CBE0-40E6-8CFE-FE4B73FF26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9454" y="3656486"/>
              <a:ext cx="495773" cy="632401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10" y="28"/>
                </a:cxn>
                <a:cxn ang="0">
                  <a:pos x="0" y="204"/>
                </a:cxn>
                <a:cxn ang="0">
                  <a:pos x="10" y="228"/>
                </a:cxn>
                <a:cxn ang="0">
                  <a:pos x="72" y="252"/>
                </a:cxn>
                <a:cxn ang="0">
                  <a:pos x="132" y="256"/>
                </a:cxn>
                <a:cxn ang="0">
                  <a:pos x="202" y="236"/>
                </a:cxn>
                <a:cxn ang="0">
                  <a:pos x="224" y="204"/>
                </a:cxn>
                <a:cxn ang="0">
                  <a:pos x="222" y="40"/>
                </a:cxn>
                <a:cxn ang="0">
                  <a:pos x="172" y="8"/>
                </a:cxn>
                <a:cxn ang="0">
                  <a:pos x="208" y="204"/>
                </a:cxn>
                <a:cxn ang="0">
                  <a:pos x="192" y="224"/>
                </a:cxn>
                <a:cxn ang="0">
                  <a:pos x="132" y="240"/>
                </a:cxn>
                <a:cxn ang="0">
                  <a:pos x="74" y="238"/>
                </a:cxn>
                <a:cxn ang="0">
                  <a:pos x="24" y="218"/>
                </a:cxn>
                <a:cxn ang="0">
                  <a:pos x="16" y="174"/>
                </a:cxn>
                <a:cxn ang="0">
                  <a:pos x="56" y="194"/>
                </a:cxn>
                <a:cxn ang="0">
                  <a:pos x="142" y="198"/>
                </a:cxn>
                <a:cxn ang="0">
                  <a:pos x="200" y="180"/>
                </a:cxn>
                <a:cxn ang="0">
                  <a:pos x="208" y="156"/>
                </a:cxn>
                <a:cxn ang="0">
                  <a:pos x="206" y="164"/>
                </a:cxn>
                <a:cxn ang="0">
                  <a:pos x="166" y="186"/>
                </a:cxn>
                <a:cxn ang="0">
                  <a:pos x="112" y="192"/>
                </a:cxn>
                <a:cxn ang="0">
                  <a:pos x="44" y="182"/>
                </a:cxn>
                <a:cxn ang="0">
                  <a:pos x="16" y="156"/>
                </a:cxn>
                <a:cxn ang="0">
                  <a:pos x="16" y="126"/>
                </a:cxn>
                <a:cxn ang="0">
                  <a:pos x="44" y="142"/>
                </a:cxn>
                <a:cxn ang="0">
                  <a:pos x="112" y="152"/>
                </a:cxn>
                <a:cxn ang="0">
                  <a:pos x="192" y="138"/>
                </a:cxn>
                <a:cxn ang="0">
                  <a:pos x="208" y="108"/>
                </a:cxn>
                <a:cxn ang="0">
                  <a:pos x="208" y="108"/>
                </a:cxn>
                <a:cxn ang="0">
                  <a:pos x="180" y="134"/>
                </a:cxn>
                <a:cxn ang="0">
                  <a:pos x="112" y="144"/>
                </a:cxn>
                <a:cxn ang="0">
                  <a:pos x="58" y="138"/>
                </a:cxn>
                <a:cxn ang="0">
                  <a:pos x="18" y="116"/>
                </a:cxn>
                <a:cxn ang="0">
                  <a:pos x="16" y="108"/>
                </a:cxn>
                <a:cxn ang="0">
                  <a:pos x="34" y="90"/>
                </a:cxn>
                <a:cxn ang="0">
                  <a:pos x="112" y="104"/>
                </a:cxn>
                <a:cxn ang="0">
                  <a:pos x="200" y="86"/>
                </a:cxn>
                <a:cxn ang="0">
                  <a:pos x="112" y="88"/>
                </a:cxn>
                <a:cxn ang="0">
                  <a:pos x="44" y="78"/>
                </a:cxn>
                <a:cxn ang="0">
                  <a:pos x="16" y="52"/>
                </a:cxn>
                <a:cxn ang="0">
                  <a:pos x="32" y="32"/>
                </a:cxn>
                <a:cxn ang="0">
                  <a:pos x="92" y="16"/>
                </a:cxn>
                <a:cxn ang="0">
                  <a:pos x="150" y="18"/>
                </a:cxn>
                <a:cxn ang="0">
                  <a:pos x="200" y="38"/>
                </a:cxn>
                <a:cxn ang="0">
                  <a:pos x="206" y="60"/>
                </a:cxn>
                <a:cxn ang="0">
                  <a:pos x="166" y="82"/>
                </a:cxn>
              </a:cxnLst>
              <a:rect l="0" t="0" r="r" b="b"/>
              <a:pathLst>
                <a:path w="224" h="256">
                  <a:moveTo>
                    <a:pt x="112" y="0"/>
                  </a:moveTo>
                  <a:lnTo>
                    <a:pt x="112" y="0"/>
                  </a:lnTo>
                  <a:lnTo>
                    <a:pt x="92" y="0"/>
                  </a:lnTo>
                  <a:lnTo>
                    <a:pt x="72" y="4"/>
                  </a:lnTo>
                  <a:lnTo>
                    <a:pt x="52" y="8"/>
                  </a:lnTo>
                  <a:lnTo>
                    <a:pt x="36" y="12"/>
                  </a:lnTo>
                  <a:lnTo>
                    <a:pt x="22" y="20"/>
                  </a:lnTo>
                  <a:lnTo>
                    <a:pt x="10" y="2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10"/>
                  </a:lnTo>
                  <a:lnTo>
                    <a:pt x="2" y="216"/>
                  </a:lnTo>
                  <a:lnTo>
                    <a:pt x="10" y="228"/>
                  </a:lnTo>
                  <a:lnTo>
                    <a:pt x="22" y="236"/>
                  </a:lnTo>
                  <a:lnTo>
                    <a:pt x="36" y="244"/>
                  </a:lnTo>
                  <a:lnTo>
                    <a:pt x="52" y="248"/>
                  </a:lnTo>
                  <a:lnTo>
                    <a:pt x="72" y="252"/>
                  </a:lnTo>
                  <a:lnTo>
                    <a:pt x="92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32" y="256"/>
                  </a:lnTo>
                  <a:lnTo>
                    <a:pt x="152" y="252"/>
                  </a:lnTo>
                  <a:lnTo>
                    <a:pt x="172" y="248"/>
                  </a:lnTo>
                  <a:lnTo>
                    <a:pt x="188" y="244"/>
                  </a:lnTo>
                  <a:lnTo>
                    <a:pt x="202" y="236"/>
                  </a:lnTo>
                  <a:lnTo>
                    <a:pt x="214" y="228"/>
                  </a:lnTo>
                  <a:lnTo>
                    <a:pt x="222" y="216"/>
                  </a:lnTo>
                  <a:lnTo>
                    <a:pt x="224" y="210"/>
                  </a:lnTo>
                  <a:lnTo>
                    <a:pt x="224" y="204"/>
                  </a:lnTo>
                  <a:lnTo>
                    <a:pt x="224" y="52"/>
                  </a:lnTo>
                  <a:lnTo>
                    <a:pt x="224" y="52"/>
                  </a:lnTo>
                  <a:lnTo>
                    <a:pt x="224" y="46"/>
                  </a:lnTo>
                  <a:lnTo>
                    <a:pt x="222" y="40"/>
                  </a:lnTo>
                  <a:lnTo>
                    <a:pt x="214" y="28"/>
                  </a:lnTo>
                  <a:lnTo>
                    <a:pt x="202" y="20"/>
                  </a:lnTo>
                  <a:lnTo>
                    <a:pt x="188" y="12"/>
                  </a:lnTo>
                  <a:lnTo>
                    <a:pt x="172" y="8"/>
                  </a:lnTo>
                  <a:lnTo>
                    <a:pt x="152" y="4"/>
                  </a:lnTo>
                  <a:lnTo>
                    <a:pt x="132" y="0"/>
                  </a:lnTo>
                  <a:lnTo>
                    <a:pt x="112" y="0"/>
                  </a:lnTo>
                  <a:close/>
                  <a:moveTo>
                    <a:pt x="208" y="204"/>
                  </a:moveTo>
                  <a:lnTo>
                    <a:pt x="208" y="204"/>
                  </a:lnTo>
                  <a:lnTo>
                    <a:pt x="206" y="212"/>
                  </a:lnTo>
                  <a:lnTo>
                    <a:pt x="200" y="218"/>
                  </a:lnTo>
                  <a:lnTo>
                    <a:pt x="192" y="224"/>
                  </a:lnTo>
                  <a:lnTo>
                    <a:pt x="180" y="230"/>
                  </a:lnTo>
                  <a:lnTo>
                    <a:pt x="166" y="234"/>
                  </a:lnTo>
                  <a:lnTo>
                    <a:pt x="150" y="238"/>
                  </a:lnTo>
                  <a:lnTo>
                    <a:pt x="132" y="240"/>
                  </a:lnTo>
                  <a:lnTo>
                    <a:pt x="112" y="240"/>
                  </a:lnTo>
                  <a:lnTo>
                    <a:pt x="112" y="240"/>
                  </a:lnTo>
                  <a:lnTo>
                    <a:pt x="92" y="240"/>
                  </a:lnTo>
                  <a:lnTo>
                    <a:pt x="74" y="238"/>
                  </a:lnTo>
                  <a:lnTo>
                    <a:pt x="58" y="234"/>
                  </a:lnTo>
                  <a:lnTo>
                    <a:pt x="44" y="230"/>
                  </a:lnTo>
                  <a:lnTo>
                    <a:pt x="32" y="224"/>
                  </a:lnTo>
                  <a:lnTo>
                    <a:pt x="24" y="218"/>
                  </a:lnTo>
                  <a:lnTo>
                    <a:pt x="18" y="212"/>
                  </a:lnTo>
                  <a:lnTo>
                    <a:pt x="16" y="20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24" y="180"/>
                  </a:lnTo>
                  <a:lnTo>
                    <a:pt x="32" y="186"/>
                  </a:lnTo>
                  <a:lnTo>
                    <a:pt x="44" y="190"/>
                  </a:lnTo>
                  <a:lnTo>
                    <a:pt x="56" y="194"/>
                  </a:lnTo>
                  <a:lnTo>
                    <a:pt x="82" y="198"/>
                  </a:lnTo>
                  <a:lnTo>
                    <a:pt x="112" y="200"/>
                  </a:lnTo>
                  <a:lnTo>
                    <a:pt x="112" y="200"/>
                  </a:lnTo>
                  <a:lnTo>
                    <a:pt x="142" y="198"/>
                  </a:lnTo>
                  <a:lnTo>
                    <a:pt x="168" y="194"/>
                  </a:lnTo>
                  <a:lnTo>
                    <a:pt x="180" y="190"/>
                  </a:lnTo>
                  <a:lnTo>
                    <a:pt x="192" y="186"/>
                  </a:lnTo>
                  <a:lnTo>
                    <a:pt x="200" y="180"/>
                  </a:lnTo>
                  <a:lnTo>
                    <a:pt x="208" y="174"/>
                  </a:lnTo>
                  <a:lnTo>
                    <a:pt x="208" y="204"/>
                  </a:lnTo>
                  <a:close/>
                  <a:moveTo>
                    <a:pt x="208" y="156"/>
                  </a:moveTo>
                  <a:lnTo>
                    <a:pt x="208" y="156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206" y="164"/>
                  </a:lnTo>
                  <a:lnTo>
                    <a:pt x="200" y="170"/>
                  </a:lnTo>
                  <a:lnTo>
                    <a:pt x="192" y="176"/>
                  </a:lnTo>
                  <a:lnTo>
                    <a:pt x="180" y="182"/>
                  </a:lnTo>
                  <a:lnTo>
                    <a:pt x="166" y="186"/>
                  </a:lnTo>
                  <a:lnTo>
                    <a:pt x="150" y="190"/>
                  </a:lnTo>
                  <a:lnTo>
                    <a:pt x="132" y="192"/>
                  </a:lnTo>
                  <a:lnTo>
                    <a:pt x="112" y="192"/>
                  </a:lnTo>
                  <a:lnTo>
                    <a:pt x="112" y="192"/>
                  </a:lnTo>
                  <a:lnTo>
                    <a:pt x="92" y="192"/>
                  </a:lnTo>
                  <a:lnTo>
                    <a:pt x="74" y="190"/>
                  </a:lnTo>
                  <a:lnTo>
                    <a:pt x="58" y="186"/>
                  </a:lnTo>
                  <a:lnTo>
                    <a:pt x="44" y="182"/>
                  </a:lnTo>
                  <a:lnTo>
                    <a:pt x="32" y="176"/>
                  </a:lnTo>
                  <a:lnTo>
                    <a:pt x="24" y="170"/>
                  </a:lnTo>
                  <a:lnTo>
                    <a:pt x="18" y="164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56"/>
                  </a:lnTo>
                  <a:lnTo>
                    <a:pt x="16" y="126"/>
                  </a:lnTo>
                  <a:lnTo>
                    <a:pt x="16" y="126"/>
                  </a:lnTo>
                  <a:lnTo>
                    <a:pt x="24" y="132"/>
                  </a:lnTo>
                  <a:lnTo>
                    <a:pt x="32" y="138"/>
                  </a:lnTo>
                  <a:lnTo>
                    <a:pt x="44" y="142"/>
                  </a:lnTo>
                  <a:lnTo>
                    <a:pt x="56" y="146"/>
                  </a:lnTo>
                  <a:lnTo>
                    <a:pt x="82" y="150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42" y="150"/>
                  </a:lnTo>
                  <a:lnTo>
                    <a:pt x="168" y="146"/>
                  </a:lnTo>
                  <a:lnTo>
                    <a:pt x="180" y="142"/>
                  </a:lnTo>
                  <a:lnTo>
                    <a:pt x="192" y="138"/>
                  </a:lnTo>
                  <a:lnTo>
                    <a:pt x="200" y="132"/>
                  </a:lnTo>
                  <a:lnTo>
                    <a:pt x="208" y="126"/>
                  </a:lnTo>
                  <a:lnTo>
                    <a:pt x="208" y="156"/>
                  </a:lnTo>
                  <a:close/>
                  <a:moveTo>
                    <a:pt x="208" y="108"/>
                  </a:move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8" y="108"/>
                  </a:lnTo>
                  <a:lnTo>
                    <a:pt x="206" y="116"/>
                  </a:lnTo>
                  <a:lnTo>
                    <a:pt x="200" y="122"/>
                  </a:lnTo>
                  <a:lnTo>
                    <a:pt x="192" y="128"/>
                  </a:lnTo>
                  <a:lnTo>
                    <a:pt x="180" y="134"/>
                  </a:lnTo>
                  <a:lnTo>
                    <a:pt x="166" y="138"/>
                  </a:lnTo>
                  <a:lnTo>
                    <a:pt x="150" y="142"/>
                  </a:lnTo>
                  <a:lnTo>
                    <a:pt x="13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92" y="144"/>
                  </a:lnTo>
                  <a:lnTo>
                    <a:pt x="74" y="142"/>
                  </a:lnTo>
                  <a:lnTo>
                    <a:pt x="58" y="138"/>
                  </a:lnTo>
                  <a:lnTo>
                    <a:pt x="44" y="134"/>
                  </a:lnTo>
                  <a:lnTo>
                    <a:pt x="32" y="128"/>
                  </a:lnTo>
                  <a:lnTo>
                    <a:pt x="24" y="122"/>
                  </a:lnTo>
                  <a:lnTo>
                    <a:pt x="18" y="116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24" y="86"/>
                  </a:lnTo>
                  <a:lnTo>
                    <a:pt x="34" y="90"/>
                  </a:lnTo>
                  <a:lnTo>
                    <a:pt x="58" y="98"/>
                  </a:lnTo>
                  <a:lnTo>
                    <a:pt x="84" y="102"/>
                  </a:lnTo>
                  <a:lnTo>
                    <a:pt x="112" y="104"/>
                  </a:lnTo>
                  <a:lnTo>
                    <a:pt x="112" y="104"/>
                  </a:lnTo>
                  <a:lnTo>
                    <a:pt x="140" y="102"/>
                  </a:lnTo>
                  <a:lnTo>
                    <a:pt x="166" y="98"/>
                  </a:lnTo>
                  <a:lnTo>
                    <a:pt x="190" y="90"/>
                  </a:lnTo>
                  <a:lnTo>
                    <a:pt x="200" y="86"/>
                  </a:lnTo>
                  <a:lnTo>
                    <a:pt x="208" y="80"/>
                  </a:lnTo>
                  <a:lnTo>
                    <a:pt x="208" y="108"/>
                  </a:lnTo>
                  <a:close/>
                  <a:moveTo>
                    <a:pt x="112" y="88"/>
                  </a:moveTo>
                  <a:lnTo>
                    <a:pt x="112" y="88"/>
                  </a:lnTo>
                  <a:lnTo>
                    <a:pt x="92" y="88"/>
                  </a:lnTo>
                  <a:lnTo>
                    <a:pt x="74" y="86"/>
                  </a:lnTo>
                  <a:lnTo>
                    <a:pt x="58" y="82"/>
                  </a:lnTo>
                  <a:lnTo>
                    <a:pt x="44" y="78"/>
                  </a:lnTo>
                  <a:lnTo>
                    <a:pt x="32" y="72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8" y="44"/>
                  </a:lnTo>
                  <a:lnTo>
                    <a:pt x="24" y="38"/>
                  </a:lnTo>
                  <a:lnTo>
                    <a:pt x="32" y="32"/>
                  </a:lnTo>
                  <a:lnTo>
                    <a:pt x="44" y="26"/>
                  </a:lnTo>
                  <a:lnTo>
                    <a:pt x="58" y="22"/>
                  </a:lnTo>
                  <a:lnTo>
                    <a:pt x="74" y="18"/>
                  </a:lnTo>
                  <a:lnTo>
                    <a:pt x="92" y="16"/>
                  </a:lnTo>
                  <a:lnTo>
                    <a:pt x="112" y="16"/>
                  </a:lnTo>
                  <a:lnTo>
                    <a:pt x="112" y="16"/>
                  </a:lnTo>
                  <a:lnTo>
                    <a:pt x="132" y="16"/>
                  </a:lnTo>
                  <a:lnTo>
                    <a:pt x="150" y="18"/>
                  </a:lnTo>
                  <a:lnTo>
                    <a:pt x="166" y="22"/>
                  </a:lnTo>
                  <a:lnTo>
                    <a:pt x="180" y="26"/>
                  </a:lnTo>
                  <a:lnTo>
                    <a:pt x="192" y="32"/>
                  </a:lnTo>
                  <a:lnTo>
                    <a:pt x="200" y="38"/>
                  </a:lnTo>
                  <a:lnTo>
                    <a:pt x="206" y="44"/>
                  </a:lnTo>
                  <a:lnTo>
                    <a:pt x="208" y="52"/>
                  </a:lnTo>
                  <a:lnTo>
                    <a:pt x="208" y="52"/>
                  </a:lnTo>
                  <a:lnTo>
                    <a:pt x="206" y="60"/>
                  </a:lnTo>
                  <a:lnTo>
                    <a:pt x="200" y="66"/>
                  </a:lnTo>
                  <a:lnTo>
                    <a:pt x="192" y="72"/>
                  </a:lnTo>
                  <a:lnTo>
                    <a:pt x="180" y="78"/>
                  </a:lnTo>
                  <a:lnTo>
                    <a:pt x="166" y="82"/>
                  </a:lnTo>
                  <a:lnTo>
                    <a:pt x="150" y="86"/>
                  </a:lnTo>
                  <a:lnTo>
                    <a:pt x="132" y="88"/>
                  </a:lnTo>
                  <a:lnTo>
                    <a:pt x="112" y="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ar-SA" sz="760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6D0F3239-C694-48D1-9A36-19B32D97A0BF}"/>
              </a:ext>
            </a:extLst>
          </p:cNvPr>
          <p:cNvSpPr txBox="1"/>
          <p:nvPr/>
        </p:nvSpPr>
        <p:spPr>
          <a:xfrm>
            <a:off x="7120730" y="3331744"/>
            <a:ext cx="539779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/>
              <a:t>LMI</a:t>
            </a:r>
          </a:p>
        </p:txBody>
      </p:sp>
      <p:sp>
        <p:nvSpPr>
          <p:cNvPr id="105" name="Freeform 22">
            <a:extLst>
              <a:ext uri="{FF2B5EF4-FFF2-40B4-BE49-F238E27FC236}">
                <a16:creationId xmlns:a16="http://schemas.microsoft.com/office/drawing/2014/main" id="{93E93026-8A59-4F42-BFA0-D755660F02FB}"/>
              </a:ext>
            </a:extLst>
          </p:cNvPr>
          <p:cNvSpPr>
            <a:spLocks/>
          </p:cNvSpPr>
          <p:nvPr/>
        </p:nvSpPr>
        <p:spPr bwMode="auto">
          <a:xfrm>
            <a:off x="6716757" y="833281"/>
            <a:ext cx="1134483" cy="618277"/>
          </a:xfrm>
          <a:custGeom>
            <a:avLst/>
            <a:gdLst>
              <a:gd name="T0" fmla="*/ 266 w 266"/>
              <a:gd name="T1" fmla="*/ 111 h 173"/>
              <a:gd name="T2" fmla="*/ 202 w 266"/>
              <a:gd name="T3" fmla="*/ 173 h 173"/>
              <a:gd name="T4" fmla="*/ 48 w 266"/>
              <a:gd name="T5" fmla="*/ 173 h 173"/>
              <a:gd name="T6" fmla="*/ 0 w 266"/>
              <a:gd name="T7" fmla="*/ 126 h 173"/>
              <a:gd name="T8" fmla="*/ 48 w 266"/>
              <a:gd name="T9" fmla="*/ 79 h 173"/>
              <a:gd name="T10" fmla="*/ 54 w 266"/>
              <a:gd name="T11" fmla="*/ 79 h 173"/>
              <a:gd name="T12" fmla="*/ 53 w 266"/>
              <a:gd name="T13" fmla="*/ 69 h 173"/>
              <a:gd name="T14" fmla="*/ 123 w 266"/>
              <a:gd name="T15" fmla="*/ 0 h 173"/>
              <a:gd name="T16" fmla="*/ 191 w 266"/>
              <a:gd name="T17" fmla="*/ 50 h 173"/>
              <a:gd name="T18" fmla="*/ 202 w 266"/>
              <a:gd name="T19" fmla="*/ 49 h 173"/>
              <a:gd name="T20" fmla="*/ 266 w 266"/>
              <a:gd name="T21" fmla="*/ 111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73">
                <a:moveTo>
                  <a:pt x="266" y="111"/>
                </a:moveTo>
                <a:cubicBezTo>
                  <a:pt x="266" y="145"/>
                  <a:pt x="237" y="173"/>
                  <a:pt x="202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21" y="173"/>
                  <a:pt x="0" y="152"/>
                  <a:pt x="0" y="126"/>
                </a:cubicBezTo>
                <a:cubicBezTo>
                  <a:pt x="0" y="100"/>
                  <a:pt x="21" y="79"/>
                  <a:pt x="48" y="79"/>
                </a:cubicBezTo>
                <a:cubicBezTo>
                  <a:pt x="50" y="79"/>
                  <a:pt x="52" y="79"/>
                  <a:pt x="54" y="79"/>
                </a:cubicBezTo>
                <a:cubicBezTo>
                  <a:pt x="53" y="76"/>
                  <a:pt x="53" y="73"/>
                  <a:pt x="53" y="69"/>
                </a:cubicBezTo>
                <a:cubicBezTo>
                  <a:pt x="53" y="31"/>
                  <a:pt x="85" y="0"/>
                  <a:pt x="123" y="0"/>
                </a:cubicBezTo>
                <a:cubicBezTo>
                  <a:pt x="155" y="0"/>
                  <a:pt x="182" y="21"/>
                  <a:pt x="191" y="50"/>
                </a:cubicBezTo>
                <a:cubicBezTo>
                  <a:pt x="194" y="49"/>
                  <a:pt x="198" y="49"/>
                  <a:pt x="202" y="49"/>
                </a:cubicBezTo>
                <a:cubicBezTo>
                  <a:pt x="237" y="49"/>
                  <a:pt x="266" y="76"/>
                  <a:pt x="266" y="1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F2E64BE-9663-493C-A9D0-0862ADF0CC0B}"/>
              </a:ext>
            </a:extLst>
          </p:cNvPr>
          <p:cNvSpPr txBox="1"/>
          <p:nvPr/>
        </p:nvSpPr>
        <p:spPr>
          <a:xfrm>
            <a:off x="6766283" y="1103640"/>
            <a:ext cx="1017983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bg1"/>
                </a:solidFill>
              </a:rPr>
              <a:t>Workforce &amp; Education Data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061D590-D5C2-464E-8CE9-F5640C9E94BA}"/>
              </a:ext>
            </a:extLst>
          </p:cNvPr>
          <p:cNvSpPr txBox="1"/>
          <p:nvPr/>
        </p:nvSpPr>
        <p:spPr>
          <a:xfrm>
            <a:off x="7136199" y="4035535"/>
            <a:ext cx="52097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dirty="0"/>
              <a:t>Social Media</a:t>
            </a:r>
          </a:p>
        </p:txBody>
      </p:sp>
      <p:sp>
        <p:nvSpPr>
          <p:cNvPr id="108" name="Freeform 173">
            <a:extLst>
              <a:ext uri="{FF2B5EF4-FFF2-40B4-BE49-F238E27FC236}">
                <a16:creationId xmlns:a16="http://schemas.microsoft.com/office/drawing/2014/main" id="{1272D703-7F89-41B5-8D59-DEBE1F78AAB3}"/>
              </a:ext>
            </a:extLst>
          </p:cNvPr>
          <p:cNvSpPr>
            <a:spLocks noEditPoints="1"/>
          </p:cNvSpPr>
          <p:nvPr/>
        </p:nvSpPr>
        <p:spPr bwMode="auto">
          <a:xfrm>
            <a:off x="6894176" y="4073320"/>
            <a:ext cx="205740" cy="205740"/>
          </a:xfrm>
          <a:custGeom>
            <a:avLst/>
            <a:gdLst>
              <a:gd name="T0" fmla="*/ 31 w 182"/>
              <a:gd name="T1" fmla="*/ 97 h 170"/>
              <a:gd name="T2" fmla="*/ 5 w 182"/>
              <a:gd name="T3" fmla="*/ 93 h 170"/>
              <a:gd name="T4" fmla="*/ 12 w 182"/>
              <a:gd name="T5" fmla="*/ 49 h 170"/>
              <a:gd name="T6" fmla="*/ 25 w 182"/>
              <a:gd name="T7" fmla="*/ 55 h 170"/>
              <a:gd name="T8" fmla="*/ 49 w 182"/>
              <a:gd name="T9" fmla="*/ 54 h 170"/>
              <a:gd name="T10" fmla="*/ 56 w 182"/>
              <a:gd name="T11" fmla="*/ 85 h 170"/>
              <a:gd name="T12" fmla="*/ 61 w 182"/>
              <a:gd name="T13" fmla="*/ 24 h 170"/>
              <a:gd name="T14" fmla="*/ 36 w 182"/>
              <a:gd name="T15" fmla="*/ 49 h 170"/>
              <a:gd name="T16" fmla="*/ 12 w 182"/>
              <a:gd name="T17" fmla="*/ 24 h 170"/>
              <a:gd name="T18" fmla="*/ 36 w 182"/>
              <a:gd name="T19" fmla="*/ 0 h 170"/>
              <a:gd name="T20" fmla="*/ 157 w 182"/>
              <a:gd name="T21" fmla="*/ 145 h 170"/>
              <a:gd name="T22" fmla="*/ 132 w 182"/>
              <a:gd name="T23" fmla="*/ 170 h 170"/>
              <a:gd name="T24" fmla="*/ 31 w 182"/>
              <a:gd name="T25" fmla="*/ 163 h 170"/>
              <a:gd name="T26" fmla="*/ 25 w 182"/>
              <a:gd name="T27" fmla="*/ 135 h 170"/>
              <a:gd name="T28" fmla="*/ 28 w 182"/>
              <a:gd name="T29" fmla="*/ 115 h 170"/>
              <a:gd name="T30" fmla="*/ 38 w 182"/>
              <a:gd name="T31" fmla="*/ 98 h 170"/>
              <a:gd name="T32" fmla="*/ 57 w 182"/>
              <a:gd name="T33" fmla="*/ 91 h 170"/>
              <a:gd name="T34" fmla="*/ 68 w 182"/>
              <a:gd name="T35" fmla="*/ 98 h 170"/>
              <a:gd name="T36" fmla="*/ 91 w 182"/>
              <a:gd name="T37" fmla="*/ 104 h 170"/>
              <a:gd name="T38" fmla="*/ 114 w 182"/>
              <a:gd name="T39" fmla="*/ 98 h 170"/>
              <a:gd name="T40" fmla="*/ 125 w 182"/>
              <a:gd name="T41" fmla="*/ 91 h 170"/>
              <a:gd name="T42" fmla="*/ 143 w 182"/>
              <a:gd name="T43" fmla="*/ 98 h 170"/>
              <a:gd name="T44" fmla="*/ 153 w 182"/>
              <a:gd name="T45" fmla="*/ 115 h 170"/>
              <a:gd name="T46" fmla="*/ 157 w 182"/>
              <a:gd name="T47" fmla="*/ 135 h 170"/>
              <a:gd name="T48" fmla="*/ 116 w 182"/>
              <a:gd name="T49" fmla="*/ 35 h 170"/>
              <a:gd name="T50" fmla="*/ 116 w 182"/>
              <a:gd name="T51" fmla="*/ 86 h 170"/>
              <a:gd name="T52" fmla="*/ 65 w 182"/>
              <a:gd name="T53" fmla="*/ 86 h 170"/>
              <a:gd name="T54" fmla="*/ 65 w 182"/>
              <a:gd name="T55" fmla="*/ 35 h 170"/>
              <a:gd name="T56" fmla="*/ 116 w 182"/>
              <a:gd name="T57" fmla="*/ 35 h 170"/>
              <a:gd name="T58" fmla="*/ 169 w 182"/>
              <a:gd name="T59" fmla="*/ 24 h 170"/>
              <a:gd name="T60" fmla="*/ 145 w 182"/>
              <a:gd name="T61" fmla="*/ 49 h 170"/>
              <a:gd name="T62" fmla="*/ 121 w 182"/>
              <a:gd name="T63" fmla="*/ 24 h 170"/>
              <a:gd name="T64" fmla="*/ 145 w 182"/>
              <a:gd name="T65" fmla="*/ 0 h 170"/>
              <a:gd name="T66" fmla="*/ 182 w 182"/>
              <a:gd name="T67" fmla="*/ 82 h 170"/>
              <a:gd name="T68" fmla="*/ 163 w 182"/>
              <a:gd name="T69" fmla="*/ 97 h 170"/>
              <a:gd name="T70" fmla="*/ 125 w 182"/>
              <a:gd name="T71" fmla="*/ 85 h 170"/>
              <a:gd name="T72" fmla="*/ 133 w 182"/>
              <a:gd name="T73" fmla="*/ 54 h 170"/>
              <a:gd name="T74" fmla="*/ 156 w 182"/>
              <a:gd name="T75" fmla="*/ 55 h 170"/>
              <a:gd name="T76" fmla="*/ 170 w 182"/>
              <a:gd name="T77" fmla="*/ 4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2" h="170">
                <a:moveTo>
                  <a:pt x="56" y="85"/>
                </a:moveTo>
                <a:cubicBezTo>
                  <a:pt x="46" y="85"/>
                  <a:pt x="37" y="89"/>
                  <a:pt x="31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3" y="97"/>
                  <a:pt x="9" y="96"/>
                  <a:pt x="5" y="93"/>
                </a:cubicBezTo>
                <a:cubicBezTo>
                  <a:pt x="2" y="91"/>
                  <a:pt x="0" y="87"/>
                  <a:pt x="0" y="82"/>
                </a:cubicBezTo>
                <a:cubicBezTo>
                  <a:pt x="0" y="60"/>
                  <a:pt x="4" y="49"/>
                  <a:pt x="12" y="49"/>
                </a:cubicBezTo>
                <a:cubicBezTo>
                  <a:pt x="12" y="49"/>
                  <a:pt x="13" y="49"/>
                  <a:pt x="16" y="51"/>
                </a:cubicBezTo>
                <a:cubicBezTo>
                  <a:pt x="18" y="52"/>
                  <a:pt x="21" y="53"/>
                  <a:pt x="25" y="55"/>
                </a:cubicBezTo>
                <a:cubicBezTo>
                  <a:pt x="29" y="56"/>
                  <a:pt x="33" y="57"/>
                  <a:pt x="36" y="57"/>
                </a:cubicBezTo>
                <a:cubicBezTo>
                  <a:pt x="41" y="57"/>
                  <a:pt x="45" y="56"/>
                  <a:pt x="49" y="54"/>
                </a:cubicBezTo>
                <a:cubicBezTo>
                  <a:pt x="49" y="57"/>
                  <a:pt x="48" y="59"/>
                  <a:pt x="48" y="61"/>
                </a:cubicBezTo>
                <a:cubicBezTo>
                  <a:pt x="48" y="69"/>
                  <a:pt x="51" y="78"/>
                  <a:pt x="56" y="85"/>
                </a:cubicBezTo>
                <a:close/>
                <a:moveTo>
                  <a:pt x="53" y="7"/>
                </a:moveTo>
                <a:cubicBezTo>
                  <a:pt x="58" y="12"/>
                  <a:pt x="61" y="18"/>
                  <a:pt x="61" y="24"/>
                </a:cubicBezTo>
                <a:cubicBezTo>
                  <a:pt x="61" y="31"/>
                  <a:pt x="58" y="37"/>
                  <a:pt x="53" y="42"/>
                </a:cubicBezTo>
                <a:cubicBezTo>
                  <a:pt x="49" y="46"/>
                  <a:pt x="43" y="49"/>
                  <a:pt x="36" y="49"/>
                </a:cubicBezTo>
                <a:cubicBezTo>
                  <a:pt x="30" y="49"/>
                  <a:pt x="24" y="46"/>
                  <a:pt x="19" y="42"/>
                </a:cubicBezTo>
                <a:cubicBezTo>
                  <a:pt x="14" y="37"/>
                  <a:pt x="12" y="31"/>
                  <a:pt x="12" y="24"/>
                </a:cubicBezTo>
                <a:cubicBezTo>
                  <a:pt x="12" y="18"/>
                  <a:pt x="14" y="12"/>
                  <a:pt x="19" y="7"/>
                </a:cubicBezTo>
                <a:cubicBezTo>
                  <a:pt x="24" y="3"/>
                  <a:pt x="30" y="0"/>
                  <a:pt x="36" y="0"/>
                </a:cubicBezTo>
                <a:cubicBezTo>
                  <a:pt x="43" y="0"/>
                  <a:pt x="49" y="3"/>
                  <a:pt x="53" y="7"/>
                </a:cubicBezTo>
                <a:close/>
                <a:moveTo>
                  <a:pt x="157" y="145"/>
                </a:moveTo>
                <a:cubicBezTo>
                  <a:pt x="157" y="153"/>
                  <a:pt x="155" y="159"/>
                  <a:pt x="150" y="163"/>
                </a:cubicBezTo>
                <a:cubicBezTo>
                  <a:pt x="146" y="167"/>
                  <a:pt x="140" y="170"/>
                  <a:pt x="132" y="170"/>
                </a:cubicBezTo>
                <a:cubicBezTo>
                  <a:pt x="49" y="170"/>
                  <a:pt x="49" y="170"/>
                  <a:pt x="49" y="170"/>
                </a:cubicBezTo>
                <a:cubicBezTo>
                  <a:pt x="42" y="170"/>
                  <a:pt x="36" y="167"/>
                  <a:pt x="31" y="163"/>
                </a:cubicBezTo>
                <a:cubicBezTo>
                  <a:pt x="26" y="159"/>
                  <a:pt x="24" y="153"/>
                  <a:pt x="24" y="145"/>
                </a:cubicBezTo>
                <a:cubicBezTo>
                  <a:pt x="24" y="142"/>
                  <a:pt x="24" y="139"/>
                  <a:pt x="25" y="135"/>
                </a:cubicBezTo>
                <a:cubicBezTo>
                  <a:pt x="25" y="132"/>
                  <a:pt x="25" y="129"/>
                  <a:pt x="26" y="125"/>
                </a:cubicBezTo>
                <a:cubicBezTo>
                  <a:pt x="27" y="121"/>
                  <a:pt x="27" y="118"/>
                  <a:pt x="28" y="115"/>
                </a:cubicBezTo>
                <a:cubicBezTo>
                  <a:pt x="29" y="112"/>
                  <a:pt x="31" y="109"/>
                  <a:pt x="32" y="106"/>
                </a:cubicBezTo>
                <a:cubicBezTo>
                  <a:pt x="34" y="103"/>
                  <a:pt x="36" y="100"/>
                  <a:pt x="38" y="98"/>
                </a:cubicBezTo>
                <a:cubicBezTo>
                  <a:pt x="40" y="96"/>
                  <a:pt x="43" y="94"/>
                  <a:pt x="46" y="93"/>
                </a:cubicBezTo>
                <a:cubicBezTo>
                  <a:pt x="50" y="92"/>
                  <a:pt x="53" y="91"/>
                  <a:pt x="57" y="91"/>
                </a:cubicBezTo>
                <a:cubicBezTo>
                  <a:pt x="58" y="91"/>
                  <a:pt x="59" y="92"/>
                  <a:pt x="61" y="93"/>
                </a:cubicBezTo>
                <a:cubicBezTo>
                  <a:pt x="63" y="94"/>
                  <a:pt x="65" y="96"/>
                  <a:pt x="68" y="98"/>
                </a:cubicBezTo>
                <a:cubicBezTo>
                  <a:pt x="70" y="99"/>
                  <a:pt x="74" y="101"/>
                  <a:pt x="78" y="102"/>
                </a:cubicBezTo>
                <a:cubicBezTo>
                  <a:pt x="82" y="103"/>
                  <a:pt x="86" y="104"/>
                  <a:pt x="91" y="104"/>
                </a:cubicBezTo>
                <a:cubicBezTo>
                  <a:pt x="95" y="104"/>
                  <a:pt x="99" y="103"/>
                  <a:pt x="104" y="102"/>
                </a:cubicBezTo>
                <a:cubicBezTo>
                  <a:pt x="108" y="101"/>
                  <a:pt x="111" y="99"/>
                  <a:pt x="114" y="98"/>
                </a:cubicBezTo>
                <a:cubicBezTo>
                  <a:pt x="116" y="96"/>
                  <a:pt x="118" y="94"/>
                  <a:pt x="121" y="93"/>
                </a:cubicBezTo>
                <a:cubicBezTo>
                  <a:pt x="123" y="92"/>
                  <a:pt x="124" y="91"/>
                  <a:pt x="125" y="91"/>
                </a:cubicBezTo>
                <a:cubicBezTo>
                  <a:pt x="128" y="91"/>
                  <a:pt x="132" y="92"/>
                  <a:pt x="135" y="93"/>
                </a:cubicBezTo>
                <a:cubicBezTo>
                  <a:pt x="138" y="94"/>
                  <a:pt x="141" y="96"/>
                  <a:pt x="143" y="98"/>
                </a:cubicBezTo>
                <a:cubicBezTo>
                  <a:pt x="145" y="100"/>
                  <a:pt x="147" y="103"/>
                  <a:pt x="149" y="106"/>
                </a:cubicBezTo>
                <a:cubicBezTo>
                  <a:pt x="151" y="109"/>
                  <a:pt x="152" y="112"/>
                  <a:pt x="153" y="115"/>
                </a:cubicBezTo>
                <a:cubicBezTo>
                  <a:pt x="154" y="118"/>
                  <a:pt x="155" y="121"/>
                  <a:pt x="156" y="125"/>
                </a:cubicBezTo>
                <a:cubicBezTo>
                  <a:pt x="156" y="129"/>
                  <a:pt x="157" y="132"/>
                  <a:pt x="157" y="135"/>
                </a:cubicBezTo>
                <a:cubicBezTo>
                  <a:pt x="157" y="139"/>
                  <a:pt x="157" y="142"/>
                  <a:pt x="157" y="145"/>
                </a:cubicBezTo>
                <a:close/>
                <a:moveTo>
                  <a:pt x="116" y="35"/>
                </a:moveTo>
                <a:cubicBezTo>
                  <a:pt x="124" y="42"/>
                  <a:pt x="127" y="51"/>
                  <a:pt x="127" y="61"/>
                </a:cubicBezTo>
                <a:cubicBezTo>
                  <a:pt x="127" y="71"/>
                  <a:pt x="124" y="79"/>
                  <a:pt x="116" y="86"/>
                </a:cubicBezTo>
                <a:cubicBezTo>
                  <a:pt x="109" y="93"/>
                  <a:pt x="101" y="97"/>
                  <a:pt x="91" y="97"/>
                </a:cubicBezTo>
                <a:cubicBezTo>
                  <a:pt x="81" y="97"/>
                  <a:pt x="72" y="93"/>
                  <a:pt x="65" y="86"/>
                </a:cubicBezTo>
                <a:cubicBezTo>
                  <a:pt x="58" y="79"/>
                  <a:pt x="54" y="71"/>
                  <a:pt x="54" y="61"/>
                </a:cubicBezTo>
                <a:cubicBezTo>
                  <a:pt x="54" y="51"/>
                  <a:pt x="58" y="42"/>
                  <a:pt x="65" y="35"/>
                </a:cubicBezTo>
                <a:cubicBezTo>
                  <a:pt x="72" y="28"/>
                  <a:pt x="81" y="24"/>
                  <a:pt x="91" y="24"/>
                </a:cubicBezTo>
                <a:cubicBezTo>
                  <a:pt x="101" y="24"/>
                  <a:pt x="109" y="28"/>
                  <a:pt x="116" y="35"/>
                </a:cubicBezTo>
                <a:close/>
                <a:moveTo>
                  <a:pt x="162" y="7"/>
                </a:moveTo>
                <a:cubicBezTo>
                  <a:pt x="167" y="12"/>
                  <a:pt x="169" y="18"/>
                  <a:pt x="169" y="24"/>
                </a:cubicBezTo>
                <a:cubicBezTo>
                  <a:pt x="169" y="31"/>
                  <a:pt x="167" y="37"/>
                  <a:pt x="162" y="42"/>
                </a:cubicBezTo>
                <a:cubicBezTo>
                  <a:pt x="158" y="46"/>
                  <a:pt x="152" y="49"/>
                  <a:pt x="145" y="49"/>
                </a:cubicBezTo>
                <a:cubicBezTo>
                  <a:pt x="139" y="49"/>
                  <a:pt x="133" y="46"/>
                  <a:pt x="128" y="42"/>
                </a:cubicBezTo>
                <a:cubicBezTo>
                  <a:pt x="123" y="37"/>
                  <a:pt x="121" y="31"/>
                  <a:pt x="121" y="24"/>
                </a:cubicBezTo>
                <a:cubicBezTo>
                  <a:pt x="121" y="18"/>
                  <a:pt x="123" y="12"/>
                  <a:pt x="128" y="7"/>
                </a:cubicBezTo>
                <a:cubicBezTo>
                  <a:pt x="133" y="3"/>
                  <a:pt x="139" y="0"/>
                  <a:pt x="145" y="0"/>
                </a:cubicBezTo>
                <a:cubicBezTo>
                  <a:pt x="152" y="0"/>
                  <a:pt x="158" y="3"/>
                  <a:pt x="162" y="7"/>
                </a:cubicBezTo>
                <a:close/>
                <a:moveTo>
                  <a:pt x="182" y="82"/>
                </a:moveTo>
                <a:cubicBezTo>
                  <a:pt x="182" y="87"/>
                  <a:pt x="180" y="91"/>
                  <a:pt x="176" y="93"/>
                </a:cubicBezTo>
                <a:cubicBezTo>
                  <a:pt x="173" y="96"/>
                  <a:pt x="168" y="97"/>
                  <a:pt x="163" y="97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44" y="89"/>
                  <a:pt x="136" y="85"/>
                  <a:pt x="125" y="85"/>
                </a:cubicBezTo>
                <a:cubicBezTo>
                  <a:pt x="131" y="78"/>
                  <a:pt x="133" y="69"/>
                  <a:pt x="133" y="61"/>
                </a:cubicBezTo>
                <a:cubicBezTo>
                  <a:pt x="133" y="59"/>
                  <a:pt x="133" y="57"/>
                  <a:pt x="133" y="54"/>
                </a:cubicBezTo>
                <a:cubicBezTo>
                  <a:pt x="137" y="56"/>
                  <a:pt x="141" y="57"/>
                  <a:pt x="145" y="57"/>
                </a:cubicBezTo>
                <a:cubicBezTo>
                  <a:pt x="149" y="57"/>
                  <a:pt x="153" y="56"/>
                  <a:pt x="156" y="55"/>
                </a:cubicBezTo>
                <a:cubicBezTo>
                  <a:pt x="160" y="53"/>
                  <a:pt x="163" y="52"/>
                  <a:pt x="166" y="51"/>
                </a:cubicBezTo>
                <a:cubicBezTo>
                  <a:pt x="168" y="49"/>
                  <a:pt x="169" y="49"/>
                  <a:pt x="170" y="49"/>
                </a:cubicBezTo>
                <a:cubicBezTo>
                  <a:pt x="178" y="49"/>
                  <a:pt x="182" y="60"/>
                  <a:pt x="182" y="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760"/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F8EAD251-8DFD-4755-BAFD-556858611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847" y="1484225"/>
            <a:ext cx="3618303" cy="3624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BC39220-3CB9-4C2D-AA57-0BC1E2DD0E50}"/>
              </a:ext>
            </a:extLst>
          </p:cNvPr>
          <p:cNvGrpSpPr/>
          <p:nvPr/>
        </p:nvGrpSpPr>
        <p:grpSpPr>
          <a:xfrm>
            <a:off x="4048075" y="3618351"/>
            <a:ext cx="969202" cy="762512"/>
            <a:chOff x="4036774" y="3643719"/>
            <a:chExt cx="969202" cy="76251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DC064C8-EDED-4EDD-837F-30EAA85EAF26}"/>
                </a:ext>
              </a:extLst>
            </p:cNvPr>
            <p:cNvSpPr/>
            <p:nvPr/>
          </p:nvSpPr>
          <p:spPr>
            <a:xfrm>
              <a:off x="4036774" y="3643719"/>
              <a:ext cx="969202" cy="7307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 dirty="0"/>
            </a:p>
          </p:txBody>
        </p:sp>
        <p:sp>
          <p:nvSpPr>
            <p:cNvPr id="70" name="Freeform 82">
              <a:extLst>
                <a:ext uri="{FF2B5EF4-FFF2-40B4-BE49-F238E27FC236}">
                  <a16:creationId xmlns:a16="http://schemas.microsoft.com/office/drawing/2014/main" id="{02A16A2B-7822-4A42-976F-9B6DCA4BF6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1530" y="3781950"/>
              <a:ext cx="279689" cy="188609"/>
            </a:xfrm>
            <a:custGeom>
              <a:avLst/>
              <a:gdLst>
                <a:gd name="T0" fmla="*/ 30 w 250"/>
                <a:gd name="T1" fmla="*/ 135 h 204"/>
                <a:gd name="T2" fmla="*/ 125 w 250"/>
                <a:gd name="T3" fmla="*/ 135 h 204"/>
                <a:gd name="T4" fmla="*/ 103 w 250"/>
                <a:gd name="T5" fmla="*/ 66 h 204"/>
                <a:gd name="T6" fmla="*/ 99 w 250"/>
                <a:gd name="T7" fmla="*/ 47 h 204"/>
                <a:gd name="T8" fmla="*/ 146 w 250"/>
                <a:gd name="T9" fmla="*/ 0 h 204"/>
                <a:gd name="T10" fmla="*/ 193 w 250"/>
                <a:gd name="T11" fmla="*/ 47 h 204"/>
                <a:gd name="T12" fmla="*/ 189 w 250"/>
                <a:gd name="T13" fmla="*/ 65 h 204"/>
                <a:gd name="T14" fmla="*/ 172 w 250"/>
                <a:gd name="T15" fmla="*/ 126 h 204"/>
                <a:gd name="T16" fmla="*/ 250 w 250"/>
                <a:gd name="T17" fmla="*/ 204 h 204"/>
                <a:gd name="T18" fmla="*/ 125 w 250"/>
                <a:gd name="T19" fmla="*/ 204 h 204"/>
                <a:gd name="T20" fmla="*/ 0 w 250"/>
                <a:gd name="T21" fmla="*/ 204 h 204"/>
                <a:gd name="T22" fmla="*/ 66 w 250"/>
                <a:gd name="T23" fmla="*/ 185 h 204"/>
                <a:gd name="T24" fmla="*/ 77 w 250"/>
                <a:gd name="T25" fmla="*/ 187 h 204"/>
                <a:gd name="T26" fmla="*/ 69 w 250"/>
                <a:gd name="T27" fmla="*/ 169 h 204"/>
                <a:gd name="T28" fmla="*/ 103 w 250"/>
                <a:gd name="T29" fmla="*/ 192 h 204"/>
                <a:gd name="T30" fmla="*/ 73 w 250"/>
                <a:gd name="T31" fmla="*/ 151 h 204"/>
                <a:gd name="T32" fmla="*/ 125 w 250"/>
                <a:gd name="T33" fmla="*/ 193 h 204"/>
                <a:gd name="T34" fmla="*/ 185 w 250"/>
                <a:gd name="T35" fmla="*/ 185 h 204"/>
                <a:gd name="T36" fmla="*/ 183 w 250"/>
                <a:gd name="T37" fmla="*/ 179 h 204"/>
                <a:gd name="T38" fmla="*/ 204 w 250"/>
                <a:gd name="T39" fmla="*/ 189 h 204"/>
                <a:gd name="T40" fmla="*/ 178 w 250"/>
                <a:gd name="T41" fmla="*/ 152 h 204"/>
                <a:gd name="T42" fmla="*/ 230 w 250"/>
                <a:gd name="T43" fmla="*/ 194 h 204"/>
                <a:gd name="T44" fmla="*/ 230 w 250"/>
                <a:gd name="T45" fmla="*/ 183 h 204"/>
                <a:gd name="T46" fmla="*/ 173 w 250"/>
                <a:gd name="T47" fmla="*/ 130 h 204"/>
                <a:gd name="T48" fmla="*/ 146 w 250"/>
                <a:gd name="T49" fmla="*/ 166 h 204"/>
                <a:gd name="T50" fmla="*/ 125 w 250"/>
                <a:gd name="T51" fmla="*/ 139 h 204"/>
                <a:gd name="T52" fmla="*/ 123 w 250"/>
                <a:gd name="T53" fmla="*/ 139 h 204"/>
                <a:gd name="T54" fmla="*/ 125 w 250"/>
                <a:gd name="T55" fmla="*/ 152 h 204"/>
                <a:gd name="T56" fmla="*/ 97 w 250"/>
                <a:gd name="T57" fmla="*/ 134 h 204"/>
                <a:gd name="T58" fmla="*/ 125 w 250"/>
                <a:gd name="T59" fmla="*/ 173 h 204"/>
                <a:gd name="T60" fmla="*/ 77 w 250"/>
                <a:gd name="T61" fmla="*/ 134 h 204"/>
                <a:gd name="T62" fmla="*/ 38 w 250"/>
                <a:gd name="T63" fmla="*/ 139 h 204"/>
                <a:gd name="T64" fmla="*/ 123 w 250"/>
                <a:gd name="T65" fmla="*/ 47 h 204"/>
                <a:gd name="T66" fmla="*/ 146 w 250"/>
                <a:gd name="T67" fmla="*/ 70 h 204"/>
                <a:gd name="T68" fmla="*/ 169 w 250"/>
                <a:gd name="T69" fmla="*/ 47 h 204"/>
                <a:gd name="T70" fmla="*/ 146 w 250"/>
                <a:gd name="T71" fmla="*/ 23 h 204"/>
                <a:gd name="T72" fmla="*/ 123 w 250"/>
                <a:gd name="T73" fmla="*/ 47 h 204"/>
                <a:gd name="T74" fmla="*/ 223 w 250"/>
                <a:gd name="T75" fmla="*/ 166 h 204"/>
                <a:gd name="T76" fmla="*/ 204 w 250"/>
                <a:gd name="T77" fmla="*/ 13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0" h="204">
                  <a:moveTo>
                    <a:pt x="0" y="204"/>
                  </a:moveTo>
                  <a:cubicBezTo>
                    <a:pt x="30" y="135"/>
                    <a:pt x="30" y="135"/>
                    <a:pt x="30" y="135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2" y="63"/>
                    <a:pt x="101" y="59"/>
                    <a:pt x="100" y="56"/>
                  </a:cubicBezTo>
                  <a:cubicBezTo>
                    <a:pt x="100" y="53"/>
                    <a:pt x="99" y="50"/>
                    <a:pt x="99" y="47"/>
                  </a:cubicBezTo>
                  <a:cubicBezTo>
                    <a:pt x="99" y="34"/>
                    <a:pt x="104" y="23"/>
                    <a:pt x="113" y="14"/>
                  </a:cubicBezTo>
                  <a:cubicBezTo>
                    <a:pt x="122" y="5"/>
                    <a:pt x="133" y="0"/>
                    <a:pt x="146" y="0"/>
                  </a:cubicBezTo>
                  <a:cubicBezTo>
                    <a:pt x="159" y="0"/>
                    <a:pt x="170" y="5"/>
                    <a:pt x="179" y="14"/>
                  </a:cubicBezTo>
                  <a:cubicBezTo>
                    <a:pt x="188" y="23"/>
                    <a:pt x="193" y="34"/>
                    <a:pt x="193" y="47"/>
                  </a:cubicBezTo>
                  <a:cubicBezTo>
                    <a:pt x="193" y="50"/>
                    <a:pt x="193" y="53"/>
                    <a:pt x="192" y="56"/>
                  </a:cubicBezTo>
                  <a:cubicBezTo>
                    <a:pt x="191" y="59"/>
                    <a:pt x="191" y="62"/>
                    <a:pt x="189" y="65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72" y="126"/>
                    <a:pt x="172" y="126"/>
                    <a:pt x="172" y="126"/>
                  </a:cubicBezTo>
                  <a:cubicBezTo>
                    <a:pt x="221" y="135"/>
                    <a:pt x="221" y="135"/>
                    <a:pt x="221" y="135"/>
                  </a:cubicBezTo>
                  <a:cubicBezTo>
                    <a:pt x="250" y="204"/>
                    <a:pt x="250" y="204"/>
                    <a:pt x="250" y="204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25" y="204"/>
                    <a:pt x="125" y="204"/>
                    <a:pt x="125" y="204"/>
                  </a:cubicBezTo>
                  <a:cubicBezTo>
                    <a:pt x="64" y="191"/>
                    <a:pt x="64" y="191"/>
                    <a:pt x="64" y="191"/>
                  </a:cubicBezTo>
                  <a:lnTo>
                    <a:pt x="0" y="204"/>
                  </a:lnTo>
                  <a:close/>
                  <a:moveTo>
                    <a:pt x="16" y="195"/>
                  </a:moveTo>
                  <a:cubicBezTo>
                    <a:pt x="66" y="185"/>
                    <a:pt x="66" y="185"/>
                    <a:pt x="66" y="185"/>
                  </a:cubicBezTo>
                  <a:cubicBezTo>
                    <a:pt x="67" y="177"/>
                    <a:pt x="67" y="177"/>
                    <a:pt x="67" y="17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69" y="169"/>
                    <a:pt x="69" y="169"/>
                    <a:pt x="69" y="169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103" y="192"/>
                    <a:pt x="103" y="192"/>
                    <a:pt x="103" y="192"/>
                  </a:cubicBezTo>
                  <a:cubicBezTo>
                    <a:pt x="116" y="195"/>
                    <a:pt x="116" y="195"/>
                    <a:pt x="116" y="195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5" y="143"/>
                    <a:pt x="75" y="143"/>
                    <a:pt x="75" y="143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5" y="197"/>
                    <a:pt x="125" y="197"/>
                    <a:pt x="125" y="197"/>
                  </a:cubicBezTo>
                  <a:cubicBezTo>
                    <a:pt x="185" y="185"/>
                    <a:pt x="185" y="185"/>
                    <a:pt x="185" y="185"/>
                  </a:cubicBezTo>
                  <a:cubicBezTo>
                    <a:pt x="191" y="186"/>
                    <a:pt x="191" y="186"/>
                    <a:pt x="191" y="186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181" y="165"/>
                    <a:pt x="181" y="165"/>
                    <a:pt x="181" y="165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17" y="192"/>
                    <a:pt x="217" y="192"/>
                    <a:pt x="217" y="192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5" y="139"/>
                    <a:pt x="175" y="139"/>
                    <a:pt x="175" y="139"/>
                  </a:cubicBezTo>
                  <a:cubicBezTo>
                    <a:pt x="230" y="194"/>
                    <a:pt x="230" y="194"/>
                    <a:pt x="230" y="194"/>
                  </a:cubicBezTo>
                  <a:cubicBezTo>
                    <a:pt x="234" y="195"/>
                    <a:pt x="234" y="195"/>
                    <a:pt x="234" y="195"/>
                  </a:cubicBezTo>
                  <a:cubicBezTo>
                    <a:pt x="230" y="183"/>
                    <a:pt x="230" y="183"/>
                    <a:pt x="230" y="183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173" y="130"/>
                    <a:pt x="173" y="130"/>
                    <a:pt x="173" y="130"/>
                  </a:cubicBezTo>
                  <a:cubicBezTo>
                    <a:pt x="160" y="132"/>
                    <a:pt x="160" y="132"/>
                    <a:pt x="160" y="132"/>
                  </a:cubicBezTo>
                  <a:cubicBezTo>
                    <a:pt x="146" y="166"/>
                    <a:pt x="146" y="166"/>
                    <a:pt x="146" y="166"/>
                  </a:cubicBezTo>
                  <a:cubicBezTo>
                    <a:pt x="134" y="138"/>
                    <a:pt x="134" y="138"/>
                    <a:pt x="134" y="138"/>
                  </a:cubicBezTo>
                  <a:cubicBezTo>
                    <a:pt x="125" y="139"/>
                    <a:pt x="125" y="139"/>
                    <a:pt x="125" y="139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23" y="139"/>
                    <a:pt x="123" y="139"/>
                    <a:pt x="123" y="139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2"/>
                    <a:pt x="125" y="162"/>
                    <a:pt x="125" y="162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84" y="131"/>
                    <a:pt x="84" y="131"/>
                    <a:pt x="84" y="131"/>
                  </a:cubicBezTo>
                  <a:cubicBezTo>
                    <a:pt x="125" y="173"/>
                    <a:pt x="125" y="173"/>
                    <a:pt x="125" y="173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8" y="130"/>
                    <a:pt x="78" y="130"/>
                    <a:pt x="78" y="130"/>
                  </a:cubicBezTo>
                  <a:cubicBezTo>
                    <a:pt x="38" y="139"/>
                    <a:pt x="38" y="139"/>
                    <a:pt x="38" y="139"/>
                  </a:cubicBezTo>
                  <a:lnTo>
                    <a:pt x="16" y="195"/>
                  </a:lnTo>
                  <a:close/>
                  <a:moveTo>
                    <a:pt x="123" y="47"/>
                  </a:moveTo>
                  <a:cubicBezTo>
                    <a:pt x="123" y="53"/>
                    <a:pt x="125" y="59"/>
                    <a:pt x="130" y="63"/>
                  </a:cubicBezTo>
                  <a:cubicBezTo>
                    <a:pt x="134" y="68"/>
                    <a:pt x="140" y="70"/>
                    <a:pt x="146" y="70"/>
                  </a:cubicBezTo>
                  <a:cubicBezTo>
                    <a:pt x="152" y="70"/>
                    <a:pt x="158" y="68"/>
                    <a:pt x="162" y="63"/>
                  </a:cubicBezTo>
                  <a:cubicBezTo>
                    <a:pt x="167" y="59"/>
                    <a:pt x="169" y="53"/>
                    <a:pt x="169" y="47"/>
                  </a:cubicBezTo>
                  <a:cubicBezTo>
                    <a:pt x="169" y="40"/>
                    <a:pt x="167" y="35"/>
                    <a:pt x="162" y="30"/>
                  </a:cubicBezTo>
                  <a:cubicBezTo>
                    <a:pt x="158" y="26"/>
                    <a:pt x="152" y="23"/>
                    <a:pt x="146" y="23"/>
                  </a:cubicBezTo>
                  <a:cubicBezTo>
                    <a:pt x="140" y="23"/>
                    <a:pt x="134" y="26"/>
                    <a:pt x="130" y="30"/>
                  </a:cubicBezTo>
                  <a:cubicBezTo>
                    <a:pt x="125" y="35"/>
                    <a:pt x="123" y="41"/>
                    <a:pt x="123" y="47"/>
                  </a:cubicBezTo>
                  <a:close/>
                  <a:moveTo>
                    <a:pt x="190" y="134"/>
                  </a:moveTo>
                  <a:cubicBezTo>
                    <a:pt x="223" y="166"/>
                    <a:pt x="223" y="166"/>
                    <a:pt x="223" y="166"/>
                  </a:cubicBezTo>
                  <a:cubicBezTo>
                    <a:pt x="217" y="150"/>
                    <a:pt x="217" y="150"/>
                    <a:pt x="217" y="150"/>
                  </a:cubicBezTo>
                  <a:cubicBezTo>
                    <a:pt x="204" y="137"/>
                    <a:pt x="204" y="137"/>
                    <a:pt x="204" y="137"/>
                  </a:cubicBezTo>
                  <a:lnTo>
                    <a:pt x="190" y="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76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44CEAB9-496E-445F-8495-629377582D8F}"/>
                </a:ext>
              </a:extLst>
            </p:cNvPr>
            <p:cNvSpPr txBox="1"/>
            <p:nvPr/>
          </p:nvSpPr>
          <p:spPr>
            <a:xfrm>
              <a:off x="4097363" y="3950144"/>
              <a:ext cx="848021" cy="45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88" dirty="0"/>
                <a:t>Engagement &amp; Transparency Tools</a:t>
              </a:r>
            </a:p>
          </p:txBody>
        </p:sp>
      </p:grpSp>
      <p:sp>
        <p:nvSpPr>
          <p:cNvPr id="73" name="Freeform 60">
            <a:extLst>
              <a:ext uri="{FF2B5EF4-FFF2-40B4-BE49-F238E27FC236}">
                <a16:creationId xmlns:a16="http://schemas.microsoft.com/office/drawing/2014/main" id="{4A6F00F2-1181-4EDF-86DE-C1985050DEC7}"/>
              </a:ext>
            </a:extLst>
          </p:cNvPr>
          <p:cNvSpPr>
            <a:spLocks noEditPoints="1"/>
          </p:cNvSpPr>
          <p:nvPr/>
        </p:nvSpPr>
        <p:spPr bwMode="auto">
          <a:xfrm>
            <a:off x="3168233" y="2067159"/>
            <a:ext cx="228600" cy="182880"/>
          </a:xfrm>
          <a:custGeom>
            <a:avLst/>
            <a:gdLst>
              <a:gd name="T0" fmla="*/ 24 w 169"/>
              <a:gd name="T1" fmla="*/ 22 h 133"/>
              <a:gd name="T2" fmla="*/ 21 w 169"/>
              <a:gd name="T3" fmla="*/ 25 h 133"/>
              <a:gd name="T4" fmla="*/ 1 w 169"/>
              <a:gd name="T5" fmla="*/ 24 h 133"/>
              <a:gd name="T6" fmla="*/ 0 w 169"/>
              <a:gd name="T7" fmla="*/ 3 h 133"/>
              <a:gd name="T8" fmla="*/ 3 w 169"/>
              <a:gd name="T9" fmla="*/ 0 h 133"/>
              <a:gd name="T10" fmla="*/ 23 w 169"/>
              <a:gd name="T11" fmla="*/ 1 h 133"/>
              <a:gd name="T12" fmla="*/ 24 w 169"/>
              <a:gd name="T13" fmla="*/ 40 h 133"/>
              <a:gd name="T14" fmla="*/ 23 w 169"/>
              <a:gd name="T15" fmla="*/ 60 h 133"/>
              <a:gd name="T16" fmla="*/ 3 w 169"/>
              <a:gd name="T17" fmla="*/ 61 h 133"/>
              <a:gd name="T18" fmla="*/ 0 w 169"/>
              <a:gd name="T19" fmla="*/ 58 h 133"/>
              <a:gd name="T20" fmla="*/ 1 w 169"/>
              <a:gd name="T21" fmla="*/ 38 h 133"/>
              <a:gd name="T22" fmla="*/ 21 w 169"/>
              <a:gd name="T23" fmla="*/ 37 h 133"/>
              <a:gd name="T24" fmla="*/ 24 w 169"/>
              <a:gd name="T25" fmla="*/ 40 h 133"/>
              <a:gd name="T26" fmla="*/ 24 w 169"/>
              <a:gd name="T27" fmla="*/ 94 h 133"/>
              <a:gd name="T28" fmla="*/ 21 w 169"/>
              <a:gd name="T29" fmla="*/ 97 h 133"/>
              <a:gd name="T30" fmla="*/ 1 w 169"/>
              <a:gd name="T31" fmla="*/ 96 h 133"/>
              <a:gd name="T32" fmla="*/ 0 w 169"/>
              <a:gd name="T33" fmla="*/ 76 h 133"/>
              <a:gd name="T34" fmla="*/ 3 w 169"/>
              <a:gd name="T35" fmla="*/ 73 h 133"/>
              <a:gd name="T36" fmla="*/ 23 w 169"/>
              <a:gd name="T37" fmla="*/ 74 h 133"/>
              <a:gd name="T38" fmla="*/ 24 w 169"/>
              <a:gd name="T39" fmla="*/ 112 h 133"/>
              <a:gd name="T40" fmla="*/ 23 w 169"/>
              <a:gd name="T41" fmla="*/ 133 h 133"/>
              <a:gd name="T42" fmla="*/ 3 w 169"/>
              <a:gd name="T43" fmla="*/ 133 h 133"/>
              <a:gd name="T44" fmla="*/ 0 w 169"/>
              <a:gd name="T45" fmla="*/ 130 h 133"/>
              <a:gd name="T46" fmla="*/ 1 w 169"/>
              <a:gd name="T47" fmla="*/ 110 h 133"/>
              <a:gd name="T48" fmla="*/ 21 w 169"/>
              <a:gd name="T49" fmla="*/ 109 h 133"/>
              <a:gd name="T50" fmla="*/ 24 w 169"/>
              <a:gd name="T51" fmla="*/ 112 h 133"/>
              <a:gd name="T52" fmla="*/ 169 w 169"/>
              <a:gd name="T53" fmla="*/ 22 h 133"/>
              <a:gd name="T54" fmla="*/ 166 w 169"/>
              <a:gd name="T55" fmla="*/ 25 h 133"/>
              <a:gd name="T56" fmla="*/ 37 w 169"/>
              <a:gd name="T57" fmla="*/ 24 h 133"/>
              <a:gd name="T58" fmla="*/ 36 w 169"/>
              <a:gd name="T59" fmla="*/ 3 h 133"/>
              <a:gd name="T60" fmla="*/ 39 w 169"/>
              <a:gd name="T61" fmla="*/ 0 h 133"/>
              <a:gd name="T62" fmla="*/ 168 w 169"/>
              <a:gd name="T63" fmla="*/ 1 h 133"/>
              <a:gd name="T64" fmla="*/ 169 w 169"/>
              <a:gd name="T65" fmla="*/ 40 h 133"/>
              <a:gd name="T66" fmla="*/ 168 w 169"/>
              <a:gd name="T67" fmla="*/ 60 h 133"/>
              <a:gd name="T68" fmla="*/ 39 w 169"/>
              <a:gd name="T69" fmla="*/ 61 h 133"/>
              <a:gd name="T70" fmla="*/ 36 w 169"/>
              <a:gd name="T71" fmla="*/ 58 h 133"/>
              <a:gd name="T72" fmla="*/ 37 w 169"/>
              <a:gd name="T73" fmla="*/ 38 h 133"/>
              <a:gd name="T74" fmla="*/ 166 w 169"/>
              <a:gd name="T75" fmla="*/ 37 h 133"/>
              <a:gd name="T76" fmla="*/ 169 w 169"/>
              <a:gd name="T77" fmla="*/ 40 h 133"/>
              <a:gd name="T78" fmla="*/ 169 w 169"/>
              <a:gd name="T79" fmla="*/ 94 h 133"/>
              <a:gd name="T80" fmla="*/ 166 w 169"/>
              <a:gd name="T81" fmla="*/ 97 h 133"/>
              <a:gd name="T82" fmla="*/ 37 w 169"/>
              <a:gd name="T83" fmla="*/ 96 h 133"/>
              <a:gd name="T84" fmla="*/ 36 w 169"/>
              <a:gd name="T85" fmla="*/ 76 h 133"/>
              <a:gd name="T86" fmla="*/ 39 w 169"/>
              <a:gd name="T87" fmla="*/ 73 h 133"/>
              <a:gd name="T88" fmla="*/ 168 w 169"/>
              <a:gd name="T89" fmla="*/ 74 h 133"/>
              <a:gd name="T90" fmla="*/ 169 w 169"/>
              <a:gd name="T91" fmla="*/ 112 h 133"/>
              <a:gd name="T92" fmla="*/ 168 w 169"/>
              <a:gd name="T93" fmla="*/ 133 h 133"/>
              <a:gd name="T94" fmla="*/ 39 w 169"/>
              <a:gd name="T95" fmla="*/ 133 h 133"/>
              <a:gd name="T96" fmla="*/ 36 w 169"/>
              <a:gd name="T97" fmla="*/ 130 h 133"/>
              <a:gd name="T98" fmla="*/ 37 w 169"/>
              <a:gd name="T99" fmla="*/ 110 h 133"/>
              <a:gd name="T100" fmla="*/ 166 w 169"/>
              <a:gd name="T101" fmla="*/ 109 h 133"/>
              <a:gd name="T102" fmla="*/ 169 w 169"/>
              <a:gd name="T103" fmla="*/ 11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9" h="133">
                <a:moveTo>
                  <a:pt x="24" y="3"/>
                </a:moveTo>
                <a:cubicBezTo>
                  <a:pt x="24" y="22"/>
                  <a:pt x="24" y="22"/>
                  <a:pt x="24" y="22"/>
                </a:cubicBezTo>
                <a:cubicBezTo>
                  <a:pt x="24" y="22"/>
                  <a:pt x="24" y="23"/>
                  <a:pt x="23" y="24"/>
                </a:cubicBezTo>
                <a:cubicBezTo>
                  <a:pt x="22" y="24"/>
                  <a:pt x="22" y="25"/>
                  <a:pt x="21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2" y="25"/>
                  <a:pt x="1" y="24"/>
                  <a:pt x="1" y="24"/>
                </a:cubicBezTo>
                <a:cubicBezTo>
                  <a:pt x="0" y="23"/>
                  <a:pt x="0" y="22"/>
                  <a:pt x="0" y="2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1" y="1"/>
                </a:cubicBezTo>
                <a:cubicBezTo>
                  <a:pt x="1" y="1"/>
                  <a:pt x="2" y="0"/>
                  <a:pt x="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1"/>
                  <a:pt x="23" y="1"/>
                </a:cubicBezTo>
                <a:cubicBezTo>
                  <a:pt x="24" y="2"/>
                  <a:pt x="24" y="3"/>
                  <a:pt x="24" y="3"/>
                </a:cubicBezTo>
                <a:close/>
                <a:moveTo>
                  <a:pt x="24" y="40"/>
                </a:move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3" y="60"/>
                </a:cubicBezTo>
                <a:cubicBezTo>
                  <a:pt x="22" y="61"/>
                  <a:pt x="22" y="61"/>
                  <a:pt x="21" y="61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1"/>
                  <a:pt x="1" y="61"/>
                  <a:pt x="1" y="60"/>
                </a:cubicBezTo>
                <a:cubicBezTo>
                  <a:pt x="0" y="59"/>
                  <a:pt x="0" y="59"/>
                  <a:pt x="0" y="5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9"/>
                  <a:pt x="0" y="38"/>
                  <a:pt x="1" y="38"/>
                </a:cubicBezTo>
                <a:cubicBezTo>
                  <a:pt x="1" y="37"/>
                  <a:pt x="2" y="37"/>
                  <a:pt x="3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2" y="37"/>
                  <a:pt x="22" y="37"/>
                  <a:pt x="23" y="38"/>
                </a:cubicBezTo>
                <a:cubicBezTo>
                  <a:pt x="24" y="38"/>
                  <a:pt x="24" y="39"/>
                  <a:pt x="24" y="40"/>
                </a:cubicBezTo>
                <a:close/>
                <a:moveTo>
                  <a:pt x="24" y="76"/>
                </a:moveTo>
                <a:cubicBezTo>
                  <a:pt x="24" y="94"/>
                  <a:pt x="24" y="94"/>
                  <a:pt x="24" y="94"/>
                </a:cubicBezTo>
                <a:cubicBezTo>
                  <a:pt x="24" y="95"/>
                  <a:pt x="24" y="96"/>
                  <a:pt x="23" y="96"/>
                </a:cubicBezTo>
                <a:cubicBezTo>
                  <a:pt x="22" y="97"/>
                  <a:pt x="22" y="97"/>
                  <a:pt x="21" y="97"/>
                </a:cubicBezTo>
                <a:cubicBezTo>
                  <a:pt x="3" y="97"/>
                  <a:pt x="3" y="97"/>
                  <a:pt x="3" y="97"/>
                </a:cubicBezTo>
                <a:cubicBezTo>
                  <a:pt x="2" y="97"/>
                  <a:pt x="1" y="97"/>
                  <a:pt x="1" y="96"/>
                </a:cubicBezTo>
                <a:cubicBezTo>
                  <a:pt x="0" y="96"/>
                  <a:pt x="0" y="95"/>
                  <a:pt x="0" y="9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5"/>
                  <a:pt x="0" y="74"/>
                  <a:pt x="1" y="74"/>
                </a:cubicBezTo>
                <a:cubicBezTo>
                  <a:pt x="1" y="73"/>
                  <a:pt x="2" y="73"/>
                  <a:pt x="3" y="73"/>
                </a:cubicBezTo>
                <a:cubicBezTo>
                  <a:pt x="21" y="73"/>
                  <a:pt x="21" y="73"/>
                  <a:pt x="21" y="73"/>
                </a:cubicBezTo>
                <a:cubicBezTo>
                  <a:pt x="22" y="73"/>
                  <a:pt x="22" y="73"/>
                  <a:pt x="23" y="74"/>
                </a:cubicBezTo>
                <a:cubicBezTo>
                  <a:pt x="24" y="74"/>
                  <a:pt x="24" y="75"/>
                  <a:pt x="24" y="76"/>
                </a:cubicBezTo>
                <a:close/>
                <a:moveTo>
                  <a:pt x="24" y="112"/>
                </a:moveTo>
                <a:cubicBezTo>
                  <a:pt x="24" y="130"/>
                  <a:pt x="24" y="130"/>
                  <a:pt x="24" y="130"/>
                </a:cubicBezTo>
                <a:cubicBezTo>
                  <a:pt x="24" y="131"/>
                  <a:pt x="24" y="132"/>
                  <a:pt x="23" y="133"/>
                </a:cubicBezTo>
                <a:cubicBezTo>
                  <a:pt x="22" y="133"/>
                  <a:pt x="22" y="133"/>
                  <a:pt x="21" y="133"/>
                </a:cubicBezTo>
                <a:cubicBezTo>
                  <a:pt x="3" y="133"/>
                  <a:pt x="3" y="133"/>
                  <a:pt x="3" y="133"/>
                </a:cubicBezTo>
                <a:cubicBezTo>
                  <a:pt x="2" y="133"/>
                  <a:pt x="1" y="133"/>
                  <a:pt x="1" y="133"/>
                </a:cubicBezTo>
                <a:cubicBezTo>
                  <a:pt x="0" y="132"/>
                  <a:pt x="0" y="131"/>
                  <a:pt x="0" y="130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0" y="111"/>
                  <a:pt x="1" y="110"/>
                </a:cubicBezTo>
                <a:cubicBezTo>
                  <a:pt x="1" y="110"/>
                  <a:pt x="2" y="109"/>
                  <a:pt x="3" y="109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22" y="109"/>
                  <a:pt x="22" y="110"/>
                  <a:pt x="23" y="110"/>
                </a:cubicBezTo>
                <a:cubicBezTo>
                  <a:pt x="24" y="111"/>
                  <a:pt x="24" y="111"/>
                  <a:pt x="24" y="112"/>
                </a:cubicBezTo>
                <a:close/>
                <a:moveTo>
                  <a:pt x="169" y="3"/>
                </a:moveTo>
                <a:cubicBezTo>
                  <a:pt x="169" y="22"/>
                  <a:pt x="169" y="22"/>
                  <a:pt x="169" y="22"/>
                </a:cubicBezTo>
                <a:cubicBezTo>
                  <a:pt x="169" y="22"/>
                  <a:pt x="169" y="23"/>
                  <a:pt x="168" y="24"/>
                </a:cubicBezTo>
                <a:cubicBezTo>
                  <a:pt x="168" y="24"/>
                  <a:pt x="167" y="25"/>
                  <a:pt x="166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8" y="25"/>
                  <a:pt x="37" y="24"/>
                  <a:pt x="37" y="24"/>
                </a:cubicBezTo>
                <a:cubicBezTo>
                  <a:pt x="36" y="23"/>
                  <a:pt x="36" y="22"/>
                  <a:pt x="36" y="22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0"/>
                  <a:pt x="39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7" y="0"/>
                  <a:pt x="168" y="1"/>
                  <a:pt x="168" y="1"/>
                </a:cubicBezTo>
                <a:cubicBezTo>
                  <a:pt x="169" y="2"/>
                  <a:pt x="169" y="3"/>
                  <a:pt x="169" y="3"/>
                </a:cubicBezTo>
                <a:close/>
                <a:moveTo>
                  <a:pt x="169" y="40"/>
                </a:moveTo>
                <a:cubicBezTo>
                  <a:pt x="169" y="58"/>
                  <a:pt x="169" y="58"/>
                  <a:pt x="169" y="58"/>
                </a:cubicBezTo>
                <a:cubicBezTo>
                  <a:pt x="169" y="59"/>
                  <a:pt x="169" y="59"/>
                  <a:pt x="168" y="60"/>
                </a:cubicBezTo>
                <a:cubicBezTo>
                  <a:pt x="168" y="61"/>
                  <a:pt x="167" y="61"/>
                  <a:pt x="166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8" y="61"/>
                  <a:pt x="37" y="61"/>
                  <a:pt x="37" y="60"/>
                </a:cubicBezTo>
                <a:cubicBezTo>
                  <a:pt x="36" y="59"/>
                  <a:pt x="36" y="59"/>
                  <a:pt x="36" y="58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8"/>
                  <a:pt x="37" y="38"/>
                </a:cubicBezTo>
                <a:cubicBezTo>
                  <a:pt x="37" y="37"/>
                  <a:pt x="38" y="37"/>
                  <a:pt x="39" y="37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167" y="37"/>
                  <a:pt x="168" y="37"/>
                  <a:pt x="168" y="38"/>
                </a:cubicBezTo>
                <a:cubicBezTo>
                  <a:pt x="169" y="38"/>
                  <a:pt x="169" y="39"/>
                  <a:pt x="169" y="40"/>
                </a:cubicBezTo>
                <a:close/>
                <a:moveTo>
                  <a:pt x="169" y="76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95"/>
                  <a:pt x="169" y="96"/>
                  <a:pt x="168" y="96"/>
                </a:cubicBezTo>
                <a:cubicBezTo>
                  <a:pt x="168" y="97"/>
                  <a:pt x="167" y="97"/>
                  <a:pt x="166" y="97"/>
                </a:cubicBezTo>
                <a:cubicBezTo>
                  <a:pt x="39" y="97"/>
                  <a:pt x="39" y="97"/>
                  <a:pt x="39" y="97"/>
                </a:cubicBezTo>
                <a:cubicBezTo>
                  <a:pt x="38" y="97"/>
                  <a:pt x="37" y="97"/>
                  <a:pt x="37" y="96"/>
                </a:cubicBezTo>
                <a:cubicBezTo>
                  <a:pt x="36" y="96"/>
                  <a:pt x="36" y="95"/>
                  <a:pt x="36" y="94"/>
                </a:cubicBezTo>
                <a:cubicBezTo>
                  <a:pt x="36" y="76"/>
                  <a:pt x="36" y="76"/>
                  <a:pt x="36" y="76"/>
                </a:cubicBezTo>
                <a:cubicBezTo>
                  <a:pt x="36" y="75"/>
                  <a:pt x="36" y="74"/>
                  <a:pt x="37" y="74"/>
                </a:cubicBezTo>
                <a:cubicBezTo>
                  <a:pt x="37" y="73"/>
                  <a:pt x="38" y="73"/>
                  <a:pt x="39" y="73"/>
                </a:cubicBezTo>
                <a:cubicBezTo>
                  <a:pt x="166" y="73"/>
                  <a:pt x="166" y="73"/>
                  <a:pt x="166" y="73"/>
                </a:cubicBezTo>
                <a:cubicBezTo>
                  <a:pt x="167" y="73"/>
                  <a:pt x="168" y="73"/>
                  <a:pt x="168" y="74"/>
                </a:cubicBezTo>
                <a:cubicBezTo>
                  <a:pt x="169" y="74"/>
                  <a:pt x="169" y="75"/>
                  <a:pt x="169" y="76"/>
                </a:cubicBezTo>
                <a:close/>
                <a:moveTo>
                  <a:pt x="169" y="112"/>
                </a:moveTo>
                <a:cubicBezTo>
                  <a:pt x="169" y="130"/>
                  <a:pt x="169" y="130"/>
                  <a:pt x="169" y="130"/>
                </a:cubicBezTo>
                <a:cubicBezTo>
                  <a:pt x="169" y="131"/>
                  <a:pt x="169" y="132"/>
                  <a:pt x="168" y="133"/>
                </a:cubicBezTo>
                <a:cubicBezTo>
                  <a:pt x="168" y="133"/>
                  <a:pt x="167" y="133"/>
                  <a:pt x="166" y="133"/>
                </a:cubicBezTo>
                <a:cubicBezTo>
                  <a:pt x="39" y="133"/>
                  <a:pt x="39" y="133"/>
                  <a:pt x="39" y="133"/>
                </a:cubicBezTo>
                <a:cubicBezTo>
                  <a:pt x="38" y="133"/>
                  <a:pt x="37" y="133"/>
                  <a:pt x="37" y="133"/>
                </a:cubicBezTo>
                <a:cubicBezTo>
                  <a:pt x="36" y="132"/>
                  <a:pt x="36" y="131"/>
                  <a:pt x="36" y="130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6" y="111"/>
                  <a:pt x="36" y="111"/>
                  <a:pt x="37" y="110"/>
                </a:cubicBezTo>
                <a:cubicBezTo>
                  <a:pt x="37" y="110"/>
                  <a:pt x="38" y="109"/>
                  <a:pt x="39" y="109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67" y="109"/>
                  <a:pt x="168" y="110"/>
                  <a:pt x="168" y="110"/>
                </a:cubicBezTo>
                <a:cubicBezTo>
                  <a:pt x="169" y="111"/>
                  <a:pt x="169" y="111"/>
                  <a:pt x="169" y="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09402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5E96D4-D97E-4EA9-8184-9669666C6A0F}"/>
              </a:ext>
            </a:extLst>
          </p:cNvPr>
          <p:cNvSpPr/>
          <p:nvPr/>
        </p:nvSpPr>
        <p:spPr>
          <a:xfrm>
            <a:off x="1183922" y="4323941"/>
            <a:ext cx="6776156" cy="5159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47" y="2515976"/>
            <a:ext cx="2743200" cy="20659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36"/>
          <p:cNvSpPr txBox="1"/>
          <p:nvPr/>
        </p:nvSpPr>
        <p:spPr>
          <a:xfrm>
            <a:off x="1143000" y="872513"/>
            <a:ext cx="6858000" cy="1418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975"/>
              </a:lnSpc>
              <a:spcAft>
                <a:spcPts val="450"/>
              </a:spcAft>
            </a:pPr>
            <a:r>
              <a:rPr lang="en-US" b="1" dirty="0">
                <a:solidFill>
                  <a:schemeClr val="accent1"/>
                </a:solidFill>
              </a:rPr>
              <a:t>Provide program staff with grantee program management tools: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53F53-5A80-4E4B-93CE-D79732733EFB}"/>
              </a:ext>
            </a:extLst>
          </p:cNvPr>
          <p:cNvSpPr txBox="1"/>
          <p:nvPr/>
        </p:nvSpPr>
        <p:spPr>
          <a:xfrm>
            <a:off x="4712145" y="1116853"/>
            <a:ext cx="3697207" cy="802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Training Programs – </a:t>
            </a:r>
            <a:r>
              <a:rPr lang="en-US" sz="1200" dirty="0"/>
              <a:t>Training program information and related credentials.</a:t>
            </a:r>
          </a:p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Worksites</a:t>
            </a:r>
            <a:r>
              <a:rPr lang="en-US" sz="1200" dirty="0"/>
              <a:t>– Employer, worksite, job title, wages, openings, full/part time positions filled, and more.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51DC38-B5E5-43AB-BBDC-54FC3376C87F}"/>
              </a:ext>
            </a:extLst>
          </p:cNvPr>
          <p:cNvSpPr txBox="1"/>
          <p:nvPr/>
        </p:nvSpPr>
        <p:spPr>
          <a:xfrm>
            <a:off x="1038322" y="1131830"/>
            <a:ext cx="3530980" cy="802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Grant information </a:t>
            </a:r>
            <a:r>
              <a:rPr lang="en-US" sz="1200" dirty="0"/>
              <a:t>- Grant number start/end dates, grant amount, scheduled participants, actual enrollment, file upload.</a:t>
            </a:r>
          </a:p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Services </a:t>
            </a:r>
            <a:r>
              <a:rPr lang="en-US" sz="1200" dirty="0"/>
              <a:t>– Customize service list based on the grant.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A85A6D-B7CF-411D-B445-3A7E526DA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63" y="2636601"/>
            <a:ext cx="2425622" cy="19373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94466E-B70F-4A65-B3C3-34DEF1332408}"/>
              </a:ext>
            </a:extLst>
          </p:cNvPr>
          <p:cNvSpPr txBox="1"/>
          <p:nvPr/>
        </p:nvSpPr>
        <p:spPr>
          <a:xfrm>
            <a:off x="0" y="483406"/>
            <a:ext cx="9144000" cy="312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cap="all" spc="38" dirty="0">
                <a:solidFill>
                  <a:srgbClr val="4D4D4D"/>
                </a:solidFill>
              </a:rPr>
              <a:t>Grantee </a:t>
            </a:r>
            <a:r>
              <a:rPr lang="en-US" sz="2400" b="1" cap="all" spc="38" dirty="0">
                <a:solidFill>
                  <a:srgbClr val="303745"/>
                </a:solidFill>
              </a:rPr>
              <a:t>Set Up Tools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392CA2-1891-429E-966D-B2A8E75FDD98}"/>
              </a:ext>
            </a:extLst>
          </p:cNvPr>
          <p:cNvCxnSpPr/>
          <p:nvPr/>
        </p:nvCxnSpPr>
        <p:spPr>
          <a:xfrm>
            <a:off x="4226402" y="377454"/>
            <a:ext cx="6858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C58B7DA7-4EF1-4761-A842-15FD194453AC}"/>
              </a:ext>
            </a:extLst>
          </p:cNvPr>
          <p:cNvGrpSpPr/>
          <p:nvPr/>
        </p:nvGrpSpPr>
        <p:grpSpPr>
          <a:xfrm>
            <a:off x="5443939" y="2482819"/>
            <a:ext cx="2743200" cy="2065938"/>
            <a:chOff x="5438293" y="2508011"/>
            <a:chExt cx="2743200" cy="206593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8293" y="2508011"/>
              <a:ext cx="2743200" cy="206593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5E9AD0-9CCE-4774-9997-DFB4F9419A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0859"/>
            <a:stretch/>
          </p:blipFill>
          <p:spPr>
            <a:xfrm>
              <a:off x="6380085" y="2629927"/>
              <a:ext cx="1801408" cy="1937347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E67C751-E383-42D3-BCA2-ABDAAC202E6A}"/>
              </a:ext>
            </a:extLst>
          </p:cNvPr>
          <p:cNvGrpSpPr/>
          <p:nvPr/>
        </p:nvGrpSpPr>
        <p:grpSpPr>
          <a:xfrm>
            <a:off x="2737601" y="1997165"/>
            <a:ext cx="3642484" cy="2743200"/>
            <a:chOff x="2737601" y="1997165"/>
            <a:chExt cx="3642484" cy="27432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601" y="1997165"/>
              <a:ext cx="3642484" cy="27432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2D0C4A5-F263-464E-A7F3-50A6FB3DF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57016" y="2161445"/>
              <a:ext cx="2645563" cy="257787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624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CB9594-869F-4F0B-AAD5-93D1C2ACB724}"/>
              </a:ext>
            </a:extLst>
          </p:cNvPr>
          <p:cNvSpPr/>
          <p:nvPr/>
        </p:nvSpPr>
        <p:spPr>
          <a:xfrm>
            <a:off x="1183922" y="4323941"/>
            <a:ext cx="6776156" cy="5159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483406"/>
            <a:ext cx="9144000" cy="312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cap="all" spc="38" dirty="0">
                <a:solidFill>
                  <a:srgbClr val="4D4D4D"/>
                </a:solidFill>
              </a:rPr>
              <a:t>Intake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246672" y="370779"/>
            <a:ext cx="6858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CC90FC-5860-4822-8E4D-C862CA6F46A1}"/>
              </a:ext>
            </a:extLst>
          </p:cNvPr>
          <p:cNvSpPr txBox="1"/>
          <p:nvPr/>
        </p:nvSpPr>
        <p:spPr>
          <a:xfrm>
            <a:off x="2569132" y="878698"/>
            <a:ext cx="4000340" cy="1418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975"/>
              </a:lnSpc>
              <a:spcAft>
                <a:spcPts val="450"/>
              </a:spcAft>
            </a:pPr>
            <a:r>
              <a:rPr lang="en-US" b="1" dirty="0">
                <a:solidFill>
                  <a:schemeClr val="accent1"/>
                </a:solidFill>
              </a:rPr>
              <a:t>Provide Intermediaries with tools to: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483D0-3288-492E-9218-5C535F73787C}"/>
              </a:ext>
            </a:extLst>
          </p:cNvPr>
          <p:cNvSpPr txBox="1"/>
          <p:nvPr/>
        </p:nvSpPr>
        <p:spPr>
          <a:xfrm>
            <a:off x="978902" y="1131805"/>
            <a:ext cx="3847560" cy="618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Assess</a:t>
            </a:r>
            <a:r>
              <a:rPr lang="en-US" sz="1200" dirty="0"/>
              <a:t> needs in order to reach training and employment goals using the online application/initial assessment.</a:t>
            </a:r>
          </a:p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Determine eligibility</a:t>
            </a:r>
            <a:r>
              <a:rPr lang="en-US" sz="1200" dirty="0"/>
              <a:t> for JTED category 1, 2, 3, or 4.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548E1-F79A-41C0-A9D0-24F37751AE59}"/>
              </a:ext>
            </a:extLst>
          </p:cNvPr>
          <p:cNvSpPr txBox="1"/>
          <p:nvPr/>
        </p:nvSpPr>
        <p:spPr>
          <a:xfrm>
            <a:off x="5116942" y="1131805"/>
            <a:ext cx="2643735" cy="433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Enroll</a:t>
            </a:r>
            <a:r>
              <a:rPr lang="en-US" sz="1200" dirty="0"/>
              <a:t> in training and support services.</a:t>
            </a:r>
          </a:p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Refer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/>
              <a:t>for partner support services.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185C48-C784-4C8E-B797-1C2172D5ED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1" y="2426325"/>
            <a:ext cx="3033459" cy="20665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86A40B8-9938-47AF-8B2B-69F810F08B53}"/>
              </a:ext>
            </a:extLst>
          </p:cNvPr>
          <p:cNvGrpSpPr/>
          <p:nvPr/>
        </p:nvGrpSpPr>
        <p:grpSpPr>
          <a:xfrm>
            <a:off x="5518008" y="2408780"/>
            <a:ext cx="2743200" cy="2066544"/>
            <a:chOff x="7750552" y="3535680"/>
            <a:chExt cx="4411455" cy="333443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6954DC-F291-4CBC-9743-756131773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0552" y="3535680"/>
              <a:ext cx="4411455" cy="33223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C1BD6D7-E048-4F52-AFAD-5FD1081D0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8705" y="3691377"/>
              <a:ext cx="3818186" cy="317874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C052378-7EEA-3475-CAFA-C68D3179BA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889"/>
          <a:stretch/>
        </p:blipFill>
        <p:spPr>
          <a:xfrm>
            <a:off x="5732611" y="2494931"/>
            <a:ext cx="2512979" cy="1970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D7FCE5-22A3-7238-AC76-19BF77C885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748"/>
          <a:stretch/>
        </p:blipFill>
        <p:spPr>
          <a:xfrm>
            <a:off x="964771" y="2564169"/>
            <a:ext cx="3358889" cy="19111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278872-7048-49E3-8204-55777FB3E9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46" y="1959644"/>
            <a:ext cx="3346533" cy="2735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90C70F-121F-F776-1CEE-4324042CDF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0496" y="2117940"/>
            <a:ext cx="3291840" cy="2577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822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DC33D66-D91F-400D-B6BA-090090A38183}"/>
              </a:ext>
            </a:extLst>
          </p:cNvPr>
          <p:cNvSpPr/>
          <p:nvPr/>
        </p:nvSpPr>
        <p:spPr>
          <a:xfrm>
            <a:off x="1183922" y="4301928"/>
            <a:ext cx="6776156" cy="5159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7" name="TextBox 36"/>
          <p:cNvSpPr txBox="1"/>
          <p:nvPr/>
        </p:nvSpPr>
        <p:spPr>
          <a:xfrm>
            <a:off x="1906785" y="909843"/>
            <a:ext cx="5325035" cy="1418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975"/>
              </a:lnSpc>
              <a:spcAft>
                <a:spcPts val="450"/>
              </a:spcAft>
            </a:pPr>
            <a:r>
              <a:rPr lang="en-US" b="1" dirty="0">
                <a:solidFill>
                  <a:schemeClr val="accent1"/>
                </a:solidFill>
              </a:rPr>
              <a:t>Provide Intermediaries with tools to: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ED4E21-9862-4876-9514-DE76F423F809}"/>
              </a:ext>
            </a:extLst>
          </p:cNvPr>
          <p:cNvSpPr txBox="1"/>
          <p:nvPr/>
        </p:nvSpPr>
        <p:spPr>
          <a:xfrm>
            <a:off x="941124" y="1157823"/>
            <a:ext cx="3752157" cy="6181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Develop</a:t>
            </a:r>
            <a:r>
              <a:rPr lang="en-US" sz="1200" dirty="0"/>
              <a:t> a plan to reach training and employment goals.</a:t>
            </a:r>
          </a:p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Assign/update </a:t>
            </a:r>
            <a:r>
              <a:rPr lang="en-US" sz="1200" dirty="0"/>
              <a:t>services, providers, and related information using the career plan builder.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616F33-3434-421D-8583-8A383568DCFA}"/>
              </a:ext>
            </a:extLst>
          </p:cNvPr>
          <p:cNvSpPr txBox="1"/>
          <p:nvPr/>
        </p:nvSpPr>
        <p:spPr>
          <a:xfrm>
            <a:off x="4843437" y="1157823"/>
            <a:ext cx="3627584" cy="4334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Communicate</a:t>
            </a:r>
            <a:r>
              <a:rPr lang="en-US" sz="1200" dirty="0"/>
              <a:t> using case note &amp; message app.</a:t>
            </a:r>
          </a:p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Monitor</a:t>
            </a:r>
            <a:r>
              <a:rPr lang="en-US" sz="1200" dirty="0"/>
              <a:t> progress, performance and outcome data.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F4AA76-3F3E-4A0D-9D28-E6C54B6DB4D6}"/>
              </a:ext>
            </a:extLst>
          </p:cNvPr>
          <p:cNvSpPr txBox="1"/>
          <p:nvPr/>
        </p:nvSpPr>
        <p:spPr>
          <a:xfrm>
            <a:off x="0" y="483406"/>
            <a:ext cx="9144000" cy="312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cap="all" spc="38" dirty="0">
                <a:solidFill>
                  <a:srgbClr val="4D4D4D"/>
                </a:solidFill>
              </a:rPr>
              <a:t>Case Management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433BDF-3B51-4FB6-8BF1-AF15E54B863D}"/>
              </a:ext>
            </a:extLst>
          </p:cNvPr>
          <p:cNvCxnSpPr/>
          <p:nvPr/>
        </p:nvCxnSpPr>
        <p:spPr>
          <a:xfrm>
            <a:off x="4226402" y="377454"/>
            <a:ext cx="6858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67" y="2464336"/>
            <a:ext cx="2744005" cy="2066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4" y="2478011"/>
            <a:ext cx="2744005" cy="20665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65849F-FA81-5371-07D6-D91A7D94B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8" y="2591931"/>
            <a:ext cx="2395657" cy="1952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3AAAA3-3799-BFDD-AE95-52B29A64D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478" y="2591930"/>
            <a:ext cx="2538318" cy="195040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46BFB1-734C-4980-A86D-B31E27FA0A80}"/>
              </a:ext>
            </a:extLst>
          </p:cNvPr>
          <p:cNvGrpSpPr/>
          <p:nvPr/>
        </p:nvGrpSpPr>
        <p:grpSpPr>
          <a:xfrm>
            <a:off x="2826544" y="2041736"/>
            <a:ext cx="3346533" cy="2651760"/>
            <a:chOff x="2992966" y="2339663"/>
            <a:chExt cx="5949392" cy="450342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966" y="2339663"/>
              <a:ext cx="5949392" cy="448056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B9939D-A8B5-4226-9C06-E97EBE5DCD0C}"/>
                </a:ext>
              </a:extLst>
            </p:cNvPr>
            <p:cNvSpPr/>
            <p:nvPr/>
          </p:nvSpPr>
          <p:spPr>
            <a:xfrm>
              <a:off x="3015360" y="2591123"/>
              <a:ext cx="5892800" cy="42519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6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520FC44-E77D-2ADF-0F36-596317D692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8463" y="2201262"/>
            <a:ext cx="3053215" cy="2471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76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E1AEA5B-25A6-4D0E-A976-B434E47D0371}"/>
              </a:ext>
            </a:extLst>
          </p:cNvPr>
          <p:cNvSpPr/>
          <p:nvPr/>
        </p:nvSpPr>
        <p:spPr>
          <a:xfrm>
            <a:off x="1183922" y="4312652"/>
            <a:ext cx="6776156" cy="5159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37" name="TextBox 36"/>
          <p:cNvSpPr txBox="1"/>
          <p:nvPr/>
        </p:nvSpPr>
        <p:spPr>
          <a:xfrm>
            <a:off x="1143000" y="904119"/>
            <a:ext cx="6858000" cy="1418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975"/>
              </a:lnSpc>
              <a:spcAft>
                <a:spcPts val="450"/>
              </a:spcAft>
            </a:pPr>
            <a:r>
              <a:rPr lang="en-US" b="1" dirty="0">
                <a:solidFill>
                  <a:schemeClr val="accent1"/>
                </a:solidFill>
              </a:rPr>
              <a:t>Provide Intermediaries &amp; Navigators with tools to: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53F53-5A80-4E4B-93CE-D79732733EFB}"/>
              </a:ext>
            </a:extLst>
          </p:cNvPr>
          <p:cNvSpPr txBox="1"/>
          <p:nvPr/>
        </p:nvSpPr>
        <p:spPr>
          <a:xfrm>
            <a:off x="4819650" y="1201557"/>
            <a:ext cx="35901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Reports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/>
              <a:t>to view aggregate participant cost, completion and employment outcomes.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51DC38-B5E5-43AB-BBDC-54FC3376C87F}"/>
              </a:ext>
            </a:extLst>
          </p:cNvPr>
          <p:cNvSpPr txBox="1"/>
          <p:nvPr/>
        </p:nvSpPr>
        <p:spPr>
          <a:xfrm>
            <a:off x="841722" y="1227721"/>
            <a:ext cx="37275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Dashboards &amp; Tables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/>
              <a:t>to see a high-level view of program status and to access a filtered list of customers based on  specific program criteria.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DFF956-5620-43A0-AD0E-F62A1CC57686}"/>
              </a:ext>
            </a:extLst>
          </p:cNvPr>
          <p:cNvSpPr txBox="1"/>
          <p:nvPr/>
        </p:nvSpPr>
        <p:spPr>
          <a:xfrm>
            <a:off x="0" y="483406"/>
            <a:ext cx="9144000" cy="312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cap="all" spc="38" dirty="0">
                <a:solidFill>
                  <a:srgbClr val="4D4D4D"/>
                </a:solidFill>
              </a:rPr>
              <a:t>Program Dashboards &amp; reporting</a:t>
            </a:r>
            <a:endParaRPr lang="en-US" sz="2400" b="1" cap="all" spc="38" dirty="0">
              <a:solidFill>
                <a:srgbClr val="D14C27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1A5B77-C1CB-419E-93B6-3CD8286EB19F}"/>
              </a:ext>
            </a:extLst>
          </p:cNvPr>
          <p:cNvCxnSpPr/>
          <p:nvPr/>
        </p:nvCxnSpPr>
        <p:spPr>
          <a:xfrm>
            <a:off x="4226402" y="377454"/>
            <a:ext cx="6858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F7EE444-395B-4DF8-8903-F3D10A83AE03}"/>
              </a:ext>
            </a:extLst>
          </p:cNvPr>
          <p:cNvGrpSpPr/>
          <p:nvPr/>
        </p:nvGrpSpPr>
        <p:grpSpPr>
          <a:xfrm>
            <a:off x="903073" y="2571750"/>
            <a:ext cx="2743200" cy="2052223"/>
            <a:chOff x="1225512" y="2669714"/>
            <a:chExt cx="2481443" cy="186880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512" y="2669714"/>
              <a:ext cx="2481443" cy="186880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02602D4-910A-4CBE-B321-521E8BA90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923"/>
            <a:stretch/>
          </p:blipFill>
          <p:spPr>
            <a:xfrm>
              <a:off x="1225512" y="2776180"/>
              <a:ext cx="2043041" cy="176203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42" y="2557429"/>
            <a:ext cx="2743200" cy="20662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B05A28-459A-74A8-5FBD-C37C9F69F4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502" r="29362"/>
          <a:stretch/>
        </p:blipFill>
        <p:spPr>
          <a:xfrm>
            <a:off x="5753107" y="2688665"/>
            <a:ext cx="2448935" cy="19821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45" y="2022846"/>
            <a:ext cx="3447625" cy="27294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585761-1FF8-BAB3-8F75-1C2F928ABE6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352"/>
          <a:stretch/>
        </p:blipFill>
        <p:spPr>
          <a:xfrm>
            <a:off x="2868163" y="2238902"/>
            <a:ext cx="3368788" cy="2393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87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7E0E1A5-7BC6-4270-95A5-F08216EB6E6B}"/>
              </a:ext>
            </a:extLst>
          </p:cNvPr>
          <p:cNvSpPr/>
          <p:nvPr/>
        </p:nvSpPr>
        <p:spPr>
          <a:xfrm>
            <a:off x="1183922" y="4323941"/>
            <a:ext cx="6776156" cy="5159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98" y="2530481"/>
            <a:ext cx="2744005" cy="2066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FD34CB-47B2-43F7-9A11-217B3E2E36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13174" r="33461" b="9660"/>
          <a:stretch/>
        </p:blipFill>
        <p:spPr>
          <a:xfrm>
            <a:off x="986151" y="2658453"/>
            <a:ext cx="1983020" cy="19385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69B53F3-73FE-498C-9CDF-70E9845CF2F7}"/>
              </a:ext>
            </a:extLst>
          </p:cNvPr>
          <p:cNvSpPr txBox="1"/>
          <p:nvPr/>
        </p:nvSpPr>
        <p:spPr>
          <a:xfrm>
            <a:off x="954699" y="923451"/>
            <a:ext cx="3346534" cy="987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Participant Dashboard </a:t>
            </a:r>
            <a:r>
              <a:rPr lang="en-US" sz="1200" dirty="0"/>
              <a:t>- Participants can access their personalize account information including career plan, messages, bookmarks, etc.</a:t>
            </a:r>
          </a:p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Resume Builder &amp; Writing Guide </a:t>
            </a:r>
            <a:r>
              <a:rPr lang="en-US" sz="1200" dirty="0"/>
              <a:t>- Includes resumes, letters, portfolios, and more.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9634E9-B70B-4D92-865E-411C38DC98D2}"/>
              </a:ext>
            </a:extLst>
          </p:cNvPr>
          <p:cNvSpPr txBox="1"/>
          <p:nvPr/>
        </p:nvSpPr>
        <p:spPr>
          <a:xfrm>
            <a:off x="4225930" y="923451"/>
            <a:ext cx="4104037" cy="9874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Career Plan (participant view)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r>
              <a:rPr lang="en-US" sz="1200" dirty="0"/>
              <a:t>- Includes resources building skills employers desire and is aligned to the Illinois Essential Employability Skills.</a:t>
            </a:r>
          </a:p>
          <a:p>
            <a:pPr marL="160735" indent="-1607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1"/>
                </a:solidFill>
              </a:rPr>
              <a:t>Employment 101 </a:t>
            </a:r>
            <a:r>
              <a:rPr lang="en-US" sz="1200" dirty="0"/>
              <a:t>-  Includes interactive tools and resource for exploring careers, exploring training, finding a job, and more.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1ACBEE-A488-47F7-9FBA-F9810B14DF28}"/>
              </a:ext>
            </a:extLst>
          </p:cNvPr>
          <p:cNvSpPr txBox="1"/>
          <p:nvPr/>
        </p:nvSpPr>
        <p:spPr>
          <a:xfrm>
            <a:off x="0" y="483406"/>
            <a:ext cx="9144000" cy="312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cap="all" spc="38" dirty="0">
                <a:solidFill>
                  <a:srgbClr val="4D4D4D"/>
                </a:solidFill>
              </a:rPr>
              <a:t>Other Participant tools</a:t>
            </a:r>
            <a:endParaRPr lang="en-US" sz="2400" b="1" cap="all" spc="38" dirty="0">
              <a:solidFill>
                <a:srgbClr val="D14C27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239C59-9496-4FA3-8B63-A046E9BD7EB9}"/>
              </a:ext>
            </a:extLst>
          </p:cNvPr>
          <p:cNvCxnSpPr/>
          <p:nvPr/>
        </p:nvCxnSpPr>
        <p:spPr>
          <a:xfrm>
            <a:off x="4225930" y="370780"/>
            <a:ext cx="685800" cy="0"/>
          </a:xfrm>
          <a:prstGeom prst="line">
            <a:avLst/>
          </a:prstGeom>
          <a:ln w="28575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AE20F6-3B5A-4E21-8BBF-2CC1203B04AF}"/>
              </a:ext>
            </a:extLst>
          </p:cNvPr>
          <p:cNvGrpSpPr/>
          <p:nvPr/>
        </p:nvGrpSpPr>
        <p:grpSpPr>
          <a:xfrm>
            <a:off x="5707859" y="2530481"/>
            <a:ext cx="2481443" cy="2066544"/>
            <a:chOff x="5462365" y="2673923"/>
            <a:chExt cx="2481443" cy="186880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2365" y="2673923"/>
              <a:ext cx="2481443" cy="18688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3CC765-1E16-4E83-A2AB-8ACCC25DE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95772" y="2782755"/>
              <a:ext cx="1898242" cy="175997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13DCE7D-CAFC-41B2-91A6-7D36DBABFE49}"/>
              </a:ext>
            </a:extLst>
          </p:cNvPr>
          <p:cNvGrpSpPr/>
          <p:nvPr/>
        </p:nvGrpSpPr>
        <p:grpSpPr>
          <a:xfrm>
            <a:off x="2833613" y="1999265"/>
            <a:ext cx="3346533" cy="2743200"/>
            <a:chOff x="2833613" y="2232873"/>
            <a:chExt cx="3346533" cy="253317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346BFB1-734C-4980-A86D-B31E27FA0A80}"/>
                </a:ext>
              </a:extLst>
            </p:cNvPr>
            <p:cNvGrpSpPr/>
            <p:nvPr/>
          </p:nvGrpSpPr>
          <p:grpSpPr>
            <a:xfrm>
              <a:off x="2833613" y="2232873"/>
              <a:ext cx="3346533" cy="2533174"/>
              <a:chOff x="2992966" y="2339663"/>
              <a:chExt cx="5949392" cy="450342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2966" y="2339663"/>
                <a:ext cx="5949392" cy="4480560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B9939D-A8B5-4226-9C06-E97EBE5DCD0C}"/>
                  </a:ext>
                </a:extLst>
              </p:cNvPr>
              <p:cNvSpPr/>
              <p:nvPr/>
            </p:nvSpPr>
            <p:spPr>
              <a:xfrm>
                <a:off x="3015360" y="2591123"/>
                <a:ext cx="5892800" cy="425196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60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60B59B-A007-4A42-9135-9C50B933C6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9842" b="3754"/>
            <a:stretch/>
          </p:blipFill>
          <p:spPr>
            <a:xfrm>
              <a:off x="2852884" y="2374319"/>
              <a:ext cx="3314700" cy="237886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9490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B82FC1-1677-4746-9FE7-D5A2D94B50B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D412DD-78E9-485A-8208-8D1AF660D7F8}"/>
              </a:ext>
            </a:extLst>
          </p:cNvPr>
          <p:cNvSpPr/>
          <p:nvPr/>
        </p:nvSpPr>
        <p:spPr>
          <a:xfrm>
            <a:off x="1143000" y="8530"/>
            <a:ext cx="6858001" cy="816935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86F27E5-8E2D-477A-8564-2800DB212AF7}"/>
              </a:ext>
            </a:extLst>
          </p:cNvPr>
          <p:cNvSpPr/>
          <p:nvPr/>
        </p:nvSpPr>
        <p:spPr>
          <a:xfrm>
            <a:off x="413815" y="4353598"/>
            <a:ext cx="8303019" cy="7341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8F8CC6-DAD2-4783-9A65-8E04558F9387}"/>
              </a:ext>
            </a:extLst>
          </p:cNvPr>
          <p:cNvSpPr txBox="1"/>
          <p:nvPr/>
        </p:nvSpPr>
        <p:spPr>
          <a:xfrm>
            <a:off x="1142999" y="55764"/>
            <a:ext cx="685800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spc="20" dirty="0">
                <a:solidFill>
                  <a:schemeClr val="bg1"/>
                </a:solidFill>
              </a:rPr>
              <a:t>Demonstration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630344-3339-1720-472C-E9A51182C51F}"/>
              </a:ext>
            </a:extLst>
          </p:cNvPr>
          <p:cNvSpPr/>
          <p:nvPr/>
        </p:nvSpPr>
        <p:spPr>
          <a:xfrm>
            <a:off x="1142999" y="1310910"/>
            <a:ext cx="6858001" cy="24599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98778380-614E-A470-95FD-0565C118A3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1559" r="4673" b="16385"/>
          <a:stretch/>
        </p:blipFill>
        <p:spPr>
          <a:xfrm>
            <a:off x="1313459" y="1601943"/>
            <a:ext cx="6755586" cy="1939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54E2B0-07AE-0912-302C-D6E598DF74E1}"/>
              </a:ext>
            </a:extLst>
          </p:cNvPr>
          <p:cNvSpPr txBox="1"/>
          <p:nvPr/>
        </p:nvSpPr>
        <p:spPr>
          <a:xfrm>
            <a:off x="427166" y="4394323"/>
            <a:ext cx="828966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spc="20" dirty="0">
                <a:solidFill>
                  <a:schemeClr val="bg1"/>
                </a:solidFill>
              </a:rPr>
              <a:t>System Tools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650483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07-Orange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B5050"/>
      </a:accent1>
      <a:accent2>
        <a:srgbClr val="F0821E"/>
      </a:accent2>
      <a:accent3>
        <a:srgbClr val="6E7378"/>
      </a:accent3>
      <a:accent4>
        <a:srgbClr val="91969B"/>
      </a:accent4>
      <a:accent5>
        <a:srgbClr val="AAAFB4"/>
      </a:accent5>
      <a:accent6>
        <a:srgbClr val="DCE1E6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E2995232B444AAB6157EDEECAC17B" ma:contentTypeVersion="28" ma:contentTypeDescription="Create a new document." ma:contentTypeScope="" ma:versionID="1f2e27e864f45066583ea3dd8cfbde85">
  <xsd:schema xmlns:xsd="http://www.w3.org/2001/XMLSchema" xmlns:xs="http://www.w3.org/2001/XMLSchema" xmlns:p="http://schemas.microsoft.com/office/2006/metadata/properties" xmlns:ns2="9352c220-c5aa-4176-b310-478a54cdcce0" xmlns:ns3="6e83a1a5-9dab-4521-85db-ea3c8196acb3" targetNamespace="http://schemas.microsoft.com/office/2006/metadata/properties" ma:root="true" ma:fieldsID="31a7c4638e4cd31596af6477553450d1" ns2:_="" ns3:_="">
    <xsd:import namespace="9352c220-c5aa-4176-b310-478a54cdcce0"/>
    <xsd:import namespace="6e83a1a5-9dab-4521-85db-ea3c8196acb3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MainCategory"/>
                <xsd:element ref="ns2:SubCategory"/>
                <xsd:element ref="ns2:Audience" minOccurs="0"/>
                <xsd:element ref="ns2:SubAudience" minOccurs="0"/>
                <xsd:element ref="ns2:SkillLevel" minOccurs="0"/>
                <xsd:element ref="ns2:GradeLevel" minOccurs="0"/>
                <xsd:element ref="ns2:Language"/>
                <xsd:element ref="ns2:DocumentType" minOccurs="0"/>
                <xsd:element ref="ns2:Site" minOccurs="0"/>
                <xsd:element ref="ns3:TaxCatchAll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2c220-c5aa-4176-b310-478a54cdcce0" elementFormDefault="qualified">
    <xsd:import namespace="http://schemas.microsoft.com/office/2006/documentManagement/types"/>
    <xsd:import namespace="http://schemas.microsoft.com/office/infopath/2007/PartnerControls"/>
    <xsd:element name="Description0" ma:index="8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MainCategory" ma:index="9" ma:displayName="MainCategory" ma:list="{c7896206-7b65-404d-ae21-b02c4b29aea2}" ma:internalName="MainCategory" ma:readOnly="false" ma:showField="Title" ma:web="6e83a1a5-9dab-4521-85db-ea3c8196acb3">
      <xsd:simpleType>
        <xsd:restriction base="dms:Lookup"/>
      </xsd:simpleType>
    </xsd:element>
    <xsd:element name="SubCategory" ma:index="10" ma:displayName="SubCategory" ma:list="{2201361c-1d54-4276-95f0-f2ea81323aa2}" ma:internalName="SubCategory" ma:readOnly="false" ma:showField="Title" ma:web="6e83a1a5-9dab-4521-85db-ea3c8196acb3">
      <xsd:simpleType>
        <xsd:restriction base="dms:Lookup"/>
      </xsd:simpleType>
    </xsd:element>
    <xsd:element name="Audience" ma:index="11" nillable="true" ma:displayName="Audience" ma:list="{4b1c6106-8d5f-4a38-b368-5f452bed3ee8}" ma:internalName="Audience" ma:readOnly="false" ma:showField="Title" ma:web="6e83a1a5-9dab-4521-85db-ea3c8196acb3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ubAudience" ma:index="12" nillable="true" ma:displayName="SubAudience" ma:list="{60e689b0-3baf-46ef-b31e-b9aaee200c6d}" ma:internalName="SubAudienc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killLevel" ma:index="13" nillable="true" ma:displayName="SkillLevel" ma:internalName="Skill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 Levels"/>
                    <xsd:enumeration value="Minimal skill level"/>
                    <xsd:enumeration value="Intermediate skill level"/>
                    <xsd:enumeration value="Technical skill level"/>
                  </xsd:restriction>
                </xsd:simpleType>
              </xsd:element>
            </xsd:sequence>
          </xsd:extension>
        </xsd:complexContent>
      </xsd:complexType>
    </xsd:element>
    <xsd:element name="GradeLevel" ma:index="14" nillable="true" ma:displayName="GradeLevel" ma:internalName="GradeLevel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7-8 Middle School"/>
                    <xsd:enumeration value="9-12 High School"/>
                    <xsd:enumeration value="&gt;12 Postsecondary"/>
                  </xsd:restriction>
                </xsd:simpleType>
              </xsd:element>
            </xsd:sequence>
          </xsd:extension>
        </xsd:complexContent>
      </xsd:complexType>
    </xsd:element>
    <xsd:element name="Language" ma:index="15" ma:displayName="Language" ma:default="English" ma:format="Dropdown" ma:internalName="Language" ma:readOnly="false">
      <xsd:simpleType>
        <xsd:restriction base="dms:Choice">
          <xsd:enumeration value="Arabic"/>
          <xsd:enumeration value="Chinese"/>
          <xsd:enumeration value="English"/>
          <xsd:enumeration value="Polish"/>
          <xsd:enumeration value="Spanish"/>
          <xsd:enumeration value="Other"/>
        </xsd:restriction>
      </xsd:simpleType>
    </xsd:element>
    <xsd:element name="DocumentType" ma:index="16" nillable="true" ma:displayName="DocumentType" ma:internalName="DocumentTyp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urriculum"/>
                    <xsd:enumeration value="Forms"/>
                    <xsd:enumeration value="Flyers"/>
                    <xsd:enumeration value="Guides"/>
                    <xsd:enumeration value="Images/Icons"/>
                    <xsd:enumeration value="Infographics"/>
                    <xsd:enumeration value="Informational"/>
                    <xsd:enumeration value="Instructions"/>
                    <xsd:enumeration value="Marketing/Outreach"/>
                    <xsd:enumeration value="Presentations"/>
                    <xsd:enumeration value="Report"/>
                    <xsd:enumeration value="Worksheets"/>
                  </xsd:restriction>
                </xsd:simpleType>
              </xsd:element>
            </xsd:sequence>
          </xsd:extension>
        </xsd:complexContent>
      </xsd:complexType>
    </xsd:element>
    <xsd:element name="Site" ma:index="17" nillable="true" ma:displayName="Site" ma:list="{cf69f43f-b565-45cb-9f11-9d848faecc07}" ma:internalName="Site" ma:readOnly="false" ma:showField="Title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3a1a5-9dab-4521-85db-ea3c8196acb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79118d-4af0-4af8-96a4-605c4274c427}" ma:internalName="TaxCatchAll" ma:showField="CatchAllData" ma:web="6e83a1a5-9dab-4521-85db-ea3c8196ac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inCategory xmlns="9352c220-c5aa-4176-b310-478a54cdcce0">19</MainCategory>
    <Site xmlns="9352c220-c5aa-4176-b310-478a54cdcce0">
      <Value>1</Value>
    </Site>
    <SubCategory xmlns="9352c220-c5aa-4176-b310-478a54cdcce0">126</SubCategory>
    <SkillLevel xmlns="9352c220-c5aa-4176-b310-478a54cdcce0">
      <Value>All Levels</Value>
    </SkillLevel>
    <Audience xmlns="9352c220-c5aa-4176-b310-478a54cdcce0">
      <Value>3</Value>
    </Audience>
    <TaxKeywordTaxHTField xmlns="6e83a1a5-9dab-4521-85db-ea3c8196acb3">
      <Terms xmlns="http://schemas.microsoft.com/office/infopath/2007/PartnerControls"/>
    </TaxKeywordTaxHTField>
    <SubAudience xmlns="9352c220-c5aa-4176-b310-478a54cdcce0"/>
    <Language xmlns="9352c220-c5aa-4176-b310-478a54cdcce0">English</Language>
    <DocumentType xmlns="9352c220-c5aa-4176-b310-478a54cdcce0">
      <Value>Presentations</Value>
    </DocumentType>
    <TaxCatchAll xmlns="6e83a1a5-9dab-4521-85db-ea3c8196acb3"/>
    <Description0 xmlns="9352c220-c5aa-4176-b310-478a54cdcce0">JTED Overview June 2022</Description0>
    <GradeLevel xmlns="9352c220-c5aa-4176-b310-478a54cdcce0">
      <Value>&gt;12 Postsecondary</Value>
    </GradeLevel>
  </documentManagement>
</p:properties>
</file>

<file path=customXml/itemProps1.xml><?xml version="1.0" encoding="utf-8"?>
<ds:datastoreItem xmlns:ds="http://schemas.openxmlformats.org/officeDocument/2006/customXml" ds:itemID="{F48B8F4B-AF02-4174-8D06-90D9E3C41B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F3BFE8-F204-4CA0-A2B9-C4610F6FC592}"/>
</file>

<file path=customXml/itemProps3.xml><?xml version="1.0" encoding="utf-8"?>
<ds:datastoreItem xmlns:ds="http://schemas.openxmlformats.org/officeDocument/2006/customXml" ds:itemID="{928E4C86-0C98-4824-BF49-14A4E3C99277}">
  <ds:schemaRefs>
    <ds:schemaRef ds:uri="96f30d93-5c76-4ce5-84f7-1cbff20c2e0a"/>
    <ds:schemaRef ds:uri="b232027f-f793-4d4e-bdc9-80b80d69b2b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31115</TotalTime>
  <Words>807</Words>
  <Application>Microsoft Office PowerPoint</Application>
  <PresentationFormat>On-screen Show (16:9)</PresentationFormat>
  <Paragraphs>110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Segoe UI 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Illinois workNet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JTED Overview June 2022</dc:title>
  <dc:subject/>
  <dc:creator>Illinois workNet</dc:creator>
  <cp:keywords/>
  <dc:description/>
  <cp:lastModifiedBy>Telger, Natasha R</cp:lastModifiedBy>
  <cp:revision>1155</cp:revision>
  <cp:lastPrinted>2018-06-26T15:29:22Z</cp:lastPrinted>
  <dcterms:created xsi:type="dcterms:W3CDTF">2015-05-25T12:45:08Z</dcterms:created>
  <dcterms:modified xsi:type="dcterms:W3CDTF">2022-06-09T00:18:32Z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0x010100BF6E2995232B444AAB6157EDEECAC17B</vt:lpwstr>
  </property>
  <property fmtid="{D5CDD505-2E9C-101B-9397-08002B2CF9AE}" pid="3" name="TaxKeyword">
    <vt:lpwstr/>
  </property>
</Properties>
</file>