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61" r:id="rId5"/>
    <p:sldId id="312" r:id="rId6"/>
    <p:sldId id="415" r:id="rId7"/>
    <p:sldId id="395" r:id="rId8"/>
    <p:sldId id="397" r:id="rId9"/>
    <p:sldId id="416" r:id="rId10"/>
    <p:sldId id="419" r:id="rId11"/>
    <p:sldId id="340" r:id="rId12"/>
    <p:sldId id="417" r:id="rId13"/>
    <p:sldId id="418" r:id="rId14"/>
    <p:sldId id="422" r:id="rId15"/>
    <p:sldId id="285" r:id="rId16"/>
    <p:sldId id="398" r:id="rId17"/>
    <p:sldId id="423" r:id="rId18"/>
    <p:sldId id="401" r:id="rId19"/>
    <p:sldId id="400" r:id="rId20"/>
    <p:sldId id="424" r:id="rId21"/>
    <p:sldId id="425" r:id="rId22"/>
    <p:sldId id="404" r:id="rId23"/>
    <p:sldId id="405" r:id="rId24"/>
    <p:sldId id="406" r:id="rId25"/>
    <p:sldId id="410" r:id="rId26"/>
    <p:sldId id="407" r:id="rId27"/>
    <p:sldId id="409" r:id="rId28"/>
    <p:sldId id="408" r:id="rId29"/>
    <p:sldId id="411" r:id="rId30"/>
    <p:sldId id="412" r:id="rId31"/>
    <p:sldId id="413" r:id="rId32"/>
    <p:sldId id="283" r:id="rId33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l Telger" initials="AT" lastIdx="1" clrIdx="0">
    <p:extLst>
      <p:ext uri="{19B8F6BF-5375-455C-9EA6-DF929625EA0E}">
        <p15:presenceInfo xmlns:p15="http://schemas.microsoft.com/office/powerpoint/2012/main" userId="S-1-5-21-333011718-4286867154-279937766-14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C27"/>
    <a:srgbClr val="303745"/>
    <a:srgbClr val="4D4D4D"/>
    <a:srgbClr val="F6F8FA"/>
    <a:srgbClr val="F58025"/>
    <a:srgbClr val="1C498B"/>
    <a:srgbClr val="C5C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87" autoAdjust="0"/>
    <p:restoredTop sz="96233" autoAdjust="0"/>
  </p:normalViewPr>
  <p:slideViewPr>
    <p:cSldViewPr snapToGrid="0" showGuides="1">
      <p:cViewPr varScale="1">
        <p:scale>
          <a:sx n="123" d="100"/>
          <a:sy n="123" d="100"/>
        </p:scale>
        <p:origin x="40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28"/>
    </p:cViewPr>
  </p:sorterViewPr>
  <p:notesViewPr>
    <p:cSldViewPr snapToGrid="0" showGuides="1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56E7046-DE4F-0A49-A5D9-1A3B2F5BA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1F6FDE6-65F0-9041-A1D4-82C1AC416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D89A8F-1664-E94D-94B6-C3B8DBE41054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Success Stories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404EF6-8004-A343-9A42-894FC738BA45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73E8B-1D2A-B241-9CB5-BFDA05123263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7CEACDE-488E-EE43-8FCE-91A00D1DD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1647455-E7B0-624E-839D-5012DF3986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9ABA45-32C3-824E-AE11-842C8C961E68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85A09D-A3D9-1847-9066-A15EF7AFA9A5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BF4E2E-90C2-2142-BF66-8AA194126197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3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F03563B-B19E-CD46-A575-07200D7FE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C84084AF-F34C-5641-9C74-7F83C6619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FC8E6E-476E-2A48-B50D-92DC8AEDD05B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6BC7AA-6EED-C645-8196-EF1D4E983E57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73D0F-7547-794F-80B0-F9AB9CECA84E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19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5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14C27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20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2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4938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1BF797-E6B0-3A4F-9AE1-808DCEC9A0F7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59FFB-7912-A445-B86C-19C31BF90283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EF4BC-4034-8840-AA6A-7462FD822208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60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FC41429-A31B-2E47-B693-F0B7DB81B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766388F-21A1-D34D-9909-C7FC060ED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8DE1B4-67D2-F54C-BE0C-4FCF20A45999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647BA0-C953-A445-8088-C170691872FE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29C5EF-5C47-8B46-8042-8890D68B5345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2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C99A59E-2BB6-BA46-9568-B1E88BEF0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7E7DB83-23EF-6141-AF9E-934D60BE0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DC21A-D623-B54B-8AC7-4890DA28622F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1979A8-020B-EC40-BD4B-473EA6A86219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31473A-9887-BA45-97C6-2A5DE753C301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02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6EC4ED0-10E4-3545-BD7E-523ADFB0DB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566CE4E-C2CA-3644-AD67-11E740957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308952-0A33-FD43-AAAB-A0289CD6C198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35E87-77E2-F94C-8FDA-701E2D3316C3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33272A-5A23-EB48-B0DC-1B3A6CBCB5F3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81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6C8C71C-4627-E649-A813-652EA34941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5E5023-01E4-5945-9369-DA3ABFB47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19103-B1A7-3D48-98B1-43441E22E684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EB3C8-92A1-4443-B933-0BCDC5DB85FB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D2D835-24AD-B541-B578-26FDBBA98611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60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E4AC0FC-125E-C74E-A575-A59A8821B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A3840CE-481D-8D42-B3B6-5350960E3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028BF4-DA8E-694C-9032-DE5B1B9C422C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372250-C92F-C647-8949-C3218B6EE8B6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5C9B06-7C2C-A045-959D-7E193A928AE0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51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2B3E9-20CA-BA46-A89A-02FBF1AB9991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93A59-A009-F34B-9AD8-A673A208C1CC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1790B-1E4F-3B4F-AD32-8BC1BF08A162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3179078-EDEF-4B4B-8BF5-5E89500AD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4258E5A-5A36-294E-8080-2C43BFACC5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F56C99-8408-0943-B346-388774D3B1AB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91CDD-4A98-CF4D-BE1C-D26506EAFC24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D59B35-8D68-2B42-BC1A-A4A543A89604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4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D3FB212-BF92-404A-AB79-FDB3AEC2F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C312005-8898-2A4A-9F3E-5AB3DA724C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269B0-335D-3C4D-9D57-114C92B46863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CCD6F4-95D2-434D-A5FB-ED66AC1D5094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DEED3-2C48-8940-B472-7B22B091C62A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39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ABAB7BE-7E9E-674F-83FF-F19C2AB8F0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7C068E3-D242-C045-A561-4A758338B1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605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728F900-AC70-D645-8786-DB255F0761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586FCC5-0315-774B-B63C-7105E6AA1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9F1464-6DB1-234C-B015-31653780D7DD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154BDA-087C-F343-919C-5DA1611FFF22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FB44F3-1E73-6F4E-B79D-2D27D23754FF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78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028C285-0AD5-4E49-8418-334AAEA88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86197D-2DB5-9D47-9406-78588F99E6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DE2AF-CFE4-784D-934E-43E5E23BE159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1F7B9-C5EB-4749-BD5B-F0881C2619D0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0823-CB42-9C4E-831A-345865AFE106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5302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66222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4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697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1" y="1588761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5370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4B377F-598C-7D43-AC31-2A6886AA3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2CC2ABB-C44C-CA4F-97C9-5F71B7B6A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AE139-211F-0C42-9F4B-85DFB65FCB49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A6322F-23C5-EB4B-A7C5-F6F6A8D55105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9602B-7BC0-AA47-88B7-E243181EF231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88CBAAB-051E-1F43-99EB-E9793A00F6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EB9AEB2-A20A-AC4A-8117-14544614B5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6F4AED-80B1-6640-8F28-A1218A13FF6B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985DE4-4CE4-9E49-9AB4-6614AC786DB4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E274C7-679C-C04B-92C9-E2A4E8497F18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53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4904A9C-F409-AE4F-A747-43A017E3F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5E4ECA07-8D52-644F-9953-199076DFE2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CE6139-40EB-5A44-B146-9F95E85DC6C4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6D993C-E30F-8748-907D-D69E511F747C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D557BF-A5E6-A549-9731-3AAC239F39DC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20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6CBF394-B60A-E741-AECA-5E88337D99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18399F1-AEFE-F44A-ADD6-B69AF9C2C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5B4D4D-FE7B-7544-AE95-78E62D87D7EE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713A6D-877A-384F-87BE-707CEE1854EA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43B93-C2E1-F44E-8083-B3403188F597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95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3A2E63-020A-664E-A829-E62CF7DB32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167741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4535F8A-7FC2-4645-BC8E-4C152447F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271157"/>
            <a:ext cx="3782332" cy="1947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2AC359-FF55-CF42-BA05-4D4B0F3D9F1A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Success Story</a:t>
            </a:r>
          </a:p>
        </p:txBody>
      </p:sp>
    </p:spTree>
    <p:extLst>
      <p:ext uri="{BB962C8B-B14F-4D97-AF65-F5344CB8AC3E}">
        <p14:creationId xmlns:p14="http://schemas.microsoft.com/office/powerpoint/2010/main" val="1471937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74" r:id="rId3"/>
    <p:sldLayoutId id="2147483690" r:id="rId4"/>
    <p:sldLayoutId id="2147483691" r:id="rId5"/>
    <p:sldLayoutId id="2147483672" r:id="rId6"/>
    <p:sldLayoutId id="2147483693" r:id="rId7"/>
    <p:sldLayoutId id="2147483671" r:id="rId8"/>
    <p:sldLayoutId id="2147483675" r:id="rId9"/>
    <p:sldLayoutId id="2147483682" r:id="rId10"/>
    <p:sldLayoutId id="2147483687" r:id="rId11"/>
    <p:sldLayoutId id="2147483680" r:id="rId12"/>
    <p:sldLayoutId id="2147483676" r:id="rId13"/>
    <p:sldLayoutId id="2147483692" r:id="rId14"/>
    <p:sldLayoutId id="2147483679" r:id="rId15"/>
    <p:sldLayoutId id="2147483677" r:id="rId16"/>
    <p:sldLayoutId id="2147483683" r:id="rId17"/>
    <p:sldLayoutId id="2147483684" r:id="rId18"/>
    <p:sldLayoutId id="2147483685" r:id="rId19"/>
    <p:sldLayoutId id="2147483689" r:id="rId20"/>
    <p:sldLayoutId id="2147483686" r:id="rId21"/>
    <p:sldLayoutId id="2147483681" r:id="rId22"/>
    <p:sldLayoutId id="2147483678" r:id="rId23"/>
    <p:sldLayoutId id="2147483688" r:id="rId24"/>
    <p:sldLayoutId id="2147483669" r:id="rId25"/>
    <p:sldLayoutId id="2147483668" r:id="rId26"/>
    <p:sldLayoutId id="2147483670" r:id="rId27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inoisworknet.com/SUCCESS" TargetMode="Externa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inoisworknet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llinoisworknet.com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inoisworknet.com/SUCCESS" TargetMode="Externa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inoisworknet.com/SUCCESS" TargetMode="Externa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inoisworknet.com/success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203DD0-62BA-0549-9D21-64941AE66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63" y="1974410"/>
            <a:ext cx="9287122" cy="1794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22618"/>
            <a:ext cx="9144000" cy="820882"/>
          </a:xfrm>
          <a:prstGeom prst="rect">
            <a:avLst/>
          </a:prstGeom>
          <a:solidFill>
            <a:srgbClr val="303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4962" y="2255907"/>
            <a:ext cx="514227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950" b="1" spc="50" dirty="0">
                <a:solidFill>
                  <a:schemeClr val="bg1"/>
                </a:solidFill>
                <a:ea typeface="Segoe UI Symbol" panose="020B0502040204020203" pitchFamily="34" charset="0"/>
              </a:rPr>
              <a:t>Submitting your Customer Success Story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2201653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9112" y="3849784"/>
            <a:ext cx="7459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spc="50" dirty="0">
                <a:solidFill>
                  <a:schemeClr val="accent3"/>
                </a:solidFill>
                <a:ea typeface="Segoe UI Symbol" panose="020B0502040204020203" pitchFamily="34" charset="0"/>
              </a:rPr>
              <a:t>Submit and Search Customer &amp; Employer </a:t>
            </a:r>
            <a:r>
              <a:rPr lang="en-US" sz="1400" b="1" spc="50" dirty="0">
                <a:solidFill>
                  <a:srgbClr val="D14C27"/>
                </a:solidFill>
                <a:ea typeface="Segoe UI Symbol" panose="020B0502040204020203" pitchFamily="34" charset="0"/>
              </a:rPr>
              <a:t>Success Stories </a:t>
            </a:r>
            <a:r>
              <a:rPr lang="en-US" sz="1400" b="1" spc="50" dirty="0">
                <a:solidFill>
                  <a:schemeClr val="accent3"/>
                </a:solidFill>
                <a:ea typeface="Segoe UI Symbol" panose="020B0502040204020203" pitchFamily="34" charset="0"/>
              </a:rPr>
              <a:t>from various Workforce Development programs in Illinois.  </a:t>
            </a:r>
            <a:endParaRPr lang="en-US" sz="1400" b="1" spc="50" dirty="0">
              <a:solidFill>
                <a:srgbClr val="D14C27"/>
              </a:solidFill>
              <a:ea typeface="Segoe UI Symbol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07023"/>
            <a:ext cx="914399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egoe UI Symbol" panose="020B0502040204020203" pitchFamily="34" charset="0"/>
              </a:rPr>
              <a:t>February 2022</a:t>
            </a:r>
          </a:p>
          <a:p>
            <a:pPr algn="ctr"/>
            <a:endParaRPr lang="en-US" sz="900" dirty="0">
              <a:solidFill>
                <a:schemeClr val="bg1"/>
              </a:solidFill>
              <a:ea typeface="Segoe UI Symbol" panose="020B0502040204020203" pitchFamily="34" charset="0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The Illinois </a:t>
            </a:r>
            <a:r>
              <a:rPr lang="en-US" sz="900" dirty="0" err="1">
                <a:solidFill>
                  <a:schemeClr val="bg1"/>
                </a:solidFill>
              </a:rPr>
              <a:t>workNet</a:t>
            </a:r>
            <a:r>
              <a:rPr lang="en-US" sz="900" dirty="0">
                <a:solidFill>
                  <a:schemeClr val="bg1"/>
                </a:solidFill>
              </a:rPr>
              <a:t>® Center System, an American Job Center, is an equal opportunity employer/program. Auxiliary aids and services are available upon request to individuals with disabilities. All voice telephone numbers may be reached by persons using TTY/TDD equipment by calling TTY (800) 526-0844 or 711. This workforce product was funded by a grant awarded by the U.S. Department of Labor’s Employment and Training Administration. For more information please refer to the footer at the bottom of any webpage at illinoisworknet.com.</a:t>
            </a:r>
            <a:endParaRPr lang="en-US" sz="400" dirty="0">
              <a:solidFill>
                <a:schemeClr val="bg1"/>
              </a:solidFill>
              <a:ea typeface="Segoe UI Symbol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ea typeface="Segoe UI Symbol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715C54-211F-4042-B275-1BFD9C599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31" y="399636"/>
            <a:ext cx="2599538" cy="1431059"/>
          </a:xfrm>
          <a:prstGeom prst="rect">
            <a:avLst/>
          </a:prstGeom>
        </p:spPr>
      </p:pic>
      <p:pic>
        <p:nvPicPr>
          <p:cNvPr id="12" name="Picture 2" descr="https://www.illinoisworknet.com/DownloadPrint/IWN2018_icon-updateshel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5" y="3702857"/>
            <a:ext cx="945638" cy="9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437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2F9A77-919B-C042-B5B4-99C093378132}"/>
              </a:ext>
            </a:extLst>
          </p:cNvPr>
          <p:cNvSpPr/>
          <p:nvPr/>
        </p:nvSpPr>
        <p:spPr>
          <a:xfrm>
            <a:off x="5353050" y="0"/>
            <a:ext cx="37909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A19DBF-454D-9D4B-9138-7DA1DF350216}"/>
              </a:ext>
            </a:extLst>
          </p:cNvPr>
          <p:cNvGrpSpPr/>
          <p:nvPr/>
        </p:nvGrpSpPr>
        <p:grpSpPr>
          <a:xfrm>
            <a:off x="667999" y="1524000"/>
            <a:ext cx="3898980" cy="2910349"/>
            <a:chOff x="594361" y="2628116"/>
            <a:chExt cx="3330457" cy="83120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25A25F-36CC-2348-8B32-27CAB5F4242A}"/>
                </a:ext>
              </a:extLst>
            </p:cNvPr>
            <p:cNvSpPr/>
            <p:nvPr/>
          </p:nvSpPr>
          <p:spPr>
            <a:xfrm>
              <a:off x="594361" y="2628116"/>
              <a:ext cx="3330457" cy="831204"/>
            </a:xfrm>
            <a:prstGeom prst="rect">
              <a:avLst/>
            </a:prstGeom>
            <a:solidFill>
              <a:srgbClr val="D14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7A2F01-5AA9-4D47-BCFB-968AC2A362A3}"/>
                </a:ext>
              </a:extLst>
            </p:cNvPr>
            <p:cNvSpPr txBox="1"/>
            <p:nvPr/>
          </p:nvSpPr>
          <p:spPr>
            <a:xfrm>
              <a:off x="674567" y="2666119"/>
              <a:ext cx="3034842" cy="726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  <a:spcAft>
                  <a:spcPts val="600"/>
                </a:spcAft>
              </a:pPr>
              <a:r>
                <a:rPr lang="en-US" sz="1800" dirty="0">
                  <a:solidFill>
                    <a:schemeClr val="bg1"/>
                  </a:solidFill>
                </a:rPr>
                <a:t>Use this guide to learn about:</a:t>
              </a:r>
            </a:p>
            <a:p>
              <a:pPr>
                <a:lnSpc>
                  <a:spcPts val="1400"/>
                </a:lnSpc>
                <a:spcAft>
                  <a:spcPts val="600"/>
                </a:spcAft>
              </a:pPr>
              <a:endParaRPr lang="en-US" sz="200" dirty="0">
                <a:solidFill>
                  <a:schemeClr val="bg1"/>
                </a:solidFill>
              </a:endParaRP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Makes an Effective Success Story</a:t>
              </a:r>
              <a:endParaRPr lang="en-US" sz="700" dirty="0">
                <a:solidFill>
                  <a:schemeClr val="bg1"/>
                </a:solidFill>
              </a:endParaRP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Telling your Employer’s Success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Final Touches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Makes a Good Picture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Step by Step Instructions for Adding your Employer’s Success Story. </a:t>
              </a:r>
            </a:p>
          </p:txBody>
        </p:sp>
      </p:grp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2EC468AA-8B09-F845-B032-1797A20AD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418" y="552240"/>
            <a:ext cx="4849316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latin typeface="+mn-lt"/>
              </a:rPr>
              <a:t>Partner Guide for Writing an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Employer’s Success Story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76166" y="533030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25" y="66675"/>
            <a:ext cx="3838575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14D2D5-0831-4989-A176-865294AE4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209" y="403412"/>
            <a:ext cx="523875" cy="129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9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2F9A77-919B-C042-B5B4-99C093378132}"/>
              </a:ext>
            </a:extLst>
          </p:cNvPr>
          <p:cNvSpPr/>
          <p:nvPr/>
        </p:nvSpPr>
        <p:spPr>
          <a:xfrm>
            <a:off x="5353050" y="0"/>
            <a:ext cx="37909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A19DBF-454D-9D4B-9138-7DA1DF350216}"/>
              </a:ext>
            </a:extLst>
          </p:cNvPr>
          <p:cNvGrpSpPr/>
          <p:nvPr/>
        </p:nvGrpSpPr>
        <p:grpSpPr>
          <a:xfrm>
            <a:off x="667999" y="1524000"/>
            <a:ext cx="3898980" cy="2910349"/>
            <a:chOff x="594361" y="2628116"/>
            <a:chExt cx="3330457" cy="83120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25A25F-36CC-2348-8B32-27CAB5F4242A}"/>
                </a:ext>
              </a:extLst>
            </p:cNvPr>
            <p:cNvSpPr/>
            <p:nvPr/>
          </p:nvSpPr>
          <p:spPr>
            <a:xfrm>
              <a:off x="594361" y="2628116"/>
              <a:ext cx="3330457" cy="831204"/>
            </a:xfrm>
            <a:prstGeom prst="rect">
              <a:avLst/>
            </a:prstGeom>
            <a:solidFill>
              <a:srgbClr val="D14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7A2F01-5AA9-4D47-BCFB-968AC2A362A3}"/>
                </a:ext>
              </a:extLst>
            </p:cNvPr>
            <p:cNvSpPr txBox="1"/>
            <p:nvPr/>
          </p:nvSpPr>
          <p:spPr>
            <a:xfrm>
              <a:off x="674567" y="2666119"/>
              <a:ext cx="3034842" cy="726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  <a:spcAft>
                  <a:spcPts val="600"/>
                </a:spcAft>
              </a:pPr>
              <a:r>
                <a:rPr lang="en-US" sz="1800" dirty="0">
                  <a:solidFill>
                    <a:schemeClr val="bg1"/>
                  </a:solidFill>
                </a:rPr>
                <a:t>Use this guide to learn about:</a:t>
              </a:r>
            </a:p>
            <a:p>
              <a:pPr>
                <a:lnSpc>
                  <a:spcPts val="1400"/>
                </a:lnSpc>
                <a:spcAft>
                  <a:spcPts val="600"/>
                </a:spcAft>
              </a:pPr>
              <a:endParaRPr lang="en-US" sz="200" dirty="0">
                <a:solidFill>
                  <a:schemeClr val="bg1"/>
                </a:solidFill>
              </a:endParaRP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Makes an Effective Success Story</a:t>
              </a:r>
              <a:endParaRPr lang="en-US" sz="700" dirty="0">
                <a:solidFill>
                  <a:schemeClr val="bg1"/>
                </a:solidFill>
              </a:endParaRP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Telling your Community’s Success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Final Touches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Makes a Good Picture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Step by Step Instructions for Adding your Community’s Success Story. </a:t>
              </a:r>
            </a:p>
          </p:txBody>
        </p:sp>
      </p:grp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2EC468AA-8B09-F845-B032-1797A20AD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418" y="552240"/>
            <a:ext cx="4849316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latin typeface="+mn-lt"/>
              </a:rPr>
              <a:t>Partner Guide for Writing a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Community’s Success Story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76166" y="533030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425" y="91488"/>
            <a:ext cx="3838575" cy="496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14D2D5-0831-4989-A176-865294AE4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707" y="468221"/>
            <a:ext cx="523875" cy="129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84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1409819"/>
            <a:ext cx="795528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cap="all" spc="50" dirty="0">
                <a:solidFill>
                  <a:schemeClr val="bg1"/>
                </a:solidFill>
              </a:rPr>
              <a:t>SUBMITTING YOUR CUSTOMERS SUCCESS STORY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121730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4360" y="3337244"/>
            <a:ext cx="79552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THROUGH ILLINOIS WORKNET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hlinkClick r:id="rId3"/>
              </a:rPr>
              <a:t>WWW.ILLINOISWORKNET.COM/SUCCESS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15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ACCESS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4375355" cy="273367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1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2698" y="2563640"/>
            <a:ext cx="3397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Go to </a:t>
            </a:r>
            <a:r>
              <a:rPr lang="en-US" sz="1800" dirty="0">
                <a:hlinkClick r:id="rId3"/>
              </a:rPr>
              <a:t>www.illinoisworknet.com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Log into</a:t>
            </a:r>
            <a:r>
              <a:rPr lang="en-US" sz="1800" dirty="0"/>
              <a:t> your Illinois </a:t>
            </a:r>
            <a:r>
              <a:rPr lang="en-US" sz="1800" dirty="0" err="1"/>
              <a:t>workNet</a:t>
            </a:r>
            <a:r>
              <a:rPr lang="en-US" sz="1800" dirty="0"/>
              <a:t> account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4BFF5-8637-47A9-ACBB-46F7AB8C1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355" y="2079377"/>
            <a:ext cx="3837894" cy="1200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0E7098-3030-44E3-A33F-8AC4CA8FB927}"/>
              </a:ext>
            </a:extLst>
          </p:cNvPr>
          <p:cNvSpPr/>
          <p:nvPr/>
        </p:nvSpPr>
        <p:spPr>
          <a:xfrm>
            <a:off x="5707048" y="2169180"/>
            <a:ext cx="837187" cy="7566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063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ACCESS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73367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2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2698" y="2563640"/>
            <a:ext cx="3397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Open</a:t>
            </a:r>
            <a:r>
              <a:rPr lang="en-US" sz="1800" dirty="0"/>
              <a:t> the </a:t>
            </a:r>
            <a:r>
              <a:rPr lang="en-US" sz="1800" b="1" dirty="0"/>
              <a:t>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Select</a:t>
            </a:r>
            <a:r>
              <a:rPr lang="en-US" sz="1800" dirty="0"/>
              <a:t> </a:t>
            </a:r>
            <a:r>
              <a:rPr lang="en-US" sz="1800" b="1" dirty="0"/>
              <a:t>Updates &amp; Help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Then </a:t>
            </a:r>
            <a:r>
              <a:rPr lang="en-US" sz="1800" u="sng" dirty="0"/>
              <a:t>select</a:t>
            </a:r>
            <a:r>
              <a:rPr lang="en-US" sz="1800" dirty="0"/>
              <a:t> </a:t>
            </a:r>
            <a:r>
              <a:rPr lang="en-US" sz="1800" b="1" dirty="0"/>
              <a:t>Success Stories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458" y="354335"/>
            <a:ext cx="1710592" cy="414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610692" y="4184395"/>
            <a:ext cx="696759" cy="14738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9459" y="367229"/>
            <a:ext cx="448283" cy="3832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77810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PUBLIC PAGE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0" y="1543050"/>
            <a:ext cx="0" cy="274320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692500" y="1485443"/>
            <a:ext cx="2847742" cy="533425"/>
            <a:chOff x="5692500" y="1485443"/>
            <a:chExt cx="2847742" cy="533425"/>
          </a:xfrm>
        </p:grpSpPr>
        <p:sp>
          <p:nvSpPr>
            <p:cNvPr id="29" name="TextBox 28"/>
            <p:cNvSpPr txBox="1"/>
            <p:nvPr/>
          </p:nvSpPr>
          <p:spPr>
            <a:xfrm>
              <a:off x="5695950" y="1696664"/>
              <a:ext cx="2841626" cy="3222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rgbClr val="4D4D4D"/>
                  </a:solidFill>
                </a:rPr>
                <a:t>Use the participant filter to find success stories for individuals, employers, and communities.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92500" y="1485443"/>
              <a:ext cx="2847742" cy="204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en-US" sz="1200" b="1" cap="all" spc="20" dirty="0">
                  <a:solidFill>
                    <a:schemeClr val="accent1"/>
                  </a:solidFill>
                </a:rPr>
                <a:t>Participant tYpe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61629" y="1546310"/>
            <a:ext cx="357790" cy="357790"/>
            <a:chOff x="5061629" y="1546310"/>
            <a:chExt cx="357790" cy="357790"/>
          </a:xfrm>
        </p:grpSpPr>
        <p:sp>
          <p:nvSpPr>
            <p:cNvPr id="28" name="Oval 27"/>
            <p:cNvSpPr/>
            <p:nvPr/>
          </p:nvSpPr>
          <p:spPr>
            <a:xfrm>
              <a:off x="5061629" y="1546310"/>
              <a:ext cx="357790" cy="35779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96929" y="1627065"/>
              <a:ext cx="280805" cy="18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92500" y="2249160"/>
            <a:ext cx="2847742" cy="544646"/>
            <a:chOff x="5692500" y="2249160"/>
            <a:chExt cx="2847742" cy="544646"/>
          </a:xfrm>
        </p:grpSpPr>
        <p:sp>
          <p:nvSpPr>
            <p:cNvPr id="65" name="TextBox 64"/>
            <p:cNvSpPr txBox="1"/>
            <p:nvPr/>
          </p:nvSpPr>
          <p:spPr>
            <a:xfrm>
              <a:off x="5695950" y="2460381"/>
              <a:ext cx="2841626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rgbClr val="4D4D4D"/>
                  </a:solidFill>
                </a:rPr>
                <a:t>Use the Program Type filter to find success stories for specific workforce development programs. (i.e., WIOA Adult)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92500" y="2249160"/>
              <a:ext cx="2847742" cy="204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en-US" sz="1200" b="1" cap="all" spc="20" dirty="0">
                  <a:solidFill>
                    <a:srgbClr val="4D4D4D"/>
                  </a:solidFill>
                </a:rPr>
                <a:t>Program Type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61629" y="2310027"/>
            <a:ext cx="357790" cy="357790"/>
            <a:chOff x="5061629" y="2310027"/>
            <a:chExt cx="357790" cy="357790"/>
          </a:xfrm>
        </p:grpSpPr>
        <p:sp>
          <p:nvSpPr>
            <p:cNvPr id="67" name="Oval 66"/>
            <p:cNvSpPr/>
            <p:nvPr/>
          </p:nvSpPr>
          <p:spPr>
            <a:xfrm>
              <a:off x="5061629" y="2310027"/>
              <a:ext cx="357790" cy="35779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96929" y="2390782"/>
              <a:ext cx="280805" cy="18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92500" y="3776593"/>
            <a:ext cx="2847742" cy="544646"/>
            <a:chOff x="5692500" y="3776593"/>
            <a:chExt cx="2847742" cy="544646"/>
          </a:xfrm>
        </p:grpSpPr>
        <p:sp>
          <p:nvSpPr>
            <p:cNvPr id="70" name="TextBox 69"/>
            <p:cNvSpPr txBox="1"/>
            <p:nvPr/>
          </p:nvSpPr>
          <p:spPr>
            <a:xfrm>
              <a:off x="5695950" y="3987814"/>
              <a:ext cx="2841626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rgbClr val="4D4D4D"/>
                  </a:solidFill>
                </a:rPr>
                <a:t>Click View More Filters to get access to additional filter options to use when searching success stories.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92500" y="3776593"/>
              <a:ext cx="2847742" cy="204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en-US" sz="1200" b="1" cap="all" spc="20" dirty="0">
                  <a:solidFill>
                    <a:srgbClr val="4D4D4D"/>
                  </a:solidFill>
                </a:rPr>
                <a:t>View More Filters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61629" y="3837460"/>
            <a:ext cx="357790" cy="357790"/>
            <a:chOff x="5061629" y="3837460"/>
            <a:chExt cx="357790" cy="357790"/>
          </a:xfrm>
        </p:grpSpPr>
        <p:sp>
          <p:nvSpPr>
            <p:cNvPr id="72" name="Oval 71"/>
            <p:cNvSpPr/>
            <p:nvPr/>
          </p:nvSpPr>
          <p:spPr>
            <a:xfrm>
              <a:off x="5061629" y="3837460"/>
              <a:ext cx="357790" cy="35779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96929" y="3918215"/>
              <a:ext cx="280805" cy="18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92500" y="3012877"/>
            <a:ext cx="2847742" cy="544646"/>
            <a:chOff x="5692500" y="3012877"/>
            <a:chExt cx="2847742" cy="544646"/>
          </a:xfrm>
        </p:grpSpPr>
        <p:sp>
          <p:nvSpPr>
            <p:cNvPr id="75" name="TextBox 74"/>
            <p:cNvSpPr txBox="1"/>
            <p:nvPr/>
          </p:nvSpPr>
          <p:spPr>
            <a:xfrm>
              <a:off x="5695950" y="3224098"/>
              <a:ext cx="2841626" cy="3334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3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rgbClr val="4D4D4D"/>
                  </a:solidFill>
                </a:rPr>
                <a:t>Use the Program Detail Type filter to find success stories for specific program details. (i.e., Training)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92500" y="3012877"/>
              <a:ext cx="2847742" cy="204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700"/>
                </a:lnSpc>
                <a:spcAft>
                  <a:spcPts val="600"/>
                </a:spcAft>
              </a:pPr>
              <a:r>
                <a:rPr lang="en-US" sz="1200" b="1" cap="all" spc="20" dirty="0">
                  <a:solidFill>
                    <a:srgbClr val="4D4D4D"/>
                  </a:solidFill>
                </a:rPr>
                <a:t>Program Detail Type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61629" y="3073744"/>
            <a:ext cx="357790" cy="357790"/>
            <a:chOff x="5061629" y="3073744"/>
            <a:chExt cx="357790" cy="357790"/>
          </a:xfrm>
        </p:grpSpPr>
        <p:sp>
          <p:nvSpPr>
            <p:cNvPr id="77" name="Oval 76"/>
            <p:cNvSpPr/>
            <p:nvPr/>
          </p:nvSpPr>
          <p:spPr>
            <a:xfrm>
              <a:off x="5061629" y="3073744"/>
              <a:ext cx="357790" cy="35779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96929" y="3154499"/>
              <a:ext cx="280805" cy="18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cap="all" spc="2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05715" y="1124712"/>
            <a:ext cx="39897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Find and read success stories that have been submitted for various workforce development programs in the state of Illinois.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86" y="1964641"/>
            <a:ext cx="4142902" cy="261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3303" y="989877"/>
            <a:ext cx="4263381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latin typeface="+mn-lt"/>
              </a:rPr>
              <a:t>Searching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Success Stories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076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ACCESS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73367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3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2699" y="2563640"/>
            <a:ext cx="319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From the Success Stories page, </a:t>
            </a:r>
            <a:r>
              <a:rPr lang="en-US" sz="1800" u="sng" dirty="0"/>
              <a:t>select</a:t>
            </a:r>
            <a:r>
              <a:rPr lang="en-US" sz="1800" dirty="0"/>
              <a:t> </a:t>
            </a:r>
            <a:r>
              <a:rPr lang="en-US" sz="1800" b="1" dirty="0"/>
              <a:t>Submit a Success Story</a:t>
            </a:r>
            <a:r>
              <a:rPr lang="en-US" sz="18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818" y="1158821"/>
            <a:ext cx="5290182" cy="332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853818" y="4289435"/>
            <a:ext cx="885330" cy="21373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220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ACCESS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78277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4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2698" y="2479163"/>
            <a:ext cx="3855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From the Success Stories Guide page you will </a:t>
            </a:r>
            <a:r>
              <a:rPr lang="en-US" sz="1800" u="sng" dirty="0"/>
              <a:t>select</a:t>
            </a:r>
            <a:r>
              <a:rPr lang="en-US" sz="1800" dirty="0"/>
              <a:t> the link located under the service provider section. </a:t>
            </a:r>
            <a:r>
              <a:rPr lang="en-US" sz="1800" b="1" dirty="0"/>
              <a:t>Log in to your account and choose to submit your customer, business, or community story.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8" b="-1398"/>
          <a:stretch/>
        </p:blipFill>
        <p:spPr>
          <a:xfrm>
            <a:off x="4398632" y="910011"/>
            <a:ext cx="4552639" cy="40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501180" y="4726983"/>
            <a:ext cx="1364850" cy="2816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58704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42699" y="575841"/>
            <a:ext cx="8237507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FINDING YOUR CUSTOMER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3239366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84202" y="167711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5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24121" y="2259335"/>
            <a:ext cx="3193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adding a customer story </a:t>
            </a:r>
            <a:r>
              <a:rPr lang="en-US" sz="1800" u="sng" dirty="0"/>
              <a:t>click</a:t>
            </a:r>
            <a:r>
              <a:rPr lang="en-US" sz="1800" dirty="0"/>
              <a:t> </a:t>
            </a:r>
            <a:r>
              <a:rPr lang="en-US" sz="1800" b="1" dirty="0"/>
              <a:t>Search</a:t>
            </a:r>
            <a:r>
              <a:rPr lang="en-US" sz="1800" dirty="0"/>
              <a:t> under Customer.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adding an employer story </a:t>
            </a:r>
            <a:r>
              <a:rPr lang="en-US" sz="1800" u="sng" dirty="0"/>
              <a:t>click</a:t>
            </a:r>
            <a:r>
              <a:rPr lang="en-US" sz="1800" dirty="0"/>
              <a:t> </a:t>
            </a:r>
            <a:r>
              <a:rPr lang="en-US" sz="1800" b="1" dirty="0"/>
              <a:t>Get Started </a:t>
            </a:r>
            <a:r>
              <a:rPr lang="en-US" sz="1800" dirty="0"/>
              <a:t>under Employer.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adding a community story, </a:t>
            </a:r>
            <a:r>
              <a:rPr lang="en-US" sz="1800" u="sng" dirty="0"/>
              <a:t>click</a:t>
            </a:r>
            <a:r>
              <a:rPr lang="en-US" sz="1800" dirty="0"/>
              <a:t> </a:t>
            </a:r>
            <a:r>
              <a:rPr lang="en-US" sz="1800" b="1" dirty="0"/>
              <a:t>Get Started</a:t>
            </a:r>
            <a:r>
              <a:rPr lang="en-US" sz="1800" dirty="0"/>
              <a:t> under Community Story.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" r="-30"/>
          <a:stretch/>
        </p:blipFill>
        <p:spPr>
          <a:xfrm>
            <a:off x="3759764" y="1695856"/>
            <a:ext cx="5309143" cy="2061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020469" y="3337746"/>
            <a:ext cx="383281" cy="23938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591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8186172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FINDING YOUR CUSTOMER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86302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6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84201" y="2497864"/>
            <a:ext cx="3356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Type in</a:t>
            </a:r>
            <a:r>
              <a:rPr lang="en-US" sz="1600" dirty="0"/>
              <a:t> your customer’s: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Username </a:t>
            </a:r>
            <a:r>
              <a:rPr lang="en-US" sz="1600" dirty="0"/>
              <a:t>– This will be their Illinois </a:t>
            </a:r>
            <a:r>
              <a:rPr lang="en-US" sz="1600" dirty="0" err="1"/>
              <a:t>workNet</a:t>
            </a:r>
            <a:r>
              <a:rPr lang="en-US" sz="1600" dirty="0"/>
              <a:t> account username.</a:t>
            </a:r>
          </a:p>
          <a:p>
            <a:pPr lvl="1"/>
            <a:r>
              <a:rPr lang="en-US" sz="1600" dirty="0"/>
              <a:t>OR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Name</a:t>
            </a:r>
            <a:r>
              <a:rPr lang="en-US" sz="1600" dirty="0"/>
              <a:t> – First &amp; Last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Then </a:t>
            </a:r>
            <a:r>
              <a:rPr lang="en-US" sz="1600" u="sng" dirty="0"/>
              <a:t>click</a:t>
            </a:r>
            <a:r>
              <a:rPr lang="en-US" sz="1600" dirty="0"/>
              <a:t> </a:t>
            </a:r>
            <a:r>
              <a:rPr lang="en-US" sz="1600" b="1" dirty="0"/>
              <a:t>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231" y="1377471"/>
            <a:ext cx="5207895" cy="300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196080" y="3088641"/>
            <a:ext cx="1574800" cy="1066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23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640858"/>
            <a:ext cx="7955280" cy="839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600" b="1" cap="all" spc="50" dirty="0">
                <a:solidFill>
                  <a:schemeClr val="accent1"/>
                </a:solidFill>
                <a:ea typeface="Segoe UI Symbol" panose="020B0502040204020203" pitchFamily="34" charset="0"/>
              </a:rPr>
              <a:t>Agenda</a:t>
            </a:r>
          </a:p>
          <a:p>
            <a:pPr>
              <a:lnSpc>
                <a:spcPts val="3200"/>
              </a:lnSpc>
            </a:pPr>
            <a:r>
              <a:rPr lang="en-US" sz="3600" b="1" cap="all" spc="50" dirty="0">
                <a:solidFill>
                  <a:srgbClr val="D14C27"/>
                </a:solidFill>
                <a:ea typeface="Segoe UI Symbol" panose="020B0502040204020203" pitchFamily="34" charset="0"/>
              </a:rPr>
              <a:t>Success Stories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508125" y="1986254"/>
            <a:ext cx="5097859" cy="2128331"/>
            <a:chOff x="5157186" y="2671715"/>
            <a:chExt cx="3389914" cy="1345440"/>
          </a:xfrm>
        </p:grpSpPr>
        <p:sp>
          <p:nvSpPr>
            <p:cNvPr id="29" name="TextBox 28"/>
            <p:cNvSpPr txBox="1"/>
            <p:nvPr/>
          </p:nvSpPr>
          <p:spPr>
            <a:xfrm>
              <a:off x="5419728" y="2671715"/>
              <a:ext cx="3127372" cy="175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spc="20" dirty="0">
                  <a:solidFill>
                    <a:schemeClr val="accent3"/>
                  </a:solidFill>
                </a:rPr>
                <a:t>Importance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9728" y="3451937"/>
              <a:ext cx="3127372" cy="175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spc="20" dirty="0">
                  <a:solidFill>
                    <a:schemeClr val="accent3"/>
                  </a:solidFill>
                </a:rPr>
                <a:t>Submitting your customer Success Story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19728" y="3842048"/>
              <a:ext cx="3127372" cy="175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spc="20" dirty="0">
                  <a:solidFill>
                    <a:schemeClr val="accent3"/>
                  </a:solidFill>
                </a:rPr>
                <a:t>Q &amp; A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5157186" y="3873978"/>
              <a:ext cx="85378" cy="853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19728" y="3061826"/>
              <a:ext cx="3127372" cy="175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spc="20" dirty="0">
                  <a:solidFill>
                    <a:schemeClr val="accent3"/>
                  </a:solidFill>
                </a:rPr>
                <a:t>Success Story Resources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5157186" y="3483867"/>
              <a:ext cx="85378" cy="853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157186" y="2703645"/>
              <a:ext cx="85378" cy="853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157186" y="3093756"/>
              <a:ext cx="85378" cy="853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199875" y="2827089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99875" y="3217200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99875" y="3607311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3472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1" y="575841"/>
            <a:ext cx="8224903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FINDING YOUR CUSTOMER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86302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7 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84201" y="2497864"/>
            <a:ext cx="3254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list of customers matching the information you entered will appear. </a:t>
            </a:r>
            <a:r>
              <a:rPr lang="en-US" sz="1600" u="sng" dirty="0"/>
              <a:t>Click</a:t>
            </a:r>
            <a:r>
              <a:rPr lang="en-US" sz="1600" dirty="0"/>
              <a:t> </a:t>
            </a:r>
            <a:r>
              <a:rPr lang="en-US" sz="1600" b="1" dirty="0"/>
              <a:t>Select</a:t>
            </a:r>
            <a:r>
              <a:rPr lang="en-US" sz="1600" dirty="0"/>
              <a:t> next to the individual you would like to submit the story for. 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249" y="1198617"/>
            <a:ext cx="5302418" cy="336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325552" y="4100172"/>
            <a:ext cx="483553" cy="26437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00883" y="3281680"/>
            <a:ext cx="443456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47532" y="4175529"/>
            <a:ext cx="443456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80618" y="4189819"/>
            <a:ext cx="443456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34416" y="4189819"/>
            <a:ext cx="443456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88214" y="4175529"/>
            <a:ext cx="443456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93807" y="4175529"/>
            <a:ext cx="443456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486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94362" y="575841"/>
            <a:ext cx="8549638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000" dirty="0">
                <a:solidFill>
                  <a:srgbClr val="4D4D4D"/>
                </a:solidFill>
              </a:rPr>
              <a:t>ILLINOIS WORKNET SUCCESS STORY: </a:t>
            </a:r>
            <a:r>
              <a:rPr lang="en-US" sz="2000" dirty="0">
                <a:solidFill>
                  <a:srgbClr val="D14C27"/>
                </a:solidFill>
              </a:rPr>
              <a:t>ADDING YOUR CUSTOMER’S STORY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3160841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529509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8 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94363" y="2102736"/>
            <a:ext cx="321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 will be directed to the Success Story Entry Page. The Participant Info will auto-populate. To auto-populate the story information you </a:t>
            </a:r>
            <a:r>
              <a:rPr lang="en-US" sz="1600" b="1" u="sng" dirty="0"/>
              <a:t>MUST</a:t>
            </a:r>
            <a:r>
              <a:rPr lang="en-US" sz="1600" dirty="0"/>
              <a:t> first </a:t>
            </a:r>
            <a:r>
              <a:rPr lang="en-US" sz="1600" u="sng" dirty="0"/>
              <a:t>select</a:t>
            </a:r>
            <a:r>
              <a:rPr lang="en-US" sz="1600" dirty="0"/>
              <a:t> the </a:t>
            </a:r>
            <a:r>
              <a:rPr lang="en-US" sz="1600" b="1" dirty="0"/>
              <a:t>Program Type</a:t>
            </a:r>
            <a:r>
              <a:rPr lang="en-US" sz="16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688" y="1301811"/>
            <a:ext cx="5343542" cy="31608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70713" y="3196496"/>
            <a:ext cx="1282007" cy="4407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E2F3EE-E6CD-41D6-B771-BD92B643393C}"/>
              </a:ext>
            </a:extLst>
          </p:cNvPr>
          <p:cNvSpPr/>
          <p:nvPr/>
        </p:nvSpPr>
        <p:spPr>
          <a:xfrm>
            <a:off x="3921762" y="1529509"/>
            <a:ext cx="1394688" cy="3373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082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4D4D4D"/>
                </a:solidFill>
              </a:rPr>
              <a:t>ILLINOIS WORKNET SUCCESS STORY: </a:t>
            </a:r>
            <a:r>
              <a:rPr lang="en-US" sz="2000" dirty="0">
                <a:solidFill>
                  <a:srgbClr val="D14C27"/>
                </a:solidFill>
              </a:rPr>
              <a:t>ADDING YOUR CUSTOMER’S STORY</a:t>
            </a:r>
          </a:p>
          <a:p>
            <a:pPr marL="0" lvl="0" indent="0">
              <a:buNone/>
            </a:pPr>
            <a:endParaRPr lang="en-US" sz="2400" dirty="0">
              <a:solidFill>
                <a:srgbClr val="D14C27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86302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9 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1" y="2497864"/>
            <a:ext cx="3533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Review</a:t>
            </a:r>
            <a:r>
              <a:rPr lang="en-US" sz="1600" dirty="0"/>
              <a:t> the auto-populated field to ensure the info is correct.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find incorrect info, email </a:t>
            </a:r>
            <a:r>
              <a:rPr lang="en-US" sz="1600" b="1" dirty="0">
                <a:hlinkClick r:id="rId3"/>
              </a:rPr>
              <a:t>info@illinoisworknet.com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Complete</a:t>
            </a:r>
            <a:r>
              <a:rPr lang="en-US" sz="1600" dirty="0"/>
              <a:t> any </a:t>
            </a:r>
            <a:r>
              <a:rPr lang="en-US" sz="1600" b="1" dirty="0"/>
              <a:t>blank fields</a:t>
            </a:r>
            <a:r>
              <a:rPr lang="en-US" sz="1600" dirty="0"/>
              <a:t>. All required fields must be completed.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775" y="959101"/>
            <a:ext cx="5229225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651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3434335" y="1570652"/>
            <a:ext cx="4607306" cy="1832823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459774" y="2879861"/>
            <a:ext cx="2674394" cy="2251121"/>
          </a:xfrm>
          <a:prstGeom prst="rect">
            <a:avLst/>
          </a:prstGeom>
          <a:solidFill>
            <a:srgbClr val="30374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0" y="1575269"/>
            <a:ext cx="3272821" cy="1873144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915887" y="3132449"/>
            <a:ext cx="2209867" cy="1998534"/>
          </a:xfrm>
          <a:prstGeom prst="rect">
            <a:avLst/>
          </a:prstGeom>
          <a:solidFill>
            <a:srgbClr val="30374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FORM FIELDS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899" y="1136280"/>
            <a:ext cx="8677785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latin typeface="+mn-lt"/>
              </a:rPr>
              <a:t>Trade Adjustment Assistance &amp; Dislocated Workers </a:t>
            </a:r>
            <a:endParaRPr lang="en-US" sz="2600" dirty="0">
              <a:solidFill>
                <a:srgbClr val="D14C27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485" y="1831833"/>
            <a:ext cx="1067904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</a:t>
            </a:r>
            <a:r>
              <a:rPr lang="en-US" sz="1200" u="sng" cap="all" spc="20" dirty="0">
                <a:solidFill>
                  <a:schemeClr val="accent1"/>
                </a:solidFill>
              </a:rPr>
              <a:t>First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485" y="2093558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</a:t>
            </a:r>
            <a:r>
              <a:rPr lang="en-US" sz="1200" u="sng" cap="all" spc="20" dirty="0">
                <a:solidFill>
                  <a:schemeClr val="accent1"/>
                </a:solidFill>
              </a:rPr>
              <a:t>Last Name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485" y="2366373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*~Address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90" y="2633732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2477" y="1824075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*~Zip Plus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99794" y="2634305"/>
            <a:ext cx="1245248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Submitter 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90" y="2874054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*~State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190" y="3138154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*~Zip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08416" y="2893413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~Submitter phone number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83129" y="3149500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~Submitter email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2476" y="2087246"/>
            <a:ext cx="1317188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*~Date of birth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2475" y="2347132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*~gender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03060" y="3370649"/>
            <a:ext cx="1371977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</a:t>
            </a:r>
            <a:r>
              <a:rPr lang="en-US" sz="1200" u="sng" cap="all" spc="20" dirty="0">
                <a:solidFill>
                  <a:schemeClr val="bg1"/>
                </a:solidFill>
              </a:rPr>
              <a:t>Program type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2598" y="3590545"/>
            <a:ext cx="1952081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Service Provider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02488" y="3790652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*~Address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2488" y="4009069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*~City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02488" y="4673884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Zip Plus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95055" y="423164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*~State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95054" y="4442940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Zip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92598" y="4880153"/>
            <a:ext cx="2133156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Program Details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33553" y="1850405"/>
            <a:ext cx="1918044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~Former employer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16540" y="2165817"/>
            <a:ext cx="2114312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~Former pathway/industry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27977" y="2485447"/>
            <a:ext cx="1731233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~Former Education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16540" y="2809702"/>
            <a:ext cx="3150254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~Trade certification number (TAA ONLY)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38198" y="2506253"/>
            <a:ext cx="2443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~Amount of Previous wages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15564" y="3741123"/>
            <a:ext cx="1245248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~Job title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38198" y="1854858"/>
            <a:ext cx="1367440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~Funding source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42979" y="2165817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~Layoff Date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96227" y="4009069"/>
            <a:ext cx="2114315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~</a:t>
            </a:r>
            <a:r>
              <a:rPr lang="en-US" sz="1200" u="sng" cap="all" spc="20" dirty="0">
                <a:solidFill>
                  <a:schemeClr val="bg1"/>
                </a:solidFill>
              </a:rPr>
              <a:t>Current pathway/industry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15564" y="4281279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~Current education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15564" y="3171812"/>
            <a:ext cx="2438593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~Current employment status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15564" y="3448413"/>
            <a:ext cx="2188626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~Current employer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15565" y="4840539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~Amount of New Wages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04375" y="4551755"/>
            <a:ext cx="2979743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*~Credential Earned/date attained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941" y="1575268"/>
            <a:ext cx="1409842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accent1"/>
                </a:solidFill>
              </a:rPr>
              <a:t>Participant info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03060" y="3172385"/>
            <a:ext cx="1409842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bg1"/>
                </a:solidFill>
              </a:rPr>
              <a:t>Story Info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11824" y="1588656"/>
            <a:ext cx="2271933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accent1"/>
                </a:solidFill>
              </a:rPr>
              <a:t>Pre-Participation info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535518" y="2960174"/>
            <a:ext cx="2271933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bg1"/>
                </a:solidFill>
              </a:rPr>
              <a:t>Post Participation info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899" y="3634943"/>
            <a:ext cx="2189632" cy="134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</a:t>
            </a:r>
          </a:p>
          <a:p>
            <a:pPr algn="ctr"/>
            <a:r>
              <a:rPr lang="en-US" dirty="0"/>
              <a:t>* = Required</a:t>
            </a:r>
          </a:p>
          <a:p>
            <a:pPr algn="ctr"/>
            <a:r>
              <a:rPr lang="en-US" dirty="0"/>
              <a:t>~ = Auto-populate</a:t>
            </a:r>
          </a:p>
          <a:p>
            <a:pPr algn="ctr"/>
            <a:r>
              <a:rPr lang="en-US" u="sng" dirty="0"/>
              <a:t>Underline</a:t>
            </a:r>
            <a:r>
              <a:rPr lang="en-US" dirty="0"/>
              <a:t> = Shows to Public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769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55" grpId="0" animBg="1"/>
      <p:bldP spid="58" grpId="0" animBg="1"/>
      <p:bldP spid="11" grpId="0"/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4" grpId="0"/>
      <p:bldP spid="56" grpId="0"/>
      <p:bldP spid="59" grpId="0"/>
      <p:bldP spid="62" grpId="0"/>
      <p:bldP spid="6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97190" y="1531317"/>
            <a:ext cx="3154680" cy="3127248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95416" y="1467933"/>
            <a:ext cx="3153418" cy="3190632"/>
          </a:xfrm>
          <a:prstGeom prst="rect">
            <a:avLst/>
          </a:prstGeom>
          <a:solidFill>
            <a:srgbClr val="30374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FORM FIELDS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428" y="1050453"/>
            <a:ext cx="8989869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WIOA Adult, WIOA Youth, Special Programs (i.e. CYEP)</a:t>
            </a:r>
            <a:endParaRPr lang="en-US" dirty="0">
              <a:solidFill>
                <a:srgbClr val="D14C27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704" y="1880988"/>
            <a:ext cx="1067904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</a:t>
            </a:r>
            <a:r>
              <a:rPr lang="en-US" sz="1200" u="sng" cap="all" spc="20" dirty="0">
                <a:solidFill>
                  <a:schemeClr val="accent1"/>
                </a:solidFill>
              </a:rPr>
              <a:t>First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704" y="2144018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</a:t>
            </a:r>
            <a:r>
              <a:rPr lang="en-US" sz="1200" u="sng" cap="all" spc="20" dirty="0">
                <a:solidFill>
                  <a:schemeClr val="accent1"/>
                </a:solidFill>
              </a:rPr>
              <a:t>Last Name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704" y="2394762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*~Address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704" y="263401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152" y="3468007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*~Zip Plus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915" y="3757198"/>
            <a:ext cx="1245248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Submitter 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5704" y="290488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*~State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152" y="3176767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*~Zip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846" y="4053199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~Submitter phone number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846" y="4349470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~Submitter email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6237" y="1784768"/>
            <a:ext cx="1371977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Program type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6237" y="2065522"/>
            <a:ext cx="1952081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Service Provider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26069" y="2373108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*~Address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6236" y="2641016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*~City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9783" y="3462938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Zip Plus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6235" y="2887050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*~State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33585" y="317471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Zip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51735" y="4034410"/>
            <a:ext cx="2133156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Program Details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50912" y="3758848"/>
            <a:ext cx="2486664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</a:t>
            </a:r>
            <a:r>
              <a:rPr lang="en-US" sz="1200" u="sng" cap="all" spc="20" dirty="0">
                <a:solidFill>
                  <a:schemeClr val="bg1"/>
                </a:solidFill>
              </a:rPr>
              <a:t>Current pathway/industry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33585" y="4327401"/>
            <a:ext cx="2979743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*~Credential Earned/date attained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4702" y="1603384"/>
            <a:ext cx="1409842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accent1"/>
                </a:solidFill>
              </a:rPr>
              <a:t>Participant info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27734" y="1561467"/>
            <a:ext cx="1409842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bg1"/>
                </a:solidFill>
              </a:rPr>
              <a:t>Story Info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1604" y="2189116"/>
            <a:ext cx="2189632" cy="134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</a:t>
            </a:r>
          </a:p>
          <a:p>
            <a:pPr algn="ctr"/>
            <a:r>
              <a:rPr lang="en-US" dirty="0"/>
              <a:t>* = Required</a:t>
            </a:r>
          </a:p>
          <a:p>
            <a:pPr algn="ctr"/>
            <a:r>
              <a:rPr lang="en-US" dirty="0"/>
              <a:t>~ = Auto-populate</a:t>
            </a:r>
          </a:p>
          <a:p>
            <a:pPr algn="ctr"/>
            <a:r>
              <a:rPr lang="en-US" u="sng" dirty="0"/>
              <a:t>Underline</a:t>
            </a:r>
            <a:r>
              <a:rPr lang="en-US" dirty="0"/>
              <a:t> = Shows to Public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517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  <p:bldP spid="11" grpId="0"/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7" grpId="0"/>
      <p:bldP spid="47" grpId="0"/>
      <p:bldP spid="54" grpId="0"/>
      <p:bldP spid="56" grpId="0"/>
      <p:bldP spid="59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97190" y="1531317"/>
            <a:ext cx="3154680" cy="3127248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95416" y="1467933"/>
            <a:ext cx="3153418" cy="3190632"/>
          </a:xfrm>
          <a:prstGeom prst="rect">
            <a:avLst/>
          </a:prstGeom>
          <a:solidFill>
            <a:srgbClr val="30374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FORM FIELDS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813783-1CFA-5443-B65A-7BE1DCC9B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131" y="1087527"/>
            <a:ext cx="8989869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Apprenticeship IL, Incumbent Worker, DWG, Laid Off Workers</a:t>
            </a:r>
            <a:endParaRPr lang="en-US" dirty="0">
              <a:solidFill>
                <a:srgbClr val="D14C27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704" y="1880988"/>
            <a:ext cx="1067904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</a:t>
            </a:r>
            <a:r>
              <a:rPr lang="en-US" sz="1200" u="sng" cap="all" spc="20" dirty="0">
                <a:solidFill>
                  <a:schemeClr val="accent1"/>
                </a:solidFill>
              </a:rPr>
              <a:t>First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704" y="2144018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</a:t>
            </a:r>
            <a:r>
              <a:rPr lang="en-US" sz="1200" u="sng" cap="all" spc="20" dirty="0">
                <a:solidFill>
                  <a:schemeClr val="accent1"/>
                </a:solidFill>
              </a:rPr>
              <a:t>Last Name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704" y="2394762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*~Address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704" y="263401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152" y="3468007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*~Zip Plus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915" y="3757198"/>
            <a:ext cx="1245248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Submitter 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5704" y="290488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*~State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152" y="3176767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*~Zip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846" y="4053199"/>
            <a:ext cx="2114315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Submitter phone number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846" y="4349470"/>
            <a:ext cx="2114315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accent1"/>
                </a:solidFill>
              </a:rPr>
              <a:t>Submitter email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6237" y="1784768"/>
            <a:ext cx="1371977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</a:t>
            </a:r>
            <a:r>
              <a:rPr lang="en-US" sz="1200" u="sng" cap="all" spc="20" dirty="0">
                <a:solidFill>
                  <a:schemeClr val="bg1"/>
                </a:solidFill>
              </a:rPr>
              <a:t>Program type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6237" y="2065522"/>
            <a:ext cx="1952081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</a:t>
            </a:r>
            <a:r>
              <a:rPr lang="en-US" sz="1200" u="sng" cap="all" spc="20" dirty="0">
                <a:solidFill>
                  <a:schemeClr val="bg1"/>
                </a:solidFill>
              </a:rPr>
              <a:t>Service Provider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26069" y="2373108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*Address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6236" y="2641016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*City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9783" y="3462938"/>
            <a:ext cx="1013099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</a:t>
            </a:r>
            <a:r>
              <a:rPr lang="en-US" sz="1200" u="sng" cap="all" spc="20" dirty="0">
                <a:solidFill>
                  <a:schemeClr val="bg1"/>
                </a:solidFill>
              </a:rPr>
              <a:t>Zip Plus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6235" y="2887050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*State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33585" y="3174713"/>
            <a:ext cx="1013099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</a:t>
            </a:r>
            <a:r>
              <a:rPr lang="en-US" sz="1200" u="sng" cap="all" spc="20" dirty="0">
                <a:solidFill>
                  <a:schemeClr val="bg1"/>
                </a:solidFill>
              </a:rPr>
              <a:t>Zip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51735" y="4034410"/>
            <a:ext cx="2133156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</a:t>
            </a:r>
            <a:r>
              <a:rPr lang="en-US" sz="1200" u="sng" cap="all" spc="20" dirty="0">
                <a:solidFill>
                  <a:schemeClr val="bg1"/>
                </a:solidFill>
              </a:rPr>
              <a:t>Program Details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50912" y="3758848"/>
            <a:ext cx="2114315" cy="2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u="sng" cap="all" spc="20" dirty="0">
                <a:solidFill>
                  <a:schemeClr val="bg1"/>
                </a:solidFill>
              </a:rPr>
              <a:t>*Current pathway/industry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33585" y="4327401"/>
            <a:ext cx="2979743" cy="218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200" cap="all" spc="20" dirty="0">
                <a:solidFill>
                  <a:schemeClr val="bg1"/>
                </a:solidFill>
              </a:rPr>
              <a:t>*Credential Earned/date attained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4702" y="1603384"/>
            <a:ext cx="1409842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accent1"/>
                </a:solidFill>
              </a:rPr>
              <a:t>Participant info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27734" y="1561467"/>
            <a:ext cx="1409842" cy="21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1400" b="1" cap="all" spc="20" dirty="0">
                <a:solidFill>
                  <a:schemeClr val="bg1"/>
                </a:solidFill>
              </a:rPr>
              <a:t>Story Info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1604" y="2189116"/>
            <a:ext cx="2189632" cy="134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</a:t>
            </a:r>
          </a:p>
          <a:p>
            <a:pPr algn="ctr"/>
            <a:r>
              <a:rPr lang="en-US" dirty="0"/>
              <a:t>* = Required</a:t>
            </a:r>
          </a:p>
          <a:p>
            <a:pPr algn="ctr"/>
            <a:r>
              <a:rPr lang="en-US" dirty="0"/>
              <a:t>~ = Auto-populate</a:t>
            </a:r>
          </a:p>
          <a:p>
            <a:pPr algn="ctr"/>
            <a:r>
              <a:rPr lang="en-US" u="sng" dirty="0"/>
              <a:t>Underline</a:t>
            </a:r>
            <a:r>
              <a:rPr lang="en-US" dirty="0"/>
              <a:t> = Shows to Public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185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  <p:bldP spid="11" grpId="0"/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1" grpId="0"/>
      <p:bldP spid="33" grpId="0"/>
      <p:bldP spid="34" grpId="0"/>
      <p:bldP spid="37" grpId="0"/>
      <p:bldP spid="47" grpId="0"/>
      <p:bldP spid="54" grpId="0"/>
      <p:bldP spid="56" grpId="0"/>
      <p:bldP spid="59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4D4D4D"/>
                </a:solidFill>
              </a:rPr>
              <a:t>ILLINOIS WORKNET SUCCESS STORY: </a:t>
            </a:r>
            <a:r>
              <a:rPr lang="en-US" sz="2000" dirty="0">
                <a:solidFill>
                  <a:srgbClr val="D14C27"/>
                </a:solidFill>
              </a:rPr>
              <a:t>ADDING YOUR CUSTOMER’S STORY</a:t>
            </a:r>
          </a:p>
          <a:p>
            <a:pPr marL="0" lvl="0" indent="0">
              <a:buNone/>
            </a:pPr>
            <a:endParaRPr lang="en-US" sz="2400" dirty="0">
              <a:solidFill>
                <a:srgbClr val="D14C27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86302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10 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1" y="2497864"/>
            <a:ext cx="3533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Give</a:t>
            </a:r>
            <a:r>
              <a:rPr lang="en-US" sz="1600" dirty="0"/>
              <a:t> your customer’s story a </a:t>
            </a:r>
            <a:r>
              <a:rPr lang="en-US" sz="1600" b="1" dirty="0"/>
              <a:t>Title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Add</a:t>
            </a:r>
            <a:r>
              <a:rPr lang="en-US" sz="1600" dirty="0"/>
              <a:t> in the </a:t>
            </a:r>
            <a:r>
              <a:rPr lang="en-US" sz="1600" b="1" dirty="0"/>
              <a:t>Body</a:t>
            </a:r>
            <a:r>
              <a:rPr lang="en-US" sz="1600" dirty="0"/>
              <a:t> of your Customer’s Story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Upload</a:t>
            </a:r>
            <a:r>
              <a:rPr lang="en-US" sz="1600" dirty="0"/>
              <a:t> a </a:t>
            </a:r>
            <a:r>
              <a:rPr lang="en-US" sz="1600" b="1" dirty="0"/>
              <a:t>Picture</a:t>
            </a:r>
            <a:r>
              <a:rPr lang="en-US" sz="1600" dirty="0"/>
              <a:t> of your Customer.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233" y="1057424"/>
            <a:ext cx="5203767" cy="367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9143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4D4D4D"/>
                </a:solidFill>
              </a:rPr>
              <a:t>ILLINOIS WORKNET SUCCESS STORY: </a:t>
            </a:r>
            <a:r>
              <a:rPr lang="en-US" sz="2000" dirty="0">
                <a:solidFill>
                  <a:srgbClr val="D14C27"/>
                </a:solidFill>
              </a:rPr>
              <a:t>ADDING YOUR CUSTOMER’S STORY</a:t>
            </a:r>
          </a:p>
          <a:p>
            <a:pPr marL="0" lvl="0" indent="0">
              <a:buNone/>
            </a:pPr>
            <a:endParaRPr lang="en-US" sz="2400" dirty="0">
              <a:solidFill>
                <a:srgbClr val="D14C27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1450719"/>
            <a:ext cx="6479458" cy="286302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4362" y="1974291"/>
            <a:ext cx="3345871" cy="573227"/>
            <a:chOff x="594362" y="1974291"/>
            <a:chExt cx="3345871" cy="5732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Step 11 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1" y="2497864"/>
            <a:ext cx="353361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Agree</a:t>
            </a:r>
            <a:r>
              <a:rPr lang="en-US" sz="1800" dirty="0"/>
              <a:t> to the </a:t>
            </a:r>
            <a:r>
              <a:rPr lang="en-US" sz="1800" b="1" dirty="0"/>
              <a:t>Terms &amp; Conditions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Obtain a signed copy of your customer’s photo and story release and keep it in their file.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Click</a:t>
            </a:r>
            <a:r>
              <a:rPr lang="en-US" sz="1800" dirty="0"/>
              <a:t> </a:t>
            </a:r>
            <a:r>
              <a:rPr lang="en-US" sz="1800" b="1" dirty="0"/>
              <a:t>Save Story</a:t>
            </a:r>
            <a:endParaRPr lang="en-US" sz="1800" u="sng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233" y="1330885"/>
            <a:ext cx="5203767" cy="321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930401" y="3982964"/>
            <a:ext cx="543277" cy="3209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522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APPROVAL PROCESS</a:t>
            </a:r>
          </a:p>
          <a:p>
            <a:pPr marL="0" lvl="0" indent="0">
              <a:buNone/>
            </a:pPr>
            <a:endParaRPr lang="en-US" sz="2400" dirty="0">
              <a:solidFill>
                <a:srgbClr val="D14C27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1170039"/>
            <a:ext cx="6479458" cy="3411793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656" y="1295451"/>
            <a:ext cx="35336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After Saving your customer success story you will directed to a preview of the story you submitted. </a:t>
            </a:r>
          </a:p>
          <a:p>
            <a:endParaRPr lang="en-US" sz="1800" dirty="0"/>
          </a:p>
          <a:p>
            <a:r>
              <a:rPr lang="en-US" sz="1800" dirty="0"/>
              <a:t>It will take up to 5 business days for your story to be reviewed and approved. </a:t>
            </a:r>
          </a:p>
          <a:p>
            <a:endParaRPr lang="en-US" sz="1800" dirty="0"/>
          </a:p>
          <a:p>
            <a:r>
              <a:rPr lang="en-US" sz="1800" dirty="0"/>
              <a:t>If there are questions you will be contacted via the submitter phone number or email you provided.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22" y="959101"/>
            <a:ext cx="5407078" cy="373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01265" y="2094271"/>
            <a:ext cx="570270" cy="88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215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" y="2661319"/>
            <a:ext cx="795528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Illinois </a:t>
            </a:r>
            <a:r>
              <a:rPr lang="en-US" sz="1800" b="1" dirty="0" err="1">
                <a:solidFill>
                  <a:schemeClr val="bg1"/>
                </a:solidFill>
              </a:rPr>
              <a:t>workNet</a:t>
            </a:r>
            <a:r>
              <a:rPr lang="en-US" sz="1800" b="1" dirty="0">
                <a:solidFill>
                  <a:schemeClr val="bg1"/>
                </a:solidFill>
              </a:rPr>
              <a:t> Success Stories</a:t>
            </a:r>
          </a:p>
          <a:p>
            <a:r>
              <a:rPr lang="en-US" i="1" dirty="0">
                <a:solidFill>
                  <a:schemeClr val="bg1"/>
                </a:solidFill>
              </a:rPr>
              <a:t>Where you can find and share success your workforce development success!</a:t>
            </a:r>
            <a:endParaRPr lang="en-US" sz="1400" i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909" y="3727877"/>
            <a:ext cx="150813" cy="150813"/>
            <a:chOff x="685909" y="4075113"/>
            <a:chExt cx="150813" cy="150813"/>
          </a:xfrm>
        </p:grpSpPr>
        <p:sp>
          <p:nvSpPr>
            <p:cNvPr id="6" name="Oval 1125"/>
            <p:cNvSpPr>
              <a:spLocks noChangeArrowheads="1"/>
            </p:cNvSpPr>
            <p:nvPr/>
          </p:nvSpPr>
          <p:spPr bwMode="auto">
            <a:xfrm>
              <a:off x="685909" y="4075113"/>
              <a:ext cx="150813" cy="150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126"/>
            <p:cNvSpPr>
              <a:spLocks noEditPoints="1"/>
            </p:cNvSpPr>
            <p:nvPr/>
          </p:nvSpPr>
          <p:spPr bwMode="auto">
            <a:xfrm>
              <a:off x="733534" y="4102100"/>
              <a:ext cx="55563" cy="98425"/>
            </a:xfrm>
            <a:custGeom>
              <a:avLst/>
              <a:gdLst>
                <a:gd name="T0" fmla="*/ 0 w 23"/>
                <a:gd name="T1" fmla="*/ 11 h 41"/>
                <a:gd name="T2" fmla="*/ 3 w 23"/>
                <a:gd name="T3" fmla="*/ 3 h 41"/>
                <a:gd name="T4" fmla="*/ 12 w 23"/>
                <a:gd name="T5" fmla="*/ 0 h 41"/>
                <a:gd name="T6" fmla="*/ 20 w 23"/>
                <a:gd name="T7" fmla="*/ 3 h 41"/>
                <a:gd name="T8" fmla="*/ 23 w 23"/>
                <a:gd name="T9" fmla="*/ 11 h 41"/>
                <a:gd name="T10" fmla="*/ 22 w 23"/>
                <a:gd name="T11" fmla="*/ 16 h 41"/>
                <a:gd name="T12" fmla="*/ 12 w 23"/>
                <a:gd name="T13" fmla="*/ 41 h 41"/>
                <a:gd name="T14" fmla="*/ 1 w 23"/>
                <a:gd name="T15" fmla="*/ 16 h 41"/>
                <a:gd name="T16" fmla="*/ 0 w 23"/>
                <a:gd name="T17" fmla="*/ 14 h 41"/>
                <a:gd name="T18" fmla="*/ 0 w 23"/>
                <a:gd name="T19" fmla="*/ 11 h 41"/>
                <a:gd name="T20" fmla="*/ 7 w 23"/>
                <a:gd name="T21" fmla="*/ 7 h 41"/>
                <a:gd name="T22" fmla="*/ 6 w 23"/>
                <a:gd name="T23" fmla="*/ 11 h 41"/>
                <a:gd name="T24" fmla="*/ 7 w 23"/>
                <a:gd name="T25" fmla="*/ 15 h 41"/>
                <a:gd name="T26" fmla="*/ 12 w 23"/>
                <a:gd name="T27" fmla="*/ 17 h 41"/>
                <a:gd name="T28" fmla="*/ 16 w 23"/>
                <a:gd name="T29" fmla="*/ 15 h 41"/>
                <a:gd name="T30" fmla="*/ 17 w 23"/>
                <a:gd name="T31" fmla="*/ 11 h 41"/>
                <a:gd name="T32" fmla="*/ 16 w 23"/>
                <a:gd name="T33" fmla="*/ 7 h 41"/>
                <a:gd name="T34" fmla="*/ 12 w 23"/>
                <a:gd name="T35" fmla="*/ 5 h 41"/>
                <a:gd name="T36" fmla="*/ 7 w 23"/>
                <a:gd name="T3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1">
                  <a:moveTo>
                    <a:pt x="0" y="11"/>
                  </a:move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8" y="0"/>
                    <a:pt x="12" y="0"/>
                  </a:cubicBezTo>
                  <a:cubicBezTo>
                    <a:pt x="15" y="0"/>
                    <a:pt x="17" y="1"/>
                    <a:pt x="20" y="3"/>
                  </a:cubicBezTo>
                  <a:cubicBezTo>
                    <a:pt x="22" y="5"/>
                    <a:pt x="23" y="8"/>
                    <a:pt x="23" y="11"/>
                  </a:cubicBezTo>
                  <a:cubicBezTo>
                    <a:pt x="23" y="13"/>
                    <a:pt x="23" y="14"/>
                    <a:pt x="22" y="1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lose/>
                  <a:moveTo>
                    <a:pt x="7" y="7"/>
                  </a:moveTo>
                  <a:cubicBezTo>
                    <a:pt x="6" y="8"/>
                    <a:pt x="6" y="10"/>
                    <a:pt x="6" y="11"/>
                  </a:cubicBezTo>
                  <a:cubicBezTo>
                    <a:pt x="6" y="13"/>
                    <a:pt x="6" y="14"/>
                    <a:pt x="7" y="15"/>
                  </a:cubicBezTo>
                  <a:cubicBezTo>
                    <a:pt x="9" y="16"/>
                    <a:pt x="10" y="17"/>
                    <a:pt x="12" y="17"/>
                  </a:cubicBezTo>
                  <a:cubicBezTo>
                    <a:pt x="13" y="17"/>
                    <a:pt x="14" y="16"/>
                    <a:pt x="16" y="15"/>
                  </a:cubicBezTo>
                  <a:cubicBezTo>
                    <a:pt x="17" y="14"/>
                    <a:pt x="17" y="13"/>
                    <a:pt x="17" y="11"/>
                  </a:cubicBezTo>
                  <a:cubicBezTo>
                    <a:pt x="17" y="10"/>
                    <a:pt x="17" y="8"/>
                    <a:pt x="16" y="7"/>
                  </a:cubicBezTo>
                  <a:cubicBezTo>
                    <a:pt x="14" y="6"/>
                    <a:pt x="13" y="5"/>
                    <a:pt x="12" y="5"/>
                  </a:cubicBezTo>
                  <a:cubicBezTo>
                    <a:pt x="10" y="5"/>
                    <a:pt x="9" y="6"/>
                    <a:pt x="7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5909" y="4127927"/>
            <a:ext cx="150813" cy="150813"/>
            <a:chOff x="685909" y="4475163"/>
            <a:chExt cx="150813" cy="150813"/>
          </a:xfrm>
        </p:grpSpPr>
        <p:sp>
          <p:nvSpPr>
            <p:cNvPr id="9" name="Oval 1128"/>
            <p:cNvSpPr>
              <a:spLocks noChangeArrowheads="1"/>
            </p:cNvSpPr>
            <p:nvPr/>
          </p:nvSpPr>
          <p:spPr bwMode="auto">
            <a:xfrm>
              <a:off x="685909" y="4475163"/>
              <a:ext cx="150813" cy="150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41"/>
            <p:cNvSpPr>
              <a:spLocks noEditPoints="1"/>
            </p:cNvSpPr>
            <p:nvPr/>
          </p:nvSpPr>
          <p:spPr bwMode="auto">
            <a:xfrm>
              <a:off x="724913" y="4524377"/>
              <a:ext cx="82692" cy="52386"/>
            </a:xfrm>
            <a:custGeom>
              <a:avLst/>
              <a:gdLst>
                <a:gd name="T0" fmla="*/ 532 w 543"/>
                <a:gd name="T1" fmla="*/ 91 h 344"/>
                <a:gd name="T2" fmla="*/ 532 w 543"/>
                <a:gd name="T3" fmla="*/ 91 h 344"/>
                <a:gd name="T4" fmla="*/ 297 w 543"/>
                <a:gd name="T5" fmla="*/ 211 h 344"/>
                <a:gd name="T6" fmla="*/ 284 w 543"/>
                <a:gd name="T7" fmla="*/ 217 h 344"/>
                <a:gd name="T8" fmla="*/ 271 w 543"/>
                <a:gd name="T9" fmla="*/ 217 h 344"/>
                <a:gd name="T10" fmla="*/ 257 w 543"/>
                <a:gd name="T11" fmla="*/ 217 h 344"/>
                <a:gd name="T12" fmla="*/ 244 w 543"/>
                <a:gd name="T13" fmla="*/ 211 h 344"/>
                <a:gd name="T14" fmla="*/ 11 w 543"/>
                <a:gd name="T15" fmla="*/ 91 h 344"/>
                <a:gd name="T16" fmla="*/ 4 w 543"/>
                <a:gd name="T17" fmla="*/ 89 h 344"/>
                <a:gd name="T18" fmla="*/ 0 w 543"/>
                <a:gd name="T19" fmla="*/ 91 h 344"/>
                <a:gd name="T20" fmla="*/ 0 w 543"/>
                <a:gd name="T21" fmla="*/ 93 h 344"/>
                <a:gd name="T22" fmla="*/ 0 w 543"/>
                <a:gd name="T23" fmla="*/ 99 h 344"/>
                <a:gd name="T24" fmla="*/ 0 w 543"/>
                <a:gd name="T25" fmla="*/ 317 h 344"/>
                <a:gd name="T26" fmla="*/ 0 w 543"/>
                <a:gd name="T27" fmla="*/ 321 h 344"/>
                <a:gd name="T28" fmla="*/ 2 w 543"/>
                <a:gd name="T29" fmla="*/ 327 h 344"/>
                <a:gd name="T30" fmla="*/ 9 w 543"/>
                <a:gd name="T31" fmla="*/ 334 h 344"/>
                <a:gd name="T32" fmla="*/ 21 w 543"/>
                <a:gd name="T33" fmla="*/ 342 h 344"/>
                <a:gd name="T34" fmla="*/ 24 w 543"/>
                <a:gd name="T35" fmla="*/ 344 h 344"/>
                <a:gd name="T36" fmla="*/ 30 w 543"/>
                <a:gd name="T37" fmla="*/ 344 h 344"/>
                <a:gd name="T38" fmla="*/ 513 w 543"/>
                <a:gd name="T39" fmla="*/ 344 h 344"/>
                <a:gd name="T40" fmla="*/ 517 w 543"/>
                <a:gd name="T41" fmla="*/ 344 h 344"/>
                <a:gd name="T42" fmla="*/ 522 w 543"/>
                <a:gd name="T43" fmla="*/ 342 h 344"/>
                <a:gd name="T44" fmla="*/ 534 w 543"/>
                <a:gd name="T45" fmla="*/ 334 h 344"/>
                <a:gd name="T46" fmla="*/ 539 w 543"/>
                <a:gd name="T47" fmla="*/ 327 h 344"/>
                <a:gd name="T48" fmla="*/ 541 w 543"/>
                <a:gd name="T49" fmla="*/ 321 h 344"/>
                <a:gd name="T50" fmla="*/ 543 w 543"/>
                <a:gd name="T51" fmla="*/ 317 h 344"/>
                <a:gd name="T52" fmla="*/ 543 w 543"/>
                <a:gd name="T53" fmla="*/ 99 h 344"/>
                <a:gd name="T54" fmla="*/ 543 w 543"/>
                <a:gd name="T55" fmla="*/ 93 h 344"/>
                <a:gd name="T56" fmla="*/ 541 w 543"/>
                <a:gd name="T57" fmla="*/ 91 h 344"/>
                <a:gd name="T58" fmla="*/ 537 w 543"/>
                <a:gd name="T59" fmla="*/ 89 h 344"/>
                <a:gd name="T60" fmla="*/ 532 w 543"/>
                <a:gd name="T61" fmla="*/ 91 h 344"/>
                <a:gd name="T62" fmla="*/ 19 w 543"/>
                <a:gd name="T63" fmla="*/ 31 h 344"/>
                <a:gd name="T64" fmla="*/ 19 w 543"/>
                <a:gd name="T65" fmla="*/ 31 h 344"/>
                <a:gd name="T66" fmla="*/ 244 w 543"/>
                <a:gd name="T67" fmla="*/ 153 h 344"/>
                <a:gd name="T68" fmla="*/ 257 w 543"/>
                <a:gd name="T69" fmla="*/ 156 h 344"/>
                <a:gd name="T70" fmla="*/ 271 w 543"/>
                <a:gd name="T71" fmla="*/ 158 h 344"/>
                <a:gd name="T72" fmla="*/ 286 w 543"/>
                <a:gd name="T73" fmla="*/ 156 h 344"/>
                <a:gd name="T74" fmla="*/ 297 w 543"/>
                <a:gd name="T75" fmla="*/ 153 h 344"/>
                <a:gd name="T76" fmla="*/ 524 w 543"/>
                <a:gd name="T77" fmla="*/ 31 h 344"/>
                <a:gd name="T78" fmla="*/ 530 w 543"/>
                <a:gd name="T79" fmla="*/ 29 h 344"/>
                <a:gd name="T80" fmla="*/ 535 w 543"/>
                <a:gd name="T81" fmla="*/ 24 h 344"/>
                <a:gd name="T82" fmla="*/ 539 w 543"/>
                <a:gd name="T83" fmla="*/ 18 h 344"/>
                <a:gd name="T84" fmla="*/ 541 w 543"/>
                <a:gd name="T85" fmla="*/ 14 h 344"/>
                <a:gd name="T86" fmla="*/ 541 w 543"/>
                <a:gd name="T87" fmla="*/ 10 h 344"/>
                <a:gd name="T88" fmla="*/ 539 w 543"/>
                <a:gd name="T89" fmla="*/ 4 h 344"/>
                <a:gd name="T90" fmla="*/ 535 w 543"/>
                <a:gd name="T91" fmla="*/ 0 h 344"/>
                <a:gd name="T92" fmla="*/ 524 w 543"/>
                <a:gd name="T93" fmla="*/ 0 h 344"/>
                <a:gd name="T94" fmla="*/ 17 w 543"/>
                <a:gd name="T95" fmla="*/ 0 h 344"/>
                <a:gd name="T96" fmla="*/ 8 w 543"/>
                <a:gd name="T97" fmla="*/ 0 h 344"/>
                <a:gd name="T98" fmla="*/ 2 w 543"/>
                <a:gd name="T99" fmla="*/ 4 h 344"/>
                <a:gd name="T100" fmla="*/ 0 w 543"/>
                <a:gd name="T101" fmla="*/ 10 h 344"/>
                <a:gd name="T102" fmla="*/ 0 w 543"/>
                <a:gd name="T103" fmla="*/ 14 h 344"/>
                <a:gd name="T104" fmla="*/ 4 w 543"/>
                <a:gd name="T105" fmla="*/ 18 h 344"/>
                <a:gd name="T106" fmla="*/ 6 w 543"/>
                <a:gd name="T107" fmla="*/ 24 h 344"/>
                <a:gd name="T108" fmla="*/ 11 w 543"/>
                <a:gd name="T109" fmla="*/ 29 h 344"/>
                <a:gd name="T110" fmla="*/ 19 w 543"/>
                <a:gd name="T111" fmla="*/ 3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3" h="344">
                  <a:moveTo>
                    <a:pt x="532" y="91"/>
                  </a:moveTo>
                  <a:lnTo>
                    <a:pt x="532" y="91"/>
                  </a:lnTo>
                  <a:lnTo>
                    <a:pt x="297" y="211"/>
                  </a:lnTo>
                  <a:lnTo>
                    <a:pt x="284" y="217"/>
                  </a:lnTo>
                  <a:lnTo>
                    <a:pt x="271" y="217"/>
                  </a:lnTo>
                  <a:lnTo>
                    <a:pt x="257" y="217"/>
                  </a:lnTo>
                  <a:lnTo>
                    <a:pt x="244" y="211"/>
                  </a:lnTo>
                  <a:lnTo>
                    <a:pt x="11" y="91"/>
                  </a:lnTo>
                  <a:lnTo>
                    <a:pt x="4" y="89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0" y="317"/>
                  </a:lnTo>
                  <a:lnTo>
                    <a:pt x="0" y="321"/>
                  </a:lnTo>
                  <a:lnTo>
                    <a:pt x="2" y="327"/>
                  </a:lnTo>
                  <a:lnTo>
                    <a:pt x="9" y="334"/>
                  </a:lnTo>
                  <a:lnTo>
                    <a:pt x="21" y="342"/>
                  </a:lnTo>
                  <a:lnTo>
                    <a:pt x="24" y="344"/>
                  </a:lnTo>
                  <a:lnTo>
                    <a:pt x="30" y="344"/>
                  </a:lnTo>
                  <a:lnTo>
                    <a:pt x="513" y="344"/>
                  </a:lnTo>
                  <a:lnTo>
                    <a:pt x="517" y="344"/>
                  </a:lnTo>
                  <a:lnTo>
                    <a:pt x="522" y="342"/>
                  </a:lnTo>
                  <a:lnTo>
                    <a:pt x="534" y="334"/>
                  </a:lnTo>
                  <a:lnTo>
                    <a:pt x="539" y="327"/>
                  </a:lnTo>
                  <a:lnTo>
                    <a:pt x="541" y="321"/>
                  </a:lnTo>
                  <a:lnTo>
                    <a:pt x="543" y="317"/>
                  </a:lnTo>
                  <a:lnTo>
                    <a:pt x="543" y="99"/>
                  </a:lnTo>
                  <a:lnTo>
                    <a:pt x="543" y="93"/>
                  </a:lnTo>
                  <a:lnTo>
                    <a:pt x="541" y="91"/>
                  </a:lnTo>
                  <a:lnTo>
                    <a:pt x="537" y="89"/>
                  </a:lnTo>
                  <a:lnTo>
                    <a:pt x="532" y="91"/>
                  </a:lnTo>
                  <a:close/>
                  <a:moveTo>
                    <a:pt x="19" y="31"/>
                  </a:moveTo>
                  <a:lnTo>
                    <a:pt x="19" y="31"/>
                  </a:lnTo>
                  <a:lnTo>
                    <a:pt x="244" y="153"/>
                  </a:lnTo>
                  <a:lnTo>
                    <a:pt x="257" y="156"/>
                  </a:lnTo>
                  <a:lnTo>
                    <a:pt x="271" y="158"/>
                  </a:lnTo>
                  <a:lnTo>
                    <a:pt x="286" y="156"/>
                  </a:lnTo>
                  <a:lnTo>
                    <a:pt x="297" y="153"/>
                  </a:lnTo>
                  <a:lnTo>
                    <a:pt x="524" y="31"/>
                  </a:lnTo>
                  <a:lnTo>
                    <a:pt x="530" y="29"/>
                  </a:lnTo>
                  <a:lnTo>
                    <a:pt x="535" y="24"/>
                  </a:lnTo>
                  <a:lnTo>
                    <a:pt x="539" y="18"/>
                  </a:lnTo>
                  <a:lnTo>
                    <a:pt x="541" y="14"/>
                  </a:lnTo>
                  <a:lnTo>
                    <a:pt x="541" y="10"/>
                  </a:lnTo>
                  <a:lnTo>
                    <a:pt x="539" y="4"/>
                  </a:lnTo>
                  <a:lnTo>
                    <a:pt x="535" y="0"/>
                  </a:lnTo>
                  <a:lnTo>
                    <a:pt x="524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6" y="24"/>
                  </a:lnTo>
                  <a:lnTo>
                    <a:pt x="11" y="29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6892" y="3741744"/>
            <a:ext cx="180784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ea typeface="Roboto" panose="02000000000000000000" pitchFamily="2" charset="0"/>
              </a:rPr>
              <a:t>www.illinoisworknet.com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6892" y="4141794"/>
            <a:ext cx="16465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info@illinoisworknet.com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717" y="3419449"/>
            <a:ext cx="19037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Contact us: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395432" y="3727877"/>
            <a:ext cx="150813" cy="150813"/>
            <a:chOff x="3395432" y="4075113"/>
            <a:chExt cx="150813" cy="150813"/>
          </a:xfrm>
        </p:grpSpPr>
        <p:sp>
          <p:nvSpPr>
            <p:cNvPr id="22" name="Oval 1131"/>
            <p:cNvSpPr>
              <a:spLocks noChangeArrowheads="1"/>
            </p:cNvSpPr>
            <p:nvPr/>
          </p:nvSpPr>
          <p:spPr bwMode="auto">
            <a:xfrm>
              <a:off x="3395432" y="4075113"/>
              <a:ext cx="150813" cy="150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34"/>
            <p:cNvSpPr>
              <a:spLocks/>
            </p:cNvSpPr>
            <p:nvPr/>
          </p:nvSpPr>
          <p:spPr bwMode="auto">
            <a:xfrm>
              <a:off x="3450994" y="4108450"/>
              <a:ext cx="41275" cy="82550"/>
            </a:xfrm>
            <a:custGeom>
              <a:avLst/>
              <a:gdLst>
                <a:gd name="T0" fmla="*/ 17 w 17"/>
                <a:gd name="T1" fmla="*/ 0 h 34"/>
                <a:gd name="T2" fmla="*/ 17 w 17"/>
                <a:gd name="T3" fmla="*/ 6 h 34"/>
                <a:gd name="T4" fmla="*/ 14 w 17"/>
                <a:gd name="T5" fmla="*/ 6 h 34"/>
                <a:gd name="T6" fmla="*/ 12 w 17"/>
                <a:gd name="T7" fmla="*/ 6 h 34"/>
                <a:gd name="T8" fmla="*/ 11 w 17"/>
                <a:gd name="T9" fmla="*/ 9 h 34"/>
                <a:gd name="T10" fmla="*/ 11 w 17"/>
                <a:gd name="T11" fmla="*/ 13 h 34"/>
                <a:gd name="T12" fmla="*/ 17 w 17"/>
                <a:gd name="T13" fmla="*/ 13 h 34"/>
                <a:gd name="T14" fmla="*/ 16 w 17"/>
                <a:gd name="T15" fmla="*/ 19 h 34"/>
                <a:gd name="T16" fmla="*/ 11 w 17"/>
                <a:gd name="T17" fmla="*/ 19 h 34"/>
                <a:gd name="T18" fmla="*/ 11 w 17"/>
                <a:gd name="T19" fmla="*/ 34 h 34"/>
                <a:gd name="T20" fmla="*/ 5 w 17"/>
                <a:gd name="T21" fmla="*/ 34 h 34"/>
                <a:gd name="T22" fmla="*/ 5 w 17"/>
                <a:gd name="T23" fmla="*/ 19 h 34"/>
                <a:gd name="T24" fmla="*/ 0 w 17"/>
                <a:gd name="T25" fmla="*/ 19 h 34"/>
                <a:gd name="T26" fmla="*/ 0 w 17"/>
                <a:gd name="T27" fmla="*/ 13 h 34"/>
                <a:gd name="T28" fmla="*/ 5 w 17"/>
                <a:gd name="T29" fmla="*/ 13 h 34"/>
                <a:gd name="T30" fmla="*/ 5 w 17"/>
                <a:gd name="T31" fmla="*/ 8 h 34"/>
                <a:gd name="T32" fmla="*/ 7 w 17"/>
                <a:gd name="T33" fmla="*/ 2 h 34"/>
                <a:gd name="T34" fmla="*/ 13 w 17"/>
                <a:gd name="T35" fmla="*/ 0 h 34"/>
                <a:gd name="T36" fmla="*/ 17 w 17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34">
                  <a:moveTo>
                    <a:pt x="17" y="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3"/>
                    <a:pt x="7" y="2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5" y="0"/>
                    <a:pt x="16" y="0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95432" y="3926314"/>
            <a:ext cx="150813" cy="150813"/>
            <a:chOff x="3395432" y="4273550"/>
            <a:chExt cx="150813" cy="150813"/>
          </a:xfrm>
        </p:grpSpPr>
        <p:sp>
          <p:nvSpPr>
            <p:cNvPr id="23" name="Oval 1132"/>
            <p:cNvSpPr>
              <a:spLocks noChangeArrowheads="1"/>
            </p:cNvSpPr>
            <p:nvPr/>
          </p:nvSpPr>
          <p:spPr bwMode="auto">
            <a:xfrm>
              <a:off x="3395432" y="4273550"/>
              <a:ext cx="150813" cy="150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35"/>
            <p:cNvSpPr>
              <a:spLocks/>
            </p:cNvSpPr>
            <p:nvPr/>
          </p:nvSpPr>
          <p:spPr bwMode="auto">
            <a:xfrm>
              <a:off x="3428769" y="4316413"/>
              <a:ext cx="84138" cy="68263"/>
            </a:xfrm>
            <a:custGeom>
              <a:avLst/>
              <a:gdLst>
                <a:gd name="T0" fmla="*/ 31 w 35"/>
                <a:gd name="T1" fmla="*/ 7 h 28"/>
                <a:gd name="T2" fmla="*/ 31 w 35"/>
                <a:gd name="T3" fmla="*/ 8 h 28"/>
                <a:gd name="T4" fmla="*/ 11 w 35"/>
                <a:gd name="T5" fmla="*/ 28 h 28"/>
                <a:gd name="T6" fmla="*/ 0 w 35"/>
                <a:gd name="T7" fmla="*/ 24 h 28"/>
                <a:gd name="T8" fmla="*/ 2 w 35"/>
                <a:gd name="T9" fmla="*/ 24 h 28"/>
                <a:gd name="T10" fmla="*/ 11 w 35"/>
                <a:gd name="T11" fmla="*/ 21 h 28"/>
                <a:gd name="T12" fmla="*/ 4 w 35"/>
                <a:gd name="T13" fmla="*/ 17 h 28"/>
                <a:gd name="T14" fmla="*/ 6 w 35"/>
                <a:gd name="T15" fmla="*/ 17 h 28"/>
                <a:gd name="T16" fmla="*/ 7 w 35"/>
                <a:gd name="T17" fmla="*/ 16 h 28"/>
                <a:gd name="T18" fmla="*/ 2 w 35"/>
                <a:gd name="T19" fmla="*/ 10 h 28"/>
                <a:gd name="T20" fmla="*/ 2 w 35"/>
                <a:gd name="T21" fmla="*/ 9 h 28"/>
                <a:gd name="T22" fmla="*/ 5 w 35"/>
                <a:gd name="T23" fmla="*/ 10 h 28"/>
                <a:gd name="T24" fmla="*/ 2 w 35"/>
                <a:gd name="T25" fmla="*/ 4 h 28"/>
                <a:gd name="T26" fmla="*/ 3 w 35"/>
                <a:gd name="T27" fmla="*/ 1 h 28"/>
                <a:gd name="T28" fmla="*/ 17 w 35"/>
                <a:gd name="T29" fmla="*/ 8 h 28"/>
                <a:gd name="T30" fmla="*/ 17 w 35"/>
                <a:gd name="T31" fmla="*/ 7 h 28"/>
                <a:gd name="T32" fmla="*/ 24 w 35"/>
                <a:gd name="T33" fmla="*/ 0 h 28"/>
                <a:gd name="T34" fmla="*/ 29 w 35"/>
                <a:gd name="T35" fmla="*/ 2 h 28"/>
                <a:gd name="T36" fmla="*/ 34 w 35"/>
                <a:gd name="T37" fmla="*/ 0 h 28"/>
                <a:gd name="T38" fmla="*/ 31 w 35"/>
                <a:gd name="T39" fmla="*/ 4 h 28"/>
                <a:gd name="T40" fmla="*/ 35 w 35"/>
                <a:gd name="T41" fmla="*/ 3 h 28"/>
                <a:gd name="T42" fmla="*/ 31 w 35"/>
                <a:gd name="T43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8">
                  <a:moveTo>
                    <a:pt x="31" y="7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17"/>
                    <a:pt x="24" y="28"/>
                    <a:pt x="11" y="28"/>
                  </a:cubicBezTo>
                  <a:cubicBezTo>
                    <a:pt x="7" y="28"/>
                    <a:pt x="3" y="26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5" y="24"/>
                    <a:pt x="8" y="23"/>
                    <a:pt x="11" y="21"/>
                  </a:cubicBezTo>
                  <a:cubicBezTo>
                    <a:pt x="8" y="21"/>
                    <a:pt x="5" y="19"/>
                    <a:pt x="4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4" y="16"/>
                    <a:pt x="2" y="13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3" y="9"/>
                    <a:pt x="2" y="7"/>
                    <a:pt x="2" y="4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6" y="5"/>
                    <a:pt x="11" y="8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3"/>
                    <a:pt x="20" y="0"/>
                    <a:pt x="24" y="0"/>
                  </a:cubicBezTo>
                  <a:cubicBezTo>
                    <a:pt x="26" y="0"/>
                    <a:pt x="28" y="1"/>
                    <a:pt x="29" y="2"/>
                  </a:cubicBezTo>
                  <a:cubicBezTo>
                    <a:pt x="31" y="2"/>
                    <a:pt x="32" y="1"/>
                    <a:pt x="34" y="0"/>
                  </a:cubicBezTo>
                  <a:cubicBezTo>
                    <a:pt x="33" y="2"/>
                    <a:pt x="32" y="3"/>
                    <a:pt x="31" y="4"/>
                  </a:cubicBezTo>
                  <a:cubicBezTo>
                    <a:pt x="32" y="4"/>
                    <a:pt x="33" y="4"/>
                    <a:pt x="35" y="3"/>
                  </a:cubicBezTo>
                  <a:cubicBezTo>
                    <a:pt x="34" y="4"/>
                    <a:pt x="33" y="6"/>
                    <a:pt x="31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Oval 1133"/>
          <p:cNvSpPr>
            <a:spLocks noChangeArrowheads="1"/>
          </p:cNvSpPr>
          <p:nvPr/>
        </p:nvSpPr>
        <p:spPr bwMode="auto">
          <a:xfrm>
            <a:off x="3395432" y="4127927"/>
            <a:ext cx="150813" cy="1508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35780" y="3741744"/>
            <a:ext cx="16465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facebook.com/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Illinois.worknet</a:t>
            </a:r>
            <a:endParaRPr lang="en-US" sz="8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780" y="3938594"/>
            <a:ext cx="16465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@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ILworkNet</a:t>
            </a:r>
            <a:endParaRPr lang="en-US" sz="8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780" y="4141794"/>
            <a:ext cx="16465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Illinois 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workNet</a:t>
            </a:r>
            <a:endParaRPr lang="en-US" sz="800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8605" y="3419449"/>
            <a:ext cx="19037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Follow us on: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F16FD3-A2AE-5D4F-BC92-F14D7744A667}"/>
              </a:ext>
            </a:extLst>
          </p:cNvPr>
          <p:cNvSpPr/>
          <p:nvPr/>
        </p:nvSpPr>
        <p:spPr>
          <a:xfrm>
            <a:off x="0" y="0"/>
            <a:ext cx="9144000" cy="2492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EC7A080-8330-ED45-B964-AF84C87BC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65" y="244602"/>
            <a:ext cx="3293611" cy="1813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" y="1780753"/>
            <a:ext cx="79552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cap="all" dirty="0">
                <a:solidFill>
                  <a:srgbClr val="D14C27"/>
                </a:solidFill>
              </a:rPr>
              <a:t>THANKS</a:t>
            </a:r>
            <a:r>
              <a:rPr lang="en-US" sz="3600" b="1" cap="all" dirty="0">
                <a:solidFill>
                  <a:srgbClr val="4D4D4D"/>
                </a:solidFill>
              </a:rPr>
              <a:t> </a:t>
            </a:r>
            <a:r>
              <a:rPr lang="en-US" sz="3600" cap="all" dirty="0">
                <a:solidFill>
                  <a:srgbClr val="4D4D4D"/>
                </a:solidFill>
              </a:rPr>
              <a:t>FOR viewing!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606680" y="1704619"/>
            <a:ext cx="1528849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2FC73AD-065A-5D4C-8CCF-AEB40EF44309}"/>
              </a:ext>
            </a:extLst>
          </p:cNvPr>
          <p:cNvSpPr/>
          <p:nvPr/>
        </p:nvSpPr>
        <p:spPr>
          <a:xfrm>
            <a:off x="0" y="4572000"/>
            <a:ext cx="9144000" cy="571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A5A909-83AC-A346-A9C2-EE3B7D81413D}"/>
              </a:ext>
            </a:extLst>
          </p:cNvPr>
          <p:cNvSpPr txBox="1"/>
          <p:nvPr/>
        </p:nvSpPr>
        <p:spPr>
          <a:xfrm>
            <a:off x="594360" y="4676105"/>
            <a:ext cx="8228918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Illinois </a:t>
            </a:r>
            <a:r>
              <a:rPr lang="en-US" sz="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workNet</a:t>
            </a:r>
            <a:r>
              <a:rPr lang="en-US" sz="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Center System, an American Job Center, is an equal opportunity employer/program. Auxiliary aids and services are available upon request to individuals with disabilities. All voice telephone numbers may be reached by persons using TTY/TDD equipment by calling TTY (800) 526-0844 or 711.  This workforce product was funded by a grant awarded by the U.S. Department of Labor’s Employment and Training Administration.  For more information please refer to the footer at the bottom of </a:t>
            </a:r>
            <a:r>
              <a:rPr lang="en-US" sz="700" i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www.illinoisworknet.com</a:t>
            </a:r>
            <a:r>
              <a:rPr lang="en-US" sz="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 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2829" y="391813"/>
            <a:ext cx="79552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200" b="1" cap="all" dirty="0">
                <a:solidFill>
                  <a:srgbClr val="D14C27"/>
                </a:solidFill>
              </a:rPr>
              <a:t>QUESTIONS?</a:t>
            </a:r>
            <a:endParaRPr lang="en-US" sz="7200" cap="all" dirty="0">
              <a:solidFill>
                <a:srgbClr val="4D4D4D"/>
              </a:solidFill>
            </a:endParaRPr>
          </a:p>
        </p:txBody>
      </p:sp>
      <p:sp>
        <p:nvSpPr>
          <p:cNvPr id="38" name="Freeform 132"/>
          <p:cNvSpPr>
            <a:spLocks noEditPoints="1"/>
          </p:cNvSpPr>
          <p:nvPr/>
        </p:nvSpPr>
        <p:spPr bwMode="auto">
          <a:xfrm>
            <a:off x="3431759" y="4164116"/>
            <a:ext cx="64008" cy="64008"/>
          </a:xfrm>
          <a:custGeom>
            <a:avLst/>
            <a:gdLst>
              <a:gd name="T0" fmla="*/ 37 w 199"/>
              <a:gd name="T1" fmla="*/ 3 h 187"/>
              <a:gd name="T2" fmla="*/ 47 w 199"/>
              <a:gd name="T3" fmla="*/ 12 h 187"/>
              <a:gd name="T4" fmla="*/ 48 w 199"/>
              <a:gd name="T5" fmla="*/ 15 h 187"/>
              <a:gd name="T6" fmla="*/ 49 w 199"/>
              <a:gd name="T7" fmla="*/ 18 h 187"/>
              <a:gd name="T8" fmla="*/ 48 w 199"/>
              <a:gd name="T9" fmla="*/ 28 h 187"/>
              <a:gd name="T10" fmla="*/ 45 w 199"/>
              <a:gd name="T11" fmla="*/ 35 h 187"/>
              <a:gd name="T12" fmla="*/ 41 w 199"/>
              <a:gd name="T13" fmla="*/ 38 h 187"/>
              <a:gd name="T14" fmla="*/ 39 w 199"/>
              <a:gd name="T15" fmla="*/ 40 h 187"/>
              <a:gd name="T16" fmla="*/ 38 w 199"/>
              <a:gd name="T17" fmla="*/ 42 h 187"/>
              <a:gd name="T18" fmla="*/ 23 w 199"/>
              <a:gd name="T19" fmla="*/ 44 h 187"/>
              <a:gd name="T20" fmla="*/ 5 w 199"/>
              <a:gd name="T21" fmla="*/ 36 h 187"/>
              <a:gd name="T22" fmla="*/ 0 w 199"/>
              <a:gd name="T23" fmla="*/ 22 h 187"/>
              <a:gd name="T24" fmla="*/ 2 w 199"/>
              <a:gd name="T25" fmla="*/ 13 h 187"/>
              <a:gd name="T26" fmla="*/ 6 w 199"/>
              <a:gd name="T27" fmla="*/ 8 h 187"/>
              <a:gd name="T28" fmla="*/ 8 w 199"/>
              <a:gd name="T29" fmla="*/ 5 h 187"/>
              <a:gd name="T30" fmla="*/ 10 w 199"/>
              <a:gd name="T31" fmla="*/ 4 h 187"/>
              <a:gd name="T32" fmla="*/ 13 w 199"/>
              <a:gd name="T33" fmla="*/ 3 h 187"/>
              <a:gd name="T34" fmla="*/ 15 w 199"/>
              <a:gd name="T35" fmla="*/ 2 h 187"/>
              <a:gd name="T36" fmla="*/ 19 w 199"/>
              <a:gd name="T37" fmla="*/ 1 h 187"/>
              <a:gd name="T38" fmla="*/ 30 w 199"/>
              <a:gd name="T39" fmla="*/ 1 h 187"/>
              <a:gd name="T40" fmla="*/ 46 w 199"/>
              <a:gd name="T41" fmla="*/ 187 h 187"/>
              <a:gd name="T42" fmla="*/ 2 w 199"/>
              <a:gd name="T43" fmla="*/ 179 h 187"/>
              <a:gd name="T44" fmla="*/ 2 w 199"/>
              <a:gd name="T45" fmla="*/ 157 h 187"/>
              <a:gd name="T46" fmla="*/ 2 w 199"/>
              <a:gd name="T47" fmla="*/ 61 h 187"/>
              <a:gd name="T48" fmla="*/ 155 w 199"/>
              <a:gd name="T49" fmla="*/ 187 h 187"/>
              <a:gd name="T50" fmla="*/ 155 w 199"/>
              <a:gd name="T51" fmla="*/ 124 h 187"/>
              <a:gd name="T52" fmla="*/ 154 w 199"/>
              <a:gd name="T53" fmla="*/ 107 h 187"/>
              <a:gd name="T54" fmla="*/ 151 w 199"/>
              <a:gd name="T55" fmla="*/ 100 h 187"/>
              <a:gd name="T56" fmla="*/ 150 w 199"/>
              <a:gd name="T57" fmla="*/ 98 h 187"/>
              <a:gd name="T58" fmla="*/ 146 w 199"/>
              <a:gd name="T59" fmla="*/ 96 h 187"/>
              <a:gd name="T60" fmla="*/ 145 w 199"/>
              <a:gd name="T61" fmla="*/ 94 h 187"/>
              <a:gd name="T62" fmla="*/ 134 w 199"/>
              <a:gd name="T63" fmla="*/ 91 h 187"/>
              <a:gd name="T64" fmla="*/ 124 w 199"/>
              <a:gd name="T65" fmla="*/ 94 h 187"/>
              <a:gd name="T66" fmla="*/ 117 w 199"/>
              <a:gd name="T67" fmla="*/ 99 h 187"/>
              <a:gd name="T68" fmla="*/ 113 w 199"/>
              <a:gd name="T69" fmla="*/ 101 h 187"/>
              <a:gd name="T70" fmla="*/ 110 w 199"/>
              <a:gd name="T71" fmla="*/ 115 h 187"/>
              <a:gd name="T72" fmla="*/ 109 w 199"/>
              <a:gd name="T73" fmla="*/ 132 h 187"/>
              <a:gd name="T74" fmla="*/ 67 w 199"/>
              <a:gd name="T75" fmla="*/ 187 h 187"/>
              <a:gd name="T76" fmla="*/ 109 w 199"/>
              <a:gd name="T77" fmla="*/ 61 h 187"/>
              <a:gd name="T78" fmla="*/ 110 w 199"/>
              <a:gd name="T79" fmla="*/ 78 h 187"/>
              <a:gd name="T80" fmla="*/ 135 w 199"/>
              <a:gd name="T81" fmla="*/ 59 h 187"/>
              <a:gd name="T82" fmla="*/ 151 w 199"/>
              <a:gd name="T83" fmla="*/ 58 h 187"/>
              <a:gd name="T84" fmla="*/ 172 w 199"/>
              <a:gd name="T85" fmla="*/ 63 h 187"/>
              <a:gd name="T86" fmla="*/ 184 w 199"/>
              <a:gd name="T87" fmla="*/ 73 h 187"/>
              <a:gd name="T88" fmla="*/ 188 w 199"/>
              <a:gd name="T89" fmla="*/ 76 h 187"/>
              <a:gd name="T90" fmla="*/ 189 w 199"/>
              <a:gd name="T91" fmla="*/ 78 h 187"/>
              <a:gd name="T92" fmla="*/ 190 w 199"/>
              <a:gd name="T93" fmla="*/ 81 h 187"/>
              <a:gd name="T94" fmla="*/ 192 w 199"/>
              <a:gd name="T95" fmla="*/ 84 h 187"/>
              <a:gd name="T96" fmla="*/ 194 w 199"/>
              <a:gd name="T97" fmla="*/ 87 h 187"/>
              <a:gd name="T98" fmla="*/ 196 w 199"/>
              <a:gd name="T99" fmla="*/ 94 h 187"/>
              <a:gd name="T100" fmla="*/ 198 w 199"/>
              <a:gd name="T101" fmla="*/ 112 h 187"/>
              <a:gd name="T102" fmla="*/ 199 w 199"/>
              <a:gd name="T103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9" h="187">
                <a:moveTo>
                  <a:pt x="30" y="1"/>
                </a:moveTo>
                <a:cubicBezTo>
                  <a:pt x="32" y="1"/>
                  <a:pt x="35" y="2"/>
                  <a:pt x="37" y="3"/>
                </a:cubicBezTo>
                <a:cubicBezTo>
                  <a:pt x="39" y="4"/>
                  <a:pt x="41" y="5"/>
                  <a:pt x="43" y="7"/>
                </a:cubicBezTo>
                <a:cubicBezTo>
                  <a:pt x="45" y="8"/>
                  <a:pt x="46" y="10"/>
                  <a:pt x="47" y="12"/>
                </a:cubicBezTo>
                <a:cubicBezTo>
                  <a:pt x="47" y="15"/>
                  <a:pt x="47" y="15"/>
                  <a:pt x="4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9"/>
                  <a:pt x="50" y="21"/>
                  <a:pt x="49" y="22"/>
                </a:cubicBezTo>
                <a:cubicBezTo>
                  <a:pt x="49" y="24"/>
                  <a:pt x="49" y="26"/>
                  <a:pt x="48" y="28"/>
                </a:cubicBezTo>
                <a:cubicBezTo>
                  <a:pt x="48" y="29"/>
                  <a:pt x="47" y="31"/>
                  <a:pt x="47" y="32"/>
                </a:cubicBezTo>
                <a:cubicBezTo>
                  <a:pt x="46" y="34"/>
                  <a:pt x="45" y="35"/>
                  <a:pt x="45" y="35"/>
                </a:cubicBezTo>
                <a:cubicBezTo>
                  <a:pt x="44" y="36"/>
                  <a:pt x="44" y="36"/>
                  <a:pt x="43" y="37"/>
                </a:cubicBezTo>
                <a:cubicBezTo>
                  <a:pt x="42" y="37"/>
                  <a:pt x="42" y="38"/>
                  <a:pt x="41" y="38"/>
                </a:cubicBezTo>
                <a:cubicBezTo>
                  <a:pt x="41" y="40"/>
                  <a:pt x="41" y="40"/>
                  <a:pt x="4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8" y="40"/>
                  <a:pt x="38" y="41"/>
                </a:cubicBezTo>
                <a:cubicBezTo>
                  <a:pt x="38" y="41"/>
                  <a:pt x="38" y="41"/>
                  <a:pt x="38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1" y="43"/>
                  <a:pt x="27" y="44"/>
                  <a:pt x="23" y="44"/>
                </a:cubicBezTo>
                <a:cubicBezTo>
                  <a:pt x="19" y="44"/>
                  <a:pt x="16" y="43"/>
                  <a:pt x="13" y="42"/>
                </a:cubicBezTo>
                <a:cubicBezTo>
                  <a:pt x="10" y="40"/>
                  <a:pt x="7" y="38"/>
                  <a:pt x="5" y="36"/>
                </a:cubicBezTo>
                <a:cubicBezTo>
                  <a:pt x="3" y="33"/>
                  <a:pt x="1" y="30"/>
                  <a:pt x="0" y="27"/>
                </a:cubicBezTo>
                <a:cubicBezTo>
                  <a:pt x="0" y="25"/>
                  <a:pt x="0" y="24"/>
                  <a:pt x="0" y="22"/>
                </a:cubicBezTo>
                <a:cubicBezTo>
                  <a:pt x="0" y="20"/>
                  <a:pt x="0" y="19"/>
                  <a:pt x="1" y="17"/>
                </a:cubicBezTo>
                <a:cubicBezTo>
                  <a:pt x="1" y="16"/>
                  <a:pt x="2" y="14"/>
                  <a:pt x="2" y="13"/>
                </a:cubicBezTo>
                <a:cubicBezTo>
                  <a:pt x="3" y="12"/>
                  <a:pt x="3" y="11"/>
                  <a:pt x="3" y="9"/>
                </a:cubicBezTo>
                <a:cubicBezTo>
                  <a:pt x="4" y="9"/>
                  <a:pt x="5" y="8"/>
                  <a:pt x="6" y="8"/>
                </a:cubicBezTo>
                <a:cubicBezTo>
                  <a:pt x="6" y="7"/>
                  <a:pt x="7" y="7"/>
                  <a:pt x="8" y="6"/>
                </a:cubicBezTo>
                <a:cubicBezTo>
                  <a:pt x="8" y="5"/>
                  <a:pt x="8" y="5"/>
                  <a:pt x="8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4"/>
                </a:cubicBezTo>
                <a:cubicBezTo>
                  <a:pt x="10" y="4"/>
                  <a:pt x="11" y="4"/>
                  <a:pt x="11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4" y="2"/>
                  <a:pt x="15" y="2"/>
                </a:cubicBezTo>
                <a:cubicBezTo>
                  <a:pt x="16" y="1"/>
                  <a:pt x="16" y="1"/>
                  <a:pt x="17" y="1"/>
                </a:cubicBezTo>
                <a:cubicBezTo>
                  <a:pt x="18" y="1"/>
                  <a:pt x="19" y="1"/>
                  <a:pt x="19" y="1"/>
                </a:cubicBezTo>
                <a:cubicBezTo>
                  <a:pt x="20" y="1"/>
                  <a:pt x="21" y="1"/>
                  <a:pt x="21" y="0"/>
                </a:cubicBezTo>
                <a:cubicBezTo>
                  <a:pt x="24" y="0"/>
                  <a:pt x="27" y="0"/>
                  <a:pt x="30" y="1"/>
                </a:cubicBezTo>
                <a:close/>
                <a:moveTo>
                  <a:pt x="46" y="61"/>
                </a:moveTo>
                <a:cubicBezTo>
                  <a:pt x="46" y="187"/>
                  <a:pt x="46" y="187"/>
                  <a:pt x="46" y="187"/>
                </a:cubicBezTo>
                <a:cubicBezTo>
                  <a:pt x="3" y="187"/>
                  <a:pt x="3" y="187"/>
                  <a:pt x="3" y="187"/>
                </a:cubicBezTo>
                <a:cubicBezTo>
                  <a:pt x="3" y="185"/>
                  <a:pt x="2" y="182"/>
                  <a:pt x="2" y="179"/>
                </a:cubicBezTo>
                <a:cubicBezTo>
                  <a:pt x="2" y="175"/>
                  <a:pt x="2" y="172"/>
                  <a:pt x="2" y="168"/>
                </a:cubicBezTo>
                <a:cubicBezTo>
                  <a:pt x="2" y="164"/>
                  <a:pt x="2" y="161"/>
                  <a:pt x="2" y="157"/>
                </a:cubicBezTo>
                <a:cubicBezTo>
                  <a:pt x="2" y="153"/>
                  <a:pt x="2" y="150"/>
                  <a:pt x="2" y="148"/>
                </a:cubicBezTo>
                <a:cubicBezTo>
                  <a:pt x="2" y="61"/>
                  <a:pt x="2" y="61"/>
                  <a:pt x="2" y="61"/>
                </a:cubicBezTo>
                <a:lnTo>
                  <a:pt x="46" y="61"/>
                </a:lnTo>
                <a:close/>
                <a:moveTo>
                  <a:pt x="155" y="187"/>
                </a:moveTo>
                <a:cubicBezTo>
                  <a:pt x="155" y="133"/>
                  <a:pt x="155" y="133"/>
                  <a:pt x="155" y="133"/>
                </a:cubicBezTo>
                <a:cubicBezTo>
                  <a:pt x="155" y="130"/>
                  <a:pt x="155" y="127"/>
                  <a:pt x="155" y="124"/>
                </a:cubicBezTo>
                <a:cubicBezTo>
                  <a:pt x="155" y="121"/>
                  <a:pt x="155" y="118"/>
                  <a:pt x="155" y="115"/>
                </a:cubicBezTo>
                <a:cubicBezTo>
                  <a:pt x="155" y="112"/>
                  <a:pt x="155" y="110"/>
                  <a:pt x="154" y="107"/>
                </a:cubicBezTo>
                <a:cubicBezTo>
                  <a:pt x="154" y="105"/>
                  <a:pt x="153" y="102"/>
                  <a:pt x="152" y="101"/>
                </a:cubicBezTo>
                <a:cubicBezTo>
                  <a:pt x="151" y="101"/>
                  <a:pt x="151" y="100"/>
                  <a:pt x="151" y="100"/>
                </a:cubicBezTo>
                <a:cubicBezTo>
                  <a:pt x="151" y="100"/>
                  <a:pt x="150" y="100"/>
                  <a:pt x="150" y="100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8" y="96"/>
                  <a:pt x="148" y="96"/>
                  <a:pt x="148" y="96"/>
                </a:cubicBezTo>
                <a:cubicBezTo>
                  <a:pt x="146" y="96"/>
                  <a:pt x="146" y="96"/>
                  <a:pt x="146" y="96"/>
                </a:cubicBezTo>
                <a:cubicBezTo>
                  <a:pt x="146" y="95"/>
                  <a:pt x="145" y="95"/>
                  <a:pt x="145" y="94"/>
                </a:cubicBezTo>
                <a:cubicBezTo>
                  <a:pt x="145" y="94"/>
                  <a:pt x="145" y="94"/>
                  <a:pt x="145" y="94"/>
                </a:cubicBezTo>
                <a:cubicBezTo>
                  <a:pt x="144" y="93"/>
                  <a:pt x="142" y="92"/>
                  <a:pt x="140" y="92"/>
                </a:cubicBezTo>
                <a:cubicBezTo>
                  <a:pt x="138" y="92"/>
                  <a:pt x="136" y="91"/>
                  <a:pt x="134" y="91"/>
                </a:cubicBezTo>
                <a:cubicBezTo>
                  <a:pt x="132" y="91"/>
                  <a:pt x="130" y="91"/>
                  <a:pt x="128" y="92"/>
                </a:cubicBezTo>
                <a:cubicBezTo>
                  <a:pt x="126" y="92"/>
                  <a:pt x="125" y="93"/>
                  <a:pt x="124" y="94"/>
                </a:cubicBezTo>
                <a:cubicBezTo>
                  <a:pt x="122" y="94"/>
                  <a:pt x="121" y="95"/>
                  <a:pt x="120" y="96"/>
                </a:cubicBezTo>
                <a:cubicBezTo>
                  <a:pt x="119" y="96"/>
                  <a:pt x="118" y="98"/>
                  <a:pt x="117" y="99"/>
                </a:cubicBezTo>
                <a:cubicBezTo>
                  <a:pt x="116" y="99"/>
                  <a:pt x="116" y="99"/>
                  <a:pt x="115" y="100"/>
                </a:cubicBezTo>
                <a:cubicBezTo>
                  <a:pt x="114" y="100"/>
                  <a:pt x="114" y="100"/>
                  <a:pt x="113" y="101"/>
                </a:cubicBezTo>
                <a:cubicBezTo>
                  <a:pt x="112" y="103"/>
                  <a:pt x="111" y="105"/>
                  <a:pt x="111" y="107"/>
                </a:cubicBezTo>
                <a:cubicBezTo>
                  <a:pt x="110" y="109"/>
                  <a:pt x="110" y="112"/>
                  <a:pt x="110" y="115"/>
                </a:cubicBezTo>
                <a:cubicBezTo>
                  <a:pt x="109" y="117"/>
                  <a:pt x="109" y="120"/>
                  <a:pt x="109" y="123"/>
                </a:cubicBezTo>
                <a:cubicBezTo>
                  <a:pt x="109" y="126"/>
                  <a:pt x="109" y="129"/>
                  <a:pt x="109" y="132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7" y="61"/>
                  <a:pt x="67" y="61"/>
                  <a:pt x="67" y="61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3" y="73"/>
                  <a:pt x="116" y="70"/>
                  <a:pt x="121" y="67"/>
                </a:cubicBezTo>
                <a:cubicBezTo>
                  <a:pt x="125" y="63"/>
                  <a:pt x="130" y="61"/>
                  <a:pt x="135" y="59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44" y="58"/>
                  <a:pt x="147" y="58"/>
                  <a:pt x="151" y="58"/>
                </a:cubicBezTo>
                <a:cubicBezTo>
                  <a:pt x="155" y="58"/>
                  <a:pt x="158" y="59"/>
                  <a:pt x="162" y="59"/>
                </a:cubicBezTo>
                <a:cubicBezTo>
                  <a:pt x="165" y="60"/>
                  <a:pt x="169" y="61"/>
                  <a:pt x="172" y="63"/>
                </a:cubicBezTo>
                <a:cubicBezTo>
                  <a:pt x="175" y="64"/>
                  <a:pt x="177" y="65"/>
                  <a:pt x="179" y="66"/>
                </a:cubicBezTo>
                <a:cubicBezTo>
                  <a:pt x="184" y="73"/>
                  <a:pt x="184" y="73"/>
                  <a:pt x="184" y="73"/>
                </a:cubicBezTo>
                <a:cubicBezTo>
                  <a:pt x="185" y="73"/>
                  <a:pt x="185" y="74"/>
                  <a:pt x="186" y="74"/>
                </a:cubicBezTo>
                <a:cubicBezTo>
                  <a:pt x="187" y="75"/>
                  <a:pt x="188" y="75"/>
                  <a:pt x="188" y="76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9" y="78"/>
                  <a:pt x="189" y="78"/>
                  <a:pt x="189" y="78"/>
                </a:cubicBezTo>
                <a:cubicBezTo>
                  <a:pt x="190" y="79"/>
                  <a:pt x="190" y="79"/>
                  <a:pt x="190" y="79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1" y="81"/>
                  <a:pt x="191" y="81"/>
                  <a:pt x="191" y="81"/>
                </a:cubicBezTo>
                <a:cubicBezTo>
                  <a:pt x="192" y="82"/>
                  <a:pt x="192" y="83"/>
                  <a:pt x="192" y="84"/>
                </a:cubicBezTo>
                <a:cubicBezTo>
                  <a:pt x="193" y="85"/>
                  <a:pt x="193" y="86"/>
                  <a:pt x="193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6" y="94"/>
                  <a:pt x="196" y="94"/>
                  <a:pt x="196" y="94"/>
                </a:cubicBezTo>
                <a:cubicBezTo>
                  <a:pt x="196" y="94"/>
                  <a:pt x="196" y="94"/>
                  <a:pt x="196" y="94"/>
                </a:cubicBezTo>
                <a:cubicBezTo>
                  <a:pt x="196" y="99"/>
                  <a:pt x="196" y="99"/>
                  <a:pt x="196" y="99"/>
                </a:cubicBezTo>
                <a:cubicBezTo>
                  <a:pt x="198" y="103"/>
                  <a:pt x="198" y="107"/>
                  <a:pt x="198" y="112"/>
                </a:cubicBezTo>
                <a:cubicBezTo>
                  <a:pt x="198" y="117"/>
                  <a:pt x="199" y="122"/>
                  <a:pt x="199" y="128"/>
                </a:cubicBezTo>
                <a:cubicBezTo>
                  <a:pt x="199" y="187"/>
                  <a:pt x="199" y="187"/>
                  <a:pt x="199" y="187"/>
                </a:cubicBezTo>
                <a:lnTo>
                  <a:pt x="155" y="18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997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5" grpId="0"/>
      <p:bldP spid="24" grpId="0" animBg="1"/>
      <p:bldP spid="18" grpId="0"/>
      <p:bldP spid="19" grpId="0"/>
      <p:bldP spid="20" grpId="0"/>
      <p:bldP spid="21" grpId="0"/>
      <p:bldP spid="2" grpId="0"/>
      <p:bldP spid="35" grpId="0"/>
      <p:bldP spid="36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1409819"/>
            <a:ext cx="79552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cap="all" spc="50" dirty="0">
                <a:solidFill>
                  <a:schemeClr val="bg1"/>
                </a:solidFill>
              </a:rPr>
              <a:t>Success Story Importance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121730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4360" y="3337244"/>
            <a:ext cx="79552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THROUGH ILLINOIS WORKNET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hlinkClick r:id="rId3"/>
              </a:rPr>
              <a:t>WWW.ILLINOISWORKNET.COM/SUCCESS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552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IMPORTANCE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204913"/>
            <a:ext cx="4572000" cy="287178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572000" y="1858758"/>
            <a:ext cx="4572000" cy="2733675"/>
          </a:xfrm>
          <a:prstGeom prst="rect">
            <a:avLst/>
          </a:prstGeom>
          <a:solidFill>
            <a:srgbClr val="30374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94362" y="1974291"/>
            <a:ext cx="3367458" cy="1966072"/>
            <a:chOff x="594362" y="1974291"/>
            <a:chExt cx="3367458" cy="1966072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840" y="2652959"/>
              <a:ext cx="3336980" cy="12874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just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Customers can see what their peers are doing.</a:t>
              </a:r>
            </a:p>
            <a:p>
              <a:pPr marL="171450" indent="-171450" algn="just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Can connect to others facing similar situations.</a:t>
              </a:r>
            </a:p>
            <a:p>
              <a:pPr marL="171450" indent="-171450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Shows customers how others have succeeded in the program.</a:t>
              </a:r>
            </a:p>
            <a:p>
              <a:pPr marL="171450" indent="-171450" algn="just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Provides Credibility.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Customers 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30535" y="2703843"/>
            <a:ext cx="3363013" cy="1537176"/>
            <a:chOff x="594362" y="1974291"/>
            <a:chExt cx="3363013" cy="153717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20395" y="2703554"/>
              <a:ext cx="3336980" cy="807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just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Gives credibility to program and organizations running them.</a:t>
              </a:r>
            </a:p>
            <a:p>
              <a:pPr marL="171450" indent="-171450" algn="just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Gives others hope that the program can work for them too.</a:t>
              </a:r>
            </a:p>
            <a:p>
              <a:pPr marL="171450" indent="-171450" algn="just">
                <a:lnSpc>
                  <a:spcPts val="13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Highlights aspects of the programs that work best.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4362" y="2079377"/>
              <a:ext cx="3345871" cy="468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bg1"/>
                  </a:solidFill>
                </a:rPr>
                <a:t>Program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741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4D4D4D"/>
                </a:solidFill>
              </a:rPr>
              <a:t>ILLINOIS WORKNET SUCCESS STORY: </a:t>
            </a:r>
            <a:r>
              <a:rPr lang="en-US" sz="2400" dirty="0">
                <a:solidFill>
                  <a:srgbClr val="D14C27"/>
                </a:solidFill>
              </a:rPr>
              <a:t>IMPORTANCE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286121"/>
            <a:ext cx="4463845" cy="273367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25116" y="2063555"/>
            <a:ext cx="3712167" cy="1178805"/>
            <a:chOff x="594362" y="1974291"/>
            <a:chExt cx="3367458" cy="1178805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94362" y="1974291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840" y="2652959"/>
              <a:ext cx="3336980" cy="5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300"/>
                </a:lnSpc>
                <a:spcAft>
                  <a:spcPts val="1200"/>
                </a:spcAft>
              </a:pPr>
              <a:r>
                <a:rPr lang="en-US" sz="1000" dirty="0">
                  <a:solidFill>
                    <a:schemeClr val="bg1"/>
                  </a:solidFill>
                </a:rPr>
                <a:t>Illinois </a:t>
              </a:r>
              <a:r>
                <a:rPr lang="en-US" sz="1000" dirty="0" err="1">
                  <a:solidFill>
                    <a:schemeClr val="bg1"/>
                  </a:solidFill>
                </a:rPr>
                <a:t>workNet</a:t>
              </a:r>
              <a:r>
                <a:rPr lang="en-US" sz="1000" dirty="0">
                  <a:solidFill>
                    <a:schemeClr val="bg1"/>
                  </a:solidFill>
                </a:rPr>
                <a:t> success stories are used in the Workforce Development Annual Reports. Each year the stories are reviewed by commerce and various stories are added to the report.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4362" y="2079377"/>
              <a:ext cx="3345871" cy="9298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 cap="all" spc="50" dirty="0">
                  <a:solidFill>
                    <a:schemeClr val="accent1"/>
                  </a:solidFill>
                </a:rPr>
                <a:t>Annual Reports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013" y="959101"/>
            <a:ext cx="5008381" cy="374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730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1409819"/>
            <a:ext cx="79552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cap="all" spc="50" dirty="0">
                <a:solidFill>
                  <a:schemeClr val="bg1"/>
                </a:solidFill>
              </a:rPr>
              <a:t>Success Story Resources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121730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4360" y="3337244"/>
            <a:ext cx="79552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THROUGH ILLINOIS WORKNET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hlinkClick r:id="rId3"/>
              </a:rPr>
              <a:t>WWW.ILLINOISWORKNET.COM/SUCCESS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865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000" dirty="0">
                <a:solidFill>
                  <a:srgbClr val="4D4D4D"/>
                </a:solidFill>
              </a:rPr>
              <a:t>ILLINOIS WORKNET </a:t>
            </a:r>
            <a:r>
              <a:rPr lang="en-US" sz="2000" dirty="0">
                <a:solidFill>
                  <a:schemeClr val="accent2"/>
                </a:solidFill>
              </a:rPr>
              <a:t>SUCCESS STORY GUIDE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761" y="959101"/>
            <a:ext cx="4286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www.illinoisworknet.com/success</a:t>
            </a:r>
            <a:r>
              <a:rPr lang="en-US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99" y="1342361"/>
            <a:ext cx="6306672" cy="3651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1485" r="247" b="-1013"/>
          <a:stretch/>
        </p:blipFill>
        <p:spPr>
          <a:xfrm>
            <a:off x="2713205" y="1577340"/>
            <a:ext cx="3695368" cy="2990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435012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93726" y="1793825"/>
            <a:ext cx="3854451" cy="36195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4D4D4D"/>
                </a:solidFill>
              </a:rPr>
              <a:t>TIPS FOR WRITING A </a:t>
            </a:r>
            <a:r>
              <a:rPr lang="en-US" dirty="0">
                <a:solidFill>
                  <a:srgbClr val="D14C27"/>
                </a:solidFill>
              </a:rPr>
              <a:t>SUCCESS 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93726" y="899232"/>
            <a:ext cx="7953374" cy="14134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A success story shows how a program made a difference in your customer’s life. A success story is more than a list of events or activities. The story demonstrates a positive change and describes how that change benefits them and the people of Illinois. A good success story uses evidence to show value of the program.</a:t>
            </a:r>
          </a:p>
          <a:p>
            <a:pPr marL="0" indent="0">
              <a:buNone/>
            </a:pPr>
            <a:r>
              <a:rPr lang="en-US" sz="1200" dirty="0"/>
              <a:t>Answer the following questions to develop the body of your story: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3726" y="1793824"/>
            <a:ext cx="3854451" cy="2743200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25601" y="2327958"/>
            <a:ext cx="164205" cy="146480"/>
            <a:chOff x="825599" y="2077184"/>
            <a:chExt cx="164205" cy="146480"/>
          </a:xfrm>
        </p:grpSpPr>
        <p:sp>
          <p:nvSpPr>
            <p:cNvPr id="47" name="Rectangle 46"/>
            <p:cNvSpPr/>
            <p:nvPr/>
          </p:nvSpPr>
          <p:spPr>
            <a:xfrm>
              <a:off x="825599" y="2086684"/>
              <a:ext cx="136983" cy="13698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64"/>
            <p:cNvSpPr>
              <a:spLocks/>
            </p:cNvSpPr>
            <p:nvPr/>
          </p:nvSpPr>
          <p:spPr bwMode="auto">
            <a:xfrm>
              <a:off x="837732" y="2077184"/>
              <a:ext cx="152072" cy="12487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116713" y="2270328"/>
            <a:ext cx="306571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dirty="0"/>
              <a:t>Where was the participant when they started the program and what was their background or challenge?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16713" y="3017725"/>
            <a:ext cx="3065719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dirty="0"/>
              <a:t>What services, programs, or activities was the individual involved in as they prepared for employment?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16713" y="3765123"/>
            <a:ext cx="30657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dirty="0"/>
              <a:t>What WIOA and other partners were included in the employment plan?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692649" y="1779027"/>
            <a:ext cx="3854451" cy="36195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692649" y="1779026"/>
            <a:ext cx="3854451" cy="2743200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215636" y="2255530"/>
            <a:ext cx="3065719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dirty="0"/>
              <a:t>What was the outcome of those services, programs, or activities? (i.e., Did they earn any credentials? What did they learn or experience in the program? What positive changes occurred?)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15636" y="3433224"/>
            <a:ext cx="30657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dirty="0"/>
              <a:t>What are the details of the employment the participant received?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5601" y="3069104"/>
            <a:ext cx="164205" cy="146480"/>
            <a:chOff x="825599" y="2818330"/>
            <a:chExt cx="164205" cy="146480"/>
          </a:xfrm>
        </p:grpSpPr>
        <p:sp>
          <p:nvSpPr>
            <p:cNvPr id="104" name="Rectangle 103"/>
            <p:cNvSpPr/>
            <p:nvPr/>
          </p:nvSpPr>
          <p:spPr>
            <a:xfrm>
              <a:off x="825599" y="2827830"/>
              <a:ext cx="136983" cy="13698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64"/>
            <p:cNvSpPr>
              <a:spLocks/>
            </p:cNvSpPr>
            <p:nvPr/>
          </p:nvSpPr>
          <p:spPr bwMode="auto">
            <a:xfrm>
              <a:off x="837732" y="2818330"/>
              <a:ext cx="152072" cy="12487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5601" y="3822753"/>
            <a:ext cx="164205" cy="146480"/>
            <a:chOff x="825599" y="3571979"/>
            <a:chExt cx="164205" cy="146480"/>
          </a:xfrm>
        </p:grpSpPr>
        <p:sp>
          <p:nvSpPr>
            <p:cNvPr id="107" name="Rectangle 106"/>
            <p:cNvSpPr/>
            <p:nvPr/>
          </p:nvSpPr>
          <p:spPr>
            <a:xfrm>
              <a:off x="825599" y="3581479"/>
              <a:ext cx="136983" cy="13698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64"/>
            <p:cNvSpPr>
              <a:spLocks/>
            </p:cNvSpPr>
            <p:nvPr/>
          </p:nvSpPr>
          <p:spPr bwMode="auto">
            <a:xfrm>
              <a:off x="837732" y="3571979"/>
              <a:ext cx="152072" cy="12487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924526" y="2412167"/>
            <a:ext cx="164205" cy="146480"/>
            <a:chOff x="825599" y="3571979"/>
            <a:chExt cx="164205" cy="146480"/>
          </a:xfrm>
        </p:grpSpPr>
        <p:sp>
          <p:nvSpPr>
            <p:cNvPr id="36" name="Rectangle 35"/>
            <p:cNvSpPr/>
            <p:nvPr/>
          </p:nvSpPr>
          <p:spPr>
            <a:xfrm>
              <a:off x="825599" y="3581479"/>
              <a:ext cx="136983" cy="13698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64"/>
            <p:cNvSpPr>
              <a:spLocks/>
            </p:cNvSpPr>
            <p:nvPr/>
          </p:nvSpPr>
          <p:spPr bwMode="auto">
            <a:xfrm>
              <a:off x="837732" y="3571979"/>
              <a:ext cx="152072" cy="12487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36659" y="3567733"/>
            <a:ext cx="164205" cy="146480"/>
            <a:chOff x="825599" y="3571979"/>
            <a:chExt cx="164205" cy="146480"/>
          </a:xfrm>
        </p:grpSpPr>
        <p:sp>
          <p:nvSpPr>
            <p:cNvPr id="40" name="Rectangle 39"/>
            <p:cNvSpPr/>
            <p:nvPr/>
          </p:nvSpPr>
          <p:spPr>
            <a:xfrm>
              <a:off x="825599" y="3581479"/>
              <a:ext cx="136983" cy="13698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>
              <a:off x="837732" y="3571979"/>
              <a:ext cx="152072" cy="124875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4200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2" grpId="0" animBg="1"/>
      <p:bldP spid="55" grpId="0"/>
      <p:bldP spid="59" grpId="0"/>
      <p:bldP spid="64" grpId="0"/>
      <p:bldP spid="67" grpId="0" animBg="1"/>
      <p:bldP spid="68" grpId="0" animBg="1"/>
      <p:bldP spid="72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2F9A77-919B-C042-B5B4-99C093378132}"/>
              </a:ext>
            </a:extLst>
          </p:cNvPr>
          <p:cNvSpPr/>
          <p:nvPr/>
        </p:nvSpPr>
        <p:spPr>
          <a:xfrm>
            <a:off x="5353050" y="0"/>
            <a:ext cx="37909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A19DBF-454D-9D4B-9138-7DA1DF350216}"/>
              </a:ext>
            </a:extLst>
          </p:cNvPr>
          <p:cNvGrpSpPr/>
          <p:nvPr/>
        </p:nvGrpSpPr>
        <p:grpSpPr>
          <a:xfrm>
            <a:off x="667999" y="1524000"/>
            <a:ext cx="3898980" cy="2910349"/>
            <a:chOff x="594361" y="2628116"/>
            <a:chExt cx="3330457" cy="83120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25A25F-36CC-2348-8B32-27CAB5F4242A}"/>
                </a:ext>
              </a:extLst>
            </p:cNvPr>
            <p:cNvSpPr/>
            <p:nvPr/>
          </p:nvSpPr>
          <p:spPr>
            <a:xfrm>
              <a:off x="594361" y="2628116"/>
              <a:ext cx="3330457" cy="831204"/>
            </a:xfrm>
            <a:prstGeom prst="rect">
              <a:avLst/>
            </a:prstGeom>
            <a:solidFill>
              <a:srgbClr val="D14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7A2F01-5AA9-4D47-BCFB-968AC2A362A3}"/>
                </a:ext>
              </a:extLst>
            </p:cNvPr>
            <p:cNvSpPr txBox="1"/>
            <p:nvPr/>
          </p:nvSpPr>
          <p:spPr>
            <a:xfrm>
              <a:off x="674567" y="2666119"/>
              <a:ext cx="3034842" cy="726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  <a:spcAft>
                  <a:spcPts val="600"/>
                </a:spcAft>
              </a:pPr>
              <a:r>
                <a:rPr lang="en-US" sz="1800" dirty="0">
                  <a:solidFill>
                    <a:schemeClr val="bg1"/>
                  </a:solidFill>
                </a:rPr>
                <a:t>Use this guide to learn about:</a:t>
              </a:r>
            </a:p>
            <a:p>
              <a:pPr>
                <a:lnSpc>
                  <a:spcPts val="1400"/>
                </a:lnSpc>
                <a:spcAft>
                  <a:spcPts val="600"/>
                </a:spcAft>
              </a:pPr>
              <a:endParaRPr lang="en-US" sz="200" dirty="0">
                <a:solidFill>
                  <a:schemeClr val="bg1"/>
                </a:solidFill>
              </a:endParaRP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Makes an Effective Success Story</a:t>
              </a:r>
              <a:endParaRPr lang="en-US" sz="700" dirty="0">
                <a:solidFill>
                  <a:schemeClr val="bg1"/>
                </a:solidFill>
              </a:endParaRP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Telling your Customer’s Success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Final Touches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What Makes a Good Picture</a:t>
              </a:r>
            </a:p>
            <a:p>
              <a:pPr marL="5143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Step by Step Instructions for Adding your Customer’s Success Story. </a:t>
              </a:r>
            </a:p>
          </p:txBody>
        </p:sp>
      </p:grp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2EC468AA-8B09-F845-B032-1797A20AD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418" y="552240"/>
            <a:ext cx="4849316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z="2600" dirty="0">
                <a:latin typeface="+mn-lt"/>
              </a:rPr>
              <a:t>Partner Guide for Writing an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Individual’s Success 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560" y="49160"/>
            <a:ext cx="3790950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276166" y="533030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E23C8AD-0B7C-4C1F-A56B-34B07E7C5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527" y="385482"/>
            <a:ext cx="523875" cy="147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85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07-Orange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F0821E"/>
      </a:accent2>
      <a:accent3>
        <a:srgbClr val="6E7378"/>
      </a:accent3>
      <a:accent4>
        <a:srgbClr val="91969B"/>
      </a:accent4>
      <a:accent5>
        <a:srgbClr val="AAAFB4"/>
      </a:accent5>
      <a:accent6>
        <a:srgbClr val="DCE1E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inCategory xmlns="9352c220-c5aa-4176-b310-478a54cdcce0">7</MainCategory>
    <Site xmlns="9352c220-c5aa-4176-b310-478a54cdcce0">
      <Value>1</Value>
    </Site>
    <SubCategory xmlns="9352c220-c5aa-4176-b310-478a54cdcce0">96</SubCategory>
    <SkillLevel xmlns="9352c220-c5aa-4176-b310-478a54cdcce0">
      <Value>All Levels</Value>
    </SkillLevel>
    <Audience xmlns="9352c220-c5aa-4176-b310-478a54cdcce0">
      <Value>3</Value>
    </Audience>
    <TaxKeywordTaxHTField xmlns="6e83a1a5-9dab-4521-85db-ea3c8196acb3">
      <Terms xmlns="http://schemas.microsoft.com/office/infopath/2007/PartnerControls"/>
    </TaxKeywordTaxHTField>
    <SubAudience xmlns="9352c220-c5aa-4176-b310-478a54cdcce0"/>
    <Language xmlns="9352c220-c5aa-4176-b310-478a54cdcce0">English</Language>
    <DocumentType xmlns="9352c220-c5aa-4176-b310-478a54cdcce0">
      <Value>Presentations</Value>
    </DocumentType>
    <TaxCatchAll xmlns="6e83a1a5-9dab-4521-85db-ea3c8196acb3"/>
    <Description0 xmlns="9352c220-c5aa-4176-b310-478a54cdcce0">IwN_Success Stories_2.23.22</Description0>
    <GradeLevel xmlns="9352c220-c5aa-4176-b310-478a54cdcce0">
      <Value>&gt;12 Postsecondary</Value>
    </GradeLeve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E2995232B444AAB6157EDEECAC17B" ma:contentTypeVersion="28" ma:contentTypeDescription="Create a new document." ma:contentTypeScope="" ma:versionID="1f2e27e864f45066583ea3dd8cfbde85">
  <xsd:schema xmlns:xsd="http://www.w3.org/2001/XMLSchema" xmlns:xs="http://www.w3.org/2001/XMLSchema" xmlns:p="http://schemas.microsoft.com/office/2006/metadata/properties" xmlns:ns2="9352c220-c5aa-4176-b310-478a54cdcce0" xmlns:ns3="6e83a1a5-9dab-4521-85db-ea3c8196acb3" targetNamespace="http://schemas.microsoft.com/office/2006/metadata/properties" ma:root="true" ma:fieldsID="31a7c4638e4cd31596af6477553450d1" ns2:_="" ns3:_="">
    <xsd:import namespace="9352c220-c5aa-4176-b310-478a54cdcce0"/>
    <xsd:import namespace="6e83a1a5-9dab-4521-85db-ea3c8196acb3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MainCategory"/>
                <xsd:element ref="ns2:SubCategory"/>
                <xsd:element ref="ns2:Audience" minOccurs="0"/>
                <xsd:element ref="ns2:SubAudience" minOccurs="0"/>
                <xsd:element ref="ns2:SkillLevel" minOccurs="0"/>
                <xsd:element ref="ns2:GradeLevel" minOccurs="0"/>
                <xsd:element ref="ns2:Language"/>
                <xsd:element ref="ns2:DocumentType" minOccurs="0"/>
                <xsd:element ref="ns2:Site" minOccurs="0"/>
                <xsd:element ref="ns3:TaxCatchAl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2c220-c5aa-4176-b310-478a54cdcce0" elementFormDefault="qualified">
    <xsd:import namespace="http://schemas.microsoft.com/office/2006/documentManagement/types"/>
    <xsd:import namespace="http://schemas.microsoft.com/office/infopath/2007/PartnerControls"/>
    <xsd:element name="Description0" ma:index="8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MainCategory" ma:index="9" ma:displayName="MainCategory" ma:list="{c7896206-7b65-404d-ae21-b02c4b29aea2}" ma:internalName="MainCategory" ma:readOnly="false" ma:showField="Title" ma:web="6e83a1a5-9dab-4521-85db-ea3c8196acb3">
      <xsd:simpleType>
        <xsd:restriction base="dms:Lookup"/>
      </xsd:simpleType>
    </xsd:element>
    <xsd:element name="SubCategory" ma:index="10" ma:displayName="SubCategory" ma:list="{2201361c-1d54-4276-95f0-f2ea81323aa2}" ma:internalName="SubCategory" ma:readOnly="false" ma:showField="Title" ma:web="6e83a1a5-9dab-4521-85db-ea3c8196acb3">
      <xsd:simpleType>
        <xsd:restriction base="dms:Lookup"/>
      </xsd:simpleType>
    </xsd:element>
    <xsd:element name="Audience" ma:index="11" nillable="true" ma:displayName="Audience" ma:list="{4b1c6106-8d5f-4a38-b368-5f452bed3ee8}" ma:internalName="Audience" ma:readOnly="false" ma:showField="Title" ma:web="6e83a1a5-9dab-4521-85db-ea3c8196acb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Audience" ma:index="12" nillable="true" ma:displayName="SubAudience" ma:list="{60e689b0-3baf-46ef-b31e-b9aaee200c6d}" ma:internalName="SubAudienc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killLevel" ma:index="13" nillable="true" ma:displayName="SkillLevel" ma:internalName="Skill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Levels"/>
                    <xsd:enumeration value="Minimal skill level"/>
                    <xsd:enumeration value="Intermediate skill level"/>
                    <xsd:enumeration value="Technical skill level"/>
                  </xsd:restriction>
                </xsd:simpleType>
              </xsd:element>
            </xsd:sequence>
          </xsd:extension>
        </xsd:complexContent>
      </xsd:complexType>
    </xsd:element>
    <xsd:element name="GradeLevel" ma:index="14" nillable="true" ma:displayName="GradeLevel" ma:internalName="Grade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7-8 Middle School"/>
                    <xsd:enumeration value="9-12 High School"/>
                    <xsd:enumeration value="&gt;12 Postsecondary"/>
                  </xsd:restriction>
                </xsd:simpleType>
              </xsd:element>
            </xsd:sequence>
          </xsd:extension>
        </xsd:complexContent>
      </xsd:complexType>
    </xsd:element>
    <xsd:element name="Language" ma:index="15" ma:displayName="Language" ma:default="English" ma:format="Dropdown" ma:internalName="Language" ma:readOnly="false">
      <xsd:simpleType>
        <xsd:restriction base="dms:Choice">
          <xsd:enumeration value="Arabic"/>
          <xsd:enumeration value="Chinese"/>
          <xsd:enumeration value="English"/>
          <xsd:enumeration value="Polish"/>
          <xsd:enumeration value="Spanish"/>
          <xsd:enumeration value="Other"/>
        </xsd:restriction>
      </xsd:simpleType>
    </xsd:element>
    <xsd:element name="DocumentType" ma:index="16" nillable="true" ma:displayName="DocumentType" ma:internalName="Document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rriculum"/>
                    <xsd:enumeration value="Forms"/>
                    <xsd:enumeration value="Flyers"/>
                    <xsd:enumeration value="Guides"/>
                    <xsd:enumeration value="Images/Icons"/>
                    <xsd:enumeration value="Infographics"/>
                    <xsd:enumeration value="Informational"/>
                    <xsd:enumeration value="Instructions"/>
                    <xsd:enumeration value="Marketing/Outreach"/>
                    <xsd:enumeration value="Presentations"/>
                    <xsd:enumeration value="Report"/>
                    <xsd:enumeration value="Worksheets"/>
                  </xsd:restriction>
                </xsd:simpleType>
              </xsd:element>
            </xsd:sequence>
          </xsd:extension>
        </xsd:complexContent>
      </xsd:complexType>
    </xsd:element>
    <xsd:element name="Site" ma:index="17" nillable="true" ma:displayName="Site" ma:list="{cf69f43f-b565-45cb-9f11-9d848faecc07}" ma:internalName="Sit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3a1a5-9dab-4521-85db-ea3c8196acb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79118d-4af0-4af8-96a4-605c4274c427}" ma:internalName="TaxCatchAll" ma:showField="CatchAllData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5952EC-6C38-46F3-A5AB-987A6B0A28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92C666-54BD-434E-B53F-64D1E2104F09}">
  <ds:schemaRefs>
    <ds:schemaRef ds:uri="http://schemas.microsoft.com/office/2006/metadata/properties"/>
    <ds:schemaRef ds:uri="http://schemas.microsoft.com/office/infopath/2007/PartnerControls"/>
    <ds:schemaRef ds:uri="96f30d93-5c76-4ce5-84f7-1cbff20c2e0a"/>
    <ds:schemaRef ds:uri="b232027f-f793-4d4e-bdc9-80b80d69b2b2"/>
  </ds:schemaRefs>
</ds:datastoreItem>
</file>

<file path=customXml/itemProps3.xml><?xml version="1.0" encoding="utf-8"?>
<ds:datastoreItem xmlns:ds="http://schemas.openxmlformats.org/officeDocument/2006/customXml" ds:itemID="{78F0DEC4-B51F-4CEA-906C-07BE1F60D86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18940</TotalTime>
  <Words>1645</Words>
  <Application>Microsoft Office PowerPoint</Application>
  <PresentationFormat>On-screen Show (16:9)</PresentationFormat>
  <Paragraphs>253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Lato</vt:lpstr>
      <vt:lpstr>Segoe UI 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Illinois workNet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IwN_Success Stories_2.23.22</dc:title>
  <dc:subject/>
  <dc:creator>Illinois workNet</dc:creator>
  <cp:keywords/>
  <dc:description/>
  <cp:lastModifiedBy>Garvey, David P</cp:lastModifiedBy>
  <cp:revision>1195</cp:revision>
  <cp:lastPrinted>2018-06-26T15:29:22Z</cp:lastPrinted>
  <dcterms:created xsi:type="dcterms:W3CDTF">2015-05-25T12:45:08Z</dcterms:created>
  <dcterms:modified xsi:type="dcterms:W3CDTF">2022-02-24T19:30:45Z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0x010100BF6E2995232B444AAB6157EDEECAC17B</vt:lpwstr>
  </property>
  <property fmtid="{D5CDD505-2E9C-101B-9397-08002B2CF9AE}" pid="3" name="TaxKeyword">
    <vt:lpwstr/>
  </property>
  <property fmtid="{D5CDD505-2E9C-101B-9397-08002B2CF9AE}" pid="4" name="ArticulateGUID">
    <vt:lpwstr>6FA9A2F2-61CD-49DC-9E69-B89724D1A6F1</vt:lpwstr>
  </property>
  <property fmtid="{D5CDD505-2E9C-101B-9397-08002B2CF9AE}" pid="5" name="ArticulatePath">
    <vt:lpwstr>IwN_Success Stories_9.23.20</vt:lpwstr>
  </property>
</Properties>
</file>