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handoutMasterIdLst>
    <p:handoutMasterId r:id="rId20"/>
  </p:handoutMasterIdLst>
  <p:sldIdLst>
    <p:sldId id="261" r:id="rId5"/>
    <p:sldId id="318" r:id="rId6"/>
    <p:sldId id="395" r:id="rId7"/>
    <p:sldId id="396" r:id="rId8"/>
    <p:sldId id="402" r:id="rId9"/>
    <p:sldId id="406" r:id="rId10"/>
    <p:sldId id="398" r:id="rId11"/>
    <p:sldId id="399" r:id="rId12"/>
    <p:sldId id="400" r:id="rId13"/>
    <p:sldId id="401" r:id="rId14"/>
    <p:sldId id="403" r:id="rId15"/>
    <p:sldId id="404" r:id="rId16"/>
    <p:sldId id="405" r:id="rId17"/>
    <p:sldId id="394" r:id="rId18"/>
  </p:sldIdLst>
  <p:sldSz cx="9144000" cy="5143500" type="screen16x9"/>
  <p:notesSz cx="6858000" cy="9144000"/>
  <p:custDataLst>
    <p:tags r:id="rId21"/>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745"/>
    <a:srgbClr val="D14C27"/>
    <a:srgbClr val="4D4D4D"/>
    <a:srgbClr val="F6F8FA"/>
    <a:srgbClr val="F58025"/>
    <a:srgbClr val="1C498B"/>
    <a:srgbClr val="C5C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87" autoAdjust="0"/>
    <p:restoredTop sz="96233" autoAdjust="0"/>
  </p:normalViewPr>
  <p:slideViewPr>
    <p:cSldViewPr snapToGrid="0" showGuides="1">
      <p:cViewPr varScale="1">
        <p:scale>
          <a:sx n="134" d="100"/>
          <a:sy n="134" d="100"/>
        </p:scale>
        <p:origin x="426" y="114"/>
      </p:cViewPr>
      <p:guideLst/>
    </p:cSldViewPr>
  </p:slideViewPr>
  <p:notesTextViewPr>
    <p:cViewPr>
      <p:scale>
        <a:sx n="1" d="1"/>
        <a:sy n="1" d="1"/>
      </p:scale>
      <p:origin x="0" y="0"/>
    </p:cViewPr>
  </p:notesTextViewPr>
  <p:sorterViewPr>
    <p:cViewPr>
      <p:scale>
        <a:sx n="100" d="100"/>
        <a:sy n="100" d="100"/>
      </p:scale>
      <p:origin x="0" y="-828"/>
    </p:cViewPr>
  </p:sorterViewPr>
  <p:notesViewPr>
    <p:cSldViewPr snapToGrid="0" showGuides="1">
      <p:cViewPr varScale="1">
        <p:scale>
          <a:sx n="81" d="100"/>
          <a:sy n="81" d="100"/>
        </p:scale>
        <p:origin x="195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F01BD6-766B-4D19-B75E-7E6A037A6BFB}" type="datetimeFigureOut">
              <a:rPr lang="en-US" smtClean="0"/>
              <a:t>2/23/2022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D3C34-4FAE-4634-9621-7C1A1531823B}" type="datetimeFigureOut">
              <a:rPr lang="en-US" smtClean="0"/>
              <a:t>2/23/2022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3" name="Text Placeholder 9">
            <a:extLst>
              <a:ext uri="{FF2B5EF4-FFF2-40B4-BE49-F238E27FC236}">
                <a16:creationId xmlns:a16="http://schemas.microsoft.com/office/drawing/2014/main" id="{A56E7046-DE4F-0A49-A5D9-1A3B2F5BACA8}"/>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E1F6FDE6-65F0-9041-A1D4-82C1AC4161B0}"/>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00529334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userDrawn="1">
          <p15:clr>
            <a:srgbClr val="FBAE40"/>
          </p15:clr>
        </p15:guide>
        <p15:guide id="2" pos="5384" userDrawn="1">
          <p15:clr>
            <a:srgbClr val="FBAE40"/>
          </p15:clr>
        </p15:guide>
        <p15:guide id="3" pos="374" userDrawn="1">
          <p15:clr>
            <a:srgbClr val="FBAE40"/>
          </p15:clr>
        </p15:guide>
        <p15:guide id="4" orient="horz" pos="306" userDrawn="1">
          <p15:clr>
            <a:srgbClr val="FBAE40"/>
          </p15:clr>
        </p15:guide>
        <p15:guide id="5" orient="horz" pos="9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Picture at Left Side">
    <p:spTree>
      <p:nvGrpSpPr>
        <p:cNvPr id="1" name=""/>
        <p:cNvGrpSpPr/>
        <p:nvPr/>
      </p:nvGrpSpPr>
      <p:grpSpPr>
        <a:xfrm>
          <a:off x="0" y="0"/>
          <a:ext cx="0" cy="0"/>
          <a:chOff x="0" y="0"/>
          <a:chExt cx="0" cy="0"/>
        </a:xfrm>
      </p:grpSpPr>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4" name="Picture Placeholder 3"/>
          <p:cNvSpPr>
            <a:spLocks noGrp="1"/>
          </p:cNvSpPr>
          <p:nvPr>
            <p:ph type="pic" sz="quarter" idx="12"/>
          </p:nvPr>
        </p:nvSpPr>
        <p:spPr>
          <a:xfrm>
            <a:off x="593726" y="1543049"/>
            <a:ext cx="2692400" cy="2743201"/>
          </a:xfrm>
          <a:prstGeom prst="rect">
            <a:avLst/>
          </a:prstGeom>
          <a:ln w="6350">
            <a:noFill/>
          </a:ln>
        </p:spPr>
        <p:txBody>
          <a:bodyPr/>
          <a:lstStyle>
            <a:lvl1pPr>
              <a:defRPr sz="1000">
                <a:solidFill>
                  <a:schemeClr val="accent4"/>
                </a:solidFill>
                <a:latin typeface="Segoe UI Symbol" panose="020B0502040204020203" pitchFamily="34" charset="0"/>
                <a:ea typeface="Segoe UI Symbol" panose="020B050204020402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A7CEACDE-488E-EE43-8FCE-91A00D1DD454}"/>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 Placeholder 9">
            <a:extLst>
              <a:ext uri="{FF2B5EF4-FFF2-40B4-BE49-F238E27FC236}">
                <a16:creationId xmlns:a16="http://schemas.microsoft.com/office/drawing/2014/main" id="{21647455-E7B0-624E-839D-5012DF39869C}"/>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0" name="TextBox 19">
            <a:extLst>
              <a:ext uri="{FF2B5EF4-FFF2-40B4-BE49-F238E27FC236}">
                <a16:creationId xmlns:a16="http://schemas.microsoft.com/office/drawing/2014/main" id="{859ABA45-32C3-824E-AE11-842C8C961E68}"/>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1" name="TextBox 20">
            <a:extLst>
              <a:ext uri="{FF2B5EF4-FFF2-40B4-BE49-F238E27FC236}">
                <a16:creationId xmlns:a16="http://schemas.microsoft.com/office/drawing/2014/main" id="{2585A09D-A3D9-1847-9066-A15EF7AFA9A5}"/>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A7BF4E2E-90C2-2142-BF66-8AA194126197}"/>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2940377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eatured Services Page">
    <p:spTree>
      <p:nvGrpSpPr>
        <p:cNvPr id="1" name=""/>
        <p:cNvGrpSpPr/>
        <p:nvPr/>
      </p:nvGrpSpPr>
      <p:grpSpPr>
        <a:xfrm>
          <a:off x="0" y="0"/>
          <a:ext cx="0" cy="0"/>
          <a:chOff x="0" y="0"/>
          <a:chExt cx="0" cy="0"/>
        </a:xfrm>
      </p:grpSpPr>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2" name="Picture Placeholder 3"/>
          <p:cNvSpPr>
            <a:spLocks noGrp="1"/>
          </p:cNvSpPr>
          <p:nvPr>
            <p:ph type="pic" sz="quarter" idx="12"/>
          </p:nvPr>
        </p:nvSpPr>
        <p:spPr>
          <a:xfrm>
            <a:off x="593726"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8" name="Picture Placeholder 3"/>
          <p:cNvSpPr>
            <a:spLocks noGrp="1"/>
          </p:cNvSpPr>
          <p:nvPr>
            <p:ph type="pic" sz="quarter" idx="13"/>
          </p:nvPr>
        </p:nvSpPr>
        <p:spPr>
          <a:xfrm>
            <a:off x="6664326"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9" name="Picture Placeholder 3"/>
          <p:cNvSpPr>
            <a:spLocks noGrp="1"/>
          </p:cNvSpPr>
          <p:nvPr>
            <p:ph type="pic" sz="quarter" idx="14"/>
          </p:nvPr>
        </p:nvSpPr>
        <p:spPr>
          <a:xfrm>
            <a:off x="4640792"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30" name="Picture Placeholder 3"/>
          <p:cNvSpPr>
            <a:spLocks noGrp="1"/>
          </p:cNvSpPr>
          <p:nvPr>
            <p:ph type="pic" sz="quarter" idx="15"/>
          </p:nvPr>
        </p:nvSpPr>
        <p:spPr>
          <a:xfrm>
            <a:off x="2617259"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 Placeholder 9">
            <a:extLst>
              <a:ext uri="{FF2B5EF4-FFF2-40B4-BE49-F238E27FC236}">
                <a16:creationId xmlns:a16="http://schemas.microsoft.com/office/drawing/2014/main" id="{5F03563B-B19E-CD46-A575-07200D7FE2C0}"/>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4" name="Text Placeholder 9">
            <a:extLst>
              <a:ext uri="{FF2B5EF4-FFF2-40B4-BE49-F238E27FC236}">
                <a16:creationId xmlns:a16="http://schemas.microsoft.com/office/drawing/2014/main" id="{C84084AF-F34C-5641-9C74-7F83C6619272}"/>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5" name="TextBox 24">
            <a:extLst>
              <a:ext uri="{FF2B5EF4-FFF2-40B4-BE49-F238E27FC236}">
                <a16:creationId xmlns:a16="http://schemas.microsoft.com/office/drawing/2014/main" id="{4CFC8E6E-476E-2A48-B50D-92DC8AEDD05B}"/>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6" name="TextBox 25">
            <a:extLst>
              <a:ext uri="{FF2B5EF4-FFF2-40B4-BE49-F238E27FC236}">
                <a16:creationId xmlns:a16="http://schemas.microsoft.com/office/drawing/2014/main" id="{CE6BC7AA-6EED-C645-8196-EF1D4E983E57}"/>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7" name="TextBox 26">
            <a:extLst>
              <a:ext uri="{FF2B5EF4-FFF2-40B4-BE49-F238E27FC236}">
                <a16:creationId xmlns:a16="http://schemas.microsoft.com/office/drawing/2014/main" id="{A8A73D0F-7547-794F-80B0-F9AB9CECA84E}"/>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13601920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fade">
                                      <p:cBhvr>
                                        <p:cTn id="1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folio Section Brea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C5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4C27"/>
              </a:solidFill>
            </a:endParaRPr>
          </a:p>
        </p:txBody>
      </p:sp>
      <p:sp>
        <p:nvSpPr>
          <p:cNvPr id="15" name="Picture Placeholder 3"/>
          <p:cNvSpPr>
            <a:spLocks noGrp="1"/>
          </p:cNvSpPr>
          <p:nvPr>
            <p:ph type="pic" sz="quarter" idx="11"/>
          </p:nvPr>
        </p:nvSpPr>
        <p:spPr>
          <a:xfrm>
            <a:off x="603250" y="2790824"/>
            <a:ext cx="3282950" cy="2352673"/>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a:p>
        </p:txBody>
      </p:sp>
      <p:sp>
        <p:nvSpPr>
          <p:cNvPr id="19" name="Picture Placeholder 3"/>
          <p:cNvSpPr>
            <a:spLocks noGrp="1"/>
          </p:cNvSpPr>
          <p:nvPr>
            <p:ph type="pic" sz="quarter" idx="12"/>
          </p:nvPr>
        </p:nvSpPr>
        <p:spPr>
          <a:xfrm>
            <a:off x="5267324" y="2790824"/>
            <a:ext cx="3280631" cy="2352673"/>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a:p>
        </p:txBody>
      </p:sp>
      <p:sp>
        <p:nvSpPr>
          <p:cNvPr id="17" name="Picture Placeholder 3"/>
          <p:cNvSpPr>
            <a:spLocks noGrp="1"/>
          </p:cNvSpPr>
          <p:nvPr>
            <p:ph type="pic" sz="quarter" idx="10"/>
          </p:nvPr>
        </p:nvSpPr>
        <p:spPr>
          <a:xfrm>
            <a:off x="2362200" y="1966913"/>
            <a:ext cx="4419600" cy="3176585"/>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a:p>
        </p:txBody>
      </p:sp>
    </p:spTree>
    <p:extLst>
      <p:ext uri="{BB962C8B-B14F-4D97-AF65-F5344CB8AC3E}">
        <p14:creationId xmlns:p14="http://schemas.microsoft.com/office/powerpoint/2010/main" val="1228962095"/>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folio Left Half Page Pictur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0" y="1"/>
            <a:ext cx="4572000" cy="51434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
        <p:nvSpPr>
          <p:cNvPr id="3" name="Text Placeholder 9"/>
          <p:cNvSpPr>
            <a:spLocks noGrp="1"/>
          </p:cNvSpPr>
          <p:nvPr>
            <p:ph type="body" sz="quarter" idx="11"/>
          </p:nvPr>
        </p:nvSpPr>
        <p:spPr>
          <a:xfrm>
            <a:off x="5156204" y="575840"/>
            <a:ext cx="3394071" cy="681459"/>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4" name="Text Placeholder 9"/>
          <p:cNvSpPr>
            <a:spLocks noGrp="1"/>
          </p:cNvSpPr>
          <p:nvPr>
            <p:ph type="body" sz="quarter" idx="12"/>
          </p:nvPr>
        </p:nvSpPr>
        <p:spPr>
          <a:xfrm>
            <a:off x="5165727" y="1306764"/>
            <a:ext cx="3394071"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165727"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
        <p:nvSpPr>
          <p:cNvPr id="15"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4598297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ni Right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0"/>
            <a:ext cx="4572000" cy="30479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
        <p:nvSpPr>
          <p:cNvPr id="3" name="Text Placeholder 9"/>
          <p:cNvSpPr>
            <a:spLocks noGrp="1"/>
          </p:cNvSpPr>
          <p:nvPr>
            <p:ph type="body" sz="quarter" idx="11"/>
          </p:nvPr>
        </p:nvSpPr>
        <p:spPr>
          <a:xfrm>
            <a:off x="584202" y="575841"/>
            <a:ext cx="3331093"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4" name="Text Placeholder 9"/>
          <p:cNvSpPr>
            <a:spLocks noGrp="1"/>
          </p:cNvSpPr>
          <p:nvPr>
            <p:ph type="body" sz="quarter" idx="12"/>
          </p:nvPr>
        </p:nvSpPr>
        <p:spPr>
          <a:xfrm>
            <a:off x="593725" y="1249387"/>
            <a:ext cx="3331093"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01BF797-E6B0-3A4F-9AE1-808DCEC9A0F7}"/>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1" name="TextBox 10">
            <a:extLst>
              <a:ext uri="{FF2B5EF4-FFF2-40B4-BE49-F238E27FC236}">
                <a16:creationId xmlns:a16="http://schemas.microsoft.com/office/drawing/2014/main" id="{3B959FFB-7912-A445-B86C-19C31BF90283}"/>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2" name="TextBox 11">
            <a:extLst>
              <a:ext uri="{FF2B5EF4-FFF2-40B4-BE49-F238E27FC236}">
                <a16:creationId xmlns:a16="http://schemas.microsoft.com/office/drawing/2014/main" id="{2EAEF4BC-4034-8840-AA6A-7462FD822208}"/>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17226083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mple Portfolio Single Show">
    <p:spTree>
      <p:nvGrpSpPr>
        <p:cNvPr id="1" name=""/>
        <p:cNvGrpSpPr/>
        <p:nvPr/>
      </p:nvGrpSpPr>
      <p:grpSpPr>
        <a:xfrm>
          <a:off x="0" y="0"/>
          <a:ext cx="0" cy="0"/>
          <a:chOff x="0" y="0"/>
          <a:chExt cx="0" cy="0"/>
        </a:xfrm>
      </p:grpSpPr>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4" name="Picture Placeholder 3"/>
          <p:cNvSpPr>
            <a:spLocks noGrp="1"/>
          </p:cNvSpPr>
          <p:nvPr>
            <p:ph type="pic" sz="quarter" idx="12"/>
          </p:nvPr>
        </p:nvSpPr>
        <p:spPr>
          <a:xfrm>
            <a:off x="593725" y="1543049"/>
            <a:ext cx="3986742" cy="2756285"/>
          </a:xfrm>
          <a:prstGeom prst="rect">
            <a:avLst/>
          </a:prstGeom>
          <a:ln w="6350">
            <a:noFill/>
          </a:ln>
        </p:spPr>
        <p:txBody>
          <a:bodyPr/>
          <a:lstStyle>
            <a:lvl1pPr>
              <a:defRPr sz="1000">
                <a:solidFill>
                  <a:schemeClr val="accent4"/>
                </a:solidFill>
                <a:latin typeface="Segoe UI Symbol" panose="020B0502040204020203" pitchFamily="34" charset="0"/>
                <a:ea typeface="Segoe UI Symbol" panose="020B050204020402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3FC41429-A31B-2E47-B693-F0B7DB81BC86}"/>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 Placeholder 9">
            <a:extLst>
              <a:ext uri="{FF2B5EF4-FFF2-40B4-BE49-F238E27FC236}">
                <a16:creationId xmlns:a16="http://schemas.microsoft.com/office/drawing/2014/main" id="{E766388F-21A1-D34D-9909-C7FC060ED177}"/>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0" name="TextBox 19">
            <a:extLst>
              <a:ext uri="{FF2B5EF4-FFF2-40B4-BE49-F238E27FC236}">
                <a16:creationId xmlns:a16="http://schemas.microsoft.com/office/drawing/2014/main" id="{BA8DE1B4-67D2-F54C-BE0C-4FCF20A45999}"/>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1" name="TextBox 20">
            <a:extLst>
              <a:ext uri="{FF2B5EF4-FFF2-40B4-BE49-F238E27FC236}">
                <a16:creationId xmlns:a16="http://schemas.microsoft.com/office/drawing/2014/main" id="{42647BA0-C953-A445-8088-C170691872FE}"/>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7529C5EF-5C47-8B46-8042-8890D68B5345}"/>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7536211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ni Portfolio in Browser">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3922871" y="1686719"/>
            <a:ext cx="4598829" cy="2670969"/>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2C99A59E-2BB6-BA46-9568-B1E88BEF09A9}"/>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97E7DB83-23EF-6141-AF9E-934D60BE03D2}"/>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A17DC21A-D623-B54B-8AC7-4890DA28622F}"/>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911979A8-020B-EC40-BD4B-473EA6A86219}"/>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4231473A-9887-BA45-97C6-2A5DE753C301}"/>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163690239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Portfolio Showcase">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4667249" y="1943100"/>
            <a:ext cx="3107531" cy="1943271"/>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C6EC4ED0-10E4-3545-BD7E-523ADFB0DBE1}"/>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A566CE4E-C2CA-3644-AD67-11E740957082}"/>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62308952-0A33-FD43-AAAB-A0289CD6C198}"/>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63435E87-77E2-F94C-8FDA-701E2D3316C3}"/>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1033272A-5A23-EB48-B0DC-1B3A6CBCB5F3}"/>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48788159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CD Portfolio Showcase">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979246" y="1911986"/>
            <a:ext cx="2706929" cy="1628933"/>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E6C8C71C-4627-E649-A813-652EA34941B3}"/>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F85E5023-01E4-5945-9369-DA3ABFB47CB1}"/>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BA519103-B1A7-3D48-98B1-43441E22E684}"/>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EB4EB3C8-92A1-4443-B933-0BCDC5DB85FB}"/>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C0D2D835-24AD-B541-B578-26FDBBA98611}"/>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173936035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Phone Portfolio Showcase at Center">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3986213" y="2021681"/>
            <a:ext cx="1216819" cy="2166938"/>
          </a:xfrm>
          <a:prstGeom prst="rect">
            <a:avLst/>
          </a:prstGeom>
        </p:spPr>
        <p:txBody>
          <a:bodyPr/>
          <a:lstStyle>
            <a:lvl1pPr>
              <a:defRPr sz="1200">
                <a:solidFill>
                  <a:schemeClr val="accent4"/>
                </a:solidFill>
                <a:latin typeface="Lato" panose="020F050202020403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8E4AC0FC-125E-C74E-A575-A59A8821BA8C}"/>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3A3840CE-481D-8D42-B3B6-5350960E3397}"/>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9D028BF4-DA8E-694C-9032-DE5B1B9C422C}"/>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3C372250-C92F-C647-8949-C3218B6EE8B6}"/>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565C9B06-7C2C-A045-959D-7E193A928AE0}"/>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210785175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6E72B3E9-20CA-BA46-A89A-02FBF1AB9991}"/>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2" name="TextBox 11">
            <a:extLst>
              <a:ext uri="{FF2B5EF4-FFF2-40B4-BE49-F238E27FC236}">
                <a16:creationId xmlns:a16="http://schemas.microsoft.com/office/drawing/2014/main" id="{BD493A59-A009-F34B-9AD8-A673A208C1CC}"/>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3" name="TextBox 12">
            <a:extLst>
              <a:ext uri="{FF2B5EF4-FFF2-40B4-BE49-F238E27FC236}">
                <a16:creationId xmlns:a16="http://schemas.microsoft.com/office/drawing/2014/main" id="{84E1790B-1E4F-3B4F-AD32-8BC1BF08A162}"/>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4411571"/>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Pad Portfolio Showcase at right">
    <p:spTree>
      <p:nvGrpSpPr>
        <p:cNvPr id="1" name=""/>
        <p:cNvGrpSpPr/>
        <p:nvPr/>
      </p:nvGrpSpPr>
      <p:grpSpPr>
        <a:xfrm>
          <a:off x="0" y="0"/>
          <a:ext cx="0" cy="0"/>
          <a:chOff x="0" y="0"/>
          <a:chExt cx="0" cy="0"/>
        </a:xfrm>
      </p:grpSpPr>
      <p:sp>
        <p:nvSpPr>
          <p:cNvPr id="15" name="Picture Placeholder 3"/>
          <p:cNvSpPr>
            <a:spLocks noGrp="1"/>
          </p:cNvSpPr>
          <p:nvPr>
            <p:ph type="pic" sz="quarter" idx="13"/>
          </p:nvPr>
        </p:nvSpPr>
        <p:spPr>
          <a:xfrm>
            <a:off x="6648047" y="1804652"/>
            <a:ext cx="1573825" cy="2100597"/>
          </a:xfrm>
          <a:prstGeom prst="rect">
            <a:avLst/>
          </a:prstGeom>
          <a:noFill/>
        </p:spPr>
        <p:txBody>
          <a:bodyPr/>
          <a:lstStyle>
            <a:lvl1pPr>
              <a:defRPr sz="1200">
                <a:solidFill>
                  <a:schemeClr val="accent4"/>
                </a:solidFill>
                <a:latin typeface="Lato" panose="020F0502020204030203" pitchFamily="34" charset="0"/>
              </a:defRPr>
            </a:lvl1pPr>
          </a:lstStyle>
          <a:p>
            <a:endParaRPr lang="en-US" dirty="0"/>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4673016" y="2437606"/>
            <a:ext cx="2107406" cy="1581944"/>
          </a:xfrm>
          <a:prstGeom prst="rect">
            <a:avLst/>
          </a:prstGeom>
          <a:noFill/>
        </p:spPr>
        <p:txBody>
          <a:bodyPr/>
          <a:lstStyle>
            <a:lvl1pPr>
              <a:defRPr sz="1200">
                <a:solidFill>
                  <a:schemeClr val="accent4"/>
                </a:solidFill>
                <a:latin typeface="Lato" panose="020F0502020204030203" pitchFamily="34" charset="0"/>
              </a:defRPr>
            </a:lvl1pPr>
          </a:lstStyle>
          <a:p>
            <a:endParaRPr lang="en-US" dirty="0"/>
          </a:p>
        </p:txBody>
      </p:sp>
      <p:sp>
        <p:nvSpPr>
          <p:cNvPr id="13"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ext Placeholder 9">
            <a:extLst>
              <a:ext uri="{FF2B5EF4-FFF2-40B4-BE49-F238E27FC236}">
                <a16:creationId xmlns:a16="http://schemas.microsoft.com/office/drawing/2014/main" id="{D3179078-EDEF-4B4B-8BF5-5E89500AD6AA}"/>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8" name="Text Placeholder 9">
            <a:extLst>
              <a:ext uri="{FF2B5EF4-FFF2-40B4-BE49-F238E27FC236}">
                <a16:creationId xmlns:a16="http://schemas.microsoft.com/office/drawing/2014/main" id="{14258E5A-5A36-294E-8080-2C43BFACC568}"/>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Box 18">
            <a:extLst>
              <a:ext uri="{FF2B5EF4-FFF2-40B4-BE49-F238E27FC236}">
                <a16:creationId xmlns:a16="http://schemas.microsoft.com/office/drawing/2014/main" id="{0CF56C99-8408-0943-B346-388774D3B1AB}"/>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0" name="TextBox 19">
            <a:extLst>
              <a:ext uri="{FF2B5EF4-FFF2-40B4-BE49-F238E27FC236}">
                <a16:creationId xmlns:a16="http://schemas.microsoft.com/office/drawing/2014/main" id="{52591CDD-4A98-CF4D-BE1C-D26506EAFC24}"/>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1" name="TextBox 20">
            <a:extLst>
              <a:ext uri="{FF2B5EF4-FFF2-40B4-BE49-F238E27FC236}">
                <a16:creationId xmlns:a16="http://schemas.microsoft.com/office/drawing/2014/main" id="{9FD59B35-8D68-2B42-BC1A-A4A543A89604}"/>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3974465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Phone Portfolio Showcase at Left">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723197" y="1925601"/>
            <a:ext cx="1216819" cy="2166938"/>
          </a:xfrm>
          <a:prstGeom prst="rect">
            <a:avLst/>
          </a:prstGeom>
        </p:spPr>
        <p:txBody>
          <a:bodyPr/>
          <a:lstStyle>
            <a:lvl1pPr>
              <a:defRPr sz="1200">
                <a:solidFill>
                  <a:schemeClr val="accent4"/>
                </a:solidFill>
                <a:latin typeface="Lato" panose="020F050202020403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CD3FB212-BF92-404A-AB79-FDB3AEC2F8E5}"/>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0C312005-8898-2A4A-9F3E-5AB3DA724CA4}"/>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ACC269B0-335D-3C4D-9D57-114C92B46863}"/>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B7CCD6F4-95D2-434D-A5FB-ED66AC1D5094}"/>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A60DEED3-2C48-8940-B472-7B22B091C62A}"/>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211793952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ortfolio in Browser">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1057275" y="1771649"/>
            <a:ext cx="7029451" cy="3371851"/>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6" name="Text Placeholder 9">
            <a:extLst>
              <a:ext uri="{FF2B5EF4-FFF2-40B4-BE49-F238E27FC236}">
                <a16:creationId xmlns:a16="http://schemas.microsoft.com/office/drawing/2014/main" id="{4ABAB7BE-7E9E-674F-83FF-F19C2AB8F0F0}"/>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7" name="Text Placeholder 9">
            <a:extLst>
              <a:ext uri="{FF2B5EF4-FFF2-40B4-BE49-F238E27FC236}">
                <a16:creationId xmlns:a16="http://schemas.microsoft.com/office/drawing/2014/main" id="{57C068E3-D242-C045-A561-4A758338B1A1}"/>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0160544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arious Project Show Case">
    <p:spTree>
      <p:nvGrpSpPr>
        <p:cNvPr id="1" name=""/>
        <p:cNvGrpSpPr/>
        <p:nvPr/>
      </p:nvGrpSpPr>
      <p:grpSpPr>
        <a:xfrm>
          <a:off x="0" y="0"/>
          <a:ext cx="0" cy="0"/>
          <a:chOff x="0" y="0"/>
          <a:chExt cx="0" cy="0"/>
        </a:xfrm>
      </p:grpSpPr>
      <p:cxnSp>
        <p:nvCxnSpPr>
          <p:cNvPr id="46" name="Straight Connector 45"/>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31" name="Picture Placeholder 17"/>
          <p:cNvSpPr>
            <a:spLocks noGrp="1"/>
          </p:cNvSpPr>
          <p:nvPr>
            <p:ph type="pic" sz="quarter" idx="10"/>
          </p:nvPr>
        </p:nvSpPr>
        <p:spPr>
          <a:xfrm>
            <a:off x="594391" y="1543050"/>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42" name="Picture Placeholder 17"/>
          <p:cNvSpPr>
            <a:spLocks noGrp="1"/>
          </p:cNvSpPr>
          <p:nvPr>
            <p:ph type="pic" sz="quarter" idx="20"/>
          </p:nvPr>
        </p:nvSpPr>
        <p:spPr>
          <a:xfrm>
            <a:off x="4561555" y="1543050"/>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47" name="Picture Placeholder 17"/>
          <p:cNvSpPr>
            <a:spLocks noGrp="1"/>
          </p:cNvSpPr>
          <p:nvPr>
            <p:ph type="pic" sz="quarter" idx="21"/>
          </p:nvPr>
        </p:nvSpPr>
        <p:spPr>
          <a:xfrm>
            <a:off x="2577973" y="2913398"/>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60" name="Picture Placeholder 17"/>
          <p:cNvSpPr>
            <a:spLocks noGrp="1"/>
          </p:cNvSpPr>
          <p:nvPr>
            <p:ph type="pic" sz="quarter" idx="22"/>
          </p:nvPr>
        </p:nvSpPr>
        <p:spPr>
          <a:xfrm>
            <a:off x="6545137" y="2913398"/>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15"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 Placeholder 9">
            <a:extLst>
              <a:ext uri="{FF2B5EF4-FFF2-40B4-BE49-F238E27FC236}">
                <a16:creationId xmlns:a16="http://schemas.microsoft.com/office/drawing/2014/main" id="{C728F900-AC70-D645-8786-DB255F07613F}"/>
              </a:ext>
            </a:extLst>
          </p:cNvPr>
          <p:cNvSpPr>
            <a:spLocks noGrp="1"/>
          </p:cNvSpPr>
          <p:nvPr>
            <p:ph type="body" sz="quarter" idx="23"/>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7" name="Text Placeholder 9">
            <a:extLst>
              <a:ext uri="{FF2B5EF4-FFF2-40B4-BE49-F238E27FC236}">
                <a16:creationId xmlns:a16="http://schemas.microsoft.com/office/drawing/2014/main" id="{4586FCC5-0315-774B-B63C-7105E6AA1FE8}"/>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8" name="TextBox 17">
            <a:extLst>
              <a:ext uri="{FF2B5EF4-FFF2-40B4-BE49-F238E27FC236}">
                <a16:creationId xmlns:a16="http://schemas.microsoft.com/office/drawing/2014/main" id="{2A9F1464-6DB1-234C-B015-31653780D7DD}"/>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9" name="TextBox 18">
            <a:extLst>
              <a:ext uri="{FF2B5EF4-FFF2-40B4-BE49-F238E27FC236}">
                <a16:creationId xmlns:a16="http://schemas.microsoft.com/office/drawing/2014/main" id="{A7154BDA-087C-F343-919C-5DA1611FFF22}"/>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0" name="TextBox 19">
            <a:extLst>
              <a:ext uri="{FF2B5EF4-FFF2-40B4-BE49-F238E27FC236}">
                <a16:creationId xmlns:a16="http://schemas.microsoft.com/office/drawing/2014/main" id="{46FB44F3-1E73-6F4E-B79D-2D27D23754FF}"/>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5097781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cxnSp>
        <p:nvCxnSpPr>
          <p:cNvPr id="46" name="Straight Connector 45"/>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50"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icture Placeholder 9"/>
          <p:cNvSpPr>
            <a:spLocks noGrp="1"/>
          </p:cNvSpPr>
          <p:nvPr userDrawn="1">
            <p:ph type="pic" sz="quarter" idx="11"/>
          </p:nvPr>
        </p:nvSpPr>
        <p:spPr>
          <a:xfrm>
            <a:off x="591940" y="3128769"/>
            <a:ext cx="570159" cy="570159"/>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298" y="3132337"/>
            <a:ext cx="570159" cy="570159"/>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59" y="3132337"/>
            <a:ext cx="570159" cy="570159"/>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6" name="TextBox 15">
            <a:extLst>
              <a:ext uri="{FF2B5EF4-FFF2-40B4-BE49-F238E27FC236}">
                <a16:creationId xmlns:a16="http://schemas.microsoft.com/office/drawing/2014/main" id="{0131F7B9-C5EB-4749-BD5B-F0881C2619D0}"/>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129524220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P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a:lstStyle>
            <a:lvl1pPr>
              <a:defRPr>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3807653029"/>
      </p:ext>
    </p:extLst>
  </p:cSld>
  <p:clrMapOvr>
    <a:masterClrMapping/>
  </p:clrMapOvr>
  <p:transition spd="slow" advClick="0" advTm="3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662225"/>
      </p:ext>
    </p:extLst>
  </p:cSld>
  <p:clrMapOvr>
    <a:masterClrMapping/>
  </p:clrMapOvr>
  <p:transition spd="slow" advClick="0" advTm="3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Full Background">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406971"/>
      </p:ext>
    </p:extLst>
  </p:cSld>
  <p:clrMapOvr>
    <a:masterClrMapping/>
  </p:clrMapOvr>
  <p:transition spd="slow" advClick="0"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4090271" y="1588761"/>
            <a:ext cx="963458" cy="963458"/>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3573653703"/>
      </p:ext>
    </p:extLst>
  </p:cSld>
  <p:clrMapOvr>
    <a:masterClrMapping/>
  </p:clrMapOvr>
  <p:transition spd="slow" advClick="0"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p:cNvSpPr>
          <p:nvPr>
            <p:ph type="pic" sz="quarter" idx="12"/>
          </p:nvPr>
        </p:nvSpPr>
        <p:spPr>
          <a:xfrm>
            <a:off x="4189509" y="1590011"/>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0" name="Picture Placeholder 9"/>
          <p:cNvSpPr>
            <a:spLocks noGrp="1"/>
          </p:cNvSpPr>
          <p:nvPr>
            <p:ph type="pic" sz="quarter" idx="13"/>
          </p:nvPr>
        </p:nvSpPr>
        <p:spPr>
          <a:xfrm>
            <a:off x="1520359" y="3233602"/>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1" name="Picture Placeholder 9"/>
          <p:cNvSpPr>
            <a:spLocks noGrp="1"/>
          </p:cNvSpPr>
          <p:nvPr>
            <p:ph type="pic" sz="quarter" idx="14"/>
          </p:nvPr>
        </p:nvSpPr>
        <p:spPr>
          <a:xfrm>
            <a:off x="6907309" y="3233602"/>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7"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6" name="TextBox 15">
            <a:extLst>
              <a:ext uri="{FF2B5EF4-FFF2-40B4-BE49-F238E27FC236}">
                <a16:creationId xmlns:a16="http://schemas.microsoft.com/office/drawing/2014/main" id="{86A6322F-23C5-EB4B-A7C5-F6F6A8D55105}"/>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82052628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3" name="Picture Placeholder 9"/>
          <p:cNvSpPr>
            <a:spLocks noGrp="1"/>
          </p:cNvSpPr>
          <p:nvPr>
            <p:ph type="pic" sz="quarter" idx="13"/>
          </p:nvPr>
        </p:nvSpPr>
        <p:spPr>
          <a:xfrm>
            <a:off x="1520359" y="1590770"/>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4" name="Picture Placeholder 9"/>
          <p:cNvSpPr>
            <a:spLocks noGrp="1"/>
          </p:cNvSpPr>
          <p:nvPr>
            <p:ph type="pic" sz="quarter" idx="14"/>
          </p:nvPr>
        </p:nvSpPr>
        <p:spPr>
          <a:xfrm>
            <a:off x="6907309" y="1590770"/>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5" name="Picture Placeholder 9"/>
          <p:cNvSpPr>
            <a:spLocks noGrp="1"/>
          </p:cNvSpPr>
          <p:nvPr>
            <p:ph type="pic" sz="quarter" idx="12"/>
          </p:nvPr>
        </p:nvSpPr>
        <p:spPr>
          <a:xfrm>
            <a:off x="4211734" y="3233602"/>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9" name="TextBox 8"/>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1" name="TextBox 10"/>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Segoe UI Symbol" panose="020B0502040204020203" pitchFamily="34" charset="0"/>
                <a:ea typeface="Segoe UI Symbol" panose="020B0502040204020203" pitchFamily="34" charset="0"/>
              </a:rPr>
              <a:t>Illinois </a:t>
            </a:r>
            <a:r>
              <a:rPr lang="en-US" sz="800" b="0" spc="0" baseline="0" dirty="0" err="1">
                <a:solidFill>
                  <a:schemeClr val="accent3"/>
                </a:solidFill>
                <a:latin typeface="Segoe UI Symbol" panose="020B0502040204020203" pitchFamily="34" charset="0"/>
                <a:ea typeface="Segoe UI Symbol" panose="020B0502040204020203" pitchFamily="34" charset="0"/>
              </a:rPr>
              <a:t>workNet</a:t>
            </a:r>
            <a:r>
              <a:rPr lang="en-US" sz="800" b="0" spc="0" baseline="30000" dirty="0">
                <a:solidFill>
                  <a:schemeClr val="accent3"/>
                </a:solidFill>
                <a:latin typeface="Segoe UI Symbol" panose="020B0502040204020203" pitchFamily="34" charset="0"/>
                <a:ea typeface="Segoe UI Symbol" panose="020B0502040204020203" pitchFamily="34" charset="0"/>
              </a:rPr>
              <a:t>®</a:t>
            </a:r>
            <a:r>
              <a:rPr lang="en-US" sz="800" b="0" spc="0" baseline="0" dirty="0">
                <a:solidFill>
                  <a:schemeClr val="accent3"/>
                </a:solidFill>
                <a:latin typeface="Segoe UI Symbol" panose="020B0502040204020203" pitchFamily="34" charset="0"/>
                <a:ea typeface="Segoe UI Symbol" panose="020B0502040204020203" pitchFamily="34" charset="0"/>
              </a:rPr>
              <a:t> is sponsored by the Department of Commerce and Economic Opportunity.</a:t>
            </a:r>
            <a:endParaRPr lang="en-US" sz="800" b="0" spc="0" baseline="0" dirty="0">
              <a:solidFill>
                <a:schemeClr val="accent2"/>
              </a:solidFill>
              <a:latin typeface="Segoe UI Symbol" panose="020B0502040204020203" pitchFamily="34" charset="0"/>
              <a:ea typeface="Segoe UI Symbol" panose="020B0502040204020203" pitchFamily="34" charset="0"/>
            </a:endParaRPr>
          </a:p>
        </p:txBody>
      </p:sp>
      <p:sp>
        <p:nvSpPr>
          <p:cNvPr id="12" name="TextBox 11"/>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
        <p:nvSpPr>
          <p:cNvPr id="20"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5205638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et Our Team Page">
    <p:spTree>
      <p:nvGrpSpPr>
        <p:cNvPr id="1" name=""/>
        <p:cNvGrpSpPr/>
        <p:nvPr/>
      </p:nvGrpSpPr>
      <p:grpSpPr>
        <a:xfrm>
          <a:off x="0" y="0"/>
          <a:ext cx="0" cy="0"/>
          <a:chOff x="0" y="0"/>
          <a:chExt cx="0" cy="0"/>
        </a:xfrm>
      </p:grpSpPr>
      <p:sp>
        <p:nvSpPr>
          <p:cNvPr id="16" name="Picture Placeholder 9"/>
          <p:cNvSpPr>
            <a:spLocks noGrp="1"/>
          </p:cNvSpPr>
          <p:nvPr>
            <p:ph type="pic" sz="quarter" idx="11"/>
          </p:nvPr>
        </p:nvSpPr>
        <p:spPr>
          <a:xfrm>
            <a:off x="83617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7" name="Picture Placeholder 9"/>
          <p:cNvSpPr>
            <a:spLocks noGrp="1"/>
          </p:cNvSpPr>
          <p:nvPr>
            <p:ph type="pic" sz="quarter" idx="12"/>
          </p:nvPr>
        </p:nvSpPr>
        <p:spPr>
          <a:xfrm>
            <a:off x="248003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8" name="Picture Placeholder 9"/>
          <p:cNvSpPr>
            <a:spLocks noGrp="1"/>
          </p:cNvSpPr>
          <p:nvPr>
            <p:ph type="pic" sz="quarter" idx="13"/>
          </p:nvPr>
        </p:nvSpPr>
        <p:spPr>
          <a:xfrm>
            <a:off x="412389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9" name="Picture Placeholder 9"/>
          <p:cNvSpPr>
            <a:spLocks noGrp="1"/>
          </p:cNvSpPr>
          <p:nvPr>
            <p:ph type="pic" sz="quarter" idx="14"/>
          </p:nvPr>
        </p:nvSpPr>
        <p:spPr>
          <a:xfrm>
            <a:off x="576775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5"/>
          </p:nvPr>
        </p:nvSpPr>
        <p:spPr>
          <a:xfrm>
            <a:off x="7411611"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1" name="Picture Placeholder 9"/>
          <p:cNvSpPr>
            <a:spLocks noGrp="1"/>
          </p:cNvSpPr>
          <p:nvPr>
            <p:ph type="pic" sz="quarter" idx="16"/>
          </p:nvPr>
        </p:nvSpPr>
        <p:spPr>
          <a:xfrm>
            <a:off x="83617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2" name="Picture Placeholder 9"/>
          <p:cNvSpPr>
            <a:spLocks noGrp="1"/>
          </p:cNvSpPr>
          <p:nvPr>
            <p:ph type="pic" sz="quarter" idx="17"/>
          </p:nvPr>
        </p:nvSpPr>
        <p:spPr>
          <a:xfrm>
            <a:off x="248003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3" name="Picture Placeholder 9"/>
          <p:cNvSpPr>
            <a:spLocks noGrp="1"/>
          </p:cNvSpPr>
          <p:nvPr>
            <p:ph type="pic" sz="quarter" idx="18"/>
          </p:nvPr>
        </p:nvSpPr>
        <p:spPr>
          <a:xfrm>
            <a:off x="412389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4" name="Picture Placeholder 9"/>
          <p:cNvSpPr>
            <a:spLocks noGrp="1"/>
          </p:cNvSpPr>
          <p:nvPr>
            <p:ph type="pic" sz="quarter" idx="19"/>
          </p:nvPr>
        </p:nvSpPr>
        <p:spPr>
          <a:xfrm>
            <a:off x="576775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5" name="Picture Placeholder 9"/>
          <p:cNvSpPr>
            <a:spLocks noGrp="1"/>
          </p:cNvSpPr>
          <p:nvPr>
            <p:ph type="pic" sz="quarter" idx="20"/>
          </p:nvPr>
        </p:nvSpPr>
        <p:spPr>
          <a:xfrm>
            <a:off x="7411611"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cxnSp>
        <p:nvCxnSpPr>
          <p:cNvPr id="34" name="Straight Connector 33"/>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35"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xt Placeholder 9">
            <a:extLst>
              <a:ext uri="{FF2B5EF4-FFF2-40B4-BE49-F238E27FC236}">
                <a16:creationId xmlns:a16="http://schemas.microsoft.com/office/drawing/2014/main" id="{E88CBAAB-051E-1F43-99EB-E9793A00F66C}"/>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0" name="Text Placeholder 9">
            <a:extLst>
              <a:ext uri="{FF2B5EF4-FFF2-40B4-BE49-F238E27FC236}">
                <a16:creationId xmlns:a16="http://schemas.microsoft.com/office/drawing/2014/main" id="{EEB9AEB2-A20A-AC4A-8117-14544614B584}"/>
              </a:ext>
            </a:extLst>
          </p:cNvPr>
          <p:cNvSpPr>
            <a:spLocks noGrp="1"/>
          </p:cNvSpPr>
          <p:nvPr>
            <p:ph type="body" sz="quarter" idx="2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1" name="TextBox 30">
            <a:extLst>
              <a:ext uri="{FF2B5EF4-FFF2-40B4-BE49-F238E27FC236}">
                <a16:creationId xmlns:a16="http://schemas.microsoft.com/office/drawing/2014/main" id="{516F4AED-80B1-6640-8F28-A1218A13FF6B}"/>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37" name="TextBox 36">
            <a:extLst>
              <a:ext uri="{FF2B5EF4-FFF2-40B4-BE49-F238E27FC236}">
                <a16:creationId xmlns:a16="http://schemas.microsoft.com/office/drawing/2014/main" id="{46985DE4-4CE4-9E49-9AB4-6614AC786DB4}"/>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38" name="TextBox 37">
            <a:extLst>
              <a:ext uri="{FF2B5EF4-FFF2-40B4-BE49-F238E27FC236}">
                <a16:creationId xmlns:a16="http://schemas.microsoft.com/office/drawing/2014/main" id="{49E274C7-679C-C04B-92C9-E2A4E8497F18}"/>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71375382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500"/>
                                        <p:tgtEl>
                                          <p:spTgt spid="2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fade">
                                      <p:cBhvr>
                                        <p:cTn id="15"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Creative Force 1">
    <p:spTree>
      <p:nvGrpSpPr>
        <p:cNvPr id="1" name=""/>
        <p:cNvGrpSpPr/>
        <p:nvPr/>
      </p:nvGrpSpPr>
      <p:grpSpPr>
        <a:xfrm>
          <a:off x="0" y="0"/>
          <a:ext cx="0" cy="0"/>
          <a:chOff x="0" y="0"/>
          <a:chExt cx="0" cy="0"/>
        </a:xfrm>
      </p:grpSpPr>
      <p:sp>
        <p:nvSpPr>
          <p:cNvPr id="20" name="Picture Placeholder 3"/>
          <p:cNvSpPr>
            <a:spLocks noGrp="1"/>
          </p:cNvSpPr>
          <p:nvPr>
            <p:ph type="pic" sz="quarter" idx="12"/>
          </p:nvPr>
        </p:nvSpPr>
        <p:spPr>
          <a:xfrm>
            <a:off x="890059"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8" name="Picture Placeholder 3"/>
          <p:cNvSpPr>
            <a:spLocks noGrp="1"/>
          </p:cNvSpPr>
          <p:nvPr>
            <p:ph type="pic" sz="quarter" idx="13"/>
          </p:nvPr>
        </p:nvSpPr>
        <p:spPr>
          <a:xfrm>
            <a:off x="2853972"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30" name="Picture Placeholder 3"/>
          <p:cNvSpPr>
            <a:spLocks noGrp="1"/>
          </p:cNvSpPr>
          <p:nvPr>
            <p:ph type="pic" sz="quarter" idx="14"/>
          </p:nvPr>
        </p:nvSpPr>
        <p:spPr>
          <a:xfrm>
            <a:off x="4817887"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32" name="Picture Placeholder 3"/>
          <p:cNvSpPr>
            <a:spLocks noGrp="1"/>
          </p:cNvSpPr>
          <p:nvPr>
            <p:ph type="pic" sz="quarter" idx="15"/>
          </p:nvPr>
        </p:nvSpPr>
        <p:spPr>
          <a:xfrm>
            <a:off x="6792064"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 Placeholder 9">
            <a:extLst>
              <a:ext uri="{FF2B5EF4-FFF2-40B4-BE49-F238E27FC236}">
                <a16:creationId xmlns:a16="http://schemas.microsoft.com/office/drawing/2014/main" id="{94904A9C-F409-AE4F-A747-43A017E3FC19}"/>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4" name="Text Placeholder 9">
            <a:extLst>
              <a:ext uri="{FF2B5EF4-FFF2-40B4-BE49-F238E27FC236}">
                <a16:creationId xmlns:a16="http://schemas.microsoft.com/office/drawing/2014/main" id="{5E4ECA07-8D52-644F-9953-199076DFE289}"/>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5" name="TextBox 24">
            <a:extLst>
              <a:ext uri="{FF2B5EF4-FFF2-40B4-BE49-F238E27FC236}">
                <a16:creationId xmlns:a16="http://schemas.microsoft.com/office/drawing/2014/main" id="{8DCE6139-40EB-5A44-B146-9F95E85DC6C4}"/>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6" name="TextBox 25">
            <a:extLst>
              <a:ext uri="{FF2B5EF4-FFF2-40B4-BE49-F238E27FC236}">
                <a16:creationId xmlns:a16="http://schemas.microsoft.com/office/drawing/2014/main" id="{9B6D993C-E30F-8748-907D-D69E511F747C}"/>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7" name="TextBox 26">
            <a:extLst>
              <a:ext uri="{FF2B5EF4-FFF2-40B4-BE49-F238E27FC236}">
                <a16:creationId xmlns:a16="http://schemas.microsoft.com/office/drawing/2014/main" id="{D6D557BF-A5E6-A549-9731-3AAC239F39DC}"/>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55232055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fade">
                                      <p:cBhvr>
                                        <p:cTn id="1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Creative Force 2">
    <p:spTree>
      <p:nvGrpSpPr>
        <p:cNvPr id="1" name=""/>
        <p:cNvGrpSpPr/>
        <p:nvPr/>
      </p:nvGrpSpPr>
      <p:grpSpPr>
        <a:xfrm>
          <a:off x="0" y="0"/>
          <a:ext cx="0" cy="0"/>
          <a:chOff x="0" y="0"/>
          <a:chExt cx="0" cy="0"/>
        </a:xfrm>
      </p:grpSpPr>
      <p:sp>
        <p:nvSpPr>
          <p:cNvPr id="20" name="Picture Placeholder 3"/>
          <p:cNvSpPr>
            <a:spLocks noGrp="1"/>
          </p:cNvSpPr>
          <p:nvPr>
            <p:ph type="pic" sz="quarter" idx="12"/>
          </p:nvPr>
        </p:nvSpPr>
        <p:spPr>
          <a:xfrm>
            <a:off x="593725" y="1543050"/>
            <a:ext cx="2483136" cy="1992630"/>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cxnSp>
        <p:nvCxnSpPr>
          <p:cNvPr id="18" name="Straight Connector 17"/>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icture Placeholder 3"/>
          <p:cNvSpPr>
            <a:spLocks noGrp="1"/>
          </p:cNvSpPr>
          <p:nvPr>
            <p:ph type="pic" sz="quarter" idx="13"/>
          </p:nvPr>
        </p:nvSpPr>
        <p:spPr>
          <a:xfrm>
            <a:off x="3328844" y="1543050"/>
            <a:ext cx="2483136" cy="1992630"/>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6" name="Picture Placeholder 3"/>
          <p:cNvSpPr>
            <a:spLocks noGrp="1"/>
          </p:cNvSpPr>
          <p:nvPr>
            <p:ph type="pic" sz="quarter" idx="14"/>
          </p:nvPr>
        </p:nvSpPr>
        <p:spPr>
          <a:xfrm>
            <a:off x="6063964" y="1543050"/>
            <a:ext cx="2483136" cy="1992630"/>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 Placeholder 9">
            <a:extLst>
              <a:ext uri="{FF2B5EF4-FFF2-40B4-BE49-F238E27FC236}">
                <a16:creationId xmlns:a16="http://schemas.microsoft.com/office/drawing/2014/main" id="{96CBF394-B60A-E741-AECA-5E88337D99B8}"/>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2" name="Text Placeholder 9">
            <a:extLst>
              <a:ext uri="{FF2B5EF4-FFF2-40B4-BE49-F238E27FC236}">
                <a16:creationId xmlns:a16="http://schemas.microsoft.com/office/drawing/2014/main" id="{818399F1-AEFE-F44A-ADD6-B69AF9C2C4F0}"/>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4" name="TextBox 23">
            <a:extLst>
              <a:ext uri="{FF2B5EF4-FFF2-40B4-BE49-F238E27FC236}">
                <a16:creationId xmlns:a16="http://schemas.microsoft.com/office/drawing/2014/main" id="{C05B4D4D-FE7B-7544-AE95-78E62D87D7EE}"/>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7" name="TextBox 26">
            <a:extLst>
              <a:ext uri="{FF2B5EF4-FFF2-40B4-BE49-F238E27FC236}">
                <a16:creationId xmlns:a16="http://schemas.microsoft.com/office/drawing/2014/main" id="{AA713A6D-877A-384F-87BE-707CEE1854EA}"/>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8" name="TextBox 27">
            <a:extLst>
              <a:ext uri="{FF2B5EF4-FFF2-40B4-BE49-F238E27FC236}">
                <a16:creationId xmlns:a16="http://schemas.microsoft.com/office/drawing/2014/main" id="{BEE43B93-C2E1-F44E-8083-B3403188F597}"/>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15819557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0"/>
            <a:ext cx="4572000" cy="5143499"/>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dirty="0"/>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8" name="Text Placeholder 9">
            <a:extLst>
              <a:ext uri="{FF2B5EF4-FFF2-40B4-BE49-F238E27FC236}">
                <a16:creationId xmlns:a16="http://schemas.microsoft.com/office/drawing/2014/main" id="{633A2E63-020A-664E-A829-E62CF7DB32D2}"/>
              </a:ext>
            </a:extLst>
          </p:cNvPr>
          <p:cNvSpPr>
            <a:spLocks noGrp="1"/>
          </p:cNvSpPr>
          <p:nvPr>
            <p:ph type="body" sz="quarter" idx="11"/>
          </p:nvPr>
        </p:nvSpPr>
        <p:spPr>
          <a:xfrm>
            <a:off x="584202" y="575841"/>
            <a:ext cx="3167741"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9" name="Text Placeholder 9">
            <a:extLst>
              <a:ext uri="{FF2B5EF4-FFF2-40B4-BE49-F238E27FC236}">
                <a16:creationId xmlns:a16="http://schemas.microsoft.com/office/drawing/2014/main" id="{04535F8A-7FC2-4645-BC8E-4C152447F9F7}"/>
              </a:ext>
            </a:extLst>
          </p:cNvPr>
          <p:cNvSpPr>
            <a:spLocks noGrp="1"/>
          </p:cNvSpPr>
          <p:nvPr>
            <p:ph type="body" sz="quarter" idx="12"/>
          </p:nvPr>
        </p:nvSpPr>
        <p:spPr>
          <a:xfrm>
            <a:off x="593725" y="1271157"/>
            <a:ext cx="3782332" cy="194785"/>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47193719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8F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835067"/>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74" r:id="rId3"/>
    <p:sldLayoutId id="2147483690" r:id="rId4"/>
    <p:sldLayoutId id="2147483691" r:id="rId5"/>
    <p:sldLayoutId id="2147483672" r:id="rId6"/>
    <p:sldLayoutId id="2147483693" r:id="rId7"/>
    <p:sldLayoutId id="2147483671" r:id="rId8"/>
    <p:sldLayoutId id="2147483675" r:id="rId9"/>
    <p:sldLayoutId id="2147483682" r:id="rId10"/>
    <p:sldLayoutId id="2147483687" r:id="rId11"/>
    <p:sldLayoutId id="2147483680" r:id="rId12"/>
    <p:sldLayoutId id="2147483676" r:id="rId13"/>
    <p:sldLayoutId id="2147483692" r:id="rId14"/>
    <p:sldLayoutId id="2147483679" r:id="rId15"/>
    <p:sldLayoutId id="2147483677" r:id="rId16"/>
    <p:sldLayoutId id="2147483683" r:id="rId17"/>
    <p:sldLayoutId id="2147483684" r:id="rId18"/>
    <p:sldLayoutId id="2147483685" r:id="rId19"/>
    <p:sldLayoutId id="2147483689" r:id="rId20"/>
    <p:sldLayoutId id="2147483686" r:id="rId21"/>
    <p:sldLayoutId id="2147483681" r:id="rId22"/>
    <p:sldLayoutId id="2147483678" r:id="rId23"/>
    <p:sldLayoutId id="2147483688" r:id="rId24"/>
    <p:sldLayoutId id="2147483669" r:id="rId25"/>
    <p:sldLayoutId id="2147483668" r:id="rId26"/>
    <p:sldLayoutId id="2147483670" r:id="rId27"/>
  </p:sldLayoutIdLst>
  <p:transition spd="slow" advClick="0" advTm="300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openxmlformats.org/officeDocument/2006/relationships/hyperlink" Target="https://www.linkedin.com/company/illinois-worknet" TargetMode="External"/><Relationship Id="rId13" Type="http://schemas.openxmlformats.org/officeDocument/2006/relationships/image" Target="../media/image23.png"/><Relationship Id="rId18" Type="http://schemas.openxmlformats.org/officeDocument/2006/relationships/hyperlink" Target="https://www.illinoisworknet.com/Widgets" TargetMode="External"/><Relationship Id="rId3" Type="http://schemas.openxmlformats.org/officeDocument/2006/relationships/image" Target="../media/image18.png"/><Relationship Id="rId21" Type="http://schemas.openxmlformats.org/officeDocument/2006/relationships/image" Target="../media/image27.png"/><Relationship Id="rId7" Type="http://schemas.openxmlformats.org/officeDocument/2006/relationships/image" Target="../media/image20.png"/><Relationship Id="rId12" Type="http://schemas.openxmlformats.org/officeDocument/2006/relationships/hyperlink" Target="https://www.facebook.com/illinois.worknet" TargetMode="External"/><Relationship Id="rId17" Type="http://schemas.openxmlformats.org/officeDocument/2006/relationships/hyperlink" Target="https://www.illinoisworknet.com/" TargetMode="External"/><Relationship Id="rId2" Type="http://schemas.openxmlformats.org/officeDocument/2006/relationships/slideLayout" Target="../slideLayouts/slideLayout1.xml"/><Relationship Id="rId16" Type="http://schemas.openxmlformats.org/officeDocument/2006/relationships/image" Target="../media/image25.png"/><Relationship Id="rId20" Type="http://schemas.openxmlformats.org/officeDocument/2006/relationships/hyperlink" Target="https://www.illinoisworknet.com/News/_layouts/15/listfeed.aspx?List=%7b8A063B1D-128E-454C-9670-8993606DDDCD%7d" TargetMode="External"/><Relationship Id="rId1" Type="http://schemas.openxmlformats.org/officeDocument/2006/relationships/tags" Target="../tags/tag15.xml"/><Relationship Id="rId6" Type="http://schemas.openxmlformats.org/officeDocument/2006/relationships/hyperlink" Target="https://www.linkedin.com/groups/4794123/" TargetMode="External"/><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4.png"/><Relationship Id="rId10" Type="http://schemas.openxmlformats.org/officeDocument/2006/relationships/hyperlink" Target="https://twitter.com/ILworknet" TargetMode="External"/><Relationship Id="rId19" Type="http://schemas.openxmlformats.org/officeDocument/2006/relationships/image" Target="../media/image26.emf"/><Relationship Id="rId4" Type="http://schemas.openxmlformats.org/officeDocument/2006/relationships/hyperlink" Target="https://www.pinterest.com/illinoisworknet/" TargetMode="External"/><Relationship Id="rId9" Type="http://schemas.openxmlformats.org/officeDocument/2006/relationships/image" Target="../media/image21.png"/><Relationship Id="rId14" Type="http://schemas.openxmlformats.org/officeDocument/2006/relationships/hyperlink" Target="https://www.youtube.com/illinoiswork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hyperlink" Target="https://www.illinoisworknet.com/widgets" TargetMode="Externa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8.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203DD0-62BA-0549-9D21-64941AE66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63" y="1974410"/>
            <a:ext cx="9287122" cy="1794100"/>
          </a:xfrm>
          <a:prstGeom prst="rect">
            <a:avLst/>
          </a:prstGeom>
        </p:spPr>
      </p:pic>
      <p:sp>
        <p:nvSpPr>
          <p:cNvPr id="5" name="Rectangle 4"/>
          <p:cNvSpPr/>
          <p:nvPr/>
        </p:nvSpPr>
        <p:spPr>
          <a:xfrm>
            <a:off x="0" y="4322618"/>
            <a:ext cx="9144000" cy="820882"/>
          </a:xfrm>
          <a:prstGeom prst="rect">
            <a:avLst/>
          </a:prstGeom>
          <a:solidFill>
            <a:srgbClr val="303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08654" y="2321102"/>
            <a:ext cx="6126692" cy="1231106"/>
          </a:xfrm>
          <a:prstGeom prst="rect">
            <a:avLst/>
          </a:prstGeom>
          <a:noFill/>
        </p:spPr>
        <p:txBody>
          <a:bodyPr wrap="square" lIns="0" tIns="0" rIns="0" bIns="0" rtlCol="0">
            <a:spAutoFit/>
          </a:bodyPr>
          <a:lstStyle/>
          <a:p>
            <a:pPr algn="ctr"/>
            <a:r>
              <a:rPr lang="en-US" sz="4000" b="1" spc="50" dirty="0">
                <a:solidFill>
                  <a:schemeClr val="bg1"/>
                </a:solidFill>
                <a:ea typeface="Segoe UI Symbol" panose="020B0502040204020203" pitchFamily="34" charset="0"/>
              </a:rPr>
              <a:t>Illinois workNet: </a:t>
            </a:r>
          </a:p>
          <a:p>
            <a:pPr algn="ctr"/>
            <a:r>
              <a:rPr lang="en-US" sz="4000" b="1" spc="50" dirty="0">
                <a:solidFill>
                  <a:schemeClr val="bg1"/>
                </a:solidFill>
                <a:ea typeface="Segoe UI Symbol" panose="020B0502040204020203" pitchFamily="34" charset="0"/>
              </a:rPr>
              <a:t>Widgets</a:t>
            </a:r>
          </a:p>
        </p:txBody>
      </p:sp>
      <p:cxnSp>
        <p:nvCxnSpPr>
          <p:cNvPr id="4" name="Straight Connector 3"/>
          <p:cNvCxnSpPr/>
          <p:nvPr/>
        </p:nvCxnSpPr>
        <p:spPr>
          <a:xfrm>
            <a:off x="4114800" y="2201653"/>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42433" y="3911750"/>
            <a:ext cx="7459134" cy="215444"/>
          </a:xfrm>
          <a:prstGeom prst="rect">
            <a:avLst/>
          </a:prstGeom>
          <a:noFill/>
        </p:spPr>
        <p:txBody>
          <a:bodyPr wrap="square" lIns="0" tIns="0" rIns="0" bIns="0" rtlCol="0">
            <a:spAutoFit/>
          </a:bodyPr>
          <a:lstStyle/>
          <a:p>
            <a:pPr algn="ctr"/>
            <a:r>
              <a:rPr lang="en-US" sz="1400" b="1" spc="50" dirty="0">
                <a:solidFill>
                  <a:srgbClr val="D14C27"/>
                </a:solidFill>
                <a:ea typeface="Segoe UI Symbol" panose="020B0502040204020203" pitchFamily="34" charset="0"/>
              </a:rPr>
              <a:t>www.illinoisworknet.com</a:t>
            </a:r>
          </a:p>
        </p:txBody>
      </p:sp>
      <p:sp>
        <p:nvSpPr>
          <p:cNvPr id="10" name="TextBox 9"/>
          <p:cNvSpPr txBox="1"/>
          <p:nvPr/>
        </p:nvSpPr>
        <p:spPr>
          <a:xfrm>
            <a:off x="1882775" y="4594560"/>
            <a:ext cx="5378450" cy="138499"/>
          </a:xfrm>
          <a:prstGeom prst="rect">
            <a:avLst/>
          </a:prstGeom>
          <a:noFill/>
        </p:spPr>
        <p:txBody>
          <a:bodyPr wrap="square" lIns="0" tIns="0" rIns="0" bIns="0" rtlCol="0">
            <a:spAutoFit/>
          </a:bodyPr>
          <a:lstStyle/>
          <a:p>
            <a:pPr algn="ctr"/>
            <a:r>
              <a:rPr lang="en-US" sz="900" dirty="0">
                <a:solidFill>
                  <a:schemeClr val="bg1"/>
                </a:solidFill>
                <a:ea typeface="Segoe UI Symbol" panose="020B0502040204020203" pitchFamily="34" charset="0"/>
              </a:rPr>
              <a:t>Illinois </a:t>
            </a:r>
            <a:r>
              <a:rPr lang="en-US" sz="900" dirty="0" err="1">
                <a:solidFill>
                  <a:schemeClr val="bg1"/>
                </a:solidFill>
                <a:ea typeface="Segoe UI Symbol" panose="020B0502040204020203" pitchFamily="34" charset="0"/>
              </a:rPr>
              <a:t>workNet</a:t>
            </a:r>
            <a:r>
              <a:rPr lang="en-US" sz="900" dirty="0">
                <a:solidFill>
                  <a:schemeClr val="bg1"/>
                </a:solidFill>
                <a:ea typeface="Segoe UI Symbol" panose="020B0502040204020203" pitchFamily="34" charset="0"/>
              </a:rPr>
              <a:t>® is sponsored by the Department of Commerce and Economic Opportunity.  – February 2022</a:t>
            </a:r>
          </a:p>
        </p:txBody>
      </p:sp>
      <p:pic>
        <p:nvPicPr>
          <p:cNvPr id="13" name="Picture 12">
            <a:extLst>
              <a:ext uri="{FF2B5EF4-FFF2-40B4-BE49-F238E27FC236}">
                <a16:creationId xmlns:a16="http://schemas.microsoft.com/office/drawing/2014/main" id="{BF715C54-211F-4042-B275-1BFD9C5996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2231" y="399636"/>
            <a:ext cx="2599538" cy="1431059"/>
          </a:xfrm>
          <a:prstGeom prst="rect">
            <a:avLst/>
          </a:prstGeom>
        </p:spPr>
      </p:pic>
    </p:spTree>
    <p:custDataLst>
      <p:tags r:id="rId1"/>
    </p:custDataLst>
    <p:extLst>
      <p:ext uri="{BB962C8B-B14F-4D97-AF65-F5344CB8AC3E}">
        <p14:creationId xmlns:p14="http://schemas.microsoft.com/office/powerpoint/2010/main" val="114043739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75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250"/>
                            </p:stCondLst>
                            <p:childTnLst>
                              <p:par>
                                <p:cTn id="28" presetID="5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750" fill="hold"/>
                                        <p:tgtEl>
                                          <p:spTgt spid="10"/>
                                        </p:tgtEl>
                                        <p:attrNameLst>
                                          <p:attrName>ppt_w</p:attrName>
                                        </p:attrNameLst>
                                      </p:cBhvr>
                                      <p:tavLst>
                                        <p:tav tm="0">
                                          <p:val>
                                            <p:fltVal val="0"/>
                                          </p:val>
                                        </p:tav>
                                        <p:tav tm="100000">
                                          <p:val>
                                            <p:strVal val="#ppt_w"/>
                                          </p:val>
                                        </p:tav>
                                      </p:tavLst>
                                    </p:anim>
                                    <p:anim calcmode="lin" valueType="num">
                                      <p:cBhvr>
                                        <p:cTn id="31" dur="750" fill="hold"/>
                                        <p:tgtEl>
                                          <p:spTgt spid="10"/>
                                        </p:tgtEl>
                                        <p:attrNameLst>
                                          <p:attrName>ppt_h</p:attrName>
                                        </p:attrNameLst>
                                      </p:cBhvr>
                                      <p:tavLst>
                                        <p:tav tm="0">
                                          <p:val>
                                            <p:fltVal val="0"/>
                                          </p:val>
                                        </p:tav>
                                        <p:tav tm="100000">
                                          <p:val>
                                            <p:strVal val="#ppt_h"/>
                                          </p:val>
                                        </p:tav>
                                      </p:tavLst>
                                    </p:anim>
                                    <p:animEffect transition="in" filter="fade">
                                      <p:cBhvr>
                                        <p:cTn id="3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584202" y="575841"/>
            <a:ext cx="3857169" cy="383260"/>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3200" dirty="0"/>
              <a:t>Widget </a:t>
            </a:r>
            <a:r>
              <a:rPr lang="en-US" sz="2800" dirty="0">
                <a:solidFill>
                  <a:srgbClr val="D14C27"/>
                </a:solidFill>
              </a:rPr>
              <a:t>Samples</a:t>
            </a:r>
          </a:p>
        </p:txBody>
      </p:sp>
      <p:sp>
        <p:nvSpPr>
          <p:cNvPr id="5" name="Text Placeholder 4">
            <a:extLst>
              <a:ext uri="{FF2B5EF4-FFF2-40B4-BE49-F238E27FC236}">
                <a16:creationId xmlns:a16="http://schemas.microsoft.com/office/drawing/2014/main" id="{0F050800-0765-4A06-A137-E42EDE0AE7DD}"/>
              </a:ext>
            </a:extLst>
          </p:cNvPr>
          <p:cNvSpPr>
            <a:spLocks noGrp="1"/>
          </p:cNvSpPr>
          <p:nvPr>
            <p:ph type="body" sz="quarter" idx="12"/>
          </p:nvPr>
        </p:nvSpPr>
        <p:spPr>
          <a:xfrm>
            <a:off x="584202" y="1205843"/>
            <a:ext cx="3275621" cy="3361816"/>
          </a:xfrm>
        </p:spPr>
        <p:txBody>
          <a:bodyPr/>
          <a:lstStyle/>
          <a:p>
            <a:pPr>
              <a:lnSpc>
                <a:spcPct val="100000"/>
              </a:lnSpc>
            </a:pPr>
            <a:r>
              <a:rPr lang="en-US" sz="2000" b="1" dirty="0">
                <a:solidFill>
                  <a:srgbClr val="B74900"/>
                </a:solidFill>
              </a:rPr>
              <a:t>Illinois workNet Service Finder</a:t>
            </a:r>
          </a:p>
          <a:p>
            <a:pPr>
              <a:lnSpc>
                <a:spcPct val="100000"/>
              </a:lnSpc>
            </a:pPr>
            <a:br>
              <a:rPr lang="en-US" sz="2400" dirty="0"/>
            </a:br>
            <a:r>
              <a:rPr lang="en-US" sz="2400" dirty="0"/>
              <a:t>Add the Service Finder to your website to assist customers with locating organizations, schools, etc. that can provide in-person assistance.</a:t>
            </a:r>
          </a:p>
        </p:txBody>
      </p:sp>
      <p:pic>
        <p:nvPicPr>
          <p:cNvPr id="2" name="Picture 1">
            <a:extLst>
              <a:ext uri="{FF2B5EF4-FFF2-40B4-BE49-F238E27FC236}">
                <a16:creationId xmlns:a16="http://schemas.microsoft.com/office/drawing/2014/main" id="{13AEDA8D-B490-4ECE-BEF6-E52C8DA3B5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38768" y="1205843"/>
            <a:ext cx="4547290" cy="282933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61007834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584202" y="575841"/>
            <a:ext cx="3857169" cy="383260"/>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3200" dirty="0"/>
              <a:t>Widget </a:t>
            </a:r>
            <a:r>
              <a:rPr lang="en-US" sz="2800" dirty="0">
                <a:solidFill>
                  <a:srgbClr val="D14C27"/>
                </a:solidFill>
              </a:rPr>
              <a:t>Samples</a:t>
            </a:r>
          </a:p>
        </p:txBody>
      </p:sp>
      <p:sp>
        <p:nvSpPr>
          <p:cNvPr id="5" name="Text Placeholder 4">
            <a:extLst>
              <a:ext uri="{FF2B5EF4-FFF2-40B4-BE49-F238E27FC236}">
                <a16:creationId xmlns:a16="http://schemas.microsoft.com/office/drawing/2014/main" id="{0F050800-0765-4A06-A137-E42EDE0AE7DD}"/>
              </a:ext>
            </a:extLst>
          </p:cNvPr>
          <p:cNvSpPr>
            <a:spLocks noGrp="1"/>
          </p:cNvSpPr>
          <p:nvPr>
            <p:ph type="body" sz="quarter" idx="12"/>
          </p:nvPr>
        </p:nvSpPr>
        <p:spPr>
          <a:xfrm>
            <a:off x="584202" y="1205843"/>
            <a:ext cx="3619153" cy="194785"/>
          </a:xfrm>
        </p:spPr>
        <p:txBody>
          <a:bodyPr/>
          <a:lstStyle/>
          <a:p>
            <a:pPr>
              <a:lnSpc>
                <a:spcPct val="100000"/>
              </a:lnSpc>
            </a:pPr>
            <a:r>
              <a:rPr lang="en-US" sz="2400" b="1" dirty="0">
                <a:solidFill>
                  <a:srgbClr val="B74900"/>
                </a:solidFill>
              </a:rPr>
              <a:t>Illinois workNet WIOA Training Program Search</a:t>
            </a:r>
          </a:p>
          <a:p>
            <a:pPr>
              <a:lnSpc>
                <a:spcPct val="100000"/>
              </a:lnSpc>
            </a:pPr>
            <a:br>
              <a:rPr lang="en-US" sz="2400" dirty="0"/>
            </a:br>
            <a:r>
              <a:rPr lang="en-US" sz="2400" dirty="0"/>
              <a:t>Customize the WIOA Training Program Search to show WIOA Approved Programs and Providers in your Local Workforce Innovation Area (LWIA) or statewide!</a:t>
            </a:r>
          </a:p>
        </p:txBody>
      </p:sp>
      <p:pic>
        <p:nvPicPr>
          <p:cNvPr id="9" name="Picture 8">
            <a:extLst>
              <a:ext uri="{FF2B5EF4-FFF2-40B4-BE49-F238E27FC236}">
                <a16:creationId xmlns:a16="http://schemas.microsoft.com/office/drawing/2014/main" id="{7066F8AE-5637-4364-98E3-F92FA7451A90}"/>
              </a:ext>
            </a:extLst>
          </p:cNvPr>
          <p:cNvPicPr>
            <a:picLocks noChangeAspect="1"/>
          </p:cNvPicPr>
          <p:nvPr/>
        </p:nvPicPr>
        <p:blipFill>
          <a:blip r:embed="rId3"/>
          <a:stretch>
            <a:fillRect/>
          </a:stretch>
        </p:blipFill>
        <p:spPr>
          <a:xfrm>
            <a:off x="4138039" y="3696623"/>
            <a:ext cx="4829646" cy="115284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B6DE708-2791-427D-914D-8115E18C0D06}"/>
              </a:ext>
            </a:extLst>
          </p:cNvPr>
          <p:cNvPicPr>
            <a:picLocks noChangeAspect="1"/>
          </p:cNvPicPr>
          <p:nvPr/>
        </p:nvPicPr>
        <p:blipFill rotWithShape="1">
          <a:blip r:embed="rId4">
            <a:extLst>
              <a:ext uri="{28A0092B-C50C-407E-A947-70E740481C1C}">
                <a14:useLocalDpi xmlns:a14="http://schemas.microsoft.com/office/drawing/2010/main" val="0"/>
              </a:ext>
            </a:extLst>
          </a:blip>
          <a:srcRect l="-803" r="2798"/>
          <a:stretch/>
        </p:blipFill>
        <p:spPr>
          <a:xfrm>
            <a:off x="4350274" y="767471"/>
            <a:ext cx="4617411" cy="273752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62951054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584202" y="575841"/>
            <a:ext cx="3857169" cy="383260"/>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3200" dirty="0"/>
              <a:t>Widget </a:t>
            </a:r>
            <a:r>
              <a:rPr lang="en-US" sz="2800" dirty="0">
                <a:solidFill>
                  <a:srgbClr val="D14C27"/>
                </a:solidFill>
              </a:rPr>
              <a:t>Samples</a:t>
            </a:r>
          </a:p>
        </p:txBody>
      </p:sp>
      <p:sp>
        <p:nvSpPr>
          <p:cNvPr id="5" name="Text Placeholder 4">
            <a:extLst>
              <a:ext uri="{FF2B5EF4-FFF2-40B4-BE49-F238E27FC236}">
                <a16:creationId xmlns:a16="http://schemas.microsoft.com/office/drawing/2014/main" id="{0F050800-0765-4A06-A137-E42EDE0AE7DD}"/>
              </a:ext>
            </a:extLst>
          </p:cNvPr>
          <p:cNvSpPr>
            <a:spLocks noGrp="1"/>
          </p:cNvSpPr>
          <p:nvPr>
            <p:ph type="body" sz="quarter" idx="12"/>
          </p:nvPr>
        </p:nvSpPr>
        <p:spPr>
          <a:xfrm>
            <a:off x="584203" y="1205843"/>
            <a:ext cx="3373844" cy="194785"/>
          </a:xfrm>
        </p:spPr>
        <p:txBody>
          <a:bodyPr/>
          <a:lstStyle/>
          <a:p>
            <a:pPr>
              <a:lnSpc>
                <a:spcPct val="100000"/>
              </a:lnSpc>
            </a:pPr>
            <a:r>
              <a:rPr lang="en-US" sz="2400" b="1" dirty="0">
                <a:solidFill>
                  <a:srgbClr val="B74900"/>
                </a:solidFill>
              </a:rPr>
              <a:t>WIOA Board Activity Tools</a:t>
            </a:r>
          </a:p>
          <a:p>
            <a:pPr>
              <a:lnSpc>
                <a:spcPct val="100000"/>
              </a:lnSpc>
            </a:pPr>
            <a:br>
              <a:rPr lang="en-US" sz="2400" dirty="0"/>
            </a:br>
            <a:r>
              <a:rPr lang="en-US" sz="2400" dirty="0"/>
              <a:t>Customize the WIOA Board Activity Tool to show WIOA Members, Calendar events, and documents on your website. Easily identify which page to auto default to. </a:t>
            </a:r>
          </a:p>
        </p:txBody>
      </p:sp>
      <p:pic>
        <p:nvPicPr>
          <p:cNvPr id="3" name="Picture 2">
            <a:extLst>
              <a:ext uri="{FF2B5EF4-FFF2-40B4-BE49-F238E27FC236}">
                <a16:creationId xmlns:a16="http://schemas.microsoft.com/office/drawing/2014/main" id="{A5BD437A-3FE9-4EE1-8686-9608A2F543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00638" y="345477"/>
            <a:ext cx="3176662" cy="301385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00977547-DFE5-4514-9BBA-A4CC8C708B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58047" y="3309324"/>
            <a:ext cx="3923803" cy="159000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5534080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584202" y="575841"/>
            <a:ext cx="3857169" cy="383260"/>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3200" dirty="0"/>
              <a:t>Widget </a:t>
            </a:r>
            <a:r>
              <a:rPr lang="en-US" sz="2800" dirty="0">
                <a:solidFill>
                  <a:srgbClr val="D14C27"/>
                </a:solidFill>
              </a:rPr>
              <a:t>Samples</a:t>
            </a:r>
          </a:p>
        </p:txBody>
      </p:sp>
      <p:sp>
        <p:nvSpPr>
          <p:cNvPr id="5" name="Text Placeholder 4">
            <a:extLst>
              <a:ext uri="{FF2B5EF4-FFF2-40B4-BE49-F238E27FC236}">
                <a16:creationId xmlns:a16="http://schemas.microsoft.com/office/drawing/2014/main" id="{0F050800-0765-4A06-A137-E42EDE0AE7DD}"/>
              </a:ext>
            </a:extLst>
          </p:cNvPr>
          <p:cNvSpPr>
            <a:spLocks noGrp="1"/>
          </p:cNvSpPr>
          <p:nvPr>
            <p:ph type="body" sz="quarter" idx="12"/>
          </p:nvPr>
        </p:nvSpPr>
        <p:spPr>
          <a:xfrm>
            <a:off x="584203" y="1205843"/>
            <a:ext cx="3386906" cy="194785"/>
          </a:xfrm>
        </p:spPr>
        <p:txBody>
          <a:bodyPr/>
          <a:lstStyle/>
          <a:p>
            <a:pPr>
              <a:lnSpc>
                <a:spcPct val="100000"/>
              </a:lnSpc>
            </a:pPr>
            <a:r>
              <a:rPr lang="en-US" sz="2000" b="1" dirty="0">
                <a:solidFill>
                  <a:srgbClr val="B74900"/>
                </a:solidFill>
              </a:rPr>
              <a:t>WIOA e-Policy</a:t>
            </a:r>
          </a:p>
          <a:p>
            <a:pPr>
              <a:lnSpc>
                <a:spcPct val="100000"/>
              </a:lnSpc>
            </a:pPr>
            <a:br>
              <a:rPr lang="en-US" sz="2000" dirty="0"/>
            </a:br>
            <a:r>
              <a:rPr lang="en-US" sz="2000" dirty="0"/>
              <a:t>Add Illinois WIOA e-Policy Manual to your website to help your users easily locate WIOA policy information; including notices, resources/references, documentation, helpful links, and contact information for each policy chapter and section. </a:t>
            </a:r>
          </a:p>
          <a:p>
            <a:pPr>
              <a:lnSpc>
                <a:spcPct val="100000"/>
              </a:lnSpc>
            </a:pPr>
            <a:endParaRPr lang="en-US" sz="2000" dirty="0"/>
          </a:p>
        </p:txBody>
      </p:sp>
      <p:pic>
        <p:nvPicPr>
          <p:cNvPr id="3" name="Picture 2">
            <a:extLst>
              <a:ext uri="{FF2B5EF4-FFF2-40B4-BE49-F238E27FC236}">
                <a16:creationId xmlns:a16="http://schemas.microsoft.com/office/drawing/2014/main" id="{311FB6A7-E184-485E-90D8-CA04089FDA60}"/>
              </a:ext>
            </a:extLst>
          </p:cNvPr>
          <p:cNvPicPr>
            <a:picLocks noChangeAspect="1"/>
          </p:cNvPicPr>
          <p:nvPr/>
        </p:nvPicPr>
        <p:blipFill>
          <a:blip r:embed="rId3"/>
          <a:stretch>
            <a:fillRect/>
          </a:stretch>
        </p:blipFill>
        <p:spPr>
          <a:xfrm>
            <a:off x="4199708" y="848067"/>
            <a:ext cx="4595463" cy="393710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8425248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A70198-B17F-3A4D-9155-80BFC6906A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316" y="3093878"/>
            <a:ext cx="9902677" cy="1351794"/>
          </a:xfrm>
          <a:prstGeom prst="rect">
            <a:avLst/>
          </a:prstGeom>
        </p:spPr>
      </p:pic>
      <p:sp>
        <p:nvSpPr>
          <p:cNvPr id="34" name="Text Placeholder 9">
            <a:extLst>
              <a:ext uri="{FF2B5EF4-FFF2-40B4-BE49-F238E27FC236}">
                <a16:creationId xmlns:a16="http://schemas.microsoft.com/office/drawing/2014/main" id="{F0DF614C-A306-A144-A03C-4B36930696F9}"/>
              </a:ext>
            </a:extLst>
          </p:cNvPr>
          <p:cNvSpPr txBox="1">
            <a:spLocks/>
          </p:cNvSpPr>
          <p:nvPr/>
        </p:nvSpPr>
        <p:spPr>
          <a:xfrm>
            <a:off x="584202" y="575841"/>
            <a:ext cx="5528731" cy="383260"/>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2200" b="1" kern="1200"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latin typeface="+mn-lt"/>
              </a:rPr>
              <a:t>follow </a:t>
            </a:r>
            <a:r>
              <a:rPr lang="en-US" sz="2600" dirty="0">
                <a:solidFill>
                  <a:srgbClr val="D14C27"/>
                </a:solidFill>
                <a:latin typeface="+mn-lt"/>
              </a:rPr>
              <a:t>us!</a:t>
            </a:r>
          </a:p>
        </p:txBody>
      </p:sp>
      <p:sp>
        <p:nvSpPr>
          <p:cNvPr id="35" name="Text Placeholder 9">
            <a:extLst>
              <a:ext uri="{FF2B5EF4-FFF2-40B4-BE49-F238E27FC236}">
                <a16:creationId xmlns:a16="http://schemas.microsoft.com/office/drawing/2014/main" id="{81CDCD80-820D-194A-971B-898624B21929}"/>
              </a:ext>
            </a:extLst>
          </p:cNvPr>
          <p:cNvSpPr txBox="1">
            <a:spLocks/>
          </p:cNvSpPr>
          <p:nvPr/>
        </p:nvSpPr>
        <p:spPr>
          <a:xfrm>
            <a:off x="593725" y="957564"/>
            <a:ext cx="3782332" cy="194785"/>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dirty="0">
                <a:solidFill>
                  <a:srgbClr val="4D4D4D"/>
                </a:solidFill>
                <a:latin typeface="+mn-lt"/>
              </a:rPr>
              <a:t>Subscribe to our Newsfeed or check us out on Social Media</a:t>
            </a:r>
          </a:p>
        </p:txBody>
      </p:sp>
      <p:pic>
        <p:nvPicPr>
          <p:cNvPr id="36" name="Picture 35">
            <a:hlinkClick r:id="rId4"/>
            <a:extLst>
              <a:ext uri="{FF2B5EF4-FFF2-40B4-BE49-F238E27FC236}">
                <a16:creationId xmlns:a16="http://schemas.microsoft.com/office/drawing/2014/main" id="{885633DF-A5BC-0343-817E-F0A69FF070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0223" y="3012344"/>
            <a:ext cx="850900" cy="876300"/>
          </a:xfrm>
          <a:prstGeom prst="rect">
            <a:avLst/>
          </a:prstGeom>
        </p:spPr>
      </p:pic>
      <p:pic>
        <p:nvPicPr>
          <p:cNvPr id="38" name="Picture 37">
            <a:hlinkClick r:id="rId6"/>
            <a:extLst>
              <a:ext uri="{FF2B5EF4-FFF2-40B4-BE49-F238E27FC236}">
                <a16:creationId xmlns:a16="http://schemas.microsoft.com/office/drawing/2014/main" id="{780CF95F-A9F4-FA42-A5CB-FC5FD35B73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3571" y="3038221"/>
            <a:ext cx="850900" cy="812800"/>
          </a:xfrm>
          <a:prstGeom prst="rect">
            <a:avLst/>
          </a:prstGeom>
        </p:spPr>
      </p:pic>
      <p:pic>
        <p:nvPicPr>
          <p:cNvPr id="39" name="Picture 38">
            <a:hlinkClick r:id="rId8"/>
            <a:extLst>
              <a:ext uri="{FF2B5EF4-FFF2-40B4-BE49-F238E27FC236}">
                <a16:creationId xmlns:a16="http://schemas.microsoft.com/office/drawing/2014/main" id="{B0D49195-A8AF-9043-9283-4303EA7DA1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25157" y="3038221"/>
            <a:ext cx="850900" cy="876300"/>
          </a:xfrm>
          <a:prstGeom prst="rect">
            <a:avLst/>
          </a:prstGeom>
        </p:spPr>
      </p:pic>
      <p:pic>
        <p:nvPicPr>
          <p:cNvPr id="40" name="Picture 39">
            <a:hlinkClick r:id="rId10"/>
            <a:extLst>
              <a:ext uri="{FF2B5EF4-FFF2-40B4-BE49-F238E27FC236}">
                <a16:creationId xmlns:a16="http://schemas.microsoft.com/office/drawing/2014/main" id="{2BB042A6-FFB4-AE4E-8042-348CDBD6C6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45194" y="2933822"/>
            <a:ext cx="850900" cy="914400"/>
          </a:xfrm>
          <a:prstGeom prst="rect">
            <a:avLst/>
          </a:prstGeom>
        </p:spPr>
      </p:pic>
      <p:pic>
        <p:nvPicPr>
          <p:cNvPr id="41" name="Picture 40">
            <a:hlinkClick r:id="rId12"/>
            <a:extLst>
              <a:ext uri="{FF2B5EF4-FFF2-40B4-BE49-F238E27FC236}">
                <a16:creationId xmlns:a16="http://schemas.microsoft.com/office/drawing/2014/main" id="{14D45F97-C494-C749-BAE6-434A9A3377F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2400" y="2965922"/>
            <a:ext cx="850900" cy="863600"/>
          </a:xfrm>
          <a:prstGeom prst="rect">
            <a:avLst/>
          </a:prstGeom>
        </p:spPr>
      </p:pic>
      <p:pic>
        <p:nvPicPr>
          <p:cNvPr id="42" name="Content Placeholder 10" descr="A close up of a sign&#10;&#10;Description generated with very high confidence">
            <a:hlinkClick r:id="rId14"/>
            <a:extLst>
              <a:ext uri="{FF2B5EF4-FFF2-40B4-BE49-F238E27FC236}">
                <a16:creationId xmlns:a16="http://schemas.microsoft.com/office/drawing/2014/main" id="{91627F64-8321-4544-8C64-F0DE32EAB1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57057" y="3012344"/>
            <a:ext cx="850900" cy="850900"/>
          </a:xfrm>
          <a:prstGeom prst="rect">
            <a:avLst/>
          </a:prstGeom>
        </p:spPr>
      </p:pic>
      <p:sp>
        <p:nvSpPr>
          <p:cNvPr id="43" name="TextBox 42">
            <a:extLst>
              <a:ext uri="{FF2B5EF4-FFF2-40B4-BE49-F238E27FC236}">
                <a16:creationId xmlns:a16="http://schemas.microsoft.com/office/drawing/2014/main" id="{4D58C1C6-012A-FA4A-9ABA-1768C8CACD34}"/>
              </a:ext>
            </a:extLst>
          </p:cNvPr>
          <p:cNvSpPr txBox="1"/>
          <p:nvPr/>
        </p:nvSpPr>
        <p:spPr>
          <a:xfrm>
            <a:off x="552398" y="3893127"/>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Facebook</a:t>
            </a:r>
          </a:p>
        </p:txBody>
      </p:sp>
      <p:sp>
        <p:nvSpPr>
          <p:cNvPr id="44" name="TextBox 43">
            <a:extLst>
              <a:ext uri="{FF2B5EF4-FFF2-40B4-BE49-F238E27FC236}">
                <a16:creationId xmlns:a16="http://schemas.microsoft.com/office/drawing/2014/main" id="{1FE90EF9-5D0C-5344-B316-27449BC80E1B}"/>
              </a:ext>
            </a:extLst>
          </p:cNvPr>
          <p:cNvSpPr txBox="1"/>
          <p:nvPr/>
        </p:nvSpPr>
        <p:spPr>
          <a:xfrm>
            <a:off x="1566970" y="3886536"/>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Twitter</a:t>
            </a:r>
          </a:p>
        </p:txBody>
      </p:sp>
      <p:sp>
        <p:nvSpPr>
          <p:cNvPr id="45" name="TextBox 44">
            <a:extLst>
              <a:ext uri="{FF2B5EF4-FFF2-40B4-BE49-F238E27FC236}">
                <a16:creationId xmlns:a16="http://schemas.microsoft.com/office/drawing/2014/main" id="{A7835FC1-BC33-E847-8587-C58A84A32E5C}"/>
              </a:ext>
            </a:extLst>
          </p:cNvPr>
          <p:cNvSpPr txBox="1"/>
          <p:nvPr/>
        </p:nvSpPr>
        <p:spPr>
          <a:xfrm>
            <a:off x="2574652" y="3893171"/>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err="1">
                <a:solidFill>
                  <a:schemeClr val="bg1"/>
                </a:solidFill>
              </a:rPr>
              <a:t>Youtube</a:t>
            </a:r>
            <a:endParaRPr lang="en-US" sz="1000" cap="all" spc="20" dirty="0">
              <a:solidFill>
                <a:schemeClr val="bg1"/>
              </a:solidFill>
            </a:endParaRPr>
          </a:p>
        </p:txBody>
      </p:sp>
      <p:sp>
        <p:nvSpPr>
          <p:cNvPr id="46" name="TextBox 45">
            <a:extLst>
              <a:ext uri="{FF2B5EF4-FFF2-40B4-BE49-F238E27FC236}">
                <a16:creationId xmlns:a16="http://schemas.microsoft.com/office/drawing/2014/main" id="{172F0DE3-F324-EC46-994E-9D7B08E2B2C4}"/>
              </a:ext>
            </a:extLst>
          </p:cNvPr>
          <p:cNvSpPr txBox="1"/>
          <p:nvPr/>
        </p:nvSpPr>
        <p:spPr>
          <a:xfrm>
            <a:off x="3536121" y="3893127"/>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err="1">
                <a:solidFill>
                  <a:schemeClr val="bg1"/>
                </a:solidFill>
              </a:rPr>
              <a:t>linkedin</a:t>
            </a:r>
            <a:endParaRPr lang="en-US" sz="1000" cap="all" spc="20" dirty="0">
              <a:solidFill>
                <a:schemeClr val="bg1"/>
              </a:solidFill>
            </a:endParaRPr>
          </a:p>
        </p:txBody>
      </p:sp>
      <p:sp>
        <p:nvSpPr>
          <p:cNvPr id="48" name="TextBox 47">
            <a:extLst>
              <a:ext uri="{FF2B5EF4-FFF2-40B4-BE49-F238E27FC236}">
                <a16:creationId xmlns:a16="http://schemas.microsoft.com/office/drawing/2014/main" id="{29BD87D6-2E0D-7943-A59C-14DEA005A34F}"/>
              </a:ext>
            </a:extLst>
          </p:cNvPr>
          <p:cNvSpPr txBox="1"/>
          <p:nvPr/>
        </p:nvSpPr>
        <p:spPr>
          <a:xfrm>
            <a:off x="4493257" y="3893127"/>
            <a:ext cx="100822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err="1">
                <a:solidFill>
                  <a:schemeClr val="bg1"/>
                </a:solidFill>
              </a:rPr>
              <a:t>Linkedin</a:t>
            </a:r>
            <a:r>
              <a:rPr lang="en-US" sz="1000" cap="all" spc="20" dirty="0">
                <a:solidFill>
                  <a:schemeClr val="bg1"/>
                </a:solidFill>
              </a:rPr>
              <a:t> group</a:t>
            </a:r>
          </a:p>
        </p:txBody>
      </p:sp>
      <p:sp>
        <p:nvSpPr>
          <p:cNvPr id="50" name="TextBox 49">
            <a:extLst>
              <a:ext uri="{FF2B5EF4-FFF2-40B4-BE49-F238E27FC236}">
                <a16:creationId xmlns:a16="http://schemas.microsoft.com/office/drawing/2014/main" id="{0A735FC1-D96A-404A-A49D-105BA7725C36}"/>
              </a:ext>
            </a:extLst>
          </p:cNvPr>
          <p:cNvSpPr txBox="1"/>
          <p:nvPr/>
        </p:nvSpPr>
        <p:spPr>
          <a:xfrm>
            <a:off x="5571802" y="3893127"/>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Pinterest</a:t>
            </a:r>
          </a:p>
        </p:txBody>
      </p:sp>
      <p:pic>
        <p:nvPicPr>
          <p:cNvPr id="52" name="Picture 51">
            <a:extLst>
              <a:ext uri="{FF2B5EF4-FFF2-40B4-BE49-F238E27FC236}">
                <a16:creationId xmlns:a16="http://schemas.microsoft.com/office/drawing/2014/main" id="{6A850682-2F3B-1748-A891-B5F34098C20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50130" y="364658"/>
            <a:ext cx="3816783" cy="2101159"/>
          </a:xfrm>
          <a:prstGeom prst="rect">
            <a:avLst/>
          </a:prstGeom>
        </p:spPr>
      </p:pic>
      <p:sp>
        <p:nvSpPr>
          <p:cNvPr id="53" name="TextBox 52">
            <a:extLst>
              <a:ext uri="{FF2B5EF4-FFF2-40B4-BE49-F238E27FC236}">
                <a16:creationId xmlns:a16="http://schemas.microsoft.com/office/drawing/2014/main" id="{D15EF91B-BB04-A84E-BB70-4EB2602DFE5C}"/>
              </a:ext>
            </a:extLst>
          </p:cNvPr>
          <p:cNvSpPr txBox="1"/>
          <p:nvPr/>
        </p:nvSpPr>
        <p:spPr>
          <a:xfrm>
            <a:off x="2497718" y="1794941"/>
            <a:ext cx="2589211" cy="145874"/>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D14C27"/>
                </a:solidFill>
              </a:rPr>
              <a:t>HOME:</a:t>
            </a:r>
            <a:r>
              <a:rPr lang="en-US" sz="900" dirty="0">
                <a:solidFill>
                  <a:srgbClr val="D14C27"/>
                </a:solidFill>
              </a:rPr>
              <a:t> </a:t>
            </a:r>
            <a:r>
              <a:rPr lang="en-US" sz="900" dirty="0">
                <a:solidFill>
                  <a:srgbClr val="4D4D4D"/>
                </a:solidFill>
                <a:hlinkClick r:id="rId17"/>
              </a:rPr>
              <a:t>https://</a:t>
            </a:r>
            <a:r>
              <a:rPr lang="en-US" sz="900" dirty="0" err="1">
                <a:solidFill>
                  <a:srgbClr val="4D4D4D"/>
                </a:solidFill>
                <a:hlinkClick r:id="rId17"/>
              </a:rPr>
              <a:t>www.illinoisworknet.com</a:t>
            </a:r>
            <a:r>
              <a:rPr lang="en-US" sz="900" dirty="0">
                <a:solidFill>
                  <a:srgbClr val="4D4D4D"/>
                </a:solidFill>
                <a:hlinkClick r:id="rId17"/>
              </a:rPr>
              <a:t>/</a:t>
            </a:r>
            <a:endParaRPr lang="en-US" sz="900" dirty="0">
              <a:solidFill>
                <a:srgbClr val="4D4D4D"/>
              </a:solidFill>
            </a:endParaRPr>
          </a:p>
        </p:txBody>
      </p:sp>
      <p:sp>
        <p:nvSpPr>
          <p:cNvPr id="61" name="TextBox 60">
            <a:extLst>
              <a:ext uri="{FF2B5EF4-FFF2-40B4-BE49-F238E27FC236}">
                <a16:creationId xmlns:a16="http://schemas.microsoft.com/office/drawing/2014/main" id="{30118220-66E2-2A49-BF6B-59DC8121012B}"/>
              </a:ext>
            </a:extLst>
          </p:cNvPr>
          <p:cNvSpPr txBox="1"/>
          <p:nvPr/>
        </p:nvSpPr>
        <p:spPr>
          <a:xfrm>
            <a:off x="2497718" y="2068148"/>
            <a:ext cx="2589211" cy="142475"/>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D14C27"/>
                </a:solidFill>
              </a:rPr>
              <a:t>EMAIL:</a:t>
            </a:r>
            <a:r>
              <a:rPr lang="en-US" sz="800" dirty="0">
                <a:solidFill>
                  <a:srgbClr val="D14C27"/>
                </a:solidFill>
              </a:rPr>
              <a:t> </a:t>
            </a:r>
            <a:r>
              <a:rPr lang="en-US" sz="800" dirty="0" err="1">
                <a:solidFill>
                  <a:srgbClr val="4D4D4D"/>
                </a:solidFill>
              </a:rPr>
              <a:t>info@illinoisworknet.com</a:t>
            </a:r>
            <a:endParaRPr lang="en-US" sz="800" dirty="0">
              <a:solidFill>
                <a:srgbClr val="4D4D4D"/>
              </a:solidFill>
            </a:endParaRPr>
          </a:p>
        </p:txBody>
      </p:sp>
      <p:sp>
        <p:nvSpPr>
          <p:cNvPr id="66" name="TextBox 65">
            <a:extLst>
              <a:ext uri="{FF2B5EF4-FFF2-40B4-BE49-F238E27FC236}">
                <a16:creationId xmlns:a16="http://schemas.microsoft.com/office/drawing/2014/main" id="{AA116A26-E979-1448-BE4F-199DE34855A5}"/>
              </a:ext>
            </a:extLst>
          </p:cNvPr>
          <p:cNvSpPr txBox="1"/>
          <p:nvPr/>
        </p:nvSpPr>
        <p:spPr>
          <a:xfrm>
            <a:off x="2497718" y="2341369"/>
            <a:ext cx="2589211" cy="142540"/>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D14C27"/>
                </a:solidFill>
              </a:rPr>
              <a:t>MORE INFO:</a:t>
            </a:r>
            <a:r>
              <a:rPr lang="en-US" sz="800" dirty="0">
                <a:solidFill>
                  <a:srgbClr val="D14C27"/>
                </a:solidFill>
              </a:rPr>
              <a:t> </a:t>
            </a:r>
            <a:r>
              <a:rPr lang="en-US" sz="700" dirty="0">
                <a:solidFill>
                  <a:srgbClr val="4D4D4D"/>
                </a:solidFill>
                <a:hlinkClick r:id="rId18"/>
              </a:rPr>
              <a:t>https://www.illinoisworknet.com/Widgets</a:t>
            </a:r>
            <a:r>
              <a:rPr lang="en-US" sz="700" dirty="0">
                <a:solidFill>
                  <a:srgbClr val="4D4D4D"/>
                </a:solidFill>
              </a:rPr>
              <a:t> </a:t>
            </a:r>
            <a:endParaRPr lang="en-US" sz="800" dirty="0">
              <a:solidFill>
                <a:srgbClr val="4D4D4D"/>
              </a:solidFill>
            </a:endParaRPr>
          </a:p>
        </p:txBody>
      </p:sp>
      <p:pic>
        <p:nvPicPr>
          <p:cNvPr id="6" name="Picture 5">
            <a:extLst>
              <a:ext uri="{FF2B5EF4-FFF2-40B4-BE49-F238E27FC236}">
                <a16:creationId xmlns:a16="http://schemas.microsoft.com/office/drawing/2014/main" id="{99494BF0-3A12-1E47-B167-D0E4A90AC004}"/>
              </a:ext>
            </a:extLst>
          </p:cNvPr>
          <p:cNvPicPr>
            <a:picLocks noChangeAspect="1"/>
          </p:cNvPicPr>
          <p:nvPr/>
        </p:nvPicPr>
        <p:blipFill>
          <a:blip r:embed="rId19"/>
          <a:stretch>
            <a:fillRect/>
          </a:stretch>
        </p:blipFill>
        <p:spPr>
          <a:xfrm>
            <a:off x="2138670" y="1791275"/>
            <a:ext cx="183846" cy="153205"/>
          </a:xfrm>
          <a:prstGeom prst="rect">
            <a:avLst/>
          </a:prstGeom>
          <a:noFill/>
        </p:spPr>
      </p:pic>
      <p:sp>
        <p:nvSpPr>
          <p:cNvPr id="68" name="Freeform 90">
            <a:extLst>
              <a:ext uri="{FF2B5EF4-FFF2-40B4-BE49-F238E27FC236}">
                <a16:creationId xmlns:a16="http://schemas.microsoft.com/office/drawing/2014/main" id="{FDDB12AE-2A71-7C4C-A7BF-C8AD5E6C014A}"/>
              </a:ext>
            </a:extLst>
          </p:cNvPr>
          <p:cNvSpPr>
            <a:spLocks noEditPoints="1"/>
          </p:cNvSpPr>
          <p:nvPr/>
        </p:nvSpPr>
        <p:spPr bwMode="auto">
          <a:xfrm>
            <a:off x="2138670" y="2068148"/>
            <a:ext cx="173549" cy="173549"/>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97 w 145"/>
              <a:gd name="T27" fmla="*/ 118 h 146"/>
              <a:gd name="T28" fmla="*/ 97 w 145"/>
              <a:gd name="T29" fmla="*/ 103 h 146"/>
              <a:gd name="T30" fmla="*/ 96 w 145"/>
              <a:gd name="T31" fmla="*/ 101 h 146"/>
              <a:gd name="T32" fmla="*/ 94 w 145"/>
              <a:gd name="T33" fmla="*/ 100 h 146"/>
              <a:gd name="T34" fmla="*/ 85 w 145"/>
              <a:gd name="T35" fmla="*/ 100 h 146"/>
              <a:gd name="T36" fmla="*/ 85 w 145"/>
              <a:gd name="T37" fmla="*/ 52 h 146"/>
              <a:gd name="T38" fmla="*/ 84 w 145"/>
              <a:gd name="T39" fmla="*/ 50 h 146"/>
              <a:gd name="T40" fmla="*/ 82 w 145"/>
              <a:gd name="T41" fmla="*/ 49 h 146"/>
              <a:gd name="T42" fmla="*/ 52 w 145"/>
              <a:gd name="T43" fmla="*/ 49 h 146"/>
              <a:gd name="T44" fmla="*/ 49 w 145"/>
              <a:gd name="T45" fmla="*/ 50 h 146"/>
              <a:gd name="T46" fmla="*/ 49 w 145"/>
              <a:gd name="T47" fmla="*/ 52 h 146"/>
              <a:gd name="T48" fmla="*/ 49 w 145"/>
              <a:gd name="T49" fmla="*/ 67 h 146"/>
              <a:gd name="T50" fmla="*/ 49 w 145"/>
              <a:gd name="T51" fmla="*/ 69 h 146"/>
              <a:gd name="T52" fmla="*/ 52 w 145"/>
              <a:gd name="T53" fmla="*/ 70 h 146"/>
              <a:gd name="T54" fmla="*/ 61 w 145"/>
              <a:gd name="T55" fmla="*/ 70 h 146"/>
              <a:gd name="T56" fmla="*/ 61 w 145"/>
              <a:gd name="T57" fmla="*/ 100 h 146"/>
              <a:gd name="T58" fmla="*/ 52 w 145"/>
              <a:gd name="T59" fmla="*/ 100 h 146"/>
              <a:gd name="T60" fmla="*/ 49 w 145"/>
              <a:gd name="T61" fmla="*/ 101 h 146"/>
              <a:gd name="T62" fmla="*/ 49 w 145"/>
              <a:gd name="T63" fmla="*/ 103 h 146"/>
              <a:gd name="T64" fmla="*/ 49 w 145"/>
              <a:gd name="T65" fmla="*/ 118 h 146"/>
              <a:gd name="T66" fmla="*/ 49 w 145"/>
              <a:gd name="T67" fmla="*/ 121 h 146"/>
              <a:gd name="T68" fmla="*/ 52 w 145"/>
              <a:gd name="T69" fmla="*/ 121 h 146"/>
              <a:gd name="T70" fmla="*/ 94 w 145"/>
              <a:gd name="T71" fmla="*/ 121 h 146"/>
              <a:gd name="T72" fmla="*/ 96 w 145"/>
              <a:gd name="T73" fmla="*/ 121 h 146"/>
              <a:gd name="T74" fmla="*/ 97 w 145"/>
              <a:gd name="T75" fmla="*/ 118 h 146"/>
              <a:gd name="T76" fmla="*/ 85 w 145"/>
              <a:gd name="T77" fmla="*/ 34 h 146"/>
              <a:gd name="T78" fmla="*/ 85 w 145"/>
              <a:gd name="T79" fmla="*/ 18 h 146"/>
              <a:gd name="T80" fmla="*/ 84 w 145"/>
              <a:gd name="T81" fmla="*/ 16 h 146"/>
              <a:gd name="T82" fmla="*/ 82 w 145"/>
              <a:gd name="T83" fmla="*/ 15 h 146"/>
              <a:gd name="T84" fmla="*/ 64 w 145"/>
              <a:gd name="T85" fmla="*/ 15 h 146"/>
              <a:gd name="T86" fmla="*/ 62 w 145"/>
              <a:gd name="T87" fmla="*/ 16 h 146"/>
              <a:gd name="T88" fmla="*/ 61 w 145"/>
              <a:gd name="T89" fmla="*/ 18 h 146"/>
              <a:gd name="T90" fmla="*/ 61 w 145"/>
              <a:gd name="T91" fmla="*/ 34 h 146"/>
              <a:gd name="T92" fmla="*/ 62 w 145"/>
              <a:gd name="T93" fmla="*/ 36 h 146"/>
              <a:gd name="T94" fmla="*/ 64 w 145"/>
              <a:gd name="T95" fmla="*/ 37 h 146"/>
              <a:gd name="T96" fmla="*/ 82 w 145"/>
              <a:gd name="T97" fmla="*/ 37 h 146"/>
              <a:gd name="T98" fmla="*/ 84 w 145"/>
              <a:gd name="T99" fmla="*/ 36 h 146"/>
              <a:gd name="T100" fmla="*/ 85 w 145"/>
              <a:gd name="T101"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8"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8" y="4"/>
                  <a:pt x="60" y="0"/>
                  <a:pt x="73" y="0"/>
                </a:cubicBezTo>
                <a:cubicBezTo>
                  <a:pt x="86" y="0"/>
                  <a:pt x="98" y="4"/>
                  <a:pt x="109" y="10"/>
                </a:cubicBezTo>
                <a:cubicBezTo>
                  <a:pt x="120" y="17"/>
                  <a:pt x="129" y="25"/>
                  <a:pt x="136" y="37"/>
                </a:cubicBezTo>
                <a:close/>
                <a:moveTo>
                  <a:pt x="97" y="118"/>
                </a:moveTo>
                <a:cubicBezTo>
                  <a:pt x="97" y="103"/>
                  <a:pt x="97" y="103"/>
                  <a:pt x="97" y="103"/>
                </a:cubicBezTo>
                <a:cubicBezTo>
                  <a:pt x="97" y="102"/>
                  <a:pt x="97" y="102"/>
                  <a:pt x="96" y="101"/>
                </a:cubicBezTo>
                <a:cubicBezTo>
                  <a:pt x="96" y="100"/>
                  <a:pt x="95" y="100"/>
                  <a:pt x="94" y="100"/>
                </a:cubicBezTo>
                <a:cubicBezTo>
                  <a:pt x="85" y="100"/>
                  <a:pt x="85" y="100"/>
                  <a:pt x="85" y="100"/>
                </a:cubicBezTo>
                <a:cubicBezTo>
                  <a:pt x="85" y="52"/>
                  <a:pt x="85" y="52"/>
                  <a:pt x="85" y="52"/>
                </a:cubicBezTo>
                <a:cubicBezTo>
                  <a:pt x="85" y="51"/>
                  <a:pt x="85" y="50"/>
                  <a:pt x="84" y="50"/>
                </a:cubicBezTo>
                <a:cubicBezTo>
                  <a:pt x="84" y="49"/>
                  <a:pt x="83" y="49"/>
                  <a:pt x="82" y="49"/>
                </a:cubicBezTo>
                <a:cubicBezTo>
                  <a:pt x="52" y="49"/>
                  <a:pt x="52" y="49"/>
                  <a:pt x="52" y="49"/>
                </a:cubicBezTo>
                <a:cubicBezTo>
                  <a:pt x="51" y="49"/>
                  <a:pt x="50" y="49"/>
                  <a:pt x="49" y="50"/>
                </a:cubicBezTo>
                <a:cubicBezTo>
                  <a:pt x="49" y="50"/>
                  <a:pt x="49" y="51"/>
                  <a:pt x="49" y="52"/>
                </a:cubicBezTo>
                <a:cubicBezTo>
                  <a:pt x="49" y="67"/>
                  <a:pt x="49" y="67"/>
                  <a:pt x="49" y="67"/>
                </a:cubicBezTo>
                <a:cubicBezTo>
                  <a:pt x="49" y="68"/>
                  <a:pt x="49" y="69"/>
                  <a:pt x="49" y="69"/>
                </a:cubicBezTo>
                <a:cubicBezTo>
                  <a:pt x="50" y="70"/>
                  <a:pt x="51" y="70"/>
                  <a:pt x="52" y="70"/>
                </a:cubicBezTo>
                <a:cubicBezTo>
                  <a:pt x="61" y="70"/>
                  <a:pt x="61" y="70"/>
                  <a:pt x="61" y="70"/>
                </a:cubicBezTo>
                <a:cubicBezTo>
                  <a:pt x="61" y="100"/>
                  <a:pt x="61" y="100"/>
                  <a:pt x="61" y="100"/>
                </a:cubicBezTo>
                <a:cubicBezTo>
                  <a:pt x="52" y="100"/>
                  <a:pt x="52" y="100"/>
                  <a:pt x="52" y="100"/>
                </a:cubicBezTo>
                <a:cubicBezTo>
                  <a:pt x="51" y="100"/>
                  <a:pt x="50" y="100"/>
                  <a:pt x="49" y="101"/>
                </a:cubicBezTo>
                <a:cubicBezTo>
                  <a:pt x="49" y="102"/>
                  <a:pt x="49" y="102"/>
                  <a:pt x="49" y="103"/>
                </a:cubicBezTo>
                <a:cubicBezTo>
                  <a:pt x="49" y="118"/>
                  <a:pt x="49" y="118"/>
                  <a:pt x="49" y="118"/>
                </a:cubicBezTo>
                <a:cubicBezTo>
                  <a:pt x="49" y="119"/>
                  <a:pt x="49" y="120"/>
                  <a:pt x="49" y="121"/>
                </a:cubicBezTo>
                <a:cubicBezTo>
                  <a:pt x="50" y="121"/>
                  <a:pt x="51" y="121"/>
                  <a:pt x="52" y="121"/>
                </a:cubicBezTo>
                <a:cubicBezTo>
                  <a:pt x="94" y="121"/>
                  <a:pt x="94" y="121"/>
                  <a:pt x="94" y="121"/>
                </a:cubicBezTo>
                <a:cubicBezTo>
                  <a:pt x="95" y="121"/>
                  <a:pt x="96" y="121"/>
                  <a:pt x="96" y="121"/>
                </a:cubicBezTo>
                <a:cubicBezTo>
                  <a:pt x="97" y="120"/>
                  <a:pt x="97" y="119"/>
                  <a:pt x="97" y="118"/>
                </a:cubicBezTo>
                <a:close/>
                <a:moveTo>
                  <a:pt x="85" y="34"/>
                </a:moveTo>
                <a:cubicBezTo>
                  <a:pt x="85" y="18"/>
                  <a:pt x="85" y="18"/>
                  <a:pt x="85" y="18"/>
                </a:cubicBezTo>
                <a:cubicBezTo>
                  <a:pt x="85" y="18"/>
                  <a:pt x="85" y="17"/>
                  <a:pt x="84" y="16"/>
                </a:cubicBezTo>
                <a:cubicBezTo>
                  <a:pt x="84" y="16"/>
                  <a:pt x="83" y="15"/>
                  <a:pt x="82" y="15"/>
                </a:cubicBezTo>
                <a:cubicBezTo>
                  <a:pt x="64" y="15"/>
                  <a:pt x="64" y="15"/>
                  <a:pt x="64" y="15"/>
                </a:cubicBezTo>
                <a:cubicBezTo>
                  <a:pt x="63" y="15"/>
                  <a:pt x="62" y="16"/>
                  <a:pt x="62" y="16"/>
                </a:cubicBezTo>
                <a:cubicBezTo>
                  <a:pt x="61" y="17"/>
                  <a:pt x="61" y="18"/>
                  <a:pt x="61" y="18"/>
                </a:cubicBezTo>
                <a:cubicBezTo>
                  <a:pt x="61" y="34"/>
                  <a:pt x="61" y="34"/>
                  <a:pt x="61" y="34"/>
                </a:cubicBezTo>
                <a:cubicBezTo>
                  <a:pt x="61" y="35"/>
                  <a:pt x="61" y="35"/>
                  <a:pt x="62" y="36"/>
                </a:cubicBezTo>
                <a:cubicBezTo>
                  <a:pt x="62" y="36"/>
                  <a:pt x="63" y="37"/>
                  <a:pt x="64" y="37"/>
                </a:cubicBezTo>
                <a:cubicBezTo>
                  <a:pt x="82" y="37"/>
                  <a:pt x="82" y="37"/>
                  <a:pt x="82" y="37"/>
                </a:cubicBezTo>
                <a:cubicBezTo>
                  <a:pt x="83" y="37"/>
                  <a:pt x="84" y="36"/>
                  <a:pt x="84" y="36"/>
                </a:cubicBezTo>
                <a:cubicBezTo>
                  <a:pt x="85" y="35"/>
                  <a:pt x="85" y="35"/>
                  <a:pt x="85" y="3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01">
            <a:extLst>
              <a:ext uri="{FF2B5EF4-FFF2-40B4-BE49-F238E27FC236}">
                <a16:creationId xmlns:a16="http://schemas.microsoft.com/office/drawing/2014/main" id="{C8421D10-C8A0-8C4E-A850-F18DBF0E0AFE}"/>
              </a:ext>
            </a:extLst>
          </p:cNvPr>
          <p:cNvSpPr>
            <a:spLocks noEditPoints="1"/>
          </p:cNvSpPr>
          <p:nvPr/>
        </p:nvSpPr>
        <p:spPr bwMode="auto">
          <a:xfrm>
            <a:off x="2143160" y="2347972"/>
            <a:ext cx="174866" cy="138956"/>
          </a:xfrm>
          <a:custGeom>
            <a:avLst/>
            <a:gdLst>
              <a:gd name="T0" fmla="*/ 169 w 169"/>
              <a:gd name="T1" fmla="*/ 16 h 134"/>
              <a:gd name="T2" fmla="*/ 164 w 169"/>
              <a:gd name="T3" fmla="*/ 30 h 134"/>
              <a:gd name="T4" fmla="*/ 153 w 169"/>
              <a:gd name="T5" fmla="*/ 41 h 134"/>
              <a:gd name="T6" fmla="*/ 109 w 169"/>
              <a:gd name="T7" fmla="*/ 72 h 134"/>
              <a:gd name="T8" fmla="*/ 105 w 169"/>
              <a:gd name="T9" fmla="*/ 75 h 134"/>
              <a:gd name="T10" fmla="*/ 99 w 169"/>
              <a:gd name="T11" fmla="*/ 79 h 134"/>
              <a:gd name="T12" fmla="*/ 95 w 169"/>
              <a:gd name="T13" fmla="*/ 82 h 134"/>
              <a:gd name="T14" fmla="*/ 89 w 169"/>
              <a:gd name="T15" fmla="*/ 84 h 134"/>
              <a:gd name="T16" fmla="*/ 84 w 169"/>
              <a:gd name="T17" fmla="*/ 85 h 134"/>
              <a:gd name="T18" fmla="*/ 84 w 169"/>
              <a:gd name="T19" fmla="*/ 85 h 134"/>
              <a:gd name="T20" fmla="*/ 84 w 169"/>
              <a:gd name="T21" fmla="*/ 85 h 134"/>
              <a:gd name="T22" fmla="*/ 79 w 169"/>
              <a:gd name="T23" fmla="*/ 84 h 134"/>
              <a:gd name="T24" fmla="*/ 74 w 169"/>
              <a:gd name="T25" fmla="*/ 82 h 134"/>
              <a:gd name="T26" fmla="*/ 69 w 169"/>
              <a:gd name="T27" fmla="*/ 79 h 134"/>
              <a:gd name="T28" fmla="*/ 64 w 169"/>
              <a:gd name="T29" fmla="*/ 75 h 134"/>
              <a:gd name="T30" fmla="*/ 60 w 169"/>
              <a:gd name="T31" fmla="*/ 72 h 134"/>
              <a:gd name="T32" fmla="*/ 35 w 169"/>
              <a:gd name="T33" fmla="*/ 55 h 134"/>
              <a:gd name="T34" fmla="*/ 16 w 169"/>
              <a:gd name="T35" fmla="*/ 41 h 134"/>
              <a:gd name="T36" fmla="*/ 5 w 169"/>
              <a:gd name="T37" fmla="*/ 31 h 134"/>
              <a:gd name="T38" fmla="*/ 0 w 169"/>
              <a:gd name="T39" fmla="*/ 18 h 134"/>
              <a:gd name="T40" fmla="*/ 4 w 169"/>
              <a:gd name="T41" fmla="*/ 5 h 134"/>
              <a:gd name="T42" fmla="*/ 15 w 169"/>
              <a:gd name="T43" fmla="*/ 0 h 134"/>
              <a:gd name="T44" fmla="*/ 154 w 169"/>
              <a:gd name="T45" fmla="*/ 0 h 134"/>
              <a:gd name="T46" fmla="*/ 165 w 169"/>
              <a:gd name="T47" fmla="*/ 5 h 134"/>
              <a:gd name="T48" fmla="*/ 169 w 169"/>
              <a:gd name="T49" fmla="*/ 16 h 134"/>
              <a:gd name="T50" fmla="*/ 169 w 169"/>
              <a:gd name="T51" fmla="*/ 43 h 134"/>
              <a:gd name="T52" fmla="*/ 169 w 169"/>
              <a:gd name="T53" fmla="*/ 118 h 134"/>
              <a:gd name="T54" fmla="*/ 165 w 169"/>
              <a:gd name="T55" fmla="*/ 129 h 134"/>
              <a:gd name="T56" fmla="*/ 154 w 169"/>
              <a:gd name="T57" fmla="*/ 134 h 134"/>
              <a:gd name="T58" fmla="*/ 15 w 169"/>
              <a:gd name="T59" fmla="*/ 134 h 134"/>
              <a:gd name="T60" fmla="*/ 4 w 169"/>
              <a:gd name="T61" fmla="*/ 129 h 134"/>
              <a:gd name="T62" fmla="*/ 0 w 169"/>
              <a:gd name="T63" fmla="*/ 118 h 134"/>
              <a:gd name="T64" fmla="*/ 0 w 169"/>
              <a:gd name="T65" fmla="*/ 43 h 134"/>
              <a:gd name="T66" fmla="*/ 9 w 169"/>
              <a:gd name="T67" fmla="*/ 52 h 134"/>
              <a:gd name="T68" fmla="*/ 56 w 169"/>
              <a:gd name="T69" fmla="*/ 84 h 134"/>
              <a:gd name="T70" fmla="*/ 65 w 169"/>
              <a:gd name="T71" fmla="*/ 90 h 134"/>
              <a:gd name="T72" fmla="*/ 74 w 169"/>
              <a:gd name="T73" fmla="*/ 95 h 134"/>
              <a:gd name="T74" fmla="*/ 84 w 169"/>
              <a:gd name="T75" fmla="*/ 97 h 134"/>
              <a:gd name="T76" fmla="*/ 84 w 169"/>
              <a:gd name="T77" fmla="*/ 97 h 134"/>
              <a:gd name="T78" fmla="*/ 84 w 169"/>
              <a:gd name="T79" fmla="*/ 97 h 134"/>
              <a:gd name="T80" fmla="*/ 95 w 169"/>
              <a:gd name="T81" fmla="*/ 95 h 134"/>
              <a:gd name="T82" fmla="*/ 104 w 169"/>
              <a:gd name="T83" fmla="*/ 90 h 134"/>
              <a:gd name="T84" fmla="*/ 112 w 169"/>
              <a:gd name="T85" fmla="*/ 84 h 134"/>
              <a:gd name="T86" fmla="*/ 160 w 169"/>
              <a:gd name="T87" fmla="*/ 52 h 134"/>
              <a:gd name="T88" fmla="*/ 169 w 169"/>
              <a:gd name="T89"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 h="134">
                <a:moveTo>
                  <a:pt x="169" y="16"/>
                </a:moveTo>
                <a:cubicBezTo>
                  <a:pt x="169" y="21"/>
                  <a:pt x="167" y="25"/>
                  <a:pt x="164" y="30"/>
                </a:cubicBezTo>
                <a:cubicBezTo>
                  <a:pt x="161" y="34"/>
                  <a:pt x="157" y="38"/>
                  <a:pt x="153" y="41"/>
                </a:cubicBezTo>
                <a:cubicBezTo>
                  <a:pt x="129" y="58"/>
                  <a:pt x="114" y="68"/>
                  <a:pt x="109" y="72"/>
                </a:cubicBezTo>
                <a:cubicBezTo>
                  <a:pt x="108" y="73"/>
                  <a:pt x="107" y="74"/>
                  <a:pt x="105" y="75"/>
                </a:cubicBezTo>
                <a:cubicBezTo>
                  <a:pt x="103" y="77"/>
                  <a:pt x="101" y="78"/>
                  <a:pt x="99" y="79"/>
                </a:cubicBezTo>
                <a:cubicBezTo>
                  <a:pt x="98" y="80"/>
                  <a:pt x="96" y="81"/>
                  <a:pt x="95" y="82"/>
                </a:cubicBezTo>
                <a:cubicBezTo>
                  <a:pt x="93" y="83"/>
                  <a:pt x="91" y="84"/>
                  <a:pt x="89" y="84"/>
                </a:cubicBezTo>
                <a:cubicBezTo>
                  <a:pt x="87" y="85"/>
                  <a:pt x="86" y="85"/>
                  <a:pt x="84" y="85"/>
                </a:cubicBezTo>
                <a:cubicBezTo>
                  <a:pt x="84" y="85"/>
                  <a:pt x="84" y="85"/>
                  <a:pt x="84" y="85"/>
                </a:cubicBezTo>
                <a:cubicBezTo>
                  <a:pt x="84" y="85"/>
                  <a:pt x="84" y="85"/>
                  <a:pt x="84" y="85"/>
                </a:cubicBezTo>
                <a:cubicBezTo>
                  <a:pt x="83" y="85"/>
                  <a:pt x="81" y="85"/>
                  <a:pt x="79" y="84"/>
                </a:cubicBezTo>
                <a:cubicBezTo>
                  <a:pt x="78" y="84"/>
                  <a:pt x="76" y="83"/>
                  <a:pt x="74" y="82"/>
                </a:cubicBezTo>
                <a:cubicBezTo>
                  <a:pt x="72" y="81"/>
                  <a:pt x="70" y="80"/>
                  <a:pt x="69" y="79"/>
                </a:cubicBezTo>
                <a:cubicBezTo>
                  <a:pt x="68" y="78"/>
                  <a:pt x="66" y="77"/>
                  <a:pt x="64" y="75"/>
                </a:cubicBezTo>
                <a:cubicBezTo>
                  <a:pt x="62" y="74"/>
                  <a:pt x="61" y="73"/>
                  <a:pt x="60" y="72"/>
                </a:cubicBezTo>
                <a:cubicBezTo>
                  <a:pt x="54" y="68"/>
                  <a:pt x="46" y="62"/>
                  <a:pt x="35" y="55"/>
                </a:cubicBezTo>
                <a:cubicBezTo>
                  <a:pt x="24" y="47"/>
                  <a:pt x="18" y="43"/>
                  <a:pt x="16" y="41"/>
                </a:cubicBezTo>
                <a:cubicBezTo>
                  <a:pt x="12" y="39"/>
                  <a:pt x="8" y="35"/>
                  <a:pt x="5" y="31"/>
                </a:cubicBezTo>
                <a:cubicBezTo>
                  <a:pt x="1" y="26"/>
                  <a:pt x="0" y="22"/>
                  <a:pt x="0" y="18"/>
                </a:cubicBezTo>
                <a:cubicBezTo>
                  <a:pt x="0" y="13"/>
                  <a:pt x="1" y="9"/>
                  <a:pt x="4" y="5"/>
                </a:cubicBezTo>
                <a:cubicBezTo>
                  <a:pt x="6" y="2"/>
                  <a:pt x="10" y="0"/>
                  <a:pt x="15" y="0"/>
                </a:cubicBezTo>
                <a:cubicBezTo>
                  <a:pt x="154" y="0"/>
                  <a:pt x="154" y="0"/>
                  <a:pt x="154" y="0"/>
                </a:cubicBezTo>
                <a:cubicBezTo>
                  <a:pt x="158" y="0"/>
                  <a:pt x="162" y="2"/>
                  <a:pt x="165" y="5"/>
                </a:cubicBezTo>
                <a:cubicBezTo>
                  <a:pt x="168" y="8"/>
                  <a:pt x="169" y="11"/>
                  <a:pt x="169" y="16"/>
                </a:cubicBezTo>
                <a:close/>
                <a:moveTo>
                  <a:pt x="169" y="43"/>
                </a:moveTo>
                <a:cubicBezTo>
                  <a:pt x="169" y="118"/>
                  <a:pt x="169" y="118"/>
                  <a:pt x="169" y="118"/>
                </a:cubicBezTo>
                <a:cubicBezTo>
                  <a:pt x="169" y="123"/>
                  <a:pt x="168" y="126"/>
                  <a:pt x="165" y="129"/>
                </a:cubicBezTo>
                <a:cubicBezTo>
                  <a:pt x="162" y="132"/>
                  <a:pt x="158" y="134"/>
                  <a:pt x="154" y="134"/>
                </a:cubicBezTo>
                <a:cubicBezTo>
                  <a:pt x="15" y="134"/>
                  <a:pt x="15" y="134"/>
                  <a:pt x="15" y="134"/>
                </a:cubicBezTo>
                <a:cubicBezTo>
                  <a:pt x="11" y="134"/>
                  <a:pt x="7" y="132"/>
                  <a:pt x="4" y="129"/>
                </a:cubicBezTo>
                <a:cubicBezTo>
                  <a:pt x="1" y="126"/>
                  <a:pt x="0" y="123"/>
                  <a:pt x="0" y="118"/>
                </a:cubicBezTo>
                <a:cubicBezTo>
                  <a:pt x="0" y="43"/>
                  <a:pt x="0" y="43"/>
                  <a:pt x="0" y="43"/>
                </a:cubicBezTo>
                <a:cubicBezTo>
                  <a:pt x="2" y="46"/>
                  <a:pt x="6" y="49"/>
                  <a:pt x="9" y="52"/>
                </a:cubicBezTo>
                <a:cubicBezTo>
                  <a:pt x="32" y="67"/>
                  <a:pt x="48" y="78"/>
                  <a:pt x="56" y="84"/>
                </a:cubicBezTo>
                <a:cubicBezTo>
                  <a:pt x="60" y="87"/>
                  <a:pt x="63" y="89"/>
                  <a:pt x="65" y="90"/>
                </a:cubicBezTo>
                <a:cubicBezTo>
                  <a:pt x="67" y="92"/>
                  <a:pt x="70" y="93"/>
                  <a:pt x="74" y="95"/>
                </a:cubicBezTo>
                <a:cubicBezTo>
                  <a:pt x="78" y="96"/>
                  <a:pt x="81" y="97"/>
                  <a:pt x="84" y="97"/>
                </a:cubicBezTo>
                <a:cubicBezTo>
                  <a:pt x="84" y="97"/>
                  <a:pt x="84" y="97"/>
                  <a:pt x="84" y="97"/>
                </a:cubicBezTo>
                <a:cubicBezTo>
                  <a:pt x="84" y="97"/>
                  <a:pt x="84" y="97"/>
                  <a:pt x="84" y="97"/>
                </a:cubicBezTo>
                <a:cubicBezTo>
                  <a:pt x="88" y="97"/>
                  <a:pt x="91" y="96"/>
                  <a:pt x="95" y="95"/>
                </a:cubicBezTo>
                <a:cubicBezTo>
                  <a:pt x="99" y="93"/>
                  <a:pt x="102" y="92"/>
                  <a:pt x="104" y="90"/>
                </a:cubicBezTo>
                <a:cubicBezTo>
                  <a:pt x="106" y="89"/>
                  <a:pt x="109" y="87"/>
                  <a:pt x="112" y="84"/>
                </a:cubicBezTo>
                <a:cubicBezTo>
                  <a:pt x="123" y="76"/>
                  <a:pt x="139" y="66"/>
                  <a:pt x="160" y="52"/>
                </a:cubicBezTo>
                <a:cubicBezTo>
                  <a:pt x="163" y="49"/>
                  <a:pt x="166" y="46"/>
                  <a:pt x="169"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0" name="Content Placeholder 36" descr="A picture containing vector graphics&#10;&#10;Description generated with high confidence">
            <a:hlinkClick r:id="rId20"/>
            <a:extLst>
              <a:ext uri="{FF2B5EF4-FFF2-40B4-BE49-F238E27FC236}">
                <a16:creationId xmlns:a16="http://schemas.microsoft.com/office/drawing/2014/main" id="{C6DEEDA1-8C78-0C4A-A707-B04C9F02B7CD}"/>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41312" y="1509184"/>
            <a:ext cx="1260401" cy="1260401"/>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DD0BFED6-3720-4939-A56B-8DF86B8E47FA}"/>
              </a:ext>
            </a:extLst>
          </p:cNvPr>
          <p:cNvSpPr txBox="1"/>
          <p:nvPr/>
        </p:nvSpPr>
        <p:spPr>
          <a:xfrm>
            <a:off x="226499" y="4628771"/>
            <a:ext cx="8654143" cy="415498"/>
          </a:xfrm>
          <a:prstGeom prst="rect">
            <a:avLst/>
          </a:prstGeom>
          <a:noFill/>
        </p:spPr>
        <p:txBody>
          <a:bodyPr wrap="square" rtlCol="0">
            <a:spAutoFit/>
          </a:bodyPr>
          <a:lstStyle/>
          <a:p>
            <a:pPr algn="ctr"/>
            <a:r>
              <a:rPr lang="en-US" sz="700" dirty="0"/>
              <a:t>The Illinois workNet Center System, an American Job Center, is an equal opportunity employer/program. Auxiliary aids and services are available upon request to individuals with disabilities. All voice telephone numbers on this website may be reached by persons using TTY/TDD equipment by calling TTY (800) 526-0844 or 711. This workforce product was funded by a grant awarded by the U.S. Department of Labor’s Employment and Training Administration. For more information, please refer to the footer at the bottom of any webpage at illinoisworknet.com – February 2022</a:t>
            </a:r>
          </a:p>
        </p:txBody>
      </p:sp>
    </p:spTree>
    <p:custDataLst>
      <p:tags r:id="rId1"/>
    </p:custDataLst>
    <p:extLst>
      <p:ext uri="{BB962C8B-B14F-4D97-AF65-F5344CB8AC3E}">
        <p14:creationId xmlns:p14="http://schemas.microsoft.com/office/powerpoint/2010/main" val="428417014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3" grpId="0"/>
      <p:bldP spid="44" grpId="0"/>
      <p:bldP spid="45" grpId="0"/>
      <p:bldP spid="46" grpId="0"/>
      <p:bldP spid="48" grpId="0"/>
      <p:bldP spid="50" grpId="0"/>
      <p:bldP spid="53" grpId="0"/>
      <p:bldP spid="61"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584202" y="575841"/>
            <a:ext cx="3550192" cy="383260"/>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800" dirty="0"/>
              <a:t>What is a </a:t>
            </a:r>
            <a:r>
              <a:rPr lang="en-US" sz="2600" dirty="0">
                <a:solidFill>
                  <a:srgbClr val="D14C27"/>
                </a:solidFill>
                <a:latin typeface="+mn-lt"/>
              </a:rPr>
              <a:t>Widget?</a:t>
            </a:r>
          </a:p>
        </p:txBody>
      </p:sp>
      <p:sp>
        <p:nvSpPr>
          <p:cNvPr id="5" name="Text Placeholder 4">
            <a:extLst>
              <a:ext uri="{FF2B5EF4-FFF2-40B4-BE49-F238E27FC236}">
                <a16:creationId xmlns:a16="http://schemas.microsoft.com/office/drawing/2014/main" id="{0F050800-0765-4A06-A137-E42EDE0AE7DD}"/>
              </a:ext>
            </a:extLst>
          </p:cNvPr>
          <p:cNvSpPr>
            <a:spLocks noGrp="1"/>
          </p:cNvSpPr>
          <p:nvPr>
            <p:ph type="body" sz="quarter" idx="12"/>
          </p:nvPr>
        </p:nvSpPr>
        <p:spPr>
          <a:xfrm>
            <a:off x="606681" y="1179717"/>
            <a:ext cx="4964628" cy="194785"/>
          </a:xfrm>
        </p:spPr>
        <p:txBody>
          <a:bodyPr/>
          <a:lstStyle/>
          <a:p>
            <a:pPr>
              <a:lnSpc>
                <a:spcPct val="100000"/>
              </a:lnSpc>
            </a:pPr>
            <a:r>
              <a:rPr lang="en-US" sz="2000" dirty="0"/>
              <a:t>A widget is a stand-alone application that can be embedded into other websites.</a:t>
            </a:r>
          </a:p>
          <a:p>
            <a:pPr>
              <a:lnSpc>
                <a:spcPct val="100000"/>
              </a:lnSpc>
            </a:pPr>
            <a:endParaRPr lang="en-US" sz="2000" dirty="0"/>
          </a:p>
          <a:p>
            <a:pPr>
              <a:lnSpc>
                <a:spcPct val="100000"/>
              </a:lnSpc>
            </a:pPr>
            <a:r>
              <a:rPr lang="en-US" sz="2000" dirty="0"/>
              <a:t>Illinois workNet offers several widget options. All of the widgets are interactive making content seamless from other websites.</a:t>
            </a:r>
          </a:p>
          <a:p>
            <a:pPr>
              <a:lnSpc>
                <a:spcPct val="100000"/>
              </a:lnSpc>
            </a:pPr>
            <a:endParaRPr lang="en-US" sz="2000" dirty="0"/>
          </a:p>
          <a:p>
            <a:pPr>
              <a:lnSpc>
                <a:spcPct val="100000"/>
              </a:lnSpc>
            </a:pPr>
            <a:r>
              <a:rPr lang="en-US" sz="2000" dirty="0"/>
              <a:t>To use the widgets a short code snippet is copied and pasted into a websites source code/html. Setting up an Illinois workNet widget is easy and </a:t>
            </a:r>
            <a:r>
              <a:rPr lang="en-US" sz="2000" b="1" u="sng" dirty="0"/>
              <a:t>only takes a few minutes</a:t>
            </a:r>
            <a:r>
              <a:rPr lang="en-US" sz="2000" dirty="0"/>
              <a:t>.</a:t>
            </a:r>
          </a:p>
          <a:p>
            <a:pPr>
              <a:lnSpc>
                <a:spcPct val="100000"/>
              </a:lnSpc>
            </a:pPr>
            <a:endParaRPr lang="en-US" sz="2000" dirty="0"/>
          </a:p>
        </p:txBody>
      </p:sp>
      <p:pic>
        <p:nvPicPr>
          <p:cNvPr id="7" name="Picture 6">
            <a:extLst>
              <a:ext uri="{FF2B5EF4-FFF2-40B4-BE49-F238E27FC236}">
                <a16:creationId xmlns:a16="http://schemas.microsoft.com/office/drawing/2014/main" id="{CE38301E-8764-4972-8536-62F6948AE296}"/>
              </a:ext>
            </a:extLst>
          </p:cNvPr>
          <p:cNvPicPr>
            <a:picLocks noChangeAspect="1"/>
          </p:cNvPicPr>
          <p:nvPr/>
        </p:nvPicPr>
        <p:blipFill>
          <a:blip r:embed="rId3"/>
          <a:stretch>
            <a:fillRect/>
          </a:stretch>
        </p:blipFill>
        <p:spPr>
          <a:xfrm>
            <a:off x="6162403" y="381000"/>
            <a:ext cx="2057400" cy="43815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341310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584202" y="575841"/>
            <a:ext cx="3857169" cy="383260"/>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800" dirty="0"/>
              <a:t>Let Us Do the </a:t>
            </a:r>
            <a:r>
              <a:rPr lang="en-US" sz="2600" dirty="0">
                <a:solidFill>
                  <a:srgbClr val="D14C27"/>
                </a:solidFill>
                <a:latin typeface="+mn-lt"/>
              </a:rPr>
              <a:t>WORK!</a:t>
            </a:r>
          </a:p>
        </p:txBody>
      </p:sp>
      <p:sp>
        <p:nvSpPr>
          <p:cNvPr id="5" name="Text Placeholder 4">
            <a:extLst>
              <a:ext uri="{FF2B5EF4-FFF2-40B4-BE49-F238E27FC236}">
                <a16:creationId xmlns:a16="http://schemas.microsoft.com/office/drawing/2014/main" id="{0F050800-0765-4A06-A137-E42EDE0AE7DD}"/>
              </a:ext>
            </a:extLst>
          </p:cNvPr>
          <p:cNvSpPr>
            <a:spLocks noGrp="1"/>
          </p:cNvSpPr>
          <p:nvPr>
            <p:ph type="body" sz="quarter" idx="12"/>
          </p:nvPr>
        </p:nvSpPr>
        <p:spPr>
          <a:xfrm>
            <a:off x="584202" y="1205843"/>
            <a:ext cx="3619153" cy="194785"/>
          </a:xfrm>
        </p:spPr>
        <p:txBody>
          <a:bodyPr/>
          <a:lstStyle/>
          <a:p>
            <a:pPr>
              <a:lnSpc>
                <a:spcPct val="100000"/>
              </a:lnSpc>
            </a:pPr>
            <a:r>
              <a:rPr lang="en-US" sz="1800" dirty="0"/>
              <a:t>Illinois workNet widgets give you tools and resources to add to your website, while we maintain the functionality!</a:t>
            </a:r>
          </a:p>
          <a:p>
            <a:pPr>
              <a:lnSpc>
                <a:spcPct val="100000"/>
              </a:lnSpc>
            </a:pPr>
            <a:endParaRPr lang="en-US" sz="1800" dirty="0"/>
          </a:p>
          <a:p>
            <a:pPr>
              <a:lnSpc>
                <a:spcPct val="100000"/>
              </a:lnSpc>
            </a:pPr>
            <a:r>
              <a:rPr lang="en-US" sz="1800" dirty="0"/>
              <a:t>Any time we update a widget, it will automatically update on your website.</a:t>
            </a:r>
          </a:p>
          <a:p>
            <a:pPr>
              <a:lnSpc>
                <a:spcPct val="100000"/>
              </a:lnSpc>
            </a:pPr>
            <a:endParaRPr lang="en-US" sz="1800" dirty="0"/>
          </a:p>
          <a:p>
            <a:pPr>
              <a:lnSpc>
                <a:spcPct val="100000"/>
              </a:lnSpc>
            </a:pPr>
            <a:r>
              <a:rPr lang="en-US" sz="1800" dirty="0"/>
              <a:t>This example is IACEA using the Service Finder widget on their website for education locations </a:t>
            </a:r>
            <a:r>
              <a:rPr lang="en-US" sz="1800"/>
              <a:t>and referrals.</a:t>
            </a:r>
            <a:endParaRPr lang="en-US" sz="1800" dirty="0"/>
          </a:p>
          <a:p>
            <a:pPr>
              <a:lnSpc>
                <a:spcPct val="100000"/>
              </a:lnSpc>
            </a:pPr>
            <a:endParaRPr lang="en-US" sz="1800" dirty="0"/>
          </a:p>
        </p:txBody>
      </p:sp>
      <p:pic>
        <p:nvPicPr>
          <p:cNvPr id="3" name="Picture 2" descr="A screenshot of a cell phone&#10;&#10;Description automatically generated">
            <a:extLst>
              <a:ext uri="{FF2B5EF4-FFF2-40B4-BE49-F238E27FC236}">
                <a16:creationId xmlns:a16="http://schemas.microsoft.com/office/drawing/2014/main" id="{0408874C-9450-4865-8CA0-D7C60CB56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355" y="1531605"/>
            <a:ext cx="4869207" cy="2782404"/>
          </a:xfrm>
          <a:prstGeom prst="rect">
            <a:avLst/>
          </a:prstGeom>
        </p:spPr>
      </p:pic>
    </p:spTree>
    <p:custDataLst>
      <p:tags r:id="rId1"/>
    </p:custDataLst>
    <p:extLst>
      <p:ext uri="{BB962C8B-B14F-4D97-AF65-F5344CB8AC3E}">
        <p14:creationId xmlns:p14="http://schemas.microsoft.com/office/powerpoint/2010/main" val="8569710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584202" y="575841"/>
            <a:ext cx="5176518" cy="383260"/>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800" dirty="0"/>
              <a:t>Illinois workNet </a:t>
            </a:r>
            <a:r>
              <a:rPr lang="en-US" sz="2600" dirty="0">
                <a:solidFill>
                  <a:srgbClr val="D14C27"/>
                </a:solidFill>
                <a:latin typeface="+mn-lt"/>
              </a:rPr>
              <a:t>Widgets!</a:t>
            </a:r>
          </a:p>
        </p:txBody>
      </p:sp>
      <p:sp>
        <p:nvSpPr>
          <p:cNvPr id="5" name="Text Placeholder 4">
            <a:extLst>
              <a:ext uri="{FF2B5EF4-FFF2-40B4-BE49-F238E27FC236}">
                <a16:creationId xmlns:a16="http://schemas.microsoft.com/office/drawing/2014/main" id="{0F050800-0765-4A06-A137-E42EDE0AE7DD}"/>
              </a:ext>
            </a:extLst>
          </p:cNvPr>
          <p:cNvSpPr>
            <a:spLocks noGrp="1"/>
          </p:cNvSpPr>
          <p:nvPr>
            <p:ph type="body" sz="quarter" idx="12"/>
          </p:nvPr>
        </p:nvSpPr>
        <p:spPr>
          <a:xfrm>
            <a:off x="584202" y="1032195"/>
            <a:ext cx="7834809" cy="194785"/>
          </a:xfrm>
        </p:spPr>
        <p:txBody>
          <a:bodyPr/>
          <a:lstStyle/>
          <a:p>
            <a:pPr>
              <a:lnSpc>
                <a:spcPct val="100000"/>
              </a:lnSpc>
            </a:pPr>
            <a:r>
              <a:rPr lang="en-US" sz="1100" dirty="0"/>
              <a:t>Anyone who has access to their website’s source code/html can add Illinois workNet widgets. Below are some examples of widgets but check the IOER widget page because new widgets might be available. </a:t>
            </a:r>
            <a:r>
              <a:rPr lang="en-US" sz="1100" dirty="0">
                <a:hlinkClick r:id="rId3"/>
              </a:rPr>
              <a:t>https://www.illinoisworknet.com/widgets</a:t>
            </a:r>
            <a:r>
              <a:rPr lang="en-US" sz="1100" dirty="0"/>
              <a:t> </a:t>
            </a:r>
          </a:p>
          <a:p>
            <a:pPr>
              <a:lnSpc>
                <a:spcPct val="100000"/>
              </a:lnSpc>
            </a:pPr>
            <a:endParaRPr lang="en-US" sz="1100" dirty="0"/>
          </a:p>
        </p:txBody>
      </p:sp>
      <p:graphicFrame>
        <p:nvGraphicFramePr>
          <p:cNvPr id="7" name="Table 6">
            <a:extLst>
              <a:ext uri="{FF2B5EF4-FFF2-40B4-BE49-F238E27FC236}">
                <a16:creationId xmlns:a16="http://schemas.microsoft.com/office/drawing/2014/main" id="{6FDC2BD7-6032-40DF-9AD7-FB43243AC8BF}"/>
              </a:ext>
            </a:extLst>
          </p:cNvPr>
          <p:cNvGraphicFramePr>
            <a:graphicFrameLocks noGrp="1"/>
          </p:cNvGraphicFramePr>
          <p:nvPr>
            <p:extLst>
              <p:ext uri="{D42A27DB-BD31-4B8C-83A1-F6EECF244321}">
                <p14:modId xmlns:p14="http://schemas.microsoft.com/office/powerpoint/2010/main" val="154763885"/>
              </p:ext>
            </p:extLst>
          </p:nvPr>
        </p:nvGraphicFramePr>
        <p:xfrm>
          <a:off x="0" y="1460937"/>
          <a:ext cx="9144000" cy="3706255"/>
        </p:xfrm>
        <a:graphic>
          <a:graphicData uri="http://schemas.openxmlformats.org/drawingml/2006/table">
            <a:tbl>
              <a:tblPr firstRow="1" bandRow="1">
                <a:tableStyleId>{9DCAF9ED-07DC-4A11-8D7F-57B35C25682E}</a:tableStyleId>
              </a:tblPr>
              <a:tblGrid>
                <a:gridCol w="1678171">
                  <a:extLst>
                    <a:ext uri="{9D8B030D-6E8A-4147-A177-3AD203B41FA5}">
                      <a16:colId xmlns:a16="http://schemas.microsoft.com/office/drawing/2014/main" val="20000"/>
                    </a:ext>
                  </a:extLst>
                </a:gridCol>
                <a:gridCol w="7465829">
                  <a:extLst>
                    <a:ext uri="{9D8B030D-6E8A-4147-A177-3AD203B41FA5}">
                      <a16:colId xmlns:a16="http://schemas.microsoft.com/office/drawing/2014/main" val="20001"/>
                    </a:ext>
                  </a:extLst>
                </a:gridCol>
              </a:tblGrid>
              <a:tr h="238932">
                <a:tc>
                  <a:txBody>
                    <a:bodyPr/>
                    <a:lstStyle/>
                    <a:p>
                      <a:r>
                        <a:rPr lang="en-US" sz="1000" dirty="0"/>
                        <a:t>Widget</a:t>
                      </a:r>
                    </a:p>
                  </a:txBody>
                  <a:tcPr>
                    <a:solidFill>
                      <a:srgbClr val="B74900"/>
                    </a:solidFill>
                  </a:tcPr>
                </a:tc>
                <a:tc>
                  <a:txBody>
                    <a:bodyPr/>
                    <a:lstStyle/>
                    <a:p>
                      <a:r>
                        <a:rPr lang="en-US" sz="1000" dirty="0"/>
                        <a:t>Description</a:t>
                      </a:r>
                    </a:p>
                  </a:txBody>
                  <a:tcPr>
                    <a:solidFill>
                      <a:srgbClr val="B74900"/>
                    </a:solidFill>
                  </a:tcPr>
                </a:tc>
                <a:extLst>
                  <a:ext uri="{0D108BD9-81ED-4DB2-BD59-A6C34878D82A}">
                    <a16:rowId xmlns:a16="http://schemas.microsoft.com/office/drawing/2014/main" val="10000"/>
                  </a:ext>
                </a:extLst>
              </a:tr>
              <a:tr h="4144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rPr>
                        <a:t>Event Calendar</a:t>
                      </a:r>
                    </a:p>
                  </a:txBody>
                  <a:tcPr/>
                </a:tc>
                <a:tc>
                  <a:txBody>
                    <a:bodyPr/>
                    <a:lstStyle/>
                    <a:p>
                      <a:r>
                        <a:rPr lang="en-US" sz="950" dirty="0">
                          <a:solidFill>
                            <a:schemeClr val="tx1"/>
                          </a:solidFill>
                        </a:rPr>
                        <a:t>The Illinois workNet Event Calendar shows events that have been added by our office, local partners, and other users that have events to share. Event examples include Job Fairs, WIOA Orientation, Job Search Workshops, Conferences, and more.</a:t>
                      </a:r>
                    </a:p>
                  </a:txBody>
                  <a:tcPr/>
                </a:tc>
                <a:extLst>
                  <a:ext uri="{0D108BD9-81ED-4DB2-BD59-A6C34878D82A}">
                    <a16:rowId xmlns:a16="http://schemas.microsoft.com/office/drawing/2014/main" val="10001"/>
                  </a:ext>
                </a:extLst>
              </a:tr>
              <a:tr h="226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rPr>
                        <a:t>Article</a:t>
                      </a:r>
                      <a:r>
                        <a:rPr lang="en-US" sz="950" baseline="0" dirty="0">
                          <a:solidFill>
                            <a:schemeClr val="tx1"/>
                          </a:solidFill>
                        </a:rPr>
                        <a:t> Viewer</a:t>
                      </a:r>
                      <a:endParaRPr lang="en-US" sz="950" dirty="0">
                        <a:solidFill>
                          <a:schemeClr val="tx1"/>
                        </a:solidFill>
                      </a:endParaRPr>
                    </a:p>
                  </a:txBody>
                  <a:tcPr/>
                </a:tc>
                <a:tc>
                  <a:txBody>
                    <a:bodyPr/>
                    <a:lstStyle/>
                    <a:p>
                      <a:r>
                        <a:rPr lang="en-US" sz="950" dirty="0">
                          <a:solidFill>
                            <a:schemeClr val="tx1"/>
                          </a:solidFill>
                        </a:rPr>
                        <a:t>The Illinois</a:t>
                      </a:r>
                      <a:r>
                        <a:rPr lang="en-US" sz="950" baseline="0" dirty="0">
                          <a:solidFill>
                            <a:schemeClr val="tx1"/>
                          </a:solidFill>
                        </a:rPr>
                        <a:t> workNet Article Viewer </a:t>
                      </a:r>
                      <a:r>
                        <a:rPr lang="en-US" sz="950" dirty="0">
                          <a:solidFill>
                            <a:schemeClr val="tx1"/>
                          </a:solidFill>
                        </a:rPr>
                        <a:t>will allow you to select from and view articles from Illinois workNet.</a:t>
                      </a:r>
                    </a:p>
                  </a:txBody>
                  <a:tcPr/>
                </a:tc>
                <a:extLst>
                  <a:ext uri="{0D108BD9-81ED-4DB2-BD59-A6C34878D82A}">
                    <a16:rowId xmlns:a16="http://schemas.microsoft.com/office/drawing/2014/main" val="10002"/>
                  </a:ext>
                </a:extLst>
              </a:tr>
              <a:tr h="3683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50" dirty="0">
                          <a:solidFill>
                            <a:schemeClr val="tx1"/>
                          </a:solidFill>
                        </a:rPr>
                        <a:t>Illinois workNet </a:t>
                      </a:r>
                      <a:r>
                        <a:rPr lang="en-US" sz="950" dirty="0" err="1">
                          <a:solidFill>
                            <a:schemeClr val="tx1"/>
                          </a:solidFill>
                        </a:rPr>
                        <a:t>JobFinder</a:t>
                      </a:r>
                      <a:endParaRPr lang="en-US" sz="950" dirty="0">
                        <a:solidFill>
                          <a:schemeClr val="tx1"/>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50" dirty="0">
                          <a:solidFill>
                            <a:schemeClr val="tx1"/>
                          </a:solidFill>
                        </a:rPr>
                        <a:t>The Illinois workNet </a:t>
                      </a:r>
                      <a:r>
                        <a:rPr lang="en-US" sz="950" dirty="0" err="1">
                          <a:solidFill>
                            <a:schemeClr val="tx1"/>
                          </a:solidFill>
                        </a:rPr>
                        <a:t>JobFinder</a:t>
                      </a:r>
                      <a:r>
                        <a:rPr lang="en-US" sz="950" baseline="0" dirty="0">
                          <a:solidFill>
                            <a:schemeClr val="tx1"/>
                          </a:solidFill>
                        </a:rPr>
                        <a:t> widget uses Indeed’s API to show jobs statewide and allows the user to search using keywords, location, job sector, position type, and much more!</a:t>
                      </a:r>
                      <a:endParaRPr lang="en-US" sz="950" dirty="0">
                        <a:solidFill>
                          <a:schemeClr val="tx1"/>
                        </a:solidFill>
                      </a:endParaRPr>
                    </a:p>
                  </a:txBody>
                  <a:tcPr/>
                </a:tc>
                <a:extLst>
                  <a:ext uri="{0D108BD9-81ED-4DB2-BD59-A6C34878D82A}">
                    <a16:rowId xmlns:a16="http://schemas.microsoft.com/office/drawing/2014/main" val="2281354653"/>
                  </a:ext>
                </a:extLst>
              </a:tr>
              <a:tr h="3683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50" dirty="0">
                          <a:solidFill>
                            <a:schemeClr val="tx1"/>
                          </a:solidFill>
                        </a:rPr>
                        <a:t>Related Resources</a:t>
                      </a:r>
                    </a:p>
                    <a:p>
                      <a:endParaRPr lang="en-US" sz="950" dirty="0">
                        <a:solidFill>
                          <a:schemeClr val="tx1"/>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50" dirty="0">
                          <a:solidFill>
                            <a:schemeClr val="tx1"/>
                          </a:solidFill>
                        </a:rPr>
                        <a:t>Illinois workNet uses the Related Resources widget to pull in external resources that assist our users in accomplishing their employment and training goals. You can use this widget to display related resources from any library and collection within Illinois Open Educational Resources. </a:t>
                      </a:r>
                    </a:p>
                  </a:txBody>
                  <a:tcPr/>
                </a:tc>
                <a:extLst>
                  <a:ext uri="{0D108BD9-81ED-4DB2-BD59-A6C34878D82A}">
                    <a16:rowId xmlns:a16="http://schemas.microsoft.com/office/drawing/2014/main" val="2233129937"/>
                  </a:ext>
                </a:extLst>
              </a:tr>
              <a:tr h="510092">
                <a:tc>
                  <a:txBody>
                    <a:bodyPr/>
                    <a:lstStyle/>
                    <a:p>
                      <a:r>
                        <a:rPr lang="en-US" sz="950" dirty="0">
                          <a:solidFill>
                            <a:schemeClr val="tx1"/>
                          </a:solidFill>
                        </a:rPr>
                        <a:t>Service</a:t>
                      </a:r>
                      <a:r>
                        <a:rPr lang="en-US" sz="950" baseline="0" dirty="0">
                          <a:solidFill>
                            <a:schemeClr val="tx1"/>
                          </a:solidFill>
                        </a:rPr>
                        <a:t> Finder</a:t>
                      </a:r>
                      <a:endParaRPr lang="en-US" sz="950" dirty="0">
                        <a:solidFill>
                          <a:schemeClr val="tx1"/>
                        </a:solidFill>
                      </a:endParaRPr>
                    </a:p>
                  </a:txBody>
                  <a:tcPr/>
                </a:tc>
                <a:tc>
                  <a:txBody>
                    <a:bodyPr/>
                    <a:lstStyle/>
                    <a:p>
                      <a:r>
                        <a:rPr lang="en-US" sz="950" dirty="0">
                          <a:solidFill>
                            <a:schemeClr val="tx1"/>
                          </a:solidFill>
                        </a:rPr>
                        <a:t>The Illinois workNet Service Finder provides users with a search to locate offices where staff are able to assist them in finding resources for their job search, career preparation, and referrals for work support such as financial aid, child care, and much more. These partner locations include Illinois workNet Centers, Community Based Organizations, State Agencies, and much more.</a:t>
                      </a:r>
                    </a:p>
                  </a:txBody>
                  <a:tcPr/>
                </a:tc>
                <a:extLst>
                  <a:ext uri="{0D108BD9-81ED-4DB2-BD59-A6C34878D82A}">
                    <a16:rowId xmlns:a16="http://schemas.microsoft.com/office/drawing/2014/main" val="10003"/>
                  </a:ext>
                </a:extLst>
              </a:tr>
              <a:tr h="368399">
                <a:tc>
                  <a:txBody>
                    <a:bodyPr/>
                    <a:lstStyle/>
                    <a:p>
                      <a:r>
                        <a:rPr lang="en-US" sz="950" dirty="0">
                          <a:solidFill>
                            <a:schemeClr val="tx1"/>
                          </a:solidFill>
                        </a:rPr>
                        <a:t>Success Stories</a:t>
                      </a:r>
                    </a:p>
                  </a:txBody>
                  <a:tcPr/>
                </a:tc>
                <a:tc>
                  <a:txBody>
                    <a:bodyPr/>
                    <a:lstStyle/>
                    <a:p>
                      <a:r>
                        <a:rPr lang="en-US" sz="950" dirty="0">
                          <a:solidFill>
                            <a:schemeClr val="tx1"/>
                          </a:solidFill>
                        </a:rPr>
                        <a:t>Illinois workNet </a:t>
                      </a:r>
                      <a:r>
                        <a:rPr lang="en-US" sz="950" b="0" i="0" kern="1200" dirty="0">
                          <a:solidFill>
                            <a:schemeClr val="dk1"/>
                          </a:solidFill>
                          <a:effectLst/>
                          <a:latin typeface="+mn-lt"/>
                          <a:ea typeface="+mn-ea"/>
                          <a:cs typeface="+mn-cs"/>
                        </a:rPr>
                        <a:t>Success Stories from WIOA and related programs are an amazing collection of testimonies to the value of State of Illinois programs and their positive impact on our communities. This widget allows you to embed relevant success stories on your website.</a:t>
                      </a:r>
                      <a:endParaRPr lang="en-US" sz="950" dirty="0">
                        <a:solidFill>
                          <a:schemeClr val="tx1"/>
                        </a:solidFill>
                      </a:endParaRPr>
                    </a:p>
                  </a:txBody>
                  <a:tcPr/>
                </a:tc>
                <a:extLst>
                  <a:ext uri="{0D108BD9-81ED-4DB2-BD59-A6C34878D82A}">
                    <a16:rowId xmlns:a16="http://schemas.microsoft.com/office/drawing/2014/main" val="10004"/>
                  </a:ext>
                </a:extLst>
              </a:tr>
              <a:tr h="3683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50" dirty="0">
                          <a:solidFill>
                            <a:schemeClr val="tx1"/>
                          </a:solidFill>
                        </a:rPr>
                        <a:t>WIOA Training</a:t>
                      </a:r>
                      <a:r>
                        <a:rPr lang="en-US" sz="950" baseline="0" dirty="0">
                          <a:solidFill>
                            <a:schemeClr val="tx1"/>
                          </a:solidFill>
                        </a:rPr>
                        <a:t> Program Search</a:t>
                      </a:r>
                      <a:endParaRPr lang="en-US" sz="950" dirty="0">
                        <a:solidFill>
                          <a:schemeClr val="tx1"/>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50" dirty="0">
                          <a:solidFill>
                            <a:schemeClr val="tx1"/>
                          </a:solidFill>
                        </a:rPr>
                        <a:t>The WIOA Training Program Search widget makes it easy to find WIOA-approved training programs and providers. </a:t>
                      </a:r>
                    </a:p>
                  </a:txBody>
                  <a:tcPr/>
                </a:tc>
                <a:extLst>
                  <a:ext uri="{0D108BD9-81ED-4DB2-BD59-A6C34878D82A}">
                    <a16:rowId xmlns:a16="http://schemas.microsoft.com/office/drawing/2014/main" val="10005"/>
                  </a:ext>
                </a:extLst>
              </a:tr>
              <a:tr h="368399">
                <a:tc>
                  <a:txBody>
                    <a:bodyPr/>
                    <a:lstStyle/>
                    <a:p>
                      <a:r>
                        <a:rPr lang="en-US" sz="950" dirty="0">
                          <a:solidFill>
                            <a:schemeClr val="tx1"/>
                          </a:solidFill>
                        </a:rPr>
                        <a:t>WIOA Board Activity Tool</a:t>
                      </a:r>
                    </a:p>
                  </a:txBody>
                  <a:tcPr/>
                </a:tc>
                <a:tc>
                  <a:txBody>
                    <a:bodyPr/>
                    <a:lstStyle/>
                    <a:p>
                      <a:r>
                        <a:rPr lang="en-US" sz="950" dirty="0">
                          <a:solidFill>
                            <a:schemeClr val="tx1"/>
                          </a:solidFill>
                        </a:rPr>
                        <a:t>Illinois workNet uses the WIOA Board Activity Tool</a:t>
                      </a:r>
                      <a:r>
                        <a:rPr lang="en-US" sz="950" b="0" i="0" kern="1200" dirty="0">
                          <a:solidFill>
                            <a:schemeClr val="dk1"/>
                          </a:solidFill>
                          <a:effectLst/>
                          <a:latin typeface="+mn-lt"/>
                          <a:ea typeface="+mn-ea"/>
                          <a:cs typeface="+mn-cs"/>
                        </a:rPr>
                        <a:t> to track members, events, and files for the Illinois Workforce Innovation Board (IWIB) and their sub-committees, task forces, etc.</a:t>
                      </a:r>
                      <a:endParaRPr lang="en-US" sz="950" dirty="0">
                        <a:solidFill>
                          <a:schemeClr val="tx1"/>
                        </a:solidFill>
                      </a:endParaRPr>
                    </a:p>
                  </a:txBody>
                  <a:tcPr/>
                </a:tc>
                <a:extLst>
                  <a:ext uri="{0D108BD9-81ED-4DB2-BD59-A6C34878D82A}">
                    <a16:rowId xmlns:a16="http://schemas.microsoft.com/office/drawing/2014/main" val="10006"/>
                  </a:ext>
                </a:extLst>
              </a:tr>
              <a:tr h="335177">
                <a:tc>
                  <a:txBody>
                    <a:bodyPr/>
                    <a:lstStyle/>
                    <a:p>
                      <a:r>
                        <a:rPr lang="en-US" sz="950" dirty="0">
                          <a:solidFill>
                            <a:schemeClr val="tx1"/>
                          </a:solidFill>
                        </a:rPr>
                        <a:t>WIOA e-Policy</a:t>
                      </a:r>
                    </a:p>
                  </a:txBody>
                  <a:tcPr/>
                </a:tc>
                <a:tc>
                  <a:txBody>
                    <a:bodyPr/>
                    <a:lstStyle/>
                    <a:p>
                      <a:r>
                        <a:rPr lang="en-US" sz="950" dirty="0">
                          <a:solidFill>
                            <a:schemeClr val="tx1"/>
                          </a:solidFill>
                        </a:rPr>
                        <a:t>Illinois workNet’s WIOA </a:t>
                      </a:r>
                      <a:r>
                        <a:rPr lang="en-US" sz="950" dirty="0" err="1">
                          <a:solidFill>
                            <a:schemeClr val="tx1"/>
                          </a:solidFill>
                        </a:rPr>
                        <a:t>ePolicy</a:t>
                      </a:r>
                      <a:r>
                        <a:rPr lang="en-US" sz="950" dirty="0">
                          <a:solidFill>
                            <a:schemeClr val="tx1"/>
                          </a:solidFill>
                        </a:rPr>
                        <a:t> tracking system reads like an e-book, allowing users to move through the policy one-by-one or navigate the table of contents. In addition, there is an A-Z view, Archive Only view, and print view to allow the user to print any or all of the policy in the system. </a:t>
                      </a:r>
                    </a:p>
                  </a:txBody>
                  <a:tcPr/>
                </a:tc>
                <a:extLst>
                  <a:ext uri="{0D108BD9-81ED-4DB2-BD59-A6C34878D82A}">
                    <a16:rowId xmlns:a16="http://schemas.microsoft.com/office/drawing/2014/main" val="2200765724"/>
                  </a:ext>
                </a:extLst>
              </a:tr>
            </a:tbl>
          </a:graphicData>
        </a:graphic>
      </p:graphicFrame>
    </p:spTree>
    <p:custDataLst>
      <p:tags r:id="rId1"/>
    </p:custDataLst>
    <p:extLst>
      <p:ext uri="{BB962C8B-B14F-4D97-AF65-F5344CB8AC3E}">
        <p14:creationId xmlns:p14="http://schemas.microsoft.com/office/powerpoint/2010/main" val="374821067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584202" y="575841"/>
            <a:ext cx="3857169" cy="383260"/>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3200" dirty="0"/>
              <a:t>Widget </a:t>
            </a:r>
            <a:r>
              <a:rPr lang="en-US" sz="2800" dirty="0">
                <a:solidFill>
                  <a:srgbClr val="D14C27"/>
                </a:solidFill>
              </a:rPr>
              <a:t>Samples</a:t>
            </a:r>
          </a:p>
        </p:txBody>
      </p:sp>
      <p:sp>
        <p:nvSpPr>
          <p:cNvPr id="5" name="Text Placeholder 4">
            <a:extLst>
              <a:ext uri="{FF2B5EF4-FFF2-40B4-BE49-F238E27FC236}">
                <a16:creationId xmlns:a16="http://schemas.microsoft.com/office/drawing/2014/main" id="{0F050800-0765-4A06-A137-E42EDE0AE7DD}"/>
              </a:ext>
            </a:extLst>
          </p:cNvPr>
          <p:cNvSpPr>
            <a:spLocks noGrp="1"/>
          </p:cNvSpPr>
          <p:nvPr>
            <p:ph type="body" sz="quarter" idx="12"/>
          </p:nvPr>
        </p:nvSpPr>
        <p:spPr>
          <a:xfrm>
            <a:off x="584202" y="1205843"/>
            <a:ext cx="4066175" cy="194785"/>
          </a:xfrm>
        </p:spPr>
        <p:txBody>
          <a:bodyPr/>
          <a:lstStyle/>
          <a:p>
            <a:pPr>
              <a:lnSpc>
                <a:spcPct val="100000"/>
              </a:lnSpc>
            </a:pPr>
            <a:r>
              <a:rPr lang="en-US" sz="2000" b="1" dirty="0">
                <a:solidFill>
                  <a:srgbClr val="B74900"/>
                </a:solidFill>
              </a:rPr>
              <a:t>Illinois workNet Success Stories</a:t>
            </a:r>
          </a:p>
          <a:p>
            <a:pPr>
              <a:lnSpc>
                <a:spcPct val="100000"/>
              </a:lnSpc>
            </a:pPr>
            <a:br>
              <a:rPr lang="en-US" sz="2800" dirty="0"/>
            </a:br>
            <a:r>
              <a:rPr lang="en-US" sz="2800" dirty="0"/>
              <a:t>Display success stories from WIOA and related programs that have had a positive impact on your community. </a:t>
            </a:r>
          </a:p>
          <a:p>
            <a:pPr>
              <a:lnSpc>
                <a:spcPct val="100000"/>
              </a:lnSpc>
            </a:pPr>
            <a:endParaRPr lang="en-US" sz="2800" dirty="0"/>
          </a:p>
        </p:txBody>
      </p:sp>
      <p:pic>
        <p:nvPicPr>
          <p:cNvPr id="3" name="Picture 2">
            <a:extLst>
              <a:ext uri="{FF2B5EF4-FFF2-40B4-BE49-F238E27FC236}">
                <a16:creationId xmlns:a16="http://schemas.microsoft.com/office/drawing/2014/main" id="{E0A0812C-C9B9-44D1-8A6C-FB40472910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14913" y="359819"/>
            <a:ext cx="3385829" cy="442386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02456206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584202" y="575841"/>
            <a:ext cx="3857169" cy="383260"/>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800" dirty="0"/>
              <a:t>Widget </a:t>
            </a:r>
            <a:r>
              <a:rPr lang="en-US" sz="2600" dirty="0">
                <a:solidFill>
                  <a:srgbClr val="D14C27"/>
                </a:solidFill>
                <a:latin typeface="+mn-lt"/>
              </a:rPr>
              <a:t>Samples</a:t>
            </a:r>
          </a:p>
        </p:txBody>
      </p:sp>
      <p:sp>
        <p:nvSpPr>
          <p:cNvPr id="5" name="Text Placeholder 4">
            <a:extLst>
              <a:ext uri="{FF2B5EF4-FFF2-40B4-BE49-F238E27FC236}">
                <a16:creationId xmlns:a16="http://schemas.microsoft.com/office/drawing/2014/main" id="{0F050800-0765-4A06-A137-E42EDE0AE7DD}"/>
              </a:ext>
            </a:extLst>
          </p:cNvPr>
          <p:cNvSpPr>
            <a:spLocks noGrp="1"/>
          </p:cNvSpPr>
          <p:nvPr>
            <p:ph type="body" sz="quarter" idx="12"/>
          </p:nvPr>
        </p:nvSpPr>
        <p:spPr>
          <a:xfrm>
            <a:off x="584203" y="1205843"/>
            <a:ext cx="3050920" cy="194785"/>
          </a:xfrm>
        </p:spPr>
        <p:txBody>
          <a:bodyPr/>
          <a:lstStyle/>
          <a:p>
            <a:pPr>
              <a:lnSpc>
                <a:spcPct val="100000"/>
              </a:lnSpc>
            </a:pPr>
            <a:r>
              <a:rPr lang="en-US" sz="1800" b="1" dirty="0">
                <a:solidFill>
                  <a:srgbClr val="B74900"/>
                </a:solidFill>
              </a:rPr>
              <a:t>Illinois workNet Event Calendar</a:t>
            </a:r>
          </a:p>
          <a:p>
            <a:pPr>
              <a:lnSpc>
                <a:spcPct val="100000"/>
              </a:lnSpc>
            </a:pPr>
            <a:br>
              <a:rPr lang="en-US" sz="2000" dirty="0"/>
            </a:br>
            <a:r>
              <a:rPr lang="en-US" sz="2800" dirty="0"/>
              <a:t>Customize the calendar to match the look and feel of your website and fit the space you have</a:t>
            </a:r>
            <a:r>
              <a:rPr lang="en-US" sz="2000" dirty="0"/>
              <a:t>.</a:t>
            </a:r>
          </a:p>
        </p:txBody>
      </p:sp>
      <p:pic>
        <p:nvPicPr>
          <p:cNvPr id="2" name="Picture 1">
            <a:extLst>
              <a:ext uri="{FF2B5EF4-FFF2-40B4-BE49-F238E27FC236}">
                <a16:creationId xmlns:a16="http://schemas.microsoft.com/office/drawing/2014/main" id="{CE58FBDF-DA4C-4314-B1C3-A82D297C1C71}"/>
              </a:ext>
            </a:extLst>
          </p:cNvPr>
          <p:cNvPicPr>
            <a:picLocks noChangeAspect="1"/>
          </p:cNvPicPr>
          <p:nvPr/>
        </p:nvPicPr>
        <p:blipFill>
          <a:blip r:embed="rId3"/>
          <a:stretch>
            <a:fillRect/>
          </a:stretch>
        </p:blipFill>
        <p:spPr>
          <a:xfrm>
            <a:off x="3799623" y="1116593"/>
            <a:ext cx="5153439" cy="34290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366420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584202" y="575841"/>
            <a:ext cx="3857169" cy="383260"/>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3200" dirty="0"/>
              <a:t>Widget </a:t>
            </a:r>
            <a:r>
              <a:rPr lang="en-US" sz="2800" dirty="0">
                <a:solidFill>
                  <a:srgbClr val="D14C27"/>
                </a:solidFill>
              </a:rPr>
              <a:t>Samples</a:t>
            </a:r>
          </a:p>
        </p:txBody>
      </p:sp>
      <p:sp>
        <p:nvSpPr>
          <p:cNvPr id="5" name="Text Placeholder 4">
            <a:extLst>
              <a:ext uri="{FF2B5EF4-FFF2-40B4-BE49-F238E27FC236}">
                <a16:creationId xmlns:a16="http://schemas.microsoft.com/office/drawing/2014/main" id="{0F050800-0765-4A06-A137-E42EDE0AE7DD}"/>
              </a:ext>
            </a:extLst>
          </p:cNvPr>
          <p:cNvSpPr>
            <a:spLocks noGrp="1"/>
          </p:cNvSpPr>
          <p:nvPr>
            <p:ph type="body" sz="quarter" idx="12"/>
          </p:nvPr>
        </p:nvSpPr>
        <p:spPr>
          <a:xfrm>
            <a:off x="584202" y="1205843"/>
            <a:ext cx="4680129" cy="194785"/>
          </a:xfrm>
        </p:spPr>
        <p:txBody>
          <a:bodyPr/>
          <a:lstStyle/>
          <a:p>
            <a:pPr>
              <a:lnSpc>
                <a:spcPct val="100000"/>
              </a:lnSpc>
            </a:pPr>
            <a:r>
              <a:rPr lang="en-US" sz="2800" b="1" dirty="0">
                <a:solidFill>
                  <a:srgbClr val="B74900"/>
                </a:solidFill>
              </a:rPr>
              <a:t>Illinois workNet Article Viewer</a:t>
            </a:r>
          </a:p>
          <a:p>
            <a:pPr>
              <a:lnSpc>
                <a:spcPct val="100000"/>
              </a:lnSpc>
            </a:pPr>
            <a:br>
              <a:rPr lang="en-US" sz="1800" dirty="0"/>
            </a:br>
            <a:r>
              <a:rPr lang="en-US" sz="2800" dirty="0"/>
              <a:t>Display articles that cover a wide variety of career, training, and employment topics.</a:t>
            </a:r>
            <a:endParaRPr lang="en-US" sz="1800" dirty="0"/>
          </a:p>
        </p:txBody>
      </p:sp>
      <p:pic>
        <p:nvPicPr>
          <p:cNvPr id="3" name="Picture 2">
            <a:extLst>
              <a:ext uri="{FF2B5EF4-FFF2-40B4-BE49-F238E27FC236}">
                <a16:creationId xmlns:a16="http://schemas.microsoft.com/office/drawing/2014/main" id="{351D5E74-A6B4-4CB5-A31C-839509771629}"/>
              </a:ext>
            </a:extLst>
          </p:cNvPr>
          <p:cNvPicPr>
            <a:picLocks noChangeAspect="1"/>
          </p:cNvPicPr>
          <p:nvPr/>
        </p:nvPicPr>
        <p:blipFill>
          <a:blip r:embed="rId3"/>
          <a:stretch>
            <a:fillRect/>
          </a:stretch>
        </p:blipFill>
        <p:spPr>
          <a:xfrm>
            <a:off x="2170560" y="3937657"/>
            <a:ext cx="5750514" cy="748208"/>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CEBFA798-3FA3-4321-83F8-691235B567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57307" y="584128"/>
            <a:ext cx="2189708" cy="410173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0758803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584202" y="575841"/>
            <a:ext cx="3857169" cy="383260"/>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3200" dirty="0"/>
              <a:t>Widget </a:t>
            </a:r>
            <a:r>
              <a:rPr lang="en-US" sz="2800" dirty="0">
                <a:solidFill>
                  <a:srgbClr val="D14C27"/>
                </a:solidFill>
              </a:rPr>
              <a:t>Samples</a:t>
            </a:r>
          </a:p>
        </p:txBody>
      </p:sp>
      <p:sp>
        <p:nvSpPr>
          <p:cNvPr id="5" name="Text Placeholder 4">
            <a:extLst>
              <a:ext uri="{FF2B5EF4-FFF2-40B4-BE49-F238E27FC236}">
                <a16:creationId xmlns:a16="http://schemas.microsoft.com/office/drawing/2014/main" id="{0F050800-0765-4A06-A137-E42EDE0AE7DD}"/>
              </a:ext>
            </a:extLst>
          </p:cNvPr>
          <p:cNvSpPr>
            <a:spLocks noGrp="1"/>
          </p:cNvSpPr>
          <p:nvPr>
            <p:ph type="body" sz="quarter" idx="12"/>
          </p:nvPr>
        </p:nvSpPr>
        <p:spPr>
          <a:xfrm>
            <a:off x="584202" y="1205843"/>
            <a:ext cx="3050921" cy="194785"/>
          </a:xfrm>
        </p:spPr>
        <p:txBody>
          <a:bodyPr/>
          <a:lstStyle/>
          <a:p>
            <a:pPr>
              <a:lnSpc>
                <a:spcPct val="100000"/>
              </a:lnSpc>
            </a:pPr>
            <a:r>
              <a:rPr lang="en-US" sz="2000" b="1" dirty="0">
                <a:solidFill>
                  <a:srgbClr val="B74900"/>
                </a:solidFill>
              </a:rPr>
              <a:t>Illinois workNet Job Finder</a:t>
            </a:r>
          </a:p>
          <a:p>
            <a:pPr>
              <a:lnSpc>
                <a:spcPct val="100000"/>
              </a:lnSpc>
            </a:pPr>
            <a:br>
              <a:rPr lang="en-US" sz="2400" dirty="0"/>
            </a:br>
            <a:r>
              <a:rPr lang="en-US" sz="2400" dirty="0"/>
              <a:t>Add the Illinois workNet </a:t>
            </a:r>
            <a:r>
              <a:rPr lang="en-US" sz="2400" dirty="0" err="1"/>
              <a:t>JobFinder</a:t>
            </a:r>
            <a:r>
              <a:rPr lang="en-US" sz="2400" dirty="0"/>
              <a:t> to your website to allow customers to search for jobs near them that they can apply for.</a:t>
            </a:r>
          </a:p>
        </p:txBody>
      </p:sp>
      <p:pic>
        <p:nvPicPr>
          <p:cNvPr id="7" name="Picture 6">
            <a:extLst>
              <a:ext uri="{FF2B5EF4-FFF2-40B4-BE49-F238E27FC236}">
                <a16:creationId xmlns:a16="http://schemas.microsoft.com/office/drawing/2014/main" id="{F51D1845-3A19-4269-893C-E24110DED1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04555" y="1241446"/>
            <a:ext cx="5117481" cy="309701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5948812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584202" y="575841"/>
            <a:ext cx="3857169" cy="383260"/>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3200" dirty="0"/>
              <a:t>Widget </a:t>
            </a:r>
            <a:r>
              <a:rPr lang="en-US" sz="2800" dirty="0">
                <a:solidFill>
                  <a:srgbClr val="D14C27"/>
                </a:solidFill>
              </a:rPr>
              <a:t>Samples</a:t>
            </a:r>
          </a:p>
        </p:txBody>
      </p:sp>
      <p:sp>
        <p:nvSpPr>
          <p:cNvPr id="5" name="Text Placeholder 4">
            <a:extLst>
              <a:ext uri="{FF2B5EF4-FFF2-40B4-BE49-F238E27FC236}">
                <a16:creationId xmlns:a16="http://schemas.microsoft.com/office/drawing/2014/main" id="{0F050800-0765-4A06-A137-E42EDE0AE7DD}"/>
              </a:ext>
            </a:extLst>
          </p:cNvPr>
          <p:cNvSpPr>
            <a:spLocks noGrp="1"/>
          </p:cNvSpPr>
          <p:nvPr>
            <p:ph type="body" sz="quarter" idx="12"/>
          </p:nvPr>
        </p:nvSpPr>
        <p:spPr>
          <a:xfrm>
            <a:off x="584203" y="1205843"/>
            <a:ext cx="3419564" cy="194785"/>
          </a:xfrm>
        </p:spPr>
        <p:txBody>
          <a:bodyPr/>
          <a:lstStyle/>
          <a:p>
            <a:pPr>
              <a:lnSpc>
                <a:spcPct val="100000"/>
              </a:lnSpc>
            </a:pPr>
            <a:r>
              <a:rPr lang="en-US" sz="1800" b="1" dirty="0">
                <a:solidFill>
                  <a:srgbClr val="B74900"/>
                </a:solidFill>
              </a:rPr>
              <a:t>Illinois workNet Related Resources</a:t>
            </a:r>
          </a:p>
          <a:p>
            <a:pPr>
              <a:lnSpc>
                <a:spcPct val="100000"/>
              </a:lnSpc>
            </a:pPr>
            <a:br>
              <a:rPr lang="en-US" sz="2400" dirty="0"/>
            </a:br>
            <a:r>
              <a:rPr lang="en-US" sz="2400" dirty="0"/>
              <a:t>Add the Related Resources widget to provide external resources that can assist your customers in accomplishing their employment and training goals!</a:t>
            </a:r>
          </a:p>
        </p:txBody>
      </p:sp>
      <p:pic>
        <p:nvPicPr>
          <p:cNvPr id="7" name="Picture 6">
            <a:extLst>
              <a:ext uri="{FF2B5EF4-FFF2-40B4-BE49-F238E27FC236}">
                <a16:creationId xmlns:a16="http://schemas.microsoft.com/office/drawing/2014/main" id="{6250A51F-2465-4EA1-94B9-5E24D6F5F3D1}"/>
              </a:ext>
            </a:extLst>
          </p:cNvPr>
          <p:cNvPicPr>
            <a:picLocks noChangeAspect="1"/>
          </p:cNvPicPr>
          <p:nvPr/>
        </p:nvPicPr>
        <p:blipFill>
          <a:blip r:embed="rId3"/>
          <a:stretch>
            <a:fillRect/>
          </a:stretch>
        </p:blipFill>
        <p:spPr>
          <a:xfrm>
            <a:off x="4617720" y="411131"/>
            <a:ext cx="4307270" cy="346819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2DE95AA-FF21-486F-B1F1-DBF81AA77F6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63020" y="3610788"/>
            <a:ext cx="4077316" cy="135737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5186106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07-Orange">
      <a:dk1>
        <a:sysClr val="windowText" lastClr="000000"/>
      </a:dk1>
      <a:lt1>
        <a:sysClr val="window" lastClr="FFFFFF"/>
      </a:lt1>
      <a:dk2>
        <a:srgbClr val="000000"/>
      </a:dk2>
      <a:lt2>
        <a:srgbClr val="E7E6E6"/>
      </a:lt2>
      <a:accent1>
        <a:srgbClr val="4B5050"/>
      </a:accent1>
      <a:accent2>
        <a:srgbClr val="F0821E"/>
      </a:accent2>
      <a:accent3>
        <a:srgbClr val="6E7378"/>
      </a:accent3>
      <a:accent4>
        <a:srgbClr val="91969B"/>
      </a:accent4>
      <a:accent5>
        <a:srgbClr val="AAAFB4"/>
      </a:accent5>
      <a:accent6>
        <a:srgbClr val="DCE1E6"/>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ainCategory xmlns="9352c220-c5aa-4176-b310-478a54cdcce0">8</MainCategory>
    <Site xmlns="9352c220-c5aa-4176-b310-478a54cdcce0">
      <Value>1</Value>
    </Site>
    <SubCategory xmlns="9352c220-c5aa-4176-b310-478a54cdcce0">62</SubCategory>
    <SkillLevel xmlns="9352c220-c5aa-4176-b310-478a54cdcce0">
      <Value>All Levels</Value>
    </SkillLevel>
    <Audience xmlns="9352c220-c5aa-4176-b310-478a54cdcce0">
      <Value>3</Value>
    </Audience>
    <TaxKeywordTaxHTField xmlns="6e83a1a5-9dab-4521-85db-ea3c8196acb3">
      <Terms xmlns="http://schemas.microsoft.com/office/infopath/2007/PartnerControls"/>
    </TaxKeywordTaxHTField>
    <SubAudience xmlns="9352c220-c5aa-4176-b310-478a54cdcce0"/>
    <Language xmlns="9352c220-c5aa-4176-b310-478a54cdcce0">English</Language>
    <DocumentType xmlns="9352c220-c5aa-4176-b310-478a54cdcce0">
      <Value>Marketing/Outreach</Value>
      <Value>Presentations</Value>
    </DocumentType>
    <TaxCatchAll xmlns="6e83a1a5-9dab-4521-85db-ea3c8196acb3"/>
    <Description0 xmlns="9352c220-c5aa-4176-b310-478a54cdcce0">IwN_ Widgets_2.23.22</Description0>
    <GradeLevel xmlns="9352c220-c5aa-4176-b310-478a54cdcce0">
      <Value>&gt;12 Postsecondary</Value>
    </GradeLeve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29A919-D53E-4ACE-9CFC-8189278920B0}"/>
</file>

<file path=customXml/itemProps2.xml><?xml version="1.0" encoding="utf-8"?>
<ds:datastoreItem xmlns:ds="http://schemas.openxmlformats.org/officeDocument/2006/customXml" ds:itemID="{653760A4-7E0C-4200-B9A2-00CD91F07825}">
  <ds:schemaRefs>
    <ds:schemaRef ds:uri="http://schemas.microsoft.com/office/infopath/2007/PartnerControls"/>
    <ds:schemaRef ds:uri="http://schemas.microsoft.com/office/2006/metadata/properties"/>
    <ds:schemaRef ds:uri="http://purl.org/dc/terms/"/>
    <ds:schemaRef ds:uri="b232027f-f793-4d4e-bdc9-80b80d69b2b2"/>
    <ds:schemaRef ds:uri="http://schemas.microsoft.com/office/2006/documentManagement/types"/>
    <ds:schemaRef ds:uri="http://purl.org/dc/elements/1.1/"/>
    <ds:schemaRef ds:uri="http://www.w3.org/XML/1998/namespace"/>
    <ds:schemaRef ds:uri="http://schemas.openxmlformats.org/package/2006/metadata/core-properties"/>
    <ds:schemaRef ds:uri="96f30d93-5c76-4ce5-84f7-1cbff20c2e0a"/>
    <ds:schemaRef ds:uri="http://purl.org/dc/dcmitype/"/>
  </ds:schemaRefs>
</ds:datastoreItem>
</file>

<file path=customXml/itemProps3.xml><?xml version="1.0" encoding="utf-8"?>
<ds:datastoreItem xmlns:ds="http://schemas.openxmlformats.org/officeDocument/2006/customXml" ds:itemID="{8A533F7C-1E9D-42C9-8525-619B1A46F3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18765</TotalTime>
  <Words>1026</Words>
  <Application>Microsoft Office PowerPoint</Application>
  <PresentationFormat>On-screen Show (16:9)</PresentationFormat>
  <Paragraphs>77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Lato</vt:lpstr>
      <vt:lpstr>Segoe UI 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Illinois workNet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IwN_ Widgets_2.23.22</dc:title>
  <dc:subject/>
  <dc:creator>Illinois workNet</dc:creator>
  <cp:keywords/>
  <dc:description/>
  <cp:lastModifiedBy>Garvey, David P</cp:lastModifiedBy>
  <cp:revision>1167</cp:revision>
  <cp:lastPrinted>2018-06-26T15:29:22Z</cp:lastPrinted>
  <dcterms:created xsi:type="dcterms:W3CDTF">2015-05-25T12:45:08Z</dcterms:created>
  <dcterms:modified xsi:type="dcterms:W3CDTF">2022-02-23T15:24:55Z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0x010100BF6E2995232B444AAB6157EDEECAC17B</vt:lpwstr>
  </property>
  <property fmtid="{D5CDD505-2E9C-101B-9397-08002B2CF9AE}" pid="3" name="TaxKeyword">
    <vt:lpwstr/>
  </property>
  <property fmtid="{D5CDD505-2E9C-101B-9397-08002B2CF9AE}" pid="4" name="ArticulateGUID">
    <vt:lpwstr>20F84A25-A7F0-45F9-B2B9-504117569BE9</vt:lpwstr>
  </property>
  <property fmtid="{D5CDD505-2E9C-101B-9397-08002B2CF9AE}" pid="5" name="ArticulatePath">
    <vt:lpwstr>IwN_ Widgets_9.24.20</vt:lpwstr>
  </property>
</Properties>
</file>