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66" r:id="rId6"/>
    <p:sldId id="272" r:id="rId7"/>
    <p:sldId id="273" r:id="rId8"/>
    <p:sldId id="262" r:id="rId9"/>
    <p:sldId id="269" r:id="rId10"/>
    <p:sldId id="270"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0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4" d="100"/>
          <a:sy n="94" d="100"/>
        </p:scale>
        <p:origin x="33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587370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509718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56931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098340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E5BFBE-B391-4B90-9A6F-7C1F020C989B}" type="datetimeFigureOut">
              <a:rPr lang="en-US" smtClean="0"/>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8797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E5BFBE-B391-4B90-9A6F-7C1F020C989B}"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886260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E5BFBE-B391-4B90-9A6F-7C1F020C989B}" type="datetimeFigureOut">
              <a:rPr lang="en-US" smtClean="0"/>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1201855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E5BFBE-B391-4B90-9A6F-7C1F020C989B}" type="datetimeFigureOut">
              <a:rPr lang="en-US" smtClean="0"/>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00931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E5BFBE-B391-4B90-9A6F-7C1F020C989B}" type="datetimeFigureOut">
              <a:rPr lang="en-US" smtClean="0"/>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3644022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5BFBE-B391-4B90-9A6F-7C1F020C989B}"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760365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E5BFBE-B391-4B90-9A6F-7C1F020C989B}" type="datetimeFigureOut">
              <a:rPr lang="en-US" smtClean="0"/>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54A940-D4E8-47E3-9566-CF1A40200CDD}" type="slidenum">
              <a:rPr lang="en-US" smtClean="0"/>
              <a:t>‹#›</a:t>
            </a:fld>
            <a:endParaRPr lang="en-US"/>
          </a:p>
        </p:txBody>
      </p:sp>
    </p:spTree>
    <p:extLst>
      <p:ext uri="{BB962C8B-B14F-4D97-AF65-F5344CB8AC3E}">
        <p14:creationId xmlns:p14="http://schemas.microsoft.com/office/powerpoint/2010/main" val="2233593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5BFBE-B391-4B90-9A6F-7C1F020C989B}" type="datetimeFigureOut">
              <a:rPr lang="en-US" smtClean="0"/>
              <a:t>4/16/2018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4A940-D4E8-47E3-9566-CF1A40200CDD}" type="slidenum">
              <a:rPr lang="en-US" smtClean="0"/>
              <a:t>‹#›</a:t>
            </a:fld>
            <a:endParaRPr lang="en-US"/>
          </a:p>
        </p:txBody>
      </p:sp>
    </p:spTree>
    <p:extLst>
      <p:ext uri="{BB962C8B-B14F-4D97-AF65-F5344CB8AC3E}">
        <p14:creationId xmlns:p14="http://schemas.microsoft.com/office/powerpoint/2010/main" val="2321261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sbe.net/" TargetMode="External"/><Relationship Id="rId2" Type="http://schemas.openxmlformats.org/officeDocument/2006/relationships/hyperlink" Target="http://www.corestandards.org/"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tatic.pdesas.org/content/documents/ASCA_National_Standards_for_Students.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4567789"/>
            <a:ext cx="12192000" cy="1015663"/>
          </a:xfrm>
          <a:prstGeom prst="rect">
            <a:avLst/>
          </a:prstGeom>
          <a:noFill/>
        </p:spPr>
        <p:txBody>
          <a:bodyPr wrap="square" rtlCol="0">
            <a:spAutoFit/>
          </a:bodyPr>
          <a:lstStyle/>
          <a:p>
            <a:pPr algn="ctr"/>
            <a:r>
              <a:rPr lang="en-US" sz="3200" dirty="0" smtClean="0">
                <a:latin typeface="Segoe UI" panose="020B0502040204020203" pitchFamily="34" charset="0"/>
                <a:ea typeface="Segoe UI" panose="020B0502040204020203" pitchFamily="34" charset="0"/>
                <a:cs typeface="Segoe UI" panose="020B0502040204020203" pitchFamily="34" charset="0"/>
              </a:rPr>
              <a:t>Employment 101 Instructor Guide</a:t>
            </a:r>
          </a:p>
          <a:p>
            <a:pPr algn="ctr"/>
            <a:r>
              <a:rPr lang="en-US" sz="2800" dirty="0" smtClean="0">
                <a:latin typeface="Segoe UI" panose="020B0502040204020203" pitchFamily="34" charset="0"/>
                <a:ea typeface="Segoe UI" panose="020B0502040204020203" pitchFamily="34" charset="0"/>
                <a:cs typeface="Segoe UI" panose="020B0502040204020203" pitchFamily="34" charset="0"/>
              </a:rPr>
              <a:t>Preparing a Job Search Plan</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1840" y="6545309"/>
            <a:ext cx="776444" cy="273520"/>
          </a:xfrm>
          <a:prstGeom prst="rect">
            <a:avLst/>
          </a:prstGeom>
        </p:spPr>
      </p:pic>
      <p:sp>
        <p:nvSpPr>
          <p:cNvPr id="4" name="TextBox 3"/>
          <p:cNvSpPr txBox="1"/>
          <p:nvPr/>
        </p:nvSpPr>
        <p:spPr>
          <a:xfrm>
            <a:off x="0" y="5690811"/>
            <a:ext cx="9641840" cy="1077218"/>
          </a:xfrm>
          <a:prstGeom prst="rect">
            <a:avLst/>
          </a:prstGeom>
          <a:noFill/>
        </p:spPr>
        <p:txBody>
          <a:bodyPr wrap="square" rtlCol="0">
            <a:spAutoFit/>
          </a:bodyPr>
          <a:lstStyle/>
          <a:p>
            <a:r>
              <a:rPr lang="en-US" sz="800" dirty="0">
                <a:latin typeface="Segoe UI" panose="020B0502040204020203" pitchFamily="34" charset="0"/>
                <a:ea typeface="Segoe UI" panose="020B0502040204020203" pitchFamily="34" charset="0"/>
                <a:cs typeface="Segoe UI" panose="020B0502040204020203" pitchFamily="34" charset="0"/>
              </a:rPr>
              <a:t>This workforce product was funded by a grant awarded by the U.S. Department of Labor's Employment and Training Administration. The product was created by the grantee and does not necessarily reflect the official position of the U.S. Department of Labor. The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 Internal use by an organization and/or personal use by an individual for non-commercial purposes is permissible. All other uses require the prior authorization of the copyright owner. </a:t>
            </a:r>
          </a:p>
          <a:p>
            <a:endParaRPr lang="en-US" sz="800" dirty="0">
              <a:latin typeface="Segoe UI" panose="020B0502040204020203" pitchFamily="34" charset="0"/>
              <a:ea typeface="Segoe UI" panose="020B0502040204020203" pitchFamily="34" charset="0"/>
              <a:cs typeface="Segoe UI" panose="020B0502040204020203" pitchFamily="34" charset="0"/>
            </a:endParaRPr>
          </a:p>
          <a:p>
            <a:r>
              <a:rPr lang="en-US" sz="800" dirty="0">
                <a:latin typeface="Segoe UI" panose="020B0502040204020203" pitchFamily="34" charset="0"/>
                <a:ea typeface="Segoe UI" panose="020B0502040204020203" pitchFamily="34" charset="0"/>
                <a:cs typeface="Segoe UI" panose="020B0502040204020203" pitchFamily="34" charset="0"/>
              </a:rPr>
              <a:t>The Illinois workNet Center System, an American Job Center, is an equal opportunity employer/program. Auxiliary aids and services are available upon request to individuals with disabilities. All voice telephone numbers on this website may be reached by persons using TTY/TDD equipment by calling TTY (800) 526-0844 or 711</a:t>
            </a:r>
            <a:r>
              <a:rPr lang="en-US" sz="800" dirty="0" smtClean="0">
                <a:latin typeface="Segoe UI" panose="020B0502040204020203" pitchFamily="34" charset="0"/>
                <a:ea typeface="Segoe UI" panose="020B0502040204020203" pitchFamily="34" charset="0"/>
                <a:cs typeface="Segoe UI" panose="020B0502040204020203" pitchFamily="34" charset="0"/>
              </a:rPr>
              <a:t>.  4/2018 </a:t>
            </a:r>
            <a:r>
              <a:rPr lang="en-US" sz="800" dirty="0" smtClean="0">
                <a:latin typeface="Segoe UI" panose="020B0502040204020203" pitchFamily="34" charset="0"/>
                <a:ea typeface="Segoe UI" panose="020B0502040204020203" pitchFamily="34" charset="0"/>
                <a:cs typeface="Segoe UI" panose="020B0502040204020203" pitchFamily="34" charset="0"/>
              </a:rPr>
              <a:t>v8</a:t>
            </a:r>
            <a:endParaRPr lang="en-US" sz="800" dirty="0">
              <a:latin typeface="Segoe UI" panose="020B0502040204020203" pitchFamily="34" charset="0"/>
              <a:ea typeface="Segoe UI" panose="020B0502040204020203" pitchFamily="34" charset="0"/>
              <a:cs typeface="Segoe UI" panose="020B0502040204020203" pitchFamily="34" charset="0"/>
            </a:endParaRPr>
          </a:p>
        </p:txBody>
      </p:sp>
      <p:sp>
        <p:nvSpPr>
          <p:cNvPr id="9" name="Rectangle 8"/>
          <p:cNvSpPr/>
          <p:nvPr/>
        </p:nvSpPr>
        <p:spPr>
          <a:xfrm>
            <a:off x="0" y="1960470"/>
            <a:ext cx="12192000" cy="1087530"/>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5829604" y="2270089"/>
            <a:ext cx="4853354" cy="2190341"/>
            <a:chOff x="6736063" y="1647032"/>
            <a:chExt cx="4853354" cy="2190341"/>
          </a:xfrm>
        </p:grpSpPr>
        <p:sp>
          <p:nvSpPr>
            <p:cNvPr id="11" name="Rectangle 10"/>
            <p:cNvSpPr/>
            <p:nvPr/>
          </p:nvSpPr>
          <p:spPr>
            <a:xfrm>
              <a:off x="6736063" y="1647032"/>
              <a:ext cx="4853354" cy="2190341"/>
            </a:xfrm>
            <a:prstGeom prst="rect">
              <a:avLst/>
            </a:prstGeom>
            <a:solidFill>
              <a:srgbClr val="2120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963448" y="2116743"/>
              <a:ext cx="2625969" cy="1323439"/>
            </a:xfrm>
            <a:prstGeom prst="rect">
              <a:avLst/>
            </a:prstGeom>
            <a:noFill/>
          </p:spPr>
          <p:txBody>
            <a:bodyPr wrap="square" rtlCol="0">
              <a:spAutoFit/>
            </a:bodyPr>
            <a:lstStyle/>
            <a:p>
              <a:r>
                <a:rPr lang="en-US" sz="4000" dirty="0" smtClean="0">
                  <a:solidFill>
                    <a:schemeClr val="bg1"/>
                  </a:solidFill>
                </a:rPr>
                <a:t>S.M.A.R.T. Plan</a:t>
              </a:r>
              <a:endParaRPr lang="en-US" sz="4000" dirty="0">
                <a:solidFill>
                  <a:schemeClr val="bg1"/>
                </a:solidFill>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00210" y="1761913"/>
              <a:ext cx="1899092" cy="1899092"/>
            </a:xfrm>
            <a:prstGeom prst="rect">
              <a:avLst/>
            </a:prstGeom>
          </p:spPr>
        </p:pic>
      </p:grpSp>
      <p:grpSp>
        <p:nvGrpSpPr>
          <p:cNvPr id="19" name="Group 18"/>
          <p:cNvGrpSpPr/>
          <p:nvPr/>
        </p:nvGrpSpPr>
        <p:grpSpPr>
          <a:xfrm>
            <a:off x="1261375" y="615437"/>
            <a:ext cx="4853354" cy="2190341"/>
            <a:chOff x="1261375" y="615437"/>
            <a:chExt cx="4853354" cy="2190341"/>
          </a:xfrm>
        </p:grpSpPr>
        <p:sp>
          <p:nvSpPr>
            <p:cNvPr id="15" name="Rectangle 14"/>
            <p:cNvSpPr/>
            <p:nvPr/>
          </p:nvSpPr>
          <p:spPr>
            <a:xfrm>
              <a:off x="1261375" y="615437"/>
              <a:ext cx="4853354" cy="2190341"/>
            </a:xfrm>
            <a:prstGeom prst="rect">
              <a:avLst/>
            </a:prstGeom>
            <a:solidFill>
              <a:srgbClr val="96005D"/>
            </a:solidFill>
            <a:ln>
              <a:solidFill>
                <a:srgbClr val="9600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316790" y="1048887"/>
              <a:ext cx="2625969" cy="1323439"/>
            </a:xfrm>
            <a:prstGeom prst="rect">
              <a:avLst/>
            </a:prstGeom>
            <a:solidFill>
              <a:srgbClr val="96005D"/>
            </a:solidFill>
            <a:ln>
              <a:solidFill>
                <a:srgbClr val="96005D"/>
              </a:solidFill>
            </a:ln>
          </p:spPr>
          <p:txBody>
            <a:bodyPr wrap="square" rtlCol="0">
              <a:spAutoFit/>
            </a:bodyPr>
            <a:lstStyle/>
            <a:p>
              <a:r>
                <a:rPr lang="en-US" sz="4000" dirty="0" smtClean="0">
                  <a:solidFill>
                    <a:schemeClr val="bg1"/>
                  </a:solidFill>
                </a:rPr>
                <a:t>Job Search Organizer</a:t>
              </a:r>
              <a:endParaRPr lang="en-US" sz="4000" dirty="0">
                <a:solidFill>
                  <a:schemeClr val="bg1"/>
                </a:solidFill>
              </a:endParaRP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04916" y="792671"/>
              <a:ext cx="1792224" cy="1792224"/>
            </a:xfrm>
            <a:prstGeom prst="rect">
              <a:avLst/>
            </a:prstGeom>
          </p:spPr>
        </p:pic>
      </p:grpSp>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30062" y="5675382"/>
            <a:ext cx="1798907" cy="822960"/>
          </a:xfrm>
          <a:prstGeom prst="rect">
            <a:avLst/>
          </a:prstGeom>
        </p:spPr>
      </p:pic>
    </p:spTree>
    <p:extLst>
      <p:ext uri="{BB962C8B-B14F-4D97-AF65-F5344CB8AC3E}">
        <p14:creationId xmlns:p14="http://schemas.microsoft.com/office/powerpoint/2010/main" val="3969733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3: Apply for a job.</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770345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Describe different types of applications and how to complete a job application.</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nvSpPr>
        <p:spPr>
          <a:xfrm>
            <a:off x="139700" y="2218217"/>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about etiquette for completing a job application in person.  They will learn about information that is usually included in an application and tips for completing a job application. </a:t>
            </a:r>
          </a:p>
        </p:txBody>
      </p:sp>
      <p:sp>
        <p:nvSpPr>
          <p:cNvPr id="15" name="TextBox 14"/>
          <p:cNvSpPr txBox="1"/>
          <p:nvPr/>
        </p:nvSpPr>
        <p:spPr>
          <a:xfrm>
            <a:off x="139700" y="3145991"/>
            <a:ext cx="9220200" cy="954107"/>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information that is usually included in job applications.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proper etiquette for requesting, completing, and submitting a job application in person.</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creating a job search record for each application that was submitted and tracking their success.</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596978" y="3254"/>
            <a:ext cx="9537700" cy="461665"/>
          </a:xfrm>
          <a:prstGeom prst="rect">
            <a:avLst/>
          </a:prstGeom>
          <a:noFill/>
        </p:spPr>
        <p:txBody>
          <a:bodyPr wrap="square" rtlCol="0">
            <a:sp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Find Job Openings, Apply, and Interview Unit</a:t>
            </a:r>
          </a:p>
        </p:txBody>
      </p:sp>
      <p:sp>
        <p:nvSpPr>
          <p:cNvPr id="3" name="Rectangle 2"/>
          <p:cNvSpPr/>
          <p:nvPr/>
        </p:nvSpPr>
        <p:spPr>
          <a:xfrm>
            <a:off x="139700" y="4597213"/>
            <a:ext cx="9410699" cy="1815882"/>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should you do when filling out a job application at a business</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should be included in a job application</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List at least two different types of job applications</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It is important to track your success.  If you are not getting an interview, </a:t>
            </a:r>
          </a:p>
          <a:p>
            <a:pPr marL="971550" lvl="2"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You may need to look at the information you are including in your application, resume, or portfolio.  It may be keeping you from getting an interview.  </a:t>
            </a:r>
          </a:p>
          <a:p>
            <a:pPr marL="971550" lvl="2"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You need to make sure that you are applying for jobs for which you are qualified.</a:t>
            </a: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18" name="Group 17"/>
          <p:cNvGrpSpPr/>
          <p:nvPr/>
        </p:nvGrpSpPr>
        <p:grpSpPr>
          <a:xfrm>
            <a:off x="0" y="787377"/>
            <a:ext cx="12192000" cy="960120"/>
            <a:chOff x="0" y="687377"/>
            <a:chExt cx="12192000" cy="960120"/>
          </a:xfrm>
        </p:grpSpPr>
        <p:grpSp>
          <p:nvGrpSpPr>
            <p:cNvPr id="20" name="Group 19"/>
            <p:cNvGrpSpPr/>
            <p:nvPr/>
          </p:nvGrpSpPr>
          <p:grpSpPr>
            <a:xfrm>
              <a:off x="0" y="687377"/>
              <a:ext cx="12192000" cy="960120"/>
              <a:chOff x="0" y="787393"/>
              <a:chExt cx="12192000" cy="960120"/>
            </a:xfrm>
          </p:grpSpPr>
          <p:sp>
            <p:nvSpPr>
              <p:cNvPr id="22" name="Rectangle 21"/>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0937240" y="787393"/>
                <a:ext cx="960120" cy="960120"/>
                <a:chOff x="10937240" y="787393"/>
                <a:chExt cx="960120" cy="960120"/>
              </a:xfrm>
            </p:grpSpPr>
            <p:sp>
              <p:nvSpPr>
                <p:cNvPr id="25" name="Rectangle 24"/>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1664710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4</a:t>
            </a:r>
            <a:r>
              <a:rPr lang="en-US" sz="2400" b="1" dirty="0" smtClean="0">
                <a:latin typeface="Segoe UI" panose="020B0502040204020203" pitchFamily="34" charset="0"/>
                <a:ea typeface="Segoe UI" panose="020B0502040204020203" pitchFamily="34" charset="0"/>
                <a:cs typeface="Segoe UI" panose="020B0502040204020203" pitchFamily="34" charset="0"/>
              </a:rPr>
              <a:t>: Interview.</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10299699"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Explain how to prepare for an interview, how to behave in an interview, and follow-up after an interview.</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nvSpPr>
        <p:spPr>
          <a:xfrm>
            <a:off x="139700" y="2192855"/>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the importance of preparing for an interview.  They will learn tips and tools to help them prepare for interviews.  They will learn about proper follow-up after an interview, show appreciation, and prepare for future interviews.</a:t>
            </a:r>
          </a:p>
        </p:txBody>
      </p:sp>
      <p:sp>
        <p:nvSpPr>
          <p:cNvPr id="15" name="TextBox 14"/>
          <p:cNvSpPr txBox="1"/>
          <p:nvPr/>
        </p:nvSpPr>
        <p:spPr>
          <a:xfrm>
            <a:off x="139700" y="3145991"/>
            <a:ext cx="9220200" cy="1815882"/>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how to prepare for an interview. Take notes in your job search record.</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what to do in an interview including what information to collect.</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practice answering interview questions.  Interviewer provides feedback on their verbal and non verbal communication.</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what to do after an interview. Reflect and update your job search record.</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write a draft thank you letter.</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596978" y="3254"/>
            <a:ext cx="9537700" cy="461665"/>
          </a:xfrm>
          <a:prstGeom prst="rect">
            <a:avLst/>
          </a:prstGeom>
          <a:noFill/>
        </p:spPr>
        <p:txBody>
          <a:bodyPr wrap="square" rtlCol="0">
            <a:sp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Find Job Openings, Apply, and Interview Unit</a:t>
            </a:r>
          </a:p>
        </p:txBody>
      </p:sp>
      <p:sp>
        <p:nvSpPr>
          <p:cNvPr id="3" name="Rectangle 2"/>
          <p:cNvSpPr/>
          <p:nvPr/>
        </p:nvSpPr>
        <p:spPr>
          <a:xfrm>
            <a:off x="139700" y="5052946"/>
            <a:ext cx="9410699" cy="1600438"/>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should you do after a job interview</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When choosing your clothes for a job interview, what should you do</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three things </a:t>
            </a:r>
            <a:r>
              <a:rPr lang="en-US" sz="1400" dirty="0">
                <a:latin typeface="Segoe UI" panose="020B0502040204020203" pitchFamily="34" charset="0"/>
                <a:ea typeface="Segoe UI" panose="020B0502040204020203" pitchFamily="34" charset="0"/>
                <a:cs typeface="Segoe UI" panose="020B0502040204020203" pitchFamily="34" charset="0"/>
              </a:rPr>
              <a:t>you can do to prepare for a job </a:t>
            </a:r>
            <a:r>
              <a:rPr lang="en-US" sz="1400" dirty="0" smtClean="0">
                <a:latin typeface="Segoe UI" panose="020B0502040204020203" pitchFamily="34" charset="0"/>
                <a:ea typeface="Segoe UI" panose="020B0502040204020203" pitchFamily="34" charset="0"/>
                <a:cs typeface="Segoe UI" panose="020B0502040204020203" pitchFamily="34" charset="0"/>
              </a:rPr>
              <a:t>interview?</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three tips to remember during an interview?</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is an example of an appropriate question to ask during an interview?</a:t>
            </a:r>
          </a:p>
          <a:p>
            <a:pPr marL="514350" lvl="1" indent="-285750">
              <a:buFont typeface="Arial" panose="020B0604020202020204" pitchFamily="34" charset="0"/>
              <a:buChar char="•"/>
            </a:pPr>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4" name="Group 3"/>
          <p:cNvGrpSpPr/>
          <p:nvPr/>
        </p:nvGrpSpPr>
        <p:grpSpPr>
          <a:xfrm>
            <a:off x="0" y="687377"/>
            <a:ext cx="12192000" cy="960120"/>
            <a:chOff x="0" y="687377"/>
            <a:chExt cx="12192000" cy="960120"/>
          </a:xfrm>
        </p:grpSpPr>
        <p:grpSp>
          <p:nvGrpSpPr>
            <p:cNvPr id="18" name="Group 17"/>
            <p:cNvGrpSpPr/>
            <p:nvPr/>
          </p:nvGrpSpPr>
          <p:grpSpPr>
            <a:xfrm>
              <a:off x="0" y="687377"/>
              <a:ext cx="12192000" cy="960120"/>
              <a:chOff x="0" y="787393"/>
              <a:chExt cx="12192000" cy="960120"/>
            </a:xfrm>
          </p:grpSpPr>
          <p:sp>
            <p:nvSpPr>
              <p:cNvPr id="20" name="Rectangle 19"/>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0937240" y="787393"/>
                <a:ext cx="960120" cy="960120"/>
                <a:chOff x="10937240" y="787393"/>
                <a:chExt cx="960120" cy="960120"/>
              </a:xfrm>
            </p:grpSpPr>
            <p:sp>
              <p:nvSpPr>
                <p:cNvPr id="23" name="Rectangle 22"/>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2901479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93700" y="1682713"/>
            <a:ext cx="11404600" cy="4462760"/>
          </a:xfrm>
          <a:prstGeom prst="rect">
            <a:avLst/>
          </a:prstGeom>
          <a:noFill/>
        </p:spPr>
        <p:txBody>
          <a:bodyPr wrap="square" rtlCol="0">
            <a:spAutoFit/>
          </a:bodyPr>
          <a:lstStyle/>
          <a:p>
            <a:r>
              <a:rPr lang="en-US" sz="2800" b="1" dirty="0" smtClean="0">
                <a:effectLst/>
                <a:latin typeface="Segoe UI" panose="020B0502040204020203" pitchFamily="34" charset="0"/>
                <a:ea typeface="Segoe UI" panose="020B0502040204020203" pitchFamily="34" charset="0"/>
                <a:cs typeface="Segoe UI" panose="020B0502040204020203" pitchFamily="34" charset="0"/>
              </a:rPr>
              <a:t>Main Idea</a:t>
            </a:r>
          </a:p>
          <a:p>
            <a:pPr lvl="1"/>
            <a:r>
              <a:rPr lang="en-US" sz="2800" dirty="0" smtClean="0">
                <a:latin typeface="Segoe UI" panose="020B0502040204020203" pitchFamily="34" charset="0"/>
                <a:ea typeface="Segoe UI" panose="020B0502040204020203" pitchFamily="34" charset="0"/>
                <a:cs typeface="Segoe UI" panose="020B0502040204020203" pitchFamily="34" charset="0"/>
              </a:rPr>
              <a:t>Students learn about preparing for their job search by developing a draft resume and portfolio.  They learn tips for organizing their job search and marketing themselves as qualified job candidates starting with their resume all the way through their interview.</a:t>
            </a:r>
          </a:p>
          <a:p>
            <a:pPr lvl="1"/>
            <a:endParaRPr lang="en-US" sz="1200" dirty="0" smtClean="0">
              <a:latin typeface="Segoe UI" panose="020B0502040204020203" pitchFamily="34" charset="0"/>
              <a:ea typeface="Segoe UI" panose="020B0502040204020203" pitchFamily="34" charset="0"/>
              <a:cs typeface="Segoe UI" panose="020B0502040204020203" pitchFamily="34" charset="0"/>
            </a:endParaRPr>
          </a:p>
          <a:p>
            <a:r>
              <a:rPr lang="en-US" sz="2800" b="1" dirty="0" smtClean="0">
                <a:latin typeface="Segoe UI" panose="020B0502040204020203" pitchFamily="34" charset="0"/>
                <a:ea typeface="Segoe UI" panose="020B0502040204020203" pitchFamily="34" charset="0"/>
                <a:cs typeface="Segoe UI" panose="020B0502040204020203" pitchFamily="34" charset="0"/>
              </a:rPr>
              <a:t>Units</a:t>
            </a:r>
          </a:p>
          <a:p>
            <a:pPr marL="1200150" lvl="1" indent="-742950">
              <a:buAutoNum type="arabicPeriod"/>
            </a:pPr>
            <a:r>
              <a:rPr lang="en-US" sz="2800" dirty="0" smtClean="0">
                <a:latin typeface="Segoe UI" panose="020B0502040204020203" pitchFamily="34" charset="0"/>
                <a:ea typeface="Segoe UI" panose="020B0502040204020203" pitchFamily="34" charset="0"/>
                <a:cs typeface="Segoe UI" panose="020B0502040204020203" pitchFamily="34" charset="0"/>
              </a:rPr>
              <a:t>Job Search Preparation</a:t>
            </a:r>
          </a:p>
          <a:p>
            <a:pPr marL="1200150" lvl="1" indent="-742950">
              <a:spcAft>
                <a:spcPts val="2400"/>
              </a:spcAft>
              <a:buAutoNum type="arabicPeriod"/>
            </a:pPr>
            <a:r>
              <a:rPr lang="en-US" sz="2800" dirty="0" smtClean="0">
                <a:latin typeface="Segoe UI" panose="020B0502040204020203" pitchFamily="34" charset="0"/>
                <a:ea typeface="Segoe UI" panose="020B0502040204020203" pitchFamily="34" charset="0"/>
                <a:cs typeface="Segoe UI" panose="020B0502040204020203" pitchFamily="34" charset="0"/>
              </a:rPr>
              <a:t>Find Job Openings, Apply, and Interview</a:t>
            </a:r>
            <a:endParaRPr lang="en-US" sz="2800" dirty="0">
              <a:latin typeface="Segoe UI" panose="020B0502040204020203" pitchFamily="34" charset="0"/>
              <a:ea typeface="Segoe UI" panose="020B0502040204020203" pitchFamily="34" charset="0"/>
              <a:cs typeface="Segoe UI" panose="020B0502040204020203" pitchFamily="34" charset="0"/>
            </a:endParaRPr>
          </a:p>
          <a:p>
            <a:pPr marL="0" lvl="1"/>
            <a:r>
              <a:rPr lang="en-US" sz="2800" b="1" dirty="0" smtClean="0">
                <a:latin typeface="Segoe UI" panose="020B0502040204020203" pitchFamily="34" charset="0"/>
                <a:ea typeface="Segoe UI" panose="020B0502040204020203" pitchFamily="34" charset="0"/>
                <a:cs typeface="Segoe UI" panose="020B0502040204020203" pitchFamily="34" charset="0"/>
              </a:rPr>
              <a:t>Time Allotment:  </a:t>
            </a:r>
            <a:r>
              <a:rPr lang="en-US" sz="2800" dirty="0" smtClean="0">
                <a:latin typeface="Segoe UI" panose="020B0502040204020203" pitchFamily="34" charset="0"/>
                <a:ea typeface="Segoe UI" panose="020B0502040204020203" pitchFamily="34" charset="0"/>
                <a:cs typeface="Segoe UI" panose="020B0502040204020203" pitchFamily="34" charset="0"/>
              </a:rPr>
              <a:t>2 Days</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6" name="TextBox 5"/>
          <p:cNvSpPr txBox="1"/>
          <p:nvPr/>
        </p:nvSpPr>
        <p:spPr>
          <a:xfrm>
            <a:off x="101600" y="328940"/>
            <a:ext cx="11315700"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Module:  Prepare a Job Search Plan</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836771"/>
            <a:ext cx="6108699" cy="338554"/>
          </a:xfrm>
          <a:prstGeom prst="rect">
            <a:avLst/>
          </a:prstGeom>
          <a:noFill/>
        </p:spPr>
        <p:txBody>
          <a:bodyPr wrap="square" rtlCol="0">
            <a:spAutoFit/>
          </a:bodyPr>
          <a:lstStyle/>
          <a:p>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10" name="Group 9"/>
          <p:cNvGrpSpPr/>
          <p:nvPr/>
        </p:nvGrpSpPr>
        <p:grpSpPr>
          <a:xfrm>
            <a:off x="0" y="787377"/>
            <a:ext cx="12192000" cy="960120"/>
            <a:chOff x="0" y="687377"/>
            <a:chExt cx="12192000" cy="960120"/>
          </a:xfrm>
        </p:grpSpPr>
        <p:grpSp>
          <p:nvGrpSpPr>
            <p:cNvPr id="11" name="Group 10"/>
            <p:cNvGrpSpPr/>
            <p:nvPr/>
          </p:nvGrpSpPr>
          <p:grpSpPr>
            <a:xfrm>
              <a:off x="0" y="687377"/>
              <a:ext cx="12192000" cy="960120"/>
              <a:chOff x="0" y="787393"/>
              <a:chExt cx="12192000" cy="960120"/>
            </a:xfrm>
          </p:grpSpPr>
          <p:sp>
            <p:nvSpPr>
              <p:cNvPr id="15" name="Rectangle 14"/>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10937240" y="787393"/>
                <a:ext cx="960120" cy="960120"/>
                <a:chOff x="10937240" y="787393"/>
                <a:chExt cx="960120" cy="960120"/>
              </a:xfrm>
            </p:grpSpPr>
            <p:sp>
              <p:nvSpPr>
                <p:cNvPr id="18" name="Rectangle 17"/>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
        <p:nvSpPr>
          <p:cNvPr id="21" name="TextBox 20"/>
          <p:cNvSpPr txBox="1"/>
          <p:nvPr/>
        </p:nvSpPr>
        <p:spPr>
          <a:xfrm>
            <a:off x="8356600" y="4171185"/>
            <a:ext cx="3540760" cy="2308324"/>
          </a:xfrm>
          <a:prstGeom prst="rect">
            <a:avLst/>
          </a:prstGeom>
          <a:noFill/>
          <a:ln>
            <a:solidFill>
              <a:schemeClr val="tx1">
                <a:lumMod val="50000"/>
                <a:lumOff val="50000"/>
              </a:schemeClr>
            </a:solidFill>
          </a:ln>
        </p:spPr>
        <p:txBody>
          <a:bodyPr wrap="square" rtlCol="0">
            <a:spAutoFit/>
          </a:bodyPr>
          <a:lstStyle/>
          <a:p>
            <a:r>
              <a:rPr lang="en-US" dirty="0" smtClean="0"/>
              <a:t>Notes:  </a:t>
            </a:r>
          </a:p>
          <a:p>
            <a:pPr marL="285750" indent="-285750">
              <a:buFont typeface="Arial" panose="020B0604020202020204" pitchFamily="34" charset="0"/>
              <a:buChar char="•"/>
            </a:pPr>
            <a:r>
              <a:rPr lang="en-US" i="1" dirty="0" smtClean="0"/>
              <a:t>Student will use the videos, articles, and interactive tools available in their Illinois </a:t>
            </a:r>
            <a:r>
              <a:rPr lang="en-US" i="1" dirty="0" err="1" smtClean="0"/>
              <a:t>workNet</a:t>
            </a:r>
            <a:r>
              <a:rPr lang="en-US" i="1" dirty="0"/>
              <a:t> </a:t>
            </a:r>
            <a:r>
              <a:rPr lang="en-US" i="1" dirty="0" smtClean="0"/>
              <a:t>Employment 101 Guide.  </a:t>
            </a:r>
          </a:p>
          <a:p>
            <a:pPr marL="285750" indent="-285750">
              <a:buFont typeface="Arial" panose="020B0604020202020204" pitchFamily="34" charset="0"/>
              <a:buChar char="•"/>
            </a:pPr>
            <a:r>
              <a:rPr lang="en-US" i="1" dirty="0" smtClean="0"/>
              <a:t>They will record their responses in their Illinois </a:t>
            </a:r>
            <a:r>
              <a:rPr lang="en-US" i="1" dirty="0" err="1" smtClean="0"/>
              <a:t>workNet</a:t>
            </a:r>
            <a:r>
              <a:rPr lang="en-US" i="1" dirty="0" smtClean="0"/>
              <a:t> Employment 101 Guide.</a:t>
            </a:r>
            <a:endParaRPr lang="en-US" i="1" dirty="0"/>
          </a:p>
        </p:txBody>
      </p:sp>
    </p:spTree>
    <p:extLst>
      <p:ext uri="{BB962C8B-B14F-4D97-AF65-F5344CB8AC3E}">
        <p14:creationId xmlns:p14="http://schemas.microsoft.com/office/powerpoint/2010/main" val="1993029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28940"/>
            <a:ext cx="11315700"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Module:  Prepare a Job Search Plan</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836771"/>
            <a:ext cx="6108699" cy="338554"/>
          </a:xfrm>
          <a:prstGeom prst="rect">
            <a:avLst/>
          </a:prstGeom>
          <a:noFill/>
        </p:spPr>
        <p:txBody>
          <a:bodyPr wrap="square" rtlCol="0">
            <a:spAutoFit/>
          </a:bodyPr>
          <a:lstStyle/>
          <a:p>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9" name="TextBox 8"/>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3" name="TextBox 2"/>
          <p:cNvSpPr txBox="1"/>
          <p:nvPr/>
        </p:nvSpPr>
        <p:spPr>
          <a:xfrm>
            <a:off x="101600" y="1239763"/>
            <a:ext cx="11720286" cy="5663089"/>
          </a:xfrm>
          <a:prstGeom prst="rect">
            <a:avLst/>
          </a:prstGeom>
          <a:noFill/>
        </p:spPr>
        <p:txBody>
          <a:bodyPr wrap="square" rtlCol="0">
            <a:spAutoFit/>
          </a:bodyPr>
          <a:lstStyle/>
          <a:p>
            <a:r>
              <a:rPr lang="en-US" sz="1600" b="1" dirty="0">
                <a:latin typeface="Segoe UI" panose="020B0502040204020203" pitchFamily="34" charset="0"/>
                <a:ea typeface="Segoe UI" panose="020B0502040204020203" pitchFamily="34" charset="0"/>
                <a:cs typeface="Segoe UI" panose="020B0502040204020203" pitchFamily="34" charset="0"/>
              </a:rPr>
              <a:t>Standards Used:</a:t>
            </a:r>
            <a:r>
              <a:rPr lang="en-US" sz="1600" dirty="0">
                <a:latin typeface="Segoe UI" panose="020B0502040204020203" pitchFamily="34" charset="0"/>
                <a:ea typeface="Segoe UI" panose="020B0502040204020203" pitchFamily="34" charset="0"/>
                <a:cs typeface="Segoe UI" panose="020B0502040204020203" pitchFamily="34" charset="0"/>
              </a:rPr>
              <a:t> </a:t>
            </a:r>
          </a:p>
          <a:p>
            <a:pPr marL="347663" lvl="1" indent="-285750">
              <a:spcBef>
                <a:spcPts val="1200"/>
              </a:spcBef>
              <a:buFont typeface="+mj-lt"/>
              <a:buAutoNum type="alphaLcPeriod"/>
            </a:pPr>
            <a:r>
              <a:rPr lang="en-US" sz="1200" dirty="0" smtClean="0">
                <a:latin typeface="Segoe UI" panose="020B0502040204020203" pitchFamily="34" charset="0"/>
                <a:ea typeface="Segoe UI" panose="020B0502040204020203" pitchFamily="34" charset="0"/>
                <a:cs typeface="Segoe UI" panose="020B0502040204020203" pitchFamily="34" charset="0"/>
              </a:rPr>
              <a:t>Common </a:t>
            </a:r>
            <a:r>
              <a:rPr lang="en-US" sz="1200" dirty="0">
                <a:latin typeface="Segoe UI" panose="020B0502040204020203" pitchFamily="34" charset="0"/>
                <a:ea typeface="Segoe UI" panose="020B0502040204020203" pitchFamily="34" charset="0"/>
                <a:cs typeface="Segoe UI" panose="020B0502040204020203" pitchFamily="34" charset="0"/>
              </a:rPr>
              <a:t>Core Standards Capacities of a Literate Student</a:t>
            </a:r>
            <a:r>
              <a:rPr lang="en-US" sz="1200" b="1" dirty="0">
                <a:latin typeface="Segoe UI" panose="020B0502040204020203" pitchFamily="34" charset="0"/>
                <a:ea typeface="Segoe UI" panose="020B0502040204020203" pitchFamily="34" charset="0"/>
                <a:cs typeface="Segoe UI" panose="020B0502040204020203" pitchFamily="34" charset="0"/>
              </a:rPr>
              <a:t> </a:t>
            </a:r>
            <a:r>
              <a:rPr lang="en-US" sz="1200" dirty="0">
                <a:latin typeface="Segoe UI" panose="020B0502040204020203" pitchFamily="34" charset="0"/>
                <a:ea typeface="Segoe UI" panose="020B0502040204020203" pitchFamily="34" charset="0"/>
                <a:cs typeface="Segoe UI" panose="020B0502040204020203" pitchFamily="34" charset="0"/>
              </a:rPr>
              <a:t>– </a:t>
            </a:r>
            <a:r>
              <a:rPr lang="en-US" sz="1200" dirty="0"/>
              <a:t>(</a:t>
            </a:r>
            <a:r>
              <a:rPr lang="en-US" sz="1200" u="sng" dirty="0">
                <a:hlinkClick r:id="rId2"/>
              </a:rPr>
              <a:t>www.corestandards.org</a:t>
            </a:r>
            <a:r>
              <a:rPr lang="en-US" sz="1200" dirty="0"/>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#5) They value evidence</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 #6) They use technology and digital media strategically and capably.</a:t>
            </a:r>
          </a:p>
          <a:p>
            <a:pPr marL="347663" lvl="1" indent="-28575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Common Core Anchor Standards in Writing </a:t>
            </a:r>
            <a:r>
              <a:rPr lang="en-US" sz="1200" dirty="0" smtClean="0">
                <a:latin typeface="Segoe UI" panose="020B0502040204020203" pitchFamily="34" charset="0"/>
                <a:ea typeface="Segoe UI" panose="020B0502040204020203" pitchFamily="34" charset="0"/>
                <a:cs typeface="Segoe UI" panose="020B0502040204020203" pitchFamily="34" charset="0"/>
              </a:rPr>
              <a:t>– </a:t>
            </a:r>
            <a:r>
              <a:rPr lang="en-US" sz="1200" dirty="0" smtClean="0"/>
              <a:t>(</a:t>
            </a:r>
            <a:r>
              <a:rPr lang="en-US" sz="1200" u="sng" dirty="0">
                <a:hlinkClick r:id="rId2"/>
              </a:rPr>
              <a:t>www.corestandards.org</a:t>
            </a:r>
            <a:r>
              <a:rPr lang="en-US" sz="1200" dirty="0"/>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#4) Produce clear and coherent writing in which the development, organization and style are appropriate to task, purpose and audience.</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#5) Develop and strengthen writing as needed by planning, revising, editing, rewriting or trying a new approach</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#6) Use technology, including the Internet, to produce and publish writing and to interact and collaborate with others.</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#7) Conduct short as well as more sustained research projects based on focused questions, demonstrating understanding of the subject under investigation.</a:t>
            </a:r>
          </a:p>
          <a:p>
            <a:pPr marL="347663" lvl="1" indent="-28575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Common Core Standards Anchor Standards in Language </a:t>
            </a:r>
            <a:r>
              <a:rPr lang="en-US" sz="1200" dirty="0" smtClean="0">
                <a:latin typeface="Segoe UI" panose="020B0502040204020203" pitchFamily="34" charset="0"/>
                <a:ea typeface="Segoe UI" panose="020B0502040204020203" pitchFamily="34" charset="0"/>
                <a:cs typeface="Segoe UI" panose="020B0502040204020203" pitchFamily="34" charset="0"/>
              </a:rPr>
              <a:t>- </a:t>
            </a:r>
            <a:r>
              <a:rPr lang="en-US" sz="1200" dirty="0" smtClean="0"/>
              <a:t>(</a:t>
            </a:r>
            <a:r>
              <a:rPr lang="en-US" sz="1200" u="sng" dirty="0">
                <a:hlinkClick r:id="rId2"/>
              </a:rPr>
              <a:t>www.corestandards.org</a:t>
            </a:r>
            <a:r>
              <a:rPr lang="en-US" sz="1200" dirty="0"/>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804863"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#1) Demonstrate command of the conventions of standard English grammar and usage when writing or speaking.</a:t>
            </a:r>
          </a:p>
          <a:p>
            <a:pPr marL="804863"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#2) Demonstrate command of the conventions of standard English capitalization, punctuation, and spelling when writing.</a:t>
            </a:r>
          </a:p>
          <a:p>
            <a:pPr marL="347663" lvl="1" indent="-28575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 </a:t>
            </a:r>
            <a:r>
              <a:rPr lang="en-US" sz="1200" dirty="0" smtClean="0">
                <a:latin typeface="Segoe UI" panose="020B0502040204020203" pitchFamily="34" charset="0"/>
                <a:ea typeface="Segoe UI" panose="020B0502040204020203" pitchFamily="34" charset="0"/>
                <a:cs typeface="Segoe UI" panose="020B0502040204020203" pitchFamily="34" charset="0"/>
              </a:rPr>
              <a:t>Common </a:t>
            </a:r>
            <a:r>
              <a:rPr lang="en-US" sz="1200" dirty="0">
                <a:latin typeface="Segoe UI" panose="020B0502040204020203" pitchFamily="34" charset="0"/>
                <a:ea typeface="Segoe UI" panose="020B0502040204020203" pitchFamily="34" charset="0"/>
                <a:cs typeface="Segoe UI" panose="020B0502040204020203" pitchFamily="34" charset="0"/>
              </a:rPr>
              <a:t>Core Standards Anchor Standards in Speaking and Listening </a:t>
            </a:r>
            <a:r>
              <a:rPr lang="en-US" sz="1200" dirty="0" smtClean="0">
                <a:latin typeface="Segoe UI" panose="020B0502040204020203" pitchFamily="34" charset="0"/>
                <a:ea typeface="Segoe UI" panose="020B0502040204020203" pitchFamily="34" charset="0"/>
                <a:cs typeface="Segoe UI" panose="020B0502040204020203" pitchFamily="34" charset="0"/>
              </a:rPr>
              <a:t>– </a:t>
            </a:r>
            <a:r>
              <a:rPr lang="en-US" sz="1200" dirty="0" smtClean="0"/>
              <a:t>(</a:t>
            </a:r>
            <a:r>
              <a:rPr lang="en-US" sz="1200" u="sng" dirty="0">
                <a:hlinkClick r:id="rId2"/>
              </a:rPr>
              <a:t>www.corestandards.org</a:t>
            </a:r>
            <a:r>
              <a:rPr lang="en-US" sz="1200" dirty="0"/>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#1) Prepare for and participate effectively in a range of conversations and collaboration with diverse partners, building on others’ ideas and expressing their own clearly and persuasively.</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#4) Present information, finding and supporting evidence such that listeners can follow the line of reasoning and the organization, development and style appropriate to task, purpose and audience.</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#5) Make strategic use of digital media and visual displays of data to express information and enhance understanding of presentations.</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#6) Adapt speech to a variety of contexts and communicative tasks, demonstrating command of formal English when indicated or appropriate.</a:t>
            </a:r>
          </a:p>
          <a:p>
            <a:pPr marL="347663" lvl="1" indent="-285750">
              <a:buFont typeface="+mj-lt"/>
              <a:buAutoNum type="alphaLcPeriod"/>
            </a:pPr>
            <a:r>
              <a:rPr lang="en-US" sz="1200" dirty="0">
                <a:latin typeface="Segoe UI" panose="020B0502040204020203" pitchFamily="34" charset="0"/>
                <a:ea typeface="Segoe UI" panose="020B0502040204020203" pitchFamily="34" charset="0"/>
                <a:cs typeface="Segoe UI" panose="020B0502040204020203" pitchFamily="34" charset="0"/>
              </a:rPr>
              <a:t>Illinois Standards for Social/Emotional Learning </a:t>
            </a:r>
            <a:r>
              <a:rPr lang="en-US" sz="1200" dirty="0" smtClean="0">
                <a:latin typeface="Segoe UI" panose="020B0502040204020203" pitchFamily="34" charset="0"/>
                <a:ea typeface="Segoe UI" panose="020B0502040204020203" pitchFamily="34" charset="0"/>
                <a:cs typeface="Segoe UI" panose="020B0502040204020203" pitchFamily="34" charset="0"/>
              </a:rPr>
              <a:t>– </a:t>
            </a:r>
            <a:r>
              <a:rPr lang="en-US" sz="1200" dirty="0" smtClean="0"/>
              <a:t>(</a:t>
            </a:r>
            <a:r>
              <a:rPr lang="en-US" sz="1200" u="sng" dirty="0" smtClean="0">
                <a:hlinkClick r:id="rId3"/>
              </a:rPr>
              <a:t>www.isbe.net</a:t>
            </a:r>
            <a:r>
              <a:rPr lang="en-US" sz="1200" u="sng" dirty="0" smtClean="0"/>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Standard 3C) Use communication skills to interact effectively with others.</a:t>
            </a:r>
          </a:p>
          <a:p>
            <a:pPr marL="347663" lvl="1" indent="-285750">
              <a:buFont typeface="+mj-lt"/>
              <a:buAutoNum type="alphaLcPeriod"/>
            </a:pPr>
            <a:r>
              <a:rPr lang="en-US" sz="1200" dirty="0"/>
              <a:t>American School Counselor Standards (ASCA</a:t>
            </a:r>
            <a:r>
              <a:rPr lang="en-US" sz="1200" dirty="0" smtClean="0"/>
              <a:t>) -  </a:t>
            </a:r>
            <a:r>
              <a:rPr lang="en-US" sz="1200" dirty="0"/>
              <a:t>(</a:t>
            </a:r>
            <a:r>
              <a:rPr lang="en-US" sz="1200" u="sng" dirty="0">
                <a:hlinkClick r:id="rId4"/>
              </a:rPr>
              <a:t>http://static.pdesas.org/content/documents/ASCA_National_Standards_for_Students.pdf</a:t>
            </a:r>
            <a:r>
              <a:rPr lang="en-US" sz="1200" dirty="0" smtClean="0"/>
              <a:t>)</a:t>
            </a:r>
            <a:endParaRPr lang="en-US" sz="1200" dirty="0">
              <a:latin typeface="Segoe UI" panose="020B0502040204020203" pitchFamily="34" charset="0"/>
              <a:ea typeface="Segoe UI" panose="020B0502040204020203" pitchFamily="34" charset="0"/>
              <a:cs typeface="Segoe UI" panose="020B0502040204020203" pitchFamily="34" charset="0"/>
            </a:endParaRP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Career Development Standard A) Students will acquire the skills to investigate the world of work in relation to knowledge of self and to make informed career decisions.</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Career Development Standard B) Students will employ strategies to achieve future career goals with success and satisfaction.</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Personal/Social Development Standard A) Students will acquire the knowledge attitudes and interpersonal skills to help them understand and respect self and others.</a:t>
            </a:r>
          </a:p>
          <a:p>
            <a:pPr marL="739775" lvl="2" indent="-285750">
              <a:buFont typeface="+mj-lt"/>
              <a:buAutoNum type="romanLcPeriod"/>
            </a:pPr>
            <a:r>
              <a:rPr lang="en-US" sz="1200" dirty="0">
                <a:latin typeface="Segoe UI" panose="020B0502040204020203" pitchFamily="34" charset="0"/>
                <a:ea typeface="Segoe UI" panose="020B0502040204020203" pitchFamily="34" charset="0"/>
                <a:cs typeface="Segoe UI" panose="020B0502040204020203" pitchFamily="34" charset="0"/>
              </a:rPr>
              <a:t>Personal/Social Development Standard B) Students will make decisions, set goals, take necessary action to achieve goals.</a:t>
            </a:r>
          </a:p>
          <a:p>
            <a:endParaRPr lang="en-US" sz="1200" b="1" dirty="0">
              <a:latin typeface="Segoe UI" panose="020B0502040204020203" pitchFamily="34" charset="0"/>
              <a:ea typeface="Segoe UI" panose="020B0502040204020203" pitchFamily="34" charset="0"/>
              <a:cs typeface="Segoe UI" panose="020B0502040204020203" pitchFamily="34" charset="0"/>
            </a:endParaRPr>
          </a:p>
        </p:txBody>
      </p:sp>
      <p:grpSp>
        <p:nvGrpSpPr>
          <p:cNvPr id="8" name="Group 7"/>
          <p:cNvGrpSpPr/>
          <p:nvPr/>
        </p:nvGrpSpPr>
        <p:grpSpPr>
          <a:xfrm>
            <a:off x="0" y="730225"/>
            <a:ext cx="12192000" cy="960120"/>
            <a:chOff x="0" y="687377"/>
            <a:chExt cx="12192000" cy="960120"/>
          </a:xfrm>
        </p:grpSpPr>
        <p:grpSp>
          <p:nvGrpSpPr>
            <p:cNvPr id="10" name="Group 9"/>
            <p:cNvGrpSpPr/>
            <p:nvPr/>
          </p:nvGrpSpPr>
          <p:grpSpPr>
            <a:xfrm>
              <a:off x="0" y="687377"/>
              <a:ext cx="12192000" cy="960120"/>
              <a:chOff x="0" y="787393"/>
              <a:chExt cx="12192000" cy="960120"/>
            </a:xfrm>
          </p:grpSpPr>
          <p:sp>
            <p:nvSpPr>
              <p:cNvPr id="13" name="Rectangle 12"/>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0937240" y="787393"/>
                <a:ext cx="960120" cy="960120"/>
                <a:chOff x="10937240" y="787393"/>
                <a:chExt cx="960120" cy="960120"/>
              </a:xfrm>
            </p:grpSpPr>
            <p:sp>
              <p:nvSpPr>
                <p:cNvPr id="16" name="Rectangle 15"/>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30634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536140"/>
            <a:ext cx="9537700" cy="523220"/>
          </a:xfrm>
          <a:prstGeom prst="rect">
            <a:avLst/>
          </a:prstGeom>
          <a:noFill/>
        </p:spPr>
        <p:txBody>
          <a:bodyPr wrap="square" rtlCol="0">
            <a:spAutoFit/>
          </a:bodyPr>
          <a:lstStyle/>
          <a:p>
            <a:r>
              <a:rPr lang="en-US" sz="2800" b="1" dirty="0">
                <a:latin typeface="Segoe UI" panose="020B0502040204020203" pitchFamily="34" charset="0"/>
                <a:ea typeface="Segoe UI" panose="020B0502040204020203" pitchFamily="34" charset="0"/>
                <a:cs typeface="Segoe UI" panose="020B0502040204020203" pitchFamily="34" charset="0"/>
              </a:rPr>
              <a:t>Lesson </a:t>
            </a:r>
            <a:r>
              <a:rPr lang="en-US" sz="2800" b="1" dirty="0" smtClean="0">
                <a:latin typeface="Segoe UI" panose="020B0502040204020203" pitchFamily="34" charset="0"/>
                <a:ea typeface="Segoe UI" panose="020B0502040204020203" pitchFamily="34" charset="0"/>
                <a:cs typeface="Segoe UI" panose="020B0502040204020203" pitchFamily="34" charset="0"/>
              </a:rPr>
              <a:t>1: Get organized.</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9055100"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Explain the benefits of staying organized while searching for a job.</a:t>
            </a:r>
          </a:p>
        </p:txBody>
      </p:sp>
      <p:sp>
        <p:nvSpPr>
          <p:cNvPr id="8" name="TextBox 7"/>
          <p:cNvSpPr txBox="1"/>
          <p:nvPr/>
        </p:nvSpPr>
        <p:spPr>
          <a:xfrm>
            <a:off x="126296" y="2193108"/>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about documents and information that are needed to prepare a resume, portfolio, and to apply for a job.  They will learn about an important tool that can assist with maintaining job search records.</a:t>
            </a:r>
          </a:p>
        </p:txBody>
      </p:sp>
      <p:sp>
        <p:nvSpPr>
          <p:cNvPr id="14" name="TextBox 13"/>
          <p:cNvSpPr txBox="1"/>
          <p:nvPr/>
        </p:nvSpPr>
        <p:spPr>
          <a:xfrm>
            <a:off x="139700" y="4317067"/>
            <a:ext cx="9017000" cy="203132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Questions: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Has anyone ever applied for a job?  What kind of information is needed to complete an application?</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Be prepared – Have your work history, education/transcripts, certifications, license(s), references, letters of recommendation, etc.  </a:t>
            </a:r>
            <a:endParaRPr lang="en-US" sz="1400" dirty="0">
              <a:latin typeface="Segoe UI" panose="020B0502040204020203" pitchFamily="34" charset="0"/>
              <a:ea typeface="Segoe UI" panose="020B0502040204020203" pitchFamily="34" charset="0"/>
              <a:cs typeface="Segoe UI" panose="020B0502040204020203" pitchFamily="34" charset="0"/>
            </a:endParaRP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Why would it be helpful to have a list of your job/technical skills, self-management skills, soft skills, and military skills?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information is included in a job search record?</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Why would it be helpful to a job search record for each application that you submit?</a:t>
            </a:r>
          </a:p>
          <a:p>
            <a:pPr marL="0" lvl="1"/>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5" name="TextBox 14"/>
          <p:cNvSpPr txBox="1"/>
          <p:nvPr/>
        </p:nvSpPr>
        <p:spPr>
          <a:xfrm>
            <a:off x="172358" y="3228384"/>
            <a:ext cx="9243785"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importance of identifying skills to show they are a qualified candidate.</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3" name="Group 2"/>
          <p:cNvGrpSpPr/>
          <p:nvPr/>
        </p:nvGrpSpPr>
        <p:grpSpPr>
          <a:xfrm>
            <a:off x="195619" y="1454"/>
            <a:ext cx="9674860" cy="523220"/>
            <a:chOff x="195619" y="1454"/>
            <a:chExt cx="9674860" cy="523220"/>
          </a:xfrm>
        </p:grpSpPr>
        <p:sp>
          <p:nvSpPr>
            <p:cNvPr id="19" name="TextBox 18"/>
            <p:cNvSpPr txBox="1"/>
            <p:nvPr/>
          </p:nvSpPr>
          <p:spPr>
            <a:xfrm>
              <a:off x="332779" y="1454"/>
              <a:ext cx="9537700" cy="523220"/>
            </a:xfrm>
            <a:prstGeom prst="rect">
              <a:avLst/>
            </a:prstGeom>
            <a:noFill/>
          </p:spPr>
          <p:txBody>
            <a:bodyPr wrap="square" rtlCol="0">
              <a:spAutoFit/>
            </a:bodyPr>
            <a:lstStyle/>
            <a:p>
              <a:r>
                <a:rPr lang="en-US" sz="2800" dirty="0" smtClean="0">
                  <a:latin typeface="Segoe UI" panose="020B0502040204020203" pitchFamily="34" charset="0"/>
                  <a:ea typeface="Segoe UI" panose="020B0502040204020203" pitchFamily="34" charset="0"/>
                  <a:cs typeface="Segoe UI" panose="020B0502040204020203" pitchFamily="34" charset="0"/>
                </a:rPr>
                <a:t>Job Search Preparation Unit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2" name="Oval 1"/>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18" name="Group 17"/>
          <p:cNvGrpSpPr/>
          <p:nvPr/>
        </p:nvGrpSpPr>
        <p:grpSpPr>
          <a:xfrm>
            <a:off x="0" y="787377"/>
            <a:ext cx="12192000" cy="960120"/>
            <a:chOff x="0" y="687377"/>
            <a:chExt cx="12192000" cy="960120"/>
          </a:xfrm>
        </p:grpSpPr>
        <p:grpSp>
          <p:nvGrpSpPr>
            <p:cNvPr id="20" name="Group 19"/>
            <p:cNvGrpSpPr/>
            <p:nvPr/>
          </p:nvGrpSpPr>
          <p:grpSpPr>
            <a:xfrm>
              <a:off x="0" y="687377"/>
              <a:ext cx="12192000" cy="960120"/>
              <a:chOff x="0" y="787393"/>
              <a:chExt cx="12192000" cy="960120"/>
            </a:xfrm>
          </p:grpSpPr>
          <p:sp>
            <p:nvSpPr>
              <p:cNvPr id="22" name="Rectangle 21"/>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0937240" y="787393"/>
                <a:ext cx="960120" cy="960120"/>
                <a:chOff x="10937240" y="787393"/>
                <a:chExt cx="960120" cy="960120"/>
              </a:xfrm>
            </p:grpSpPr>
            <p:sp>
              <p:nvSpPr>
                <p:cNvPr id="25" name="Rectangle 24"/>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3556787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536140"/>
            <a:ext cx="9537700" cy="523220"/>
          </a:xfrm>
          <a:prstGeom prst="rect">
            <a:avLst/>
          </a:prstGeom>
          <a:noFill/>
        </p:spPr>
        <p:txBody>
          <a:bodyPr wrap="square" rtlCol="0">
            <a:spAutoFit/>
          </a:bodyPr>
          <a:lstStyle/>
          <a:p>
            <a:r>
              <a:rPr lang="en-US" sz="2800" b="1" dirty="0">
                <a:latin typeface="Segoe UI" panose="020B0502040204020203" pitchFamily="34" charset="0"/>
                <a:ea typeface="Segoe UI" panose="020B0502040204020203" pitchFamily="34" charset="0"/>
                <a:cs typeface="Segoe UI" panose="020B0502040204020203" pitchFamily="34" charset="0"/>
              </a:rPr>
              <a:t>Lesson 2</a:t>
            </a:r>
            <a:r>
              <a:rPr lang="en-US" sz="2800" b="1" dirty="0" smtClean="0">
                <a:latin typeface="Segoe UI" panose="020B0502040204020203" pitchFamily="34" charset="0"/>
                <a:ea typeface="Segoe UI" panose="020B0502040204020203" pitchFamily="34" charset="0"/>
                <a:cs typeface="Segoe UI" panose="020B0502040204020203" pitchFamily="34" charset="0"/>
              </a:rPr>
              <a:t>: Prepare your resume.</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9768879"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Describe how to select the appropriate information, format, and keywords to customize a resume for a job opening.</a:t>
            </a:r>
          </a:p>
        </p:txBody>
      </p:sp>
      <p:sp>
        <p:nvSpPr>
          <p:cNvPr id="8" name="TextBox 7"/>
          <p:cNvSpPr txBox="1"/>
          <p:nvPr/>
        </p:nvSpPr>
        <p:spPr>
          <a:xfrm>
            <a:off x="139700" y="2330766"/>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about different types of resume formats and recommendation for when to use each type.  Students will learn tips for developing a customized resume that markets them as a qualified candidate.  Students will also learn about resume tools that are available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p:txBody>
      </p:sp>
      <p:sp>
        <p:nvSpPr>
          <p:cNvPr id="14" name="TextBox 13"/>
          <p:cNvSpPr txBox="1"/>
          <p:nvPr/>
        </p:nvSpPr>
        <p:spPr>
          <a:xfrm>
            <a:off x="195619" y="5162155"/>
            <a:ext cx="9017000" cy="1600438"/>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Questions:</a:t>
            </a:r>
          </a:p>
          <a:p>
            <a:pPr lvl="1" indent="-22860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does a resume tell employers </a:t>
            </a:r>
            <a:r>
              <a:rPr lang="en-US" sz="1400" dirty="0" smtClean="0">
                <a:latin typeface="Segoe UI" panose="020B0502040204020203" pitchFamily="34" charset="0"/>
                <a:ea typeface="Segoe UI" panose="020B0502040204020203" pitchFamily="34" charset="0"/>
                <a:cs typeface="Segoe UI" panose="020B0502040204020203" pitchFamily="34" charset="0"/>
              </a:rPr>
              <a:t>about?</a:t>
            </a:r>
          </a:p>
          <a:p>
            <a:pPr lvl="1" indent="-22860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List three types of resumes.</a:t>
            </a:r>
            <a:endParaRPr lang="en-US" sz="1400" dirty="0" smtClean="0">
              <a:latin typeface="Segoe UI" panose="020B0502040204020203" pitchFamily="34" charset="0"/>
              <a:ea typeface="Segoe UI" panose="020B0502040204020203" pitchFamily="34" charset="0"/>
              <a:cs typeface="Segoe UI" panose="020B0502040204020203" pitchFamily="34" charset="0"/>
            </a:endParaRPr>
          </a:p>
          <a:p>
            <a:pPr lvl="1" indent="-22860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type of resume should you create if you have just a little experience</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examples of action /keywords?</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key things to check for when updating an effective resume?</a:t>
            </a:r>
            <a:r>
              <a:rPr lang="en-US" sz="1400" dirty="0">
                <a:latin typeface="Segoe UI" panose="020B0502040204020203" pitchFamily="34" charset="0"/>
                <a:ea typeface="Segoe UI" panose="020B0502040204020203" pitchFamily="34" charset="0"/>
                <a:cs typeface="Segoe UI" panose="020B0502040204020203" pitchFamily="34" charset="0"/>
              </a:rPr>
              <a:t> </a:t>
            </a:r>
            <a:endParaRPr lang="en-US" sz="1400" dirty="0" smtClean="0">
              <a:latin typeface="Segoe UI" panose="020B0502040204020203" pitchFamily="34" charset="0"/>
              <a:ea typeface="Segoe UI" panose="020B0502040204020203" pitchFamily="34" charset="0"/>
              <a:cs typeface="Segoe UI" panose="020B0502040204020203" pitchFamily="34" charset="0"/>
            </a:endParaRP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t>
            </a:r>
            <a:r>
              <a:rPr lang="en-US" sz="1400" dirty="0">
                <a:latin typeface="Segoe UI" panose="020B0502040204020203" pitchFamily="34" charset="0"/>
                <a:ea typeface="Segoe UI" panose="020B0502040204020203" pitchFamily="34" charset="0"/>
                <a:cs typeface="Segoe UI" panose="020B0502040204020203" pitchFamily="34" charset="0"/>
              </a:rPr>
              <a:t>personal information is appropriate </a:t>
            </a:r>
            <a:r>
              <a:rPr lang="en-US" sz="1400" dirty="0" smtClean="0">
                <a:latin typeface="Segoe UI" panose="020B0502040204020203" pitchFamily="34" charset="0"/>
                <a:ea typeface="Segoe UI" panose="020B0502040204020203" pitchFamily="34" charset="0"/>
                <a:cs typeface="Segoe UI" panose="020B0502040204020203" pitchFamily="34" charset="0"/>
              </a:rPr>
              <a:t>to include when posting your resume online</a:t>
            </a:r>
            <a:r>
              <a:rPr lang="en-US" sz="1400" dirty="0">
                <a:latin typeface="Segoe UI" panose="020B0502040204020203" pitchFamily="34" charset="0"/>
                <a:ea typeface="Segoe UI" panose="020B0502040204020203" pitchFamily="34" charset="0"/>
                <a:cs typeface="Segoe UI" panose="020B0502040204020203" pitchFamily="34" charset="0"/>
              </a:rPr>
              <a:t>?</a:t>
            </a:r>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5" name="TextBox 14"/>
          <p:cNvSpPr txBox="1"/>
          <p:nvPr/>
        </p:nvSpPr>
        <p:spPr>
          <a:xfrm>
            <a:off x="139700" y="3152085"/>
            <a:ext cx="8164610" cy="203132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purpose of a resume, the different types of resumes</a:t>
            </a:r>
            <a:r>
              <a:rPr lang="en-US" sz="1400" dirty="0" smtClean="0">
                <a:solidFill>
                  <a:srgbClr val="FF0000"/>
                </a:solidFill>
                <a:latin typeface="Segoe UI" panose="020B0502040204020203" pitchFamily="34" charset="0"/>
                <a:ea typeface="Segoe UI" panose="020B0502040204020203" pitchFamily="34" charset="0"/>
                <a:cs typeface="Segoe UI" panose="020B0502040204020203" pitchFamily="34" charset="0"/>
              </a:rPr>
              <a:t>,</a:t>
            </a:r>
            <a:r>
              <a:rPr lang="en-US" sz="1400" dirty="0" smtClean="0">
                <a:latin typeface="Segoe UI" panose="020B0502040204020203" pitchFamily="34" charset="0"/>
                <a:ea typeface="Segoe UI" panose="020B0502040204020203" pitchFamily="34" charset="0"/>
                <a:cs typeface="Segoe UI" panose="020B0502040204020203" pitchFamily="34" charset="0"/>
              </a:rPr>
              <a:t> and the information that is included in each.</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importance of customizing a resume for job openings. (This is an opportunity to market your skills!)</a:t>
            </a: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Review the resume </a:t>
            </a:r>
            <a:r>
              <a:rPr lang="en-US" sz="1400" dirty="0" smtClean="0">
                <a:latin typeface="Segoe UI" panose="020B0502040204020203" pitchFamily="34" charset="0"/>
                <a:ea typeface="Segoe UI" panose="020B0502040204020203" pitchFamily="34" charset="0"/>
                <a:cs typeface="Segoe UI" panose="020B0502040204020203" pitchFamily="34" charset="0"/>
              </a:rPr>
              <a:t>builder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start a draft resume in the resume builder. </a:t>
            </a:r>
            <a:r>
              <a:rPr lang="en-US" sz="1400" dirty="0">
                <a:latin typeface="Segoe UI" panose="020B0502040204020203" pitchFamily="34" charset="0"/>
                <a:ea typeface="Segoe UI" panose="020B0502040204020203" pitchFamily="34" charset="0"/>
                <a:cs typeface="Segoe UI" panose="020B0502040204020203" pitchFamily="34" charset="0"/>
              </a:rPr>
              <a:t>Discuss how they can use their SYEP work experience to </a:t>
            </a:r>
            <a:r>
              <a:rPr lang="en-US" sz="1400" dirty="0" smtClean="0">
                <a:latin typeface="Segoe UI" panose="020B0502040204020203" pitchFamily="34" charset="0"/>
                <a:ea typeface="Segoe UI" panose="020B0502040204020203" pitchFamily="34" charset="0"/>
                <a:cs typeface="Segoe UI" panose="020B0502040204020203" pitchFamily="34" charset="0"/>
              </a:rPr>
              <a:t>build </a:t>
            </a:r>
            <a:r>
              <a:rPr lang="en-US" sz="1400" dirty="0">
                <a:latin typeface="Segoe UI" panose="020B0502040204020203" pitchFamily="34" charset="0"/>
                <a:ea typeface="Segoe UI" panose="020B0502040204020203" pitchFamily="34" charset="0"/>
                <a:cs typeface="Segoe UI" panose="020B0502040204020203" pitchFamily="34" charset="0"/>
              </a:rPr>
              <a:t>their </a:t>
            </a:r>
            <a:r>
              <a:rPr lang="en-US" sz="1400" dirty="0" smtClean="0">
                <a:latin typeface="Segoe UI" panose="020B0502040204020203" pitchFamily="34" charset="0"/>
                <a:ea typeface="Segoe UI" panose="020B0502040204020203" pitchFamily="34" charset="0"/>
                <a:cs typeface="Segoe UI" panose="020B0502040204020203" pitchFamily="34" charset="0"/>
              </a:rPr>
              <a:t>resume.</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3" name="Group 2"/>
          <p:cNvGrpSpPr/>
          <p:nvPr/>
        </p:nvGrpSpPr>
        <p:grpSpPr>
          <a:xfrm>
            <a:off x="195619" y="1454"/>
            <a:ext cx="9674860" cy="523220"/>
            <a:chOff x="195619" y="1454"/>
            <a:chExt cx="9674860" cy="523220"/>
          </a:xfrm>
        </p:grpSpPr>
        <p:sp>
          <p:nvSpPr>
            <p:cNvPr id="19" name="TextBox 18"/>
            <p:cNvSpPr txBox="1"/>
            <p:nvPr/>
          </p:nvSpPr>
          <p:spPr>
            <a:xfrm>
              <a:off x="332779" y="1454"/>
              <a:ext cx="9537700" cy="523220"/>
            </a:xfrm>
            <a:prstGeom prst="rect">
              <a:avLst/>
            </a:prstGeom>
            <a:noFill/>
          </p:spPr>
          <p:txBody>
            <a:bodyPr wrap="square" rtlCol="0">
              <a:spAutoFit/>
            </a:bodyPr>
            <a:lstStyle/>
            <a:p>
              <a:r>
                <a:rPr lang="en-US" sz="2800" dirty="0" smtClean="0">
                  <a:latin typeface="Segoe UI" panose="020B0502040204020203" pitchFamily="34" charset="0"/>
                  <a:ea typeface="Segoe UI" panose="020B0502040204020203" pitchFamily="34" charset="0"/>
                  <a:cs typeface="Segoe UI" panose="020B0502040204020203" pitchFamily="34" charset="0"/>
                </a:rPr>
                <a:t>Job Search Preparation Unit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2" name="Oval 1"/>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18" name="Group 17"/>
          <p:cNvGrpSpPr/>
          <p:nvPr/>
        </p:nvGrpSpPr>
        <p:grpSpPr>
          <a:xfrm>
            <a:off x="0" y="787377"/>
            <a:ext cx="12192000" cy="960120"/>
            <a:chOff x="0" y="687377"/>
            <a:chExt cx="12192000" cy="960120"/>
          </a:xfrm>
        </p:grpSpPr>
        <p:grpSp>
          <p:nvGrpSpPr>
            <p:cNvPr id="20" name="Group 19"/>
            <p:cNvGrpSpPr/>
            <p:nvPr/>
          </p:nvGrpSpPr>
          <p:grpSpPr>
            <a:xfrm>
              <a:off x="0" y="687377"/>
              <a:ext cx="12192000" cy="960120"/>
              <a:chOff x="0" y="787393"/>
              <a:chExt cx="12192000" cy="960120"/>
            </a:xfrm>
          </p:grpSpPr>
          <p:sp>
            <p:nvSpPr>
              <p:cNvPr id="22" name="Rectangle 21"/>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0937240" y="787393"/>
                <a:ext cx="960120" cy="960120"/>
                <a:chOff x="10937240" y="787393"/>
                <a:chExt cx="960120" cy="960120"/>
              </a:xfrm>
            </p:grpSpPr>
            <p:sp>
              <p:nvSpPr>
                <p:cNvPr id="25" name="Rectangle 24"/>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2941596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536140"/>
            <a:ext cx="9537700" cy="523220"/>
          </a:xfrm>
          <a:prstGeom prst="rect">
            <a:avLst/>
          </a:prstGeom>
          <a:noFill/>
        </p:spPr>
        <p:txBody>
          <a:bodyPr wrap="square" rtlCol="0">
            <a:spAutoFit/>
          </a:bodyPr>
          <a:lstStyle/>
          <a:p>
            <a:r>
              <a:rPr lang="en-US" sz="2800" b="1" dirty="0">
                <a:latin typeface="Segoe UI" panose="020B0502040204020203" pitchFamily="34" charset="0"/>
                <a:ea typeface="Segoe UI" panose="020B0502040204020203" pitchFamily="34" charset="0"/>
                <a:cs typeface="Segoe UI" panose="020B0502040204020203" pitchFamily="34" charset="0"/>
              </a:rPr>
              <a:t>Lesson </a:t>
            </a:r>
            <a:r>
              <a:rPr lang="en-US" sz="2800" b="1" dirty="0" smtClean="0">
                <a:latin typeface="Segoe UI" panose="020B0502040204020203" pitchFamily="34" charset="0"/>
                <a:ea typeface="Segoe UI" panose="020B0502040204020203" pitchFamily="34" charset="0"/>
                <a:cs typeface="Segoe UI" panose="020B0502040204020203" pitchFamily="34" charset="0"/>
              </a:rPr>
              <a:t>3: </a:t>
            </a:r>
            <a:r>
              <a:rPr lang="en-US" sz="2800" b="1" dirty="0">
                <a:latin typeface="Segoe UI" panose="020B0502040204020203" pitchFamily="34" charset="0"/>
                <a:ea typeface="Segoe UI" panose="020B0502040204020203" pitchFamily="34" charset="0"/>
                <a:cs typeface="Segoe UI" panose="020B0502040204020203" pitchFamily="34" charset="0"/>
              </a:rPr>
              <a:t>Prepare your portfolio.</a:t>
            </a:r>
          </a:p>
        </p:txBody>
      </p:sp>
      <p:sp>
        <p:nvSpPr>
          <p:cNvPr id="7" name="TextBox 6"/>
          <p:cNvSpPr txBox="1"/>
          <p:nvPr/>
        </p:nvSpPr>
        <p:spPr>
          <a:xfrm>
            <a:off x="101600" y="1373276"/>
            <a:ext cx="9768879"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Describe how to select the appropriate information, format, and keywords to customize an online portfolio.</a:t>
            </a:r>
          </a:p>
        </p:txBody>
      </p:sp>
      <p:sp>
        <p:nvSpPr>
          <p:cNvPr id="8" name="TextBox 7"/>
          <p:cNvSpPr txBox="1"/>
          <p:nvPr/>
        </p:nvSpPr>
        <p:spPr>
          <a:xfrm>
            <a:off x="126296" y="2228139"/>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about different types of items to include in a portfolio.  Students will learn tips for developing a portfolio that markets them as a qualified candidate.  Students will also learn about online portfolio tools that are available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p:txBody>
      </p:sp>
      <p:sp>
        <p:nvSpPr>
          <p:cNvPr id="14" name="TextBox 13"/>
          <p:cNvSpPr txBox="1"/>
          <p:nvPr/>
        </p:nvSpPr>
        <p:spPr>
          <a:xfrm>
            <a:off x="126296" y="5162155"/>
            <a:ext cx="9017000" cy="138499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Questions:</a:t>
            </a:r>
          </a:p>
          <a:p>
            <a:pPr lvl="1" indent="-22860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does a resume tell employers about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lvl="1" indent="-22860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List three types of resumes.</a:t>
            </a:r>
            <a:endParaRPr lang="en-US" sz="1400" dirty="0" smtClean="0">
              <a:latin typeface="Segoe UI" panose="020B0502040204020203" pitchFamily="34" charset="0"/>
              <a:ea typeface="Segoe UI" panose="020B0502040204020203" pitchFamily="34" charset="0"/>
              <a:cs typeface="Segoe UI" panose="020B0502040204020203" pitchFamily="34" charset="0"/>
            </a:endParaRPr>
          </a:p>
          <a:p>
            <a:pPr lvl="1" indent="-22860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type of resume should you create if you have just a little experience</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examples of action /keywords?</a:t>
            </a:r>
          </a:p>
          <a:p>
            <a:pPr lvl="1" indent="-22860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key things to check for when updating an effective resume?</a:t>
            </a:r>
          </a:p>
        </p:txBody>
      </p:sp>
      <p:sp>
        <p:nvSpPr>
          <p:cNvPr id="15" name="TextBox 14"/>
          <p:cNvSpPr txBox="1"/>
          <p:nvPr/>
        </p:nvSpPr>
        <p:spPr>
          <a:xfrm>
            <a:off x="126296" y="3254973"/>
            <a:ext cx="8897961" cy="1600438"/>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purpose of a portfolio, the different types of portfolios and the information to include. (This is an opportunity to market your skills!)</a:t>
            </a: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Review the </a:t>
            </a:r>
            <a:r>
              <a:rPr lang="en-US" sz="1400" dirty="0" smtClean="0">
                <a:latin typeface="Segoe UI" panose="020B0502040204020203" pitchFamily="34" charset="0"/>
                <a:ea typeface="Segoe UI" panose="020B0502040204020203" pitchFamily="34" charset="0"/>
                <a:cs typeface="Segoe UI" panose="020B0502040204020203" pitchFamily="34" charset="0"/>
              </a:rPr>
              <a:t>portfolio builder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 start identifying items to include in their portfolio.  Discuss how they can use their SYEP work experience to start building their portfolio. </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grpSp>
        <p:nvGrpSpPr>
          <p:cNvPr id="3" name="Group 2"/>
          <p:cNvGrpSpPr/>
          <p:nvPr/>
        </p:nvGrpSpPr>
        <p:grpSpPr>
          <a:xfrm>
            <a:off x="195619" y="1454"/>
            <a:ext cx="9674860" cy="523220"/>
            <a:chOff x="195619" y="1454"/>
            <a:chExt cx="9674860" cy="523220"/>
          </a:xfrm>
        </p:grpSpPr>
        <p:sp>
          <p:nvSpPr>
            <p:cNvPr id="19" name="TextBox 18"/>
            <p:cNvSpPr txBox="1"/>
            <p:nvPr/>
          </p:nvSpPr>
          <p:spPr>
            <a:xfrm>
              <a:off x="332779" y="1454"/>
              <a:ext cx="9537700" cy="523220"/>
            </a:xfrm>
            <a:prstGeom prst="rect">
              <a:avLst/>
            </a:prstGeom>
            <a:noFill/>
          </p:spPr>
          <p:txBody>
            <a:bodyPr wrap="square" rtlCol="0">
              <a:spAutoFit/>
            </a:bodyPr>
            <a:lstStyle/>
            <a:p>
              <a:r>
                <a:rPr lang="en-US" sz="2800" dirty="0" smtClean="0">
                  <a:latin typeface="Segoe UI" panose="020B0502040204020203" pitchFamily="34" charset="0"/>
                  <a:ea typeface="Segoe UI" panose="020B0502040204020203" pitchFamily="34" charset="0"/>
                  <a:cs typeface="Segoe UI" panose="020B0502040204020203" pitchFamily="34" charset="0"/>
                </a:rPr>
                <a:t>Job Search Preparation Unit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2" name="Oval 1"/>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18" name="Group 17"/>
          <p:cNvGrpSpPr/>
          <p:nvPr/>
        </p:nvGrpSpPr>
        <p:grpSpPr>
          <a:xfrm>
            <a:off x="0" y="787377"/>
            <a:ext cx="12192000" cy="960120"/>
            <a:chOff x="0" y="687377"/>
            <a:chExt cx="12192000" cy="960120"/>
          </a:xfrm>
        </p:grpSpPr>
        <p:grpSp>
          <p:nvGrpSpPr>
            <p:cNvPr id="20" name="Group 19"/>
            <p:cNvGrpSpPr/>
            <p:nvPr/>
          </p:nvGrpSpPr>
          <p:grpSpPr>
            <a:xfrm>
              <a:off x="0" y="687377"/>
              <a:ext cx="12192000" cy="960120"/>
              <a:chOff x="0" y="787393"/>
              <a:chExt cx="12192000" cy="960120"/>
            </a:xfrm>
          </p:grpSpPr>
          <p:sp>
            <p:nvSpPr>
              <p:cNvPr id="22" name="Rectangle 21"/>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0937240" y="787393"/>
                <a:ext cx="960120" cy="960120"/>
                <a:chOff x="10937240" y="787393"/>
                <a:chExt cx="960120" cy="960120"/>
              </a:xfrm>
            </p:grpSpPr>
            <p:sp>
              <p:nvSpPr>
                <p:cNvPr id="25" name="Rectangle 24"/>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418537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1600" y="1373276"/>
            <a:ext cx="461533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Describe and create S.M.A.R.T Goals.</a:t>
            </a:r>
          </a:p>
        </p:txBody>
      </p:sp>
      <p:sp>
        <p:nvSpPr>
          <p:cNvPr id="8" name="TextBox 7"/>
          <p:cNvSpPr txBox="1"/>
          <p:nvPr/>
        </p:nvSpPr>
        <p:spPr>
          <a:xfrm>
            <a:off x="139700" y="2330766"/>
            <a:ext cx="11939408"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identify short-term goals and action steps that are S.M.A.R.T (Specific, Measureable, Attainable, Realistic, and Timely).</a:t>
            </a:r>
          </a:p>
        </p:txBody>
      </p:sp>
      <p:sp>
        <p:nvSpPr>
          <p:cNvPr id="15" name="TextBox 14"/>
          <p:cNvSpPr txBox="1"/>
          <p:nvPr/>
        </p:nvSpPr>
        <p:spPr>
          <a:xfrm>
            <a:off x="139700" y="3145991"/>
            <a:ext cx="9220200" cy="138499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write at least one short term goal and identify the basic steps to achieve goals.  Each step includes a deadline date.</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identify strategies for staying motivated while working towards reaching their goal.</a:t>
            </a:r>
          </a:p>
          <a:p>
            <a:pPr marL="571500" lvl="1" indent="-342900">
              <a:buFont typeface="+mj-lt"/>
              <a:buAutoNum type="arabicPeriod"/>
            </a:pPr>
            <a:r>
              <a:rPr lang="en-US" sz="1400" dirty="0">
                <a:latin typeface="Segoe UI" panose="020B0502040204020203" pitchFamily="34" charset="0"/>
                <a:ea typeface="Segoe UI" panose="020B0502040204020203" pitchFamily="34" charset="0"/>
                <a:cs typeface="Segoe UI" panose="020B0502040204020203" pitchFamily="34" charset="0"/>
              </a:rPr>
              <a:t>Students identify </a:t>
            </a:r>
            <a:r>
              <a:rPr lang="en-US" sz="1400" dirty="0" smtClean="0">
                <a:latin typeface="Segoe UI" panose="020B0502040204020203" pitchFamily="34" charset="0"/>
                <a:ea typeface="Segoe UI" panose="020B0502040204020203" pitchFamily="34" charset="0"/>
                <a:cs typeface="Segoe UI" panose="020B0502040204020203" pitchFamily="34" charset="0"/>
              </a:rPr>
              <a:t>potential problems and identify a solution or backup plan if the problem occurs.</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139700" y="4611231"/>
            <a:ext cx="9220200" cy="2246769"/>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is the difference between a long term and short term goal?  What are some examples?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does S.M.A.R.T. goals stand for?</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attainable and realistic goals? (i.e., Attainable:  I have the skills, ability, and tools needed to go become a professional basket weaver.  Realistic:  I have the ability weave high quality baskets, but I can’t support my family on the income.)</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does a career plan include?  What are some examples?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ways to stay motivated while in training or searching for a job?</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potential problems that</a:t>
            </a:r>
            <a:r>
              <a:rPr lang="en-US" sz="1400" dirty="0" smtClean="0">
                <a:solidFill>
                  <a:srgbClr val="FF0000"/>
                </a:solidFill>
                <a:latin typeface="Segoe UI" panose="020B0502040204020203" pitchFamily="34" charset="0"/>
                <a:ea typeface="Segoe UI" panose="020B0502040204020203" pitchFamily="34" charset="0"/>
                <a:cs typeface="Segoe UI" panose="020B0502040204020203" pitchFamily="34" charset="0"/>
              </a:rPr>
              <a:t> </a:t>
            </a:r>
            <a:r>
              <a:rPr lang="en-US" sz="1400" dirty="0" smtClean="0">
                <a:latin typeface="Segoe UI" panose="020B0502040204020203" pitchFamily="34" charset="0"/>
                <a:ea typeface="Segoe UI" panose="020B0502040204020203" pitchFamily="34" charset="0"/>
                <a:cs typeface="Segoe UI" panose="020B0502040204020203" pitchFamily="34" charset="0"/>
              </a:rPr>
              <a:t>could keep you from reaching your goals?  What are possible solutions?</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4" name="TextBox 23"/>
          <p:cNvSpPr txBox="1"/>
          <p:nvPr/>
        </p:nvSpPr>
        <p:spPr>
          <a:xfrm>
            <a:off x="101600" y="536140"/>
            <a:ext cx="9537700" cy="523220"/>
          </a:xfrm>
          <a:prstGeom prst="rect">
            <a:avLst/>
          </a:prstGeom>
          <a:noFill/>
        </p:spPr>
        <p:txBody>
          <a:bodyPr wrap="square" rtlCol="0">
            <a:spAutoFit/>
          </a:bodyPr>
          <a:lstStyle/>
          <a:p>
            <a:r>
              <a:rPr lang="en-US" sz="2800" b="1" dirty="0">
                <a:latin typeface="Segoe UI" panose="020B0502040204020203" pitchFamily="34" charset="0"/>
                <a:ea typeface="Segoe UI" panose="020B0502040204020203" pitchFamily="34" charset="0"/>
                <a:cs typeface="Segoe UI" panose="020B0502040204020203" pitchFamily="34" charset="0"/>
              </a:rPr>
              <a:t>Lesson </a:t>
            </a:r>
            <a:r>
              <a:rPr lang="en-US" sz="2800" b="1" dirty="0" smtClean="0">
                <a:latin typeface="Segoe UI" panose="020B0502040204020203" pitchFamily="34" charset="0"/>
                <a:ea typeface="Segoe UI" panose="020B0502040204020203" pitchFamily="34" charset="0"/>
                <a:cs typeface="Segoe UI" panose="020B0502040204020203" pitchFamily="34" charset="0"/>
              </a:rPr>
              <a:t>4: Prepare a plan.</a:t>
            </a:r>
            <a:endParaRPr lang="en-US" sz="2800" b="1" dirty="0">
              <a:latin typeface="Segoe UI" panose="020B0502040204020203" pitchFamily="34" charset="0"/>
              <a:ea typeface="Segoe UI" panose="020B0502040204020203" pitchFamily="34" charset="0"/>
              <a:cs typeface="Segoe UI" panose="020B0502040204020203" pitchFamily="34" charset="0"/>
            </a:endParaRPr>
          </a:p>
        </p:txBody>
      </p:sp>
      <p:grpSp>
        <p:nvGrpSpPr>
          <p:cNvPr id="25" name="Group 24"/>
          <p:cNvGrpSpPr/>
          <p:nvPr/>
        </p:nvGrpSpPr>
        <p:grpSpPr>
          <a:xfrm>
            <a:off x="195619" y="1454"/>
            <a:ext cx="9674860" cy="523220"/>
            <a:chOff x="195619" y="1454"/>
            <a:chExt cx="9674860" cy="523220"/>
          </a:xfrm>
        </p:grpSpPr>
        <p:sp>
          <p:nvSpPr>
            <p:cNvPr id="26" name="TextBox 25"/>
            <p:cNvSpPr txBox="1"/>
            <p:nvPr/>
          </p:nvSpPr>
          <p:spPr>
            <a:xfrm>
              <a:off x="332779" y="1454"/>
              <a:ext cx="9537700" cy="523220"/>
            </a:xfrm>
            <a:prstGeom prst="rect">
              <a:avLst/>
            </a:prstGeom>
            <a:noFill/>
          </p:spPr>
          <p:txBody>
            <a:bodyPr wrap="square" rtlCol="0">
              <a:spAutoFit/>
            </a:bodyPr>
            <a:lstStyle/>
            <a:p>
              <a:r>
                <a:rPr lang="en-US" sz="2800" dirty="0" smtClean="0">
                  <a:latin typeface="Segoe UI" panose="020B0502040204020203" pitchFamily="34" charset="0"/>
                  <a:ea typeface="Segoe UI" panose="020B0502040204020203" pitchFamily="34" charset="0"/>
                  <a:cs typeface="Segoe UI" panose="020B0502040204020203" pitchFamily="34" charset="0"/>
                </a:rPr>
                <a:t>Job Search Preparation Unit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27" name="Oval 26"/>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grpSp>
        <p:nvGrpSpPr>
          <p:cNvPr id="18" name="Group 17"/>
          <p:cNvGrpSpPr/>
          <p:nvPr/>
        </p:nvGrpSpPr>
        <p:grpSpPr>
          <a:xfrm>
            <a:off x="0" y="787377"/>
            <a:ext cx="12192000" cy="960120"/>
            <a:chOff x="0" y="687377"/>
            <a:chExt cx="12192000" cy="960120"/>
          </a:xfrm>
        </p:grpSpPr>
        <p:grpSp>
          <p:nvGrpSpPr>
            <p:cNvPr id="19" name="Group 18"/>
            <p:cNvGrpSpPr/>
            <p:nvPr/>
          </p:nvGrpSpPr>
          <p:grpSpPr>
            <a:xfrm>
              <a:off x="0" y="687377"/>
              <a:ext cx="12192000" cy="960120"/>
              <a:chOff x="0" y="787393"/>
              <a:chExt cx="12192000" cy="960120"/>
            </a:xfrm>
          </p:grpSpPr>
          <p:sp>
            <p:nvSpPr>
              <p:cNvPr id="21" name="Rectangle 20"/>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10937240" y="787393"/>
                <a:ext cx="960120" cy="960120"/>
                <a:chOff x="10937240" y="787393"/>
                <a:chExt cx="960120" cy="960120"/>
              </a:xfrm>
            </p:grpSpPr>
            <p:sp>
              <p:nvSpPr>
                <p:cNvPr id="28" name="Rectangle 27"/>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4022903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a:t>
            </a:r>
            <a:r>
              <a:rPr lang="en-US" sz="2400" b="1" dirty="0" smtClean="0">
                <a:latin typeface="Segoe UI" panose="020B0502040204020203" pitchFamily="34" charset="0"/>
                <a:ea typeface="Segoe UI" panose="020B0502040204020203" pitchFamily="34" charset="0"/>
                <a:cs typeface="Segoe UI" panose="020B0502040204020203" pitchFamily="34" charset="0"/>
              </a:rPr>
              <a:t>1: Network.</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6821714"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Explain how to prepare for and find networking opportunities.</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nvSpPr>
        <p:spPr>
          <a:xfrm>
            <a:off x="126296" y="2228640"/>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will learn how to be prepared for networking opportunities.  They will put together their 30 second elevator speech.  Students will be able to identify different types of networking opportunities.</a:t>
            </a:r>
          </a:p>
        </p:txBody>
      </p:sp>
      <p:sp>
        <p:nvSpPr>
          <p:cNvPr id="15" name="TextBox 14"/>
          <p:cNvSpPr txBox="1"/>
          <p:nvPr/>
        </p:nvSpPr>
        <p:spPr>
          <a:xfrm>
            <a:off x="139700" y="3145991"/>
            <a:ext cx="9220200" cy="2031325"/>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how to get ready for networking and developing a list of contacts.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tools for networking virtually and the importance of having a clean/professional online image.</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networking in person and where to find those opportunities.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Students draft a 30 second elevator speech.  Have the students walk around and introduce themselves and ask each other about themselves.  The can practice their elevator speech in general conversation and then approach another person and repeat the process.</a:t>
            </a:r>
          </a:p>
          <a:p>
            <a:pPr marL="571500" lvl="1" indent="-342900">
              <a:buFont typeface="+mj-lt"/>
              <a:buAutoNum type="arabicPeriod"/>
            </a:pPr>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596978" y="3254"/>
            <a:ext cx="9537700" cy="461665"/>
          </a:xfrm>
          <a:prstGeom prst="rect">
            <a:avLst/>
          </a:prstGeom>
          <a:noFill/>
        </p:spPr>
        <p:txBody>
          <a:bodyPr wrap="square" rtlCol="0">
            <a:sp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Find Job Openings, Apply, and </a:t>
            </a:r>
            <a:r>
              <a:rPr lang="en-US" sz="2400" dirty="0" smtClean="0">
                <a:latin typeface="Segoe UI" panose="020B0502040204020203" pitchFamily="34" charset="0"/>
                <a:ea typeface="Segoe UI" panose="020B0502040204020203" pitchFamily="34" charset="0"/>
                <a:cs typeface="Segoe UI" panose="020B0502040204020203" pitchFamily="34" charset="0"/>
              </a:rPr>
              <a:t>Interview Unit</a:t>
            </a:r>
            <a:endParaRPr lang="en-US" sz="24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Rectangle 2"/>
          <p:cNvSpPr/>
          <p:nvPr/>
        </p:nvSpPr>
        <p:spPr>
          <a:xfrm>
            <a:off x="139700" y="5052946"/>
            <a:ext cx="9410699" cy="1661993"/>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When networking to find job leads, is it important to be clear on the type of job you are looking for</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does personal brand mean</a:t>
            </a:r>
            <a:r>
              <a:rPr lang="en-US" sz="1400" dirty="0" smtClean="0">
                <a:latin typeface="Segoe UI" panose="020B0502040204020203" pitchFamily="34" charset="0"/>
                <a:ea typeface="Segoe UI" panose="020B0502040204020203" pitchFamily="34" charset="0"/>
                <a:cs typeface="Segoe UI" panose="020B0502040204020203" pitchFamily="34" charset="0"/>
              </a:rPr>
              <a:t>?  You have an image to protect.  (Market your brand.)</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List some places where you can network</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Organize your contacts. Include your parents, teachers, counselors, coaches, neighbors, past classmates, co-workers, and friends. Tell them about the kind of job that you’re looking for</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14350" lvl="1" indent="-285750">
              <a:buFont typeface="Arial" panose="020B0604020202020204" pitchFamily="34" charset="0"/>
              <a:buChar char="•"/>
            </a:pPr>
            <a:r>
              <a:rPr lang="en-US" sz="1400" dirty="0">
                <a:latin typeface="Segoe UI" panose="020B0502040204020203" pitchFamily="34" charset="0"/>
                <a:ea typeface="Segoe UI" panose="020B0502040204020203" pitchFamily="34" charset="0"/>
                <a:cs typeface="Segoe UI" panose="020B0502040204020203" pitchFamily="34" charset="0"/>
              </a:rPr>
              <a:t>What is LinkedIn</a:t>
            </a:r>
            <a:r>
              <a:rPr lang="en-US" sz="1400" dirty="0" smtClean="0">
                <a:latin typeface="Segoe UI" panose="020B0502040204020203" pitchFamily="34" charset="0"/>
                <a:ea typeface="Segoe UI" panose="020B0502040204020203" pitchFamily="34" charset="0"/>
                <a:cs typeface="Segoe UI" panose="020B0502040204020203" pitchFamily="34" charset="0"/>
              </a:rPr>
              <a:t>?  What are some other networking sites?</a:t>
            </a: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18" name="Group 17"/>
          <p:cNvGrpSpPr/>
          <p:nvPr/>
        </p:nvGrpSpPr>
        <p:grpSpPr>
          <a:xfrm>
            <a:off x="0" y="787377"/>
            <a:ext cx="12192000" cy="960120"/>
            <a:chOff x="0" y="687377"/>
            <a:chExt cx="12192000" cy="960120"/>
          </a:xfrm>
        </p:grpSpPr>
        <p:grpSp>
          <p:nvGrpSpPr>
            <p:cNvPr id="20" name="Group 19"/>
            <p:cNvGrpSpPr/>
            <p:nvPr/>
          </p:nvGrpSpPr>
          <p:grpSpPr>
            <a:xfrm>
              <a:off x="0" y="687377"/>
              <a:ext cx="12192000" cy="960120"/>
              <a:chOff x="0" y="787393"/>
              <a:chExt cx="12192000" cy="960120"/>
            </a:xfrm>
          </p:grpSpPr>
          <p:sp>
            <p:nvSpPr>
              <p:cNvPr id="22" name="Rectangle 21"/>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0937240" y="787393"/>
                <a:ext cx="960120" cy="960120"/>
                <a:chOff x="10937240" y="787393"/>
                <a:chExt cx="960120" cy="960120"/>
              </a:xfrm>
            </p:grpSpPr>
            <p:sp>
              <p:nvSpPr>
                <p:cNvPr id="25" name="Rectangle 24"/>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886045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600" y="383740"/>
            <a:ext cx="9118600" cy="461665"/>
          </a:xfrm>
          <a:prstGeom prst="rect">
            <a:avLst/>
          </a:prstGeom>
          <a:noFill/>
        </p:spPr>
        <p:txBody>
          <a:bodyPr wrap="square" rtlCol="0">
            <a:spAutoFit/>
          </a:bodyPr>
          <a:lstStyle/>
          <a:p>
            <a:r>
              <a:rPr lang="en-US" sz="2400" b="1" dirty="0">
                <a:latin typeface="Segoe UI" panose="020B0502040204020203" pitchFamily="34" charset="0"/>
                <a:ea typeface="Segoe UI" panose="020B0502040204020203" pitchFamily="34" charset="0"/>
                <a:cs typeface="Segoe UI" panose="020B0502040204020203" pitchFamily="34" charset="0"/>
              </a:rPr>
              <a:t>Lesson 2</a:t>
            </a:r>
            <a:r>
              <a:rPr lang="en-US" sz="2400" b="1" dirty="0" smtClean="0">
                <a:latin typeface="Segoe UI" panose="020B0502040204020203" pitchFamily="34" charset="0"/>
                <a:ea typeface="Segoe UI" panose="020B0502040204020203" pitchFamily="34" charset="0"/>
                <a:cs typeface="Segoe UI" panose="020B0502040204020203" pitchFamily="34" charset="0"/>
              </a:rPr>
              <a:t>: Search for job openings.</a:t>
            </a:r>
            <a:endParaRPr lang="en-US" sz="2400" b="1" dirty="0">
              <a:latin typeface="Segoe UI" panose="020B0502040204020203" pitchFamily="34" charset="0"/>
              <a:ea typeface="Segoe UI" panose="020B0502040204020203" pitchFamily="34" charset="0"/>
              <a:cs typeface="Segoe UI" panose="020B0502040204020203" pitchFamily="34" charset="0"/>
            </a:endParaRPr>
          </a:p>
        </p:txBody>
      </p:sp>
      <p:sp>
        <p:nvSpPr>
          <p:cNvPr id="7" name="TextBox 6"/>
          <p:cNvSpPr txBox="1"/>
          <p:nvPr/>
        </p:nvSpPr>
        <p:spPr>
          <a:xfrm>
            <a:off x="101600" y="1373276"/>
            <a:ext cx="6179457" cy="523220"/>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Objective:</a:t>
            </a:r>
          </a:p>
          <a:p>
            <a:pPr marL="292100" lvl="1"/>
            <a:r>
              <a:rPr lang="en-US" sz="1400" dirty="0" smtClean="0">
                <a:latin typeface="Segoe UI" panose="020B0502040204020203" pitchFamily="34" charset="0"/>
                <a:ea typeface="Segoe UI" panose="020B0502040204020203" pitchFamily="34" charset="0"/>
                <a:cs typeface="Segoe UI" panose="020B0502040204020203" pitchFamily="34" charset="0"/>
              </a:rPr>
              <a:t>List and describe various resources for finding job openings.</a:t>
            </a:r>
            <a:endParaRPr lang="en-US" sz="1400" dirty="0">
              <a:latin typeface="Segoe UI" panose="020B0502040204020203" pitchFamily="34" charset="0"/>
              <a:ea typeface="Segoe UI" panose="020B0502040204020203" pitchFamily="34" charset="0"/>
              <a:cs typeface="Segoe UI" panose="020B0502040204020203" pitchFamily="34" charset="0"/>
            </a:endParaRPr>
          </a:p>
        </p:txBody>
      </p:sp>
      <p:sp>
        <p:nvSpPr>
          <p:cNvPr id="8" name="TextBox 7"/>
          <p:cNvSpPr txBox="1"/>
          <p:nvPr/>
        </p:nvSpPr>
        <p:spPr>
          <a:xfrm>
            <a:off x="139700" y="2198493"/>
            <a:ext cx="11939408" cy="738664"/>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Summary:</a:t>
            </a:r>
          </a:p>
          <a:p>
            <a:pPr marL="228600" lvl="1"/>
            <a:r>
              <a:rPr lang="en-US" sz="1400" dirty="0" smtClean="0">
                <a:latin typeface="Segoe UI" panose="020B0502040204020203" pitchFamily="34" charset="0"/>
                <a:ea typeface="Segoe UI" panose="020B0502040204020203" pitchFamily="34" charset="0"/>
                <a:cs typeface="Segoe UI" panose="020B0502040204020203" pitchFamily="34" charset="0"/>
              </a:rPr>
              <a:t>Students learn the importance of using a variety of resources for identifying job opening leads.  They also learn about job search resources available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p:txBody>
      </p:sp>
      <p:sp>
        <p:nvSpPr>
          <p:cNvPr id="15" name="TextBox 14"/>
          <p:cNvSpPr txBox="1"/>
          <p:nvPr/>
        </p:nvSpPr>
        <p:spPr>
          <a:xfrm>
            <a:off x="139700" y="3020661"/>
            <a:ext cx="10828020" cy="1600438"/>
          </a:xfrm>
          <a:prstGeom prst="rect">
            <a:avLst/>
          </a:prstGeom>
          <a:noFill/>
        </p:spPr>
        <p:txBody>
          <a:bodyPr wrap="square" rtlCol="0">
            <a:spAutoFit/>
          </a:bodyPr>
          <a:lstStyle/>
          <a:p>
            <a:pPr lvl="1" indent="-457200"/>
            <a:r>
              <a:rPr lang="en-US" sz="1400" b="1" dirty="0" smtClean="0">
                <a:latin typeface="Segoe UI" panose="020B0502040204020203" pitchFamily="34" charset="0"/>
                <a:ea typeface="Segoe UI" panose="020B0502040204020203" pitchFamily="34" charset="0"/>
                <a:cs typeface="Segoe UI" panose="020B0502040204020203" pitchFamily="34" charset="0"/>
              </a:rPr>
              <a:t>Activities: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Review related resources.</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the components of the Job Search Record (in the Job Search Plan) and the importance of staying organized.</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job search engines and job boards available in Illinois </a:t>
            </a:r>
            <a:r>
              <a:rPr lang="en-US" sz="1400" dirty="0" err="1" smtClean="0">
                <a:latin typeface="Segoe UI" panose="020B0502040204020203" pitchFamily="34" charset="0"/>
                <a:ea typeface="Segoe UI" panose="020B0502040204020203" pitchFamily="34" charset="0"/>
                <a:cs typeface="Segoe UI" panose="020B0502040204020203" pitchFamily="34" charset="0"/>
              </a:rPr>
              <a:t>workNet</a:t>
            </a:r>
            <a:r>
              <a:rPr lang="en-US" sz="1400" dirty="0" smtClean="0">
                <a:latin typeface="Segoe UI" panose="020B0502040204020203" pitchFamily="34" charset="0"/>
                <a:ea typeface="Segoe UI" panose="020B0502040204020203" pitchFamily="34" charset="0"/>
                <a:cs typeface="Segoe UI" panose="020B0502040204020203" pitchFamily="34" charset="0"/>
              </a:rPr>
              <a:t>.</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searching for job postings using social media.</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going to company and trade association websites for job leads.  </a:t>
            </a:r>
          </a:p>
          <a:p>
            <a:pPr marL="571500" lvl="1" indent="-342900">
              <a:buFont typeface="+mj-lt"/>
              <a:buAutoNum type="arabicPeriod"/>
            </a:pPr>
            <a:r>
              <a:rPr lang="en-US" sz="1400" dirty="0" smtClean="0">
                <a:latin typeface="Segoe UI" panose="020B0502040204020203" pitchFamily="34" charset="0"/>
                <a:ea typeface="Segoe UI" panose="020B0502040204020203" pitchFamily="34" charset="0"/>
                <a:cs typeface="Segoe UI" panose="020B0502040204020203" pitchFamily="34" charset="0"/>
              </a:rPr>
              <a:t>Discuss finding job postings in the newspaper, business windows, or flyers posted on job boards.</a:t>
            </a:r>
          </a:p>
        </p:txBody>
      </p:sp>
      <p:sp>
        <p:nvSpPr>
          <p:cNvPr id="17" name="TextBox 16"/>
          <p:cNvSpPr txBox="1"/>
          <p:nvPr/>
        </p:nvSpPr>
        <p:spPr>
          <a:xfrm>
            <a:off x="8519277" y="58663"/>
            <a:ext cx="3451782" cy="584775"/>
          </a:xfrm>
          <a:prstGeom prst="rect">
            <a:avLst/>
          </a:prstGeom>
          <a:noFill/>
        </p:spPr>
        <p:txBody>
          <a:bodyPr wrap="square" rtlCol="0">
            <a:spAutoFit/>
          </a:bodyPr>
          <a:lstStyle/>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Instructor Guide for the </a:t>
            </a:r>
          </a:p>
          <a:p>
            <a:pPr algn="r"/>
            <a:r>
              <a:rPr lang="en-US" sz="1600" i="1" dirty="0" smtClean="0">
                <a:latin typeface="Segoe UI" panose="020B0502040204020203" pitchFamily="34" charset="0"/>
                <a:ea typeface="Segoe UI" panose="020B0502040204020203" pitchFamily="34" charset="0"/>
                <a:cs typeface="Segoe UI" panose="020B0502040204020203" pitchFamily="34" charset="0"/>
              </a:rPr>
              <a:t>Prepare a Job Search Plan Module</a:t>
            </a:r>
            <a:endParaRPr lang="en-US" sz="1600" i="1" dirty="0">
              <a:latin typeface="Segoe UI" panose="020B0502040204020203" pitchFamily="34" charset="0"/>
              <a:ea typeface="Segoe UI" panose="020B0502040204020203" pitchFamily="34" charset="0"/>
              <a:cs typeface="Segoe UI" panose="020B0502040204020203" pitchFamily="34" charset="0"/>
            </a:endParaRPr>
          </a:p>
        </p:txBody>
      </p:sp>
      <p:sp>
        <p:nvSpPr>
          <p:cNvPr id="19" name="TextBox 18"/>
          <p:cNvSpPr txBox="1"/>
          <p:nvPr/>
        </p:nvSpPr>
        <p:spPr>
          <a:xfrm>
            <a:off x="596978" y="3254"/>
            <a:ext cx="9537700" cy="461665"/>
          </a:xfrm>
          <a:prstGeom prst="rect">
            <a:avLst/>
          </a:prstGeom>
          <a:noFill/>
        </p:spPr>
        <p:txBody>
          <a:bodyPr wrap="square" rtlCol="0">
            <a:spAutoFit/>
          </a:bodyPr>
          <a:lstStyle/>
          <a:p>
            <a:r>
              <a:rPr lang="en-US" sz="2400" dirty="0">
                <a:latin typeface="Segoe UI" panose="020B0502040204020203" pitchFamily="34" charset="0"/>
                <a:ea typeface="Segoe UI" panose="020B0502040204020203" pitchFamily="34" charset="0"/>
                <a:cs typeface="Segoe UI" panose="020B0502040204020203" pitchFamily="34" charset="0"/>
              </a:rPr>
              <a:t>Find Job Openings, Apply, and Interview Unit</a:t>
            </a:r>
          </a:p>
        </p:txBody>
      </p:sp>
      <p:sp>
        <p:nvSpPr>
          <p:cNvPr id="3" name="Rectangle 2"/>
          <p:cNvSpPr/>
          <p:nvPr/>
        </p:nvSpPr>
        <p:spPr>
          <a:xfrm>
            <a:off x="139700" y="4704604"/>
            <a:ext cx="9410699" cy="2031325"/>
          </a:xfrm>
          <a:prstGeom prst="rect">
            <a:avLst/>
          </a:prstGeom>
        </p:spPr>
        <p:txBody>
          <a:bodyPr wrap="square">
            <a:spAutoFit/>
          </a:bodyPr>
          <a:lstStyle/>
          <a:p>
            <a:pPr indent="-228600"/>
            <a:r>
              <a:rPr lang="en-US" sz="1400" b="1" dirty="0" smtClean="0">
                <a:latin typeface="Segoe UI" panose="020B0502040204020203" pitchFamily="34" charset="0"/>
                <a:ea typeface="Segoe UI" panose="020B0502040204020203" pitchFamily="34" charset="0"/>
                <a:cs typeface="Segoe UI" panose="020B0502040204020203" pitchFamily="34" charset="0"/>
              </a:rPr>
              <a:t>Discussion Points: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Many companies and organizations have a careers or jobs link in the footer of their website. (i.e., Caterpillar, DOT foods, American Welding Society, National Institute for Manufacturing)</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three ways you can search for a job?</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examples of social media sites to use for finding job openings?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Where have you seen job openings?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tips for using keywords when searching online job boards?</a:t>
            </a:r>
          </a:p>
          <a:p>
            <a:pPr marL="514350" lvl="1" indent="-285750">
              <a:buFont typeface="Arial" panose="020B0604020202020204" pitchFamily="34" charset="0"/>
              <a:buChar char="•"/>
            </a:pPr>
            <a:r>
              <a:rPr lang="en-US" sz="1400" dirty="0" smtClean="0">
                <a:latin typeface="Segoe UI" panose="020B0502040204020203" pitchFamily="34" charset="0"/>
                <a:ea typeface="Segoe UI" panose="020B0502040204020203" pitchFamily="34" charset="0"/>
                <a:cs typeface="Segoe UI" panose="020B0502040204020203" pitchFamily="34" charset="0"/>
              </a:rPr>
              <a:t>What are some “red flags” for job opening postings that are really scams?</a:t>
            </a:r>
          </a:p>
          <a:p>
            <a:pPr marL="228600" lvl="1"/>
            <a:endParaRPr lang="en-US" sz="1400" dirty="0" smtClean="0">
              <a:latin typeface="Segoe UI" panose="020B0502040204020203" pitchFamily="34" charset="0"/>
              <a:ea typeface="Segoe UI" panose="020B0502040204020203" pitchFamily="34" charset="0"/>
              <a:cs typeface="Segoe UI" panose="020B0502040204020203" pitchFamily="34" charset="0"/>
            </a:endParaRPr>
          </a:p>
        </p:txBody>
      </p:sp>
      <p:sp>
        <p:nvSpPr>
          <p:cNvPr id="13" name="Oval 12"/>
          <p:cNvSpPr/>
          <p:nvPr/>
        </p:nvSpPr>
        <p:spPr>
          <a:xfrm>
            <a:off x="195619" y="194484"/>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Oval 13"/>
          <p:cNvSpPr/>
          <p:nvPr/>
        </p:nvSpPr>
        <p:spPr>
          <a:xfrm>
            <a:off x="459818" y="194861"/>
            <a:ext cx="137160" cy="13716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18" name="Group 17"/>
          <p:cNvGrpSpPr/>
          <p:nvPr/>
        </p:nvGrpSpPr>
        <p:grpSpPr>
          <a:xfrm>
            <a:off x="0" y="787377"/>
            <a:ext cx="12192000" cy="960120"/>
            <a:chOff x="0" y="687377"/>
            <a:chExt cx="12192000" cy="960120"/>
          </a:xfrm>
        </p:grpSpPr>
        <p:grpSp>
          <p:nvGrpSpPr>
            <p:cNvPr id="20" name="Group 19"/>
            <p:cNvGrpSpPr/>
            <p:nvPr/>
          </p:nvGrpSpPr>
          <p:grpSpPr>
            <a:xfrm>
              <a:off x="0" y="687377"/>
              <a:ext cx="12192000" cy="960120"/>
              <a:chOff x="0" y="787393"/>
              <a:chExt cx="12192000" cy="960120"/>
            </a:xfrm>
          </p:grpSpPr>
          <p:sp>
            <p:nvSpPr>
              <p:cNvPr id="22" name="Rectangle 21"/>
              <p:cNvSpPr/>
              <p:nvPr/>
            </p:nvSpPr>
            <p:spPr>
              <a:xfrm>
                <a:off x="0" y="1174914"/>
                <a:ext cx="12192000" cy="185489"/>
              </a:xfrm>
              <a:prstGeom prst="rect">
                <a:avLst/>
              </a:prstGeom>
              <a:solidFill>
                <a:srgbClr val="B74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9903421" y="787393"/>
                <a:ext cx="960120" cy="960120"/>
              </a:xfrm>
              <a:prstGeom prst="rect">
                <a:avLst/>
              </a:prstGeom>
              <a:solidFill>
                <a:srgbClr val="9600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p:cNvGrpSpPr/>
              <p:nvPr/>
            </p:nvGrpSpPr>
            <p:grpSpPr>
              <a:xfrm>
                <a:off x="10937240" y="787393"/>
                <a:ext cx="960120" cy="960120"/>
                <a:chOff x="10937240" y="787393"/>
                <a:chExt cx="960120" cy="960120"/>
              </a:xfrm>
            </p:grpSpPr>
            <p:sp>
              <p:nvSpPr>
                <p:cNvPr id="25" name="Rectangle 24"/>
                <p:cNvSpPr/>
                <p:nvPr/>
              </p:nvSpPr>
              <p:spPr>
                <a:xfrm>
                  <a:off x="10937240" y="787393"/>
                  <a:ext cx="960120" cy="960120"/>
                </a:xfrm>
                <a:prstGeom prst="rect">
                  <a:avLst/>
                </a:prstGeom>
                <a:solidFill>
                  <a:srgbClr val="212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7720" y="810253"/>
                  <a:ext cx="914400" cy="914400"/>
                </a:xfrm>
                <a:prstGeom prst="rect">
                  <a:avLst/>
                </a:prstGeom>
              </p:spPr>
            </p:pic>
          </p:grpSp>
        </p:gr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6281" y="720486"/>
              <a:ext cx="914400" cy="914400"/>
            </a:xfrm>
            <a:prstGeom prst="rect">
              <a:avLst/>
            </a:prstGeom>
          </p:spPr>
        </p:pic>
      </p:grpSp>
    </p:spTree>
    <p:extLst>
      <p:ext uri="{BB962C8B-B14F-4D97-AF65-F5344CB8AC3E}">
        <p14:creationId xmlns:p14="http://schemas.microsoft.com/office/powerpoint/2010/main" val="3865100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killLevel xmlns="9352c220-c5aa-4176-b310-478a54cdcce0">
      <Value>All Levels</Value>
    </SkillLevel>
    <SubAudience xmlns="9352c220-c5aa-4176-b310-478a54cdcce0"/>
    <Language xmlns="9352c220-c5aa-4176-b310-478a54cdcce0">English</Language>
    <Description0 xmlns="9352c220-c5aa-4176-b310-478a54cdcce0">PowerPoint instructors guide for Employment 101 - Preparing a Job Search Plan.</Description0>
    <DocumentType xmlns="9352c220-c5aa-4176-b310-478a54cdcce0">
      <Value>Guides</Value>
    </DocumentType>
    <MainCategory xmlns="9352c220-c5aa-4176-b310-478a54cdcce0">12</MainCategory>
    <GradeLevel xmlns="9352c220-c5aa-4176-b310-478a54cdcce0">
      <Value>&gt;12 Postsecondary</Value>
    </GradeLevel>
    <Site xmlns="9352c220-c5aa-4176-b310-478a54cdcce0">
      <Value>1</Value>
      <Value>3</Value>
      <Value>2</Value>
    </Site>
    <SubCategory xmlns="9352c220-c5aa-4176-b310-478a54cdcce0">1</SubCategory>
    <Audience xmlns="9352c220-c5aa-4176-b310-478a54cdcce0">
      <Value>3</Value>
    </Audience>
    <TaxKeywordTaxHTField xmlns="6e83a1a5-9dab-4521-85db-ea3c8196acb3">
      <Terms xmlns="http://schemas.microsoft.com/office/infopath/2007/PartnerControls"/>
    </TaxKeywordTaxHTField>
    <TaxCatchAll xmlns="6e83a1a5-9dab-4521-85db-ea3c8196acb3"/>
  </documentManagement>
</p:properties>
</file>

<file path=customXml/itemProps1.xml><?xml version="1.0" encoding="utf-8"?>
<ds:datastoreItem xmlns:ds="http://schemas.openxmlformats.org/officeDocument/2006/customXml" ds:itemID="{0A0FBC59-0AC4-4406-9C58-F648B00F6CEF}"/>
</file>

<file path=customXml/itemProps2.xml><?xml version="1.0" encoding="utf-8"?>
<ds:datastoreItem xmlns:ds="http://schemas.openxmlformats.org/officeDocument/2006/customXml" ds:itemID="{D348955F-A20C-4419-BDBE-604D049B183E}"/>
</file>

<file path=customXml/itemProps3.xml><?xml version="1.0" encoding="utf-8"?>
<ds:datastoreItem xmlns:ds="http://schemas.openxmlformats.org/officeDocument/2006/customXml" ds:itemID="{82AA7A01-04C1-4A27-9DD0-7F99D66FC5EF}"/>
</file>

<file path=docProps/app.xml><?xml version="1.0" encoding="utf-8"?>
<Properties xmlns="http://schemas.openxmlformats.org/officeDocument/2006/extended-properties" xmlns:vt="http://schemas.openxmlformats.org/officeDocument/2006/docPropsVTypes">
  <TotalTime>1346</TotalTime>
  <Words>2399</Words>
  <Application>Microsoft Office PowerPoint</Application>
  <PresentationFormat>Widescreen</PresentationFormat>
  <Paragraphs>208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Instructor guide - Job search plan</dc:title>
  <dc:creator>Natasha Telger</dc:creator>
  <cp:keywords/>
  <cp:lastModifiedBy>Natasha Telger</cp:lastModifiedBy>
  <cp:revision>136</cp:revision>
  <dcterms:created xsi:type="dcterms:W3CDTF">2014-04-15T13:34:10Z</dcterms:created>
  <dcterms:modified xsi:type="dcterms:W3CDTF">2018-04-16T16:55:34Z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