
<file path=[Content_Types].xml><?xml version="1.0" encoding="utf-8"?>
<Types xmlns="http://schemas.openxmlformats.org/package/2006/content-types">
  <Default Extension="png" ContentType="image/png"/>
  <Default Extension="tmp" ContentType="image/png"/>
  <Default Extension="jpeg" ContentType="image/jpeg"/>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diagrams/data1.xml" ContentType="application/vnd.openxmlformats-officedocument.drawingml.diagramData+xml"/>
  <Override PartName="/ppt/presentation.xml" ContentType="application/vnd.openxmlformats-officedocument.presentationml.presentation.main+xml"/>
  <Override PartName="/ppt/slides/slide5.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4.xml" ContentType="application/vnd.openxmlformats-officedocument.presentationml.slide+xml"/>
  <Override PartName="/ppt/slides/slide25.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0.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56" r:id="rId2"/>
    <p:sldId id="257" r:id="rId3"/>
    <p:sldId id="258" r:id="rId4"/>
    <p:sldId id="261" r:id="rId5"/>
    <p:sldId id="259" r:id="rId6"/>
    <p:sldId id="300" r:id="rId7"/>
    <p:sldId id="298" r:id="rId8"/>
    <p:sldId id="297" r:id="rId9"/>
    <p:sldId id="265" r:id="rId10"/>
    <p:sldId id="341" r:id="rId11"/>
    <p:sldId id="342" r:id="rId12"/>
    <p:sldId id="323" r:id="rId13"/>
    <p:sldId id="326" r:id="rId14"/>
    <p:sldId id="328" r:id="rId15"/>
    <p:sldId id="351" r:id="rId16"/>
    <p:sldId id="329" r:id="rId17"/>
    <p:sldId id="352" r:id="rId18"/>
    <p:sldId id="353" r:id="rId19"/>
    <p:sldId id="354" r:id="rId20"/>
    <p:sldId id="355" r:id="rId21"/>
    <p:sldId id="343" r:id="rId22"/>
    <p:sldId id="344" r:id="rId23"/>
    <p:sldId id="345" r:id="rId24"/>
    <p:sldId id="350" r:id="rId25"/>
    <p:sldId id="346" r:id="rId26"/>
    <p:sldId id="347" r:id="rId27"/>
    <p:sldId id="320" r:id="rId28"/>
    <p:sldId id="348" r:id="rId29"/>
    <p:sldId id="349" r:id="rId3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4900"/>
    <a:srgbClr val="C412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94563" autoAdjust="0"/>
  </p:normalViewPr>
  <p:slideViewPr>
    <p:cSldViewPr snapToGrid="0">
      <p:cViewPr varScale="1">
        <p:scale>
          <a:sx n="111" d="100"/>
          <a:sy n="111" d="100"/>
        </p:scale>
        <p:origin x="222"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8E6773-938B-436E-872F-02E2BAA10A73}" type="doc">
      <dgm:prSet loTypeId="urn:microsoft.com/office/officeart/2005/8/layout/default" loCatId="list" qsTypeId="urn:microsoft.com/office/officeart/2005/8/quickstyle/simple1" qsCatId="simple" csTypeId="urn:microsoft.com/office/officeart/2005/8/colors/accent5_2" csCatId="accent5" phldr="1"/>
      <dgm:spPr/>
      <dgm:t>
        <a:bodyPr/>
        <a:lstStyle/>
        <a:p>
          <a:endParaRPr lang="en-US"/>
        </a:p>
      </dgm:t>
    </dgm:pt>
    <dgm:pt modelId="{6AE8DE29-B6EB-4053-A4EF-388ABE157D4D}">
      <dgm:prSet phldrT="[Text]"/>
      <dgm:spPr/>
      <dgm:t>
        <a:bodyPr/>
        <a:lstStyle/>
        <a:p>
          <a:endParaRPr lang="en-US" dirty="0" smtClean="0"/>
        </a:p>
        <a:p>
          <a:r>
            <a:rPr lang="en-US" dirty="0" smtClean="0"/>
            <a:t>Employers</a:t>
          </a:r>
          <a:endParaRPr lang="en-US" dirty="0"/>
        </a:p>
      </dgm:t>
    </dgm:pt>
    <dgm:pt modelId="{395AF675-5088-4366-8289-72971B9C1D53}" type="parTrans" cxnId="{0CFE2EAC-936E-49A8-B740-89119D3CB880}">
      <dgm:prSet/>
      <dgm:spPr/>
      <dgm:t>
        <a:bodyPr/>
        <a:lstStyle/>
        <a:p>
          <a:endParaRPr lang="en-US"/>
        </a:p>
      </dgm:t>
    </dgm:pt>
    <dgm:pt modelId="{465DC2E4-8B5D-45ED-A716-22D9577D8523}" type="sibTrans" cxnId="{0CFE2EAC-936E-49A8-B740-89119D3CB880}">
      <dgm:prSet/>
      <dgm:spPr/>
      <dgm:t>
        <a:bodyPr/>
        <a:lstStyle/>
        <a:p>
          <a:endParaRPr lang="en-US"/>
        </a:p>
      </dgm:t>
    </dgm:pt>
    <dgm:pt modelId="{AA094CAC-EA49-4988-8B7B-DF3A2E027B9C}">
      <dgm:prSet phldrT="[Text]"/>
      <dgm:spPr/>
      <dgm:t>
        <a:bodyPr/>
        <a:lstStyle/>
        <a:p>
          <a:endParaRPr lang="en-US" dirty="0" smtClean="0"/>
        </a:p>
        <a:p>
          <a:r>
            <a:rPr lang="en-US" dirty="0" smtClean="0"/>
            <a:t>Youth</a:t>
          </a:r>
          <a:br>
            <a:rPr lang="en-US" dirty="0" smtClean="0"/>
          </a:br>
          <a:r>
            <a:rPr lang="en-US" dirty="0" smtClean="0"/>
            <a:t>(Middle School Up)</a:t>
          </a:r>
          <a:endParaRPr lang="en-US" dirty="0"/>
        </a:p>
      </dgm:t>
    </dgm:pt>
    <dgm:pt modelId="{64EB12E4-601F-48A4-B3FD-9D5A713E1CF8}" type="parTrans" cxnId="{2E5D8487-6092-459B-AEDF-71AAA8127017}">
      <dgm:prSet/>
      <dgm:spPr/>
      <dgm:t>
        <a:bodyPr/>
        <a:lstStyle/>
        <a:p>
          <a:endParaRPr lang="en-US"/>
        </a:p>
      </dgm:t>
    </dgm:pt>
    <dgm:pt modelId="{49F76FE3-A4CE-4381-8470-E4D062360A18}" type="sibTrans" cxnId="{2E5D8487-6092-459B-AEDF-71AAA8127017}">
      <dgm:prSet/>
      <dgm:spPr/>
      <dgm:t>
        <a:bodyPr/>
        <a:lstStyle/>
        <a:p>
          <a:endParaRPr lang="en-US"/>
        </a:p>
      </dgm:t>
    </dgm:pt>
    <dgm:pt modelId="{F094523B-6155-42BA-82E3-11ECE78026A7}">
      <dgm:prSet phldrT="[Text]"/>
      <dgm:spPr/>
      <dgm:t>
        <a:bodyPr/>
        <a:lstStyle/>
        <a:p>
          <a:r>
            <a:rPr lang="en-US" dirty="0" smtClean="0"/>
            <a:t/>
          </a:r>
          <a:br>
            <a:rPr lang="en-US" dirty="0" smtClean="0"/>
          </a:br>
          <a:r>
            <a:rPr lang="en-US" dirty="0" smtClean="0"/>
            <a:t>Adults</a:t>
          </a:r>
          <a:endParaRPr lang="en-US" dirty="0"/>
        </a:p>
      </dgm:t>
    </dgm:pt>
    <dgm:pt modelId="{6C3A2842-28D2-46F4-A1FD-7839A97699EB}" type="parTrans" cxnId="{7E88EFF7-2303-401E-8F5A-A9884FBF162A}">
      <dgm:prSet/>
      <dgm:spPr/>
      <dgm:t>
        <a:bodyPr/>
        <a:lstStyle/>
        <a:p>
          <a:endParaRPr lang="en-US"/>
        </a:p>
      </dgm:t>
    </dgm:pt>
    <dgm:pt modelId="{657E58D3-25E2-42FD-A648-868AF798BE39}" type="sibTrans" cxnId="{7E88EFF7-2303-401E-8F5A-A9884FBF162A}">
      <dgm:prSet/>
      <dgm:spPr/>
      <dgm:t>
        <a:bodyPr/>
        <a:lstStyle/>
        <a:p>
          <a:endParaRPr lang="en-US"/>
        </a:p>
      </dgm:t>
    </dgm:pt>
    <dgm:pt modelId="{37A223AA-BB56-402E-8453-6E3824FD87DA}">
      <dgm:prSet phldrT="[Text]"/>
      <dgm:spPr/>
      <dgm:t>
        <a:bodyPr/>
        <a:lstStyle/>
        <a:p>
          <a:r>
            <a:rPr lang="en-US" dirty="0" smtClean="0"/>
            <a:t/>
          </a:r>
          <a:br>
            <a:rPr lang="en-US" dirty="0" smtClean="0"/>
          </a:br>
          <a:r>
            <a:rPr lang="en-US" dirty="0" smtClean="0"/>
            <a:t>Dislocated Workers</a:t>
          </a:r>
          <a:endParaRPr lang="en-US" dirty="0"/>
        </a:p>
      </dgm:t>
    </dgm:pt>
    <dgm:pt modelId="{1D524EE4-E6B1-483B-81EB-FE36C98565D8}" type="parTrans" cxnId="{B323C2E9-8247-48A5-A020-D48AD1D5FFA8}">
      <dgm:prSet/>
      <dgm:spPr/>
      <dgm:t>
        <a:bodyPr/>
        <a:lstStyle/>
        <a:p>
          <a:endParaRPr lang="en-US"/>
        </a:p>
      </dgm:t>
    </dgm:pt>
    <dgm:pt modelId="{CD9CBBD1-969C-4B78-B88C-60FA7AD60243}" type="sibTrans" cxnId="{B323C2E9-8247-48A5-A020-D48AD1D5FFA8}">
      <dgm:prSet/>
      <dgm:spPr/>
      <dgm:t>
        <a:bodyPr/>
        <a:lstStyle/>
        <a:p>
          <a:endParaRPr lang="en-US"/>
        </a:p>
      </dgm:t>
    </dgm:pt>
    <dgm:pt modelId="{DE925735-7F1F-44F0-ACD3-42FDA01C570E}">
      <dgm:prSet phldrT="[Text]"/>
      <dgm:spPr/>
      <dgm:t>
        <a:bodyPr/>
        <a:lstStyle/>
        <a:p>
          <a:r>
            <a:rPr lang="en-US" dirty="0" smtClean="0"/>
            <a:t/>
          </a:r>
          <a:br>
            <a:rPr lang="en-US" dirty="0" smtClean="0"/>
          </a:br>
          <a:r>
            <a:rPr lang="en-US" dirty="0" smtClean="0"/>
            <a:t>Individuals with Disabilities</a:t>
          </a:r>
          <a:endParaRPr lang="en-US" dirty="0"/>
        </a:p>
      </dgm:t>
    </dgm:pt>
    <dgm:pt modelId="{6E8CEA5A-3DB5-40ED-A20F-BE8245505FED}" type="parTrans" cxnId="{BFEDEDD0-81FF-43DC-9928-112268222E20}">
      <dgm:prSet/>
      <dgm:spPr/>
      <dgm:t>
        <a:bodyPr/>
        <a:lstStyle/>
        <a:p>
          <a:endParaRPr lang="en-US"/>
        </a:p>
      </dgm:t>
    </dgm:pt>
    <dgm:pt modelId="{BBA0ACE5-0956-4670-9D16-6CF08618BBEF}" type="sibTrans" cxnId="{BFEDEDD0-81FF-43DC-9928-112268222E20}">
      <dgm:prSet/>
      <dgm:spPr/>
      <dgm:t>
        <a:bodyPr/>
        <a:lstStyle/>
        <a:p>
          <a:endParaRPr lang="en-US"/>
        </a:p>
      </dgm:t>
    </dgm:pt>
    <dgm:pt modelId="{CC8F16A4-2169-4236-AA58-EBC17D8036C2}">
      <dgm:prSet phldrT="[Text]"/>
      <dgm:spPr/>
      <dgm:t>
        <a:bodyPr/>
        <a:lstStyle/>
        <a:p>
          <a:r>
            <a:rPr lang="en-US" dirty="0" smtClean="0"/>
            <a:t/>
          </a:r>
          <a:br>
            <a:rPr lang="en-US" dirty="0" smtClean="0"/>
          </a:br>
          <a:r>
            <a:rPr lang="en-US" dirty="0" smtClean="0"/>
            <a:t>Veterans</a:t>
          </a:r>
          <a:endParaRPr lang="en-US" dirty="0"/>
        </a:p>
      </dgm:t>
    </dgm:pt>
    <dgm:pt modelId="{B088F818-A0A5-4892-92B9-6659E8990E45}" type="parTrans" cxnId="{8F08CBBF-24D2-4DDF-9716-BF091D24D904}">
      <dgm:prSet/>
      <dgm:spPr/>
      <dgm:t>
        <a:bodyPr/>
        <a:lstStyle/>
        <a:p>
          <a:endParaRPr lang="en-US"/>
        </a:p>
      </dgm:t>
    </dgm:pt>
    <dgm:pt modelId="{C2AB6C62-487C-4E90-8EC2-F9984457C0BC}" type="sibTrans" cxnId="{8F08CBBF-24D2-4DDF-9716-BF091D24D904}">
      <dgm:prSet/>
      <dgm:spPr/>
      <dgm:t>
        <a:bodyPr/>
        <a:lstStyle/>
        <a:p>
          <a:endParaRPr lang="en-US"/>
        </a:p>
      </dgm:t>
    </dgm:pt>
    <dgm:pt modelId="{AF75A96E-7D25-4EF4-A44D-8435ECB487A6}">
      <dgm:prSet phldrT="[Text]"/>
      <dgm:spPr/>
      <dgm:t>
        <a:bodyPr/>
        <a:lstStyle/>
        <a:p>
          <a:r>
            <a:rPr lang="en-US" dirty="0" smtClean="0"/>
            <a:t/>
          </a:r>
          <a:br>
            <a:rPr lang="en-US" dirty="0" smtClean="0"/>
          </a:br>
          <a:r>
            <a:rPr lang="en-US" dirty="0" smtClean="0"/>
            <a:t/>
          </a:r>
          <a:br>
            <a:rPr lang="en-US" dirty="0" smtClean="0"/>
          </a:br>
          <a:r>
            <a:rPr lang="en-US" dirty="0" smtClean="0"/>
            <a:t>Education and Workforce Partners</a:t>
          </a:r>
          <a:endParaRPr lang="en-US" dirty="0"/>
        </a:p>
      </dgm:t>
    </dgm:pt>
    <dgm:pt modelId="{EC212FA0-10F1-4B37-ADBC-B6BD7FF3A909}" type="parTrans" cxnId="{F6628A02-531D-458C-AA82-9DC01AB6D6AF}">
      <dgm:prSet/>
      <dgm:spPr/>
      <dgm:t>
        <a:bodyPr/>
        <a:lstStyle/>
        <a:p>
          <a:endParaRPr lang="en-US"/>
        </a:p>
      </dgm:t>
    </dgm:pt>
    <dgm:pt modelId="{7F87959B-4B54-4181-9E12-09269E2440A2}" type="sibTrans" cxnId="{F6628A02-531D-458C-AA82-9DC01AB6D6AF}">
      <dgm:prSet/>
      <dgm:spPr/>
      <dgm:t>
        <a:bodyPr/>
        <a:lstStyle/>
        <a:p>
          <a:endParaRPr lang="en-US"/>
        </a:p>
      </dgm:t>
    </dgm:pt>
    <dgm:pt modelId="{0F0B06A6-A135-4FBE-92B1-D46C01E5585C}">
      <dgm:prSet phldrT="[Text]"/>
      <dgm:spPr/>
      <dgm:t>
        <a:bodyPr/>
        <a:lstStyle/>
        <a:p>
          <a:r>
            <a:rPr lang="en-US" dirty="0" smtClean="0"/>
            <a:t>(state, regional, and community)</a:t>
          </a:r>
          <a:endParaRPr lang="en-US" dirty="0"/>
        </a:p>
      </dgm:t>
    </dgm:pt>
    <dgm:pt modelId="{A2C6C430-CF3F-4198-947A-FBF364BAD2BB}" type="parTrans" cxnId="{9CC6B2CE-20DC-4F46-AF40-F513BFC051EC}">
      <dgm:prSet/>
      <dgm:spPr/>
      <dgm:t>
        <a:bodyPr/>
        <a:lstStyle/>
        <a:p>
          <a:endParaRPr lang="en-US"/>
        </a:p>
      </dgm:t>
    </dgm:pt>
    <dgm:pt modelId="{DD958368-1B8D-4398-BA4C-184F6DBDA936}" type="sibTrans" cxnId="{9CC6B2CE-20DC-4F46-AF40-F513BFC051EC}">
      <dgm:prSet/>
      <dgm:spPr/>
      <dgm:t>
        <a:bodyPr/>
        <a:lstStyle/>
        <a:p>
          <a:endParaRPr lang="en-US"/>
        </a:p>
      </dgm:t>
    </dgm:pt>
    <dgm:pt modelId="{316D6352-BC39-4C10-88A1-970EC98C360B}" type="pres">
      <dgm:prSet presAssocID="{218E6773-938B-436E-872F-02E2BAA10A73}" presName="diagram" presStyleCnt="0">
        <dgm:presLayoutVars>
          <dgm:dir/>
          <dgm:resizeHandles val="exact"/>
        </dgm:presLayoutVars>
      </dgm:prSet>
      <dgm:spPr/>
      <dgm:t>
        <a:bodyPr/>
        <a:lstStyle/>
        <a:p>
          <a:endParaRPr lang="en-US"/>
        </a:p>
      </dgm:t>
    </dgm:pt>
    <dgm:pt modelId="{A835405A-A213-456E-BA9F-51EC8A8E04EC}" type="pres">
      <dgm:prSet presAssocID="{6AE8DE29-B6EB-4053-A4EF-388ABE157D4D}" presName="node" presStyleLbl="node1" presStyleIdx="0" presStyleCnt="7">
        <dgm:presLayoutVars>
          <dgm:bulletEnabled val="1"/>
        </dgm:presLayoutVars>
      </dgm:prSet>
      <dgm:spPr/>
      <dgm:t>
        <a:bodyPr/>
        <a:lstStyle/>
        <a:p>
          <a:endParaRPr lang="en-US"/>
        </a:p>
      </dgm:t>
    </dgm:pt>
    <dgm:pt modelId="{93FA0904-6393-4C9B-8981-3A2E778D6630}" type="pres">
      <dgm:prSet presAssocID="{465DC2E4-8B5D-45ED-A716-22D9577D8523}" presName="sibTrans" presStyleCnt="0"/>
      <dgm:spPr/>
      <dgm:t>
        <a:bodyPr/>
        <a:lstStyle/>
        <a:p>
          <a:endParaRPr lang="en-US"/>
        </a:p>
      </dgm:t>
    </dgm:pt>
    <dgm:pt modelId="{1F31FA4C-DD4E-484E-B118-98E5CD9CDD7C}" type="pres">
      <dgm:prSet presAssocID="{AA094CAC-EA49-4988-8B7B-DF3A2E027B9C}" presName="node" presStyleLbl="node1" presStyleIdx="1" presStyleCnt="7">
        <dgm:presLayoutVars>
          <dgm:bulletEnabled val="1"/>
        </dgm:presLayoutVars>
      </dgm:prSet>
      <dgm:spPr/>
      <dgm:t>
        <a:bodyPr/>
        <a:lstStyle/>
        <a:p>
          <a:endParaRPr lang="en-US"/>
        </a:p>
      </dgm:t>
    </dgm:pt>
    <dgm:pt modelId="{3E077AFF-E01E-4F8A-835A-662DB3307F18}" type="pres">
      <dgm:prSet presAssocID="{49F76FE3-A4CE-4381-8470-E4D062360A18}" presName="sibTrans" presStyleCnt="0"/>
      <dgm:spPr/>
      <dgm:t>
        <a:bodyPr/>
        <a:lstStyle/>
        <a:p>
          <a:endParaRPr lang="en-US"/>
        </a:p>
      </dgm:t>
    </dgm:pt>
    <dgm:pt modelId="{0428D166-F8E0-494F-A995-F49B9B4D00D7}" type="pres">
      <dgm:prSet presAssocID="{F094523B-6155-42BA-82E3-11ECE78026A7}" presName="node" presStyleLbl="node1" presStyleIdx="2" presStyleCnt="7">
        <dgm:presLayoutVars>
          <dgm:bulletEnabled val="1"/>
        </dgm:presLayoutVars>
      </dgm:prSet>
      <dgm:spPr/>
      <dgm:t>
        <a:bodyPr/>
        <a:lstStyle/>
        <a:p>
          <a:endParaRPr lang="en-US"/>
        </a:p>
      </dgm:t>
    </dgm:pt>
    <dgm:pt modelId="{BBEB8A35-9865-45D0-B376-E014C1B1A12D}" type="pres">
      <dgm:prSet presAssocID="{657E58D3-25E2-42FD-A648-868AF798BE39}" presName="sibTrans" presStyleCnt="0"/>
      <dgm:spPr/>
      <dgm:t>
        <a:bodyPr/>
        <a:lstStyle/>
        <a:p>
          <a:endParaRPr lang="en-US"/>
        </a:p>
      </dgm:t>
    </dgm:pt>
    <dgm:pt modelId="{BA4EB1F2-3ACC-4AE4-A23D-90D4DA38AC18}" type="pres">
      <dgm:prSet presAssocID="{37A223AA-BB56-402E-8453-6E3824FD87DA}" presName="node" presStyleLbl="node1" presStyleIdx="3" presStyleCnt="7">
        <dgm:presLayoutVars>
          <dgm:bulletEnabled val="1"/>
        </dgm:presLayoutVars>
      </dgm:prSet>
      <dgm:spPr/>
      <dgm:t>
        <a:bodyPr/>
        <a:lstStyle/>
        <a:p>
          <a:endParaRPr lang="en-US"/>
        </a:p>
      </dgm:t>
    </dgm:pt>
    <dgm:pt modelId="{8A4492A9-E554-44D5-8970-286AAC98BA77}" type="pres">
      <dgm:prSet presAssocID="{CD9CBBD1-969C-4B78-B88C-60FA7AD60243}" presName="sibTrans" presStyleCnt="0"/>
      <dgm:spPr/>
      <dgm:t>
        <a:bodyPr/>
        <a:lstStyle/>
        <a:p>
          <a:endParaRPr lang="en-US"/>
        </a:p>
      </dgm:t>
    </dgm:pt>
    <dgm:pt modelId="{64621F60-7398-471D-85B8-27A04924C97E}" type="pres">
      <dgm:prSet presAssocID="{DE925735-7F1F-44F0-ACD3-42FDA01C570E}" presName="node" presStyleLbl="node1" presStyleIdx="4" presStyleCnt="7">
        <dgm:presLayoutVars>
          <dgm:bulletEnabled val="1"/>
        </dgm:presLayoutVars>
      </dgm:prSet>
      <dgm:spPr/>
      <dgm:t>
        <a:bodyPr/>
        <a:lstStyle/>
        <a:p>
          <a:endParaRPr lang="en-US"/>
        </a:p>
      </dgm:t>
    </dgm:pt>
    <dgm:pt modelId="{E5685086-F95B-42F4-8353-F04944290119}" type="pres">
      <dgm:prSet presAssocID="{BBA0ACE5-0956-4670-9D16-6CF08618BBEF}" presName="sibTrans" presStyleCnt="0"/>
      <dgm:spPr/>
      <dgm:t>
        <a:bodyPr/>
        <a:lstStyle/>
        <a:p>
          <a:endParaRPr lang="en-US"/>
        </a:p>
      </dgm:t>
    </dgm:pt>
    <dgm:pt modelId="{C3C9BE50-414A-4C45-A836-5A0B879CCA3D}" type="pres">
      <dgm:prSet presAssocID="{CC8F16A4-2169-4236-AA58-EBC17D8036C2}" presName="node" presStyleLbl="node1" presStyleIdx="5" presStyleCnt="7">
        <dgm:presLayoutVars>
          <dgm:bulletEnabled val="1"/>
        </dgm:presLayoutVars>
      </dgm:prSet>
      <dgm:spPr/>
      <dgm:t>
        <a:bodyPr/>
        <a:lstStyle/>
        <a:p>
          <a:endParaRPr lang="en-US"/>
        </a:p>
      </dgm:t>
    </dgm:pt>
    <dgm:pt modelId="{2630EB05-6CBF-4DC9-B25C-311603F6DEC3}" type="pres">
      <dgm:prSet presAssocID="{C2AB6C62-487C-4E90-8EC2-F9984457C0BC}" presName="sibTrans" presStyleCnt="0"/>
      <dgm:spPr/>
      <dgm:t>
        <a:bodyPr/>
        <a:lstStyle/>
        <a:p>
          <a:endParaRPr lang="en-US"/>
        </a:p>
      </dgm:t>
    </dgm:pt>
    <dgm:pt modelId="{35DDA180-278F-4823-8D24-0FFD88B9AAEC}" type="pres">
      <dgm:prSet presAssocID="{AF75A96E-7D25-4EF4-A44D-8435ECB487A6}" presName="node" presStyleLbl="node1" presStyleIdx="6" presStyleCnt="7">
        <dgm:presLayoutVars>
          <dgm:bulletEnabled val="1"/>
        </dgm:presLayoutVars>
      </dgm:prSet>
      <dgm:spPr/>
      <dgm:t>
        <a:bodyPr/>
        <a:lstStyle/>
        <a:p>
          <a:endParaRPr lang="en-US"/>
        </a:p>
      </dgm:t>
    </dgm:pt>
  </dgm:ptLst>
  <dgm:cxnLst>
    <dgm:cxn modelId="{02CA365C-E733-4B0A-8EA3-5775EFBD7DA5}" type="presOf" srcId="{F094523B-6155-42BA-82E3-11ECE78026A7}" destId="{0428D166-F8E0-494F-A995-F49B9B4D00D7}" srcOrd="0" destOrd="0" presId="urn:microsoft.com/office/officeart/2005/8/layout/default"/>
    <dgm:cxn modelId="{F0776FFB-02CE-4939-BE99-91AB4B6A66B2}" type="presOf" srcId="{37A223AA-BB56-402E-8453-6E3824FD87DA}" destId="{BA4EB1F2-3ACC-4AE4-A23D-90D4DA38AC18}" srcOrd="0" destOrd="0" presId="urn:microsoft.com/office/officeart/2005/8/layout/default"/>
    <dgm:cxn modelId="{2E5D8487-6092-459B-AEDF-71AAA8127017}" srcId="{218E6773-938B-436E-872F-02E2BAA10A73}" destId="{AA094CAC-EA49-4988-8B7B-DF3A2E027B9C}" srcOrd="1" destOrd="0" parTransId="{64EB12E4-601F-48A4-B3FD-9D5A713E1CF8}" sibTransId="{49F76FE3-A4CE-4381-8470-E4D062360A18}"/>
    <dgm:cxn modelId="{8F08CBBF-24D2-4DDF-9716-BF091D24D904}" srcId="{218E6773-938B-436E-872F-02E2BAA10A73}" destId="{CC8F16A4-2169-4236-AA58-EBC17D8036C2}" srcOrd="5" destOrd="0" parTransId="{B088F818-A0A5-4892-92B9-6659E8990E45}" sibTransId="{C2AB6C62-487C-4E90-8EC2-F9984457C0BC}"/>
    <dgm:cxn modelId="{0CFE2EAC-936E-49A8-B740-89119D3CB880}" srcId="{218E6773-938B-436E-872F-02E2BAA10A73}" destId="{6AE8DE29-B6EB-4053-A4EF-388ABE157D4D}" srcOrd="0" destOrd="0" parTransId="{395AF675-5088-4366-8289-72971B9C1D53}" sibTransId="{465DC2E4-8B5D-45ED-A716-22D9577D8523}"/>
    <dgm:cxn modelId="{BFEDEDD0-81FF-43DC-9928-112268222E20}" srcId="{218E6773-938B-436E-872F-02E2BAA10A73}" destId="{DE925735-7F1F-44F0-ACD3-42FDA01C570E}" srcOrd="4" destOrd="0" parTransId="{6E8CEA5A-3DB5-40ED-A20F-BE8245505FED}" sibTransId="{BBA0ACE5-0956-4670-9D16-6CF08618BBEF}"/>
    <dgm:cxn modelId="{B323C2E9-8247-48A5-A020-D48AD1D5FFA8}" srcId="{218E6773-938B-436E-872F-02E2BAA10A73}" destId="{37A223AA-BB56-402E-8453-6E3824FD87DA}" srcOrd="3" destOrd="0" parTransId="{1D524EE4-E6B1-483B-81EB-FE36C98565D8}" sibTransId="{CD9CBBD1-969C-4B78-B88C-60FA7AD60243}"/>
    <dgm:cxn modelId="{65E79168-8A8F-43C2-B921-B3847FEDC327}" type="presOf" srcId="{0F0B06A6-A135-4FBE-92B1-D46C01E5585C}" destId="{35DDA180-278F-4823-8D24-0FFD88B9AAEC}" srcOrd="0" destOrd="1" presId="urn:microsoft.com/office/officeart/2005/8/layout/default"/>
    <dgm:cxn modelId="{7F812829-E14E-4ED5-BF8F-D3BD7A764FB3}" type="presOf" srcId="{6AE8DE29-B6EB-4053-A4EF-388ABE157D4D}" destId="{A835405A-A213-456E-BA9F-51EC8A8E04EC}" srcOrd="0" destOrd="0" presId="urn:microsoft.com/office/officeart/2005/8/layout/default"/>
    <dgm:cxn modelId="{F943238B-645A-4733-AE92-9D98926C2034}" type="presOf" srcId="{AA094CAC-EA49-4988-8B7B-DF3A2E027B9C}" destId="{1F31FA4C-DD4E-484E-B118-98E5CD9CDD7C}" srcOrd="0" destOrd="0" presId="urn:microsoft.com/office/officeart/2005/8/layout/default"/>
    <dgm:cxn modelId="{49427D84-7E6C-49D6-A038-D1E0ED2EDB4A}" type="presOf" srcId="{AF75A96E-7D25-4EF4-A44D-8435ECB487A6}" destId="{35DDA180-278F-4823-8D24-0FFD88B9AAEC}" srcOrd="0" destOrd="0" presId="urn:microsoft.com/office/officeart/2005/8/layout/default"/>
    <dgm:cxn modelId="{7E88EFF7-2303-401E-8F5A-A9884FBF162A}" srcId="{218E6773-938B-436E-872F-02E2BAA10A73}" destId="{F094523B-6155-42BA-82E3-11ECE78026A7}" srcOrd="2" destOrd="0" parTransId="{6C3A2842-28D2-46F4-A1FD-7839A97699EB}" sibTransId="{657E58D3-25E2-42FD-A648-868AF798BE39}"/>
    <dgm:cxn modelId="{3BCAB819-6E7A-4B4E-A2BB-E6405ECD2DFE}" type="presOf" srcId="{DE925735-7F1F-44F0-ACD3-42FDA01C570E}" destId="{64621F60-7398-471D-85B8-27A04924C97E}" srcOrd="0" destOrd="0" presId="urn:microsoft.com/office/officeart/2005/8/layout/default"/>
    <dgm:cxn modelId="{9CC6B2CE-20DC-4F46-AF40-F513BFC051EC}" srcId="{AF75A96E-7D25-4EF4-A44D-8435ECB487A6}" destId="{0F0B06A6-A135-4FBE-92B1-D46C01E5585C}" srcOrd="0" destOrd="0" parTransId="{A2C6C430-CF3F-4198-947A-FBF364BAD2BB}" sibTransId="{DD958368-1B8D-4398-BA4C-184F6DBDA936}"/>
    <dgm:cxn modelId="{52C0A352-54E7-445F-8288-7A5B4F6AE24B}" type="presOf" srcId="{CC8F16A4-2169-4236-AA58-EBC17D8036C2}" destId="{C3C9BE50-414A-4C45-A836-5A0B879CCA3D}" srcOrd="0" destOrd="0" presId="urn:microsoft.com/office/officeart/2005/8/layout/default"/>
    <dgm:cxn modelId="{FE7C4EB9-D62F-4CED-B66B-8D4DA499CC68}" type="presOf" srcId="{218E6773-938B-436E-872F-02E2BAA10A73}" destId="{316D6352-BC39-4C10-88A1-970EC98C360B}" srcOrd="0" destOrd="0" presId="urn:microsoft.com/office/officeart/2005/8/layout/default"/>
    <dgm:cxn modelId="{F6628A02-531D-458C-AA82-9DC01AB6D6AF}" srcId="{218E6773-938B-436E-872F-02E2BAA10A73}" destId="{AF75A96E-7D25-4EF4-A44D-8435ECB487A6}" srcOrd="6" destOrd="0" parTransId="{EC212FA0-10F1-4B37-ADBC-B6BD7FF3A909}" sibTransId="{7F87959B-4B54-4181-9E12-09269E2440A2}"/>
    <dgm:cxn modelId="{99B5C931-F963-4AD0-A25A-6EB7F14E7D49}" type="presParOf" srcId="{316D6352-BC39-4C10-88A1-970EC98C360B}" destId="{A835405A-A213-456E-BA9F-51EC8A8E04EC}" srcOrd="0" destOrd="0" presId="urn:microsoft.com/office/officeart/2005/8/layout/default"/>
    <dgm:cxn modelId="{3DC9753E-142F-4A93-8F37-BB7B7EF33EA0}" type="presParOf" srcId="{316D6352-BC39-4C10-88A1-970EC98C360B}" destId="{93FA0904-6393-4C9B-8981-3A2E778D6630}" srcOrd="1" destOrd="0" presId="urn:microsoft.com/office/officeart/2005/8/layout/default"/>
    <dgm:cxn modelId="{D12B7013-E427-4AA2-8835-088783C82BEB}" type="presParOf" srcId="{316D6352-BC39-4C10-88A1-970EC98C360B}" destId="{1F31FA4C-DD4E-484E-B118-98E5CD9CDD7C}" srcOrd="2" destOrd="0" presId="urn:microsoft.com/office/officeart/2005/8/layout/default"/>
    <dgm:cxn modelId="{F4E866E0-E18E-4021-A39B-FC67E68AF464}" type="presParOf" srcId="{316D6352-BC39-4C10-88A1-970EC98C360B}" destId="{3E077AFF-E01E-4F8A-835A-662DB3307F18}" srcOrd="3" destOrd="0" presId="urn:microsoft.com/office/officeart/2005/8/layout/default"/>
    <dgm:cxn modelId="{7A9E2235-2FE1-4829-B766-6B9ED63F8921}" type="presParOf" srcId="{316D6352-BC39-4C10-88A1-970EC98C360B}" destId="{0428D166-F8E0-494F-A995-F49B9B4D00D7}" srcOrd="4" destOrd="0" presId="urn:microsoft.com/office/officeart/2005/8/layout/default"/>
    <dgm:cxn modelId="{597CCAF3-ED93-4C51-8FBF-9CFFCBC4F462}" type="presParOf" srcId="{316D6352-BC39-4C10-88A1-970EC98C360B}" destId="{BBEB8A35-9865-45D0-B376-E014C1B1A12D}" srcOrd="5" destOrd="0" presId="urn:microsoft.com/office/officeart/2005/8/layout/default"/>
    <dgm:cxn modelId="{B3EABFB8-BF36-45E3-BE12-DC5C0C285A1D}" type="presParOf" srcId="{316D6352-BC39-4C10-88A1-970EC98C360B}" destId="{BA4EB1F2-3ACC-4AE4-A23D-90D4DA38AC18}" srcOrd="6" destOrd="0" presId="urn:microsoft.com/office/officeart/2005/8/layout/default"/>
    <dgm:cxn modelId="{886DE398-ED11-450C-9383-8C0662E57180}" type="presParOf" srcId="{316D6352-BC39-4C10-88A1-970EC98C360B}" destId="{8A4492A9-E554-44D5-8970-286AAC98BA77}" srcOrd="7" destOrd="0" presId="urn:microsoft.com/office/officeart/2005/8/layout/default"/>
    <dgm:cxn modelId="{E729CCE2-506B-4925-B306-42696F3F1012}" type="presParOf" srcId="{316D6352-BC39-4C10-88A1-970EC98C360B}" destId="{64621F60-7398-471D-85B8-27A04924C97E}" srcOrd="8" destOrd="0" presId="urn:microsoft.com/office/officeart/2005/8/layout/default"/>
    <dgm:cxn modelId="{8655A9D3-7871-4438-97CA-F11E82BEA191}" type="presParOf" srcId="{316D6352-BC39-4C10-88A1-970EC98C360B}" destId="{E5685086-F95B-42F4-8353-F04944290119}" srcOrd="9" destOrd="0" presId="urn:microsoft.com/office/officeart/2005/8/layout/default"/>
    <dgm:cxn modelId="{B4F777CC-2FEF-40AB-8ECC-A7C4F4E5AFBD}" type="presParOf" srcId="{316D6352-BC39-4C10-88A1-970EC98C360B}" destId="{C3C9BE50-414A-4C45-A836-5A0B879CCA3D}" srcOrd="10" destOrd="0" presId="urn:microsoft.com/office/officeart/2005/8/layout/default"/>
    <dgm:cxn modelId="{E56F5ABC-10E5-47F1-AE45-397AE8AD7885}" type="presParOf" srcId="{316D6352-BC39-4C10-88A1-970EC98C360B}" destId="{2630EB05-6CBF-4DC9-B25C-311603F6DEC3}" srcOrd="11" destOrd="0" presId="urn:microsoft.com/office/officeart/2005/8/layout/default"/>
    <dgm:cxn modelId="{C26890A5-9205-4974-B1BD-B23C827B7331}" type="presParOf" srcId="{316D6352-BC39-4C10-88A1-970EC98C360B}" destId="{35DDA180-278F-4823-8D24-0FFD88B9AAEC}" srcOrd="1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35405A-A213-456E-BA9F-51EC8A8E04EC}">
      <dsp:nvSpPr>
        <dsp:cNvPr id="0" name=""/>
        <dsp:cNvSpPr/>
      </dsp:nvSpPr>
      <dsp:spPr>
        <a:xfrm>
          <a:off x="403380" y="602"/>
          <a:ext cx="2030876" cy="121852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endParaRPr lang="en-US" sz="1300" kern="1200" dirty="0" smtClean="0"/>
        </a:p>
        <a:p>
          <a:pPr lvl="0" algn="ctr" defTabSz="577850">
            <a:lnSpc>
              <a:spcPct val="90000"/>
            </a:lnSpc>
            <a:spcBef>
              <a:spcPct val="0"/>
            </a:spcBef>
            <a:spcAft>
              <a:spcPct val="35000"/>
            </a:spcAft>
          </a:pPr>
          <a:r>
            <a:rPr lang="en-US" sz="1300" kern="1200" dirty="0" smtClean="0"/>
            <a:t>Employers</a:t>
          </a:r>
          <a:endParaRPr lang="en-US" sz="1300" kern="1200" dirty="0"/>
        </a:p>
      </dsp:txBody>
      <dsp:txXfrm>
        <a:off x="403380" y="602"/>
        <a:ext cx="2030876" cy="1218526"/>
      </dsp:txXfrm>
    </dsp:sp>
    <dsp:sp modelId="{1F31FA4C-DD4E-484E-B118-98E5CD9CDD7C}">
      <dsp:nvSpPr>
        <dsp:cNvPr id="0" name=""/>
        <dsp:cNvSpPr/>
      </dsp:nvSpPr>
      <dsp:spPr>
        <a:xfrm>
          <a:off x="2637344" y="602"/>
          <a:ext cx="2030876" cy="121852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endParaRPr lang="en-US" sz="1300" kern="1200" dirty="0" smtClean="0"/>
        </a:p>
        <a:p>
          <a:pPr lvl="0" algn="ctr" defTabSz="577850">
            <a:lnSpc>
              <a:spcPct val="90000"/>
            </a:lnSpc>
            <a:spcBef>
              <a:spcPct val="0"/>
            </a:spcBef>
            <a:spcAft>
              <a:spcPct val="35000"/>
            </a:spcAft>
          </a:pPr>
          <a:r>
            <a:rPr lang="en-US" sz="1300" kern="1200" dirty="0" smtClean="0"/>
            <a:t>Youth</a:t>
          </a:r>
          <a:br>
            <a:rPr lang="en-US" sz="1300" kern="1200" dirty="0" smtClean="0"/>
          </a:br>
          <a:r>
            <a:rPr lang="en-US" sz="1300" kern="1200" dirty="0" smtClean="0"/>
            <a:t>(Middle School Up)</a:t>
          </a:r>
          <a:endParaRPr lang="en-US" sz="1300" kern="1200" dirty="0"/>
        </a:p>
      </dsp:txBody>
      <dsp:txXfrm>
        <a:off x="2637344" y="602"/>
        <a:ext cx="2030876" cy="1218526"/>
      </dsp:txXfrm>
    </dsp:sp>
    <dsp:sp modelId="{0428D166-F8E0-494F-A995-F49B9B4D00D7}">
      <dsp:nvSpPr>
        <dsp:cNvPr id="0" name=""/>
        <dsp:cNvSpPr/>
      </dsp:nvSpPr>
      <dsp:spPr>
        <a:xfrm>
          <a:off x="4871309" y="602"/>
          <a:ext cx="2030876" cy="121852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
          </a:r>
          <a:br>
            <a:rPr lang="en-US" sz="1300" kern="1200" dirty="0" smtClean="0"/>
          </a:br>
          <a:r>
            <a:rPr lang="en-US" sz="1300" kern="1200" dirty="0" smtClean="0"/>
            <a:t>Adults</a:t>
          </a:r>
          <a:endParaRPr lang="en-US" sz="1300" kern="1200" dirty="0"/>
        </a:p>
      </dsp:txBody>
      <dsp:txXfrm>
        <a:off x="4871309" y="602"/>
        <a:ext cx="2030876" cy="1218526"/>
      </dsp:txXfrm>
    </dsp:sp>
    <dsp:sp modelId="{BA4EB1F2-3ACC-4AE4-A23D-90D4DA38AC18}">
      <dsp:nvSpPr>
        <dsp:cNvPr id="0" name=""/>
        <dsp:cNvSpPr/>
      </dsp:nvSpPr>
      <dsp:spPr>
        <a:xfrm>
          <a:off x="7105273" y="602"/>
          <a:ext cx="2030876" cy="121852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
          </a:r>
          <a:br>
            <a:rPr lang="en-US" sz="1300" kern="1200" dirty="0" smtClean="0"/>
          </a:br>
          <a:r>
            <a:rPr lang="en-US" sz="1300" kern="1200" dirty="0" smtClean="0"/>
            <a:t>Dislocated Workers</a:t>
          </a:r>
          <a:endParaRPr lang="en-US" sz="1300" kern="1200" dirty="0"/>
        </a:p>
      </dsp:txBody>
      <dsp:txXfrm>
        <a:off x="7105273" y="602"/>
        <a:ext cx="2030876" cy="1218526"/>
      </dsp:txXfrm>
    </dsp:sp>
    <dsp:sp modelId="{64621F60-7398-471D-85B8-27A04924C97E}">
      <dsp:nvSpPr>
        <dsp:cNvPr id="0" name=""/>
        <dsp:cNvSpPr/>
      </dsp:nvSpPr>
      <dsp:spPr>
        <a:xfrm>
          <a:off x="1520362" y="1422216"/>
          <a:ext cx="2030876" cy="121852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
          </a:r>
          <a:br>
            <a:rPr lang="en-US" sz="1300" kern="1200" dirty="0" smtClean="0"/>
          </a:br>
          <a:r>
            <a:rPr lang="en-US" sz="1300" kern="1200" dirty="0" smtClean="0"/>
            <a:t>Individuals with Disabilities</a:t>
          </a:r>
          <a:endParaRPr lang="en-US" sz="1300" kern="1200" dirty="0"/>
        </a:p>
      </dsp:txBody>
      <dsp:txXfrm>
        <a:off x="1520362" y="1422216"/>
        <a:ext cx="2030876" cy="1218526"/>
      </dsp:txXfrm>
    </dsp:sp>
    <dsp:sp modelId="{C3C9BE50-414A-4C45-A836-5A0B879CCA3D}">
      <dsp:nvSpPr>
        <dsp:cNvPr id="0" name=""/>
        <dsp:cNvSpPr/>
      </dsp:nvSpPr>
      <dsp:spPr>
        <a:xfrm>
          <a:off x="3754327" y="1422216"/>
          <a:ext cx="2030876" cy="121852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
          </a:r>
          <a:br>
            <a:rPr lang="en-US" sz="1300" kern="1200" dirty="0" smtClean="0"/>
          </a:br>
          <a:r>
            <a:rPr lang="en-US" sz="1300" kern="1200" dirty="0" smtClean="0"/>
            <a:t>Veterans</a:t>
          </a:r>
          <a:endParaRPr lang="en-US" sz="1300" kern="1200" dirty="0"/>
        </a:p>
      </dsp:txBody>
      <dsp:txXfrm>
        <a:off x="3754327" y="1422216"/>
        <a:ext cx="2030876" cy="1218526"/>
      </dsp:txXfrm>
    </dsp:sp>
    <dsp:sp modelId="{35DDA180-278F-4823-8D24-0FFD88B9AAEC}">
      <dsp:nvSpPr>
        <dsp:cNvPr id="0" name=""/>
        <dsp:cNvSpPr/>
      </dsp:nvSpPr>
      <dsp:spPr>
        <a:xfrm>
          <a:off x="5988291" y="1422216"/>
          <a:ext cx="2030876" cy="121852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en-US" sz="1300" kern="1200" dirty="0" smtClean="0"/>
            <a:t/>
          </a:r>
          <a:br>
            <a:rPr lang="en-US" sz="1300" kern="1200" dirty="0" smtClean="0"/>
          </a:br>
          <a:r>
            <a:rPr lang="en-US" sz="1300" kern="1200" dirty="0" smtClean="0"/>
            <a:t/>
          </a:r>
          <a:br>
            <a:rPr lang="en-US" sz="1300" kern="1200" dirty="0" smtClean="0"/>
          </a:br>
          <a:r>
            <a:rPr lang="en-US" sz="1300" kern="1200" dirty="0" smtClean="0"/>
            <a:t>Education and Workforce Partners</a:t>
          </a:r>
          <a:endParaRPr lang="en-US" sz="1300" kern="1200" dirty="0"/>
        </a:p>
        <a:p>
          <a:pPr marL="57150" lvl="1" indent="-57150" algn="l" defTabSz="444500">
            <a:lnSpc>
              <a:spcPct val="90000"/>
            </a:lnSpc>
            <a:spcBef>
              <a:spcPct val="0"/>
            </a:spcBef>
            <a:spcAft>
              <a:spcPct val="15000"/>
            </a:spcAft>
            <a:buChar char="••"/>
          </a:pPr>
          <a:r>
            <a:rPr lang="en-US" sz="1000" kern="1200" dirty="0" smtClean="0"/>
            <a:t>(state, regional, and community)</a:t>
          </a:r>
          <a:endParaRPr lang="en-US" sz="1000" kern="1200" dirty="0"/>
        </a:p>
      </dsp:txBody>
      <dsp:txXfrm>
        <a:off x="5988291" y="1422216"/>
        <a:ext cx="2030876" cy="121852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FF44778-AE6E-49EF-B916-C63CEA0BEBC4}" type="datetimeFigureOut">
              <a:rPr lang="en-US" smtClean="0"/>
              <a:t>4/15/2015</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B62C5B5-283D-4CFE-8D55-71D55FCB3B21}" type="slidenum">
              <a:rPr lang="en-US" smtClean="0"/>
              <a:t>‹#›</a:t>
            </a:fld>
            <a:endParaRPr lang="en-US" dirty="0"/>
          </a:p>
        </p:txBody>
      </p:sp>
    </p:spTree>
    <p:extLst>
      <p:ext uri="{BB962C8B-B14F-4D97-AF65-F5344CB8AC3E}">
        <p14:creationId xmlns:p14="http://schemas.microsoft.com/office/powerpoint/2010/main" val="2271433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EB1FD468-C87C-4992-86BA-AE879AA05A69}" type="datetimeFigureOut">
              <a:rPr lang="en-US" smtClean="0"/>
              <a:t>4/15/2015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A1ADAB67-A87E-4518-BD90-6E5741A712BA}" type="slidenum">
              <a:rPr lang="en-US" smtClean="0"/>
              <a:t>‹#›</a:t>
            </a:fld>
            <a:endParaRPr lang="en-US" dirty="0"/>
          </a:p>
        </p:txBody>
      </p:sp>
    </p:spTree>
    <p:extLst>
      <p:ext uri="{BB962C8B-B14F-4D97-AF65-F5344CB8AC3E}">
        <p14:creationId xmlns:p14="http://schemas.microsoft.com/office/powerpoint/2010/main" val="2197274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ADAB67-A87E-4518-BD90-6E5741A712BA}" type="slidenum">
              <a:rPr lang="en-US" smtClean="0"/>
              <a:t>2</a:t>
            </a:fld>
            <a:endParaRPr lang="en-US" dirty="0"/>
          </a:p>
        </p:txBody>
      </p:sp>
    </p:spTree>
    <p:extLst>
      <p:ext uri="{BB962C8B-B14F-4D97-AF65-F5344CB8AC3E}">
        <p14:creationId xmlns:p14="http://schemas.microsoft.com/office/powerpoint/2010/main" val="1796545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55650" indent="-290513" eaLnBrk="0" hangingPunct="0">
              <a:spcBef>
                <a:spcPct val="30000"/>
              </a:spcBef>
              <a:defRPr sz="1200">
                <a:solidFill>
                  <a:schemeClr val="tx1"/>
                </a:solidFill>
                <a:latin typeface="Calibri" panose="020F0502020204030204" pitchFamily="34" charset="0"/>
              </a:defRPr>
            </a:lvl2pPr>
            <a:lvl3pPr marL="1163638" indent="-231775" eaLnBrk="0" hangingPunct="0">
              <a:spcBef>
                <a:spcPct val="30000"/>
              </a:spcBef>
              <a:defRPr sz="1200">
                <a:solidFill>
                  <a:schemeClr val="tx1"/>
                </a:solidFill>
                <a:latin typeface="Calibri" panose="020F0502020204030204" pitchFamily="34" charset="0"/>
              </a:defRPr>
            </a:lvl3pPr>
            <a:lvl4pPr marL="1630363" indent="-231775" eaLnBrk="0" hangingPunct="0">
              <a:spcBef>
                <a:spcPct val="30000"/>
              </a:spcBef>
              <a:defRPr sz="1200">
                <a:solidFill>
                  <a:schemeClr val="tx1"/>
                </a:solidFill>
                <a:latin typeface="Calibri" panose="020F0502020204030204" pitchFamily="34" charset="0"/>
              </a:defRPr>
            </a:lvl4pPr>
            <a:lvl5pPr marL="2095500" indent="-231775" eaLnBrk="0" hangingPunct="0">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16A83166-0AB6-4640-9836-2E4690F098A7}" type="slidenum">
              <a:rPr lang="en-US" altLang="en-US">
                <a:latin typeface="Arial" panose="020B0604020202020204" pitchFamily="34" charset="0"/>
              </a:rPr>
              <a:pPr eaLnBrk="1" hangingPunct="1">
                <a:spcBef>
                  <a:spcPct val="0"/>
                </a:spcBef>
              </a:pPr>
              <a:t>8</a:t>
            </a:fld>
            <a:endParaRPr lang="en-US" altLang="en-US" dirty="0">
              <a:latin typeface="Arial" panose="020B0604020202020204" pitchFamily="34" charset="0"/>
            </a:endParaRPr>
          </a:p>
        </p:txBody>
      </p:sp>
    </p:spTree>
    <p:extLst>
      <p:ext uri="{BB962C8B-B14F-4D97-AF65-F5344CB8AC3E}">
        <p14:creationId xmlns:p14="http://schemas.microsoft.com/office/powerpoint/2010/main" val="1529253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950D79-D744-4FC3-B7E4-AAEB0E212657}" type="datetime1">
              <a:rPr lang="en-US" smtClean="0"/>
              <a:t>4/15/2015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5C0DE3-EAA1-497B-A4BF-F90F1FE98886}" type="slidenum">
              <a:rPr lang="en-US" smtClean="0"/>
              <a:t>‹#›</a:t>
            </a:fld>
            <a:endParaRPr lang="en-US" dirty="0"/>
          </a:p>
        </p:txBody>
      </p:sp>
    </p:spTree>
    <p:extLst>
      <p:ext uri="{BB962C8B-B14F-4D97-AF65-F5344CB8AC3E}">
        <p14:creationId xmlns:p14="http://schemas.microsoft.com/office/powerpoint/2010/main" val="4288093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F7FAD-EA0A-4616-8801-2CB48E5A30A9}" type="datetime1">
              <a:rPr lang="en-US" smtClean="0"/>
              <a:t>4/15/2015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5C0DE3-EAA1-497B-A4BF-F90F1FE98886}" type="slidenum">
              <a:rPr lang="en-US" smtClean="0"/>
              <a:t>‹#›</a:t>
            </a:fld>
            <a:endParaRPr lang="en-US" dirty="0"/>
          </a:p>
        </p:txBody>
      </p:sp>
    </p:spTree>
    <p:extLst>
      <p:ext uri="{BB962C8B-B14F-4D97-AF65-F5344CB8AC3E}">
        <p14:creationId xmlns:p14="http://schemas.microsoft.com/office/powerpoint/2010/main" val="4276567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F082DC-EE1D-47C6-AE17-ACCAA2FFA0E6}" type="datetime1">
              <a:rPr lang="en-US" smtClean="0"/>
              <a:t>4/15/2015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5C0DE3-EAA1-497B-A4BF-F90F1FE98886}" type="slidenum">
              <a:rPr lang="en-US" smtClean="0"/>
              <a:t>‹#›</a:t>
            </a:fld>
            <a:endParaRPr lang="en-US" dirty="0"/>
          </a:p>
        </p:txBody>
      </p:sp>
    </p:spTree>
    <p:extLst>
      <p:ext uri="{BB962C8B-B14F-4D97-AF65-F5344CB8AC3E}">
        <p14:creationId xmlns:p14="http://schemas.microsoft.com/office/powerpoint/2010/main" val="4292880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402814-616F-46A9-B14C-038C1E50C17C}" type="datetime1">
              <a:rPr lang="en-US" smtClean="0"/>
              <a:t>4/15/2015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b="1">
                <a:solidFill>
                  <a:schemeClr val="tx1"/>
                </a:solidFill>
              </a:defRPr>
            </a:lvl1pPr>
          </a:lstStyle>
          <a:p>
            <a:fld id="{915C0DE3-EAA1-497B-A4BF-F90F1FE98886}" type="slidenum">
              <a:rPr lang="en-US" smtClean="0"/>
              <a:pPr/>
              <a:t>‹#›</a:t>
            </a:fld>
            <a:endParaRPr lang="en-US" dirty="0"/>
          </a:p>
        </p:txBody>
      </p:sp>
    </p:spTree>
    <p:extLst>
      <p:ext uri="{BB962C8B-B14F-4D97-AF65-F5344CB8AC3E}">
        <p14:creationId xmlns:p14="http://schemas.microsoft.com/office/powerpoint/2010/main" val="4009618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0B2FBB-021F-412F-966B-5A8DBF76B528}" type="datetime1">
              <a:rPr lang="en-US" smtClean="0"/>
              <a:t>4/15/2015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5C0DE3-EAA1-497B-A4BF-F90F1FE98886}" type="slidenum">
              <a:rPr lang="en-US" smtClean="0"/>
              <a:t>‹#›</a:t>
            </a:fld>
            <a:endParaRPr lang="en-US" dirty="0"/>
          </a:p>
        </p:txBody>
      </p:sp>
    </p:spTree>
    <p:extLst>
      <p:ext uri="{BB962C8B-B14F-4D97-AF65-F5344CB8AC3E}">
        <p14:creationId xmlns:p14="http://schemas.microsoft.com/office/powerpoint/2010/main" val="19433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27D519-203C-4BE4-9C9C-A176E9E72A57}" type="datetime1">
              <a:rPr lang="en-US" smtClean="0"/>
              <a:t>4/15/2015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15C0DE3-EAA1-497B-A4BF-F90F1FE98886}" type="slidenum">
              <a:rPr lang="en-US" smtClean="0"/>
              <a:t>‹#›</a:t>
            </a:fld>
            <a:endParaRPr lang="en-US" dirty="0"/>
          </a:p>
        </p:txBody>
      </p:sp>
    </p:spTree>
    <p:extLst>
      <p:ext uri="{BB962C8B-B14F-4D97-AF65-F5344CB8AC3E}">
        <p14:creationId xmlns:p14="http://schemas.microsoft.com/office/powerpoint/2010/main" val="2499580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3526FB-CB52-4448-93D0-31396107F41E}" type="datetime1">
              <a:rPr lang="en-US" smtClean="0"/>
              <a:t>4/15/2015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15C0DE3-EAA1-497B-A4BF-F90F1FE98886}" type="slidenum">
              <a:rPr lang="en-US" smtClean="0"/>
              <a:t>‹#›</a:t>
            </a:fld>
            <a:endParaRPr lang="en-US" dirty="0"/>
          </a:p>
        </p:txBody>
      </p:sp>
    </p:spTree>
    <p:extLst>
      <p:ext uri="{BB962C8B-B14F-4D97-AF65-F5344CB8AC3E}">
        <p14:creationId xmlns:p14="http://schemas.microsoft.com/office/powerpoint/2010/main" val="3710876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20AAC5-3612-49D2-974D-6F73D50C87E6}" type="datetime1">
              <a:rPr lang="en-US" smtClean="0"/>
              <a:t>4/15/2015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15C0DE3-EAA1-497B-A4BF-F90F1FE98886}" type="slidenum">
              <a:rPr lang="en-US" smtClean="0"/>
              <a:t>‹#›</a:t>
            </a:fld>
            <a:endParaRPr lang="en-US" dirty="0"/>
          </a:p>
        </p:txBody>
      </p:sp>
    </p:spTree>
    <p:extLst>
      <p:ext uri="{BB962C8B-B14F-4D97-AF65-F5344CB8AC3E}">
        <p14:creationId xmlns:p14="http://schemas.microsoft.com/office/powerpoint/2010/main" val="2642227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2AB963-8A2A-4598-9021-42E1E6E2AE26}" type="datetime1">
              <a:rPr lang="en-US" smtClean="0"/>
              <a:t>4/15/2015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15C0DE3-EAA1-497B-A4BF-F90F1FE98886}" type="slidenum">
              <a:rPr lang="en-US" smtClean="0"/>
              <a:t>‹#›</a:t>
            </a:fld>
            <a:endParaRPr lang="en-US" dirty="0"/>
          </a:p>
        </p:txBody>
      </p:sp>
    </p:spTree>
    <p:extLst>
      <p:ext uri="{BB962C8B-B14F-4D97-AF65-F5344CB8AC3E}">
        <p14:creationId xmlns:p14="http://schemas.microsoft.com/office/powerpoint/2010/main" val="1806361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4CD4A3-C1D4-406F-B374-CF9C6635E6B1}" type="datetime1">
              <a:rPr lang="en-US" smtClean="0"/>
              <a:t>4/15/2015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15C0DE3-EAA1-497B-A4BF-F90F1FE98886}" type="slidenum">
              <a:rPr lang="en-US" smtClean="0"/>
              <a:t>‹#›</a:t>
            </a:fld>
            <a:endParaRPr lang="en-US" dirty="0"/>
          </a:p>
        </p:txBody>
      </p:sp>
    </p:spTree>
    <p:extLst>
      <p:ext uri="{BB962C8B-B14F-4D97-AF65-F5344CB8AC3E}">
        <p14:creationId xmlns:p14="http://schemas.microsoft.com/office/powerpoint/2010/main" val="603549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DEB94C-350D-4832-BFF9-7BE7E1E3D07B}" type="datetime1">
              <a:rPr lang="en-US" smtClean="0"/>
              <a:t>4/15/2015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15C0DE3-EAA1-497B-A4BF-F90F1FE98886}" type="slidenum">
              <a:rPr lang="en-US" smtClean="0"/>
              <a:t>‹#›</a:t>
            </a:fld>
            <a:endParaRPr lang="en-US" dirty="0"/>
          </a:p>
        </p:txBody>
      </p:sp>
    </p:spTree>
    <p:extLst>
      <p:ext uri="{BB962C8B-B14F-4D97-AF65-F5344CB8AC3E}">
        <p14:creationId xmlns:p14="http://schemas.microsoft.com/office/powerpoint/2010/main" val="3198197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AAECF4-8712-4479-8DA0-459DCE8D94A7}" type="datetime1">
              <a:rPr lang="en-US" smtClean="0"/>
              <a:t>4/15/2015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5C0DE3-EAA1-497B-A4BF-F90F1FE98886}" type="slidenum">
              <a:rPr lang="en-US" smtClean="0"/>
              <a:t>‹#›</a:t>
            </a:fld>
            <a:endParaRPr lang="en-US" dirty="0"/>
          </a:p>
        </p:txBody>
      </p:sp>
    </p:spTree>
    <p:extLst>
      <p:ext uri="{BB962C8B-B14F-4D97-AF65-F5344CB8AC3E}">
        <p14:creationId xmlns:p14="http://schemas.microsoft.com/office/powerpoint/2010/main" val="208268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7.tmp"/><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8.tm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image" Target="../media/image59.tmp"/><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63.tmp"/><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5.tmp"/><Relationship Id="rId2" Type="http://schemas.openxmlformats.org/officeDocument/2006/relationships/image" Target="../media/image64.tmp"/><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6.tmp"/></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tmp"/><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9.tm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71.tmp"/><Relationship Id="rId2" Type="http://schemas.openxmlformats.org/officeDocument/2006/relationships/image" Target="../media/image70.tmp"/><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4.tmp"/><Relationship Id="rId2" Type="http://schemas.openxmlformats.org/officeDocument/2006/relationships/image" Target="../media/image73.tmp"/><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5.tmp"/></Relationships>
</file>

<file path=ppt/slides/_rels/slide22.xml.rels><?xml version="1.0" encoding="UTF-8" standalone="yes"?>
<Relationships xmlns="http://schemas.openxmlformats.org/package/2006/relationships"><Relationship Id="rId3" Type="http://schemas.openxmlformats.org/officeDocument/2006/relationships/image" Target="../media/image76.tm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9.tmp"/><Relationship Id="rId5" Type="http://schemas.openxmlformats.org/officeDocument/2006/relationships/image" Target="../media/image78.tmp"/><Relationship Id="rId4" Type="http://schemas.openxmlformats.org/officeDocument/2006/relationships/image" Target="../media/image77.tmp"/></Relationships>
</file>

<file path=ppt/slides/_rels/slide23.xml.rels><?xml version="1.0" encoding="UTF-8" standalone="yes"?>
<Relationships xmlns="http://schemas.openxmlformats.org/package/2006/relationships"><Relationship Id="rId3" Type="http://schemas.openxmlformats.org/officeDocument/2006/relationships/image" Target="../media/image81.tmp"/><Relationship Id="rId2" Type="http://schemas.openxmlformats.org/officeDocument/2006/relationships/image" Target="../media/image80.tmp"/><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www2.illinoisworknet.com/UpdatesHelp/Pages/jobPrep.aspx" TargetMode="External"/><Relationship Id="rId4" Type="http://schemas.openxmlformats.org/officeDocument/2006/relationships/image" Target="../media/image84.png"/></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26.xml.rels><?xml version="1.0" encoding="UTF-8" standalone="yes"?>
<Relationships xmlns="http://schemas.openxmlformats.org/package/2006/relationships"><Relationship Id="rId3" Type="http://schemas.openxmlformats.org/officeDocument/2006/relationships/image" Target="../media/image88.tmp"/><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90.tmp"/><Relationship Id="rId4" Type="http://schemas.openxmlformats.org/officeDocument/2006/relationships/image" Target="../media/image89.tmp"/></Relationships>
</file>

<file path=ppt/slides/_rels/slide27.xml.rels><?xml version="1.0" encoding="UTF-8" standalone="yes"?>
<Relationships xmlns="http://schemas.openxmlformats.org/package/2006/relationships"><Relationship Id="rId3" Type="http://schemas.openxmlformats.org/officeDocument/2006/relationships/image" Target="../media/image91.tmp"/><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hyperlink" Target="http://www2.illinoisworknet.com/widget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diagramColors" Target="../diagrams/colors1.xml"/><Relationship Id="rId12" Type="http://schemas.openxmlformats.org/officeDocument/2006/relationships/image" Target="../media/image10.png"/><Relationship Id="rId2" Type="http://schemas.openxmlformats.org/officeDocument/2006/relationships/image" Target="../media/image4.png"/><Relationship Id="rId16"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9.png"/><Relationship Id="rId5" Type="http://schemas.openxmlformats.org/officeDocument/2006/relationships/diagramLayout" Target="../diagrams/layout1.xml"/><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diagramData" Target="../diagrams/data1.xml"/><Relationship Id="rId9" Type="http://schemas.openxmlformats.org/officeDocument/2006/relationships/image" Target="../media/image7.png"/><Relationship Id="rId1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5.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notesSlide" Target="../notesSlides/notesSlide2.xml"/><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4.png"/><Relationship Id="rId11" Type="http://schemas.openxmlformats.org/officeDocument/2006/relationships/image" Target="../media/image30.png"/><Relationship Id="rId5" Type="http://schemas.openxmlformats.org/officeDocument/2006/relationships/oleObject" Target="../embeddings/Microsoft_Excel_97-2003_Worksheet1.xls"/><Relationship Id="rId15" Type="http://schemas.openxmlformats.org/officeDocument/2006/relationships/image" Target="../media/image5.pn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hyperlink" Target="http://www2.illinoisworknet.com/" TargetMode="External"/><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7.tmp"/><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r="703"/>
          <a:stretch/>
        </p:blipFill>
        <p:spPr>
          <a:xfrm>
            <a:off x="0" y="0"/>
            <a:ext cx="12195544" cy="5517931"/>
          </a:xfrm>
          <a:prstGeom prst="rect">
            <a:avLst/>
          </a:prstGeom>
        </p:spPr>
      </p:pic>
      <p:sp>
        <p:nvSpPr>
          <p:cNvPr id="2" name="Title 1"/>
          <p:cNvSpPr>
            <a:spLocks noGrp="1"/>
          </p:cNvSpPr>
          <p:nvPr>
            <p:ph type="ctrTitle"/>
          </p:nvPr>
        </p:nvSpPr>
        <p:spPr>
          <a:xfrm>
            <a:off x="512563" y="2521606"/>
            <a:ext cx="6823902" cy="1169581"/>
          </a:xfrm>
        </p:spPr>
        <p:txBody>
          <a:bodyPr/>
          <a:lstStyle/>
          <a:p>
            <a:pPr algn="l"/>
            <a:r>
              <a:rPr lang="en-US" dirty="0" smtClean="0"/>
              <a:t>Web Portal System</a:t>
            </a:r>
            <a:endParaRPr lang="en-US" dirty="0"/>
          </a:p>
        </p:txBody>
      </p:sp>
      <p:sp>
        <p:nvSpPr>
          <p:cNvPr id="3" name="Subtitle 2"/>
          <p:cNvSpPr>
            <a:spLocks noGrp="1"/>
          </p:cNvSpPr>
          <p:nvPr>
            <p:ph type="subTitle" idx="1"/>
          </p:nvPr>
        </p:nvSpPr>
        <p:spPr>
          <a:xfrm>
            <a:off x="512563" y="3721101"/>
            <a:ext cx="6515557" cy="1320800"/>
          </a:xfrm>
        </p:spPr>
        <p:txBody>
          <a:bodyPr>
            <a:normAutofit fontScale="62500" lnSpcReduction="20000"/>
          </a:bodyPr>
          <a:lstStyle/>
          <a:p>
            <a:r>
              <a:rPr lang="en-US" sz="4000" dirty="0" smtClean="0"/>
              <a:t>www2.illinoisworknet.com</a:t>
            </a:r>
            <a:br>
              <a:rPr lang="en-US" sz="4000" dirty="0" smtClean="0"/>
            </a:br>
            <a:endParaRPr lang="en-US" sz="4000" dirty="0" smtClean="0"/>
          </a:p>
          <a:p>
            <a:r>
              <a:rPr lang="en-US" sz="4000" dirty="0" smtClean="0"/>
              <a:t>Overview and Update </a:t>
            </a:r>
            <a:br>
              <a:rPr lang="en-US" sz="4000" dirty="0" smtClean="0"/>
            </a:br>
            <a:r>
              <a:rPr lang="en-US" sz="4000" dirty="0" smtClean="0"/>
              <a:t>April 16, 2015</a:t>
            </a:r>
            <a:endParaRPr lang="en-US" sz="4000" dirty="0"/>
          </a:p>
          <a:p>
            <a:endParaRPr lang="en-US" dirty="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2704" y="5740181"/>
            <a:ext cx="28575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5773" y="5517931"/>
            <a:ext cx="18288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915C0DE3-EAA1-497B-A4BF-F90F1FE98886}" type="slidenum">
              <a:rPr lang="en-US" smtClean="0"/>
              <a:t>1</a:t>
            </a:fld>
            <a:endParaRPr lang="en-US" dirty="0"/>
          </a:p>
        </p:txBody>
      </p:sp>
    </p:spTree>
    <p:extLst>
      <p:ext uri="{BB962C8B-B14F-4D97-AF65-F5344CB8AC3E}">
        <p14:creationId xmlns:p14="http://schemas.microsoft.com/office/powerpoint/2010/main" val="36708832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3157174495"/>
              </p:ext>
            </p:extLst>
          </p:nvPr>
        </p:nvGraphicFramePr>
        <p:xfrm>
          <a:off x="23648" y="0"/>
          <a:ext cx="12144704" cy="6630042"/>
        </p:xfrm>
        <a:graphic>
          <a:graphicData uri="http://schemas.openxmlformats.org/drawingml/2006/table">
            <a:tbl>
              <a:tblPr firstRow="1" bandRow="1">
                <a:tableStyleId>{93296810-A885-4BE3-A3E7-6D5BEEA58F35}</a:tableStyleId>
              </a:tblPr>
              <a:tblGrid>
                <a:gridCol w="1605310"/>
                <a:gridCol w="1605310"/>
                <a:gridCol w="8934084"/>
              </a:tblGrid>
              <a:tr h="387897">
                <a:tc>
                  <a:txBody>
                    <a:bodyPr/>
                    <a:lstStyle/>
                    <a:p>
                      <a:pPr algn="ctr"/>
                      <a:r>
                        <a:rPr lang="en-US" dirty="0" smtClean="0"/>
                        <a:t>Area</a:t>
                      </a:r>
                      <a:endParaRPr lang="en-US" b="1" dirty="0"/>
                    </a:p>
                  </a:txBody>
                  <a:tcPr/>
                </a:tc>
                <a:tc>
                  <a:txBody>
                    <a:bodyPr/>
                    <a:lstStyle/>
                    <a:p>
                      <a:pPr algn="ctr"/>
                      <a:r>
                        <a:rPr lang="en-US" dirty="0" smtClean="0"/>
                        <a:t>Icon</a:t>
                      </a:r>
                      <a:endParaRPr lang="en-US" b="1" dirty="0"/>
                    </a:p>
                  </a:txBody>
                  <a:tcPr/>
                </a:tc>
                <a:tc>
                  <a:txBody>
                    <a:bodyPr/>
                    <a:lstStyle/>
                    <a:p>
                      <a:r>
                        <a:rPr lang="en-US" dirty="0" smtClean="0"/>
                        <a:t>Resource and tools</a:t>
                      </a:r>
                      <a:r>
                        <a:rPr lang="en-US" baseline="0" dirty="0" smtClean="0"/>
                        <a:t> …</a:t>
                      </a:r>
                      <a:endParaRPr lang="en-US" dirty="0"/>
                    </a:p>
                  </a:txBody>
                  <a:tcPr/>
                </a:tc>
              </a:tr>
              <a:tr h="785295">
                <a:tc>
                  <a:txBody>
                    <a:bodyPr/>
                    <a:lstStyle/>
                    <a:p>
                      <a:pPr algn="ctr"/>
                      <a:r>
                        <a:rPr kumimoji="0" lang="en-US" altLang="en-US" sz="1800" u="none" strike="noStrike" cap="none" normalizeH="0" baseline="0" dirty="0" smtClean="0">
                          <a:ln>
                            <a:noFill/>
                          </a:ln>
                          <a:effectLst/>
                        </a:rPr>
                        <a:t>Explore Careers</a:t>
                      </a:r>
                      <a:endParaRPr lang="en-US" b="1" dirty="0"/>
                    </a:p>
                  </a:txBody>
                  <a:tcPr/>
                </a:tc>
                <a:tc>
                  <a:txBody>
                    <a:bodyPr/>
                    <a:lstStyle/>
                    <a:p>
                      <a:pPr algn="ctr"/>
                      <a:endParaRPr lang="en-US"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u="none" strike="noStrike" cap="none" normalizeH="0" baseline="0" dirty="0" smtClean="0">
                          <a:ln>
                            <a:noFill/>
                          </a:ln>
                          <a:effectLst/>
                        </a:rPr>
                        <a:t>To explore careers, their skills and interests, and to plan for their future or job/career transition. </a:t>
                      </a:r>
                      <a:endParaRPr lang="en-US" dirty="0"/>
                    </a:p>
                  </a:txBody>
                  <a:tcPr/>
                </a:tc>
              </a:tr>
              <a:tr h="854016">
                <a:tc>
                  <a:txBody>
                    <a:bodyPr/>
                    <a:lstStyle/>
                    <a:p>
                      <a:pPr algn="ctr"/>
                      <a:r>
                        <a:rPr kumimoji="0" lang="en-US" altLang="en-US" sz="1800" u="none" strike="noStrike" cap="none" normalizeH="0" baseline="0" dirty="0" smtClean="0">
                          <a:ln>
                            <a:noFill/>
                          </a:ln>
                          <a:effectLst/>
                        </a:rPr>
                        <a:t>Training &amp; Credentials</a:t>
                      </a:r>
                      <a:endParaRPr lang="en-US" b="1" dirty="0"/>
                    </a:p>
                  </a:txBody>
                  <a:tcPr/>
                </a:tc>
                <a:tc>
                  <a:txBody>
                    <a:bodyPr/>
                    <a:lstStyle/>
                    <a:p>
                      <a:pPr algn="ctr"/>
                      <a:endParaRPr lang="en-US" b="1" dirty="0"/>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dirty="0" smtClean="0">
                          <a:ln>
                            <a:noFill/>
                          </a:ln>
                          <a:effectLst/>
                        </a:rPr>
                        <a:t>Plan and participate in training opportunities and connect to financial support to become qualified in your career field. </a:t>
                      </a:r>
                      <a:endParaRPr kumimoji="0" lang="en-US" altLang="en-US" sz="1400" u="none" strike="noStrike" cap="none" normalizeH="0" baseline="0" dirty="0" smtClean="0">
                        <a:ln>
                          <a:noFill/>
                        </a:ln>
                        <a:effectLst/>
                      </a:endParaRPr>
                    </a:p>
                    <a:p>
                      <a:endParaRPr lang="en-US" dirty="0"/>
                    </a:p>
                  </a:txBody>
                  <a:tcPr/>
                </a:tc>
              </a:tr>
              <a:tr h="93669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Job Openings &amp; Recruiting</a:t>
                      </a:r>
                      <a:endParaRPr lang="en-US" b="1" dirty="0" smtClean="0"/>
                    </a:p>
                    <a:p>
                      <a:pPr algn="ctr"/>
                      <a:endParaRPr lang="en-US" b="1" dirty="0"/>
                    </a:p>
                  </a:txBody>
                  <a:tcPr/>
                </a:tc>
                <a:tc>
                  <a:txBody>
                    <a:bodyPr/>
                    <a:lstStyle/>
                    <a:p>
                      <a:pPr algn="ctr"/>
                      <a:endParaRPr lang="en-US" b="1" dirty="0"/>
                    </a:p>
                  </a:txBody>
                  <a:tcPr/>
                </a:tc>
                <a:tc>
                  <a:txBody>
                    <a:bodyPr/>
                    <a:lstStyle/>
                    <a:p>
                      <a:r>
                        <a:rPr kumimoji="0" lang="en-US" altLang="en-US" sz="1800" u="none" strike="noStrike" cap="none" normalizeH="0" baseline="0" dirty="0" smtClean="0">
                          <a:ln>
                            <a:noFill/>
                          </a:ln>
                          <a:effectLst/>
                        </a:rPr>
                        <a:t>Help job seekers get a job and to help employers recruit and hire. </a:t>
                      </a:r>
                      <a:endParaRPr lang="en-US" dirty="0"/>
                    </a:p>
                  </a:txBody>
                  <a:tcPr/>
                </a:tc>
              </a:tr>
              <a:tr h="840346">
                <a:tc>
                  <a:txBody>
                    <a:bodyPr/>
                    <a:lstStyle/>
                    <a:p>
                      <a:pPr algn="ctr"/>
                      <a:r>
                        <a:rPr lang="en-US" dirty="0" smtClean="0"/>
                        <a:t>Qualif</a:t>
                      </a:r>
                      <a:r>
                        <a:rPr lang="en-US" baseline="0" dirty="0" smtClean="0"/>
                        <a:t>y for Jobs</a:t>
                      </a:r>
                      <a:endParaRPr lang="en-US" b="1" dirty="0"/>
                    </a:p>
                  </a:txBody>
                  <a:tcPr/>
                </a:tc>
                <a:tc>
                  <a:txBody>
                    <a:bodyPr/>
                    <a:lstStyle/>
                    <a:p>
                      <a:pPr algn="ctr"/>
                      <a:endParaRPr lang="en-US"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u="none" strike="noStrike" cap="none" normalizeH="0" baseline="0" dirty="0" smtClean="0">
                          <a:ln>
                            <a:noFill/>
                          </a:ln>
                          <a:effectLst/>
                        </a:rPr>
                        <a:t>Get real life experiences and understand employer expectations to become prepared to demonstrate how your experience, skills and credentials qualify you for a job.</a:t>
                      </a:r>
                      <a:endParaRPr kumimoji="0" lang="en-US" altLang="en-US" sz="1400" u="none" strike="noStrike" cap="none" normalizeH="0" baseline="0" dirty="0" smtClean="0">
                        <a:ln>
                          <a:noFill/>
                        </a:ln>
                        <a:effectLst/>
                      </a:endParaRPr>
                    </a:p>
                    <a:p>
                      <a:endParaRPr lang="en-US" dirty="0"/>
                    </a:p>
                  </a:txBody>
                  <a:tcPr/>
                </a:tc>
              </a:tr>
              <a:tr h="848972">
                <a:tc>
                  <a:txBody>
                    <a:bodyPr/>
                    <a:lstStyle/>
                    <a:p>
                      <a:pPr algn="ctr"/>
                      <a:r>
                        <a:rPr lang="en-US" dirty="0" smtClean="0"/>
                        <a:t>Network</a:t>
                      </a:r>
                      <a:r>
                        <a:rPr lang="en-US" baseline="0" dirty="0" smtClean="0"/>
                        <a:t> &amp; Connect</a:t>
                      </a:r>
                      <a:endParaRPr lang="en-US" b="1" dirty="0"/>
                    </a:p>
                  </a:txBody>
                  <a:tcPr/>
                </a:tc>
                <a:tc>
                  <a:txBody>
                    <a:bodyPr/>
                    <a:lstStyle/>
                    <a:p>
                      <a:pPr algn="ctr"/>
                      <a:endParaRPr lang="en-US"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u="none" strike="noStrike" cap="none" normalizeH="0" baseline="0" dirty="0" smtClean="0">
                          <a:ln>
                            <a:noFill/>
                          </a:ln>
                          <a:effectLst/>
                        </a:rPr>
                        <a:t>Reinforce connections to help you get into, and stay, in your chosen career field. </a:t>
                      </a:r>
                      <a:endParaRPr kumimoji="0" lang="en-US" altLang="en-US" sz="1400" u="none" strike="noStrike" cap="none" normalizeH="0" baseline="0" dirty="0" smtClean="0">
                        <a:ln>
                          <a:noFill/>
                        </a:ln>
                        <a:effectLst/>
                      </a:endParaRPr>
                    </a:p>
                    <a:p>
                      <a:endParaRPr lang="en-US" dirty="0"/>
                    </a:p>
                  </a:txBody>
                  <a:tcPr/>
                </a:tc>
              </a:tr>
              <a:tr h="940280">
                <a:tc>
                  <a:txBody>
                    <a:bodyPr/>
                    <a:lstStyle/>
                    <a:p>
                      <a:pPr algn="ctr"/>
                      <a:r>
                        <a:rPr lang="en-US" dirty="0" smtClean="0"/>
                        <a:t>Layoff</a:t>
                      </a:r>
                      <a:r>
                        <a:rPr lang="en-US" baseline="0" dirty="0" smtClean="0"/>
                        <a:t> Assistance</a:t>
                      </a:r>
                      <a:endParaRPr lang="en-US" b="1" dirty="0"/>
                    </a:p>
                  </a:txBody>
                  <a:tcPr/>
                </a:tc>
                <a:tc>
                  <a:txBody>
                    <a:bodyPr/>
                    <a:lstStyle/>
                    <a:p>
                      <a:pPr algn="ctr"/>
                      <a:endParaRPr lang="en-US"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u="none" strike="noStrike" cap="none" normalizeH="0" baseline="0" dirty="0" smtClean="0">
                          <a:ln>
                            <a:noFill/>
                          </a:ln>
                          <a:effectLst/>
                        </a:rPr>
                        <a:t>Help individuals impacted by a layoff through job or career transition, as well as provide employers the legal requirements for reporting layoffs and resources to voluntarily help employees impacted.</a:t>
                      </a:r>
                      <a:endParaRPr lang="en-US" dirty="0"/>
                    </a:p>
                  </a:txBody>
                  <a:tcPr/>
                </a:tc>
              </a:tr>
              <a:tr h="902102">
                <a:tc>
                  <a:txBody>
                    <a:bodyPr/>
                    <a:lstStyle/>
                    <a:p>
                      <a:pPr algn="ctr"/>
                      <a:r>
                        <a:rPr lang="en-US" dirty="0" smtClean="0"/>
                        <a:t>Updates</a:t>
                      </a:r>
                      <a:r>
                        <a:rPr lang="en-US" baseline="0" dirty="0" smtClean="0"/>
                        <a:t> &amp; Help</a:t>
                      </a:r>
                      <a:endParaRPr lang="en-US" b="1" dirty="0"/>
                    </a:p>
                  </a:txBody>
                  <a:tcPr/>
                </a:tc>
                <a:tc>
                  <a:txBody>
                    <a:bodyPr/>
                    <a:lstStyle/>
                    <a:p>
                      <a:pPr algn="ctr"/>
                      <a:endParaRPr lang="en-US" b="1" dirty="0"/>
                    </a:p>
                  </a:txBody>
                  <a:tcPr/>
                </a:tc>
                <a:tc>
                  <a:txBody>
                    <a:bodyPr/>
                    <a:lstStyle/>
                    <a:p>
                      <a:r>
                        <a:rPr kumimoji="0" lang="en-US" altLang="en-US" sz="1800" u="none" strike="noStrike" cap="none" normalizeH="0" baseline="0" dirty="0" smtClean="0">
                          <a:ln>
                            <a:noFill/>
                          </a:ln>
                          <a:effectLst/>
                        </a:rPr>
                        <a:t>Additional guides and work support resources to help people meet their employment and training goals. </a:t>
                      </a:r>
                      <a:endParaRPr lang="en-US" dirty="0"/>
                    </a:p>
                  </a:txBody>
                  <a:tcPr/>
                </a:tc>
              </a:tr>
            </a:tbl>
          </a:graphicData>
        </a:graphic>
      </p:graphicFrame>
      <p:pic>
        <p:nvPicPr>
          <p:cNvPr id="21" name="Picture 1" descr="IndPath_Explo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2372" y="307415"/>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IndPath_Trai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2372" y="119028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dPath_Job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0329" y="2151982"/>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4415" y="392063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5" descr="LOWA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4415" y="4816352"/>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6" descr="IndPath_Resourc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44415" y="576519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ndPath_Qualif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2372" y="3026967"/>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915C0DE3-EAA1-497B-A4BF-F90F1FE98886}" type="slidenum">
              <a:rPr lang="en-US" smtClean="0"/>
              <a:pPr/>
              <a:t>10</a:t>
            </a:fld>
            <a:endParaRPr lang="en-US" dirty="0"/>
          </a:p>
        </p:txBody>
      </p:sp>
    </p:spTree>
    <p:extLst>
      <p:ext uri="{BB962C8B-B14F-4D97-AF65-F5344CB8AC3E}">
        <p14:creationId xmlns:p14="http://schemas.microsoft.com/office/powerpoint/2010/main" val="25405356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407293591"/>
              </p:ext>
            </p:extLst>
          </p:nvPr>
        </p:nvGraphicFramePr>
        <p:xfrm>
          <a:off x="0" y="0"/>
          <a:ext cx="12086564" cy="6502695"/>
        </p:xfrm>
        <a:graphic>
          <a:graphicData uri="http://schemas.openxmlformats.org/drawingml/2006/table">
            <a:tbl>
              <a:tblPr firstRow="1" bandRow="1">
                <a:tableStyleId>{93296810-A885-4BE3-A3E7-6D5BEEA58F35}</a:tableStyleId>
              </a:tblPr>
              <a:tblGrid>
                <a:gridCol w="1730452"/>
                <a:gridCol w="1690577"/>
                <a:gridCol w="1658679"/>
                <a:gridCol w="1818167"/>
                <a:gridCol w="1594884"/>
                <a:gridCol w="1637414"/>
                <a:gridCol w="1956391"/>
              </a:tblGrid>
              <a:tr h="549551">
                <a:tc>
                  <a:txBody>
                    <a:bodyPr/>
                    <a:lstStyle/>
                    <a:p>
                      <a:pPr algn="ctr"/>
                      <a:r>
                        <a:rPr lang="en-US" sz="1400" dirty="0" smtClean="0">
                          <a:latin typeface="Arial Narrow" panose="020B0606020202030204" pitchFamily="34" charset="0"/>
                        </a:rPr>
                        <a:t>Explore</a:t>
                      </a:r>
                      <a:r>
                        <a:rPr lang="en-US" sz="1400" baseline="0" dirty="0" smtClean="0">
                          <a:latin typeface="Arial Narrow" panose="020B0606020202030204" pitchFamily="34" charset="0"/>
                        </a:rPr>
                        <a:t> Careers**</a:t>
                      </a:r>
                      <a:endParaRPr lang="en-US" sz="1400" dirty="0">
                        <a:latin typeface="Arial Narrow" panose="020B0606020202030204" pitchFamily="34" charset="0"/>
                      </a:endParaRPr>
                    </a:p>
                  </a:txBody>
                  <a:tcPr/>
                </a:tc>
                <a:tc>
                  <a:txBody>
                    <a:bodyPr/>
                    <a:lstStyle/>
                    <a:p>
                      <a:pPr algn="ctr"/>
                      <a:r>
                        <a:rPr lang="en-US" sz="1400" dirty="0" smtClean="0">
                          <a:latin typeface="Arial Narrow" panose="020B0606020202030204" pitchFamily="34" charset="0"/>
                        </a:rPr>
                        <a:t>Training</a:t>
                      </a:r>
                      <a:r>
                        <a:rPr lang="en-US" sz="1400" baseline="0" dirty="0" smtClean="0">
                          <a:latin typeface="Arial Narrow" panose="020B0606020202030204" pitchFamily="34" charset="0"/>
                        </a:rPr>
                        <a:t> &amp; Credentials**</a:t>
                      </a:r>
                      <a:endParaRPr lang="en-US" sz="1400" dirty="0">
                        <a:latin typeface="Arial Narrow" panose="020B0606020202030204" pitchFamily="34" charset="0"/>
                      </a:endParaRPr>
                    </a:p>
                  </a:txBody>
                  <a:tcPr/>
                </a:tc>
                <a:tc>
                  <a:txBody>
                    <a:bodyPr/>
                    <a:lstStyle/>
                    <a:p>
                      <a:pPr algn="ctr"/>
                      <a:r>
                        <a:rPr lang="en-US" sz="1400" dirty="0" smtClean="0">
                          <a:latin typeface="Arial Narrow" panose="020B0606020202030204" pitchFamily="34" charset="0"/>
                        </a:rPr>
                        <a:t>Qualify</a:t>
                      </a:r>
                      <a:r>
                        <a:rPr lang="en-US" sz="1400" baseline="0" dirty="0" smtClean="0">
                          <a:latin typeface="Arial Narrow" panose="020B0606020202030204" pitchFamily="34" charset="0"/>
                        </a:rPr>
                        <a:t> for Jobs**</a:t>
                      </a:r>
                      <a:endParaRPr lang="en-US" sz="1400" dirty="0">
                        <a:latin typeface="Arial Narrow" panose="020B060602020203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Narrow" panose="020B0606020202030204" pitchFamily="34" charset="0"/>
                        </a:rPr>
                        <a:t>Job</a:t>
                      </a:r>
                      <a:r>
                        <a:rPr lang="en-US" sz="1400" baseline="0" dirty="0" smtClean="0">
                          <a:latin typeface="Arial Narrow" panose="020B0606020202030204" pitchFamily="34" charset="0"/>
                        </a:rPr>
                        <a:t> Openings &amp; Recruitment**</a:t>
                      </a:r>
                      <a:endParaRPr lang="en-US" sz="1400" dirty="0" smtClean="0">
                        <a:latin typeface="Arial Narrow" panose="020B0606020202030204" pitchFamily="34" charset="0"/>
                      </a:endParaRPr>
                    </a:p>
                    <a:p>
                      <a:pPr algn="ctr"/>
                      <a:endParaRPr lang="en-US" sz="1400" dirty="0">
                        <a:latin typeface="Arial Narrow" panose="020B060602020203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Narrow" panose="020B0606020202030204" pitchFamily="34" charset="0"/>
                        </a:rPr>
                        <a:t>Network</a:t>
                      </a:r>
                      <a:r>
                        <a:rPr lang="en-US" sz="1400" baseline="0" dirty="0" smtClean="0">
                          <a:latin typeface="Arial Narrow" panose="020B0606020202030204" pitchFamily="34" charset="0"/>
                        </a:rPr>
                        <a:t> &amp; Connect**</a:t>
                      </a:r>
                      <a:endParaRPr lang="en-US" sz="1400" dirty="0" smtClean="0">
                        <a:latin typeface="Arial Narrow" panose="020B0606020202030204" pitchFamily="34" charset="0"/>
                      </a:endParaRPr>
                    </a:p>
                    <a:p>
                      <a:pPr algn="ctr"/>
                      <a:endParaRPr lang="en-US" sz="1400" dirty="0">
                        <a:latin typeface="Arial Narrow" panose="020B060602020203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Narrow" panose="020B0606020202030204" pitchFamily="34" charset="0"/>
                        </a:rPr>
                        <a:t>Layoff</a:t>
                      </a:r>
                      <a:r>
                        <a:rPr lang="en-US" sz="1400" baseline="0" dirty="0" smtClean="0">
                          <a:latin typeface="Arial Narrow" panose="020B0606020202030204" pitchFamily="34" charset="0"/>
                        </a:rPr>
                        <a:t> Assistance**</a:t>
                      </a:r>
                      <a:endParaRPr lang="en-US" sz="1400" dirty="0" smtClean="0">
                        <a:latin typeface="Arial Narrow" panose="020B0606020202030204" pitchFamily="34" charset="0"/>
                      </a:endParaRPr>
                    </a:p>
                    <a:p>
                      <a:pPr algn="ctr"/>
                      <a:endParaRPr lang="en-US" sz="1400" dirty="0">
                        <a:latin typeface="Arial Narrow" panose="020B060602020203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rial Narrow" panose="020B0606020202030204" pitchFamily="34" charset="0"/>
                        </a:rPr>
                        <a:t>Updates &amp; Help</a:t>
                      </a:r>
                      <a:r>
                        <a:rPr lang="en-US" sz="1400" baseline="0" dirty="0" smtClean="0">
                          <a:latin typeface="Arial Narrow" panose="020B0606020202030204" pitchFamily="34" charset="0"/>
                        </a:rPr>
                        <a:t>**</a:t>
                      </a:r>
                      <a:endParaRPr lang="en-US" sz="1400" dirty="0" smtClean="0">
                        <a:latin typeface="Arial Narrow" panose="020B0606020202030204" pitchFamily="34" charset="0"/>
                      </a:endParaRPr>
                    </a:p>
                    <a:p>
                      <a:pPr algn="ctr"/>
                      <a:endParaRPr lang="en-US" sz="1400" dirty="0">
                        <a:latin typeface="Arial Narrow" panose="020B0606020202030204" pitchFamily="34" charset="0"/>
                      </a:endParaRPr>
                    </a:p>
                  </a:txBody>
                  <a:tcPr/>
                </a:tc>
              </a:tr>
              <a:tr h="482652">
                <a:tc>
                  <a:txBody>
                    <a:bodyPr/>
                    <a:lstStyle/>
                    <a:p>
                      <a:r>
                        <a:rPr lang="en-US" sz="1400" dirty="0" smtClean="0">
                          <a:latin typeface="Arial Narrow" panose="020B0606020202030204" pitchFamily="34" charset="0"/>
                        </a:rPr>
                        <a:t>Skills &amp; Interests Surveys</a:t>
                      </a:r>
                      <a:endParaRPr lang="en-US" sz="1400" dirty="0">
                        <a:latin typeface="Arial Narrow" panose="020B0606020202030204" pitchFamily="34" charset="0"/>
                      </a:endParaRPr>
                    </a:p>
                  </a:txBody>
                  <a:tcPr/>
                </a:tc>
                <a:tc>
                  <a:txBody>
                    <a:bodyPr/>
                    <a:lstStyle/>
                    <a:p>
                      <a:r>
                        <a:rPr lang="en-US" sz="1400" dirty="0" smtClean="0">
                          <a:latin typeface="Arial Narrow" panose="020B0606020202030204" pitchFamily="34" charset="0"/>
                        </a:rPr>
                        <a:t>Training Programs</a:t>
                      </a:r>
                      <a:endParaRPr lang="en-US" sz="1400" dirty="0">
                        <a:latin typeface="Arial Narrow" panose="020B0606020202030204" pitchFamily="34" charset="0"/>
                      </a:endParaRPr>
                    </a:p>
                  </a:txBody>
                  <a:tcPr/>
                </a:tc>
                <a:tc>
                  <a:txBody>
                    <a:bodyPr/>
                    <a:lstStyle/>
                    <a:p>
                      <a:r>
                        <a:rPr lang="en-US" sz="1400" dirty="0" smtClean="0">
                          <a:latin typeface="Arial Narrow" panose="020B0606020202030204" pitchFamily="34" charset="0"/>
                        </a:rPr>
                        <a:t>Job</a:t>
                      </a:r>
                      <a:r>
                        <a:rPr lang="en-US" sz="1400" baseline="0" dirty="0" smtClean="0">
                          <a:latin typeface="Arial Narrow" panose="020B0606020202030204" pitchFamily="34" charset="0"/>
                        </a:rPr>
                        <a:t> Skills Guides</a:t>
                      </a:r>
                      <a:endParaRPr lang="en-US" sz="1400" dirty="0">
                        <a:latin typeface="Arial Narrow" panose="020B0606020202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dk1"/>
                          </a:solidFill>
                          <a:effectLst/>
                          <a:latin typeface="Arial Narrow" panose="020B0606020202030204" pitchFamily="34" charset="0"/>
                          <a:ea typeface="+mn-ea"/>
                          <a:cs typeface="+mn-cs"/>
                        </a:rPr>
                        <a:t>Illinois workNet JobFinder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Narrow" panose="020B0606020202030204" pitchFamily="34" charset="0"/>
                        </a:rPr>
                        <a:t>Event Calendar</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Narrow" panose="020B0606020202030204" pitchFamily="34" charset="0"/>
                        </a:rPr>
                        <a:t/>
                      </a:r>
                      <a:br>
                        <a:rPr lang="en-US" sz="1400" dirty="0" smtClean="0">
                          <a:latin typeface="Arial Narrow" panose="020B0606020202030204" pitchFamily="34" charset="0"/>
                        </a:rPr>
                      </a:br>
                      <a:endParaRPr lang="en-US" sz="1400" dirty="0" smtClean="0">
                        <a:latin typeface="Arial Narrow" panose="020B0606020202030204" pitchFamily="34" charset="0"/>
                      </a:endParaRPr>
                    </a:p>
                  </a:txBody>
                  <a:tcPr/>
                </a:tc>
                <a:tc>
                  <a:txBody>
                    <a:bodyPr/>
                    <a:lstStyle/>
                    <a:p>
                      <a:r>
                        <a:rPr lang="en-US" sz="1400" dirty="0" smtClean="0">
                          <a:latin typeface="Arial Narrow" panose="020B0606020202030204" pitchFamily="34" charset="0"/>
                        </a:rPr>
                        <a:t>Company Layoff Search</a:t>
                      </a:r>
                      <a:endParaRPr lang="en-US" sz="1400" dirty="0">
                        <a:latin typeface="Arial Narrow" panose="020B0606020202030204" pitchFamily="34" charset="0"/>
                      </a:endParaRPr>
                    </a:p>
                  </a:txBody>
                  <a:tcPr/>
                </a:tc>
                <a:tc>
                  <a:txBody>
                    <a:bodyPr/>
                    <a:lstStyle/>
                    <a:p>
                      <a:r>
                        <a:rPr lang="en-US" sz="1400" dirty="0" smtClean="0">
                          <a:latin typeface="Arial Narrow" panose="020B0606020202030204" pitchFamily="34" charset="0"/>
                        </a:rPr>
                        <a:t>News &amp; Updates</a:t>
                      </a:r>
                      <a:endParaRPr lang="en-US" sz="1400" dirty="0">
                        <a:latin typeface="Arial Narrow" panose="020B0606020202030204" pitchFamily="34" charset="0"/>
                      </a:endParaRPr>
                    </a:p>
                  </a:txBody>
                  <a:tcPr/>
                </a:tc>
              </a:tr>
              <a:tr h="389086">
                <a:tc>
                  <a:txBody>
                    <a:bodyPr/>
                    <a:lstStyle/>
                    <a:p>
                      <a:r>
                        <a:rPr lang="en-US" sz="1400" dirty="0" smtClean="0">
                          <a:latin typeface="Arial Narrow" panose="020B0606020202030204" pitchFamily="34" charset="0"/>
                        </a:rPr>
                        <a:t>Careers, Wages &amp; Trends</a:t>
                      </a:r>
                    </a:p>
                  </a:txBody>
                  <a:tcPr/>
                </a:tc>
                <a:tc>
                  <a:txBody>
                    <a:bodyPr/>
                    <a:lstStyle/>
                    <a:p>
                      <a:r>
                        <a:rPr lang="en-US" sz="1400" dirty="0" smtClean="0">
                          <a:latin typeface="Arial Narrow" panose="020B0606020202030204" pitchFamily="34" charset="0"/>
                        </a:rPr>
                        <a:t>Apprenticeship</a:t>
                      </a:r>
                      <a:br>
                        <a:rPr lang="en-US" sz="1400" dirty="0" smtClean="0">
                          <a:latin typeface="Arial Narrow" panose="020B0606020202030204" pitchFamily="34" charset="0"/>
                        </a:rPr>
                      </a:br>
                      <a:r>
                        <a:rPr lang="en-US" sz="1400" baseline="0" dirty="0" smtClean="0">
                          <a:latin typeface="Arial Narrow" panose="020B0606020202030204" pitchFamily="34" charset="0"/>
                        </a:rPr>
                        <a:t>Opportunities</a:t>
                      </a:r>
                      <a:endParaRPr lang="en-US" sz="1400" dirty="0">
                        <a:latin typeface="Arial Narrow" panose="020B0606020202030204" pitchFamily="34" charset="0"/>
                      </a:endParaRPr>
                    </a:p>
                  </a:txBody>
                  <a:tcPr/>
                </a:tc>
                <a:tc>
                  <a:txBody>
                    <a:bodyPr/>
                    <a:lstStyle/>
                    <a:p>
                      <a:r>
                        <a:rPr lang="en-US" sz="1400" dirty="0" smtClean="0">
                          <a:latin typeface="Arial Narrow" panose="020B0606020202030204" pitchFamily="34" charset="0"/>
                        </a:rPr>
                        <a:t>Digital Literacy Guides</a:t>
                      </a:r>
                      <a:endParaRPr lang="en-US" sz="1400" dirty="0">
                        <a:latin typeface="Arial Narrow" panose="020B0606020202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Narrow" panose="020B0606020202030204" pitchFamily="34" charset="0"/>
                        </a:rPr>
                        <a:t>Illinois</a:t>
                      </a:r>
                      <a:r>
                        <a:rPr lang="en-US" sz="1400" baseline="0" dirty="0" smtClean="0">
                          <a:latin typeface="Arial Narrow" panose="020B0606020202030204" pitchFamily="34" charset="0"/>
                        </a:rPr>
                        <a:t> JobLink</a:t>
                      </a:r>
                      <a:endParaRPr lang="en-US" sz="1400" dirty="0" smtClean="0">
                        <a:latin typeface="Arial Narrow" panose="020B0606020202030204" pitchFamily="34" charset="0"/>
                      </a:endParaRPr>
                    </a:p>
                    <a:p>
                      <a:endParaRPr lang="en-US" sz="1400" kern="1200" dirty="0">
                        <a:solidFill>
                          <a:schemeClr val="dk1"/>
                        </a:solidFill>
                        <a:effectLst/>
                        <a:latin typeface="Arial Narrow" panose="020B0606020202030204" pitchFamily="34" charset="0"/>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Narrow" panose="020B0606020202030204" pitchFamily="34" charset="0"/>
                        </a:rPr>
                        <a:t>Illinois workNet Service Finder</a:t>
                      </a:r>
                    </a:p>
                  </a:txBody>
                  <a:tcPr/>
                </a:tc>
                <a:tc>
                  <a:txBody>
                    <a:bodyPr/>
                    <a:lstStyle/>
                    <a:p>
                      <a:r>
                        <a:rPr lang="en-US" sz="1400" baseline="0" dirty="0" smtClean="0">
                          <a:latin typeface="Arial Narrow" panose="020B0606020202030204" pitchFamily="34" charset="0"/>
                        </a:rPr>
                        <a:t>Recovery Step Guide</a:t>
                      </a:r>
                      <a:endParaRPr lang="en-US" sz="1400" dirty="0">
                        <a:latin typeface="Arial Narrow" panose="020B0606020202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Narrow" panose="020B0606020202030204" pitchFamily="34" charset="0"/>
                        </a:rPr>
                        <a:t>Download</a:t>
                      </a:r>
                      <a:r>
                        <a:rPr lang="en-US" sz="1400" baseline="0" dirty="0" smtClean="0">
                          <a:latin typeface="Arial Narrow" panose="020B0606020202030204" pitchFamily="34" charset="0"/>
                        </a:rPr>
                        <a:t> &amp; Print Materials</a:t>
                      </a:r>
                      <a:endParaRPr lang="en-US" sz="1400" dirty="0">
                        <a:latin typeface="Arial Narrow" panose="020B0606020202030204" pitchFamily="34" charset="0"/>
                      </a:endParaRPr>
                    </a:p>
                  </a:txBody>
                  <a:tcPr/>
                </a:tc>
              </a:tr>
              <a:tr h="549551">
                <a:tc>
                  <a:txBody>
                    <a:bodyPr/>
                    <a:lstStyle/>
                    <a:p>
                      <a:r>
                        <a:rPr lang="en-US" sz="1400" dirty="0" smtClean="0">
                          <a:latin typeface="Arial Narrow" panose="020B0606020202030204" pitchFamily="34" charset="0"/>
                        </a:rPr>
                        <a:t>Employment 101</a:t>
                      </a:r>
                      <a:endParaRPr lang="en-US" sz="1400" dirty="0">
                        <a:latin typeface="Arial Narrow" panose="020B0606020202030204" pitchFamily="34" charset="0"/>
                      </a:endParaRPr>
                    </a:p>
                  </a:txBody>
                  <a:tcPr/>
                </a:tc>
                <a:tc>
                  <a:txBody>
                    <a:bodyPr/>
                    <a:lstStyle/>
                    <a:p>
                      <a:r>
                        <a:rPr lang="en-US" sz="1400" dirty="0" smtClean="0">
                          <a:latin typeface="Arial Narrow" panose="020B0606020202030204" pitchFamily="34" charset="0"/>
                        </a:rPr>
                        <a:t>Adult Education Opportunities</a:t>
                      </a:r>
                      <a:endParaRPr lang="en-US" sz="1400" dirty="0">
                        <a:latin typeface="Arial Narrow" panose="020B0606020202030204" pitchFamily="34" charset="0"/>
                      </a:endParaRPr>
                    </a:p>
                  </a:txBody>
                  <a:tcPr/>
                </a:tc>
                <a:tc>
                  <a:txBody>
                    <a:bodyPr/>
                    <a:lstStyle/>
                    <a:p>
                      <a:r>
                        <a:rPr lang="en-US" sz="1400" dirty="0" smtClean="0">
                          <a:latin typeface="Arial Narrow" panose="020B0606020202030204" pitchFamily="34" charset="0"/>
                        </a:rPr>
                        <a:t>Prepare</a:t>
                      </a:r>
                      <a:r>
                        <a:rPr lang="en-US" sz="1400" baseline="0" dirty="0" smtClean="0">
                          <a:latin typeface="Arial Narrow" panose="020B0606020202030204" pitchFamily="34" charset="0"/>
                        </a:rPr>
                        <a:t> Your Resume</a:t>
                      </a:r>
                      <a:endParaRPr lang="en-US" sz="1400" dirty="0">
                        <a:latin typeface="Arial Narrow" panose="020B0606020202030204" pitchFamily="34" charset="0"/>
                      </a:endParaRPr>
                    </a:p>
                  </a:txBody>
                  <a:tcPr/>
                </a:tc>
                <a:tc>
                  <a:txBody>
                    <a:bodyPr/>
                    <a:lstStyle/>
                    <a:p>
                      <a:r>
                        <a:rPr lang="en-US" sz="1400" dirty="0" smtClean="0">
                          <a:latin typeface="Arial Narrow" panose="020B0606020202030204" pitchFamily="34" charset="0"/>
                        </a:rPr>
                        <a:t>Featured Employers</a:t>
                      </a:r>
                      <a:endParaRPr lang="en-US" sz="1400" dirty="0">
                        <a:latin typeface="Arial Narrow" panose="020B0606020202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Narrow" panose="020B0606020202030204" pitchFamily="34" charset="0"/>
                        </a:rPr>
                        <a:t>Student</a:t>
                      </a:r>
                      <a:r>
                        <a:rPr lang="en-US" sz="1400" baseline="0" dirty="0" smtClean="0">
                          <a:latin typeface="Arial Narrow" panose="020B0606020202030204" pitchFamily="34" charset="0"/>
                        </a:rPr>
                        <a:t> &amp; Trade Connections</a:t>
                      </a:r>
                      <a:endParaRPr lang="en-US" sz="1400" dirty="0" smtClean="0">
                        <a:latin typeface="Arial Narrow" panose="020B0606020202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Narrow" panose="020B0606020202030204" pitchFamily="34" charset="0"/>
                        </a:rPr>
                        <a:t>Layoff Reporting</a:t>
                      </a:r>
                      <a:r>
                        <a:rPr lang="en-US" sz="1400" baseline="0" dirty="0" smtClean="0">
                          <a:latin typeface="Arial Narrow" panose="020B0606020202030204" pitchFamily="34" charset="0"/>
                        </a:rPr>
                        <a:t> &amp; Services</a:t>
                      </a:r>
                      <a:endParaRPr lang="en-US" sz="1400" dirty="0">
                        <a:latin typeface="Arial Narrow" panose="020B0606020202030204" pitchFamily="34" charset="0"/>
                      </a:endParaRPr>
                    </a:p>
                  </a:txBody>
                  <a:tcPr/>
                </a:tc>
                <a:tc>
                  <a:txBody>
                    <a:bodyPr/>
                    <a:lstStyle/>
                    <a:p>
                      <a:r>
                        <a:rPr lang="en-US" sz="1400" dirty="0" smtClean="0">
                          <a:latin typeface="Arial Narrow" panose="020B0606020202030204" pitchFamily="34" charset="0"/>
                        </a:rPr>
                        <a:t>disabilityworks</a:t>
                      </a:r>
                      <a:endParaRPr lang="en-US" sz="1400" dirty="0">
                        <a:latin typeface="Arial Narrow" panose="020B0606020202030204" pitchFamily="34" charset="0"/>
                      </a:endParaRPr>
                    </a:p>
                  </a:txBody>
                  <a:tcPr/>
                </a:tc>
              </a:tr>
              <a:tr h="427161">
                <a:tc>
                  <a:txBody>
                    <a:bodyPr/>
                    <a:lstStyle/>
                    <a:p>
                      <a:r>
                        <a:rPr lang="en-US" sz="1400" dirty="0" smtClean="0">
                          <a:latin typeface="Arial Narrow" panose="020B0606020202030204" pitchFamily="34" charset="0"/>
                        </a:rPr>
                        <a:t>Planning Your Career</a:t>
                      </a:r>
                      <a:endParaRPr lang="en-US" sz="1400" dirty="0">
                        <a:latin typeface="Arial Narrow" panose="020B0606020202030204" pitchFamily="34" charset="0"/>
                      </a:endParaRPr>
                    </a:p>
                  </a:txBody>
                  <a:tcPr/>
                </a:tc>
                <a:tc>
                  <a:txBody>
                    <a:bodyPr/>
                    <a:lstStyle/>
                    <a:p>
                      <a:r>
                        <a:rPr lang="en-US" sz="1400" dirty="0" smtClean="0">
                          <a:latin typeface="Arial Narrow" panose="020B0606020202030204" pitchFamily="34" charset="0"/>
                        </a:rPr>
                        <a:t>Employer-Based</a:t>
                      </a:r>
                      <a:r>
                        <a:rPr lang="en-US" sz="1400" baseline="0" dirty="0" smtClean="0">
                          <a:latin typeface="Arial Narrow" panose="020B0606020202030204" pitchFamily="34" charset="0"/>
                        </a:rPr>
                        <a:t> Training Programs</a:t>
                      </a:r>
                      <a:endParaRPr lang="en-US" sz="1400" dirty="0">
                        <a:latin typeface="Arial Narrow" panose="020B0606020202030204" pitchFamily="34" charset="0"/>
                      </a:endParaRPr>
                    </a:p>
                  </a:txBody>
                  <a:tcPr/>
                </a:tc>
                <a:tc>
                  <a:txBody>
                    <a:bodyPr/>
                    <a:lstStyle/>
                    <a:p>
                      <a:r>
                        <a:rPr lang="en-US" sz="1400" dirty="0" smtClean="0">
                          <a:latin typeface="Arial Narrow" panose="020B0606020202030204" pitchFamily="34" charset="0"/>
                        </a:rPr>
                        <a:t>Marketing</a:t>
                      </a:r>
                      <a:r>
                        <a:rPr lang="en-US" sz="1400" baseline="0" dirty="0" smtClean="0">
                          <a:latin typeface="Arial Narrow" panose="020B0606020202030204" pitchFamily="34" charset="0"/>
                        </a:rPr>
                        <a:t> Your Skills</a:t>
                      </a:r>
                      <a:endParaRPr lang="en-US" sz="1400" dirty="0">
                        <a:latin typeface="Arial Narrow" panose="020B0606020202030204" pitchFamily="34" charset="0"/>
                      </a:endParaRPr>
                    </a:p>
                  </a:txBody>
                  <a:tcPr/>
                </a:tc>
                <a:tc>
                  <a:txBody>
                    <a:bodyPr/>
                    <a:lstStyle/>
                    <a:p>
                      <a:r>
                        <a:rPr lang="en-US" sz="1400" dirty="0" smtClean="0">
                          <a:latin typeface="Arial Narrow" panose="020B0606020202030204" pitchFamily="34" charset="0"/>
                        </a:rPr>
                        <a:t>Start</a:t>
                      </a:r>
                      <a:r>
                        <a:rPr lang="en-US" sz="1400" baseline="0" dirty="0" smtClean="0">
                          <a:latin typeface="Arial Narrow" panose="020B0606020202030204" pitchFamily="34" charset="0"/>
                        </a:rPr>
                        <a:t> a Business</a:t>
                      </a:r>
                    </a:p>
                    <a:p>
                      <a:endParaRPr lang="en-US" sz="1400" dirty="0">
                        <a:latin typeface="Arial Narrow" panose="020B0606020202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Narrow" panose="020B0606020202030204" pitchFamily="34" charset="0"/>
                        </a:rPr>
                        <a:t>Social Media Guide</a:t>
                      </a:r>
                      <a:endParaRPr lang="en-US" sz="1400" dirty="0">
                        <a:latin typeface="Arial Narrow" panose="020B0606020202030204" pitchFamily="34" charset="0"/>
                      </a:endParaRPr>
                    </a:p>
                  </a:txBody>
                  <a:tcPr/>
                </a:tc>
                <a:tc>
                  <a:txBody>
                    <a:bodyPr/>
                    <a:lstStyle/>
                    <a:p>
                      <a:r>
                        <a:rPr lang="en-US" sz="1400" dirty="0" smtClean="0">
                          <a:latin typeface="Arial Narrow" panose="020B0606020202030204" pitchFamily="34" charset="0"/>
                        </a:rPr>
                        <a:t>Layoff</a:t>
                      </a:r>
                      <a:r>
                        <a:rPr lang="en-US" sz="1400" baseline="0" dirty="0" smtClean="0">
                          <a:latin typeface="Arial Narrow" panose="020B0606020202030204" pitchFamily="34" charset="0"/>
                        </a:rPr>
                        <a:t> Assistance </a:t>
                      </a:r>
                      <a:r>
                        <a:rPr lang="en-US" sz="1400" dirty="0" smtClean="0">
                          <a:latin typeface="Arial Narrow" panose="020B0606020202030204" pitchFamily="34" charset="0"/>
                        </a:rPr>
                        <a:t>Videos</a:t>
                      </a:r>
                      <a:endParaRPr lang="en-US" sz="1400" dirty="0">
                        <a:latin typeface="Arial Narrow" panose="020B0606020202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Narrow" panose="020B0606020202030204" pitchFamily="34" charset="0"/>
                        </a:rPr>
                        <a:t>Veteran’s Guide</a:t>
                      </a:r>
                    </a:p>
                    <a:p>
                      <a:endParaRPr lang="en-US" sz="1400" dirty="0">
                        <a:latin typeface="Arial Narrow" panose="020B0606020202030204" pitchFamily="34" charset="0"/>
                      </a:endParaRPr>
                    </a:p>
                  </a:txBody>
                  <a:tcPr/>
                </a:tc>
              </a:tr>
              <a:tr h="515057">
                <a:tc>
                  <a:txBody>
                    <a:bodyPr/>
                    <a:lstStyle/>
                    <a:p>
                      <a:r>
                        <a:rPr lang="en-US" sz="1400" dirty="0" smtClean="0">
                          <a:latin typeface="Arial Narrow" panose="020B0606020202030204" pitchFamily="34" charset="0"/>
                        </a:rPr>
                        <a:t>Career Exploration</a:t>
                      </a:r>
                      <a:r>
                        <a:rPr lang="en-US" sz="1400" baseline="0" dirty="0" smtClean="0">
                          <a:latin typeface="Arial Narrow" panose="020B0606020202030204" pitchFamily="34" charset="0"/>
                        </a:rPr>
                        <a:t> Videos</a:t>
                      </a:r>
                      <a:endParaRPr lang="en-US" sz="1400" dirty="0">
                        <a:latin typeface="Arial Narrow" panose="020B0606020202030204" pitchFamily="34" charset="0"/>
                      </a:endParaRPr>
                    </a:p>
                  </a:txBody>
                  <a:tcPr/>
                </a:tc>
                <a:tc>
                  <a:txBody>
                    <a:bodyPr/>
                    <a:lstStyle/>
                    <a:p>
                      <a:r>
                        <a:rPr lang="en-US" sz="1400" dirty="0" smtClean="0">
                          <a:latin typeface="Arial Narrow" panose="020B0606020202030204" pitchFamily="34" charset="0"/>
                        </a:rPr>
                        <a:t>Credentials</a:t>
                      </a:r>
                      <a:endParaRPr lang="en-US" sz="1400" dirty="0">
                        <a:latin typeface="Arial Narrow" panose="020B0606020202030204" pitchFamily="34" charset="0"/>
                      </a:endParaRPr>
                    </a:p>
                  </a:txBody>
                  <a:tcPr/>
                </a:tc>
                <a:tc>
                  <a:txBody>
                    <a:bodyPr/>
                    <a:lstStyle/>
                    <a:p>
                      <a:r>
                        <a:rPr lang="en-US" sz="1400" dirty="0" smtClean="0">
                          <a:latin typeface="Arial Narrow" panose="020B0606020202030204" pitchFamily="34" charset="0"/>
                        </a:rPr>
                        <a:t>Job Qualifications Videos</a:t>
                      </a:r>
                      <a:endParaRPr lang="en-US" sz="1400" dirty="0">
                        <a:latin typeface="Arial Narrow" panose="020B0606020202030204" pitchFamily="34" charset="0"/>
                      </a:endParaRPr>
                    </a:p>
                  </a:txBody>
                  <a:tcPr/>
                </a:tc>
                <a:tc>
                  <a:txBody>
                    <a:bodyPr/>
                    <a:lstStyle/>
                    <a:p>
                      <a:r>
                        <a:rPr lang="en-US" sz="1400" dirty="0" smtClean="0">
                          <a:latin typeface="Arial Narrow" panose="020B0606020202030204" pitchFamily="34" charset="0"/>
                        </a:rPr>
                        <a:t>Recruiting &amp; Hiring</a:t>
                      </a:r>
                      <a:endParaRPr lang="en-US" sz="1400" dirty="0">
                        <a:latin typeface="Arial Narrow" panose="020B0606020202030204" pitchFamily="34" charset="0"/>
                      </a:endParaRPr>
                    </a:p>
                  </a:txBody>
                  <a:tcPr/>
                </a:tc>
                <a:tc>
                  <a:txBody>
                    <a:bodyPr/>
                    <a:lstStyle/>
                    <a:p>
                      <a:r>
                        <a:rPr lang="en-US" sz="1400" dirty="0" smtClean="0">
                          <a:latin typeface="Arial Narrow" panose="020B0606020202030204" pitchFamily="34" charset="0"/>
                        </a:rPr>
                        <a:t>Networking for Success</a:t>
                      </a:r>
                      <a:endParaRPr lang="en-US" sz="1400" dirty="0">
                        <a:latin typeface="Arial Narrow" panose="020B0606020202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Narrow" panose="020B0606020202030204" pitchFamily="34" charset="0"/>
                        </a:rPr>
                        <a:t>Layoff Assistance Resources</a:t>
                      </a:r>
                      <a:endParaRPr lang="en-US" sz="1400" dirty="0">
                        <a:latin typeface="Arial Narrow" panose="020B0606020202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Narrow" panose="020B0606020202030204" pitchFamily="34" charset="0"/>
                        </a:rPr>
                        <a:t>jobPrep Mobile App</a:t>
                      </a:r>
                      <a:br>
                        <a:rPr lang="en-US" sz="1400" dirty="0" smtClean="0">
                          <a:latin typeface="Arial Narrow" panose="020B0606020202030204" pitchFamily="34" charset="0"/>
                        </a:rPr>
                      </a:br>
                      <a:r>
                        <a:rPr lang="en-US" sz="1400" dirty="0" smtClean="0">
                          <a:latin typeface="Arial Narrow" panose="020B0606020202030204" pitchFamily="34" charset="0"/>
                        </a:rPr>
                        <a:t/>
                      </a:r>
                      <a:br>
                        <a:rPr lang="en-US" sz="1400" dirty="0" smtClean="0">
                          <a:latin typeface="Arial Narrow" panose="020B0606020202030204" pitchFamily="34" charset="0"/>
                        </a:rPr>
                      </a:br>
                      <a:endParaRPr lang="en-US" sz="1400" dirty="0">
                        <a:latin typeface="Arial Narrow" panose="020B0606020202030204" pitchFamily="34" charset="0"/>
                      </a:endParaRPr>
                    </a:p>
                  </a:txBody>
                  <a:tcPr/>
                </a:tc>
              </a:tr>
              <a:tr h="2870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dk1"/>
                          </a:solidFill>
                          <a:effectLst/>
                          <a:latin typeface="Arial Narrow" panose="020B0606020202030204" pitchFamily="34" charset="0"/>
                          <a:ea typeface="+mn-ea"/>
                          <a:cs typeface="+mn-cs"/>
                        </a:rPr>
                        <a:t>Career Exploration Resources</a:t>
                      </a:r>
                      <a:endParaRPr lang="en-US" sz="1400" dirty="0">
                        <a:latin typeface="Arial Narrow" panose="020B0606020202030204" pitchFamily="34" charset="0"/>
                      </a:endParaRPr>
                    </a:p>
                  </a:txBody>
                  <a:tcPr/>
                </a:tc>
                <a:tc>
                  <a:txBody>
                    <a:bodyPr/>
                    <a:lstStyle/>
                    <a:p>
                      <a:r>
                        <a:rPr lang="en-US" sz="1400" dirty="0" smtClean="0">
                          <a:latin typeface="Arial Narrow" panose="020B0606020202030204" pitchFamily="34" charset="0"/>
                        </a:rPr>
                        <a:t>Planning for Training</a:t>
                      </a:r>
                      <a:endParaRPr lang="en-US" sz="1400" dirty="0">
                        <a:latin typeface="Arial Narrow" panose="020B0606020202030204" pitchFamily="34" charset="0"/>
                      </a:endParaRPr>
                    </a:p>
                  </a:txBody>
                  <a:tcPr/>
                </a:tc>
                <a:tc>
                  <a:txBody>
                    <a:bodyPr/>
                    <a:lstStyle/>
                    <a:p>
                      <a:r>
                        <a:rPr lang="en-US" sz="1400" dirty="0" smtClean="0">
                          <a:latin typeface="Arial Narrow" panose="020B0606020202030204" pitchFamily="34" charset="0"/>
                        </a:rPr>
                        <a:t>Job Qualifications Resources</a:t>
                      </a:r>
                      <a:endParaRPr lang="en-US" sz="1400" dirty="0">
                        <a:latin typeface="Arial Narrow" panose="020B0606020202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dk1"/>
                          </a:solidFill>
                          <a:effectLst/>
                          <a:latin typeface="Arial Narrow" panose="020B0606020202030204" pitchFamily="34" charset="0"/>
                          <a:ea typeface="+mn-ea"/>
                          <a:cs typeface="+mn-cs"/>
                        </a:rPr>
                        <a:t>Employer Hiring Credits</a:t>
                      </a:r>
                      <a:endParaRPr lang="en-US" sz="1400" dirty="0">
                        <a:latin typeface="Arial Narrow" panose="020B0606020202030204" pitchFamily="34" charset="0"/>
                      </a:endParaRPr>
                    </a:p>
                  </a:txBody>
                  <a:tcPr/>
                </a:tc>
                <a:tc>
                  <a:txBody>
                    <a:bodyPr/>
                    <a:lstStyle/>
                    <a:p>
                      <a:r>
                        <a:rPr lang="en-US" sz="1400" dirty="0" smtClean="0">
                          <a:latin typeface="Arial Narrow" panose="020B0606020202030204" pitchFamily="34" charset="0"/>
                        </a:rPr>
                        <a:t>Networking</a:t>
                      </a:r>
                      <a:r>
                        <a:rPr lang="en-US" sz="1400" baseline="0" dirty="0" smtClean="0">
                          <a:latin typeface="Arial Narrow" panose="020B0606020202030204" pitchFamily="34" charset="0"/>
                        </a:rPr>
                        <a:t> </a:t>
                      </a:r>
                      <a:r>
                        <a:rPr lang="en-US" sz="1400" dirty="0" smtClean="0">
                          <a:latin typeface="Arial Narrow" panose="020B0606020202030204" pitchFamily="34" charset="0"/>
                        </a:rPr>
                        <a:t>Videos</a:t>
                      </a:r>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Narrow" panose="020B0606020202030204" pitchFamily="34" charset="0"/>
                        </a:rPr>
                        <a:t>Success Stories</a:t>
                      </a:r>
                      <a:br>
                        <a:rPr lang="en-US" sz="1400" dirty="0" smtClean="0">
                          <a:latin typeface="Arial Narrow" panose="020B0606020202030204" pitchFamily="34" charset="0"/>
                        </a:rPr>
                      </a:br>
                      <a:endParaRPr lang="en-US" sz="1400" dirty="0">
                        <a:latin typeface="Arial Narrow" panose="020B0606020202030204" pitchFamily="34" charset="0"/>
                      </a:endParaRPr>
                    </a:p>
                  </a:txBody>
                  <a:tcPr/>
                </a:tc>
              </a:tr>
              <a:tr h="354748">
                <a:tc>
                  <a:txBody>
                    <a:bodyPr/>
                    <a:lstStyle/>
                    <a:p>
                      <a:endParaRPr lang="en-US" sz="1400" dirty="0">
                        <a:latin typeface="Arial Narrow" panose="020B0606020202030204" pitchFamily="34" charset="0"/>
                      </a:endParaRPr>
                    </a:p>
                  </a:txBody>
                  <a:tcPr/>
                </a:tc>
                <a:tc>
                  <a:txBody>
                    <a:bodyPr/>
                    <a:lstStyle/>
                    <a:p>
                      <a:r>
                        <a:rPr lang="en-US" sz="1400" kern="1200" dirty="0" smtClean="0">
                          <a:solidFill>
                            <a:schemeClr val="dk1"/>
                          </a:solidFill>
                          <a:effectLst/>
                          <a:latin typeface="Arial Narrow" panose="020B0606020202030204" pitchFamily="34" charset="0"/>
                          <a:ea typeface="+mn-ea"/>
                          <a:cs typeface="+mn-cs"/>
                        </a:rPr>
                        <a:t>Training &amp; Financial Aid Videos</a:t>
                      </a:r>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r>
                        <a:rPr lang="en-US" sz="1400" kern="1200" dirty="0" smtClean="0">
                          <a:solidFill>
                            <a:schemeClr val="dk1"/>
                          </a:solidFill>
                          <a:effectLst/>
                          <a:latin typeface="Arial Narrow" panose="020B0606020202030204" pitchFamily="34" charset="0"/>
                          <a:ea typeface="+mn-ea"/>
                          <a:cs typeface="+mn-cs"/>
                        </a:rPr>
                        <a:t>Employment</a:t>
                      </a:r>
                      <a:r>
                        <a:rPr lang="en-US" sz="1400" kern="1200" baseline="0" dirty="0" smtClean="0">
                          <a:solidFill>
                            <a:schemeClr val="dk1"/>
                          </a:solidFill>
                          <a:effectLst/>
                          <a:latin typeface="Arial Narrow" panose="020B0606020202030204" pitchFamily="34" charset="0"/>
                          <a:ea typeface="+mn-ea"/>
                          <a:cs typeface="+mn-cs"/>
                        </a:rPr>
                        <a:t> &amp; Hiring Planning</a:t>
                      </a:r>
                      <a:endParaRPr lang="en-US" sz="1400" kern="1200" dirty="0">
                        <a:solidFill>
                          <a:schemeClr val="dk1"/>
                        </a:solidFill>
                        <a:effectLst/>
                        <a:latin typeface="Arial Narrow" panose="020B0606020202030204" pitchFamily="34" charset="0"/>
                        <a:ea typeface="+mn-ea"/>
                        <a:cs typeface="+mn-cs"/>
                      </a:endParaRPr>
                    </a:p>
                  </a:txBody>
                  <a:tcPr/>
                </a:tc>
                <a:tc>
                  <a:txBody>
                    <a:bodyPr/>
                    <a:lstStyle/>
                    <a:p>
                      <a:r>
                        <a:rPr lang="en-US" sz="1400" dirty="0" smtClean="0">
                          <a:latin typeface="Arial Narrow" panose="020B0606020202030204" pitchFamily="34" charset="0"/>
                        </a:rPr>
                        <a:t>Networking Resources</a:t>
                      </a:r>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r>
                        <a:rPr lang="en-US" sz="1400" dirty="0" smtClean="0">
                          <a:latin typeface="Arial Narrow" panose="020B0606020202030204" pitchFamily="34" charset="0"/>
                        </a:rPr>
                        <a:t>FAQ</a:t>
                      </a:r>
                    </a:p>
                  </a:txBody>
                  <a:tcPr/>
                </a:tc>
              </a:tr>
              <a:tr h="527704">
                <a:tc>
                  <a:txBody>
                    <a:bodyPr/>
                    <a:lstStyle/>
                    <a:p>
                      <a:endParaRPr lang="en-US" sz="1400" dirty="0">
                        <a:latin typeface="Arial Narrow" panose="020B0606020202030204" pitchFamily="34" charset="0"/>
                      </a:endParaRPr>
                    </a:p>
                  </a:txBody>
                  <a:tcPr/>
                </a:tc>
                <a:tc>
                  <a:txBody>
                    <a:bodyPr/>
                    <a:lstStyle/>
                    <a:p>
                      <a:r>
                        <a:rPr lang="en-US" sz="1400" kern="1200" dirty="0" smtClean="0">
                          <a:solidFill>
                            <a:schemeClr val="dk1"/>
                          </a:solidFill>
                          <a:effectLst/>
                          <a:latin typeface="Arial Narrow" panose="020B0606020202030204" pitchFamily="34" charset="0"/>
                          <a:ea typeface="+mn-ea"/>
                          <a:cs typeface="+mn-cs"/>
                        </a:rPr>
                        <a:t>Training &amp; Financial Aid Resources</a:t>
                      </a:r>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r>
                        <a:rPr lang="en-US" sz="1400" kern="1200" dirty="0" smtClean="0">
                          <a:solidFill>
                            <a:schemeClr val="dk1"/>
                          </a:solidFill>
                          <a:effectLst/>
                          <a:latin typeface="Arial Narrow" panose="020B0606020202030204" pitchFamily="34" charset="0"/>
                          <a:ea typeface="+mn-ea"/>
                          <a:cs typeface="+mn-cs"/>
                        </a:rPr>
                        <a:t>Job Searching &amp; Hiring</a:t>
                      </a:r>
                      <a:r>
                        <a:rPr lang="en-US" sz="1400" kern="1200" baseline="0" dirty="0" smtClean="0">
                          <a:solidFill>
                            <a:schemeClr val="dk1"/>
                          </a:solidFill>
                          <a:effectLst/>
                          <a:latin typeface="Arial Narrow" panose="020B0606020202030204" pitchFamily="34" charset="0"/>
                          <a:ea typeface="+mn-ea"/>
                          <a:cs typeface="+mn-cs"/>
                        </a:rPr>
                        <a:t> Videos</a:t>
                      </a:r>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Narrow" panose="020B0606020202030204" pitchFamily="34" charset="0"/>
                        </a:rPr>
                        <a:t>Glossary</a:t>
                      </a:r>
                    </a:p>
                    <a:p>
                      <a:endParaRPr lang="en-US" sz="1400" dirty="0" smtClean="0">
                        <a:latin typeface="Arial Narrow" panose="020B0606020202030204" pitchFamily="34" charset="0"/>
                      </a:endParaRPr>
                    </a:p>
                  </a:txBody>
                  <a:tcPr/>
                </a:tc>
              </a:tr>
              <a:tr h="517671">
                <a:tc gridSpan="3">
                  <a:txBody>
                    <a:bodyPr/>
                    <a:lstStyle/>
                    <a:p>
                      <a:r>
                        <a:rPr lang="en-US" sz="1400" dirty="0" smtClean="0">
                          <a:latin typeface="Arial Narrow" panose="020B0606020202030204" pitchFamily="34" charset="0"/>
                        </a:rPr>
                        <a:t>**User Guide</a:t>
                      </a:r>
                      <a:r>
                        <a:rPr lang="en-US" sz="1400" baseline="0" dirty="0" smtClean="0">
                          <a:latin typeface="Arial Narrow" panose="020B0606020202030204" pitchFamily="34" charset="0"/>
                        </a:rPr>
                        <a:t> are available from the home page and all main navigation pages. </a:t>
                      </a:r>
                      <a:r>
                        <a:rPr lang="en-US" sz="1400" dirty="0" smtClean="0">
                          <a:latin typeface="Arial Narrow" panose="020B0606020202030204" pitchFamily="34" charset="0"/>
                        </a:rPr>
                        <a:t/>
                      </a:r>
                      <a:br>
                        <a:rPr lang="en-US" sz="1400" dirty="0" smtClean="0">
                          <a:latin typeface="Arial Narrow" panose="020B0606020202030204" pitchFamily="34" charset="0"/>
                        </a:rPr>
                      </a:br>
                      <a:r>
                        <a:rPr lang="en-US" sz="1400" dirty="0" smtClean="0">
                          <a:latin typeface="Arial Narrow" panose="020B0606020202030204" pitchFamily="34" charset="0"/>
                        </a:rPr>
                        <a:t>Additional</a:t>
                      </a:r>
                      <a:r>
                        <a:rPr lang="en-US" sz="1400" baseline="0" dirty="0" smtClean="0">
                          <a:latin typeface="Arial Narrow" panose="020B0606020202030204" pitchFamily="34" charset="0"/>
                        </a:rPr>
                        <a:t> topics will be added as content is developed.</a:t>
                      </a:r>
                      <a:endParaRPr lang="en-US" sz="1400" dirty="0">
                        <a:latin typeface="Arial Narrow" panose="020B0606020202030204" pitchFamily="34" charset="0"/>
                      </a:endParaRPr>
                    </a:p>
                  </a:txBody>
                  <a:tcPr/>
                </a:tc>
                <a:tc hMerge="1">
                  <a:txBody>
                    <a:bodyPr/>
                    <a:lstStyle/>
                    <a:p>
                      <a:endParaRPr lang="en-US" dirty="0"/>
                    </a:p>
                  </a:txBody>
                  <a:tcPr/>
                </a:tc>
                <a:tc h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dk1"/>
                          </a:solidFill>
                          <a:effectLst/>
                          <a:latin typeface="Arial Narrow" panose="020B0606020202030204" pitchFamily="34" charset="0"/>
                          <a:ea typeface="+mn-ea"/>
                          <a:cs typeface="+mn-cs"/>
                        </a:rPr>
                        <a:t>Employment &amp;</a:t>
                      </a:r>
                      <a:r>
                        <a:rPr lang="en-US" sz="1400" kern="1200" baseline="0" dirty="0" smtClean="0">
                          <a:solidFill>
                            <a:schemeClr val="dk1"/>
                          </a:solidFill>
                          <a:effectLst/>
                          <a:latin typeface="Arial Narrow" panose="020B0606020202030204" pitchFamily="34" charset="0"/>
                          <a:ea typeface="+mn-ea"/>
                          <a:cs typeface="+mn-cs"/>
                        </a:rPr>
                        <a:t> Hiring Planning </a:t>
                      </a:r>
                      <a:r>
                        <a:rPr lang="en-US" sz="1400" kern="1200" dirty="0" smtClean="0">
                          <a:solidFill>
                            <a:schemeClr val="dk1"/>
                          </a:solidFill>
                          <a:effectLst/>
                          <a:latin typeface="Arial Narrow" panose="020B0606020202030204" pitchFamily="34" charset="0"/>
                          <a:ea typeface="+mn-ea"/>
                          <a:cs typeface="+mn-cs"/>
                        </a:rPr>
                        <a:t>Resources</a:t>
                      </a:r>
                      <a:endParaRPr lang="en-US" sz="1400" dirty="0" smtClean="0">
                        <a:latin typeface="Arial Narrow" panose="020B0606020202030204" pitchFamily="34" charset="0"/>
                      </a:endParaRPr>
                    </a:p>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Narrow" panose="020B0606020202030204" pitchFamily="34" charset="0"/>
                        </a:rPr>
                        <a:t>Managing</a:t>
                      </a:r>
                      <a:r>
                        <a:rPr lang="en-US" sz="1400" baseline="0" dirty="0" smtClean="0">
                          <a:latin typeface="Arial Narrow" panose="020B0606020202030204" pitchFamily="34" charset="0"/>
                        </a:rPr>
                        <a:t> Your Work Success</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Narrow" panose="020B0606020202030204" pitchFamily="34" charset="0"/>
                        </a:rPr>
                        <a:t>Work Support Videos</a:t>
                      </a:r>
                    </a:p>
                    <a:p>
                      <a:endParaRPr lang="en-US" sz="1400" dirty="0" smtClean="0">
                        <a:latin typeface="Arial Narrow" panose="020B0606020202030204" pitchFamily="34" charset="0"/>
                      </a:endParaRPr>
                    </a:p>
                    <a:p>
                      <a:r>
                        <a:rPr lang="en-US" sz="1400" dirty="0" smtClean="0">
                          <a:latin typeface="Arial Narrow" panose="020B0606020202030204" pitchFamily="34" charset="0"/>
                        </a:rPr>
                        <a:t>Work Support Resources</a:t>
                      </a:r>
                      <a:endParaRPr lang="en-US" sz="1400" dirty="0">
                        <a:latin typeface="Arial Narrow" panose="020B0606020202030204" pitchFamily="34" charset="0"/>
                      </a:endParaRPr>
                    </a:p>
                  </a:txBody>
                  <a:tcPr/>
                </a:tc>
              </a:tr>
            </a:tbl>
          </a:graphicData>
        </a:graphic>
      </p:graphicFrame>
      <p:sp>
        <p:nvSpPr>
          <p:cNvPr id="2" name="Slide Number Placeholder 1"/>
          <p:cNvSpPr>
            <a:spLocks noGrp="1"/>
          </p:cNvSpPr>
          <p:nvPr>
            <p:ph type="sldNum" sz="quarter" idx="12"/>
          </p:nvPr>
        </p:nvSpPr>
        <p:spPr/>
        <p:txBody>
          <a:bodyPr/>
          <a:lstStyle/>
          <a:p>
            <a:fld id="{915C0DE3-EAA1-497B-A4BF-F90F1FE98886}" type="slidenum">
              <a:rPr lang="en-US" smtClean="0"/>
              <a:pPr/>
              <a:t>11</a:t>
            </a:fld>
            <a:endParaRPr lang="en-US" dirty="0"/>
          </a:p>
        </p:txBody>
      </p:sp>
    </p:spTree>
    <p:extLst>
      <p:ext uri="{BB962C8B-B14F-4D97-AF65-F5344CB8AC3E}">
        <p14:creationId xmlns:p14="http://schemas.microsoft.com/office/powerpoint/2010/main" val="33601022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921125" y="808984"/>
            <a:ext cx="8420349" cy="2575813"/>
          </a:xfrm>
          <a:prstGeom prst="rect">
            <a:avLst/>
          </a:prstGeom>
        </p:spPr>
      </p:pic>
      <p:sp>
        <p:nvSpPr>
          <p:cNvPr id="2" name="Title 1"/>
          <p:cNvSpPr>
            <a:spLocks noGrp="1"/>
          </p:cNvSpPr>
          <p:nvPr>
            <p:ph type="title"/>
          </p:nvPr>
        </p:nvSpPr>
        <p:spPr>
          <a:xfrm>
            <a:off x="353135" y="353505"/>
            <a:ext cx="10515600" cy="763219"/>
          </a:xfrm>
        </p:spPr>
        <p:txBody>
          <a:bodyPr/>
          <a:lstStyle/>
          <a:p>
            <a:r>
              <a:rPr lang="en-US" dirty="0" smtClean="0"/>
              <a:t>IwN Tour - Guidance</a:t>
            </a:r>
            <a:endParaRPr lang="en-US" dirty="0"/>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b="20630"/>
          <a:stretch/>
        </p:blipFill>
        <p:spPr>
          <a:xfrm rot="10800000">
            <a:off x="0" y="-45401"/>
            <a:ext cx="12192000" cy="449970"/>
          </a:xfrm>
          <a:prstGeom prst="rect">
            <a:avLst/>
          </a:prstGeom>
        </p:spPr>
      </p:pic>
      <p:sp>
        <p:nvSpPr>
          <p:cNvPr id="24" name="Slide Number Placeholder 23"/>
          <p:cNvSpPr>
            <a:spLocks noGrp="1"/>
          </p:cNvSpPr>
          <p:nvPr>
            <p:ph type="sldNum" sz="quarter" idx="12"/>
          </p:nvPr>
        </p:nvSpPr>
        <p:spPr/>
        <p:txBody>
          <a:bodyPr/>
          <a:lstStyle/>
          <a:p>
            <a:fld id="{915C0DE3-EAA1-497B-A4BF-F90F1FE98886}" type="slidenum">
              <a:rPr lang="en-US" smtClean="0"/>
              <a:pPr/>
              <a:t>12</a:t>
            </a:fld>
            <a:endParaRPr lang="en-US" dirty="0"/>
          </a:p>
        </p:txBody>
      </p:sp>
      <p:pic>
        <p:nvPicPr>
          <p:cNvPr id="14" name="Picture 13"/>
          <p:cNvPicPr>
            <a:picLocks noChangeAspect="1"/>
          </p:cNvPicPr>
          <p:nvPr/>
        </p:nvPicPr>
        <p:blipFill>
          <a:blip r:embed="rId4"/>
          <a:stretch>
            <a:fillRect/>
          </a:stretch>
        </p:blipFill>
        <p:spPr>
          <a:xfrm>
            <a:off x="156850" y="3387228"/>
            <a:ext cx="3404067" cy="2911975"/>
          </a:xfrm>
          <a:prstGeom prst="rect">
            <a:avLst/>
          </a:prstGeom>
          <a:ln>
            <a:noFill/>
          </a:ln>
          <a:effectLst>
            <a:outerShdw blurRad="292100" dist="139700" dir="2700000" algn="tl" rotWithShape="0">
              <a:srgbClr val="333333">
                <a:alpha val="65000"/>
              </a:srgbClr>
            </a:outerShdw>
          </a:effectLst>
        </p:spPr>
      </p:pic>
      <p:grpSp>
        <p:nvGrpSpPr>
          <p:cNvPr id="6" name="Group 5"/>
          <p:cNvGrpSpPr/>
          <p:nvPr/>
        </p:nvGrpSpPr>
        <p:grpSpPr>
          <a:xfrm>
            <a:off x="9566752" y="1299659"/>
            <a:ext cx="2625248" cy="1716722"/>
            <a:chOff x="9566752" y="677822"/>
            <a:chExt cx="2625248" cy="1716722"/>
          </a:xfrm>
        </p:grpSpPr>
        <p:grpSp>
          <p:nvGrpSpPr>
            <p:cNvPr id="15" name="Group 14"/>
            <p:cNvGrpSpPr/>
            <p:nvPr/>
          </p:nvGrpSpPr>
          <p:grpSpPr>
            <a:xfrm>
              <a:off x="9566752" y="677822"/>
              <a:ext cx="1549969" cy="1709058"/>
              <a:chOff x="10678886" y="-10887"/>
              <a:chExt cx="1549969" cy="1709058"/>
            </a:xfrm>
          </p:grpSpPr>
          <p:pic>
            <p:nvPicPr>
              <p:cNvPr id="16" name="Picture 15"/>
              <p:cNvPicPr>
                <a:picLocks noChangeAspect="1"/>
              </p:cNvPicPr>
              <p:nvPr/>
            </p:nvPicPr>
            <p:blipFill rotWithShape="1">
              <a:blip r:embed="rId5"/>
              <a:srcRect l="4284" t="23786" r="-1" b="33949"/>
              <a:stretch/>
            </p:blipFill>
            <p:spPr>
              <a:xfrm>
                <a:off x="11027229" y="0"/>
                <a:ext cx="470585" cy="1687286"/>
              </a:xfrm>
              <a:prstGeom prst="rect">
                <a:avLst/>
              </a:prstGeom>
            </p:spPr>
          </p:pic>
          <p:pic>
            <p:nvPicPr>
              <p:cNvPr id="17" name="Picture 16"/>
              <p:cNvPicPr>
                <a:picLocks noChangeAspect="1"/>
              </p:cNvPicPr>
              <p:nvPr/>
            </p:nvPicPr>
            <p:blipFill rotWithShape="1">
              <a:blip r:embed="rId6"/>
              <a:srcRect l="2525" t="3056" r="1" b="5498"/>
              <a:stretch/>
            </p:blipFill>
            <p:spPr>
              <a:xfrm>
                <a:off x="11789229" y="-10887"/>
                <a:ext cx="439626" cy="1709058"/>
              </a:xfrm>
              <a:prstGeom prst="rect">
                <a:avLst/>
              </a:prstGeom>
            </p:spPr>
          </p:pic>
          <p:pic>
            <p:nvPicPr>
              <p:cNvPr id="23" name="Picture 22"/>
              <p:cNvPicPr>
                <a:picLocks noChangeAspect="1"/>
              </p:cNvPicPr>
              <p:nvPr/>
            </p:nvPicPr>
            <p:blipFill rotWithShape="1">
              <a:blip r:embed="rId7"/>
              <a:srcRect l="3338" t="2554" r="11270" b="2985"/>
              <a:stretch/>
            </p:blipFill>
            <p:spPr>
              <a:xfrm>
                <a:off x="11386457" y="0"/>
                <a:ext cx="408568" cy="1690486"/>
              </a:xfrm>
              <a:prstGeom prst="rect">
                <a:avLst/>
              </a:prstGeom>
            </p:spPr>
          </p:pic>
          <p:pic>
            <p:nvPicPr>
              <p:cNvPr id="25" name="Picture 24"/>
              <p:cNvPicPr>
                <a:picLocks noChangeAspect="1"/>
              </p:cNvPicPr>
              <p:nvPr/>
            </p:nvPicPr>
            <p:blipFill rotWithShape="1">
              <a:blip r:embed="rId8"/>
              <a:srcRect l="7137" t="2960" r="-2890" b="4664"/>
              <a:stretch/>
            </p:blipFill>
            <p:spPr>
              <a:xfrm>
                <a:off x="10678886" y="-10887"/>
                <a:ext cx="337457" cy="1698173"/>
              </a:xfrm>
              <a:prstGeom prst="rect">
                <a:avLst/>
              </a:prstGeom>
            </p:spPr>
          </p:pic>
        </p:grpSp>
        <p:grpSp>
          <p:nvGrpSpPr>
            <p:cNvPr id="26" name="Group 25"/>
            <p:cNvGrpSpPr/>
            <p:nvPr/>
          </p:nvGrpSpPr>
          <p:grpSpPr>
            <a:xfrm>
              <a:off x="11060185" y="677822"/>
              <a:ext cx="1131815" cy="1716722"/>
              <a:chOff x="9546771" y="-32658"/>
              <a:chExt cx="1131815" cy="1716722"/>
            </a:xfrm>
          </p:grpSpPr>
          <p:pic>
            <p:nvPicPr>
              <p:cNvPr id="27" name="Picture 26"/>
              <p:cNvPicPr>
                <a:picLocks noChangeAspect="1"/>
              </p:cNvPicPr>
              <p:nvPr/>
            </p:nvPicPr>
            <p:blipFill rotWithShape="1">
              <a:blip r:embed="rId9"/>
              <a:srcRect l="2116" t="505"/>
              <a:stretch/>
            </p:blipFill>
            <p:spPr>
              <a:xfrm>
                <a:off x="10287000" y="-21772"/>
                <a:ext cx="391586" cy="1705835"/>
              </a:xfrm>
              <a:prstGeom prst="rect">
                <a:avLst/>
              </a:prstGeom>
            </p:spPr>
          </p:pic>
          <p:pic>
            <p:nvPicPr>
              <p:cNvPr id="28" name="Picture 27"/>
              <p:cNvPicPr>
                <a:picLocks noChangeAspect="1"/>
              </p:cNvPicPr>
              <p:nvPr/>
            </p:nvPicPr>
            <p:blipFill rotWithShape="1">
              <a:blip r:embed="rId10"/>
              <a:srcRect l="4093" t="5955" r="-1"/>
              <a:stretch/>
            </p:blipFill>
            <p:spPr>
              <a:xfrm>
                <a:off x="9911525" y="-32658"/>
                <a:ext cx="383674" cy="1716722"/>
              </a:xfrm>
              <a:prstGeom prst="rect">
                <a:avLst/>
              </a:prstGeom>
            </p:spPr>
          </p:pic>
          <p:pic>
            <p:nvPicPr>
              <p:cNvPr id="29" name="Picture 28"/>
              <p:cNvPicPr>
                <a:picLocks noChangeAspect="1"/>
              </p:cNvPicPr>
              <p:nvPr/>
            </p:nvPicPr>
            <p:blipFill rotWithShape="1">
              <a:blip r:embed="rId11"/>
              <a:srcRect l="6708" t="4929" b="4349"/>
              <a:stretch/>
            </p:blipFill>
            <p:spPr>
              <a:xfrm>
                <a:off x="9546771" y="-32658"/>
                <a:ext cx="346558" cy="1709058"/>
              </a:xfrm>
              <a:prstGeom prst="rect">
                <a:avLst/>
              </a:prstGeom>
            </p:spPr>
          </p:pic>
        </p:grpSp>
      </p:grpSp>
      <p:pic>
        <p:nvPicPr>
          <p:cNvPr id="30" name="Picture 29"/>
          <p:cNvPicPr>
            <a:picLocks noChangeAspect="1"/>
          </p:cNvPicPr>
          <p:nvPr/>
        </p:nvPicPr>
        <p:blipFill>
          <a:blip r:embed="rId12"/>
          <a:stretch>
            <a:fillRect/>
          </a:stretch>
        </p:blipFill>
        <p:spPr>
          <a:xfrm>
            <a:off x="3690294" y="3387233"/>
            <a:ext cx="4290203" cy="2911975"/>
          </a:xfrm>
          <a:prstGeom prst="rect">
            <a:avLst/>
          </a:prstGeom>
          <a:ln>
            <a:solidFill>
              <a:schemeClr val="bg1">
                <a:lumMod val="50000"/>
              </a:schemeClr>
            </a:solidFill>
          </a:ln>
          <a:effectLst>
            <a:outerShdw blurRad="292100" dist="139700" dir="2700000" algn="tl" rotWithShape="0">
              <a:srgbClr val="333333">
                <a:alpha val="65000"/>
              </a:srgbClr>
            </a:outerShdw>
          </a:effectLst>
        </p:spPr>
      </p:pic>
      <p:pic>
        <p:nvPicPr>
          <p:cNvPr id="31" name="Picture 30"/>
          <p:cNvPicPr>
            <a:picLocks noChangeAspect="1"/>
          </p:cNvPicPr>
          <p:nvPr/>
        </p:nvPicPr>
        <p:blipFill>
          <a:blip r:embed="rId13"/>
          <a:stretch>
            <a:fillRect/>
          </a:stretch>
        </p:blipFill>
        <p:spPr>
          <a:xfrm>
            <a:off x="7980497" y="3387233"/>
            <a:ext cx="4129616" cy="2911975"/>
          </a:xfrm>
          <a:prstGeom prst="rect">
            <a:avLst/>
          </a:prstGeom>
          <a:ln>
            <a:solidFill>
              <a:schemeClr val="bg1">
                <a:lumMod val="50000"/>
              </a:schemeClr>
            </a:solidFill>
          </a:ln>
          <a:effectLst>
            <a:outerShdw blurRad="292100" dist="139700" dir="2700000" algn="tl" rotWithShape="0">
              <a:srgbClr val="333333">
                <a:alpha val="65000"/>
              </a:srgbClr>
            </a:outerShdw>
          </a:effectLst>
        </p:spPr>
      </p:pic>
      <p:sp>
        <p:nvSpPr>
          <p:cNvPr id="7" name="Oval 6"/>
          <p:cNvSpPr>
            <a:spLocks noChangeAspect="1"/>
          </p:cNvSpPr>
          <p:nvPr/>
        </p:nvSpPr>
        <p:spPr>
          <a:xfrm>
            <a:off x="6701051" y="3302616"/>
            <a:ext cx="1097280" cy="109728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Closed </a:t>
            </a:r>
            <a:endParaRPr lang="en-US" sz="1400" dirty="0"/>
          </a:p>
        </p:txBody>
      </p:sp>
      <p:sp>
        <p:nvSpPr>
          <p:cNvPr id="32" name="Oval 31"/>
          <p:cNvSpPr>
            <a:spLocks noChangeAspect="1"/>
          </p:cNvSpPr>
          <p:nvPr/>
        </p:nvSpPr>
        <p:spPr>
          <a:xfrm>
            <a:off x="10958522" y="3195709"/>
            <a:ext cx="1097280" cy="109728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Open </a:t>
            </a:r>
            <a:endParaRPr lang="en-US" sz="1400" dirty="0"/>
          </a:p>
        </p:txBody>
      </p:sp>
      <p:sp>
        <p:nvSpPr>
          <p:cNvPr id="33" name="Oval 32"/>
          <p:cNvSpPr>
            <a:spLocks noChangeAspect="1"/>
          </p:cNvSpPr>
          <p:nvPr/>
        </p:nvSpPr>
        <p:spPr>
          <a:xfrm>
            <a:off x="10958522" y="179584"/>
            <a:ext cx="1097280" cy="109728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Look for Side Tabs. </a:t>
            </a:r>
            <a:endParaRPr lang="en-US" sz="1400" dirty="0"/>
          </a:p>
        </p:txBody>
      </p:sp>
      <p:sp>
        <p:nvSpPr>
          <p:cNvPr id="34" name="Oval 33"/>
          <p:cNvSpPr>
            <a:spLocks noChangeAspect="1"/>
          </p:cNvSpPr>
          <p:nvPr/>
        </p:nvSpPr>
        <p:spPr>
          <a:xfrm>
            <a:off x="47668" y="1550684"/>
            <a:ext cx="1097280" cy="109728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Click or Swipe.</a:t>
            </a:r>
            <a:endParaRPr lang="en-US" sz="1400" dirty="0"/>
          </a:p>
        </p:txBody>
      </p:sp>
    </p:spTree>
    <p:extLst>
      <p:ext uri="{BB962C8B-B14F-4D97-AF65-F5344CB8AC3E}">
        <p14:creationId xmlns:p14="http://schemas.microsoft.com/office/powerpoint/2010/main" val="9279058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44458" y="2005302"/>
            <a:ext cx="8475889" cy="3932965"/>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1" y="290738"/>
            <a:ext cx="12228855" cy="1323439"/>
          </a:xfrm>
          <a:prstGeom prst="rect">
            <a:avLst/>
          </a:prstGeom>
          <a:solidFill>
            <a:schemeClr val="accent6">
              <a:lumMod val="75000"/>
            </a:schemeClr>
          </a:solidFill>
        </p:spPr>
        <p:txBody>
          <a:bodyPr wrap="square" rtlCol="0">
            <a:spAutoFit/>
          </a:bodyPr>
          <a:lstStyle/>
          <a:p>
            <a:pPr algn="ctr"/>
            <a:r>
              <a:rPr lang="en-US" sz="4800" dirty="0" smtClean="0">
                <a:solidFill>
                  <a:schemeClr val="bg1"/>
                </a:solidFill>
              </a:rPr>
              <a:t>Simple User Guidance </a:t>
            </a:r>
          </a:p>
          <a:p>
            <a:pPr algn="ctr"/>
            <a:r>
              <a:rPr lang="en-US" sz="3200" i="1" dirty="0" smtClean="0">
                <a:solidFill>
                  <a:schemeClr val="bg1"/>
                </a:solidFill>
              </a:rPr>
              <a:t>(Example:  One format that answers these questions.)</a:t>
            </a:r>
            <a:endParaRPr lang="en-US" sz="3200" i="1" dirty="0">
              <a:solidFill>
                <a:schemeClr val="bg1"/>
              </a:solidFill>
            </a:endParaRPr>
          </a:p>
        </p:txBody>
      </p:sp>
      <p:grpSp>
        <p:nvGrpSpPr>
          <p:cNvPr id="16" name="Group 15"/>
          <p:cNvGrpSpPr/>
          <p:nvPr/>
        </p:nvGrpSpPr>
        <p:grpSpPr>
          <a:xfrm>
            <a:off x="9895114" y="2438405"/>
            <a:ext cx="2046514" cy="674914"/>
            <a:chOff x="9895114" y="1839686"/>
            <a:chExt cx="2046514" cy="674914"/>
          </a:xfrm>
        </p:grpSpPr>
        <p:sp>
          <p:nvSpPr>
            <p:cNvPr id="6" name="Right Brace 5"/>
            <p:cNvSpPr/>
            <p:nvPr/>
          </p:nvSpPr>
          <p:spPr>
            <a:xfrm>
              <a:off x="9895114" y="1839686"/>
              <a:ext cx="304800" cy="674914"/>
            </a:xfrm>
            <a:prstGeom prst="rightBrace">
              <a:avLst>
                <a:gd name="adj1" fmla="val 18966"/>
                <a:gd name="adj2" fmla="val 46774"/>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TextBox 8"/>
            <p:cNvSpPr txBox="1"/>
            <p:nvPr/>
          </p:nvSpPr>
          <p:spPr>
            <a:xfrm>
              <a:off x="10199914" y="1950872"/>
              <a:ext cx="1741714" cy="369332"/>
            </a:xfrm>
            <a:prstGeom prst="rect">
              <a:avLst/>
            </a:prstGeom>
            <a:noFill/>
          </p:spPr>
          <p:txBody>
            <a:bodyPr wrap="square" rtlCol="0">
              <a:spAutoFit/>
            </a:bodyPr>
            <a:lstStyle/>
            <a:p>
              <a:r>
                <a:rPr lang="en-US" b="1" dirty="0" smtClean="0">
                  <a:solidFill>
                    <a:srgbClr val="96005D"/>
                  </a:solidFill>
                </a:rPr>
                <a:t>What is this?</a:t>
              </a:r>
              <a:endParaRPr lang="en-US" b="1" dirty="0">
                <a:solidFill>
                  <a:srgbClr val="96005D"/>
                </a:solidFill>
              </a:endParaRPr>
            </a:p>
          </p:txBody>
        </p:sp>
      </p:grpSp>
      <p:sp>
        <p:nvSpPr>
          <p:cNvPr id="10" name="TextBox 9"/>
          <p:cNvSpPr txBox="1"/>
          <p:nvPr/>
        </p:nvSpPr>
        <p:spPr>
          <a:xfrm>
            <a:off x="10199914" y="3113319"/>
            <a:ext cx="1741714" cy="369332"/>
          </a:xfrm>
          <a:prstGeom prst="rect">
            <a:avLst/>
          </a:prstGeom>
          <a:noFill/>
        </p:spPr>
        <p:txBody>
          <a:bodyPr wrap="square" rtlCol="0">
            <a:spAutoFit/>
          </a:bodyPr>
          <a:lstStyle/>
          <a:p>
            <a:r>
              <a:rPr lang="en-US" b="1" dirty="0" smtClean="0">
                <a:solidFill>
                  <a:srgbClr val="96005D"/>
                </a:solidFill>
              </a:rPr>
              <a:t>Who is this for?</a:t>
            </a:r>
            <a:endParaRPr lang="en-US" b="1" dirty="0">
              <a:solidFill>
                <a:srgbClr val="96005D"/>
              </a:solidFill>
            </a:endParaRPr>
          </a:p>
        </p:txBody>
      </p:sp>
      <p:cxnSp>
        <p:nvCxnSpPr>
          <p:cNvPr id="12" name="Straight Arrow Connector 11"/>
          <p:cNvCxnSpPr>
            <a:stCxn id="10" idx="1"/>
          </p:cNvCxnSpPr>
          <p:nvPr/>
        </p:nvCxnSpPr>
        <p:spPr>
          <a:xfrm flipH="1">
            <a:off x="9895114" y="3297985"/>
            <a:ext cx="304800" cy="973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388511" y="3385450"/>
            <a:ext cx="1614452" cy="859973"/>
            <a:chOff x="442941" y="2873827"/>
            <a:chExt cx="1614452" cy="859973"/>
          </a:xfrm>
        </p:grpSpPr>
        <p:sp>
          <p:nvSpPr>
            <p:cNvPr id="8" name="Left Brace 7"/>
            <p:cNvSpPr/>
            <p:nvPr/>
          </p:nvSpPr>
          <p:spPr>
            <a:xfrm>
              <a:off x="1904994" y="2873827"/>
              <a:ext cx="152399" cy="859973"/>
            </a:xfrm>
            <a:prstGeom prst="leftBrace">
              <a:avLst>
                <a:gd name="adj1" fmla="val 22619"/>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TextBox 13"/>
            <p:cNvSpPr txBox="1"/>
            <p:nvPr/>
          </p:nvSpPr>
          <p:spPr>
            <a:xfrm>
              <a:off x="442941" y="3119147"/>
              <a:ext cx="1534885" cy="369332"/>
            </a:xfrm>
            <a:prstGeom prst="rect">
              <a:avLst/>
            </a:prstGeom>
            <a:noFill/>
          </p:spPr>
          <p:txBody>
            <a:bodyPr wrap="square" rtlCol="0">
              <a:spAutoFit/>
            </a:bodyPr>
            <a:lstStyle/>
            <a:p>
              <a:r>
                <a:rPr lang="en-US" b="1" dirty="0" smtClean="0">
                  <a:solidFill>
                    <a:srgbClr val="96005D"/>
                  </a:solidFill>
                </a:rPr>
                <a:t>Why do this?</a:t>
              </a:r>
              <a:endParaRPr lang="en-US" b="1" dirty="0">
                <a:solidFill>
                  <a:srgbClr val="96005D"/>
                </a:solidFill>
              </a:endParaRPr>
            </a:p>
          </p:txBody>
        </p:sp>
      </p:grpSp>
      <p:sp>
        <p:nvSpPr>
          <p:cNvPr id="17" name="TextBox 16"/>
          <p:cNvSpPr txBox="1"/>
          <p:nvPr/>
        </p:nvSpPr>
        <p:spPr>
          <a:xfrm>
            <a:off x="10335985" y="4967234"/>
            <a:ext cx="1469571" cy="923330"/>
          </a:xfrm>
          <a:prstGeom prst="rect">
            <a:avLst/>
          </a:prstGeom>
          <a:noFill/>
        </p:spPr>
        <p:txBody>
          <a:bodyPr wrap="square" rtlCol="0">
            <a:spAutoFit/>
          </a:bodyPr>
          <a:lstStyle/>
          <a:p>
            <a:r>
              <a:rPr lang="en-US" b="1" dirty="0" smtClean="0">
                <a:solidFill>
                  <a:srgbClr val="96005D"/>
                </a:solidFill>
              </a:rPr>
              <a:t>Where do you find the resources?</a:t>
            </a:r>
            <a:endParaRPr lang="en-US" b="1" dirty="0">
              <a:solidFill>
                <a:srgbClr val="96005D"/>
              </a:solidFill>
            </a:endParaRPr>
          </a:p>
        </p:txBody>
      </p:sp>
      <p:sp>
        <p:nvSpPr>
          <p:cNvPr id="18" name="TextBox 17"/>
          <p:cNvSpPr txBox="1"/>
          <p:nvPr/>
        </p:nvSpPr>
        <p:spPr>
          <a:xfrm>
            <a:off x="388511" y="4967234"/>
            <a:ext cx="1536761" cy="646331"/>
          </a:xfrm>
          <a:prstGeom prst="rect">
            <a:avLst/>
          </a:prstGeom>
          <a:noFill/>
        </p:spPr>
        <p:txBody>
          <a:bodyPr wrap="square" rtlCol="0">
            <a:spAutoFit/>
          </a:bodyPr>
          <a:lstStyle/>
          <a:p>
            <a:r>
              <a:rPr lang="en-US" b="1" dirty="0" smtClean="0">
                <a:solidFill>
                  <a:srgbClr val="96005D"/>
                </a:solidFill>
              </a:rPr>
              <a:t>How do you do this?</a:t>
            </a:r>
            <a:endParaRPr lang="en-US" b="1" dirty="0">
              <a:solidFill>
                <a:srgbClr val="96005D"/>
              </a:solidFill>
            </a:endParaRPr>
          </a:p>
        </p:txBody>
      </p:sp>
      <p:sp>
        <p:nvSpPr>
          <p:cNvPr id="19" name="Left Brace 18"/>
          <p:cNvSpPr/>
          <p:nvPr/>
        </p:nvSpPr>
        <p:spPr>
          <a:xfrm>
            <a:off x="1829178" y="4441365"/>
            <a:ext cx="213961" cy="1467531"/>
          </a:xfrm>
          <a:prstGeom prst="leftBrace">
            <a:avLst>
              <a:gd name="adj1" fmla="val 22619"/>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 name="Right Brace 19"/>
          <p:cNvSpPr/>
          <p:nvPr/>
        </p:nvSpPr>
        <p:spPr>
          <a:xfrm>
            <a:off x="9720941" y="4447234"/>
            <a:ext cx="584125" cy="1461662"/>
          </a:xfrm>
          <a:prstGeom prst="rightBrace">
            <a:avLst>
              <a:gd name="adj1" fmla="val 18966"/>
              <a:gd name="adj2" fmla="val 51145"/>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7615430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ome Profile - Google Chrome"/>
          <p:cNvPicPr>
            <a:picLocks noChangeAspect="1"/>
          </p:cNvPicPr>
          <p:nvPr/>
        </p:nvPicPr>
        <p:blipFill rotWithShape="1">
          <a:blip r:embed="rId2">
            <a:extLst>
              <a:ext uri="{28A0092B-C50C-407E-A947-70E740481C1C}">
                <a14:useLocalDpi xmlns:a14="http://schemas.microsoft.com/office/drawing/2010/main" val="0"/>
              </a:ext>
            </a:extLst>
          </a:blip>
          <a:srcRect l="2154" t="16140" r="3388" b="2924"/>
          <a:stretch/>
        </p:blipFill>
        <p:spPr>
          <a:xfrm>
            <a:off x="5990302" y="239530"/>
            <a:ext cx="5630917" cy="6366988"/>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2"/>
          </p:nvPr>
        </p:nvSpPr>
        <p:spPr/>
        <p:txBody>
          <a:bodyPr/>
          <a:lstStyle/>
          <a:p>
            <a:fld id="{915C0DE3-EAA1-497B-A4BF-F90F1FE98886}" type="slidenum">
              <a:rPr lang="en-US" smtClean="0"/>
              <a:t>14</a:t>
            </a:fld>
            <a:endParaRPr lang="en-US" dirty="0"/>
          </a:p>
        </p:txBody>
      </p:sp>
      <p:sp>
        <p:nvSpPr>
          <p:cNvPr id="3" name="Title 1"/>
          <p:cNvSpPr txBox="1">
            <a:spLocks/>
          </p:cNvSpPr>
          <p:nvPr/>
        </p:nvSpPr>
        <p:spPr>
          <a:xfrm>
            <a:off x="353135" y="353505"/>
            <a:ext cx="10515600" cy="7632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My Dashboard</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20630"/>
          <a:stretch/>
        </p:blipFill>
        <p:spPr>
          <a:xfrm rot="10800000">
            <a:off x="0" y="-45401"/>
            <a:ext cx="12192000" cy="449970"/>
          </a:xfrm>
          <a:prstGeom prst="rect">
            <a:avLst/>
          </a:prstGeom>
        </p:spPr>
      </p:pic>
      <p:sp>
        <p:nvSpPr>
          <p:cNvPr id="7" name="TextBox 6"/>
          <p:cNvSpPr txBox="1"/>
          <p:nvPr/>
        </p:nvSpPr>
        <p:spPr>
          <a:xfrm>
            <a:off x="533400" y="1299366"/>
            <a:ext cx="4648200" cy="4801314"/>
          </a:xfrm>
          <a:prstGeom prst="rect">
            <a:avLst/>
          </a:prstGeom>
          <a:noFill/>
        </p:spPr>
        <p:txBody>
          <a:bodyPr wrap="square" rtlCol="0">
            <a:spAutoFit/>
          </a:bodyPr>
          <a:lstStyle/>
          <a:p>
            <a:r>
              <a:rPr lang="en-US" dirty="0" smtClean="0"/>
              <a:t>Global tools available to everyone:</a:t>
            </a:r>
          </a:p>
          <a:p>
            <a:pPr marL="285750" indent="-285750">
              <a:buFont typeface="Arial" panose="020B0604020202020204" pitchFamily="34" charset="0"/>
              <a:buChar char="•"/>
            </a:pPr>
            <a:r>
              <a:rPr lang="en-US" dirty="0" smtClean="0"/>
              <a:t>Employment 101 – Career, Training, and Job Search Plan, Assessment, and Certificate of Completion</a:t>
            </a:r>
          </a:p>
          <a:p>
            <a:pPr marL="285750" indent="-285750">
              <a:buFont typeface="Arial" panose="020B0604020202020204" pitchFamily="34" charset="0"/>
              <a:buChar char="•"/>
            </a:pPr>
            <a:r>
              <a:rPr lang="en-US" dirty="0" smtClean="0"/>
              <a:t>Resume Builder</a:t>
            </a:r>
          </a:p>
          <a:p>
            <a:pPr marL="285750" indent="-285750">
              <a:buFont typeface="Arial" panose="020B0604020202020204" pitchFamily="34" charset="0"/>
              <a:buChar char="•"/>
            </a:pPr>
            <a:r>
              <a:rPr lang="en-US" dirty="0" smtClean="0"/>
              <a:t>Career Interest Surveys</a:t>
            </a:r>
          </a:p>
          <a:p>
            <a:pPr marL="285750" indent="-285750">
              <a:buFont typeface="Arial" panose="020B0604020202020204" pitchFamily="34" charset="0"/>
              <a:buChar char="•"/>
            </a:pPr>
            <a:r>
              <a:rPr lang="en-US" dirty="0" smtClean="0"/>
              <a:t>My Bookmarks</a:t>
            </a:r>
          </a:p>
          <a:p>
            <a:pPr marL="285750" indent="-285750">
              <a:buFont typeface="Arial" panose="020B0604020202020204" pitchFamily="34" charset="0"/>
              <a:buChar char="•"/>
            </a:pPr>
            <a:r>
              <a:rPr lang="en-US" dirty="0" smtClean="0"/>
              <a:t>My Notes</a:t>
            </a:r>
          </a:p>
          <a:p>
            <a:pPr marL="285750" indent="-285750">
              <a:buFont typeface="Arial" panose="020B0604020202020204" pitchFamily="34" charset="0"/>
              <a:buChar char="•"/>
            </a:pPr>
            <a:r>
              <a:rPr lang="en-US" dirty="0" smtClean="0"/>
              <a:t>Messages</a:t>
            </a:r>
          </a:p>
          <a:p>
            <a:pPr marL="285750" indent="-285750">
              <a:buFont typeface="Arial" panose="020B0604020202020204" pitchFamily="34" charset="0"/>
              <a:buChar char="•"/>
            </a:pPr>
            <a:endParaRPr lang="en-US" dirty="0"/>
          </a:p>
          <a:p>
            <a:r>
              <a:rPr lang="en-US" dirty="0" smtClean="0"/>
              <a:t>Special program tools for applicants and enrolled participants – only seen by those who submit an application to participate or are enrolled in the program.</a:t>
            </a:r>
          </a:p>
          <a:p>
            <a:endParaRPr lang="en-US" dirty="0"/>
          </a:p>
          <a:p>
            <a:r>
              <a:rPr lang="en-US" dirty="0" smtClean="0"/>
              <a:t>Partner Tools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7816309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15C0DE3-EAA1-497B-A4BF-F90F1FE98886}" type="slidenum">
              <a:rPr lang="en-US" smtClean="0"/>
              <a:t>15</a:t>
            </a:fld>
            <a:endParaRPr lang="en-US" dirty="0"/>
          </a:p>
        </p:txBody>
      </p:sp>
      <p:sp>
        <p:nvSpPr>
          <p:cNvPr id="3" name="Title 1"/>
          <p:cNvSpPr txBox="1">
            <a:spLocks/>
          </p:cNvSpPr>
          <p:nvPr/>
        </p:nvSpPr>
        <p:spPr>
          <a:xfrm>
            <a:off x="353135" y="353505"/>
            <a:ext cx="10515600" cy="7632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My Dashboard</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20630"/>
          <a:stretch/>
        </p:blipFill>
        <p:spPr>
          <a:xfrm rot="10800000">
            <a:off x="0" y="-45401"/>
            <a:ext cx="12192000" cy="449970"/>
          </a:xfrm>
          <a:prstGeom prst="rect">
            <a:avLst/>
          </a:prstGeom>
        </p:spPr>
      </p:pic>
      <p:sp>
        <p:nvSpPr>
          <p:cNvPr id="7" name="TextBox 6"/>
          <p:cNvSpPr txBox="1"/>
          <p:nvPr/>
        </p:nvSpPr>
        <p:spPr>
          <a:xfrm>
            <a:off x="529396" y="1153178"/>
            <a:ext cx="4648200" cy="5078313"/>
          </a:xfrm>
          <a:prstGeom prst="rect">
            <a:avLst/>
          </a:prstGeom>
          <a:noFill/>
        </p:spPr>
        <p:txBody>
          <a:bodyPr wrap="square" rtlCol="0">
            <a:spAutoFit/>
          </a:bodyPr>
          <a:lstStyle/>
          <a:p>
            <a:r>
              <a:rPr lang="en-US" dirty="0" smtClean="0"/>
              <a:t>Partner Tools:</a:t>
            </a:r>
            <a:br>
              <a:rPr lang="en-US" dirty="0" smtClean="0"/>
            </a:br>
            <a:endParaRPr lang="en-US" dirty="0" smtClean="0"/>
          </a:p>
          <a:p>
            <a:pPr marL="285750" indent="-285750">
              <a:buFont typeface="Arial" panose="020B0604020202020204" pitchFamily="34" charset="0"/>
              <a:buChar char="•"/>
            </a:pPr>
            <a:r>
              <a:rPr lang="en-US" dirty="0" smtClean="0"/>
              <a:t>Global - Available to LWIA and community partners based on staff roles:</a:t>
            </a:r>
          </a:p>
          <a:p>
            <a:pPr marL="742950" lvl="1" indent="-285750">
              <a:buFont typeface="Arial" panose="020B0604020202020204" pitchFamily="34" charset="0"/>
              <a:buChar char="•"/>
            </a:pPr>
            <a:r>
              <a:rPr lang="en-US" dirty="0" smtClean="0"/>
              <a:t>Add/manage service and referral sites</a:t>
            </a:r>
          </a:p>
          <a:p>
            <a:pPr marL="742950" lvl="1" indent="-285750">
              <a:buFont typeface="Arial" panose="020B0604020202020204" pitchFamily="34" charset="0"/>
              <a:buChar char="•"/>
            </a:pPr>
            <a:r>
              <a:rPr lang="en-US" dirty="0" smtClean="0"/>
              <a:t>Add/manage events</a:t>
            </a:r>
          </a:p>
          <a:p>
            <a:pPr marL="742950" lvl="1" indent="-285750">
              <a:buFont typeface="Arial" panose="020B0604020202020204" pitchFamily="34" charset="0"/>
              <a:buChar char="•"/>
            </a:pPr>
            <a:r>
              <a:rPr lang="en-US" dirty="0" smtClean="0"/>
              <a:t>Add/manage success stories</a:t>
            </a:r>
          </a:p>
          <a:p>
            <a:pPr marL="742950" lvl="1" indent="-285750">
              <a:buFont typeface="Arial" panose="020B0604020202020204" pitchFamily="34" charset="0"/>
              <a:buChar char="•"/>
            </a:pPr>
            <a:r>
              <a:rPr lang="en-US" dirty="0" smtClean="0"/>
              <a:t>Customer Groups</a:t>
            </a:r>
          </a:p>
          <a:p>
            <a:pPr marL="1200150" lvl="2" indent="-285750">
              <a:buFont typeface="Arial" panose="020B0604020202020204" pitchFamily="34" charset="0"/>
              <a:buChar char="•"/>
            </a:pPr>
            <a:r>
              <a:rPr lang="en-US" dirty="0" smtClean="0"/>
              <a:t>NOCTE 21</a:t>
            </a:r>
            <a:r>
              <a:rPr lang="en-US" baseline="30000" dirty="0" smtClean="0"/>
              <a:t>st</a:t>
            </a:r>
            <a:r>
              <a:rPr lang="en-US" dirty="0" smtClean="0"/>
              <a:t> Century Skills Assessment</a:t>
            </a:r>
          </a:p>
          <a:p>
            <a:pPr marL="1200150" lvl="2" indent="-285750">
              <a:buFont typeface="Arial" panose="020B0604020202020204" pitchFamily="34" charset="0"/>
              <a:buChar char="•"/>
            </a:pPr>
            <a:r>
              <a:rPr lang="en-US" dirty="0" smtClean="0"/>
              <a:t>Observation Assessment</a:t>
            </a:r>
          </a:p>
          <a:p>
            <a:pPr marL="1200150" lvl="2" indent="-285750">
              <a:buFont typeface="Arial" panose="020B0604020202020204" pitchFamily="34" charset="0"/>
              <a:buChar char="•"/>
            </a:pPr>
            <a:r>
              <a:rPr lang="en-US" dirty="0" smtClean="0"/>
              <a:t>Worksite Evaluation</a:t>
            </a:r>
          </a:p>
          <a:p>
            <a:pPr marL="1200150" lvl="2" indent="-285750">
              <a:buFont typeface="Arial" panose="020B0604020202020204" pitchFamily="34" charset="0"/>
              <a:buChar char="•"/>
            </a:pPr>
            <a:r>
              <a:rPr lang="en-US" dirty="0" smtClean="0"/>
              <a:t>Career Interest Assessments</a:t>
            </a:r>
            <a:br>
              <a:rPr lang="en-US" dirty="0" smtClean="0"/>
            </a:br>
            <a:endParaRPr lang="en-US" dirty="0" smtClean="0"/>
          </a:p>
          <a:p>
            <a:pPr marL="285750" indent="-285750">
              <a:buFont typeface="Arial" panose="020B0604020202020204" pitchFamily="34" charset="0"/>
              <a:buChar char="•"/>
            </a:pPr>
            <a:r>
              <a:rPr lang="en-US" dirty="0" smtClean="0"/>
              <a:t>Special Projects – Available to LWIA and community partners based upon participation with special projects.</a:t>
            </a:r>
            <a:endParaRPr lang="en-US" dirty="0"/>
          </a:p>
        </p:txBody>
      </p:sp>
      <p:pic>
        <p:nvPicPr>
          <p:cNvPr id="5" name="Picture 4" descr="Illinois workNet Profile - Illinois workNet Home"/>
          <p:cNvPicPr>
            <a:picLocks noChangeAspect="1"/>
          </p:cNvPicPr>
          <p:nvPr/>
        </p:nvPicPr>
        <p:blipFill rotWithShape="1">
          <a:blip r:embed="rId3">
            <a:extLst>
              <a:ext uri="{28A0092B-C50C-407E-A947-70E740481C1C}">
                <a14:useLocalDpi xmlns:a14="http://schemas.microsoft.com/office/drawing/2010/main" val="0"/>
              </a:ext>
            </a:extLst>
          </a:blip>
          <a:srcRect l="13689" t="14213" r="12502" b="2643"/>
          <a:stretch/>
        </p:blipFill>
        <p:spPr>
          <a:xfrm>
            <a:off x="5353856" y="384990"/>
            <a:ext cx="6412574" cy="58465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80294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me Article - Google Chrome"/>
          <p:cNvPicPr>
            <a:picLocks noChangeAspect="1"/>
          </p:cNvPicPr>
          <p:nvPr/>
        </p:nvPicPr>
        <p:blipFill rotWithShape="1">
          <a:blip r:embed="rId2">
            <a:extLst>
              <a:ext uri="{28A0092B-C50C-407E-A947-70E740481C1C}">
                <a14:useLocalDpi xmlns:a14="http://schemas.microsoft.com/office/drawing/2010/main" val="0"/>
              </a:ext>
            </a:extLst>
          </a:blip>
          <a:srcRect l="8466" t="11724" r="9608"/>
          <a:stretch/>
        </p:blipFill>
        <p:spPr>
          <a:xfrm>
            <a:off x="6495691" y="112743"/>
            <a:ext cx="5177930" cy="6608732"/>
          </a:xfrm>
          <a:prstGeom prst="rect">
            <a:avLst/>
          </a:prstGeom>
          <a:ln>
            <a:noFill/>
          </a:ln>
          <a:effectLst>
            <a:outerShdw blurRad="292100" dist="139700" dir="2700000" algn="tl" rotWithShape="0">
              <a:srgbClr val="333333">
                <a:alpha val="65000"/>
              </a:srgbClr>
            </a:outerShdw>
          </a:effectLst>
        </p:spPr>
      </p:pic>
      <p:pic>
        <p:nvPicPr>
          <p:cNvPr id="6" name="Picture 5" descr="Home Article - Google Chrome"/>
          <p:cNvPicPr>
            <a:picLocks noChangeAspect="1"/>
          </p:cNvPicPr>
          <p:nvPr/>
        </p:nvPicPr>
        <p:blipFill rotWithShape="1">
          <a:blip r:embed="rId3">
            <a:extLst>
              <a:ext uri="{28A0092B-C50C-407E-A947-70E740481C1C}">
                <a14:useLocalDpi xmlns:a14="http://schemas.microsoft.com/office/drawing/2010/main" val="0"/>
              </a:ext>
            </a:extLst>
          </a:blip>
          <a:srcRect l="7171" t="58276" r="8689" b="5402"/>
          <a:stretch/>
        </p:blipFill>
        <p:spPr>
          <a:xfrm>
            <a:off x="230679" y="3464521"/>
            <a:ext cx="6034333" cy="3085516"/>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860332" y="1690458"/>
            <a:ext cx="5036123"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Current Articles with:</a:t>
            </a:r>
          </a:p>
          <a:p>
            <a:pPr marL="742950" lvl="1" indent="-285750">
              <a:buFont typeface="Arial" panose="020B0604020202020204" pitchFamily="34" charset="0"/>
              <a:buChar char="•"/>
            </a:pPr>
            <a:r>
              <a:rPr lang="en-US" dirty="0" smtClean="0"/>
              <a:t>Related materials</a:t>
            </a:r>
          </a:p>
          <a:p>
            <a:pPr marL="742950" lvl="1" indent="-285750">
              <a:buFont typeface="Arial" panose="020B0604020202020204" pitchFamily="34" charset="0"/>
              <a:buChar char="•"/>
            </a:pPr>
            <a:r>
              <a:rPr lang="en-US" dirty="0" smtClean="0"/>
              <a:t>Related articles</a:t>
            </a:r>
          </a:p>
          <a:p>
            <a:pPr marL="742950" lvl="1" indent="-285750">
              <a:buFont typeface="Arial" panose="020B0604020202020204" pitchFamily="34" charset="0"/>
              <a:buChar char="•"/>
            </a:pPr>
            <a:r>
              <a:rPr lang="en-US" dirty="0" smtClean="0"/>
              <a:t>Related resources</a:t>
            </a:r>
            <a:endParaRPr lang="en-US" dirty="0"/>
          </a:p>
        </p:txBody>
      </p:sp>
      <p:sp>
        <p:nvSpPr>
          <p:cNvPr id="2" name="Slide Number Placeholder 1"/>
          <p:cNvSpPr>
            <a:spLocks noGrp="1"/>
          </p:cNvSpPr>
          <p:nvPr>
            <p:ph type="sldNum" sz="quarter" idx="12"/>
          </p:nvPr>
        </p:nvSpPr>
        <p:spPr/>
        <p:txBody>
          <a:bodyPr/>
          <a:lstStyle/>
          <a:p>
            <a:fld id="{915C0DE3-EAA1-497B-A4BF-F90F1FE98886}" type="slidenum">
              <a:rPr lang="en-US" smtClean="0"/>
              <a:t>16</a:t>
            </a:fld>
            <a:endParaRPr lang="en-US" dirty="0"/>
          </a:p>
        </p:txBody>
      </p:sp>
      <p:sp>
        <p:nvSpPr>
          <p:cNvPr id="3" name="Title 1"/>
          <p:cNvSpPr txBox="1">
            <a:spLocks/>
          </p:cNvSpPr>
          <p:nvPr/>
        </p:nvSpPr>
        <p:spPr>
          <a:xfrm>
            <a:off x="353135" y="353505"/>
            <a:ext cx="10515600" cy="7632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IwN Tour - Articles</a:t>
            </a:r>
            <a:endParaRPr lang="en-US"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20630"/>
          <a:stretch/>
        </p:blipFill>
        <p:spPr>
          <a:xfrm rot="10800000">
            <a:off x="0" y="-45401"/>
            <a:ext cx="12192000" cy="449970"/>
          </a:xfrm>
          <a:prstGeom prst="rect">
            <a:avLst/>
          </a:prstGeom>
        </p:spPr>
      </p:pic>
    </p:spTree>
    <p:extLst>
      <p:ext uri="{BB962C8B-B14F-4D97-AF65-F5344CB8AC3E}">
        <p14:creationId xmlns:p14="http://schemas.microsoft.com/office/powerpoint/2010/main" val="38535279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20630"/>
          <a:stretch/>
        </p:blipFill>
        <p:spPr>
          <a:xfrm rot="10800000">
            <a:off x="0" y="-45401"/>
            <a:ext cx="12192000" cy="449970"/>
          </a:xfrm>
          <a:prstGeom prst="rect">
            <a:avLst/>
          </a:prstGeom>
        </p:spPr>
      </p:pic>
      <p:sp>
        <p:nvSpPr>
          <p:cNvPr id="2" name="Title 1"/>
          <p:cNvSpPr>
            <a:spLocks noGrp="1"/>
          </p:cNvSpPr>
          <p:nvPr>
            <p:ph type="title"/>
          </p:nvPr>
        </p:nvSpPr>
        <p:spPr>
          <a:xfrm>
            <a:off x="197627" y="144408"/>
            <a:ext cx="10515600" cy="1325563"/>
          </a:xfrm>
        </p:spPr>
        <p:txBody>
          <a:bodyPr/>
          <a:lstStyle/>
          <a:p>
            <a:r>
              <a:rPr lang="en-US" dirty="0" smtClean="0"/>
              <a:t>Explore Careers Examples</a:t>
            </a:r>
            <a:endParaRPr lang="en-US" dirty="0"/>
          </a:p>
        </p:txBody>
      </p:sp>
      <p:sp>
        <p:nvSpPr>
          <p:cNvPr id="7" name="TextBox 6"/>
          <p:cNvSpPr txBox="1"/>
          <p:nvPr/>
        </p:nvSpPr>
        <p:spPr>
          <a:xfrm>
            <a:off x="427524" y="1182294"/>
            <a:ext cx="5721028"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Interactive tools</a:t>
            </a:r>
          </a:p>
          <a:p>
            <a:pPr marL="285750" indent="-285750">
              <a:buFont typeface="Arial" panose="020B0604020202020204" pitchFamily="34" charset="0"/>
              <a:buChar char="•"/>
            </a:pPr>
            <a:r>
              <a:rPr lang="en-US" dirty="0" smtClean="0"/>
              <a:t>Current articles with materials, related articles and resources</a:t>
            </a:r>
          </a:p>
          <a:p>
            <a:pPr marL="285750" indent="-285750">
              <a:buFont typeface="Arial" panose="020B0604020202020204" pitchFamily="34" charset="0"/>
              <a:buChar char="•"/>
            </a:pPr>
            <a:r>
              <a:rPr lang="en-US" dirty="0" smtClean="0"/>
              <a:t>Videos</a:t>
            </a:r>
            <a:endParaRPr lang="en-US" dirty="0"/>
          </a:p>
        </p:txBody>
      </p:sp>
      <p:pic>
        <p:nvPicPr>
          <p:cNvPr id="3" name="Picture 2" descr="Explore Careers Planning Your Career - Google Chrome"/>
          <p:cNvPicPr>
            <a:picLocks noChangeAspect="1"/>
          </p:cNvPicPr>
          <p:nvPr/>
        </p:nvPicPr>
        <p:blipFill rotWithShape="1">
          <a:blip r:embed="rId3">
            <a:extLst>
              <a:ext uri="{28A0092B-C50C-407E-A947-70E740481C1C}">
                <a14:useLocalDpi xmlns:a14="http://schemas.microsoft.com/office/drawing/2010/main" val="0"/>
              </a:ext>
            </a:extLst>
          </a:blip>
          <a:srcRect l="1341" t="13104" r="8201" b="1609"/>
          <a:stretch/>
        </p:blipFill>
        <p:spPr>
          <a:xfrm>
            <a:off x="3427393" y="2035781"/>
            <a:ext cx="5442317" cy="421524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4"/>
          <a:srcRect l="51958" t="15518" r="6480" b="4482"/>
          <a:stretch/>
        </p:blipFill>
        <p:spPr>
          <a:xfrm>
            <a:off x="7654288" y="350618"/>
            <a:ext cx="4364875" cy="4725879"/>
          </a:xfrm>
          <a:prstGeom prst="rect">
            <a:avLst/>
          </a:prstGeom>
          <a:ln>
            <a:noFill/>
          </a:ln>
          <a:effectLst>
            <a:outerShdw blurRad="292100" dist="139700" dir="2700000" algn="tl" rotWithShape="0">
              <a:srgbClr val="333333">
                <a:alpha val="65000"/>
              </a:srgbClr>
            </a:outerShdw>
          </a:effectLst>
        </p:spPr>
      </p:pic>
      <p:pic>
        <p:nvPicPr>
          <p:cNvPr id="4" name="Picture 3" descr="Explore Careers Career Exploration Videos - Internet Explorer"/>
          <p:cNvPicPr>
            <a:picLocks noChangeAspect="1"/>
          </p:cNvPicPr>
          <p:nvPr/>
        </p:nvPicPr>
        <p:blipFill rotWithShape="1">
          <a:blip r:embed="rId5">
            <a:extLst>
              <a:ext uri="{28A0092B-C50C-407E-A947-70E740481C1C}">
                <a14:useLocalDpi xmlns:a14="http://schemas.microsoft.com/office/drawing/2010/main" val="0"/>
              </a:ext>
            </a:extLst>
          </a:blip>
          <a:srcRect l="6276" t="20067" r="7344" b="8199"/>
          <a:stretch/>
        </p:blipFill>
        <p:spPr>
          <a:xfrm>
            <a:off x="341741" y="3239807"/>
            <a:ext cx="3778542" cy="3263462"/>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12"/>
          </p:nvPr>
        </p:nvSpPr>
        <p:spPr/>
        <p:txBody>
          <a:bodyPr/>
          <a:lstStyle/>
          <a:p>
            <a:fld id="{915C0DE3-EAA1-497B-A4BF-F90F1FE98886}" type="slidenum">
              <a:rPr lang="en-US" smtClean="0"/>
              <a:pPr/>
              <a:t>17</a:t>
            </a:fld>
            <a:endParaRPr lang="en-US" dirty="0"/>
          </a:p>
        </p:txBody>
      </p:sp>
    </p:spTree>
    <p:extLst>
      <p:ext uri="{BB962C8B-B14F-4D97-AF65-F5344CB8AC3E}">
        <p14:creationId xmlns:p14="http://schemas.microsoft.com/office/powerpoint/2010/main" val="41746019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640" y="97104"/>
            <a:ext cx="8747235" cy="1325563"/>
          </a:xfrm>
        </p:spPr>
        <p:txBody>
          <a:bodyPr/>
          <a:lstStyle/>
          <a:p>
            <a:r>
              <a:rPr lang="en-US" dirty="0" smtClean="0"/>
              <a:t>Training Program Examples</a:t>
            </a:r>
            <a:endParaRPr lang="en-US" dirty="0"/>
          </a:p>
        </p:txBody>
      </p:sp>
      <p:pic>
        <p:nvPicPr>
          <p:cNvPr id="4" name="Picture 3" descr="Training &amp; Credentials Training Programs - Google Chrome"/>
          <p:cNvPicPr>
            <a:picLocks noChangeAspect="1"/>
          </p:cNvPicPr>
          <p:nvPr/>
        </p:nvPicPr>
        <p:blipFill rotWithShape="1">
          <a:blip r:embed="rId2">
            <a:extLst>
              <a:ext uri="{28A0092B-C50C-407E-A947-70E740481C1C}">
                <a14:useLocalDpi xmlns:a14="http://schemas.microsoft.com/office/drawing/2010/main" val="0"/>
              </a:ext>
            </a:extLst>
          </a:blip>
          <a:srcRect l="2748" t="21718" r="5648"/>
          <a:stretch/>
        </p:blipFill>
        <p:spPr>
          <a:xfrm>
            <a:off x="420830" y="1815618"/>
            <a:ext cx="4624136" cy="4853458"/>
          </a:xfrm>
          <a:prstGeom prst="rect">
            <a:avLst/>
          </a:prstGeom>
          <a:ln>
            <a:noFill/>
          </a:ln>
          <a:effectLst>
            <a:outerShdw blurRad="292100" dist="139700" dir="2700000" algn="tl" rotWithShape="0">
              <a:srgbClr val="333333">
                <a:alpha val="65000"/>
              </a:srgbClr>
            </a:outerShdw>
          </a:effectLst>
        </p:spPr>
      </p:pic>
      <p:pic>
        <p:nvPicPr>
          <p:cNvPr id="5" name="Picture 4" descr="Training &amp; Credentials Resources - Google Chrome"/>
          <p:cNvPicPr>
            <a:picLocks noChangeAspect="1"/>
          </p:cNvPicPr>
          <p:nvPr/>
        </p:nvPicPr>
        <p:blipFill rotWithShape="1">
          <a:blip r:embed="rId3">
            <a:extLst>
              <a:ext uri="{28A0092B-C50C-407E-A947-70E740481C1C}">
                <a14:useLocalDpi xmlns:a14="http://schemas.microsoft.com/office/drawing/2010/main" val="0"/>
              </a:ext>
            </a:extLst>
          </a:blip>
          <a:srcRect l="2237" t="12917" r="5137"/>
          <a:stretch/>
        </p:blipFill>
        <p:spPr>
          <a:xfrm>
            <a:off x="7031421" y="1019912"/>
            <a:ext cx="4870682" cy="5624158"/>
          </a:xfrm>
          <a:prstGeom prst="rect">
            <a:avLst/>
          </a:prstGeom>
          <a:ln>
            <a:noFill/>
          </a:ln>
          <a:effectLst>
            <a:outerShdw blurRad="292100" dist="139700" dir="2700000" algn="tl" rotWithShape="0">
              <a:srgbClr val="333333">
                <a:alpha val="65000"/>
              </a:srgbClr>
            </a:outerShdw>
          </a:effectLst>
        </p:spPr>
      </p:pic>
      <p:pic>
        <p:nvPicPr>
          <p:cNvPr id="6" name="Picture 5" descr="Program Information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4996" t="7960" r="5170"/>
          <a:stretch/>
        </p:blipFill>
        <p:spPr>
          <a:xfrm>
            <a:off x="4728716" y="2764390"/>
            <a:ext cx="2874729" cy="3617431"/>
          </a:xfrm>
          <a:prstGeom prst="rect">
            <a:avLst/>
          </a:prstGeom>
          <a:ln>
            <a:noFill/>
          </a:ln>
          <a:effectLst>
            <a:outerShdw blurRad="292100" dist="139700" dir="2700000" algn="tl" rotWithShape="0">
              <a:srgbClr val="333333">
                <a:alpha val="65000"/>
              </a:srgbClr>
            </a:outerShdw>
          </a:effectLst>
        </p:spPr>
      </p:pic>
      <p:cxnSp>
        <p:nvCxnSpPr>
          <p:cNvPr id="8" name="Straight Arrow Connector 7"/>
          <p:cNvCxnSpPr/>
          <p:nvPr/>
        </p:nvCxnSpPr>
        <p:spPr>
          <a:xfrm flipV="1">
            <a:off x="3353139" y="4880783"/>
            <a:ext cx="1375578" cy="391965"/>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sp>
        <p:nvSpPr>
          <p:cNvPr id="3" name="Rectangle 2"/>
          <p:cNvSpPr/>
          <p:nvPr/>
        </p:nvSpPr>
        <p:spPr>
          <a:xfrm>
            <a:off x="420830" y="1039473"/>
            <a:ext cx="6096000" cy="646331"/>
          </a:xfrm>
          <a:prstGeom prst="rect">
            <a:avLst/>
          </a:prstGeom>
        </p:spPr>
        <p:txBody>
          <a:bodyPr>
            <a:spAutoFit/>
          </a:bodyPr>
          <a:lstStyle/>
          <a:p>
            <a:pPr marL="285750" indent="-285750">
              <a:buFont typeface="Arial" panose="020B0604020202020204" pitchFamily="34" charset="0"/>
              <a:buChar char="•"/>
            </a:pPr>
            <a:r>
              <a:rPr lang="en-US" dirty="0" smtClean="0"/>
              <a:t>Postsecondary programs including WIOA approved</a:t>
            </a:r>
          </a:p>
          <a:p>
            <a:pPr marL="285750" indent="-285750">
              <a:buFont typeface="Arial" panose="020B0604020202020204" pitchFamily="34" charset="0"/>
              <a:buChar char="•"/>
            </a:pPr>
            <a:r>
              <a:rPr lang="en-US" dirty="0" smtClean="0"/>
              <a:t>Resources to connect to training opportunities</a:t>
            </a:r>
            <a:endParaRPr lang="en-US" dirty="0"/>
          </a:p>
        </p:txBody>
      </p:sp>
      <p:sp>
        <p:nvSpPr>
          <p:cNvPr id="7" name="Slide Number Placeholder 6"/>
          <p:cNvSpPr>
            <a:spLocks noGrp="1"/>
          </p:cNvSpPr>
          <p:nvPr>
            <p:ph type="sldNum" sz="quarter" idx="12"/>
          </p:nvPr>
        </p:nvSpPr>
        <p:spPr/>
        <p:txBody>
          <a:bodyPr/>
          <a:lstStyle/>
          <a:p>
            <a:fld id="{915C0DE3-EAA1-497B-A4BF-F90F1FE98886}" type="slidenum">
              <a:rPr lang="en-US" smtClean="0"/>
              <a:pPr/>
              <a:t>18</a:t>
            </a:fld>
            <a:endParaRPr lang="en-US" dirty="0"/>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b="20630"/>
          <a:stretch/>
        </p:blipFill>
        <p:spPr>
          <a:xfrm rot="10800000">
            <a:off x="0" y="-45401"/>
            <a:ext cx="12192000" cy="449970"/>
          </a:xfrm>
          <a:prstGeom prst="rect">
            <a:avLst/>
          </a:prstGeom>
        </p:spPr>
      </p:pic>
    </p:spTree>
    <p:extLst>
      <p:ext uri="{BB962C8B-B14F-4D97-AF65-F5344CB8AC3E}">
        <p14:creationId xmlns:p14="http://schemas.microsoft.com/office/powerpoint/2010/main" val="8902035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517" y="150143"/>
            <a:ext cx="10515600" cy="1134419"/>
          </a:xfrm>
        </p:spPr>
        <p:txBody>
          <a:bodyPr/>
          <a:lstStyle/>
          <a:p>
            <a:r>
              <a:rPr lang="en-US" dirty="0" smtClean="0"/>
              <a:t>Jobs Examples</a:t>
            </a:r>
            <a:endParaRPr lang="en-US" dirty="0"/>
          </a:p>
        </p:txBody>
      </p:sp>
      <p:sp>
        <p:nvSpPr>
          <p:cNvPr id="6" name="TextBox 5"/>
          <p:cNvSpPr txBox="1"/>
          <p:nvPr/>
        </p:nvSpPr>
        <p:spPr>
          <a:xfrm>
            <a:off x="297036" y="1095376"/>
            <a:ext cx="5036123"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Connect to Job Opportunities</a:t>
            </a:r>
          </a:p>
          <a:p>
            <a:pPr marL="285750" indent="-285750">
              <a:buFont typeface="Arial" panose="020B0604020202020204" pitchFamily="34" charset="0"/>
              <a:buChar char="•"/>
            </a:pPr>
            <a:r>
              <a:rPr lang="en-US" dirty="0" smtClean="0"/>
              <a:t>Hiring Incentives</a:t>
            </a:r>
          </a:p>
          <a:p>
            <a:pPr marL="285750" indent="-285750">
              <a:buFont typeface="Arial" panose="020B0604020202020204" pitchFamily="34" charset="0"/>
              <a:buChar char="•"/>
            </a:pPr>
            <a:r>
              <a:rPr lang="en-US" dirty="0" smtClean="0"/>
              <a:t>Planning Assistance</a:t>
            </a:r>
          </a:p>
          <a:p>
            <a:pPr marL="285750" indent="-285750">
              <a:buFont typeface="Arial" panose="020B0604020202020204" pitchFamily="34" charset="0"/>
              <a:buChar char="•"/>
            </a:pPr>
            <a:endParaRPr lang="en-US" dirty="0"/>
          </a:p>
        </p:txBody>
      </p:sp>
      <p:pic>
        <p:nvPicPr>
          <p:cNvPr id="3" name="Picture 2" descr="Jobs Planning Your Job Search - Google Chrome"/>
          <p:cNvPicPr>
            <a:picLocks noChangeAspect="1"/>
          </p:cNvPicPr>
          <p:nvPr/>
        </p:nvPicPr>
        <p:blipFill rotWithShape="1">
          <a:blip r:embed="rId2">
            <a:extLst>
              <a:ext uri="{28A0092B-C50C-407E-A947-70E740481C1C}">
                <a14:useLocalDpi xmlns:a14="http://schemas.microsoft.com/office/drawing/2010/main" val="0"/>
              </a:ext>
            </a:extLst>
          </a:blip>
          <a:srcRect l="788" t="13564" r="4517" b="3596"/>
          <a:stretch/>
        </p:blipFill>
        <p:spPr>
          <a:xfrm>
            <a:off x="4339932" y="1135113"/>
            <a:ext cx="5314535" cy="4782505"/>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0589" y="307095"/>
            <a:ext cx="3793751" cy="4948370"/>
          </a:xfrm>
          <a:prstGeom prst="rect">
            <a:avLst/>
          </a:prstGeom>
          <a:noFill/>
          <a:ln>
            <a:noFill/>
          </a:ln>
          <a:effectLst>
            <a:outerShdw blurRad="292100" dist="139700" dir="2700000" algn="ctr" rotWithShape="0">
              <a:schemeClr val="tx1">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Job Openings &amp; Recruiting Illinois workNet JobFinder - Internet Explorer"/>
          <p:cNvPicPr>
            <a:picLocks noChangeAspect="1"/>
          </p:cNvPicPr>
          <p:nvPr/>
        </p:nvPicPr>
        <p:blipFill rotWithShape="1">
          <a:blip r:embed="rId4">
            <a:extLst>
              <a:ext uri="{28A0092B-C50C-407E-A947-70E740481C1C}">
                <a14:useLocalDpi xmlns:a14="http://schemas.microsoft.com/office/drawing/2010/main" val="0"/>
              </a:ext>
            </a:extLst>
          </a:blip>
          <a:srcRect l="3221" t="10115" r="8320" b="2758"/>
          <a:stretch/>
        </p:blipFill>
        <p:spPr>
          <a:xfrm>
            <a:off x="483338" y="2031594"/>
            <a:ext cx="4403971" cy="4511096"/>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915C0DE3-EAA1-497B-A4BF-F90F1FE98886}" type="slidenum">
              <a:rPr lang="en-US" smtClean="0"/>
              <a:pPr/>
              <a:t>19</a:t>
            </a:fld>
            <a:endParaRPr lang="en-US" dirty="0"/>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b="20630"/>
          <a:stretch/>
        </p:blipFill>
        <p:spPr>
          <a:xfrm rot="10800000">
            <a:off x="0" y="-45401"/>
            <a:ext cx="12192000" cy="449970"/>
          </a:xfrm>
          <a:prstGeom prst="rect">
            <a:avLst/>
          </a:prstGeom>
        </p:spPr>
      </p:pic>
    </p:spTree>
    <p:extLst>
      <p:ext uri="{BB962C8B-B14F-4D97-AF65-F5344CB8AC3E}">
        <p14:creationId xmlns:p14="http://schemas.microsoft.com/office/powerpoint/2010/main" val="12549464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 b="29069"/>
          <a:stretch/>
        </p:blipFill>
        <p:spPr>
          <a:xfrm>
            <a:off x="0" y="6453537"/>
            <a:ext cx="12192000" cy="415096"/>
          </a:xfrm>
          <a:prstGeom prst="rect">
            <a:avLst/>
          </a:prstGeom>
        </p:spPr>
      </p:pic>
      <p:sp>
        <p:nvSpPr>
          <p:cNvPr id="2" name="Title 1"/>
          <p:cNvSpPr>
            <a:spLocks noGrp="1"/>
          </p:cNvSpPr>
          <p:nvPr>
            <p:ph type="title"/>
          </p:nvPr>
        </p:nvSpPr>
        <p:spPr>
          <a:xfrm>
            <a:off x="676940" y="766115"/>
            <a:ext cx="10515600" cy="1325563"/>
          </a:xfrm>
        </p:spPr>
        <p:txBody>
          <a:bodyPr/>
          <a:lstStyle/>
          <a:p>
            <a:r>
              <a:rPr lang="en-US" dirty="0" smtClean="0"/>
              <a:t>Topics</a:t>
            </a:r>
            <a:endParaRPr lang="en-US" dirty="0"/>
          </a:p>
        </p:txBody>
      </p:sp>
      <p:sp>
        <p:nvSpPr>
          <p:cNvPr id="3" name="Content Placeholder 2"/>
          <p:cNvSpPr>
            <a:spLocks noGrp="1"/>
          </p:cNvSpPr>
          <p:nvPr>
            <p:ph idx="1"/>
          </p:nvPr>
        </p:nvSpPr>
        <p:spPr>
          <a:xfrm>
            <a:off x="676940" y="2340863"/>
            <a:ext cx="10515600" cy="3586529"/>
          </a:xfrm>
        </p:spPr>
        <p:txBody>
          <a:bodyPr>
            <a:normAutofit/>
          </a:bodyPr>
          <a:lstStyle/>
          <a:p>
            <a:r>
              <a:rPr lang="en-US" dirty="0" smtClean="0"/>
              <a:t>Illinois workNet® Background and Overview</a:t>
            </a:r>
          </a:p>
          <a:p>
            <a:r>
              <a:rPr lang="en-US" dirty="0" smtClean="0"/>
              <a:t>Resources and Tools for Everybody</a:t>
            </a:r>
          </a:p>
          <a:p>
            <a:r>
              <a:rPr lang="en-US" dirty="0" smtClean="0"/>
              <a:t>Partner Resources</a:t>
            </a:r>
          </a:p>
          <a:p>
            <a:endParaRPr lang="en-US" dirty="0" smtClean="0"/>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b="28132"/>
          <a:stretch/>
        </p:blipFill>
        <p:spPr>
          <a:xfrm rot="10800000">
            <a:off x="0" y="10625"/>
            <a:ext cx="12192000" cy="407440"/>
          </a:xfrm>
          <a:prstGeom prst="rect">
            <a:avLst/>
          </a:prstGeom>
        </p:spPr>
      </p:pic>
      <p:sp>
        <p:nvSpPr>
          <p:cNvPr id="7" name="Slide Number Placeholder 6"/>
          <p:cNvSpPr>
            <a:spLocks noGrp="1"/>
          </p:cNvSpPr>
          <p:nvPr>
            <p:ph type="sldNum" sz="quarter" idx="12"/>
          </p:nvPr>
        </p:nvSpPr>
        <p:spPr/>
        <p:txBody>
          <a:bodyPr/>
          <a:lstStyle/>
          <a:p>
            <a:fld id="{915C0DE3-EAA1-497B-A4BF-F90F1FE98886}" type="slidenum">
              <a:rPr lang="en-US" smtClean="0"/>
              <a:pPr/>
              <a:t>2</a:t>
            </a:fld>
            <a:endParaRPr lang="en-US" dirty="0"/>
          </a:p>
        </p:txBody>
      </p:sp>
    </p:spTree>
    <p:extLst>
      <p:ext uri="{BB962C8B-B14F-4D97-AF65-F5344CB8AC3E}">
        <p14:creationId xmlns:p14="http://schemas.microsoft.com/office/powerpoint/2010/main" val="24972592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Qualify for Jobs Marketing Your Skills - Google Chrome"/>
          <p:cNvPicPr>
            <a:picLocks noChangeAspect="1"/>
          </p:cNvPicPr>
          <p:nvPr/>
        </p:nvPicPr>
        <p:blipFill rotWithShape="1">
          <a:blip r:embed="rId2">
            <a:extLst>
              <a:ext uri="{28A0092B-C50C-407E-A947-70E740481C1C}">
                <a14:useLocalDpi xmlns:a14="http://schemas.microsoft.com/office/drawing/2010/main" val="0"/>
              </a:ext>
            </a:extLst>
          </a:blip>
          <a:srcRect l="3402" t="12632" r="7429"/>
          <a:stretch/>
        </p:blipFill>
        <p:spPr>
          <a:xfrm>
            <a:off x="7126013" y="367505"/>
            <a:ext cx="4640811" cy="5591428"/>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297036" y="144408"/>
            <a:ext cx="4546802" cy="1325563"/>
          </a:xfrm>
        </p:spPr>
        <p:txBody>
          <a:bodyPr/>
          <a:lstStyle/>
          <a:p>
            <a:r>
              <a:rPr lang="en-US" dirty="0" smtClean="0"/>
              <a:t>Qualify for Jobs Examples</a:t>
            </a:r>
            <a:endParaRPr lang="en-US" dirty="0"/>
          </a:p>
        </p:txBody>
      </p:sp>
      <p:sp>
        <p:nvSpPr>
          <p:cNvPr id="7" name="TextBox 6"/>
          <p:cNvSpPr txBox="1"/>
          <p:nvPr/>
        </p:nvSpPr>
        <p:spPr>
          <a:xfrm>
            <a:off x="297035" y="1556477"/>
            <a:ext cx="5036123"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Job Skills Guide</a:t>
            </a:r>
          </a:p>
          <a:p>
            <a:pPr marL="285750" indent="-285750">
              <a:buFont typeface="Arial" panose="020B0604020202020204" pitchFamily="34" charset="0"/>
              <a:buChar char="•"/>
            </a:pPr>
            <a:r>
              <a:rPr lang="en-US" dirty="0" smtClean="0"/>
              <a:t>Prepare Your Resume</a:t>
            </a:r>
          </a:p>
          <a:p>
            <a:pPr marL="285750" indent="-285750">
              <a:buFont typeface="Arial" panose="020B0604020202020204" pitchFamily="34" charset="0"/>
              <a:buChar char="•"/>
            </a:pPr>
            <a:r>
              <a:rPr lang="en-US" dirty="0" smtClean="0"/>
              <a:t>Marketing Your Skills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pic>
        <p:nvPicPr>
          <p:cNvPr id="3" name="Picture 2" descr="Qualify for Jobs Job Skill Guides - Google Chrome"/>
          <p:cNvPicPr>
            <a:picLocks noChangeAspect="1"/>
          </p:cNvPicPr>
          <p:nvPr/>
        </p:nvPicPr>
        <p:blipFill rotWithShape="1">
          <a:blip r:embed="rId3">
            <a:extLst>
              <a:ext uri="{28A0092B-C50C-407E-A947-70E740481C1C}">
                <a14:useLocalDpi xmlns:a14="http://schemas.microsoft.com/office/drawing/2010/main" val="0"/>
              </a:ext>
            </a:extLst>
          </a:blip>
          <a:srcRect l="2166" t="11035" r="7429"/>
          <a:stretch/>
        </p:blipFill>
        <p:spPr>
          <a:xfrm>
            <a:off x="486221" y="2530883"/>
            <a:ext cx="3563008" cy="4153264"/>
          </a:xfrm>
          <a:prstGeom prst="rect">
            <a:avLst/>
          </a:prstGeom>
          <a:ln>
            <a:noFill/>
          </a:ln>
          <a:effectLst>
            <a:outerShdw blurRad="292100" dist="139700" dir="2700000" algn="tl" rotWithShape="0">
              <a:srgbClr val="333333">
                <a:alpha val="65000"/>
              </a:srgbClr>
            </a:outerShdw>
          </a:effectLst>
        </p:spPr>
      </p:pic>
      <p:pic>
        <p:nvPicPr>
          <p:cNvPr id="4" name="Picture 3" descr="Qualify for Jobs Prepare Your Resume - Internet Explore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815257" y="1680764"/>
            <a:ext cx="4761186" cy="4798431"/>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p:txBody>
          <a:bodyPr/>
          <a:lstStyle/>
          <a:p>
            <a:fld id="{915C0DE3-EAA1-497B-A4BF-F90F1FE98886}" type="slidenum">
              <a:rPr lang="en-US" smtClean="0"/>
              <a:pPr/>
              <a:t>20</a:t>
            </a:fld>
            <a:endParaRPr lang="en-US" dirty="0"/>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b="20630"/>
          <a:stretch/>
        </p:blipFill>
        <p:spPr>
          <a:xfrm rot="10800000">
            <a:off x="0" y="-45401"/>
            <a:ext cx="12192000" cy="449970"/>
          </a:xfrm>
          <a:prstGeom prst="rect">
            <a:avLst/>
          </a:prstGeom>
        </p:spPr>
      </p:pic>
    </p:spTree>
    <p:extLst>
      <p:ext uri="{BB962C8B-B14F-4D97-AF65-F5344CB8AC3E}">
        <p14:creationId xmlns:p14="http://schemas.microsoft.com/office/powerpoint/2010/main" val="17181988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996" y="393798"/>
            <a:ext cx="10515600" cy="1325563"/>
          </a:xfrm>
        </p:spPr>
        <p:txBody>
          <a:bodyPr/>
          <a:lstStyle/>
          <a:p>
            <a:r>
              <a:rPr lang="en-US" dirty="0" smtClean="0"/>
              <a:t>Network &amp; Connect</a:t>
            </a:r>
            <a:br>
              <a:rPr lang="en-US" dirty="0" smtClean="0"/>
            </a:br>
            <a:r>
              <a:rPr lang="en-US" dirty="0" smtClean="0"/>
              <a:t> Examples</a:t>
            </a:r>
            <a:endParaRPr lang="en-US" dirty="0"/>
          </a:p>
        </p:txBody>
      </p:sp>
      <p:pic>
        <p:nvPicPr>
          <p:cNvPr id="4" name="Picture 3" descr="Network &amp; Connect Event Calendar - Google Chrome"/>
          <p:cNvPicPr>
            <a:picLocks noChangeAspect="1"/>
          </p:cNvPicPr>
          <p:nvPr/>
        </p:nvPicPr>
        <p:blipFill rotWithShape="1">
          <a:blip r:embed="rId2">
            <a:extLst>
              <a:ext uri="{28A0092B-C50C-407E-A947-70E740481C1C}">
                <a14:useLocalDpi xmlns:a14="http://schemas.microsoft.com/office/drawing/2010/main" val="0"/>
              </a:ext>
            </a:extLst>
          </a:blip>
          <a:srcRect l="3690" t="12398" r="4264" b="12264"/>
          <a:stretch/>
        </p:blipFill>
        <p:spPr>
          <a:xfrm>
            <a:off x="678556" y="2713483"/>
            <a:ext cx="3844591" cy="3869485"/>
          </a:xfrm>
          <a:prstGeom prst="rect">
            <a:avLst/>
          </a:prstGeom>
          <a:ln>
            <a:noFill/>
          </a:ln>
          <a:effectLst>
            <a:outerShdw blurRad="292100" dist="139700" dir="2700000" algn="tl" rotWithShape="0">
              <a:srgbClr val="333333">
                <a:alpha val="65000"/>
              </a:srgbClr>
            </a:outerShdw>
          </a:effectLst>
        </p:spPr>
      </p:pic>
      <p:pic>
        <p:nvPicPr>
          <p:cNvPr id="5" name="Picture 4" descr="Network &amp; Connect Service Locations - Google Chrome"/>
          <p:cNvPicPr>
            <a:picLocks noChangeAspect="1"/>
          </p:cNvPicPr>
          <p:nvPr/>
        </p:nvPicPr>
        <p:blipFill rotWithShape="1">
          <a:blip r:embed="rId3">
            <a:extLst>
              <a:ext uri="{28A0092B-C50C-407E-A947-70E740481C1C}">
                <a14:useLocalDpi xmlns:a14="http://schemas.microsoft.com/office/drawing/2010/main" val="0"/>
              </a:ext>
            </a:extLst>
          </a:blip>
          <a:srcRect l="2539" t="12164" r="4265" b="1989"/>
          <a:stretch/>
        </p:blipFill>
        <p:spPr>
          <a:xfrm>
            <a:off x="4309362" y="1119352"/>
            <a:ext cx="4823466" cy="5463616"/>
          </a:xfrm>
          <a:prstGeom prst="rect">
            <a:avLst/>
          </a:prstGeom>
          <a:ln>
            <a:noFill/>
          </a:ln>
          <a:effectLst>
            <a:outerShdw blurRad="292100" dist="139700" dir="2700000" algn="tl" rotWithShape="0">
              <a:srgbClr val="333333">
                <a:alpha val="65000"/>
              </a:srgbClr>
            </a:outerShdw>
          </a:effectLst>
        </p:spPr>
      </p:pic>
      <p:pic>
        <p:nvPicPr>
          <p:cNvPr id="6" name="Picture 5" descr="Network &amp; Connect Social Media Guide - Google Chrome"/>
          <p:cNvPicPr>
            <a:picLocks noChangeAspect="1"/>
          </p:cNvPicPr>
          <p:nvPr/>
        </p:nvPicPr>
        <p:blipFill rotWithShape="1">
          <a:blip r:embed="rId4">
            <a:extLst>
              <a:ext uri="{28A0092B-C50C-407E-A947-70E740481C1C}">
                <a14:useLocalDpi xmlns:a14="http://schemas.microsoft.com/office/drawing/2010/main" val="0"/>
              </a:ext>
            </a:extLst>
          </a:blip>
          <a:srcRect l="3402" t="11929" r="5416" b="1287"/>
          <a:stretch/>
        </p:blipFill>
        <p:spPr>
          <a:xfrm>
            <a:off x="7838641" y="493359"/>
            <a:ext cx="4001261" cy="4682864"/>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297035" y="1746258"/>
            <a:ext cx="5036123"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Event Calendar Widget</a:t>
            </a:r>
          </a:p>
          <a:p>
            <a:pPr marL="285750" indent="-285750">
              <a:buFont typeface="Arial" panose="020B0604020202020204" pitchFamily="34" charset="0"/>
              <a:buChar char="•"/>
            </a:pPr>
            <a:r>
              <a:rPr lang="en-US" dirty="0" smtClean="0"/>
              <a:t>Service Locations</a:t>
            </a:r>
          </a:p>
          <a:p>
            <a:pPr marL="285750" indent="-285750">
              <a:buFont typeface="Arial" panose="020B0604020202020204" pitchFamily="34" charset="0"/>
              <a:buChar char="•"/>
            </a:pPr>
            <a:r>
              <a:rPr lang="en-US" dirty="0" smtClean="0"/>
              <a:t>Social Media Guide</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sp>
        <p:nvSpPr>
          <p:cNvPr id="3" name="Slide Number Placeholder 2"/>
          <p:cNvSpPr>
            <a:spLocks noGrp="1"/>
          </p:cNvSpPr>
          <p:nvPr>
            <p:ph type="sldNum" sz="quarter" idx="12"/>
          </p:nvPr>
        </p:nvSpPr>
        <p:spPr/>
        <p:txBody>
          <a:bodyPr/>
          <a:lstStyle/>
          <a:p>
            <a:fld id="{915C0DE3-EAA1-497B-A4BF-F90F1FE98886}" type="slidenum">
              <a:rPr lang="en-US" smtClean="0"/>
              <a:pPr/>
              <a:t>21</a:t>
            </a:fld>
            <a:endParaRPr lang="en-US" dirty="0"/>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b="20630"/>
          <a:stretch/>
        </p:blipFill>
        <p:spPr>
          <a:xfrm rot="10800000">
            <a:off x="0" y="-45401"/>
            <a:ext cx="12192000" cy="449970"/>
          </a:xfrm>
          <a:prstGeom prst="rect">
            <a:avLst/>
          </a:prstGeom>
        </p:spPr>
      </p:pic>
    </p:spTree>
    <p:extLst>
      <p:ext uri="{BB962C8B-B14F-4D97-AF65-F5344CB8AC3E}">
        <p14:creationId xmlns:p14="http://schemas.microsoft.com/office/powerpoint/2010/main" val="25886172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b="20630"/>
          <a:stretch/>
        </p:blipFill>
        <p:spPr>
          <a:xfrm rot="10800000">
            <a:off x="0" y="-45401"/>
            <a:ext cx="12192000" cy="449970"/>
          </a:xfrm>
          <a:prstGeom prst="rect">
            <a:avLst/>
          </a:prstGeom>
        </p:spPr>
      </p:pic>
      <p:pic>
        <p:nvPicPr>
          <p:cNvPr id="15" name="Picture 14" descr="Layoff Assistance Company Layoff Search - Google Chrome"/>
          <p:cNvPicPr>
            <a:picLocks noChangeAspect="1"/>
          </p:cNvPicPr>
          <p:nvPr/>
        </p:nvPicPr>
        <p:blipFill rotWithShape="1">
          <a:blip r:embed="rId3">
            <a:extLst>
              <a:ext uri="{28A0092B-C50C-407E-A947-70E740481C1C}">
                <a14:useLocalDpi xmlns:a14="http://schemas.microsoft.com/office/drawing/2010/main" val="0"/>
              </a:ext>
            </a:extLst>
          </a:blip>
          <a:srcRect t="13214" r="4144"/>
          <a:stretch/>
        </p:blipFill>
        <p:spPr>
          <a:xfrm>
            <a:off x="147704" y="1951414"/>
            <a:ext cx="4884357" cy="4918840"/>
          </a:xfrm>
          <a:prstGeom prst="rect">
            <a:avLst/>
          </a:prstGeom>
          <a:ln>
            <a:noFill/>
          </a:ln>
          <a:effectLst>
            <a:outerShdw blurRad="292100" dist="139700" dir="2700000" algn="tl" rotWithShape="0">
              <a:srgbClr val="333333">
                <a:alpha val="65000"/>
              </a:srgbClr>
            </a:outerShdw>
          </a:effectLst>
        </p:spPr>
      </p:pic>
      <p:pic>
        <p:nvPicPr>
          <p:cNvPr id="7" name="Picture 6" descr="Layoff Assistance Reporting &amp; Services - Google Chrome"/>
          <p:cNvPicPr>
            <a:picLocks noChangeAspect="1"/>
          </p:cNvPicPr>
          <p:nvPr/>
        </p:nvPicPr>
        <p:blipFill rotWithShape="1">
          <a:blip r:embed="rId4">
            <a:extLst>
              <a:ext uri="{28A0092B-C50C-407E-A947-70E740481C1C}">
                <a14:useLocalDpi xmlns:a14="http://schemas.microsoft.com/office/drawing/2010/main" val="0"/>
              </a:ext>
            </a:extLst>
          </a:blip>
          <a:srcRect l="1676" t="12398" r="4553" b="1989"/>
          <a:stretch/>
        </p:blipFill>
        <p:spPr>
          <a:xfrm>
            <a:off x="7094482" y="199258"/>
            <a:ext cx="4776951" cy="5363079"/>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147704" y="221108"/>
            <a:ext cx="10515600" cy="998920"/>
          </a:xfrm>
        </p:spPr>
        <p:txBody>
          <a:bodyPr/>
          <a:lstStyle/>
          <a:p>
            <a:r>
              <a:rPr lang="en-US" dirty="0" smtClean="0"/>
              <a:t>Layoff Assistance Examples</a:t>
            </a:r>
            <a:endParaRPr lang="en-US" dirty="0"/>
          </a:p>
        </p:txBody>
      </p:sp>
      <p:pic>
        <p:nvPicPr>
          <p:cNvPr id="6" name="Picture 5"/>
          <p:cNvPicPr/>
          <p:nvPr/>
        </p:nvPicPr>
        <p:blipFill rotWithShape="1">
          <a:blip r:embed="rId5" cstate="print">
            <a:extLst>
              <a:ext uri="{28A0092B-C50C-407E-A947-70E740481C1C}">
                <a14:useLocalDpi xmlns:a14="http://schemas.microsoft.com/office/drawing/2010/main" val="0"/>
              </a:ext>
            </a:extLst>
          </a:blip>
          <a:srcRect l="446" t="22797" r="4017" b="2496"/>
          <a:stretch/>
        </p:blipFill>
        <p:spPr bwMode="auto">
          <a:xfrm>
            <a:off x="3276224" y="1569415"/>
            <a:ext cx="3818257" cy="343255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9" name="TextBox 8"/>
          <p:cNvSpPr txBox="1"/>
          <p:nvPr/>
        </p:nvSpPr>
        <p:spPr>
          <a:xfrm>
            <a:off x="218213" y="1008994"/>
            <a:ext cx="5036123"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Company-Specific Layoff Assistance</a:t>
            </a:r>
          </a:p>
          <a:p>
            <a:pPr marL="285750" indent="-285750">
              <a:buFont typeface="Arial" panose="020B0604020202020204" pitchFamily="34" charset="0"/>
              <a:buChar char="•"/>
            </a:pPr>
            <a:r>
              <a:rPr lang="en-US" dirty="0" smtClean="0"/>
              <a:t>Reporting and Services</a:t>
            </a:r>
          </a:p>
          <a:p>
            <a:pPr marL="285750" indent="-285750">
              <a:buFont typeface="Arial" panose="020B0604020202020204" pitchFamily="34" charset="0"/>
              <a:buChar char="•"/>
            </a:pPr>
            <a:r>
              <a:rPr lang="en-US" dirty="0" smtClean="0"/>
              <a:t>Step Guides</a:t>
            </a:r>
          </a:p>
          <a:p>
            <a:pPr marL="285750" indent="-285750">
              <a:buFont typeface="Arial" panose="020B0604020202020204" pitchFamily="34" charset="0"/>
              <a:buChar char="•"/>
            </a:pPr>
            <a:endParaRPr lang="en-US" dirty="0"/>
          </a:p>
        </p:txBody>
      </p:sp>
      <p:pic>
        <p:nvPicPr>
          <p:cNvPr id="5" name="Picture 4" descr="Layoff Assistance Step 2 - Explore Skills &amp; New Careers - Google Chrome"/>
          <p:cNvPicPr>
            <a:picLocks noChangeAspect="1"/>
          </p:cNvPicPr>
          <p:nvPr/>
        </p:nvPicPr>
        <p:blipFill rotWithShape="1">
          <a:blip r:embed="rId6">
            <a:extLst>
              <a:ext uri="{28A0092B-C50C-407E-A947-70E740481C1C}">
                <a14:useLocalDpi xmlns:a14="http://schemas.microsoft.com/office/drawing/2010/main" val="0"/>
              </a:ext>
            </a:extLst>
          </a:blip>
          <a:srcRect l="22997" t="16217" r="24483" b="13610"/>
          <a:stretch/>
        </p:blipFill>
        <p:spPr>
          <a:xfrm>
            <a:off x="6051509" y="3482423"/>
            <a:ext cx="4542849" cy="3310760"/>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fld id="{915C0DE3-EAA1-497B-A4BF-F90F1FE98886}" type="slidenum">
              <a:rPr lang="en-US" smtClean="0"/>
              <a:pPr/>
              <a:t>22</a:t>
            </a:fld>
            <a:endParaRPr lang="en-US" dirty="0"/>
          </a:p>
        </p:txBody>
      </p:sp>
    </p:spTree>
    <p:extLst>
      <p:ext uri="{BB962C8B-B14F-4D97-AF65-F5344CB8AC3E}">
        <p14:creationId xmlns:p14="http://schemas.microsoft.com/office/powerpoint/2010/main" val="1915289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828" y="160173"/>
            <a:ext cx="10515600" cy="1325563"/>
          </a:xfrm>
        </p:spPr>
        <p:txBody>
          <a:bodyPr/>
          <a:lstStyle/>
          <a:p>
            <a:r>
              <a:rPr lang="en-US" dirty="0" smtClean="0"/>
              <a:t>Success Stories Examples</a:t>
            </a:r>
            <a:endParaRPr lang="en-US" dirty="0"/>
          </a:p>
        </p:txBody>
      </p:sp>
      <p:sp>
        <p:nvSpPr>
          <p:cNvPr id="3" name="Content Placeholder 2"/>
          <p:cNvSpPr>
            <a:spLocks noGrp="1"/>
          </p:cNvSpPr>
          <p:nvPr>
            <p:ph idx="1"/>
          </p:nvPr>
        </p:nvSpPr>
        <p:spPr>
          <a:xfrm>
            <a:off x="680544" y="1384190"/>
            <a:ext cx="10515600" cy="4351338"/>
          </a:xfrm>
        </p:spPr>
        <p:txBody>
          <a:bodyPr/>
          <a:lstStyle/>
          <a:p>
            <a:r>
              <a:rPr lang="en-US" dirty="0" smtClean="0"/>
              <a:t>Collect</a:t>
            </a:r>
          </a:p>
          <a:p>
            <a:r>
              <a:rPr lang="en-US" dirty="0" smtClean="0"/>
              <a:t>Approve</a:t>
            </a:r>
          </a:p>
          <a:p>
            <a:r>
              <a:rPr lang="en-US" dirty="0" smtClean="0"/>
              <a:t>Display</a:t>
            </a:r>
            <a:endParaRPr lang="en-US" dirty="0"/>
          </a:p>
        </p:txBody>
      </p:sp>
      <p:pic>
        <p:nvPicPr>
          <p:cNvPr id="5" name="Picture 4" descr="Network &amp; Connect Success Stories - Google Chrome"/>
          <p:cNvPicPr>
            <a:picLocks noChangeAspect="1"/>
          </p:cNvPicPr>
          <p:nvPr/>
        </p:nvPicPr>
        <p:blipFill rotWithShape="1">
          <a:blip r:embed="rId2">
            <a:extLst>
              <a:ext uri="{28A0092B-C50C-407E-A947-70E740481C1C}">
                <a14:useLocalDpi xmlns:a14="http://schemas.microsoft.com/office/drawing/2010/main" val="0"/>
              </a:ext>
            </a:extLst>
          </a:blip>
          <a:srcRect l="3807" t="25288" r="4789" b="5747"/>
          <a:stretch/>
        </p:blipFill>
        <p:spPr>
          <a:xfrm>
            <a:off x="8308427" y="961697"/>
            <a:ext cx="3421118" cy="4729656"/>
          </a:xfrm>
          <a:prstGeom prst="rect">
            <a:avLst/>
          </a:prstGeom>
          <a:ln>
            <a:noFill/>
          </a:ln>
          <a:effectLst>
            <a:outerShdw blurRad="292100" dist="139700" dir="2700000" algn="tl" rotWithShape="0">
              <a:srgbClr val="333333">
                <a:alpha val="65000"/>
              </a:srgbClr>
            </a:outerShdw>
          </a:effectLst>
        </p:spPr>
      </p:pic>
      <p:pic>
        <p:nvPicPr>
          <p:cNvPr id="6" name="Picture 5" descr="Network &amp; Connect Success Stories - Internet Explorer"/>
          <p:cNvPicPr>
            <a:picLocks noChangeAspect="1"/>
          </p:cNvPicPr>
          <p:nvPr/>
        </p:nvPicPr>
        <p:blipFill rotWithShape="1">
          <a:blip r:embed="rId3">
            <a:extLst>
              <a:ext uri="{28A0092B-C50C-407E-A947-70E740481C1C}">
                <a14:useLocalDpi xmlns:a14="http://schemas.microsoft.com/office/drawing/2010/main" val="0"/>
              </a:ext>
            </a:extLst>
          </a:blip>
          <a:srcRect l="2502" t="10344" r="8798" b="2069"/>
          <a:stretch/>
        </p:blipFill>
        <p:spPr>
          <a:xfrm>
            <a:off x="2774731" y="1265288"/>
            <a:ext cx="5312980" cy="5456187"/>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915C0DE3-EAA1-497B-A4BF-F90F1FE98886}" type="slidenum">
              <a:rPr lang="en-US" smtClean="0"/>
              <a:pPr/>
              <a:t>23</a:t>
            </a:fld>
            <a:endParaRPr lang="en-US"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20630"/>
          <a:stretch/>
        </p:blipFill>
        <p:spPr>
          <a:xfrm rot="10800000">
            <a:off x="0" y="-45401"/>
            <a:ext cx="12192000" cy="449970"/>
          </a:xfrm>
          <a:prstGeom prst="rect">
            <a:avLst/>
          </a:prstGeom>
        </p:spPr>
      </p:pic>
    </p:spTree>
    <p:extLst>
      <p:ext uri="{BB962C8B-B14F-4D97-AF65-F5344CB8AC3E}">
        <p14:creationId xmlns:p14="http://schemas.microsoft.com/office/powerpoint/2010/main" val="22052488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6" name="Group 37"/>
          <p:cNvGrpSpPr>
            <a:grpSpLocks/>
          </p:cNvGrpSpPr>
          <p:nvPr/>
        </p:nvGrpSpPr>
        <p:grpSpPr bwMode="auto">
          <a:xfrm>
            <a:off x="4842781" y="1323060"/>
            <a:ext cx="2122488" cy="4114800"/>
            <a:chOff x="0" y="0"/>
            <a:chExt cx="1463040" cy="2838298"/>
          </a:xfrm>
        </p:grpSpPr>
        <p:pic>
          <p:nvPicPr>
            <p:cNvPr id="23560" name="Picture 3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040" cy="283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3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467" y="263348"/>
              <a:ext cx="1294790" cy="206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557" name="Picture 2" descr="jobPrep Infograph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5308" y="404570"/>
            <a:ext cx="3265487" cy="630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52893" y="1304926"/>
            <a:ext cx="4162538" cy="3693319"/>
          </a:xfrm>
          <a:prstGeom prst="rect">
            <a:avLst/>
          </a:prstGeom>
        </p:spPr>
        <p:txBody>
          <a:bodyPr wrap="square">
            <a:spAutoFit/>
          </a:bodyPr>
          <a:lstStyle/>
          <a:p>
            <a:pPr>
              <a:defRPr/>
            </a:pPr>
            <a:r>
              <a:rPr lang="en-US" dirty="0">
                <a:cs typeface="Arial" charset="0"/>
              </a:rPr>
              <a:t>jobPrep app offers career preparation at your fingertips:</a:t>
            </a:r>
            <a:br>
              <a:rPr lang="en-US" dirty="0">
                <a:cs typeface="Arial" charset="0"/>
              </a:rPr>
            </a:br>
            <a:endParaRPr lang="en-US" dirty="0">
              <a:cs typeface="Arial" charset="0"/>
            </a:endParaRPr>
          </a:p>
          <a:p>
            <a:pPr marL="285750" indent="-285750">
              <a:buFont typeface="Arial" panose="020B0604020202020204" pitchFamily="34" charset="0"/>
              <a:buChar char="•"/>
              <a:defRPr/>
            </a:pPr>
            <a:r>
              <a:rPr lang="en-US" dirty="0">
                <a:cs typeface="Arial" charset="0"/>
              </a:rPr>
              <a:t>Get the competitive edge with articles &amp; </a:t>
            </a:r>
            <a:r>
              <a:rPr lang="en-US" dirty="0" smtClean="0">
                <a:cs typeface="Arial" charset="0"/>
              </a:rPr>
              <a:t>tips.</a:t>
            </a:r>
            <a:endParaRPr lang="en-US" dirty="0">
              <a:cs typeface="Arial" charset="0"/>
            </a:endParaRPr>
          </a:p>
          <a:p>
            <a:pPr marL="285750" indent="-285750">
              <a:buFont typeface="Arial" panose="020B0604020202020204" pitchFamily="34" charset="0"/>
              <a:buChar char="•"/>
              <a:defRPr/>
            </a:pPr>
            <a:r>
              <a:rPr lang="en-US" dirty="0" smtClean="0">
                <a:cs typeface="Arial" charset="0"/>
              </a:rPr>
              <a:t>Learn </a:t>
            </a:r>
            <a:r>
              <a:rPr lang="en-US" dirty="0">
                <a:cs typeface="Arial" charset="0"/>
              </a:rPr>
              <a:t>how and where to get supportive </a:t>
            </a:r>
            <a:r>
              <a:rPr lang="en-US" dirty="0" smtClean="0">
                <a:cs typeface="Arial" charset="0"/>
              </a:rPr>
              <a:t>services. </a:t>
            </a:r>
            <a:endParaRPr lang="en-US" dirty="0">
              <a:cs typeface="Arial" charset="0"/>
            </a:endParaRPr>
          </a:p>
          <a:p>
            <a:pPr marL="285750" indent="-285750">
              <a:buFont typeface="Arial" panose="020B0604020202020204" pitchFamily="34" charset="0"/>
              <a:buChar char="•"/>
              <a:defRPr/>
            </a:pPr>
            <a:r>
              <a:rPr lang="en-US" dirty="0" smtClean="0">
                <a:cs typeface="Arial" charset="0"/>
              </a:rPr>
              <a:t>Connect </a:t>
            </a:r>
            <a:r>
              <a:rPr lang="en-US" dirty="0">
                <a:cs typeface="Arial" charset="0"/>
              </a:rPr>
              <a:t>to training programs for high demand </a:t>
            </a:r>
            <a:r>
              <a:rPr lang="en-US" dirty="0" smtClean="0">
                <a:cs typeface="Arial" charset="0"/>
              </a:rPr>
              <a:t>jobs.</a:t>
            </a:r>
            <a:endParaRPr lang="en-US" dirty="0">
              <a:cs typeface="Arial" charset="0"/>
            </a:endParaRPr>
          </a:p>
          <a:p>
            <a:pPr marL="285750" indent="-285750">
              <a:buFont typeface="Arial" panose="020B0604020202020204" pitchFamily="34" charset="0"/>
              <a:buChar char="•"/>
              <a:defRPr/>
            </a:pPr>
            <a:r>
              <a:rPr lang="en-US" dirty="0">
                <a:cs typeface="Arial" charset="0"/>
              </a:rPr>
              <a:t>Join the virtual job </a:t>
            </a:r>
            <a:r>
              <a:rPr lang="en-US" dirty="0" smtClean="0">
                <a:cs typeface="Arial" charset="0"/>
              </a:rPr>
              <a:t>club.</a:t>
            </a:r>
          </a:p>
          <a:p>
            <a:pPr marL="285750" indent="-285750">
              <a:buFont typeface="Arial" panose="020B0604020202020204" pitchFamily="34" charset="0"/>
              <a:buChar char="•"/>
              <a:defRPr/>
            </a:pPr>
            <a:r>
              <a:rPr lang="en-US" dirty="0" smtClean="0">
                <a:cs typeface="Arial" charset="0"/>
              </a:rPr>
              <a:t>Find </a:t>
            </a:r>
            <a:r>
              <a:rPr lang="en-US" dirty="0">
                <a:cs typeface="Arial" charset="0"/>
              </a:rPr>
              <a:t>and apply for </a:t>
            </a:r>
            <a:r>
              <a:rPr lang="en-US" dirty="0" smtClean="0">
                <a:cs typeface="Arial" charset="0"/>
              </a:rPr>
              <a:t>jobs</a:t>
            </a:r>
            <a:r>
              <a:rPr lang="en-US" dirty="0">
                <a:cs typeface="Arial" charset="0"/>
              </a:rPr>
              <a:t>.</a:t>
            </a:r>
          </a:p>
          <a:p>
            <a:pPr marL="285750" indent="-285750">
              <a:buFont typeface="Arial" panose="020B0604020202020204" pitchFamily="34" charset="0"/>
              <a:buChar char="•"/>
              <a:defRPr/>
            </a:pPr>
            <a:r>
              <a:rPr lang="en-US" dirty="0" smtClean="0">
                <a:cs typeface="Arial" charset="0"/>
              </a:rPr>
              <a:t>Use </a:t>
            </a:r>
            <a:r>
              <a:rPr lang="en-US" dirty="0">
                <a:cs typeface="Arial" charset="0"/>
              </a:rPr>
              <a:t>the calendar to find local job fairs and </a:t>
            </a:r>
            <a:r>
              <a:rPr lang="en-US" dirty="0" smtClean="0">
                <a:cs typeface="Arial" charset="0"/>
              </a:rPr>
              <a:t>workshops.</a:t>
            </a:r>
            <a:endParaRPr lang="en-US" dirty="0">
              <a:latin typeface="Arial" charset="0"/>
              <a:cs typeface="Arial" charset="0"/>
            </a:endParaRPr>
          </a:p>
        </p:txBody>
      </p:sp>
      <p:sp>
        <p:nvSpPr>
          <p:cNvPr id="9" name="Rectangle 8"/>
          <p:cNvSpPr/>
          <p:nvPr/>
        </p:nvSpPr>
        <p:spPr>
          <a:xfrm>
            <a:off x="552893" y="5039241"/>
            <a:ext cx="4476307" cy="923330"/>
          </a:xfrm>
          <a:prstGeom prst="rect">
            <a:avLst/>
          </a:prstGeom>
        </p:spPr>
        <p:txBody>
          <a:bodyPr wrap="square">
            <a:spAutoFit/>
          </a:bodyPr>
          <a:lstStyle/>
          <a:p>
            <a:pPr>
              <a:defRPr/>
            </a:pPr>
            <a:r>
              <a:rPr lang="en-US" dirty="0">
                <a:cs typeface="Arial" charset="0"/>
              </a:rPr>
              <a:t>Available at iTunes, Google Play, and Amazon app stores for FREE use </a:t>
            </a:r>
            <a:r>
              <a:rPr lang="en-US" dirty="0" smtClean="0">
                <a:cs typeface="Arial" charset="0"/>
              </a:rPr>
              <a:t>keyword </a:t>
            </a:r>
            <a:r>
              <a:rPr lang="en-US" dirty="0">
                <a:cs typeface="Arial" charset="0"/>
              </a:rPr>
              <a:t>“</a:t>
            </a:r>
            <a:r>
              <a:rPr lang="en-US" dirty="0" smtClean="0">
                <a:cs typeface="Arial" charset="0"/>
              </a:rPr>
              <a:t>jobPrep”. </a:t>
            </a:r>
            <a:endParaRPr lang="en-US" dirty="0">
              <a:cs typeface="Arial" charset="0"/>
            </a:endParaRPr>
          </a:p>
        </p:txBody>
      </p:sp>
      <p:sp>
        <p:nvSpPr>
          <p:cNvPr id="10" name="Title 1"/>
          <p:cNvSpPr txBox="1">
            <a:spLocks/>
          </p:cNvSpPr>
          <p:nvPr/>
        </p:nvSpPr>
        <p:spPr>
          <a:xfrm>
            <a:off x="385195" y="425513"/>
            <a:ext cx="10515600" cy="834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IwN jobPrep Mobile App</a:t>
            </a:r>
            <a:endParaRPr lang="en-US" dirty="0"/>
          </a:p>
        </p:txBody>
      </p:sp>
      <p:sp>
        <p:nvSpPr>
          <p:cNvPr id="12" name="Rectangle 11"/>
          <p:cNvSpPr/>
          <p:nvPr/>
        </p:nvSpPr>
        <p:spPr>
          <a:xfrm>
            <a:off x="445862" y="6199760"/>
            <a:ext cx="6946389" cy="646331"/>
          </a:xfrm>
          <a:prstGeom prst="rect">
            <a:avLst/>
          </a:prstGeom>
        </p:spPr>
        <p:txBody>
          <a:bodyPr wrap="none">
            <a:spAutoFit/>
          </a:bodyPr>
          <a:lstStyle/>
          <a:p>
            <a:r>
              <a:rPr lang="en-US" dirty="0">
                <a:hlinkClick r:id="rId5"/>
              </a:rPr>
              <a:t>http://</a:t>
            </a:r>
            <a:r>
              <a:rPr lang="en-US" dirty="0" smtClean="0">
                <a:hlinkClick r:id="rId5"/>
              </a:rPr>
              <a:t>www2.illinoisworknet.com/UpdatesHelp/Pages/jobPrep.aspx</a:t>
            </a:r>
            <a:endParaRPr lang="en-US" dirty="0" smtClean="0"/>
          </a:p>
          <a:p>
            <a:endParaRPr lang="en-US" dirty="0"/>
          </a:p>
        </p:txBody>
      </p:sp>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b="20630"/>
          <a:stretch/>
        </p:blipFill>
        <p:spPr>
          <a:xfrm rot="10800000">
            <a:off x="0" y="-45401"/>
            <a:ext cx="12192000" cy="449970"/>
          </a:xfrm>
          <a:prstGeom prst="rect">
            <a:avLst/>
          </a:prstGeom>
        </p:spPr>
      </p:pic>
      <p:sp>
        <p:nvSpPr>
          <p:cNvPr id="5" name="Slide Number Placeholder 4"/>
          <p:cNvSpPr>
            <a:spLocks noGrp="1"/>
          </p:cNvSpPr>
          <p:nvPr>
            <p:ph type="sldNum" sz="quarter" idx="12"/>
          </p:nvPr>
        </p:nvSpPr>
        <p:spPr/>
        <p:txBody>
          <a:bodyPr/>
          <a:lstStyle/>
          <a:p>
            <a:fld id="{915C0DE3-EAA1-497B-A4BF-F90F1FE98886}" type="slidenum">
              <a:rPr lang="en-US" smtClean="0"/>
              <a:pPr/>
              <a:t>24</a:t>
            </a:fld>
            <a:endParaRPr lang="en-US" dirty="0"/>
          </a:p>
        </p:txBody>
      </p:sp>
    </p:spTree>
    <p:extLst>
      <p:ext uri="{BB962C8B-B14F-4D97-AF65-F5344CB8AC3E}">
        <p14:creationId xmlns:p14="http://schemas.microsoft.com/office/powerpoint/2010/main" val="13636664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0"/>
            <a:ext cx="12192000" cy="1207010"/>
          </a:xfrm>
          <a:prstGeom prst="rect">
            <a:avLst/>
          </a:prstGeom>
        </p:spPr>
      </p:pic>
      <p:sp>
        <p:nvSpPr>
          <p:cNvPr id="2" name="Title 1"/>
          <p:cNvSpPr>
            <a:spLocks noGrp="1"/>
          </p:cNvSpPr>
          <p:nvPr>
            <p:ph type="title"/>
          </p:nvPr>
        </p:nvSpPr>
        <p:spPr/>
        <p:txBody>
          <a:bodyPr/>
          <a:lstStyle/>
          <a:p>
            <a:r>
              <a:rPr lang="en-US" dirty="0" smtClean="0"/>
              <a:t>Partner Tools</a:t>
            </a:r>
            <a:endParaRPr lang="en-US" dirty="0"/>
          </a:p>
        </p:txBody>
      </p:sp>
      <p:sp>
        <p:nvSpPr>
          <p:cNvPr id="3" name="Content Placeholder 2"/>
          <p:cNvSpPr>
            <a:spLocks noGrp="1"/>
          </p:cNvSpPr>
          <p:nvPr>
            <p:ph idx="1"/>
          </p:nvPr>
        </p:nvSpPr>
        <p:spPr>
          <a:xfrm>
            <a:off x="775136" y="1478772"/>
            <a:ext cx="10760242" cy="4831849"/>
          </a:xfrm>
        </p:spPr>
        <p:txBody>
          <a:bodyPr>
            <a:normAutofit fontScale="92500" lnSpcReduction="10000"/>
          </a:bodyPr>
          <a:lstStyle/>
          <a:p>
            <a:pPr marL="0" indent="0">
              <a:buNone/>
            </a:pPr>
            <a:r>
              <a:rPr lang="en-US" dirty="0" smtClean="0"/>
              <a:t>Through Illinois workNet both WIOA-funded and other community partners can have accounts and use tools to facilitate and engage customers:</a:t>
            </a:r>
          </a:p>
          <a:p>
            <a:pPr lvl="1"/>
            <a:r>
              <a:rPr lang="en-US" dirty="0" smtClean="0"/>
              <a:t>Dashboard to view customer groups, assign and see assessments and program information.</a:t>
            </a:r>
          </a:p>
          <a:p>
            <a:pPr lvl="1"/>
            <a:r>
              <a:rPr lang="en-US" dirty="0" smtClean="0"/>
              <a:t>Add and manage information beneficial to the community:</a:t>
            </a:r>
          </a:p>
          <a:p>
            <a:pPr lvl="2"/>
            <a:r>
              <a:rPr lang="en-US" dirty="0" smtClean="0"/>
              <a:t>Company-Specific </a:t>
            </a:r>
            <a:r>
              <a:rPr lang="en-US" dirty="0"/>
              <a:t>Layoff Assistance Pages</a:t>
            </a:r>
          </a:p>
          <a:p>
            <a:pPr lvl="2"/>
            <a:r>
              <a:rPr lang="en-US" dirty="0"/>
              <a:t>Events</a:t>
            </a:r>
          </a:p>
          <a:p>
            <a:pPr lvl="2"/>
            <a:r>
              <a:rPr lang="en-US" dirty="0"/>
              <a:t>Featured Employers</a:t>
            </a:r>
          </a:p>
          <a:p>
            <a:pPr lvl="2"/>
            <a:r>
              <a:rPr lang="en-US" dirty="0" smtClean="0"/>
              <a:t>News and Updates</a:t>
            </a:r>
            <a:endParaRPr lang="en-US" dirty="0"/>
          </a:p>
          <a:p>
            <a:pPr lvl="2"/>
            <a:r>
              <a:rPr lang="en-US" dirty="0"/>
              <a:t>Partner Page</a:t>
            </a:r>
          </a:p>
          <a:p>
            <a:pPr lvl="2"/>
            <a:r>
              <a:rPr lang="en-US" dirty="0"/>
              <a:t>Resources</a:t>
            </a:r>
          </a:p>
          <a:p>
            <a:pPr lvl="2"/>
            <a:r>
              <a:rPr lang="en-US" dirty="0"/>
              <a:t>Service Locations</a:t>
            </a:r>
          </a:p>
          <a:p>
            <a:pPr lvl="2"/>
            <a:r>
              <a:rPr lang="en-US" dirty="0"/>
              <a:t>Special Programs</a:t>
            </a:r>
          </a:p>
          <a:p>
            <a:pPr lvl="2"/>
            <a:r>
              <a:rPr lang="en-US" dirty="0"/>
              <a:t>Success Stories</a:t>
            </a:r>
          </a:p>
          <a:p>
            <a:pPr lvl="2"/>
            <a:endParaRPr lang="en-US" dirty="0" smtClean="0"/>
          </a:p>
          <a:p>
            <a:pPr lvl="1"/>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20846"/>
            <a:ext cx="12192000" cy="84125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6595" y="3596108"/>
            <a:ext cx="2468880" cy="2468880"/>
          </a:xfrm>
          <a:prstGeom prst="rect">
            <a:avLst/>
          </a:prstGeom>
        </p:spPr>
      </p:pic>
      <p:sp>
        <p:nvSpPr>
          <p:cNvPr id="4" name="Slide Number Placeholder 3"/>
          <p:cNvSpPr>
            <a:spLocks noGrp="1"/>
          </p:cNvSpPr>
          <p:nvPr>
            <p:ph type="sldNum" sz="quarter" idx="12"/>
          </p:nvPr>
        </p:nvSpPr>
        <p:spPr/>
        <p:txBody>
          <a:bodyPr/>
          <a:lstStyle/>
          <a:p>
            <a:fld id="{915C0DE3-EAA1-497B-A4BF-F90F1FE98886}" type="slidenum">
              <a:rPr lang="en-US" smtClean="0"/>
              <a:pPr/>
              <a:t>25</a:t>
            </a:fld>
            <a:endParaRPr lang="en-US" dirty="0"/>
          </a:p>
        </p:txBody>
      </p:sp>
    </p:spTree>
    <p:extLst>
      <p:ext uri="{BB962C8B-B14F-4D97-AF65-F5344CB8AC3E}">
        <p14:creationId xmlns:p14="http://schemas.microsoft.com/office/powerpoint/2010/main" val="33214151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0"/>
            <a:ext cx="12192000" cy="1207010"/>
          </a:xfrm>
          <a:prstGeom prst="rect">
            <a:avLst/>
          </a:prstGeom>
        </p:spPr>
      </p:pic>
      <p:sp>
        <p:nvSpPr>
          <p:cNvPr id="2" name="Title 1"/>
          <p:cNvSpPr>
            <a:spLocks noGrp="1"/>
          </p:cNvSpPr>
          <p:nvPr>
            <p:ph type="title"/>
          </p:nvPr>
        </p:nvSpPr>
        <p:spPr>
          <a:xfrm>
            <a:off x="105034" y="311298"/>
            <a:ext cx="10515600" cy="1325563"/>
          </a:xfrm>
        </p:spPr>
        <p:txBody>
          <a:bodyPr/>
          <a:lstStyle/>
          <a:p>
            <a:r>
              <a:rPr lang="en-US" dirty="0" smtClean="0"/>
              <a:t>Partner Guides and Tools Examples</a:t>
            </a:r>
            <a:endParaRPr lang="en-US" dirty="0"/>
          </a:p>
        </p:txBody>
      </p:sp>
      <p:pic>
        <p:nvPicPr>
          <p:cNvPr id="5" name="Picture 4" descr="ATIM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t="7953" r="3520" b="18363"/>
          <a:stretch/>
        </p:blipFill>
        <p:spPr>
          <a:xfrm>
            <a:off x="248817" y="2301767"/>
            <a:ext cx="6019032" cy="4170850"/>
          </a:xfrm>
          <a:prstGeom prst="rect">
            <a:avLst/>
          </a:prstGeom>
          <a:ln>
            <a:noFill/>
          </a:ln>
          <a:effectLst>
            <a:outerShdw blurRad="292100" dist="139700" dir="2700000" algn="tl" rotWithShape="0">
              <a:srgbClr val="333333">
                <a:alpha val="65000"/>
              </a:srgbClr>
            </a:outerShdw>
          </a:effectLst>
        </p:spPr>
      </p:pic>
      <p:pic>
        <p:nvPicPr>
          <p:cNvPr id="9" name="Picture 8" descr="Work Based Learning Work-based learning - Google Chrome"/>
          <p:cNvPicPr>
            <a:picLocks noChangeAspect="1"/>
          </p:cNvPicPr>
          <p:nvPr/>
        </p:nvPicPr>
        <p:blipFill rotWithShape="1">
          <a:blip r:embed="rId4">
            <a:extLst>
              <a:ext uri="{28A0092B-C50C-407E-A947-70E740481C1C}">
                <a14:useLocalDpi xmlns:a14="http://schemas.microsoft.com/office/drawing/2010/main" val="0"/>
              </a:ext>
            </a:extLst>
          </a:blip>
          <a:srcRect t="7251" r="9376" b="1755"/>
          <a:stretch/>
        </p:blipFill>
        <p:spPr>
          <a:xfrm>
            <a:off x="9527491" y="220717"/>
            <a:ext cx="2186287" cy="6375690"/>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248817" y="1325563"/>
            <a:ext cx="4755362"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Data and tools at the office or on the go</a:t>
            </a:r>
          </a:p>
          <a:p>
            <a:pPr marL="285750" indent="-285750">
              <a:buFont typeface="Arial" panose="020B0604020202020204" pitchFamily="34" charset="0"/>
              <a:buChar char="•"/>
            </a:pPr>
            <a:r>
              <a:rPr lang="en-US" dirty="0" smtClean="0"/>
              <a:t>Online guides</a:t>
            </a:r>
          </a:p>
          <a:p>
            <a:pPr marL="285750" indent="-285750">
              <a:buFont typeface="Arial" panose="020B0604020202020204" pitchFamily="34" charset="0"/>
              <a:buChar char="•"/>
            </a:pPr>
            <a:r>
              <a:rPr lang="en-US" dirty="0" smtClean="0"/>
              <a:t>Live and archived webinars</a:t>
            </a:r>
            <a:endParaRPr lang="en-US" dirty="0"/>
          </a:p>
        </p:txBody>
      </p:sp>
      <p:pic>
        <p:nvPicPr>
          <p:cNvPr id="6" name="Picture 5" descr="ATIM Intake Dashboard - ATIM - Google Chrome"/>
          <p:cNvPicPr>
            <a:picLocks noChangeAspect="1"/>
          </p:cNvPicPr>
          <p:nvPr/>
        </p:nvPicPr>
        <p:blipFill rotWithShape="1">
          <a:blip r:embed="rId5">
            <a:extLst>
              <a:ext uri="{28A0092B-C50C-407E-A947-70E740481C1C}">
                <a14:useLocalDpi xmlns:a14="http://schemas.microsoft.com/office/drawing/2010/main" val="0"/>
              </a:ext>
            </a:extLst>
          </a:blip>
          <a:srcRect l="1961" t="8889" r="1961" b="-234"/>
          <a:stretch/>
        </p:blipFill>
        <p:spPr>
          <a:xfrm>
            <a:off x="4868330" y="1732024"/>
            <a:ext cx="4405878" cy="4832851"/>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fld id="{915C0DE3-EAA1-497B-A4BF-F90F1FE98886}" type="slidenum">
              <a:rPr lang="en-US" smtClean="0"/>
              <a:pPr/>
              <a:t>26</a:t>
            </a:fld>
            <a:endParaRPr lang="en-US" dirty="0"/>
          </a:p>
        </p:txBody>
      </p:sp>
      <p:cxnSp>
        <p:nvCxnSpPr>
          <p:cNvPr id="7" name="Straight Arrow Connector 6"/>
          <p:cNvCxnSpPr/>
          <p:nvPr/>
        </p:nvCxnSpPr>
        <p:spPr>
          <a:xfrm flipV="1">
            <a:off x="1299410" y="3476217"/>
            <a:ext cx="3641558" cy="1185412"/>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42384168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0"/>
            <a:ext cx="12192000" cy="1207010"/>
          </a:xfrm>
          <a:prstGeom prst="rect">
            <a:avLst/>
          </a:prstGeom>
        </p:spPr>
      </p:pic>
      <p:pic>
        <p:nvPicPr>
          <p:cNvPr id="2" name="Picture 1" descr="Illinois workNet widgets - Illinois workNet Home"/>
          <p:cNvPicPr>
            <a:picLocks noChangeAspect="1"/>
          </p:cNvPicPr>
          <p:nvPr/>
        </p:nvPicPr>
        <p:blipFill rotWithShape="1">
          <a:blip r:embed="rId3">
            <a:extLst>
              <a:ext uri="{28A0092B-C50C-407E-A947-70E740481C1C}">
                <a14:useLocalDpi xmlns:a14="http://schemas.microsoft.com/office/drawing/2010/main" val="0"/>
              </a:ext>
            </a:extLst>
          </a:blip>
          <a:srcRect l="14967" t="5426" r="16785" b="1551"/>
          <a:stretch/>
        </p:blipFill>
        <p:spPr>
          <a:xfrm>
            <a:off x="6489290" y="240680"/>
            <a:ext cx="5296018" cy="6194173"/>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364581" y="1493103"/>
            <a:ext cx="5629290" cy="4247317"/>
          </a:xfrm>
          <a:prstGeom prst="rect">
            <a:avLst/>
          </a:prstGeom>
        </p:spPr>
        <p:txBody>
          <a:bodyPr wrap="square">
            <a:spAutoFit/>
          </a:bodyPr>
          <a:lstStyle/>
          <a:p>
            <a:pPr>
              <a:defRPr/>
            </a:pPr>
            <a:r>
              <a:rPr lang="en-US" dirty="0" smtClean="0">
                <a:cs typeface="Arial" charset="0"/>
              </a:rPr>
              <a:t>Several widgets are available that, much like YouTube videos, with the copy/paste of a short code snippet puts nicely formatted, interactive apps on any website page.  Any state agency or partner can put widgets on their websites:</a:t>
            </a:r>
            <a:r>
              <a:rPr lang="en-US" dirty="0">
                <a:cs typeface="Arial" charset="0"/>
              </a:rPr>
              <a:t/>
            </a:r>
            <a:br>
              <a:rPr lang="en-US" dirty="0">
                <a:cs typeface="Arial" charset="0"/>
              </a:rPr>
            </a:br>
            <a:endParaRPr lang="en-US" dirty="0">
              <a:cs typeface="Arial" charset="0"/>
            </a:endParaRPr>
          </a:p>
          <a:p>
            <a:pPr marL="285750" indent="-285750">
              <a:buFont typeface="Arial" panose="020B0604020202020204" pitchFamily="34" charset="0"/>
              <a:buChar char="•"/>
              <a:defRPr/>
            </a:pPr>
            <a:r>
              <a:rPr lang="en-US" sz="1600" dirty="0" smtClean="0">
                <a:cs typeface="Arial" charset="0"/>
              </a:rPr>
              <a:t>IOER Resource Search</a:t>
            </a:r>
          </a:p>
          <a:p>
            <a:pPr marL="285750" indent="-285750">
              <a:buFont typeface="Arial" panose="020B0604020202020204" pitchFamily="34" charset="0"/>
              <a:buChar char="•"/>
              <a:defRPr/>
            </a:pPr>
            <a:r>
              <a:rPr lang="en-US" sz="1600" dirty="0" smtClean="0">
                <a:cs typeface="Arial" charset="0"/>
              </a:rPr>
              <a:t>IOER Learning Standards Browser</a:t>
            </a:r>
          </a:p>
          <a:p>
            <a:pPr marL="285750" indent="-285750">
              <a:buFont typeface="Arial" panose="020B0604020202020204" pitchFamily="34" charset="0"/>
              <a:buChar char="•"/>
              <a:defRPr/>
            </a:pPr>
            <a:r>
              <a:rPr lang="en-US" sz="1600" dirty="0" smtClean="0">
                <a:cs typeface="Arial" charset="0"/>
              </a:rPr>
              <a:t>IOER Libraries and Collections</a:t>
            </a:r>
          </a:p>
          <a:p>
            <a:pPr marL="285750" indent="-285750">
              <a:buFont typeface="Arial" panose="020B0604020202020204" pitchFamily="34" charset="0"/>
              <a:buChar char="•"/>
              <a:defRPr/>
            </a:pPr>
            <a:r>
              <a:rPr lang="en-US" sz="1600" dirty="0" smtClean="0">
                <a:cs typeface="Arial" charset="0"/>
              </a:rPr>
              <a:t>IOER Learning List Explorer</a:t>
            </a:r>
          </a:p>
          <a:p>
            <a:pPr marL="285750" indent="-285750">
              <a:buFont typeface="Arial" panose="020B0604020202020204" pitchFamily="34" charset="0"/>
              <a:buChar char="•"/>
              <a:defRPr/>
            </a:pPr>
            <a:r>
              <a:rPr lang="en-US" sz="1600" dirty="0" smtClean="0">
                <a:cs typeface="Arial" charset="0"/>
              </a:rPr>
              <a:t>IwN Related Resources</a:t>
            </a:r>
          </a:p>
          <a:p>
            <a:pPr marL="285750" indent="-285750">
              <a:buFont typeface="Arial" panose="020B0604020202020204" pitchFamily="34" charset="0"/>
              <a:buChar char="•"/>
              <a:defRPr/>
            </a:pPr>
            <a:r>
              <a:rPr lang="en-US" sz="1600" dirty="0" smtClean="0">
                <a:cs typeface="Arial" charset="0"/>
              </a:rPr>
              <a:t>IwN Service Finder</a:t>
            </a:r>
          </a:p>
          <a:p>
            <a:pPr marL="285750" indent="-285750">
              <a:buFont typeface="Arial" panose="020B0604020202020204" pitchFamily="34" charset="0"/>
              <a:buChar char="•"/>
              <a:defRPr/>
            </a:pPr>
            <a:r>
              <a:rPr lang="en-US" sz="1600" dirty="0" smtClean="0">
                <a:cs typeface="Arial" charset="0"/>
              </a:rPr>
              <a:t>IwN Career Pathways Explorer</a:t>
            </a:r>
          </a:p>
          <a:p>
            <a:pPr marL="285750" indent="-285750">
              <a:buFont typeface="Arial" panose="020B0604020202020204" pitchFamily="34" charset="0"/>
              <a:buChar char="•"/>
              <a:defRPr/>
            </a:pPr>
            <a:r>
              <a:rPr lang="en-US" sz="1600" dirty="0" smtClean="0">
                <a:cs typeface="Arial" charset="0"/>
              </a:rPr>
              <a:t>IwN Event Calendar</a:t>
            </a:r>
          </a:p>
          <a:p>
            <a:pPr marL="285750" indent="-285750">
              <a:buFont typeface="Arial" panose="020B0604020202020204" pitchFamily="34" charset="0"/>
              <a:buChar char="•"/>
              <a:defRPr/>
            </a:pPr>
            <a:r>
              <a:rPr lang="en-US" sz="1600" dirty="0" smtClean="0">
                <a:cs typeface="Arial" charset="0"/>
              </a:rPr>
              <a:t>Illinois Pathways (Career Clusters) Event Calendar</a:t>
            </a:r>
            <a:endParaRPr lang="en-US" sz="1600" dirty="0">
              <a:cs typeface="Arial" charset="0"/>
            </a:endParaRPr>
          </a:p>
          <a:p>
            <a:pPr marL="285750" indent="-285750">
              <a:buFont typeface="Arial" panose="020B0604020202020204" pitchFamily="34" charset="0"/>
              <a:buChar char="•"/>
              <a:defRPr/>
            </a:pPr>
            <a:endParaRPr lang="en-US" dirty="0">
              <a:latin typeface="Arial" charset="0"/>
              <a:cs typeface="Arial" charset="0"/>
            </a:endParaRPr>
          </a:p>
        </p:txBody>
      </p:sp>
      <p:sp>
        <p:nvSpPr>
          <p:cNvPr id="10" name="Title 1"/>
          <p:cNvSpPr txBox="1">
            <a:spLocks/>
          </p:cNvSpPr>
          <p:nvPr/>
        </p:nvSpPr>
        <p:spPr>
          <a:xfrm>
            <a:off x="364580" y="595973"/>
            <a:ext cx="10515600" cy="834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IwN and OER Widgets </a:t>
            </a:r>
            <a:endParaRPr lang="en-US" dirty="0"/>
          </a:p>
        </p:txBody>
      </p:sp>
      <p:sp>
        <p:nvSpPr>
          <p:cNvPr id="3" name="Rectangle 2"/>
          <p:cNvSpPr/>
          <p:nvPr/>
        </p:nvSpPr>
        <p:spPr>
          <a:xfrm>
            <a:off x="461110" y="5710019"/>
            <a:ext cx="4351769" cy="646331"/>
          </a:xfrm>
          <a:prstGeom prst="rect">
            <a:avLst/>
          </a:prstGeom>
        </p:spPr>
        <p:txBody>
          <a:bodyPr wrap="none">
            <a:spAutoFit/>
          </a:bodyPr>
          <a:lstStyle/>
          <a:p>
            <a:r>
              <a:rPr lang="en-US" dirty="0">
                <a:hlinkClick r:id="rId4"/>
              </a:rPr>
              <a:t>http://</a:t>
            </a:r>
            <a:r>
              <a:rPr lang="en-US" dirty="0" smtClean="0">
                <a:hlinkClick r:id="rId4"/>
              </a:rPr>
              <a:t>www2.illinoisworknet.com/widgets</a:t>
            </a:r>
            <a:endParaRPr lang="en-US" dirty="0" smtClean="0"/>
          </a:p>
          <a:p>
            <a:endParaRPr lang="en-US" dirty="0"/>
          </a:p>
        </p:txBody>
      </p:sp>
      <p:sp>
        <p:nvSpPr>
          <p:cNvPr id="5" name="Slide Number Placeholder 4"/>
          <p:cNvSpPr>
            <a:spLocks noGrp="1"/>
          </p:cNvSpPr>
          <p:nvPr>
            <p:ph type="sldNum" sz="quarter" idx="12"/>
          </p:nvPr>
        </p:nvSpPr>
        <p:spPr/>
        <p:txBody>
          <a:bodyPr/>
          <a:lstStyle/>
          <a:p>
            <a:fld id="{915C0DE3-EAA1-497B-A4BF-F90F1FE98886}" type="slidenum">
              <a:rPr lang="en-US" smtClean="0"/>
              <a:pPr/>
              <a:t>27</a:t>
            </a:fld>
            <a:endParaRPr lang="en-US" dirty="0"/>
          </a:p>
        </p:txBody>
      </p:sp>
    </p:spTree>
    <p:extLst>
      <p:ext uri="{BB962C8B-B14F-4D97-AF65-F5344CB8AC3E}">
        <p14:creationId xmlns:p14="http://schemas.microsoft.com/office/powerpoint/2010/main" val="36721598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Outreach/Marketing</a:t>
            </a:r>
            <a:endParaRPr lang="en-US" dirty="0"/>
          </a:p>
        </p:txBody>
      </p:sp>
      <p:sp>
        <p:nvSpPr>
          <p:cNvPr id="3" name="Content Placeholder 2"/>
          <p:cNvSpPr>
            <a:spLocks noGrp="1"/>
          </p:cNvSpPr>
          <p:nvPr>
            <p:ph idx="1"/>
          </p:nvPr>
        </p:nvSpPr>
        <p:spPr>
          <a:xfrm>
            <a:off x="838200" y="1573368"/>
            <a:ext cx="10515600" cy="4918871"/>
          </a:xfrm>
        </p:spPr>
        <p:txBody>
          <a:bodyPr>
            <a:normAutofit fontScale="92500" lnSpcReduction="20000"/>
          </a:bodyPr>
          <a:lstStyle/>
          <a:p>
            <a:pPr marL="0" indent="0">
              <a:buNone/>
            </a:pPr>
            <a:r>
              <a:rPr lang="en-US" dirty="0" smtClean="0"/>
              <a:t>Illinois workNet provides templates for outreach and marketing available to any partner:</a:t>
            </a:r>
            <a:br>
              <a:rPr lang="en-US" dirty="0" smtClean="0"/>
            </a:br>
            <a:endParaRPr lang="en-US" dirty="0" smtClean="0"/>
          </a:p>
          <a:p>
            <a:r>
              <a:rPr lang="en-US" dirty="0" smtClean="0"/>
              <a:t>Graphics and icons</a:t>
            </a:r>
          </a:p>
          <a:p>
            <a:r>
              <a:rPr lang="en-US" dirty="0" smtClean="0"/>
              <a:t>Color palette</a:t>
            </a:r>
          </a:p>
          <a:p>
            <a:r>
              <a:rPr lang="en-US" dirty="0" smtClean="0"/>
              <a:t>Updated </a:t>
            </a:r>
            <a:r>
              <a:rPr lang="en-US" dirty="0"/>
              <a:t>flyer templates for local partners to customize </a:t>
            </a:r>
            <a:r>
              <a:rPr lang="en-US" dirty="0" smtClean="0"/>
              <a:t>(by </a:t>
            </a:r>
            <a:r>
              <a:rPr lang="en-US" dirty="0"/>
              <a:t>filling in some of their services and local contact </a:t>
            </a:r>
            <a:r>
              <a:rPr lang="en-US" dirty="0" smtClean="0"/>
              <a:t>information):</a:t>
            </a:r>
          </a:p>
          <a:p>
            <a:pPr lvl="1"/>
            <a:r>
              <a:rPr lang="en-US" dirty="0" smtClean="0"/>
              <a:t>Employers</a:t>
            </a:r>
          </a:p>
          <a:p>
            <a:pPr lvl="1"/>
            <a:r>
              <a:rPr lang="en-US" dirty="0" smtClean="0"/>
              <a:t>Individuals</a:t>
            </a:r>
          </a:p>
          <a:p>
            <a:pPr lvl="1"/>
            <a:r>
              <a:rPr lang="en-US" dirty="0" smtClean="0"/>
              <a:t>Youth</a:t>
            </a:r>
          </a:p>
          <a:p>
            <a:pPr lvl="1"/>
            <a:r>
              <a:rPr lang="en-US" dirty="0" smtClean="0"/>
              <a:t>Veterans</a:t>
            </a:r>
          </a:p>
          <a:p>
            <a:pPr lvl="1"/>
            <a:r>
              <a:rPr lang="en-US" dirty="0" smtClean="0"/>
              <a:t>Laid Off Workers</a:t>
            </a:r>
          </a:p>
          <a:p>
            <a:pPr lvl="1"/>
            <a:r>
              <a:rPr lang="en-US" dirty="0" smtClean="0"/>
              <a:t>Workforce and Education Partners</a:t>
            </a:r>
          </a:p>
          <a:p>
            <a:pPr lvl="1"/>
            <a:r>
              <a:rPr lang="en-US" dirty="0" smtClean="0"/>
              <a:t>General</a:t>
            </a:r>
          </a:p>
          <a:p>
            <a:pPr lvl="1"/>
            <a:endParaRPr lang="en-US" dirty="0"/>
          </a:p>
          <a:p>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smtClean="0"/>
          </a:p>
          <a:p>
            <a:pPr marL="457200" lvl="1" indent="0">
              <a:buNone/>
            </a:pPr>
            <a:endParaRPr lang="en-US" dirty="0" smtClean="0"/>
          </a:p>
          <a:p>
            <a:pPr marL="0" indent="0">
              <a:buNone/>
            </a:pPr>
            <a:endParaRPr lang="en-US" dirty="0"/>
          </a:p>
          <a:p>
            <a:pPr marL="0" indent="0">
              <a:buNone/>
            </a:pPr>
            <a:endParaRPr lang="en-US" dirty="0"/>
          </a:p>
        </p:txBody>
      </p:sp>
      <p:pic>
        <p:nvPicPr>
          <p:cNvPr id="9" name="Picture 4" descr="http://www2.illinoisworknet.com/PublishingImages/Icons/v3-worknet-logo.png"/>
          <p:cNvPicPr>
            <a:picLocks noChangeAspect="1" noChangeArrowheads="1"/>
          </p:cNvPicPr>
          <p:nvPr/>
        </p:nvPicPr>
        <p:blipFill rotWithShape="1">
          <a:blip r:embed="rId2">
            <a:extLst>
              <a:ext uri="{28A0092B-C50C-407E-A947-70E740481C1C}">
                <a14:useLocalDpi xmlns:a14="http://schemas.microsoft.com/office/drawing/2010/main" val="0"/>
              </a:ext>
            </a:extLst>
          </a:blip>
          <a:srcRect r="55470"/>
          <a:stretch/>
        </p:blipFill>
        <p:spPr bwMode="auto">
          <a:xfrm>
            <a:off x="9261967" y="4966636"/>
            <a:ext cx="2120736" cy="9525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915C0DE3-EAA1-497B-A4BF-F90F1FE98886}" type="slidenum">
              <a:rPr lang="en-US" smtClean="0"/>
              <a:pPr/>
              <a:t>28</a:t>
            </a:fld>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0" y="0"/>
            <a:ext cx="12192000" cy="120701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020846"/>
            <a:ext cx="12192000" cy="841250"/>
          </a:xfrm>
          <a:prstGeom prst="rect">
            <a:avLst/>
          </a:prstGeom>
        </p:spPr>
      </p:pic>
    </p:spTree>
    <p:extLst>
      <p:ext uri="{BB962C8B-B14F-4D97-AF65-F5344CB8AC3E}">
        <p14:creationId xmlns:p14="http://schemas.microsoft.com/office/powerpoint/2010/main" val="12430633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5C0DE3-EAA1-497B-A4BF-F90F1FE98886}" type="slidenum">
              <a:rPr lang="en-US" smtClean="0"/>
              <a:pPr/>
              <a:t>29</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0"/>
            <a:ext cx="12192000" cy="120701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20846"/>
            <a:ext cx="12192000" cy="841250"/>
          </a:xfrm>
          <a:prstGeom prst="rect">
            <a:avLst/>
          </a:prstGeom>
        </p:spPr>
      </p:pic>
      <p:sp>
        <p:nvSpPr>
          <p:cNvPr id="7" name="Rectangle 6"/>
          <p:cNvSpPr/>
          <p:nvPr/>
        </p:nvSpPr>
        <p:spPr>
          <a:xfrm>
            <a:off x="623374" y="1870981"/>
            <a:ext cx="5629290" cy="1631216"/>
          </a:xfrm>
          <a:prstGeom prst="rect">
            <a:avLst/>
          </a:prstGeom>
        </p:spPr>
        <p:txBody>
          <a:bodyPr wrap="square">
            <a:spAutoFit/>
          </a:bodyPr>
          <a:lstStyle/>
          <a:p>
            <a:pPr>
              <a:defRPr/>
            </a:pPr>
            <a:r>
              <a:rPr lang="en-US" sz="2000" dirty="0" smtClean="0">
                <a:cs typeface="Arial" charset="0"/>
              </a:rPr>
              <a:t>Jeanne Kitchens</a:t>
            </a:r>
          </a:p>
          <a:p>
            <a:pPr>
              <a:defRPr/>
            </a:pPr>
            <a:r>
              <a:rPr lang="en-US" sz="2000" dirty="0" smtClean="0">
                <a:cs typeface="Arial" charset="0"/>
              </a:rPr>
              <a:t>Associate Director</a:t>
            </a:r>
          </a:p>
          <a:p>
            <a:pPr>
              <a:defRPr/>
            </a:pPr>
            <a:r>
              <a:rPr lang="en-US" sz="2000" dirty="0" smtClean="0">
                <a:cs typeface="Arial" charset="0"/>
              </a:rPr>
              <a:t>SIU Center for Workforce Development</a:t>
            </a:r>
          </a:p>
          <a:p>
            <a:pPr>
              <a:defRPr/>
            </a:pPr>
            <a:r>
              <a:rPr lang="en-US" sz="2000" dirty="0" smtClean="0">
                <a:cs typeface="Arial" charset="0"/>
              </a:rPr>
              <a:t>2450 Foundation Drive, Suit 100</a:t>
            </a:r>
          </a:p>
          <a:p>
            <a:pPr>
              <a:defRPr/>
            </a:pPr>
            <a:r>
              <a:rPr lang="en-US" sz="2000" dirty="0" smtClean="0">
                <a:cs typeface="Arial" charset="0"/>
              </a:rPr>
              <a:t>Springfield, Illinois 62703-5464</a:t>
            </a:r>
            <a:endParaRPr lang="en-US" dirty="0">
              <a:latin typeface="Arial" charset="0"/>
              <a:cs typeface="Arial" charset="0"/>
            </a:endParaRPr>
          </a:p>
        </p:txBody>
      </p:sp>
      <p:sp>
        <p:nvSpPr>
          <p:cNvPr id="8" name="Title 1"/>
          <p:cNvSpPr txBox="1">
            <a:spLocks/>
          </p:cNvSpPr>
          <p:nvPr/>
        </p:nvSpPr>
        <p:spPr>
          <a:xfrm>
            <a:off x="433591" y="958282"/>
            <a:ext cx="10515600" cy="834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Contact Information for Partners</a:t>
            </a:r>
            <a:endParaRPr lang="en-US" dirty="0"/>
          </a:p>
        </p:txBody>
      </p:sp>
    </p:spTree>
    <p:extLst>
      <p:ext uri="{BB962C8B-B14F-4D97-AF65-F5344CB8AC3E}">
        <p14:creationId xmlns:p14="http://schemas.microsoft.com/office/powerpoint/2010/main" val="2079476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679" y="463813"/>
            <a:ext cx="10515600" cy="834501"/>
          </a:xfrm>
        </p:spPr>
        <p:txBody>
          <a:bodyPr/>
          <a:lstStyle/>
          <a:p>
            <a:r>
              <a:rPr lang="en-US" dirty="0" smtClean="0"/>
              <a:t>Illinois workNet</a:t>
            </a:r>
            <a:r>
              <a:rPr lang="en-US" dirty="0"/>
              <a:t> </a:t>
            </a:r>
            <a:r>
              <a:rPr lang="en-US" dirty="0" smtClean="0"/>
              <a:t>Background</a:t>
            </a:r>
            <a:endParaRPr lang="en-US" dirty="0"/>
          </a:p>
        </p:txBody>
      </p:sp>
      <p:sp>
        <p:nvSpPr>
          <p:cNvPr id="3" name="Content Placeholder 2"/>
          <p:cNvSpPr>
            <a:spLocks noGrp="1"/>
          </p:cNvSpPr>
          <p:nvPr>
            <p:ph idx="1"/>
          </p:nvPr>
        </p:nvSpPr>
        <p:spPr>
          <a:xfrm>
            <a:off x="525454" y="1344061"/>
            <a:ext cx="10867465" cy="2165778"/>
          </a:xfrm>
        </p:spPr>
        <p:txBody>
          <a:bodyPr>
            <a:normAutofit/>
          </a:bodyPr>
          <a:lstStyle/>
          <a:p>
            <a:pPr marL="457200" lvl="1" indent="0">
              <a:buNone/>
            </a:pPr>
            <a:endParaRPr lang="en-US" dirty="0" smtClean="0"/>
          </a:p>
          <a:p>
            <a:pPr lvl="1"/>
            <a:endParaRPr lang="en-US" dirty="0" smtClean="0"/>
          </a:p>
          <a:p>
            <a:pPr lvl="1"/>
            <a:endParaRPr lang="en-US" dirty="0" smtClean="0"/>
          </a:p>
          <a:p>
            <a:pPr lvl="1"/>
            <a:endParaRPr lang="en-US" dirty="0" smtClean="0"/>
          </a:p>
          <a:p>
            <a:pPr lvl="1"/>
            <a:endParaRPr lang="en-US" dirty="0"/>
          </a:p>
        </p:txBody>
      </p:sp>
      <p:grpSp>
        <p:nvGrpSpPr>
          <p:cNvPr id="13" name="Group 12"/>
          <p:cNvGrpSpPr/>
          <p:nvPr/>
        </p:nvGrpSpPr>
        <p:grpSpPr>
          <a:xfrm>
            <a:off x="413679" y="3652385"/>
            <a:ext cx="10697344" cy="3069090"/>
            <a:chOff x="-91871" y="-2238585"/>
            <a:chExt cx="8105775" cy="1270073"/>
          </a:xfrm>
          <a:solidFill>
            <a:srgbClr val="00615B"/>
          </a:solidFill>
        </p:grpSpPr>
        <p:sp>
          <p:nvSpPr>
            <p:cNvPr id="14" name="Rounded Rectangle 13"/>
            <p:cNvSpPr/>
            <p:nvPr/>
          </p:nvSpPr>
          <p:spPr>
            <a:xfrm>
              <a:off x="-91871" y="-2238585"/>
              <a:ext cx="8105775" cy="1270073"/>
            </a:xfrm>
            <a:prstGeom prst="roundRect">
              <a:avLst/>
            </a:prstGeom>
            <a:solidFill>
              <a:schemeClr val="accent6">
                <a:lumMod val="75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5" name="Rounded Rectangle 4"/>
            <p:cNvSpPr/>
            <p:nvPr/>
          </p:nvSpPr>
          <p:spPr>
            <a:xfrm>
              <a:off x="189116" y="-2179186"/>
              <a:ext cx="7543800" cy="1098002"/>
            </a:xfrm>
            <a:prstGeom prst="rect">
              <a:avLst/>
            </a:prstGeom>
            <a:solidFill>
              <a:schemeClr val="accent6">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r>
                <a:rPr lang="en-US" b="1" dirty="0"/>
                <a:t>State Agencies and Organizations:</a:t>
              </a:r>
            </a:p>
            <a:p>
              <a:pPr marL="285750" indent="-285750">
                <a:buFont typeface="Arial" panose="020B0604020202020204" pitchFamily="34" charset="0"/>
                <a:buChar char="•"/>
              </a:pPr>
              <a:r>
                <a:rPr lang="en-US" sz="1600" dirty="0"/>
                <a:t>Illinois Workforce Investment Board (IWIB)</a:t>
              </a:r>
            </a:p>
            <a:p>
              <a:pPr marL="285750" indent="-285750">
                <a:buFont typeface="Arial" panose="020B0604020202020204" pitchFamily="34" charset="0"/>
                <a:buChar char="•"/>
              </a:pPr>
              <a:r>
                <a:rPr lang="en-US" sz="1600" dirty="0" smtClean="0"/>
                <a:t>Illinois Workforce Partnership (IWP)</a:t>
              </a:r>
            </a:p>
            <a:p>
              <a:pPr marL="285750" indent="-285750">
                <a:buFont typeface="Arial" panose="020B0604020202020204" pitchFamily="34" charset="0"/>
                <a:buChar char="•"/>
              </a:pPr>
              <a:r>
                <a:rPr lang="en-US" sz="1600" dirty="0" smtClean="0"/>
                <a:t>Illinois Pathways STEM Learning Exchanges</a:t>
              </a:r>
            </a:p>
            <a:p>
              <a:pPr marL="285750" indent="-285750">
                <a:buFont typeface="Arial" panose="020B0604020202020204" pitchFamily="34" charset="0"/>
                <a:buChar char="•"/>
              </a:pPr>
              <a:r>
                <a:rPr lang="en-US" sz="1600" dirty="0" smtClean="0"/>
                <a:t>Illinois </a:t>
              </a:r>
              <a:r>
                <a:rPr lang="en-US" sz="1600" dirty="0"/>
                <a:t>Community College Board (ICCB)</a:t>
              </a:r>
            </a:p>
            <a:p>
              <a:pPr marL="285750" indent="-285750">
                <a:buFont typeface="Arial" panose="020B0604020202020204" pitchFamily="34" charset="0"/>
                <a:buChar char="•"/>
              </a:pPr>
              <a:r>
                <a:rPr lang="en-US" sz="1600" dirty="0"/>
                <a:t>Illinois Board of Higher Education (IBHE)</a:t>
              </a:r>
            </a:p>
            <a:p>
              <a:pPr marL="285750" indent="-285750">
                <a:buFont typeface="Arial" panose="020B0604020202020204" pitchFamily="34" charset="0"/>
                <a:buChar char="•"/>
              </a:pPr>
              <a:r>
                <a:rPr lang="en-US" sz="1600" dirty="0"/>
                <a:t>Illinois Department of Employment Security (IDES)</a:t>
              </a:r>
            </a:p>
            <a:p>
              <a:pPr marL="285750" indent="-285750">
                <a:buFont typeface="Arial" panose="020B0604020202020204" pitchFamily="34" charset="0"/>
                <a:buChar char="•"/>
              </a:pPr>
              <a:r>
                <a:rPr lang="en-US" sz="1600" dirty="0"/>
                <a:t>Illinois Department of Healthcare and Family Services (DHFS)</a:t>
              </a:r>
            </a:p>
            <a:p>
              <a:pPr marL="285750" indent="-285750">
                <a:buFont typeface="Arial" panose="020B0604020202020204" pitchFamily="34" charset="0"/>
                <a:buChar char="•"/>
              </a:pPr>
              <a:r>
                <a:rPr lang="en-US" sz="1600" dirty="0"/>
                <a:t>Illinois Department of Human Services (DHS)</a:t>
              </a:r>
            </a:p>
            <a:p>
              <a:pPr marL="285750" indent="-285750">
                <a:buFont typeface="Arial" panose="020B0604020202020204" pitchFamily="34" charset="0"/>
                <a:buChar char="•"/>
              </a:pPr>
              <a:r>
                <a:rPr lang="en-US" sz="1600" dirty="0"/>
                <a:t>Illinois State Board of Education (ISBE)</a:t>
              </a:r>
            </a:p>
            <a:p>
              <a:pPr marL="285750" indent="-285750">
                <a:buFont typeface="Arial" panose="020B0604020202020204" pitchFamily="34" charset="0"/>
                <a:buChar char="•"/>
              </a:pPr>
              <a:r>
                <a:rPr lang="en-US" sz="1600" dirty="0"/>
                <a:t>Illinois Student Assistance Commission (ISAC</a:t>
              </a:r>
              <a:r>
                <a:rPr lang="en-US" dirty="0" smtClean="0"/>
                <a:t>)</a:t>
              </a:r>
              <a:endParaRPr lang="en-US" dirty="0"/>
            </a:p>
          </p:txBody>
        </p:sp>
      </p:gr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1493" y="4154201"/>
            <a:ext cx="2202149" cy="2202149"/>
          </a:xfrm>
          <a:prstGeom prst="rect">
            <a:avLst/>
          </a:prstGeom>
        </p:spPr>
      </p:pic>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b="28132"/>
          <a:stretch/>
        </p:blipFill>
        <p:spPr>
          <a:xfrm rot="10800000">
            <a:off x="0" y="10625"/>
            <a:ext cx="12192000" cy="407440"/>
          </a:xfrm>
          <a:prstGeom prst="rect">
            <a:avLst/>
          </a:prstGeom>
        </p:spPr>
      </p:pic>
      <p:sp>
        <p:nvSpPr>
          <p:cNvPr id="5" name="Slide Number Placeholder 4"/>
          <p:cNvSpPr>
            <a:spLocks noGrp="1"/>
          </p:cNvSpPr>
          <p:nvPr>
            <p:ph type="sldNum" sz="quarter" idx="12"/>
          </p:nvPr>
        </p:nvSpPr>
        <p:spPr/>
        <p:txBody>
          <a:bodyPr/>
          <a:lstStyle/>
          <a:p>
            <a:fld id="{915C0DE3-EAA1-497B-A4BF-F90F1FE98886}" type="slidenum">
              <a:rPr lang="en-US" smtClean="0"/>
              <a:pPr/>
              <a:t>3</a:t>
            </a:fld>
            <a:endParaRPr lang="en-US" dirty="0"/>
          </a:p>
        </p:txBody>
      </p:sp>
      <p:sp>
        <p:nvSpPr>
          <p:cNvPr id="4" name="Rectangle 3"/>
          <p:cNvSpPr/>
          <p:nvPr/>
        </p:nvSpPr>
        <p:spPr>
          <a:xfrm>
            <a:off x="413679" y="1255712"/>
            <a:ext cx="10979240" cy="2308324"/>
          </a:xfrm>
          <a:prstGeom prst="rect">
            <a:avLst/>
          </a:prstGeom>
        </p:spPr>
        <p:txBody>
          <a:bodyPr wrap="square">
            <a:spAutoFit/>
          </a:bodyPr>
          <a:lstStyle/>
          <a:p>
            <a:r>
              <a:rPr lang="en-US" dirty="0"/>
              <a:t>Sponsored by DCEO Office of Employment and Training through WIA/WIOA funds, Illinois </a:t>
            </a:r>
            <a:r>
              <a:rPr lang="en-US" dirty="0" smtClean="0"/>
              <a:t>workNet® </a:t>
            </a:r>
            <a:r>
              <a:rPr lang="en-US" dirty="0"/>
              <a:t>(IwN) has been evolving continually since launching in 2005-2006 as a result of recommendations from the Illinois Workforce Investment Board.</a:t>
            </a:r>
            <a:br>
              <a:rPr lang="en-US" dirty="0"/>
            </a:br>
            <a:r>
              <a:rPr lang="en-US" dirty="0"/>
              <a:t/>
            </a:r>
            <a:br>
              <a:rPr lang="en-US" dirty="0"/>
            </a:br>
            <a:r>
              <a:rPr lang="en-US" dirty="0"/>
              <a:t>Since, it’s inception, the IwN Web Portal System has continually evolved as a flexible infrastructure to support State of Illinois initiatives and priorities.  </a:t>
            </a:r>
            <a:r>
              <a:rPr lang="en-US" dirty="0" smtClean="0"/>
              <a:t>The </a:t>
            </a:r>
            <a:r>
              <a:rPr lang="en-US" dirty="0"/>
              <a:t>Web Portal System has always worked with and supported partnerships across state agencies and regionally across Local Workforce and Economic Development Areas.</a:t>
            </a:r>
          </a:p>
        </p:txBody>
      </p:sp>
    </p:spTree>
    <p:extLst>
      <p:ext uri="{BB962C8B-B14F-4D97-AF65-F5344CB8AC3E}">
        <p14:creationId xmlns:p14="http://schemas.microsoft.com/office/powerpoint/2010/main" val="33459285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33592"/>
            <a:ext cx="10515600" cy="1325563"/>
          </a:xfrm>
        </p:spPr>
        <p:txBody>
          <a:bodyPr/>
          <a:lstStyle/>
          <a:p>
            <a:r>
              <a:rPr lang="en-US" dirty="0" smtClean="0"/>
              <a:t>IwN Web Portal System</a:t>
            </a:r>
            <a:endParaRPr lang="en-US" dirty="0"/>
          </a:p>
        </p:txBody>
      </p:sp>
      <p:sp>
        <p:nvSpPr>
          <p:cNvPr id="3" name="Content Placeholder 2"/>
          <p:cNvSpPr>
            <a:spLocks noGrp="1"/>
          </p:cNvSpPr>
          <p:nvPr>
            <p:ph idx="1"/>
          </p:nvPr>
        </p:nvSpPr>
        <p:spPr>
          <a:xfrm>
            <a:off x="589830" y="1751864"/>
            <a:ext cx="8200887" cy="2938954"/>
          </a:xfrm>
        </p:spPr>
        <p:txBody>
          <a:bodyPr>
            <a:normAutofit/>
          </a:bodyPr>
          <a:lstStyle/>
          <a:p>
            <a:pPr marL="0" indent="0">
              <a:buNone/>
            </a:pPr>
            <a:r>
              <a:rPr lang="en-US" sz="2000" dirty="0" smtClean="0"/>
              <a:t>IwN ensures there is “no wrong door” to access state programs, provides 24-7, no-cost access to career, employment, and workforce development resources, services and tools to all citizens of our state.</a:t>
            </a:r>
            <a:br>
              <a:rPr lang="en-US" sz="2000" dirty="0" smtClean="0"/>
            </a:br>
            <a:endParaRPr lang="en-US" sz="2000" dirty="0" smtClean="0"/>
          </a:p>
          <a:p>
            <a:pPr marL="0" indent="0">
              <a:buNone/>
            </a:pPr>
            <a:r>
              <a:rPr lang="en-US" sz="2000" dirty="0" smtClean="0"/>
              <a:t>It is built as a technology that is flexible to adapt to new programs as they occur and share data back and forth with the Illinois Workforce Development System (IWDS) and other systems.  Web services are in place to share/integrate customer data between Illinois workNet and IWDS.  </a:t>
            </a:r>
            <a:endParaRPr lang="en-US" dirty="0"/>
          </a:p>
        </p:txBody>
      </p:sp>
      <p:grpSp>
        <p:nvGrpSpPr>
          <p:cNvPr id="8" name="Group 7"/>
          <p:cNvGrpSpPr/>
          <p:nvPr/>
        </p:nvGrpSpPr>
        <p:grpSpPr>
          <a:xfrm>
            <a:off x="589830" y="4968531"/>
            <a:ext cx="10528184" cy="1203672"/>
            <a:chOff x="-91871" y="-2238585"/>
            <a:chExt cx="8105775" cy="1648322"/>
          </a:xfrm>
          <a:solidFill>
            <a:schemeClr val="accent6">
              <a:lumMod val="75000"/>
            </a:schemeClr>
          </a:solidFill>
        </p:grpSpPr>
        <p:sp>
          <p:nvSpPr>
            <p:cNvPr id="9" name="Rounded Rectangle 8"/>
            <p:cNvSpPr/>
            <p:nvPr/>
          </p:nvSpPr>
          <p:spPr>
            <a:xfrm>
              <a:off x="-91871" y="-2238585"/>
              <a:ext cx="8105775" cy="1648322"/>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1" name="Rounded Rectangle 4"/>
            <p:cNvSpPr/>
            <p:nvPr/>
          </p:nvSpPr>
          <p:spPr>
            <a:xfrm>
              <a:off x="40564" y="-2090909"/>
              <a:ext cx="7543800" cy="13539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r>
                <a:rPr lang="en-US" sz="2000" dirty="0" smtClean="0"/>
                <a:t>IWDS is State’s WIA/WIAO reporting system. This system is used by Local Workforce Investment Areas (LWIA) staff for case management and reporting of all local WIA/WIOA services.  </a:t>
              </a:r>
              <a:endParaRPr lang="en-US" sz="2000" dirty="0"/>
            </a:p>
          </p:txBody>
        </p:sp>
      </p:gr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t="1" b="29069"/>
          <a:stretch/>
        </p:blipFill>
        <p:spPr>
          <a:xfrm>
            <a:off x="0" y="6442904"/>
            <a:ext cx="12192000" cy="415096"/>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b="28132"/>
          <a:stretch/>
        </p:blipFill>
        <p:spPr>
          <a:xfrm rot="10800000">
            <a:off x="0" y="10625"/>
            <a:ext cx="12192000" cy="407440"/>
          </a:xfrm>
          <a:prstGeom prst="rect">
            <a:avLst/>
          </a:prstGeom>
        </p:spPr>
      </p:pic>
      <p:sp>
        <p:nvSpPr>
          <p:cNvPr id="4" name="Slide Number Placeholder 3"/>
          <p:cNvSpPr>
            <a:spLocks noGrp="1"/>
          </p:cNvSpPr>
          <p:nvPr>
            <p:ph type="sldNum" sz="quarter" idx="12"/>
          </p:nvPr>
        </p:nvSpPr>
        <p:spPr/>
        <p:txBody>
          <a:bodyPr/>
          <a:lstStyle/>
          <a:p>
            <a:fld id="{915C0DE3-EAA1-497B-A4BF-F90F1FE98886}" type="slidenum">
              <a:rPr lang="en-US" smtClean="0"/>
              <a:pPr/>
              <a:t>4</a:t>
            </a:fld>
            <a:endParaRPr lang="en-US" dirty="0"/>
          </a:p>
        </p:txBody>
      </p:sp>
      <p:pic>
        <p:nvPicPr>
          <p:cNvPr id="10" name="Picture 9"/>
          <p:cNvPicPr>
            <a:picLocks noChangeAspect="1"/>
          </p:cNvPicPr>
          <p:nvPr/>
        </p:nvPicPr>
        <p:blipFill>
          <a:blip r:embed="rId4"/>
          <a:stretch>
            <a:fillRect/>
          </a:stretch>
        </p:blipFill>
        <p:spPr>
          <a:xfrm>
            <a:off x="8397542" y="1249530"/>
            <a:ext cx="2816005" cy="3418790"/>
          </a:xfrm>
          <a:prstGeom prst="rect">
            <a:avLst/>
          </a:prstGeom>
        </p:spPr>
      </p:pic>
    </p:spTree>
    <p:extLst>
      <p:ext uri="{BB962C8B-B14F-4D97-AF65-F5344CB8AC3E}">
        <p14:creationId xmlns:p14="http://schemas.microsoft.com/office/powerpoint/2010/main" val="24208251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IwN</a:t>
            </a:r>
            <a:r>
              <a:rPr lang="en-US" dirty="0"/>
              <a:t> </a:t>
            </a:r>
            <a:r>
              <a:rPr lang="en-US" dirty="0" smtClean="0"/>
              <a:t>Purpose and Audience</a:t>
            </a:r>
            <a:endParaRPr lang="en-US" dirty="0"/>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1" b="29069"/>
          <a:stretch/>
        </p:blipFill>
        <p:spPr>
          <a:xfrm>
            <a:off x="0" y="6442904"/>
            <a:ext cx="12192000" cy="415096"/>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b="28132"/>
          <a:stretch/>
        </p:blipFill>
        <p:spPr>
          <a:xfrm rot="10800000">
            <a:off x="0" y="10625"/>
            <a:ext cx="12192000" cy="407440"/>
          </a:xfrm>
          <a:prstGeom prst="rect">
            <a:avLst/>
          </a:prstGeom>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t="1" b="29069"/>
          <a:stretch/>
        </p:blipFill>
        <p:spPr>
          <a:xfrm>
            <a:off x="0" y="6485008"/>
            <a:ext cx="12192000" cy="415096"/>
          </a:xfrm>
          <a:prstGeom prst="rect">
            <a:avLst/>
          </a:prstGeom>
        </p:spPr>
      </p:pic>
      <p:grpSp>
        <p:nvGrpSpPr>
          <p:cNvPr id="12" name="Group 11"/>
          <p:cNvGrpSpPr/>
          <p:nvPr/>
        </p:nvGrpSpPr>
        <p:grpSpPr>
          <a:xfrm>
            <a:off x="633168" y="1588053"/>
            <a:ext cx="8969836" cy="1811130"/>
            <a:chOff x="-91871" y="-2238585"/>
            <a:chExt cx="8105775" cy="1216800"/>
          </a:xfrm>
          <a:solidFill>
            <a:srgbClr val="00615B"/>
          </a:solidFill>
        </p:grpSpPr>
        <p:sp>
          <p:nvSpPr>
            <p:cNvPr id="13" name="Rounded Rectangle 12"/>
            <p:cNvSpPr/>
            <p:nvPr/>
          </p:nvSpPr>
          <p:spPr>
            <a:xfrm>
              <a:off x="-91871" y="-2238585"/>
              <a:ext cx="8105775" cy="1216800"/>
            </a:xfrm>
            <a:prstGeom prst="roundRect">
              <a:avLst/>
            </a:prstGeom>
            <a:solidFill>
              <a:schemeClr val="accent6">
                <a:lumMod val="75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 name="Rounded Rectangle 4"/>
            <p:cNvSpPr/>
            <p:nvPr/>
          </p:nvSpPr>
          <p:spPr>
            <a:xfrm>
              <a:off x="189116" y="-2179186"/>
              <a:ext cx="7543800" cy="1098002"/>
            </a:xfrm>
            <a:prstGeom prst="rect">
              <a:avLst/>
            </a:prstGeom>
            <a:solidFill>
              <a:schemeClr val="accent6">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r>
                <a:rPr lang="en-US" sz="2000" dirty="0"/>
                <a:t>Illinois workNet has always been the state’s workforce development portal.  It is an open system available to anyone to use.  It </a:t>
              </a:r>
              <a:r>
                <a:rPr lang="en-US" sz="2000" dirty="0" smtClean="0"/>
                <a:t>does not duplicate services; it identifies and fills service gaps and bridges existing services to connect </a:t>
              </a:r>
              <a:r>
                <a:rPr lang="en-US" sz="2000" dirty="0"/>
                <a:t>individuals, employers and workforce and education </a:t>
              </a:r>
              <a:r>
                <a:rPr lang="en-US" sz="2000" dirty="0" smtClean="0"/>
                <a:t>partners </a:t>
              </a:r>
              <a:r>
                <a:rPr lang="en-US" sz="2000" dirty="0"/>
                <a:t>to achieve their career, training and employment goals.</a:t>
              </a:r>
            </a:p>
          </p:txBody>
        </p:sp>
      </p:grpSp>
      <p:graphicFrame>
        <p:nvGraphicFramePr>
          <p:cNvPr id="4" name="Diagram 3"/>
          <p:cNvGraphicFramePr/>
          <p:nvPr>
            <p:extLst>
              <p:ext uri="{D42A27DB-BD31-4B8C-83A1-F6EECF244321}">
                <p14:modId xmlns:p14="http://schemas.microsoft.com/office/powerpoint/2010/main" val="276376563"/>
              </p:ext>
            </p:extLst>
          </p:nvPr>
        </p:nvGraphicFramePr>
        <p:xfrm>
          <a:off x="633168" y="3713148"/>
          <a:ext cx="9539531" cy="26413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Slide Number Placeholder 14"/>
          <p:cNvSpPr>
            <a:spLocks noGrp="1"/>
          </p:cNvSpPr>
          <p:nvPr>
            <p:ph type="sldNum" sz="quarter" idx="12"/>
          </p:nvPr>
        </p:nvSpPr>
        <p:spPr/>
        <p:txBody>
          <a:bodyPr/>
          <a:lstStyle/>
          <a:p>
            <a:fld id="{915C0DE3-EAA1-497B-A4BF-F90F1FE98886}" type="slidenum">
              <a:rPr lang="en-US" smtClean="0"/>
              <a:pPr/>
              <a:t>5</a:t>
            </a:fld>
            <a:endParaRPr lang="en-US" dirty="0"/>
          </a:p>
        </p:txBody>
      </p:sp>
      <p:pic>
        <p:nvPicPr>
          <p:cNvPr id="16" name="Picture 15"/>
          <p:cNvPicPr>
            <a:picLocks noChangeAspect="1"/>
          </p:cNvPicPr>
          <p:nvPr/>
        </p:nvPicPr>
        <p:blipFill>
          <a:blip r:embed="rId9"/>
          <a:stretch>
            <a:fillRect/>
          </a:stretch>
        </p:blipFill>
        <p:spPr>
          <a:xfrm>
            <a:off x="9461500" y="1280015"/>
            <a:ext cx="1999253" cy="2427205"/>
          </a:xfrm>
          <a:prstGeom prst="rect">
            <a:avLst/>
          </a:prstGeom>
        </p:spPr>
      </p:pic>
      <p:pic>
        <p:nvPicPr>
          <p:cNvPr id="2050" name="Picture 2" descr="http://ioer.ilsharedlearning.org/Controls/SearchV6/Themes/Images/wn_userguide_youth_50x50.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19855" y="3606800"/>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oer.ilsharedlearning.org/Controls/SearchV6/Themes/Images/wn_userguide_employer_50x50.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74825" y="3606800"/>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ioer.ilsharedlearning.org/Controls/SearchV6/Themes/Images/wn_userguide_generalpublic_50x50.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96330" y="3606800"/>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ioer.ilsharedlearning.org/Controls/SearchV6/Themes/Images/wn_userguide_laidoffworker_50x50.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96713" y="3606800"/>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oer.ilsharedlearning.org/Controls/SearchV6/Themes/Images/wn_userguide_personwithdisability_50x50.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47975" y="5004785"/>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ioer.ilsharedlearning.org/Controls/SearchV6/Themes/Images/wn_userguide_veteran_50x50.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88875" y="5004785"/>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ioer.ilsharedlearning.org/Controls/SearchV6/Themes/Images/wn_userguide_workforcepartner_50x50.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290435" y="4967149"/>
            <a:ext cx="640080" cy="64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6617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90395" y="488978"/>
            <a:ext cx="10515600" cy="834501"/>
          </a:xfrm>
        </p:spPr>
        <p:txBody>
          <a:bodyPr/>
          <a:lstStyle/>
          <a:p>
            <a:r>
              <a:rPr lang="en-US" dirty="0" smtClean="0"/>
              <a:t>IwN Innovative Support - Examples</a:t>
            </a:r>
            <a:endParaRPr lang="en-US" dirty="0"/>
          </a:p>
        </p:txBody>
      </p:sp>
      <p:grpSp>
        <p:nvGrpSpPr>
          <p:cNvPr id="27" name="Group 26"/>
          <p:cNvGrpSpPr/>
          <p:nvPr/>
        </p:nvGrpSpPr>
        <p:grpSpPr>
          <a:xfrm>
            <a:off x="824636" y="1440752"/>
            <a:ext cx="3507905" cy="1576168"/>
            <a:chOff x="458039" y="1207011"/>
            <a:chExt cx="3507905" cy="1576168"/>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039" y="1207011"/>
              <a:ext cx="1554480" cy="1576168"/>
            </a:xfrm>
            <a:prstGeom prst="rect">
              <a:avLst/>
            </a:prstGeom>
          </p:spPr>
        </p:pic>
        <p:sp>
          <p:nvSpPr>
            <p:cNvPr id="26" name="TextBox 25"/>
            <p:cNvSpPr txBox="1"/>
            <p:nvPr/>
          </p:nvSpPr>
          <p:spPr>
            <a:xfrm>
              <a:off x="2012519" y="1255703"/>
              <a:ext cx="1953425" cy="830997"/>
            </a:xfrm>
            <a:prstGeom prst="rect">
              <a:avLst/>
            </a:prstGeom>
            <a:noFill/>
          </p:spPr>
          <p:txBody>
            <a:bodyPr wrap="square" rtlCol="0">
              <a:spAutoFit/>
            </a:bodyPr>
            <a:lstStyle/>
            <a:p>
              <a:r>
                <a:rPr lang="en-US" sz="1600" dirty="0" smtClean="0"/>
                <a:t>Employment &amp; Training Program (DHS &amp; DCEO)</a:t>
              </a:r>
              <a:endParaRPr lang="en-US" sz="1600" dirty="0"/>
            </a:p>
          </p:txBody>
        </p:sp>
      </p:grpSp>
      <p:grpSp>
        <p:nvGrpSpPr>
          <p:cNvPr id="35" name="Group 34"/>
          <p:cNvGrpSpPr/>
          <p:nvPr/>
        </p:nvGrpSpPr>
        <p:grpSpPr>
          <a:xfrm>
            <a:off x="820537" y="3125211"/>
            <a:ext cx="3512004" cy="1554480"/>
            <a:chOff x="458039" y="2978099"/>
            <a:chExt cx="3512004" cy="155448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039" y="2978099"/>
              <a:ext cx="1554480" cy="1554480"/>
            </a:xfrm>
            <a:prstGeom prst="rect">
              <a:avLst/>
            </a:prstGeom>
          </p:spPr>
        </p:pic>
        <p:sp>
          <p:nvSpPr>
            <p:cNvPr id="28" name="TextBox 27"/>
            <p:cNvSpPr txBox="1"/>
            <p:nvPr/>
          </p:nvSpPr>
          <p:spPr>
            <a:xfrm>
              <a:off x="2016618" y="3026629"/>
              <a:ext cx="1953425" cy="1323439"/>
            </a:xfrm>
            <a:prstGeom prst="rect">
              <a:avLst/>
            </a:prstGeom>
            <a:noFill/>
          </p:spPr>
          <p:txBody>
            <a:bodyPr wrap="square" rtlCol="0">
              <a:spAutoFit/>
            </a:bodyPr>
            <a:lstStyle/>
            <a:p>
              <a:r>
                <a:rPr lang="en-US" sz="1600" dirty="0" smtClean="0"/>
                <a:t>Workforce Data Quality Initiative (IBHE, ICCB, IDES, DHS, ISBE, ISAC, ILDS &amp; DCEO)</a:t>
              </a:r>
              <a:endParaRPr lang="en-US" sz="1600" dirty="0"/>
            </a:p>
          </p:txBody>
        </p:sp>
      </p:grpSp>
      <p:grpSp>
        <p:nvGrpSpPr>
          <p:cNvPr id="30" name="Group 29"/>
          <p:cNvGrpSpPr/>
          <p:nvPr/>
        </p:nvGrpSpPr>
        <p:grpSpPr>
          <a:xfrm>
            <a:off x="4302430" y="4796955"/>
            <a:ext cx="3507905" cy="1886216"/>
            <a:chOff x="547349" y="4722235"/>
            <a:chExt cx="3507905" cy="1886216"/>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349" y="4722235"/>
              <a:ext cx="1554480" cy="1554480"/>
            </a:xfrm>
            <a:prstGeom prst="rect">
              <a:avLst/>
            </a:prstGeom>
          </p:spPr>
        </p:pic>
        <p:sp>
          <p:nvSpPr>
            <p:cNvPr id="29" name="TextBox 28"/>
            <p:cNvSpPr txBox="1"/>
            <p:nvPr/>
          </p:nvSpPr>
          <p:spPr>
            <a:xfrm>
              <a:off x="2101829" y="4761792"/>
              <a:ext cx="1953425" cy="1846659"/>
            </a:xfrm>
            <a:prstGeom prst="rect">
              <a:avLst/>
            </a:prstGeom>
            <a:noFill/>
          </p:spPr>
          <p:txBody>
            <a:bodyPr wrap="square" rtlCol="0">
              <a:spAutoFit/>
            </a:bodyPr>
            <a:lstStyle/>
            <a:p>
              <a:r>
                <a:rPr lang="en-US" sz="1600" dirty="0" smtClean="0"/>
                <a:t>STEM Learning Exchanges/Career Pathways</a:t>
              </a:r>
            </a:p>
            <a:p>
              <a:r>
                <a:rPr lang="en-US" sz="1600" dirty="0" smtClean="0"/>
                <a:t>(IDES, ISBE, ICCB, IBHE, ISAC, IDES &amp; DCEO)</a:t>
              </a:r>
              <a:endParaRPr lang="en-US" sz="1600" dirty="0"/>
            </a:p>
            <a:p>
              <a:endParaRPr lang="en-US" dirty="0"/>
            </a:p>
          </p:txBody>
        </p:sp>
      </p:grpSp>
      <p:grpSp>
        <p:nvGrpSpPr>
          <p:cNvPr id="32" name="Group 31"/>
          <p:cNvGrpSpPr/>
          <p:nvPr/>
        </p:nvGrpSpPr>
        <p:grpSpPr>
          <a:xfrm>
            <a:off x="4266843" y="3068626"/>
            <a:ext cx="3543492" cy="1569660"/>
            <a:chOff x="4103358" y="1172780"/>
            <a:chExt cx="3543492" cy="1569660"/>
          </a:xfrm>
        </p:grpSpPr>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3358" y="1173905"/>
              <a:ext cx="1554480" cy="1554480"/>
            </a:xfrm>
            <a:prstGeom prst="rect">
              <a:avLst/>
            </a:prstGeom>
          </p:spPr>
        </p:pic>
        <p:sp>
          <p:nvSpPr>
            <p:cNvPr id="31" name="TextBox 30"/>
            <p:cNvSpPr txBox="1"/>
            <p:nvPr/>
          </p:nvSpPr>
          <p:spPr>
            <a:xfrm>
              <a:off x="5657838" y="1172780"/>
              <a:ext cx="1989012" cy="1569660"/>
            </a:xfrm>
            <a:prstGeom prst="rect">
              <a:avLst/>
            </a:prstGeom>
            <a:noFill/>
          </p:spPr>
          <p:txBody>
            <a:bodyPr wrap="square" rtlCol="0">
              <a:spAutoFit/>
            </a:bodyPr>
            <a:lstStyle/>
            <a:p>
              <a:r>
                <a:rPr lang="en-US" sz="1600" dirty="0" smtClean="0"/>
                <a:t>Open Career &amp; Educational Resources</a:t>
              </a:r>
              <a:br>
                <a:rPr lang="en-US" sz="1600" dirty="0" smtClean="0"/>
              </a:br>
              <a:r>
                <a:rPr lang="en-US" sz="1600" dirty="0" smtClean="0"/>
                <a:t>(ISBE, STEM Learning Exchanges, &amp; DCEO)</a:t>
              </a:r>
              <a:endParaRPr lang="en-US" sz="1600" dirty="0"/>
            </a:p>
          </p:txBody>
        </p:sp>
      </p:grpSp>
      <p:grpSp>
        <p:nvGrpSpPr>
          <p:cNvPr id="34" name="Group 33"/>
          <p:cNvGrpSpPr/>
          <p:nvPr/>
        </p:nvGrpSpPr>
        <p:grpSpPr>
          <a:xfrm>
            <a:off x="7978320" y="3149269"/>
            <a:ext cx="3507905" cy="1565587"/>
            <a:chOff x="4119767" y="3002494"/>
            <a:chExt cx="3507905" cy="1565587"/>
          </a:xfrm>
        </p:grpSpPr>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9767" y="3013601"/>
              <a:ext cx="1554480" cy="1554480"/>
            </a:xfrm>
            <a:prstGeom prst="rect">
              <a:avLst/>
            </a:prstGeom>
          </p:spPr>
        </p:pic>
        <p:sp>
          <p:nvSpPr>
            <p:cNvPr id="33" name="TextBox 32"/>
            <p:cNvSpPr txBox="1"/>
            <p:nvPr/>
          </p:nvSpPr>
          <p:spPr>
            <a:xfrm>
              <a:off x="5674247" y="3002494"/>
              <a:ext cx="1953425" cy="830997"/>
            </a:xfrm>
            <a:prstGeom prst="rect">
              <a:avLst/>
            </a:prstGeom>
            <a:noFill/>
          </p:spPr>
          <p:txBody>
            <a:bodyPr wrap="square" rtlCol="0">
              <a:spAutoFit/>
            </a:bodyPr>
            <a:lstStyle/>
            <a:p>
              <a:r>
                <a:rPr lang="en-US" sz="1600" dirty="0" smtClean="0"/>
                <a:t>Layoff Aversion &amp; Assistance</a:t>
              </a:r>
            </a:p>
            <a:p>
              <a:r>
                <a:rPr lang="en-US" sz="1600" dirty="0" smtClean="0"/>
                <a:t>(LWIAs &amp; DCEO)</a:t>
              </a:r>
              <a:endParaRPr lang="en-US" sz="1600" dirty="0"/>
            </a:p>
          </p:txBody>
        </p:sp>
      </p:grpSp>
      <p:grpSp>
        <p:nvGrpSpPr>
          <p:cNvPr id="37" name="Group 36"/>
          <p:cNvGrpSpPr/>
          <p:nvPr/>
        </p:nvGrpSpPr>
        <p:grpSpPr>
          <a:xfrm>
            <a:off x="7966273" y="1484086"/>
            <a:ext cx="3983122" cy="1584540"/>
            <a:chOff x="4176953" y="4708332"/>
            <a:chExt cx="3317266" cy="1488445"/>
          </a:xfrm>
        </p:grpSpPr>
        <p:pic>
          <p:nvPicPr>
            <p:cNvPr id="21" name="Picture 20"/>
            <p:cNvPicPr>
              <a:picLocks/>
            </p:cNvPicPr>
            <p:nvPr/>
          </p:nvPicPr>
          <p:blipFill>
            <a:blip r:embed="rId7">
              <a:extLst>
                <a:ext uri="{28A0092B-C50C-407E-A947-70E740481C1C}">
                  <a14:useLocalDpi xmlns:a14="http://schemas.microsoft.com/office/drawing/2010/main" val="0"/>
                </a:ext>
              </a:extLst>
            </a:blip>
            <a:stretch>
              <a:fillRect/>
            </a:stretch>
          </p:blipFill>
          <p:spPr>
            <a:xfrm>
              <a:off x="4176953" y="4708332"/>
              <a:ext cx="1294619" cy="1460209"/>
            </a:xfrm>
            <a:prstGeom prst="rect">
              <a:avLst/>
            </a:prstGeom>
          </p:spPr>
        </p:pic>
        <p:sp>
          <p:nvSpPr>
            <p:cNvPr id="36" name="TextBox 35"/>
            <p:cNvSpPr txBox="1"/>
            <p:nvPr/>
          </p:nvSpPr>
          <p:spPr>
            <a:xfrm>
              <a:off x="5540794" y="4722310"/>
              <a:ext cx="1953425" cy="1474467"/>
            </a:xfrm>
            <a:prstGeom prst="rect">
              <a:avLst/>
            </a:prstGeom>
            <a:noFill/>
          </p:spPr>
          <p:txBody>
            <a:bodyPr wrap="square" rtlCol="0">
              <a:spAutoFit/>
            </a:bodyPr>
            <a:lstStyle/>
            <a:p>
              <a:r>
                <a:rPr lang="en-US" sz="1600" dirty="0" smtClean="0"/>
                <a:t>Accelerated Training for Illinois Manufacturing</a:t>
              </a:r>
            </a:p>
            <a:p>
              <a:r>
                <a:rPr lang="en-US" sz="1600" dirty="0" smtClean="0"/>
                <a:t>(ICCB, IDES, Manufacturing STEM Learning Exchange,  </a:t>
              </a:r>
              <a:r>
                <a:rPr lang="en-US" sz="1600" dirty="0"/>
                <a:t>&amp; DCEO</a:t>
              </a:r>
              <a:r>
                <a:rPr lang="en-US" sz="1600" dirty="0" smtClean="0"/>
                <a:t>)</a:t>
              </a:r>
              <a:endParaRPr lang="en-US" dirty="0"/>
            </a:p>
          </p:txBody>
        </p:sp>
      </p:grpSp>
      <p:grpSp>
        <p:nvGrpSpPr>
          <p:cNvPr id="42" name="Group 41"/>
          <p:cNvGrpSpPr/>
          <p:nvPr/>
        </p:nvGrpSpPr>
        <p:grpSpPr>
          <a:xfrm>
            <a:off x="7978320" y="4839713"/>
            <a:ext cx="3587133" cy="1554480"/>
            <a:chOff x="7548288" y="1177159"/>
            <a:chExt cx="3587133" cy="1554480"/>
          </a:xfrm>
        </p:grpSpPr>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48288" y="1177159"/>
              <a:ext cx="1554480" cy="1554480"/>
            </a:xfrm>
            <a:prstGeom prst="rect">
              <a:avLst/>
            </a:prstGeom>
          </p:spPr>
        </p:pic>
        <p:sp>
          <p:nvSpPr>
            <p:cNvPr id="39" name="TextBox 38"/>
            <p:cNvSpPr txBox="1"/>
            <p:nvPr/>
          </p:nvSpPr>
          <p:spPr>
            <a:xfrm>
              <a:off x="9181996" y="1197029"/>
              <a:ext cx="1953425" cy="1077218"/>
            </a:xfrm>
            <a:prstGeom prst="rect">
              <a:avLst/>
            </a:prstGeom>
            <a:noFill/>
          </p:spPr>
          <p:txBody>
            <a:bodyPr wrap="square" rtlCol="0">
              <a:spAutoFit/>
            </a:bodyPr>
            <a:lstStyle/>
            <a:p>
              <a:r>
                <a:rPr lang="en-US" sz="1600" dirty="0" smtClean="0"/>
                <a:t>Summer Youth Employment Program</a:t>
              </a:r>
              <a:br>
                <a:rPr lang="en-US" sz="1600" dirty="0" smtClean="0"/>
              </a:br>
              <a:r>
                <a:rPr lang="en-US" sz="1600" dirty="0" smtClean="0"/>
                <a:t>(IDHS &amp; DCEO)</a:t>
              </a:r>
              <a:endParaRPr lang="en-US" sz="1600" dirty="0"/>
            </a:p>
          </p:txBody>
        </p:sp>
      </p:grpSp>
      <p:grpSp>
        <p:nvGrpSpPr>
          <p:cNvPr id="41" name="Group 40"/>
          <p:cNvGrpSpPr/>
          <p:nvPr/>
        </p:nvGrpSpPr>
        <p:grpSpPr>
          <a:xfrm>
            <a:off x="4302430" y="1462440"/>
            <a:ext cx="3877987" cy="1554480"/>
            <a:chOff x="7611263" y="2926632"/>
            <a:chExt cx="3877987" cy="1554480"/>
          </a:xfrm>
        </p:grpSpPr>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11263" y="2926632"/>
              <a:ext cx="1554480" cy="1554480"/>
            </a:xfrm>
            <a:prstGeom prst="rect">
              <a:avLst/>
            </a:prstGeom>
          </p:spPr>
        </p:pic>
        <p:sp>
          <p:nvSpPr>
            <p:cNvPr id="40" name="TextBox 39"/>
            <p:cNvSpPr txBox="1"/>
            <p:nvPr/>
          </p:nvSpPr>
          <p:spPr>
            <a:xfrm>
              <a:off x="9143725" y="2964650"/>
              <a:ext cx="2345525" cy="584775"/>
            </a:xfrm>
            <a:prstGeom prst="rect">
              <a:avLst/>
            </a:prstGeom>
            <a:noFill/>
          </p:spPr>
          <p:txBody>
            <a:bodyPr wrap="square" rtlCol="0">
              <a:spAutoFit/>
            </a:bodyPr>
            <a:lstStyle/>
            <a:p>
              <a:r>
                <a:rPr lang="en-US" sz="1600" dirty="0" smtClean="0"/>
                <a:t>Illinois Talent Pipeline</a:t>
              </a:r>
            </a:p>
            <a:p>
              <a:r>
                <a:rPr lang="en-US" sz="1600" dirty="0" smtClean="0"/>
                <a:t>(DCEO)</a:t>
              </a:r>
              <a:endParaRPr lang="en-US" dirty="0"/>
            </a:p>
          </p:txBody>
        </p:sp>
      </p:grpSp>
      <p:grpSp>
        <p:nvGrpSpPr>
          <p:cNvPr id="44" name="Group 43"/>
          <p:cNvGrpSpPr/>
          <p:nvPr/>
        </p:nvGrpSpPr>
        <p:grpSpPr>
          <a:xfrm>
            <a:off x="857493" y="4836512"/>
            <a:ext cx="3475048" cy="1610702"/>
            <a:chOff x="1011136" y="4643348"/>
            <a:chExt cx="3475048" cy="1610702"/>
          </a:xfrm>
        </p:grpSpPr>
        <p:pic>
          <p:nvPicPr>
            <p:cNvPr id="38" name="Picture 3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1136" y="4643348"/>
              <a:ext cx="1554480" cy="1554480"/>
            </a:xfrm>
            <a:prstGeom prst="rect">
              <a:avLst/>
            </a:prstGeom>
          </p:spPr>
        </p:pic>
        <p:sp>
          <p:nvSpPr>
            <p:cNvPr id="43" name="TextBox 42"/>
            <p:cNvSpPr txBox="1"/>
            <p:nvPr/>
          </p:nvSpPr>
          <p:spPr>
            <a:xfrm>
              <a:off x="2532759" y="4684390"/>
              <a:ext cx="1953425" cy="1569660"/>
            </a:xfrm>
            <a:prstGeom prst="rect">
              <a:avLst/>
            </a:prstGeom>
            <a:noFill/>
          </p:spPr>
          <p:txBody>
            <a:bodyPr wrap="square" rtlCol="0">
              <a:spAutoFit/>
            </a:bodyPr>
            <a:lstStyle/>
            <a:p>
              <a:r>
                <a:rPr lang="en-US" sz="1600" dirty="0" smtClean="0"/>
                <a:t>Job-Driven NEG</a:t>
              </a:r>
              <a:br>
                <a:rPr lang="en-US" sz="1600" dirty="0" smtClean="0"/>
              </a:br>
              <a:r>
                <a:rPr lang="en-US" sz="1600" dirty="0" smtClean="0"/>
                <a:t>(Information Technology, STEM Learning Exchanges, LWIAs &amp; DCEO)</a:t>
              </a:r>
              <a:endParaRPr lang="en-US" sz="1600" dirty="0"/>
            </a:p>
          </p:txBody>
        </p:sp>
      </p:grpSp>
      <p:pic>
        <p:nvPicPr>
          <p:cNvPr id="46" name="Picture 45"/>
          <p:cNvPicPr>
            <a:picLocks noChangeAspect="1"/>
          </p:cNvPicPr>
          <p:nvPr/>
        </p:nvPicPr>
        <p:blipFill rotWithShape="1">
          <a:blip r:embed="rId11" cstate="print">
            <a:extLst>
              <a:ext uri="{28A0092B-C50C-407E-A947-70E740481C1C}">
                <a14:useLocalDpi xmlns:a14="http://schemas.microsoft.com/office/drawing/2010/main" val="0"/>
              </a:ext>
            </a:extLst>
          </a:blip>
          <a:srcRect b="28132"/>
          <a:stretch/>
        </p:blipFill>
        <p:spPr>
          <a:xfrm rot="10800000">
            <a:off x="0" y="10625"/>
            <a:ext cx="12192000" cy="407440"/>
          </a:xfrm>
          <a:prstGeom prst="rect">
            <a:avLst/>
          </a:prstGeom>
        </p:spPr>
      </p:pic>
      <p:sp>
        <p:nvSpPr>
          <p:cNvPr id="47" name="Slide Number Placeholder 46"/>
          <p:cNvSpPr>
            <a:spLocks noGrp="1"/>
          </p:cNvSpPr>
          <p:nvPr>
            <p:ph type="sldNum" sz="quarter" idx="12"/>
          </p:nvPr>
        </p:nvSpPr>
        <p:spPr/>
        <p:txBody>
          <a:bodyPr/>
          <a:lstStyle/>
          <a:p>
            <a:fld id="{915C0DE3-EAA1-497B-A4BF-F90F1FE98886}" type="slidenum">
              <a:rPr lang="en-US" smtClean="0"/>
              <a:pPr/>
              <a:t>6</a:t>
            </a:fld>
            <a:endParaRPr lang="en-US" dirty="0"/>
          </a:p>
        </p:txBody>
      </p:sp>
    </p:spTree>
    <p:extLst>
      <p:ext uri="{BB962C8B-B14F-4D97-AF65-F5344CB8AC3E}">
        <p14:creationId xmlns:p14="http://schemas.microsoft.com/office/powerpoint/2010/main" val="8528734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195" y="425513"/>
            <a:ext cx="10515600" cy="834501"/>
          </a:xfrm>
        </p:spPr>
        <p:txBody>
          <a:bodyPr/>
          <a:lstStyle/>
          <a:p>
            <a:r>
              <a:rPr lang="en-US" dirty="0" smtClean="0"/>
              <a:t>IwN Advanced Technologies</a:t>
            </a:r>
            <a:endParaRPr lang="en-US" dirty="0"/>
          </a:p>
        </p:txBody>
      </p:sp>
      <p:sp>
        <p:nvSpPr>
          <p:cNvPr id="3" name="Content Placeholder 2"/>
          <p:cNvSpPr>
            <a:spLocks noGrp="1"/>
          </p:cNvSpPr>
          <p:nvPr>
            <p:ph idx="1"/>
          </p:nvPr>
        </p:nvSpPr>
        <p:spPr>
          <a:xfrm>
            <a:off x="532046" y="2629117"/>
            <a:ext cx="11161763" cy="4021335"/>
          </a:xfrm>
        </p:spPr>
        <p:txBody>
          <a:bodyPr>
            <a:normAutofit/>
          </a:bodyPr>
          <a:lstStyle/>
          <a:p>
            <a:pPr lvl="1"/>
            <a:r>
              <a:rPr lang="en-US" sz="1800" dirty="0" smtClean="0"/>
              <a:t>Presents a new streamlined look, feel and navigation.</a:t>
            </a:r>
          </a:p>
          <a:p>
            <a:pPr lvl="1"/>
            <a:r>
              <a:rPr lang="en-US" sz="1800" dirty="0" smtClean="0"/>
              <a:t>Optimizes for smart phones, iPads, PCs, and more.</a:t>
            </a:r>
          </a:p>
          <a:p>
            <a:pPr lvl="1"/>
            <a:r>
              <a:rPr lang="en-US" sz="1800" dirty="0" smtClean="0"/>
              <a:t>Gives more options to include a mobile app.</a:t>
            </a:r>
          </a:p>
          <a:p>
            <a:pPr lvl="1"/>
            <a:r>
              <a:rPr lang="en-US" sz="1800" dirty="0" smtClean="0"/>
              <a:t>Provides more interactive and dynamic content.</a:t>
            </a:r>
          </a:p>
          <a:p>
            <a:pPr lvl="1"/>
            <a:r>
              <a:rPr lang="en-US" sz="1800" dirty="0" smtClean="0"/>
              <a:t>Guides users to achieve their goals.</a:t>
            </a:r>
          </a:p>
          <a:p>
            <a:pPr lvl="1"/>
            <a:r>
              <a:rPr lang="en-US" sz="1800" dirty="0" smtClean="0"/>
              <a:t>Personalizes with My Dashboard.</a:t>
            </a:r>
          </a:p>
          <a:p>
            <a:pPr lvl="1"/>
            <a:r>
              <a:rPr lang="en-US" sz="1800" dirty="0" smtClean="0"/>
              <a:t>Simplifies niche content as articles with related materials, articles, and resources.</a:t>
            </a:r>
          </a:p>
          <a:p>
            <a:pPr lvl="1"/>
            <a:r>
              <a:rPr lang="en-US" sz="1800" dirty="0" smtClean="0"/>
              <a:t>Hosts special programs.</a:t>
            </a:r>
          </a:p>
          <a:p>
            <a:pPr lvl="1"/>
            <a:r>
              <a:rPr lang="en-US" sz="1800" dirty="0" smtClean="0"/>
              <a:t>Provides partners with guides and tools.</a:t>
            </a:r>
          </a:p>
          <a:p>
            <a:pPr lvl="1"/>
            <a:r>
              <a:rPr lang="en-US" sz="1800" dirty="0" smtClean="0"/>
              <a:t>Offers widgets that any partner can easily embed on their website.</a:t>
            </a:r>
          </a:p>
          <a:p>
            <a:pPr lvl="1"/>
            <a:r>
              <a:rPr lang="en-US" sz="1800" dirty="0" smtClean="0"/>
              <a:t>Integrates state agency, open source, and private sector apps and data </a:t>
            </a:r>
            <a:br>
              <a:rPr lang="en-US" sz="1800" dirty="0" smtClean="0"/>
            </a:br>
            <a:r>
              <a:rPr lang="en-US" sz="1800" dirty="0" smtClean="0"/>
              <a:t>through web services/APIs and single-sign-on. </a:t>
            </a:r>
          </a:p>
          <a:p>
            <a:pPr marL="457200" lvl="1" indent="0">
              <a:buNone/>
            </a:pPr>
            <a:endParaRPr lang="en-US" dirty="0" smtClean="0"/>
          </a:p>
          <a:p>
            <a:pPr lvl="1"/>
            <a:endParaRPr lang="en-US" dirty="0" smtClean="0"/>
          </a:p>
          <a:p>
            <a:pPr marL="457200" lvl="1" indent="0">
              <a:buNone/>
            </a:pPr>
            <a:endParaRPr lang="en-US" dirty="0" smtClean="0"/>
          </a:p>
          <a:p>
            <a:pPr lvl="1"/>
            <a:endParaRPr lang="en-US" dirty="0" smtClean="0"/>
          </a:p>
          <a:p>
            <a:pPr lvl="1"/>
            <a:endParaRPr lang="en-US" dirty="0" smtClean="0"/>
          </a:p>
          <a:p>
            <a:pPr lvl="1"/>
            <a:endParaRPr lang="en-US" dirty="0" smtClean="0"/>
          </a:p>
          <a:p>
            <a:pPr lvl="1"/>
            <a:endParaRPr lang="en-US"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1" b="29069"/>
          <a:stretch/>
        </p:blipFill>
        <p:spPr>
          <a:xfrm>
            <a:off x="0" y="6442904"/>
            <a:ext cx="12192000" cy="415096"/>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b="28132"/>
          <a:stretch/>
        </p:blipFill>
        <p:spPr>
          <a:xfrm rot="10800000">
            <a:off x="0" y="10625"/>
            <a:ext cx="12192000" cy="407440"/>
          </a:xfrm>
          <a:prstGeom prst="rect">
            <a:avLst/>
          </a:prstGeom>
        </p:spPr>
      </p:pic>
      <p:grpSp>
        <p:nvGrpSpPr>
          <p:cNvPr id="11" name="Group 10"/>
          <p:cNvGrpSpPr/>
          <p:nvPr/>
        </p:nvGrpSpPr>
        <p:grpSpPr>
          <a:xfrm>
            <a:off x="553606" y="1346568"/>
            <a:ext cx="8989641" cy="1009057"/>
            <a:chOff x="-91871" y="-2238585"/>
            <a:chExt cx="8105775" cy="1216800"/>
          </a:xfrm>
          <a:solidFill>
            <a:schemeClr val="accent6">
              <a:lumMod val="75000"/>
            </a:schemeClr>
          </a:solidFill>
        </p:grpSpPr>
        <p:sp>
          <p:nvSpPr>
            <p:cNvPr id="12" name="Rounded Rectangle 11"/>
            <p:cNvSpPr/>
            <p:nvPr/>
          </p:nvSpPr>
          <p:spPr>
            <a:xfrm>
              <a:off x="-91871" y="-2238585"/>
              <a:ext cx="8105775" cy="121680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3" name="Rounded Rectangle 4"/>
            <p:cNvSpPr/>
            <p:nvPr/>
          </p:nvSpPr>
          <p:spPr>
            <a:xfrm>
              <a:off x="23999" y="-2179186"/>
              <a:ext cx="7708917" cy="109800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r>
                <a:rPr lang="en-US" sz="2000" dirty="0"/>
                <a:t>The </a:t>
              </a:r>
              <a:r>
                <a:rPr lang="en-US" sz="2000" dirty="0" smtClean="0"/>
                <a:t>web </a:t>
              </a:r>
              <a:r>
                <a:rPr lang="en-US" sz="2000" dirty="0"/>
                <a:t>portal system uses the most current technologies to support regional and state priorities and partnerships</a:t>
              </a:r>
              <a:r>
                <a:rPr lang="en-US" sz="2000" dirty="0" smtClean="0"/>
                <a:t>:</a:t>
              </a:r>
              <a:endParaRPr lang="en-US" sz="2000" dirty="0"/>
            </a:p>
          </p:txBody>
        </p:sp>
      </p:grpSp>
      <p:sp>
        <p:nvSpPr>
          <p:cNvPr id="4" name="Slide Number Placeholder 3"/>
          <p:cNvSpPr>
            <a:spLocks noGrp="1"/>
          </p:cNvSpPr>
          <p:nvPr>
            <p:ph type="sldNum" sz="quarter" idx="12"/>
          </p:nvPr>
        </p:nvSpPr>
        <p:spPr/>
        <p:txBody>
          <a:bodyPr/>
          <a:lstStyle/>
          <a:p>
            <a:fld id="{915C0DE3-EAA1-497B-A4BF-F90F1FE98886}" type="slidenum">
              <a:rPr lang="en-US" smtClean="0"/>
              <a:pPr/>
              <a:t>7</a:t>
            </a:fld>
            <a:endParaRPr lang="en-US" dirty="0"/>
          </a:p>
        </p:txBody>
      </p:sp>
      <p:pic>
        <p:nvPicPr>
          <p:cNvPr id="15" name="Picture 14"/>
          <p:cNvPicPr>
            <a:picLocks noChangeAspect="1"/>
          </p:cNvPicPr>
          <p:nvPr/>
        </p:nvPicPr>
        <p:blipFill>
          <a:blip r:embed="rId4"/>
          <a:stretch>
            <a:fillRect/>
          </a:stretch>
        </p:blipFill>
        <p:spPr>
          <a:xfrm>
            <a:off x="9611921" y="945531"/>
            <a:ext cx="1491801" cy="1811130"/>
          </a:xfrm>
          <a:prstGeom prst="rect">
            <a:avLst/>
          </a:prstGeom>
        </p:spPr>
      </p:pic>
    </p:spTree>
    <p:extLst>
      <p:ext uri="{BB962C8B-B14F-4D97-AF65-F5344CB8AC3E}">
        <p14:creationId xmlns:p14="http://schemas.microsoft.com/office/powerpoint/2010/main" val="26424243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8" descr="WIOA Network Service Locations and Community Partners - Google Chrome"/>
          <p:cNvPicPr>
            <a:picLocks noChangeAspect="1"/>
          </p:cNvPicPr>
          <p:nvPr/>
        </p:nvPicPr>
        <p:blipFill>
          <a:blip r:embed="rId4">
            <a:extLst>
              <a:ext uri="{28A0092B-C50C-407E-A947-70E740481C1C}">
                <a14:useLocalDpi xmlns:a14="http://schemas.microsoft.com/office/drawing/2010/main" val="0"/>
              </a:ext>
            </a:extLst>
          </a:blip>
          <a:srcRect l="30145" t="22878" r="48116" b="7129"/>
          <a:stretch>
            <a:fillRect/>
          </a:stretch>
        </p:blipFill>
        <p:spPr bwMode="auto">
          <a:xfrm>
            <a:off x="3738041" y="1356523"/>
            <a:ext cx="2842016" cy="492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5384995" y="1194845"/>
            <a:ext cx="6959600" cy="4946206"/>
            <a:chOff x="3376383" y="1714501"/>
            <a:chExt cx="6959600" cy="4946206"/>
          </a:xfrm>
        </p:grpSpPr>
        <p:graphicFrame>
          <p:nvGraphicFramePr>
            <p:cNvPr id="13316" name="Chart 7"/>
            <p:cNvGraphicFramePr>
              <a:graphicFrameLocks/>
            </p:cNvGraphicFramePr>
            <p:nvPr>
              <p:extLst>
                <p:ext uri="{D42A27DB-BD31-4B8C-83A1-F6EECF244321}">
                  <p14:modId xmlns:p14="http://schemas.microsoft.com/office/powerpoint/2010/main" val="2719493861"/>
                </p:ext>
              </p:extLst>
            </p:nvPr>
          </p:nvGraphicFramePr>
          <p:xfrm>
            <a:off x="3376383" y="1744220"/>
            <a:ext cx="6959600" cy="4916487"/>
          </p:xfrm>
          <a:graphic>
            <a:graphicData uri="http://schemas.openxmlformats.org/presentationml/2006/ole">
              <mc:AlternateContent xmlns:mc="http://schemas.openxmlformats.org/markup-compatibility/2006">
                <mc:Choice xmlns:v="urn:schemas-microsoft-com:vml" Requires="v">
                  <p:oleObj spid="_x0000_s1260" r:id="rId5" imgW="6956139" imgH="4919898" progId="Excel.Chart.8">
                    <p:embed/>
                  </p:oleObj>
                </mc:Choice>
                <mc:Fallback>
                  <p:oleObj r:id="rId5" imgW="6956139" imgH="4919898"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6383" y="1744220"/>
                          <a:ext cx="6959600" cy="491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31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3966" y="2308007"/>
              <a:ext cx="10064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0" descr="https://www2.illinoisworknet.com/PublishingImages/Icons/IndPath_Connect.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0929" y="2295524"/>
              <a:ext cx="1004887"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1" descr="https://www2.illinoisworknet.com/PublishingImages/Icons/IndPath_Qualify.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01807" y="3635024"/>
              <a:ext cx="10064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2" descr="https://www2.illinoisworknet.com/PublishingImages/Icons/IndPath_Jobs.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688187" y="3693822"/>
              <a:ext cx="10064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3" descr="https://www2.illinoisworknet.com/PublishingImages/Icons/IndPath_Training.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62001" y="5146324"/>
              <a:ext cx="10064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4" descr="https://www2.illinoisworknet.com/PublishingImages/Icons/IndPath_Explor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13309" y="5088206"/>
              <a:ext cx="10064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62385" y="4270374"/>
              <a:ext cx="1554162"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16"/>
            <p:cNvPicPr>
              <a:picLocks noChangeAspect="1" noChangeArrowheads="1"/>
            </p:cNvPicPr>
            <p:nvPr/>
          </p:nvPicPr>
          <p:blipFill>
            <a:blip r:embed="rId14">
              <a:extLst>
                <a:ext uri="{28A0092B-C50C-407E-A947-70E740481C1C}">
                  <a14:useLocalDpi xmlns:a14="http://schemas.microsoft.com/office/drawing/2010/main" val="0"/>
                </a:ext>
              </a:extLst>
            </a:blip>
            <a:srcRect l="18060" t="13261" r="16609" b="26501"/>
            <a:stretch>
              <a:fillRect/>
            </a:stretch>
          </p:blipFill>
          <p:spPr bwMode="auto">
            <a:xfrm>
              <a:off x="5994111" y="3324225"/>
              <a:ext cx="21034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5926139" y="1714501"/>
              <a:ext cx="1373187" cy="739775"/>
            </a:xfrm>
            <a:prstGeom prst="rect">
              <a:avLst/>
            </a:prstGeom>
            <a:ln w="28575"/>
          </p:spPr>
          <p:style>
            <a:lnRef idx="2">
              <a:schemeClr val="accent6"/>
            </a:lnRef>
            <a:fillRef idx="1">
              <a:schemeClr val="lt1"/>
            </a:fillRef>
            <a:effectRef idx="0">
              <a:schemeClr val="accent6"/>
            </a:effectRef>
            <a:fontRef idx="minor">
              <a:schemeClr val="dk1"/>
            </a:fontRef>
          </p:style>
          <p:txBody>
            <a:bodyPr>
              <a:spAutoFit/>
            </a:bodyPr>
            <a:lstStyle/>
            <a:p>
              <a:pPr>
                <a:defRPr/>
              </a:pPr>
              <a:r>
                <a:rPr lang="en-US" sz="1400" dirty="0"/>
                <a:t>Employers and Work-based Learning</a:t>
              </a:r>
            </a:p>
          </p:txBody>
        </p:sp>
        <p:sp>
          <p:nvSpPr>
            <p:cNvPr id="27" name="TextBox 26"/>
            <p:cNvSpPr txBox="1"/>
            <p:nvPr/>
          </p:nvSpPr>
          <p:spPr>
            <a:xfrm>
              <a:off x="8690512" y="3096289"/>
              <a:ext cx="1295400" cy="523875"/>
            </a:xfrm>
            <a:prstGeom prst="rect">
              <a:avLst/>
            </a:prstGeom>
            <a:ln w="28575"/>
          </p:spPr>
          <p:style>
            <a:lnRef idx="2">
              <a:schemeClr val="accent2"/>
            </a:lnRef>
            <a:fillRef idx="1">
              <a:schemeClr val="lt1"/>
            </a:fillRef>
            <a:effectRef idx="0">
              <a:schemeClr val="accent2"/>
            </a:effectRef>
            <a:fontRef idx="minor">
              <a:schemeClr val="dk1"/>
            </a:fontRef>
          </p:style>
          <p:txBody>
            <a:bodyPr>
              <a:spAutoFit/>
            </a:bodyPr>
            <a:lstStyle/>
            <a:p>
              <a:pPr>
                <a:defRPr/>
              </a:pPr>
              <a:r>
                <a:rPr lang="en-US" sz="1400" dirty="0"/>
                <a:t>Planning and Preparation</a:t>
              </a:r>
            </a:p>
          </p:txBody>
        </p:sp>
        <p:sp>
          <p:nvSpPr>
            <p:cNvPr id="28" name="TextBox 26"/>
            <p:cNvSpPr txBox="1"/>
            <p:nvPr/>
          </p:nvSpPr>
          <p:spPr>
            <a:xfrm>
              <a:off x="4106864" y="5182838"/>
              <a:ext cx="1295400" cy="954087"/>
            </a:xfrm>
            <a:prstGeom prst="rect">
              <a:avLst/>
            </a:prstGeom>
            <a:ln w="28575"/>
          </p:spPr>
          <p:style>
            <a:lnRef idx="2">
              <a:schemeClr val="accent4"/>
            </a:lnRef>
            <a:fillRef idx="1">
              <a:schemeClr val="lt1"/>
            </a:fillRef>
            <a:effectRef idx="0">
              <a:schemeClr val="accent4"/>
            </a:effectRef>
            <a:fontRef idx="minor">
              <a:schemeClr val="dk1"/>
            </a:fontRef>
          </p:style>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en-US" sz="1400" dirty="0"/>
                <a:t>Academic, Technical, and Soft Skill Training</a:t>
              </a:r>
            </a:p>
          </p:txBody>
        </p:sp>
      </p:grpSp>
      <p:sp>
        <p:nvSpPr>
          <p:cNvPr id="23" name="Title 1"/>
          <p:cNvSpPr>
            <a:spLocks noGrp="1"/>
          </p:cNvSpPr>
          <p:nvPr>
            <p:ph type="title"/>
          </p:nvPr>
        </p:nvSpPr>
        <p:spPr>
          <a:xfrm>
            <a:off x="385194" y="179524"/>
            <a:ext cx="11459361" cy="1325563"/>
          </a:xfrm>
        </p:spPr>
        <p:txBody>
          <a:bodyPr/>
          <a:lstStyle/>
          <a:p>
            <a:r>
              <a:rPr lang="en-US" dirty="0" smtClean="0"/>
              <a:t>IwN Develops Partnerships</a:t>
            </a:r>
            <a:endParaRPr lang="en-US" dirty="0"/>
          </a:p>
        </p:txBody>
      </p:sp>
      <p:pic>
        <p:nvPicPr>
          <p:cNvPr id="26" name="Picture 25"/>
          <p:cNvPicPr>
            <a:picLocks noChangeAspect="1"/>
          </p:cNvPicPr>
          <p:nvPr/>
        </p:nvPicPr>
        <p:blipFill rotWithShape="1">
          <a:blip r:embed="rId15" cstate="print">
            <a:extLst>
              <a:ext uri="{28A0092B-C50C-407E-A947-70E740481C1C}">
                <a14:useLocalDpi xmlns:a14="http://schemas.microsoft.com/office/drawing/2010/main" val="0"/>
              </a:ext>
            </a:extLst>
          </a:blip>
          <a:srcRect b="28132"/>
          <a:stretch/>
        </p:blipFill>
        <p:spPr>
          <a:xfrm rot="10800000">
            <a:off x="0" y="10625"/>
            <a:ext cx="12192000" cy="407440"/>
          </a:xfrm>
          <a:prstGeom prst="rect">
            <a:avLst/>
          </a:prstGeom>
        </p:spPr>
      </p:pic>
      <p:sp>
        <p:nvSpPr>
          <p:cNvPr id="3" name="Slide Number Placeholder 2"/>
          <p:cNvSpPr>
            <a:spLocks noGrp="1"/>
          </p:cNvSpPr>
          <p:nvPr>
            <p:ph type="sldNum" sz="quarter" idx="12"/>
          </p:nvPr>
        </p:nvSpPr>
        <p:spPr/>
        <p:txBody>
          <a:bodyPr/>
          <a:lstStyle/>
          <a:p>
            <a:fld id="{915C0DE3-EAA1-497B-A4BF-F90F1FE98886}" type="slidenum">
              <a:rPr lang="en-US" smtClean="0"/>
              <a:pPr/>
              <a:t>8</a:t>
            </a:fld>
            <a:endParaRPr lang="en-US" dirty="0"/>
          </a:p>
        </p:txBody>
      </p:sp>
      <p:sp>
        <p:nvSpPr>
          <p:cNvPr id="20" name="Rectangle 19"/>
          <p:cNvSpPr/>
          <p:nvPr/>
        </p:nvSpPr>
        <p:spPr>
          <a:xfrm>
            <a:off x="365103" y="1291688"/>
            <a:ext cx="3368679" cy="5016758"/>
          </a:xfrm>
          <a:prstGeom prst="rect">
            <a:avLst/>
          </a:prstGeom>
        </p:spPr>
        <p:txBody>
          <a:bodyPr wrap="square">
            <a:spAutoFit/>
          </a:bodyPr>
          <a:lstStyle/>
          <a:p>
            <a:pPr>
              <a:defRPr/>
            </a:pPr>
            <a:r>
              <a:rPr lang="en-US" altLang="en-US" sz="1600" dirty="0">
                <a:cs typeface="Arial" charset="0"/>
              </a:rPr>
              <a:t>IwN develops and supports the statewide system of Illinois workNet Centers (comprehensive one stops), state services, schools, community partners, and </a:t>
            </a:r>
            <a:r>
              <a:rPr lang="en-US" altLang="en-US" sz="1600" dirty="0" smtClean="0">
                <a:cs typeface="Arial" charset="0"/>
              </a:rPr>
              <a:t>employers.  </a:t>
            </a:r>
            <a:r>
              <a:rPr lang="en-US" sz="1600" dirty="0" smtClean="0">
                <a:cs typeface="Arial" charset="0"/>
              </a:rPr>
              <a:t>Community partnership examples include: </a:t>
            </a:r>
            <a:br>
              <a:rPr lang="en-US" sz="1600" dirty="0" smtClean="0">
                <a:cs typeface="Arial" charset="0"/>
              </a:rPr>
            </a:br>
            <a:endParaRPr lang="en-US" sz="1600" dirty="0" smtClean="0">
              <a:cs typeface="Arial" charset="0"/>
            </a:endParaRPr>
          </a:p>
          <a:p>
            <a:pPr marL="285750" indent="-285750">
              <a:buFont typeface="Arial" panose="020B0604020202020204" pitchFamily="34" charset="0"/>
              <a:buChar char="•"/>
              <a:defRPr/>
            </a:pPr>
            <a:r>
              <a:rPr lang="en-US" sz="1600" dirty="0" smtClean="0">
                <a:cs typeface="Arial" charset="0"/>
              </a:rPr>
              <a:t>Chicago Public Libraries</a:t>
            </a:r>
          </a:p>
          <a:p>
            <a:pPr marL="285750" indent="-285750">
              <a:buFont typeface="Arial" panose="020B0604020202020204" pitchFamily="34" charset="0"/>
              <a:buChar char="•"/>
              <a:defRPr/>
            </a:pPr>
            <a:r>
              <a:rPr lang="en-US" sz="1600" dirty="0" smtClean="0">
                <a:cs typeface="Arial" charset="0"/>
              </a:rPr>
              <a:t>Other Public Libraries</a:t>
            </a:r>
          </a:p>
          <a:p>
            <a:pPr marL="285750" indent="-285750">
              <a:buFont typeface="Arial" panose="020B0604020202020204" pitchFamily="34" charset="0"/>
              <a:buChar char="•"/>
              <a:defRPr/>
            </a:pPr>
            <a:r>
              <a:rPr lang="en-US" sz="1600" dirty="0" smtClean="0">
                <a:cs typeface="Arial" charset="0"/>
              </a:rPr>
              <a:t>Disability service organizations</a:t>
            </a:r>
          </a:p>
          <a:p>
            <a:pPr marL="285750" indent="-285750">
              <a:buFont typeface="Arial" panose="020B0604020202020204" pitchFamily="34" charset="0"/>
              <a:buChar char="•"/>
              <a:defRPr/>
            </a:pPr>
            <a:r>
              <a:rPr lang="en-US" sz="1600" dirty="0" smtClean="0">
                <a:cs typeface="Arial" charset="0"/>
              </a:rPr>
              <a:t>Veteran’s service organizations</a:t>
            </a:r>
          </a:p>
          <a:p>
            <a:pPr marL="285750" indent="-285750">
              <a:buFont typeface="Arial" panose="020B0604020202020204" pitchFamily="34" charset="0"/>
              <a:buChar char="•"/>
              <a:defRPr/>
            </a:pPr>
            <a:r>
              <a:rPr lang="en-US" sz="1600" dirty="0" smtClean="0">
                <a:cs typeface="Arial" charset="0"/>
              </a:rPr>
              <a:t>Social service organizations</a:t>
            </a:r>
          </a:p>
          <a:p>
            <a:pPr marL="285750" indent="-285750">
              <a:buFont typeface="Arial" panose="020B0604020202020204" pitchFamily="34" charset="0"/>
              <a:buChar char="•"/>
              <a:defRPr/>
            </a:pPr>
            <a:r>
              <a:rPr lang="en-US" sz="1600" dirty="0" smtClean="0">
                <a:cs typeface="Arial" charset="0"/>
              </a:rPr>
              <a:t>Faith-based organizations</a:t>
            </a:r>
          </a:p>
          <a:p>
            <a:pPr marL="285750" indent="-285750">
              <a:buFont typeface="Arial" panose="020B0604020202020204" pitchFamily="34" charset="0"/>
              <a:buChar char="•"/>
              <a:defRPr/>
            </a:pPr>
            <a:r>
              <a:rPr lang="en-US" sz="1600" dirty="0" smtClean="0">
                <a:cs typeface="Arial" charset="0"/>
              </a:rPr>
              <a:t>High Schools</a:t>
            </a:r>
          </a:p>
          <a:p>
            <a:pPr marL="285750" indent="-285750">
              <a:buFont typeface="Arial" panose="020B0604020202020204" pitchFamily="34" charset="0"/>
              <a:buChar char="•"/>
              <a:defRPr/>
            </a:pPr>
            <a:r>
              <a:rPr lang="en-US" sz="1600" dirty="0" smtClean="0">
                <a:cs typeface="Arial" charset="0"/>
              </a:rPr>
              <a:t>Colleges</a:t>
            </a:r>
          </a:p>
          <a:p>
            <a:pPr marL="285750" indent="-285750">
              <a:buFont typeface="Arial" panose="020B0604020202020204" pitchFamily="34" charset="0"/>
              <a:buChar char="•"/>
              <a:defRPr/>
            </a:pPr>
            <a:r>
              <a:rPr lang="en-US" sz="1600" dirty="0" smtClean="0">
                <a:cs typeface="Arial" charset="0"/>
              </a:rPr>
              <a:t>Any organization that as part of what they do help employers or individuals achieve career, training, and employment goals. </a:t>
            </a:r>
            <a:endParaRPr lang="en-US" sz="1600" dirty="0">
              <a:latin typeface="Arial" charset="0"/>
              <a:cs typeface="Arial" charset="0"/>
            </a:endParaRPr>
          </a:p>
        </p:txBody>
      </p:sp>
    </p:spTree>
    <p:extLst>
      <p:ext uri="{BB962C8B-B14F-4D97-AF65-F5344CB8AC3E}">
        <p14:creationId xmlns:p14="http://schemas.microsoft.com/office/powerpoint/2010/main" val="4749721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6517699" y="1729837"/>
            <a:ext cx="4351036" cy="5128163"/>
            <a:chOff x="7833877" y="1719204"/>
            <a:chExt cx="4351036" cy="5128163"/>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10970" b="10124"/>
            <a:stretch/>
          </p:blipFill>
          <p:spPr>
            <a:xfrm>
              <a:off x="7833877" y="1719204"/>
              <a:ext cx="4351036" cy="5128163"/>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5552" t="26389" r="72809"/>
            <a:stretch/>
          </p:blipFill>
          <p:spPr bwMode="auto">
            <a:xfrm>
              <a:off x="8278634" y="2146525"/>
              <a:ext cx="2760841" cy="3610207"/>
            </a:xfrm>
            <a:prstGeom prst="rect">
              <a:avLst/>
            </a:prstGeom>
            <a:ln>
              <a:noFill/>
            </a:ln>
            <a:extLst>
              <a:ext uri="{53640926-AAD7-44D8-BBD7-CCE9431645EC}">
                <a14:shadowObscured xmlns:a14="http://schemas.microsoft.com/office/drawing/2010/main"/>
              </a:ext>
            </a:extLst>
          </p:spPr>
        </p:pic>
      </p:grpSp>
      <p:sp>
        <p:nvSpPr>
          <p:cNvPr id="2" name="Title 1"/>
          <p:cNvSpPr>
            <a:spLocks noGrp="1"/>
          </p:cNvSpPr>
          <p:nvPr>
            <p:ph type="title"/>
          </p:nvPr>
        </p:nvSpPr>
        <p:spPr>
          <a:xfrm>
            <a:off x="353135" y="353505"/>
            <a:ext cx="10515600" cy="763219"/>
          </a:xfrm>
        </p:spPr>
        <p:txBody>
          <a:bodyPr/>
          <a:lstStyle/>
          <a:p>
            <a:r>
              <a:rPr lang="en-US" dirty="0" smtClean="0"/>
              <a:t>IwN Personalized Tools</a:t>
            </a:r>
            <a:endParaRPr lang="en-US" dirty="0"/>
          </a:p>
        </p:txBody>
      </p:sp>
      <p:sp>
        <p:nvSpPr>
          <p:cNvPr id="5" name="Content Placeholder 4"/>
          <p:cNvSpPr>
            <a:spLocks noGrp="1"/>
          </p:cNvSpPr>
          <p:nvPr>
            <p:ph idx="1"/>
          </p:nvPr>
        </p:nvSpPr>
        <p:spPr>
          <a:xfrm>
            <a:off x="353135" y="1051979"/>
            <a:ext cx="10515600" cy="386799"/>
          </a:xfrm>
        </p:spPr>
        <p:txBody>
          <a:bodyPr>
            <a:normAutofit/>
          </a:bodyPr>
          <a:lstStyle/>
          <a:p>
            <a:pPr marL="0" indent="0">
              <a:buNone/>
            </a:pPr>
            <a:r>
              <a:rPr lang="en-US" sz="1800" dirty="0" smtClean="0"/>
              <a:t>Adapts to devices ranging from smart phones, to iPads, to PCs.</a:t>
            </a:r>
            <a:endParaRPr lang="en-US" sz="1800" dirty="0"/>
          </a:p>
        </p:txBody>
      </p:sp>
      <p:grpSp>
        <p:nvGrpSpPr>
          <p:cNvPr id="19" name="Group 18"/>
          <p:cNvGrpSpPr/>
          <p:nvPr/>
        </p:nvGrpSpPr>
        <p:grpSpPr>
          <a:xfrm>
            <a:off x="1783152" y="1418257"/>
            <a:ext cx="4110999" cy="5342213"/>
            <a:chOff x="3388669" y="1418257"/>
            <a:chExt cx="4110999" cy="5342213"/>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8669" y="1418257"/>
              <a:ext cx="4110999" cy="5342213"/>
            </a:xfrm>
            <a:prstGeom prst="rect">
              <a:avLst/>
            </a:prstGeom>
          </p:spPr>
        </p:pic>
        <p:pic>
          <p:nvPicPr>
            <p:cNvPr id="18" name="Picture 17" descr="Illinois workNet Home - Illinois workNet Home"/>
            <p:cNvPicPr>
              <a:picLocks noChangeAspect="1"/>
            </p:cNvPicPr>
            <p:nvPr/>
          </p:nvPicPr>
          <p:blipFill rotWithShape="1">
            <a:blip r:embed="rId5">
              <a:extLst>
                <a:ext uri="{28A0092B-C50C-407E-A947-70E740481C1C}">
                  <a14:useLocalDpi xmlns:a14="http://schemas.microsoft.com/office/drawing/2010/main" val="0"/>
                </a:ext>
              </a:extLst>
            </a:blip>
            <a:srcRect l="3013" t="5137" r="1663" b="917"/>
            <a:stretch/>
          </p:blipFill>
          <p:spPr>
            <a:xfrm>
              <a:off x="3808602" y="1845579"/>
              <a:ext cx="3322040" cy="4521666"/>
            </a:xfrm>
            <a:prstGeom prst="rect">
              <a:avLst/>
            </a:prstGeom>
          </p:spPr>
        </p:pic>
      </p:grpSp>
      <p:pic>
        <p:nvPicPr>
          <p:cNvPr id="21" name="Picture 20"/>
          <p:cNvPicPr>
            <a:picLocks noChangeAspect="1"/>
          </p:cNvPicPr>
          <p:nvPr/>
        </p:nvPicPr>
        <p:blipFill rotWithShape="1">
          <a:blip r:embed="rId6" cstate="print">
            <a:extLst>
              <a:ext uri="{28A0092B-C50C-407E-A947-70E740481C1C}">
                <a14:useLocalDpi xmlns:a14="http://schemas.microsoft.com/office/drawing/2010/main" val="0"/>
              </a:ext>
            </a:extLst>
          </a:blip>
          <a:srcRect b="20630"/>
          <a:stretch/>
        </p:blipFill>
        <p:spPr>
          <a:xfrm rot="10800000">
            <a:off x="0" y="-45401"/>
            <a:ext cx="12192000" cy="449970"/>
          </a:xfrm>
          <a:prstGeom prst="rect">
            <a:avLst/>
          </a:prstGeom>
        </p:spPr>
      </p:pic>
      <p:sp>
        <p:nvSpPr>
          <p:cNvPr id="22" name="Rectangle 21"/>
          <p:cNvSpPr/>
          <p:nvPr/>
        </p:nvSpPr>
        <p:spPr>
          <a:xfrm>
            <a:off x="6744294" y="1020168"/>
            <a:ext cx="3470117" cy="923330"/>
          </a:xfrm>
          <a:prstGeom prst="rect">
            <a:avLst/>
          </a:prstGeom>
        </p:spPr>
        <p:txBody>
          <a:bodyPr wrap="none">
            <a:spAutoFit/>
          </a:bodyPr>
          <a:lstStyle/>
          <a:p>
            <a:r>
              <a:rPr lang="en-US" dirty="0" smtClean="0">
                <a:hlinkClick r:id="rId7"/>
              </a:rPr>
              <a:t>http://www2.illinoisworknet.com</a:t>
            </a:r>
            <a:endParaRPr lang="en-US" dirty="0" smtClean="0"/>
          </a:p>
          <a:p>
            <a:endParaRPr lang="en-US" dirty="0" smtClean="0"/>
          </a:p>
          <a:p>
            <a:endParaRPr lang="en-US" dirty="0"/>
          </a:p>
        </p:txBody>
      </p:sp>
      <p:sp>
        <p:nvSpPr>
          <p:cNvPr id="24" name="Slide Number Placeholder 23"/>
          <p:cNvSpPr>
            <a:spLocks noGrp="1"/>
          </p:cNvSpPr>
          <p:nvPr>
            <p:ph type="sldNum" sz="quarter" idx="12"/>
          </p:nvPr>
        </p:nvSpPr>
        <p:spPr/>
        <p:txBody>
          <a:bodyPr/>
          <a:lstStyle/>
          <a:p>
            <a:fld id="{915C0DE3-EAA1-497B-A4BF-F90F1FE98886}" type="slidenum">
              <a:rPr lang="en-US" smtClean="0"/>
              <a:pPr/>
              <a:t>9</a:t>
            </a:fld>
            <a:endParaRPr lang="en-US" dirty="0"/>
          </a:p>
        </p:txBody>
      </p:sp>
    </p:spTree>
    <p:extLst>
      <p:ext uri="{BB962C8B-B14F-4D97-AF65-F5344CB8AC3E}">
        <p14:creationId xmlns:p14="http://schemas.microsoft.com/office/powerpoint/2010/main" val="18335544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6E2995232B444AAB6157EDEECAC17B" ma:contentTypeVersion="28" ma:contentTypeDescription="Create a new document." ma:contentTypeScope="" ma:versionID="1f2e27e864f45066583ea3dd8cfbde85">
  <xsd:schema xmlns:xsd="http://www.w3.org/2001/XMLSchema" xmlns:xs="http://www.w3.org/2001/XMLSchema" xmlns:p="http://schemas.microsoft.com/office/2006/metadata/properties" xmlns:ns2="9352c220-c5aa-4176-b310-478a54cdcce0" xmlns:ns3="6e83a1a5-9dab-4521-85db-ea3c8196acb3" targetNamespace="http://schemas.microsoft.com/office/2006/metadata/properties" ma:root="true" ma:fieldsID="31a7c4638e4cd31596af6477553450d1" ns2:_="" ns3:_="">
    <xsd:import namespace="9352c220-c5aa-4176-b310-478a54cdcce0"/>
    <xsd:import namespace="6e83a1a5-9dab-4521-85db-ea3c8196acb3"/>
    <xsd:element name="properties">
      <xsd:complexType>
        <xsd:sequence>
          <xsd:element name="documentManagement">
            <xsd:complexType>
              <xsd:all>
                <xsd:element ref="ns2:Description0"/>
                <xsd:element ref="ns2:MainCategory"/>
                <xsd:element ref="ns2:SubCategory"/>
                <xsd:element ref="ns2:Audience" minOccurs="0"/>
                <xsd:element ref="ns2:SubAudience" minOccurs="0"/>
                <xsd:element ref="ns2:SkillLevel" minOccurs="0"/>
                <xsd:element ref="ns2:GradeLevel" minOccurs="0"/>
                <xsd:element ref="ns2:Language"/>
                <xsd:element ref="ns2:DocumentType" minOccurs="0"/>
                <xsd:element ref="ns2:Site" minOccurs="0"/>
                <xsd:element ref="ns3:TaxCatchAll" minOccurs="0"/>
                <xsd:element ref="ns3:TaxKeyword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52c220-c5aa-4176-b310-478a54cdcce0" elementFormDefault="qualified">
    <xsd:import namespace="http://schemas.microsoft.com/office/2006/documentManagement/types"/>
    <xsd:import namespace="http://schemas.microsoft.com/office/infopath/2007/PartnerControls"/>
    <xsd:element name="Description0" ma:index="8" ma:displayName="Description" ma:internalName="Description0" ma:readOnly="false">
      <xsd:simpleType>
        <xsd:restriction base="dms:Text">
          <xsd:maxLength value="255"/>
        </xsd:restriction>
      </xsd:simpleType>
    </xsd:element>
    <xsd:element name="MainCategory" ma:index="9" ma:displayName="MainCategory" ma:list="{c7896206-7b65-404d-ae21-b02c4b29aea2}" ma:internalName="MainCategory" ma:readOnly="false" ma:showField="Title" ma:web="6e83a1a5-9dab-4521-85db-ea3c8196acb3">
      <xsd:simpleType>
        <xsd:restriction base="dms:Lookup"/>
      </xsd:simpleType>
    </xsd:element>
    <xsd:element name="SubCategory" ma:index="10" ma:displayName="SubCategory" ma:list="{2201361c-1d54-4276-95f0-f2ea81323aa2}" ma:internalName="SubCategory" ma:readOnly="false" ma:showField="Title" ma:web="6e83a1a5-9dab-4521-85db-ea3c8196acb3">
      <xsd:simpleType>
        <xsd:restriction base="dms:Lookup"/>
      </xsd:simpleType>
    </xsd:element>
    <xsd:element name="Audience" ma:index="11" nillable="true" ma:displayName="Audience" ma:list="{4b1c6106-8d5f-4a38-b368-5f452bed3ee8}" ma:internalName="Audience" ma:readOnly="false" ma:showField="Title" ma:web="6e83a1a5-9dab-4521-85db-ea3c8196acb3" ma:requiredMultiChoice="true">
      <xsd:complexType>
        <xsd:complexContent>
          <xsd:extension base="dms:MultiChoiceLookup">
            <xsd:sequence>
              <xsd:element name="Value" type="dms:Lookup" maxOccurs="unbounded" minOccurs="0" nillable="true"/>
            </xsd:sequence>
          </xsd:extension>
        </xsd:complexContent>
      </xsd:complexType>
    </xsd:element>
    <xsd:element name="SubAudience" ma:index="12" nillable="true" ma:displayName="SubAudience" ma:list="{60e689b0-3baf-46ef-b31e-b9aaee200c6d}" ma:internalName="SubAudience" ma:readOnly="false" ma:showField="Title" ma:web="6e83a1a5-9dab-4521-85db-ea3c8196acb3">
      <xsd:complexType>
        <xsd:complexContent>
          <xsd:extension base="dms:MultiChoiceLookup">
            <xsd:sequence>
              <xsd:element name="Value" type="dms:Lookup" maxOccurs="unbounded" minOccurs="0" nillable="true"/>
            </xsd:sequence>
          </xsd:extension>
        </xsd:complexContent>
      </xsd:complexType>
    </xsd:element>
    <xsd:element name="SkillLevel" ma:index="13" nillable="true" ma:displayName="SkillLevel" ma:internalName="SkillLevel" ma:readOnly="false" ma:requiredMultiChoice="true">
      <xsd:complexType>
        <xsd:complexContent>
          <xsd:extension base="dms:MultiChoice">
            <xsd:sequence>
              <xsd:element name="Value" maxOccurs="unbounded" minOccurs="0" nillable="true">
                <xsd:simpleType>
                  <xsd:restriction base="dms:Choice">
                    <xsd:enumeration value="All Levels"/>
                    <xsd:enumeration value="Minimal skill level"/>
                    <xsd:enumeration value="Intermediate skill level"/>
                    <xsd:enumeration value="Technical skill level"/>
                  </xsd:restriction>
                </xsd:simpleType>
              </xsd:element>
            </xsd:sequence>
          </xsd:extension>
        </xsd:complexContent>
      </xsd:complexType>
    </xsd:element>
    <xsd:element name="GradeLevel" ma:index="14" nillable="true" ma:displayName="GradeLevel" ma:internalName="GradeLevel" ma:readOnly="false" ma:requiredMultiChoice="true">
      <xsd:complexType>
        <xsd:complexContent>
          <xsd:extension base="dms:MultiChoice">
            <xsd:sequence>
              <xsd:element name="Value" maxOccurs="unbounded" minOccurs="0" nillable="true">
                <xsd:simpleType>
                  <xsd:restriction base="dms:Choice">
                    <xsd:enumeration value="7-8 Middle School"/>
                    <xsd:enumeration value="9-12 High School"/>
                    <xsd:enumeration value="&gt;12 Postsecondary"/>
                  </xsd:restriction>
                </xsd:simpleType>
              </xsd:element>
            </xsd:sequence>
          </xsd:extension>
        </xsd:complexContent>
      </xsd:complexType>
    </xsd:element>
    <xsd:element name="Language" ma:index="15" ma:displayName="Language" ma:default="English" ma:format="Dropdown" ma:internalName="Language" ma:readOnly="false">
      <xsd:simpleType>
        <xsd:restriction base="dms:Choice">
          <xsd:enumeration value="Arabic"/>
          <xsd:enumeration value="Chinese"/>
          <xsd:enumeration value="English"/>
          <xsd:enumeration value="Polish"/>
          <xsd:enumeration value="Spanish"/>
          <xsd:enumeration value="Other"/>
        </xsd:restriction>
      </xsd:simpleType>
    </xsd:element>
    <xsd:element name="DocumentType" ma:index="16" nillable="true" ma:displayName="DocumentType" ma:internalName="DocumentType" ma:readOnly="false" ma:requiredMultiChoice="true">
      <xsd:complexType>
        <xsd:complexContent>
          <xsd:extension base="dms:MultiChoice">
            <xsd:sequence>
              <xsd:element name="Value" maxOccurs="unbounded" minOccurs="0" nillable="true">
                <xsd:simpleType>
                  <xsd:restriction base="dms:Choice">
                    <xsd:enumeration value="Curriculum"/>
                    <xsd:enumeration value="Forms"/>
                    <xsd:enumeration value="Flyers"/>
                    <xsd:enumeration value="Guides"/>
                    <xsd:enumeration value="Images/Icons"/>
                    <xsd:enumeration value="Infographics"/>
                    <xsd:enumeration value="Informational"/>
                    <xsd:enumeration value="Instructions"/>
                    <xsd:enumeration value="Marketing/Outreach"/>
                    <xsd:enumeration value="Presentations"/>
                    <xsd:enumeration value="Report"/>
                    <xsd:enumeration value="Worksheets"/>
                  </xsd:restriction>
                </xsd:simpleType>
              </xsd:element>
            </xsd:sequence>
          </xsd:extension>
        </xsd:complexContent>
      </xsd:complexType>
    </xsd:element>
    <xsd:element name="Site" ma:index="17" nillable="true" ma:displayName="Site" ma:list="{cf69f43f-b565-45cb-9f11-9d848faecc07}" ma:internalName="Site" ma:readOnly="false" ma:showField="Title" ma:web="6e83a1a5-9dab-4521-85db-ea3c8196acb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e83a1a5-9dab-4521-85db-ea3c8196acb3"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4f79118d-4af0-4af8-96a4-605c4274c427}" ma:internalName="TaxCatchAll" ma:showField="CatchAllData" ma:web="6e83a1a5-9dab-4521-85db-ea3c8196acb3">
      <xsd:complexType>
        <xsd:complexContent>
          <xsd:extension base="dms:MultiChoiceLookup">
            <xsd:sequence>
              <xsd:element name="Value" type="dms:Lookup" maxOccurs="unbounded" minOccurs="0" nillable="true"/>
            </xsd:sequence>
          </xsd:extension>
        </xsd:complexContent>
      </xsd:complexType>
    </xsd:element>
    <xsd:element name="TaxKeywordTaxHTField" ma:index="20"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ainCategory xmlns="9352c220-c5aa-4176-b310-478a54cdcce0">1</MainCategory>
    <Site xmlns="9352c220-c5aa-4176-b310-478a54cdcce0">
      <Value>1</Value>
    </Site>
    <SubCategory xmlns="9352c220-c5aa-4176-b310-478a54cdcce0">103</SubCategory>
    <SkillLevel xmlns="9352c220-c5aa-4176-b310-478a54cdcce0">
      <Value>All Levels</Value>
    </SkillLevel>
    <Audience xmlns="9352c220-c5aa-4176-b310-478a54cdcce0">
      <Value>3</Value>
    </Audience>
    <SubAudience xmlns="9352c220-c5aa-4176-b310-478a54cdcce0"/>
    <Language xmlns="9352c220-c5aa-4176-b310-478a54cdcce0">English</Language>
    <DocumentType xmlns="9352c220-c5aa-4176-b310-478a54cdcce0">
      <Value>Guides</Value>
    </DocumentType>
    <Description0 xmlns="9352c220-c5aa-4176-b310-478a54cdcce0">Partners use this PowerPoint to get an overview of Illinois workNet</Description0>
    <GradeLevel xmlns="9352c220-c5aa-4176-b310-478a54cdcce0">
      <Value>&gt;12 Postsecondary</Value>
    </GradeLevel>
    <TaxKeywordTaxHTField xmlns="6e83a1a5-9dab-4521-85db-ea3c8196acb3">
      <Terms xmlns="http://schemas.microsoft.com/office/infopath/2007/PartnerControls"/>
    </TaxKeywordTaxHTField>
    <TaxCatchAll xmlns="6e83a1a5-9dab-4521-85db-ea3c8196acb3"/>
  </documentManagement>
</p:properties>
</file>

<file path=customXml/itemProps1.xml><?xml version="1.0" encoding="utf-8"?>
<ds:datastoreItem xmlns:ds="http://schemas.openxmlformats.org/officeDocument/2006/customXml" ds:itemID="{497EED97-5D83-4E1D-A11C-8D5C1FFFDB7C}"/>
</file>

<file path=customXml/itemProps2.xml><?xml version="1.0" encoding="utf-8"?>
<ds:datastoreItem xmlns:ds="http://schemas.openxmlformats.org/officeDocument/2006/customXml" ds:itemID="{3EB85E3E-98E7-4C27-BA26-806C6AAE9A3E}"/>
</file>

<file path=customXml/itemProps3.xml><?xml version="1.0" encoding="utf-8"?>
<ds:datastoreItem xmlns:ds="http://schemas.openxmlformats.org/officeDocument/2006/customXml" ds:itemID="{E52FE689-2809-4CB9-ABA0-0BCFAB644D09}"/>
</file>

<file path=docProps/app.xml><?xml version="1.0" encoding="utf-8"?>
<Properties xmlns="http://schemas.openxmlformats.org/officeDocument/2006/extended-properties" xmlns:vt="http://schemas.openxmlformats.org/officeDocument/2006/docPropsVTypes">
  <Template/>
  <TotalTime>1669</TotalTime>
  <Words>1390</Words>
  <Application>Microsoft Office PowerPoint</Application>
  <PresentationFormat>Widescreen</PresentationFormat>
  <Paragraphs>329</Paragraphs>
  <Slides>29</Slides>
  <Notes>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5" baseType="lpstr">
      <vt:lpstr>Arial</vt:lpstr>
      <vt:lpstr>Arial Narrow</vt:lpstr>
      <vt:lpstr>Calibri</vt:lpstr>
      <vt:lpstr>Segoe UI</vt:lpstr>
      <vt:lpstr>Office Theme</vt:lpstr>
      <vt:lpstr>Microsoft Excel Chart</vt:lpstr>
      <vt:lpstr>Web Portal System</vt:lpstr>
      <vt:lpstr>Topics</vt:lpstr>
      <vt:lpstr>Illinois workNet Background</vt:lpstr>
      <vt:lpstr>IwN Web Portal System</vt:lpstr>
      <vt:lpstr>IwN Purpose and Audience</vt:lpstr>
      <vt:lpstr>IwN Innovative Support - Examples</vt:lpstr>
      <vt:lpstr>IwN Advanced Technologies</vt:lpstr>
      <vt:lpstr>IwN Develops Partnerships</vt:lpstr>
      <vt:lpstr>IwN Personalized Tools</vt:lpstr>
      <vt:lpstr>PowerPoint Presentation</vt:lpstr>
      <vt:lpstr>PowerPoint Presentation</vt:lpstr>
      <vt:lpstr>IwN Tour - Guidance</vt:lpstr>
      <vt:lpstr>PowerPoint Presentation</vt:lpstr>
      <vt:lpstr>PowerPoint Presentation</vt:lpstr>
      <vt:lpstr>PowerPoint Presentation</vt:lpstr>
      <vt:lpstr>PowerPoint Presentation</vt:lpstr>
      <vt:lpstr>Explore Careers Examples</vt:lpstr>
      <vt:lpstr>Training Program Examples</vt:lpstr>
      <vt:lpstr>Jobs Examples</vt:lpstr>
      <vt:lpstr>Qualify for Jobs Examples</vt:lpstr>
      <vt:lpstr>Network &amp; Connect  Examples</vt:lpstr>
      <vt:lpstr>Layoff Assistance Examples</vt:lpstr>
      <vt:lpstr>Success Stories Examples</vt:lpstr>
      <vt:lpstr>PowerPoint Presentation</vt:lpstr>
      <vt:lpstr>Partner Tools</vt:lpstr>
      <vt:lpstr>Partner Guides and Tools Examples</vt:lpstr>
      <vt:lpstr>PowerPoint Presentation</vt:lpstr>
      <vt:lpstr>Outreach/Marketing</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Illinois workNet Overview for Partners</dc:title>
  <dc:creator>Jeanne Kitchens</dc:creator>
  <cp:keywords/>
  <cp:lastModifiedBy>Jeanne Kitchens</cp:lastModifiedBy>
  <cp:revision>332</cp:revision>
  <cp:lastPrinted>2015-04-15T19:03:53Z</cp:lastPrinted>
  <dcterms:created xsi:type="dcterms:W3CDTF">2014-10-02T00:06:09Z</dcterms:created>
  <dcterms:modified xsi:type="dcterms:W3CDTF">2015-04-15T19:06:08Z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0x010100BF6E2995232B444AAB6157EDEECAC17B</vt:lpwstr>
  </property>
  <property fmtid="{D5CDD505-2E9C-101B-9397-08002B2CF9AE}" pid="3" name="TaxKeyword">
    <vt:lpwstr/>
  </property>
</Properties>
</file>