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4"/>
  </p:notesMasterIdLst>
  <p:handoutMasterIdLst>
    <p:handoutMasterId r:id="rId25"/>
  </p:handoutMasterIdLst>
  <p:sldIdLst>
    <p:sldId id="261" r:id="rId2"/>
    <p:sldId id="407" r:id="rId3"/>
    <p:sldId id="312" r:id="rId4"/>
    <p:sldId id="315" r:id="rId5"/>
    <p:sldId id="300" r:id="rId6"/>
    <p:sldId id="402" r:id="rId7"/>
    <p:sldId id="396" r:id="rId8"/>
    <p:sldId id="391" r:id="rId9"/>
    <p:sldId id="333" r:id="rId10"/>
    <p:sldId id="356" r:id="rId11"/>
    <p:sldId id="263" r:id="rId12"/>
    <p:sldId id="397" r:id="rId13"/>
    <p:sldId id="335" r:id="rId14"/>
    <p:sldId id="337" r:id="rId15"/>
    <p:sldId id="398" r:id="rId16"/>
    <p:sldId id="403" r:id="rId17"/>
    <p:sldId id="399" r:id="rId18"/>
    <p:sldId id="411" r:id="rId19"/>
    <p:sldId id="401" r:id="rId20"/>
    <p:sldId id="332" r:id="rId21"/>
    <p:sldId id="400" r:id="rId22"/>
    <p:sldId id="394" r:id="rId23"/>
  </p:sldIdLst>
  <p:sldSz cx="9144000" cy="6858000" type="screen4x3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D14C27"/>
    <a:srgbClr val="00615B"/>
    <a:srgbClr val="1E2171"/>
    <a:srgbClr val="F6F8FA"/>
    <a:srgbClr val="303745"/>
    <a:srgbClr val="F58025"/>
    <a:srgbClr val="1C498B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0" autoAdjust="0"/>
    <p:restoredTop sz="96233" autoAdjust="0"/>
  </p:normalViewPr>
  <p:slideViewPr>
    <p:cSldViewPr snapToGrid="0" showGuides="1">
      <p:cViewPr varScale="1">
        <p:scale>
          <a:sx n="110" d="100"/>
          <a:sy n="110" d="100"/>
        </p:scale>
        <p:origin x="22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81" d="100"/>
          <a:sy n="81" d="100"/>
        </p:scale>
        <p:origin x="19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F01BD6-766B-4D19-B75E-7E6A037A6BF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8D3C34-4FAE-4634-9621-7C1A1531823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2"/>
            <a:ext cx="4572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3A2E63-020A-664E-A829-E62CF7DB3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5" y="767788"/>
            <a:ext cx="3167741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535F8A-7FC2-4645-BC8E-4C152447F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694878"/>
            <a:ext cx="3782332" cy="2597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5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4" y="2695576"/>
            <a:ext cx="1216819" cy="28892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4AC0FC-125E-C74E-A575-A59A8821B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A3840CE-481D-8D42-B3B6-5350960E3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7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9" y="2549317"/>
            <a:ext cx="2706929" cy="21719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C8C71C-4627-E649-A813-652EA3494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5E5023-01E4-5945-9369-DA3ABFB47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3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2567469"/>
            <a:ext cx="1216819" cy="28892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D3FB212-BF92-404A-AB79-FDB3AEC2F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C312005-8898-2A4A-9F3E-5AB3DA724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2057401"/>
            <a:ext cx="1882774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2057401"/>
            <a:ext cx="1882774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2057401"/>
            <a:ext cx="1882774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2057401"/>
            <a:ext cx="1882774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F03563B-B19E-CD46-A575-07200D7FE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84084AF-F34C-5641-9C74-7F83C6619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93A59-A009-F34B-9AD8-A673A208C1CC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212001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4311469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4311469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6322F-23C5-EB4B-A7C5-F6F6A8D55105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F7B9-C5EB-4749-BD5B-F0881C2619D0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1" r:id="rId15"/>
    <p:sldLayoutId id="2147483723" r:id="rId16"/>
    <p:sldLayoutId id="2147483724" r:id="rId17"/>
    <p:sldLayoutId id="2147483725" r:id="rId18"/>
    <p:sldLayoutId id="2147483673" r:id="rId19"/>
    <p:sldLayoutId id="2147483690" r:id="rId20"/>
    <p:sldLayoutId id="2147483691" r:id="rId21"/>
    <p:sldLayoutId id="2147483688" r:id="rId2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illinoisworknet.com/partner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illinoisworknet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llinoisworknet.com/partners/Pages/CustomerSupportCenter.aspx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hyperlink" Target="https://www.facebook.com/illinois.worknet" TargetMode="External"/><Relationship Id="rId18" Type="http://schemas.openxmlformats.org/officeDocument/2006/relationships/hyperlink" Target="https://www.illinoisworknet.com/" TargetMode="External"/><Relationship Id="rId3" Type="http://schemas.openxmlformats.org/officeDocument/2006/relationships/hyperlink" Target="http://www.pinterest.com/illinoisworknet/" TargetMode="External"/><Relationship Id="rId21" Type="http://schemas.openxmlformats.org/officeDocument/2006/relationships/hyperlink" Target="https://www.illinoisworknet.com/News/_layouts/15/listfeed.aspx?List=%7b8A063B1D-128E-454C-9670-8993606DDDCD%7d" TargetMode="External"/><Relationship Id="rId7" Type="http://schemas.openxmlformats.org/officeDocument/2006/relationships/hyperlink" Target="http://www.linkedin.com/groups/Illinois-Virtual-Job-Club-Network-4794123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20" Type="http://schemas.openxmlformats.org/officeDocument/2006/relationships/image" Target="../media/image6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png"/><Relationship Id="rId11" Type="http://schemas.openxmlformats.org/officeDocument/2006/relationships/hyperlink" Target="http://twitter.com/ILworknet" TargetMode="External"/><Relationship Id="rId5" Type="http://schemas.openxmlformats.org/officeDocument/2006/relationships/hyperlink" Target="http://gplus.to/IllinoisworkNet" TargetMode="External"/><Relationship Id="rId15" Type="http://schemas.openxmlformats.org/officeDocument/2006/relationships/hyperlink" Target="https://www.youtube.com/illinoisworknet" TargetMode="External"/><Relationship Id="rId23" Type="http://schemas.openxmlformats.org/officeDocument/2006/relationships/image" Target="../media/image63.png"/><Relationship Id="rId10" Type="http://schemas.openxmlformats.org/officeDocument/2006/relationships/image" Target="../media/image56.png"/><Relationship Id="rId19" Type="http://schemas.openxmlformats.org/officeDocument/2006/relationships/hyperlink" Target="http://www.illinoisworknet.com/ExploreCareers" TargetMode="External"/><Relationship Id="rId4" Type="http://schemas.openxmlformats.org/officeDocument/2006/relationships/image" Target="../media/image53.png"/><Relationship Id="rId9" Type="http://schemas.openxmlformats.org/officeDocument/2006/relationships/hyperlink" Target="https://www.linkedin.com/company/illinois-worknet" TargetMode="External"/><Relationship Id="rId14" Type="http://schemas.openxmlformats.org/officeDocument/2006/relationships/image" Target="../media/image58.png"/><Relationship Id="rId2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llinoisworknet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203DD0-62BA-0549-9D21-64941AE6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3" y="2831660"/>
            <a:ext cx="9287122" cy="17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820882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01650" y="3014618"/>
            <a:ext cx="51088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Employment 101: </a:t>
            </a:r>
          </a:p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Tools to Reach Training </a:t>
            </a:r>
          </a:p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and Employment Goals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305890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22" y="5244061"/>
            <a:ext cx="886795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March 6, 2018</a:t>
            </a: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The Illinois </a:t>
            </a:r>
            <a:r>
              <a:rPr lang="en-US" sz="900" dirty="0" err="1">
                <a:solidFill>
                  <a:schemeClr val="bg1"/>
                </a:solidFill>
              </a:rPr>
              <a:t>workNet</a:t>
            </a:r>
            <a:r>
              <a:rPr lang="en-US" sz="900" dirty="0">
                <a:solidFill>
                  <a:schemeClr val="bg1"/>
                </a:solidFill>
              </a:rPr>
              <a:t>® 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 This workforce product was funded by a grant awarded by the U.S. Department of Labor’s Employment and Training Administration. For more information please refer to the footer at the bottom of any webpage at illinoisworknet.com.</a:t>
            </a:r>
            <a:endParaRPr lang="en-US" sz="4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15C54-211F-4042-B275-1BFD9C599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2" y="1256888"/>
            <a:ext cx="2599538" cy="14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572000" y="2400300"/>
            <a:ext cx="0" cy="274320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0A3E9179-2025-6D4C-97E6-A195DA176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302534"/>
            <a:ext cx="7953374" cy="3832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Skills and Interest Survey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78F3580-0ACC-4BDE-985E-1AC3067A0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89" b="49591"/>
          <a:stretch/>
        </p:blipFill>
        <p:spPr>
          <a:xfrm>
            <a:off x="676050" y="2320506"/>
            <a:ext cx="3317949" cy="282299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198BE0-4888-4E58-918D-4826979B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46" y="2320505"/>
            <a:ext cx="3666828" cy="282299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51FDA679-DD98-4CC5-8934-FA88D6C31B56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integrated Tools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2AAAC1-9BFB-41FA-AD98-A32625BE442B}"/>
              </a:ext>
            </a:extLst>
          </p:cNvPr>
          <p:cNvSpPr txBox="1"/>
          <p:nvPr/>
        </p:nvSpPr>
        <p:spPr>
          <a:xfrm>
            <a:off x="1036398" y="5822066"/>
            <a:ext cx="7048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Illinois Career Information System (CIS) brought to you by Illinois Department of Employment Security.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BCC69D-A4E6-4E40-A78F-0B60A6C1BFF6}"/>
              </a:ext>
            </a:extLst>
          </p:cNvPr>
          <p:cNvSpPr txBox="1"/>
          <p:nvPr/>
        </p:nvSpPr>
        <p:spPr>
          <a:xfrm>
            <a:off x="368541" y="1937601"/>
            <a:ext cx="4056804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D14C27"/>
                </a:solidFill>
              </a:rPr>
              <a:t>Students complete career cluster inventory.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F7CB2-D358-45E2-9FAB-4D8FB2E12126}"/>
              </a:ext>
            </a:extLst>
          </p:cNvPr>
          <p:cNvSpPr txBox="1"/>
          <p:nvPr/>
        </p:nvSpPr>
        <p:spPr>
          <a:xfrm>
            <a:off x="4962016" y="1937601"/>
            <a:ext cx="384798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4D4D4D"/>
                </a:solidFill>
              </a:rPr>
              <a:t>Students and Instructors can view results</a:t>
            </a:r>
          </a:p>
        </p:txBody>
      </p:sp>
    </p:spTree>
    <p:extLst>
      <p:ext uri="{BB962C8B-B14F-4D97-AF65-F5344CB8AC3E}">
        <p14:creationId xmlns:p14="http://schemas.microsoft.com/office/powerpoint/2010/main" val="37765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4F7536-E7BA-4717-A8C9-2C6ECACBAF2A}"/>
              </a:ext>
            </a:extLst>
          </p:cNvPr>
          <p:cNvSpPr/>
          <p:nvPr/>
        </p:nvSpPr>
        <p:spPr>
          <a:xfrm>
            <a:off x="0" y="4490326"/>
            <a:ext cx="9144000" cy="1137647"/>
          </a:xfrm>
          <a:prstGeom prst="rect">
            <a:avLst/>
          </a:prstGeom>
          <a:solidFill>
            <a:srgbClr val="D14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F6D80A-22E3-46CD-8535-B068F15B03B8}"/>
              </a:ext>
            </a:extLst>
          </p:cNvPr>
          <p:cNvGrpSpPr/>
          <p:nvPr/>
        </p:nvGrpSpPr>
        <p:grpSpPr>
          <a:xfrm>
            <a:off x="0" y="434053"/>
            <a:ext cx="8201911" cy="2733675"/>
            <a:chOff x="0" y="2031454"/>
            <a:chExt cx="8201911" cy="2733675"/>
          </a:xfrm>
        </p:grpSpPr>
        <p:sp>
          <p:nvSpPr>
            <p:cNvPr id="6" name="Rectangle 5"/>
            <p:cNvSpPr/>
            <p:nvPr/>
          </p:nvSpPr>
          <p:spPr>
            <a:xfrm>
              <a:off x="0" y="2031454"/>
              <a:ext cx="4572000" cy="2733675"/>
            </a:xfrm>
            <a:prstGeom prst="rect">
              <a:avLst/>
            </a:prstGeom>
            <a:solidFill>
              <a:srgbClr val="30374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94362" y="283154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202" y="4328660"/>
              <a:ext cx="333698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Source: Illinois Career Information System (CIS) brought to you by Illinois Department of Employment Security.</a:t>
              </a:r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611614" y="2467924"/>
              <a:ext cx="268120" cy="289232"/>
            </a:xfrm>
            <a:custGeom>
              <a:avLst/>
              <a:gdLst>
                <a:gd name="T0" fmla="*/ 0 w 127"/>
                <a:gd name="T1" fmla="*/ 82 h 137"/>
                <a:gd name="T2" fmla="*/ 24 w 127"/>
                <a:gd name="T3" fmla="*/ 82 h 137"/>
                <a:gd name="T4" fmla="*/ 24 w 127"/>
                <a:gd name="T5" fmla="*/ 137 h 137"/>
                <a:gd name="T6" fmla="*/ 0 w 127"/>
                <a:gd name="T7" fmla="*/ 137 h 137"/>
                <a:gd name="T8" fmla="*/ 0 w 127"/>
                <a:gd name="T9" fmla="*/ 82 h 137"/>
                <a:gd name="T10" fmla="*/ 34 w 127"/>
                <a:gd name="T11" fmla="*/ 137 h 137"/>
                <a:gd name="T12" fmla="*/ 34 w 127"/>
                <a:gd name="T13" fmla="*/ 34 h 137"/>
                <a:gd name="T14" fmla="*/ 59 w 127"/>
                <a:gd name="T15" fmla="*/ 34 h 137"/>
                <a:gd name="T16" fmla="*/ 59 w 127"/>
                <a:gd name="T17" fmla="*/ 137 h 137"/>
                <a:gd name="T18" fmla="*/ 34 w 127"/>
                <a:gd name="T19" fmla="*/ 137 h 137"/>
                <a:gd name="T20" fmla="*/ 69 w 127"/>
                <a:gd name="T21" fmla="*/ 137 h 137"/>
                <a:gd name="T22" fmla="*/ 69 w 127"/>
                <a:gd name="T23" fmla="*/ 0 h 137"/>
                <a:gd name="T24" fmla="*/ 92 w 127"/>
                <a:gd name="T25" fmla="*/ 0 h 137"/>
                <a:gd name="T26" fmla="*/ 92 w 127"/>
                <a:gd name="T27" fmla="*/ 137 h 137"/>
                <a:gd name="T28" fmla="*/ 69 w 127"/>
                <a:gd name="T29" fmla="*/ 137 h 137"/>
                <a:gd name="T30" fmla="*/ 103 w 127"/>
                <a:gd name="T31" fmla="*/ 137 h 137"/>
                <a:gd name="T32" fmla="*/ 103 w 127"/>
                <a:gd name="T33" fmla="*/ 54 h 137"/>
                <a:gd name="T34" fmla="*/ 127 w 127"/>
                <a:gd name="T35" fmla="*/ 54 h 137"/>
                <a:gd name="T36" fmla="*/ 127 w 127"/>
                <a:gd name="T37" fmla="*/ 137 h 137"/>
                <a:gd name="T38" fmla="*/ 103 w 127"/>
                <a:gd name="T3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137">
                  <a:moveTo>
                    <a:pt x="0" y="82"/>
                  </a:moveTo>
                  <a:lnTo>
                    <a:pt x="24" y="82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0" y="82"/>
                  </a:lnTo>
                  <a:close/>
                  <a:moveTo>
                    <a:pt x="34" y="137"/>
                  </a:moveTo>
                  <a:lnTo>
                    <a:pt x="34" y="34"/>
                  </a:lnTo>
                  <a:lnTo>
                    <a:pt x="59" y="34"/>
                  </a:lnTo>
                  <a:lnTo>
                    <a:pt x="59" y="137"/>
                  </a:lnTo>
                  <a:lnTo>
                    <a:pt x="34" y="137"/>
                  </a:lnTo>
                  <a:close/>
                  <a:moveTo>
                    <a:pt x="69" y="137"/>
                  </a:moveTo>
                  <a:lnTo>
                    <a:pt x="69" y="0"/>
                  </a:lnTo>
                  <a:lnTo>
                    <a:pt x="92" y="0"/>
                  </a:lnTo>
                  <a:lnTo>
                    <a:pt x="92" y="137"/>
                  </a:lnTo>
                  <a:lnTo>
                    <a:pt x="69" y="137"/>
                  </a:lnTo>
                  <a:close/>
                  <a:moveTo>
                    <a:pt x="103" y="137"/>
                  </a:moveTo>
                  <a:lnTo>
                    <a:pt x="103" y="54"/>
                  </a:lnTo>
                  <a:lnTo>
                    <a:pt x="127" y="54"/>
                  </a:lnTo>
                  <a:lnTo>
                    <a:pt x="127" y="137"/>
                  </a:lnTo>
                  <a:lnTo>
                    <a:pt x="103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202" y="2844294"/>
              <a:ext cx="334587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Research Careers, Wages &amp; Trends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id="{C5784051-17C5-4D03-870D-BF2FC779958B}"/>
                </a:ext>
              </a:extLst>
            </p:cNvPr>
            <p:cNvSpPr txBox="1">
              <a:spLocks/>
            </p:cNvSpPr>
            <p:nvPr/>
          </p:nvSpPr>
          <p:spPr>
            <a:xfrm>
              <a:off x="107939" y="2038889"/>
              <a:ext cx="8093972" cy="42903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00" b="1" kern="1200" cap="all" spc="50" baseline="0">
                  <a:solidFill>
                    <a:schemeClr val="accent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Open Sans" panose="020B0606030504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Employment 101: integrated Tools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E911C65-DD75-4031-B287-5CD1DDA86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08"/>
          <a:stretch/>
        </p:blipFill>
        <p:spPr>
          <a:xfrm>
            <a:off x="4572001" y="443007"/>
            <a:ext cx="4572000" cy="27157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504D44-CED2-4DAD-A375-A81345DA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909" y="3495109"/>
            <a:ext cx="3128077" cy="312807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BC52B3-BAF9-46A6-8915-260BFD4DBE3C}"/>
              </a:ext>
            </a:extLst>
          </p:cNvPr>
          <p:cNvSpPr txBox="1"/>
          <p:nvPr/>
        </p:nvSpPr>
        <p:spPr>
          <a:xfrm>
            <a:off x="2112660" y="3977837"/>
            <a:ext cx="1813158" cy="428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spc="20" dirty="0">
                <a:solidFill>
                  <a:srgbClr val="D14C27"/>
                </a:solidFill>
              </a:rPr>
              <a:t>Explore Options In Career Pathways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A38142-E968-4AE9-BB9D-3F1529295EA0}"/>
              </a:ext>
            </a:extLst>
          </p:cNvPr>
          <p:cNvSpPr txBox="1"/>
          <p:nvPr/>
        </p:nvSpPr>
        <p:spPr>
          <a:xfrm>
            <a:off x="2112660" y="5910169"/>
            <a:ext cx="1813158" cy="64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spc="20" dirty="0">
                <a:solidFill>
                  <a:srgbClr val="D14C27"/>
                </a:solidFill>
              </a:rPr>
              <a:t>Learn About Required License/Certification and Training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316DD-1C43-4951-ABAC-1A9250AFADDA}"/>
              </a:ext>
            </a:extLst>
          </p:cNvPr>
          <p:cNvSpPr/>
          <p:nvPr/>
        </p:nvSpPr>
        <p:spPr>
          <a:xfrm>
            <a:off x="1424014" y="3603475"/>
            <a:ext cx="1029064" cy="303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D14C27"/>
                </a:solidFill>
              </a:rPr>
              <a:t>Students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25956C4-9774-4896-A291-F06E7E4B5BA0}"/>
              </a:ext>
            </a:extLst>
          </p:cNvPr>
          <p:cNvGrpSpPr/>
          <p:nvPr/>
        </p:nvGrpSpPr>
        <p:grpSpPr>
          <a:xfrm>
            <a:off x="1777640" y="4626690"/>
            <a:ext cx="2148178" cy="864917"/>
            <a:chOff x="3723485" y="4667982"/>
            <a:chExt cx="2148178" cy="8649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1F5FFA-2D62-45EC-BC09-6A811F608F2F}"/>
                </a:ext>
              </a:extLst>
            </p:cNvPr>
            <p:cNvSpPr txBox="1"/>
            <p:nvPr/>
          </p:nvSpPr>
          <p:spPr>
            <a:xfrm>
              <a:off x="4058505" y="4667982"/>
              <a:ext cx="1813158" cy="864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spc="20" dirty="0">
                  <a:solidFill>
                    <a:schemeClr val="bg1"/>
                  </a:solidFill>
                </a:rPr>
                <a:t>Learn About Wages, Job Opportunities, Working Conditions, Required Skills &amp; More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FC9675-1FF1-407B-A076-C17EC420D68C}"/>
                </a:ext>
              </a:extLst>
            </p:cNvPr>
            <p:cNvSpPr/>
            <p:nvPr/>
          </p:nvSpPr>
          <p:spPr>
            <a:xfrm>
              <a:off x="3723485" y="4667982"/>
              <a:ext cx="262890" cy="262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CFAA1614-A7E9-4AE3-9F22-4A1E3DE41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939" y="4709724"/>
              <a:ext cx="137160" cy="182880"/>
            </a:xfrm>
            <a:custGeom>
              <a:avLst/>
              <a:gdLst>
                <a:gd name="T0" fmla="*/ 226 w 226"/>
                <a:gd name="T1" fmla="*/ 173 h 286"/>
                <a:gd name="T2" fmla="*/ 113 w 226"/>
                <a:gd name="T3" fmla="*/ 286 h 286"/>
                <a:gd name="T4" fmla="*/ 0 w 226"/>
                <a:gd name="T5" fmla="*/ 173 h 286"/>
                <a:gd name="T6" fmla="*/ 69 w 226"/>
                <a:gd name="T7" fmla="*/ 70 h 286"/>
                <a:gd name="T8" fmla="*/ 41 w 226"/>
                <a:gd name="T9" fmla="*/ 8 h 286"/>
                <a:gd name="T10" fmla="*/ 50 w 226"/>
                <a:gd name="T11" fmla="*/ 0 h 286"/>
                <a:gd name="T12" fmla="*/ 176 w 226"/>
                <a:gd name="T13" fmla="*/ 0 h 286"/>
                <a:gd name="T14" fmla="*/ 186 w 226"/>
                <a:gd name="T15" fmla="*/ 8 h 286"/>
                <a:gd name="T16" fmla="*/ 158 w 226"/>
                <a:gd name="T17" fmla="*/ 70 h 286"/>
                <a:gd name="T18" fmla="*/ 226 w 226"/>
                <a:gd name="T19" fmla="*/ 173 h 286"/>
                <a:gd name="T20" fmla="*/ 156 w 226"/>
                <a:gd name="T21" fmla="*/ 145 h 286"/>
                <a:gd name="T22" fmla="*/ 159 w 226"/>
                <a:gd name="T23" fmla="*/ 146 h 286"/>
                <a:gd name="T24" fmla="*/ 174 w 226"/>
                <a:gd name="T25" fmla="*/ 115 h 286"/>
                <a:gd name="T26" fmla="*/ 172 w 226"/>
                <a:gd name="T27" fmla="*/ 114 h 286"/>
                <a:gd name="T28" fmla="*/ 167 w 226"/>
                <a:gd name="T29" fmla="*/ 116 h 286"/>
                <a:gd name="T30" fmla="*/ 163 w 226"/>
                <a:gd name="T31" fmla="*/ 115 h 286"/>
                <a:gd name="T32" fmla="*/ 119 w 226"/>
                <a:gd name="T33" fmla="*/ 103 h 286"/>
                <a:gd name="T34" fmla="*/ 119 w 226"/>
                <a:gd name="T35" fmla="*/ 97 h 286"/>
                <a:gd name="T36" fmla="*/ 126 w 226"/>
                <a:gd name="T37" fmla="*/ 90 h 286"/>
                <a:gd name="T38" fmla="*/ 126 w 226"/>
                <a:gd name="T39" fmla="*/ 87 h 286"/>
                <a:gd name="T40" fmla="*/ 99 w 226"/>
                <a:gd name="T41" fmla="*/ 87 h 286"/>
                <a:gd name="T42" fmla="*/ 99 w 226"/>
                <a:gd name="T43" fmla="*/ 90 h 286"/>
                <a:gd name="T44" fmla="*/ 105 w 226"/>
                <a:gd name="T45" fmla="*/ 97 h 286"/>
                <a:gd name="T46" fmla="*/ 105 w 226"/>
                <a:gd name="T47" fmla="*/ 102 h 286"/>
                <a:gd name="T48" fmla="*/ 52 w 226"/>
                <a:gd name="T49" fmla="*/ 144 h 286"/>
                <a:gd name="T50" fmla="*/ 105 w 226"/>
                <a:gd name="T51" fmla="*/ 182 h 286"/>
                <a:gd name="T52" fmla="*/ 105 w 226"/>
                <a:gd name="T53" fmla="*/ 215 h 286"/>
                <a:gd name="T54" fmla="*/ 65 w 226"/>
                <a:gd name="T55" fmla="*/ 193 h 286"/>
                <a:gd name="T56" fmla="*/ 62 w 226"/>
                <a:gd name="T57" fmla="*/ 192 h 286"/>
                <a:gd name="T58" fmla="*/ 48 w 226"/>
                <a:gd name="T59" fmla="*/ 224 h 286"/>
                <a:gd name="T60" fmla="*/ 50 w 226"/>
                <a:gd name="T61" fmla="*/ 226 h 286"/>
                <a:gd name="T62" fmla="*/ 54 w 226"/>
                <a:gd name="T63" fmla="*/ 224 h 286"/>
                <a:gd name="T64" fmla="*/ 57 w 226"/>
                <a:gd name="T65" fmla="*/ 225 h 286"/>
                <a:gd name="T66" fmla="*/ 105 w 226"/>
                <a:gd name="T67" fmla="*/ 239 h 286"/>
                <a:gd name="T68" fmla="*/ 105 w 226"/>
                <a:gd name="T69" fmla="*/ 245 h 286"/>
                <a:gd name="T70" fmla="*/ 99 w 226"/>
                <a:gd name="T71" fmla="*/ 252 h 286"/>
                <a:gd name="T72" fmla="*/ 99 w 226"/>
                <a:gd name="T73" fmla="*/ 255 h 286"/>
                <a:gd name="T74" fmla="*/ 126 w 226"/>
                <a:gd name="T75" fmla="*/ 255 h 286"/>
                <a:gd name="T76" fmla="*/ 126 w 226"/>
                <a:gd name="T77" fmla="*/ 252 h 286"/>
                <a:gd name="T78" fmla="*/ 119 w 226"/>
                <a:gd name="T79" fmla="*/ 245 h 286"/>
                <a:gd name="T80" fmla="*/ 119 w 226"/>
                <a:gd name="T81" fmla="*/ 239 h 286"/>
                <a:gd name="T82" fmla="*/ 174 w 226"/>
                <a:gd name="T83" fmla="*/ 195 h 286"/>
                <a:gd name="T84" fmla="*/ 123 w 226"/>
                <a:gd name="T85" fmla="*/ 155 h 286"/>
                <a:gd name="T86" fmla="*/ 119 w 226"/>
                <a:gd name="T87" fmla="*/ 155 h 286"/>
                <a:gd name="T88" fmla="*/ 119 w 226"/>
                <a:gd name="T89" fmla="*/ 125 h 286"/>
                <a:gd name="T90" fmla="*/ 144 w 226"/>
                <a:gd name="T91" fmla="*/ 132 h 286"/>
                <a:gd name="T92" fmla="*/ 156 w 226"/>
                <a:gd name="T93" fmla="*/ 145 h 286"/>
                <a:gd name="T94" fmla="*/ 105 w 226"/>
                <a:gd name="T95" fmla="*/ 125 h 286"/>
                <a:gd name="T96" fmla="*/ 105 w 226"/>
                <a:gd name="T97" fmla="*/ 154 h 286"/>
                <a:gd name="T98" fmla="*/ 79 w 226"/>
                <a:gd name="T99" fmla="*/ 141 h 286"/>
                <a:gd name="T100" fmla="*/ 82 w 226"/>
                <a:gd name="T101" fmla="*/ 133 h 286"/>
                <a:gd name="T102" fmla="*/ 105 w 226"/>
                <a:gd name="T103" fmla="*/ 125 h 286"/>
                <a:gd name="T104" fmla="*/ 119 w 226"/>
                <a:gd name="T105" fmla="*/ 185 h 286"/>
                <a:gd name="T106" fmla="*/ 146 w 226"/>
                <a:gd name="T107" fmla="*/ 197 h 286"/>
                <a:gd name="T108" fmla="*/ 119 w 226"/>
                <a:gd name="T109" fmla="*/ 216 h 286"/>
                <a:gd name="T110" fmla="*/ 119 w 226"/>
                <a:gd name="T111" fmla="*/ 1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6" h="286">
                  <a:moveTo>
                    <a:pt x="226" y="173"/>
                  </a:moveTo>
                  <a:cubicBezTo>
                    <a:pt x="226" y="236"/>
                    <a:pt x="175" y="286"/>
                    <a:pt x="113" y="286"/>
                  </a:cubicBezTo>
                  <a:cubicBezTo>
                    <a:pt x="51" y="286"/>
                    <a:pt x="0" y="236"/>
                    <a:pt x="0" y="173"/>
                  </a:cubicBezTo>
                  <a:cubicBezTo>
                    <a:pt x="0" y="127"/>
                    <a:pt x="28" y="87"/>
                    <a:pt x="69" y="7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2"/>
                    <a:pt x="44" y="0"/>
                    <a:pt x="5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6" y="2"/>
                    <a:pt x="186" y="8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98" y="87"/>
                    <a:pt x="226" y="127"/>
                    <a:pt x="226" y="173"/>
                  </a:cubicBezTo>
                  <a:close/>
                  <a:moveTo>
                    <a:pt x="156" y="145"/>
                  </a:moveTo>
                  <a:cubicBezTo>
                    <a:pt x="159" y="146"/>
                    <a:pt x="159" y="146"/>
                    <a:pt x="159" y="146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0" y="115"/>
                    <a:pt x="169" y="116"/>
                    <a:pt x="167" y="116"/>
                  </a:cubicBezTo>
                  <a:cubicBezTo>
                    <a:pt x="166" y="116"/>
                    <a:pt x="165" y="116"/>
                    <a:pt x="163" y="115"/>
                  </a:cubicBezTo>
                  <a:cubicBezTo>
                    <a:pt x="142" y="107"/>
                    <a:pt x="132" y="103"/>
                    <a:pt x="119" y="103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4"/>
                    <a:pt x="121" y="92"/>
                    <a:pt x="126" y="90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4" y="92"/>
                    <a:pt x="105" y="94"/>
                    <a:pt x="105" y="97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72" y="103"/>
                    <a:pt x="52" y="119"/>
                    <a:pt x="52" y="144"/>
                  </a:cubicBezTo>
                  <a:cubicBezTo>
                    <a:pt x="52" y="170"/>
                    <a:pt x="66" y="179"/>
                    <a:pt x="105" y="182"/>
                  </a:cubicBezTo>
                  <a:cubicBezTo>
                    <a:pt x="105" y="215"/>
                    <a:pt x="105" y="215"/>
                    <a:pt x="105" y="215"/>
                  </a:cubicBezTo>
                  <a:cubicBezTo>
                    <a:pt x="78" y="213"/>
                    <a:pt x="65" y="202"/>
                    <a:pt x="65" y="193"/>
                  </a:cubicBezTo>
                  <a:cubicBezTo>
                    <a:pt x="62" y="192"/>
                    <a:pt x="62" y="192"/>
                    <a:pt x="62" y="192"/>
                  </a:cubicBezTo>
                  <a:cubicBezTo>
                    <a:pt x="48" y="224"/>
                    <a:pt x="48" y="224"/>
                    <a:pt x="48" y="224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2" y="224"/>
                    <a:pt x="53" y="224"/>
                    <a:pt x="54" y="224"/>
                  </a:cubicBezTo>
                  <a:cubicBezTo>
                    <a:pt x="55" y="224"/>
                    <a:pt x="56" y="224"/>
                    <a:pt x="57" y="225"/>
                  </a:cubicBezTo>
                  <a:cubicBezTo>
                    <a:pt x="74" y="233"/>
                    <a:pt x="90" y="238"/>
                    <a:pt x="105" y="239"/>
                  </a:cubicBezTo>
                  <a:cubicBezTo>
                    <a:pt x="105" y="245"/>
                    <a:pt x="105" y="245"/>
                    <a:pt x="105" y="245"/>
                  </a:cubicBezTo>
                  <a:cubicBezTo>
                    <a:pt x="105" y="249"/>
                    <a:pt x="104" y="251"/>
                    <a:pt x="99" y="252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126" y="255"/>
                    <a:pt x="126" y="255"/>
                    <a:pt x="126" y="255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1" y="251"/>
                    <a:pt x="119" y="249"/>
                    <a:pt x="119" y="245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53" y="237"/>
                    <a:pt x="174" y="220"/>
                    <a:pt x="174" y="195"/>
                  </a:cubicBezTo>
                  <a:cubicBezTo>
                    <a:pt x="174" y="171"/>
                    <a:pt x="156" y="159"/>
                    <a:pt x="123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7" y="126"/>
                    <a:pt x="135" y="128"/>
                    <a:pt x="144" y="132"/>
                  </a:cubicBezTo>
                  <a:cubicBezTo>
                    <a:pt x="154" y="138"/>
                    <a:pt x="156" y="140"/>
                    <a:pt x="156" y="145"/>
                  </a:cubicBezTo>
                  <a:close/>
                  <a:moveTo>
                    <a:pt x="105" y="125"/>
                  </a:moveTo>
                  <a:cubicBezTo>
                    <a:pt x="105" y="154"/>
                    <a:pt x="105" y="154"/>
                    <a:pt x="105" y="154"/>
                  </a:cubicBezTo>
                  <a:cubicBezTo>
                    <a:pt x="88" y="152"/>
                    <a:pt x="79" y="151"/>
                    <a:pt x="79" y="141"/>
                  </a:cubicBezTo>
                  <a:cubicBezTo>
                    <a:pt x="79" y="138"/>
                    <a:pt x="80" y="136"/>
                    <a:pt x="82" y="133"/>
                  </a:cubicBezTo>
                  <a:cubicBezTo>
                    <a:pt x="87" y="127"/>
                    <a:pt x="94" y="126"/>
                    <a:pt x="105" y="125"/>
                  </a:cubicBezTo>
                  <a:close/>
                  <a:moveTo>
                    <a:pt x="119" y="185"/>
                  </a:moveTo>
                  <a:cubicBezTo>
                    <a:pt x="140" y="187"/>
                    <a:pt x="146" y="188"/>
                    <a:pt x="146" y="197"/>
                  </a:cubicBezTo>
                  <a:cubicBezTo>
                    <a:pt x="146" y="207"/>
                    <a:pt x="138" y="214"/>
                    <a:pt x="119" y="216"/>
                  </a:cubicBezTo>
                  <a:lnTo>
                    <a:pt x="119" y="185"/>
                  </a:lnTo>
                  <a:close/>
                </a:path>
              </a:pathLst>
            </a:custGeom>
            <a:solidFill>
              <a:srgbClr val="D14C27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0EC6F2-9D4A-4A1F-8DF1-40339EC41EF2}"/>
              </a:ext>
            </a:extLst>
          </p:cNvPr>
          <p:cNvGrpSpPr/>
          <p:nvPr/>
        </p:nvGrpSpPr>
        <p:grpSpPr>
          <a:xfrm>
            <a:off x="1783690" y="5911244"/>
            <a:ext cx="262890" cy="262890"/>
            <a:chOff x="3739239" y="5774241"/>
            <a:chExt cx="262890" cy="26289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A9ED57-5E00-482B-AE2B-38F248EA6E66}"/>
                </a:ext>
              </a:extLst>
            </p:cNvPr>
            <p:cNvSpPr/>
            <p:nvPr/>
          </p:nvSpPr>
          <p:spPr>
            <a:xfrm>
              <a:off x="3739239" y="5774241"/>
              <a:ext cx="262890" cy="262890"/>
            </a:xfrm>
            <a:prstGeom prst="ellipse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96">
              <a:extLst>
                <a:ext uri="{FF2B5EF4-FFF2-40B4-BE49-F238E27FC236}">
                  <a16:creationId xmlns:a16="http://schemas.microsoft.com/office/drawing/2014/main" id="{E6D2DBD7-EC34-4A8E-A159-F6A95D32E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458" y="5810443"/>
              <a:ext cx="182880" cy="182880"/>
            </a:xfrm>
            <a:custGeom>
              <a:avLst/>
              <a:gdLst>
                <a:gd name="T0" fmla="*/ 136 w 239"/>
                <a:gd name="T1" fmla="*/ 198 h 245"/>
                <a:gd name="T2" fmla="*/ 179 w 239"/>
                <a:gd name="T3" fmla="*/ 221 h 245"/>
                <a:gd name="T4" fmla="*/ 120 w 239"/>
                <a:gd name="T5" fmla="*/ 245 h 245"/>
                <a:gd name="T6" fmla="*/ 61 w 239"/>
                <a:gd name="T7" fmla="*/ 221 h 245"/>
                <a:gd name="T8" fmla="*/ 104 w 239"/>
                <a:gd name="T9" fmla="*/ 198 h 245"/>
                <a:gd name="T10" fmla="*/ 104 w 239"/>
                <a:gd name="T11" fmla="*/ 180 h 245"/>
                <a:gd name="T12" fmla="*/ 66 w 239"/>
                <a:gd name="T13" fmla="*/ 135 h 245"/>
                <a:gd name="T14" fmla="*/ 0 w 239"/>
                <a:gd name="T15" fmla="*/ 34 h 245"/>
                <a:gd name="T16" fmla="*/ 10 w 239"/>
                <a:gd name="T17" fmla="*/ 25 h 245"/>
                <a:gd name="T18" fmla="*/ 56 w 239"/>
                <a:gd name="T19" fmla="*/ 25 h 245"/>
                <a:gd name="T20" fmla="*/ 120 w 239"/>
                <a:gd name="T21" fmla="*/ 0 h 245"/>
                <a:gd name="T22" fmla="*/ 185 w 239"/>
                <a:gd name="T23" fmla="*/ 25 h 245"/>
                <a:gd name="T24" fmla="*/ 230 w 239"/>
                <a:gd name="T25" fmla="*/ 25 h 245"/>
                <a:gd name="T26" fmla="*/ 239 w 239"/>
                <a:gd name="T27" fmla="*/ 34 h 245"/>
                <a:gd name="T28" fmla="*/ 174 w 239"/>
                <a:gd name="T29" fmla="*/ 135 h 245"/>
                <a:gd name="T30" fmla="*/ 136 w 239"/>
                <a:gd name="T31" fmla="*/ 180 h 245"/>
                <a:gd name="T32" fmla="*/ 136 w 239"/>
                <a:gd name="T33" fmla="*/ 198 h 245"/>
                <a:gd name="T34" fmla="*/ 67 w 239"/>
                <a:gd name="T35" fmla="*/ 113 h 245"/>
                <a:gd name="T36" fmla="*/ 53 w 239"/>
                <a:gd name="T37" fmla="*/ 43 h 245"/>
                <a:gd name="T38" fmla="*/ 19 w 239"/>
                <a:gd name="T39" fmla="*/ 43 h 245"/>
                <a:gd name="T40" fmla="*/ 67 w 239"/>
                <a:gd name="T41" fmla="*/ 113 h 245"/>
                <a:gd name="T42" fmla="*/ 69 w 239"/>
                <a:gd name="T43" fmla="*/ 37 h 245"/>
                <a:gd name="T44" fmla="*/ 120 w 239"/>
                <a:gd name="T45" fmla="*/ 57 h 245"/>
                <a:gd name="T46" fmla="*/ 170 w 239"/>
                <a:gd name="T47" fmla="*/ 37 h 245"/>
                <a:gd name="T48" fmla="*/ 120 w 239"/>
                <a:gd name="T49" fmla="*/ 17 h 245"/>
                <a:gd name="T50" fmla="*/ 69 w 239"/>
                <a:gd name="T51" fmla="*/ 37 h 245"/>
                <a:gd name="T52" fmla="*/ 220 w 239"/>
                <a:gd name="T53" fmla="*/ 43 h 245"/>
                <a:gd name="T54" fmla="*/ 187 w 239"/>
                <a:gd name="T55" fmla="*/ 43 h 245"/>
                <a:gd name="T56" fmla="*/ 172 w 239"/>
                <a:gd name="T57" fmla="*/ 113 h 245"/>
                <a:gd name="T58" fmla="*/ 220 w 239"/>
                <a:gd name="T59" fmla="*/ 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245">
                  <a:moveTo>
                    <a:pt x="136" y="198"/>
                  </a:moveTo>
                  <a:cubicBezTo>
                    <a:pt x="161" y="201"/>
                    <a:pt x="179" y="210"/>
                    <a:pt x="179" y="221"/>
                  </a:cubicBezTo>
                  <a:cubicBezTo>
                    <a:pt x="179" y="234"/>
                    <a:pt x="153" y="245"/>
                    <a:pt x="120" y="245"/>
                  </a:cubicBezTo>
                  <a:cubicBezTo>
                    <a:pt x="87" y="245"/>
                    <a:pt x="61" y="234"/>
                    <a:pt x="61" y="221"/>
                  </a:cubicBezTo>
                  <a:cubicBezTo>
                    <a:pt x="61" y="210"/>
                    <a:pt x="79" y="201"/>
                    <a:pt x="104" y="198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61"/>
                    <a:pt x="89" y="151"/>
                    <a:pt x="66" y="135"/>
                  </a:cubicBezTo>
                  <a:cubicBezTo>
                    <a:pt x="37" y="116"/>
                    <a:pt x="0" y="91"/>
                    <a:pt x="0" y="34"/>
                  </a:cubicBezTo>
                  <a:cubicBezTo>
                    <a:pt x="0" y="29"/>
                    <a:pt x="5" y="25"/>
                    <a:pt x="10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62" y="13"/>
                    <a:pt x="81" y="0"/>
                    <a:pt x="120" y="0"/>
                  </a:cubicBezTo>
                  <a:cubicBezTo>
                    <a:pt x="159" y="0"/>
                    <a:pt x="178" y="13"/>
                    <a:pt x="185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5" y="25"/>
                    <a:pt x="239" y="29"/>
                    <a:pt x="239" y="34"/>
                  </a:cubicBezTo>
                  <a:cubicBezTo>
                    <a:pt x="239" y="91"/>
                    <a:pt x="203" y="116"/>
                    <a:pt x="174" y="135"/>
                  </a:cubicBezTo>
                  <a:cubicBezTo>
                    <a:pt x="150" y="151"/>
                    <a:pt x="136" y="161"/>
                    <a:pt x="136" y="180"/>
                  </a:cubicBezTo>
                  <a:lnTo>
                    <a:pt x="136" y="198"/>
                  </a:lnTo>
                  <a:close/>
                  <a:moveTo>
                    <a:pt x="67" y="113"/>
                  </a:moveTo>
                  <a:cubicBezTo>
                    <a:pt x="60" y="97"/>
                    <a:pt x="54" y="76"/>
                    <a:pt x="5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3" y="79"/>
                    <a:pt x="44" y="97"/>
                    <a:pt x="67" y="113"/>
                  </a:cubicBezTo>
                  <a:close/>
                  <a:moveTo>
                    <a:pt x="69" y="37"/>
                  </a:moveTo>
                  <a:cubicBezTo>
                    <a:pt x="69" y="42"/>
                    <a:pt x="84" y="57"/>
                    <a:pt x="120" y="57"/>
                  </a:cubicBezTo>
                  <a:cubicBezTo>
                    <a:pt x="156" y="57"/>
                    <a:pt x="170" y="42"/>
                    <a:pt x="170" y="37"/>
                  </a:cubicBezTo>
                  <a:cubicBezTo>
                    <a:pt x="170" y="32"/>
                    <a:pt x="156" y="17"/>
                    <a:pt x="120" y="17"/>
                  </a:cubicBezTo>
                  <a:cubicBezTo>
                    <a:pt x="84" y="17"/>
                    <a:pt x="69" y="32"/>
                    <a:pt x="69" y="37"/>
                  </a:cubicBezTo>
                  <a:close/>
                  <a:moveTo>
                    <a:pt x="220" y="43"/>
                  </a:moveTo>
                  <a:cubicBezTo>
                    <a:pt x="187" y="43"/>
                    <a:pt x="187" y="43"/>
                    <a:pt x="187" y="43"/>
                  </a:cubicBezTo>
                  <a:cubicBezTo>
                    <a:pt x="186" y="76"/>
                    <a:pt x="180" y="97"/>
                    <a:pt x="172" y="113"/>
                  </a:cubicBezTo>
                  <a:cubicBezTo>
                    <a:pt x="196" y="97"/>
                    <a:pt x="217" y="79"/>
                    <a:pt x="220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4F3E8-FB6E-457D-A5C5-ED07BF16DB0E}"/>
              </a:ext>
            </a:extLst>
          </p:cNvPr>
          <p:cNvGrpSpPr/>
          <p:nvPr/>
        </p:nvGrpSpPr>
        <p:grpSpPr>
          <a:xfrm>
            <a:off x="1777640" y="4024159"/>
            <a:ext cx="262890" cy="262890"/>
            <a:chOff x="3723485" y="3966164"/>
            <a:chExt cx="262890" cy="26289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2C0AC1-DFB1-4225-A3BB-8A32239A4727}"/>
                </a:ext>
              </a:extLst>
            </p:cNvPr>
            <p:cNvSpPr/>
            <p:nvPr/>
          </p:nvSpPr>
          <p:spPr>
            <a:xfrm>
              <a:off x="3723485" y="3966164"/>
              <a:ext cx="262890" cy="262890"/>
            </a:xfrm>
            <a:prstGeom prst="ellipse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EC11B3EE-24A1-4422-88FF-B64E074C7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743" y="4015713"/>
              <a:ext cx="164592" cy="164592"/>
            </a:xfrm>
            <a:custGeom>
              <a:avLst/>
              <a:gdLst>
                <a:gd name="T0" fmla="*/ 166 w 262"/>
                <a:gd name="T1" fmla="*/ 192 h 262"/>
                <a:gd name="T2" fmla="*/ 104 w 262"/>
                <a:gd name="T3" fmla="*/ 169 h 262"/>
                <a:gd name="T4" fmla="*/ 86 w 262"/>
                <a:gd name="T5" fmla="*/ 212 h 262"/>
                <a:gd name="T6" fmla="*/ 41 w 262"/>
                <a:gd name="T7" fmla="*/ 257 h 262"/>
                <a:gd name="T8" fmla="*/ 26 w 262"/>
                <a:gd name="T9" fmla="*/ 262 h 262"/>
                <a:gd name="T10" fmla="*/ 0 w 262"/>
                <a:gd name="T11" fmla="*/ 236 h 262"/>
                <a:gd name="T12" fmla="*/ 5 w 262"/>
                <a:gd name="T13" fmla="*/ 220 h 262"/>
                <a:gd name="T14" fmla="*/ 49 w 262"/>
                <a:gd name="T15" fmla="*/ 176 h 262"/>
                <a:gd name="T16" fmla="*/ 93 w 262"/>
                <a:gd name="T17" fmla="*/ 158 h 262"/>
                <a:gd name="T18" fmla="*/ 70 w 262"/>
                <a:gd name="T19" fmla="*/ 95 h 262"/>
                <a:gd name="T20" fmla="*/ 166 w 262"/>
                <a:gd name="T21" fmla="*/ 0 h 262"/>
                <a:gd name="T22" fmla="*/ 262 w 262"/>
                <a:gd name="T23" fmla="*/ 95 h 262"/>
                <a:gd name="T24" fmla="*/ 234 w 262"/>
                <a:gd name="T25" fmla="*/ 163 h 262"/>
                <a:gd name="T26" fmla="*/ 166 w 262"/>
                <a:gd name="T27" fmla="*/ 192 h 262"/>
                <a:gd name="T28" fmla="*/ 166 w 262"/>
                <a:gd name="T29" fmla="*/ 155 h 262"/>
                <a:gd name="T30" fmla="*/ 225 w 262"/>
                <a:gd name="T31" fmla="*/ 95 h 262"/>
                <a:gd name="T32" fmla="*/ 166 w 262"/>
                <a:gd name="T33" fmla="*/ 37 h 262"/>
                <a:gd name="T34" fmla="*/ 107 w 262"/>
                <a:gd name="T35" fmla="*/ 95 h 262"/>
                <a:gd name="T36" fmla="*/ 124 w 262"/>
                <a:gd name="T37" fmla="*/ 138 h 262"/>
                <a:gd name="T38" fmla="*/ 166 w 262"/>
                <a:gd name="T39" fmla="*/ 15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262">
                  <a:moveTo>
                    <a:pt x="166" y="192"/>
                  </a:moveTo>
                  <a:cubicBezTo>
                    <a:pt x="144" y="192"/>
                    <a:pt x="122" y="184"/>
                    <a:pt x="104" y="169"/>
                  </a:cubicBezTo>
                  <a:cubicBezTo>
                    <a:pt x="86" y="212"/>
                    <a:pt x="86" y="212"/>
                    <a:pt x="86" y="212"/>
                  </a:cubicBezTo>
                  <a:cubicBezTo>
                    <a:pt x="41" y="257"/>
                    <a:pt x="41" y="257"/>
                    <a:pt x="41" y="257"/>
                  </a:cubicBezTo>
                  <a:cubicBezTo>
                    <a:pt x="36" y="260"/>
                    <a:pt x="31" y="262"/>
                    <a:pt x="26" y="262"/>
                  </a:cubicBezTo>
                  <a:cubicBezTo>
                    <a:pt x="11" y="262"/>
                    <a:pt x="0" y="250"/>
                    <a:pt x="0" y="236"/>
                  </a:cubicBezTo>
                  <a:cubicBezTo>
                    <a:pt x="0" y="230"/>
                    <a:pt x="2" y="225"/>
                    <a:pt x="5" y="220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78" y="140"/>
                    <a:pt x="70" y="117"/>
                    <a:pt x="70" y="95"/>
                  </a:cubicBezTo>
                  <a:cubicBezTo>
                    <a:pt x="70" y="43"/>
                    <a:pt x="114" y="0"/>
                    <a:pt x="166" y="0"/>
                  </a:cubicBezTo>
                  <a:cubicBezTo>
                    <a:pt x="218" y="0"/>
                    <a:pt x="262" y="44"/>
                    <a:pt x="262" y="95"/>
                  </a:cubicBezTo>
                  <a:cubicBezTo>
                    <a:pt x="262" y="120"/>
                    <a:pt x="253" y="145"/>
                    <a:pt x="234" y="163"/>
                  </a:cubicBezTo>
                  <a:cubicBezTo>
                    <a:pt x="215" y="182"/>
                    <a:pt x="191" y="192"/>
                    <a:pt x="166" y="192"/>
                  </a:cubicBezTo>
                  <a:close/>
                  <a:moveTo>
                    <a:pt x="166" y="155"/>
                  </a:moveTo>
                  <a:cubicBezTo>
                    <a:pt x="198" y="155"/>
                    <a:pt x="225" y="128"/>
                    <a:pt x="225" y="95"/>
                  </a:cubicBezTo>
                  <a:cubicBezTo>
                    <a:pt x="225" y="64"/>
                    <a:pt x="198" y="37"/>
                    <a:pt x="166" y="37"/>
                  </a:cubicBezTo>
                  <a:cubicBezTo>
                    <a:pt x="134" y="37"/>
                    <a:pt x="107" y="64"/>
                    <a:pt x="107" y="95"/>
                  </a:cubicBezTo>
                  <a:cubicBezTo>
                    <a:pt x="107" y="111"/>
                    <a:pt x="113" y="126"/>
                    <a:pt x="124" y="138"/>
                  </a:cubicBezTo>
                  <a:cubicBezTo>
                    <a:pt x="136" y="149"/>
                    <a:pt x="151" y="155"/>
                    <a:pt x="166" y="1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2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84910" y="2400300"/>
            <a:ext cx="0" cy="274320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0A3E9179-2025-6D4C-97E6-A195DA176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302534"/>
            <a:ext cx="7953374" cy="3832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Research Training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51FDA679-DD98-4CC5-8934-FA88D6C31B56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integrated Tools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2AAAC1-9BFB-41FA-AD98-A32625BE442B}"/>
              </a:ext>
            </a:extLst>
          </p:cNvPr>
          <p:cNvSpPr txBox="1"/>
          <p:nvPr/>
        </p:nvSpPr>
        <p:spPr>
          <a:xfrm>
            <a:off x="1036398" y="5822066"/>
            <a:ext cx="712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*Source: Illinois Career Information System (CIS) brought to you by Illinois Department of Employment Security.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BCC69D-A4E6-4E40-A78F-0B60A6C1BFF6}"/>
              </a:ext>
            </a:extLst>
          </p:cNvPr>
          <p:cNvSpPr txBox="1"/>
          <p:nvPr/>
        </p:nvSpPr>
        <p:spPr>
          <a:xfrm>
            <a:off x="1101786" y="1811697"/>
            <a:ext cx="3202795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4D4D4D"/>
                </a:solidFill>
              </a:rPr>
              <a:t>WIOA Approved Training Programs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F7CB2-D358-45E2-9FAB-4D8FB2E12126}"/>
              </a:ext>
            </a:extLst>
          </p:cNvPr>
          <p:cNvSpPr txBox="1"/>
          <p:nvPr/>
        </p:nvSpPr>
        <p:spPr>
          <a:xfrm>
            <a:off x="5941205" y="1765006"/>
            <a:ext cx="3202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PUBLIC &amp; PRIVATE TRAINING PROGRAMS</a:t>
            </a:r>
            <a:r>
              <a:rPr lang="en-US" sz="1050" b="1" dirty="0">
                <a:solidFill>
                  <a:srgbClr val="4D4D4D"/>
                </a:solidFill>
              </a:rPr>
              <a:t>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EA0D6-9E3F-4BF8-B8B7-C68B77DC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00" y="2059662"/>
            <a:ext cx="4287593" cy="35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C103B-DE01-40D0-9789-D22949D1C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44" y="2148492"/>
            <a:ext cx="3957731" cy="345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4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984F258-FCBF-FA43-B019-E802E04D2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296828"/>
            <a:ext cx="7953374" cy="3832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Guides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179017-038A-4E97-8F98-5E9E7BC5AB99}"/>
              </a:ext>
            </a:extLst>
          </p:cNvPr>
          <p:cNvGrpSpPr/>
          <p:nvPr/>
        </p:nvGrpSpPr>
        <p:grpSpPr>
          <a:xfrm>
            <a:off x="416513" y="1510350"/>
            <a:ext cx="8083573" cy="3989411"/>
            <a:chOff x="778821" y="1864028"/>
            <a:chExt cx="8083573" cy="39894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F6D00D7-6FCB-4665-8437-9C12AD3DC3CD}"/>
                </a:ext>
              </a:extLst>
            </p:cNvPr>
            <p:cNvGrpSpPr/>
            <p:nvPr/>
          </p:nvGrpSpPr>
          <p:grpSpPr>
            <a:xfrm>
              <a:off x="4886341" y="2211741"/>
              <a:ext cx="3976053" cy="1944440"/>
              <a:chOff x="2013744" y="2937258"/>
              <a:chExt cx="3976053" cy="194444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013745" y="2937258"/>
                <a:ext cx="2981353" cy="488949"/>
              </a:xfrm>
              <a:custGeom>
                <a:avLst/>
                <a:gdLst>
                  <a:gd name="connsiteX0" fmla="*/ 0 w 2981353"/>
                  <a:gd name="connsiteY0" fmla="*/ 0 h 488949"/>
                  <a:gd name="connsiteX1" fmla="*/ 2981353 w 2981353"/>
                  <a:gd name="connsiteY1" fmla="*/ 0 h 488949"/>
                  <a:gd name="connsiteX2" fmla="*/ 2552728 w 2981353"/>
                  <a:gd name="connsiteY2" fmla="*/ 488949 h 488949"/>
                  <a:gd name="connsiteX3" fmla="*/ 0 w 2981353"/>
                  <a:gd name="connsiteY3" fmla="*/ 488949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1353" h="488949">
                    <a:moveTo>
                      <a:pt x="0" y="0"/>
                    </a:moveTo>
                    <a:lnTo>
                      <a:pt x="2981353" y="0"/>
                    </a:lnTo>
                    <a:lnTo>
                      <a:pt x="2552728" y="488949"/>
                    </a:lnTo>
                    <a:lnTo>
                      <a:pt x="0" y="488949"/>
                    </a:lnTo>
                    <a:close/>
                  </a:path>
                </a:pathLst>
              </a:custGeom>
              <a:solidFill>
                <a:srgbClr val="1E217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013744" y="4392749"/>
                <a:ext cx="3976053" cy="488949"/>
              </a:xfrm>
              <a:custGeom>
                <a:avLst/>
                <a:gdLst>
                  <a:gd name="connsiteX0" fmla="*/ 0 w 3976053"/>
                  <a:gd name="connsiteY0" fmla="*/ 0 h 488949"/>
                  <a:gd name="connsiteX1" fmla="*/ 3976053 w 3976053"/>
                  <a:gd name="connsiteY1" fmla="*/ 0 h 488949"/>
                  <a:gd name="connsiteX2" fmla="*/ 3547428 w 3976053"/>
                  <a:gd name="connsiteY2" fmla="*/ 488949 h 488949"/>
                  <a:gd name="connsiteX3" fmla="*/ 0 w 3976053"/>
                  <a:gd name="connsiteY3" fmla="*/ 488949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053" h="488949">
                    <a:moveTo>
                      <a:pt x="0" y="0"/>
                    </a:moveTo>
                    <a:lnTo>
                      <a:pt x="3976053" y="0"/>
                    </a:lnTo>
                    <a:lnTo>
                      <a:pt x="3547428" y="488949"/>
                    </a:lnTo>
                    <a:lnTo>
                      <a:pt x="0" y="488949"/>
                    </a:lnTo>
                    <a:close/>
                  </a:path>
                </a:pathLst>
              </a:custGeom>
              <a:solidFill>
                <a:srgbClr val="00615B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013744" y="3907584"/>
                <a:ext cx="3644487" cy="488949"/>
              </a:xfrm>
              <a:custGeom>
                <a:avLst/>
                <a:gdLst>
                  <a:gd name="connsiteX0" fmla="*/ 0 w 3644487"/>
                  <a:gd name="connsiteY0" fmla="*/ 0 h 488949"/>
                  <a:gd name="connsiteX1" fmla="*/ 3644487 w 3644487"/>
                  <a:gd name="connsiteY1" fmla="*/ 0 h 488949"/>
                  <a:gd name="connsiteX2" fmla="*/ 3215862 w 3644487"/>
                  <a:gd name="connsiteY2" fmla="*/ 488949 h 488949"/>
                  <a:gd name="connsiteX3" fmla="*/ 0 w 3644487"/>
                  <a:gd name="connsiteY3" fmla="*/ 488949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4487" h="488949">
                    <a:moveTo>
                      <a:pt x="0" y="0"/>
                    </a:moveTo>
                    <a:lnTo>
                      <a:pt x="3644487" y="0"/>
                    </a:lnTo>
                    <a:lnTo>
                      <a:pt x="3215862" y="488949"/>
                    </a:lnTo>
                    <a:lnTo>
                      <a:pt x="0" y="488949"/>
                    </a:lnTo>
                    <a:close/>
                  </a:path>
                </a:pathLst>
              </a:custGeom>
              <a:solidFill>
                <a:srgbClr val="1E217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013744" y="3422421"/>
                <a:ext cx="3312920" cy="488949"/>
              </a:xfrm>
              <a:custGeom>
                <a:avLst/>
                <a:gdLst>
                  <a:gd name="connsiteX0" fmla="*/ 0 w 3312920"/>
                  <a:gd name="connsiteY0" fmla="*/ 0 h 488949"/>
                  <a:gd name="connsiteX1" fmla="*/ 3312920 w 3312920"/>
                  <a:gd name="connsiteY1" fmla="*/ 0 h 488949"/>
                  <a:gd name="connsiteX2" fmla="*/ 2884295 w 3312920"/>
                  <a:gd name="connsiteY2" fmla="*/ 488949 h 488949"/>
                  <a:gd name="connsiteX3" fmla="*/ 0 w 3312920"/>
                  <a:gd name="connsiteY3" fmla="*/ 488949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2920" h="488949">
                    <a:moveTo>
                      <a:pt x="0" y="0"/>
                    </a:moveTo>
                    <a:lnTo>
                      <a:pt x="3312920" y="0"/>
                    </a:lnTo>
                    <a:lnTo>
                      <a:pt x="2884295" y="488949"/>
                    </a:lnTo>
                    <a:lnTo>
                      <a:pt x="0" y="488949"/>
                    </a:lnTo>
                    <a:close/>
                  </a:path>
                </a:pathLst>
              </a:custGeom>
              <a:solidFill>
                <a:srgbClr val="1E217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>
                <a:spLocks/>
              </p:cNvSpPr>
              <p:nvPr/>
            </p:nvSpPr>
            <p:spPr>
              <a:xfrm>
                <a:off x="2226834" y="3030334"/>
                <a:ext cx="262983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Lato" panose="020F0502020204030203" pitchFamily="34" charset="0"/>
                    <a:ea typeface="Roboto" panose="02000000000000000000" pitchFamily="2" charset="0"/>
                  </a:rPr>
                  <a:t>Job Skills Guide</a:t>
                </a:r>
              </a:p>
            </p:txBody>
          </p:sp>
          <p:sp>
            <p:nvSpPr>
              <p:cNvPr id="10" name="TextBox 9"/>
              <p:cNvSpPr txBox="1">
                <a:spLocks/>
              </p:cNvSpPr>
              <p:nvPr/>
            </p:nvSpPr>
            <p:spPr>
              <a:xfrm>
                <a:off x="2226834" y="3548299"/>
                <a:ext cx="248318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Lato" panose="020F0502020204030203" pitchFamily="34" charset="0"/>
                    <a:ea typeface="Roboto" panose="02000000000000000000" pitchFamily="2" charset="0"/>
                  </a:rPr>
                  <a:t>Digital Literacy Guide</a:t>
                </a:r>
              </a:p>
            </p:txBody>
          </p:sp>
          <p:sp>
            <p:nvSpPr>
              <p:cNvPr id="11" name="TextBox 10"/>
              <p:cNvSpPr txBox="1">
                <a:spLocks/>
              </p:cNvSpPr>
              <p:nvPr/>
            </p:nvSpPr>
            <p:spPr>
              <a:xfrm>
                <a:off x="2226834" y="4004565"/>
                <a:ext cx="309983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Lato" panose="020F0502020204030203" pitchFamily="34" charset="0"/>
                    <a:ea typeface="Roboto" panose="02000000000000000000" pitchFamily="2" charset="0"/>
                  </a:rPr>
                  <a:t>Resume Writing Guide</a:t>
                </a:r>
              </a:p>
            </p:txBody>
          </p:sp>
          <p:sp>
            <p:nvSpPr>
              <p:cNvPr id="12" name="TextBox 11"/>
              <p:cNvSpPr txBox="1">
                <a:spLocks/>
              </p:cNvSpPr>
              <p:nvPr/>
            </p:nvSpPr>
            <p:spPr>
              <a:xfrm>
                <a:off x="2226834" y="4508020"/>
                <a:ext cx="318192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Lato" panose="020F0502020204030203" pitchFamily="34" charset="0"/>
                    <a:ea typeface="Roboto" panose="02000000000000000000" pitchFamily="2" charset="0"/>
                  </a:rPr>
                  <a:t>Social Media Guides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5CEC19-B66D-4F3E-8185-3E96927AE20E}"/>
                </a:ext>
              </a:extLst>
            </p:cNvPr>
            <p:cNvGrpSpPr/>
            <p:nvPr/>
          </p:nvGrpSpPr>
          <p:grpSpPr>
            <a:xfrm>
              <a:off x="778821" y="1864028"/>
              <a:ext cx="4317825" cy="3989411"/>
              <a:chOff x="778821" y="1864028"/>
              <a:chExt cx="4317825" cy="39894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0922EBA-3FFE-4A8F-BB67-CC06AF850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821" y="1864028"/>
                <a:ext cx="4317825" cy="398941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7B463E0-7BE0-4647-B725-A00CBEA9F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3041"/>
              <a:stretch/>
            </p:blipFill>
            <p:spPr>
              <a:xfrm>
                <a:off x="1452159" y="2201425"/>
                <a:ext cx="2945747" cy="244821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6CD15EA-1FA9-47B0-AD97-1988BC4F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1827" y="5129891"/>
              <a:ext cx="5895062" cy="524851"/>
            </a:xfrm>
            <a:prstGeom prst="rect">
              <a:avLst/>
            </a:prstGeom>
            <a:ln w="38100">
              <a:solidFill>
                <a:srgbClr val="B64B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854A4-A719-4A73-8A92-03BBFF0BC83E}"/>
                </a:ext>
              </a:extLst>
            </p:cNvPr>
            <p:cNvSpPr/>
            <p:nvPr/>
          </p:nvSpPr>
          <p:spPr>
            <a:xfrm>
              <a:off x="1362974" y="3162198"/>
              <a:ext cx="2096218" cy="266802"/>
            </a:xfrm>
            <a:prstGeom prst="rect">
              <a:avLst/>
            </a:prstGeom>
            <a:noFill/>
            <a:ln>
              <a:solidFill>
                <a:srgbClr val="D14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B5DFEEF-41E1-43FD-9EF6-98A7279D386A}"/>
                </a:ext>
              </a:extLst>
            </p:cNvPr>
            <p:cNvCxnSpPr/>
            <p:nvPr/>
          </p:nvCxnSpPr>
          <p:spPr>
            <a:xfrm>
              <a:off x="3459192" y="3429000"/>
              <a:ext cx="1846053" cy="1700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C1EC439-76A4-4A5A-A549-A70FF4576711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integrated Tools</a:t>
            </a:r>
          </a:p>
        </p:txBody>
      </p:sp>
    </p:spTree>
    <p:extLst>
      <p:ext uri="{BB962C8B-B14F-4D97-AF65-F5344CB8AC3E}">
        <p14:creationId xmlns:p14="http://schemas.microsoft.com/office/powerpoint/2010/main" val="40944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CDDE09-0080-4D2F-B05A-68E48C966C35}"/>
              </a:ext>
            </a:extLst>
          </p:cNvPr>
          <p:cNvGrpSpPr/>
          <p:nvPr/>
        </p:nvGrpSpPr>
        <p:grpSpPr>
          <a:xfrm>
            <a:off x="290912" y="5017189"/>
            <a:ext cx="2804346" cy="543983"/>
            <a:chOff x="543865" y="4599518"/>
            <a:chExt cx="2134981" cy="543983"/>
          </a:xfrm>
        </p:grpSpPr>
        <p:sp>
          <p:nvSpPr>
            <p:cNvPr id="8" name="Rectangle 7"/>
            <p:cNvSpPr/>
            <p:nvPr/>
          </p:nvSpPr>
          <p:spPr>
            <a:xfrm>
              <a:off x="543865" y="4599518"/>
              <a:ext cx="2134981" cy="543983"/>
            </a:xfrm>
            <a:prstGeom prst="rect">
              <a:avLst/>
            </a:prstGeom>
            <a:solidFill>
              <a:srgbClr val="30374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5015" y="4787740"/>
              <a:ext cx="1381293" cy="188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spc="20" dirty="0">
                  <a:solidFill>
                    <a:schemeClr val="bg1"/>
                  </a:solidFill>
                </a:rPr>
                <a:t>Resume Builder</a:t>
              </a:r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98559B-C5D1-1B45-89F2-6556E9E6B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809270"/>
            <a:ext cx="7953374" cy="312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Employment 101:  </a:t>
            </a:r>
            <a:r>
              <a:rPr lang="en-US" sz="2600" dirty="0">
                <a:solidFill>
                  <a:srgbClr val="D14C27"/>
                </a:solidFill>
              </a:rPr>
              <a:t>integrated Tools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5FA562-FEC6-344A-9A8B-E3BDF7BAE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296828"/>
            <a:ext cx="7953374" cy="3832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Find Jobs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0B7FF1-0EDE-479A-B879-64B73F52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8" y="2011620"/>
            <a:ext cx="2788920" cy="2998589"/>
          </a:xfrm>
          <a:prstGeom prst="rect">
            <a:avLst/>
          </a:prstGeom>
          <a:ln>
            <a:solidFill>
              <a:srgbClr val="4D4D4D"/>
            </a:solidFill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C7709C-E25D-463F-88AE-6E6B87A96B93}"/>
              </a:ext>
            </a:extLst>
          </p:cNvPr>
          <p:cNvSpPr/>
          <p:nvPr/>
        </p:nvSpPr>
        <p:spPr>
          <a:xfrm>
            <a:off x="3255523" y="5017189"/>
            <a:ext cx="2804346" cy="543983"/>
          </a:xfrm>
          <a:prstGeom prst="rect">
            <a:avLst/>
          </a:prstGeom>
          <a:solidFill>
            <a:srgbClr val="30374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A5FB4E-F64F-4E9E-8326-8BF200D075A8}"/>
              </a:ext>
            </a:extLst>
          </p:cNvPr>
          <p:cNvSpPr/>
          <p:nvPr/>
        </p:nvSpPr>
        <p:spPr>
          <a:xfrm>
            <a:off x="6184386" y="5023931"/>
            <a:ext cx="2804346" cy="543983"/>
          </a:xfrm>
          <a:prstGeom prst="rect">
            <a:avLst/>
          </a:prstGeom>
          <a:solidFill>
            <a:srgbClr val="30374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7662B-6133-46F6-966C-81C68B70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1"/>
          <a:stretch/>
        </p:blipFill>
        <p:spPr>
          <a:xfrm>
            <a:off x="3255574" y="2012228"/>
            <a:ext cx="2788920" cy="2997981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472453-332A-4DF7-BB88-14C2AA1E0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37"/>
          <a:stretch/>
        </p:blipFill>
        <p:spPr>
          <a:xfrm>
            <a:off x="6193560" y="2000827"/>
            <a:ext cx="2788920" cy="3023104"/>
          </a:xfrm>
          <a:prstGeom prst="rect">
            <a:avLst/>
          </a:prstGeom>
          <a:ln>
            <a:solidFill>
              <a:srgbClr val="4D4D4D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85AB2-42B8-4264-B2B4-107ED9E31267}"/>
              </a:ext>
            </a:extLst>
          </p:cNvPr>
          <p:cNvSpPr txBox="1"/>
          <p:nvPr/>
        </p:nvSpPr>
        <p:spPr>
          <a:xfrm>
            <a:off x="3663232" y="5201537"/>
            <a:ext cx="1814360" cy="18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spc="20" dirty="0" err="1">
                <a:solidFill>
                  <a:schemeClr val="bg1"/>
                </a:solidFill>
              </a:rPr>
              <a:t>JobFinder</a:t>
            </a:r>
            <a:endParaRPr lang="en-US" sz="1600" b="1" spc="2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B693C-0279-419D-8DA8-36E22B271AA2}"/>
              </a:ext>
            </a:extLst>
          </p:cNvPr>
          <p:cNvSpPr txBox="1"/>
          <p:nvPr/>
        </p:nvSpPr>
        <p:spPr>
          <a:xfrm>
            <a:off x="6548851" y="5194795"/>
            <a:ext cx="1814360" cy="18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spc="20" dirty="0">
                <a:solidFill>
                  <a:schemeClr val="bg1"/>
                </a:solidFill>
              </a:rPr>
              <a:t>Illinois </a:t>
            </a:r>
            <a:r>
              <a:rPr lang="en-US" sz="1600" b="1" spc="20" dirty="0" err="1">
                <a:solidFill>
                  <a:schemeClr val="bg1"/>
                </a:solidFill>
              </a:rPr>
              <a:t>JobLink</a:t>
            </a:r>
            <a:endParaRPr lang="en-US" sz="1600" b="1" spc="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C1EC439-76A4-4A5A-A549-A70FF4576711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Certificate of Completion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ED41AB-9800-4C6A-9DD0-88D9CA99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83"/>
          <a:stretch/>
        </p:blipFill>
        <p:spPr>
          <a:xfrm>
            <a:off x="541365" y="1590065"/>
            <a:ext cx="8179645" cy="4413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C1EC439-76A4-4A5A-A549-A70FF4576711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Supporting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93D5E2-D8C3-4F24-84EF-61DEB8A79B58}"/>
              </a:ext>
            </a:extLst>
          </p:cNvPr>
          <p:cNvSpPr/>
          <p:nvPr/>
        </p:nvSpPr>
        <p:spPr>
          <a:xfrm>
            <a:off x="584202" y="1178898"/>
            <a:ext cx="5781764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Guide for Using Employment 101 Customer Guide (PDF)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Employment 101 Overview for Customers (PDF)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Employment 101 - Career Plan Instructor Guide (PPT)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Employment 101 - Job Search Plan Instructor Guide (PPT)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07112-0CD0-411A-9196-740F88B6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9" y="2846089"/>
            <a:ext cx="2743200" cy="2757695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01D658-EF39-4F0F-8D98-7FF55DEAA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59" y="3181390"/>
            <a:ext cx="2743200" cy="3008109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C2348-5ECD-4F13-A6F8-507EF54C6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58" y="2846089"/>
            <a:ext cx="3233161" cy="1824381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C32E5-7E61-4EE1-999D-0BCBAB3B5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168" y="4365118"/>
            <a:ext cx="3210824" cy="1824381"/>
          </a:xfrm>
          <a:prstGeom prst="rect">
            <a:avLst/>
          </a:prstGeom>
          <a:ln>
            <a:solidFill>
              <a:srgbClr val="4D4D4D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25857-8AB4-464A-AC6C-157BFE751ED0}"/>
              </a:ext>
            </a:extLst>
          </p:cNvPr>
          <p:cNvSpPr/>
          <p:nvPr/>
        </p:nvSpPr>
        <p:spPr>
          <a:xfrm>
            <a:off x="0" y="2516380"/>
            <a:ext cx="9144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https://www.illinoisworknet.com/partners/Pages/Assessments.aspx</a:t>
            </a:r>
          </a:p>
        </p:txBody>
      </p:sp>
    </p:spTree>
    <p:extLst>
      <p:ext uri="{BB962C8B-B14F-4D97-AF65-F5344CB8AC3E}">
        <p14:creationId xmlns:p14="http://schemas.microsoft.com/office/powerpoint/2010/main" val="22070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385522-BE39-794F-94DB-6CBA8BB67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6" b="13947"/>
          <a:stretch/>
        </p:blipFill>
        <p:spPr>
          <a:xfrm>
            <a:off x="4141153" y="3170930"/>
            <a:ext cx="5002846" cy="368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8E27B-C409-4A7E-93D9-58F70D1A4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50800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98038-0FBB-4176-8EE2-A7E495845F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/>
          <a:stretch/>
        </p:blipFill>
        <p:spPr>
          <a:xfrm>
            <a:off x="0" y="-2483"/>
            <a:ext cx="4345027" cy="3170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E2D305-7B94-4F5D-A0F3-1AAB88BF4F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0"/>
          <a:stretch/>
        </p:blipFill>
        <p:spPr>
          <a:xfrm>
            <a:off x="1" y="4816796"/>
            <a:ext cx="4187890" cy="20412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5C5A841-16BE-45CA-BD8E-8D81AC68AE68}"/>
              </a:ext>
            </a:extLst>
          </p:cNvPr>
          <p:cNvGrpSpPr/>
          <p:nvPr/>
        </p:nvGrpSpPr>
        <p:grpSpPr>
          <a:xfrm>
            <a:off x="0" y="2389164"/>
            <a:ext cx="4694787" cy="2634993"/>
            <a:chOff x="244835" y="2280764"/>
            <a:chExt cx="4694787" cy="2634993"/>
          </a:xfrm>
        </p:grpSpPr>
        <p:sp>
          <p:nvSpPr>
            <p:cNvPr id="15" name="Rectangle 14"/>
            <p:cNvSpPr/>
            <p:nvPr/>
          </p:nvSpPr>
          <p:spPr>
            <a:xfrm>
              <a:off x="244835" y="2280764"/>
              <a:ext cx="4694787" cy="2634993"/>
            </a:xfrm>
            <a:prstGeom prst="rect">
              <a:avLst/>
            </a:prstGeom>
            <a:solidFill>
              <a:srgbClr val="303745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14C27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71999" y="2737813"/>
              <a:ext cx="4187891" cy="2059615"/>
              <a:chOff x="800875" y="1697888"/>
              <a:chExt cx="3873404" cy="156206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800875" y="2108730"/>
                <a:ext cx="914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49"/>
              <p:cNvSpPr>
                <a:spLocks noEditPoints="1"/>
              </p:cNvSpPr>
              <p:nvPr/>
            </p:nvSpPr>
            <p:spPr bwMode="auto">
              <a:xfrm>
                <a:off x="855623" y="1697888"/>
                <a:ext cx="392345" cy="275660"/>
              </a:xfrm>
              <a:custGeom>
                <a:avLst/>
                <a:gdLst>
                  <a:gd name="T0" fmla="*/ 185 w 265"/>
                  <a:gd name="T1" fmla="*/ 190 h 225"/>
                  <a:gd name="T2" fmla="*/ 185 w 265"/>
                  <a:gd name="T3" fmla="*/ 225 h 225"/>
                  <a:gd name="T4" fmla="*/ 0 w 265"/>
                  <a:gd name="T5" fmla="*/ 225 h 225"/>
                  <a:gd name="T6" fmla="*/ 0 w 265"/>
                  <a:gd name="T7" fmla="*/ 179 h 225"/>
                  <a:gd name="T8" fmla="*/ 23 w 265"/>
                  <a:gd name="T9" fmla="*/ 158 h 225"/>
                  <a:gd name="T10" fmla="*/ 57 w 265"/>
                  <a:gd name="T11" fmla="*/ 120 h 225"/>
                  <a:gd name="T12" fmla="*/ 46 w 265"/>
                  <a:gd name="T13" fmla="*/ 90 h 225"/>
                  <a:gd name="T14" fmla="*/ 36 w 265"/>
                  <a:gd name="T15" fmla="*/ 71 h 225"/>
                  <a:gd name="T16" fmla="*/ 40 w 265"/>
                  <a:gd name="T17" fmla="*/ 61 h 225"/>
                  <a:gd name="T18" fmla="*/ 37 w 265"/>
                  <a:gd name="T19" fmla="*/ 40 h 225"/>
                  <a:gd name="T20" fmla="*/ 79 w 265"/>
                  <a:gd name="T21" fmla="*/ 0 h 225"/>
                  <a:gd name="T22" fmla="*/ 122 w 265"/>
                  <a:gd name="T23" fmla="*/ 40 h 225"/>
                  <a:gd name="T24" fmla="*/ 119 w 265"/>
                  <a:gd name="T25" fmla="*/ 61 h 225"/>
                  <a:gd name="T26" fmla="*/ 123 w 265"/>
                  <a:gd name="T27" fmla="*/ 71 h 225"/>
                  <a:gd name="T28" fmla="*/ 113 w 265"/>
                  <a:gd name="T29" fmla="*/ 90 h 225"/>
                  <a:gd name="T30" fmla="*/ 101 w 265"/>
                  <a:gd name="T31" fmla="*/ 120 h 225"/>
                  <a:gd name="T32" fmla="*/ 136 w 265"/>
                  <a:gd name="T33" fmla="*/ 158 h 225"/>
                  <a:gd name="T34" fmla="*/ 185 w 265"/>
                  <a:gd name="T35" fmla="*/ 190 h 225"/>
                  <a:gd name="T36" fmla="*/ 206 w 265"/>
                  <a:gd name="T37" fmla="*/ 225 h 225"/>
                  <a:gd name="T38" fmla="*/ 206 w 265"/>
                  <a:gd name="T39" fmla="*/ 187 h 225"/>
                  <a:gd name="T40" fmla="*/ 157 w 265"/>
                  <a:gd name="T41" fmla="*/ 143 h 225"/>
                  <a:gd name="T42" fmla="*/ 168 w 265"/>
                  <a:gd name="T43" fmla="*/ 122 h 225"/>
                  <a:gd name="T44" fmla="*/ 159 w 265"/>
                  <a:gd name="T45" fmla="*/ 100 h 225"/>
                  <a:gd name="T46" fmla="*/ 152 w 265"/>
                  <a:gd name="T47" fmla="*/ 85 h 225"/>
                  <a:gd name="T48" fmla="*/ 155 w 265"/>
                  <a:gd name="T49" fmla="*/ 78 h 225"/>
                  <a:gd name="T50" fmla="*/ 153 w 265"/>
                  <a:gd name="T51" fmla="*/ 62 h 225"/>
                  <a:gd name="T52" fmla="*/ 185 w 265"/>
                  <a:gd name="T53" fmla="*/ 32 h 225"/>
                  <a:gd name="T54" fmla="*/ 217 w 265"/>
                  <a:gd name="T55" fmla="*/ 62 h 225"/>
                  <a:gd name="T56" fmla="*/ 215 w 265"/>
                  <a:gd name="T57" fmla="*/ 78 h 225"/>
                  <a:gd name="T58" fmla="*/ 217 w 265"/>
                  <a:gd name="T59" fmla="*/ 85 h 225"/>
                  <a:gd name="T60" fmla="*/ 210 w 265"/>
                  <a:gd name="T61" fmla="*/ 100 h 225"/>
                  <a:gd name="T62" fmla="*/ 201 w 265"/>
                  <a:gd name="T63" fmla="*/ 122 h 225"/>
                  <a:gd name="T64" fmla="*/ 227 w 265"/>
                  <a:gd name="T65" fmla="*/ 151 h 225"/>
                  <a:gd name="T66" fmla="*/ 262 w 265"/>
                  <a:gd name="T67" fmla="*/ 172 h 225"/>
                  <a:gd name="T68" fmla="*/ 265 w 265"/>
                  <a:gd name="T69" fmla="*/ 225 h 225"/>
                  <a:gd name="T70" fmla="*/ 206 w 265"/>
                  <a:gd name="T71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5" h="225">
                    <a:moveTo>
                      <a:pt x="185" y="190"/>
                    </a:moveTo>
                    <a:cubicBezTo>
                      <a:pt x="185" y="198"/>
                      <a:pt x="185" y="225"/>
                      <a:pt x="18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66"/>
                      <a:pt x="15" y="161"/>
                      <a:pt x="23" y="158"/>
                    </a:cubicBezTo>
                    <a:cubicBezTo>
                      <a:pt x="49" y="147"/>
                      <a:pt x="57" y="139"/>
                      <a:pt x="57" y="120"/>
                    </a:cubicBezTo>
                    <a:cubicBezTo>
                      <a:pt x="57" y="108"/>
                      <a:pt x="49" y="112"/>
                      <a:pt x="46" y="90"/>
                    </a:cubicBezTo>
                    <a:cubicBezTo>
                      <a:pt x="44" y="82"/>
                      <a:pt x="37" y="90"/>
                      <a:pt x="36" y="71"/>
                    </a:cubicBezTo>
                    <a:cubicBezTo>
                      <a:pt x="36" y="63"/>
                      <a:pt x="40" y="61"/>
                      <a:pt x="40" y="61"/>
                    </a:cubicBezTo>
                    <a:cubicBezTo>
                      <a:pt x="40" y="61"/>
                      <a:pt x="38" y="49"/>
                      <a:pt x="37" y="40"/>
                    </a:cubicBezTo>
                    <a:cubicBezTo>
                      <a:pt x="36" y="28"/>
                      <a:pt x="43" y="0"/>
                      <a:pt x="79" y="0"/>
                    </a:cubicBezTo>
                    <a:cubicBezTo>
                      <a:pt x="116" y="0"/>
                      <a:pt x="123" y="28"/>
                      <a:pt x="122" y="40"/>
                    </a:cubicBezTo>
                    <a:cubicBezTo>
                      <a:pt x="121" y="49"/>
                      <a:pt x="119" y="61"/>
                      <a:pt x="119" y="61"/>
                    </a:cubicBezTo>
                    <a:cubicBezTo>
                      <a:pt x="119" y="61"/>
                      <a:pt x="123" y="63"/>
                      <a:pt x="123" y="71"/>
                    </a:cubicBezTo>
                    <a:cubicBezTo>
                      <a:pt x="122" y="90"/>
                      <a:pt x="114" y="82"/>
                      <a:pt x="113" y="90"/>
                    </a:cubicBezTo>
                    <a:cubicBezTo>
                      <a:pt x="109" y="112"/>
                      <a:pt x="101" y="108"/>
                      <a:pt x="101" y="120"/>
                    </a:cubicBezTo>
                    <a:cubicBezTo>
                      <a:pt x="101" y="139"/>
                      <a:pt x="110" y="147"/>
                      <a:pt x="136" y="158"/>
                    </a:cubicBezTo>
                    <a:cubicBezTo>
                      <a:pt x="162" y="168"/>
                      <a:pt x="185" y="179"/>
                      <a:pt x="185" y="190"/>
                    </a:cubicBezTo>
                    <a:close/>
                    <a:moveTo>
                      <a:pt x="206" y="225"/>
                    </a:moveTo>
                    <a:cubicBezTo>
                      <a:pt x="206" y="187"/>
                      <a:pt x="206" y="187"/>
                      <a:pt x="206" y="187"/>
                    </a:cubicBezTo>
                    <a:cubicBezTo>
                      <a:pt x="206" y="168"/>
                      <a:pt x="200" y="164"/>
                      <a:pt x="157" y="143"/>
                    </a:cubicBezTo>
                    <a:cubicBezTo>
                      <a:pt x="165" y="138"/>
                      <a:pt x="168" y="132"/>
                      <a:pt x="168" y="122"/>
                    </a:cubicBezTo>
                    <a:cubicBezTo>
                      <a:pt x="168" y="113"/>
                      <a:pt x="162" y="116"/>
                      <a:pt x="159" y="100"/>
                    </a:cubicBezTo>
                    <a:cubicBezTo>
                      <a:pt x="158" y="94"/>
                      <a:pt x="153" y="100"/>
                      <a:pt x="152" y="85"/>
                    </a:cubicBezTo>
                    <a:cubicBezTo>
                      <a:pt x="152" y="79"/>
                      <a:pt x="155" y="78"/>
                      <a:pt x="155" y="78"/>
                    </a:cubicBezTo>
                    <a:cubicBezTo>
                      <a:pt x="155" y="78"/>
                      <a:pt x="153" y="69"/>
                      <a:pt x="153" y="62"/>
                    </a:cubicBezTo>
                    <a:cubicBezTo>
                      <a:pt x="152" y="54"/>
                      <a:pt x="157" y="32"/>
                      <a:pt x="185" y="32"/>
                    </a:cubicBezTo>
                    <a:cubicBezTo>
                      <a:pt x="212" y="32"/>
                      <a:pt x="217" y="54"/>
                      <a:pt x="217" y="62"/>
                    </a:cubicBezTo>
                    <a:cubicBezTo>
                      <a:pt x="216" y="69"/>
                      <a:pt x="215" y="78"/>
                      <a:pt x="215" y="78"/>
                    </a:cubicBezTo>
                    <a:cubicBezTo>
                      <a:pt x="215" y="78"/>
                      <a:pt x="217" y="79"/>
                      <a:pt x="217" y="85"/>
                    </a:cubicBezTo>
                    <a:cubicBezTo>
                      <a:pt x="216" y="100"/>
                      <a:pt x="211" y="94"/>
                      <a:pt x="210" y="100"/>
                    </a:cubicBezTo>
                    <a:cubicBezTo>
                      <a:pt x="207" y="116"/>
                      <a:pt x="201" y="113"/>
                      <a:pt x="201" y="122"/>
                    </a:cubicBezTo>
                    <a:cubicBezTo>
                      <a:pt x="201" y="136"/>
                      <a:pt x="208" y="143"/>
                      <a:pt x="227" y="151"/>
                    </a:cubicBezTo>
                    <a:cubicBezTo>
                      <a:pt x="247" y="159"/>
                      <a:pt x="258" y="164"/>
                      <a:pt x="262" y="172"/>
                    </a:cubicBezTo>
                    <a:cubicBezTo>
                      <a:pt x="265" y="176"/>
                      <a:pt x="265" y="225"/>
                      <a:pt x="265" y="225"/>
                    </a:cubicBezTo>
                    <a:lnTo>
                      <a:pt x="206" y="2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0876" y="2209536"/>
                <a:ext cx="3873403" cy="10504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sz="3200" b="1" cap="all" spc="50" dirty="0">
                    <a:solidFill>
                      <a:schemeClr val="bg1"/>
                    </a:solidFill>
                  </a:rPr>
                  <a:t>Guidance &amp; Personalized tools for Partners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FF297E-0675-4276-A205-42F8BF31D6FD}"/>
              </a:ext>
            </a:extLst>
          </p:cNvPr>
          <p:cNvGrpSpPr/>
          <p:nvPr/>
        </p:nvGrpSpPr>
        <p:grpSpPr>
          <a:xfrm>
            <a:off x="2678213" y="2593883"/>
            <a:ext cx="1778981" cy="856181"/>
            <a:chOff x="2615173" y="2521539"/>
            <a:chExt cx="1778981" cy="85618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9EE2C1-3253-46FA-8602-54A3423D976E}"/>
                </a:ext>
              </a:extLst>
            </p:cNvPr>
            <p:cNvSpPr/>
            <p:nvPr/>
          </p:nvSpPr>
          <p:spPr>
            <a:xfrm>
              <a:off x="2615173" y="2521539"/>
              <a:ext cx="1778981" cy="8561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59E18B-01B9-418C-891E-6244A3B1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210" y="2610835"/>
              <a:ext cx="1502906" cy="687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A2E3BCB-677E-4086-A32F-16C40B0CC701}"/>
              </a:ext>
            </a:extLst>
          </p:cNvPr>
          <p:cNvSpPr txBox="1">
            <a:spLocks/>
          </p:cNvSpPr>
          <p:nvPr/>
        </p:nvSpPr>
        <p:spPr>
          <a:xfrm>
            <a:off x="593724" y="712069"/>
            <a:ext cx="8348940" cy="959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Partner Tools:</a:t>
            </a:r>
            <a:endParaRPr lang="en-US" sz="2600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B2B8AE-A2D1-4559-B4C0-B40C83196AA0}"/>
              </a:ext>
            </a:extLst>
          </p:cNvPr>
          <p:cNvSpPr/>
          <p:nvPr/>
        </p:nvSpPr>
        <p:spPr>
          <a:xfrm>
            <a:off x="507460" y="1161805"/>
            <a:ext cx="3131050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hlinkClick r:id="rId2"/>
              </a:rPr>
              <a:t>www.illinoisworknet.com/partners</a:t>
            </a:r>
            <a:r>
              <a:rPr lang="en-US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D3F3B-D6B4-4CDC-886C-D9517E65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023" y="128451"/>
            <a:ext cx="5445905" cy="66010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7F45B-54CC-4709-98DA-88F699337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" y="1968562"/>
            <a:ext cx="2280158" cy="367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0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A2E3BCB-677E-4086-A32F-16C40B0CC701}"/>
              </a:ext>
            </a:extLst>
          </p:cNvPr>
          <p:cNvSpPr txBox="1">
            <a:spLocks/>
          </p:cNvSpPr>
          <p:nvPr/>
        </p:nvSpPr>
        <p:spPr>
          <a:xfrm>
            <a:off x="593724" y="712069"/>
            <a:ext cx="8348940" cy="959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Customer support center: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Getting Started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B2B8AE-A2D1-4559-B4C0-B40C83196AA0}"/>
              </a:ext>
            </a:extLst>
          </p:cNvPr>
          <p:cNvSpPr/>
          <p:nvPr/>
        </p:nvSpPr>
        <p:spPr>
          <a:xfrm>
            <a:off x="507460" y="1161805"/>
            <a:ext cx="5038495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/>
              <a:t>Partners need to have an Illinois </a:t>
            </a:r>
            <a:r>
              <a:rPr lang="en-US" sz="1600" dirty="0" err="1"/>
              <a:t>workNet</a:t>
            </a:r>
            <a:r>
              <a:rPr lang="en-US" sz="1600" dirty="0"/>
              <a:t> </a:t>
            </a:r>
            <a:r>
              <a:rPr lang="en-US" sz="1600" u="sng" dirty="0">
                <a:solidFill>
                  <a:srgbClr val="D14C27"/>
                </a:solidFill>
              </a:rPr>
              <a:t>partner</a:t>
            </a:r>
            <a:r>
              <a:rPr lang="en-US" sz="1600" dirty="0"/>
              <a:t> account.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19EA3-71FF-43C6-A3AC-7F9B685FA319}"/>
              </a:ext>
            </a:extLst>
          </p:cNvPr>
          <p:cNvGrpSpPr/>
          <p:nvPr/>
        </p:nvGrpSpPr>
        <p:grpSpPr>
          <a:xfrm>
            <a:off x="507460" y="2365657"/>
            <a:ext cx="8288196" cy="2857985"/>
            <a:chOff x="440909" y="2008636"/>
            <a:chExt cx="8288196" cy="2857985"/>
          </a:xfrm>
        </p:grpSpPr>
        <p:sp>
          <p:nvSpPr>
            <p:cNvPr id="16" name="TextBox 15"/>
            <p:cNvSpPr txBox="1"/>
            <p:nvPr/>
          </p:nvSpPr>
          <p:spPr>
            <a:xfrm>
              <a:off x="440909" y="3607711"/>
              <a:ext cx="2047659" cy="9683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/>
                <a:t>Go to </a:t>
              </a:r>
              <a:r>
                <a:rPr lang="en-US" sz="1400" dirty="0">
                  <a:hlinkClick r:id="rId2"/>
                </a:rPr>
                <a:t>www.illinoisworknet.com</a:t>
              </a:r>
              <a:r>
                <a:rPr lang="en-US" sz="1400" dirty="0"/>
                <a:t> and log into your Illinois </a:t>
              </a:r>
              <a:r>
                <a:rPr lang="en-US" sz="1400" dirty="0" err="1"/>
                <a:t>workNet</a:t>
              </a:r>
              <a:r>
                <a:rPr lang="en-US" sz="1400" dirty="0"/>
                <a:t> account.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1750" y="3192689"/>
              <a:ext cx="1585973" cy="21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cap="all" spc="20" dirty="0">
                  <a:solidFill>
                    <a:srgbClr val="4D4D4D"/>
                  </a:solidFill>
                </a:rPr>
                <a:t>Step one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71751" y="3481803"/>
              <a:ext cx="158597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235244" y="3575755"/>
              <a:ext cx="2493861" cy="12908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dirty="0"/>
                <a:t>Invite students to join your Customer Support Center group.  </a:t>
              </a:r>
            </a:p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dirty="0"/>
                <a:t>When they accept the invitation, they are immediately added to your group.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49782" y="3215899"/>
              <a:ext cx="1585973" cy="21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cap="all" spc="20" dirty="0">
                  <a:solidFill>
                    <a:srgbClr val="4D4D4D"/>
                  </a:solidFill>
                </a:rPr>
                <a:t>Step two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549782" y="3479124"/>
              <a:ext cx="158597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468231" y="3607372"/>
              <a:ext cx="1909270" cy="477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/>
                <a:t>Go to My Dashboard and select Partner Tools.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624900" y="3479124"/>
              <a:ext cx="158597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6EA97CE-0495-472F-89BE-D09245F83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50" y="2008636"/>
              <a:ext cx="1816819" cy="89665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DDD12-7B8D-43B4-A1B8-2A12B1E9C666}"/>
                </a:ext>
              </a:extLst>
            </p:cNvPr>
            <p:cNvSpPr txBox="1"/>
            <p:nvPr/>
          </p:nvSpPr>
          <p:spPr>
            <a:xfrm>
              <a:off x="6624900" y="3192689"/>
              <a:ext cx="1585973" cy="21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cap="all" spc="20" dirty="0">
                  <a:solidFill>
                    <a:srgbClr val="4D4D4D"/>
                  </a:solidFill>
                </a:rPr>
                <a:t>Step Three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6DD040-39CB-45A7-9173-639531ED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2325663"/>
            <a:ext cx="984237" cy="984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1C657-A24C-4174-A4CE-FC35B2827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36" y="2275609"/>
            <a:ext cx="1184002" cy="1184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1013C1-A22E-4E37-AE99-22C583993E53}"/>
              </a:ext>
            </a:extLst>
          </p:cNvPr>
          <p:cNvSpPr/>
          <p:nvPr/>
        </p:nvSpPr>
        <p:spPr>
          <a:xfrm>
            <a:off x="1653425" y="5776953"/>
            <a:ext cx="622953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https://www.illinoisworknet.com/partners/Pages/Customer-Support-Center.aspx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8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Illinois </a:t>
            </a:r>
            <a:r>
              <a:rPr lang="en-US" sz="2600" dirty="0" err="1">
                <a:solidFill>
                  <a:srgbClr val="4D4D4D"/>
                </a:solidFill>
                <a:latin typeface="+mn-lt"/>
              </a:rPr>
              <a:t>workNet</a:t>
            </a:r>
            <a:r>
              <a:rPr lang="en-US" sz="2600" dirty="0">
                <a:solidFill>
                  <a:srgbClr val="4D4D4D"/>
                </a:solidFill>
                <a:latin typeface="+mn-lt"/>
              </a:rPr>
              <a:t>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Benefits for Career and technical education Students and Providers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252DA30-B307-DD41-B4C7-046EADDA5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682" y="2238779"/>
            <a:ext cx="2927475" cy="3906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D4D4D"/>
                </a:solidFill>
              </a:rPr>
              <a:t>Students can access resources and tools to help them explore careers, training, and the skills needed to reach their training and employment goals.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D4D4D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D4D4D"/>
                </a:solidFill>
              </a:rPr>
              <a:t>Providers have access to the same resources and tools.  Plus, they have  instructor guides and partner tools to recover passwords, view student assessments, plans, saved resumes, and more.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D4D4D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D4D4D"/>
                </a:solidFill>
              </a:rPr>
              <a:t>All of these resources are FREE.</a:t>
            </a:r>
          </a:p>
          <a:p>
            <a:pPr lvl="0">
              <a:lnSpc>
                <a:spcPct val="114000"/>
              </a:lnSpc>
            </a:pPr>
            <a:endParaRPr lang="en-US" sz="14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681" y="7349605"/>
            <a:ext cx="3050920" cy="165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algn="just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D4D4D"/>
                </a:solidFill>
              </a:rPr>
              <a:t>You can type in a career of your interest in the search box.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682" y="7652239"/>
            <a:ext cx="2927475" cy="344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algn="just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D4D4D"/>
                </a:solidFill>
              </a:rPr>
              <a:t>It will then generate a list of jobs for you to view that match your search.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E3552-39A7-4F1E-B6CE-7440CF0DBA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623" y="2627764"/>
            <a:ext cx="4783527" cy="25883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9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93726" y="2400300"/>
            <a:ext cx="7943851" cy="1073150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7" y="2565400"/>
            <a:ext cx="3166588" cy="346219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79249" y="2765587"/>
            <a:ext cx="2706929" cy="1628933"/>
          </a:xfrm>
        </p:spPr>
      </p:sp>
      <p:sp>
        <p:nvSpPr>
          <p:cNvPr id="10" name="Rectangle 7"/>
          <p:cNvSpPr/>
          <p:nvPr/>
        </p:nvSpPr>
        <p:spPr>
          <a:xfrm>
            <a:off x="2400301" y="2765587"/>
            <a:ext cx="1290638" cy="1628933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16464" y="2710880"/>
            <a:ext cx="3448287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View student skills and interest results.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View Employment 101 assessment results, plans, and certificate of completion.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1188" y="2446586"/>
            <a:ext cx="3032002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600" b="1" cap="all" spc="20" dirty="0">
                <a:solidFill>
                  <a:schemeClr val="bg1"/>
                </a:solidFill>
              </a:rPr>
              <a:t>Assessment Tab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0921977-16E1-964E-AF9F-D8E11D24AF10}"/>
              </a:ext>
            </a:extLst>
          </p:cNvPr>
          <p:cNvSpPr txBox="1">
            <a:spLocks/>
          </p:cNvSpPr>
          <p:nvPr/>
        </p:nvSpPr>
        <p:spPr>
          <a:xfrm>
            <a:off x="584202" y="1331100"/>
            <a:ext cx="7953374" cy="141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View Student Employment 101 Results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55253B04-DBFF-4BD0-9B1F-2D61621535B6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Customer Support Center: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Partner Tools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092DD-AD89-4447-AE0E-AB13679C2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" t="12974" r="4105" b="12360"/>
          <a:stretch/>
        </p:blipFill>
        <p:spPr>
          <a:xfrm>
            <a:off x="999556" y="2778962"/>
            <a:ext cx="2672137" cy="16289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945242-586D-403D-9DF7-4EA7768BB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94" t="39631" r="1619" b="30676"/>
          <a:stretch/>
        </p:blipFill>
        <p:spPr>
          <a:xfrm>
            <a:off x="3481741" y="4112001"/>
            <a:ext cx="5415592" cy="1550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D4EA85-4C04-47FA-B706-3E6B53DBD362}"/>
              </a:ext>
            </a:extLst>
          </p:cNvPr>
          <p:cNvCxnSpPr/>
          <p:nvPr/>
        </p:nvCxnSpPr>
        <p:spPr>
          <a:xfrm>
            <a:off x="2246811" y="3884023"/>
            <a:ext cx="1277919" cy="345333"/>
          </a:xfrm>
          <a:prstGeom prst="straightConnector1">
            <a:avLst/>
          </a:prstGeom>
          <a:ln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93726" y="2400300"/>
            <a:ext cx="7943851" cy="1073150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7" y="2565400"/>
            <a:ext cx="3166588" cy="346219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79249" y="2765587"/>
            <a:ext cx="2706929" cy="1628933"/>
          </a:xfrm>
        </p:spPr>
      </p:sp>
      <p:sp>
        <p:nvSpPr>
          <p:cNvPr id="10" name="Rectangle 7"/>
          <p:cNvSpPr/>
          <p:nvPr/>
        </p:nvSpPr>
        <p:spPr>
          <a:xfrm>
            <a:off x="2400301" y="2765587"/>
            <a:ext cx="1290638" cy="1628933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16464" y="2748370"/>
            <a:ext cx="344828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View student saved resumes, cover letters, interview practice, assessments, and webpages.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1188" y="2446586"/>
            <a:ext cx="3032002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600" b="1" cap="all" spc="20" dirty="0">
                <a:solidFill>
                  <a:schemeClr val="bg1"/>
                </a:solidFill>
              </a:rPr>
              <a:t>Optimal resume Tab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0921977-16E1-964E-AF9F-D8E11D24AF10}"/>
              </a:ext>
            </a:extLst>
          </p:cNvPr>
          <p:cNvSpPr txBox="1">
            <a:spLocks/>
          </p:cNvSpPr>
          <p:nvPr/>
        </p:nvSpPr>
        <p:spPr>
          <a:xfrm>
            <a:off x="584202" y="1331100"/>
            <a:ext cx="7953374" cy="141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View Student Employment 101 Results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55253B04-DBFF-4BD0-9B1F-2D61621535B6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809397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Customer Support Center: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Partner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F6332-527D-481F-BC7F-63886C5D9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40" y="2730548"/>
            <a:ext cx="2762522" cy="1691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9E7102-E219-43A7-8811-745A261DB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674" y="4178276"/>
            <a:ext cx="5331550" cy="1594705"/>
          </a:xfrm>
          <a:prstGeom prst="rect">
            <a:avLst/>
          </a:prstGeom>
          <a:ln>
            <a:solidFill>
              <a:srgbClr val="4D4D4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D4EA85-4C04-47FA-B706-3E6B53DBD362}"/>
              </a:ext>
            </a:extLst>
          </p:cNvPr>
          <p:cNvCxnSpPr/>
          <p:nvPr/>
        </p:nvCxnSpPr>
        <p:spPr>
          <a:xfrm>
            <a:off x="2210678" y="4163192"/>
            <a:ext cx="1277919" cy="345333"/>
          </a:xfrm>
          <a:prstGeom prst="straightConnector1">
            <a:avLst/>
          </a:prstGeom>
          <a:ln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A70198-B17F-3A4D-9155-80BFC6906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15" y="3951128"/>
            <a:ext cx="9902677" cy="1351794"/>
          </a:xfrm>
          <a:prstGeom prst="rect">
            <a:avLst/>
          </a:prstGeom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DF614C-A306-A144-A03C-4B36930696F9}"/>
              </a:ext>
            </a:extLst>
          </p:cNvPr>
          <p:cNvSpPr txBox="1">
            <a:spLocks/>
          </p:cNvSpPr>
          <p:nvPr/>
        </p:nvSpPr>
        <p:spPr>
          <a:xfrm>
            <a:off x="584203" y="759697"/>
            <a:ext cx="552873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follow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us!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1CDCD80-820D-194A-971B-898624B21929}"/>
              </a:ext>
            </a:extLst>
          </p:cNvPr>
          <p:cNvSpPr txBox="1">
            <a:spLocks/>
          </p:cNvSpPr>
          <p:nvPr/>
        </p:nvSpPr>
        <p:spPr>
          <a:xfrm>
            <a:off x="593725" y="1206277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4D4D4D"/>
                </a:solidFill>
                <a:latin typeface="+mn-lt"/>
              </a:rPr>
              <a:t>Subscribe to our Newsfeed or check us out on Social Media</a:t>
            </a:r>
          </a:p>
        </p:txBody>
      </p:sp>
      <p:pic>
        <p:nvPicPr>
          <p:cNvPr id="36" name="Picture 35">
            <a:hlinkClick r:id="rId3"/>
            <a:extLst>
              <a:ext uri="{FF2B5EF4-FFF2-40B4-BE49-F238E27FC236}">
                <a16:creationId xmlns:a16="http://schemas.microsoft.com/office/drawing/2014/main" id="{885633DF-A5BC-0343-817E-F0A69FF07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24" y="3869594"/>
            <a:ext cx="850900" cy="876300"/>
          </a:xfrm>
          <a:prstGeom prst="rect">
            <a:avLst/>
          </a:prstGeom>
        </p:spPr>
      </p:pic>
      <p:pic>
        <p:nvPicPr>
          <p:cNvPr id="37" name="Picture 36" descr="A close up of a sign&#10;&#10;Description generated with very high confidence">
            <a:hlinkClick r:id="rId5"/>
            <a:extLst>
              <a:ext uri="{FF2B5EF4-FFF2-40B4-BE49-F238E27FC236}">
                <a16:creationId xmlns:a16="http://schemas.microsoft.com/office/drawing/2014/main" id="{19F98C10-EB3F-6C43-B1F4-39BE28242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85" y="3878556"/>
            <a:ext cx="850900" cy="812800"/>
          </a:xfrm>
          <a:prstGeom prst="rect">
            <a:avLst/>
          </a:prstGeom>
        </p:spPr>
      </p:pic>
      <p:pic>
        <p:nvPicPr>
          <p:cNvPr id="38" name="Picture 37">
            <a:hlinkClick r:id="rId7"/>
            <a:extLst>
              <a:ext uri="{FF2B5EF4-FFF2-40B4-BE49-F238E27FC236}">
                <a16:creationId xmlns:a16="http://schemas.microsoft.com/office/drawing/2014/main" id="{780CF95F-A9F4-FA42-A5CB-FC5FD35B73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52" y="3878556"/>
            <a:ext cx="850900" cy="812800"/>
          </a:xfrm>
          <a:prstGeom prst="rect">
            <a:avLst/>
          </a:prstGeom>
        </p:spPr>
      </p:pic>
      <p:pic>
        <p:nvPicPr>
          <p:cNvPr id="39" name="Picture 38">
            <a:hlinkClick r:id="rId9"/>
            <a:extLst>
              <a:ext uri="{FF2B5EF4-FFF2-40B4-BE49-F238E27FC236}">
                <a16:creationId xmlns:a16="http://schemas.microsoft.com/office/drawing/2014/main" id="{B0D49195-A8AF-9043-9283-4303EA7DA1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12" y="3878557"/>
            <a:ext cx="850900" cy="876300"/>
          </a:xfrm>
          <a:prstGeom prst="rect">
            <a:avLst/>
          </a:prstGeom>
        </p:spPr>
      </p:pic>
      <p:pic>
        <p:nvPicPr>
          <p:cNvPr id="40" name="Picture 39">
            <a:hlinkClick r:id="rId11"/>
            <a:extLst>
              <a:ext uri="{FF2B5EF4-FFF2-40B4-BE49-F238E27FC236}">
                <a16:creationId xmlns:a16="http://schemas.microsoft.com/office/drawing/2014/main" id="{2BB042A6-FFB4-AE4E-8042-348CDBD6C6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37" y="3797663"/>
            <a:ext cx="850900" cy="914400"/>
          </a:xfrm>
          <a:prstGeom prst="rect">
            <a:avLst/>
          </a:prstGeom>
        </p:spPr>
      </p:pic>
      <p:pic>
        <p:nvPicPr>
          <p:cNvPr id="41" name="Picture 40">
            <a:hlinkClick r:id="rId13"/>
            <a:extLst>
              <a:ext uri="{FF2B5EF4-FFF2-40B4-BE49-F238E27FC236}">
                <a16:creationId xmlns:a16="http://schemas.microsoft.com/office/drawing/2014/main" id="{14D45F97-C494-C749-BAE6-434A9A3377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" y="3823172"/>
            <a:ext cx="850900" cy="863600"/>
          </a:xfrm>
          <a:prstGeom prst="rect">
            <a:avLst/>
          </a:prstGeom>
        </p:spPr>
      </p:pic>
      <p:pic>
        <p:nvPicPr>
          <p:cNvPr id="42" name="Content Placeholder 10" descr="A close up of a sign&#10;&#10;Description generated with very high confidence">
            <a:hlinkClick r:id="rId15"/>
            <a:extLst>
              <a:ext uri="{FF2B5EF4-FFF2-40B4-BE49-F238E27FC236}">
                <a16:creationId xmlns:a16="http://schemas.microsoft.com/office/drawing/2014/main" id="{91627F64-8321-4544-8C64-F0DE32EAB1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7" y="3857372"/>
            <a:ext cx="850900" cy="8509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8C1C6-012A-FA4A-9ABA-1768C8CACD34}"/>
              </a:ext>
            </a:extLst>
          </p:cNvPr>
          <p:cNvSpPr txBox="1"/>
          <p:nvPr/>
        </p:nvSpPr>
        <p:spPr>
          <a:xfrm>
            <a:off x="552399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90EF9-5D0C-5344-B316-27449BC80E1B}"/>
              </a:ext>
            </a:extLst>
          </p:cNvPr>
          <p:cNvSpPr txBox="1"/>
          <p:nvPr/>
        </p:nvSpPr>
        <p:spPr>
          <a:xfrm>
            <a:off x="1408814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Twitter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835FC1-BC33-E847-8587-C58A84A32E5C}"/>
              </a:ext>
            </a:extLst>
          </p:cNvPr>
          <p:cNvSpPr txBox="1"/>
          <p:nvPr/>
        </p:nvSpPr>
        <p:spPr>
          <a:xfrm>
            <a:off x="2240663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 err="1">
                <a:solidFill>
                  <a:schemeClr val="bg1"/>
                </a:solidFill>
              </a:rPr>
              <a:t>Youtube</a:t>
            </a:r>
            <a:endParaRPr lang="en-US" sz="1000" cap="all" spc="2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2F0DE3-F324-EC46-994E-9D7B08E2B2C4}"/>
              </a:ext>
            </a:extLst>
          </p:cNvPr>
          <p:cNvSpPr txBox="1"/>
          <p:nvPr/>
        </p:nvSpPr>
        <p:spPr>
          <a:xfrm>
            <a:off x="3067891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 err="1">
                <a:solidFill>
                  <a:schemeClr val="bg1"/>
                </a:solidFill>
              </a:rPr>
              <a:t>linkedin</a:t>
            </a:r>
            <a:endParaRPr lang="en-US" sz="1000" cap="all" spc="2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BD87D6-2E0D-7943-A59C-14DEA005A34F}"/>
              </a:ext>
            </a:extLst>
          </p:cNvPr>
          <p:cNvSpPr txBox="1"/>
          <p:nvPr/>
        </p:nvSpPr>
        <p:spPr>
          <a:xfrm>
            <a:off x="3827119" y="4750377"/>
            <a:ext cx="100822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 err="1">
                <a:solidFill>
                  <a:schemeClr val="bg1"/>
                </a:solidFill>
              </a:rPr>
              <a:t>Linkedin</a:t>
            </a:r>
            <a:r>
              <a:rPr lang="en-US" sz="1000" cap="all" spc="20" dirty="0">
                <a:solidFill>
                  <a:schemeClr val="bg1"/>
                </a:solidFill>
              </a:rPr>
              <a:t> group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076671-3D59-0F4F-83E4-4F94F3F715F9}"/>
              </a:ext>
            </a:extLst>
          </p:cNvPr>
          <p:cNvSpPr txBox="1"/>
          <p:nvPr/>
        </p:nvSpPr>
        <p:spPr>
          <a:xfrm>
            <a:off x="4741422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Google+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35FC1-D96A-404A-A49D-105BA7725C36}"/>
              </a:ext>
            </a:extLst>
          </p:cNvPr>
          <p:cNvSpPr txBox="1"/>
          <p:nvPr/>
        </p:nvSpPr>
        <p:spPr>
          <a:xfrm>
            <a:off x="5571804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Pinterest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850682-2F3B-1748-A891-B5F34098C2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7" y="350482"/>
            <a:ext cx="3816783" cy="21011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15EF91B-BB04-A84E-BB70-4EB2602DFE5C}"/>
              </a:ext>
            </a:extLst>
          </p:cNvPr>
          <p:cNvSpPr txBox="1"/>
          <p:nvPr/>
        </p:nvSpPr>
        <p:spPr>
          <a:xfrm>
            <a:off x="2497720" y="2652192"/>
            <a:ext cx="3114073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HOME: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  <a:hlinkClick r:id="rId18"/>
              </a:rPr>
              <a:t>https://</a:t>
            </a:r>
            <a:r>
              <a:rPr lang="en-US" sz="1400" dirty="0" err="1">
                <a:solidFill>
                  <a:srgbClr val="4D4D4D"/>
                </a:solidFill>
                <a:hlinkClick r:id="rId18"/>
              </a:rPr>
              <a:t>www.illinoisworknet.com</a:t>
            </a:r>
            <a:r>
              <a:rPr lang="en-US" sz="1400" dirty="0">
                <a:solidFill>
                  <a:srgbClr val="4D4D4D"/>
                </a:solidFill>
                <a:hlinkClick r:id="rId18"/>
              </a:rPr>
              <a:t>/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18220-66E2-2A49-BF6B-59DC8121012B}"/>
              </a:ext>
            </a:extLst>
          </p:cNvPr>
          <p:cNvSpPr txBox="1"/>
          <p:nvPr/>
        </p:nvSpPr>
        <p:spPr>
          <a:xfrm>
            <a:off x="2497720" y="3099578"/>
            <a:ext cx="2589211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EMAIL: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 err="1">
                <a:solidFill>
                  <a:srgbClr val="4D4D4D"/>
                </a:solidFill>
              </a:rPr>
              <a:t>info@illinoisworknet.com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116A26-E979-1448-BE4F-199DE34855A5}"/>
              </a:ext>
            </a:extLst>
          </p:cNvPr>
          <p:cNvSpPr txBox="1"/>
          <p:nvPr/>
        </p:nvSpPr>
        <p:spPr>
          <a:xfrm>
            <a:off x="2497720" y="3546960"/>
            <a:ext cx="4681902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MORE INFO: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  <a:hlinkClick r:id="rId19"/>
              </a:rPr>
              <a:t>www.illinoisworknet.com/ExploreCareers</a:t>
            </a:r>
            <a:endParaRPr lang="en-US" sz="1400" dirty="0">
              <a:solidFill>
                <a:srgbClr val="4D4D4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4BF0-3A12-1E47-B167-D0E4A90AC00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8670" y="2648527"/>
            <a:ext cx="183846" cy="153205"/>
          </a:xfrm>
          <a:prstGeom prst="rect">
            <a:avLst/>
          </a:prstGeom>
          <a:noFill/>
        </p:spPr>
      </p:pic>
      <p:sp>
        <p:nvSpPr>
          <p:cNvPr id="68" name="Freeform 90">
            <a:extLst>
              <a:ext uri="{FF2B5EF4-FFF2-40B4-BE49-F238E27FC236}">
                <a16:creationId xmlns:a16="http://schemas.microsoft.com/office/drawing/2014/main" id="{FDDB12AE-2A71-7C4C-A7BF-C8AD5E6C014A}"/>
              </a:ext>
            </a:extLst>
          </p:cNvPr>
          <p:cNvSpPr>
            <a:spLocks noEditPoints="1"/>
          </p:cNvSpPr>
          <p:nvPr/>
        </p:nvSpPr>
        <p:spPr bwMode="auto">
          <a:xfrm>
            <a:off x="2138672" y="3099580"/>
            <a:ext cx="173549" cy="173549"/>
          </a:xfrm>
          <a:custGeom>
            <a:avLst/>
            <a:gdLst>
              <a:gd name="T0" fmla="*/ 136 w 145"/>
              <a:gd name="T1" fmla="*/ 37 h 146"/>
              <a:gd name="T2" fmla="*/ 145 w 145"/>
              <a:gd name="T3" fmla="*/ 73 h 146"/>
              <a:gd name="T4" fmla="*/ 136 w 145"/>
              <a:gd name="T5" fmla="*/ 109 h 146"/>
              <a:gd name="T6" fmla="*/ 109 w 145"/>
              <a:gd name="T7" fmla="*/ 136 h 146"/>
              <a:gd name="T8" fmla="*/ 73 w 145"/>
              <a:gd name="T9" fmla="*/ 146 h 146"/>
              <a:gd name="T10" fmla="*/ 36 w 145"/>
              <a:gd name="T11" fmla="*/ 136 h 146"/>
              <a:gd name="T12" fmla="*/ 10 w 145"/>
              <a:gd name="T13" fmla="*/ 109 h 146"/>
              <a:gd name="T14" fmla="*/ 0 w 145"/>
              <a:gd name="T15" fmla="*/ 73 h 146"/>
              <a:gd name="T16" fmla="*/ 10 w 145"/>
              <a:gd name="T17" fmla="*/ 37 h 146"/>
              <a:gd name="T18" fmla="*/ 36 w 145"/>
              <a:gd name="T19" fmla="*/ 10 h 146"/>
              <a:gd name="T20" fmla="*/ 73 w 145"/>
              <a:gd name="T21" fmla="*/ 0 h 146"/>
              <a:gd name="T22" fmla="*/ 109 w 145"/>
              <a:gd name="T23" fmla="*/ 10 h 146"/>
              <a:gd name="T24" fmla="*/ 136 w 145"/>
              <a:gd name="T25" fmla="*/ 37 h 146"/>
              <a:gd name="T26" fmla="*/ 97 w 145"/>
              <a:gd name="T27" fmla="*/ 118 h 146"/>
              <a:gd name="T28" fmla="*/ 97 w 145"/>
              <a:gd name="T29" fmla="*/ 103 h 146"/>
              <a:gd name="T30" fmla="*/ 96 w 145"/>
              <a:gd name="T31" fmla="*/ 101 h 146"/>
              <a:gd name="T32" fmla="*/ 94 w 145"/>
              <a:gd name="T33" fmla="*/ 100 h 146"/>
              <a:gd name="T34" fmla="*/ 85 w 145"/>
              <a:gd name="T35" fmla="*/ 100 h 146"/>
              <a:gd name="T36" fmla="*/ 85 w 145"/>
              <a:gd name="T37" fmla="*/ 52 h 146"/>
              <a:gd name="T38" fmla="*/ 84 w 145"/>
              <a:gd name="T39" fmla="*/ 50 h 146"/>
              <a:gd name="T40" fmla="*/ 82 w 145"/>
              <a:gd name="T41" fmla="*/ 49 h 146"/>
              <a:gd name="T42" fmla="*/ 52 w 145"/>
              <a:gd name="T43" fmla="*/ 49 h 146"/>
              <a:gd name="T44" fmla="*/ 49 w 145"/>
              <a:gd name="T45" fmla="*/ 50 h 146"/>
              <a:gd name="T46" fmla="*/ 49 w 145"/>
              <a:gd name="T47" fmla="*/ 52 h 146"/>
              <a:gd name="T48" fmla="*/ 49 w 145"/>
              <a:gd name="T49" fmla="*/ 67 h 146"/>
              <a:gd name="T50" fmla="*/ 49 w 145"/>
              <a:gd name="T51" fmla="*/ 69 h 146"/>
              <a:gd name="T52" fmla="*/ 52 w 145"/>
              <a:gd name="T53" fmla="*/ 70 h 146"/>
              <a:gd name="T54" fmla="*/ 61 w 145"/>
              <a:gd name="T55" fmla="*/ 70 h 146"/>
              <a:gd name="T56" fmla="*/ 61 w 145"/>
              <a:gd name="T57" fmla="*/ 100 h 146"/>
              <a:gd name="T58" fmla="*/ 52 w 145"/>
              <a:gd name="T59" fmla="*/ 100 h 146"/>
              <a:gd name="T60" fmla="*/ 49 w 145"/>
              <a:gd name="T61" fmla="*/ 101 h 146"/>
              <a:gd name="T62" fmla="*/ 49 w 145"/>
              <a:gd name="T63" fmla="*/ 103 h 146"/>
              <a:gd name="T64" fmla="*/ 49 w 145"/>
              <a:gd name="T65" fmla="*/ 118 h 146"/>
              <a:gd name="T66" fmla="*/ 49 w 145"/>
              <a:gd name="T67" fmla="*/ 121 h 146"/>
              <a:gd name="T68" fmla="*/ 52 w 145"/>
              <a:gd name="T69" fmla="*/ 121 h 146"/>
              <a:gd name="T70" fmla="*/ 94 w 145"/>
              <a:gd name="T71" fmla="*/ 121 h 146"/>
              <a:gd name="T72" fmla="*/ 96 w 145"/>
              <a:gd name="T73" fmla="*/ 121 h 146"/>
              <a:gd name="T74" fmla="*/ 97 w 145"/>
              <a:gd name="T75" fmla="*/ 118 h 146"/>
              <a:gd name="T76" fmla="*/ 85 w 145"/>
              <a:gd name="T77" fmla="*/ 34 h 146"/>
              <a:gd name="T78" fmla="*/ 85 w 145"/>
              <a:gd name="T79" fmla="*/ 18 h 146"/>
              <a:gd name="T80" fmla="*/ 84 w 145"/>
              <a:gd name="T81" fmla="*/ 16 h 146"/>
              <a:gd name="T82" fmla="*/ 82 w 145"/>
              <a:gd name="T83" fmla="*/ 15 h 146"/>
              <a:gd name="T84" fmla="*/ 64 w 145"/>
              <a:gd name="T85" fmla="*/ 15 h 146"/>
              <a:gd name="T86" fmla="*/ 62 w 145"/>
              <a:gd name="T87" fmla="*/ 16 h 146"/>
              <a:gd name="T88" fmla="*/ 61 w 145"/>
              <a:gd name="T89" fmla="*/ 18 h 146"/>
              <a:gd name="T90" fmla="*/ 61 w 145"/>
              <a:gd name="T91" fmla="*/ 34 h 146"/>
              <a:gd name="T92" fmla="*/ 62 w 145"/>
              <a:gd name="T93" fmla="*/ 36 h 146"/>
              <a:gd name="T94" fmla="*/ 64 w 145"/>
              <a:gd name="T95" fmla="*/ 37 h 146"/>
              <a:gd name="T96" fmla="*/ 82 w 145"/>
              <a:gd name="T97" fmla="*/ 37 h 146"/>
              <a:gd name="T98" fmla="*/ 84 w 145"/>
              <a:gd name="T99" fmla="*/ 36 h 146"/>
              <a:gd name="T100" fmla="*/ 85 w 145"/>
              <a:gd name="T101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5" h="146">
                <a:moveTo>
                  <a:pt x="136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6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6" y="146"/>
                  <a:pt x="73" y="146"/>
                </a:cubicBezTo>
                <a:cubicBezTo>
                  <a:pt x="60" y="146"/>
                  <a:pt x="48" y="142"/>
                  <a:pt x="36" y="136"/>
                </a:cubicBezTo>
                <a:cubicBezTo>
                  <a:pt x="25" y="129"/>
                  <a:pt x="16" y="121"/>
                  <a:pt x="10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10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8" y="4"/>
                  <a:pt x="60" y="0"/>
                  <a:pt x="73" y="0"/>
                </a:cubicBezTo>
                <a:cubicBezTo>
                  <a:pt x="86" y="0"/>
                  <a:pt x="98" y="4"/>
                  <a:pt x="109" y="10"/>
                </a:cubicBezTo>
                <a:cubicBezTo>
                  <a:pt x="120" y="17"/>
                  <a:pt x="129" y="25"/>
                  <a:pt x="136" y="37"/>
                </a:cubicBezTo>
                <a:close/>
                <a:moveTo>
                  <a:pt x="97" y="118"/>
                </a:moveTo>
                <a:cubicBezTo>
                  <a:pt x="97" y="103"/>
                  <a:pt x="97" y="103"/>
                  <a:pt x="97" y="103"/>
                </a:cubicBezTo>
                <a:cubicBezTo>
                  <a:pt x="97" y="102"/>
                  <a:pt x="97" y="102"/>
                  <a:pt x="96" y="101"/>
                </a:cubicBezTo>
                <a:cubicBezTo>
                  <a:pt x="96" y="100"/>
                  <a:pt x="95" y="100"/>
                  <a:pt x="94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51"/>
                  <a:pt x="85" y="50"/>
                  <a:pt x="84" y="50"/>
                </a:cubicBezTo>
                <a:cubicBezTo>
                  <a:pt x="84" y="49"/>
                  <a:pt x="83" y="49"/>
                  <a:pt x="8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1" y="49"/>
                  <a:pt x="50" y="49"/>
                  <a:pt x="49" y="50"/>
                </a:cubicBezTo>
                <a:cubicBezTo>
                  <a:pt x="49" y="50"/>
                  <a:pt x="49" y="51"/>
                  <a:pt x="49" y="52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49" y="69"/>
                  <a:pt x="49" y="69"/>
                </a:cubicBezTo>
                <a:cubicBezTo>
                  <a:pt x="50" y="70"/>
                  <a:pt x="51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1" y="100"/>
                  <a:pt x="50" y="100"/>
                  <a:pt x="49" y="101"/>
                </a:cubicBezTo>
                <a:cubicBezTo>
                  <a:pt x="49" y="102"/>
                  <a:pt x="49" y="102"/>
                  <a:pt x="49" y="103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49" y="119"/>
                  <a:pt x="49" y="120"/>
                  <a:pt x="49" y="121"/>
                </a:cubicBezTo>
                <a:cubicBezTo>
                  <a:pt x="50" y="121"/>
                  <a:pt x="51" y="121"/>
                  <a:pt x="52" y="121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5" y="121"/>
                  <a:pt x="96" y="121"/>
                  <a:pt x="96" y="121"/>
                </a:cubicBezTo>
                <a:cubicBezTo>
                  <a:pt x="97" y="120"/>
                  <a:pt x="97" y="119"/>
                  <a:pt x="97" y="118"/>
                </a:cubicBezTo>
                <a:close/>
                <a:moveTo>
                  <a:pt x="85" y="34"/>
                </a:move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7"/>
                  <a:pt x="84" y="16"/>
                </a:cubicBezTo>
                <a:cubicBezTo>
                  <a:pt x="84" y="16"/>
                  <a:pt x="83" y="15"/>
                  <a:pt x="82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5"/>
                  <a:pt x="62" y="16"/>
                  <a:pt x="62" y="16"/>
                </a:cubicBezTo>
                <a:cubicBezTo>
                  <a:pt x="61" y="17"/>
                  <a:pt x="61" y="18"/>
                  <a:pt x="61" y="18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5"/>
                  <a:pt x="62" y="36"/>
                </a:cubicBezTo>
                <a:cubicBezTo>
                  <a:pt x="62" y="36"/>
                  <a:pt x="63" y="37"/>
                  <a:pt x="64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4" y="36"/>
                  <a:pt x="84" y="36"/>
                </a:cubicBezTo>
                <a:cubicBezTo>
                  <a:pt x="85" y="35"/>
                  <a:pt x="85" y="35"/>
                  <a:pt x="85" y="3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01">
            <a:extLst>
              <a:ext uri="{FF2B5EF4-FFF2-40B4-BE49-F238E27FC236}">
                <a16:creationId xmlns:a16="http://schemas.microsoft.com/office/drawing/2014/main" id="{C8421D10-C8A0-8C4E-A850-F18DBF0E0AFE}"/>
              </a:ext>
            </a:extLst>
          </p:cNvPr>
          <p:cNvSpPr>
            <a:spLocks noEditPoints="1"/>
          </p:cNvSpPr>
          <p:nvPr/>
        </p:nvSpPr>
        <p:spPr bwMode="auto">
          <a:xfrm>
            <a:off x="2143161" y="3553562"/>
            <a:ext cx="174866" cy="138956"/>
          </a:xfrm>
          <a:custGeom>
            <a:avLst/>
            <a:gdLst>
              <a:gd name="T0" fmla="*/ 169 w 169"/>
              <a:gd name="T1" fmla="*/ 16 h 134"/>
              <a:gd name="T2" fmla="*/ 164 w 169"/>
              <a:gd name="T3" fmla="*/ 30 h 134"/>
              <a:gd name="T4" fmla="*/ 153 w 169"/>
              <a:gd name="T5" fmla="*/ 41 h 134"/>
              <a:gd name="T6" fmla="*/ 109 w 169"/>
              <a:gd name="T7" fmla="*/ 72 h 134"/>
              <a:gd name="T8" fmla="*/ 105 w 169"/>
              <a:gd name="T9" fmla="*/ 75 h 134"/>
              <a:gd name="T10" fmla="*/ 99 w 169"/>
              <a:gd name="T11" fmla="*/ 79 h 134"/>
              <a:gd name="T12" fmla="*/ 95 w 169"/>
              <a:gd name="T13" fmla="*/ 82 h 134"/>
              <a:gd name="T14" fmla="*/ 89 w 169"/>
              <a:gd name="T15" fmla="*/ 84 h 134"/>
              <a:gd name="T16" fmla="*/ 84 w 169"/>
              <a:gd name="T17" fmla="*/ 85 h 134"/>
              <a:gd name="T18" fmla="*/ 84 w 169"/>
              <a:gd name="T19" fmla="*/ 85 h 134"/>
              <a:gd name="T20" fmla="*/ 84 w 169"/>
              <a:gd name="T21" fmla="*/ 85 h 134"/>
              <a:gd name="T22" fmla="*/ 79 w 169"/>
              <a:gd name="T23" fmla="*/ 84 h 134"/>
              <a:gd name="T24" fmla="*/ 74 w 169"/>
              <a:gd name="T25" fmla="*/ 82 h 134"/>
              <a:gd name="T26" fmla="*/ 69 w 169"/>
              <a:gd name="T27" fmla="*/ 79 h 134"/>
              <a:gd name="T28" fmla="*/ 64 w 169"/>
              <a:gd name="T29" fmla="*/ 75 h 134"/>
              <a:gd name="T30" fmla="*/ 60 w 169"/>
              <a:gd name="T31" fmla="*/ 72 h 134"/>
              <a:gd name="T32" fmla="*/ 35 w 169"/>
              <a:gd name="T33" fmla="*/ 55 h 134"/>
              <a:gd name="T34" fmla="*/ 16 w 169"/>
              <a:gd name="T35" fmla="*/ 41 h 134"/>
              <a:gd name="T36" fmla="*/ 5 w 169"/>
              <a:gd name="T37" fmla="*/ 31 h 134"/>
              <a:gd name="T38" fmla="*/ 0 w 169"/>
              <a:gd name="T39" fmla="*/ 18 h 134"/>
              <a:gd name="T40" fmla="*/ 4 w 169"/>
              <a:gd name="T41" fmla="*/ 5 h 134"/>
              <a:gd name="T42" fmla="*/ 15 w 169"/>
              <a:gd name="T43" fmla="*/ 0 h 134"/>
              <a:gd name="T44" fmla="*/ 154 w 169"/>
              <a:gd name="T45" fmla="*/ 0 h 134"/>
              <a:gd name="T46" fmla="*/ 165 w 169"/>
              <a:gd name="T47" fmla="*/ 5 h 134"/>
              <a:gd name="T48" fmla="*/ 169 w 169"/>
              <a:gd name="T49" fmla="*/ 16 h 134"/>
              <a:gd name="T50" fmla="*/ 169 w 169"/>
              <a:gd name="T51" fmla="*/ 43 h 134"/>
              <a:gd name="T52" fmla="*/ 169 w 169"/>
              <a:gd name="T53" fmla="*/ 118 h 134"/>
              <a:gd name="T54" fmla="*/ 165 w 169"/>
              <a:gd name="T55" fmla="*/ 129 h 134"/>
              <a:gd name="T56" fmla="*/ 154 w 169"/>
              <a:gd name="T57" fmla="*/ 134 h 134"/>
              <a:gd name="T58" fmla="*/ 15 w 169"/>
              <a:gd name="T59" fmla="*/ 134 h 134"/>
              <a:gd name="T60" fmla="*/ 4 w 169"/>
              <a:gd name="T61" fmla="*/ 129 h 134"/>
              <a:gd name="T62" fmla="*/ 0 w 169"/>
              <a:gd name="T63" fmla="*/ 118 h 134"/>
              <a:gd name="T64" fmla="*/ 0 w 169"/>
              <a:gd name="T65" fmla="*/ 43 h 134"/>
              <a:gd name="T66" fmla="*/ 9 w 169"/>
              <a:gd name="T67" fmla="*/ 52 h 134"/>
              <a:gd name="T68" fmla="*/ 56 w 169"/>
              <a:gd name="T69" fmla="*/ 84 h 134"/>
              <a:gd name="T70" fmla="*/ 65 w 169"/>
              <a:gd name="T71" fmla="*/ 90 h 134"/>
              <a:gd name="T72" fmla="*/ 74 w 169"/>
              <a:gd name="T73" fmla="*/ 95 h 134"/>
              <a:gd name="T74" fmla="*/ 84 w 169"/>
              <a:gd name="T75" fmla="*/ 97 h 134"/>
              <a:gd name="T76" fmla="*/ 84 w 169"/>
              <a:gd name="T77" fmla="*/ 97 h 134"/>
              <a:gd name="T78" fmla="*/ 84 w 169"/>
              <a:gd name="T79" fmla="*/ 97 h 134"/>
              <a:gd name="T80" fmla="*/ 95 w 169"/>
              <a:gd name="T81" fmla="*/ 95 h 134"/>
              <a:gd name="T82" fmla="*/ 104 w 169"/>
              <a:gd name="T83" fmla="*/ 90 h 134"/>
              <a:gd name="T84" fmla="*/ 112 w 169"/>
              <a:gd name="T85" fmla="*/ 84 h 134"/>
              <a:gd name="T86" fmla="*/ 160 w 169"/>
              <a:gd name="T87" fmla="*/ 52 h 134"/>
              <a:gd name="T88" fmla="*/ 169 w 169"/>
              <a:gd name="T89" fmla="*/ 4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9" h="134">
                <a:moveTo>
                  <a:pt x="169" y="16"/>
                </a:moveTo>
                <a:cubicBezTo>
                  <a:pt x="169" y="21"/>
                  <a:pt x="167" y="25"/>
                  <a:pt x="164" y="30"/>
                </a:cubicBezTo>
                <a:cubicBezTo>
                  <a:pt x="161" y="34"/>
                  <a:pt x="157" y="38"/>
                  <a:pt x="153" y="41"/>
                </a:cubicBezTo>
                <a:cubicBezTo>
                  <a:pt x="129" y="58"/>
                  <a:pt x="114" y="68"/>
                  <a:pt x="109" y="72"/>
                </a:cubicBezTo>
                <a:cubicBezTo>
                  <a:pt x="108" y="73"/>
                  <a:pt x="107" y="74"/>
                  <a:pt x="105" y="75"/>
                </a:cubicBezTo>
                <a:cubicBezTo>
                  <a:pt x="103" y="77"/>
                  <a:pt x="101" y="78"/>
                  <a:pt x="99" y="79"/>
                </a:cubicBezTo>
                <a:cubicBezTo>
                  <a:pt x="98" y="80"/>
                  <a:pt x="96" y="81"/>
                  <a:pt x="95" y="82"/>
                </a:cubicBezTo>
                <a:cubicBezTo>
                  <a:pt x="93" y="83"/>
                  <a:pt x="91" y="84"/>
                  <a:pt x="89" y="84"/>
                </a:cubicBezTo>
                <a:cubicBezTo>
                  <a:pt x="87" y="85"/>
                  <a:pt x="86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3" y="85"/>
                  <a:pt x="81" y="85"/>
                  <a:pt x="79" y="84"/>
                </a:cubicBezTo>
                <a:cubicBezTo>
                  <a:pt x="78" y="84"/>
                  <a:pt x="76" y="83"/>
                  <a:pt x="74" y="82"/>
                </a:cubicBezTo>
                <a:cubicBezTo>
                  <a:pt x="72" y="81"/>
                  <a:pt x="70" y="80"/>
                  <a:pt x="69" y="79"/>
                </a:cubicBezTo>
                <a:cubicBezTo>
                  <a:pt x="68" y="78"/>
                  <a:pt x="66" y="77"/>
                  <a:pt x="64" y="75"/>
                </a:cubicBezTo>
                <a:cubicBezTo>
                  <a:pt x="62" y="74"/>
                  <a:pt x="61" y="73"/>
                  <a:pt x="60" y="72"/>
                </a:cubicBezTo>
                <a:cubicBezTo>
                  <a:pt x="54" y="68"/>
                  <a:pt x="46" y="62"/>
                  <a:pt x="35" y="55"/>
                </a:cubicBezTo>
                <a:cubicBezTo>
                  <a:pt x="24" y="47"/>
                  <a:pt x="18" y="43"/>
                  <a:pt x="16" y="41"/>
                </a:cubicBezTo>
                <a:cubicBezTo>
                  <a:pt x="12" y="39"/>
                  <a:pt x="8" y="35"/>
                  <a:pt x="5" y="31"/>
                </a:cubicBezTo>
                <a:cubicBezTo>
                  <a:pt x="1" y="26"/>
                  <a:pt x="0" y="22"/>
                  <a:pt x="0" y="18"/>
                </a:cubicBezTo>
                <a:cubicBezTo>
                  <a:pt x="0" y="13"/>
                  <a:pt x="1" y="9"/>
                  <a:pt x="4" y="5"/>
                </a:cubicBezTo>
                <a:cubicBezTo>
                  <a:pt x="6" y="2"/>
                  <a:pt x="10" y="0"/>
                  <a:pt x="1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8" y="0"/>
                  <a:pt x="162" y="2"/>
                  <a:pt x="165" y="5"/>
                </a:cubicBezTo>
                <a:cubicBezTo>
                  <a:pt x="168" y="8"/>
                  <a:pt x="169" y="11"/>
                  <a:pt x="169" y="16"/>
                </a:cubicBezTo>
                <a:close/>
                <a:moveTo>
                  <a:pt x="169" y="43"/>
                </a:moveTo>
                <a:cubicBezTo>
                  <a:pt x="169" y="118"/>
                  <a:pt x="169" y="118"/>
                  <a:pt x="169" y="118"/>
                </a:cubicBezTo>
                <a:cubicBezTo>
                  <a:pt x="169" y="123"/>
                  <a:pt x="168" y="126"/>
                  <a:pt x="165" y="129"/>
                </a:cubicBezTo>
                <a:cubicBezTo>
                  <a:pt x="162" y="132"/>
                  <a:pt x="158" y="134"/>
                  <a:pt x="154" y="134"/>
                </a:cubicBezTo>
                <a:cubicBezTo>
                  <a:pt x="15" y="134"/>
                  <a:pt x="15" y="134"/>
                  <a:pt x="15" y="134"/>
                </a:cubicBezTo>
                <a:cubicBezTo>
                  <a:pt x="11" y="134"/>
                  <a:pt x="7" y="132"/>
                  <a:pt x="4" y="129"/>
                </a:cubicBezTo>
                <a:cubicBezTo>
                  <a:pt x="1" y="126"/>
                  <a:pt x="0" y="123"/>
                  <a:pt x="0" y="118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6"/>
                  <a:pt x="6" y="49"/>
                  <a:pt x="9" y="52"/>
                </a:cubicBezTo>
                <a:cubicBezTo>
                  <a:pt x="32" y="67"/>
                  <a:pt x="48" y="78"/>
                  <a:pt x="56" y="84"/>
                </a:cubicBezTo>
                <a:cubicBezTo>
                  <a:pt x="60" y="87"/>
                  <a:pt x="63" y="89"/>
                  <a:pt x="65" y="90"/>
                </a:cubicBezTo>
                <a:cubicBezTo>
                  <a:pt x="67" y="92"/>
                  <a:pt x="70" y="93"/>
                  <a:pt x="74" y="95"/>
                </a:cubicBezTo>
                <a:cubicBezTo>
                  <a:pt x="78" y="96"/>
                  <a:pt x="81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8" y="97"/>
                  <a:pt x="91" y="96"/>
                  <a:pt x="95" y="95"/>
                </a:cubicBezTo>
                <a:cubicBezTo>
                  <a:pt x="99" y="93"/>
                  <a:pt x="102" y="92"/>
                  <a:pt x="104" y="90"/>
                </a:cubicBezTo>
                <a:cubicBezTo>
                  <a:pt x="106" y="89"/>
                  <a:pt x="109" y="87"/>
                  <a:pt x="112" y="84"/>
                </a:cubicBezTo>
                <a:cubicBezTo>
                  <a:pt x="123" y="76"/>
                  <a:pt x="139" y="66"/>
                  <a:pt x="160" y="52"/>
                </a:cubicBezTo>
                <a:cubicBezTo>
                  <a:pt x="163" y="49"/>
                  <a:pt x="166" y="46"/>
                  <a:pt x="169" y="4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Content Placeholder 36" descr="A picture containing vector graphics&#10;&#10;Description generated with high confidence">
            <a:hlinkClick r:id="rId21"/>
            <a:extLst>
              <a:ext uri="{FF2B5EF4-FFF2-40B4-BE49-F238E27FC236}">
                <a16:creationId xmlns:a16="http://schemas.microsoft.com/office/drawing/2014/main" id="{C6DEEDA1-8C78-0C4A-A707-B04C9F02B7C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2366435"/>
            <a:ext cx="1260401" cy="12604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A close up of text on a black surface&#10;&#10;Description generated with high confidence">
            <a:extLst>
              <a:ext uri="{FF2B5EF4-FFF2-40B4-BE49-F238E27FC236}">
                <a16:creationId xmlns:a16="http://schemas.microsoft.com/office/drawing/2014/main" id="{37B898EA-5B75-414F-A6F2-34B2FCF1B17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79622" y="4206324"/>
            <a:ext cx="857369" cy="8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25" y="1398960"/>
            <a:ext cx="8063079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cap="all" spc="50" dirty="0">
                <a:solidFill>
                  <a:srgbClr val="4D4D4D"/>
                </a:solidFill>
                <a:ea typeface="Segoe UI Symbol" panose="020B0502040204020203" pitchFamily="34" charset="0"/>
              </a:rPr>
              <a:t>Employment 101: </a:t>
            </a:r>
            <a:r>
              <a:rPr lang="en-US" sz="2800" b="1" cap="all" spc="50" dirty="0">
                <a:solidFill>
                  <a:srgbClr val="D14C27"/>
                </a:solidFill>
                <a:ea typeface="Segoe UI Symbol" panose="020B0502040204020203" pitchFamily="34" charset="0"/>
              </a:rPr>
              <a:t>Tools to Career Goals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23923" y="2842117"/>
            <a:ext cx="6446953" cy="3139233"/>
            <a:chOff x="3420287" y="2254417"/>
            <a:chExt cx="5126813" cy="2223965"/>
          </a:xfrm>
        </p:grpSpPr>
        <p:sp>
          <p:nvSpPr>
            <p:cNvPr id="4" name="TextBox 3"/>
            <p:cNvSpPr txBox="1"/>
            <p:nvPr/>
          </p:nvSpPr>
          <p:spPr>
            <a:xfrm>
              <a:off x="5419728" y="2254417"/>
              <a:ext cx="3127372" cy="1744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20" dirty="0">
                  <a:solidFill>
                    <a:srgbClr val="4D4D4D"/>
                  </a:solidFill>
                </a:rPr>
                <a:t>Demonstrate Student Tools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9728" y="2671715"/>
              <a:ext cx="3127372" cy="1744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20" dirty="0">
                  <a:solidFill>
                    <a:srgbClr val="4D4D4D"/>
                  </a:solidFill>
                </a:rPr>
                <a:t>Supporting Classroom Resources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9728" y="3451937"/>
              <a:ext cx="312737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20" dirty="0">
                  <a:solidFill>
                    <a:srgbClr val="4D4D4D"/>
                  </a:solidFill>
                </a:rPr>
                <a:t>Demonstrate Partner Tools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9728" y="3842048"/>
              <a:ext cx="3127372" cy="1744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20" dirty="0">
                  <a:solidFill>
                    <a:srgbClr val="4D4D4D"/>
                  </a:solidFill>
                </a:rPr>
                <a:t>Live Polling Question &amp; Discussion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9728" y="4232161"/>
              <a:ext cx="312737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20" dirty="0">
                  <a:solidFill>
                    <a:srgbClr val="4D4D4D"/>
                  </a:solidFill>
                </a:rPr>
                <a:t>Next Steps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157186" y="3873978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157186" y="4264091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9728" y="3061826"/>
              <a:ext cx="3127372" cy="1744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20" dirty="0">
                  <a:solidFill>
                    <a:srgbClr val="4D4D4D"/>
                  </a:solidFill>
                </a:rPr>
                <a:t>Live Polling Question &amp; Discussion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57186" y="3483867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3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57186" y="2286347"/>
              <a:ext cx="85378" cy="502676"/>
              <a:chOff x="5157186" y="2286347"/>
              <a:chExt cx="85378" cy="502676"/>
            </a:xfrm>
            <a:solidFill>
              <a:schemeClr val="accent2"/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5157186" y="2286347"/>
                <a:ext cx="85378" cy="853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57186" y="2703645"/>
                <a:ext cx="85378" cy="853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5157186" y="3093756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3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199875" y="2423385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9875" y="2827089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9875" y="3217200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9875" y="3607311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99875" y="3997423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90550" y="3476486"/>
              <a:ext cx="1299399" cy="130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4D4D4D"/>
                  </a:solidFill>
                  <a:latin typeface="+mj-lt"/>
                </a:rPr>
                <a:t>Customer Support Center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0287" y="2260519"/>
              <a:ext cx="1559734" cy="130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4D4D4D"/>
                  </a:solidFill>
                  <a:latin typeface="+mj-lt"/>
                </a:rPr>
                <a:t>Employment 101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93725" y="134931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0C309C-9294-4CFD-A1F3-3D733284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185" r="30131"/>
          <a:stretch/>
        </p:blipFill>
        <p:spPr>
          <a:xfrm>
            <a:off x="5070460" y="0"/>
            <a:ext cx="4074116" cy="3530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CFF98-DA21-6348-BF5E-B77542CFA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1"/>
          <a:stretch/>
        </p:blipFill>
        <p:spPr>
          <a:xfrm>
            <a:off x="-1" y="2955337"/>
            <a:ext cx="4305781" cy="3902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74DDF8-BE24-674B-B73A-82F7C40B3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r="50353"/>
          <a:stretch/>
        </p:blipFill>
        <p:spPr>
          <a:xfrm>
            <a:off x="6884170" y="3248063"/>
            <a:ext cx="2259830" cy="3618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385522-BE39-794F-94DB-6CBA8BB676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r="3323"/>
          <a:stretch/>
        </p:blipFill>
        <p:spPr>
          <a:xfrm>
            <a:off x="3524150" y="3515163"/>
            <a:ext cx="3379409" cy="3351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0C35BB-2D4E-6443-8B54-1BFBDDD40A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/>
          <a:stretch/>
        </p:blipFill>
        <p:spPr>
          <a:xfrm>
            <a:off x="-576" y="0"/>
            <a:ext cx="3441038" cy="295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F6E451-58FF-49D2-9EFF-D0C6083C6F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r="43654"/>
          <a:stretch/>
        </p:blipFill>
        <p:spPr>
          <a:xfrm>
            <a:off x="3316730" y="933"/>
            <a:ext cx="1957884" cy="35142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358" y="2133161"/>
            <a:ext cx="4694787" cy="2794508"/>
          </a:xfrm>
          <a:prstGeom prst="rect">
            <a:avLst/>
          </a:prstGeom>
          <a:solidFill>
            <a:srgbClr val="D14C2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4C27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478" y="2711768"/>
            <a:ext cx="4187891" cy="2059616"/>
            <a:chOff x="364320" y="1607297"/>
            <a:chExt cx="3873404" cy="156206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64320" y="201814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419069" y="1607297"/>
              <a:ext cx="392345" cy="275660"/>
            </a:xfrm>
            <a:custGeom>
              <a:avLst/>
              <a:gdLst>
                <a:gd name="T0" fmla="*/ 185 w 265"/>
                <a:gd name="T1" fmla="*/ 190 h 225"/>
                <a:gd name="T2" fmla="*/ 185 w 265"/>
                <a:gd name="T3" fmla="*/ 225 h 225"/>
                <a:gd name="T4" fmla="*/ 0 w 265"/>
                <a:gd name="T5" fmla="*/ 225 h 225"/>
                <a:gd name="T6" fmla="*/ 0 w 265"/>
                <a:gd name="T7" fmla="*/ 179 h 225"/>
                <a:gd name="T8" fmla="*/ 23 w 265"/>
                <a:gd name="T9" fmla="*/ 158 h 225"/>
                <a:gd name="T10" fmla="*/ 57 w 265"/>
                <a:gd name="T11" fmla="*/ 120 h 225"/>
                <a:gd name="T12" fmla="*/ 46 w 265"/>
                <a:gd name="T13" fmla="*/ 90 h 225"/>
                <a:gd name="T14" fmla="*/ 36 w 265"/>
                <a:gd name="T15" fmla="*/ 71 h 225"/>
                <a:gd name="T16" fmla="*/ 40 w 265"/>
                <a:gd name="T17" fmla="*/ 61 h 225"/>
                <a:gd name="T18" fmla="*/ 37 w 265"/>
                <a:gd name="T19" fmla="*/ 40 h 225"/>
                <a:gd name="T20" fmla="*/ 79 w 265"/>
                <a:gd name="T21" fmla="*/ 0 h 225"/>
                <a:gd name="T22" fmla="*/ 122 w 265"/>
                <a:gd name="T23" fmla="*/ 40 h 225"/>
                <a:gd name="T24" fmla="*/ 119 w 265"/>
                <a:gd name="T25" fmla="*/ 61 h 225"/>
                <a:gd name="T26" fmla="*/ 123 w 265"/>
                <a:gd name="T27" fmla="*/ 71 h 225"/>
                <a:gd name="T28" fmla="*/ 113 w 265"/>
                <a:gd name="T29" fmla="*/ 90 h 225"/>
                <a:gd name="T30" fmla="*/ 101 w 265"/>
                <a:gd name="T31" fmla="*/ 120 h 225"/>
                <a:gd name="T32" fmla="*/ 136 w 265"/>
                <a:gd name="T33" fmla="*/ 158 h 225"/>
                <a:gd name="T34" fmla="*/ 185 w 265"/>
                <a:gd name="T35" fmla="*/ 190 h 225"/>
                <a:gd name="T36" fmla="*/ 206 w 265"/>
                <a:gd name="T37" fmla="*/ 225 h 225"/>
                <a:gd name="T38" fmla="*/ 206 w 265"/>
                <a:gd name="T39" fmla="*/ 187 h 225"/>
                <a:gd name="T40" fmla="*/ 157 w 265"/>
                <a:gd name="T41" fmla="*/ 143 h 225"/>
                <a:gd name="T42" fmla="*/ 168 w 265"/>
                <a:gd name="T43" fmla="*/ 122 h 225"/>
                <a:gd name="T44" fmla="*/ 159 w 265"/>
                <a:gd name="T45" fmla="*/ 100 h 225"/>
                <a:gd name="T46" fmla="*/ 152 w 265"/>
                <a:gd name="T47" fmla="*/ 85 h 225"/>
                <a:gd name="T48" fmla="*/ 155 w 265"/>
                <a:gd name="T49" fmla="*/ 78 h 225"/>
                <a:gd name="T50" fmla="*/ 153 w 265"/>
                <a:gd name="T51" fmla="*/ 62 h 225"/>
                <a:gd name="T52" fmla="*/ 185 w 265"/>
                <a:gd name="T53" fmla="*/ 32 h 225"/>
                <a:gd name="T54" fmla="*/ 217 w 265"/>
                <a:gd name="T55" fmla="*/ 62 h 225"/>
                <a:gd name="T56" fmla="*/ 215 w 265"/>
                <a:gd name="T57" fmla="*/ 78 h 225"/>
                <a:gd name="T58" fmla="*/ 217 w 265"/>
                <a:gd name="T59" fmla="*/ 85 h 225"/>
                <a:gd name="T60" fmla="*/ 210 w 265"/>
                <a:gd name="T61" fmla="*/ 100 h 225"/>
                <a:gd name="T62" fmla="*/ 201 w 265"/>
                <a:gd name="T63" fmla="*/ 122 h 225"/>
                <a:gd name="T64" fmla="*/ 227 w 265"/>
                <a:gd name="T65" fmla="*/ 151 h 225"/>
                <a:gd name="T66" fmla="*/ 262 w 265"/>
                <a:gd name="T67" fmla="*/ 172 h 225"/>
                <a:gd name="T68" fmla="*/ 265 w 265"/>
                <a:gd name="T69" fmla="*/ 225 h 225"/>
                <a:gd name="T70" fmla="*/ 206 w 265"/>
                <a:gd name="T7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225">
                  <a:moveTo>
                    <a:pt x="185" y="190"/>
                  </a:moveTo>
                  <a:cubicBezTo>
                    <a:pt x="185" y="198"/>
                    <a:pt x="185" y="225"/>
                    <a:pt x="18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6"/>
                    <a:pt x="15" y="161"/>
                    <a:pt x="23" y="158"/>
                  </a:cubicBezTo>
                  <a:cubicBezTo>
                    <a:pt x="49" y="147"/>
                    <a:pt x="57" y="139"/>
                    <a:pt x="57" y="120"/>
                  </a:cubicBezTo>
                  <a:cubicBezTo>
                    <a:pt x="57" y="108"/>
                    <a:pt x="49" y="112"/>
                    <a:pt x="46" y="90"/>
                  </a:cubicBezTo>
                  <a:cubicBezTo>
                    <a:pt x="44" y="82"/>
                    <a:pt x="37" y="90"/>
                    <a:pt x="36" y="71"/>
                  </a:cubicBezTo>
                  <a:cubicBezTo>
                    <a:pt x="36" y="63"/>
                    <a:pt x="40" y="61"/>
                    <a:pt x="40" y="61"/>
                  </a:cubicBezTo>
                  <a:cubicBezTo>
                    <a:pt x="40" y="61"/>
                    <a:pt x="38" y="49"/>
                    <a:pt x="37" y="40"/>
                  </a:cubicBezTo>
                  <a:cubicBezTo>
                    <a:pt x="36" y="28"/>
                    <a:pt x="43" y="0"/>
                    <a:pt x="79" y="0"/>
                  </a:cubicBezTo>
                  <a:cubicBezTo>
                    <a:pt x="116" y="0"/>
                    <a:pt x="123" y="28"/>
                    <a:pt x="122" y="40"/>
                  </a:cubicBezTo>
                  <a:cubicBezTo>
                    <a:pt x="121" y="49"/>
                    <a:pt x="119" y="61"/>
                    <a:pt x="119" y="61"/>
                  </a:cubicBezTo>
                  <a:cubicBezTo>
                    <a:pt x="119" y="61"/>
                    <a:pt x="123" y="63"/>
                    <a:pt x="123" y="71"/>
                  </a:cubicBezTo>
                  <a:cubicBezTo>
                    <a:pt x="122" y="90"/>
                    <a:pt x="114" y="82"/>
                    <a:pt x="113" y="90"/>
                  </a:cubicBezTo>
                  <a:cubicBezTo>
                    <a:pt x="109" y="112"/>
                    <a:pt x="101" y="108"/>
                    <a:pt x="101" y="120"/>
                  </a:cubicBezTo>
                  <a:cubicBezTo>
                    <a:pt x="101" y="139"/>
                    <a:pt x="110" y="147"/>
                    <a:pt x="136" y="158"/>
                  </a:cubicBezTo>
                  <a:cubicBezTo>
                    <a:pt x="162" y="168"/>
                    <a:pt x="185" y="179"/>
                    <a:pt x="185" y="190"/>
                  </a:cubicBezTo>
                  <a:close/>
                  <a:moveTo>
                    <a:pt x="206" y="225"/>
                  </a:moveTo>
                  <a:cubicBezTo>
                    <a:pt x="206" y="187"/>
                    <a:pt x="206" y="187"/>
                    <a:pt x="206" y="187"/>
                  </a:cubicBezTo>
                  <a:cubicBezTo>
                    <a:pt x="206" y="168"/>
                    <a:pt x="200" y="164"/>
                    <a:pt x="157" y="143"/>
                  </a:cubicBezTo>
                  <a:cubicBezTo>
                    <a:pt x="165" y="138"/>
                    <a:pt x="168" y="132"/>
                    <a:pt x="168" y="122"/>
                  </a:cubicBezTo>
                  <a:cubicBezTo>
                    <a:pt x="168" y="113"/>
                    <a:pt x="162" y="116"/>
                    <a:pt x="159" y="100"/>
                  </a:cubicBezTo>
                  <a:cubicBezTo>
                    <a:pt x="158" y="94"/>
                    <a:pt x="153" y="100"/>
                    <a:pt x="152" y="85"/>
                  </a:cubicBezTo>
                  <a:cubicBezTo>
                    <a:pt x="152" y="79"/>
                    <a:pt x="155" y="78"/>
                    <a:pt x="155" y="78"/>
                  </a:cubicBezTo>
                  <a:cubicBezTo>
                    <a:pt x="155" y="78"/>
                    <a:pt x="153" y="69"/>
                    <a:pt x="153" y="62"/>
                  </a:cubicBezTo>
                  <a:cubicBezTo>
                    <a:pt x="152" y="54"/>
                    <a:pt x="157" y="32"/>
                    <a:pt x="185" y="32"/>
                  </a:cubicBezTo>
                  <a:cubicBezTo>
                    <a:pt x="212" y="32"/>
                    <a:pt x="217" y="54"/>
                    <a:pt x="217" y="62"/>
                  </a:cubicBezTo>
                  <a:cubicBezTo>
                    <a:pt x="216" y="69"/>
                    <a:pt x="215" y="78"/>
                    <a:pt x="215" y="78"/>
                  </a:cubicBezTo>
                  <a:cubicBezTo>
                    <a:pt x="215" y="78"/>
                    <a:pt x="217" y="79"/>
                    <a:pt x="217" y="85"/>
                  </a:cubicBezTo>
                  <a:cubicBezTo>
                    <a:pt x="216" y="100"/>
                    <a:pt x="211" y="94"/>
                    <a:pt x="210" y="100"/>
                  </a:cubicBezTo>
                  <a:cubicBezTo>
                    <a:pt x="207" y="116"/>
                    <a:pt x="201" y="113"/>
                    <a:pt x="201" y="122"/>
                  </a:cubicBezTo>
                  <a:cubicBezTo>
                    <a:pt x="201" y="136"/>
                    <a:pt x="208" y="143"/>
                    <a:pt x="227" y="151"/>
                  </a:cubicBezTo>
                  <a:cubicBezTo>
                    <a:pt x="247" y="159"/>
                    <a:pt x="258" y="164"/>
                    <a:pt x="262" y="172"/>
                  </a:cubicBezTo>
                  <a:cubicBezTo>
                    <a:pt x="265" y="176"/>
                    <a:pt x="265" y="225"/>
                    <a:pt x="265" y="225"/>
                  </a:cubicBezTo>
                  <a:lnTo>
                    <a:pt x="206" y="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321" y="2118946"/>
              <a:ext cx="3873403" cy="10504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200" b="1" cap="all" spc="50" dirty="0">
                  <a:solidFill>
                    <a:schemeClr val="bg1"/>
                  </a:solidFill>
                </a:rPr>
                <a:t>Guidance &amp; Personalized tools for students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4267952-1799-F845-8450-56F2E1A0797A}"/>
              </a:ext>
            </a:extLst>
          </p:cNvPr>
          <p:cNvSpPr/>
          <p:nvPr/>
        </p:nvSpPr>
        <p:spPr>
          <a:xfrm>
            <a:off x="2715855" y="2358718"/>
            <a:ext cx="173041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A186A0-8901-E641-8A5D-E65A0ABCF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36" y="2358718"/>
            <a:ext cx="1745394" cy="9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A2E3BCB-677E-4086-A32F-16C40B0CC701}"/>
              </a:ext>
            </a:extLst>
          </p:cNvPr>
          <p:cNvSpPr txBox="1">
            <a:spLocks/>
          </p:cNvSpPr>
          <p:nvPr/>
        </p:nvSpPr>
        <p:spPr>
          <a:xfrm>
            <a:off x="593724" y="712069"/>
            <a:ext cx="8348940" cy="959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Getting Started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B2B8AE-A2D1-4559-B4C0-B40C83196AA0}"/>
              </a:ext>
            </a:extLst>
          </p:cNvPr>
          <p:cNvSpPr/>
          <p:nvPr/>
        </p:nvSpPr>
        <p:spPr>
          <a:xfrm>
            <a:off x="507460" y="1161805"/>
            <a:ext cx="4410246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/>
              <a:t>Students need to have an Illinois </a:t>
            </a:r>
            <a:r>
              <a:rPr lang="en-US" sz="1600" dirty="0" err="1"/>
              <a:t>workNet</a:t>
            </a:r>
            <a:r>
              <a:rPr lang="en-US" sz="1600" dirty="0"/>
              <a:t> account.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19EA3-71FF-43C6-A3AC-7F9B685FA319}"/>
              </a:ext>
            </a:extLst>
          </p:cNvPr>
          <p:cNvGrpSpPr/>
          <p:nvPr/>
        </p:nvGrpSpPr>
        <p:grpSpPr>
          <a:xfrm>
            <a:off x="507460" y="2478026"/>
            <a:ext cx="7931612" cy="2455048"/>
            <a:chOff x="440909" y="2121005"/>
            <a:chExt cx="7931612" cy="2455048"/>
          </a:xfrm>
        </p:grpSpPr>
        <p:sp>
          <p:nvSpPr>
            <p:cNvPr id="16" name="TextBox 15"/>
            <p:cNvSpPr txBox="1"/>
            <p:nvPr/>
          </p:nvSpPr>
          <p:spPr>
            <a:xfrm>
              <a:off x="440909" y="3607711"/>
              <a:ext cx="2047659" cy="9683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/>
                <a:t>Go to </a:t>
              </a:r>
              <a:r>
                <a:rPr lang="en-US" sz="1400" dirty="0">
                  <a:hlinkClick r:id="rId2"/>
                </a:rPr>
                <a:t>www.illinoisworknet.com</a:t>
              </a:r>
              <a:r>
                <a:rPr lang="en-US" sz="1400" dirty="0"/>
                <a:t> and sign up for an Illinois </a:t>
              </a:r>
              <a:r>
                <a:rPr lang="en-US" sz="1400" dirty="0" err="1"/>
                <a:t>workNet</a:t>
              </a:r>
              <a:r>
                <a:rPr lang="en-US" sz="1400" dirty="0"/>
                <a:t> account.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1750" y="3192689"/>
              <a:ext cx="1585973" cy="21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cap="all" spc="20" dirty="0">
                  <a:solidFill>
                    <a:srgbClr val="4D4D4D"/>
                  </a:solidFill>
                </a:rPr>
                <a:t>Step one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71751" y="3481803"/>
              <a:ext cx="158597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474514" y="3607711"/>
              <a:ext cx="1736507" cy="722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dirty="0"/>
                <a:t>Verify your Illinois </a:t>
              </a:r>
              <a:r>
                <a:rPr lang="en-US" sz="1400" dirty="0" err="1"/>
                <a:t>workNet</a:t>
              </a:r>
              <a:r>
                <a:rPr lang="en-US" sz="1400" dirty="0"/>
                <a:t> account via email.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49782" y="3215899"/>
              <a:ext cx="1585973" cy="21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cap="all" spc="20" dirty="0">
                  <a:solidFill>
                    <a:srgbClr val="4D4D4D"/>
                  </a:solidFill>
                </a:rPr>
                <a:t>Step two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549782" y="3479124"/>
              <a:ext cx="158597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463251" y="3607711"/>
              <a:ext cx="1909270" cy="477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/>
                <a:t>Go to My Dashboard and select Employment 101.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624900" y="3479124"/>
              <a:ext cx="158597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6EA97CE-0495-472F-89BE-D09245F83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09" y="2121005"/>
              <a:ext cx="1585973" cy="7827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DDD12-7B8D-43B4-A1B8-2A12B1E9C666}"/>
                </a:ext>
              </a:extLst>
            </p:cNvPr>
            <p:cNvSpPr txBox="1"/>
            <p:nvPr/>
          </p:nvSpPr>
          <p:spPr>
            <a:xfrm>
              <a:off x="6624900" y="3192689"/>
              <a:ext cx="1585973" cy="21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400" b="1" cap="all" spc="20" dirty="0">
                  <a:solidFill>
                    <a:srgbClr val="4D4D4D"/>
                  </a:solidFill>
                </a:rPr>
                <a:t>Step Three</a:t>
              </a:r>
            </a:p>
          </p:txBody>
        </p:sp>
        <p:sp>
          <p:nvSpPr>
            <p:cNvPr id="32" name="Freeform 247">
              <a:extLst>
                <a:ext uri="{FF2B5EF4-FFF2-40B4-BE49-F238E27FC236}">
                  <a16:creationId xmlns:a16="http://schemas.microsoft.com/office/drawing/2014/main" id="{9677E0F8-7E27-484A-AF58-7E4C9DAE7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8254" y="2148642"/>
              <a:ext cx="1067305" cy="78272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0"/>
                </a:cxn>
                <a:cxn ang="0">
                  <a:pos x="10" y="10"/>
                </a:cxn>
                <a:cxn ang="0">
                  <a:pos x="0" y="26"/>
                </a:cxn>
                <a:cxn ang="0">
                  <a:pos x="0" y="136"/>
                </a:cxn>
                <a:cxn ang="0">
                  <a:pos x="0" y="142"/>
                </a:cxn>
                <a:cxn ang="0">
                  <a:pos x="10" y="158"/>
                </a:cxn>
                <a:cxn ang="0">
                  <a:pos x="26" y="168"/>
                </a:cxn>
                <a:cxn ang="0">
                  <a:pos x="224" y="168"/>
                </a:cxn>
                <a:cxn ang="0">
                  <a:pos x="230" y="168"/>
                </a:cxn>
                <a:cxn ang="0">
                  <a:pos x="246" y="158"/>
                </a:cxn>
                <a:cxn ang="0">
                  <a:pos x="256" y="142"/>
                </a:cxn>
                <a:cxn ang="0">
                  <a:pos x="256" y="32"/>
                </a:cxn>
                <a:cxn ang="0">
                  <a:pos x="256" y="26"/>
                </a:cxn>
                <a:cxn ang="0">
                  <a:pos x="246" y="10"/>
                </a:cxn>
                <a:cxn ang="0">
                  <a:pos x="230" y="0"/>
                </a:cxn>
                <a:cxn ang="0">
                  <a:pos x="16" y="42"/>
                </a:cxn>
                <a:cxn ang="0">
                  <a:pos x="16" y="126"/>
                </a:cxn>
                <a:cxn ang="0">
                  <a:pos x="240" y="136"/>
                </a:cxn>
                <a:cxn ang="0">
                  <a:pos x="238" y="142"/>
                </a:cxn>
                <a:cxn ang="0">
                  <a:pos x="230" y="150"/>
                </a:cxn>
                <a:cxn ang="0">
                  <a:pos x="32" y="152"/>
                </a:cxn>
                <a:cxn ang="0">
                  <a:pos x="26" y="150"/>
                </a:cxn>
                <a:cxn ang="0">
                  <a:pos x="18" y="142"/>
                </a:cxn>
                <a:cxn ang="0">
                  <a:pos x="78" y="88"/>
                </a:cxn>
                <a:cxn ang="0">
                  <a:pos x="114" y="116"/>
                </a:cxn>
                <a:cxn ang="0">
                  <a:pos x="128" y="120"/>
                </a:cxn>
                <a:cxn ang="0">
                  <a:pos x="136" y="118"/>
                </a:cxn>
                <a:cxn ang="0">
                  <a:pos x="178" y="88"/>
                </a:cxn>
                <a:cxn ang="0">
                  <a:pos x="240" y="126"/>
                </a:cxn>
                <a:cxn ang="0">
                  <a:pos x="240" y="42"/>
                </a:cxn>
                <a:cxn ang="0">
                  <a:pos x="138" y="108"/>
                </a:cxn>
                <a:cxn ang="0">
                  <a:pos x="134" y="112"/>
                </a:cxn>
                <a:cxn ang="0">
                  <a:pos x="128" y="112"/>
                </a:cxn>
                <a:cxn ang="0">
                  <a:pos x="118" y="108"/>
                </a:cxn>
                <a:cxn ang="0">
                  <a:pos x="78" y="78"/>
                </a:cxn>
                <a:cxn ang="0">
                  <a:pos x="16" y="32"/>
                </a:cxn>
                <a:cxn ang="0">
                  <a:pos x="18" y="26"/>
                </a:cxn>
                <a:cxn ang="0">
                  <a:pos x="26" y="18"/>
                </a:cxn>
                <a:cxn ang="0">
                  <a:pos x="224" y="16"/>
                </a:cxn>
                <a:cxn ang="0">
                  <a:pos x="230" y="18"/>
                </a:cxn>
                <a:cxn ang="0">
                  <a:pos x="238" y="26"/>
                </a:cxn>
                <a:cxn ang="0">
                  <a:pos x="138" y="108"/>
                </a:cxn>
              </a:cxnLst>
              <a:rect l="0" t="0" r="r" b="b"/>
              <a:pathLst>
                <a:path w="256" h="168">
                  <a:moveTo>
                    <a:pt x="2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2" y="148"/>
                  </a:lnTo>
                  <a:lnTo>
                    <a:pt x="10" y="158"/>
                  </a:lnTo>
                  <a:lnTo>
                    <a:pt x="20" y="166"/>
                  </a:lnTo>
                  <a:lnTo>
                    <a:pt x="26" y="168"/>
                  </a:lnTo>
                  <a:lnTo>
                    <a:pt x="3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0" y="168"/>
                  </a:lnTo>
                  <a:lnTo>
                    <a:pt x="236" y="166"/>
                  </a:lnTo>
                  <a:lnTo>
                    <a:pt x="246" y="158"/>
                  </a:lnTo>
                  <a:lnTo>
                    <a:pt x="254" y="148"/>
                  </a:lnTo>
                  <a:lnTo>
                    <a:pt x="256" y="142"/>
                  </a:lnTo>
                  <a:lnTo>
                    <a:pt x="256" y="136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56" y="26"/>
                  </a:lnTo>
                  <a:lnTo>
                    <a:pt x="254" y="20"/>
                  </a:lnTo>
                  <a:lnTo>
                    <a:pt x="246" y="10"/>
                  </a:lnTo>
                  <a:lnTo>
                    <a:pt x="236" y="2"/>
                  </a:lnTo>
                  <a:lnTo>
                    <a:pt x="230" y="0"/>
                  </a:lnTo>
                  <a:lnTo>
                    <a:pt x="224" y="0"/>
                  </a:lnTo>
                  <a:close/>
                  <a:moveTo>
                    <a:pt x="16" y="42"/>
                  </a:moveTo>
                  <a:lnTo>
                    <a:pt x="72" y="84"/>
                  </a:lnTo>
                  <a:lnTo>
                    <a:pt x="16" y="126"/>
                  </a:lnTo>
                  <a:lnTo>
                    <a:pt x="16" y="42"/>
                  </a:lnTo>
                  <a:close/>
                  <a:moveTo>
                    <a:pt x="240" y="136"/>
                  </a:moveTo>
                  <a:lnTo>
                    <a:pt x="240" y="136"/>
                  </a:lnTo>
                  <a:lnTo>
                    <a:pt x="238" y="142"/>
                  </a:lnTo>
                  <a:lnTo>
                    <a:pt x="236" y="148"/>
                  </a:lnTo>
                  <a:lnTo>
                    <a:pt x="230" y="150"/>
                  </a:lnTo>
                  <a:lnTo>
                    <a:pt x="22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26" y="150"/>
                  </a:lnTo>
                  <a:lnTo>
                    <a:pt x="20" y="148"/>
                  </a:lnTo>
                  <a:lnTo>
                    <a:pt x="18" y="142"/>
                  </a:lnTo>
                  <a:lnTo>
                    <a:pt x="16" y="136"/>
                  </a:lnTo>
                  <a:lnTo>
                    <a:pt x="78" y="88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20" y="118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6" y="118"/>
                  </a:lnTo>
                  <a:lnTo>
                    <a:pt x="142" y="116"/>
                  </a:lnTo>
                  <a:lnTo>
                    <a:pt x="178" y="88"/>
                  </a:lnTo>
                  <a:lnTo>
                    <a:pt x="240" y="136"/>
                  </a:lnTo>
                  <a:close/>
                  <a:moveTo>
                    <a:pt x="240" y="126"/>
                  </a:moveTo>
                  <a:lnTo>
                    <a:pt x="184" y="84"/>
                  </a:lnTo>
                  <a:lnTo>
                    <a:pt x="240" y="42"/>
                  </a:lnTo>
                  <a:lnTo>
                    <a:pt x="240" y="126"/>
                  </a:lnTo>
                  <a:close/>
                  <a:moveTo>
                    <a:pt x="138" y="108"/>
                  </a:moveTo>
                  <a:lnTo>
                    <a:pt x="138" y="108"/>
                  </a:lnTo>
                  <a:lnTo>
                    <a:pt x="134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2" y="112"/>
                  </a:lnTo>
                  <a:lnTo>
                    <a:pt x="118" y="108"/>
                  </a:lnTo>
                  <a:lnTo>
                    <a:pt x="86" y="84"/>
                  </a:lnTo>
                  <a:lnTo>
                    <a:pt x="78" y="7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26"/>
                  </a:lnTo>
                  <a:lnTo>
                    <a:pt x="20" y="20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30" y="18"/>
                  </a:lnTo>
                  <a:lnTo>
                    <a:pt x="236" y="20"/>
                  </a:lnTo>
                  <a:lnTo>
                    <a:pt x="238" y="26"/>
                  </a:lnTo>
                  <a:lnTo>
                    <a:pt x="240" y="32"/>
                  </a:lnTo>
                  <a:lnTo>
                    <a:pt x="138" y="108"/>
                  </a:lnTo>
                  <a:close/>
                </a:path>
              </a:pathLst>
            </a:custGeom>
            <a:solidFill>
              <a:srgbClr val="D14C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438910-8DF2-4986-BA1C-1F95339CE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31" y="2416909"/>
            <a:ext cx="952717" cy="9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A2E3BCB-677E-4086-A32F-16C40B0CC701}"/>
              </a:ext>
            </a:extLst>
          </p:cNvPr>
          <p:cNvSpPr txBox="1">
            <a:spLocks/>
          </p:cNvSpPr>
          <p:nvPr/>
        </p:nvSpPr>
        <p:spPr>
          <a:xfrm>
            <a:off x="593724" y="712069"/>
            <a:ext cx="8348940" cy="959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Getting Started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B2B8AE-A2D1-4559-B4C0-B40C83196AA0}"/>
              </a:ext>
            </a:extLst>
          </p:cNvPr>
          <p:cNvSpPr/>
          <p:nvPr/>
        </p:nvSpPr>
        <p:spPr>
          <a:xfrm>
            <a:off x="507460" y="1161805"/>
            <a:ext cx="2956259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/>
              <a:t>Available on their My Dashboard.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98666-22B2-4009-9BB8-77550D10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19" y="1518826"/>
            <a:ext cx="5370812" cy="506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17FCB68-9A69-45C5-A83F-893F58CDFB3E}"/>
              </a:ext>
            </a:extLst>
          </p:cNvPr>
          <p:cNvSpPr/>
          <p:nvPr/>
        </p:nvSpPr>
        <p:spPr>
          <a:xfrm>
            <a:off x="1793966" y="3910149"/>
            <a:ext cx="1561620" cy="113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2F9A77-919B-C042-B5B4-99C093378132}"/>
              </a:ext>
            </a:extLst>
          </p:cNvPr>
          <p:cNvSpPr/>
          <p:nvPr/>
        </p:nvSpPr>
        <p:spPr>
          <a:xfrm>
            <a:off x="3828199" y="857250"/>
            <a:ext cx="531580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702890"/>
            <a:ext cx="7532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Step by step approach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252DA30-B307-DD41-B4C7-046EADDA5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405953"/>
            <a:ext cx="1755192" cy="185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1400" dirty="0">
                <a:solidFill>
                  <a:srgbClr val="4D4D4D"/>
                </a:solidFill>
                <a:latin typeface="+mn-lt"/>
              </a:rPr>
              <a:t>…to develop a roadmap to reach career goals.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6681" y="7349605"/>
            <a:ext cx="3050920" cy="165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algn="just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D4D4D"/>
                </a:solidFill>
              </a:rPr>
              <a:t>You can type in a career of your interest in the search box.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682" y="7652239"/>
            <a:ext cx="2927475" cy="344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algn="just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D4D4D"/>
                </a:solidFill>
              </a:rPr>
              <a:t>It will then generate a list of jobs for you to view that match your search.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E23AF3-6010-4931-9881-965A16C8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87" y="1405953"/>
            <a:ext cx="6365063" cy="48286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25A25F-36CC-2348-8B32-27CAB5F4242A}"/>
              </a:ext>
            </a:extLst>
          </p:cNvPr>
          <p:cNvSpPr/>
          <p:nvPr/>
        </p:nvSpPr>
        <p:spPr>
          <a:xfrm>
            <a:off x="584203" y="2486809"/>
            <a:ext cx="6334182" cy="2548881"/>
          </a:xfrm>
          <a:prstGeom prst="rect">
            <a:avLst/>
          </a:prstGeom>
          <a:solidFill>
            <a:srgbClr val="D14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706970-30FA-5149-BDE5-6286D38A5D0C}"/>
              </a:ext>
            </a:extLst>
          </p:cNvPr>
          <p:cNvSpPr txBox="1"/>
          <p:nvPr/>
        </p:nvSpPr>
        <p:spPr>
          <a:xfrm>
            <a:off x="193335" y="1619184"/>
            <a:ext cx="3949475" cy="505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D14C27"/>
                </a:solidFill>
              </a:rPr>
              <a:t>Students: 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D14C27"/>
                </a:solidFill>
              </a:rPr>
              <a:t>access Through their account.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EC468AA-8B09-F845-B032-1797A20AD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3" y="690037"/>
            <a:ext cx="8016333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pre &amp; Post Assessments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C8DE3-25EE-4AF9-B1CC-ED9C24FAB243}"/>
              </a:ext>
            </a:extLst>
          </p:cNvPr>
          <p:cNvSpPr txBox="1"/>
          <p:nvPr/>
        </p:nvSpPr>
        <p:spPr>
          <a:xfrm>
            <a:off x="4891360" y="1650314"/>
            <a:ext cx="4130630" cy="505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4D4D4D"/>
                </a:solidFill>
              </a:rPr>
              <a:t>Instructors: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rgbClr val="4D4D4D"/>
                </a:solidFill>
              </a:rPr>
              <a:t>view results in the Customer Support Center.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6F6FFF-A0AE-465C-A07E-86E03DD95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4" t="9056" r="25152" b="22917"/>
          <a:stretch/>
        </p:blipFill>
        <p:spPr>
          <a:xfrm>
            <a:off x="2454307" y="2255429"/>
            <a:ext cx="2030932" cy="4356208"/>
          </a:xfrm>
          <a:prstGeom prst="rect">
            <a:avLst/>
          </a:prstGeom>
          <a:ln>
            <a:solidFill>
              <a:srgbClr val="D14C2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04C942-16A3-48DC-9CFF-1CEF8D3F0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" t="9394" r="74195" b="22792"/>
          <a:stretch/>
        </p:blipFill>
        <p:spPr>
          <a:xfrm>
            <a:off x="156393" y="2269091"/>
            <a:ext cx="2011680" cy="4342546"/>
          </a:xfrm>
          <a:prstGeom prst="rect">
            <a:avLst/>
          </a:prstGeom>
          <a:ln>
            <a:solidFill>
              <a:srgbClr val="D14C2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52F4E0-1959-446F-9AB2-206EB168E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" t="6177" r="25228" b="9444"/>
          <a:stretch/>
        </p:blipFill>
        <p:spPr>
          <a:xfrm>
            <a:off x="4848608" y="2269091"/>
            <a:ext cx="4216134" cy="404240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584202" y="1864028"/>
            <a:ext cx="7943851" cy="1137647"/>
          </a:xfrm>
          <a:prstGeom prst="rect">
            <a:avLst/>
          </a:prstGeom>
          <a:solidFill>
            <a:srgbClr val="D14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/>
          <p:cNvSpPr/>
          <p:nvPr/>
        </p:nvSpPr>
        <p:spPr>
          <a:xfrm flipH="1">
            <a:off x="714601" y="1945597"/>
            <a:ext cx="984977" cy="2042320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3033" y="1999614"/>
            <a:ext cx="2566291" cy="800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Instructor Guides Available:</a:t>
            </a:r>
          </a:p>
          <a:p>
            <a:pPr marL="344488" indent="-17145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solidFill>
                  <a:schemeClr val="bg1"/>
                </a:solidFill>
              </a:rPr>
              <a:t>Prepare a Career Plan</a:t>
            </a:r>
          </a:p>
          <a:p>
            <a:pPr marL="344488" indent="-17145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solidFill>
                  <a:schemeClr val="bg1"/>
                </a:solidFill>
              </a:rPr>
              <a:t>Prepare a Job Search Plan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0D2B5701-10D7-244E-940E-4A9F1EE2B8D8}"/>
              </a:ext>
            </a:extLst>
          </p:cNvPr>
          <p:cNvSpPr txBox="1">
            <a:spLocks/>
          </p:cNvSpPr>
          <p:nvPr/>
        </p:nvSpPr>
        <p:spPr>
          <a:xfrm>
            <a:off x="584202" y="758935"/>
            <a:ext cx="5637210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Employment 101: 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The guide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58C3F5-0E8E-468F-8E5B-C63BF66875B6}"/>
              </a:ext>
            </a:extLst>
          </p:cNvPr>
          <p:cNvGrpSpPr/>
          <p:nvPr/>
        </p:nvGrpSpPr>
        <p:grpSpPr>
          <a:xfrm>
            <a:off x="-579596" y="1864028"/>
            <a:ext cx="5676242" cy="4419833"/>
            <a:chOff x="2849007" y="2075771"/>
            <a:chExt cx="5676242" cy="44198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E4A67CB-A03D-6445-8EE5-71DAD185B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424" y="2075771"/>
              <a:ext cx="4317825" cy="39894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299DF5-25E2-4A9D-B4F0-394136B0E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71" r="317"/>
            <a:stretch/>
          </p:blipFill>
          <p:spPr>
            <a:xfrm>
              <a:off x="4724096" y="2408689"/>
              <a:ext cx="3259850" cy="244014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07" y="2677767"/>
              <a:ext cx="3141795" cy="38178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507318-EBD1-4C2E-A6BB-8CDF0EAA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3541" y="3103410"/>
              <a:ext cx="1242260" cy="221780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4B36C16-2C72-4DB7-BB08-0617A938BC02}"/>
              </a:ext>
            </a:extLst>
          </p:cNvPr>
          <p:cNvSpPr/>
          <p:nvPr/>
        </p:nvSpPr>
        <p:spPr>
          <a:xfrm>
            <a:off x="5096646" y="3132889"/>
            <a:ext cx="355569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STEPS WITH INTEGRATED RESOURCES: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Articles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Searches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Tools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Videos 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Link to View Plans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1E5D6D-925A-4952-8819-156BF71CCD50}"/>
              </a:ext>
            </a:extLst>
          </p:cNvPr>
          <p:cNvSpPr/>
          <p:nvPr/>
        </p:nvSpPr>
        <p:spPr>
          <a:xfrm>
            <a:off x="5111271" y="4647808"/>
            <a:ext cx="2749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SIDE BAR FOR: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Career Planning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Job Search Records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Goals and Notes</a:t>
            </a:r>
          </a:p>
        </p:txBody>
      </p:sp>
    </p:spTree>
    <p:extLst>
      <p:ext uri="{BB962C8B-B14F-4D97-AF65-F5344CB8AC3E}">
        <p14:creationId xmlns:p14="http://schemas.microsoft.com/office/powerpoint/2010/main" val="36513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5333"/>
      </a:accent1>
      <a:accent2>
        <a:srgbClr val="ED7D31"/>
      </a:accent2>
      <a:accent3>
        <a:srgbClr val="A5A5A5"/>
      </a:accent3>
      <a:accent4>
        <a:srgbClr val="FFC000"/>
      </a:accent4>
      <a:accent5>
        <a:srgbClr val="B44F30"/>
      </a:accent5>
      <a:accent6>
        <a:srgbClr val="4D4D4D"/>
      </a:accent6>
      <a:hlink>
        <a:srgbClr val="6297B8"/>
      </a:hlink>
      <a:folHlink>
        <a:srgbClr val="31374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12</MainCategory>
    <Site xmlns="9352c220-c5aa-4176-b310-478a54cdcce0"/>
    <SubCategory xmlns="9352c220-c5aa-4176-b310-478a54cdcce0">7</SubCategory>
    <SkillLevel xmlns="9352c220-c5aa-4176-b310-478a54cdcce0">
      <Value>All Levels</Value>
    </SkillLevel>
    <Audience xmlns="9352c220-c5aa-4176-b310-478a54cdcce0">
      <Value>1</Value>
    </Audience>
    <TaxKeywordTaxHTField xmlns="6e83a1a5-9dab-4521-85db-ea3c8196acb3">
      <Terms xmlns="http://schemas.microsoft.com/office/infopath/2007/PartnerControls"/>
    </TaxKeywordTaxHTField>
    <SubAudience xmlns="9352c220-c5aa-4176-b310-478a54cdcce0"/>
    <Language xmlns="9352c220-c5aa-4176-b310-478a54cdcce0">English</Language>
    <DocumentType xmlns="9352c220-c5aa-4176-b310-478a54cdcce0">
      <Value>Flyers</Value>
    </DocumentType>
    <TaxCatchAll xmlns="6e83a1a5-9dab-4521-85db-ea3c8196acb3"/>
    <Description0 xmlns="9352c220-c5aa-4176-b310-478a54cdcce0">Employment 101 Flyer</Description0>
    <GradeLevel xmlns="9352c220-c5aa-4176-b310-478a54cdcce0">
      <Value>7-8 Middle School</Value>
    </GradeLevel>
  </documentManagement>
</p:properties>
</file>

<file path=customXml/itemProps1.xml><?xml version="1.0" encoding="utf-8"?>
<ds:datastoreItem xmlns:ds="http://schemas.openxmlformats.org/officeDocument/2006/customXml" ds:itemID="{4E45A498-CBD7-4D36-ABFA-C921DCA5F3FB}"/>
</file>

<file path=customXml/itemProps2.xml><?xml version="1.0" encoding="utf-8"?>
<ds:datastoreItem xmlns:ds="http://schemas.openxmlformats.org/officeDocument/2006/customXml" ds:itemID="{26606B61-728D-464B-92C4-26A1E8E35705}"/>
</file>

<file path=customXml/itemProps3.xml><?xml version="1.0" encoding="utf-8"?>
<ds:datastoreItem xmlns:ds="http://schemas.openxmlformats.org/officeDocument/2006/customXml" ds:itemID="{20289381-9772-47A6-B5BE-6A5DC03DFD03}"/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792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101</dc:title>
  <dc:creator>Natasha Rae Telger</dc:creator>
  <cp:keywords/>
  <cp:lastModifiedBy>Latoya McRae</cp:lastModifiedBy>
  <cp:revision>14</cp:revision>
  <dcterms:created xsi:type="dcterms:W3CDTF">2018-09-06T18:08:29Z</dcterms:created>
  <dcterms:modified xsi:type="dcterms:W3CDTF">2019-02-25T22:43:43Z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