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6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60" r:id="rId2"/>
  </p:sldMasterIdLst>
  <p:notesMasterIdLst>
    <p:notesMasterId r:id="rId31"/>
  </p:notesMasterIdLst>
  <p:handoutMasterIdLst>
    <p:handoutMasterId r:id="rId32"/>
  </p:handoutMasterIdLst>
  <p:sldIdLst>
    <p:sldId id="412" r:id="rId3"/>
    <p:sldId id="381" r:id="rId4"/>
    <p:sldId id="356" r:id="rId5"/>
    <p:sldId id="367" r:id="rId6"/>
    <p:sldId id="368" r:id="rId7"/>
    <p:sldId id="369" r:id="rId8"/>
    <p:sldId id="320" r:id="rId9"/>
    <p:sldId id="392" r:id="rId10"/>
    <p:sldId id="394" r:id="rId11"/>
    <p:sldId id="370" r:id="rId12"/>
    <p:sldId id="393" r:id="rId13"/>
    <p:sldId id="405" r:id="rId14"/>
    <p:sldId id="416" r:id="rId15"/>
    <p:sldId id="417" r:id="rId16"/>
    <p:sldId id="415" r:id="rId17"/>
    <p:sldId id="414" r:id="rId18"/>
    <p:sldId id="418" r:id="rId19"/>
    <p:sldId id="404" r:id="rId20"/>
    <p:sldId id="373" r:id="rId21"/>
    <p:sldId id="375" r:id="rId22"/>
    <p:sldId id="361" r:id="rId23"/>
    <p:sldId id="396" r:id="rId24"/>
    <p:sldId id="406" r:id="rId25"/>
    <p:sldId id="407" r:id="rId26"/>
    <p:sldId id="408" r:id="rId27"/>
    <p:sldId id="411" r:id="rId28"/>
    <p:sldId id="366" r:id="rId29"/>
    <p:sldId id="409" r:id="rId30"/>
  </p:sldIdLst>
  <p:sldSz cx="9144000" cy="5143500" type="screen16x9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ookens, Caron" initials="BC" lastIdx="21" clrIdx="0">
    <p:extLst>
      <p:ext uri="{19B8F6BF-5375-455C-9EA6-DF929625EA0E}">
        <p15:presenceInfo xmlns:p15="http://schemas.microsoft.com/office/powerpoint/2012/main" userId="S::Caron.Brookens@Illinois.gov::5c1b695c-98fc-4da4-a7f5-f70e72e94005" providerId="AD"/>
      </p:ext>
    </p:extLst>
  </p:cmAuthor>
  <p:cmAuthor id="2" name="Pellikan, Laura" initials="PL" lastIdx="1" clrIdx="1">
    <p:extLst>
      <p:ext uri="{19B8F6BF-5375-455C-9EA6-DF929625EA0E}">
        <p15:presenceInfo xmlns:p15="http://schemas.microsoft.com/office/powerpoint/2012/main" userId="S::Laura.Pellikan@illinois.gov::ab622f6c-1b02-4985-b2fe-72d0692be4e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540E"/>
    <a:srgbClr val="0070C0"/>
    <a:srgbClr val="8BCDFF"/>
    <a:srgbClr val="2FA6FF"/>
    <a:srgbClr val="F36829"/>
    <a:srgbClr val="DD57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1" autoAdjust="0"/>
    <p:restoredTop sz="92006" autoAdjust="0"/>
  </p:normalViewPr>
  <p:slideViewPr>
    <p:cSldViewPr snapToGrid="0" snapToObjects="1">
      <p:cViewPr varScale="1">
        <p:scale>
          <a:sx n="99" d="100"/>
          <a:sy n="99" d="100"/>
        </p:scale>
        <p:origin x="172" y="68"/>
      </p:cViewPr>
      <p:guideLst/>
    </p:cSldViewPr>
  </p:slideViewPr>
  <p:outlineViewPr>
    <p:cViewPr>
      <p:scale>
        <a:sx n="33" d="100"/>
        <a:sy n="33" d="100"/>
      </p:scale>
      <p:origin x="0" y="-15456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43" d="100"/>
          <a:sy n="43" d="100"/>
        </p:scale>
        <p:origin x="2312" y="6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customXml" Target="../customXml/item2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commentAuthors" Target="commentAuthors.xml"/><Relationship Id="rId38" Type="http://schemas.openxmlformats.org/officeDocument/2006/relationships/customXml" Target="../customXml/item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40" Type="http://schemas.openxmlformats.org/officeDocument/2006/relationships/customXml" Target="../customXml/item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28ADF0-65D5-4712-B9E5-427454FB5C59}" type="datetimeFigureOut">
              <a:rPr lang="en-US" smtClean="0"/>
              <a:t>5/26/2021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754948-4F41-43B8-A08F-001A66C3F118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7DAA346-2FFF-43B0-ACD7-5C8A06B6E7A9}" type="datetimeFigureOut">
              <a:rPr lang="en-US" smtClean="0"/>
              <a:pPr/>
              <a:t>5/26/2021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DDAEDF7-CAD4-4B94-8865-DE1A3FAD14F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573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Every individual and small-group policy sold since January 1, 2014 includes essential health benefits coverage.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There are multiple resources available to enroll in a health plan. Regardless of where you decide to enroll in a health plan, it is important to understand your coverage. </a:t>
            </a:r>
          </a:p>
          <a:p>
            <a:endParaRPr lang="en-US" dirty="0"/>
          </a:p>
          <a:p>
            <a:endParaRPr lang="en-US" dirty="0"/>
          </a:p>
          <a:p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DAEDF7-CAD4-4B94-8865-DE1A3FAD14F2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6194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696A69"/>
                </a:solidFill>
              </a:rPr>
              <a:t>Get Covered Illinois is ACA partnership between Illinois and the federal Marketplace.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DAEDF7-CAD4-4B94-8865-DE1A3FAD14F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571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sz="1200" b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 people can shop for coverage in the Marketplace. To be eligible you must live in the state where your Marketplace is, you must be a citizen of the U.S. or be lawfully present in the U.S., and you must not currently be incarcerated.</a:t>
            </a:r>
          </a:p>
          <a:p>
            <a:pPr fontAlgn="base"/>
            <a:endParaRPr lang="en-US" sz="1200" b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endParaRPr lang="en-US" sz="1200" b="0" u="sng" strike="noStrike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DAEDF7-CAD4-4B94-8865-DE1A3FAD14F2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465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696A69"/>
                </a:solidFill>
              </a:rPr>
              <a:t>Get Covered Illinois is ACA partnership between Illinois and the federal Marketplace.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DAEDF7-CAD4-4B94-8865-DE1A3FAD14F2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33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696A69"/>
                </a:solidFill>
              </a:rPr>
              <a:t>Get Covered Illinois is ACA partnership between Illinois and the federal Marketplace.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DAEDF7-CAD4-4B94-8865-DE1A3FAD14F2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6316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Visit </a:t>
            </a:r>
            <a:r>
              <a:rPr lang="en-US" dirty="0">
                <a:solidFill>
                  <a:schemeClr val="tx1"/>
                </a:solidFill>
              </a:rPr>
              <a:t>GetCoveredIllinois.gov, and go to the “Get Free Help” button on the main menu. </a:t>
            </a:r>
            <a:r>
              <a:rPr lang="en-US" dirty="0"/>
              <a:t>You will be directed to a tool that allows you to type in your zip code and find a Certified Application Counselor in your local area. CAC’s, also known as Assisters, will not recommend a specific plan for you but they will answer any questions you have regarding the different plans available.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DAEDF7-CAD4-4B94-8865-DE1A3FAD14F2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7662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696A69"/>
                </a:solidFill>
              </a:rPr>
              <a:t>Get Covered Illinois is ACA partnership between Illinois and the federal Marketplace.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DAEDF7-CAD4-4B94-8865-DE1A3FAD14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11009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following websites and phone numbers are helpful resources as you search for a new health insurance plan or if you have questions or insurance complaints. The Illinois Warm Line has also been added to this page as a resource for people seeking assistance with mental health and substance abuse challenges.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DAEDF7-CAD4-4B94-8865-DE1A3FAD14F2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8325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following websites and phone numbers are helpful resources as you search for a new health insurance plan or if you have questions or insurance complaints. The Illinois Warm Line has also been added to this page as a resource for people seeking assistance with mental health and substance abuse challenges.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DAEDF7-CAD4-4B94-8865-DE1A3FAD14F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693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69383" y="1216821"/>
            <a:ext cx="6637868" cy="1928548"/>
          </a:xfrm>
        </p:spPr>
        <p:txBody>
          <a:bodyPr/>
          <a:lstStyle>
            <a:lvl1pPr algn="l">
              <a:defRPr b="1" i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Breaker Title Here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B4710-7850-444B-9B27-29023557BEED}" type="datetimeFigureOut">
              <a:rPr lang="en-US" smtClean="0"/>
              <a:pPr/>
              <a:t>5/26/2021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888C1-E6E4-5E4E-B18A-5489999532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042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>
              <a:defRPr sz="1800">
                <a:solidFill>
                  <a:schemeClr val="bg1"/>
                </a:solidFill>
                <a:latin typeface="+mj-lt"/>
              </a:defRPr>
            </a:lvl2pPr>
            <a:lvl3pPr>
              <a:defRPr sz="1800">
                <a:solidFill>
                  <a:schemeClr val="bg1"/>
                </a:solidFill>
                <a:latin typeface="+mj-lt"/>
              </a:defRPr>
            </a:lvl3pPr>
            <a:lvl4pPr>
              <a:defRPr sz="1800">
                <a:solidFill>
                  <a:schemeClr val="bg1"/>
                </a:solidFill>
                <a:latin typeface="+mj-lt"/>
              </a:defRPr>
            </a:lvl4pPr>
            <a:lvl5pPr>
              <a:defRPr sz="1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</p:spPr>
        <p:txBody>
          <a:bodyPr/>
          <a:lstStyle/>
          <a:p>
            <a:fld id="{D49B4710-7850-444B-9B27-29023557BEED}" type="datetimeFigureOut">
              <a:rPr lang="en-US" smtClean="0"/>
              <a:pPr/>
              <a:t>5/26/2021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888C1-E6E4-5E4E-B18A-5489999532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111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2792"/>
            <a:ext cx="8229600" cy="3394472"/>
          </a:xfrm>
        </p:spPr>
        <p:txBody>
          <a:bodyPr>
            <a:normAutofit/>
          </a:bodyPr>
          <a:lstStyle>
            <a:lvl1pPr marL="285750" indent="-285750">
              <a:buClr>
                <a:schemeClr val="tx1"/>
              </a:buClr>
              <a:buFont typeface="Arial"/>
              <a:buChar char="•"/>
              <a:defRPr sz="1800">
                <a:solidFill>
                  <a:schemeClr val="bg1"/>
                </a:solidFill>
                <a:latin typeface="+mj-lt"/>
              </a:defRPr>
            </a:lvl1pPr>
            <a:lvl2pPr>
              <a:defRPr sz="1800">
                <a:solidFill>
                  <a:schemeClr val="bg1"/>
                </a:solidFill>
                <a:latin typeface="+mj-lt"/>
              </a:defRPr>
            </a:lvl2pPr>
            <a:lvl3pPr>
              <a:defRPr sz="1800">
                <a:solidFill>
                  <a:schemeClr val="bg1"/>
                </a:solidFill>
                <a:latin typeface="+mj-lt"/>
              </a:defRPr>
            </a:lvl3pPr>
            <a:lvl4pPr>
              <a:defRPr sz="1800">
                <a:solidFill>
                  <a:schemeClr val="bg1"/>
                </a:solidFill>
                <a:latin typeface="+mj-lt"/>
              </a:defRPr>
            </a:lvl4pPr>
            <a:lvl5pPr>
              <a:defRPr sz="18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B4710-7850-444B-9B27-29023557BEED}" type="datetimeFigureOut">
              <a:rPr lang="en-US" smtClean="0"/>
              <a:pPr/>
              <a:t>5/26/2021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888C1-E6E4-5E4E-B18A-5489999532F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672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B4710-7850-444B-9B27-29023557BEED}" type="datetimeFigureOut">
              <a:rPr lang="en-US" smtClean="0"/>
              <a:pPr/>
              <a:t>5/26/2021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888C1-E6E4-5E4E-B18A-5489999532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324405" y="1204429"/>
            <a:ext cx="6352687" cy="298772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3C3C3B"/>
                </a:solidFill>
                <a:latin typeface="+mj-lt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Photo here</a:t>
            </a:r>
          </a:p>
        </p:txBody>
      </p:sp>
    </p:spTree>
    <p:extLst>
      <p:ext uri="{BB962C8B-B14F-4D97-AF65-F5344CB8AC3E}">
        <p14:creationId xmlns:p14="http://schemas.microsoft.com/office/powerpoint/2010/main" val="17347157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HIM_PPT_Deck_09.25_2.jp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52450" y="1751146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9B4710-7850-444B-9B27-29023557BEED}" type="datetimeFigureOut">
              <a:rPr lang="en-US" smtClean="0"/>
              <a:pPr/>
              <a:t>5/26/2021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D888C1-E6E4-5E4E-B18A-5489999532F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5128CB-FD03-4A57-97AF-C847857BA55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7200" y="4287854"/>
            <a:ext cx="1199213" cy="64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8916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HIM_PPT_Deck_09.25_3.jp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9B4710-7850-444B-9B27-29023557BEED}" type="datetimeFigureOut">
              <a:rPr lang="en-US" smtClean="0"/>
              <a:pPr/>
              <a:t>5/26/2021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D888C1-E6E4-5E4E-B18A-5489999532F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99E934-0AD7-4A38-8E57-DD8CC9D687C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54636" y="4186462"/>
            <a:ext cx="1146748" cy="61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976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708" r:id="rId2"/>
    <p:sldLayoutId id="2147483709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.png"/><Relationship Id="rId4" Type="http://schemas.openxmlformats.org/officeDocument/2006/relationships/hyperlink" Target="https://www2.illinois.gov/sites/GetCovered/Enroll/Pages/FAQ-ARP.aspx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hyperlink" Target="getcoveredillinois.gov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hyperlink" Target="https://widget.getcoveredamerica.org/get-covered-illinois/" TargetMode="External"/><Relationship Id="rId5" Type="http://schemas.openxmlformats.org/officeDocument/2006/relationships/hyperlink" Target="getcoveredillinois.gov" TargetMode="External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4.png"/><Relationship Id="rId4" Type="http://schemas.openxmlformats.org/officeDocument/2006/relationships/hyperlink" Target="getcoveredillinois.gov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4.png"/><Relationship Id="rId4" Type="http://schemas.openxmlformats.org/officeDocument/2006/relationships/hyperlink" Target="http://www.dol.gov/general/topic/health-plans/cobra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coronavirus.illinois.gov/s/" TargetMode="External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abe.illinois.gov/abe/access/#program-options" TargetMode="Externa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hyperlink" Target="https://insurance.illinois.gov/" TargetMode="External"/><Relationship Id="rId5" Type="http://schemas.openxmlformats.org/officeDocument/2006/relationships/hyperlink" Target="https://getcovered.illinois.gov/" TargetMode="External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hip.state.il.us/default.htm" TargetMode="External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www.illinois.gov/hfs/Pages/default.aspx" TargetMode="External"/><Relationship Id="rId12" Type="http://schemas.openxmlformats.org/officeDocument/2006/relationships/image" Target="../media/image4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hyperlink" Target="https://dscc.uic.edu/" TargetMode="External"/><Relationship Id="rId11" Type="http://schemas.openxmlformats.org/officeDocument/2006/relationships/hyperlink" Target="http://www.medicare.gov/" TargetMode="External"/><Relationship Id="rId5" Type="http://schemas.openxmlformats.org/officeDocument/2006/relationships/hyperlink" Target="http://www.hrsa.gov/" TargetMode="External"/><Relationship Id="rId10" Type="http://schemas.openxmlformats.org/officeDocument/2006/relationships/hyperlink" Target="https://www2.illinois.gov/aging/pages/default.aspx" TargetMode="External"/><Relationship Id="rId4" Type="http://schemas.openxmlformats.org/officeDocument/2006/relationships/notesSlide" Target="../notesSlides/notesSlide9.xml"/><Relationship Id="rId9" Type="http://schemas.openxmlformats.org/officeDocument/2006/relationships/hyperlink" Target="http://dph.illinois.gov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3DD11-6E43-4148-ABAD-FDCF66150A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382" y="1216821"/>
            <a:ext cx="8169969" cy="1928548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How the Illinois Department of Insurance Can Help You Find Health Insurance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3065CA8-63C3-46DA-9188-A55CC1D6D1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331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05"/>
    </mc:Choice>
    <mc:Fallback>
      <p:transition spd="slow" advTm="8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05031-1786-4C06-A157-4DF21132C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1047089"/>
          </a:xfrm>
        </p:spPr>
        <p:txBody>
          <a:bodyPr>
            <a:noAutofit/>
          </a:bodyPr>
          <a:lstStyle/>
          <a:p>
            <a:r>
              <a:rPr lang="en-US" sz="2800" dirty="0"/>
              <a:t>Who can get covered through the </a:t>
            </a:r>
            <a:br>
              <a:rPr lang="en-US" sz="2800" dirty="0"/>
            </a:br>
            <a:r>
              <a:rPr lang="en-US" sz="2800" dirty="0">
                <a:solidFill>
                  <a:srgbClr val="F26A38"/>
                </a:solidFill>
              </a:rPr>
              <a:t>SEP in Response to COVID-19</a:t>
            </a:r>
            <a:r>
              <a:rPr lang="en-US" sz="2800" dirty="0"/>
              <a:t>?  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2D692F-9883-487E-BFE6-5CCDFB3B25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09511"/>
            <a:ext cx="8229600" cy="2923822"/>
          </a:xfrm>
        </p:spPr>
        <p:txBody>
          <a:bodyPr>
            <a:norm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</a:rPr>
              <a:t>You can enroll if:</a:t>
            </a: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dirty="0">
              <a:solidFill>
                <a:srgbClr val="000000"/>
              </a:solidFill>
            </a:endParaRPr>
          </a:p>
          <a:p>
            <a:pPr marL="282575" lvl="0" indent="-282575" defTabSz="9144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F36829"/>
              </a:buClr>
              <a:buSzPct val="115000"/>
              <a:buFontTx/>
              <a:buChar char="•"/>
            </a:pPr>
            <a:r>
              <a:rPr lang="en-US" altLang="en-US" sz="2000" dirty="0">
                <a:solidFill>
                  <a:srgbClr val="000000"/>
                </a:solidFill>
              </a:rPr>
              <a:t>You live in the United States</a:t>
            </a:r>
          </a:p>
          <a:p>
            <a:pPr marL="282575" lvl="0" indent="-282575" defTabSz="9144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F36829"/>
              </a:buClr>
              <a:buSzPct val="115000"/>
              <a:buFontTx/>
              <a:buChar char="•"/>
            </a:pPr>
            <a:r>
              <a:rPr lang="en-US" altLang="en-US" sz="2000" dirty="0">
                <a:solidFill>
                  <a:srgbClr val="000000"/>
                </a:solidFill>
              </a:rPr>
              <a:t>You are a U.S. citizen or national</a:t>
            </a:r>
          </a:p>
          <a:p>
            <a:pPr marL="282575" lvl="0" indent="-282575" defTabSz="9144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F36829"/>
              </a:buClr>
              <a:buSzPct val="115000"/>
              <a:buFontTx/>
              <a:buChar char="•"/>
            </a:pPr>
            <a:r>
              <a:rPr lang="en-US" altLang="en-US" sz="2000" dirty="0">
                <a:solidFill>
                  <a:srgbClr val="000000"/>
                </a:solidFill>
              </a:rPr>
              <a:t>You are not incarcerated</a:t>
            </a:r>
          </a:p>
          <a:p>
            <a:pPr marL="282575" lvl="0" indent="-282575" defTabSz="914400" eaLnBrk="0" fontAlgn="base" hangingPunct="0">
              <a:spcBef>
                <a:spcPct val="0"/>
              </a:spcBef>
              <a:spcAft>
                <a:spcPts val="600"/>
              </a:spcAft>
              <a:buClr>
                <a:srgbClr val="F36829"/>
              </a:buClr>
              <a:buSzPct val="115000"/>
              <a:buFontTx/>
              <a:buChar char="•"/>
            </a:pPr>
            <a:r>
              <a:rPr lang="en-US" altLang="en-US" sz="2000" dirty="0">
                <a:solidFill>
                  <a:srgbClr val="000000"/>
                </a:solidFill>
                <a:cs typeface="Calibri" panose="020F0502020204030204" pitchFamily="34" charset="0"/>
              </a:rPr>
              <a:t>You do not have health insurance through a</a:t>
            </a:r>
            <a:r>
              <a:rPr lang="en-US" altLang="en-US" sz="2000" dirty="0">
                <a:solidFill>
                  <a:srgbClr val="000000"/>
                </a:solidFill>
              </a:rPr>
              <a:t>n employer, Medicare, Medicaid, </a:t>
            </a:r>
            <a:r>
              <a:rPr lang="en-US" altLang="en-US" sz="2000" dirty="0">
                <a:solidFill>
                  <a:srgbClr val="000000"/>
                </a:solidFill>
                <a:cs typeface="Calibri" panose="020F0502020204030204" pitchFamily="34" charset="0"/>
              </a:rPr>
              <a:t>Children’s </a:t>
            </a:r>
            <a:r>
              <a:rPr lang="en-US" altLang="en-US" sz="2000" dirty="0">
                <a:solidFill>
                  <a:srgbClr val="000000"/>
                </a:solidFill>
              </a:rPr>
              <a:t>Insurance Program (CHIP), or another source that provides qualifying health coverage</a:t>
            </a: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3782565-6D77-4ACF-99A3-04F73FAF1C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906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494"/>
    </mc:Choice>
    <mc:Fallback>
      <p:transition spd="slow" advTm="24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4FD0B-5DCD-4CA3-9C99-775FE8E37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68020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When do I enroll and when does coverage begin?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7D3B65-1ACA-4E2F-8DBD-0DA6D6660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86179"/>
            <a:ext cx="8229600" cy="3313288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  <a:p>
            <a:r>
              <a:rPr lang="en-US" sz="2400" dirty="0"/>
              <a:t>Eligible Illinoisans who d</a:t>
            </a:r>
            <a:r>
              <a:rPr lang="en-US" sz="2400" dirty="0">
                <a:solidFill>
                  <a:srgbClr val="333333"/>
                </a:solidFill>
                <a:latin typeface="Helvetica Neue"/>
              </a:rPr>
              <a:t>on’t have health insurance coverage or want to change their current ACA Marketplace health plan can purchase and enroll in a new plan now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333333"/>
                </a:solidFill>
                <a:latin typeface="Helvetica Neue"/>
              </a:rPr>
              <a:t>    </a:t>
            </a:r>
            <a:r>
              <a:rPr lang="en-US" sz="2400" u="sng" dirty="0">
                <a:solidFill>
                  <a:srgbClr val="333333"/>
                </a:solidFill>
                <a:latin typeface="Helvetica Neue"/>
              </a:rPr>
              <a:t>through August 15, 2021</a:t>
            </a:r>
          </a:p>
          <a:p>
            <a:endParaRPr lang="en-US" sz="2400" dirty="0"/>
          </a:p>
          <a:p>
            <a:r>
              <a:rPr lang="en-US" sz="2400" dirty="0"/>
              <a:t>After you enroll, your coverage can start the next month</a:t>
            </a:r>
          </a:p>
          <a:p>
            <a:pPr lvl="1"/>
            <a:r>
              <a:rPr lang="en-US" sz="2400" dirty="0"/>
              <a:t>If you enroll on May 2</a:t>
            </a:r>
            <a:r>
              <a:rPr lang="en-US" sz="2400" baseline="30000" dirty="0"/>
              <a:t>nd</a:t>
            </a:r>
            <a:r>
              <a:rPr lang="en-US" sz="2400" dirty="0"/>
              <a:t>, coverage can begin June 1</a:t>
            </a:r>
            <a:r>
              <a:rPr lang="en-US" sz="2400" baseline="30000" dirty="0"/>
              <a:t>st</a:t>
            </a:r>
            <a:r>
              <a:rPr lang="en-US" sz="2400" dirty="0"/>
              <a:t> </a:t>
            </a:r>
          </a:p>
          <a:p>
            <a:pPr lvl="1"/>
            <a:r>
              <a:rPr lang="en-US" sz="2400" dirty="0"/>
              <a:t>Contact your new insurer for details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88C7195-2743-4101-9C02-49D97D5F21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924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204"/>
    </mc:Choice>
    <mc:Fallback>
      <p:transition spd="slow" advTm="272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9383" y="1282261"/>
            <a:ext cx="8200544" cy="186310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SEP in Response to COVID-19</a:t>
            </a:r>
            <a:br>
              <a:rPr lang="en-US" sz="2800" dirty="0">
                <a:solidFill>
                  <a:srgbClr val="002060"/>
                </a:solidFill>
              </a:rPr>
            </a:br>
            <a:r>
              <a:rPr lang="en-US" sz="2800" dirty="0">
                <a:solidFill>
                  <a:srgbClr val="002060"/>
                </a:solidFill>
              </a:rPr>
              <a:t>and the </a:t>
            </a:r>
            <a:r>
              <a:rPr lang="en-US" sz="2800" u="sng" dirty="0">
                <a:solidFill>
                  <a:srgbClr val="002060"/>
                </a:solidFill>
              </a:rPr>
              <a:t>American Rescue Plan (ARP)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17B5C2C-AF20-46BB-92F9-197F2A3065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881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64"/>
    </mc:Choice>
    <mc:Fallback>
      <p:transition spd="slow" advTm="62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4FD0B-5DCD-4CA3-9C99-775FE8E37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68020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What is the American Rescue Plan (ARP) </a:t>
            </a:r>
            <a:br>
              <a:rPr lang="en-US" sz="2800" dirty="0"/>
            </a:br>
            <a:r>
              <a:rPr lang="en-US" sz="2800" dirty="0"/>
              <a:t>and how does it affect ACA Marketplace plans?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7D3B65-1ACA-4E2F-8DBD-0DA6D6660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86179"/>
            <a:ext cx="8229600" cy="3313288"/>
          </a:xfrm>
        </p:spPr>
        <p:txBody>
          <a:bodyPr>
            <a:normAutofit fontScale="92500" lnSpcReduction="10000"/>
          </a:bodyPr>
          <a:lstStyle/>
          <a:p>
            <a:endParaRPr lang="en-US" sz="2000" dirty="0"/>
          </a:p>
          <a:p>
            <a:r>
              <a:rPr lang="en-US" sz="2200" dirty="0"/>
              <a:t>The ARP is a $1.9 trillion economic stimulus bill that includes </a:t>
            </a:r>
          </a:p>
          <a:p>
            <a:pPr marL="0" indent="0">
              <a:buNone/>
            </a:pPr>
            <a:r>
              <a:rPr lang="en-US" sz="2200" dirty="0"/>
              <a:t>    the expansion of financial assistance to help consumers pay for</a:t>
            </a:r>
          </a:p>
          <a:p>
            <a:pPr marL="0" indent="0">
              <a:buNone/>
            </a:pPr>
            <a:r>
              <a:rPr lang="en-US" sz="2200" dirty="0"/>
              <a:t>    ACA Marketplace health plans</a:t>
            </a:r>
          </a:p>
          <a:p>
            <a:endParaRPr lang="en-US" sz="2200" dirty="0"/>
          </a:p>
          <a:p>
            <a:r>
              <a:rPr lang="en-US" sz="2200" dirty="0"/>
              <a:t>If you qualify, you receive premium tax credits (PTCs) to help cover the cost of your monthly premium payments </a:t>
            </a:r>
          </a:p>
          <a:p>
            <a:pPr marL="0" indent="0">
              <a:buNone/>
            </a:pPr>
            <a:endParaRPr lang="en-US" sz="2200" dirty="0"/>
          </a:p>
          <a:p>
            <a:r>
              <a:rPr lang="en-US" sz="2200" dirty="0"/>
              <a:t>PTCs are refundable credits which are sometimes called "subsidies“ or "discounts”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5B82C86-1FA4-4D25-A0CE-901A7E5DC3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353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226"/>
    </mc:Choice>
    <mc:Fallback>
      <p:transition spd="slow" advTm="32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35FFA-69C5-4BCE-A068-6F607024B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11995"/>
            <a:ext cx="8229600" cy="857250"/>
          </a:xfrm>
        </p:spPr>
        <p:txBody>
          <a:bodyPr>
            <a:normAutofit fontScale="90000"/>
          </a:bodyPr>
          <a:lstStyle/>
          <a:p>
            <a:r>
              <a:rPr lang="en-US" dirty="0"/>
              <a:t>How are Premium Tax Credits (PTC) calculated under the ARP?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FB75A9-8A9E-42D3-9F83-270A38E43A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20572"/>
            <a:ext cx="8229600" cy="274863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SzPct val="115000"/>
            </a:pPr>
            <a:endParaRPr lang="en-US" dirty="0"/>
          </a:p>
          <a:p>
            <a:pPr>
              <a:spcBef>
                <a:spcPts val="0"/>
              </a:spcBef>
              <a:buSzPct val="115000"/>
            </a:pPr>
            <a:r>
              <a:rPr lang="en-US" sz="2000" dirty="0"/>
              <a:t>Under the ARP, you may be eligible for a </a:t>
            </a:r>
            <a:r>
              <a:rPr lang="en-US" sz="2000" u="sng" dirty="0"/>
              <a:t>temporary</a:t>
            </a:r>
            <a:r>
              <a:rPr lang="en-US" sz="2000" dirty="0"/>
              <a:t> increase in premium tax credits (PTC) and pay no more than 8.5% </a:t>
            </a:r>
          </a:p>
          <a:p>
            <a:pPr marL="0" indent="0">
              <a:spcBef>
                <a:spcPts val="0"/>
              </a:spcBef>
              <a:buSzPct val="115000"/>
              <a:buNone/>
            </a:pPr>
            <a:r>
              <a:rPr lang="en-US" sz="2000" dirty="0"/>
              <a:t>    of your household income toward the cost of a benchmark </a:t>
            </a:r>
          </a:p>
          <a:p>
            <a:pPr marL="0" indent="0">
              <a:spcBef>
                <a:spcPts val="0"/>
              </a:spcBef>
              <a:buSzPct val="115000"/>
              <a:buNone/>
            </a:pPr>
            <a:r>
              <a:rPr lang="en-US" sz="2000" dirty="0"/>
              <a:t>    ACA Marketplace plan</a:t>
            </a:r>
          </a:p>
          <a:p>
            <a:pPr>
              <a:spcBef>
                <a:spcPts val="0"/>
              </a:spcBef>
              <a:buSzPct val="115000"/>
            </a:pPr>
            <a:endParaRPr lang="en-US" sz="2000" dirty="0"/>
          </a:p>
          <a:p>
            <a:pPr>
              <a:spcBef>
                <a:spcPts val="0"/>
              </a:spcBef>
              <a:buSzPct val="115000"/>
            </a:pPr>
            <a:r>
              <a:rPr lang="en-US" sz="2000" dirty="0"/>
              <a:t>Your household income must be at least 100 % but no more than 400 % of the federal poverty line for your family size</a:t>
            </a:r>
          </a:p>
          <a:p>
            <a:pPr>
              <a:spcBef>
                <a:spcPts val="0"/>
              </a:spcBef>
              <a:buSzPct val="115000"/>
            </a:pPr>
            <a:endParaRPr lang="en-US" sz="2000" dirty="0"/>
          </a:p>
          <a:p>
            <a:pPr>
              <a:spcBef>
                <a:spcPts val="0"/>
              </a:spcBef>
              <a:buSzPct val="115000"/>
            </a:pPr>
            <a:endParaRPr lang="en-US" dirty="0"/>
          </a:p>
          <a:p>
            <a:pPr>
              <a:spcBef>
                <a:spcPts val="0"/>
              </a:spcBef>
              <a:buSzPct val="115000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A12CC9D-5240-4405-B728-605CAE6742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894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269"/>
    </mc:Choice>
    <mc:Fallback>
      <p:transition spd="slow" advTm="28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4FD0B-5DCD-4CA3-9C99-775FE8E37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529745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When do I get the Premium Tax Credits (PTCs)?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7D3B65-1ACA-4E2F-8DBD-0DA6D6660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88276"/>
            <a:ext cx="8229600" cy="3411191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When you enroll in a new ACA Marketplace plan, you will find out if you qualify for premium tax credits</a:t>
            </a:r>
          </a:p>
          <a:p>
            <a:endParaRPr lang="en-US" sz="2000" dirty="0"/>
          </a:p>
          <a:p>
            <a:r>
              <a:rPr lang="en-US" sz="2000" dirty="0"/>
              <a:t>If you already have an ACA Marketplace plan and receive premium tax credits, you may receive additional tax credits</a:t>
            </a:r>
          </a:p>
          <a:p>
            <a:endParaRPr lang="en-US" sz="2000" dirty="0"/>
          </a:p>
          <a:p>
            <a:r>
              <a:rPr lang="en-US" sz="2000" dirty="0"/>
              <a:t>The premium tax credits are for plan years 2021 and 2022 </a:t>
            </a:r>
          </a:p>
          <a:p>
            <a:endParaRPr lang="en-US" sz="2000" dirty="0"/>
          </a:p>
          <a:p>
            <a:r>
              <a:rPr lang="en-US" sz="2000" dirty="0"/>
              <a:t>To receive PTCs, you must buy health insurance directly through the       ACA Marketplace (at getcoveredillinois.gov and healthcare.gov)</a:t>
            </a:r>
          </a:p>
          <a:p>
            <a:endParaRPr lang="en-US" dirty="0">
              <a:solidFill>
                <a:srgbClr val="3C3C3B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2236AC0-4C40-467A-A405-792D4C01E2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677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342"/>
    </mc:Choice>
    <mc:Fallback>
      <p:transition spd="slow" advTm="35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4FD0B-5DCD-4CA3-9C99-775FE8E37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68020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How does the ARP affect someone who lost their job and may be eligible for COBRA subsidies?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7D3B65-1ACA-4E2F-8DBD-0DA6D6660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86179"/>
            <a:ext cx="8229600" cy="3313288"/>
          </a:xfrm>
        </p:spPr>
        <p:txBody>
          <a:bodyPr>
            <a:normAutofit fontScale="92500" lnSpcReduction="20000"/>
          </a:bodyPr>
          <a:lstStyle/>
          <a:p>
            <a:r>
              <a:rPr lang="en-US" sz="2200" dirty="0"/>
              <a:t>Under the ARP, federal subsidies may cover 100% of your monthly COBRA premium </a:t>
            </a:r>
          </a:p>
          <a:p>
            <a:endParaRPr lang="en-US" sz="2200" dirty="0"/>
          </a:p>
          <a:p>
            <a:r>
              <a:rPr lang="en-US" sz="2200" dirty="0"/>
              <a:t>You must be currently eligible for COBRA (lost job/reduction of hours in the last 18 months)</a:t>
            </a:r>
          </a:p>
          <a:p>
            <a:endParaRPr lang="en-US" sz="2200" dirty="0"/>
          </a:p>
          <a:p>
            <a:r>
              <a:rPr lang="en-US" sz="2200" dirty="0"/>
              <a:t>Employers are responsible for notifying eligible former employees about COBRA and providing information about open enrollment</a:t>
            </a:r>
          </a:p>
          <a:p>
            <a:pPr marL="0" indent="0">
              <a:buNone/>
            </a:pPr>
            <a:endParaRPr lang="en-US" sz="2200" dirty="0"/>
          </a:p>
          <a:p>
            <a:pPr lvl="1"/>
            <a:r>
              <a:rPr lang="en-US" sz="2200" dirty="0"/>
              <a:t>Federal COBRA subsidies are for employers with 20 or more employees</a:t>
            </a:r>
          </a:p>
          <a:p>
            <a:endParaRPr lang="en-US" sz="20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B141B6B-CAA9-4334-8DE3-4B3BD1FEF8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577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783"/>
    </mc:Choice>
    <mc:Fallback>
      <p:transition spd="slow" advTm="35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4FD0B-5DCD-4CA3-9C99-775FE8E37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680200"/>
          </a:xfrm>
        </p:spPr>
        <p:txBody>
          <a:bodyPr>
            <a:normAutofit/>
          </a:bodyPr>
          <a:lstStyle/>
          <a:p>
            <a:r>
              <a:rPr lang="en-US" sz="2800" dirty="0"/>
              <a:t>When does the ARP financial assistance end?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7D3B65-1ACA-4E2F-8DBD-0DA6D6660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86179"/>
            <a:ext cx="8229600" cy="3313288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r>
              <a:rPr lang="en-US" sz="2400" dirty="0"/>
              <a:t>Premium tax credits and other subsidies/savings under the </a:t>
            </a:r>
            <a:r>
              <a:rPr lang="en-US" sz="2400" u="sng" dirty="0"/>
              <a:t>American Rescue Plan</a:t>
            </a:r>
            <a:r>
              <a:rPr lang="en-US" sz="2400" dirty="0"/>
              <a:t> are scheduled to end in 2022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>
                <a:solidFill>
                  <a:srgbClr val="3C3C3B"/>
                </a:solidFill>
              </a:rPr>
              <a:t>Visit </a:t>
            </a:r>
            <a:r>
              <a:rPr lang="en-US" sz="2400" dirty="0">
                <a:hlinkClick r:id="rId4"/>
              </a:rPr>
              <a:t>getcoveredillinois.gov </a:t>
            </a:r>
            <a:r>
              <a:rPr lang="en-US" sz="2400" dirty="0"/>
              <a:t> for FAQs about the ARP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6D01D47-2947-4C7E-BA9D-98755176C1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881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90"/>
    </mc:Choice>
    <mc:Fallback>
      <p:transition spd="slow" advTm="18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9383" y="1216821"/>
            <a:ext cx="8200544" cy="1928548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rgbClr val="002060"/>
                </a:solidFill>
              </a:rPr>
              <a:t>Get Covered Illinois </a:t>
            </a:r>
            <a:br>
              <a:rPr lang="en-US" sz="3000" dirty="0">
                <a:solidFill>
                  <a:srgbClr val="002060"/>
                </a:solidFill>
              </a:rPr>
            </a:br>
            <a:r>
              <a:rPr lang="en-US" sz="3000" dirty="0">
                <a:solidFill>
                  <a:srgbClr val="002060"/>
                </a:solidFill>
              </a:rPr>
              <a:t>ACA Marketplace Enrollment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68AC7DD-31EE-4C60-B332-671D6C52A0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11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90"/>
    </mc:Choice>
    <mc:Fallback>
      <p:transition spd="slow" advTm="50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11F54-1C66-4537-A622-3ACA21F25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Enrolling in an ACA Marketplace health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560C23-6112-452C-B9E0-DA40E53A8B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2169" y="1183231"/>
            <a:ext cx="4976191" cy="298123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800" b="1" dirty="0">
                <a:solidFill>
                  <a:srgbClr val="F36829"/>
                </a:solidFill>
              </a:rPr>
              <a:t>Healthcare.gov</a:t>
            </a:r>
          </a:p>
          <a:p>
            <a:endParaRPr lang="en-US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15000"/>
            </a:pPr>
            <a:r>
              <a:rPr lang="en-US" dirty="0"/>
              <a:t>Federal website where you can compare plan prices/benefits and enroll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15000"/>
            </a:pPr>
            <a:r>
              <a:rPr lang="en-US" dirty="0"/>
              <a:t>Every plan covers essential health benefits including doctor visits, preventive care, prescriptions drugs and hospitalization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SzPct val="115000"/>
            </a:pPr>
            <a:r>
              <a:rPr lang="en-US" dirty="0"/>
              <a:t>You may qualify for financial help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14FF72-CE09-4F73-9E0B-373DA7E4F2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03" t="-1071" r="10357" b="9365"/>
          <a:stretch/>
        </p:blipFill>
        <p:spPr>
          <a:xfrm>
            <a:off x="457200" y="1281204"/>
            <a:ext cx="3159578" cy="220727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E55E7D1-5F97-40DD-885B-6F03FE380A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221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411"/>
    </mc:Choice>
    <mc:Fallback>
      <p:transition spd="slow" advTm="21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3D387-D2CF-44FE-A571-514375CBD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D337E-6760-4698-B433-CD4BBF394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en-US" sz="2000" dirty="0"/>
              <a:t>Affordable Care Act (ACA) - Expanding Access to Coverage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en-US" sz="2000" dirty="0"/>
              <a:t>ACA Marketplace: What is the Special Enrollment Period in Response to COVID-19?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en-US" sz="2000" dirty="0"/>
              <a:t>SEP in Response to COVID-19 and the </a:t>
            </a:r>
            <a:r>
              <a:rPr lang="en-US" sz="2000" u="sng" dirty="0"/>
              <a:t>American Rescue Plan (ARP)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en-US" sz="2000" dirty="0"/>
              <a:t>Get Covered Illinois - ACA Marketplace Enrollment</a:t>
            </a:r>
          </a:p>
          <a:p>
            <a:pPr marL="400050" indent="-400050">
              <a:lnSpc>
                <a:spcPct val="150000"/>
              </a:lnSpc>
              <a:buFont typeface="+mj-lt"/>
              <a:buAutoNum type="romanUcPeriod"/>
            </a:pPr>
            <a:r>
              <a:rPr lang="en-US" sz="2000" dirty="0"/>
              <a:t>Uninsured Ombudsman Program </a:t>
            </a:r>
          </a:p>
          <a:p>
            <a:endParaRPr lang="en-US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AF853B91-7401-4835-B8B5-CBE4842A37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209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028"/>
    </mc:Choice>
    <mc:Fallback>
      <p:transition spd="slow" advTm="32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7A6EB-05AC-4457-BC2E-49B763B9B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452" y="232483"/>
            <a:ext cx="8229600" cy="857250"/>
          </a:xfrm>
        </p:spPr>
        <p:txBody>
          <a:bodyPr/>
          <a:lstStyle/>
          <a:p>
            <a:r>
              <a:rPr lang="en-US" dirty="0"/>
              <a:t>ACA Marketplace or Medicaid?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7CA021D-07C4-47FA-AF9C-5981835141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0940" y="1049867"/>
            <a:ext cx="4658138" cy="3180548"/>
          </a:xfrm>
        </p:spPr>
        <p:txBody>
          <a:bodyPr>
            <a:normAutofit/>
          </a:bodyPr>
          <a:lstStyle/>
          <a:p>
            <a:pPr>
              <a:buSzPct val="115000"/>
            </a:pPr>
            <a:r>
              <a:rPr lang="en-US" dirty="0"/>
              <a:t>Answer 3 questions                               on </a:t>
            </a:r>
            <a:r>
              <a:rPr lang="en-US" dirty="0">
                <a:hlinkClick r:id="rId4" action="ppaction://hlinkfile"/>
              </a:rPr>
              <a:t>getcoveredillinois.gov </a:t>
            </a:r>
            <a:r>
              <a:rPr lang="en-US" dirty="0"/>
              <a:t>to help us  direct you to the ACA Health Insurance Marketplace or to Medicaid</a:t>
            </a:r>
          </a:p>
          <a:p>
            <a:pPr marL="0" indent="0">
              <a:buSzPct val="115000"/>
              <a:buNone/>
            </a:pPr>
            <a:endParaRPr lang="en-US" dirty="0"/>
          </a:p>
          <a:p>
            <a:pPr>
              <a:buSzPct val="115000"/>
            </a:pPr>
            <a:r>
              <a:rPr lang="en-US" dirty="0"/>
              <a:t>ACA Marketplace: Special Enrollment Period (SEP) in Response to COVID-19 	- enroll now through August 15, 2021</a:t>
            </a:r>
          </a:p>
          <a:p>
            <a:pPr>
              <a:buSzPct val="115000"/>
            </a:pPr>
            <a:endParaRPr lang="en-US" dirty="0"/>
          </a:p>
          <a:p>
            <a:pPr>
              <a:buSzPct val="115000"/>
            </a:pPr>
            <a:r>
              <a:rPr lang="en-US" dirty="0"/>
              <a:t>You can apply for Medicaid at any time</a:t>
            </a:r>
          </a:p>
          <a:p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142C704-750F-450D-B064-6467587AF1D1}"/>
              </a:ext>
            </a:extLst>
          </p:cNvPr>
          <p:cNvGrpSpPr/>
          <p:nvPr/>
        </p:nvGrpSpPr>
        <p:grpSpPr>
          <a:xfrm>
            <a:off x="364922" y="1182012"/>
            <a:ext cx="3303612" cy="2573559"/>
            <a:chOff x="364922" y="1182012"/>
            <a:chExt cx="3303612" cy="257355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4DC4377-6EB4-44FE-8BF8-569C30DAA8B9}"/>
                </a:ext>
              </a:extLst>
            </p:cNvPr>
            <p:cNvSpPr/>
            <p:nvPr/>
          </p:nvSpPr>
          <p:spPr>
            <a:xfrm>
              <a:off x="661906" y="1679281"/>
              <a:ext cx="2709644" cy="1753299"/>
            </a:xfrm>
            <a:prstGeom prst="rect">
              <a:avLst/>
            </a:prstGeom>
            <a:solidFill>
              <a:srgbClr val="F36829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 descr="Screen Shot 2014-01-25 at 3.12.33 PM.png">
              <a:extLst>
                <a:ext uri="{FF2B5EF4-FFF2-40B4-BE49-F238E27FC236}">
                  <a16:creationId xmlns:a16="http://schemas.microsoft.com/office/drawing/2014/main" id="{05068C88-9DFE-4F9C-9C44-84CF0DBAAE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80" t="10892" r="6171" b="-10892"/>
            <a:stretch/>
          </p:blipFill>
          <p:spPr>
            <a:xfrm>
              <a:off x="364922" y="1182012"/>
              <a:ext cx="2588403" cy="166482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E09C8812-824A-4A93-83AD-A6655BCE248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362"/>
            <a:stretch/>
          </p:blipFill>
          <p:spPr bwMode="auto">
            <a:xfrm>
              <a:off x="1083998" y="2286314"/>
              <a:ext cx="2584536" cy="14692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5921" dir="2700000" algn="ctr" rotWithShape="0">
                <a:schemeClr val="bg2">
                  <a:alpha val="39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C81FCC4-77A7-427D-A9E2-27FF90A765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512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823"/>
    </mc:Choice>
    <mc:Fallback>
      <p:transition spd="slow" advTm="25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35AE9-E7D8-44F2-8937-D38D54E6D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338" y="205979"/>
            <a:ext cx="6650827" cy="857250"/>
          </a:xfrm>
        </p:spPr>
        <p:txBody>
          <a:bodyPr>
            <a:normAutofit/>
          </a:bodyPr>
          <a:lstStyle/>
          <a:p>
            <a:r>
              <a:rPr lang="en-US" dirty="0"/>
              <a:t>Where do I find help to enroll?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AAF878-7E38-4125-B269-AF1203D853E6}"/>
              </a:ext>
            </a:extLst>
          </p:cNvPr>
          <p:cNvSpPr/>
          <p:nvPr/>
        </p:nvSpPr>
        <p:spPr>
          <a:xfrm>
            <a:off x="830051" y="4314988"/>
            <a:ext cx="20714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hlinkClick r:id="rId5" action="ppaction://hlinkfile"/>
              </a:rPr>
              <a:t>getcoveredillinois.gov </a:t>
            </a:r>
            <a:endParaRPr lang="en-US" sz="16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B87C1C0-E574-4A75-9FE6-CAF2C826F047}"/>
              </a:ext>
            </a:extLst>
          </p:cNvPr>
          <p:cNvSpPr/>
          <p:nvPr/>
        </p:nvSpPr>
        <p:spPr>
          <a:xfrm>
            <a:off x="4500390" y="4300934"/>
            <a:ext cx="36872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6"/>
              </a:rPr>
              <a:t>https://widget.getcoveredamerica.org/get-covered-illinois/</a:t>
            </a:r>
            <a:endParaRPr lang="en-US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DDF529-11D8-485A-916E-926563297D9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4196" t="20671" r="35357" b="15489"/>
          <a:stretch/>
        </p:blipFill>
        <p:spPr>
          <a:xfrm>
            <a:off x="881742" y="1236564"/>
            <a:ext cx="2481944" cy="2927293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53BE164-D34E-4442-A5A7-F53A4EE2F79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4483" t="14373" r="33465" b="22528"/>
          <a:stretch/>
        </p:blipFill>
        <p:spPr>
          <a:xfrm>
            <a:off x="4572000" y="1197519"/>
            <a:ext cx="2481944" cy="274846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BAE993B-0431-414F-991E-56C27A1BC208}"/>
              </a:ext>
            </a:extLst>
          </p:cNvPr>
          <p:cNvGrpSpPr/>
          <p:nvPr/>
        </p:nvGrpSpPr>
        <p:grpSpPr>
          <a:xfrm>
            <a:off x="2122714" y="1063229"/>
            <a:ext cx="2684477" cy="920468"/>
            <a:chOff x="2122714" y="1063229"/>
            <a:chExt cx="2684477" cy="920468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AF8AD0AB-84C7-4BD1-BDE3-5978362FB7F8}"/>
                </a:ext>
              </a:extLst>
            </p:cNvPr>
            <p:cNvSpPr/>
            <p:nvPr/>
          </p:nvSpPr>
          <p:spPr>
            <a:xfrm>
              <a:off x="2122714" y="1795918"/>
              <a:ext cx="367393" cy="187779"/>
            </a:xfrm>
            <a:prstGeom prst="ellipse">
              <a:avLst/>
            </a:prstGeom>
            <a:noFill/>
            <a:ln w="22225">
              <a:solidFill>
                <a:srgbClr val="F36829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9E78BA7-503F-430E-B0D3-1304669D73B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05882" y="1350628"/>
              <a:ext cx="1126558" cy="453679"/>
            </a:xfrm>
            <a:prstGeom prst="line">
              <a:avLst/>
            </a:prstGeom>
            <a:ln>
              <a:solidFill>
                <a:srgbClr val="F3682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0DC5BB2-5CDC-46E8-87AD-160B2B13C5F3}"/>
                </a:ext>
              </a:extLst>
            </p:cNvPr>
            <p:cNvSpPr txBox="1"/>
            <p:nvPr/>
          </p:nvSpPr>
          <p:spPr>
            <a:xfrm>
              <a:off x="3531765" y="1063229"/>
              <a:ext cx="12754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Franklin Gothic Medium" panose="020B0603020102020204" pitchFamily="34" charset="0"/>
                  <a:cs typeface="Arial" panose="020B0604020202020204" pitchFamily="34" charset="0"/>
                </a:rPr>
                <a:t>Get Free Help</a:t>
              </a:r>
            </a:p>
          </p:txBody>
        </p:sp>
      </p:grp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CD88A99-301C-4266-B7BD-D84F57B1BE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706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83"/>
    </mc:Choice>
    <mc:Fallback>
      <p:transition spd="slow" advTm="124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4FD0B-5DCD-4CA3-9C99-775FE8E37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770511"/>
          </a:xfrm>
        </p:spPr>
        <p:txBody>
          <a:bodyPr>
            <a:normAutofit/>
          </a:bodyPr>
          <a:lstStyle/>
          <a:p>
            <a:r>
              <a:rPr lang="en-US" sz="2800" dirty="0"/>
              <a:t>Who can help me enroll?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7D3B65-1ACA-4E2F-8DBD-0DA6D6660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40828"/>
            <a:ext cx="8229600" cy="3384331"/>
          </a:xfrm>
        </p:spPr>
        <p:txBody>
          <a:bodyPr>
            <a:normAutofit fontScale="25000" lnSpcReduction="20000"/>
          </a:bodyPr>
          <a:lstStyle/>
          <a:p>
            <a:endParaRPr lang="en-US" sz="3600" b="1" dirty="0"/>
          </a:p>
          <a:p>
            <a:r>
              <a:rPr lang="en-US" sz="8000" b="1" dirty="0"/>
              <a:t>Local Assisters</a:t>
            </a:r>
          </a:p>
          <a:p>
            <a:pPr marL="0" indent="0">
              <a:buNone/>
            </a:pPr>
            <a:endParaRPr lang="en-US" sz="6000" b="1" dirty="0"/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sz="8000" dirty="0"/>
              <a:t>Help educate you about the different types of plan coverage, answer questions and help you enroll</a:t>
            </a:r>
          </a:p>
          <a:p>
            <a:pPr marL="457200" lvl="1" indent="0">
              <a:spcBef>
                <a:spcPts val="0"/>
              </a:spcBef>
              <a:spcAft>
                <a:spcPts val="300"/>
              </a:spcAft>
              <a:buNone/>
            </a:pPr>
            <a:endParaRPr lang="en-US" sz="8000" dirty="0"/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sz="8000" dirty="0"/>
              <a:t>Can be found by entering your zip code on </a:t>
            </a:r>
            <a:r>
              <a:rPr lang="en-US" sz="8000" dirty="0">
                <a:hlinkClick r:id="rId4" action="ppaction://hlinkfile"/>
              </a:rPr>
              <a:t>getcoveredillinois.gov </a:t>
            </a:r>
            <a:endParaRPr lang="en-US" sz="8000" dirty="0"/>
          </a:p>
          <a:p>
            <a:pPr lvl="0">
              <a:spcBef>
                <a:spcPts val="0"/>
              </a:spcBef>
              <a:spcAft>
                <a:spcPts val="300"/>
              </a:spcAft>
            </a:pPr>
            <a:endParaRPr lang="en-US" sz="8000" dirty="0"/>
          </a:p>
          <a:p>
            <a:pPr lvl="0">
              <a:spcBef>
                <a:spcPts val="0"/>
              </a:spcBef>
              <a:spcAft>
                <a:spcPts val="300"/>
              </a:spcAft>
            </a:pPr>
            <a:endParaRPr lang="en-US" sz="6000" dirty="0"/>
          </a:p>
          <a:p>
            <a:pPr>
              <a:spcBef>
                <a:spcPts val="0"/>
              </a:spcBef>
              <a:spcAft>
                <a:spcPts val="300"/>
              </a:spcAft>
            </a:pPr>
            <a:r>
              <a:rPr lang="en-US" sz="8000" b="1" dirty="0"/>
              <a:t>Navigators</a:t>
            </a: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endParaRPr lang="en-US" sz="8000" b="1" dirty="0"/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US" sz="8000" dirty="0"/>
              <a:t>Individuals or organizations trained to help you find and apply for health insurance through the ACA Marketplace or Medicaid</a:t>
            </a:r>
          </a:p>
          <a:p>
            <a:pPr marL="457200" lvl="1" indent="0">
              <a:spcBef>
                <a:spcPts val="0"/>
              </a:spcBef>
              <a:spcAft>
                <a:spcPts val="300"/>
              </a:spcAft>
              <a:buNone/>
            </a:pPr>
            <a:endParaRPr lang="en-US" sz="6000" dirty="0"/>
          </a:p>
          <a:p>
            <a:pPr marL="457200" lvl="1" indent="0">
              <a:spcBef>
                <a:spcPts val="0"/>
              </a:spcBef>
              <a:spcAft>
                <a:spcPts val="300"/>
              </a:spcAft>
              <a:buNone/>
            </a:pPr>
            <a:endParaRPr lang="en-US" sz="6000" dirty="0"/>
          </a:p>
          <a:p>
            <a:pPr marL="0" indent="0">
              <a:buNone/>
            </a:pPr>
            <a:r>
              <a:rPr lang="en-US" sz="6000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DF1F3DD-8235-43B9-B6DD-CB6DE373B3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050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25"/>
    </mc:Choice>
    <mc:Fallback>
      <p:transition spd="slow" advTm="24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9383" y="1216821"/>
            <a:ext cx="8200544" cy="1928548"/>
          </a:xfrm>
        </p:spPr>
        <p:txBody>
          <a:bodyPr>
            <a:normAutofit/>
          </a:bodyPr>
          <a:lstStyle/>
          <a:p>
            <a:r>
              <a:rPr lang="en-US" sz="3000" dirty="0">
                <a:solidFill>
                  <a:srgbClr val="002060"/>
                </a:solidFill>
              </a:rPr>
              <a:t>Uninsured Ombudsman Program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4960B65-D553-4160-9BF7-8D4E349735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412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50"/>
    </mc:Choice>
    <mc:Fallback>
      <p:transition spd="slow" advTm="6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4FD0B-5DCD-4CA3-9C99-775FE8E37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285750"/>
            <a:ext cx="8229600" cy="690739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The Uninsured Ombudsman Program assists consumers who: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7D3B65-1ACA-4E2F-8DBD-0DA6D6660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11956"/>
            <a:ext cx="8229600" cy="3245555"/>
          </a:xfrm>
        </p:spPr>
        <p:txBody>
          <a:bodyPr>
            <a:normAutofit fontScale="25000" lnSpcReduction="20000"/>
          </a:bodyPr>
          <a:lstStyle/>
          <a:p>
            <a:endParaRPr lang="en-US" sz="3600" b="1" dirty="0"/>
          </a:p>
          <a:p>
            <a:endParaRPr lang="en-US" sz="3600" b="1" dirty="0"/>
          </a:p>
          <a:p>
            <a:endParaRPr lang="en-US" sz="3600" b="1" dirty="0"/>
          </a:p>
          <a:p>
            <a:r>
              <a:rPr lang="en-US" sz="9600" dirty="0"/>
              <a:t>Have no health insurance</a:t>
            </a:r>
          </a:p>
          <a:p>
            <a:endParaRPr lang="en-US" sz="9600" dirty="0"/>
          </a:p>
          <a:p>
            <a:r>
              <a:rPr lang="en-US" sz="9600" dirty="0"/>
              <a:t>Are about to lose health insurance</a:t>
            </a:r>
          </a:p>
          <a:p>
            <a:endParaRPr lang="en-US" sz="9600" dirty="0"/>
          </a:p>
          <a:p>
            <a:r>
              <a:rPr lang="en-US" sz="9600" dirty="0"/>
              <a:t>Cannot afford to purchase health insurance</a:t>
            </a:r>
          </a:p>
          <a:p>
            <a:pPr marL="0" indent="0">
              <a:buNone/>
            </a:pPr>
            <a:endParaRPr lang="en-US" sz="6000" dirty="0"/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endParaRPr lang="en-US" sz="8000" b="1" dirty="0"/>
          </a:p>
          <a:p>
            <a:pPr marL="457200" lvl="1" indent="0">
              <a:spcBef>
                <a:spcPts val="0"/>
              </a:spcBef>
              <a:spcAft>
                <a:spcPts val="300"/>
              </a:spcAft>
              <a:buNone/>
            </a:pPr>
            <a:endParaRPr lang="en-US" sz="6000" dirty="0"/>
          </a:p>
          <a:p>
            <a:pPr marL="0" indent="0">
              <a:buNone/>
            </a:pPr>
            <a:r>
              <a:rPr lang="en-US" sz="6000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B1B9029-6D46-4CB7-B0F3-C91BA3B8CF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81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48"/>
    </mc:Choice>
    <mc:Fallback>
      <p:transition spd="slow" advTm="11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4FD0B-5DCD-4CA3-9C99-775FE8E37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285750"/>
            <a:ext cx="8229600" cy="690739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The Uninsured Ombudsman Program can help you: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7D3B65-1ACA-4E2F-8DBD-0DA6D6660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11956"/>
            <a:ext cx="8229600" cy="3097437"/>
          </a:xfrm>
        </p:spPr>
        <p:txBody>
          <a:bodyPr>
            <a:normAutofit fontScale="25000" lnSpcReduction="20000"/>
          </a:bodyPr>
          <a:lstStyle/>
          <a:p>
            <a:endParaRPr lang="en-US" sz="3600" b="1" dirty="0"/>
          </a:p>
          <a:p>
            <a:endParaRPr lang="en-US" sz="3600" b="1" dirty="0"/>
          </a:p>
          <a:p>
            <a:r>
              <a:rPr lang="en-US" sz="9600" dirty="0"/>
              <a:t>Explore available state and federal programs</a:t>
            </a:r>
          </a:p>
          <a:p>
            <a:endParaRPr lang="en-US" sz="9600" dirty="0"/>
          </a:p>
          <a:p>
            <a:r>
              <a:rPr lang="en-US" sz="9600" dirty="0"/>
              <a:t>Review coverage options and locate resources to help reduce your medical costs</a:t>
            </a:r>
          </a:p>
          <a:p>
            <a:pPr marL="0" indent="0">
              <a:buNone/>
            </a:pPr>
            <a:endParaRPr lang="en-US" sz="9600" dirty="0"/>
          </a:p>
          <a:p>
            <a:r>
              <a:rPr lang="en-US" sz="9600" dirty="0"/>
              <a:t>Understand your continuation rights and responsibilities under your existing job-based health insurance</a:t>
            </a:r>
          </a:p>
          <a:p>
            <a:endParaRPr lang="en-US" sz="8000" b="1" dirty="0"/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endParaRPr lang="en-US" sz="8000" b="1" dirty="0"/>
          </a:p>
          <a:p>
            <a:pPr marL="457200" lvl="1" indent="0">
              <a:spcBef>
                <a:spcPts val="0"/>
              </a:spcBef>
              <a:spcAft>
                <a:spcPts val="300"/>
              </a:spcAft>
              <a:buNone/>
            </a:pPr>
            <a:endParaRPr lang="en-US" sz="6000" dirty="0"/>
          </a:p>
          <a:p>
            <a:pPr marL="0" indent="0">
              <a:buNone/>
            </a:pPr>
            <a:r>
              <a:rPr lang="en-US" sz="6000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113AE90-2BE5-4801-8780-6AE87486BF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104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67"/>
    </mc:Choice>
    <mc:Fallback>
      <p:transition spd="slow" advTm="189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4FD0B-5DCD-4CA3-9C99-775FE8E37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50" y="190500"/>
            <a:ext cx="8229600" cy="1044466"/>
          </a:xfrm>
        </p:spPr>
        <p:txBody>
          <a:bodyPr>
            <a:normAutofit/>
          </a:bodyPr>
          <a:lstStyle/>
          <a:p>
            <a:r>
              <a:rPr lang="en-US" sz="2800" dirty="0"/>
              <a:t>In addition to an ACA Marketplace health plan or Medicaid, consider: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7D3B65-1ACA-4E2F-8DBD-0DA6D6660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8029"/>
            <a:ext cx="8229600" cy="2918372"/>
          </a:xfrm>
        </p:spPr>
        <p:txBody>
          <a:bodyPr>
            <a:normAutofit fontScale="25000" lnSpcReduction="20000"/>
          </a:bodyPr>
          <a:lstStyle/>
          <a:p>
            <a:endParaRPr lang="en-US" sz="3600" b="1" dirty="0"/>
          </a:p>
          <a:p>
            <a:r>
              <a:rPr lang="en-US" sz="9600" dirty="0"/>
              <a:t>COBRA continuation of your job-based health insurance plan under state and federal law</a:t>
            </a:r>
          </a:p>
          <a:p>
            <a:pPr lvl="1"/>
            <a:r>
              <a:rPr lang="en-US" sz="9600" dirty="0"/>
              <a:t>Contact your employer or the U.S. Department of Labor 866-444-3272 </a:t>
            </a:r>
            <a:r>
              <a:rPr lang="en-US" sz="9600" dirty="0">
                <a:hlinkClick r:id="rId4"/>
              </a:rPr>
              <a:t>www.dol.gov/general/topic/health-plans/cobra</a:t>
            </a:r>
            <a:r>
              <a:rPr lang="en-US" sz="9600" dirty="0"/>
              <a:t> </a:t>
            </a:r>
          </a:p>
          <a:p>
            <a:endParaRPr lang="en-US" sz="9600" dirty="0"/>
          </a:p>
          <a:p>
            <a:r>
              <a:rPr lang="en-US" sz="9600" dirty="0"/>
              <a:t>Joining your spouse/partner’s job-based health insurance plan</a:t>
            </a:r>
          </a:p>
          <a:p>
            <a:pPr marL="0" indent="0">
              <a:buNone/>
            </a:pPr>
            <a:endParaRPr lang="en-US" sz="9600" dirty="0"/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endParaRPr lang="en-US" sz="8000" b="1" dirty="0"/>
          </a:p>
          <a:p>
            <a:pPr marL="457200" lvl="1" indent="0">
              <a:spcBef>
                <a:spcPts val="0"/>
              </a:spcBef>
              <a:spcAft>
                <a:spcPts val="300"/>
              </a:spcAft>
              <a:buNone/>
            </a:pPr>
            <a:endParaRPr lang="en-US" sz="6000" dirty="0"/>
          </a:p>
          <a:p>
            <a:pPr marL="0" indent="0">
              <a:buNone/>
            </a:pPr>
            <a:r>
              <a:rPr lang="en-US" sz="6000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EBBDAC8-7741-48E2-B986-06578130CD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511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336"/>
    </mc:Choice>
    <mc:Fallback>
      <p:transition spd="slow" advTm="263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0BDFEE9-E0F8-4EDF-BE37-47DE80EAAD7B}"/>
              </a:ext>
            </a:extLst>
          </p:cNvPr>
          <p:cNvSpPr/>
          <p:nvPr/>
        </p:nvSpPr>
        <p:spPr>
          <a:xfrm>
            <a:off x="368531" y="4026130"/>
            <a:ext cx="2103120" cy="8146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8B58F1-36C4-4D34-A2BC-1E7D9D4AF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670" y="96754"/>
            <a:ext cx="8229600" cy="665246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Health Insurance Resources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E5CE7772-6016-4277-B17A-213CF333F06B}"/>
              </a:ext>
            </a:extLst>
          </p:cNvPr>
          <p:cNvSpPr txBox="1">
            <a:spLocks/>
          </p:cNvSpPr>
          <p:nvPr/>
        </p:nvSpPr>
        <p:spPr>
          <a:xfrm>
            <a:off x="222862" y="697082"/>
            <a:ext cx="8753357" cy="1927466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0" indent="0" algn="l" defTabSz="912944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482" indent="-195863" algn="l" defTabSz="912944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 baseline="0">
                <a:solidFill>
                  <a:schemeClr val="tx1"/>
                </a:solidFill>
                <a:latin typeface="+mn-lt"/>
              </a:defRPr>
            </a:lvl2pPr>
            <a:lvl3pPr marL="466181" indent="-267086" algn="l" defTabSz="912944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solidFill>
                  <a:schemeClr val="tx1"/>
                </a:solidFill>
                <a:latin typeface="+mn-lt"/>
              </a:defRPr>
            </a:lvl3pPr>
            <a:lvl4pPr marL="626437" indent="-158633" algn="l" defTabSz="912944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 baseline="0">
                <a:solidFill>
                  <a:schemeClr val="tx1"/>
                </a:solidFill>
                <a:latin typeface="+mn-lt"/>
              </a:defRPr>
            </a:lvl4pPr>
            <a:lvl5pPr marL="764542" indent="-132733" algn="l" defTabSz="912944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5pPr>
            <a:lvl6pPr marL="764542" indent="-132733" algn="l" defTabSz="912944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6pPr>
            <a:lvl7pPr marL="764542" indent="-132733" algn="l" defTabSz="912944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764542" indent="-132733" algn="l" defTabSz="912944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8pPr>
            <a:lvl9pPr marL="764542" indent="-132733" algn="l" defTabSz="912944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6400" b="1" kern="0" dirty="0">
                <a:solidFill>
                  <a:schemeClr val="bg1"/>
                </a:solidFill>
                <a:latin typeface="+mj-lt"/>
              </a:rPr>
              <a:t>Websites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en-US" sz="5600" dirty="0">
                <a:solidFill>
                  <a:srgbClr val="0070C0"/>
                </a:solidFill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https://getcovered.illinois.gov/</a:t>
            </a:r>
            <a:r>
              <a:rPr lang="en-US" sz="5600" kern="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5600" kern="0" dirty="0">
                <a:solidFill>
                  <a:schemeClr val="tx1"/>
                </a:solidFill>
                <a:latin typeface="+mj-lt"/>
              </a:rPr>
              <a:t>- review, compare and enroll in an ACA Marketplace health plans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en-US" sz="5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https://insurance.illinois.gov/</a:t>
            </a:r>
            <a:r>
              <a:rPr lang="en-US" sz="5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600" dirty="0">
                <a:latin typeface="Arial" panose="020B0604020202020204" pitchFamily="34" charset="0"/>
                <a:cs typeface="Arial" panose="020B0604020202020204" pitchFamily="34" charset="0"/>
              </a:rPr>
              <a:t>- Illinois Department of Insurance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en-US" sz="5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https://abe.illinois.gov/abe/access/#program-options</a:t>
            </a:r>
            <a:r>
              <a:rPr lang="en-US" sz="5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600" dirty="0">
                <a:latin typeface="Arial" panose="020B0604020202020204" pitchFamily="34" charset="0"/>
                <a:cs typeface="Arial" panose="020B0604020202020204" pitchFamily="34" charset="0"/>
              </a:rPr>
              <a:t>- Medicaid, other medical and human services programs</a:t>
            </a:r>
          </a:p>
          <a:p>
            <a:pPr>
              <a:lnSpc>
                <a:spcPct val="170000"/>
              </a:lnSpc>
              <a:spcBef>
                <a:spcPts val="0"/>
              </a:spcBef>
            </a:pPr>
            <a:r>
              <a:rPr lang="en-US" sz="5600" dirty="0">
                <a:solidFill>
                  <a:srgbClr val="0070C0"/>
                </a:solidFill>
                <a:latin typeface="+mj-l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https://coronavirus.illinois.gov/s/</a:t>
            </a:r>
            <a:r>
              <a:rPr lang="en-US" sz="56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5600" dirty="0">
                <a:solidFill>
                  <a:schemeClr val="tx1"/>
                </a:solidFill>
                <a:latin typeface="+mj-lt"/>
              </a:rPr>
              <a:t>- </a:t>
            </a:r>
            <a:r>
              <a:rPr lang="en-US" sz="5600" kern="0" dirty="0">
                <a:solidFill>
                  <a:schemeClr val="tx1"/>
                </a:solidFill>
                <a:latin typeface="+mj-lt"/>
              </a:rPr>
              <a:t>latest information and resources about Coronavirus (COVID-19)</a:t>
            </a:r>
          </a:p>
          <a:p>
            <a:pPr>
              <a:spcBef>
                <a:spcPts val="200"/>
              </a:spcBef>
            </a:pPr>
            <a:r>
              <a:rPr lang="en-US" sz="1800" kern="0" dirty="0">
                <a:solidFill>
                  <a:schemeClr val="tx1"/>
                </a:solidFill>
              </a:rPr>
              <a:t>		</a:t>
            </a:r>
          </a:p>
          <a:p>
            <a:pPr>
              <a:spcBef>
                <a:spcPts val="200"/>
              </a:spcBef>
            </a:pPr>
            <a:endParaRPr lang="en-US" sz="1800" kern="0" dirty="0">
              <a:solidFill>
                <a:schemeClr val="tx1"/>
              </a:solidFill>
            </a:endParaRPr>
          </a:p>
          <a:p>
            <a:pPr>
              <a:spcBef>
                <a:spcPts val="200"/>
              </a:spcBef>
            </a:pPr>
            <a:r>
              <a:rPr lang="en-US" sz="1800" kern="0" dirty="0">
                <a:solidFill>
                  <a:schemeClr val="tx1"/>
                </a:solidFill>
              </a:rPr>
              <a:t>		</a:t>
            </a:r>
          </a:p>
          <a:p>
            <a:endParaRPr lang="en-US" kern="0" dirty="0">
              <a:solidFill>
                <a:schemeClr val="tx1"/>
              </a:solidFill>
            </a:endParaRPr>
          </a:p>
          <a:p>
            <a:endParaRPr lang="en-US" kern="0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51B085AD-6887-401F-A960-9E9D0C528CD7}"/>
              </a:ext>
            </a:extLst>
          </p:cNvPr>
          <p:cNvSpPr txBox="1">
            <a:spLocks/>
          </p:cNvSpPr>
          <p:nvPr/>
        </p:nvSpPr>
        <p:spPr>
          <a:xfrm>
            <a:off x="280670" y="2778877"/>
            <a:ext cx="7988299" cy="22162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b="1" dirty="0">
                <a:solidFill>
                  <a:schemeClr val="bg1"/>
                </a:solidFill>
                <a:latin typeface="+mj-lt"/>
              </a:rPr>
              <a:t>Phone Numbers</a:t>
            </a:r>
          </a:p>
          <a:p>
            <a:pPr algn="l"/>
            <a:r>
              <a:rPr lang="en-US" sz="1400" dirty="0">
                <a:solidFill>
                  <a:srgbClr val="F0540E"/>
                </a:solidFill>
                <a:latin typeface="+mj-lt"/>
              </a:rPr>
              <a:t>Healthcare.gov –  the federal ACA Marketplace			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800-318-2596</a:t>
            </a:r>
          </a:p>
          <a:p>
            <a:pPr algn="l"/>
            <a:r>
              <a:rPr lang="en-US" sz="1400" dirty="0">
                <a:solidFill>
                  <a:srgbClr val="F0540E"/>
                </a:solidFill>
                <a:latin typeface="Arial"/>
              </a:rPr>
              <a:t>Get Covered Illinois 						</a:t>
            </a:r>
            <a:r>
              <a:rPr lang="en-US" sz="1400" dirty="0">
                <a:solidFill>
                  <a:schemeClr val="bg1"/>
                </a:solidFill>
                <a:latin typeface="Arial"/>
              </a:rPr>
              <a:t>866-311-1119</a:t>
            </a:r>
            <a:endParaRPr lang="en-US" sz="1400" dirty="0">
              <a:solidFill>
                <a:schemeClr val="bg1"/>
              </a:solidFill>
              <a:latin typeface="+mj-lt"/>
            </a:endParaRPr>
          </a:p>
          <a:p>
            <a:pPr algn="l"/>
            <a:r>
              <a:rPr lang="en-US" sz="1400" dirty="0">
                <a:solidFill>
                  <a:srgbClr val="F0540E"/>
                </a:solidFill>
                <a:latin typeface="+mj-lt"/>
              </a:rPr>
              <a:t>IDOI - insurance questions and complaints 				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877-527-9431</a:t>
            </a:r>
          </a:p>
          <a:p>
            <a:pPr algn="l"/>
            <a:r>
              <a:rPr lang="en-US" sz="1400" dirty="0">
                <a:solidFill>
                  <a:srgbClr val="F0540E"/>
                </a:solidFill>
                <a:latin typeface="+mj-lt"/>
              </a:rPr>
              <a:t>IDOI - insurance claims appeals and external reviews			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877-850-4740</a:t>
            </a:r>
          </a:p>
          <a:p>
            <a:pPr algn="l"/>
            <a:r>
              <a:rPr lang="en-US" sz="1400" dirty="0">
                <a:solidFill>
                  <a:srgbClr val="F0540E"/>
                </a:solidFill>
                <a:latin typeface="+mj-lt"/>
              </a:rPr>
              <a:t>Medicaid and other Medical Programs				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800-843-6154</a:t>
            </a:r>
          </a:p>
          <a:p>
            <a:pPr algn="l"/>
            <a:r>
              <a:rPr lang="en-US" sz="1400" dirty="0">
                <a:solidFill>
                  <a:srgbClr val="F0540E"/>
                </a:solidFill>
                <a:latin typeface="+mj-lt"/>
              </a:rPr>
              <a:t>The Illinois Warm Line (Mental Health &amp; Substance Abuse Assistance)	</a:t>
            </a:r>
            <a:r>
              <a:rPr lang="en-US" sz="1400" dirty="0">
                <a:solidFill>
                  <a:schemeClr val="bg1"/>
                </a:solidFill>
                <a:latin typeface="+mj-lt"/>
              </a:rPr>
              <a:t>866-359-7953</a:t>
            </a:r>
          </a:p>
          <a:p>
            <a:pPr algn="l"/>
            <a:r>
              <a:rPr lang="en-US" sz="1400" dirty="0"/>
              <a:t>			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6085B840-368D-4807-A49B-18CD82A228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870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58"/>
    </mc:Choice>
    <mc:Fallback>
      <p:transition spd="slow" advTm="12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0BDFEE9-E0F8-4EDF-BE37-47DE80EAAD7B}"/>
              </a:ext>
            </a:extLst>
          </p:cNvPr>
          <p:cNvSpPr/>
          <p:nvPr/>
        </p:nvSpPr>
        <p:spPr>
          <a:xfrm>
            <a:off x="368531" y="4026130"/>
            <a:ext cx="2103120" cy="8146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C3C3B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8B58F1-36C4-4D34-A2BC-1E7D9D4AF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670" y="152400"/>
            <a:ext cx="8632102" cy="544681"/>
          </a:xfrm>
        </p:spPr>
        <p:txBody>
          <a:bodyPr>
            <a:normAutofit fontScale="90000"/>
          </a:bodyPr>
          <a:lstStyle/>
          <a:p>
            <a:br>
              <a:rPr lang="en-US" sz="2400" dirty="0"/>
            </a:br>
            <a:r>
              <a:rPr lang="en-US" sz="2200" dirty="0">
                <a:solidFill>
                  <a:srgbClr val="002060"/>
                </a:solidFill>
              </a:rPr>
              <a:t>Additional programs managed by state and federal agencies</a:t>
            </a:r>
            <a:br>
              <a:rPr lang="en-US" dirty="0"/>
            </a:br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E5CE7772-6016-4277-B17A-213CF333F06B}"/>
              </a:ext>
            </a:extLst>
          </p:cNvPr>
          <p:cNvSpPr txBox="1">
            <a:spLocks/>
          </p:cNvSpPr>
          <p:nvPr/>
        </p:nvSpPr>
        <p:spPr>
          <a:xfrm>
            <a:off x="222862" y="697082"/>
            <a:ext cx="8753357" cy="4395180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0" indent="0" algn="l" defTabSz="912944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defRPr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97482" indent="-195863" algn="l" defTabSz="912944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5000"/>
              <a:buFont typeface="Arial" charset="0"/>
              <a:buChar char="▪"/>
              <a:defRPr sz="1600" baseline="0">
                <a:solidFill>
                  <a:schemeClr val="tx1"/>
                </a:solidFill>
                <a:latin typeface="+mn-lt"/>
              </a:defRPr>
            </a:lvl2pPr>
            <a:lvl3pPr marL="466181" indent="-267086" algn="l" defTabSz="912944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–"/>
              <a:defRPr sz="1600" baseline="0">
                <a:solidFill>
                  <a:schemeClr val="tx1"/>
                </a:solidFill>
                <a:latin typeface="+mn-lt"/>
              </a:defRPr>
            </a:lvl3pPr>
            <a:lvl4pPr marL="626437" indent="-158633" algn="l" defTabSz="912944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120000"/>
              <a:buFont typeface="Arial" charset="0"/>
              <a:buChar char="▫"/>
              <a:defRPr sz="1600" baseline="0">
                <a:solidFill>
                  <a:schemeClr val="tx1"/>
                </a:solidFill>
                <a:latin typeface="+mn-lt"/>
              </a:defRPr>
            </a:lvl4pPr>
            <a:lvl5pPr marL="764542" indent="-132733" algn="l" defTabSz="912944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5pPr>
            <a:lvl6pPr marL="764542" indent="-132733" algn="l" defTabSz="912944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6pPr>
            <a:lvl7pPr marL="764542" indent="-132733" algn="l" defTabSz="912944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764542" indent="-132733" algn="l" defTabSz="912944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8pPr>
            <a:lvl9pPr marL="764542" indent="-132733" algn="l" defTabSz="912944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1600" baseline="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70000"/>
              </a:lnSpc>
              <a:spcBef>
                <a:spcPts val="0"/>
              </a:spcBef>
              <a:buClr>
                <a:srgbClr val="F3B91F"/>
              </a:buClr>
            </a:pPr>
            <a:r>
              <a:rPr lang="en-US" sz="5600" dirty="0">
                <a:solidFill>
                  <a:srgbClr val="F26A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Hill-Burton Free Care Program - </a:t>
            </a:r>
            <a:r>
              <a:rPr lang="en-US" sz="5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800-638-0742  </a:t>
            </a:r>
            <a:r>
              <a:rPr lang="en-US" sz="5600" dirty="0">
                <a:solidFill>
                  <a:srgbClr val="3C3C3B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www.hrsa.gov</a:t>
            </a:r>
            <a:endParaRPr lang="en-US" sz="5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70000"/>
              </a:lnSpc>
              <a:spcBef>
                <a:spcPts val="0"/>
              </a:spcBef>
              <a:buClr>
                <a:srgbClr val="F3B91F"/>
              </a:buClr>
            </a:pPr>
            <a:r>
              <a:rPr lang="en-US" sz="5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Reduced fee services at certain health care facilities</a:t>
            </a:r>
          </a:p>
          <a:p>
            <a:pPr lvl="0" defTabSz="457200" fontAlgn="auto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rgbClr val="F3B91F"/>
              </a:buClr>
            </a:pPr>
            <a:r>
              <a:rPr lang="en-US" sz="5600" dirty="0">
                <a:solidFill>
                  <a:srgbClr val="F26A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Specialized Care for Children - </a:t>
            </a:r>
            <a:r>
              <a:rPr lang="en-US" sz="5600" kern="0" dirty="0">
                <a:solidFill>
                  <a:srgbClr val="3C3C3B"/>
                </a:solidFill>
                <a:latin typeface="Arial"/>
              </a:rPr>
              <a:t>800-322-3722</a:t>
            </a:r>
            <a:r>
              <a:rPr lang="en-US" sz="5600" dirty="0">
                <a:solidFill>
                  <a:srgbClr val="F26A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600" kern="0" dirty="0">
                <a:solidFill>
                  <a:srgbClr val="3C3C3B">
                    <a:lumMod val="60000"/>
                    <a:lumOff val="40000"/>
                  </a:srgbClr>
                </a:solidFill>
                <a:latin typeface="Arial"/>
                <a:hlinkClick r:id="rId6"/>
              </a:rPr>
              <a:t>https://dscc.uic.edu/</a:t>
            </a:r>
            <a:endParaRPr lang="en-US" sz="5600" dirty="0">
              <a:solidFill>
                <a:srgbClr val="F26A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70000"/>
              </a:lnSpc>
              <a:spcBef>
                <a:spcPts val="0"/>
              </a:spcBef>
              <a:buClr>
                <a:srgbClr val="F3B91F"/>
              </a:buClr>
            </a:pPr>
            <a:r>
              <a:rPr lang="en-US" sz="5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For families and children with special needs </a:t>
            </a:r>
          </a:p>
          <a:p>
            <a:pPr>
              <a:lnSpc>
                <a:spcPct val="170000"/>
              </a:lnSpc>
              <a:spcBef>
                <a:spcPts val="0"/>
              </a:spcBef>
              <a:buClr>
                <a:srgbClr val="F3B91F"/>
              </a:buClr>
            </a:pPr>
            <a:r>
              <a:rPr lang="en-US" sz="5600" dirty="0">
                <a:solidFill>
                  <a:srgbClr val="F26A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Veterans Care - </a:t>
            </a:r>
            <a:r>
              <a:rPr lang="en-US" sz="5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877-483-8779</a:t>
            </a:r>
            <a:r>
              <a:rPr lang="en-US" sz="5600" dirty="0">
                <a:solidFill>
                  <a:srgbClr val="F26A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600" dirty="0">
                <a:solidFill>
                  <a:srgbClr val="F26A38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https://www.illinois.gov/hfs/Pages/default.aspx</a:t>
            </a:r>
            <a:endParaRPr lang="en-US" sz="5600" dirty="0">
              <a:solidFill>
                <a:srgbClr val="F26A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70000"/>
              </a:lnSpc>
              <a:spcBef>
                <a:spcPts val="0"/>
              </a:spcBef>
              <a:buClr>
                <a:srgbClr val="F3B91F"/>
              </a:buClr>
            </a:pPr>
            <a:r>
              <a:rPr lang="en-US" sz="5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Medical, limited dental and vision coverage for an affordable monthly premium</a:t>
            </a:r>
          </a:p>
          <a:p>
            <a:pPr>
              <a:lnSpc>
                <a:spcPct val="170000"/>
              </a:lnSpc>
              <a:spcBef>
                <a:spcPts val="0"/>
              </a:spcBef>
              <a:buClr>
                <a:srgbClr val="F3B91F"/>
              </a:buClr>
            </a:pPr>
            <a:r>
              <a:rPr lang="en-US" sz="5600" dirty="0">
                <a:solidFill>
                  <a:srgbClr val="F26A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Illinois Comprehensive Health Insurance Plan (ICHIP) </a:t>
            </a:r>
            <a:r>
              <a:rPr lang="en-US" sz="5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800-962-8384 </a:t>
            </a:r>
            <a:r>
              <a:rPr lang="en-US" sz="5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http://www.chip.state.il.us/default.htm</a:t>
            </a:r>
            <a:endParaRPr lang="en-US" sz="5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70000"/>
              </a:lnSpc>
              <a:spcBef>
                <a:spcPts val="0"/>
              </a:spcBef>
              <a:buClr>
                <a:srgbClr val="F3B91F"/>
              </a:buClr>
            </a:pPr>
            <a:r>
              <a:rPr lang="en-US" sz="5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Applicants must qualify for coverage</a:t>
            </a:r>
          </a:p>
          <a:p>
            <a:pPr>
              <a:lnSpc>
                <a:spcPct val="170000"/>
              </a:lnSpc>
              <a:spcBef>
                <a:spcPts val="0"/>
              </a:spcBef>
              <a:buClr>
                <a:srgbClr val="F3B91F"/>
              </a:buClr>
            </a:pPr>
            <a:r>
              <a:rPr lang="en-US" sz="5600" dirty="0">
                <a:latin typeface="Arial" panose="020B0604020202020204" pitchFamily="34" charset="0"/>
                <a:cs typeface="Arial" panose="020B0604020202020204" pitchFamily="34" charset="0"/>
              </a:rPr>
              <a:t>Health Care Services for HIV - </a:t>
            </a:r>
            <a:r>
              <a:rPr lang="en-US" sz="5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800-243-2437 </a:t>
            </a:r>
            <a:r>
              <a:rPr lang="en-US" sz="5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600" u="sng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http://dph.illinois.gov/</a:t>
            </a:r>
            <a:r>
              <a:rPr lang="en-US" sz="56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5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70000"/>
              </a:lnSpc>
              <a:spcBef>
                <a:spcPts val="0"/>
              </a:spcBef>
              <a:buClr>
                <a:srgbClr val="F3B91F"/>
              </a:buClr>
            </a:pPr>
            <a:r>
              <a:rPr lang="en-US" sz="5600" dirty="0">
                <a:latin typeface="Arial" panose="020B0604020202020204" pitchFamily="34" charset="0"/>
                <a:cs typeface="Arial" panose="020B0604020202020204" pitchFamily="34" charset="0"/>
              </a:rPr>
              <a:t>Senior Health Insurance Plan (SHIP) </a:t>
            </a:r>
            <a:r>
              <a:rPr lang="en-US" sz="5600" dirty="0">
                <a:solidFill>
                  <a:srgbClr val="3C3C3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800-252-8966</a:t>
            </a:r>
            <a:r>
              <a:rPr lang="en-US" sz="5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600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https://www2.illinois.gov/aging/pages/default.aspx</a:t>
            </a:r>
            <a:endParaRPr lang="en-US" sz="5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70000"/>
              </a:lnSpc>
              <a:spcBef>
                <a:spcPts val="0"/>
              </a:spcBef>
              <a:buClr>
                <a:srgbClr val="F3B91F"/>
              </a:buClr>
            </a:pPr>
            <a:r>
              <a:rPr lang="en-US" sz="5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Assists Medicare eligible consumers </a:t>
            </a:r>
          </a:p>
          <a:p>
            <a:pPr>
              <a:lnSpc>
                <a:spcPct val="170000"/>
              </a:lnSpc>
              <a:spcBef>
                <a:spcPts val="0"/>
              </a:spcBef>
              <a:buClr>
                <a:srgbClr val="F3B91F"/>
              </a:buClr>
            </a:pPr>
            <a:r>
              <a:rPr lang="en-US" sz="5600" dirty="0">
                <a:latin typeface="Arial" panose="020B0604020202020204" pitchFamily="34" charset="0"/>
                <a:cs typeface="Arial" panose="020B0604020202020204" pitchFamily="34" charset="0"/>
              </a:rPr>
              <a:t>MEDICARE - </a:t>
            </a:r>
            <a:r>
              <a:rPr lang="en-US" sz="5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800-252-8966 </a:t>
            </a:r>
            <a:r>
              <a:rPr lang="en-US" sz="5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www.medicare.gov</a:t>
            </a:r>
            <a:endParaRPr lang="en-US" sz="5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70000"/>
              </a:lnSpc>
              <a:spcBef>
                <a:spcPts val="0"/>
              </a:spcBef>
              <a:buClr>
                <a:srgbClr val="F3B91F"/>
              </a:buClr>
            </a:pPr>
            <a:r>
              <a:rPr lang="en-US" sz="5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Covers seniors 65 and older, the disabled under 65 and people with End-Stage Renal Disease</a:t>
            </a:r>
          </a:p>
          <a:p>
            <a:pPr marL="0" marR="0" lvl="0" indent="0" algn="l" defTabSz="912944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rgbClr val="F3B91F"/>
              </a:buClr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26A38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l" defTabSz="912944" rtl="0" eaLnBrk="1" fontAlgn="base" latinLnBrk="0" hangingPunct="1">
              <a:lnSpc>
                <a:spcPct val="100000"/>
              </a:lnSpc>
              <a:spcBef>
                <a:spcPts val="200"/>
              </a:spcBef>
              <a:spcAft>
                <a:spcPct val="0"/>
              </a:spcAft>
              <a:buClr>
                <a:srgbClr val="F3B91F"/>
              </a:buClr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26A38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		</a:t>
            </a:r>
          </a:p>
          <a:p>
            <a:pPr marL="0" marR="0" lvl="0" indent="0" algn="l" defTabSz="91294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3B91F"/>
              </a:buClr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26A38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l" defTabSz="91294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3B91F"/>
              </a:buClr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26A38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21A967BF-2BFB-4FB7-8649-1802479C47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571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16"/>
    </mc:Choice>
    <mc:Fallback>
      <p:transition spd="slow" advTm="11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Affordable Care Act (ACA) -</a:t>
            </a:r>
            <a:br>
              <a:rPr lang="en-US" dirty="0">
                <a:solidFill>
                  <a:srgbClr val="002060"/>
                </a:solidFill>
              </a:rPr>
            </a:br>
            <a:r>
              <a:rPr lang="en-US" dirty="0">
                <a:solidFill>
                  <a:srgbClr val="002060"/>
                </a:solidFill>
              </a:rPr>
              <a:t>Expanding Access to Coverage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89F79FC-1949-4994-AA7E-77D71FD548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311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73"/>
    </mc:Choice>
    <mc:Fallback>
      <p:transition spd="slow" advTm="6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00C6D-1571-43F6-9441-79D749CB7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049"/>
            <a:ext cx="8229600" cy="857250"/>
          </a:xfrm>
        </p:spPr>
        <p:txBody>
          <a:bodyPr/>
          <a:lstStyle/>
          <a:p>
            <a:r>
              <a:rPr lang="en-US" dirty="0"/>
              <a:t>Expanding access to coverage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DB19C7-D04C-47F3-B363-9C68CD79DB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55326"/>
            <a:ext cx="8229600" cy="28070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The Affordable Care Act (ACA) provides for affordable coverage through:</a:t>
            </a:r>
          </a:p>
          <a:p>
            <a:endParaRPr lang="en-US" sz="2000" dirty="0"/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en-US" sz="2000" b="1" dirty="0"/>
              <a:t>The ACA Health Insurance Marketplace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Private insurance – with financial assistance to help pay premiums, if you qualify </a:t>
            </a:r>
          </a:p>
          <a:p>
            <a:pPr marL="914400" lvl="2" indent="0">
              <a:lnSpc>
                <a:spcPct val="90000"/>
              </a:lnSpc>
              <a:buNone/>
            </a:pPr>
            <a:endParaRPr lang="en-US" sz="2000" dirty="0"/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en-US" sz="2000" b="1" dirty="0"/>
              <a:t>Medicaid expansion</a:t>
            </a:r>
          </a:p>
          <a:p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04EE221-4494-4E33-9A4E-94D8E2EEF9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101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96"/>
    </mc:Choice>
    <mc:Fallback>
      <p:transition spd="slow" advTm="14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2EE80-37B7-4A5C-834E-7BB086D42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17602"/>
            <a:ext cx="8229600" cy="995216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ACA Marketplace health plans increase consumer protections: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780227-D689-4B62-B7BF-9B5676EF51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914649"/>
          </a:xfrm>
        </p:spPr>
        <p:txBody>
          <a:bodyPr>
            <a:normAutofit/>
          </a:bodyPr>
          <a:lstStyle/>
          <a:p>
            <a:pPr lvl="1">
              <a:buFont typeface="Arial" pitchFamily="34" charset="0"/>
              <a:buChar char="•"/>
            </a:pPr>
            <a:endParaRPr lang="en-US" sz="2400" dirty="0"/>
          </a:p>
          <a:p>
            <a:pPr lvl="1">
              <a:buFont typeface="Arial" pitchFamily="34" charset="0"/>
              <a:buChar char="•"/>
            </a:pPr>
            <a:r>
              <a:rPr lang="en-US" sz="2400" dirty="0"/>
              <a:t>Establishes 10 Essential Health Benefit categories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/>
              <a:t>Provides coverage for people with pre-existing conditions 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/>
              <a:t>Eliminates annual and lifetime dollar limits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/>
              <a:t>Caps maximum out-of-pocket costs</a:t>
            </a:r>
          </a:p>
          <a:p>
            <a:endParaRPr lang="en-US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353BB2E-146A-476C-8F75-B1CA076E62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875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875"/>
    </mc:Choice>
    <mc:Fallback>
      <p:transition spd="slow" advTm="20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123E5-563F-4313-A59F-C2BB9B158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Essential Health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4DA29A-8F77-4618-AC03-A02923F145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0"/>
            <a:ext cx="8229600" cy="3819906"/>
          </a:xfrm>
        </p:spPr>
        <p:txBody>
          <a:bodyPr>
            <a:normAutofit fontScale="55000" lnSpcReduction="20000"/>
          </a:bodyPr>
          <a:lstStyle/>
          <a:p>
            <a:pPr marL="515938" lvl="1" indent="-341313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sz="3300" dirty="0"/>
              <a:t>Ambulatory care</a:t>
            </a:r>
          </a:p>
          <a:p>
            <a:pPr marL="515938" lvl="1" indent="-341313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sz="3300" dirty="0"/>
              <a:t>Emergency services</a:t>
            </a:r>
          </a:p>
          <a:p>
            <a:pPr marL="515938" lvl="1" indent="-341313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sz="3200" dirty="0"/>
              <a:t>Hospitalization</a:t>
            </a:r>
          </a:p>
          <a:p>
            <a:pPr marL="515938" lvl="1" indent="-341313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sz="3200" dirty="0"/>
              <a:t>Maternity and newborn care</a:t>
            </a:r>
          </a:p>
          <a:p>
            <a:pPr marL="515938" lvl="1" indent="-341313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sz="3200" dirty="0"/>
              <a:t>Mental health and substance use disorder services</a:t>
            </a:r>
          </a:p>
          <a:p>
            <a:pPr marL="515938" lvl="1" indent="-341313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sz="3200" dirty="0"/>
              <a:t>Prescription drugs</a:t>
            </a:r>
          </a:p>
          <a:p>
            <a:pPr marL="515938" lvl="1" indent="-341313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sz="3200" dirty="0"/>
              <a:t>Rehabilitative disease management</a:t>
            </a:r>
          </a:p>
          <a:p>
            <a:pPr marL="515938" lvl="1" indent="-341313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sz="3200" dirty="0"/>
              <a:t>Laboratory services</a:t>
            </a:r>
          </a:p>
          <a:p>
            <a:pPr marL="515938" lvl="1" indent="-341313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sz="3200" dirty="0"/>
              <a:t>Preventive/wellness services and chronic disease management</a:t>
            </a:r>
          </a:p>
          <a:p>
            <a:pPr marL="515938" lvl="1" indent="-400050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sz="3200" dirty="0"/>
              <a:t>Pediatric services, including oral and vision care</a:t>
            </a:r>
          </a:p>
          <a:p>
            <a:pPr marL="636588" lvl="1" indent="-517525">
              <a:buFont typeface="+mj-lt"/>
              <a:buAutoNum type="arabicPeriod"/>
            </a:pPr>
            <a:endParaRPr lang="en-US" sz="2900" dirty="0"/>
          </a:p>
          <a:p>
            <a:pPr marL="119063" lvl="1" indent="0">
              <a:lnSpc>
                <a:spcPct val="120000"/>
              </a:lnSpc>
              <a:buNone/>
            </a:pPr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66F0C5-9168-4C32-8980-711ECE1D892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6395"/>
          <a:stretch/>
        </p:blipFill>
        <p:spPr>
          <a:xfrm>
            <a:off x="6438346" y="1063229"/>
            <a:ext cx="2705654" cy="2159507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B208F41D-44FA-4752-8C39-1531583AA0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041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218"/>
    </mc:Choice>
    <mc:Fallback>
      <p:transition spd="slow" advTm="26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9383" y="1282261"/>
            <a:ext cx="8200544" cy="186310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ACA Health Insurance Marketplace:</a:t>
            </a:r>
            <a:br>
              <a:rPr lang="en-US" sz="2800" dirty="0">
                <a:solidFill>
                  <a:srgbClr val="002060"/>
                </a:solidFill>
              </a:rPr>
            </a:br>
            <a:r>
              <a:rPr lang="en-US" sz="2800" dirty="0">
                <a:solidFill>
                  <a:srgbClr val="002060"/>
                </a:solidFill>
              </a:rPr>
              <a:t>What is the Special Enrollment Period (SEP) </a:t>
            </a:r>
            <a:br>
              <a:rPr lang="en-US" sz="2800" dirty="0">
                <a:solidFill>
                  <a:srgbClr val="002060"/>
                </a:solidFill>
              </a:rPr>
            </a:br>
            <a:r>
              <a:rPr lang="en-US" sz="2800" dirty="0">
                <a:solidFill>
                  <a:srgbClr val="002060"/>
                </a:solidFill>
              </a:rPr>
              <a:t>in Response to COVID-19?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1D66D49-9E30-450A-B2A3-288C7ECA40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49"/>
    </mc:Choice>
    <mc:Fallback>
      <p:transition spd="slow" advTm="9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9971A-F39A-4C64-B907-6C48226B9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Special Enrollment Period (SEP) </a:t>
            </a:r>
            <a:br>
              <a:rPr lang="en-US" sz="2800" dirty="0"/>
            </a:br>
            <a:r>
              <a:rPr lang="en-US" sz="2800" dirty="0"/>
              <a:t>in Response to COVID-19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15FC9-D2B0-443E-9DAB-8BB132E61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982382"/>
          </a:xfrm>
        </p:spPr>
        <p:txBody>
          <a:bodyPr>
            <a:normAutofit/>
          </a:bodyPr>
          <a:lstStyle/>
          <a:p>
            <a:r>
              <a:rPr lang="en-US" sz="2400" dirty="0"/>
              <a:t>February 15, 2021 through August 15, 2021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>
                <a:solidFill>
                  <a:srgbClr val="333333"/>
                </a:solidFill>
                <a:latin typeface="Helvetica Neue"/>
              </a:rPr>
              <a:t>The Biden-Harris administration opened the federal    ACA Marketplace to help millions of people, including Illinoisans, who’ve lost job-based health coverage, experienced health issues due to COVID-19, or are uninsured for any reason.</a:t>
            </a:r>
          </a:p>
          <a:p>
            <a:endParaRPr lang="en-US" sz="20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20FB75C-5845-40D6-9C12-D78B232EDF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402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321"/>
    </mc:Choice>
    <mc:Fallback>
      <p:transition spd="slow" advTm="29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51850-0411-40E6-B94F-8FF6C56A4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How is this Special Enrollment Period (SEP) different?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1714A-6229-4258-8180-14E4F656B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32089"/>
            <a:ext cx="8229600" cy="2884312"/>
          </a:xfrm>
        </p:spPr>
        <p:txBody>
          <a:bodyPr>
            <a:normAutofit/>
          </a:bodyPr>
          <a:lstStyle/>
          <a:p>
            <a:r>
              <a:rPr lang="en-US" sz="2000" dirty="0"/>
              <a:t>Unlike other SEPs, the Special Enrollment Period (SEP) in Response to COVID-19 </a:t>
            </a:r>
            <a:r>
              <a:rPr lang="en-US" sz="2000" u="sng" dirty="0"/>
              <a:t>does not </a:t>
            </a:r>
            <a:r>
              <a:rPr lang="en-US" sz="2000" dirty="0"/>
              <a:t>require additional documentation, beyond what is normally required to purchase and enroll in an ACA Marketplace health plan</a:t>
            </a:r>
          </a:p>
          <a:p>
            <a:endParaRPr lang="en-US" sz="2000" dirty="0"/>
          </a:p>
          <a:p>
            <a:r>
              <a:rPr lang="en-US" sz="2000" dirty="0"/>
              <a:t>Consumers </a:t>
            </a:r>
            <a:r>
              <a:rPr lang="en-US" sz="2000" u="sng" dirty="0"/>
              <a:t>do not </a:t>
            </a:r>
            <a:r>
              <a:rPr lang="en-US" sz="2000" dirty="0"/>
              <a:t>need to provide proof of a qualifying life event, such as job loss, marriage or birth of a child, which is typically required for SEP eligibility</a:t>
            </a:r>
          </a:p>
          <a:p>
            <a:endParaRPr lang="en-US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48E668D-3FF4-41A4-BD47-CA0065BF0D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22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304"/>
    </mc:Choice>
    <mc:Fallback>
      <p:transition spd="slow" advTm="28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ihimcolorsfinal">
      <a:dk1>
        <a:srgbClr val="F26A38"/>
      </a:dk1>
      <a:lt1>
        <a:srgbClr val="3C3C3B"/>
      </a:lt1>
      <a:dk2>
        <a:srgbClr val="F3B91F"/>
      </a:dk2>
      <a:lt2>
        <a:srgbClr val="000100"/>
      </a:lt2>
      <a:accent1>
        <a:srgbClr val="FFFFFE"/>
      </a:accent1>
      <a:accent2>
        <a:srgbClr val="35693F"/>
      </a:accent2>
      <a:accent3>
        <a:srgbClr val="5A9032"/>
      </a:accent3>
      <a:accent4>
        <a:srgbClr val="CC6723"/>
      </a:accent4>
      <a:accent5>
        <a:srgbClr val="8D8E8D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ihimcolorsfinal">
      <a:dk1>
        <a:srgbClr val="F26A38"/>
      </a:dk1>
      <a:lt1>
        <a:srgbClr val="3C3C3B"/>
      </a:lt1>
      <a:dk2>
        <a:srgbClr val="F3B91F"/>
      </a:dk2>
      <a:lt2>
        <a:srgbClr val="000100"/>
      </a:lt2>
      <a:accent1>
        <a:srgbClr val="FFFFFE"/>
      </a:accent1>
      <a:accent2>
        <a:srgbClr val="35693F"/>
      </a:accent2>
      <a:accent3>
        <a:srgbClr val="5A9032"/>
      </a:accent3>
      <a:accent4>
        <a:srgbClr val="CC6723"/>
      </a:accent4>
      <a:accent5>
        <a:srgbClr val="8D8E8D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F6E2995232B444AAB6157EDEECAC17B" ma:contentTypeVersion="28" ma:contentTypeDescription="Create a new document." ma:contentTypeScope="" ma:versionID="1f2e27e864f45066583ea3dd8cfbde85">
  <xsd:schema xmlns:xsd="http://www.w3.org/2001/XMLSchema" xmlns:xs="http://www.w3.org/2001/XMLSchema" xmlns:p="http://schemas.microsoft.com/office/2006/metadata/properties" xmlns:ns2="9352c220-c5aa-4176-b310-478a54cdcce0" xmlns:ns3="6e83a1a5-9dab-4521-85db-ea3c8196acb3" targetNamespace="http://schemas.microsoft.com/office/2006/metadata/properties" ma:root="true" ma:fieldsID="31a7c4638e4cd31596af6477553450d1" ns2:_="" ns3:_="">
    <xsd:import namespace="9352c220-c5aa-4176-b310-478a54cdcce0"/>
    <xsd:import namespace="6e83a1a5-9dab-4521-85db-ea3c8196acb3"/>
    <xsd:element name="properties">
      <xsd:complexType>
        <xsd:sequence>
          <xsd:element name="documentManagement">
            <xsd:complexType>
              <xsd:all>
                <xsd:element ref="ns2:Description0"/>
                <xsd:element ref="ns2:MainCategory"/>
                <xsd:element ref="ns2:SubCategory"/>
                <xsd:element ref="ns2:Audience" minOccurs="0"/>
                <xsd:element ref="ns2:SubAudience" minOccurs="0"/>
                <xsd:element ref="ns2:SkillLevel" minOccurs="0"/>
                <xsd:element ref="ns2:GradeLevel" minOccurs="0"/>
                <xsd:element ref="ns2:Language"/>
                <xsd:element ref="ns2:DocumentType" minOccurs="0"/>
                <xsd:element ref="ns2:Site" minOccurs="0"/>
                <xsd:element ref="ns3:TaxCatchAll" minOccurs="0"/>
                <xsd:element ref="ns3:TaxKeyword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52c220-c5aa-4176-b310-478a54cdcce0" elementFormDefault="qualified">
    <xsd:import namespace="http://schemas.microsoft.com/office/2006/documentManagement/types"/>
    <xsd:import namespace="http://schemas.microsoft.com/office/infopath/2007/PartnerControls"/>
    <xsd:element name="Description0" ma:index="8" ma:displayName="Description" ma:internalName="Description0" ma:readOnly="false">
      <xsd:simpleType>
        <xsd:restriction base="dms:Text">
          <xsd:maxLength value="255"/>
        </xsd:restriction>
      </xsd:simpleType>
    </xsd:element>
    <xsd:element name="MainCategory" ma:index="9" ma:displayName="MainCategory" ma:list="{c7896206-7b65-404d-ae21-b02c4b29aea2}" ma:internalName="MainCategory" ma:readOnly="false" ma:showField="Title" ma:web="6e83a1a5-9dab-4521-85db-ea3c8196acb3">
      <xsd:simpleType>
        <xsd:restriction base="dms:Lookup"/>
      </xsd:simpleType>
    </xsd:element>
    <xsd:element name="SubCategory" ma:index="10" ma:displayName="SubCategory" ma:list="{2201361c-1d54-4276-95f0-f2ea81323aa2}" ma:internalName="SubCategory" ma:readOnly="false" ma:showField="Title" ma:web="6e83a1a5-9dab-4521-85db-ea3c8196acb3">
      <xsd:simpleType>
        <xsd:restriction base="dms:Lookup"/>
      </xsd:simpleType>
    </xsd:element>
    <xsd:element name="Audience" ma:index="11" nillable="true" ma:displayName="Audience" ma:list="{4b1c6106-8d5f-4a38-b368-5f452bed3ee8}" ma:internalName="Audience" ma:readOnly="false" ma:showField="Title" ma:web="6e83a1a5-9dab-4521-85db-ea3c8196acb3" ma:requiredMultiChoice="tru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ubAudience" ma:index="12" nillable="true" ma:displayName="SubAudience" ma:list="{60e689b0-3baf-46ef-b31e-b9aaee200c6d}" ma:internalName="SubAudience" ma:readOnly="false" ma:showField="Title" ma:web="6e83a1a5-9dab-4521-85db-ea3c8196acb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killLevel" ma:index="13" nillable="true" ma:displayName="SkillLevel" ma:internalName="SkillLevel" ma:readOnly="false" ma:requiredMultiChoice="tru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ll Levels"/>
                    <xsd:enumeration value="Minimal skill level"/>
                    <xsd:enumeration value="Intermediate skill level"/>
                    <xsd:enumeration value="Technical skill level"/>
                  </xsd:restriction>
                </xsd:simpleType>
              </xsd:element>
            </xsd:sequence>
          </xsd:extension>
        </xsd:complexContent>
      </xsd:complexType>
    </xsd:element>
    <xsd:element name="GradeLevel" ma:index="14" nillable="true" ma:displayName="GradeLevel" ma:internalName="GradeLevel" ma:readOnly="false" ma:requiredMultiChoice="tru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7-8 Middle School"/>
                    <xsd:enumeration value="9-12 High School"/>
                    <xsd:enumeration value="&gt;12 Postsecondary"/>
                  </xsd:restriction>
                </xsd:simpleType>
              </xsd:element>
            </xsd:sequence>
          </xsd:extension>
        </xsd:complexContent>
      </xsd:complexType>
    </xsd:element>
    <xsd:element name="Language" ma:index="15" ma:displayName="Language" ma:default="English" ma:format="Dropdown" ma:internalName="Language" ma:readOnly="false">
      <xsd:simpleType>
        <xsd:restriction base="dms:Choice">
          <xsd:enumeration value="Arabic"/>
          <xsd:enumeration value="Chinese"/>
          <xsd:enumeration value="English"/>
          <xsd:enumeration value="Polish"/>
          <xsd:enumeration value="Spanish"/>
          <xsd:enumeration value="Other"/>
        </xsd:restriction>
      </xsd:simpleType>
    </xsd:element>
    <xsd:element name="DocumentType" ma:index="16" nillable="true" ma:displayName="DocumentType" ma:internalName="DocumentType" ma:readOnly="false" ma:requiredMultiChoice="true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Curriculum"/>
                    <xsd:enumeration value="Forms"/>
                    <xsd:enumeration value="Flyers"/>
                    <xsd:enumeration value="Guides"/>
                    <xsd:enumeration value="Images/Icons"/>
                    <xsd:enumeration value="Infographics"/>
                    <xsd:enumeration value="Informational"/>
                    <xsd:enumeration value="Instructions"/>
                    <xsd:enumeration value="Marketing/Outreach"/>
                    <xsd:enumeration value="Presentations"/>
                    <xsd:enumeration value="Report"/>
                    <xsd:enumeration value="Worksheets"/>
                  </xsd:restriction>
                </xsd:simpleType>
              </xsd:element>
            </xsd:sequence>
          </xsd:extension>
        </xsd:complexContent>
      </xsd:complexType>
    </xsd:element>
    <xsd:element name="Site" ma:index="17" nillable="true" ma:displayName="Site" ma:list="{cf69f43f-b565-45cb-9f11-9d848faecc07}" ma:internalName="Site" ma:readOnly="false" ma:showField="Title" ma:web="6e83a1a5-9dab-4521-85db-ea3c8196acb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83a1a5-9dab-4521-85db-ea3c8196acb3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4f79118d-4af0-4af8-96a4-605c4274c427}" ma:internalName="TaxCatchAll" ma:showField="CatchAllData" ma:web="6e83a1a5-9dab-4521-85db-ea3c8196acb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20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killLevel xmlns="9352c220-c5aa-4176-b310-478a54cdcce0">
      <Value>All Levels</Value>
    </SkillLevel>
    <SubAudience xmlns="9352c220-c5aa-4176-b310-478a54cdcce0">
      <Value>1</Value>
    </SubAudience>
    <Language xmlns="9352c220-c5aa-4176-b310-478a54cdcce0">English</Language>
    <Description0 xmlns="9352c220-c5aa-4176-b310-478a54cdcce0">How IDOI Can Help You Find Health Insurance - With Voiceover</Description0>
    <DocumentType xmlns="9352c220-c5aa-4176-b310-478a54cdcce0">
      <Value>Presentations</Value>
    </DocumentType>
    <MainCategory xmlns="9352c220-c5aa-4176-b310-478a54cdcce0">3</MainCategory>
    <GradeLevel xmlns="9352c220-c5aa-4176-b310-478a54cdcce0">
      <Value>&gt;12 Postsecondary</Value>
    </GradeLevel>
    <TaxCatchAll xmlns="6e83a1a5-9dab-4521-85db-ea3c8196acb3"/>
    <Site xmlns="9352c220-c5aa-4176-b310-478a54cdcce0">
      <Value>1</Value>
    </Site>
    <TaxKeywordTaxHTField xmlns="6e83a1a5-9dab-4521-85db-ea3c8196acb3">
      <Terms xmlns="http://schemas.microsoft.com/office/infopath/2007/PartnerControls"/>
    </TaxKeywordTaxHTField>
    <SubCategory xmlns="9352c220-c5aa-4176-b310-478a54cdcce0">43</SubCategory>
    <Audience xmlns="9352c220-c5aa-4176-b310-478a54cdcce0">
      <Value>1</Value>
      <Value>3</Value>
    </Audience>
  </documentManagement>
</p:properties>
</file>

<file path=customXml/itemProps1.xml><?xml version="1.0" encoding="utf-8"?>
<ds:datastoreItem xmlns:ds="http://schemas.openxmlformats.org/officeDocument/2006/customXml" ds:itemID="{7786F647-532A-40F2-B6D5-F5908A2C9AD3}"/>
</file>

<file path=customXml/itemProps2.xml><?xml version="1.0" encoding="utf-8"?>
<ds:datastoreItem xmlns:ds="http://schemas.openxmlformats.org/officeDocument/2006/customXml" ds:itemID="{115CEC38-CF49-4369-BC8B-22BCE837E2DF}"/>
</file>

<file path=customXml/itemProps3.xml><?xml version="1.0" encoding="utf-8"?>
<ds:datastoreItem xmlns:ds="http://schemas.openxmlformats.org/officeDocument/2006/customXml" ds:itemID="{B67C6FB4-6940-4685-906F-2FC7E17A1E4D}"/>
</file>

<file path=docProps/app.xml><?xml version="1.0" encoding="utf-8"?>
<Properties xmlns="http://schemas.openxmlformats.org/officeDocument/2006/extended-properties" xmlns:vt="http://schemas.openxmlformats.org/officeDocument/2006/docPropsVTypes">
  <TotalTime>25431</TotalTime>
  <Words>1875</Words>
  <Application>Microsoft Office PowerPoint</Application>
  <PresentationFormat>On-screen Show (16:9)</PresentationFormat>
  <Paragraphs>225</Paragraphs>
  <Slides>28</Slides>
  <Notes>9</Notes>
  <HiddenSlides>0</HiddenSlides>
  <MMClips>28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Franklin Gothic Medium</vt:lpstr>
      <vt:lpstr>Helvetica Neue</vt:lpstr>
      <vt:lpstr>Times New Roman</vt:lpstr>
      <vt:lpstr>2_Office Theme</vt:lpstr>
      <vt:lpstr>1_Office Theme</vt:lpstr>
      <vt:lpstr>How the Illinois Department of Insurance Can Help You Find Health Insurance</vt:lpstr>
      <vt:lpstr>Outline</vt:lpstr>
      <vt:lpstr>Affordable Care Act (ACA) - Expanding Access to Coverage</vt:lpstr>
      <vt:lpstr>Expanding access to coverage </vt:lpstr>
      <vt:lpstr> ACA Marketplace health plans increase consumer protections:  </vt:lpstr>
      <vt:lpstr>Essential Health Benefits</vt:lpstr>
      <vt:lpstr>ACA Health Insurance Marketplace: What is the Special Enrollment Period (SEP)  in Response to COVID-19?</vt:lpstr>
      <vt:lpstr>Special Enrollment Period (SEP)  in Response to COVID-19</vt:lpstr>
      <vt:lpstr>How is this Special Enrollment Period (SEP) different?</vt:lpstr>
      <vt:lpstr>Who can get covered through the  SEP in Response to COVID-19?    </vt:lpstr>
      <vt:lpstr>When do I enroll and when does coverage begin? </vt:lpstr>
      <vt:lpstr>SEP in Response to COVID-19 and the American Rescue Plan (ARP)</vt:lpstr>
      <vt:lpstr>What is the American Rescue Plan (ARP)  and how does it affect ACA Marketplace plans? </vt:lpstr>
      <vt:lpstr>How are Premium Tax Credits (PTC) calculated under the ARP?</vt:lpstr>
      <vt:lpstr>When do I get the Premium Tax Credits (PTCs)? </vt:lpstr>
      <vt:lpstr>How does the ARP affect someone who lost their job and may be eligible for COBRA subsidies? </vt:lpstr>
      <vt:lpstr>When does the ARP financial assistance end? </vt:lpstr>
      <vt:lpstr>Get Covered Illinois  ACA Marketplace Enrollment</vt:lpstr>
      <vt:lpstr>Enrolling in an ACA Marketplace health plan</vt:lpstr>
      <vt:lpstr>ACA Marketplace or Medicaid?</vt:lpstr>
      <vt:lpstr>Where do I find help to enroll?</vt:lpstr>
      <vt:lpstr>Who can help me enroll? </vt:lpstr>
      <vt:lpstr>Uninsured Ombudsman Program </vt:lpstr>
      <vt:lpstr>The Uninsured Ombudsman Program assists consumers who: </vt:lpstr>
      <vt:lpstr>The Uninsured Ombudsman Program can help you: </vt:lpstr>
      <vt:lpstr>In addition to an ACA Marketplace health plan or Medicaid, consider:</vt:lpstr>
      <vt:lpstr>Health Insurance Resources</vt:lpstr>
      <vt:lpstr> Additional programs managed by state and federal agencies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MacAdmin</dc:creator>
  <cp:keywords/>
  <cp:lastModifiedBy>Kralman, Robin K.</cp:lastModifiedBy>
  <cp:revision>582</cp:revision>
  <cp:lastPrinted>2013-09-27T00:11:57Z</cp:lastPrinted>
  <dcterms:created xsi:type="dcterms:W3CDTF">2013-09-24T20:15:43Z</dcterms:created>
  <dcterms:modified xsi:type="dcterms:W3CDTF">2021-05-26T15:03:42Z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axKeyword">
    <vt:lpwstr/>
  </property>
  <property fmtid="{D5CDD505-2E9C-101B-9397-08002B2CF9AE}" pid="3" name="ContentTypeId">
    <vt:lpwstr>0x010100BF6E2995232B444AAB6157EDEECAC17B</vt:lpwstr>
  </property>
</Properties>
</file>