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0" r:id="rId2"/>
    <p:sldId id="258"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0-04-26T09:18:05.767"/>
    </inkml:context>
    <inkml:brush xml:id="br0">
      <inkml:brushProperty name="width" value="0.05292" units="cm"/>
      <inkml:brushProperty name="height" value="0.05292" units="cm"/>
    </inkml:brush>
  </inkml:definitions>
  <inkml:trace contextRef="#ctx0" brushRef="#br0">30459 9908 0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F45F2-F698-412F-B2FA-04B1A7F116A9}"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AEB00-756A-47DD-85B3-1501603779EF}" type="slidenum">
              <a:rPr lang="en-US" smtClean="0"/>
              <a:t>‹#›</a:t>
            </a:fld>
            <a:endParaRPr lang="en-US"/>
          </a:p>
        </p:txBody>
      </p:sp>
    </p:spTree>
    <p:extLst>
      <p:ext uri="{BB962C8B-B14F-4D97-AF65-F5344CB8AC3E}">
        <p14:creationId xmlns:p14="http://schemas.microsoft.com/office/powerpoint/2010/main" val="24227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Tom Mraz from the IL Dept. of Commerce. Welcome to this Webinar for separating employees of Halo Top Creamery. 4 agencies are combining to bring you information on benefits that you’ve already paid for! They will present </a:t>
            </a:r>
            <a:r>
              <a:rPr lang="en-US"/>
              <a:t>to you </a:t>
            </a:r>
            <a:r>
              <a:rPr lang="en-US" dirty="0"/>
              <a:t>in </a:t>
            </a:r>
            <a:r>
              <a:rPr lang="en-US"/>
              <a:t>this order:  </a:t>
            </a:r>
            <a:endParaRPr lang="en-US" dirty="0"/>
          </a:p>
          <a:p>
            <a:endParaRPr lang="en-US" dirty="0"/>
          </a:p>
          <a:p>
            <a:pPr marL="514350" indent="-514350">
              <a:lnSpc>
                <a:spcPct val="100000"/>
              </a:lnSpc>
              <a:buFont typeface="+mj-lt"/>
              <a:buAutoNum type="arabicPeriod"/>
            </a:pPr>
            <a:r>
              <a:rPr lang="en-US" dirty="0">
                <a:solidFill>
                  <a:srgbClr val="2F5496"/>
                </a:solidFill>
                <a:latin typeface="Helvetica-Light"/>
                <a:ea typeface="Times New Roman" panose="02020603050405020304" pitchFamily="18" charset="0"/>
                <a:cs typeface="Helvetica-Light"/>
              </a:rPr>
              <a:t>Illinois Department of Commerce, Office of Employment &amp; Training </a:t>
            </a:r>
          </a:p>
          <a:p>
            <a:pPr marL="514350" indent="-514350">
              <a:lnSpc>
                <a:spcPct val="100000"/>
              </a:lnSpc>
              <a:buFont typeface="+mj-lt"/>
              <a:buAutoNum type="arabicPeriod"/>
            </a:pPr>
            <a:r>
              <a:rPr lang="en-US" dirty="0">
                <a:solidFill>
                  <a:srgbClr val="2F5496"/>
                </a:solidFill>
                <a:latin typeface="Helvetica-Light"/>
                <a:ea typeface="Times New Roman" panose="02020603050405020304" pitchFamily="18" charset="0"/>
                <a:cs typeface="Helvetica-Light"/>
              </a:rPr>
              <a:t>Chicago Cook Workforce Partnership </a:t>
            </a:r>
          </a:p>
          <a:p>
            <a:pPr marL="514350" indent="-514350">
              <a:lnSpc>
                <a:spcPct val="100000"/>
              </a:lnSpc>
              <a:buFont typeface="+mj-lt"/>
              <a:buAutoNum type="arabicPeriod"/>
            </a:pPr>
            <a:r>
              <a:rPr lang="en-US" dirty="0">
                <a:solidFill>
                  <a:srgbClr val="2F5496"/>
                </a:solidFill>
                <a:latin typeface="Helvetica-Light"/>
                <a:ea typeface="Times New Roman" panose="02020603050405020304" pitchFamily="18" charset="0"/>
                <a:cs typeface="Helvetica-Light"/>
              </a:rPr>
              <a:t>US Department of Labor, Employee Benefits Security Administration </a:t>
            </a:r>
          </a:p>
          <a:p>
            <a:pPr marL="514350" indent="-514350">
              <a:lnSpc>
                <a:spcPct val="100000"/>
              </a:lnSpc>
              <a:buFont typeface="+mj-lt"/>
              <a:buAutoNum type="arabicPeriod"/>
            </a:pPr>
            <a:r>
              <a:rPr lang="en-US" dirty="0">
                <a:solidFill>
                  <a:srgbClr val="2F5496"/>
                </a:solidFill>
                <a:latin typeface="Helvetica-Light"/>
                <a:ea typeface="Times New Roman" panose="02020603050405020304" pitchFamily="18" charset="0"/>
                <a:cs typeface="Helvetica-Light"/>
              </a:rPr>
              <a:t>Illinois Department of Employment Security</a:t>
            </a:r>
            <a:endParaRPr lang="en-US" dirty="0">
              <a:solidFill>
                <a:schemeClr val="accent1">
                  <a:lumMod val="75000"/>
                </a:schemeClr>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0CA86F2B-FFA9-445A-99DF-4A0CF16CF198}" type="slidenum">
              <a:rPr lang="en-US" smtClean="0"/>
              <a:t>2</a:t>
            </a:fld>
            <a:endParaRPr lang="en-US"/>
          </a:p>
        </p:txBody>
      </p:sp>
    </p:spTree>
    <p:extLst>
      <p:ext uri="{BB962C8B-B14F-4D97-AF65-F5344CB8AC3E}">
        <p14:creationId xmlns:p14="http://schemas.microsoft.com/office/powerpoint/2010/main" val="151298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is about you and the benefits you’ve already paid for with your taxes…except for Unemployment Insurance benefits which is paid by the employer. The law that governs workforce benefits is the Workforce Innovation Opportunity Act or WIOA. It covers Adults, Youth, Dislocated Workers, and Spouses of Dislocated Workers. What is a Dislocated Worker? A dislocated worker is a worker laid off through no fault of their own. You will be a DW after your separation date. Then you will have a </a:t>
            </a:r>
            <a:r>
              <a:rPr lang="en-US" u="sng" dirty="0"/>
              <a:t>Window of Eligibility </a:t>
            </a:r>
            <a:r>
              <a:rPr lang="en-US" dirty="0"/>
              <a:t>(</a:t>
            </a:r>
            <a:r>
              <a:rPr lang="en-US" dirty="0">
                <a:solidFill>
                  <a:srgbClr val="00B050"/>
                </a:solidFill>
              </a:rPr>
              <a:t>separation date to next hire date</a:t>
            </a:r>
            <a:r>
              <a:rPr lang="en-US" dirty="0"/>
              <a:t>) when you can utilize all of the WIOA services, including training, at no cost. Common theme today: You are not alone in facing this challenge…but you do have to take the first step and connect with us. You have your own Web page—notice the link at the bottom of the screen. Write it down and check it out! Next is Chicago Cook Workforce Partnership.</a:t>
            </a:r>
          </a:p>
          <a:p>
            <a:endParaRPr lang="en-US" dirty="0"/>
          </a:p>
          <a:p>
            <a:endParaRPr lang="en-US" dirty="0"/>
          </a:p>
        </p:txBody>
      </p:sp>
      <p:sp>
        <p:nvSpPr>
          <p:cNvPr id="4" name="Slide Number Placeholder 3"/>
          <p:cNvSpPr>
            <a:spLocks noGrp="1"/>
          </p:cNvSpPr>
          <p:nvPr>
            <p:ph type="sldNum" sz="quarter" idx="5"/>
          </p:nvPr>
        </p:nvSpPr>
        <p:spPr/>
        <p:txBody>
          <a:bodyPr/>
          <a:lstStyle/>
          <a:p>
            <a:fld id="{0CA86F2B-FFA9-445A-99DF-4A0CF16CF198}" type="slidenum">
              <a:rPr lang="en-US" smtClean="0"/>
              <a:t>3</a:t>
            </a:fld>
            <a:endParaRPr lang="en-US"/>
          </a:p>
        </p:txBody>
      </p:sp>
    </p:spTree>
    <p:extLst>
      <p:ext uri="{BB962C8B-B14F-4D97-AF65-F5344CB8AC3E}">
        <p14:creationId xmlns:p14="http://schemas.microsoft.com/office/powerpoint/2010/main" val="414523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2198-2DDA-4606-8CFD-68341CC8E1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B54F0-B626-4784-8D6E-BC1E59FFC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5CB21F-2073-4715-87DB-ABDD98E05306}"/>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5" name="Footer Placeholder 4">
            <a:extLst>
              <a:ext uri="{FF2B5EF4-FFF2-40B4-BE49-F238E27FC236}">
                <a16:creationId xmlns:a16="http://schemas.microsoft.com/office/drawing/2014/main" id="{6C66626A-1D41-4E34-9A18-4DB940098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D12CD-1CA7-46D7-961F-33A8E72F3552}"/>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43363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A27D-6167-4A0D-A676-B72D1D39D8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C0B6BE-91E3-4C87-98A1-B55554F249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67868-AB79-4402-903A-13E9B86B28CB}"/>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5" name="Footer Placeholder 4">
            <a:extLst>
              <a:ext uri="{FF2B5EF4-FFF2-40B4-BE49-F238E27FC236}">
                <a16:creationId xmlns:a16="http://schemas.microsoft.com/office/drawing/2014/main" id="{C3FFC928-D7FD-44D3-9D12-9152A2E94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66567-C8B5-4E9C-BAB4-BC06EAD82773}"/>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143236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CED23-97E7-47EC-913E-CFC211539A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50D100-D0FA-481B-8880-03652CE94C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08184-D64D-48DA-ABD4-1D25D51D9DAA}"/>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5" name="Footer Placeholder 4">
            <a:extLst>
              <a:ext uri="{FF2B5EF4-FFF2-40B4-BE49-F238E27FC236}">
                <a16:creationId xmlns:a16="http://schemas.microsoft.com/office/drawing/2014/main" id="{9648B82F-450F-4A78-BFAE-D5E3A5F7D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F9E45-6125-4897-9B5A-34C8964952D2}"/>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352336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DA99-128E-42B4-90E2-A2D3ADAF3B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B4C646-5CE2-447E-B387-5C0DDACB8E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7DE5B-9376-44DD-90D3-339735231904}"/>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5" name="Footer Placeholder 4">
            <a:extLst>
              <a:ext uri="{FF2B5EF4-FFF2-40B4-BE49-F238E27FC236}">
                <a16:creationId xmlns:a16="http://schemas.microsoft.com/office/drawing/2014/main" id="{D069BE0F-4FFA-4EE1-8CB9-19DB2F90D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C3EB3-F8D9-461A-8EE8-20468CD1CC4B}"/>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334024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E023-9903-457B-857C-1DEC51575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B90DBB-B4E8-4355-8D44-5CE906875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32F95A-6FA3-448F-9F38-2E0F77630A3C}"/>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5" name="Footer Placeholder 4">
            <a:extLst>
              <a:ext uri="{FF2B5EF4-FFF2-40B4-BE49-F238E27FC236}">
                <a16:creationId xmlns:a16="http://schemas.microsoft.com/office/drawing/2014/main" id="{B875193B-B2FA-420D-8D09-C59DFC25B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17BC0-0C18-448C-9294-BFAD7C244FA9}"/>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387561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09CB-06A4-41B3-8524-8A7906CAB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49B8C-33EC-4E08-94FB-1035ABC845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5D4B16-EC19-432A-9D1B-1CE468DD66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9355EA-BBAC-4F3A-9E6E-D110C82C59CB}"/>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6" name="Footer Placeholder 5">
            <a:extLst>
              <a:ext uri="{FF2B5EF4-FFF2-40B4-BE49-F238E27FC236}">
                <a16:creationId xmlns:a16="http://schemas.microsoft.com/office/drawing/2014/main" id="{EE4E284F-C8AA-4DE1-8E25-4CB44755E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828C4-13D3-4410-94C4-0B2AD564D8C5}"/>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168842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D7A08-4679-4A30-B782-775D547D41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2CE207-40D0-4C2E-80E8-50040DD7C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D5D4B3-9FE2-4350-87C5-5E17E21BAA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6C26BA-72B2-4D68-8D72-F67018E81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53C52C-768A-4D03-91F3-733973B950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0BAA76-1497-45B3-8654-0D2DA74CC357}"/>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8" name="Footer Placeholder 7">
            <a:extLst>
              <a:ext uri="{FF2B5EF4-FFF2-40B4-BE49-F238E27FC236}">
                <a16:creationId xmlns:a16="http://schemas.microsoft.com/office/drawing/2014/main" id="{DD541AF5-55E4-4624-9AC8-356A63D360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04EBF5-0119-4B44-B672-982E0EC9F294}"/>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134045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DCEC-6A89-4DD2-A6B2-03262CCEF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474C7-BF54-451D-993D-861CF27DF00D}"/>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4" name="Footer Placeholder 3">
            <a:extLst>
              <a:ext uri="{FF2B5EF4-FFF2-40B4-BE49-F238E27FC236}">
                <a16:creationId xmlns:a16="http://schemas.microsoft.com/office/drawing/2014/main" id="{5787DB66-338B-434E-B01A-586B3D2413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EE6B4-3796-41AB-BC32-AAE573EC53A4}"/>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122977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6C7C7D-C005-4FE7-9A4B-B32D05DBD821}"/>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3" name="Footer Placeholder 2">
            <a:extLst>
              <a:ext uri="{FF2B5EF4-FFF2-40B4-BE49-F238E27FC236}">
                <a16:creationId xmlns:a16="http://schemas.microsoft.com/office/drawing/2014/main" id="{48876E68-7262-46D4-932C-6400EF8513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55A038-6D46-4BD1-9083-7737B9016335}"/>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6210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5DD5-7CA2-45BE-98A1-39C88B770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F3656-D124-4853-9C1C-E91CBE543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1B6628-A772-48F3-85E3-8ED1A016E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A42EB3-2A83-4B8F-B8C3-DDA5DE975775}"/>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6" name="Footer Placeholder 5">
            <a:extLst>
              <a:ext uri="{FF2B5EF4-FFF2-40B4-BE49-F238E27FC236}">
                <a16:creationId xmlns:a16="http://schemas.microsoft.com/office/drawing/2014/main" id="{A8FAA1CF-E0F8-4B2F-95D0-F3AD4E9C2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43508F-BE14-434C-915D-591E446C8266}"/>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357289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BCC7-1184-4E0F-AC58-B24A22614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FC4A53-EEE9-4BF4-81B0-A734379999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3836DD-B6F3-49D5-8166-6AEB30A66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2B990B-ABCE-4611-B6C8-7B25CE1E413D}"/>
              </a:ext>
            </a:extLst>
          </p:cNvPr>
          <p:cNvSpPr>
            <a:spLocks noGrp="1"/>
          </p:cNvSpPr>
          <p:nvPr>
            <p:ph type="dt" sz="half" idx="10"/>
          </p:nvPr>
        </p:nvSpPr>
        <p:spPr/>
        <p:txBody>
          <a:bodyPr/>
          <a:lstStyle/>
          <a:p>
            <a:fld id="{9534549A-781F-4796-868B-FA4615CEEEE6}" type="datetimeFigureOut">
              <a:rPr lang="en-US" smtClean="0"/>
              <a:t>4/30/2020</a:t>
            </a:fld>
            <a:endParaRPr lang="en-US"/>
          </a:p>
        </p:txBody>
      </p:sp>
      <p:sp>
        <p:nvSpPr>
          <p:cNvPr id="6" name="Footer Placeholder 5">
            <a:extLst>
              <a:ext uri="{FF2B5EF4-FFF2-40B4-BE49-F238E27FC236}">
                <a16:creationId xmlns:a16="http://schemas.microsoft.com/office/drawing/2014/main" id="{34C5B481-AE1E-4E3F-980E-37EB4B066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0447A-9FC4-4D01-ADC2-FA19FAF9D26B}"/>
              </a:ext>
            </a:extLst>
          </p:cNvPr>
          <p:cNvSpPr>
            <a:spLocks noGrp="1"/>
          </p:cNvSpPr>
          <p:nvPr>
            <p:ph type="sldNum" sz="quarter" idx="12"/>
          </p:nvPr>
        </p:nvSpPr>
        <p:spPr/>
        <p:txBody>
          <a:bodyPr/>
          <a:lstStyle/>
          <a:p>
            <a:fld id="{332B05ED-4F39-4A65-8683-87D85038735F}" type="slidenum">
              <a:rPr lang="en-US" smtClean="0"/>
              <a:t>‹#›</a:t>
            </a:fld>
            <a:endParaRPr lang="en-US"/>
          </a:p>
        </p:txBody>
      </p:sp>
    </p:spTree>
    <p:extLst>
      <p:ext uri="{BB962C8B-B14F-4D97-AF65-F5344CB8AC3E}">
        <p14:creationId xmlns:p14="http://schemas.microsoft.com/office/powerpoint/2010/main" val="213944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10719-3A55-41C0-92EC-B2D0718CA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EF06DF-C092-489F-AD59-0D505381B1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77895-CF6D-4C7A-8A62-5000704DC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4549A-781F-4796-868B-FA4615CEEEE6}" type="datetimeFigureOut">
              <a:rPr lang="en-US" smtClean="0"/>
              <a:t>4/30/2020</a:t>
            </a:fld>
            <a:endParaRPr lang="en-US"/>
          </a:p>
        </p:txBody>
      </p:sp>
      <p:sp>
        <p:nvSpPr>
          <p:cNvPr id="5" name="Footer Placeholder 4">
            <a:extLst>
              <a:ext uri="{FF2B5EF4-FFF2-40B4-BE49-F238E27FC236}">
                <a16:creationId xmlns:a16="http://schemas.microsoft.com/office/drawing/2014/main" id="{EADA9A0D-80F3-4068-96EE-D97484E8D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5C1803-E9E5-48C4-8B4A-E9DC4D7BC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B05ED-4F39-4A65-8683-87D85038735F}" type="slidenum">
              <a:rPr lang="en-US" smtClean="0"/>
              <a:t>‹#›</a:t>
            </a:fld>
            <a:endParaRPr lang="en-US"/>
          </a:p>
        </p:txBody>
      </p:sp>
    </p:spTree>
    <p:extLst>
      <p:ext uri="{BB962C8B-B14F-4D97-AF65-F5344CB8AC3E}">
        <p14:creationId xmlns:p14="http://schemas.microsoft.com/office/powerpoint/2010/main" val="3301097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customXml" Target="../ink/ink1.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png"/><Relationship Id="rId5" Type="http://schemas.openxmlformats.org/officeDocument/2006/relationships/hyperlink" Target="https://www.illinoisworknet.com/Hamilton" TargetMode="External"/><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hyperlink" Target="https://pixabay.com/en/window-window-to-the-world-pane-19759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BA1C-160F-4326-AA72-08FDE7EF26BD}"/>
              </a:ext>
            </a:extLst>
          </p:cNvPr>
          <p:cNvSpPr>
            <a:spLocks noGrp="1"/>
          </p:cNvSpPr>
          <p:nvPr>
            <p:ph type="title"/>
          </p:nvPr>
        </p:nvSpPr>
        <p:spPr>
          <a:xfrm>
            <a:off x="433633" y="1046375"/>
            <a:ext cx="3384223" cy="3676454"/>
          </a:xfrm>
          <a:prstGeom prst="ellipse">
            <a:avLst/>
          </a:prstGeom>
          <a:solidFill>
            <a:srgbClr val="262626"/>
          </a:solidFill>
          <a:ln w="174625" cmpd="thinThick">
            <a:solidFill>
              <a:srgbClr val="262626"/>
            </a:solidFill>
          </a:ln>
        </p:spPr>
        <p:txBody>
          <a:bodyPr>
            <a:normAutofit fontScale="90000"/>
          </a:bodyPr>
          <a:lstStyle/>
          <a:p>
            <a:pPr algn="ctr"/>
            <a:r>
              <a:rPr lang="en-US" sz="2600" dirty="0">
                <a:solidFill>
                  <a:srgbClr val="FFFFFF"/>
                </a:solidFill>
              </a:rPr>
              <a:t>   </a:t>
            </a:r>
            <a:r>
              <a:rPr lang="en-US" sz="4000" b="1" dirty="0">
                <a:solidFill>
                  <a:srgbClr val="FFFFFF"/>
                </a:solidFill>
              </a:rPr>
              <a:t>WELCOME</a:t>
            </a:r>
            <a:br>
              <a:rPr lang="en-US" sz="3200" b="1" dirty="0">
                <a:solidFill>
                  <a:srgbClr val="FFFFFF"/>
                </a:solidFill>
              </a:rPr>
            </a:br>
            <a:br>
              <a:rPr lang="en-US" sz="2600" b="1" dirty="0">
                <a:solidFill>
                  <a:srgbClr val="FFFFFF"/>
                </a:solidFill>
              </a:rPr>
            </a:br>
            <a:r>
              <a:rPr lang="en-US" sz="3200" b="1" dirty="0">
                <a:solidFill>
                  <a:srgbClr val="FFFFFF"/>
                </a:solidFill>
              </a:rPr>
              <a:t>Hamilton County Coal Mine #1 employees</a:t>
            </a:r>
            <a:br>
              <a:rPr lang="en-US" sz="2600" b="1" dirty="0">
                <a:solidFill>
                  <a:srgbClr val="FFFFFF"/>
                </a:solidFill>
              </a:rPr>
            </a:br>
            <a:r>
              <a:rPr lang="en-US" sz="2600" dirty="0">
                <a:solidFill>
                  <a:srgbClr val="FFFFFF"/>
                </a:solidFill>
              </a:rPr>
              <a:t> </a:t>
            </a:r>
          </a:p>
        </p:txBody>
      </p:sp>
      <p:pic>
        <p:nvPicPr>
          <p:cNvPr id="14" name="Picture 13">
            <a:extLst>
              <a:ext uri="{FF2B5EF4-FFF2-40B4-BE49-F238E27FC236}">
                <a16:creationId xmlns:a16="http://schemas.microsoft.com/office/drawing/2014/main" id="{24AEAC3B-3E74-4AD3-A842-A67219B00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9291" y="264161"/>
            <a:ext cx="7188199" cy="1922858"/>
          </a:xfrm>
          <a:prstGeom prst="rect">
            <a:avLst/>
          </a:prstGeom>
        </p:spPr>
      </p:pic>
      <p:sp>
        <p:nvSpPr>
          <p:cNvPr id="3" name="Content Placeholder 2">
            <a:extLst>
              <a:ext uri="{FF2B5EF4-FFF2-40B4-BE49-F238E27FC236}">
                <a16:creationId xmlns:a16="http://schemas.microsoft.com/office/drawing/2014/main" id="{36A49210-02E5-46E9-AEB4-FF86DD6C9270}"/>
              </a:ext>
            </a:extLst>
          </p:cNvPr>
          <p:cNvSpPr>
            <a:spLocks noGrp="1"/>
          </p:cNvSpPr>
          <p:nvPr>
            <p:ph idx="1"/>
          </p:nvPr>
        </p:nvSpPr>
        <p:spPr>
          <a:xfrm>
            <a:off x="4309290" y="2564090"/>
            <a:ext cx="7188199" cy="4293909"/>
          </a:xfrm>
        </p:spPr>
        <p:txBody>
          <a:bodyPr>
            <a:noAutofit/>
          </a:bodyPr>
          <a:lstStyle/>
          <a:p>
            <a:r>
              <a:rPr lang="en-US" sz="2000" dirty="0">
                <a:solidFill>
                  <a:schemeClr val="accent1">
                    <a:lumMod val="50000"/>
                  </a:schemeClr>
                </a:solidFill>
              </a:rPr>
              <a:t>Welcome to this layoff assistance presentation created specifically for the employees of Hamilton County Coal Mine #1 in Dahlgren, Illinois.  The following presentation has been created to assist you in locating important information about your layoff, and guide you to your next steps in accessing benefits.</a:t>
            </a:r>
          </a:p>
          <a:p>
            <a:r>
              <a:rPr lang="en-US" sz="2000" dirty="0">
                <a:solidFill>
                  <a:schemeClr val="accent1">
                    <a:lumMod val="50000"/>
                  </a:schemeClr>
                </a:solidFill>
              </a:rPr>
              <a:t>This presentation will provide specific information about services available to you as a Dislocated Worker and also provide contact information for all of the presenters. This presentation also includes information on health care benefits and unemployment filing information.  </a:t>
            </a:r>
          </a:p>
          <a:p>
            <a:r>
              <a:rPr lang="en-US" sz="2000" dirty="0">
                <a:solidFill>
                  <a:schemeClr val="accent1">
                    <a:lumMod val="50000"/>
                  </a:schemeClr>
                </a:solidFill>
              </a:rPr>
              <a:t>Our goal is to provide you with the information you need to access services and benefits during this time of transition.  Let’s get started!</a:t>
            </a:r>
          </a:p>
        </p:txBody>
      </p:sp>
      <p:pic>
        <p:nvPicPr>
          <p:cNvPr id="7" name="Audio 6">
            <a:hlinkClick r:id="" action="ppaction://media"/>
            <a:extLst>
              <a:ext uri="{FF2B5EF4-FFF2-40B4-BE49-F238E27FC236}">
                <a16:creationId xmlns:a16="http://schemas.microsoft.com/office/drawing/2014/main" id="{9D949B7F-FD21-4C23-89B8-224F38DD2E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33555553"/>
      </p:ext>
    </p:extLst>
  </p:cSld>
  <p:clrMapOvr>
    <a:masterClrMapping/>
  </p:clrMapOvr>
  <mc:AlternateContent xmlns:mc="http://schemas.openxmlformats.org/markup-compatibility/2006">
    <mc:Choice xmlns:p14="http://schemas.microsoft.com/office/powerpoint/2010/main" Requires="p14">
      <p:transition spd="slow" p14:dur="2000" advTm="43398"/>
    </mc:Choice>
    <mc:Fallback>
      <p:transition spd="slow" advTm="43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5E54CA0-AF84-4F64-A0A3-35535A9D0E57}"/>
              </a:ext>
            </a:extLst>
          </p:cNvPr>
          <p:cNvSpPr txBox="1">
            <a:spLocks/>
          </p:cNvSpPr>
          <p:nvPr/>
        </p:nvSpPr>
        <p:spPr>
          <a:xfrm>
            <a:off x="2126007" y="3676454"/>
            <a:ext cx="7913540" cy="240735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buFont typeface="+mj-lt"/>
              <a:buAutoNum type="arabicPeriod"/>
            </a:pPr>
            <a:r>
              <a:rPr lang="en-US" dirty="0">
                <a:solidFill>
                  <a:srgbClr val="002060"/>
                </a:solidFill>
                <a:latin typeface="Helvetica-Light"/>
                <a:ea typeface="Times New Roman" panose="02020603050405020304" pitchFamily="18" charset="0"/>
                <a:cs typeface="Helvetica-Light"/>
              </a:rPr>
              <a:t>Illinois Department of Commerce</a:t>
            </a:r>
          </a:p>
          <a:p>
            <a:pPr marL="514350" indent="-514350">
              <a:lnSpc>
                <a:spcPct val="100000"/>
              </a:lnSpc>
              <a:buFont typeface="+mj-lt"/>
              <a:buAutoNum type="arabicPeriod"/>
            </a:pPr>
            <a:r>
              <a:rPr lang="en-US" sz="3000" dirty="0">
                <a:solidFill>
                  <a:srgbClr val="002060"/>
                </a:solidFill>
              </a:rPr>
              <a:t>Southern 14 Workforce Investment Board, Inc.</a:t>
            </a:r>
            <a:r>
              <a:rPr lang="en-US" sz="3000" dirty="0">
                <a:solidFill>
                  <a:srgbClr val="002060"/>
                </a:solidFill>
                <a:latin typeface="Helvetica-Light"/>
                <a:ea typeface="Times New Roman" panose="02020603050405020304" pitchFamily="18" charset="0"/>
                <a:cs typeface="Helvetica-Light"/>
              </a:rPr>
              <a:t> </a:t>
            </a:r>
          </a:p>
          <a:p>
            <a:pPr marL="514350" indent="-514350">
              <a:lnSpc>
                <a:spcPct val="100000"/>
              </a:lnSpc>
              <a:buFont typeface="+mj-lt"/>
              <a:buAutoNum type="arabicPeriod"/>
            </a:pPr>
            <a:r>
              <a:rPr lang="en-US" dirty="0">
                <a:solidFill>
                  <a:srgbClr val="002060"/>
                </a:solidFill>
                <a:latin typeface="Helvetica-Light"/>
                <a:ea typeface="Times New Roman" panose="02020603050405020304" pitchFamily="18" charset="0"/>
                <a:cs typeface="Helvetica-Light"/>
              </a:rPr>
              <a:t>US Department of Labor, Employee Benefits Security Administration </a:t>
            </a:r>
          </a:p>
          <a:p>
            <a:pPr marL="514350" indent="-514350">
              <a:lnSpc>
                <a:spcPct val="100000"/>
              </a:lnSpc>
              <a:buFont typeface="+mj-lt"/>
              <a:buAutoNum type="arabicPeriod"/>
            </a:pPr>
            <a:r>
              <a:rPr lang="en-US" dirty="0">
                <a:solidFill>
                  <a:srgbClr val="002060"/>
                </a:solidFill>
                <a:latin typeface="Helvetica-Light"/>
                <a:ea typeface="Times New Roman" panose="02020603050405020304" pitchFamily="18" charset="0"/>
                <a:cs typeface="Helvetica-Light"/>
              </a:rPr>
              <a:t>Illinois Department of Employment Security</a:t>
            </a:r>
            <a:endParaRPr lang="en-US" dirty="0">
              <a:solidFill>
                <a:srgbClr val="002060"/>
              </a:solidFill>
            </a:endParaRPr>
          </a:p>
        </p:txBody>
      </p:sp>
      <p:pic>
        <p:nvPicPr>
          <p:cNvPr id="3" name="Picture 2">
            <a:extLst>
              <a:ext uri="{FF2B5EF4-FFF2-40B4-BE49-F238E27FC236}">
                <a16:creationId xmlns:a16="http://schemas.microsoft.com/office/drawing/2014/main" id="{B8D4A0D8-1283-4C99-ABF7-09EDB79B2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7282" y="301121"/>
            <a:ext cx="3977437" cy="1149728"/>
          </a:xfrm>
          <a:prstGeom prst="rect">
            <a:avLst/>
          </a:prstGeom>
        </p:spPr>
      </p:pic>
      <p:sp>
        <p:nvSpPr>
          <p:cNvPr id="4" name="TextBox 3">
            <a:extLst>
              <a:ext uri="{FF2B5EF4-FFF2-40B4-BE49-F238E27FC236}">
                <a16:creationId xmlns:a16="http://schemas.microsoft.com/office/drawing/2014/main" id="{0DAF375C-E52E-4AAB-BB0E-32E3CD2F31D4}"/>
              </a:ext>
            </a:extLst>
          </p:cNvPr>
          <p:cNvSpPr txBox="1"/>
          <p:nvPr/>
        </p:nvSpPr>
        <p:spPr>
          <a:xfrm>
            <a:off x="2395728" y="1816608"/>
            <a:ext cx="7400544" cy="2215991"/>
          </a:xfrm>
          <a:prstGeom prst="rect">
            <a:avLst/>
          </a:prstGeom>
          <a:noFill/>
        </p:spPr>
        <p:txBody>
          <a:bodyPr wrap="square" rtlCol="0">
            <a:spAutoFit/>
          </a:bodyPr>
          <a:lstStyle/>
          <a:p>
            <a:pPr algn="ctr"/>
            <a:r>
              <a:rPr lang="en-US" sz="3200" dirty="0"/>
              <a:t>Webinar Agenda</a:t>
            </a:r>
          </a:p>
          <a:p>
            <a:pPr algn="ctr"/>
            <a:r>
              <a:rPr lang="en-US" sz="2200" i="1" dirty="0"/>
              <a:t>Topic: Government Benefits for Separating Employees of</a:t>
            </a:r>
          </a:p>
          <a:p>
            <a:pPr algn="ctr"/>
            <a:r>
              <a:rPr lang="en-US" sz="2200" i="1" dirty="0"/>
              <a:t>Hamilton County Coal, Dahlgren, IL</a:t>
            </a:r>
          </a:p>
          <a:p>
            <a:pPr algn="ctr"/>
            <a:endParaRPr lang="en-US" sz="2200" i="1" dirty="0"/>
          </a:p>
          <a:p>
            <a:pPr algn="ctr"/>
            <a:r>
              <a:rPr lang="en-US" sz="2000" b="1" dirty="0"/>
              <a:t>Presenting Agencies :</a:t>
            </a:r>
          </a:p>
          <a:p>
            <a:pPr algn="ctr"/>
            <a:endParaRPr lang="en-US" sz="2000" b="1" dirty="0"/>
          </a:p>
        </p:txBody>
      </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CF083A6-23D4-4C38-98CA-BE4EBD5A9476}"/>
                  </a:ext>
                </a:extLst>
              </p14:cNvPr>
              <p14:cNvContentPartPr/>
              <p14:nvPr/>
            </p14:nvContentPartPr>
            <p14:xfrm>
              <a:off x="10965240" y="3566880"/>
              <a:ext cx="360" cy="360"/>
            </p14:xfrm>
          </p:contentPart>
        </mc:Choice>
        <mc:Fallback xmlns="">
          <p:pic>
            <p:nvPicPr>
              <p:cNvPr id="5" name="Ink 4">
                <a:extLst>
                  <a:ext uri="{FF2B5EF4-FFF2-40B4-BE49-F238E27FC236}">
                    <a16:creationId xmlns:a16="http://schemas.microsoft.com/office/drawing/2014/main" id="{DCF083A6-23D4-4C38-98CA-BE4EBD5A9476}"/>
                  </a:ext>
                </a:extLst>
              </p:cNvPr>
              <p:cNvPicPr/>
              <p:nvPr/>
            </p:nvPicPr>
            <p:blipFill>
              <a:blip r:embed="rId7"/>
              <a:stretch>
                <a:fillRect/>
              </a:stretch>
            </p:blipFill>
            <p:spPr>
              <a:xfrm>
                <a:off x="10955880" y="3557520"/>
                <a:ext cx="19080" cy="19080"/>
              </a:xfrm>
              <a:prstGeom prst="rect">
                <a:avLst/>
              </a:prstGeom>
            </p:spPr>
          </p:pic>
        </mc:Fallback>
      </mc:AlternateContent>
      <p:pic>
        <p:nvPicPr>
          <p:cNvPr id="11" name="Video 10">
            <a:hlinkClick r:id="" action="ppaction://media"/>
            <a:extLst>
              <a:ext uri="{FF2B5EF4-FFF2-40B4-BE49-F238E27FC236}">
                <a16:creationId xmlns:a16="http://schemas.microsoft.com/office/drawing/2014/main" id="{C87159DF-CEE5-4CF8-98A6-F3C359A06AED}"/>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8"/>
          <a:stretch>
            <a:fillRect/>
          </a:stretch>
        </p:blipFill>
        <p:spPr>
          <a:xfrm>
            <a:off x="9906000" y="6812280"/>
            <a:ext cx="2285999" cy="45719"/>
          </a:xfrm>
          <a:prstGeom prst="rect">
            <a:avLst/>
          </a:prstGeom>
        </p:spPr>
      </p:pic>
    </p:spTree>
    <p:extLst>
      <p:ext uri="{BB962C8B-B14F-4D97-AF65-F5344CB8AC3E}">
        <p14:creationId xmlns:p14="http://schemas.microsoft.com/office/powerpoint/2010/main" val="1147301577"/>
      </p:ext>
    </p:extLst>
  </p:cSld>
  <p:clrMapOvr>
    <a:masterClrMapping/>
  </p:clrMapOvr>
  <mc:AlternateContent xmlns:mc="http://schemas.openxmlformats.org/markup-compatibility/2006" xmlns:p14="http://schemas.microsoft.com/office/powerpoint/2010/main">
    <mc:Choice Requires="p14">
      <p:transition spd="slow" p14:dur="2000" advTm="47912"/>
    </mc:Choice>
    <mc:Fallback xmlns="">
      <p:transition spd="slow" advTm="47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C683B0-C3DA-4246-8EB9-E614EFE5EF7C}"/>
              </a:ext>
            </a:extLst>
          </p:cNvPr>
          <p:cNvSpPr>
            <a:spLocks noGrp="1"/>
          </p:cNvSpPr>
          <p:nvPr>
            <p:ph type="title"/>
          </p:nvPr>
        </p:nvSpPr>
        <p:spPr>
          <a:xfrm>
            <a:off x="838200" y="194437"/>
            <a:ext cx="10515600" cy="1987931"/>
          </a:xfrm>
        </p:spPr>
        <p:txBody>
          <a:bodyPr/>
          <a:lstStyle/>
          <a:p>
            <a:r>
              <a:rPr lang="en-US" dirty="0">
                <a:solidFill>
                  <a:schemeClr val="bg1"/>
                </a:solidFill>
              </a:rPr>
              <a:t>r</a:t>
            </a:r>
          </a:p>
        </p:txBody>
      </p:sp>
      <p:sp>
        <p:nvSpPr>
          <p:cNvPr id="3" name="Subtitle 2">
            <a:extLst>
              <a:ext uri="{FF2B5EF4-FFF2-40B4-BE49-F238E27FC236}">
                <a16:creationId xmlns:a16="http://schemas.microsoft.com/office/drawing/2014/main" id="{B140F547-0F2B-47FA-BD81-EEB263DF1234}"/>
              </a:ext>
            </a:extLst>
          </p:cNvPr>
          <p:cNvSpPr>
            <a:spLocks noGrp="1"/>
          </p:cNvSpPr>
          <p:nvPr>
            <p:ph idx="1"/>
          </p:nvPr>
        </p:nvSpPr>
        <p:spPr>
          <a:xfrm>
            <a:off x="1484720" y="2375554"/>
            <a:ext cx="9222559" cy="4330045"/>
          </a:xfrm>
        </p:spPr>
        <p:txBody>
          <a:bodyPr>
            <a:normAutofit fontScale="85000" lnSpcReduction="10000"/>
          </a:bodyPr>
          <a:lstStyle/>
          <a:p>
            <a:pPr marL="0" indent="0">
              <a:buNone/>
            </a:pPr>
            <a:endParaRPr lang="en-US" sz="1000" dirty="0">
              <a:solidFill>
                <a:schemeClr val="accent1">
                  <a:lumMod val="75000"/>
                </a:schemeClr>
              </a:solidFill>
            </a:endParaRPr>
          </a:p>
          <a:p>
            <a:pPr lvl="1">
              <a:lnSpc>
                <a:spcPct val="100000"/>
              </a:lnSpc>
            </a:pPr>
            <a:r>
              <a:rPr lang="en-US" sz="2600" dirty="0"/>
              <a:t>This webinar is about you and the benefits you paid for with taxes</a:t>
            </a:r>
          </a:p>
          <a:p>
            <a:pPr lvl="1">
              <a:lnSpc>
                <a:spcPct val="100000"/>
              </a:lnSpc>
            </a:pPr>
            <a:r>
              <a:rPr lang="en-US" sz="2600" dirty="0"/>
              <a:t>One benefit is not funded by your taxes: </a:t>
            </a:r>
            <a:r>
              <a:rPr lang="en-US" sz="2600" i="1" dirty="0"/>
              <a:t>Your </a:t>
            </a:r>
            <a:r>
              <a:rPr lang="en-US" sz="2600" i="1" u="sng" dirty="0"/>
              <a:t>Employer</a:t>
            </a:r>
            <a:r>
              <a:rPr lang="en-US" sz="2600" i="1" dirty="0"/>
              <a:t> pays for your Unemployment Insurance (UI) benefits</a:t>
            </a:r>
          </a:p>
          <a:p>
            <a:pPr lvl="1">
              <a:lnSpc>
                <a:spcPct val="100000"/>
              </a:lnSpc>
            </a:pPr>
            <a:r>
              <a:rPr lang="en-US" sz="2600" dirty="0"/>
              <a:t>Workforce Innovation and Opportunity Act  (WIOA) is a federally-funded program which provides services for Adults, Youth, Dislocated Workers &amp; their spouses (Displaced Homemaker).</a:t>
            </a:r>
          </a:p>
          <a:p>
            <a:pPr lvl="1">
              <a:lnSpc>
                <a:spcPct val="100000"/>
              </a:lnSpc>
            </a:pPr>
            <a:r>
              <a:rPr lang="en-US" sz="2600" dirty="0"/>
              <a:t>A “</a:t>
            </a:r>
            <a:r>
              <a:rPr lang="en-US" sz="2600" u="sng" dirty="0"/>
              <a:t>Dislocated Worker</a:t>
            </a:r>
            <a:r>
              <a:rPr lang="en-US" sz="2600" dirty="0"/>
              <a:t>” is an employee who has been laid off, or has a layoff date pending with their company and the separation is through no fault of their own</a:t>
            </a:r>
          </a:p>
          <a:p>
            <a:pPr lvl="1">
              <a:lnSpc>
                <a:spcPct val="100000"/>
              </a:lnSpc>
            </a:pPr>
            <a:r>
              <a:rPr lang="en-US" sz="2600" i="1" dirty="0">
                <a:solidFill>
                  <a:schemeClr val="accent2">
                    <a:lumMod val="50000"/>
                  </a:schemeClr>
                </a:solidFill>
              </a:rPr>
              <a:t>Window of Eligibility: </a:t>
            </a:r>
            <a:r>
              <a:rPr lang="en-US" sz="2600" i="1" dirty="0">
                <a:solidFill>
                  <a:srgbClr val="00B050"/>
                </a:solidFill>
              </a:rPr>
              <a:t>Separation Date to next Hire Date</a:t>
            </a:r>
          </a:p>
          <a:p>
            <a:pPr lvl="1">
              <a:lnSpc>
                <a:spcPct val="100000"/>
              </a:lnSpc>
            </a:pPr>
            <a:r>
              <a:rPr lang="en-US" sz="2600" dirty="0"/>
              <a:t>Recorded Webinar &amp; handouts found on your Web page: 		</a:t>
            </a:r>
          </a:p>
          <a:p>
            <a:pPr lvl="1">
              <a:lnSpc>
                <a:spcPct val="100000"/>
              </a:lnSpc>
            </a:pPr>
            <a:r>
              <a:rPr lang="en-US" dirty="0"/>
              <a:t> </a:t>
            </a:r>
            <a:r>
              <a:rPr lang="en-US" u="sng" dirty="0">
                <a:solidFill>
                  <a:srgbClr val="002060"/>
                </a:solidFill>
                <a:hlinkClick r:id="rId5">
                  <a:extLst>
                    <a:ext uri="{A12FA001-AC4F-418D-AE19-62706E023703}">
                      <ahyp:hlinkClr xmlns:ahyp="http://schemas.microsoft.com/office/drawing/2018/hyperlinkcolor" val="tx"/>
                    </a:ext>
                  </a:extLst>
                </a:hlinkClick>
              </a:rPr>
              <a:t>https://www.illinoisworknet.com/Hamilton</a:t>
            </a:r>
            <a:r>
              <a:rPr lang="en-US" u="sng" dirty="0">
                <a:solidFill>
                  <a:srgbClr val="002060"/>
                </a:solidFill>
              </a:rPr>
              <a:t>CountyCoal</a:t>
            </a:r>
            <a:endParaRPr lang="en-US" sz="2000" dirty="0">
              <a:solidFill>
                <a:srgbClr val="002060"/>
              </a:solidFill>
            </a:endParaRPr>
          </a:p>
          <a:p>
            <a:pPr marL="457200" lvl="1" indent="0">
              <a:lnSpc>
                <a:spcPct val="100000"/>
              </a:lnSpc>
              <a:buNone/>
            </a:pPr>
            <a:endParaRPr lang="en-US" sz="2600" i="1" dirty="0"/>
          </a:p>
        </p:txBody>
      </p:sp>
      <p:pic>
        <p:nvPicPr>
          <p:cNvPr id="5" name="Picture 4">
            <a:extLst>
              <a:ext uri="{FF2B5EF4-FFF2-40B4-BE49-F238E27FC236}">
                <a16:creationId xmlns:a16="http://schemas.microsoft.com/office/drawing/2014/main" id="{87148AAA-5CF5-466B-A8C7-B8343D7214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4027" y="301121"/>
            <a:ext cx="3923946" cy="1134266"/>
          </a:xfrm>
          <a:prstGeom prst="rect">
            <a:avLst/>
          </a:prstGeom>
        </p:spPr>
      </p:pic>
      <p:pic>
        <p:nvPicPr>
          <p:cNvPr id="10" name="Picture 9">
            <a:extLst>
              <a:ext uri="{FF2B5EF4-FFF2-40B4-BE49-F238E27FC236}">
                <a16:creationId xmlns:a16="http://schemas.microsoft.com/office/drawing/2014/main" id="{2034C4C2-A8BD-4E67-B640-6C4ECF0BA0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2960" y="1313415"/>
            <a:ext cx="1162734" cy="717737"/>
          </a:xfrm>
          <a:prstGeom prst="rect">
            <a:avLst/>
          </a:prstGeom>
          <a:ln w="28575">
            <a:solidFill>
              <a:srgbClr val="CC6600"/>
            </a:solidFill>
          </a:ln>
        </p:spPr>
      </p:pic>
      <p:pic>
        <p:nvPicPr>
          <p:cNvPr id="4" name="Picture 3">
            <a:extLst>
              <a:ext uri="{FF2B5EF4-FFF2-40B4-BE49-F238E27FC236}">
                <a16:creationId xmlns:a16="http://schemas.microsoft.com/office/drawing/2014/main" id="{A526D572-B906-4C9A-ADC4-B396FDEBC9B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V="1">
            <a:off x="1139633" y="5171566"/>
            <a:ext cx="45719" cy="65704"/>
          </a:xfrm>
          <a:prstGeom prst="rect">
            <a:avLst/>
          </a:prstGeom>
        </p:spPr>
      </p:pic>
      <p:pic>
        <p:nvPicPr>
          <p:cNvPr id="12" name="Video 11">
            <a:hlinkClick r:id="" action="ppaction://media"/>
            <a:extLst>
              <a:ext uri="{FF2B5EF4-FFF2-40B4-BE49-F238E27FC236}">
                <a16:creationId xmlns:a16="http://schemas.microsoft.com/office/drawing/2014/main" id="{10E9ABEA-8D6C-4BCB-997F-E614FD836890}"/>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10"/>
          <a:stretch>
            <a:fillRect/>
          </a:stretch>
        </p:blipFill>
        <p:spPr>
          <a:xfrm flipV="1">
            <a:off x="9906000" y="6857999"/>
            <a:ext cx="2285999" cy="45719"/>
          </a:xfrm>
          <a:prstGeom prst="rect">
            <a:avLst/>
          </a:prstGeom>
        </p:spPr>
      </p:pic>
    </p:spTree>
    <p:extLst>
      <p:ext uri="{BB962C8B-B14F-4D97-AF65-F5344CB8AC3E}">
        <p14:creationId xmlns:p14="http://schemas.microsoft.com/office/powerpoint/2010/main" val="33651406"/>
      </p:ext>
    </p:extLst>
  </p:cSld>
  <p:clrMapOvr>
    <a:masterClrMapping/>
  </p:clrMapOvr>
  <mc:AlternateContent xmlns:mc="http://schemas.openxmlformats.org/markup-compatibility/2006" xmlns:p14="http://schemas.microsoft.com/office/powerpoint/2010/main">
    <mc:Choice Requires="p14">
      <p:transition spd="slow" p14:dur="2000" advTm="209773"/>
    </mc:Choice>
    <mc:Fallback xmlns="">
      <p:transition spd="slow" advTm="209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inCategory xmlns="9352c220-c5aa-4176-b310-478a54cdcce0">3</MainCategory>
    <Site xmlns="9352c220-c5aa-4176-b310-478a54cdcce0"/>
    <SubCategory xmlns="9352c220-c5aa-4176-b310-478a54cdcce0">42</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Value>1</Value>
    </SubAudience>
    <Language xmlns="9352c220-c5aa-4176-b310-478a54cdcce0">English</Language>
    <DocumentType xmlns="9352c220-c5aa-4176-b310-478a54cdcce0">
      <Value>Informational</Value>
    </DocumentType>
    <TaxCatchAll xmlns="6e83a1a5-9dab-4521-85db-ea3c8196acb3"/>
    <Description0 xmlns="9352c220-c5aa-4176-b310-478a54cdcce0">Hamilton County Coal DCEO RRU Presentationpid Response Presentation-</Description0>
    <GradeLevel xmlns="9352c220-c5aa-4176-b310-478a54cdcce0">
      <Value>&gt;12 Postsecondary</Value>
    </GradeLevel>
  </documentManagement>
</p:properties>
</file>

<file path=customXml/itemProps1.xml><?xml version="1.0" encoding="utf-8"?>
<ds:datastoreItem xmlns:ds="http://schemas.openxmlformats.org/officeDocument/2006/customXml" ds:itemID="{F7490996-D3E8-44D0-A3A1-1358BF644429}"/>
</file>

<file path=customXml/itemProps2.xml><?xml version="1.0" encoding="utf-8"?>
<ds:datastoreItem xmlns:ds="http://schemas.openxmlformats.org/officeDocument/2006/customXml" ds:itemID="{5B3EC25F-416F-4870-B012-EF67A08113D4}"/>
</file>

<file path=customXml/itemProps3.xml><?xml version="1.0" encoding="utf-8"?>
<ds:datastoreItem xmlns:ds="http://schemas.openxmlformats.org/officeDocument/2006/customXml" ds:itemID="{AD608E72-446A-489F-BF7A-87FB06C2C0D3}"/>
</file>

<file path=docProps/app.xml><?xml version="1.0" encoding="utf-8"?>
<Properties xmlns="http://schemas.openxmlformats.org/officeDocument/2006/extended-properties" xmlns:vt="http://schemas.openxmlformats.org/officeDocument/2006/docPropsVTypes">
  <TotalTime>399</TotalTime>
  <Words>545</Words>
  <Application>Microsoft Office PowerPoint</Application>
  <PresentationFormat>Widescreen</PresentationFormat>
  <Paragraphs>31</Paragraphs>
  <Slides>3</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Helvetica-Light</vt:lpstr>
      <vt:lpstr>Times New Roman</vt:lpstr>
      <vt:lpstr>Office Theme</vt:lpstr>
      <vt:lpstr>   WELCOME  Hamilton County Coal Mine #1 employees  </vt:lpstr>
      <vt:lpstr>PowerPoint Presentation</vt:lpstr>
      <vt:lpstr>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Hamilton County Coal DCEO RRU Presentationpid Response Presentation-</dc:title>
  <dc:creator>Robin Kralman</dc:creator>
  <cp:keywords/>
  <cp:lastModifiedBy>Robin Kralman</cp:lastModifiedBy>
  <cp:revision>25</cp:revision>
  <dcterms:created xsi:type="dcterms:W3CDTF">2020-04-02T19:45:41Z</dcterms:created>
  <dcterms:modified xsi:type="dcterms:W3CDTF">2020-04-30T20:07:51Z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