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8.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2.xml" ContentType="application/vnd.ms-office.drawingml.diagramDrawing+xml"/>
  <Override PartName="/ppt/handoutMasters/handoutMaster1.xml" ContentType="application/vnd.openxmlformats-officedocument.presentationml.handoutMaster+xml"/>
  <Override PartName="/ppt/diagrams/quickStyle2.xml" ContentType="application/vnd.openxmlformats-officedocument.drawingml.diagramStyle+xml"/>
  <Override PartName="/ppt/diagrams/colors2.xml" ContentType="application/vnd.openxmlformats-officedocument.drawingml.diagramColors+xml"/>
  <Override PartName="/ppt/diagrams/colors1.xml" ContentType="application/vnd.openxmlformats-officedocument.drawingml.diagramColors+xml"/>
  <Override PartName="/ppt/diagrams/layout2.xml" ContentType="application/vnd.openxmlformats-officedocument.drawingml.diagramLayout+xml"/>
  <Override PartName="/ppt/diagrams/drawing1.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256" r:id="rId2"/>
    <p:sldId id="306" r:id="rId3"/>
    <p:sldId id="259" r:id="rId4"/>
    <p:sldId id="260" r:id="rId5"/>
    <p:sldId id="261" r:id="rId6"/>
    <p:sldId id="262" r:id="rId7"/>
    <p:sldId id="263" r:id="rId8"/>
    <p:sldId id="265" r:id="rId9"/>
    <p:sldId id="266" r:id="rId10"/>
    <p:sldId id="267" r:id="rId11"/>
    <p:sldId id="268" r:id="rId12"/>
    <p:sldId id="298" r:id="rId13"/>
    <p:sldId id="270" r:id="rId14"/>
    <p:sldId id="300" r:id="rId15"/>
    <p:sldId id="277" r:id="rId16"/>
    <p:sldId id="278" r:id="rId17"/>
    <p:sldId id="301" r:id="rId18"/>
    <p:sldId id="304" r:id="rId19"/>
    <p:sldId id="302" r:id="rId20"/>
    <p:sldId id="303" r:id="rId21"/>
    <p:sldId id="279" r:id="rId22"/>
    <p:sldId id="280" r:id="rId23"/>
    <p:sldId id="281" r:id="rId24"/>
    <p:sldId id="282" r:id="rId25"/>
    <p:sldId id="283" r:id="rId26"/>
    <p:sldId id="284" r:id="rId27"/>
    <p:sldId id="285" r:id="rId28"/>
    <p:sldId id="286" r:id="rId29"/>
    <p:sldId id="287" r:id="rId30"/>
    <p:sldId id="288" r:id="rId31"/>
    <p:sldId id="289" r:id="rId32"/>
    <p:sldId id="291" r:id="rId33"/>
    <p:sldId id="292" r:id="rId34"/>
    <p:sldId id="293" r:id="rId35"/>
    <p:sldId id="294" r:id="rId36"/>
    <p:sldId id="305" r:id="rId37"/>
    <p:sldId id="296" r:id="rId3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FF6600"/>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6"/>
    <p:restoredTop sz="94674"/>
  </p:normalViewPr>
  <p:slideViewPr>
    <p:cSldViewPr snapToGrid="0" snapToObjects="1">
      <p:cViewPr varScale="1">
        <p:scale>
          <a:sx n="85" d="100"/>
          <a:sy n="85" d="100"/>
        </p:scale>
        <p:origin x="45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913BF-83E8-4478-B6C7-CA2A6B947EDF}"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F2EED5B9-119D-4C20-8399-7C989989554B}">
      <dgm:prSet phldrT="[Text]"/>
      <dgm:spPr/>
      <dgm:t>
        <a:bodyPr/>
        <a:lstStyle/>
        <a:p>
          <a:r>
            <a:rPr lang="en-US" dirty="0">
              <a:solidFill>
                <a:srgbClr val="172169"/>
              </a:solidFill>
            </a:rPr>
            <a:t>Pre-Award</a:t>
          </a:r>
        </a:p>
      </dgm:t>
    </dgm:pt>
    <dgm:pt modelId="{94AD88C8-30D6-40A8-AFAB-3E2BCD593B9F}" type="parTrans" cxnId="{C43BB7F7-B80E-4CA3-8E0B-4C9471D2B374}">
      <dgm:prSet/>
      <dgm:spPr/>
      <dgm:t>
        <a:bodyPr/>
        <a:lstStyle/>
        <a:p>
          <a:endParaRPr lang="en-US"/>
        </a:p>
      </dgm:t>
    </dgm:pt>
    <dgm:pt modelId="{B798E463-59E8-4BA3-98C3-E3E4B66A09DC}" type="sibTrans" cxnId="{C43BB7F7-B80E-4CA3-8E0B-4C9471D2B374}">
      <dgm:prSet/>
      <dgm:spPr/>
      <dgm:t>
        <a:bodyPr/>
        <a:lstStyle/>
        <a:p>
          <a:endParaRPr lang="en-US"/>
        </a:p>
      </dgm:t>
    </dgm:pt>
    <dgm:pt modelId="{AB91CC65-FA03-4170-B23E-FC2E8E431FA5}">
      <dgm:prSet phldrT="[Text]"/>
      <dgm:spPr/>
      <dgm:t>
        <a:bodyPr/>
        <a:lstStyle/>
        <a:p>
          <a:r>
            <a:rPr lang="en-US" dirty="0">
              <a:solidFill>
                <a:srgbClr val="172169"/>
              </a:solidFill>
            </a:rPr>
            <a:t>Award</a:t>
          </a:r>
        </a:p>
      </dgm:t>
    </dgm:pt>
    <dgm:pt modelId="{3650DC45-C229-4149-999C-F70E5B3BB9BB}" type="parTrans" cxnId="{983D5237-5214-46BC-B9EB-426ABA94E32A}">
      <dgm:prSet/>
      <dgm:spPr/>
      <dgm:t>
        <a:bodyPr/>
        <a:lstStyle/>
        <a:p>
          <a:endParaRPr lang="en-US"/>
        </a:p>
      </dgm:t>
    </dgm:pt>
    <dgm:pt modelId="{786A4BCF-B6B6-4287-AD77-16256851E684}" type="sibTrans" cxnId="{983D5237-5214-46BC-B9EB-426ABA94E32A}">
      <dgm:prSet/>
      <dgm:spPr/>
      <dgm:t>
        <a:bodyPr/>
        <a:lstStyle/>
        <a:p>
          <a:endParaRPr lang="en-US"/>
        </a:p>
      </dgm:t>
    </dgm:pt>
    <dgm:pt modelId="{431202B4-92C6-4A8F-BB96-4E9868275C05}">
      <dgm:prSet phldrT="[Text]"/>
      <dgm:spPr/>
      <dgm:t>
        <a:bodyPr/>
        <a:lstStyle/>
        <a:p>
          <a:r>
            <a:rPr lang="en-US" dirty="0">
              <a:solidFill>
                <a:srgbClr val="172169"/>
              </a:solidFill>
            </a:rPr>
            <a:t>Post- Award</a:t>
          </a:r>
        </a:p>
      </dgm:t>
    </dgm:pt>
    <dgm:pt modelId="{B7DE697C-8D2C-484B-A0A2-1DFCD76EE128}" type="parTrans" cxnId="{D2E2B274-27F4-4AA5-AB4A-1429D2D88B49}">
      <dgm:prSet/>
      <dgm:spPr/>
      <dgm:t>
        <a:bodyPr/>
        <a:lstStyle/>
        <a:p>
          <a:endParaRPr lang="en-US"/>
        </a:p>
      </dgm:t>
    </dgm:pt>
    <dgm:pt modelId="{E56EA771-2EBB-45DD-BEF2-D9B378525BDF}" type="sibTrans" cxnId="{D2E2B274-27F4-4AA5-AB4A-1429D2D88B49}">
      <dgm:prSet/>
      <dgm:spPr/>
      <dgm:t>
        <a:bodyPr/>
        <a:lstStyle/>
        <a:p>
          <a:endParaRPr lang="en-US"/>
        </a:p>
      </dgm:t>
    </dgm:pt>
    <dgm:pt modelId="{CEB50B72-2EF8-4873-A538-5B8087F958F8}" type="pres">
      <dgm:prSet presAssocID="{6F6913BF-83E8-4478-B6C7-CA2A6B947EDF}" presName="Name0" presStyleCnt="0">
        <dgm:presLayoutVars>
          <dgm:chMax val="7"/>
          <dgm:chPref val="7"/>
          <dgm:dir/>
          <dgm:animLvl val="lvl"/>
        </dgm:presLayoutVars>
      </dgm:prSet>
      <dgm:spPr/>
    </dgm:pt>
    <dgm:pt modelId="{D50A3375-FF1D-48E1-871A-7FEA3DC5C951}" type="pres">
      <dgm:prSet presAssocID="{F2EED5B9-119D-4C20-8399-7C989989554B}" presName="Accent1" presStyleCnt="0"/>
      <dgm:spPr/>
    </dgm:pt>
    <dgm:pt modelId="{B3169B17-ED13-46CA-9275-17D55FE37B6F}" type="pres">
      <dgm:prSet presAssocID="{F2EED5B9-119D-4C20-8399-7C989989554B}" presName="Accent" presStyleLbl="node1" presStyleIdx="0" presStyleCnt="3" custLinFactNeighborX="-692"/>
      <dgm:spPr>
        <a:solidFill>
          <a:srgbClr val="FF6600"/>
        </a:solidFill>
        <a:ln>
          <a:solidFill>
            <a:srgbClr val="172169"/>
          </a:solidFill>
        </a:ln>
      </dgm:spPr>
    </dgm:pt>
    <dgm:pt modelId="{F5E08EF7-44C2-46CE-A6A9-D610B9DFB0EB}" type="pres">
      <dgm:prSet presAssocID="{F2EED5B9-119D-4C20-8399-7C989989554B}" presName="Parent1" presStyleLbl="revTx" presStyleIdx="0" presStyleCnt="3">
        <dgm:presLayoutVars>
          <dgm:chMax val="1"/>
          <dgm:chPref val="1"/>
          <dgm:bulletEnabled val="1"/>
        </dgm:presLayoutVars>
      </dgm:prSet>
      <dgm:spPr/>
    </dgm:pt>
    <dgm:pt modelId="{608738B6-1668-4338-A37F-3D1EF975FDD6}" type="pres">
      <dgm:prSet presAssocID="{AB91CC65-FA03-4170-B23E-FC2E8E431FA5}" presName="Accent2" presStyleCnt="0"/>
      <dgm:spPr/>
    </dgm:pt>
    <dgm:pt modelId="{1FD76EBD-F036-4BFE-B851-A73801EDE300}" type="pres">
      <dgm:prSet presAssocID="{AB91CC65-FA03-4170-B23E-FC2E8E431FA5}" presName="Accent" presStyleLbl="node1" presStyleIdx="1" presStyleCnt="3"/>
      <dgm:spPr>
        <a:solidFill>
          <a:srgbClr val="FF6600"/>
        </a:solidFill>
        <a:ln>
          <a:solidFill>
            <a:srgbClr val="172169"/>
          </a:solidFill>
        </a:ln>
      </dgm:spPr>
    </dgm:pt>
    <dgm:pt modelId="{5A55EE81-D41A-4522-95EC-EAFC7862ACA0}" type="pres">
      <dgm:prSet presAssocID="{AB91CC65-FA03-4170-B23E-FC2E8E431FA5}" presName="Parent2" presStyleLbl="revTx" presStyleIdx="1" presStyleCnt="3">
        <dgm:presLayoutVars>
          <dgm:chMax val="1"/>
          <dgm:chPref val="1"/>
          <dgm:bulletEnabled val="1"/>
        </dgm:presLayoutVars>
      </dgm:prSet>
      <dgm:spPr/>
    </dgm:pt>
    <dgm:pt modelId="{ABE0BA9E-586D-4233-8E5E-65566AA9273E}" type="pres">
      <dgm:prSet presAssocID="{431202B4-92C6-4A8F-BB96-4E9868275C05}" presName="Accent3" presStyleCnt="0"/>
      <dgm:spPr/>
    </dgm:pt>
    <dgm:pt modelId="{100D15D1-607A-4E87-960F-AE5BF6A84C2F}" type="pres">
      <dgm:prSet presAssocID="{431202B4-92C6-4A8F-BB96-4E9868275C05}" presName="Accent" presStyleLbl="node1" presStyleIdx="2" presStyleCnt="3"/>
      <dgm:spPr>
        <a:solidFill>
          <a:srgbClr val="FF6600"/>
        </a:solidFill>
        <a:ln>
          <a:solidFill>
            <a:srgbClr val="172169"/>
          </a:solidFill>
        </a:ln>
      </dgm:spPr>
    </dgm:pt>
    <dgm:pt modelId="{495C1D83-B84F-4055-89D4-199E80B0C2F3}" type="pres">
      <dgm:prSet presAssocID="{431202B4-92C6-4A8F-BB96-4E9868275C05}" presName="Parent3" presStyleLbl="revTx" presStyleIdx="2" presStyleCnt="3">
        <dgm:presLayoutVars>
          <dgm:chMax val="1"/>
          <dgm:chPref val="1"/>
          <dgm:bulletEnabled val="1"/>
        </dgm:presLayoutVars>
      </dgm:prSet>
      <dgm:spPr/>
    </dgm:pt>
  </dgm:ptLst>
  <dgm:cxnLst>
    <dgm:cxn modelId="{983D5237-5214-46BC-B9EB-426ABA94E32A}" srcId="{6F6913BF-83E8-4478-B6C7-CA2A6B947EDF}" destId="{AB91CC65-FA03-4170-B23E-FC2E8E431FA5}" srcOrd="1" destOrd="0" parTransId="{3650DC45-C229-4149-999C-F70E5B3BB9BB}" sibTransId="{786A4BCF-B6B6-4287-AD77-16256851E684}"/>
    <dgm:cxn modelId="{6D706C4F-8E30-4306-BC67-53AD67577342}" type="presOf" srcId="{F2EED5B9-119D-4C20-8399-7C989989554B}" destId="{F5E08EF7-44C2-46CE-A6A9-D610B9DFB0EB}" srcOrd="0" destOrd="0" presId="urn:microsoft.com/office/officeart/2009/layout/CircleArrowProcess"/>
    <dgm:cxn modelId="{D2E2B274-27F4-4AA5-AB4A-1429D2D88B49}" srcId="{6F6913BF-83E8-4478-B6C7-CA2A6B947EDF}" destId="{431202B4-92C6-4A8F-BB96-4E9868275C05}" srcOrd="2" destOrd="0" parTransId="{B7DE697C-8D2C-484B-A0A2-1DFCD76EE128}" sibTransId="{E56EA771-2EBB-45DD-BEF2-D9B378525BDF}"/>
    <dgm:cxn modelId="{68109D7C-3A15-4ADE-929D-6D5DC3CF160D}" type="presOf" srcId="{6F6913BF-83E8-4478-B6C7-CA2A6B947EDF}" destId="{CEB50B72-2EF8-4873-A538-5B8087F958F8}" srcOrd="0" destOrd="0" presId="urn:microsoft.com/office/officeart/2009/layout/CircleArrowProcess"/>
    <dgm:cxn modelId="{875D68AD-D33E-416B-B0F0-C88D8E145F7E}" type="presOf" srcId="{431202B4-92C6-4A8F-BB96-4E9868275C05}" destId="{495C1D83-B84F-4055-89D4-199E80B0C2F3}" srcOrd="0" destOrd="0" presId="urn:microsoft.com/office/officeart/2009/layout/CircleArrowProcess"/>
    <dgm:cxn modelId="{E5667BDC-937E-4A9C-80DF-FD74DAB2B9E7}" type="presOf" srcId="{AB91CC65-FA03-4170-B23E-FC2E8E431FA5}" destId="{5A55EE81-D41A-4522-95EC-EAFC7862ACA0}" srcOrd="0" destOrd="0" presId="urn:microsoft.com/office/officeart/2009/layout/CircleArrowProcess"/>
    <dgm:cxn modelId="{C43BB7F7-B80E-4CA3-8E0B-4C9471D2B374}" srcId="{6F6913BF-83E8-4478-B6C7-CA2A6B947EDF}" destId="{F2EED5B9-119D-4C20-8399-7C989989554B}" srcOrd="0" destOrd="0" parTransId="{94AD88C8-30D6-40A8-AFAB-3E2BCD593B9F}" sibTransId="{B798E463-59E8-4BA3-98C3-E3E4B66A09DC}"/>
    <dgm:cxn modelId="{AD8D4444-E6C2-461C-88D4-35B8562233C6}" type="presParOf" srcId="{CEB50B72-2EF8-4873-A538-5B8087F958F8}" destId="{D50A3375-FF1D-48E1-871A-7FEA3DC5C951}" srcOrd="0" destOrd="0" presId="urn:microsoft.com/office/officeart/2009/layout/CircleArrowProcess"/>
    <dgm:cxn modelId="{73D83ECA-A6A9-435E-8EEB-90DC9BF7845D}" type="presParOf" srcId="{D50A3375-FF1D-48E1-871A-7FEA3DC5C951}" destId="{B3169B17-ED13-46CA-9275-17D55FE37B6F}" srcOrd="0" destOrd="0" presId="urn:microsoft.com/office/officeart/2009/layout/CircleArrowProcess"/>
    <dgm:cxn modelId="{7EBFD705-5746-4B15-BEBF-AF4DB006634C}" type="presParOf" srcId="{CEB50B72-2EF8-4873-A538-5B8087F958F8}" destId="{F5E08EF7-44C2-46CE-A6A9-D610B9DFB0EB}" srcOrd="1" destOrd="0" presId="urn:microsoft.com/office/officeart/2009/layout/CircleArrowProcess"/>
    <dgm:cxn modelId="{665FE02B-9AFF-4654-ACEA-F8FB1F5EA711}" type="presParOf" srcId="{CEB50B72-2EF8-4873-A538-5B8087F958F8}" destId="{608738B6-1668-4338-A37F-3D1EF975FDD6}" srcOrd="2" destOrd="0" presId="urn:microsoft.com/office/officeart/2009/layout/CircleArrowProcess"/>
    <dgm:cxn modelId="{3728CD76-95BB-411F-8E67-B311A93EC9AD}" type="presParOf" srcId="{608738B6-1668-4338-A37F-3D1EF975FDD6}" destId="{1FD76EBD-F036-4BFE-B851-A73801EDE300}" srcOrd="0" destOrd="0" presId="urn:microsoft.com/office/officeart/2009/layout/CircleArrowProcess"/>
    <dgm:cxn modelId="{9DB5F264-71E7-438F-AC50-CDD546BB58A4}" type="presParOf" srcId="{CEB50B72-2EF8-4873-A538-5B8087F958F8}" destId="{5A55EE81-D41A-4522-95EC-EAFC7862ACA0}" srcOrd="3" destOrd="0" presId="urn:microsoft.com/office/officeart/2009/layout/CircleArrowProcess"/>
    <dgm:cxn modelId="{45F0B0C6-9EDA-49D3-BF9D-36B9B5FEC500}" type="presParOf" srcId="{CEB50B72-2EF8-4873-A538-5B8087F958F8}" destId="{ABE0BA9E-586D-4233-8E5E-65566AA9273E}" srcOrd="4" destOrd="0" presId="urn:microsoft.com/office/officeart/2009/layout/CircleArrowProcess"/>
    <dgm:cxn modelId="{772EB065-8117-4091-9F3E-38106CDB8F62}" type="presParOf" srcId="{ABE0BA9E-586D-4233-8E5E-65566AA9273E}" destId="{100D15D1-607A-4E87-960F-AE5BF6A84C2F}" srcOrd="0" destOrd="0" presId="urn:microsoft.com/office/officeart/2009/layout/CircleArrowProcess"/>
    <dgm:cxn modelId="{F44A773A-ECE4-40EC-8F02-AE7900C87CFE}" type="presParOf" srcId="{CEB50B72-2EF8-4873-A538-5B8087F958F8}" destId="{495C1D83-B84F-4055-89D4-199E80B0C2F3}"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34EA62-AB62-4240-9842-A8A512F4C893}"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B38BBA15-817D-486B-B595-6A143DB0EF30}">
      <dgm:prSet phldrT="[Text]"/>
      <dgm:spPr/>
      <dgm:t>
        <a:bodyPr/>
        <a:lstStyle/>
        <a:p>
          <a:r>
            <a:rPr lang="en-US" dirty="0"/>
            <a:t>Program</a:t>
          </a:r>
        </a:p>
      </dgm:t>
    </dgm:pt>
    <dgm:pt modelId="{59780972-2B37-4F2E-AB12-44662A945121}" type="parTrans" cxnId="{55A6D0DE-0E0A-4CDD-AAA6-B267BDB8747B}">
      <dgm:prSet/>
      <dgm:spPr/>
      <dgm:t>
        <a:bodyPr/>
        <a:lstStyle/>
        <a:p>
          <a:endParaRPr lang="en-US"/>
        </a:p>
      </dgm:t>
    </dgm:pt>
    <dgm:pt modelId="{72D96C9F-A083-4888-BEAC-90274810AA02}" type="sibTrans" cxnId="{55A6D0DE-0E0A-4CDD-AAA6-B267BDB8747B}">
      <dgm:prSet/>
      <dgm:spPr/>
      <dgm:t>
        <a:bodyPr/>
        <a:lstStyle/>
        <a:p>
          <a:endParaRPr lang="en-US"/>
        </a:p>
      </dgm:t>
    </dgm:pt>
    <dgm:pt modelId="{C77C0098-430C-4A44-B05E-233E7080AFEA}">
      <dgm:prSet phldrT="[Text]" custT="1"/>
      <dgm:spPr/>
      <dgm:t>
        <a:bodyPr/>
        <a:lstStyle/>
        <a:p>
          <a:r>
            <a:rPr lang="en-US" sz="3600" dirty="0">
              <a:solidFill>
                <a:schemeClr val="tx1">
                  <a:lumMod val="75000"/>
                  <a:lumOff val="25000"/>
                </a:schemeClr>
              </a:solidFill>
            </a:rPr>
            <a:t>Direct</a:t>
          </a:r>
        </a:p>
      </dgm:t>
    </dgm:pt>
    <dgm:pt modelId="{2A8DD56C-90B7-454A-B967-0086EC400A1E}" type="parTrans" cxnId="{4462E4F0-4608-47EF-BF02-1F7CF0EF9C2E}">
      <dgm:prSet/>
      <dgm:spPr/>
      <dgm:t>
        <a:bodyPr/>
        <a:lstStyle/>
        <a:p>
          <a:endParaRPr lang="en-US"/>
        </a:p>
      </dgm:t>
    </dgm:pt>
    <dgm:pt modelId="{BE757E9F-286B-4F16-B507-E195167B9B25}" type="sibTrans" cxnId="{4462E4F0-4608-47EF-BF02-1F7CF0EF9C2E}">
      <dgm:prSet/>
      <dgm:spPr/>
      <dgm:t>
        <a:bodyPr/>
        <a:lstStyle/>
        <a:p>
          <a:endParaRPr lang="en-US"/>
        </a:p>
      </dgm:t>
    </dgm:pt>
    <dgm:pt modelId="{26F93B0D-2419-4A32-A73D-23C7CB29A833}">
      <dgm:prSet phldrT="[Text]" custT="1"/>
      <dgm:spPr/>
      <dgm:t>
        <a:bodyPr/>
        <a:lstStyle/>
        <a:p>
          <a:r>
            <a:rPr lang="en-US" sz="3600" dirty="0">
              <a:solidFill>
                <a:schemeClr val="tx1">
                  <a:lumMod val="75000"/>
                  <a:lumOff val="25000"/>
                </a:schemeClr>
              </a:solidFill>
            </a:rPr>
            <a:t>Indirect</a:t>
          </a:r>
        </a:p>
      </dgm:t>
    </dgm:pt>
    <dgm:pt modelId="{05D2E8FC-3868-4D87-9D89-01BFA6EF78F9}" type="parTrans" cxnId="{5F9E430A-93CF-409B-9BBC-FC9776263691}">
      <dgm:prSet/>
      <dgm:spPr/>
      <dgm:t>
        <a:bodyPr/>
        <a:lstStyle/>
        <a:p>
          <a:endParaRPr lang="en-US"/>
        </a:p>
      </dgm:t>
    </dgm:pt>
    <dgm:pt modelId="{D136F784-8F72-4D7F-AEF7-A53555F561E0}" type="sibTrans" cxnId="{5F9E430A-93CF-409B-9BBC-FC9776263691}">
      <dgm:prSet/>
      <dgm:spPr/>
      <dgm:t>
        <a:bodyPr/>
        <a:lstStyle/>
        <a:p>
          <a:endParaRPr lang="en-US"/>
        </a:p>
      </dgm:t>
    </dgm:pt>
    <dgm:pt modelId="{2159185F-DCE3-4B3F-8D6C-35EA0254120F}">
      <dgm:prSet phldrT="[Text]"/>
      <dgm:spPr/>
      <dgm:t>
        <a:bodyPr/>
        <a:lstStyle/>
        <a:p>
          <a:r>
            <a:rPr lang="en-US" dirty="0"/>
            <a:t>Administration</a:t>
          </a:r>
        </a:p>
      </dgm:t>
    </dgm:pt>
    <dgm:pt modelId="{170D847B-158F-43AC-9182-ACDACD392363}" type="parTrans" cxnId="{1D2CDB82-773E-46E6-8728-209670CA68DF}">
      <dgm:prSet/>
      <dgm:spPr/>
      <dgm:t>
        <a:bodyPr/>
        <a:lstStyle/>
        <a:p>
          <a:endParaRPr lang="en-US"/>
        </a:p>
      </dgm:t>
    </dgm:pt>
    <dgm:pt modelId="{FA59A38D-53A4-48AE-A240-D725DD294414}" type="sibTrans" cxnId="{1D2CDB82-773E-46E6-8728-209670CA68DF}">
      <dgm:prSet/>
      <dgm:spPr/>
      <dgm:t>
        <a:bodyPr/>
        <a:lstStyle/>
        <a:p>
          <a:endParaRPr lang="en-US"/>
        </a:p>
      </dgm:t>
    </dgm:pt>
    <dgm:pt modelId="{CF56107C-C7A5-4EF4-95EE-B74443C21BAA}">
      <dgm:prSet phldrT="[Text]" custT="1"/>
      <dgm:spPr/>
      <dgm:t>
        <a:bodyPr/>
        <a:lstStyle/>
        <a:p>
          <a:r>
            <a:rPr lang="en-US" sz="3600" b="0" dirty="0">
              <a:solidFill>
                <a:schemeClr val="tx1">
                  <a:lumMod val="75000"/>
                  <a:lumOff val="25000"/>
                </a:schemeClr>
              </a:solidFill>
            </a:rPr>
            <a:t>Direct</a:t>
          </a:r>
        </a:p>
      </dgm:t>
    </dgm:pt>
    <dgm:pt modelId="{2A37C45C-11F0-4C73-955F-6BC6321C8845}" type="parTrans" cxnId="{23F3286F-A5E6-40E7-ADF5-287763A65250}">
      <dgm:prSet/>
      <dgm:spPr/>
      <dgm:t>
        <a:bodyPr/>
        <a:lstStyle/>
        <a:p>
          <a:endParaRPr lang="en-US"/>
        </a:p>
      </dgm:t>
    </dgm:pt>
    <dgm:pt modelId="{6C851DC8-BDAD-4DC4-B565-B533E7B19072}" type="sibTrans" cxnId="{23F3286F-A5E6-40E7-ADF5-287763A65250}">
      <dgm:prSet/>
      <dgm:spPr/>
      <dgm:t>
        <a:bodyPr/>
        <a:lstStyle/>
        <a:p>
          <a:endParaRPr lang="en-US"/>
        </a:p>
      </dgm:t>
    </dgm:pt>
    <dgm:pt modelId="{77AC01BD-382B-4043-959F-379BFF4C867C}">
      <dgm:prSet phldrT="[Text]" custT="1"/>
      <dgm:spPr/>
      <dgm:t>
        <a:bodyPr/>
        <a:lstStyle/>
        <a:p>
          <a:r>
            <a:rPr lang="en-US" sz="3600" b="0" dirty="0">
              <a:solidFill>
                <a:schemeClr val="tx1">
                  <a:lumMod val="75000"/>
                  <a:lumOff val="25000"/>
                </a:schemeClr>
              </a:solidFill>
            </a:rPr>
            <a:t>Indirect</a:t>
          </a:r>
        </a:p>
      </dgm:t>
    </dgm:pt>
    <dgm:pt modelId="{7E47749E-723C-4F62-B0AE-A1BF8FEE9997}" type="parTrans" cxnId="{A9EA663D-3652-4605-85D7-28ECFB10B1D3}">
      <dgm:prSet/>
      <dgm:spPr/>
      <dgm:t>
        <a:bodyPr/>
        <a:lstStyle/>
        <a:p>
          <a:endParaRPr lang="en-US"/>
        </a:p>
      </dgm:t>
    </dgm:pt>
    <dgm:pt modelId="{5A088F9A-2148-4B4F-9199-96E91F612B8E}" type="sibTrans" cxnId="{A9EA663D-3652-4605-85D7-28ECFB10B1D3}">
      <dgm:prSet/>
      <dgm:spPr/>
      <dgm:t>
        <a:bodyPr/>
        <a:lstStyle/>
        <a:p>
          <a:endParaRPr lang="en-US"/>
        </a:p>
      </dgm:t>
    </dgm:pt>
    <dgm:pt modelId="{8569D82F-EBF2-46FB-96D0-5469FF396E7B}" type="pres">
      <dgm:prSet presAssocID="{9934EA62-AB62-4240-9842-A8A512F4C893}" presName="Name0" presStyleCnt="0">
        <dgm:presLayoutVars>
          <dgm:dir/>
          <dgm:animLvl val="lvl"/>
          <dgm:resizeHandles val="exact"/>
        </dgm:presLayoutVars>
      </dgm:prSet>
      <dgm:spPr/>
    </dgm:pt>
    <dgm:pt modelId="{0D5FDCD5-C368-4A10-9C48-4CBE7BF75183}" type="pres">
      <dgm:prSet presAssocID="{B38BBA15-817D-486B-B595-6A143DB0EF30}" presName="composite" presStyleCnt="0"/>
      <dgm:spPr/>
    </dgm:pt>
    <dgm:pt modelId="{60A1846A-649F-4D8C-8BBF-DE5E7AACA89E}" type="pres">
      <dgm:prSet presAssocID="{B38BBA15-817D-486B-B595-6A143DB0EF30}" presName="parTx" presStyleLbl="alignNode1" presStyleIdx="0" presStyleCnt="2" custLinFactNeighborX="-137" custLinFactNeighborY="104">
        <dgm:presLayoutVars>
          <dgm:chMax val="0"/>
          <dgm:chPref val="0"/>
          <dgm:bulletEnabled val="1"/>
        </dgm:presLayoutVars>
      </dgm:prSet>
      <dgm:spPr/>
    </dgm:pt>
    <dgm:pt modelId="{FB95BB97-E8AB-48B2-AFDE-60973B1CF687}" type="pres">
      <dgm:prSet presAssocID="{B38BBA15-817D-486B-B595-6A143DB0EF30}" presName="desTx" presStyleLbl="alignAccFollowNode1" presStyleIdx="0" presStyleCnt="2" custLinFactNeighborX="-2433" custLinFactNeighborY="1643">
        <dgm:presLayoutVars>
          <dgm:bulletEnabled val="1"/>
        </dgm:presLayoutVars>
      </dgm:prSet>
      <dgm:spPr/>
    </dgm:pt>
    <dgm:pt modelId="{0A92CAA7-44F3-4678-9CDB-BDD0274C8C4E}" type="pres">
      <dgm:prSet presAssocID="{72D96C9F-A083-4888-BEAC-90274810AA02}" presName="space" presStyleCnt="0"/>
      <dgm:spPr/>
    </dgm:pt>
    <dgm:pt modelId="{9CE1A172-D846-4339-A680-714DE8BC63B5}" type="pres">
      <dgm:prSet presAssocID="{2159185F-DCE3-4B3F-8D6C-35EA0254120F}" presName="composite" presStyleCnt="0"/>
      <dgm:spPr/>
    </dgm:pt>
    <dgm:pt modelId="{E381F3B8-8570-4930-81B6-C1A3875B640F}" type="pres">
      <dgm:prSet presAssocID="{2159185F-DCE3-4B3F-8D6C-35EA0254120F}" presName="parTx" presStyleLbl="alignNode1" presStyleIdx="1" presStyleCnt="2">
        <dgm:presLayoutVars>
          <dgm:chMax val="0"/>
          <dgm:chPref val="0"/>
          <dgm:bulletEnabled val="1"/>
        </dgm:presLayoutVars>
      </dgm:prSet>
      <dgm:spPr/>
    </dgm:pt>
    <dgm:pt modelId="{9E2EF706-368A-4E79-8E37-C47235F17298}" type="pres">
      <dgm:prSet presAssocID="{2159185F-DCE3-4B3F-8D6C-35EA0254120F}" presName="desTx" presStyleLbl="alignAccFollowNode1" presStyleIdx="1" presStyleCnt="2">
        <dgm:presLayoutVars>
          <dgm:bulletEnabled val="1"/>
        </dgm:presLayoutVars>
      </dgm:prSet>
      <dgm:spPr/>
    </dgm:pt>
  </dgm:ptLst>
  <dgm:cxnLst>
    <dgm:cxn modelId="{EEDC1903-84DC-4CD3-AE8E-1C7817E45F74}" type="presOf" srcId="{26F93B0D-2419-4A32-A73D-23C7CB29A833}" destId="{FB95BB97-E8AB-48B2-AFDE-60973B1CF687}" srcOrd="0" destOrd="1" presId="urn:microsoft.com/office/officeart/2005/8/layout/hList1"/>
    <dgm:cxn modelId="{5F9E430A-93CF-409B-9BBC-FC9776263691}" srcId="{B38BBA15-817D-486B-B595-6A143DB0EF30}" destId="{26F93B0D-2419-4A32-A73D-23C7CB29A833}" srcOrd="1" destOrd="0" parTransId="{05D2E8FC-3868-4D87-9D89-01BFA6EF78F9}" sibTransId="{D136F784-8F72-4D7F-AEF7-A53555F561E0}"/>
    <dgm:cxn modelId="{A9EA663D-3652-4605-85D7-28ECFB10B1D3}" srcId="{2159185F-DCE3-4B3F-8D6C-35EA0254120F}" destId="{77AC01BD-382B-4043-959F-379BFF4C867C}" srcOrd="1" destOrd="0" parTransId="{7E47749E-723C-4F62-B0AE-A1BF8FEE9997}" sibTransId="{5A088F9A-2148-4B4F-9199-96E91F612B8E}"/>
    <dgm:cxn modelId="{6E63D169-CE9D-4A21-8B9C-7071ED5296E4}" type="presOf" srcId="{2159185F-DCE3-4B3F-8D6C-35EA0254120F}" destId="{E381F3B8-8570-4930-81B6-C1A3875B640F}" srcOrd="0" destOrd="0" presId="urn:microsoft.com/office/officeart/2005/8/layout/hList1"/>
    <dgm:cxn modelId="{23F3286F-A5E6-40E7-ADF5-287763A65250}" srcId="{2159185F-DCE3-4B3F-8D6C-35EA0254120F}" destId="{CF56107C-C7A5-4EF4-95EE-B74443C21BAA}" srcOrd="0" destOrd="0" parTransId="{2A37C45C-11F0-4C73-955F-6BC6321C8845}" sibTransId="{6C851DC8-BDAD-4DC4-B565-B533E7B19072}"/>
    <dgm:cxn modelId="{73D99C50-9A8D-4EC4-BF94-B9ED9AC7661B}" type="presOf" srcId="{CF56107C-C7A5-4EF4-95EE-B74443C21BAA}" destId="{9E2EF706-368A-4E79-8E37-C47235F17298}" srcOrd="0" destOrd="0" presId="urn:microsoft.com/office/officeart/2005/8/layout/hList1"/>
    <dgm:cxn modelId="{1A0BBF71-7CBD-4D55-8BE0-B73D1BD11764}" type="presOf" srcId="{C77C0098-430C-4A44-B05E-233E7080AFEA}" destId="{FB95BB97-E8AB-48B2-AFDE-60973B1CF687}" srcOrd="0" destOrd="0" presId="urn:microsoft.com/office/officeart/2005/8/layout/hList1"/>
    <dgm:cxn modelId="{1D2CDB82-773E-46E6-8728-209670CA68DF}" srcId="{9934EA62-AB62-4240-9842-A8A512F4C893}" destId="{2159185F-DCE3-4B3F-8D6C-35EA0254120F}" srcOrd="1" destOrd="0" parTransId="{170D847B-158F-43AC-9182-ACDACD392363}" sibTransId="{FA59A38D-53A4-48AE-A240-D725DD294414}"/>
    <dgm:cxn modelId="{8F04EF87-B67C-4EA7-A487-AC47C2ED7E37}" type="presOf" srcId="{9934EA62-AB62-4240-9842-A8A512F4C893}" destId="{8569D82F-EBF2-46FB-96D0-5469FF396E7B}" srcOrd="0" destOrd="0" presId="urn:microsoft.com/office/officeart/2005/8/layout/hList1"/>
    <dgm:cxn modelId="{C3B3019D-C95D-4EF5-8528-52103BE6900C}" type="presOf" srcId="{B38BBA15-817D-486B-B595-6A143DB0EF30}" destId="{60A1846A-649F-4D8C-8BBF-DE5E7AACA89E}" srcOrd="0" destOrd="0" presId="urn:microsoft.com/office/officeart/2005/8/layout/hList1"/>
    <dgm:cxn modelId="{78D1B8A2-CC83-4741-B068-D9DD27177A0B}" type="presOf" srcId="{77AC01BD-382B-4043-959F-379BFF4C867C}" destId="{9E2EF706-368A-4E79-8E37-C47235F17298}" srcOrd="0" destOrd="1" presId="urn:microsoft.com/office/officeart/2005/8/layout/hList1"/>
    <dgm:cxn modelId="{55A6D0DE-0E0A-4CDD-AAA6-B267BDB8747B}" srcId="{9934EA62-AB62-4240-9842-A8A512F4C893}" destId="{B38BBA15-817D-486B-B595-6A143DB0EF30}" srcOrd="0" destOrd="0" parTransId="{59780972-2B37-4F2E-AB12-44662A945121}" sibTransId="{72D96C9F-A083-4888-BEAC-90274810AA02}"/>
    <dgm:cxn modelId="{4462E4F0-4608-47EF-BF02-1F7CF0EF9C2E}" srcId="{B38BBA15-817D-486B-B595-6A143DB0EF30}" destId="{C77C0098-430C-4A44-B05E-233E7080AFEA}" srcOrd="0" destOrd="0" parTransId="{2A8DD56C-90B7-454A-B967-0086EC400A1E}" sibTransId="{BE757E9F-286B-4F16-B507-E195167B9B25}"/>
    <dgm:cxn modelId="{FB3631F1-197B-4455-9E60-B01E77BA72F6}" type="presParOf" srcId="{8569D82F-EBF2-46FB-96D0-5469FF396E7B}" destId="{0D5FDCD5-C368-4A10-9C48-4CBE7BF75183}" srcOrd="0" destOrd="0" presId="urn:microsoft.com/office/officeart/2005/8/layout/hList1"/>
    <dgm:cxn modelId="{C26DAE61-270C-499D-A6F9-8257C2F9BEF5}" type="presParOf" srcId="{0D5FDCD5-C368-4A10-9C48-4CBE7BF75183}" destId="{60A1846A-649F-4D8C-8BBF-DE5E7AACA89E}" srcOrd="0" destOrd="0" presId="urn:microsoft.com/office/officeart/2005/8/layout/hList1"/>
    <dgm:cxn modelId="{86C6F76B-3801-4A76-9E79-384DA5D48C83}" type="presParOf" srcId="{0D5FDCD5-C368-4A10-9C48-4CBE7BF75183}" destId="{FB95BB97-E8AB-48B2-AFDE-60973B1CF687}" srcOrd="1" destOrd="0" presId="urn:microsoft.com/office/officeart/2005/8/layout/hList1"/>
    <dgm:cxn modelId="{0089FDCB-2A83-4A76-8B83-6C99ED1DDCF5}" type="presParOf" srcId="{8569D82F-EBF2-46FB-96D0-5469FF396E7B}" destId="{0A92CAA7-44F3-4678-9CDB-BDD0274C8C4E}" srcOrd="1" destOrd="0" presId="urn:microsoft.com/office/officeart/2005/8/layout/hList1"/>
    <dgm:cxn modelId="{5F3002D8-3A62-4E7C-AEB6-1242B95AFCA5}" type="presParOf" srcId="{8569D82F-EBF2-46FB-96D0-5469FF396E7B}" destId="{9CE1A172-D846-4339-A680-714DE8BC63B5}" srcOrd="2" destOrd="0" presId="urn:microsoft.com/office/officeart/2005/8/layout/hList1"/>
    <dgm:cxn modelId="{0A448A44-237F-4734-97E7-62402F821F84}" type="presParOf" srcId="{9CE1A172-D846-4339-A680-714DE8BC63B5}" destId="{E381F3B8-8570-4930-81B6-C1A3875B640F}" srcOrd="0" destOrd="0" presId="urn:microsoft.com/office/officeart/2005/8/layout/hList1"/>
    <dgm:cxn modelId="{D716848F-F78E-49B4-9DB7-61A7953D03F5}" type="presParOf" srcId="{9CE1A172-D846-4339-A680-714DE8BC63B5}" destId="{9E2EF706-368A-4E79-8E37-C47235F172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69B17-ED13-46CA-9275-17D55FE37B6F}">
      <dsp:nvSpPr>
        <dsp:cNvPr id="0" name=""/>
        <dsp:cNvSpPr/>
      </dsp:nvSpPr>
      <dsp:spPr>
        <a:xfrm>
          <a:off x="1187386" y="0"/>
          <a:ext cx="2033666" cy="2033976"/>
        </a:xfrm>
        <a:prstGeom prst="circularArrow">
          <a:avLst>
            <a:gd name="adj1" fmla="val 10980"/>
            <a:gd name="adj2" fmla="val 1142322"/>
            <a:gd name="adj3" fmla="val 4500000"/>
            <a:gd name="adj4" fmla="val 108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E08EF7-44C2-46CE-A6A9-D610B9DFB0EB}">
      <dsp:nvSpPr>
        <dsp:cNvPr id="0" name=""/>
        <dsp:cNvSpPr/>
      </dsp:nvSpPr>
      <dsp:spPr>
        <a:xfrm>
          <a:off x="1650966" y="734327"/>
          <a:ext cx="1130069" cy="564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172169"/>
              </a:solidFill>
            </a:rPr>
            <a:t>Pre-Award</a:t>
          </a:r>
        </a:p>
      </dsp:txBody>
      <dsp:txXfrm>
        <a:off x="1650966" y="734327"/>
        <a:ext cx="1130069" cy="564899"/>
      </dsp:txXfrm>
    </dsp:sp>
    <dsp:sp modelId="{1FD76EBD-F036-4BFE-B851-A73801EDE300}">
      <dsp:nvSpPr>
        <dsp:cNvPr id="0" name=""/>
        <dsp:cNvSpPr/>
      </dsp:nvSpPr>
      <dsp:spPr>
        <a:xfrm>
          <a:off x="636615" y="1168670"/>
          <a:ext cx="2033666" cy="2033976"/>
        </a:xfrm>
        <a:prstGeom prst="leftCircularArrow">
          <a:avLst>
            <a:gd name="adj1" fmla="val 10980"/>
            <a:gd name="adj2" fmla="val 1142322"/>
            <a:gd name="adj3" fmla="val 6300000"/>
            <a:gd name="adj4" fmla="val 189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5EE81-D41A-4522-95EC-EAFC7862ACA0}">
      <dsp:nvSpPr>
        <dsp:cNvPr id="0" name=""/>
        <dsp:cNvSpPr/>
      </dsp:nvSpPr>
      <dsp:spPr>
        <a:xfrm>
          <a:off x="1088414" y="1909757"/>
          <a:ext cx="1130069" cy="564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172169"/>
              </a:solidFill>
            </a:rPr>
            <a:t>Award</a:t>
          </a:r>
        </a:p>
      </dsp:txBody>
      <dsp:txXfrm>
        <a:off x="1088414" y="1909757"/>
        <a:ext cx="1130069" cy="564899"/>
      </dsp:txXfrm>
    </dsp:sp>
    <dsp:sp modelId="{100D15D1-607A-4E87-960F-AE5BF6A84C2F}">
      <dsp:nvSpPr>
        <dsp:cNvPr id="0" name=""/>
        <dsp:cNvSpPr/>
      </dsp:nvSpPr>
      <dsp:spPr>
        <a:xfrm>
          <a:off x="1346203" y="2477191"/>
          <a:ext cx="1747234" cy="1747935"/>
        </a:xfrm>
        <a:prstGeom prst="blockArc">
          <a:avLst>
            <a:gd name="adj1" fmla="val 13500000"/>
            <a:gd name="adj2" fmla="val 10800000"/>
            <a:gd name="adj3" fmla="val 1274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C1D83-B84F-4055-89D4-199E80B0C2F3}">
      <dsp:nvSpPr>
        <dsp:cNvPr id="0" name=""/>
        <dsp:cNvSpPr/>
      </dsp:nvSpPr>
      <dsp:spPr>
        <a:xfrm>
          <a:off x="1653640" y="3086877"/>
          <a:ext cx="1130069" cy="564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172169"/>
              </a:solidFill>
            </a:rPr>
            <a:t>Post- Award</a:t>
          </a:r>
        </a:p>
      </dsp:txBody>
      <dsp:txXfrm>
        <a:off x="1653640" y="3086877"/>
        <a:ext cx="1130069" cy="564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1846A-649F-4D8C-8BBF-DE5E7AACA89E}">
      <dsp:nvSpPr>
        <dsp:cNvPr id="0" name=""/>
        <dsp:cNvSpPr/>
      </dsp:nvSpPr>
      <dsp:spPr>
        <a:xfrm>
          <a:off x="0" y="11022"/>
          <a:ext cx="4385154" cy="118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Program</a:t>
          </a:r>
        </a:p>
      </dsp:txBody>
      <dsp:txXfrm>
        <a:off x="0" y="11022"/>
        <a:ext cx="4385154" cy="1180800"/>
      </dsp:txXfrm>
    </dsp:sp>
    <dsp:sp modelId="{FB95BB97-E8AB-48B2-AFDE-60973B1CF687}">
      <dsp:nvSpPr>
        <dsp:cNvPr id="0" name=""/>
        <dsp:cNvSpPr/>
      </dsp:nvSpPr>
      <dsp:spPr>
        <a:xfrm>
          <a:off x="0" y="1200388"/>
          <a:ext cx="4385154" cy="180072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Indirect</a:t>
          </a:r>
        </a:p>
      </dsp:txBody>
      <dsp:txXfrm>
        <a:off x="0" y="1200388"/>
        <a:ext cx="4385154" cy="1800720"/>
      </dsp:txXfrm>
    </dsp:sp>
    <dsp:sp modelId="{E381F3B8-8570-4930-81B6-C1A3875B640F}">
      <dsp:nvSpPr>
        <dsp:cNvPr id="0" name=""/>
        <dsp:cNvSpPr/>
      </dsp:nvSpPr>
      <dsp:spPr>
        <a:xfrm>
          <a:off x="4999121" y="9794"/>
          <a:ext cx="4385154" cy="1180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Administration</a:t>
          </a:r>
        </a:p>
      </dsp:txBody>
      <dsp:txXfrm>
        <a:off x="4999121" y="9794"/>
        <a:ext cx="4385154" cy="1180800"/>
      </dsp:txXfrm>
    </dsp:sp>
    <dsp:sp modelId="{9E2EF706-368A-4E79-8E37-C47235F17298}">
      <dsp:nvSpPr>
        <dsp:cNvPr id="0" name=""/>
        <dsp:cNvSpPr/>
      </dsp:nvSpPr>
      <dsp:spPr>
        <a:xfrm>
          <a:off x="4999121" y="1190594"/>
          <a:ext cx="4385154" cy="1800720"/>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Indirect</a:t>
          </a:r>
        </a:p>
      </dsp:txBody>
      <dsp:txXfrm>
        <a:off x="4999121" y="1190594"/>
        <a:ext cx="4385154" cy="18007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C1B9DE-C245-4CB0-93D5-6CC0DA596A04}"/>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a:extLst>
              <a:ext uri="{FF2B5EF4-FFF2-40B4-BE49-F238E27FC236}">
                <a16:creationId xmlns:a16="http://schemas.microsoft.com/office/drawing/2014/main" id="{0C9B5290-6C55-4E27-B7BA-8A0CA953CB42}"/>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5DC3B6C-CFED-40C1-AE06-D2E3C9924DEB}" type="datetimeFigureOut">
              <a:rPr lang="en-US" smtClean="0"/>
              <a:t>8/13/2018</a:t>
            </a:fld>
            <a:endParaRPr lang="en-US" dirty="0"/>
          </a:p>
        </p:txBody>
      </p:sp>
      <p:sp>
        <p:nvSpPr>
          <p:cNvPr id="4" name="Footer Placeholder 3">
            <a:extLst>
              <a:ext uri="{FF2B5EF4-FFF2-40B4-BE49-F238E27FC236}">
                <a16:creationId xmlns:a16="http://schemas.microsoft.com/office/drawing/2014/main" id="{72F6E56B-17D8-4D49-89F2-AFD112711699}"/>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DDA7139-C85F-40A8-91F1-F79AB78226C7}"/>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C5682C0-FA2C-42CA-880B-C1A95EEF2ECE}" type="slidenum">
              <a:rPr lang="en-US" smtClean="0"/>
              <a:t>‹#›</a:t>
            </a:fld>
            <a:endParaRPr lang="en-US" dirty="0"/>
          </a:p>
        </p:txBody>
      </p:sp>
    </p:spTree>
    <p:extLst>
      <p:ext uri="{BB962C8B-B14F-4D97-AF65-F5344CB8AC3E}">
        <p14:creationId xmlns:p14="http://schemas.microsoft.com/office/powerpoint/2010/main" val="413195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645384D-FAE2-4A94-AE61-0C785B904F9C}" type="datetimeFigureOut">
              <a:rPr lang="en-US" smtClean="0"/>
              <a:t>8/13/2018</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C78AB59-AEF8-452E-BB41-A7032F6E05B3}" type="slidenum">
              <a:rPr lang="en-US" smtClean="0"/>
              <a:t>‹#›</a:t>
            </a:fld>
            <a:endParaRPr lang="en-US" dirty="0"/>
          </a:p>
        </p:txBody>
      </p:sp>
    </p:spTree>
    <p:extLst>
      <p:ext uri="{BB962C8B-B14F-4D97-AF65-F5344CB8AC3E}">
        <p14:creationId xmlns:p14="http://schemas.microsoft.com/office/powerpoint/2010/main" val="208580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3866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with Text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98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Title with Text and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457200"/>
            <a:ext cx="8534400" cy="685800"/>
          </a:xfrm>
          <a:prstGeom prst="rect">
            <a:avLst/>
          </a:prstGeom>
        </p:spPr>
        <p:txBody>
          <a:bodyPr>
            <a:normAutofit/>
          </a:bodyPr>
          <a:lstStyle>
            <a:lvl1pPr>
              <a:defRPr sz="3600">
                <a:solidFill>
                  <a:schemeClr val="bg1"/>
                </a:solidFill>
              </a:defRPr>
            </a:lvl1pPr>
          </a:lstStyle>
          <a:p>
            <a:r>
              <a:rPr lang="en-US"/>
              <a:t>Content Page with Text and Photo</a:t>
            </a:r>
          </a:p>
        </p:txBody>
      </p:sp>
      <p:sp>
        <p:nvSpPr>
          <p:cNvPr id="8" name="Picture Placeholder 2"/>
          <p:cNvSpPr>
            <a:spLocks noGrp="1"/>
          </p:cNvSpPr>
          <p:nvPr>
            <p:ph type="pic" idx="10"/>
          </p:nvPr>
        </p:nvSpPr>
        <p:spPr>
          <a:xfrm>
            <a:off x="7315200" y="1828800"/>
            <a:ext cx="4165600" cy="4648200"/>
          </a:xfrm>
          <a:prstGeom prst="rect">
            <a:avLst/>
          </a:prstGeom>
        </p:spPr>
        <p:txBody>
          <a:bodyPr>
            <a:normAutofit/>
          </a:bodyPr>
          <a:lstStyle>
            <a:lvl1pPr marL="0" indent="0">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6573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8/13/2018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llinois.gov/sites/GATA/Grants/SitePages/CSFA.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bls.gov/home.htm" TargetMode="External"/><Relationship Id="rId2" Type="http://schemas.openxmlformats.org/officeDocument/2006/relationships/hyperlink" Target="http://www.census.gov/" TargetMode="External"/><Relationship Id="rId1" Type="http://schemas.openxmlformats.org/officeDocument/2006/relationships/slideLayout" Target="../slideLayouts/slideLayout2.xml"/><Relationship Id="rId4" Type="http://schemas.openxmlformats.org/officeDocument/2006/relationships/hyperlink" Target="https://www.illinoisreportcard.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www.illinoisworknet.com/WIOA/Documents/SMART_Module3.pdf"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llinoisworknet.com/TalentPipelineNOFO" TargetMode="External"/><Relationship Id="rId2" Type="http://schemas.openxmlformats.org/officeDocument/2006/relationships/hyperlink" Target="http://www.illinoisworknet.com/apprenticeshipnofo" TargetMode="External"/><Relationship Id="rId1" Type="http://schemas.openxmlformats.org/officeDocument/2006/relationships/slideLayout" Target="../slideLayouts/slideLayout2.xml"/><Relationship Id="rId4" Type="http://schemas.openxmlformats.org/officeDocument/2006/relationships/hyperlink" Target="http://www.illinoisworknet.com/WIOAInnovationNOFO"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illinoisworknet.com/GATA" TargetMode="External"/><Relationship Id="rId7" Type="http://schemas.openxmlformats.org/officeDocument/2006/relationships/hyperlink" Target="https://www.doleta.gov/" TargetMode="External"/><Relationship Id="rId2" Type="http://schemas.openxmlformats.org/officeDocument/2006/relationships/hyperlink" Target="https://www.grants.illinois.gov/" TargetMode="External"/><Relationship Id="rId1" Type="http://schemas.openxmlformats.org/officeDocument/2006/relationships/slideLayout" Target="../slideLayouts/slideLayout2.xml"/><Relationship Id="rId6" Type="http://schemas.openxmlformats.org/officeDocument/2006/relationships/hyperlink" Target="http://www.naswa.org/" TargetMode="External"/><Relationship Id="rId5" Type="http://schemas.openxmlformats.org/officeDocument/2006/relationships/hyperlink" Target="https://www.workforcegps.org/" TargetMode="External"/><Relationship Id="rId4" Type="http://schemas.openxmlformats.org/officeDocument/2006/relationships/hyperlink" Target="http://etasmarttraining.com/pdf/Single_Track_Region1.pdf"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4892" y="1505242"/>
            <a:ext cx="8496886" cy="2433712"/>
          </a:xfrm>
        </p:spPr>
        <p:txBody>
          <a:bodyPr>
            <a:noAutofit/>
          </a:bodyPr>
          <a:lstStyle/>
          <a:p>
            <a:r>
              <a:rPr lang="en-US" sz="4800" dirty="0"/>
              <a:t>Workforce Grants 101:</a:t>
            </a:r>
            <a:br>
              <a:rPr lang="en-US" sz="4800" dirty="0"/>
            </a:br>
            <a:r>
              <a:rPr lang="en-US" sz="3200" i="1" dirty="0"/>
              <a:t>An Overview of the Grant Submission Requirements under the Illinois Grant Accountability and Transparency 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05113" y="5144777"/>
            <a:ext cx="11307501" cy="8868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spTree>
    <p:extLst>
      <p:ext uri="{BB962C8B-B14F-4D97-AF65-F5344CB8AC3E}">
        <p14:creationId xmlns:p14="http://schemas.microsoft.com/office/powerpoint/2010/main" val="145098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GATA Framework for Risk Assessment</a:t>
            </a:r>
          </a:p>
        </p:txBody>
      </p:sp>
      <p:sp>
        <p:nvSpPr>
          <p:cNvPr id="12" name="Content Placeholder 11"/>
          <p:cNvSpPr>
            <a:spLocks noGrp="1"/>
          </p:cNvSpPr>
          <p:nvPr>
            <p:ph idx="1"/>
          </p:nvPr>
        </p:nvSpPr>
        <p:spPr>
          <a:prstGeom prst="rect">
            <a:avLst/>
          </a:prstGeom>
        </p:spPr>
        <p:txBody>
          <a:bodyPr>
            <a:normAutofit fontScale="92500" lnSpcReduction="10000"/>
          </a:bodyPr>
          <a:lstStyle/>
          <a:p>
            <a:r>
              <a:rPr lang="en-US" sz="2400" dirty="0"/>
              <a:t>Fiscal Risk Assessment (ICQ) is automated.</a:t>
            </a:r>
          </a:p>
          <a:p>
            <a:pPr lvl="1"/>
            <a:r>
              <a:rPr lang="en-US" dirty="0"/>
              <a:t>The Grantee can access the ICQ from the grantee portal. </a:t>
            </a:r>
          </a:p>
          <a:p>
            <a:pPr lvl="1"/>
            <a:r>
              <a:rPr lang="en-US" dirty="0"/>
              <a:t>The ICQ is completed on an annually basis by the Grantee</a:t>
            </a:r>
          </a:p>
          <a:p>
            <a:pPr lvl="1"/>
            <a:r>
              <a:rPr lang="en-US" dirty="0"/>
              <a:t>The ICQ should be completed at the entity-wide level</a:t>
            </a:r>
          </a:p>
          <a:p>
            <a:pPr lvl="1"/>
            <a:r>
              <a:rPr lang="en-US" dirty="0"/>
              <a:t>All state agencies will utilize the results of the ICQ</a:t>
            </a:r>
          </a:p>
          <a:p>
            <a:pPr marL="457200" lvl="1" indent="0">
              <a:buNone/>
            </a:pPr>
            <a:endParaRPr lang="en-US" dirty="0"/>
          </a:p>
          <a:p>
            <a:r>
              <a:rPr lang="en-US" sz="2400" dirty="0"/>
              <a:t>Programmatic Risk Assessment will be conducted by the awarding agency (DCEO) in the application process. It is unique to each NOFO and grant program and is typically completed if the proposal is recommended for funding.</a:t>
            </a:r>
          </a:p>
          <a:p>
            <a:pPr marL="0" indent="0">
              <a:buNone/>
            </a:pPr>
            <a:endParaRPr lang="en-US" sz="1900" dirty="0"/>
          </a:p>
          <a:p>
            <a:r>
              <a:rPr lang="en-US" sz="2400" dirty="0"/>
              <a:t>Risk profiles will be determined based on the two risk assessments. Risk profile will determine grant specific conditions and monitoring.</a:t>
            </a:r>
          </a:p>
          <a:p>
            <a:endParaRPr lang="en-US" sz="2400" dirty="0"/>
          </a:p>
        </p:txBody>
      </p:sp>
    </p:spTree>
    <p:extLst>
      <p:ext uri="{BB962C8B-B14F-4D97-AF65-F5344CB8AC3E}">
        <p14:creationId xmlns:p14="http://schemas.microsoft.com/office/powerpoint/2010/main" val="3701690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Indirect Cost Rate Selection </a:t>
            </a:r>
            <a:br>
              <a:rPr lang="en-US" dirty="0"/>
            </a:br>
            <a:r>
              <a:rPr lang="en-US" dirty="0"/>
              <a:t>Centralized Indirect Cost System</a:t>
            </a:r>
          </a:p>
        </p:txBody>
      </p:sp>
      <p:sp>
        <p:nvSpPr>
          <p:cNvPr id="12" name="Content Placeholder 11"/>
          <p:cNvSpPr>
            <a:spLocks noGrp="1"/>
          </p:cNvSpPr>
          <p:nvPr>
            <p:ph idx="1"/>
          </p:nvPr>
        </p:nvSpPr>
        <p:spPr>
          <a:xfrm>
            <a:off x="838200" y="1758462"/>
            <a:ext cx="9988953" cy="4276578"/>
          </a:xfrm>
          <a:prstGeom prst="rect">
            <a:avLst/>
          </a:prstGeom>
        </p:spPr>
        <p:txBody>
          <a:bodyPr>
            <a:normAutofit fontScale="85000" lnSpcReduction="20000"/>
          </a:bodyPr>
          <a:lstStyle/>
          <a:p>
            <a:r>
              <a:rPr lang="en-US" sz="2400" dirty="0"/>
              <a:t>All grantees must select an Indirect Cost Rate option in a centralized indirect cost rate system. </a:t>
            </a:r>
          </a:p>
          <a:p>
            <a:pPr marL="0" indent="0">
              <a:buNone/>
            </a:pPr>
            <a:endParaRPr lang="en-US" sz="1300" dirty="0"/>
          </a:p>
          <a:p>
            <a:r>
              <a:rPr lang="en-US" sz="2400" dirty="0"/>
              <a:t>An indirect cost rate is a device used for determining the appropriate amount of indirect costs each program should bear.  An Indirect Cost Rate is the ratio between the total indirect expenses and some direct cost base. </a:t>
            </a:r>
          </a:p>
          <a:p>
            <a:endParaRPr lang="en-US" sz="1300" dirty="0"/>
          </a:p>
          <a:p>
            <a:r>
              <a:rPr lang="en-US" sz="2400" dirty="0"/>
              <a:t>Options available for a Grantee to receive an Indirect Cost Rate:</a:t>
            </a:r>
          </a:p>
          <a:p>
            <a:pPr lvl="1"/>
            <a:r>
              <a:rPr lang="en-US" sz="1900" dirty="0"/>
              <a:t>Current Federal negotiated Indirect Cost Rate Agreement</a:t>
            </a:r>
          </a:p>
          <a:p>
            <a:pPr lvl="1"/>
            <a:r>
              <a:rPr lang="en-US" sz="1900" dirty="0"/>
              <a:t>Negotiate a rate with the State of Illinois</a:t>
            </a:r>
          </a:p>
          <a:p>
            <a:pPr lvl="1"/>
            <a:r>
              <a:rPr lang="en-US" sz="1900" dirty="0"/>
              <a:t>Elect to use the Federal 10%“de minimis” rate of Modified Total Direct Cost (MTDC)*</a:t>
            </a:r>
          </a:p>
          <a:p>
            <a:pPr lvl="1"/>
            <a:r>
              <a:rPr lang="en-US" sz="1900" dirty="0"/>
              <a:t>Use a “restricted’ or “special” rate that is statutorily required within program rules </a:t>
            </a:r>
          </a:p>
          <a:p>
            <a:pPr lvl="1"/>
            <a:r>
              <a:rPr lang="en-US" sz="1900" dirty="0"/>
              <a:t>Elect to decline any indirect cost rate</a:t>
            </a:r>
          </a:p>
          <a:p>
            <a:endParaRPr lang="en-US" sz="2400" dirty="0"/>
          </a:p>
          <a:p>
            <a:pPr marL="0" indent="0">
              <a:buNone/>
            </a:pPr>
            <a:r>
              <a:rPr lang="en-US" sz="2100" dirty="0"/>
              <a:t>* Note that if a grantee organization has ever federal or a state-negotiated rate, they are ineligible for the de minimis rate.</a:t>
            </a:r>
          </a:p>
          <a:p>
            <a:endParaRPr lang="en-US" sz="2400" dirty="0"/>
          </a:p>
        </p:txBody>
      </p:sp>
    </p:spTree>
    <p:extLst>
      <p:ext uri="{BB962C8B-B14F-4D97-AF65-F5344CB8AC3E}">
        <p14:creationId xmlns:p14="http://schemas.microsoft.com/office/powerpoint/2010/main" val="102549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11010" y="610865"/>
            <a:ext cx="8142790" cy="561049"/>
          </a:xfrm>
          <a:prstGeom prst="rect">
            <a:avLst/>
          </a:prstGeom>
        </p:spPr>
        <p:txBody>
          <a:bodyPr>
            <a:normAutofit fontScale="90000"/>
          </a:bodyPr>
          <a:lstStyle/>
          <a:p>
            <a:pPr algn="ctr"/>
            <a:r>
              <a:rPr lang="en-US" dirty="0"/>
              <a:t>Indirect Cost Rate Proposals &amp; Elections</a:t>
            </a:r>
          </a:p>
        </p:txBody>
      </p:sp>
      <p:sp>
        <p:nvSpPr>
          <p:cNvPr id="12" name="Content Placeholder 11"/>
          <p:cNvSpPr>
            <a:spLocks noGrp="1"/>
          </p:cNvSpPr>
          <p:nvPr>
            <p:ph idx="1"/>
          </p:nvPr>
        </p:nvSpPr>
        <p:spPr>
          <a:xfrm>
            <a:off x="838199" y="1805355"/>
            <a:ext cx="10515601" cy="4642338"/>
          </a:xfrm>
          <a:prstGeom prst="rect">
            <a:avLst/>
          </a:prstGeom>
        </p:spPr>
        <p:txBody>
          <a:bodyPr>
            <a:normAutofit fontScale="92500"/>
          </a:bodyPr>
          <a:lstStyle/>
          <a:p>
            <a:pPr lvl="1"/>
            <a:r>
              <a:rPr lang="en-US" sz="2200" dirty="0"/>
              <a:t>Centralized Indirect Cost System can be accessed at </a:t>
            </a:r>
            <a:r>
              <a:rPr lang="en-US" sz="2000" dirty="0">
                <a:hlinkClick r:id="rId2"/>
              </a:rPr>
              <a:t>http://grants.illinois.gov</a:t>
            </a:r>
            <a:r>
              <a:rPr lang="en-US" sz="2000" dirty="0"/>
              <a:t> </a:t>
            </a:r>
            <a:r>
              <a:rPr lang="en-US" sz="2200" dirty="0"/>
              <a:t>from the dropdown menu in the Grantee Links Tab.  This site includes:</a:t>
            </a:r>
          </a:p>
          <a:p>
            <a:pPr lvl="2"/>
            <a:r>
              <a:rPr lang="en-US" sz="2200" dirty="0"/>
              <a:t>FAQs</a:t>
            </a:r>
          </a:p>
          <a:p>
            <a:pPr lvl="2"/>
            <a:r>
              <a:rPr lang="en-US" sz="2200" dirty="0"/>
              <a:t>Training Modules</a:t>
            </a:r>
          </a:p>
          <a:p>
            <a:pPr lvl="2"/>
            <a:r>
              <a:rPr lang="en-US" sz="2200" dirty="0"/>
              <a:t>Forms and Indirect Cost Rate Templates</a:t>
            </a:r>
          </a:p>
          <a:p>
            <a:pPr lvl="2"/>
            <a:r>
              <a:rPr lang="en-US" sz="2200" dirty="0"/>
              <a:t>Department of Labor Indirect Cost Rate Guide</a:t>
            </a:r>
          </a:p>
          <a:p>
            <a:pPr lvl="1"/>
            <a:endParaRPr lang="en-US" sz="2200" dirty="0"/>
          </a:p>
          <a:p>
            <a:pPr lvl="1"/>
            <a:r>
              <a:rPr lang="en-US" sz="2200" dirty="0"/>
              <a:t>An indirect cost proposal or rate election must be initiated with the Centralized Indirect Cost Rate system upon notice of award.  The indirect cost rate proposal or rate election must be completed no later than </a:t>
            </a:r>
            <a:r>
              <a:rPr lang="en-US" sz="2200" u="sng" dirty="0"/>
              <a:t>three (3) months</a:t>
            </a:r>
            <a:r>
              <a:rPr lang="en-US" sz="2200" dirty="0"/>
              <a:t> after the effective date of the State award.</a:t>
            </a:r>
          </a:p>
          <a:p>
            <a:pPr lvl="1"/>
            <a:endParaRPr lang="en-US" sz="2200" dirty="0"/>
          </a:p>
          <a:p>
            <a:pPr lvl="1"/>
            <a:r>
              <a:rPr lang="en-US" sz="2200" dirty="0"/>
              <a:t>Uniform Guidance (2 CFR 200) requires an </a:t>
            </a:r>
            <a:r>
              <a:rPr lang="en-US" sz="2200" i="1" dirty="0"/>
              <a:t>annual</a:t>
            </a:r>
            <a:r>
              <a:rPr lang="en-US" sz="2200" dirty="0"/>
              <a:t> submission of an indirect cost proposal or rate election.  The Centralized Indirect Cost Rate system will be used for annual renewals. Annual submissions must be received within </a:t>
            </a:r>
            <a:r>
              <a:rPr lang="en-US" sz="2200" u="sng" dirty="0"/>
              <a:t>six months</a:t>
            </a:r>
            <a:r>
              <a:rPr lang="en-US" sz="2200" dirty="0"/>
              <a:t> after the Grantee’s fiscal year end. </a:t>
            </a:r>
          </a:p>
          <a:p>
            <a:endParaRPr lang="en-US" dirty="0"/>
          </a:p>
        </p:txBody>
      </p:sp>
    </p:spTree>
    <p:extLst>
      <p:ext uri="{BB962C8B-B14F-4D97-AF65-F5344CB8AC3E}">
        <p14:creationId xmlns:p14="http://schemas.microsoft.com/office/powerpoint/2010/main" val="1868985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73386" y="652238"/>
            <a:ext cx="8296362" cy="561049"/>
          </a:xfrm>
          <a:prstGeom prst="rect">
            <a:avLst/>
          </a:prstGeom>
        </p:spPr>
        <p:txBody>
          <a:bodyPr>
            <a:normAutofit fontScale="90000"/>
          </a:bodyPr>
          <a:lstStyle/>
          <a:p>
            <a:pPr algn="ctr"/>
            <a:r>
              <a:rPr lang="en-US" dirty="0"/>
              <a:t>Who is Required to use the </a:t>
            </a:r>
            <a:br>
              <a:rPr lang="en-US" dirty="0"/>
            </a:br>
            <a:r>
              <a:rPr lang="en-US" dirty="0"/>
              <a:t>Centralized Indirect Cost Rate System</a:t>
            </a:r>
          </a:p>
        </p:txBody>
      </p:sp>
      <p:sp>
        <p:nvSpPr>
          <p:cNvPr id="12" name="Content Placeholder 11"/>
          <p:cNvSpPr>
            <a:spLocks noGrp="1"/>
          </p:cNvSpPr>
          <p:nvPr>
            <p:ph idx="1"/>
          </p:nvPr>
        </p:nvSpPr>
        <p:spPr>
          <a:xfrm>
            <a:off x="711590" y="1885071"/>
            <a:ext cx="7321061" cy="4207486"/>
          </a:xfrm>
          <a:prstGeom prst="rect">
            <a:avLst/>
          </a:prstGeom>
        </p:spPr>
        <p:txBody>
          <a:bodyPr>
            <a:noAutofit/>
          </a:bodyPr>
          <a:lstStyle/>
          <a:p>
            <a:r>
              <a:rPr lang="en-US" sz="2200" dirty="0"/>
              <a:t>Any organization that receives a grant from a State of Illinois grant making agency.</a:t>
            </a:r>
          </a:p>
          <a:p>
            <a:r>
              <a:rPr lang="en-US" sz="2200" dirty="0"/>
              <a:t>If a grantee organization has a federally negotiated rate, they are required to provide information through the indirect cost rate system. </a:t>
            </a:r>
          </a:p>
          <a:p>
            <a:r>
              <a:rPr lang="en-US" sz="2200" dirty="0"/>
              <a:t>If a grantee organization chooses to elect the 10% de minimis rate, they are required to make this election in the indirect cost rate system.</a:t>
            </a:r>
          </a:p>
          <a:p>
            <a:r>
              <a:rPr lang="en-US" sz="2200" dirty="0"/>
              <a:t>A grantee may volunteer to accept a lower indirect cost rate, but state agencies are not allowed to force or coerce a grantee to take a lower rate</a:t>
            </a:r>
          </a:p>
          <a:p>
            <a:endParaRPr lang="en-US" sz="21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808" y="2342010"/>
            <a:ext cx="2674502" cy="3462623"/>
          </a:xfrm>
          <a:prstGeom prst="rect">
            <a:avLst/>
          </a:prstGeom>
        </p:spPr>
      </p:pic>
    </p:spTree>
    <p:extLst>
      <p:ext uri="{BB962C8B-B14F-4D97-AF65-F5344CB8AC3E}">
        <p14:creationId xmlns:p14="http://schemas.microsoft.com/office/powerpoint/2010/main" val="99352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Standard Application &amp; </a:t>
            </a:r>
            <a:br>
              <a:rPr lang="en-US" dirty="0"/>
            </a:br>
            <a:r>
              <a:rPr lang="en-US" dirty="0"/>
              <a:t>Grant Award Documents</a:t>
            </a:r>
          </a:p>
        </p:txBody>
      </p:sp>
      <p:sp>
        <p:nvSpPr>
          <p:cNvPr id="12" name="Content Placeholder 11"/>
          <p:cNvSpPr>
            <a:spLocks noGrp="1"/>
          </p:cNvSpPr>
          <p:nvPr>
            <p:ph idx="1"/>
          </p:nvPr>
        </p:nvSpPr>
        <p:spPr>
          <a:xfrm>
            <a:off x="838200" y="2011680"/>
            <a:ext cx="10515600" cy="4165283"/>
          </a:xfrm>
          <a:prstGeom prst="rect">
            <a:avLst/>
          </a:prstGeom>
        </p:spPr>
        <p:txBody>
          <a:bodyPr>
            <a:normAutofit/>
          </a:bodyPr>
          <a:lstStyle/>
          <a:p>
            <a:r>
              <a:rPr lang="en-US" dirty="0"/>
              <a:t>Notice of Funding Opportunity (NOFO)</a:t>
            </a:r>
          </a:p>
          <a:p>
            <a:pPr marL="457200" lvl="1" indent="0">
              <a:buNone/>
            </a:pPr>
            <a:r>
              <a:rPr lang="en-US" i="1" dirty="0"/>
              <a:t>Catalog of State Financial Assistance</a:t>
            </a:r>
          </a:p>
          <a:p>
            <a:pPr marL="457200" lvl="1" indent="0">
              <a:buNone/>
            </a:pPr>
            <a:r>
              <a:rPr lang="en-US" i="1" dirty="0">
                <a:hlinkClick r:id="rId2"/>
              </a:rPr>
              <a:t>https://www.illinois.gov/sites/GATA/Grants/SitePages/CSFA.aspx</a:t>
            </a:r>
            <a:endParaRPr lang="en-US" i="1" dirty="0"/>
          </a:p>
          <a:p>
            <a:endParaRPr lang="en-US" sz="1200" dirty="0"/>
          </a:p>
          <a:p>
            <a:r>
              <a:rPr lang="en-US" dirty="0"/>
              <a:t>Uniform Application for State Grant Assistance</a:t>
            </a:r>
          </a:p>
          <a:p>
            <a:endParaRPr lang="en-US" sz="1200" dirty="0"/>
          </a:p>
          <a:p>
            <a:r>
              <a:rPr lang="en-US" dirty="0"/>
              <a:t>Uniform Budget Template</a:t>
            </a:r>
          </a:p>
          <a:p>
            <a:endParaRPr lang="en-US" sz="1200" dirty="0"/>
          </a:p>
          <a:p>
            <a:r>
              <a:rPr lang="en-US" dirty="0"/>
              <a:t>Notice of State Award</a:t>
            </a:r>
          </a:p>
          <a:p>
            <a:endParaRPr lang="en-US" dirty="0"/>
          </a:p>
          <a:p>
            <a:endParaRPr lang="en-US" dirty="0"/>
          </a:p>
        </p:txBody>
      </p:sp>
    </p:spTree>
    <p:extLst>
      <p:ext uri="{BB962C8B-B14F-4D97-AF65-F5344CB8AC3E}">
        <p14:creationId xmlns:p14="http://schemas.microsoft.com/office/powerpoint/2010/main" val="611008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Notice of Funding Opportunity</a:t>
            </a:r>
          </a:p>
        </p:txBody>
      </p:sp>
      <p:sp>
        <p:nvSpPr>
          <p:cNvPr id="12" name="Content Placeholder 11"/>
          <p:cNvSpPr>
            <a:spLocks noGrp="1"/>
          </p:cNvSpPr>
          <p:nvPr>
            <p:ph idx="1"/>
          </p:nvPr>
        </p:nvSpPr>
        <p:spPr>
          <a:xfrm>
            <a:off x="838200" y="1744394"/>
            <a:ext cx="10515600" cy="4432569"/>
          </a:xfrm>
          <a:prstGeom prst="rect">
            <a:avLst/>
          </a:prstGeom>
        </p:spPr>
        <p:txBody>
          <a:bodyPr>
            <a:normAutofit lnSpcReduction="10000"/>
          </a:bodyPr>
          <a:lstStyle/>
          <a:p>
            <a:r>
              <a:rPr lang="en-US" dirty="0"/>
              <a:t>Program Description</a:t>
            </a:r>
          </a:p>
          <a:p>
            <a:r>
              <a:rPr lang="en-US" dirty="0"/>
              <a:t>Program Requirement</a:t>
            </a:r>
          </a:p>
          <a:p>
            <a:r>
              <a:rPr lang="en-US" dirty="0"/>
              <a:t>Funding Information</a:t>
            </a:r>
          </a:p>
          <a:p>
            <a:r>
              <a:rPr lang="en-US" dirty="0"/>
              <a:t>Eligibility Information</a:t>
            </a:r>
          </a:p>
          <a:p>
            <a:r>
              <a:rPr lang="en-US" dirty="0"/>
              <a:t>Application Requirements &amp; Submission Information</a:t>
            </a:r>
          </a:p>
          <a:p>
            <a:r>
              <a:rPr lang="en-US" dirty="0"/>
              <a:t>Applicant Review Information</a:t>
            </a:r>
          </a:p>
          <a:p>
            <a:r>
              <a:rPr lang="en-US" dirty="0"/>
              <a:t>Award Administration Information</a:t>
            </a:r>
          </a:p>
          <a:p>
            <a:r>
              <a:rPr lang="en-US" dirty="0"/>
              <a:t>State Awarding Agency Contact</a:t>
            </a:r>
          </a:p>
          <a:p>
            <a:r>
              <a:rPr lang="en-US" dirty="0"/>
              <a:t>Other Information</a:t>
            </a:r>
          </a:p>
        </p:txBody>
      </p:sp>
    </p:spTree>
    <p:extLst>
      <p:ext uri="{BB962C8B-B14F-4D97-AF65-F5344CB8AC3E}">
        <p14:creationId xmlns:p14="http://schemas.microsoft.com/office/powerpoint/2010/main" val="1219094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Typical Application Requirements</a:t>
            </a:r>
          </a:p>
        </p:txBody>
      </p:sp>
      <p:sp>
        <p:nvSpPr>
          <p:cNvPr id="12" name="Content Placeholder 11"/>
          <p:cNvSpPr>
            <a:spLocks noGrp="1"/>
          </p:cNvSpPr>
          <p:nvPr>
            <p:ph idx="1"/>
          </p:nvPr>
        </p:nvSpPr>
        <p:spPr>
          <a:xfrm>
            <a:off x="838200" y="1946031"/>
            <a:ext cx="10515600" cy="4230932"/>
          </a:xfrm>
          <a:prstGeom prst="rect">
            <a:avLst/>
          </a:prstGeom>
        </p:spPr>
        <p:txBody>
          <a:bodyPr>
            <a:normAutofit fontScale="92500" lnSpcReduction="20000"/>
          </a:bodyPr>
          <a:lstStyle/>
          <a:p>
            <a:r>
              <a:rPr lang="en-US" dirty="0"/>
              <a:t>Executive Summary</a:t>
            </a:r>
          </a:p>
          <a:p>
            <a:r>
              <a:rPr lang="en-US" dirty="0"/>
              <a:t>Technical / Programmatic Proposal</a:t>
            </a:r>
          </a:p>
          <a:p>
            <a:pPr lvl="1"/>
            <a:r>
              <a:rPr lang="en-US" dirty="0"/>
              <a:t>Applicant Capacity</a:t>
            </a:r>
          </a:p>
          <a:p>
            <a:pPr lvl="1"/>
            <a:r>
              <a:rPr lang="en-US" dirty="0"/>
              <a:t>Documentation of Need</a:t>
            </a:r>
          </a:p>
          <a:p>
            <a:pPr lvl="1"/>
            <a:r>
              <a:rPr lang="en-US" dirty="0"/>
              <a:t>Operational Plan</a:t>
            </a:r>
          </a:p>
          <a:p>
            <a:pPr lvl="1"/>
            <a:r>
              <a:rPr lang="en-US" dirty="0"/>
              <a:t>Project Outcomes / Return on Investment</a:t>
            </a:r>
          </a:p>
          <a:p>
            <a:r>
              <a:rPr lang="en-US" dirty="0"/>
              <a:t>Implementation Plan &amp; Schedule</a:t>
            </a:r>
          </a:p>
          <a:p>
            <a:r>
              <a:rPr lang="en-US" dirty="0"/>
              <a:t>Required Technical / Programmatic Forms and Exhibits</a:t>
            </a:r>
          </a:p>
          <a:p>
            <a:r>
              <a:rPr lang="en-US" dirty="0"/>
              <a:t>Resumes of Key Program Staff</a:t>
            </a:r>
          </a:p>
          <a:p>
            <a:r>
              <a:rPr lang="en-US" dirty="0"/>
              <a:t>Memorandum of Understanding and/or other Partnership Agreements</a:t>
            </a:r>
          </a:p>
          <a:p>
            <a:r>
              <a:rPr lang="en-US" dirty="0"/>
              <a:t>Budget Proposal</a:t>
            </a:r>
          </a:p>
          <a:p>
            <a:endParaRPr lang="en-US" dirty="0"/>
          </a:p>
          <a:p>
            <a:endParaRPr lang="en-US" dirty="0"/>
          </a:p>
        </p:txBody>
      </p:sp>
    </p:spTree>
    <p:extLst>
      <p:ext uri="{BB962C8B-B14F-4D97-AF65-F5344CB8AC3E}">
        <p14:creationId xmlns:p14="http://schemas.microsoft.com/office/powerpoint/2010/main" val="1377846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Applicant Capacity</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85000" lnSpcReduction="20000"/>
          </a:bodyPr>
          <a:lstStyle/>
          <a:p>
            <a:r>
              <a:rPr lang="en-US" altLang="en-US" dirty="0"/>
              <a:t>Who are you?</a:t>
            </a:r>
          </a:p>
          <a:p>
            <a:r>
              <a:rPr lang="en-US" altLang="en-US" dirty="0"/>
              <a:t>What is your relationship to the target population?</a:t>
            </a:r>
          </a:p>
          <a:p>
            <a:r>
              <a:rPr lang="en-US" altLang="en-US" dirty="0"/>
              <a:t>What are your qualifications?</a:t>
            </a:r>
          </a:p>
          <a:p>
            <a:r>
              <a:rPr lang="en-US" altLang="en-US" dirty="0"/>
              <a:t>What other projects have you accomplished?</a:t>
            </a:r>
          </a:p>
          <a:p>
            <a:r>
              <a:rPr lang="en-US" altLang="en-US" dirty="0"/>
              <a:t>Who are your partners?</a:t>
            </a:r>
          </a:p>
          <a:p>
            <a:r>
              <a:rPr lang="en-US" altLang="en-US" dirty="0"/>
              <a:t>What are their qualifications?</a:t>
            </a:r>
          </a:p>
          <a:p>
            <a:r>
              <a:rPr lang="en-US" altLang="en-US" dirty="0"/>
              <a:t>Describe the organization.</a:t>
            </a:r>
          </a:p>
          <a:p>
            <a:r>
              <a:rPr lang="en-US" altLang="en-US" dirty="0"/>
              <a:t>Describe any similar projects undertaken.</a:t>
            </a:r>
          </a:p>
          <a:p>
            <a:r>
              <a:rPr lang="en-US" altLang="en-US" dirty="0"/>
              <a:t>Describe the qualifications of individuals responsible to carry out the project activities.</a:t>
            </a:r>
          </a:p>
          <a:p>
            <a:r>
              <a:rPr lang="en-US" altLang="en-US" dirty="0"/>
              <a:t>List any facilities, equipment, or resources available to the project and their sources.</a:t>
            </a:r>
          </a:p>
          <a:p>
            <a:endParaRPr lang="en-US" altLang="en-US" dirty="0"/>
          </a:p>
        </p:txBody>
      </p:sp>
    </p:spTree>
    <p:extLst>
      <p:ext uri="{BB962C8B-B14F-4D97-AF65-F5344CB8AC3E}">
        <p14:creationId xmlns:p14="http://schemas.microsoft.com/office/powerpoint/2010/main" val="379118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Documentation of Need</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92500" lnSpcReduction="10000"/>
          </a:bodyPr>
          <a:lstStyle/>
          <a:p>
            <a:r>
              <a:rPr lang="en-US" altLang="en-US" dirty="0"/>
              <a:t>What is the target population?</a:t>
            </a:r>
          </a:p>
          <a:p>
            <a:r>
              <a:rPr lang="en-US" altLang="en-US" dirty="0"/>
              <a:t>What are the needs/problems of the target population?</a:t>
            </a:r>
          </a:p>
          <a:p>
            <a:r>
              <a:rPr lang="en-US" altLang="en-US" dirty="0"/>
              <a:t>What are the causes of the identified needs/problems?</a:t>
            </a:r>
          </a:p>
          <a:p>
            <a:r>
              <a:rPr lang="en-US" altLang="en-US" dirty="0"/>
              <a:t>What documentation is there to support the existence of the identified needs/problems?</a:t>
            </a:r>
          </a:p>
          <a:p>
            <a:r>
              <a:rPr lang="en-US" altLang="en-US" dirty="0"/>
              <a:t>Statistical information to document the extent of the need/problem</a:t>
            </a:r>
          </a:p>
          <a:p>
            <a:pPr lvl="1"/>
            <a:r>
              <a:rPr lang="en-US" altLang="en-US" dirty="0">
                <a:hlinkClick r:id="rId2"/>
              </a:rPr>
              <a:t>http://www.census.gov/</a:t>
            </a:r>
            <a:endParaRPr lang="en-US" altLang="en-US" dirty="0"/>
          </a:p>
          <a:p>
            <a:pPr lvl="1"/>
            <a:r>
              <a:rPr lang="en-US" altLang="en-US" dirty="0">
                <a:hlinkClick r:id="rId3"/>
              </a:rPr>
              <a:t>http://www.bls.gov/home.htm</a:t>
            </a:r>
            <a:endParaRPr lang="en-US" altLang="en-US" dirty="0"/>
          </a:p>
          <a:p>
            <a:pPr lvl="1"/>
            <a:r>
              <a:rPr lang="en-US" altLang="en-US" dirty="0">
                <a:hlinkClick r:id="rId4"/>
              </a:rPr>
              <a:t>https://www.illinoisreportcard.com/</a:t>
            </a:r>
            <a:endParaRPr lang="en-US" altLang="en-US" dirty="0"/>
          </a:p>
          <a:p>
            <a:r>
              <a:rPr lang="en-US" altLang="en-US" dirty="0"/>
              <a:t>Only identify the need/problem you intend to address</a:t>
            </a:r>
          </a:p>
          <a:p>
            <a:r>
              <a:rPr lang="en-US" altLang="en-US" dirty="0"/>
              <a:t>Describe the population affected by the need/problem</a:t>
            </a:r>
          </a:p>
          <a:p>
            <a:endParaRPr lang="en-US" altLang="en-US" dirty="0"/>
          </a:p>
        </p:txBody>
      </p:sp>
    </p:spTree>
    <p:extLst>
      <p:ext uri="{BB962C8B-B14F-4D97-AF65-F5344CB8AC3E}">
        <p14:creationId xmlns:p14="http://schemas.microsoft.com/office/powerpoint/2010/main" val="1686026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Operational Plan</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70000" lnSpcReduction="20000"/>
          </a:bodyPr>
          <a:lstStyle/>
          <a:p>
            <a:r>
              <a:rPr lang="en-US" altLang="en-US" dirty="0"/>
              <a:t>What is your solution to the need/problem?</a:t>
            </a:r>
          </a:p>
          <a:p>
            <a:r>
              <a:rPr lang="en-US" altLang="en-US" dirty="0"/>
              <a:t>How will you approach the solution?</a:t>
            </a:r>
          </a:p>
          <a:p>
            <a:r>
              <a:rPr lang="en-US" altLang="en-US" dirty="0"/>
              <a:t>What is your plan of action to address the identified need/problem?</a:t>
            </a:r>
          </a:p>
          <a:p>
            <a:r>
              <a:rPr lang="en-US" altLang="en-US" dirty="0"/>
              <a:t>What are the steps you will take?</a:t>
            </a:r>
          </a:p>
          <a:p>
            <a:r>
              <a:rPr lang="en-US" altLang="en-US" dirty="0"/>
              <a:t>Who will do what?</a:t>
            </a:r>
          </a:p>
          <a:p>
            <a:r>
              <a:rPr lang="en-US" altLang="en-US" dirty="0"/>
              <a:t>How long will it take?</a:t>
            </a:r>
          </a:p>
          <a:p>
            <a:r>
              <a:rPr lang="en-US" altLang="en-US" dirty="0"/>
              <a:t>Explain the project goal and how it would meet the need or solve the problem identified.</a:t>
            </a:r>
          </a:p>
          <a:p>
            <a:r>
              <a:rPr lang="en-US" altLang="en-US" dirty="0"/>
              <a:t>List specific, measurable objectives that will allow the project to meet its goal.</a:t>
            </a:r>
          </a:p>
          <a:p>
            <a:r>
              <a:rPr lang="en-US" altLang="en-US" dirty="0"/>
              <a:t>State expected project outcomes and how they would benefit the target population.</a:t>
            </a:r>
          </a:p>
          <a:p>
            <a:r>
              <a:rPr lang="en-US" altLang="en-US" dirty="0"/>
              <a:t>State the planned activities, methodology, and timetable for accomplishing the planned activities.</a:t>
            </a:r>
          </a:p>
          <a:p>
            <a:r>
              <a:rPr lang="en-US" altLang="en-US" dirty="0"/>
              <a:t>Explain how the project will be managed.</a:t>
            </a:r>
          </a:p>
          <a:p>
            <a:r>
              <a:rPr lang="en-US" altLang="en-US" dirty="0"/>
              <a:t>Always tie the objectives back to the identified need/problem.</a:t>
            </a:r>
          </a:p>
          <a:p>
            <a:endParaRPr lang="en-US" altLang="en-US" dirty="0"/>
          </a:p>
          <a:p>
            <a:endParaRPr lang="en-US" altLang="en-US" dirty="0"/>
          </a:p>
        </p:txBody>
      </p:sp>
    </p:spTree>
    <p:extLst>
      <p:ext uri="{BB962C8B-B14F-4D97-AF65-F5344CB8AC3E}">
        <p14:creationId xmlns:p14="http://schemas.microsoft.com/office/powerpoint/2010/main" val="51289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76578" y="829994"/>
            <a:ext cx="4079631" cy="1083212"/>
          </a:xfrm>
          <a:prstGeom prst="rect">
            <a:avLst/>
          </a:prstGeom>
        </p:spPr>
        <p:txBody>
          <a:bodyPr>
            <a:normAutofit fontScale="90000"/>
          </a:bodyPr>
          <a:lstStyle/>
          <a:p>
            <a:pPr algn="ctr"/>
            <a:r>
              <a:rPr lang="en-US" dirty="0"/>
              <a:t>Grant Life Cycle</a:t>
            </a:r>
            <a:br>
              <a:rPr lang="en-US" dirty="0"/>
            </a:br>
            <a:endParaRPr lang="en-US" dirty="0"/>
          </a:p>
        </p:txBody>
      </p:sp>
      <p:sp>
        <p:nvSpPr>
          <p:cNvPr id="12" name="Content Placeholder 11"/>
          <p:cNvSpPr>
            <a:spLocks noGrp="1"/>
          </p:cNvSpPr>
          <p:nvPr>
            <p:ph idx="1"/>
          </p:nvPr>
        </p:nvSpPr>
        <p:spPr>
          <a:xfrm>
            <a:off x="838200" y="2118167"/>
            <a:ext cx="10515600" cy="3691790"/>
          </a:xfrm>
          <a:prstGeom prst="rect">
            <a:avLst/>
          </a:prstGeom>
        </p:spPr>
        <p:txBody>
          <a:bodyPr>
            <a:normAutofit/>
          </a:bodyPr>
          <a:lstStyle/>
          <a:p>
            <a:endParaRPr lang="en-US" dirty="0"/>
          </a:p>
          <a:p>
            <a:pPr marL="0" indent="0">
              <a:buNone/>
            </a:pPr>
            <a:endParaRPr lang="en-US" dirty="0"/>
          </a:p>
          <a:p>
            <a:endParaRPr lang="en-US" dirty="0"/>
          </a:p>
        </p:txBody>
      </p:sp>
      <p:sp>
        <p:nvSpPr>
          <p:cNvPr id="5" name="Rectangle 4">
            <a:extLst>
              <a:ext uri="{FF2B5EF4-FFF2-40B4-BE49-F238E27FC236}">
                <a16:creationId xmlns:a16="http://schemas.microsoft.com/office/drawing/2014/main" id="{841C8DE6-3B56-436E-B09E-783C315D9B35}"/>
              </a:ext>
            </a:extLst>
          </p:cNvPr>
          <p:cNvSpPr>
            <a:spLocks noChangeArrowheads="1"/>
          </p:cNvSpPr>
          <p:nvPr/>
        </p:nvSpPr>
        <p:spPr bwMode="auto">
          <a:xfrm>
            <a:off x="0" y="97795"/>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 1">
            <a:extLst>
              <a:ext uri="{FF2B5EF4-FFF2-40B4-BE49-F238E27FC236}">
                <a16:creationId xmlns:a16="http://schemas.microsoft.com/office/drawing/2014/main" id="{5DEC889A-B0A7-42C0-AE7B-9D43586BD90C}"/>
              </a:ext>
            </a:extLst>
          </p:cNvPr>
          <p:cNvGraphicFramePr/>
          <p:nvPr>
            <p:extLst>
              <p:ext uri="{D42A27DB-BD31-4B8C-83A1-F6EECF244321}">
                <p14:modId xmlns:p14="http://schemas.microsoft.com/office/powerpoint/2010/main" val="4140407425"/>
              </p:ext>
            </p:extLst>
          </p:nvPr>
        </p:nvGraphicFramePr>
        <p:xfrm>
          <a:off x="6288258" y="1913206"/>
          <a:ext cx="3871742" cy="4225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11">
            <a:extLst>
              <a:ext uri="{FF2B5EF4-FFF2-40B4-BE49-F238E27FC236}">
                <a16:creationId xmlns:a16="http://schemas.microsoft.com/office/drawing/2014/main" id="{D65487F4-7038-4949-9FDF-92E269BD4799}"/>
              </a:ext>
            </a:extLst>
          </p:cNvPr>
          <p:cNvSpPr txBox="1">
            <a:spLocks/>
          </p:cNvSpPr>
          <p:nvPr/>
        </p:nvSpPr>
        <p:spPr>
          <a:xfrm>
            <a:off x="1027333" y="2602523"/>
            <a:ext cx="5260925" cy="2967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rgbClr val="58595B"/>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8595B"/>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58595B"/>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3200" dirty="0"/>
              <a:t>This presentation will focus on the pre-award requirements of a workforce grant from the Illinois Department of Commerce and Economic Opportunity.</a:t>
            </a:r>
          </a:p>
        </p:txBody>
      </p:sp>
    </p:spTree>
    <p:extLst>
      <p:ext uri="{BB962C8B-B14F-4D97-AF65-F5344CB8AC3E}">
        <p14:creationId xmlns:p14="http://schemas.microsoft.com/office/powerpoint/2010/main" val="3795577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Return on Investment</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92500" lnSpcReduction="20000"/>
          </a:bodyPr>
          <a:lstStyle/>
          <a:p>
            <a:r>
              <a:rPr lang="en-US" altLang="en-US" dirty="0"/>
              <a:t>What are the expected outcomes of the project? The measurements should be quantitative.</a:t>
            </a:r>
          </a:p>
          <a:p>
            <a:r>
              <a:rPr lang="en-US" altLang="en-US" dirty="0"/>
              <a:t>You need to show that your proposed project has the support of those it affects.</a:t>
            </a:r>
          </a:p>
          <a:p>
            <a:pPr>
              <a:spcAft>
                <a:spcPct val="50000"/>
              </a:spcAft>
            </a:pPr>
            <a:r>
              <a:rPr lang="en-US" altLang="en-US" dirty="0"/>
              <a:t>You need to show that you have considered the need/problem from many different angles.</a:t>
            </a:r>
          </a:p>
          <a:p>
            <a:pPr>
              <a:spcAft>
                <a:spcPct val="50000"/>
              </a:spcAft>
            </a:pPr>
            <a:r>
              <a:rPr lang="en-US" altLang="en-US" dirty="0"/>
              <a:t>You need to show that you have considered all available resources.</a:t>
            </a:r>
          </a:p>
          <a:p>
            <a:pPr>
              <a:spcAft>
                <a:spcPct val="50000"/>
              </a:spcAft>
            </a:pPr>
            <a:r>
              <a:rPr lang="en-US" altLang="en-US" dirty="0"/>
              <a:t>Will the project be evaluated?  The evaluation should measure accomplishment of the stated project goals and objectives.</a:t>
            </a:r>
          </a:p>
          <a:p>
            <a:r>
              <a:rPr lang="en-US" altLang="en-US" dirty="0"/>
              <a:t>How will the project be continued after the grant expires?</a:t>
            </a:r>
          </a:p>
          <a:p>
            <a:endParaRPr lang="en-US" altLang="en-US" dirty="0"/>
          </a:p>
          <a:p>
            <a:endParaRPr lang="en-US" altLang="en-US" dirty="0"/>
          </a:p>
        </p:txBody>
      </p:sp>
    </p:spTree>
    <p:extLst>
      <p:ext uri="{BB962C8B-B14F-4D97-AF65-F5344CB8AC3E}">
        <p14:creationId xmlns:p14="http://schemas.microsoft.com/office/powerpoint/2010/main" val="2314261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Application for State Grant Assistance</a:t>
            </a:r>
          </a:p>
        </p:txBody>
      </p:sp>
      <p:sp>
        <p:nvSpPr>
          <p:cNvPr id="12" name="Content Placeholder 11"/>
          <p:cNvSpPr>
            <a:spLocks noGrp="1"/>
          </p:cNvSpPr>
          <p:nvPr>
            <p:ph idx="1"/>
          </p:nvPr>
        </p:nvSpPr>
        <p:spPr>
          <a:prstGeom prst="rect">
            <a:avLst/>
          </a:prstGeom>
        </p:spPr>
        <p:txBody>
          <a:bodyPr>
            <a:normAutofit lnSpcReduction="10000"/>
          </a:bodyPr>
          <a:lstStyle/>
          <a:p>
            <a:r>
              <a:rPr lang="en-US" dirty="0"/>
              <a:t>Agency Information</a:t>
            </a:r>
          </a:p>
          <a:p>
            <a:pPr lvl="1"/>
            <a:r>
              <a:rPr lang="en-US" dirty="0"/>
              <a:t>Funding Opportunity Information</a:t>
            </a:r>
          </a:p>
          <a:p>
            <a:pPr lvl="1"/>
            <a:r>
              <a:rPr lang="en-US" dirty="0"/>
              <a:t>Instructions on How to Submit an Application</a:t>
            </a:r>
          </a:p>
          <a:p>
            <a:pPr lvl="1"/>
            <a:r>
              <a:rPr lang="en-US" dirty="0"/>
              <a:t>Required Grant Information</a:t>
            </a:r>
          </a:p>
          <a:p>
            <a:r>
              <a:rPr lang="en-US" dirty="0"/>
              <a:t>Applicant Completed Section</a:t>
            </a:r>
          </a:p>
          <a:p>
            <a:pPr lvl="1"/>
            <a:r>
              <a:rPr lang="en-US" dirty="0"/>
              <a:t>Applicant Information</a:t>
            </a:r>
          </a:p>
          <a:p>
            <a:pPr lvl="1"/>
            <a:r>
              <a:rPr lang="en-US" dirty="0"/>
              <a:t>Contact Information</a:t>
            </a:r>
          </a:p>
          <a:p>
            <a:pPr lvl="1"/>
            <a:r>
              <a:rPr lang="en-US" dirty="0"/>
              <a:t>Key Project Information (Location, Term, Amount)</a:t>
            </a:r>
          </a:p>
          <a:p>
            <a:pPr lvl="1"/>
            <a:r>
              <a:rPr lang="en-US" dirty="0"/>
              <a:t>Fiscal Information</a:t>
            </a:r>
          </a:p>
          <a:p>
            <a:r>
              <a:rPr lang="en-US" dirty="0"/>
              <a:t>Certification</a:t>
            </a:r>
          </a:p>
        </p:txBody>
      </p:sp>
    </p:spTree>
    <p:extLst>
      <p:ext uri="{BB962C8B-B14F-4D97-AF65-F5344CB8AC3E}">
        <p14:creationId xmlns:p14="http://schemas.microsoft.com/office/powerpoint/2010/main" val="3347731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 Overview</a:t>
            </a:r>
          </a:p>
        </p:txBody>
      </p:sp>
      <p:sp>
        <p:nvSpPr>
          <p:cNvPr id="12" name="Content Placeholder 11"/>
          <p:cNvSpPr>
            <a:spLocks noGrp="1"/>
          </p:cNvSpPr>
          <p:nvPr>
            <p:ph idx="1"/>
          </p:nvPr>
        </p:nvSpPr>
        <p:spPr>
          <a:prstGeom prst="rect">
            <a:avLst/>
          </a:prstGeom>
        </p:spPr>
        <p:txBody>
          <a:bodyPr>
            <a:normAutofit/>
          </a:bodyPr>
          <a:lstStyle/>
          <a:p>
            <a:r>
              <a:rPr lang="en-US" dirty="0"/>
              <a:t>Uniform Budget Template for most State of Illinois Grants (modeled after the SF-524 Federal Budget template).</a:t>
            </a:r>
          </a:p>
          <a:p>
            <a:r>
              <a:rPr lang="en-US" dirty="0"/>
              <a:t>Basic Budget Line Item Definitions based on the Uniform Administrative Guidelines [Develop Budget Line Items Sheet].</a:t>
            </a:r>
          </a:p>
          <a:p>
            <a:r>
              <a:rPr lang="en-US" dirty="0"/>
              <a:t>General Requirements</a:t>
            </a:r>
          </a:p>
          <a:p>
            <a:pPr lvl="1"/>
            <a:r>
              <a:rPr lang="en-US" dirty="0"/>
              <a:t>Allowable</a:t>
            </a:r>
          </a:p>
          <a:p>
            <a:pPr lvl="1"/>
            <a:r>
              <a:rPr lang="en-US" dirty="0"/>
              <a:t>Reasonable</a:t>
            </a:r>
          </a:p>
          <a:p>
            <a:pPr lvl="1"/>
            <a:r>
              <a:rPr lang="en-US" dirty="0"/>
              <a:t>Allocable</a:t>
            </a:r>
          </a:p>
          <a:p>
            <a:pPr marL="0" indent="0">
              <a:buNone/>
            </a:pPr>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3367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Allowable Costs § 200.403 </a:t>
            </a:r>
          </a:p>
        </p:txBody>
      </p:sp>
      <p:sp>
        <p:nvSpPr>
          <p:cNvPr id="12" name="Content Placeholder 11"/>
          <p:cNvSpPr>
            <a:spLocks noGrp="1"/>
          </p:cNvSpPr>
          <p:nvPr>
            <p:ph idx="1"/>
          </p:nvPr>
        </p:nvSpPr>
        <p:spPr>
          <a:xfrm>
            <a:off x="838200" y="1711569"/>
            <a:ext cx="10515600" cy="4465394"/>
          </a:xfrm>
          <a:prstGeom prst="rect">
            <a:avLst/>
          </a:prstGeom>
        </p:spPr>
        <p:txBody>
          <a:bodyPr>
            <a:noAutofit/>
          </a:bodyPr>
          <a:lstStyle/>
          <a:p>
            <a:pPr marL="0" indent="0">
              <a:buNone/>
            </a:pPr>
            <a:r>
              <a:rPr lang="en-US" sz="1800" dirty="0"/>
              <a:t>Factors affecting allowability of costs:</a:t>
            </a:r>
          </a:p>
          <a:p>
            <a:r>
              <a:rPr lang="en-US" sz="1800" dirty="0"/>
              <a:t>Be necessary and reasonable for the performance of the Federal award and be allocable under the Federal Cost Principles.</a:t>
            </a:r>
          </a:p>
          <a:p>
            <a:r>
              <a:rPr lang="en-US" sz="1800" dirty="0"/>
              <a:t>Conform to any limitations or exclusions set forth in these principles or in the Federal award as to types or amount of cost items.</a:t>
            </a:r>
          </a:p>
          <a:p>
            <a:r>
              <a:rPr lang="en-US" sz="1800" dirty="0"/>
              <a:t>Be consistent with policies and procedures that apply uniformly to both federally-financed and other activities of the non-Federal entity.</a:t>
            </a:r>
          </a:p>
          <a:p>
            <a:r>
              <a:rPr lang="en-US" sz="1800" dirty="0"/>
              <a:t>Be accorded consistent treatment.  A cost may not be assigned to a Federal award as a direct cost if any other cost incurred for the same purpose in like circumstances has been allocated to the Federal award as an indirect cost.</a:t>
            </a:r>
          </a:p>
          <a:p>
            <a:r>
              <a:rPr lang="en-US" sz="1800" dirty="0"/>
              <a:t>Be determined in accordance with generally accepted accounting principles (GAAP), except, for state and local governments and Indian tribes only, as otherwise provided for in this Part.</a:t>
            </a:r>
          </a:p>
          <a:p>
            <a:r>
              <a:rPr lang="en-US" sz="1800" dirty="0"/>
              <a:t>Not be included as a cost or used to meet cost sharing or matching requirements of any other federally financed program in either the current or a prior period.</a:t>
            </a:r>
          </a:p>
          <a:p>
            <a:r>
              <a:rPr lang="en-US" sz="1800" dirty="0"/>
              <a:t>Be adequately documented.</a:t>
            </a:r>
          </a:p>
        </p:txBody>
      </p:sp>
    </p:spTree>
    <p:extLst>
      <p:ext uri="{BB962C8B-B14F-4D97-AF65-F5344CB8AC3E}">
        <p14:creationId xmlns:p14="http://schemas.microsoft.com/office/powerpoint/2010/main" val="1609513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Reasonable Costs § 200.404 </a:t>
            </a:r>
          </a:p>
        </p:txBody>
      </p:sp>
      <p:sp>
        <p:nvSpPr>
          <p:cNvPr id="12" name="Content Placeholder 11"/>
          <p:cNvSpPr>
            <a:spLocks noGrp="1"/>
          </p:cNvSpPr>
          <p:nvPr>
            <p:ph idx="1"/>
          </p:nvPr>
        </p:nvSpPr>
        <p:spPr>
          <a:xfrm>
            <a:off x="375137" y="1594338"/>
            <a:ext cx="11324493" cy="4923693"/>
          </a:xfrm>
          <a:prstGeom prst="rect">
            <a:avLst/>
          </a:prstGeom>
        </p:spPr>
        <p:txBody>
          <a:bodyPr>
            <a:noAutofit/>
          </a:bodyPr>
          <a:lstStyle/>
          <a:p>
            <a:pPr marL="0" indent="0">
              <a:buNone/>
            </a:pPr>
            <a:r>
              <a:rPr lang="en-US" sz="2200" dirty="0"/>
              <a:t>A cost is reasonable if, in its nature and amount, it does not exceed that which would be incurred by a prudent person under the circumstances prevailing at the time the decision was made to incur the cost. The question of reasonableness is particularly important when the non-Federal entity is predominantly federally-funded. In determining reasonableness of a given cost, consideration must be given to:</a:t>
            </a:r>
          </a:p>
          <a:p>
            <a:r>
              <a:rPr lang="en-US" sz="1800" dirty="0"/>
              <a:t>Whether the cost is of a type generally recognized as ordinary and necessary for the operation of the non- Federal entity or the proper and efficient performance of the Federal award.</a:t>
            </a:r>
          </a:p>
          <a:p>
            <a:r>
              <a:rPr lang="en-US" sz="1800" dirty="0"/>
              <a:t>The restraints or requirements imposed by such factors as: sound business practices; arm’s-length bargaining; Federal, state and other laws and regulations; and terms and conditions of the Federal award.</a:t>
            </a:r>
          </a:p>
          <a:p>
            <a:r>
              <a:rPr lang="en-US" sz="1800" dirty="0"/>
              <a:t>Market prices for comparable goods or services for the geographic area.</a:t>
            </a:r>
          </a:p>
          <a:p>
            <a:r>
              <a:rPr lang="en-US" sz="1800" dirty="0"/>
              <a:t>Whether the individuals concerned acted with prudence in the circumstances considering their responsibilities to the non-Federal entity, its employees, where applicable its students or membership, the public at large, and the Federal government.</a:t>
            </a:r>
          </a:p>
          <a:p>
            <a:r>
              <a:rPr lang="en-US" sz="1800" dirty="0"/>
              <a:t>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1514263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Allocable Costs § 200.405 </a:t>
            </a:r>
          </a:p>
        </p:txBody>
      </p:sp>
      <p:sp>
        <p:nvSpPr>
          <p:cNvPr id="12" name="Content Placeholder 11"/>
          <p:cNvSpPr>
            <a:spLocks noGrp="1"/>
          </p:cNvSpPr>
          <p:nvPr>
            <p:ph idx="1"/>
          </p:nvPr>
        </p:nvSpPr>
        <p:spPr>
          <a:prstGeom prst="rect">
            <a:avLst/>
          </a:prstGeom>
        </p:spPr>
        <p:txBody>
          <a:bodyPr>
            <a:noAutofit/>
          </a:bodyPr>
          <a:lstStyle/>
          <a:p>
            <a:r>
              <a:rPr lang="en-US" sz="2200" dirty="0"/>
              <a:t>A cost is allocable to a particular Federal award or other cost objective if the goods or services involved are chargeable or assignable to that Federal award or cost objective in accordance with relative benefits received. This standard is met if the cost:</a:t>
            </a:r>
          </a:p>
          <a:p>
            <a:pPr lvl="1"/>
            <a:r>
              <a:rPr lang="en-US" sz="2200" dirty="0"/>
              <a:t>Is incurred specifically for the Federal award; </a:t>
            </a:r>
          </a:p>
          <a:p>
            <a:pPr lvl="1"/>
            <a:r>
              <a:rPr lang="en-US" sz="2200" dirty="0"/>
              <a:t>Benefits both the Federal award and other work of the non-Federal entity and can be distributed in proportions that may be approximated using reasonable methods; and</a:t>
            </a:r>
          </a:p>
          <a:p>
            <a:pPr lvl="1"/>
            <a:r>
              <a:rPr lang="en-US" sz="2200" dirty="0"/>
              <a:t>Is necessary to the overall operation of the non-Federal entity and is assignable in part to the Federal award in accordance with the principles in this subpart.</a:t>
            </a:r>
          </a:p>
          <a:p>
            <a:endParaRPr lang="en-US" sz="2200" dirty="0"/>
          </a:p>
          <a:p>
            <a:r>
              <a:rPr lang="en-US" sz="2200" dirty="0"/>
              <a:t>All activities which benefit from the non-Federal entity’s indirect (F&amp;A) cost, including unallowable activities and donated services by the non-Federal entity or third parties, will receive an appropriate allocation of indirect costs.</a:t>
            </a:r>
          </a:p>
          <a:p>
            <a:endParaRPr lang="en-US" sz="800" dirty="0"/>
          </a:p>
        </p:txBody>
      </p:sp>
    </p:spTree>
    <p:extLst>
      <p:ext uri="{BB962C8B-B14F-4D97-AF65-F5344CB8AC3E}">
        <p14:creationId xmlns:p14="http://schemas.microsoft.com/office/powerpoint/2010/main" val="3521258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330340"/>
            <a:ext cx="7616143" cy="841968"/>
          </a:xfrm>
        </p:spPr>
        <p:txBody>
          <a:bodyPr>
            <a:normAutofit/>
          </a:bodyPr>
          <a:lstStyle/>
          <a:p>
            <a:pPr algn="ctr"/>
            <a:r>
              <a:rPr lang="en-US" dirty="0"/>
              <a:t>Type of Costs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0268286"/>
              </p:ext>
            </p:extLst>
          </p:nvPr>
        </p:nvGraphicFramePr>
        <p:xfrm>
          <a:off x="1969477" y="2016370"/>
          <a:ext cx="9384322" cy="3001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969477" y="5332904"/>
            <a:ext cx="9120554" cy="769441"/>
          </a:xfrm>
          <a:prstGeom prst="rect">
            <a:avLst/>
          </a:prstGeom>
          <a:noFill/>
        </p:spPr>
        <p:txBody>
          <a:bodyPr wrap="square" rtlCol="0">
            <a:spAutoFit/>
          </a:bodyPr>
          <a:lstStyle/>
          <a:p>
            <a:r>
              <a:rPr lang="en-US" sz="2200" dirty="0"/>
              <a:t>See: </a:t>
            </a:r>
            <a:r>
              <a:rPr lang="en-US" sz="2200" dirty="0">
                <a:hlinkClick r:id="rId7"/>
              </a:rPr>
              <a:t>http://www.illinoisworknet.com/WIOA/Documents/SMART_Module3.pdf</a:t>
            </a:r>
            <a:r>
              <a:rPr lang="en-US" sz="2200" dirty="0"/>
              <a:t> for more information.</a:t>
            </a:r>
          </a:p>
        </p:txBody>
      </p:sp>
    </p:spTree>
    <p:extLst>
      <p:ext uri="{BB962C8B-B14F-4D97-AF65-F5344CB8AC3E}">
        <p14:creationId xmlns:p14="http://schemas.microsoft.com/office/powerpoint/2010/main" val="1469657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Types of Costs</a:t>
            </a:r>
          </a:p>
        </p:txBody>
      </p:sp>
      <p:sp>
        <p:nvSpPr>
          <p:cNvPr id="12" name="Content Placeholder 11"/>
          <p:cNvSpPr>
            <a:spLocks noGrp="1"/>
          </p:cNvSpPr>
          <p:nvPr>
            <p:ph idx="1"/>
          </p:nvPr>
        </p:nvSpPr>
        <p:spPr>
          <a:prstGeom prst="rect">
            <a:avLst/>
          </a:prstGeom>
        </p:spPr>
        <p:txBody>
          <a:bodyPr>
            <a:normAutofit lnSpcReduction="10000"/>
          </a:bodyPr>
          <a:lstStyle/>
          <a:p>
            <a:r>
              <a:rPr lang="en-US" b="1" dirty="0"/>
              <a:t>Direct costs</a:t>
            </a:r>
            <a:r>
              <a:rPr lang="en-US" dirty="0"/>
              <a:t>:  Costs that can be identified specifically with a particular final cost objective, such as a Federal award, or other internally or externally funded activity, or that can be directly assigned to such activities relatively easily with a high degree of accuracy. </a:t>
            </a:r>
            <a:r>
              <a:rPr lang="en-US" b="1" dirty="0"/>
              <a:t>§ 200.413 </a:t>
            </a:r>
          </a:p>
          <a:p>
            <a:endParaRPr lang="en-US" dirty="0"/>
          </a:p>
          <a:p>
            <a:r>
              <a:rPr lang="en-US" b="1" dirty="0"/>
              <a:t>Indirect Costs (Facilities and Administration): </a:t>
            </a:r>
            <a:r>
              <a:rPr lang="en-US" dirty="0"/>
              <a:t>Costs incurred for a common or joint purpose benefitting more than one cost objective, and not readily assignable to the cost objectives specifically benefitted, without effort disproportionate to the results achieved.</a:t>
            </a:r>
            <a:r>
              <a:rPr lang="en-US" b="1" dirty="0"/>
              <a:t> § 200.456</a:t>
            </a:r>
          </a:p>
        </p:txBody>
      </p:sp>
    </p:spTree>
    <p:extLst>
      <p:ext uri="{BB962C8B-B14F-4D97-AF65-F5344CB8AC3E}">
        <p14:creationId xmlns:p14="http://schemas.microsoft.com/office/powerpoint/2010/main" val="1099469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Outline</a:t>
            </a:r>
          </a:p>
        </p:txBody>
      </p:sp>
      <p:sp>
        <p:nvSpPr>
          <p:cNvPr id="12" name="Content Placeholder 11"/>
          <p:cNvSpPr>
            <a:spLocks noGrp="1"/>
          </p:cNvSpPr>
          <p:nvPr>
            <p:ph idx="1"/>
          </p:nvPr>
        </p:nvSpPr>
        <p:spPr>
          <a:prstGeom prst="rect">
            <a:avLst/>
          </a:prstGeom>
        </p:spPr>
        <p:txBody>
          <a:bodyPr>
            <a:normAutofit fontScale="92500" lnSpcReduction="20000"/>
          </a:bodyPr>
          <a:lstStyle/>
          <a:p>
            <a:r>
              <a:rPr lang="en-US" dirty="0"/>
              <a:t>Instructions</a:t>
            </a:r>
          </a:p>
          <a:p>
            <a:r>
              <a:rPr lang="en-US" b="1" dirty="0"/>
              <a:t>Section A – Grant Funds</a:t>
            </a:r>
          </a:p>
          <a:p>
            <a:pPr lvl="1"/>
            <a:r>
              <a:rPr lang="en-US" dirty="0"/>
              <a:t>Summary</a:t>
            </a:r>
          </a:p>
          <a:p>
            <a:pPr lvl="1"/>
            <a:r>
              <a:rPr lang="en-US" dirty="0"/>
              <a:t>Indirect Cost Rate Information</a:t>
            </a:r>
          </a:p>
          <a:p>
            <a:r>
              <a:rPr lang="en-US" b="1" dirty="0"/>
              <a:t>Section B Match</a:t>
            </a:r>
          </a:p>
          <a:p>
            <a:pPr lvl="1"/>
            <a:r>
              <a:rPr lang="en-US" dirty="0"/>
              <a:t>Cash </a:t>
            </a:r>
          </a:p>
          <a:p>
            <a:pPr lvl="1"/>
            <a:r>
              <a:rPr lang="en-US" dirty="0"/>
              <a:t>In-Kind</a:t>
            </a:r>
          </a:p>
          <a:p>
            <a:pPr lvl="1"/>
            <a:r>
              <a:rPr lang="en-US" dirty="0"/>
              <a:t>Leverage</a:t>
            </a:r>
          </a:p>
          <a:p>
            <a:r>
              <a:rPr lang="en-US" dirty="0"/>
              <a:t>Certification</a:t>
            </a:r>
          </a:p>
          <a:p>
            <a:r>
              <a:rPr lang="en-US" dirty="0"/>
              <a:t>FFATA Data Collection</a:t>
            </a:r>
          </a:p>
          <a:p>
            <a:r>
              <a:rPr lang="en-US" b="1" dirty="0"/>
              <a:t>Section C – Budget Worksheet &amp; Narrative</a:t>
            </a:r>
          </a:p>
          <a:p>
            <a:endParaRPr lang="en-US" dirty="0"/>
          </a:p>
          <a:p>
            <a:pPr lvl="2"/>
            <a:endParaRPr lang="en-US" dirty="0"/>
          </a:p>
        </p:txBody>
      </p:sp>
    </p:spTree>
    <p:extLst>
      <p:ext uri="{BB962C8B-B14F-4D97-AF65-F5344CB8AC3E}">
        <p14:creationId xmlns:p14="http://schemas.microsoft.com/office/powerpoint/2010/main" val="157571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Section A: State of Illinois Funds</a:t>
            </a:r>
          </a:p>
        </p:txBody>
      </p:sp>
      <p:sp>
        <p:nvSpPr>
          <p:cNvPr id="12" name="Content Placeholder 11"/>
          <p:cNvSpPr>
            <a:spLocks noGrp="1"/>
          </p:cNvSpPr>
          <p:nvPr>
            <p:ph idx="1"/>
          </p:nvPr>
        </p:nvSpPr>
        <p:spPr>
          <a:xfrm>
            <a:off x="838200" y="1875692"/>
            <a:ext cx="10515600" cy="4301271"/>
          </a:xfrm>
          <a:prstGeom prst="rect">
            <a:avLst/>
          </a:prstGeom>
        </p:spPr>
        <p:txBody>
          <a:bodyPr>
            <a:normAutofit/>
          </a:bodyPr>
          <a:lstStyle/>
          <a:p>
            <a:r>
              <a:rPr lang="en-US" dirty="0"/>
              <a:t>Includes funding that is provided by the state awarding agency regardless if the grant is state or Federally funded (federal pass-through funds).</a:t>
            </a:r>
          </a:p>
          <a:p>
            <a:r>
              <a:rPr lang="en-US" dirty="0"/>
              <a:t>The standard budget line item definitions are consistent with the Uniform Administrative Guidance.</a:t>
            </a:r>
          </a:p>
          <a:p>
            <a:r>
              <a:rPr lang="en-US" dirty="0"/>
              <a:t>The line items that are not applicable to the grant program are </a:t>
            </a:r>
            <a:r>
              <a:rPr lang="en-US" i="1" dirty="0"/>
              <a:t>“grayed out”.</a:t>
            </a:r>
          </a:p>
          <a:p>
            <a:r>
              <a:rPr lang="en-US" dirty="0"/>
              <a:t>The Uniform Budget Template provides a space for Program-Specific line items.</a:t>
            </a:r>
          </a:p>
          <a:p>
            <a:endParaRPr lang="en-US" dirty="0"/>
          </a:p>
          <a:p>
            <a:endParaRPr lang="en-US" dirty="0"/>
          </a:p>
          <a:p>
            <a:pPr lvl="2"/>
            <a:endParaRPr lang="en-US" dirty="0"/>
          </a:p>
        </p:txBody>
      </p:sp>
    </p:spTree>
    <p:extLst>
      <p:ext uri="{BB962C8B-B14F-4D97-AF65-F5344CB8AC3E}">
        <p14:creationId xmlns:p14="http://schemas.microsoft.com/office/powerpoint/2010/main" val="1526581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11010" y="829994"/>
            <a:ext cx="7972805" cy="1083212"/>
          </a:xfrm>
          <a:prstGeom prst="rect">
            <a:avLst/>
          </a:prstGeom>
        </p:spPr>
        <p:txBody>
          <a:bodyPr>
            <a:normAutofit fontScale="90000"/>
          </a:bodyPr>
          <a:lstStyle/>
          <a:p>
            <a:pPr algn="ctr"/>
            <a:r>
              <a:rPr lang="en-US" dirty="0"/>
              <a:t>Program 2018 Funding Opportunities</a:t>
            </a:r>
            <a:br>
              <a:rPr lang="en-US" dirty="0"/>
            </a:br>
            <a:endParaRPr lang="en-US" dirty="0"/>
          </a:p>
        </p:txBody>
      </p:sp>
      <p:sp>
        <p:nvSpPr>
          <p:cNvPr id="12" name="Content Placeholder 11"/>
          <p:cNvSpPr>
            <a:spLocks noGrp="1"/>
          </p:cNvSpPr>
          <p:nvPr>
            <p:ph idx="1"/>
          </p:nvPr>
        </p:nvSpPr>
        <p:spPr>
          <a:xfrm>
            <a:off x="838200" y="2118167"/>
            <a:ext cx="10515600" cy="3691790"/>
          </a:xfrm>
          <a:prstGeom prst="rect">
            <a:avLst/>
          </a:prstGeom>
        </p:spPr>
        <p:txBody>
          <a:bodyPr>
            <a:normAutofit fontScale="92500" lnSpcReduction="20000"/>
          </a:bodyPr>
          <a:lstStyle/>
          <a:p>
            <a:r>
              <a:rPr lang="en-US" sz="3800" dirty="0"/>
              <a:t>Apprenticeship Expansion Program</a:t>
            </a:r>
          </a:p>
          <a:p>
            <a:pPr marL="457200" lvl="1" indent="0">
              <a:buNone/>
            </a:pPr>
            <a:r>
              <a:rPr lang="en-US" sz="2600" dirty="0">
                <a:hlinkClick r:id="rId2"/>
              </a:rPr>
              <a:t>www.illinoisworknet.com/apprenticeshipnofo</a:t>
            </a:r>
            <a:endParaRPr lang="en-US" sz="2600" dirty="0"/>
          </a:p>
          <a:p>
            <a:pPr marL="457200" lvl="1" indent="0">
              <a:buNone/>
            </a:pPr>
            <a:endParaRPr lang="en-US" sz="3800" dirty="0"/>
          </a:p>
          <a:p>
            <a:r>
              <a:rPr lang="en-US" sz="3800" dirty="0"/>
              <a:t>Talent Pipeline Program</a:t>
            </a:r>
          </a:p>
          <a:p>
            <a:pPr marL="457200" lvl="1" indent="0">
              <a:buNone/>
            </a:pPr>
            <a:r>
              <a:rPr lang="en-US" sz="2600" dirty="0">
                <a:hlinkClick r:id="rId3"/>
              </a:rPr>
              <a:t>www.illinoisworknet.com/TalentPipelineNOFO</a:t>
            </a:r>
            <a:endParaRPr lang="en-US" sz="2600" dirty="0"/>
          </a:p>
          <a:p>
            <a:endParaRPr lang="en-US" sz="3800" b="1" dirty="0"/>
          </a:p>
          <a:p>
            <a:r>
              <a:rPr lang="en-US" sz="3800" dirty="0"/>
              <a:t>Statewide Workforce Innovation Program</a:t>
            </a:r>
          </a:p>
          <a:p>
            <a:pPr marL="457200" lvl="1" indent="0">
              <a:buNone/>
            </a:pPr>
            <a:r>
              <a:rPr lang="en-US" sz="2600" dirty="0">
                <a:hlinkClick r:id="rId4"/>
              </a:rPr>
              <a:t>www.illinoisworknet.com/WIOAInnovationNOFO</a:t>
            </a:r>
            <a:endParaRPr lang="en-US" sz="2600" dirty="0"/>
          </a:p>
          <a:p>
            <a:pPr marL="0" indent="0">
              <a:buNone/>
            </a:pPr>
            <a:endParaRPr lang="en-US" dirty="0"/>
          </a:p>
          <a:p>
            <a:endParaRPr lang="en-US" dirty="0"/>
          </a:p>
        </p:txBody>
      </p:sp>
      <p:sp>
        <p:nvSpPr>
          <p:cNvPr id="5" name="Rectangle 4">
            <a:extLst>
              <a:ext uri="{FF2B5EF4-FFF2-40B4-BE49-F238E27FC236}">
                <a16:creationId xmlns:a16="http://schemas.microsoft.com/office/drawing/2014/main" id="{841C8DE6-3B56-436E-B09E-783C315D9B35}"/>
              </a:ext>
            </a:extLst>
          </p:cNvPr>
          <p:cNvSpPr>
            <a:spLocks noChangeArrowheads="1"/>
          </p:cNvSpPr>
          <p:nvPr/>
        </p:nvSpPr>
        <p:spPr bwMode="auto">
          <a:xfrm>
            <a:off x="0" y="97795"/>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8932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A: Indirect Cost Selection</a:t>
            </a:r>
          </a:p>
        </p:txBody>
      </p:sp>
      <p:sp>
        <p:nvSpPr>
          <p:cNvPr id="12" name="Content Placeholder 11"/>
          <p:cNvSpPr>
            <a:spLocks noGrp="1"/>
          </p:cNvSpPr>
          <p:nvPr>
            <p:ph idx="1"/>
          </p:nvPr>
        </p:nvSpPr>
        <p:spPr>
          <a:prstGeom prst="rect">
            <a:avLst/>
          </a:prstGeom>
        </p:spPr>
        <p:txBody>
          <a:bodyPr>
            <a:normAutofit fontScale="92500" lnSpcReduction="20000"/>
          </a:bodyPr>
          <a:lstStyle/>
          <a:p>
            <a:pPr marL="0" indent="0">
              <a:buNone/>
            </a:pPr>
            <a:r>
              <a:rPr lang="en-US" dirty="0"/>
              <a:t>All grantees must complete the Indirect Cost Rate Form and select one of the following options:</a:t>
            </a:r>
          </a:p>
          <a:p>
            <a:pPr marL="0" indent="0">
              <a:buNone/>
            </a:pPr>
            <a:endParaRPr lang="en-US" sz="900" dirty="0"/>
          </a:p>
          <a:p>
            <a:pPr>
              <a:buFont typeface="Wingdings" panose="05000000000000000000" pitchFamily="2" charset="2"/>
              <a:buChar char="ü"/>
            </a:pPr>
            <a:r>
              <a:rPr lang="en-US" sz="2200" dirty="0"/>
              <a:t>Use the current Federally approved indirect cost rate as a result of being a direct grant recipient from a Federal awarding agency;</a:t>
            </a:r>
          </a:p>
          <a:p>
            <a:pPr marL="0" indent="0">
              <a:buNone/>
            </a:pPr>
            <a:r>
              <a:rPr lang="en-US" sz="900" dirty="0"/>
              <a:t> </a:t>
            </a:r>
          </a:p>
          <a:p>
            <a:pPr>
              <a:buFont typeface="Wingdings" panose="05000000000000000000" pitchFamily="2" charset="2"/>
              <a:buChar char="ü"/>
            </a:pPr>
            <a:r>
              <a:rPr lang="en-US" sz="2200" dirty="0"/>
              <a:t>Negotiate a rate with the State of Illinois by first submitting an Indirect Cost Rate Proposal to the State of Illinois’ Centralized Indirect Cost Unit;</a:t>
            </a:r>
          </a:p>
          <a:p>
            <a:pPr>
              <a:buFont typeface="Wingdings" panose="05000000000000000000" pitchFamily="2" charset="2"/>
              <a:buChar char="ü"/>
            </a:pPr>
            <a:endParaRPr lang="en-US" sz="900" dirty="0"/>
          </a:p>
          <a:p>
            <a:pPr>
              <a:buFont typeface="Wingdings" panose="05000000000000000000" pitchFamily="2" charset="2"/>
              <a:buChar char="ü"/>
            </a:pPr>
            <a:r>
              <a:rPr lang="en-US" sz="2200" dirty="0"/>
              <a:t>Use the Federal “de minimis” rate of 10% of modified total direct costs (MTDC); </a:t>
            </a:r>
          </a:p>
          <a:p>
            <a:pPr>
              <a:buFont typeface="Wingdings" panose="05000000000000000000" pitchFamily="2" charset="2"/>
              <a:buChar char="ü"/>
            </a:pPr>
            <a:endParaRPr lang="en-US" sz="900" dirty="0"/>
          </a:p>
          <a:p>
            <a:pPr>
              <a:buFont typeface="Wingdings" panose="05000000000000000000" pitchFamily="2" charset="2"/>
              <a:buChar char="ü"/>
            </a:pPr>
            <a:r>
              <a:rPr lang="en-US" sz="2200" dirty="0"/>
              <a:t>Use a Restricted Rate designated by programmatic or statutory policy; </a:t>
            </a:r>
          </a:p>
          <a:p>
            <a:pPr>
              <a:buFont typeface="Wingdings" panose="05000000000000000000" pitchFamily="2" charset="2"/>
              <a:buChar char="ü"/>
            </a:pPr>
            <a:endParaRPr lang="en-US" sz="900" dirty="0"/>
          </a:p>
          <a:p>
            <a:pPr>
              <a:buFont typeface="Wingdings" panose="05000000000000000000" pitchFamily="2" charset="2"/>
              <a:buChar char="ü"/>
            </a:pPr>
            <a:r>
              <a:rPr lang="en-US" sz="2200" dirty="0"/>
              <a:t>Choose not to request reimbursement of indirect costs.</a:t>
            </a:r>
          </a:p>
          <a:p>
            <a:pPr lvl="1"/>
            <a:endParaRPr lang="en-US" dirty="0"/>
          </a:p>
        </p:txBody>
      </p:sp>
    </p:spTree>
    <p:extLst>
      <p:ext uri="{BB962C8B-B14F-4D97-AF65-F5344CB8AC3E}">
        <p14:creationId xmlns:p14="http://schemas.microsoft.com/office/powerpoint/2010/main" val="1091689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B: Non-State of Illinois Funds:  Matching Funds</a:t>
            </a:r>
          </a:p>
        </p:txBody>
      </p:sp>
      <p:sp>
        <p:nvSpPr>
          <p:cNvPr id="12" name="Content Placeholder 11"/>
          <p:cNvSpPr>
            <a:spLocks noGrp="1"/>
          </p:cNvSpPr>
          <p:nvPr>
            <p:ph idx="1"/>
          </p:nvPr>
        </p:nvSpPr>
        <p:spPr>
          <a:xfrm>
            <a:off x="398585" y="1688123"/>
            <a:ext cx="10955215" cy="4736124"/>
          </a:xfrm>
          <a:prstGeom prst="rect">
            <a:avLst/>
          </a:prstGeom>
        </p:spPr>
        <p:txBody>
          <a:bodyPr>
            <a:normAutofit fontScale="47500" lnSpcReduction="20000"/>
          </a:bodyPr>
          <a:lstStyle/>
          <a:p>
            <a:pPr marL="0" indent="0">
              <a:buNone/>
            </a:pPr>
            <a:r>
              <a:rPr lang="en-US" sz="4600" dirty="0"/>
              <a:t>For all Federal awards, any shared costs or matching funds and all contributions, including cash and third party in-kind contributions, must be accepted as part of the non-Federal entity’s cost sharing or matching when such contributions meet all of the following criteria:</a:t>
            </a:r>
          </a:p>
          <a:p>
            <a:r>
              <a:rPr lang="en-US" sz="4600" dirty="0"/>
              <a:t>Are verifiable from the non- Federal entity’s records;</a:t>
            </a:r>
          </a:p>
          <a:p>
            <a:r>
              <a:rPr lang="en-US" sz="4600" dirty="0"/>
              <a:t>Are not included as contributions for any other Federal award;</a:t>
            </a:r>
          </a:p>
          <a:p>
            <a:r>
              <a:rPr lang="en-US" sz="4600" dirty="0"/>
              <a:t>Are necessary and reasonable for accomplishment of project or program objectives;</a:t>
            </a:r>
          </a:p>
          <a:p>
            <a:r>
              <a:rPr lang="en-US" sz="4600" dirty="0"/>
              <a:t>Are allowable under Subpart E— Cost Principles of this Part;</a:t>
            </a:r>
          </a:p>
          <a:p>
            <a:r>
              <a:rPr lang="en-US" sz="4600" dirty="0"/>
              <a:t>Are not paid by the Federal government under another Federal award, except where the Federal statute authorizing a program specifically provides that Federal funds made available for such program can be applied to matching or cost sharing requirements of other Federal programs;</a:t>
            </a:r>
          </a:p>
          <a:p>
            <a:r>
              <a:rPr lang="en-US" sz="4600" dirty="0"/>
              <a:t>Are provided for in the approved budget when required by the Federal awarding agency; and</a:t>
            </a:r>
          </a:p>
          <a:p>
            <a:r>
              <a:rPr lang="en-US" sz="4600" dirty="0"/>
              <a:t>Conform to other provisions of this Part, as applicable.</a:t>
            </a:r>
          </a:p>
          <a:p>
            <a:pPr lvl="1"/>
            <a:endParaRPr lang="en-US" sz="4000" dirty="0"/>
          </a:p>
        </p:txBody>
      </p:sp>
    </p:spTree>
    <p:extLst>
      <p:ext uri="{BB962C8B-B14F-4D97-AF65-F5344CB8AC3E}">
        <p14:creationId xmlns:p14="http://schemas.microsoft.com/office/powerpoint/2010/main" val="22429330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prstGeom prst="rect">
            <a:avLst/>
          </a:prstGeom>
        </p:spPr>
        <p:txBody>
          <a:bodyPr>
            <a:normAutofit fontScale="77500" lnSpcReduction="20000"/>
          </a:bodyPr>
          <a:lstStyle/>
          <a:p>
            <a:r>
              <a:rPr lang="en-US" dirty="0"/>
              <a:t>Article I Award and Grantee Specific Information</a:t>
            </a:r>
          </a:p>
          <a:p>
            <a:r>
              <a:rPr lang="en-US" dirty="0"/>
              <a:t>Article II Required Representations</a:t>
            </a:r>
          </a:p>
          <a:p>
            <a:r>
              <a:rPr lang="en-US" dirty="0"/>
              <a:t>Article III Definitions</a:t>
            </a:r>
          </a:p>
          <a:p>
            <a:r>
              <a:rPr lang="en-US" dirty="0"/>
              <a:t>Article IV Payment</a:t>
            </a:r>
          </a:p>
          <a:p>
            <a:r>
              <a:rPr lang="en-US" dirty="0"/>
              <a:t>Article V Scope of Grant Activities/Purpose of Grant</a:t>
            </a:r>
          </a:p>
          <a:p>
            <a:r>
              <a:rPr lang="en-US" dirty="0"/>
              <a:t>Article VI Budget</a:t>
            </a:r>
          </a:p>
          <a:p>
            <a:r>
              <a:rPr lang="en-US" dirty="0"/>
              <a:t>Article VII Allowable Costs</a:t>
            </a:r>
          </a:p>
          <a:p>
            <a:r>
              <a:rPr lang="en-US" dirty="0"/>
              <a:t>Article VIII Required Certifications</a:t>
            </a:r>
          </a:p>
          <a:p>
            <a:r>
              <a:rPr lang="en-US" dirty="0"/>
              <a:t>Article IX Criminal Disclosure</a:t>
            </a:r>
          </a:p>
          <a:p>
            <a:r>
              <a:rPr lang="en-US" dirty="0"/>
              <a:t>Article X Unlawful Discrimination</a:t>
            </a:r>
          </a:p>
          <a:p>
            <a:r>
              <a:rPr lang="en-US" dirty="0"/>
              <a:t>Article XI Lobbying</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29081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838200" y="1717117"/>
            <a:ext cx="10515600" cy="4058796"/>
          </a:xfrm>
          <a:prstGeom prst="rect">
            <a:avLst/>
          </a:prstGeom>
        </p:spPr>
        <p:txBody>
          <a:bodyPr>
            <a:noAutofit/>
          </a:bodyPr>
          <a:lstStyle/>
          <a:p>
            <a:pPr>
              <a:spcBef>
                <a:spcPts val="600"/>
              </a:spcBef>
            </a:pPr>
            <a:r>
              <a:rPr lang="en-US" sz="1600" dirty="0"/>
              <a:t>Article XII Maintenance and Accessibility of Records; Monitoring</a:t>
            </a:r>
          </a:p>
          <a:p>
            <a:pPr>
              <a:spcBef>
                <a:spcPts val="600"/>
              </a:spcBef>
            </a:pPr>
            <a:r>
              <a:rPr lang="en-US" sz="1600" dirty="0"/>
              <a:t>Article XIII Financial Reporting Requirements</a:t>
            </a:r>
          </a:p>
          <a:p>
            <a:pPr>
              <a:spcBef>
                <a:spcPts val="600"/>
              </a:spcBef>
            </a:pPr>
            <a:r>
              <a:rPr lang="en-US" sz="1600" dirty="0"/>
              <a:t>Article XIV Performance Reporting Requirements</a:t>
            </a:r>
          </a:p>
          <a:p>
            <a:pPr>
              <a:spcBef>
                <a:spcPts val="600"/>
              </a:spcBef>
            </a:pPr>
            <a:r>
              <a:rPr lang="en-US" sz="1600" dirty="0"/>
              <a:t>Article XV Audit Requirement</a:t>
            </a:r>
          </a:p>
          <a:p>
            <a:pPr>
              <a:spcBef>
                <a:spcPts val="600"/>
              </a:spcBef>
            </a:pPr>
            <a:r>
              <a:rPr lang="en-US" sz="1600" dirty="0"/>
              <a:t>Article XVI Termination; Suspension</a:t>
            </a:r>
          </a:p>
          <a:p>
            <a:pPr>
              <a:spcBef>
                <a:spcPts val="600"/>
              </a:spcBef>
            </a:pPr>
            <a:r>
              <a:rPr lang="en-US" sz="1600" dirty="0"/>
              <a:t>Article XVII Subcontracts/Sub-Grants</a:t>
            </a:r>
          </a:p>
          <a:p>
            <a:pPr>
              <a:spcBef>
                <a:spcPts val="600"/>
              </a:spcBef>
            </a:pPr>
            <a:r>
              <a:rPr lang="en-US" sz="1600" dirty="0"/>
              <a:t>Article XVIII Notice of Change</a:t>
            </a:r>
          </a:p>
          <a:p>
            <a:pPr>
              <a:spcBef>
                <a:spcPts val="600"/>
              </a:spcBef>
            </a:pPr>
            <a:r>
              <a:rPr lang="en-US" sz="1600" dirty="0"/>
              <a:t>Article XIX Reorganization and Board Membership</a:t>
            </a:r>
          </a:p>
          <a:p>
            <a:pPr>
              <a:spcBef>
                <a:spcPts val="600"/>
              </a:spcBef>
            </a:pPr>
            <a:r>
              <a:rPr lang="en-US" sz="1600" dirty="0"/>
              <a:t>Article XX Agreements with other State Agencies</a:t>
            </a:r>
          </a:p>
          <a:p>
            <a:pPr>
              <a:spcBef>
                <a:spcPts val="600"/>
              </a:spcBef>
            </a:pPr>
            <a:r>
              <a:rPr lang="en-US" sz="1600" dirty="0"/>
              <a:t>Article XXI Conflict of Interest</a:t>
            </a:r>
          </a:p>
          <a:p>
            <a:pPr>
              <a:spcBef>
                <a:spcPts val="600"/>
              </a:spcBef>
            </a:pPr>
            <a:r>
              <a:rPr lang="en-US" sz="1600" dirty="0"/>
              <a:t>Article XXII Equipment or Property</a:t>
            </a:r>
          </a:p>
          <a:p>
            <a:pPr>
              <a:spcBef>
                <a:spcPts val="600"/>
              </a:spcBef>
            </a:pPr>
            <a:r>
              <a:rPr lang="en-US" sz="1600" dirty="0"/>
              <a:t>Article XXIII Promotional Materials; Prior Notification</a:t>
            </a:r>
          </a:p>
          <a:p>
            <a:pPr>
              <a:spcBef>
                <a:spcPts val="600"/>
              </a:spcBef>
            </a:pPr>
            <a:r>
              <a:rPr lang="en-US" sz="1600" dirty="0"/>
              <a:t>Article XXIV Insurance</a:t>
            </a:r>
          </a:p>
          <a:p>
            <a:pPr>
              <a:spcBef>
                <a:spcPts val="600"/>
              </a:spcBef>
            </a:pPr>
            <a:r>
              <a:rPr lang="en-US" sz="1600" dirty="0"/>
              <a:t>Article XXV Lawsuits and Indemnification</a:t>
            </a:r>
          </a:p>
          <a:p>
            <a:pPr>
              <a:spcBef>
                <a:spcPts val="600"/>
              </a:spcBef>
            </a:pPr>
            <a:r>
              <a:rPr lang="en-US" sz="1600" dirty="0"/>
              <a:t>Article XXVI Miscellaneous</a:t>
            </a:r>
          </a:p>
          <a:p>
            <a:pPr>
              <a:spcBef>
                <a:spcPts val="600"/>
              </a:spcBef>
            </a:pPr>
            <a:endParaRPr lang="en-US" sz="3600"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2466338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prstGeom prst="rect">
            <a:avLst/>
          </a:prstGeom>
        </p:spPr>
        <p:txBody>
          <a:bodyPr>
            <a:normAutofit/>
          </a:bodyPr>
          <a:lstStyle/>
          <a:p>
            <a:r>
              <a:rPr lang="en-US" dirty="0"/>
              <a:t>Exhibit A – Project Description</a:t>
            </a:r>
          </a:p>
          <a:p>
            <a:r>
              <a:rPr lang="en-US" dirty="0"/>
              <a:t>Exhibit B – Deliverables or Milestones</a:t>
            </a:r>
          </a:p>
          <a:p>
            <a:r>
              <a:rPr lang="en-US" dirty="0"/>
              <a:t>Exhibit C – Payment</a:t>
            </a:r>
          </a:p>
          <a:p>
            <a:r>
              <a:rPr lang="en-US" dirty="0"/>
              <a:t>Exhibit D – Contact Information</a:t>
            </a:r>
          </a:p>
          <a:p>
            <a:r>
              <a:rPr lang="en-US" dirty="0"/>
              <a:t>Exhibit E – Performance Measures</a:t>
            </a:r>
          </a:p>
          <a:p>
            <a:r>
              <a:rPr lang="en-US" dirty="0"/>
              <a:t>Exhibit F – Performance Standard</a:t>
            </a:r>
          </a:p>
          <a:p>
            <a:r>
              <a:rPr lang="en-US" dirty="0"/>
              <a:t>Exhibit G – Specific Conditions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1446152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a:t>
            </a:r>
          </a:p>
        </p:txBody>
      </p:sp>
      <p:sp>
        <p:nvSpPr>
          <p:cNvPr id="12" name="Content Placeholder 11"/>
          <p:cNvSpPr>
            <a:spLocks noGrp="1"/>
          </p:cNvSpPr>
          <p:nvPr>
            <p:ph idx="1"/>
          </p:nvPr>
        </p:nvSpPr>
        <p:spPr>
          <a:prstGeom prst="rect">
            <a:avLst/>
          </a:prstGeom>
        </p:spPr>
        <p:txBody>
          <a:bodyPr>
            <a:normAutofit/>
          </a:bodyPr>
          <a:lstStyle/>
          <a:p>
            <a:pPr marL="0" indent="0">
              <a:buNone/>
            </a:pPr>
            <a:r>
              <a:rPr lang="en-US" dirty="0"/>
              <a:t>PART 2</a:t>
            </a:r>
          </a:p>
          <a:p>
            <a:r>
              <a:rPr lang="en-US" dirty="0"/>
              <a:t>Grantor Specific Terms</a:t>
            </a:r>
          </a:p>
          <a:p>
            <a:endParaRPr lang="en-US" dirty="0"/>
          </a:p>
          <a:p>
            <a:pPr marL="0" indent="0">
              <a:buNone/>
            </a:pPr>
            <a:r>
              <a:rPr lang="en-US" dirty="0"/>
              <a:t>PART 3</a:t>
            </a:r>
          </a:p>
          <a:p>
            <a:r>
              <a:rPr lang="en-US" dirty="0"/>
              <a:t>Project Specific Terms</a:t>
            </a:r>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3729677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Resources</a:t>
            </a:r>
          </a:p>
        </p:txBody>
      </p:sp>
      <p:sp>
        <p:nvSpPr>
          <p:cNvPr id="12" name="Content Placeholder 11"/>
          <p:cNvSpPr>
            <a:spLocks noGrp="1"/>
          </p:cNvSpPr>
          <p:nvPr>
            <p:ph idx="1"/>
          </p:nvPr>
        </p:nvSpPr>
        <p:spPr>
          <a:xfrm>
            <a:off x="838200" y="2111022"/>
            <a:ext cx="10515600" cy="4065941"/>
          </a:xfrm>
          <a:prstGeom prst="rect">
            <a:avLst/>
          </a:prstGeom>
        </p:spPr>
        <p:txBody>
          <a:bodyPr>
            <a:normAutofit/>
          </a:bodyPr>
          <a:lstStyle/>
          <a:p>
            <a:r>
              <a:rPr lang="en-US" sz="2400" dirty="0">
                <a:hlinkClick r:id="rId2"/>
              </a:rPr>
              <a:t>https://www.grants.Illinois.gov</a:t>
            </a:r>
            <a:endParaRPr lang="en-US" sz="2400" dirty="0"/>
          </a:p>
          <a:p>
            <a:r>
              <a:rPr lang="en-US" sz="2400" dirty="0">
                <a:hlinkClick r:id="rId3"/>
              </a:rPr>
              <a:t>http://www.illinoisworknet.com/GATA</a:t>
            </a:r>
            <a:endParaRPr lang="en-US" sz="2400" dirty="0"/>
          </a:p>
          <a:p>
            <a:r>
              <a:rPr lang="en-US" sz="2400" dirty="0">
                <a:hlinkClick r:id="rId4"/>
              </a:rPr>
              <a:t>https://www.illinoisworknet.com/wioastateplan</a:t>
            </a:r>
          </a:p>
          <a:p>
            <a:r>
              <a:rPr lang="en-US" sz="2400" dirty="0">
                <a:hlinkClick r:id="rId4"/>
              </a:rPr>
              <a:t>https://www.doleta.gov/grants/UniformGuidance.cfm</a:t>
            </a:r>
          </a:p>
          <a:p>
            <a:r>
              <a:rPr lang="en-US" sz="2400" dirty="0">
                <a:hlinkClick r:id="rId4"/>
              </a:rPr>
              <a:t>http://etasmarttraining.com/pdf/Single_Track_Region1.pdf</a:t>
            </a:r>
            <a:endParaRPr lang="en-US" sz="2400" dirty="0"/>
          </a:p>
          <a:p>
            <a:r>
              <a:rPr lang="en-US" sz="2400" dirty="0">
                <a:hlinkClick r:id="rId5"/>
              </a:rPr>
              <a:t>https://www.workforcegps.org/</a:t>
            </a:r>
            <a:endParaRPr lang="en-US" sz="2400" dirty="0"/>
          </a:p>
          <a:p>
            <a:r>
              <a:rPr lang="en-US" sz="2400" dirty="0">
                <a:hlinkClick r:id="rId6"/>
              </a:rPr>
              <a:t>http://www.naswa.org/</a:t>
            </a:r>
            <a:endParaRPr lang="en-US" sz="2400" dirty="0"/>
          </a:p>
          <a:p>
            <a:r>
              <a:rPr lang="en-US" sz="2400" dirty="0">
                <a:hlinkClick r:id="rId7"/>
              </a:rPr>
              <a:t>https://www.doleta.gov/</a:t>
            </a:r>
            <a:endParaRPr lang="en-US" sz="2400" dirty="0"/>
          </a:p>
          <a:p>
            <a:endParaRPr lang="en-US" sz="2400" dirty="0"/>
          </a:p>
          <a:p>
            <a:endParaRPr lang="en-US" sz="2400" dirty="0"/>
          </a:p>
          <a:p>
            <a:endParaRPr lang="en-US" sz="2400" dirty="0"/>
          </a:p>
          <a:p>
            <a:endParaRPr lang="en-US" sz="2400" dirty="0"/>
          </a:p>
        </p:txBody>
      </p:sp>
      <p:pic>
        <p:nvPicPr>
          <p:cNvPr id="2050" name="Picture 2" descr="C:\Users\JBARR\AppData\Local\Microsoft\Windows\Temporary Internet Files\Content.IE5\KK267JZ4\qOXqp[1].png"/>
          <p:cNvPicPr>
            <a:picLocks noChangeAspect="1" noChangeArrowheads="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520939" y="211102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7223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831120" y="838200"/>
            <a:ext cx="7539670" cy="707886"/>
          </a:xfrm>
          <a:prstGeom prst="rect">
            <a:avLst/>
          </a:prstGeom>
        </p:spPr>
        <p:txBody>
          <a:bodyPr wrap="square">
            <a:spAutoFit/>
          </a:bodyPr>
          <a:lstStyle/>
          <a:p>
            <a:pPr algn="ctr"/>
            <a:r>
              <a:rPr lang="en-US" sz="4000" dirty="0">
                <a:solidFill>
                  <a:prstClr val="white"/>
                </a:solidFill>
              </a:rPr>
              <a:t>For More Information Contact</a:t>
            </a:r>
          </a:p>
        </p:txBody>
      </p:sp>
      <p:sp>
        <p:nvSpPr>
          <p:cNvPr id="5" name="Rectangle 4"/>
          <p:cNvSpPr/>
          <p:nvPr/>
        </p:nvSpPr>
        <p:spPr>
          <a:xfrm>
            <a:off x="3197342" y="3200401"/>
            <a:ext cx="4803659" cy="830997"/>
          </a:xfrm>
          <a:prstGeom prst="rect">
            <a:avLst/>
          </a:prstGeom>
        </p:spPr>
        <p:txBody>
          <a:bodyPr wrap="square">
            <a:spAutoFit/>
          </a:bodyPr>
          <a:lstStyle/>
          <a:p>
            <a:r>
              <a:rPr lang="en-US" sz="2400" dirty="0">
                <a:solidFill>
                  <a:prstClr val="white"/>
                </a:solidFill>
              </a:rPr>
              <a:t>John Barr</a:t>
            </a:r>
          </a:p>
          <a:p>
            <a:r>
              <a:rPr lang="en-US" sz="2400" dirty="0">
                <a:solidFill>
                  <a:prstClr val="white"/>
                </a:solidFill>
              </a:rPr>
              <a:t>John.W.Barr@Illinois.gov</a:t>
            </a:r>
          </a:p>
        </p:txBody>
      </p:sp>
      <p:sp>
        <p:nvSpPr>
          <p:cNvPr id="6" name="Rectangle 5"/>
          <p:cNvSpPr/>
          <p:nvPr/>
        </p:nvSpPr>
        <p:spPr>
          <a:xfrm>
            <a:off x="2470511" y="1896277"/>
            <a:ext cx="4956059" cy="830997"/>
          </a:xfrm>
          <a:prstGeom prst="rect">
            <a:avLst/>
          </a:prstGeom>
        </p:spPr>
        <p:txBody>
          <a:bodyPr wrap="square">
            <a:spAutoFit/>
          </a:bodyPr>
          <a:lstStyle/>
          <a:p>
            <a:r>
              <a:rPr lang="en-US" sz="2400" dirty="0">
                <a:solidFill>
                  <a:prstClr val="white"/>
                </a:solidFill>
              </a:rPr>
              <a:t>Charles Dooley</a:t>
            </a:r>
          </a:p>
          <a:p>
            <a:r>
              <a:rPr lang="en-US" sz="2400" dirty="0">
                <a:solidFill>
                  <a:prstClr val="white"/>
                </a:solidFill>
              </a:rPr>
              <a:t>Charles.Dooley@Illinois.gov</a:t>
            </a:r>
          </a:p>
        </p:txBody>
      </p:sp>
      <p:sp>
        <p:nvSpPr>
          <p:cNvPr id="7" name="Rectangle 6"/>
          <p:cNvSpPr/>
          <p:nvPr/>
        </p:nvSpPr>
        <p:spPr>
          <a:xfrm>
            <a:off x="3197342" y="4343401"/>
            <a:ext cx="5108459" cy="830997"/>
          </a:xfrm>
          <a:prstGeom prst="rect">
            <a:avLst/>
          </a:prstGeom>
        </p:spPr>
        <p:txBody>
          <a:bodyPr wrap="square">
            <a:spAutoFit/>
          </a:bodyPr>
          <a:lstStyle/>
          <a:p>
            <a:r>
              <a:rPr lang="en-US" sz="2400" dirty="0">
                <a:solidFill>
                  <a:prstClr val="white"/>
                </a:solidFill>
              </a:rPr>
              <a:t>Matthew Hillen</a:t>
            </a:r>
          </a:p>
          <a:p>
            <a:r>
              <a:rPr lang="en-US" sz="2400" dirty="0">
                <a:solidFill>
                  <a:prstClr val="white"/>
                </a:solidFill>
              </a:rPr>
              <a:t>Matthew.Hillen@Illinois.gov</a:t>
            </a:r>
          </a:p>
        </p:txBody>
      </p:sp>
      <p:sp>
        <p:nvSpPr>
          <p:cNvPr id="2" name="Title 1"/>
          <p:cNvSpPr>
            <a:spLocks noGrp="1"/>
          </p:cNvSpPr>
          <p:nvPr>
            <p:ph type="title"/>
          </p:nvPr>
        </p:nvSpPr>
        <p:spPr/>
        <p:txBody>
          <a:bodyPr>
            <a:normAutofit fontScale="90000"/>
          </a:bodyPr>
          <a:lstStyle/>
          <a:p>
            <a:r>
              <a:rPr lang="en-US" dirty="0"/>
              <a:t>For More Information Contact</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John Barr</a:t>
            </a:r>
          </a:p>
          <a:p>
            <a:pPr marL="0" indent="0">
              <a:buNone/>
            </a:pPr>
            <a:r>
              <a:rPr lang="en-US" sz="3200" dirty="0"/>
              <a:t>John.W.Barr@Illinois.gov</a:t>
            </a:r>
          </a:p>
        </p:txBody>
      </p:sp>
    </p:spTree>
    <p:extLst>
      <p:ext uri="{BB962C8B-B14F-4D97-AF65-F5344CB8AC3E}">
        <p14:creationId xmlns:p14="http://schemas.microsoft.com/office/powerpoint/2010/main" val="969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18118" y="1011698"/>
            <a:ext cx="9045526" cy="561049"/>
          </a:xfrm>
          <a:prstGeom prst="rect">
            <a:avLst/>
          </a:prstGeom>
        </p:spPr>
        <p:txBody>
          <a:bodyPr>
            <a:normAutofit fontScale="90000"/>
          </a:bodyPr>
          <a:lstStyle/>
          <a:p>
            <a:pPr algn="ctr"/>
            <a:r>
              <a:rPr lang="en-US" dirty="0"/>
              <a:t>Illinois Grant Accountability and Transparency Act</a:t>
            </a:r>
            <a:br>
              <a:rPr lang="en-US" dirty="0"/>
            </a:br>
            <a:endParaRPr lang="en-US" dirty="0"/>
          </a:p>
        </p:txBody>
      </p:sp>
      <p:sp>
        <p:nvSpPr>
          <p:cNvPr id="12" name="Content Placeholder 11"/>
          <p:cNvSpPr>
            <a:spLocks noGrp="1"/>
          </p:cNvSpPr>
          <p:nvPr>
            <p:ph idx="1"/>
          </p:nvPr>
        </p:nvSpPr>
        <p:spPr>
          <a:xfrm>
            <a:off x="838200" y="2349305"/>
            <a:ext cx="10515600" cy="3324664"/>
          </a:xfrm>
          <a:prstGeom prst="rect">
            <a:avLst/>
          </a:prstGeom>
        </p:spPr>
        <p:txBody>
          <a:bodyPr>
            <a:normAutofit/>
          </a:bodyPr>
          <a:lstStyle/>
          <a:p>
            <a:pPr marL="0" indent="0">
              <a:buNone/>
            </a:pPr>
            <a:r>
              <a:rPr lang="en-US" sz="3200" dirty="0"/>
              <a:t>The Grant Accountability and Transparency Act (GATA), 30 ILCS 708/1 et seq., is a State of Illinois law to:</a:t>
            </a:r>
          </a:p>
          <a:p>
            <a:r>
              <a:rPr lang="en-US" sz="2600" dirty="0"/>
              <a:t>Increase accountability and transparency in the use of grant funds </a:t>
            </a:r>
          </a:p>
          <a:p>
            <a:r>
              <a:rPr lang="en-US" sz="2600" dirty="0"/>
              <a:t>Reduce the administrative burden on both State agencies and grantees  </a:t>
            </a:r>
          </a:p>
          <a:p>
            <a:r>
              <a:rPr lang="en-US" sz="2600" dirty="0"/>
              <a:t>Adoption of the federal grant guidance and regulations codified at 2 CFR Part 200 (Uniform Requirements)</a:t>
            </a:r>
          </a:p>
        </p:txBody>
      </p:sp>
    </p:spTree>
    <p:extLst>
      <p:ext uri="{BB962C8B-B14F-4D97-AF65-F5344CB8AC3E}">
        <p14:creationId xmlns:p14="http://schemas.microsoft.com/office/powerpoint/2010/main" val="79511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49968" y="890954"/>
            <a:ext cx="7432431" cy="1008184"/>
          </a:xfrm>
          <a:prstGeom prst="rect">
            <a:avLst/>
          </a:prstGeom>
        </p:spPr>
        <p:txBody>
          <a:bodyPr>
            <a:normAutofit fontScale="90000"/>
          </a:bodyPr>
          <a:lstStyle/>
          <a:p>
            <a:pPr algn="ctr"/>
            <a:r>
              <a:rPr lang="en-US" dirty="0"/>
              <a:t>Grantee Pre-Award Requirements that must be Completed Prior to Grant Award Execution</a:t>
            </a:r>
            <a:br>
              <a:rPr lang="en-US" dirty="0"/>
            </a:br>
            <a:endParaRPr lang="en-US" dirty="0"/>
          </a:p>
        </p:txBody>
      </p:sp>
      <p:sp>
        <p:nvSpPr>
          <p:cNvPr id="12" name="Content Placeholder 11"/>
          <p:cNvSpPr>
            <a:spLocks noGrp="1"/>
          </p:cNvSpPr>
          <p:nvPr>
            <p:ph idx="1"/>
          </p:nvPr>
        </p:nvSpPr>
        <p:spPr>
          <a:xfrm>
            <a:off x="838200" y="2368061"/>
            <a:ext cx="10515600" cy="3808901"/>
          </a:xfrm>
          <a:prstGeom prst="rect">
            <a:avLst/>
          </a:prstGeom>
        </p:spPr>
        <p:txBody>
          <a:bodyPr>
            <a:normAutofit/>
          </a:bodyPr>
          <a:lstStyle/>
          <a:p>
            <a:r>
              <a:rPr lang="en-US" dirty="0"/>
              <a:t>Grantee Registration</a:t>
            </a:r>
          </a:p>
          <a:p>
            <a:r>
              <a:rPr lang="en-US" dirty="0"/>
              <a:t>Grantee Pre-Qualification</a:t>
            </a:r>
          </a:p>
          <a:p>
            <a:r>
              <a:rPr lang="en-US" dirty="0"/>
              <a:t>Financial and Administrative Risk Assessment </a:t>
            </a:r>
          </a:p>
          <a:p>
            <a:pPr marL="457200" lvl="1" indent="0">
              <a:buNone/>
            </a:pPr>
            <a:r>
              <a:rPr lang="en-US" dirty="0"/>
              <a:t>(ICQ – Internal Control Questionnaire)</a:t>
            </a:r>
          </a:p>
          <a:p>
            <a:r>
              <a:rPr lang="en-US" dirty="0"/>
              <a:t>Programmatic Risk Assessment</a:t>
            </a:r>
          </a:p>
          <a:p>
            <a:r>
              <a:rPr lang="en-US" dirty="0"/>
              <a:t>Mandatory Disclosures &amp; Conflict of Interest Documents</a:t>
            </a:r>
          </a:p>
        </p:txBody>
      </p:sp>
    </p:spTree>
    <p:extLst>
      <p:ext uri="{BB962C8B-B14F-4D97-AF65-F5344CB8AC3E}">
        <p14:creationId xmlns:p14="http://schemas.microsoft.com/office/powerpoint/2010/main" val="1770981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953102" y="610865"/>
            <a:ext cx="7616143" cy="561049"/>
          </a:xfrm>
          <a:prstGeom prst="rect">
            <a:avLst/>
          </a:prstGeom>
        </p:spPr>
        <p:txBody>
          <a:bodyPr>
            <a:normAutofit fontScale="90000"/>
          </a:bodyPr>
          <a:lstStyle/>
          <a:p>
            <a:pPr algn="ctr"/>
            <a:r>
              <a:rPr lang="en-US" dirty="0"/>
              <a:t>GATA &amp; Indirect Cost Rate System</a:t>
            </a:r>
          </a:p>
        </p:txBody>
      </p:sp>
      <p:sp>
        <p:nvSpPr>
          <p:cNvPr id="12" name="Content Placeholder 11"/>
          <p:cNvSpPr>
            <a:spLocks noGrp="1"/>
          </p:cNvSpPr>
          <p:nvPr>
            <p:ph idx="1"/>
          </p:nvPr>
        </p:nvSpPr>
        <p:spPr>
          <a:xfrm>
            <a:off x="838200" y="1781908"/>
            <a:ext cx="10515600" cy="4783015"/>
          </a:xfrm>
          <a:prstGeom prst="rect">
            <a:avLst/>
          </a:prstGeom>
        </p:spPr>
        <p:txBody>
          <a:bodyPr>
            <a:normAutofit fontScale="77500" lnSpcReduction="20000"/>
          </a:bodyPr>
          <a:lstStyle/>
          <a:p>
            <a:pPr marL="0" indent="0">
              <a:buNone/>
            </a:pPr>
            <a:r>
              <a:rPr lang="en-US" dirty="0"/>
              <a:t>Office of Management and Budget GATA Website: </a:t>
            </a:r>
            <a:r>
              <a:rPr lang="en-US" dirty="0">
                <a:hlinkClick r:id="rId2"/>
              </a:rPr>
              <a:t>http://grants.illinois.gov</a:t>
            </a:r>
            <a:r>
              <a:rPr lang="en-US" dirty="0"/>
              <a:t> </a:t>
            </a:r>
          </a:p>
          <a:p>
            <a:pPr marL="0" indent="0">
              <a:buNone/>
            </a:pPr>
            <a:endParaRPr lang="en-US" dirty="0"/>
          </a:p>
          <a:p>
            <a:pPr lvl="1"/>
            <a:r>
              <a:rPr lang="en-US" sz="3300" i="1" dirty="0"/>
              <a:t>Grantee Links Tab </a:t>
            </a:r>
            <a:r>
              <a:rPr lang="en-US" sz="3300" dirty="0"/>
              <a:t>is the entry point for the GATA portal</a:t>
            </a:r>
          </a:p>
          <a:p>
            <a:pPr lvl="2"/>
            <a:r>
              <a:rPr lang="en-US" sz="3300" dirty="0"/>
              <a:t>Authentication,</a:t>
            </a:r>
          </a:p>
          <a:p>
            <a:pPr lvl="2"/>
            <a:r>
              <a:rPr lang="en-US" sz="3300" dirty="0"/>
              <a:t>Registration, </a:t>
            </a:r>
          </a:p>
          <a:p>
            <a:pPr lvl="2"/>
            <a:r>
              <a:rPr lang="en-US" sz="3300" dirty="0"/>
              <a:t>Pre-qualification, </a:t>
            </a:r>
          </a:p>
          <a:p>
            <a:pPr lvl="2"/>
            <a:r>
              <a:rPr lang="en-US" sz="3300" dirty="0"/>
              <a:t>Fiscal &amp; Administrative Risk Assessment</a:t>
            </a:r>
          </a:p>
          <a:p>
            <a:pPr lvl="1"/>
            <a:endParaRPr lang="en-US" sz="3300" dirty="0"/>
          </a:p>
          <a:p>
            <a:pPr lvl="1"/>
            <a:r>
              <a:rPr lang="en-US" sz="3600" i="1" dirty="0"/>
              <a:t>Centralized Indirect Cost Rate System </a:t>
            </a:r>
            <a:r>
              <a:rPr lang="en-US" sz="3600" dirty="0"/>
              <a:t>will be used to elect the indirect cost rate option and, if necessary, complete the indirect cost rate negotiation process.  </a:t>
            </a:r>
          </a:p>
          <a:p>
            <a:pPr lvl="2"/>
            <a:r>
              <a:rPr lang="en-US" sz="3200" dirty="0"/>
              <a:t>Grantees that are not current users in the system will receive an invitation to the Centralized Indirect Cost Rate System once a Notice of State Award (NOSA) is generated by a State awarding agency</a:t>
            </a:r>
          </a:p>
          <a:p>
            <a:pPr lvl="1"/>
            <a:endParaRPr lang="en-US" sz="3300" dirty="0"/>
          </a:p>
          <a:p>
            <a:pPr marL="914400" lvl="2" indent="0">
              <a:buNone/>
            </a:pPr>
            <a:endParaRPr lang="en-US" sz="3300" dirty="0"/>
          </a:p>
        </p:txBody>
      </p:sp>
    </p:spTree>
    <p:extLst>
      <p:ext uri="{BB962C8B-B14F-4D97-AF65-F5344CB8AC3E}">
        <p14:creationId xmlns:p14="http://schemas.microsoft.com/office/powerpoint/2010/main" val="2326434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Registration</a:t>
            </a:r>
          </a:p>
        </p:txBody>
      </p:sp>
      <p:sp>
        <p:nvSpPr>
          <p:cNvPr id="12" name="Content Placeholder 11"/>
          <p:cNvSpPr>
            <a:spLocks noGrp="1"/>
          </p:cNvSpPr>
          <p:nvPr>
            <p:ph idx="1"/>
          </p:nvPr>
        </p:nvSpPr>
        <p:spPr>
          <a:xfrm>
            <a:off x="838200" y="2118167"/>
            <a:ext cx="10515600" cy="4058796"/>
          </a:xfrm>
          <a:prstGeom prst="rect">
            <a:avLst/>
          </a:prstGeom>
        </p:spPr>
        <p:txBody>
          <a:bodyPr>
            <a:normAutofit fontScale="92500" lnSpcReduction="20000"/>
          </a:bodyPr>
          <a:lstStyle/>
          <a:p>
            <a:r>
              <a:rPr lang="en-US" sz="3200" dirty="0"/>
              <a:t>All Grantees must be registered with the State of Illinois using the Illinois.gov Authentication Portal. A personal or business email address is required to establish an account</a:t>
            </a:r>
          </a:p>
          <a:p>
            <a:endParaRPr lang="en-US" sz="3200" b="1" dirty="0"/>
          </a:p>
          <a:p>
            <a:r>
              <a:rPr lang="en-US" sz="3200" dirty="0"/>
              <a:t>Grantee Registration is completed by browsing to </a:t>
            </a:r>
            <a:r>
              <a:rPr lang="en-US" sz="3200" dirty="0">
                <a:hlinkClick r:id="rId2"/>
              </a:rPr>
              <a:t>https://grants.illinois.gov/portal</a:t>
            </a:r>
            <a:r>
              <a:rPr lang="en-US" sz="3200" dirty="0"/>
              <a:t> and associating your Illinois.gov account with your organization.</a:t>
            </a:r>
          </a:p>
          <a:p>
            <a:endParaRPr lang="en-US" sz="3200" dirty="0"/>
          </a:p>
          <a:p>
            <a:r>
              <a:rPr lang="en-US" sz="3200" dirty="0"/>
              <a:t>Completing the registration process triggers Grantee pre-qualification verifications</a:t>
            </a:r>
          </a:p>
        </p:txBody>
      </p:sp>
    </p:spTree>
    <p:extLst>
      <p:ext uri="{BB962C8B-B14F-4D97-AF65-F5344CB8AC3E}">
        <p14:creationId xmlns:p14="http://schemas.microsoft.com/office/powerpoint/2010/main" val="248504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Pre-Qualification</a:t>
            </a:r>
          </a:p>
        </p:txBody>
      </p:sp>
      <p:sp>
        <p:nvSpPr>
          <p:cNvPr id="12" name="Content Placeholder 11"/>
          <p:cNvSpPr>
            <a:spLocks noGrp="1"/>
          </p:cNvSpPr>
          <p:nvPr>
            <p:ph idx="1"/>
          </p:nvPr>
        </p:nvSpPr>
        <p:spPr>
          <a:prstGeom prst="rect">
            <a:avLst/>
          </a:prstGeom>
        </p:spPr>
        <p:txBody>
          <a:bodyPr>
            <a:normAutofit/>
          </a:bodyPr>
          <a:lstStyle/>
          <a:p>
            <a:r>
              <a:rPr lang="en-US" dirty="0"/>
              <a:t>Pre-Qualification includes verification of:</a:t>
            </a:r>
          </a:p>
          <a:p>
            <a:pPr lvl="1"/>
            <a:r>
              <a:rPr lang="en-US" dirty="0"/>
              <a:t>Current DUNS number</a:t>
            </a:r>
          </a:p>
          <a:p>
            <a:pPr lvl="1"/>
            <a:r>
              <a:rPr lang="en-US" dirty="0"/>
              <a:t>Current SAM.gov account</a:t>
            </a:r>
          </a:p>
          <a:p>
            <a:pPr lvl="1"/>
            <a:r>
              <a:rPr lang="en-US" dirty="0"/>
              <a:t>Good Standing with Secretary of State</a:t>
            </a:r>
          </a:p>
          <a:p>
            <a:pPr lvl="1"/>
            <a:r>
              <a:rPr lang="en-US" dirty="0"/>
              <a:t>Not on Federal Excluded Parties List</a:t>
            </a:r>
          </a:p>
          <a:p>
            <a:pPr lvl="1"/>
            <a:r>
              <a:rPr lang="en-US" dirty="0"/>
              <a:t>Not on the Illinois Stop Payment List</a:t>
            </a:r>
          </a:p>
          <a:p>
            <a:pPr lvl="1"/>
            <a:r>
              <a:rPr lang="en-US" dirty="0"/>
              <a:t>Not on the DHFS Provider Sanction List</a:t>
            </a:r>
          </a:p>
          <a:p>
            <a:pPr marL="457200" lvl="1" indent="0">
              <a:buNone/>
            </a:pPr>
            <a:endParaRPr lang="en-US" dirty="0"/>
          </a:p>
          <a:p>
            <a:pPr marL="457200" lvl="1" indent="0">
              <a:buNone/>
            </a:pPr>
            <a:r>
              <a:rPr lang="en-US" i="1" dirty="0"/>
              <a:t>*Pre-qualification is dynamic and verifications </a:t>
            </a:r>
          </a:p>
          <a:p>
            <a:pPr marL="457200" lvl="1" indent="0">
              <a:buNone/>
            </a:pPr>
            <a:r>
              <a:rPr lang="en-US" i="1" dirty="0"/>
              <a:t>are completed nightly</a:t>
            </a:r>
            <a:r>
              <a:rPr lang="en-US" dirty="0"/>
              <a:t>.</a:t>
            </a:r>
          </a:p>
          <a:p>
            <a:pPr lvl="1"/>
            <a:endParaRPr lang="en-US" dirty="0"/>
          </a:p>
        </p:txBody>
      </p:sp>
      <p:pic>
        <p:nvPicPr>
          <p:cNvPr id="2" name="Picture 1"/>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l="22988" t="11735" r="22414" b="16667"/>
          <a:stretch/>
        </p:blipFill>
        <p:spPr>
          <a:xfrm rot="1202242">
            <a:off x="8453839" y="2052494"/>
            <a:ext cx="1685122" cy="2209801"/>
          </a:xfrm>
          <a:prstGeom prst="rect">
            <a:avLst/>
          </a:prstGeom>
        </p:spPr>
      </p:pic>
    </p:spTree>
    <p:extLst>
      <p:ext uri="{BB962C8B-B14F-4D97-AF65-F5344CB8AC3E}">
        <p14:creationId xmlns:p14="http://schemas.microsoft.com/office/powerpoint/2010/main" val="505340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Pre-Qualification Notification</a:t>
            </a:r>
          </a:p>
        </p:txBody>
      </p:sp>
      <p:sp>
        <p:nvSpPr>
          <p:cNvPr id="12" name="Content Placeholder 11"/>
          <p:cNvSpPr>
            <a:spLocks noGrp="1"/>
          </p:cNvSpPr>
          <p:nvPr>
            <p:ph idx="1"/>
          </p:nvPr>
        </p:nvSpPr>
        <p:spPr>
          <a:prstGeom prst="rect">
            <a:avLst/>
          </a:prstGeom>
        </p:spPr>
        <p:txBody>
          <a:bodyPr>
            <a:normAutofit/>
          </a:bodyPr>
          <a:lstStyle/>
          <a:p>
            <a:r>
              <a:rPr lang="en-US" dirty="0"/>
              <a:t>If there are no issues, the GATA portal will send email to communicate “Qualified” status.</a:t>
            </a:r>
          </a:p>
          <a:p>
            <a:r>
              <a:rPr lang="en-US" dirty="0"/>
              <a:t>If there are issues, the GATA portal emails qualification issue(s)</a:t>
            </a:r>
          </a:p>
          <a:p>
            <a:pPr lvl="1"/>
            <a:r>
              <a:rPr lang="en-US" dirty="0"/>
              <a:t>DUNS number is not current</a:t>
            </a:r>
          </a:p>
          <a:p>
            <a:pPr lvl="1"/>
            <a:r>
              <a:rPr lang="en-US" dirty="0"/>
              <a:t>SAM CAGE Code is not current</a:t>
            </a:r>
          </a:p>
          <a:p>
            <a:pPr lvl="1"/>
            <a:r>
              <a:rPr lang="en-US" dirty="0"/>
              <a:t>Not in Good Standing with Secretary of State</a:t>
            </a:r>
          </a:p>
          <a:p>
            <a:pPr lvl="1"/>
            <a:r>
              <a:rPr lang="en-US" dirty="0"/>
              <a:t>On the Federal Excluded Parties List (cannot be remediated)</a:t>
            </a:r>
          </a:p>
        </p:txBody>
      </p:sp>
    </p:spTree>
    <p:extLst>
      <p:ext uri="{BB962C8B-B14F-4D97-AF65-F5344CB8AC3E}">
        <p14:creationId xmlns:p14="http://schemas.microsoft.com/office/powerpoint/2010/main" val="1950608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21</MainCategory>
    <Site xmlns="9352c220-c5aa-4176-b310-478a54cdcce0">
      <Value>4</Value>
    </Site>
    <SubCategory xmlns="9352c220-c5aa-4176-b310-478a54cdcce0">71</SubCategory>
    <SkillLevel xmlns="9352c220-c5aa-4176-b310-478a54cdcce0">
      <Value>Technical skill level</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Informational</Value>
    </DocumentType>
    <TaxCatchAll xmlns="6e83a1a5-9dab-4521-85db-ea3c8196acb3"/>
    <Description0 xmlns="9352c220-c5aa-4176-b310-478a54cdcce0">Grants 101 - Application and Preaward Requirements</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96A072FE-5EB8-4F9D-A657-AA2680FF067A}"/>
</file>

<file path=customXml/itemProps2.xml><?xml version="1.0" encoding="utf-8"?>
<ds:datastoreItem xmlns:ds="http://schemas.openxmlformats.org/officeDocument/2006/customXml" ds:itemID="{D23B8385-7C80-436B-80C3-E0A5760367A5}"/>
</file>

<file path=customXml/itemProps3.xml><?xml version="1.0" encoding="utf-8"?>
<ds:datastoreItem xmlns:ds="http://schemas.openxmlformats.org/officeDocument/2006/customXml" ds:itemID="{0702D068-030B-4DFE-8EEB-D40C4AA1306D}"/>
</file>

<file path=docProps/app.xml><?xml version="1.0" encoding="utf-8"?>
<Properties xmlns="http://schemas.openxmlformats.org/officeDocument/2006/extended-properties" xmlns:vt="http://schemas.openxmlformats.org/officeDocument/2006/docPropsVTypes">
  <TotalTime>1813</TotalTime>
  <Words>2926</Words>
  <Application>Microsoft Office PowerPoint</Application>
  <PresentationFormat>Widescreen</PresentationFormat>
  <Paragraphs>361</Paragraphs>
  <Slides>37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Wingdings</vt:lpstr>
      <vt:lpstr>Office Theme</vt:lpstr>
      <vt:lpstr>Workforce Grants 101: An Overview of the Grant Submission Requirements under the Illinois Grant Accountability and Transparency Act</vt:lpstr>
      <vt:lpstr>Grant Life Cycle </vt:lpstr>
      <vt:lpstr>Program 2018 Funding Opportunities </vt:lpstr>
      <vt:lpstr>Illinois Grant Accountability and Transparency Act </vt:lpstr>
      <vt:lpstr>Grantee Pre-Award Requirements that must be Completed Prior to Grant Award Execution </vt:lpstr>
      <vt:lpstr>GATA &amp; Indirect Cost Rate System</vt:lpstr>
      <vt:lpstr>Grantee Registration</vt:lpstr>
      <vt:lpstr>Grantee Pre-Qualification</vt:lpstr>
      <vt:lpstr>Pre-Qualification Notification</vt:lpstr>
      <vt:lpstr>GATA Framework for Risk Assessment</vt:lpstr>
      <vt:lpstr>Indirect Cost Rate Selection  Centralized Indirect Cost System</vt:lpstr>
      <vt:lpstr>Indirect Cost Rate Proposals &amp; Elections</vt:lpstr>
      <vt:lpstr>Who is Required to use the  Centralized Indirect Cost Rate System</vt:lpstr>
      <vt:lpstr>Standard Application &amp;  Grant Award Documents</vt:lpstr>
      <vt:lpstr>Notice of Funding Opportunity</vt:lpstr>
      <vt:lpstr>Typical Application Requirements</vt:lpstr>
      <vt:lpstr>Applicant Capacity</vt:lpstr>
      <vt:lpstr>Documentation of Need</vt:lpstr>
      <vt:lpstr>Operational Plan</vt:lpstr>
      <vt:lpstr>Return on Investment</vt:lpstr>
      <vt:lpstr>Uniform Application for State Grant Assistance</vt:lpstr>
      <vt:lpstr>Uniform Budget Template - Overview</vt:lpstr>
      <vt:lpstr>Allowable Costs § 200.403 </vt:lpstr>
      <vt:lpstr>Reasonable Costs § 200.404 </vt:lpstr>
      <vt:lpstr>Allocable Costs § 200.405 </vt:lpstr>
      <vt:lpstr>Type of Costs</vt:lpstr>
      <vt:lpstr>Types of Costs</vt:lpstr>
      <vt:lpstr>Uniform Budget Template Outline</vt:lpstr>
      <vt:lpstr>Uniform Budget Template Section A: State of Illinois Funds</vt:lpstr>
      <vt:lpstr>Section A: Indirect Cost Selection</vt:lpstr>
      <vt:lpstr>Section B: Non-State of Illinois Funds:  Matching Funds</vt:lpstr>
      <vt:lpstr>Uniform Grant Agreement - Part I</vt:lpstr>
      <vt:lpstr>Uniform Grant Agreement – Part I</vt:lpstr>
      <vt:lpstr>Uniform Grant Agreement – Part I</vt:lpstr>
      <vt:lpstr>Uniform Grant Agreement</vt:lpstr>
      <vt:lpstr>Grantee Resources</vt:lpstr>
      <vt:lpstr>For More Information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101 - Application and Preaward Requirements</dc:title>
  <dc:creator>Jessica Betz</dc:creator>
  <cp:keywords/>
  <cp:lastModifiedBy>Barr, John</cp:lastModifiedBy>
  <cp:revision>48</cp:revision>
  <cp:lastPrinted>2018-02-26T17:33:05Z</cp:lastPrinted>
  <dcterms:created xsi:type="dcterms:W3CDTF">2017-04-24T20:34:09Z</dcterms:created>
  <dcterms:modified xsi:type="dcterms:W3CDTF">2018-08-13T15:56:33Z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