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3840" r:id="rId2"/>
    <p:sldMasterId id="2147483852" r:id="rId3"/>
    <p:sldMasterId id="2147483888" r:id="rId4"/>
    <p:sldMasterId id="2147483900" r:id="rId5"/>
    <p:sldMasterId id="2147483912" r:id="rId6"/>
  </p:sldMasterIdLst>
  <p:notesMasterIdLst>
    <p:notesMasterId r:id="rId88"/>
  </p:notesMasterIdLst>
  <p:handoutMasterIdLst>
    <p:handoutMasterId r:id="rId89"/>
  </p:handoutMasterIdLst>
  <p:sldIdLst>
    <p:sldId id="468" r:id="rId7"/>
    <p:sldId id="521" r:id="rId8"/>
    <p:sldId id="511" r:id="rId9"/>
    <p:sldId id="525" r:id="rId10"/>
    <p:sldId id="522" r:id="rId11"/>
    <p:sldId id="524" r:id="rId12"/>
    <p:sldId id="270" r:id="rId13"/>
    <p:sldId id="513" r:id="rId14"/>
    <p:sldId id="490" r:id="rId15"/>
    <p:sldId id="491" r:id="rId16"/>
    <p:sldId id="492" r:id="rId17"/>
    <p:sldId id="493" r:id="rId18"/>
    <p:sldId id="494" r:id="rId19"/>
    <p:sldId id="502" r:id="rId20"/>
    <p:sldId id="495" r:id="rId21"/>
    <p:sldId id="496" r:id="rId22"/>
    <p:sldId id="498" r:id="rId23"/>
    <p:sldId id="497" r:id="rId24"/>
    <p:sldId id="503" r:id="rId25"/>
    <p:sldId id="505" r:id="rId26"/>
    <p:sldId id="499" r:id="rId27"/>
    <p:sldId id="504" r:id="rId28"/>
    <p:sldId id="500" r:id="rId29"/>
    <p:sldId id="501" r:id="rId30"/>
    <p:sldId id="506" r:id="rId31"/>
    <p:sldId id="271" r:id="rId32"/>
    <p:sldId id="269" r:id="rId33"/>
    <p:sldId id="274" r:id="rId34"/>
    <p:sldId id="276" r:id="rId35"/>
    <p:sldId id="473" r:id="rId36"/>
    <p:sldId id="507" r:id="rId37"/>
    <p:sldId id="475" r:id="rId38"/>
    <p:sldId id="476" r:id="rId39"/>
    <p:sldId id="477" r:id="rId40"/>
    <p:sldId id="478" r:id="rId41"/>
    <p:sldId id="479" r:id="rId42"/>
    <p:sldId id="480" r:id="rId43"/>
    <p:sldId id="482" r:id="rId44"/>
    <p:sldId id="287" r:id="rId45"/>
    <p:sldId id="288" r:id="rId46"/>
    <p:sldId id="484" r:id="rId47"/>
    <p:sldId id="486" r:id="rId48"/>
    <p:sldId id="487" r:id="rId49"/>
    <p:sldId id="488" r:id="rId50"/>
    <p:sldId id="440" r:id="rId51"/>
    <p:sldId id="463" r:id="rId52"/>
    <p:sldId id="451" r:id="rId53"/>
    <p:sldId id="464" r:id="rId54"/>
    <p:sldId id="342" r:id="rId55"/>
    <p:sldId id="465" r:id="rId56"/>
    <p:sldId id="453" r:id="rId57"/>
    <p:sldId id="462" r:id="rId58"/>
    <p:sldId id="456" r:id="rId59"/>
    <p:sldId id="454" r:id="rId60"/>
    <p:sldId id="455" r:id="rId61"/>
    <p:sldId id="302" r:id="rId62"/>
    <p:sldId id="278" r:id="rId63"/>
    <p:sldId id="363" r:id="rId64"/>
    <p:sldId id="365" r:id="rId65"/>
    <p:sldId id="458" r:id="rId66"/>
    <p:sldId id="459" r:id="rId67"/>
    <p:sldId id="460" r:id="rId68"/>
    <p:sldId id="364" r:id="rId69"/>
    <p:sldId id="279" r:id="rId70"/>
    <p:sldId id="457" r:id="rId71"/>
    <p:sldId id="452" r:id="rId72"/>
    <p:sldId id="344" r:id="rId73"/>
    <p:sldId id="333" r:id="rId74"/>
    <p:sldId id="448" r:id="rId75"/>
    <p:sldId id="449" r:id="rId76"/>
    <p:sldId id="450" r:id="rId77"/>
    <p:sldId id="310" r:id="rId78"/>
    <p:sldId id="319" r:id="rId79"/>
    <p:sldId id="311" r:id="rId80"/>
    <p:sldId id="293" r:id="rId81"/>
    <p:sldId id="345" r:id="rId82"/>
    <p:sldId id="318" r:id="rId83"/>
    <p:sldId id="348" r:id="rId84"/>
    <p:sldId id="347" r:id="rId85"/>
    <p:sldId id="325" r:id="rId86"/>
    <p:sldId id="330" r:id="rId8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31D"/>
    <a:srgbClr val="1B4298"/>
    <a:srgbClr val="21519F"/>
    <a:srgbClr val="E7F4E4"/>
    <a:srgbClr val="34789E"/>
    <a:srgbClr val="FFE678"/>
    <a:srgbClr val="EF4122"/>
    <a:srgbClr val="00DE64"/>
    <a:srgbClr val="FFDF67"/>
    <a:srgbClr val="436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01E99-9BC8-47A5-BE72-6F28DED710E2}" v="2" dt="2020-07-13T17:20:05.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88" autoAdjust="0"/>
    <p:restoredTop sz="92680" autoAdjust="0"/>
  </p:normalViewPr>
  <p:slideViewPr>
    <p:cSldViewPr>
      <p:cViewPr varScale="1">
        <p:scale>
          <a:sx n="106" d="100"/>
          <a:sy n="106" d="100"/>
        </p:scale>
        <p:origin x="2136" y="7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handoutMaster" Target="handoutMasters/handout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viewProps" Target="viewProps.xml"/><Relationship Id="rId9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customXml" Target="../customXml/item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tableStyles" Target="tableStyles.xml"/><Relationship Id="rId98"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i Pihera" userId="f612302e-92b5-40ff-a718-0ea42e057914" providerId="ADAL" clId="{C34B87E2-F57D-49EE-B30D-53602913FCA0}"/>
    <pc:docChg chg="custSel delSld modSld">
      <pc:chgData name="Susi Pihera" userId="f612302e-92b5-40ff-a718-0ea42e057914" providerId="ADAL" clId="{C34B87E2-F57D-49EE-B30D-53602913FCA0}" dt="2020-07-01T13:51:45.101" v="365" actId="6549"/>
      <pc:docMkLst>
        <pc:docMk/>
      </pc:docMkLst>
      <pc:sldChg chg="del">
        <pc:chgData name="Susi Pihera" userId="f612302e-92b5-40ff-a718-0ea42e057914" providerId="ADAL" clId="{C34B87E2-F57D-49EE-B30D-53602913FCA0}" dt="2020-07-01T13:22:44.682" v="97" actId="47"/>
        <pc:sldMkLst>
          <pc:docMk/>
          <pc:sldMk cId="3555029151" sldId="257"/>
        </pc:sldMkLst>
      </pc:sldChg>
      <pc:sldChg chg="del">
        <pc:chgData name="Susi Pihera" userId="f612302e-92b5-40ff-a718-0ea42e057914" providerId="ADAL" clId="{C34B87E2-F57D-49EE-B30D-53602913FCA0}" dt="2020-07-01T13:22:42.004" v="96" actId="47"/>
        <pc:sldMkLst>
          <pc:docMk/>
          <pc:sldMk cId="1857513725" sldId="331"/>
        </pc:sldMkLst>
      </pc:sldChg>
      <pc:sldChg chg="del">
        <pc:chgData name="Susi Pihera" userId="f612302e-92b5-40ff-a718-0ea42e057914" providerId="ADAL" clId="{C34B87E2-F57D-49EE-B30D-53602913FCA0}" dt="2020-07-01T13:48:40.913" v="98" actId="47"/>
        <pc:sldMkLst>
          <pc:docMk/>
          <pc:sldMk cId="2625265875" sldId="467"/>
        </pc:sldMkLst>
      </pc:sldChg>
      <pc:sldChg chg="del">
        <pc:chgData name="Susi Pihera" userId="f612302e-92b5-40ff-a718-0ea42e057914" providerId="ADAL" clId="{C34B87E2-F57D-49EE-B30D-53602913FCA0}" dt="2020-07-01T13:20:41.231" v="94" actId="47"/>
        <pc:sldMkLst>
          <pc:docMk/>
          <pc:sldMk cId="1457597460" sldId="520"/>
        </pc:sldMkLst>
      </pc:sldChg>
      <pc:sldChg chg="addSp delSp modSp mod">
        <pc:chgData name="Susi Pihera" userId="f612302e-92b5-40ff-a718-0ea42e057914" providerId="ADAL" clId="{C34B87E2-F57D-49EE-B30D-53602913FCA0}" dt="2020-07-01T13:51:45.101" v="365" actId="6549"/>
        <pc:sldMkLst>
          <pc:docMk/>
          <pc:sldMk cId="1162385430" sldId="521"/>
        </pc:sldMkLst>
        <pc:spChg chg="mod">
          <ac:chgData name="Susi Pihera" userId="f612302e-92b5-40ff-a718-0ea42e057914" providerId="ADAL" clId="{C34B87E2-F57D-49EE-B30D-53602913FCA0}" dt="2020-07-01T13:51:14.030" v="361" actId="14100"/>
          <ac:spMkLst>
            <pc:docMk/>
            <pc:sldMk cId="1162385430" sldId="521"/>
            <ac:spMk id="5" creationId="{E08EBA21-CFBD-E94C-B231-D7F3266FEEB0}"/>
          </ac:spMkLst>
        </pc:spChg>
        <pc:spChg chg="add mod">
          <ac:chgData name="Susi Pihera" userId="f612302e-92b5-40ff-a718-0ea42e057914" providerId="ADAL" clId="{C34B87E2-F57D-49EE-B30D-53602913FCA0}" dt="2020-07-01T13:48:54.803" v="100" actId="1076"/>
          <ac:spMkLst>
            <pc:docMk/>
            <pc:sldMk cId="1162385430" sldId="521"/>
            <ac:spMk id="6" creationId="{2DB9ACAB-71BD-4487-924E-BCDCE037ACB6}"/>
          </ac:spMkLst>
        </pc:spChg>
        <pc:spChg chg="add mod">
          <ac:chgData name="Susi Pihera" userId="f612302e-92b5-40ff-a718-0ea42e057914" providerId="ADAL" clId="{C34B87E2-F57D-49EE-B30D-53602913FCA0}" dt="2020-07-01T13:51:45.101" v="365" actId="6549"/>
          <ac:spMkLst>
            <pc:docMk/>
            <pc:sldMk cId="1162385430" sldId="521"/>
            <ac:spMk id="7" creationId="{DBA0FD06-2FFB-4E18-9A80-89B16EC2A890}"/>
          </ac:spMkLst>
        </pc:spChg>
        <pc:spChg chg="add mod">
          <ac:chgData name="Susi Pihera" userId="f612302e-92b5-40ff-a718-0ea42e057914" providerId="ADAL" clId="{C34B87E2-F57D-49EE-B30D-53602913FCA0}" dt="2020-07-01T13:51:29.883" v="362" actId="14100"/>
          <ac:spMkLst>
            <pc:docMk/>
            <pc:sldMk cId="1162385430" sldId="521"/>
            <ac:spMk id="8" creationId="{AC87BD29-03F1-4431-9C45-F3C0EB121EC0}"/>
          </ac:spMkLst>
        </pc:spChg>
        <pc:picChg chg="add del mod">
          <ac:chgData name="Susi Pihera" userId="f612302e-92b5-40ff-a718-0ea42e057914" providerId="ADAL" clId="{C34B87E2-F57D-49EE-B30D-53602913FCA0}" dt="2020-07-01T13:17:23.662" v="4" actId="478"/>
          <ac:picMkLst>
            <pc:docMk/>
            <pc:sldMk cId="1162385430" sldId="521"/>
            <ac:picMk id="2" creationId="{9672F43A-BADD-4A02-81BC-F9239D116D15}"/>
          </ac:picMkLst>
        </pc:picChg>
      </pc:sldChg>
      <pc:sldChg chg="del">
        <pc:chgData name="Susi Pihera" userId="f612302e-92b5-40ff-a718-0ea42e057914" providerId="ADAL" clId="{C34B87E2-F57D-49EE-B30D-53602913FCA0}" dt="2020-07-01T13:22:39.186" v="95" actId="47"/>
        <pc:sldMkLst>
          <pc:docMk/>
          <pc:sldMk cId="3434189294" sldId="523"/>
        </pc:sldMkLst>
      </pc:sldChg>
    </pc:docChg>
  </pc:docChgLst>
  <pc:docChgLst>
    <pc:chgData name="Susi Pihera" userId="f612302e-92b5-40ff-a718-0ea42e057914" providerId="ADAL" clId="{88D01E99-9BC8-47A5-BE72-6F28DED710E2}"/>
    <pc:docChg chg="addSld delSld modSld">
      <pc:chgData name="Susi Pihera" userId="f612302e-92b5-40ff-a718-0ea42e057914" providerId="ADAL" clId="{88D01E99-9BC8-47A5-BE72-6F28DED710E2}" dt="2020-07-13T17:20:08.451" v="2" actId="2696"/>
      <pc:docMkLst>
        <pc:docMk/>
      </pc:docMkLst>
      <pc:sldChg chg="del">
        <pc:chgData name="Susi Pihera" userId="f612302e-92b5-40ff-a718-0ea42e057914" providerId="ADAL" clId="{88D01E99-9BC8-47A5-BE72-6F28DED710E2}" dt="2020-07-13T17:20:08.451" v="2" actId="2696"/>
        <pc:sldMkLst>
          <pc:docMk/>
          <pc:sldMk cId="3625609064" sldId="519"/>
        </pc:sldMkLst>
      </pc:sldChg>
      <pc:sldChg chg="addSp modSp add">
        <pc:chgData name="Susi Pihera" userId="f612302e-92b5-40ff-a718-0ea42e057914" providerId="ADAL" clId="{88D01E99-9BC8-47A5-BE72-6F28DED710E2}" dt="2020-07-13T17:20:05.150" v="1" actId="931"/>
        <pc:sldMkLst>
          <pc:docMk/>
          <pc:sldMk cId="3740418754" sldId="525"/>
        </pc:sldMkLst>
        <pc:picChg chg="add mod">
          <ac:chgData name="Susi Pihera" userId="f612302e-92b5-40ff-a718-0ea42e057914" providerId="ADAL" clId="{88D01E99-9BC8-47A5-BE72-6F28DED710E2}" dt="2020-07-13T17:20:05.150" v="1" actId="931"/>
          <ac:picMkLst>
            <pc:docMk/>
            <pc:sldMk cId="3740418754" sldId="525"/>
            <ac:picMk id="3" creationId="{70F5DD4C-5570-4FF6-9B15-4BA431B179B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027" y="0"/>
            <a:ext cx="2972421" cy="465138"/>
          </a:xfrm>
          <a:prstGeom prst="rect">
            <a:avLst/>
          </a:prstGeom>
        </p:spPr>
        <p:txBody>
          <a:bodyPr vert="horz" lIns="91440" tIns="45720" rIns="91440" bIns="45720" rtlCol="0"/>
          <a:lstStyle>
            <a:lvl1pPr algn="r">
              <a:defRPr sz="1200"/>
            </a:lvl1pPr>
          </a:lstStyle>
          <a:p>
            <a:fld id="{7D83A21F-B763-42AA-A685-250D48FBC836}" type="datetimeFigureOut">
              <a:rPr lang="en-US" smtClean="0"/>
              <a:t>7/13/2020</a:t>
            </a:fld>
            <a:endParaRPr lang="en-US" dirty="0"/>
          </a:p>
        </p:txBody>
      </p:sp>
      <p:sp>
        <p:nvSpPr>
          <p:cNvPr id="4" name="Footer Placeholder 3"/>
          <p:cNvSpPr>
            <a:spLocks noGrp="1"/>
          </p:cNvSpPr>
          <p:nvPr>
            <p:ph type="ftr" sz="quarter" idx="2"/>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7" y="8829675"/>
            <a:ext cx="2972421" cy="465138"/>
          </a:xfrm>
          <a:prstGeom prst="rect">
            <a:avLst/>
          </a:prstGeom>
        </p:spPr>
        <p:txBody>
          <a:bodyPr vert="horz" lIns="91440" tIns="45720" rIns="91440" bIns="45720" rtlCol="0" anchor="b"/>
          <a:lstStyle>
            <a:lvl1pPr algn="r">
              <a:defRPr sz="1200"/>
            </a:lvl1pPr>
          </a:lstStyle>
          <a:p>
            <a:fld id="{481EE5A5-8748-4351-91B7-FFCBEEA62B94}" type="slidenum">
              <a:rPr lang="en-US" smtClean="0"/>
              <a:t>‹#›</a:t>
            </a:fld>
            <a:endParaRPr lang="en-US" dirty="0"/>
          </a:p>
        </p:txBody>
      </p:sp>
    </p:spTree>
    <p:extLst>
      <p:ext uri="{BB962C8B-B14F-4D97-AF65-F5344CB8AC3E}">
        <p14:creationId xmlns:p14="http://schemas.microsoft.com/office/powerpoint/2010/main" val="1157230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027" y="0"/>
            <a:ext cx="2972421" cy="465138"/>
          </a:xfrm>
          <a:prstGeom prst="rect">
            <a:avLst/>
          </a:prstGeom>
        </p:spPr>
        <p:txBody>
          <a:bodyPr vert="horz" lIns="91440" tIns="45720" rIns="91440" bIns="45720" rtlCol="0"/>
          <a:lstStyle>
            <a:lvl1pPr algn="r">
              <a:defRPr sz="1200"/>
            </a:lvl1pPr>
          </a:lstStyle>
          <a:p>
            <a:fld id="{BC51241B-6F49-42B9-9969-9E761B129E59}" type="datetimeFigureOut">
              <a:rPr lang="en-US" smtClean="0"/>
              <a:t>7/13/2020</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6421" y="4416426"/>
            <a:ext cx="5485158"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027" y="8829675"/>
            <a:ext cx="2972421" cy="465138"/>
          </a:xfrm>
          <a:prstGeom prst="rect">
            <a:avLst/>
          </a:prstGeom>
        </p:spPr>
        <p:txBody>
          <a:bodyPr vert="horz" lIns="91440" tIns="45720" rIns="91440" bIns="45720" rtlCol="0" anchor="b"/>
          <a:lstStyle>
            <a:lvl1pPr algn="r">
              <a:defRPr sz="1200"/>
            </a:lvl1pPr>
          </a:lstStyle>
          <a:p>
            <a:fld id="{2CAE580B-71EE-4F89-8C1D-6584E84C7684}" type="slidenum">
              <a:rPr lang="en-US" smtClean="0"/>
              <a:t>‹#›</a:t>
            </a:fld>
            <a:endParaRPr lang="en-US" dirty="0"/>
          </a:p>
        </p:txBody>
      </p:sp>
    </p:spTree>
    <p:extLst>
      <p:ext uri="{BB962C8B-B14F-4D97-AF65-F5344CB8AC3E}">
        <p14:creationId xmlns:p14="http://schemas.microsoft.com/office/powerpoint/2010/main" val="265538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E76E-8316-4999-B3FA-77A627D54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165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19">
              <a:defRPr/>
            </a:pPr>
            <a:r>
              <a:rPr lang="en-US" dirty="0"/>
              <a:t>Introduce yourself and give a brief description of how you can assist them. </a:t>
            </a:r>
          </a:p>
          <a:p>
            <a:pPr defTabSz="933219">
              <a:defRPr/>
            </a:pPr>
            <a:endParaRPr lang="en-US" dirty="0"/>
          </a:p>
          <a:p>
            <a:pPr defTabSz="933219">
              <a:defRPr/>
            </a:pPr>
            <a:r>
              <a:rPr lang="en-US" dirty="0"/>
              <a:t>Be </a:t>
            </a:r>
            <a:r>
              <a:rPr lang="en-US" baseline="0" dirty="0"/>
              <a:t>sure that you have signed in; turn in the self assessment to receive credit for attendance.  </a:t>
            </a:r>
          </a:p>
          <a:p>
            <a:pPr defTabSz="933219">
              <a:defRPr/>
            </a:pPr>
            <a:endParaRPr lang="en-US" b="1" baseline="0" dirty="0"/>
          </a:p>
          <a:p>
            <a:pPr defTabSz="933219">
              <a:defRPr/>
            </a:pPr>
            <a:r>
              <a:rPr lang="en-US" b="1" baseline="0" dirty="0"/>
              <a:t>Pass out:  </a:t>
            </a:r>
            <a:r>
              <a:rPr lang="en-US" b="0" baseline="0" dirty="0"/>
              <a:t>Employment Resources for Job Seekers Guide; any IJL account information you have reviewed such as incomplete demographics or resumes.</a:t>
            </a:r>
          </a:p>
          <a:p>
            <a:pPr defTabSz="933219">
              <a:defRPr/>
            </a:pPr>
            <a:endParaRPr lang="en-US" b="1" baseline="0" dirty="0"/>
          </a:p>
          <a:p>
            <a:pPr defTabSz="933219">
              <a:defRPr/>
            </a:pPr>
            <a:r>
              <a:rPr lang="en-US" b="1" baseline="0" dirty="0"/>
              <a:t>RESEA ONLY</a:t>
            </a:r>
            <a:r>
              <a:rPr lang="en-US" baseline="0" dirty="0"/>
              <a:t>: At the end of this presentation sign up for the required Individual Employability appointment.  </a:t>
            </a:r>
            <a:r>
              <a:rPr lang="en-US" dirty="0"/>
              <a:t>This is only an introduction to the various services and resources offered at this One-stop.</a:t>
            </a:r>
            <a:r>
              <a:rPr lang="en-US" baseline="0" dirty="0"/>
              <a:t>  Please be prepared to take notes and write down dates for upcoming workshops, online resources, and job search tips.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E41F3D-AD6C-435F-A142-015CA8C39B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941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56</a:t>
            </a:fld>
            <a:endParaRPr lang="en-US" dirty="0"/>
          </a:p>
        </p:txBody>
      </p:sp>
    </p:spTree>
    <p:extLst>
      <p:ext uri="{BB962C8B-B14F-4D97-AF65-F5344CB8AC3E}">
        <p14:creationId xmlns:p14="http://schemas.microsoft.com/office/powerpoint/2010/main" val="2627604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57</a:t>
            </a:fld>
            <a:endParaRPr lang="en-US" dirty="0"/>
          </a:p>
        </p:txBody>
      </p:sp>
    </p:spTree>
    <p:extLst>
      <p:ext uri="{BB962C8B-B14F-4D97-AF65-F5344CB8AC3E}">
        <p14:creationId xmlns:p14="http://schemas.microsoft.com/office/powerpoint/2010/main" val="4274974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E580B-71EE-4F89-8C1D-6584E84C76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96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64</a:t>
            </a:fld>
            <a:endParaRPr lang="en-US" dirty="0"/>
          </a:p>
        </p:txBody>
      </p:sp>
    </p:spTree>
    <p:extLst>
      <p:ext uri="{BB962C8B-B14F-4D97-AF65-F5344CB8AC3E}">
        <p14:creationId xmlns:p14="http://schemas.microsoft.com/office/powerpoint/2010/main" val="3404069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CAE580B-71EE-4F89-8C1D-6584E84C768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92906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69</a:t>
            </a:fld>
            <a:endParaRPr lang="en-US" dirty="0"/>
          </a:p>
        </p:txBody>
      </p:sp>
    </p:spTree>
    <p:extLst>
      <p:ext uri="{BB962C8B-B14F-4D97-AF65-F5344CB8AC3E}">
        <p14:creationId xmlns:p14="http://schemas.microsoft.com/office/powerpoint/2010/main" val="1826366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71</a:t>
            </a:fld>
            <a:endParaRPr lang="en-US" dirty="0"/>
          </a:p>
        </p:txBody>
      </p:sp>
    </p:spTree>
    <p:extLst>
      <p:ext uri="{BB962C8B-B14F-4D97-AF65-F5344CB8AC3E}">
        <p14:creationId xmlns:p14="http://schemas.microsoft.com/office/powerpoint/2010/main" val="335746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72</a:t>
            </a:fld>
            <a:endParaRPr lang="en-US" dirty="0"/>
          </a:p>
        </p:txBody>
      </p:sp>
    </p:spTree>
    <p:extLst>
      <p:ext uri="{BB962C8B-B14F-4D97-AF65-F5344CB8AC3E}">
        <p14:creationId xmlns:p14="http://schemas.microsoft.com/office/powerpoint/2010/main" val="3658828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73</a:t>
            </a:fld>
            <a:endParaRPr lang="en-US" dirty="0"/>
          </a:p>
        </p:txBody>
      </p:sp>
    </p:spTree>
    <p:extLst>
      <p:ext uri="{BB962C8B-B14F-4D97-AF65-F5344CB8AC3E}">
        <p14:creationId xmlns:p14="http://schemas.microsoft.com/office/powerpoint/2010/main" val="403727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E580B-71EE-4F89-8C1D-6584E84C7684}" type="slidenum">
              <a:rPr lang="en-US" smtClean="0"/>
              <a:t>13</a:t>
            </a:fld>
            <a:endParaRPr lang="en-US" dirty="0"/>
          </a:p>
        </p:txBody>
      </p:sp>
    </p:spTree>
    <p:extLst>
      <p:ext uri="{BB962C8B-B14F-4D97-AF65-F5344CB8AC3E}">
        <p14:creationId xmlns:p14="http://schemas.microsoft.com/office/powerpoint/2010/main" val="612956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74</a:t>
            </a:fld>
            <a:endParaRPr lang="en-US" dirty="0"/>
          </a:p>
        </p:txBody>
      </p:sp>
    </p:spTree>
    <p:extLst>
      <p:ext uri="{BB962C8B-B14F-4D97-AF65-F5344CB8AC3E}">
        <p14:creationId xmlns:p14="http://schemas.microsoft.com/office/powerpoint/2010/main" val="2197749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75</a:t>
            </a:fld>
            <a:endParaRPr lang="en-US" dirty="0"/>
          </a:p>
        </p:txBody>
      </p:sp>
    </p:spTree>
    <p:extLst>
      <p:ext uri="{BB962C8B-B14F-4D97-AF65-F5344CB8AC3E}">
        <p14:creationId xmlns:p14="http://schemas.microsoft.com/office/powerpoint/2010/main" val="3206360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CAE580B-71EE-4F89-8C1D-6584E84C768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3482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77</a:t>
            </a:fld>
            <a:endParaRPr lang="en-US" dirty="0"/>
          </a:p>
        </p:txBody>
      </p:sp>
    </p:spTree>
    <p:extLst>
      <p:ext uri="{BB962C8B-B14F-4D97-AF65-F5344CB8AC3E}">
        <p14:creationId xmlns:p14="http://schemas.microsoft.com/office/powerpoint/2010/main" val="2713533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audience to pull out the creating a work search handout. Use handout to explain.</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CAE580B-71EE-4F89-8C1D-6584E84C768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03251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audience to pull out the creating a work search handout. Use handout to explain.</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CAE580B-71EE-4F89-8C1D-6584E84C768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08778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80</a:t>
            </a:fld>
            <a:endParaRPr lang="en-US" dirty="0"/>
          </a:p>
        </p:txBody>
      </p:sp>
    </p:spTree>
    <p:extLst>
      <p:ext uri="{BB962C8B-B14F-4D97-AF65-F5344CB8AC3E}">
        <p14:creationId xmlns:p14="http://schemas.microsoft.com/office/powerpoint/2010/main" val="78580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E580B-71EE-4F89-8C1D-6584E84C7684}" type="slidenum">
              <a:rPr lang="en-US" smtClean="0"/>
              <a:t>81</a:t>
            </a:fld>
            <a:endParaRPr lang="en-US" dirty="0"/>
          </a:p>
        </p:txBody>
      </p:sp>
    </p:spTree>
    <p:extLst>
      <p:ext uri="{BB962C8B-B14F-4D97-AF65-F5344CB8AC3E}">
        <p14:creationId xmlns:p14="http://schemas.microsoft.com/office/powerpoint/2010/main" val="3513221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E76E-8316-4999-B3FA-77A627D54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45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E76E-8316-4999-B3FA-77A627D54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267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E76E-8316-4999-B3FA-77A627D54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893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E76E-8316-4999-B3FA-77A627D54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5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E76E-8316-4999-B3FA-77A627D54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00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E76E-8316-4999-B3FA-77A627D54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825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E76E-8316-4999-B3FA-77A627D54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342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3200667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293955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4130293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35206EB-06C9-4E49-9A48-8288912EF518}"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A19A86-04BF-4D98-8D3B-A9D52E567F11}" type="slidenum">
              <a:rPr lang="en-US" smtClean="0"/>
              <a:t>‹#›</a:t>
            </a:fld>
            <a:endParaRPr lang="en-US" dirty="0"/>
          </a:p>
        </p:txBody>
      </p:sp>
    </p:spTree>
    <p:extLst>
      <p:ext uri="{BB962C8B-B14F-4D97-AF65-F5344CB8AC3E}">
        <p14:creationId xmlns:p14="http://schemas.microsoft.com/office/powerpoint/2010/main" val="2363030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5206EB-06C9-4E49-9A48-8288912EF518}"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A19A86-04BF-4D98-8D3B-A9D52E567F11}" type="slidenum">
              <a:rPr lang="en-US" smtClean="0"/>
              <a:t>‹#›</a:t>
            </a:fld>
            <a:endParaRPr lang="en-US" dirty="0"/>
          </a:p>
        </p:txBody>
      </p:sp>
    </p:spTree>
    <p:extLst>
      <p:ext uri="{BB962C8B-B14F-4D97-AF65-F5344CB8AC3E}">
        <p14:creationId xmlns:p14="http://schemas.microsoft.com/office/powerpoint/2010/main" val="3783881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5206EB-06C9-4E49-9A48-8288912EF518}"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A19A86-04BF-4D98-8D3B-A9D52E567F11}" type="slidenum">
              <a:rPr lang="en-US" smtClean="0"/>
              <a:t>‹#›</a:t>
            </a:fld>
            <a:endParaRPr lang="en-US" dirty="0"/>
          </a:p>
        </p:txBody>
      </p:sp>
    </p:spTree>
    <p:extLst>
      <p:ext uri="{BB962C8B-B14F-4D97-AF65-F5344CB8AC3E}">
        <p14:creationId xmlns:p14="http://schemas.microsoft.com/office/powerpoint/2010/main" val="3639120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5206EB-06C9-4E49-9A48-8288912EF518}"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A19A86-04BF-4D98-8D3B-A9D52E567F11}" type="slidenum">
              <a:rPr lang="en-US" smtClean="0"/>
              <a:t>‹#›</a:t>
            </a:fld>
            <a:endParaRPr lang="en-US" dirty="0"/>
          </a:p>
        </p:txBody>
      </p:sp>
    </p:spTree>
    <p:extLst>
      <p:ext uri="{BB962C8B-B14F-4D97-AF65-F5344CB8AC3E}">
        <p14:creationId xmlns:p14="http://schemas.microsoft.com/office/powerpoint/2010/main" val="203479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5206EB-06C9-4E49-9A48-8288912EF518}" type="datetimeFigureOut">
              <a:rPr lang="en-US" smtClean="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A19A86-04BF-4D98-8D3B-A9D52E567F11}" type="slidenum">
              <a:rPr lang="en-US" smtClean="0"/>
              <a:t>‹#›</a:t>
            </a:fld>
            <a:endParaRPr lang="en-US" dirty="0"/>
          </a:p>
        </p:txBody>
      </p:sp>
    </p:spTree>
    <p:extLst>
      <p:ext uri="{BB962C8B-B14F-4D97-AF65-F5344CB8AC3E}">
        <p14:creationId xmlns:p14="http://schemas.microsoft.com/office/powerpoint/2010/main" val="1871614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5206EB-06C9-4E49-9A48-8288912EF518}" type="datetimeFigureOut">
              <a:rPr lang="en-US" smtClean="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A19A86-04BF-4D98-8D3B-A9D52E567F11}" type="slidenum">
              <a:rPr lang="en-US" smtClean="0"/>
              <a:t>‹#›</a:t>
            </a:fld>
            <a:endParaRPr lang="en-US" dirty="0"/>
          </a:p>
        </p:txBody>
      </p:sp>
    </p:spTree>
    <p:extLst>
      <p:ext uri="{BB962C8B-B14F-4D97-AF65-F5344CB8AC3E}">
        <p14:creationId xmlns:p14="http://schemas.microsoft.com/office/powerpoint/2010/main" val="4248391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5206EB-06C9-4E49-9A48-8288912EF518}" type="datetimeFigureOut">
              <a:rPr lang="en-US" smtClean="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A19A86-04BF-4D98-8D3B-A9D52E567F11}" type="slidenum">
              <a:rPr lang="en-US" smtClean="0"/>
              <a:t>‹#›</a:t>
            </a:fld>
            <a:endParaRPr lang="en-US" dirty="0"/>
          </a:p>
        </p:txBody>
      </p:sp>
    </p:spTree>
    <p:extLst>
      <p:ext uri="{BB962C8B-B14F-4D97-AF65-F5344CB8AC3E}">
        <p14:creationId xmlns:p14="http://schemas.microsoft.com/office/powerpoint/2010/main" val="176264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5206EB-06C9-4E49-9A48-8288912EF518}"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A19A86-04BF-4D98-8D3B-A9D52E567F11}" type="slidenum">
              <a:rPr lang="en-US" smtClean="0"/>
              <a:t>‹#›</a:t>
            </a:fld>
            <a:endParaRPr lang="en-US" dirty="0"/>
          </a:p>
        </p:txBody>
      </p:sp>
    </p:spTree>
    <p:extLst>
      <p:ext uri="{BB962C8B-B14F-4D97-AF65-F5344CB8AC3E}">
        <p14:creationId xmlns:p14="http://schemas.microsoft.com/office/powerpoint/2010/main" val="96030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261886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5206EB-06C9-4E49-9A48-8288912EF518}"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A19A86-04BF-4D98-8D3B-A9D52E567F11}" type="slidenum">
              <a:rPr lang="en-US" smtClean="0"/>
              <a:t>‹#›</a:t>
            </a:fld>
            <a:endParaRPr lang="en-US" dirty="0"/>
          </a:p>
        </p:txBody>
      </p:sp>
    </p:spTree>
    <p:extLst>
      <p:ext uri="{BB962C8B-B14F-4D97-AF65-F5344CB8AC3E}">
        <p14:creationId xmlns:p14="http://schemas.microsoft.com/office/powerpoint/2010/main" val="261283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5206EB-06C9-4E49-9A48-8288912EF518}"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A19A86-04BF-4D98-8D3B-A9D52E567F11}" type="slidenum">
              <a:rPr lang="en-US" smtClean="0"/>
              <a:t>‹#›</a:t>
            </a:fld>
            <a:endParaRPr lang="en-US" dirty="0"/>
          </a:p>
        </p:txBody>
      </p:sp>
    </p:spTree>
    <p:extLst>
      <p:ext uri="{BB962C8B-B14F-4D97-AF65-F5344CB8AC3E}">
        <p14:creationId xmlns:p14="http://schemas.microsoft.com/office/powerpoint/2010/main" val="3779424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5206EB-06C9-4E49-9A48-8288912EF518}"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A19A86-04BF-4D98-8D3B-A9D52E567F11}" type="slidenum">
              <a:rPr lang="en-US" smtClean="0"/>
              <a:t>‹#›</a:t>
            </a:fld>
            <a:endParaRPr lang="en-US" dirty="0"/>
          </a:p>
        </p:txBody>
      </p:sp>
    </p:spTree>
    <p:extLst>
      <p:ext uri="{BB962C8B-B14F-4D97-AF65-F5344CB8AC3E}">
        <p14:creationId xmlns:p14="http://schemas.microsoft.com/office/powerpoint/2010/main" val="3218504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5927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0805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09594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34868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42437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53963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25707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1457902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76039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4358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28396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21450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2821538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3610967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3137039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4120166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4040629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1497830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1566381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2911067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1551957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2697514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1997520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303724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2008690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2961812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4161351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2627847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1384875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2888271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17110701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4185424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1144493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7777255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1694975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2648987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68ED57-24D1-CB4C-8E7F-019CD8FD7DE7}"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1A0A7-5BDB-C04C-9991-9E92DEF2530F}" type="slidenum">
              <a:rPr lang="en-US" smtClean="0"/>
              <a:t>‹#›</a:t>
            </a:fld>
            <a:endParaRPr lang="en-US"/>
          </a:p>
        </p:txBody>
      </p:sp>
    </p:spTree>
    <p:extLst>
      <p:ext uri="{BB962C8B-B14F-4D97-AF65-F5344CB8AC3E}">
        <p14:creationId xmlns:p14="http://schemas.microsoft.com/office/powerpoint/2010/main" val="3593406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68ED57-24D1-CB4C-8E7F-019CD8FD7DE7}"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1A0A7-5BDB-C04C-9991-9E92DEF2530F}" type="slidenum">
              <a:rPr lang="en-US" smtClean="0"/>
              <a:t>‹#›</a:t>
            </a:fld>
            <a:endParaRPr lang="en-US"/>
          </a:p>
        </p:txBody>
      </p:sp>
    </p:spTree>
    <p:extLst>
      <p:ext uri="{BB962C8B-B14F-4D97-AF65-F5344CB8AC3E}">
        <p14:creationId xmlns:p14="http://schemas.microsoft.com/office/powerpoint/2010/main" val="3972847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68ED57-24D1-CB4C-8E7F-019CD8FD7DE7}"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1A0A7-5BDB-C04C-9991-9E92DEF2530F}" type="slidenum">
              <a:rPr lang="en-US" smtClean="0"/>
              <a:t>‹#›</a:t>
            </a:fld>
            <a:endParaRPr lang="en-US"/>
          </a:p>
        </p:txBody>
      </p:sp>
    </p:spTree>
    <p:extLst>
      <p:ext uri="{BB962C8B-B14F-4D97-AF65-F5344CB8AC3E}">
        <p14:creationId xmlns:p14="http://schemas.microsoft.com/office/powerpoint/2010/main" val="3468779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68ED57-24D1-CB4C-8E7F-019CD8FD7DE7}"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1A0A7-5BDB-C04C-9991-9E92DEF2530F}" type="slidenum">
              <a:rPr lang="en-US" smtClean="0"/>
              <a:t>‹#›</a:t>
            </a:fld>
            <a:endParaRPr lang="en-US"/>
          </a:p>
        </p:txBody>
      </p:sp>
    </p:spTree>
    <p:extLst>
      <p:ext uri="{BB962C8B-B14F-4D97-AF65-F5344CB8AC3E}">
        <p14:creationId xmlns:p14="http://schemas.microsoft.com/office/powerpoint/2010/main" val="63190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9737883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68ED57-24D1-CB4C-8E7F-019CD8FD7DE7}" type="datetimeFigureOut">
              <a:rPr lang="en-US" smtClean="0"/>
              <a:t>7/13/2020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91A0A7-5BDB-C04C-9991-9E92DEF2530F}" type="slidenum">
              <a:rPr lang="en-US" smtClean="0"/>
              <a:t>‹#›</a:t>
            </a:fld>
            <a:endParaRPr lang="en-US"/>
          </a:p>
        </p:txBody>
      </p:sp>
    </p:spTree>
    <p:extLst>
      <p:ext uri="{BB962C8B-B14F-4D97-AF65-F5344CB8AC3E}">
        <p14:creationId xmlns:p14="http://schemas.microsoft.com/office/powerpoint/2010/main" val="16619157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8ED57-24D1-CB4C-8E7F-019CD8FD7DE7}" type="datetimeFigureOut">
              <a:rPr lang="en-US" smtClean="0"/>
              <a:t>7/13/2020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91A0A7-5BDB-C04C-9991-9E92DEF2530F}" type="slidenum">
              <a:rPr lang="en-US" smtClean="0"/>
              <a:t>‹#›</a:t>
            </a:fld>
            <a:endParaRPr lang="en-US"/>
          </a:p>
        </p:txBody>
      </p:sp>
    </p:spTree>
    <p:extLst>
      <p:ext uri="{BB962C8B-B14F-4D97-AF65-F5344CB8AC3E}">
        <p14:creationId xmlns:p14="http://schemas.microsoft.com/office/powerpoint/2010/main" val="2782828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8ED57-24D1-CB4C-8E7F-019CD8FD7DE7}" type="datetimeFigureOut">
              <a:rPr lang="en-US" smtClean="0"/>
              <a:t>7/13/2020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91A0A7-5BDB-C04C-9991-9E92DEF2530F}" type="slidenum">
              <a:rPr lang="en-US" smtClean="0"/>
              <a:t>‹#›</a:t>
            </a:fld>
            <a:endParaRPr lang="en-US"/>
          </a:p>
        </p:txBody>
      </p:sp>
    </p:spTree>
    <p:extLst>
      <p:ext uri="{BB962C8B-B14F-4D97-AF65-F5344CB8AC3E}">
        <p14:creationId xmlns:p14="http://schemas.microsoft.com/office/powerpoint/2010/main" val="2229088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68ED57-24D1-CB4C-8E7F-019CD8FD7DE7}"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1A0A7-5BDB-C04C-9991-9E92DEF2530F}" type="slidenum">
              <a:rPr lang="en-US" smtClean="0"/>
              <a:t>‹#›</a:t>
            </a:fld>
            <a:endParaRPr lang="en-US"/>
          </a:p>
        </p:txBody>
      </p:sp>
    </p:spTree>
    <p:extLst>
      <p:ext uri="{BB962C8B-B14F-4D97-AF65-F5344CB8AC3E}">
        <p14:creationId xmlns:p14="http://schemas.microsoft.com/office/powerpoint/2010/main" val="35916944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68ED57-24D1-CB4C-8E7F-019CD8FD7DE7}"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1A0A7-5BDB-C04C-9991-9E92DEF2530F}" type="slidenum">
              <a:rPr lang="en-US" smtClean="0"/>
              <a:t>‹#›</a:t>
            </a:fld>
            <a:endParaRPr lang="en-US"/>
          </a:p>
        </p:txBody>
      </p:sp>
    </p:spTree>
    <p:extLst>
      <p:ext uri="{BB962C8B-B14F-4D97-AF65-F5344CB8AC3E}">
        <p14:creationId xmlns:p14="http://schemas.microsoft.com/office/powerpoint/2010/main" val="3107104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68ED57-24D1-CB4C-8E7F-019CD8FD7DE7}"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1A0A7-5BDB-C04C-9991-9E92DEF2530F}" type="slidenum">
              <a:rPr lang="en-US" smtClean="0"/>
              <a:t>‹#›</a:t>
            </a:fld>
            <a:endParaRPr lang="en-US"/>
          </a:p>
        </p:txBody>
      </p:sp>
    </p:spTree>
    <p:extLst>
      <p:ext uri="{BB962C8B-B14F-4D97-AF65-F5344CB8AC3E}">
        <p14:creationId xmlns:p14="http://schemas.microsoft.com/office/powerpoint/2010/main" val="9675986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68ED57-24D1-CB4C-8E7F-019CD8FD7DE7}"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1A0A7-5BDB-C04C-9991-9E92DEF2530F}" type="slidenum">
              <a:rPr lang="en-US" smtClean="0"/>
              <a:t>‹#›</a:t>
            </a:fld>
            <a:endParaRPr lang="en-US"/>
          </a:p>
        </p:txBody>
      </p:sp>
    </p:spTree>
    <p:extLst>
      <p:ext uri="{BB962C8B-B14F-4D97-AF65-F5344CB8AC3E}">
        <p14:creationId xmlns:p14="http://schemas.microsoft.com/office/powerpoint/2010/main" val="313585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1291338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1232188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4156D4-BB08-493A-8F2A-2E06DE1A66C1}" type="datetimeFigureOut">
              <a:rPr lang="en-US" smtClean="0"/>
              <a:pPr/>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3793828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5206EB-06C9-4E49-9A48-8288912EF518}" type="datetimeFigureOut">
              <a:rPr lang="en-US" smtClean="0"/>
              <a:t>7/13/2020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A19A86-04BF-4D98-8D3B-A9D52E567F11}" type="slidenum">
              <a:rPr lang="en-US" smtClean="0"/>
              <a:t>‹#›</a:t>
            </a:fld>
            <a:endParaRPr lang="en-US" dirty="0"/>
          </a:p>
        </p:txBody>
      </p:sp>
    </p:spTree>
    <p:extLst>
      <p:ext uri="{BB962C8B-B14F-4D97-AF65-F5344CB8AC3E}">
        <p14:creationId xmlns:p14="http://schemas.microsoft.com/office/powerpoint/2010/main" val="189134520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5206EB-06C9-4E49-9A48-8288912EF518}" type="datetimeFigureOut">
              <a:rPr lang="en-US" smtClean="0"/>
              <a:t>7/13/2020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A19A86-04BF-4D98-8D3B-A9D52E567F11}" type="slidenum">
              <a:rPr lang="en-US" smtClean="0"/>
              <a:t>‹#›</a:t>
            </a:fld>
            <a:endParaRPr lang="en-US" dirty="0"/>
          </a:p>
        </p:txBody>
      </p:sp>
    </p:spTree>
    <p:extLst>
      <p:ext uri="{BB962C8B-B14F-4D97-AF65-F5344CB8AC3E}">
        <p14:creationId xmlns:p14="http://schemas.microsoft.com/office/powerpoint/2010/main" val="3921590420"/>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5206EB-06C9-4E49-9A48-8288912EF518}" type="datetimeFigureOut">
              <a:rPr lang="en-US" smtClean="0">
                <a:solidFill>
                  <a:prstClr val="white">
                    <a:tint val="75000"/>
                  </a:prstClr>
                </a:solidFill>
              </a:rPr>
              <a:pPr/>
              <a:t>7/13/2020</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A19A86-04BF-4D98-8D3B-A9D52E567F11}"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72020716"/>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4156D4-BB08-493A-8F2A-2E06DE1A66C1}" type="datetimeFigureOut">
              <a:rPr lang="en-US" smtClean="0"/>
              <a:pPr/>
              <a:t>7/13/2020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9A234-ED61-4694-B181-58269818B6AB}" type="slidenum">
              <a:rPr lang="en-US" smtClean="0"/>
              <a:pPr/>
              <a:t>‹#›</a:t>
            </a:fld>
            <a:endParaRPr lang="en-US" dirty="0"/>
          </a:p>
        </p:txBody>
      </p:sp>
    </p:spTree>
    <p:extLst>
      <p:ext uri="{BB962C8B-B14F-4D97-AF65-F5344CB8AC3E}">
        <p14:creationId xmlns:p14="http://schemas.microsoft.com/office/powerpoint/2010/main" val="348222443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4789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5206EB-06C9-4E49-9A48-8288912EF518}" type="datetimeFigureOut">
              <a:rPr lang="en-US" smtClean="0"/>
              <a:t>7/13/2020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A19A86-04BF-4D98-8D3B-A9D52E567F11}" type="slidenum">
              <a:rPr lang="en-US" smtClean="0"/>
              <a:t>‹#›</a:t>
            </a:fld>
            <a:endParaRPr lang="en-US" dirty="0"/>
          </a:p>
        </p:txBody>
      </p:sp>
    </p:spTree>
    <p:extLst>
      <p:ext uri="{BB962C8B-B14F-4D97-AF65-F5344CB8AC3E}">
        <p14:creationId xmlns:p14="http://schemas.microsoft.com/office/powerpoint/2010/main" val="338666683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8ED57-24D1-CB4C-8E7F-019CD8FD7DE7}" type="datetimeFigureOut">
              <a:rPr lang="en-US" smtClean="0"/>
              <a:t>7/13/2020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1A0A7-5BDB-C04C-9991-9E92DEF2530F}" type="slidenum">
              <a:rPr lang="en-US" smtClean="0"/>
              <a:t>‹#›</a:t>
            </a:fld>
            <a:endParaRPr lang="en-US"/>
          </a:p>
        </p:txBody>
      </p:sp>
    </p:spTree>
    <p:extLst>
      <p:ext uri="{BB962C8B-B14F-4D97-AF65-F5344CB8AC3E}">
        <p14:creationId xmlns:p14="http://schemas.microsoft.com/office/powerpoint/2010/main" val="294715335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46.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48.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48.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51.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72.sv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emf"/></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98.pn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824449-7FEA-7346-86C3-F13BA892A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683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64B13-7A8D-534C-9E07-F4EA172B9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704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7E00E0-4674-D949-8231-B2F370AB47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5210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5BADC-6256-5A4D-BAAA-B4DB4F039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230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AD375-2A87-7D44-B09B-372B211AB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3619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B8C99-109C-F94E-8A1F-5F3A49CB88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7642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44450-D681-E44E-BF8B-DC2667B428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2730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1C99B-10E7-6E41-A346-2541AC6A56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3873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3A9B8-08A6-A344-A029-81985B8A5F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1907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C7A26-8FA5-9848-9CF0-AB50E23EA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109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198B97-2539-A544-86C7-2C575CD1C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8310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EC7559-73C7-1E45-B75E-478F70AB1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E08EBA21-CFBD-E94C-B231-D7F3266FEEB0}"/>
              </a:ext>
            </a:extLst>
          </p:cNvPr>
          <p:cNvSpPr txBox="1"/>
          <p:nvPr/>
        </p:nvSpPr>
        <p:spPr>
          <a:xfrm>
            <a:off x="495300" y="4074268"/>
            <a:ext cx="1790700" cy="1200329"/>
          </a:xfrm>
          <a:prstGeom prst="rect">
            <a:avLst/>
          </a:prstGeom>
          <a:noFill/>
        </p:spPr>
        <p:txBody>
          <a:bodyPr wrap="square" rtlCol="0">
            <a:spAutoFit/>
          </a:bodyPr>
          <a:lstStyle/>
          <a:p>
            <a:r>
              <a:rPr lang="en-US" b="1" dirty="0">
                <a:solidFill>
                  <a:schemeClr val="bg1"/>
                </a:solidFill>
                <a:latin typeface="Helvetica" pitchFamily="2" charset="0"/>
              </a:rPr>
              <a:t>Ron Johnson</a:t>
            </a:r>
          </a:p>
          <a:p>
            <a:r>
              <a:rPr lang="en-US" sz="1200" dirty="0">
                <a:solidFill>
                  <a:schemeClr val="bg1"/>
                </a:solidFill>
                <a:latin typeface="Helvetica" pitchFamily="2" charset="0"/>
              </a:rPr>
              <a:t>State of Illinois</a:t>
            </a:r>
          </a:p>
          <a:p>
            <a:r>
              <a:rPr lang="en-US" sz="1200" dirty="0">
                <a:solidFill>
                  <a:schemeClr val="bg1"/>
                </a:solidFill>
                <a:latin typeface="Helvetica" pitchFamily="2" charset="0"/>
              </a:rPr>
              <a:t>Dept of Commerce &amp; Economic Opportunity</a:t>
            </a:r>
            <a:endParaRPr lang="en-US" dirty="0">
              <a:latin typeface="Helvetica" pitchFamily="2" charset="0"/>
            </a:endParaRPr>
          </a:p>
          <a:p>
            <a:endParaRPr lang="en-US" b="1" dirty="0">
              <a:latin typeface="Helvetica" pitchFamily="2" charset="0"/>
            </a:endParaRPr>
          </a:p>
        </p:txBody>
      </p:sp>
      <p:sp>
        <p:nvSpPr>
          <p:cNvPr id="6" name="TextBox 5">
            <a:extLst>
              <a:ext uri="{FF2B5EF4-FFF2-40B4-BE49-F238E27FC236}">
                <a16:creationId xmlns:a16="http://schemas.microsoft.com/office/drawing/2014/main" id="{2DB9ACAB-71BD-4487-924E-BCDCE037ACB6}"/>
              </a:ext>
            </a:extLst>
          </p:cNvPr>
          <p:cNvSpPr txBox="1"/>
          <p:nvPr/>
        </p:nvSpPr>
        <p:spPr>
          <a:xfrm>
            <a:off x="2667000" y="4038600"/>
            <a:ext cx="1447800" cy="1661993"/>
          </a:xfrm>
          <a:prstGeom prst="rect">
            <a:avLst/>
          </a:prstGeom>
          <a:noFill/>
        </p:spPr>
        <p:txBody>
          <a:bodyPr wrap="square" rtlCol="0">
            <a:spAutoFit/>
          </a:bodyPr>
          <a:lstStyle/>
          <a:p>
            <a:r>
              <a:rPr lang="en-US" b="1" dirty="0">
                <a:solidFill>
                  <a:schemeClr val="bg1"/>
                </a:solidFill>
                <a:latin typeface="Helvetica" pitchFamily="2" charset="0"/>
              </a:rPr>
              <a:t>Susi </a:t>
            </a:r>
            <a:r>
              <a:rPr lang="en-US" b="1" dirty="0" err="1">
                <a:solidFill>
                  <a:schemeClr val="bg1"/>
                </a:solidFill>
                <a:latin typeface="Helvetica" pitchFamily="2" charset="0"/>
              </a:rPr>
              <a:t>Pihera</a:t>
            </a:r>
            <a:endParaRPr lang="en-US" b="1" dirty="0">
              <a:solidFill>
                <a:schemeClr val="bg1"/>
              </a:solidFill>
              <a:latin typeface="Helvetica" pitchFamily="2" charset="0"/>
            </a:endParaRPr>
          </a:p>
          <a:p>
            <a:r>
              <a:rPr lang="en-US" sz="1200" dirty="0">
                <a:solidFill>
                  <a:schemeClr val="bg1"/>
                </a:solidFill>
                <a:latin typeface="Helvetica" pitchFamily="2" charset="0"/>
              </a:rPr>
              <a:t>DuPage County Workforce Development Division</a:t>
            </a:r>
          </a:p>
          <a:p>
            <a:endParaRPr lang="en-US" b="1" dirty="0">
              <a:latin typeface="Helvetica" pitchFamily="2" charset="0"/>
            </a:endParaRPr>
          </a:p>
          <a:p>
            <a:endParaRPr lang="en-US" b="1" dirty="0">
              <a:latin typeface="Helvetica" pitchFamily="2" charset="0"/>
            </a:endParaRPr>
          </a:p>
        </p:txBody>
      </p:sp>
      <p:sp>
        <p:nvSpPr>
          <p:cNvPr id="7" name="TextBox 6">
            <a:extLst>
              <a:ext uri="{FF2B5EF4-FFF2-40B4-BE49-F238E27FC236}">
                <a16:creationId xmlns:a16="http://schemas.microsoft.com/office/drawing/2014/main" id="{DBA0FD06-2FFB-4E18-9A80-89B16EC2A890}"/>
              </a:ext>
            </a:extLst>
          </p:cNvPr>
          <p:cNvSpPr txBox="1"/>
          <p:nvPr/>
        </p:nvSpPr>
        <p:spPr>
          <a:xfrm>
            <a:off x="4724400" y="4027251"/>
            <a:ext cx="1752600" cy="1384995"/>
          </a:xfrm>
          <a:prstGeom prst="rect">
            <a:avLst/>
          </a:prstGeom>
          <a:noFill/>
        </p:spPr>
        <p:txBody>
          <a:bodyPr wrap="square" rtlCol="0">
            <a:spAutoFit/>
          </a:bodyPr>
          <a:lstStyle/>
          <a:p>
            <a:r>
              <a:rPr lang="en-US" b="1" dirty="0">
                <a:solidFill>
                  <a:schemeClr val="bg1"/>
                </a:solidFill>
                <a:latin typeface="Helvetica" pitchFamily="2" charset="0"/>
              </a:rPr>
              <a:t>Scott Miller</a:t>
            </a:r>
          </a:p>
          <a:p>
            <a:r>
              <a:rPr lang="en-US" sz="1200" dirty="0">
                <a:solidFill>
                  <a:schemeClr val="bg1"/>
                </a:solidFill>
                <a:latin typeface="Helvetica" pitchFamily="2" charset="0"/>
              </a:rPr>
              <a:t>U.S. Dept. of Labor</a:t>
            </a:r>
          </a:p>
          <a:p>
            <a:r>
              <a:rPr lang="en-US" sz="1200" dirty="0">
                <a:solidFill>
                  <a:schemeClr val="bg1"/>
                </a:solidFill>
                <a:latin typeface="Helvetica" pitchFamily="2" charset="0"/>
              </a:rPr>
              <a:t>Employee Benefits Security</a:t>
            </a:r>
          </a:p>
          <a:p>
            <a:r>
              <a:rPr lang="en-US" sz="1200" dirty="0">
                <a:solidFill>
                  <a:schemeClr val="bg1"/>
                </a:solidFill>
                <a:latin typeface="Helvetica" pitchFamily="2" charset="0"/>
              </a:rPr>
              <a:t>Administration</a:t>
            </a:r>
            <a:endParaRPr lang="en-US" dirty="0">
              <a:latin typeface="Helvetica" pitchFamily="2" charset="0"/>
            </a:endParaRPr>
          </a:p>
          <a:p>
            <a:endParaRPr lang="en-US" b="1" dirty="0">
              <a:latin typeface="Helvetica" pitchFamily="2" charset="0"/>
            </a:endParaRPr>
          </a:p>
        </p:txBody>
      </p:sp>
      <p:sp>
        <p:nvSpPr>
          <p:cNvPr id="8" name="TextBox 7">
            <a:extLst>
              <a:ext uri="{FF2B5EF4-FFF2-40B4-BE49-F238E27FC236}">
                <a16:creationId xmlns:a16="http://schemas.microsoft.com/office/drawing/2014/main" id="{AC87BD29-03F1-4431-9C45-F3C0EB121EC0}"/>
              </a:ext>
            </a:extLst>
          </p:cNvPr>
          <p:cNvSpPr txBox="1"/>
          <p:nvPr/>
        </p:nvSpPr>
        <p:spPr>
          <a:xfrm>
            <a:off x="6896100" y="4027251"/>
            <a:ext cx="1752600" cy="1015663"/>
          </a:xfrm>
          <a:prstGeom prst="rect">
            <a:avLst/>
          </a:prstGeom>
          <a:noFill/>
        </p:spPr>
        <p:txBody>
          <a:bodyPr wrap="square" rtlCol="0">
            <a:spAutoFit/>
          </a:bodyPr>
          <a:lstStyle/>
          <a:p>
            <a:r>
              <a:rPr lang="en-US" b="1" dirty="0">
                <a:solidFill>
                  <a:schemeClr val="bg1"/>
                </a:solidFill>
                <a:latin typeface="Helvetica" pitchFamily="2" charset="0"/>
              </a:rPr>
              <a:t>Fernando Reyna</a:t>
            </a:r>
          </a:p>
          <a:p>
            <a:r>
              <a:rPr lang="en-US" sz="1200" dirty="0">
                <a:solidFill>
                  <a:schemeClr val="bg1"/>
                </a:solidFill>
                <a:latin typeface="Helvetica" pitchFamily="2" charset="0"/>
              </a:rPr>
              <a:t>Illinois Dept. of Employment Security</a:t>
            </a:r>
            <a:endParaRPr lang="en-US" b="1" dirty="0">
              <a:latin typeface="Helvetica" pitchFamily="2" charset="0"/>
            </a:endParaRPr>
          </a:p>
        </p:txBody>
      </p:sp>
    </p:spTree>
    <p:extLst>
      <p:ext uri="{BB962C8B-B14F-4D97-AF65-F5344CB8AC3E}">
        <p14:creationId xmlns:p14="http://schemas.microsoft.com/office/powerpoint/2010/main" val="1162385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E70A4-3C73-CA42-AD46-6142187B1D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7326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E5447-6103-C842-922E-00FBC372A2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2605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B45D8-4598-0040-8E77-5F9CD37D8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0117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B2C4E-769A-B742-B454-BF985A6C4A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2020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2031E6-928A-3746-9F5F-8951B785DE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503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60EA62-218C-9C4A-A63F-39A6D5C469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0245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1991D-2619-D748-8AC5-36C7C924AB4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89380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155BA-EDA4-FE41-92DB-CB7509523FA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24827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6FAF94-9C7F-1C43-A6E3-76108D2E0DC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93627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1FEDE-DE15-6249-BC00-7E9B7C67508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16292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8C69BF-5E4D-1B41-8712-4F9EAC5B0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13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12380-E32E-A949-829A-FAE66429D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1227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EF494-AAAD-874B-8101-821BE3F021EB}"/>
              </a:ext>
            </a:extLst>
          </p:cNvPr>
          <p:cNvPicPr>
            <a:picLocks noChangeAspect="1"/>
          </p:cNvPicPr>
          <p:nvPr/>
        </p:nvPicPr>
        <p:blipFill>
          <a:blip r:embed="rId3"/>
          <a:stretch>
            <a:fillRect/>
          </a:stretch>
        </p:blipFill>
        <p:spPr>
          <a:xfrm>
            <a:off x="0" y="-10630"/>
            <a:ext cx="9229060" cy="6921795"/>
          </a:xfrm>
          <a:prstGeom prst="rect">
            <a:avLst/>
          </a:prstGeom>
        </p:spPr>
      </p:pic>
    </p:spTree>
    <p:extLst>
      <p:ext uri="{BB962C8B-B14F-4D97-AF65-F5344CB8AC3E}">
        <p14:creationId xmlns:p14="http://schemas.microsoft.com/office/powerpoint/2010/main" val="2819049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E8E5D-F09F-014A-8F67-937EB28E58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7546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F2A86F-4670-7644-8318-726BBAA576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969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42DE90-89DC-9D4C-8C17-2894A6FA07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1025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A1C73B-B123-6641-853D-C5BF902E26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9933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DA7904-EF0C-1A45-9DD4-CFB99DDB5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1912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433AB-2BBD-D746-AB2C-929D0DD3E3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2042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7994F7-1C1F-3747-B2AC-D62C5CDE9F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5086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71665E-02BB-8A4C-B15B-38F3F2BC48F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19880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5DD4C-5570-4FF6-9B15-4BA431B17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0418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9BB1D3-658F-7544-8038-DF5FAAE6260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78937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29C02-88C6-E441-AF81-8210648BD7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312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266458-E4B0-4FAA-AD52-70E25EE771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1310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75862-0E77-6643-9B9F-6A682C75C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7711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17534-6323-0440-95C1-DB04941BFC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0861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C42ABC-C063-4163-B91C-558A787C2CD9}"/>
              </a:ext>
            </a:extLst>
          </p:cNvPr>
          <p:cNvSpPr txBox="1"/>
          <p:nvPr/>
        </p:nvSpPr>
        <p:spPr>
          <a:xfrm>
            <a:off x="0" y="6553200"/>
            <a:ext cx="9144000" cy="369332"/>
          </a:xfrm>
          <a:prstGeom prst="rect">
            <a:avLst/>
          </a:prstGeom>
          <a:solidFill>
            <a:srgbClr val="7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228600" y="2286000"/>
            <a:ext cx="3250692" cy="2895600"/>
          </a:xfrm>
        </p:spPr>
        <p:txBody>
          <a:bodyPr vert="horz" lIns="91440" tIns="45720" rIns="91440" bIns="45720" rtlCol="0">
            <a:normAutofit lnSpcReduction="10000"/>
          </a:bodyPr>
          <a:lstStyle/>
          <a:p>
            <a:pPr defTabSz="914400"/>
            <a:r>
              <a:rPr lang="en-US" sz="2000" b="1" dirty="0"/>
              <a:t>Retirement &amp; Health Care Coverage… </a:t>
            </a:r>
          </a:p>
          <a:p>
            <a:pPr defTabSz="914400"/>
            <a:r>
              <a:rPr lang="en-US" sz="2000" b="1" dirty="0"/>
              <a:t>Questions and Answers for Dislocated Workers</a:t>
            </a:r>
          </a:p>
          <a:p>
            <a:pPr marL="384572" indent="-228600" algn="l" defTabSz="914400">
              <a:spcBef>
                <a:spcPts val="1350"/>
              </a:spcBef>
              <a:buFont typeface="Arial" panose="020B0604020202020204" pitchFamily="34" charset="0"/>
              <a:buChar char="•"/>
            </a:pPr>
            <a:r>
              <a:rPr lang="en-US" dirty="0"/>
              <a:t>Visit us at www.dol.gov/agencies/ebsa</a:t>
            </a:r>
          </a:p>
          <a:p>
            <a:pPr marL="384572" indent="-228600" algn="l" defTabSz="914400">
              <a:spcBef>
                <a:spcPts val="1350"/>
              </a:spcBef>
              <a:buFont typeface="Arial" panose="020B0604020202020204" pitchFamily="34" charset="0"/>
              <a:buChar char="•"/>
            </a:pPr>
            <a:r>
              <a:rPr lang="en-US" dirty="0"/>
              <a:t>Call us at (866) 444-3272</a:t>
            </a:r>
          </a:p>
          <a:p>
            <a:pPr marL="384572" indent="-228600" algn="l" defTabSz="914400">
              <a:spcBef>
                <a:spcPts val="1350"/>
              </a:spcBef>
              <a:buFont typeface="Arial" panose="020B0604020202020204" pitchFamily="34" charset="0"/>
              <a:buChar char="•"/>
            </a:pPr>
            <a:r>
              <a:rPr lang="en-US" dirty="0"/>
              <a:t>Contact us electronically at www.askebsa.dol.gov</a:t>
            </a:r>
          </a:p>
          <a:p>
            <a:pPr marL="342900" indent="-228600" algn="l" defTabSz="914400">
              <a:buFont typeface="Arial" panose="020B0604020202020204" pitchFamily="34" charset="0"/>
              <a:buChar char="•"/>
            </a:pPr>
            <a:endParaRPr lang="en-US" sz="1600" dirty="0"/>
          </a:p>
          <a:p>
            <a:pPr indent="-228600" algn="l" defTabSz="914400">
              <a:buFont typeface="Arial" panose="020B0604020202020204" pitchFamily="34" charset="0"/>
              <a:buChar char="•"/>
            </a:pPr>
            <a:endParaRPr lang="en-US" sz="1600" dirty="0"/>
          </a:p>
        </p:txBody>
      </p:sp>
      <p:pic>
        <p:nvPicPr>
          <p:cNvPr id="5" name="Picture 4">
            <a:extLst>
              <a:ext uri="{FF2B5EF4-FFF2-40B4-BE49-F238E27FC236}">
                <a16:creationId xmlns:a16="http://schemas.microsoft.com/office/drawing/2014/main" id="{3EAA0209-D424-4615-A9A3-EFD23BD7FBF7}"/>
              </a:ext>
            </a:extLst>
          </p:cNvPr>
          <p:cNvPicPr>
            <a:picLocks noChangeAspect="1"/>
          </p:cNvPicPr>
          <p:nvPr/>
        </p:nvPicPr>
        <p:blipFill rotWithShape="1">
          <a:blip r:embed="rId2"/>
          <a:srcRect t="121" r="1" b="1"/>
          <a:stretch/>
        </p:blipFill>
        <p:spPr>
          <a:xfrm>
            <a:off x="3479292" y="10"/>
            <a:ext cx="5664708" cy="6857990"/>
          </a:xfrm>
          <a:prstGeom prst="rect">
            <a:avLst/>
          </a:prstGeom>
          <a:effectLst/>
        </p:spPr>
      </p:pic>
      <p:sp>
        <p:nvSpPr>
          <p:cNvPr id="2" name="Title 1"/>
          <p:cNvSpPr>
            <a:spLocks noGrp="1"/>
          </p:cNvSpPr>
          <p:nvPr>
            <p:ph type="ctrTitle"/>
          </p:nvPr>
        </p:nvSpPr>
        <p:spPr>
          <a:xfrm>
            <a:off x="-25394" y="0"/>
            <a:ext cx="3504686" cy="2133601"/>
          </a:xfrm>
          <a:solidFill>
            <a:srgbClr val="34789E"/>
          </a:solidFill>
          <a:ln>
            <a:solidFill>
              <a:srgbClr val="34789E"/>
            </a:solidFill>
          </a:ln>
        </p:spPr>
        <p:txBody>
          <a:bodyPr vert="horz" lIns="91440" tIns="45720" rIns="91440" bIns="45720" rtlCol="0" anchor="ctr">
            <a:normAutofit/>
          </a:bodyPr>
          <a:lstStyle/>
          <a:p>
            <a:pPr defTabSz="914400"/>
            <a:br>
              <a:rPr lang="en-US" sz="2100" b="1" dirty="0"/>
            </a:br>
            <a:r>
              <a:rPr lang="en-US" sz="2200" b="1" dirty="0">
                <a:solidFill>
                  <a:schemeClr val="bg1"/>
                </a:solidFill>
              </a:rPr>
              <a:t>U.S. Department of Labor</a:t>
            </a:r>
            <a:br>
              <a:rPr lang="en-US" sz="2200" b="1" dirty="0">
                <a:solidFill>
                  <a:schemeClr val="bg1"/>
                </a:solidFill>
              </a:rPr>
            </a:br>
            <a:r>
              <a:rPr lang="en-US" sz="2200" b="1" dirty="0">
                <a:solidFill>
                  <a:schemeClr val="bg1"/>
                </a:solidFill>
              </a:rPr>
              <a:t>Employee Benefits Security Administration</a:t>
            </a:r>
            <a:br>
              <a:rPr lang="en-US" sz="2100" b="1" dirty="0"/>
            </a:br>
            <a:endParaRPr lang="en-US" sz="2100" b="1" dirty="0"/>
          </a:p>
        </p:txBody>
      </p:sp>
    </p:spTree>
    <p:extLst>
      <p:ext uri="{BB962C8B-B14F-4D97-AF65-F5344CB8AC3E}">
        <p14:creationId xmlns:p14="http://schemas.microsoft.com/office/powerpoint/2010/main" val="408073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D3FE80-00F8-4FCD-BF48-9A98FCCBB745}"/>
              </a:ext>
            </a:extLst>
          </p:cNvPr>
          <p:cNvPicPr>
            <a:picLocks noChangeAspect="1"/>
          </p:cNvPicPr>
          <p:nvPr/>
        </p:nvPicPr>
        <p:blipFill>
          <a:blip r:embed="rId2"/>
          <a:stretch>
            <a:fillRect/>
          </a:stretch>
        </p:blipFill>
        <p:spPr>
          <a:xfrm>
            <a:off x="0" y="127310"/>
            <a:ext cx="9144000" cy="757862"/>
          </a:xfrm>
          <a:prstGeom prst="rect">
            <a:avLst/>
          </a:prstGeom>
        </p:spPr>
      </p:pic>
      <p:grpSp>
        <p:nvGrpSpPr>
          <p:cNvPr id="5" name="Group 4">
            <a:extLst>
              <a:ext uri="{FF2B5EF4-FFF2-40B4-BE49-F238E27FC236}">
                <a16:creationId xmlns:a16="http://schemas.microsoft.com/office/drawing/2014/main" id="{38781092-222D-406F-8C7D-4BA01AC2288A}"/>
              </a:ext>
            </a:extLst>
          </p:cNvPr>
          <p:cNvGrpSpPr/>
          <p:nvPr/>
        </p:nvGrpSpPr>
        <p:grpSpPr>
          <a:xfrm>
            <a:off x="659964" y="1143000"/>
            <a:ext cx="1494159" cy="2286000"/>
            <a:chOff x="394720" y="2997"/>
            <a:chExt cx="1494159" cy="2244534"/>
          </a:xfrm>
        </p:grpSpPr>
        <p:sp>
          <p:nvSpPr>
            <p:cNvPr id="6" name="Rectangle: Rounded Corners 5">
              <a:extLst>
                <a:ext uri="{FF2B5EF4-FFF2-40B4-BE49-F238E27FC236}">
                  <a16:creationId xmlns:a16="http://schemas.microsoft.com/office/drawing/2014/main" id="{2CA87147-613B-4E49-BC7D-FC4622D6D30A}"/>
                </a:ext>
              </a:extLst>
            </p:cNvPr>
            <p:cNvSpPr/>
            <p:nvPr/>
          </p:nvSpPr>
          <p:spPr>
            <a:xfrm>
              <a:off x="394720" y="2997"/>
              <a:ext cx="1494159" cy="2244534"/>
            </a:xfrm>
            <a:prstGeom prst="roundRect">
              <a:avLst>
                <a:gd name="adj" fmla="val 10000"/>
              </a:avLst>
            </a:prstGeom>
            <a:solidFill>
              <a:srgbClr val="34789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FE44A6AC-E0EC-441A-8C15-4B872BF1519C}"/>
                </a:ext>
              </a:extLst>
            </p:cNvPr>
            <p:cNvSpPr txBox="1"/>
            <p:nvPr/>
          </p:nvSpPr>
          <p:spPr>
            <a:xfrm>
              <a:off x="438482" y="46759"/>
              <a:ext cx="1406635" cy="2157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Allows you to continue on your former employer’s group health plan for up to 18 months following a job loss</a:t>
              </a:r>
            </a:p>
          </p:txBody>
        </p:sp>
      </p:grpSp>
      <p:grpSp>
        <p:nvGrpSpPr>
          <p:cNvPr id="8" name="Group 7">
            <a:extLst>
              <a:ext uri="{FF2B5EF4-FFF2-40B4-BE49-F238E27FC236}">
                <a16:creationId xmlns:a16="http://schemas.microsoft.com/office/drawing/2014/main" id="{82F58198-5391-486B-B2DC-B050A76C3D53}"/>
              </a:ext>
            </a:extLst>
          </p:cNvPr>
          <p:cNvGrpSpPr/>
          <p:nvPr/>
        </p:nvGrpSpPr>
        <p:grpSpPr>
          <a:xfrm>
            <a:off x="993209" y="3547872"/>
            <a:ext cx="1195327" cy="1433056"/>
            <a:chOff x="693552" y="2434302"/>
            <a:chExt cx="1195327" cy="1433056"/>
          </a:xfrm>
        </p:grpSpPr>
        <p:sp>
          <p:nvSpPr>
            <p:cNvPr id="9" name="Rectangle: Rounded Corners 8">
              <a:extLst>
                <a:ext uri="{FF2B5EF4-FFF2-40B4-BE49-F238E27FC236}">
                  <a16:creationId xmlns:a16="http://schemas.microsoft.com/office/drawing/2014/main" id="{5E211F5E-6718-49D4-B1DC-0FC81A80EA69}"/>
                </a:ext>
              </a:extLst>
            </p:cNvPr>
            <p:cNvSpPr/>
            <p:nvPr/>
          </p:nvSpPr>
          <p:spPr>
            <a:xfrm>
              <a:off x="693552" y="2434302"/>
              <a:ext cx="1195327" cy="1433056"/>
            </a:xfrm>
            <a:prstGeom prst="roundRect">
              <a:avLst>
                <a:gd name="adj" fmla="val 10000"/>
              </a:avLst>
            </a:prstGeom>
            <a:ln>
              <a:solidFill>
                <a:srgbClr val="34789E"/>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angle: Rounded Corners 4">
              <a:extLst>
                <a:ext uri="{FF2B5EF4-FFF2-40B4-BE49-F238E27FC236}">
                  <a16:creationId xmlns:a16="http://schemas.microsoft.com/office/drawing/2014/main" id="{CE43E5A2-88C3-46BA-A1A7-B99732F01DD0}"/>
                </a:ext>
              </a:extLst>
            </p:cNvPr>
            <p:cNvSpPr txBox="1"/>
            <p:nvPr/>
          </p:nvSpPr>
          <p:spPr>
            <a:xfrm>
              <a:off x="728562" y="2469312"/>
              <a:ext cx="1125307" cy="13630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Up to 29 months if you (or your beneficiary) are deemed disabled by SSA</a:t>
              </a:r>
            </a:p>
          </p:txBody>
        </p:sp>
      </p:grpSp>
      <p:sp>
        <p:nvSpPr>
          <p:cNvPr id="11" name="Straight Connector 3">
            <a:extLst>
              <a:ext uri="{FF2B5EF4-FFF2-40B4-BE49-F238E27FC236}">
                <a16:creationId xmlns:a16="http://schemas.microsoft.com/office/drawing/2014/main" id="{D0E3420A-5B6F-438A-96F7-75D45C3C5023}"/>
              </a:ext>
            </a:extLst>
          </p:cNvPr>
          <p:cNvSpPr/>
          <p:nvPr/>
        </p:nvSpPr>
        <p:spPr>
          <a:xfrm>
            <a:off x="843794" y="3428999"/>
            <a:ext cx="149415" cy="903298"/>
          </a:xfrm>
          <a:custGeom>
            <a:avLst/>
            <a:gdLst/>
            <a:ahLst/>
            <a:cxnLst/>
            <a:rect l="0" t="0" r="0" b="0"/>
            <a:pathLst>
              <a:path>
                <a:moveTo>
                  <a:pt x="0" y="0"/>
                </a:moveTo>
                <a:lnTo>
                  <a:pt x="0" y="903298"/>
                </a:lnTo>
                <a:lnTo>
                  <a:pt x="149415" y="903298"/>
                </a:lnTo>
              </a:path>
            </a:pathLst>
          </a:custGeom>
          <a:noFill/>
          <a:ln>
            <a:solidFill>
              <a:srgbClr val="34789E"/>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2" name="Group 11">
            <a:extLst>
              <a:ext uri="{FF2B5EF4-FFF2-40B4-BE49-F238E27FC236}">
                <a16:creationId xmlns:a16="http://schemas.microsoft.com/office/drawing/2014/main" id="{D290FCCF-84A4-4ABA-88A6-72FA463EFFFA}"/>
              </a:ext>
            </a:extLst>
          </p:cNvPr>
          <p:cNvGrpSpPr/>
          <p:nvPr/>
        </p:nvGrpSpPr>
        <p:grpSpPr>
          <a:xfrm>
            <a:off x="2684170" y="1146916"/>
            <a:ext cx="1494159" cy="1929797"/>
            <a:chOff x="2262420" y="2997"/>
            <a:chExt cx="1494159" cy="1929797"/>
          </a:xfrm>
        </p:grpSpPr>
        <p:sp>
          <p:nvSpPr>
            <p:cNvPr id="13" name="Rectangle: Rounded Corners 12">
              <a:extLst>
                <a:ext uri="{FF2B5EF4-FFF2-40B4-BE49-F238E27FC236}">
                  <a16:creationId xmlns:a16="http://schemas.microsoft.com/office/drawing/2014/main" id="{696F5B4A-D4A3-4F49-B9E5-2AEDEE842443}"/>
                </a:ext>
              </a:extLst>
            </p:cNvPr>
            <p:cNvSpPr/>
            <p:nvPr/>
          </p:nvSpPr>
          <p:spPr>
            <a:xfrm>
              <a:off x="2262420" y="2997"/>
              <a:ext cx="1494159" cy="1929797"/>
            </a:xfrm>
            <a:prstGeom prst="roundRect">
              <a:avLst>
                <a:gd name="adj" fmla="val 10000"/>
              </a:avLst>
            </a:prstGeom>
            <a:solidFill>
              <a:srgbClr val="34789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AC757AF3-9B5A-40D4-AB3F-8FCF505BD19D}"/>
                </a:ext>
              </a:extLst>
            </p:cNvPr>
            <p:cNvSpPr txBox="1"/>
            <p:nvPr/>
          </p:nvSpPr>
          <p:spPr>
            <a:xfrm>
              <a:off x="2306182" y="46759"/>
              <a:ext cx="1406635" cy="184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You pay the full cost of the insurance plus a 2% administration fee</a:t>
              </a:r>
            </a:p>
          </p:txBody>
        </p:sp>
      </p:grpSp>
      <p:grpSp>
        <p:nvGrpSpPr>
          <p:cNvPr id="15" name="Group 14">
            <a:extLst>
              <a:ext uri="{FF2B5EF4-FFF2-40B4-BE49-F238E27FC236}">
                <a16:creationId xmlns:a16="http://schemas.microsoft.com/office/drawing/2014/main" id="{B994E5C3-C01E-499C-B519-E75561CE5201}"/>
              </a:ext>
            </a:extLst>
          </p:cNvPr>
          <p:cNvGrpSpPr/>
          <p:nvPr/>
        </p:nvGrpSpPr>
        <p:grpSpPr>
          <a:xfrm>
            <a:off x="4800600" y="1143000"/>
            <a:ext cx="1494159" cy="1555988"/>
            <a:chOff x="4130119" y="2997"/>
            <a:chExt cx="1494159" cy="1555988"/>
          </a:xfrm>
        </p:grpSpPr>
        <p:sp>
          <p:nvSpPr>
            <p:cNvPr id="16" name="Rectangle: Rounded Corners 15">
              <a:extLst>
                <a:ext uri="{FF2B5EF4-FFF2-40B4-BE49-F238E27FC236}">
                  <a16:creationId xmlns:a16="http://schemas.microsoft.com/office/drawing/2014/main" id="{951C8C62-3D6C-4684-AD5D-982BC9ACB4C3}"/>
                </a:ext>
              </a:extLst>
            </p:cNvPr>
            <p:cNvSpPr/>
            <p:nvPr/>
          </p:nvSpPr>
          <p:spPr>
            <a:xfrm>
              <a:off x="4130119" y="2997"/>
              <a:ext cx="1494159" cy="1555988"/>
            </a:xfrm>
            <a:prstGeom prst="roundRect">
              <a:avLst>
                <a:gd name="adj" fmla="val 10000"/>
              </a:avLst>
            </a:prstGeom>
            <a:solidFill>
              <a:srgbClr val="34789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D9F5DC06-86EB-4EC6-A4B1-E6DA7D5DFACB}"/>
                </a:ext>
              </a:extLst>
            </p:cNvPr>
            <p:cNvSpPr txBox="1"/>
            <p:nvPr/>
          </p:nvSpPr>
          <p:spPr>
            <a:xfrm>
              <a:off x="4173881" y="46759"/>
              <a:ext cx="1406635" cy="1468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There is a formal election process to get onto COBRA  </a:t>
              </a:r>
            </a:p>
          </p:txBody>
        </p:sp>
      </p:grpSp>
      <p:grpSp>
        <p:nvGrpSpPr>
          <p:cNvPr id="18" name="Group 17">
            <a:extLst>
              <a:ext uri="{FF2B5EF4-FFF2-40B4-BE49-F238E27FC236}">
                <a16:creationId xmlns:a16="http://schemas.microsoft.com/office/drawing/2014/main" id="{6978620B-7FE4-4BAD-8284-7C270F7DBD85}"/>
              </a:ext>
            </a:extLst>
          </p:cNvPr>
          <p:cNvGrpSpPr/>
          <p:nvPr/>
        </p:nvGrpSpPr>
        <p:grpSpPr>
          <a:xfrm>
            <a:off x="5053481" y="2790152"/>
            <a:ext cx="1195327" cy="1304887"/>
            <a:chOff x="4428951" y="1745756"/>
            <a:chExt cx="1195327" cy="1304887"/>
          </a:xfrm>
        </p:grpSpPr>
        <p:sp>
          <p:nvSpPr>
            <p:cNvPr id="19" name="Rectangle: Rounded Corners 18">
              <a:extLst>
                <a:ext uri="{FF2B5EF4-FFF2-40B4-BE49-F238E27FC236}">
                  <a16:creationId xmlns:a16="http://schemas.microsoft.com/office/drawing/2014/main" id="{A2243822-DB80-47A7-A48F-272F88007767}"/>
                </a:ext>
              </a:extLst>
            </p:cNvPr>
            <p:cNvSpPr/>
            <p:nvPr/>
          </p:nvSpPr>
          <p:spPr>
            <a:xfrm>
              <a:off x="4428951" y="1745756"/>
              <a:ext cx="1195327" cy="130488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ectangle: Rounded Corners 4">
              <a:extLst>
                <a:ext uri="{FF2B5EF4-FFF2-40B4-BE49-F238E27FC236}">
                  <a16:creationId xmlns:a16="http://schemas.microsoft.com/office/drawing/2014/main" id="{28975AD9-E291-4BC5-9F14-F1B496E9189D}"/>
                </a:ext>
              </a:extLst>
            </p:cNvPr>
            <p:cNvSpPr txBox="1"/>
            <p:nvPr/>
          </p:nvSpPr>
          <p:spPr>
            <a:xfrm>
              <a:off x="4463961" y="1780766"/>
              <a:ext cx="1125307" cy="12348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election notice must be sent to you within 44 days of coverage loss</a:t>
              </a:r>
            </a:p>
          </p:txBody>
        </p:sp>
      </p:grpSp>
      <p:grpSp>
        <p:nvGrpSpPr>
          <p:cNvPr id="21" name="Group 20">
            <a:extLst>
              <a:ext uri="{FF2B5EF4-FFF2-40B4-BE49-F238E27FC236}">
                <a16:creationId xmlns:a16="http://schemas.microsoft.com/office/drawing/2014/main" id="{A5C5A860-D220-4EE0-9B2A-3B5DB04D0A13}"/>
              </a:ext>
            </a:extLst>
          </p:cNvPr>
          <p:cNvGrpSpPr/>
          <p:nvPr/>
        </p:nvGrpSpPr>
        <p:grpSpPr>
          <a:xfrm>
            <a:off x="5053481" y="4211161"/>
            <a:ext cx="1195327" cy="747079"/>
            <a:chOff x="4428951" y="3237413"/>
            <a:chExt cx="1195327" cy="747079"/>
          </a:xfrm>
        </p:grpSpPr>
        <p:sp>
          <p:nvSpPr>
            <p:cNvPr id="22" name="Rectangle: Rounded Corners 21">
              <a:extLst>
                <a:ext uri="{FF2B5EF4-FFF2-40B4-BE49-F238E27FC236}">
                  <a16:creationId xmlns:a16="http://schemas.microsoft.com/office/drawing/2014/main" id="{90A0A54D-D91F-410F-9862-6B66608F0BF7}"/>
                </a:ext>
              </a:extLst>
            </p:cNvPr>
            <p:cNvSpPr/>
            <p:nvPr/>
          </p:nvSpPr>
          <p:spPr>
            <a:xfrm>
              <a:off x="4428951" y="3237413"/>
              <a:ext cx="1195327" cy="747079"/>
            </a:xfrm>
            <a:prstGeom prst="roundRect">
              <a:avLst>
                <a:gd name="adj" fmla="val 10000"/>
              </a:avLst>
            </a:prstGeom>
            <a:ln>
              <a:solidFill>
                <a:srgbClr val="34789E"/>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ectangle: Rounded Corners 4">
              <a:extLst>
                <a:ext uri="{FF2B5EF4-FFF2-40B4-BE49-F238E27FC236}">
                  <a16:creationId xmlns:a16="http://schemas.microsoft.com/office/drawing/2014/main" id="{6A508E8E-A0FA-486D-BF1D-2B0349219BB7}"/>
                </a:ext>
              </a:extLst>
            </p:cNvPr>
            <p:cNvSpPr txBox="1"/>
            <p:nvPr/>
          </p:nvSpPr>
          <p:spPr>
            <a:xfrm>
              <a:off x="4450832" y="3259294"/>
              <a:ext cx="1151565" cy="70331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You have 60 days to elect the COBRA</a:t>
              </a:r>
            </a:p>
          </p:txBody>
        </p:sp>
      </p:grpSp>
      <p:grpSp>
        <p:nvGrpSpPr>
          <p:cNvPr id="24" name="Group 23">
            <a:extLst>
              <a:ext uri="{FF2B5EF4-FFF2-40B4-BE49-F238E27FC236}">
                <a16:creationId xmlns:a16="http://schemas.microsoft.com/office/drawing/2014/main" id="{0D7A8439-D4E8-461F-AA3A-D01A23E58FC8}"/>
              </a:ext>
            </a:extLst>
          </p:cNvPr>
          <p:cNvGrpSpPr/>
          <p:nvPr/>
        </p:nvGrpSpPr>
        <p:grpSpPr>
          <a:xfrm>
            <a:off x="5088491" y="5074361"/>
            <a:ext cx="1195327" cy="1338085"/>
            <a:chOff x="4593061" y="4086511"/>
            <a:chExt cx="1195327" cy="1270156"/>
          </a:xfrm>
        </p:grpSpPr>
        <p:sp>
          <p:nvSpPr>
            <p:cNvPr id="25" name="Rectangle: Rounded Corners 24">
              <a:extLst>
                <a:ext uri="{FF2B5EF4-FFF2-40B4-BE49-F238E27FC236}">
                  <a16:creationId xmlns:a16="http://schemas.microsoft.com/office/drawing/2014/main" id="{C025FB1D-654D-4B28-BF3D-F23442E5A65E}"/>
                </a:ext>
              </a:extLst>
            </p:cNvPr>
            <p:cNvSpPr/>
            <p:nvPr/>
          </p:nvSpPr>
          <p:spPr>
            <a:xfrm>
              <a:off x="4593061" y="4086511"/>
              <a:ext cx="1195327" cy="1238643"/>
            </a:xfrm>
            <a:prstGeom prst="roundRect">
              <a:avLst>
                <a:gd name="adj" fmla="val 10000"/>
              </a:avLst>
            </a:prstGeom>
            <a:ln>
              <a:solidFill>
                <a:srgbClr val="34789E"/>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ectangle: Rounded Corners 4">
              <a:extLst>
                <a:ext uri="{FF2B5EF4-FFF2-40B4-BE49-F238E27FC236}">
                  <a16:creationId xmlns:a16="http://schemas.microsoft.com/office/drawing/2014/main" id="{566CFB44-C47B-44DC-9C59-ED54C0DD2CBC}"/>
                </a:ext>
              </a:extLst>
            </p:cNvPr>
            <p:cNvSpPr txBox="1"/>
            <p:nvPr/>
          </p:nvSpPr>
          <p:spPr>
            <a:xfrm>
              <a:off x="4628071" y="4249404"/>
              <a:ext cx="1125307" cy="11072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You have 45 days to make your first payment from the date of election</a:t>
              </a:r>
            </a:p>
          </p:txBody>
        </p:sp>
      </p:grpSp>
      <p:sp>
        <p:nvSpPr>
          <p:cNvPr id="27" name="Straight Connector 3">
            <a:extLst>
              <a:ext uri="{FF2B5EF4-FFF2-40B4-BE49-F238E27FC236}">
                <a16:creationId xmlns:a16="http://schemas.microsoft.com/office/drawing/2014/main" id="{BC0BE473-56FE-427C-A67C-35F1B18A2856}"/>
              </a:ext>
            </a:extLst>
          </p:cNvPr>
          <p:cNvSpPr/>
          <p:nvPr/>
        </p:nvSpPr>
        <p:spPr>
          <a:xfrm>
            <a:off x="4954448" y="2698988"/>
            <a:ext cx="159212" cy="3334908"/>
          </a:xfrm>
          <a:custGeom>
            <a:avLst/>
            <a:gdLst/>
            <a:ahLst/>
            <a:cxnLst/>
            <a:rect l="0" t="0" r="0" b="0"/>
            <a:pathLst>
              <a:path>
                <a:moveTo>
                  <a:pt x="0" y="0"/>
                </a:moveTo>
                <a:lnTo>
                  <a:pt x="0" y="3231599"/>
                </a:lnTo>
                <a:lnTo>
                  <a:pt x="149415" y="3231599"/>
                </a:lnTo>
              </a:path>
            </a:pathLst>
          </a:custGeom>
          <a:noFill/>
          <a:ln>
            <a:solidFill>
              <a:srgbClr val="34789E"/>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cxnSp>
        <p:nvCxnSpPr>
          <p:cNvPr id="30" name="Straight Connector 29">
            <a:extLst>
              <a:ext uri="{FF2B5EF4-FFF2-40B4-BE49-F238E27FC236}">
                <a16:creationId xmlns:a16="http://schemas.microsoft.com/office/drawing/2014/main" id="{B334AD2B-B929-49B5-9DA9-00892D39DCFA}"/>
              </a:ext>
            </a:extLst>
          </p:cNvPr>
          <p:cNvCxnSpPr>
            <a:cxnSpLocks/>
          </p:cNvCxnSpPr>
          <p:nvPr/>
        </p:nvCxnSpPr>
        <p:spPr>
          <a:xfrm>
            <a:off x="4954448" y="3428999"/>
            <a:ext cx="0" cy="0"/>
          </a:xfrm>
          <a:prstGeom prst="line">
            <a:avLst/>
          </a:prstGeom>
          <a:ln>
            <a:solidFill>
              <a:srgbClr val="34789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3B817D-2419-46D6-8F9F-D833409A95F5}"/>
              </a:ext>
            </a:extLst>
          </p:cNvPr>
          <p:cNvCxnSpPr>
            <a:cxnSpLocks/>
            <a:endCxn id="22" idx="1"/>
          </p:cNvCxnSpPr>
          <p:nvPr/>
        </p:nvCxnSpPr>
        <p:spPr>
          <a:xfrm>
            <a:off x="4954448" y="4584701"/>
            <a:ext cx="9903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BCBA456C-0DD3-4B84-97F7-F2086112668E}"/>
              </a:ext>
            </a:extLst>
          </p:cNvPr>
          <p:cNvGrpSpPr/>
          <p:nvPr/>
        </p:nvGrpSpPr>
        <p:grpSpPr>
          <a:xfrm>
            <a:off x="6798595" y="1186762"/>
            <a:ext cx="1494159" cy="1526732"/>
            <a:chOff x="5997819" y="2997"/>
            <a:chExt cx="1494159" cy="1526732"/>
          </a:xfrm>
        </p:grpSpPr>
        <p:sp>
          <p:nvSpPr>
            <p:cNvPr id="34" name="Rectangle: Rounded Corners 33">
              <a:extLst>
                <a:ext uri="{FF2B5EF4-FFF2-40B4-BE49-F238E27FC236}">
                  <a16:creationId xmlns:a16="http://schemas.microsoft.com/office/drawing/2014/main" id="{8C8AADB3-986E-46EC-B6B8-997C36C029D8}"/>
                </a:ext>
              </a:extLst>
            </p:cNvPr>
            <p:cNvSpPr/>
            <p:nvPr/>
          </p:nvSpPr>
          <p:spPr>
            <a:xfrm>
              <a:off x="5997819" y="2997"/>
              <a:ext cx="1494159" cy="1526732"/>
            </a:xfrm>
            <a:prstGeom prst="roundRect">
              <a:avLst>
                <a:gd name="adj" fmla="val 10000"/>
              </a:avLst>
            </a:prstGeom>
            <a:solidFill>
              <a:srgbClr val="34789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5" name="Rectangle: Rounded Corners 4">
              <a:extLst>
                <a:ext uri="{FF2B5EF4-FFF2-40B4-BE49-F238E27FC236}">
                  <a16:creationId xmlns:a16="http://schemas.microsoft.com/office/drawing/2014/main" id="{CCAD0815-EA00-402F-8099-192C5E9E86DC}"/>
                </a:ext>
              </a:extLst>
            </p:cNvPr>
            <p:cNvSpPr txBox="1"/>
            <p:nvPr/>
          </p:nvSpPr>
          <p:spPr>
            <a:xfrm>
              <a:off x="6041581" y="46759"/>
              <a:ext cx="1406635" cy="1439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COBRA coverage is retroactive to date coverage was terminated</a:t>
              </a:r>
            </a:p>
          </p:txBody>
        </p:sp>
      </p:grpSp>
      <p:grpSp>
        <p:nvGrpSpPr>
          <p:cNvPr id="36" name="Group 35">
            <a:extLst>
              <a:ext uri="{FF2B5EF4-FFF2-40B4-BE49-F238E27FC236}">
                <a16:creationId xmlns:a16="http://schemas.microsoft.com/office/drawing/2014/main" id="{2D3E3807-327D-4E22-91BA-A0FADF70AE29}"/>
              </a:ext>
            </a:extLst>
          </p:cNvPr>
          <p:cNvGrpSpPr/>
          <p:nvPr/>
        </p:nvGrpSpPr>
        <p:grpSpPr>
          <a:xfrm>
            <a:off x="7097427" y="2938996"/>
            <a:ext cx="1195327" cy="1360641"/>
            <a:chOff x="6296651" y="1716500"/>
            <a:chExt cx="1195327" cy="1360641"/>
          </a:xfrm>
        </p:grpSpPr>
        <p:sp>
          <p:nvSpPr>
            <p:cNvPr id="37" name="Rectangle: Rounded Corners 36">
              <a:extLst>
                <a:ext uri="{FF2B5EF4-FFF2-40B4-BE49-F238E27FC236}">
                  <a16:creationId xmlns:a16="http://schemas.microsoft.com/office/drawing/2014/main" id="{E3A6F674-5152-4E42-A34C-7BD8B68ACA99}"/>
                </a:ext>
              </a:extLst>
            </p:cNvPr>
            <p:cNvSpPr/>
            <p:nvPr/>
          </p:nvSpPr>
          <p:spPr>
            <a:xfrm>
              <a:off x="6296651" y="1716500"/>
              <a:ext cx="1195327" cy="1360641"/>
            </a:xfrm>
            <a:prstGeom prst="roundRect">
              <a:avLst>
                <a:gd name="adj" fmla="val 10000"/>
              </a:avLst>
            </a:prstGeom>
            <a:ln>
              <a:solidFill>
                <a:srgbClr val="34789E"/>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Rectangle: Rounded Corners 4">
              <a:extLst>
                <a:ext uri="{FF2B5EF4-FFF2-40B4-BE49-F238E27FC236}">
                  <a16:creationId xmlns:a16="http://schemas.microsoft.com/office/drawing/2014/main" id="{410E585E-576A-44BF-8EE0-06FC86A3F9FE}"/>
                </a:ext>
              </a:extLst>
            </p:cNvPr>
            <p:cNvSpPr txBox="1"/>
            <p:nvPr/>
          </p:nvSpPr>
          <p:spPr>
            <a:xfrm>
              <a:off x="6331661" y="1751510"/>
              <a:ext cx="1125307" cy="12906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Outstanding claims and out of pocket expenses will be paid or reimbursed</a:t>
              </a:r>
            </a:p>
          </p:txBody>
        </p:sp>
      </p:grpSp>
      <p:sp>
        <p:nvSpPr>
          <p:cNvPr id="39" name="Straight Connector 3">
            <a:extLst>
              <a:ext uri="{FF2B5EF4-FFF2-40B4-BE49-F238E27FC236}">
                <a16:creationId xmlns:a16="http://schemas.microsoft.com/office/drawing/2014/main" id="{5033416A-0648-432B-8425-D6033930557B}"/>
              </a:ext>
            </a:extLst>
          </p:cNvPr>
          <p:cNvSpPr/>
          <p:nvPr/>
        </p:nvSpPr>
        <p:spPr>
          <a:xfrm>
            <a:off x="6944241" y="2752227"/>
            <a:ext cx="149415" cy="867090"/>
          </a:xfrm>
          <a:custGeom>
            <a:avLst/>
            <a:gdLst/>
            <a:ahLst/>
            <a:cxnLst/>
            <a:rect l="0" t="0" r="0" b="0"/>
            <a:pathLst>
              <a:path>
                <a:moveTo>
                  <a:pt x="0" y="0"/>
                </a:moveTo>
                <a:lnTo>
                  <a:pt x="0" y="867090"/>
                </a:lnTo>
                <a:lnTo>
                  <a:pt x="149415" y="867090"/>
                </a:lnTo>
              </a:path>
            </a:pathLst>
          </a:custGeom>
          <a:noFill/>
          <a:ln>
            <a:solidFill>
              <a:srgbClr val="34789E"/>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cxnSp>
        <p:nvCxnSpPr>
          <p:cNvPr id="41" name="Straight Connector 40">
            <a:extLst>
              <a:ext uri="{FF2B5EF4-FFF2-40B4-BE49-F238E27FC236}">
                <a16:creationId xmlns:a16="http://schemas.microsoft.com/office/drawing/2014/main" id="{723CB5C9-D3EA-414A-9683-5FEFB071A0A2}"/>
              </a:ext>
            </a:extLst>
          </p:cNvPr>
          <p:cNvCxnSpPr>
            <a:cxnSpLocks/>
          </p:cNvCxnSpPr>
          <p:nvPr/>
        </p:nvCxnSpPr>
        <p:spPr>
          <a:xfrm>
            <a:off x="4954448" y="3352059"/>
            <a:ext cx="990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75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1DC366-4005-4F61-BA78-A95B6FB2253F}"/>
              </a:ext>
            </a:extLst>
          </p:cNvPr>
          <p:cNvSpPr>
            <a:spLocks noGrp="1"/>
          </p:cNvSpPr>
          <p:nvPr>
            <p:ph type="title"/>
          </p:nvPr>
        </p:nvSpPr>
        <p:spPr>
          <a:xfrm>
            <a:off x="0" y="57549"/>
            <a:ext cx="9144000" cy="704451"/>
          </a:xfrm>
          <a:solidFill>
            <a:schemeClr val="tx1"/>
          </a:solidFill>
        </p:spPr>
        <p:txBody>
          <a:bodyPr>
            <a:normAutofit/>
          </a:bodyPr>
          <a:lstStyle/>
          <a:p>
            <a:pPr algn="ctr"/>
            <a:r>
              <a:rPr lang="en-US" sz="3200" b="1" dirty="0">
                <a:solidFill>
                  <a:schemeClr val="bg1"/>
                </a:solidFill>
                <a:latin typeface="+mn-lt"/>
                <a:cs typeface="Arial" pitchFamily="34" charset="0"/>
              </a:rPr>
              <a:t>HIPAA Special Enrollment</a:t>
            </a:r>
          </a:p>
        </p:txBody>
      </p:sp>
      <p:sp>
        <p:nvSpPr>
          <p:cNvPr id="6" name="Oval 5">
            <a:extLst>
              <a:ext uri="{FF2B5EF4-FFF2-40B4-BE49-F238E27FC236}">
                <a16:creationId xmlns:a16="http://schemas.microsoft.com/office/drawing/2014/main" id="{6E72BD45-1FF4-4496-93C8-B88AAC429007}"/>
              </a:ext>
            </a:extLst>
          </p:cNvPr>
          <p:cNvSpPr/>
          <p:nvPr/>
        </p:nvSpPr>
        <p:spPr>
          <a:xfrm>
            <a:off x="967841" y="1287203"/>
            <a:ext cx="1062615" cy="1062615"/>
          </a:xfrm>
          <a:prstGeom prst="ellipse">
            <a:avLst/>
          </a:prstGeom>
          <a:solidFill>
            <a:srgbClr val="34789E"/>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7" name="Rectangle 6" descr="Medical">
            <a:extLst>
              <a:ext uri="{FF2B5EF4-FFF2-40B4-BE49-F238E27FC236}">
                <a16:creationId xmlns:a16="http://schemas.microsoft.com/office/drawing/2014/main" id="{50AAFE68-EB83-4080-9E7A-94F0BC5FB8DC}"/>
              </a:ext>
            </a:extLst>
          </p:cNvPr>
          <p:cNvSpPr/>
          <p:nvPr/>
        </p:nvSpPr>
        <p:spPr>
          <a:xfrm>
            <a:off x="1194300" y="1513662"/>
            <a:ext cx="609697" cy="609697"/>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Oval 10">
            <a:extLst>
              <a:ext uri="{FF2B5EF4-FFF2-40B4-BE49-F238E27FC236}">
                <a16:creationId xmlns:a16="http://schemas.microsoft.com/office/drawing/2014/main" id="{4DE51443-7753-41B2-AD64-F54252F26F45}"/>
              </a:ext>
            </a:extLst>
          </p:cNvPr>
          <p:cNvSpPr/>
          <p:nvPr/>
        </p:nvSpPr>
        <p:spPr>
          <a:xfrm>
            <a:off x="2983911" y="1239725"/>
            <a:ext cx="1062615" cy="1062615"/>
          </a:xfrm>
          <a:prstGeom prst="ellipse">
            <a:avLst/>
          </a:prstGeom>
          <a:solidFill>
            <a:srgbClr val="34789E"/>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12" name="Rectangle 11" descr="Irritant">
            <a:extLst>
              <a:ext uri="{FF2B5EF4-FFF2-40B4-BE49-F238E27FC236}">
                <a16:creationId xmlns:a16="http://schemas.microsoft.com/office/drawing/2014/main" id="{802EBF01-54D9-4677-8AC1-B27A0E4640B1}"/>
              </a:ext>
            </a:extLst>
          </p:cNvPr>
          <p:cNvSpPr/>
          <p:nvPr/>
        </p:nvSpPr>
        <p:spPr>
          <a:xfrm>
            <a:off x="3290913" y="1772423"/>
            <a:ext cx="609697" cy="60969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Oval 15">
            <a:extLst>
              <a:ext uri="{FF2B5EF4-FFF2-40B4-BE49-F238E27FC236}">
                <a16:creationId xmlns:a16="http://schemas.microsoft.com/office/drawing/2014/main" id="{C10CAB60-9E42-44B6-AA66-918A5466C7AA}"/>
              </a:ext>
            </a:extLst>
          </p:cNvPr>
          <p:cNvSpPr/>
          <p:nvPr/>
        </p:nvSpPr>
        <p:spPr>
          <a:xfrm>
            <a:off x="5051920" y="1319505"/>
            <a:ext cx="1062615" cy="1062615"/>
          </a:xfrm>
          <a:prstGeom prst="ellipse">
            <a:avLst/>
          </a:prstGeom>
          <a:solidFill>
            <a:srgbClr val="34789E"/>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17" name="Rectangle 16" descr="Monthly calendar">
            <a:extLst>
              <a:ext uri="{FF2B5EF4-FFF2-40B4-BE49-F238E27FC236}">
                <a16:creationId xmlns:a16="http://schemas.microsoft.com/office/drawing/2014/main" id="{711DBC90-6010-4224-8A42-B4AF250917A8}"/>
              </a:ext>
            </a:extLst>
          </p:cNvPr>
          <p:cNvSpPr/>
          <p:nvPr/>
        </p:nvSpPr>
        <p:spPr>
          <a:xfrm>
            <a:off x="5293652" y="1522460"/>
            <a:ext cx="609697" cy="60969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1" name="Oval 20">
            <a:extLst>
              <a:ext uri="{FF2B5EF4-FFF2-40B4-BE49-F238E27FC236}">
                <a16:creationId xmlns:a16="http://schemas.microsoft.com/office/drawing/2014/main" id="{7602FD36-E9B4-42E6-BBF0-78B288252705}"/>
              </a:ext>
            </a:extLst>
          </p:cNvPr>
          <p:cNvSpPr/>
          <p:nvPr/>
        </p:nvSpPr>
        <p:spPr>
          <a:xfrm>
            <a:off x="6994594" y="1287204"/>
            <a:ext cx="1062615" cy="1062615"/>
          </a:xfrm>
          <a:prstGeom prst="ellipse">
            <a:avLst/>
          </a:prstGeom>
          <a:solidFill>
            <a:srgbClr val="34789E"/>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22" name="Rectangle 21" descr="Dollar">
            <a:extLst>
              <a:ext uri="{FF2B5EF4-FFF2-40B4-BE49-F238E27FC236}">
                <a16:creationId xmlns:a16="http://schemas.microsoft.com/office/drawing/2014/main" id="{4D6FA04F-4091-46EF-8A34-64B3AF3C53C1}"/>
              </a:ext>
            </a:extLst>
          </p:cNvPr>
          <p:cNvSpPr/>
          <p:nvPr/>
        </p:nvSpPr>
        <p:spPr>
          <a:xfrm>
            <a:off x="7221052" y="1513662"/>
            <a:ext cx="609697" cy="60969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7" name="Rectangle 26">
            <a:extLst>
              <a:ext uri="{FF2B5EF4-FFF2-40B4-BE49-F238E27FC236}">
                <a16:creationId xmlns:a16="http://schemas.microsoft.com/office/drawing/2014/main" id="{D1A7BC69-34D5-4FA0-B2B3-99089BD05C8C}"/>
              </a:ext>
            </a:extLst>
          </p:cNvPr>
          <p:cNvSpPr/>
          <p:nvPr/>
        </p:nvSpPr>
        <p:spPr>
          <a:xfrm>
            <a:off x="628152" y="2465254"/>
            <a:ext cx="1741992" cy="2834622"/>
          </a:xfrm>
          <a:prstGeom prst="rect">
            <a:avLst/>
          </a:prstGeom>
          <a:ln w="12700">
            <a:solidFill>
              <a:srgbClr val="34789E"/>
            </a:solidFill>
          </a:ln>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Allows enrollment in a spouse’s employer’s plan (or a parent’s employer’s plan if you are under age 26)  when you lose health coverage based upon a job loss</a:t>
            </a:r>
          </a:p>
        </p:txBody>
      </p:sp>
      <p:sp>
        <p:nvSpPr>
          <p:cNvPr id="28" name="Rectangle 27">
            <a:extLst>
              <a:ext uri="{FF2B5EF4-FFF2-40B4-BE49-F238E27FC236}">
                <a16:creationId xmlns:a16="http://schemas.microsoft.com/office/drawing/2014/main" id="{2FF7237F-71F4-4DB0-8D01-AE1B4DA7AAB9}"/>
              </a:ext>
            </a:extLst>
          </p:cNvPr>
          <p:cNvSpPr/>
          <p:nvPr/>
        </p:nvSpPr>
        <p:spPr>
          <a:xfrm>
            <a:off x="2706037" y="2492627"/>
            <a:ext cx="1741992" cy="2336024"/>
          </a:xfrm>
          <a:prstGeom prst="rect">
            <a:avLst/>
          </a:prstGeom>
          <a:ln w="12700">
            <a:solidFill>
              <a:srgbClr val="34789E"/>
            </a:solidFill>
          </a:ln>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Your spouse (or parent) must request special enrollment from his or her employer’s plan within 30 days of losing coverage  </a:t>
            </a:r>
          </a:p>
        </p:txBody>
      </p:sp>
      <p:sp>
        <p:nvSpPr>
          <p:cNvPr id="29" name="Rectangle 28">
            <a:extLst>
              <a:ext uri="{FF2B5EF4-FFF2-40B4-BE49-F238E27FC236}">
                <a16:creationId xmlns:a16="http://schemas.microsoft.com/office/drawing/2014/main" id="{2D48E009-5044-4B69-B30F-720D1AB89D25}"/>
              </a:ext>
            </a:extLst>
          </p:cNvPr>
          <p:cNvSpPr/>
          <p:nvPr/>
        </p:nvSpPr>
        <p:spPr>
          <a:xfrm>
            <a:off x="4727503" y="2483503"/>
            <a:ext cx="1741993" cy="1746119"/>
          </a:xfrm>
          <a:prstGeom prst="rect">
            <a:avLst/>
          </a:prstGeom>
          <a:ln w="12700">
            <a:solidFill>
              <a:srgbClr val="34789E"/>
            </a:solidFill>
          </a:ln>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Coverage becomes effective the first day of the following month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2F5EAB6-9229-47F0-8E44-11168124187E}"/>
              </a:ext>
            </a:extLst>
          </p:cNvPr>
          <p:cNvSpPr/>
          <p:nvPr/>
        </p:nvSpPr>
        <p:spPr>
          <a:xfrm>
            <a:off x="6655753" y="2495110"/>
            <a:ext cx="1741992" cy="2585323"/>
          </a:xfrm>
          <a:prstGeom prst="rect">
            <a:avLst/>
          </a:prstGeom>
          <a:ln w="12700">
            <a:solidFill>
              <a:srgbClr val="34789E"/>
            </a:solidFill>
          </a:ln>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HIPAA </a:t>
            </a:r>
            <a:r>
              <a:rPr kumimoji="0" lang="en-US" sz="1800" b="1" i="1" u="sng" strike="noStrike" kern="1200" cap="none" spc="0" normalizeH="0" baseline="0" noProof="0" dirty="0">
                <a:ln>
                  <a:noFill/>
                </a:ln>
                <a:solidFill>
                  <a:prstClr val="black"/>
                </a:solidFill>
                <a:effectLst/>
                <a:uLnTx/>
                <a:uFillTx/>
                <a:latin typeface="Calibri" panose="020F0502020204030204"/>
                <a:ea typeface="+mn-ea"/>
                <a:cs typeface="+mn-cs"/>
              </a:rPr>
              <a:t>does not</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provide a special enrollment right when an employer stops paying towards COBRA based upon a severance agreement</a:t>
            </a:r>
          </a:p>
        </p:txBody>
      </p:sp>
    </p:spTree>
    <p:extLst>
      <p:ext uri="{BB962C8B-B14F-4D97-AF65-F5344CB8AC3E}">
        <p14:creationId xmlns:p14="http://schemas.microsoft.com/office/powerpoint/2010/main" val="72271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41AD3F-99DF-4EDA-9394-9D2170A3738F}"/>
              </a:ext>
            </a:extLst>
          </p:cNvPr>
          <p:cNvSpPr txBox="1"/>
          <p:nvPr/>
        </p:nvSpPr>
        <p:spPr>
          <a:xfrm>
            <a:off x="0" y="365126"/>
            <a:ext cx="9144000" cy="1036410"/>
          </a:xfrm>
          <a:prstGeom prst="rect">
            <a:avLst/>
          </a:prstGeom>
          <a:solidFill>
            <a:schemeClr val="tx1"/>
          </a:solidFill>
        </p:spPr>
        <p:txBody>
          <a:bodyPr vert="horz" lIns="91440" tIns="45720" rIns="91440" bIns="45720" rtlCol="0" anchor="ctr">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Affordable Care Act (ACA)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Health Insurance Marketplace</a:t>
            </a:r>
          </a:p>
        </p:txBody>
      </p:sp>
      <p:sp>
        <p:nvSpPr>
          <p:cNvPr id="6" name="Rectangle 5" descr="Monthly calendar">
            <a:extLst>
              <a:ext uri="{FF2B5EF4-FFF2-40B4-BE49-F238E27FC236}">
                <a16:creationId xmlns:a16="http://schemas.microsoft.com/office/drawing/2014/main" id="{97E483F3-8EE9-4055-A70E-A5E11C54FD89}"/>
              </a:ext>
            </a:extLst>
          </p:cNvPr>
          <p:cNvSpPr/>
          <p:nvPr/>
        </p:nvSpPr>
        <p:spPr>
          <a:xfrm>
            <a:off x="762000" y="1581833"/>
            <a:ext cx="823921" cy="82392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grpSp>
        <p:nvGrpSpPr>
          <p:cNvPr id="7" name="Group 6">
            <a:extLst>
              <a:ext uri="{FF2B5EF4-FFF2-40B4-BE49-F238E27FC236}">
                <a16:creationId xmlns:a16="http://schemas.microsoft.com/office/drawing/2014/main" id="{277924CB-AB1A-4442-BD32-049F168FD2DF}"/>
              </a:ext>
            </a:extLst>
          </p:cNvPr>
          <p:cNvGrpSpPr/>
          <p:nvPr/>
        </p:nvGrpSpPr>
        <p:grpSpPr>
          <a:xfrm>
            <a:off x="371168" y="2405754"/>
            <a:ext cx="2354062" cy="1677269"/>
            <a:chOff x="295" y="1123841"/>
            <a:chExt cx="2354062" cy="1677269"/>
          </a:xfrm>
        </p:grpSpPr>
        <p:sp>
          <p:nvSpPr>
            <p:cNvPr id="8" name="Rectangle 7">
              <a:extLst>
                <a:ext uri="{FF2B5EF4-FFF2-40B4-BE49-F238E27FC236}">
                  <a16:creationId xmlns:a16="http://schemas.microsoft.com/office/drawing/2014/main" id="{B33BFC7A-5BD6-4EBA-883E-95E28C95AE9A}"/>
                </a:ext>
              </a:extLst>
            </p:cNvPr>
            <p:cNvSpPr/>
            <p:nvPr/>
          </p:nvSpPr>
          <p:spPr>
            <a:xfrm>
              <a:off x="295" y="1123841"/>
              <a:ext cx="2354062" cy="1677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524714ED-CBD3-47D8-9A44-551E557BAE75}"/>
                </a:ext>
              </a:extLst>
            </p:cNvPr>
            <p:cNvSpPr txBox="1"/>
            <p:nvPr/>
          </p:nvSpPr>
          <p:spPr>
            <a:xfrm>
              <a:off x="295" y="1123841"/>
              <a:ext cx="2354062" cy="16772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You can enroll in the marketplace up to 60 days before your insurance ends or within 60 days after your insurance ends</a:t>
              </a:r>
            </a:p>
          </p:txBody>
        </p:sp>
      </p:grpSp>
      <p:grpSp>
        <p:nvGrpSpPr>
          <p:cNvPr id="10" name="Group 9">
            <a:extLst>
              <a:ext uri="{FF2B5EF4-FFF2-40B4-BE49-F238E27FC236}">
                <a16:creationId xmlns:a16="http://schemas.microsoft.com/office/drawing/2014/main" id="{97E33646-C4B5-4B88-9056-7FCA3198A7BB}"/>
              </a:ext>
            </a:extLst>
          </p:cNvPr>
          <p:cNvGrpSpPr/>
          <p:nvPr/>
        </p:nvGrpSpPr>
        <p:grpSpPr>
          <a:xfrm>
            <a:off x="371168" y="4155935"/>
            <a:ext cx="2363894" cy="2307442"/>
            <a:chOff x="-9832" y="2548996"/>
            <a:chExt cx="2363894" cy="2307442"/>
          </a:xfrm>
        </p:grpSpPr>
        <p:sp>
          <p:nvSpPr>
            <p:cNvPr id="11" name="Rectangle 10">
              <a:extLst>
                <a:ext uri="{FF2B5EF4-FFF2-40B4-BE49-F238E27FC236}">
                  <a16:creationId xmlns:a16="http://schemas.microsoft.com/office/drawing/2014/main" id="{5132258B-09CC-4D71-93BF-6592071675E1}"/>
                </a:ext>
              </a:extLst>
            </p:cNvPr>
            <p:cNvSpPr/>
            <p:nvPr/>
          </p:nvSpPr>
          <p:spPr>
            <a:xfrm>
              <a:off x="0" y="2993827"/>
              <a:ext cx="2354062" cy="18626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B9B0A5E1-7CFE-444D-B092-5FE28F75DBA0}"/>
                </a:ext>
              </a:extLst>
            </p:cNvPr>
            <p:cNvSpPr txBox="1"/>
            <p:nvPr/>
          </p:nvSpPr>
          <p:spPr>
            <a:xfrm>
              <a:off x="-9832" y="2548996"/>
              <a:ext cx="2354062" cy="18626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marR="0" lvl="0" indent="-285750" algn="l" defTabSz="8001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Unlike COBRA, the coverage is not retroactive</a:t>
              </a:r>
            </a:p>
            <a:p>
              <a:pPr marL="285750" marR="0" lvl="0" indent="-285750" algn="l" defTabSz="8001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Enroll by the 15</a:t>
              </a:r>
              <a:r>
                <a:rPr kumimoji="0" lang="en-US" sz="1800" b="0" i="0" u="none" strike="noStrike" kern="1200" cap="none" spc="0" normalizeH="0" baseline="30000" noProof="0" dirty="0">
                  <a:ln>
                    <a:noFill/>
                  </a:ln>
                  <a:solidFill>
                    <a:prstClr val="black">
                      <a:hueOff val="0"/>
                      <a:satOff val="0"/>
                      <a:lumOff val="0"/>
                      <a:alphaOff val="0"/>
                    </a:prstClr>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of the month for the coverage to begin the 1</a:t>
              </a:r>
              <a:r>
                <a:rPr kumimoji="0" lang="en-US" sz="1800" b="0" i="0" u="none" strike="noStrike" kern="1200" cap="none" spc="0" normalizeH="0" baseline="30000" noProof="0" dirty="0">
                  <a:ln>
                    <a:noFill/>
                  </a:ln>
                  <a:solidFill>
                    <a:prstClr val="black">
                      <a:hueOff val="0"/>
                      <a:satOff val="0"/>
                      <a:lumOff val="0"/>
                      <a:alphaOff val="0"/>
                    </a:prstClr>
                  </a:solidFill>
                  <a:effectLst/>
                  <a:uLnTx/>
                  <a:uFillTx/>
                  <a:latin typeface="Calibri" panose="020F0502020204030204"/>
                  <a:ea typeface="+mn-ea"/>
                  <a:cs typeface="+mn-cs"/>
                </a:rPr>
                <a:t>st</a:t>
              </a: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of the following month</a:t>
              </a:r>
            </a:p>
          </p:txBody>
        </p:sp>
      </p:grpSp>
      <p:sp>
        <p:nvSpPr>
          <p:cNvPr id="13" name="Rectangle 12" descr="Presentation with Checklist">
            <a:extLst>
              <a:ext uri="{FF2B5EF4-FFF2-40B4-BE49-F238E27FC236}">
                <a16:creationId xmlns:a16="http://schemas.microsoft.com/office/drawing/2014/main" id="{9AEBE72A-2FA2-4B57-ACC7-D61310095B2F}"/>
              </a:ext>
            </a:extLst>
          </p:cNvPr>
          <p:cNvSpPr/>
          <p:nvPr/>
        </p:nvSpPr>
        <p:spPr>
          <a:xfrm>
            <a:off x="4160039" y="1594123"/>
            <a:ext cx="823921" cy="82392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grpSp>
        <p:nvGrpSpPr>
          <p:cNvPr id="14" name="Group 13">
            <a:extLst>
              <a:ext uri="{FF2B5EF4-FFF2-40B4-BE49-F238E27FC236}">
                <a16:creationId xmlns:a16="http://schemas.microsoft.com/office/drawing/2014/main" id="{C8F31541-0016-4459-BDCF-C66168529238}"/>
              </a:ext>
            </a:extLst>
          </p:cNvPr>
          <p:cNvGrpSpPr/>
          <p:nvPr/>
        </p:nvGrpSpPr>
        <p:grpSpPr>
          <a:xfrm>
            <a:off x="3394969" y="2405753"/>
            <a:ext cx="2637778" cy="1689560"/>
            <a:chOff x="2766318" y="1123841"/>
            <a:chExt cx="2637778" cy="1689560"/>
          </a:xfrm>
        </p:grpSpPr>
        <p:sp>
          <p:nvSpPr>
            <p:cNvPr id="15" name="Rectangle 14">
              <a:extLst>
                <a:ext uri="{FF2B5EF4-FFF2-40B4-BE49-F238E27FC236}">
                  <a16:creationId xmlns:a16="http://schemas.microsoft.com/office/drawing/2014/main" id="{CCD343C0-33E4-4F80-8D20-015DBAE17E75}"/>
                </a:ext>
              </a:extLst>
            </p:cNvPr>
            <p:cNvSpPr/>
            <p:nvPr/>
          </p:nvSpPr>
          <p:spPr>
            <a:xfrm>
              <a:off x="2766318" y="1123841"/>
              <a:ext cx="2354062" cy="1677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703E214F-D1EA-4182-A90E-2CB5E05E7E9E}"/>
                </a:ext>
              </a:extLst>
            </p:cNvPr>
            <p:cNvSpPr txBox="1"/>
            <p:nvPr/>
          </p:nvSpPr>
          <p:spPr>
            <a:xfrm>
              <a:off x="3050034" y="1136132"/>
              <a:ext cx="2354062" cy="16772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b="1"/>
              </a:pPr>
              <a:r>
                <a:rPr kumimoji="0" lang="en-US" sz="19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There are multiple coverage options available to you</a:t>
              </a:r>
            </a:p>
          </p:txBody>
        </p:sp>
      </p:grpSp>
      <p:grpSp>
        <p:nvGrpSpPr>
          <p:cNvPr id="18" name="Group 17">
            <a:extLst>
              <a:ext uri="{FF2B5EF4-FFF2-40B4-BE49-F238E27FC236}">
                <a16:creationId xmlns:a16="http://schemas.microsoft.com/office/drawing/2014/main" id="{1FD07250-A081-499B-8F30-0C7BED1A2AE5}"/>
              </a:ext>
            </a:extLst>
          </p:cNvPr>
          <p:cNvGrpSpPr/>
          <p:nvPr/>
        </p:nvGrpSpPr>
        <p:grpSpPr>
          <a:xfrm>
            <a:off x="3454575" y="3422261"/>
            <a:ext cx="2294456" cy="1966728"/>
            <a:chOff x="2766318" y="2790215"/>
            <a:chExt cx="2354062" cy="1966728"/>
          </a:xfrm>
        </p:grpSpPr>
        <p:sp>
          <p:nvSpPr>
            <p:cNvPr id="19" name="Rectangle 18">
              <a:extLst>
                <a:ext uri="{FF2B5EF4-FFF2-40B4-BE49-F238E27FC236}">
                  <a16:creationId xmlns:a16="http://schemas.microsoft.com/office/drawing/2014/main" id="{F6C3A4E6-5A31-441C-B050-641F80283721}"/>
                </a:ext>
              </a:extLst>
            </p:cNvPr>
            <p:cNvSpPr/>
            <p:nvPr/>
          </p:nvSpPr>
          <p:spPr>
            <a:xfrm>
              <a:off x="2766318" y="2894332"/>
              <a:ext cx="2354062" cy="18626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TextBox 19">
              <a:extLst>
                <a:ext uri="{FF2B5EF4-FFF2-40B4-BE49-F238E27FC236}">
                  <a16:creationId xmlns:a16="http://schemas.microsoft.com/office/drawing/2014/main" id="{ACC0EE43-A581-4D57-83D7-B25063FF4873}"/>
                </a:ext>
              </a:extLst>
            </p:cNvPr>
            <p:cNvSpPr txBox="1"/>
            <p:nvPr/>
          </p:nvSpPr>
          <p:spPr>
            <a:xfrm>
              <a:off x="2992034" y="2790215"/>
              <a:ext cx="2068740" cy="18626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marR="0" lvl="0" indent="-285750" algn="l" defTabSz="8001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marketplace will also determine whether you qualify for Medicaid </a:t>
              </a:r>
            </a:p>
          </p:txBody>
        </p:sp>
      </p:grpSp>
      <p:sp>
        <p:nvSpPr>
          <p:cNvPr id="21" name="Rectangle 20" descr="Money">
            <a:extLst>
              <a:ext uri="{FF2B5EF4-FFF2-40B4-BE49-F238E27FC236}">
                <a16:creationId xmlns:a16="http://schemas.microsoft.com/office/drawing/2014/main" id="{22697E53-2C47-47DA-B3B2-D1E101834DCC}"/>
              </a:ext>
            </a:extLst>
          </p:cNvPr>
          <p:cNvSpPr/>
          <p:nvPr/>
        </p:nvSpPr>
        <p:spPr>
          <a:xfrm>
            <a:off x="7162800" y="1569893"/>
            <a:ext cx="823921" cy="823921"/>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grpSp>
        <p:nvGrpSpPr>
          <p:cNvPr id="22" name="Group 21">
            <a:extLst>
              <a:ext uri="{FF2B5EF4-FFF2-40B4-BE49-F238E27FC236}">
                <a16:creationId xmlns:a16="http://schemas.microsoft.com/office/drawing/2014/main" id="{4166B64D-D12D-4DE2-B89A-CA8609EC038C}"/>
              </a:ext>
            </a:extLst>
          </p:cNvPr>
          <p:cNvGrpSpPr/>
          <p:nvPr/>
        </p:nvGrpSpPr>
        <p:grpSpPr>
          <a:xfrm>
            <a:off x="6316462" y="2393814"/>
            <a:ext cx="2065538" cy="1677269"/>
            <a:chOff x="5532342" y="1123841"/>
            <a:chExt cx="2354062" cy="1677269"/>
          </a:xfrm>
        </p:grpSpPr>
        <p:sp>
          <p:nvSpPr>
            <p:cNvPr id="23" name="Rectangle 22">
              <a:extLst>
                <a:ext uri="{FF2B5EF4-FFF2-40B4-BE49-F238E27FC236}">
                  <a16:creationId xmlns:a16="http://schemas.microsoft.com/office/drawing/2014/main" id="{49D3E12B-4117-4E6C-816B-A6F7DBEB6F14}"/>
                </a:ext>
              </a:extLst>
            </p:cNvPr>
            <p:cNvSpPr/>
            <p:nvPr/>
          </p:nvSpPr>
          <p:spPr>
            <a:xfrm>
              <a:off x="5532342" y="1123841"/>
              <a:ext cx="2354062" cy="1677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8C0BEBF9-E31C-4C65-B0A5-7737783CC2DB}"/>
                </a:ext>
              </a:extLst>
            </p:cNvPr>
            <p:cNvSpPr txBox="1"/>
            <p:nvPr/>
          </p:nvSpPr>
          <p:spPr>
            <a:xfrm>
              <a:off x="5532342" y="1123841"/>
              <a:ext cx="2354062" cy="16772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b="1"/>
              </a:pPr>
              <a:r>
                <a:rPr kumimoji="0" lang="en-US" sz="19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marketplace </a:t>
              </a:r>
              <a:r>
                <a:rPr kumimoji="0" lang="en-US" sz="1900" b="1" i="0" u="sng"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may</a:t>
              </a:r>
              <a:r>
                <a:rPr kumimoji="0" lang="en-US" sz="19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allow enrollment when an employer stops paying towards COBRA based upon a severance agreement</a:t>
              </a:r>
            </a:p>
          </p:txBody>
        </p:sp>
      </p:grpSp>
    </p:spTree>
    <p:extLst>
      <p:ext uri="{BB962C8B-B14F-4D97-AF65-F5344CB8AC3E}">
        <p14:creationId xmlns:p14="http://schemas.microsoft.com/office/powerpoint/2010/main" val="20014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0" y="289580"/>
            <a:ext cx="9144000" cy="1116453"/>
          </a:xfrm>
          <a:prstGeom prst="rect">
            <a:avLst/>
          </a:prstGeom>
          <a:solidFill>
            <a:schemeClr val="tx1"/>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Affordable Care Act (ACA)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Health Insurance Marketplace</a:t>
            </a:r>
          </a:p>
        </p:txBody>
      </p:sp>
      <p:sp>
        <p:nvSpPr>
          <p:cNvPr id="5" name="Content Placeholder 4"/>
          <p:cNvSpPr>
            <a:spLocks noGrp="1"/>
          </p:cNvSpPr>
          <p:nvPr>
            <p:ph sz="half" idx="1"/>
          </p:nvPr>
        </p:nvSpPr>
        <p:spPr>
          <a:xfrm>
            <a:off x="628650" y="1825625"/>
            <a:ext cx="3028950" cy="4351338"/>
          </a:xfrm>
        </p:spPr>
        <p:txBody>
          <a:bodyPr vert="horz" lIns="91440" tIns="45720" rIns="91440" bIns="45720" rtlCol="0">
            <a:normAutofit/>
          </a:bodyPr>
          <a:lstStyle/>
          <a:p>
            <a:pPr marL="0" indent="-228600" defTabSz="914400"/>
            <a:endParaRPr lang="en-US" sz="1400" b="1" dirty="0"/>
          </a:p>
          <a:p>
            <a:pPr marL="0" indent="0" defTabSz="914400">
              <a:buNone/>
            </a:pPr>
            <a:r>
              <a:rPr lang="en-US" sz="1400" b="1" dirty="0"/>
              <a:t>GET COVERED ILLINOIS - official health marketplace for Illinois</a:t>
            </a:r>
          </a:p>
          <a:p>
            <a:pPr marL="0" indent="0" defTabSz="914400">
              <a:buNone/>
            </a:pPr>
            <a:r>
              <a:rPr lang="en-US" sz="1400" dirty="0"/>
              <a:t>(866) 311-1119 </a:t>
            </a:r>
          </a:p>
          <a:p>
            <a:pPr marL="0" indent="0" defTabSz="914400">
              <a:buNone/>
            </a:pPr>
            <a:r>
              <a:rPr lang="en-US" sz="1400" dirty="0"/>
              <a:t>www.getcoveredillinois.gov</a:t>
            </a:r>
          </a:p>
          <a:p>
            <a:pPr marL="0" indent="0" defTabSz="914400">
              <a:buNone/>
            </a:pPr>
            <a:endParaRPr lang="en-US" sz="1400" b="1" dirty="0"/>
          </a:p>
          <a:p>
            <a:pPr marL="0" indent="0" defTabSz="914400">
              <a:buNone/>
            </a:pPr>
            <a:r>
              <a:rPr lang="en-US" sz="1400" b="1" dirty="0"/>
              <a:t>ACCESS DUPAGE - DUPAGE COUNTY HEALTH DEPT.</a:t>
            </a:r>
          </a:p>
          <a:p>
            <a:pPr marL="0" indent="0" defTabSz="914400">
              <a:lnSpc>
                <a:spcPct val="100000"/>
              </a:lnSpc>
              <a:buNone/>
            </a:pPr>
            <a:r>
              <a:rPr lang="en-US" sz="1400" dirty="0"/>
              <a:t>Robin Lavender, </a:t>
            </a:r>
            <a:r>
              <a:rPr lang="en-US" sz="1400" i="1" dirty="0"/>
              <a:t>ACA Navigator </a:t>
            </a:r>
          </a:p>
          <a:p>
            <a:pPr marL="0" indent="0" defTabSz="914400">
              <a:lnSpc>
                <a:spcPct val="100000"/>
              </a:lnSpc>
              <a:buNone/>
            </a:pPr>
            <a:r>
              <a:rPr lang="en-US" sz="1400" dirty="0"/>
              <a:t>630-221-7049 </a:t>
            </a:r>
          </a:p>
          <a:p>
            <a:pPr marL="0" indent="0" defTabSz="914400">
              <a:lnSpc>
                <a:spcPct val="100000"/>
              </a:lnSpc>
              <a:buNone/>
            </a:pPr>
            <a:r>
              <a:rPr lang="en-US" sz="1400" dirty="0"/>
              <a:t>robin.lavender@dupagehealth.org</a:t>
            </a:r>
          </a:p>
          <a:p>
            <a:pPr marL="0" indent="0" defTabSz="914400">
              <a:buNone/>
            </a:pPr>
            <a:endParaRPr lang="en-US" sz="1400" dirty="0"/>
          </a:p>
          <a:p>
            <a:pPr marL="0" indent="0" defTabSz="914400">
              <a:buNone/>
            </a:pPr>
            <a:r>
              <a:rPr lang="en-US" sz="1400" b="1" dirty="0"/>
              <a:t>OUTSIDE OF ILLINOIS</a:t>
            </a:r>
          </a:p>
          <a:p>
            <a:pPr marL="0" indent="0" defTabSz="914400">
              <a:buNone/>
            </a:pPr>
            <a:r>
              <a:rPr lang="en-US" sz="1400" dirty="0"/>
              <a:t>Please call (800) 318-2596 </a:t>
            </a:r>
          </a:p>
          <a:p>
            <a:pPr marL="0" indent="0" defTabSz="914400">
              <a:buNone/>
            </a:pPr>
            <a:r>
              <a:rPr lang="en-US" sz="1400" dirty="0"/>
              <a:t>www.healthcare.gov</a:t>
            </a:r>
          </a:p>
          <a:p>
            <a:pPr marL="0" indent="-228600" defTabSz="914400"/>
            <a:endParaRPr lang="en-US" sz="1400" dirty="0"/>
          </a:p>
          <a:p>
            <a:pPr marL="0" indent="-228600" defTabSz="914400"/>
            <a:endParaRPr lang="en-US" sz="1400" dirty="0"/>
          </a:p>
          <a:p>
            <a:pPr marL="0" indent="-228600" defTabSz="914400"/>
            <a:endParaRPr lang="en-US" sz="1400" dirty="0"/>
          </a:p>
          <a:p>
            <a:pPr marL="0" indent="-228600" defTabSz="914400"/>
            <a:endParaRPr lang="en-US" sz="1400" dirty="0"/>
          </a:p>
          <a:p>
            <a:pPr marL="0" indent="-228600" defTabSz="914400"/>
            <a:endParaRPr lang="en-US" sz="1400" dirty="0"/>
          </a:p>
          <a:p>
            <a:pPr marL="0" indent="-228600" defTabSz="914400"/>
            <a:endParaRPr lang="en-US" sz="1400" dirty="0"/>
          </a:p>
          <a:p>
            <a:pPr marL="0" indent="-228600" defTabSz="914400"/>
            <a:endParaRPr lang="en-US" sz="1400" dirty="0"/>
          </a:p>
          <a:p>
            <a:pPr marL="0" indent="-228600" defTabSz="914400"/>
            <a:endParaRPr lang="en-US" sz="1400" dirty="0"/>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961" r="-1" b="5641"/>
          <a:stretch/>
        </p:blipFill>
        <p:spPr bwMode="auto">
          <a:xfrm>
            <a:off x="3962400" y="2129602"/>
            <a:ext cx="4095750" cy="374338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445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410E65-20AB-444D-A109-D377389B4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72"/>
            <a:ext cx="9240704" cy="6930528"/>
          </a:xfrm>
          <a:prstGeom prst="rect">
            <a:avLst/>
          </a:prstGeom>
        </p:spPr>
      </p:pic>
      <p:pic>
        <p:nvPicPr>
          <p:cNvPr id="4" name="Picture 3">
            <a:extLst>
              <a:ext uri="{FF2B5EF4-FFF2-40B4-BE49-F238E27FC236}">
                <a16:creationId xmlns:a16="http://schemas.microsoft.com/office/drawing/2014/main" id="{A23CEDE7-6C6E-0947-AEB8-26F9C40B286E}"/>
              </a:ext>
            </a:extLst>
          </p:cNvPr>
          <p:cNvPicPr>
            <a:picLocks noChangeAspect="1"/>
          </p:cNvPicPr>
          <p:nvPr/>
        </p:nvPicPr>
        <p:blipFill>
          <a:blip r:embed="rId3"/>
          <a:stretch>
            <a:fillRect/>
          </a:stretch>
        </p:blipFill>
        <p:spPr>
          <a:xfrm rot="21375366">
            <a:off x="1309654" y="1972422"/>
            <a:ext cx="6856799" cy="3788111"/>
          </a:xfrm>
          <a:prstGeom prst="rect">
            <a:avLst/>
          </a:prstGeom>
        </p:spPr>
      </p:pic>
      <p:sp>
        <p:nvSpPr>
          <p:cNvPr id="5" name="TextBox 4">
            <a:extLst>
              <a:ext uri="{FF2B5EF4-FFF2-40B4-BE49-F238E27FC236}">
                <a16:creationId xmlns:a16="http://schemas.microsoft.com/office/drawing/2014/main" id="{4C76F053-A8B4-A643-A7A9-A09BB35C6B90}"/>
              </a:ext>
            </a:extLst>
          </p:cNvPr>
          <p:cNvSpPr txBox="1"/>
          <p:nvPr/>
        </p:nvSpPr>
        <p:spPr>
          <a:xfrm rot="21401984">
            <a:off x="3245321" y="4656620"/>
            <a:ext cx="2971800" cy="1111657"/>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4">
            <a:extLst>
              <a:ext uri="{FF2B5EF4-FFF2-40B4-BE49-F238E27FC236}">
                <a16:creationId xmlns:a16="http://schemas.microsoft.com/office/drawing/2014/main" id="{E9B23E6F-65BC-B249-A70D-797939A817F5}"/>
              </a:ext>
            </a:extLst>
          </p:cNvPr>
          <p:cNvSpPr/>
          <p:nvPr/>
        </p:nvSpPr>
        <p:spPr>
          <a:xfrm rot="21323146">
            <a:off x="2147242" y="5217690"/>
            <a:ext cx="914400" cy="4258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063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72A995-BCC5-46C5-BF89-8DB7D1343751}"/>
              </a:ext>
            </a:extLst>
          </p:cNvPr>
          <p:cNvSpPr>
            <a:spLocks noGrp="1"/>
          </p:cNvSpPr>
          <p:nvPr>
            <p:ph type="title"/>
          </p:nvPr>
        </p:nvSpPr>
        <p:spPr>
          <a:xfrm>
            <a:off x="417399" y="643467"/>
            <a:ext cx="8408193" cy="744836"/>
          </a:xfrm>
        </p:spPr>
        <p:txBody>
          <a:bodyPr>
            <a:normAutofit/>
          </a:bodyPr>
          <a:lstStyle/>
          <a:p>
            <a:pPr algn="ctr"/>
            <a:r>
              <a:rPr lang="en-US" sz="3200" b="1" dirty="0">
                <a:solidFill>
                  <a:schemeClr val="bg1"/>
                </a:solidFill>
                <a:latin typeface="+mn-lt"/>
              </a:rPr>
              <a:t>DuPage County Health Department Programs</a:t>
            </a:r>
          </a:p>
        </p:txBody>
      </p:sp>
      <p:pic>
        <p:nvPicPr>
          <p:cNvPr id="3" name="Picture 2">
            <a:extLst>
              <a:ext uri="{FF2B5EF4-FFF2-40B4-BE49-F238E27FC236}">
                <a16:creationId xmlns:a16="http://schemas.microsoft.com/office/drawing/2014/main" id="{D61D7C04-F4AB-4370-AC3F-A37191913147}"/>
              </a:ext>
            </a:extLst>
          </p:cNvPr>
          <p:cNvPicPr>
            <a:picLocks noChangeAspect="1"/>
          </p:cNvPicPr>
          <p:nvPr/>
        </p:nvPicPr>
        <p:blipFill>
          <a:blip r:embed="rId2"/>
          <a:stretch>
            <a:fillRect/>
          </a:stretch>
        </p:blipFill>
        <p:spPr>
          <a:xfrm>
            <a:off x="482600" y="1936369"/>
            <a:ext cx="8178799" cy="2985261"/>
          </a:xfrm>
          <a:prstGeom prst="rect">
            <a:avLst/>
          </a:prstGeom>
        </p:spPr>
      </p:pic>
      <p:pic>
        <p:nvPicPr>
          <p:cNvPr id="4" name="Picture 3">
            <a:extLst>
              <a:ext uri="{FF2B5EF4-FFF2-40B4-BE49-F238E27FC236}">
                <a16:creationId xmlns:a16="http://schemas.microsoft.com/office/drawing/2014/main" id="{7429137A-D145-4BE5-9C38-39BDB5FA75E6}"/>
              </a:ext>
            </a:extLst>
          </p:cNvPr>
          <p:cNvPicPr>
            <a:picLocks noChangeAspect="1"/>
          </p:cNvPicPr>
          <p:nvPr/>
        </p:nvPicPr>
        <p:blipFill>
          <a:blip r:embed="rId3"/>
          <a:stretch>
            <a:fillRect/>
          </a:stretch>
        </p:blipFill>
        <p:spPr>
          <a:xfrm>
            <a:off x="0" y="5148455"/>
            <a:ext cx="9144000" cy="1066078"/>
          </a:xfrm>
          <a:prstGeom prst="rect">
            <a:avLst/>
          </a:prstGeom>
        </p:spPr>
      </p:pic>
    </p:spTree>
    <p:extLst>
      <p:ext uri="{BB962C8B-B14F-4D97-AF65-F5344CB8AC3E}">
        <p14:creationId xmlns:p14="http://schemas.microsoft.com/office/powerpoint/2010/main" val="1057577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B7236-2007-4F90-8930-B841CBFF52CF}"/>
              </a:ext>
            </a:extLst>
          </p:cNvPr>
          <p:cNvSpPr txBox="1">
            <a:spLocks/>
          </p:cNvSpPr>
          <p:nvPr/>
        </p:nvSpPr>
        <p:spPr>
          <a:xfrm>
            <a:off x="0" y="275294"/>
            <a:ext cx="9144000" cy="1006475"/>
          </a:xfrm>
          <a:prstGeom prst="rect">
            <a:avLst/>
          </a:prstGeom>
          <a:solidFill>
            <a:schemeClr val="tx1"/>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Arial" pitchFamily="34" charset="0"/>
              </a:rPr>
              <a:t>What options do I have regarding my</a:t>
            </a:r>
            <a:b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Arial" pitchFamily="34" charset="0"/>
              </a:rPr>
            </a:b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Arial" pitchFamily="34" charset="0"/>
              </a:rPr>
              <a:t>retirement benefits?</a:t>
            </a:r>
          </a:p>
        </p:txBody>
      </p:sp>
      <p:sp>
        <p:nvSpPr>
          <p:cNvPr id="3" name="Rectangle 2" descr="Piggy Bank">
            <a:extLst>
              <a:ext uri="{FF2B5EF4-FFF2-40B4-BE49-F238E27FC236}">
                <a16:creationId xmlns:a16="http://schemas.microsoft.com/office/drawing/2014/main" id="{9F912564-837A-48BF-BD04-C05D425D7024}"/>
              </a:ext>
            </a:extLst>
          </p:cNvPr>
          <p:cNvSpPr/>
          <p:nvPr/>
        </p:nvSpPr>
        <p:spPr>
          <a:xfrm>
            <a:off x="2118693" y="1234887"/>
            <a:ext cx="837229" cy="8382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grpSp>
        <p:nvGrpSpPr>
          <p:cNvPr id="4" name="Group 3">
            <a:extLst>
              <a:ext uri="{FF2B5EF4-FFF2-40B4-BE49-F238E27FC236}">
                <a16:creationId xmlns:a16="http://schemas.microsoft.com/office/drawing/2014/main" id="{76FB3943-EA33-4680-A952-2CC42D1E2CCD}"/>
              </a:ext>
            </a:extLst>
          </p:cNvPr>
          <p:cNvGrpSpPr/>
          <p:nvPr/>
        </p:nvGrpSpPr>
        <p:grpSpPr>
          <a:xfrm>
            <a:off x="3048001" y="1420343"/>
            <a:ext cx="4617937" cy="759860"/>
            <a:chOff x="-640162" y="-630719"/>
            <a:chExt cx="2388096" cy="4842465"/>
          </a:xfrm>
        </p:grpSpPr>
        <p:sp>
          <p:nvSpPr>
            <p:cNvPr id="5" name="Rectangle 4">
              <a:extLst>
                <a:ext uri="{FF2B5EF4-FFF2-40B4-BE49-F238E27FC236}">
                  <a16:creationId xmlns:a16="http://schemas.microsoft.com/office/drawing/2014/main" id="{07B4B632-D7BB-4F6E-B1FC-8E7FC519B6E5}"/>
                </a:ext>
              </a:extLst>
            </p:cNvPr>
            <p:cNvSpPr/>
            <p:nvPr/>
          </p:nvSpPr>
          <p:spPr>
            <a:xfrm>
              <a:off x="8992" y="1233787"/>
              <a:ext cx="1738942" cy="29779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TextBox 5">
              <a:extLst>
                <a:ext uri="{FF2B5EF4-FFF2-40B4-BE49-F238E27FC236}">
                  <a16:creationId xmlns:a16="http://schemas.microsoft.com/office/drawing/2014/main" id="{7BC38184-577D-4D35-BFB1-5E1EF5CAF5EF}"/>
                </a:ext>
              </a:extLst>
            </p:cNvPr>
            <p:cNvSpPr txBox="1"/>
            <p:nvPr/>
          </p:nvSpPr>
          <p:spPr>
            <a:xfrm>
              <a:off x="-640162" y="-630719"/>
              <a:ext cx="1738942" cy="29779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401(k) Plan Options</a:t>
              </a:r>
            </a:p>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32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7" name="Rectangle 6" descr="Dollar">
            <a:extLst>
              <a:ext uri="{FF2B5EF4-FFF2-40B4-BE49-F238E27FC236}">
                <a16:creationId xmlns:a16="http://schemas.microsoft.com/office/drawing/2014/main" id="{79E87367-0F7D-452D-9365-FD69F17B3FE5}"/>
              </a:ext>
            </a:extLst>
          </p:cNvPr>
          <p:cNvSpPr/>
          <p:nvPr/>
        </p:nvSpPr>
        <p:spPr>
          <a:xfrm>
            <a:off x="1557484" y="2073087"/>
            <a:ext cx="608629" cy="57013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grpSp>
        <p:nvGrpSpPr>
          <p:cNvPr id="9" name="Group 8">
            <a:extLst>
              <a:ext uri="{FF2B5EF4-FFF2-40B4-BE49-F238E27FC236}">
                <a16:creationId xmlns:a16="http://schemas.microsoft.com/office/drawing/2014/main" id="{F045890D-B93F-470F-B1FF-51E0BB3FB630}"/>
              </a:ext>
            </a:extLst>
          </p:cNvPr>
          <p:cNvGrpSpPr/>
          <p:nvPr/>
        </p:nvGrpSpPr>
        <p:grpSpPr>
          <a:xfrm>
            <a:off x="992327" y="2724791"/>
            <a:ext cx="1738943" cy="401268"/>
            <a:chOff x="2052249" y="751075"/>
            <a:chExt cx="1738943" cy="401268"/>
          </a:xfrm>
        </p:grpSpPr>
        <p:sp>
          <p:nvSpPr>
            <p:cNvPr id="10" name="Rectangle 9">
              <a:extLst>
                <a:ext uri="{FF2B5EF4-FFF2-40B4-BE49-F238E27FC236}">
                  <a16:creationId xmlns:a16="http://schemas.microsoft.com/office/drawing/2014/main" id="{A31FE6A2-1FC1-4D69-8623-AAE3EE8AE252}"/>
                </a:ext>
              </a:extLst>
            </p:cNvPr>
            <p:cNvSpPr/>
            <p:nvPr/>
          </p:nvSpPr>
          <p:spPr>
            <a:xfrm>
              <a:off x="2052250" y="884831"/>
              <a:ext cx="1738942" cy="2675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E3BCEDA9-17FC-4A3E-9F5A-FEB24ECB644A}"/>
                </a:ext>
              </a:extLst>
            </p:cNvPr>
            <p:cNvSpPr txBox="1"/>
            <p:nvPr/>
          </p:nvSpPr>
          <p:spPr>
            <a:xfrm>
              <a:off x="2052249" y="751075"/>
              <a:ext cx="1738942" cy="2675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b="1"/>
              </a:pPr>
              <a:r>
                <a:rPr kumimoji="0" lang="en-US" sz="24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Take</a:t>
              </a:r>
            </a:p>
          </p:txBody>
        </p:sp>
      </p:grpSp>
      <p:grpSp>
        <p:nvGrpSpPr>
          <p:cNvPr id="12" name="Group 11">
            <a:extLst>
              <a:ext uri="{FF2B5EF4-FFF2-40B4-BE49-F238E27FC236}">
                <a16:creationId xmlns:a16="http://schemas.microsoft.com/office/drawing/2014/main" id="{5C43274F-9BE8-44F2-A833-D40D5D74CB8A}"/>
              </a:ext>
            </a:extLst>
          </p:cNvPr>
          <p:cNvGrpSpPr/>
          <p:nvPr/>
        </p:nvGrpSpPr>
        <p:grpSpPr>
          <a:xfrm>
            <a:off x="1176485" y="3107916"/>
            <a:ext cx="1738942" cy="2977959"/>
            <a:chOff x="2052250" y="1233787"/>
            <a:chExt cx="1738942" cy="2977959"/>
          </a:xfrm>
        </p:grpSpPr>
        <p:sp>
          <p:nvSpPr>
            <p:cNvPr id="13" name="Rectangle 12">
              <a:extLst>
                <a:ext uri="{FF2B5EF4-FFF2-40B4-BE49-F238E27FC236}">
                  <a16:creationId xmlns:a16="http://schemas.microsoft.com/office/drawing/2014/main" id="{531E242F-F580-464C-90D7-E8EDDD27E416}"/>
                </a:ext>
              </a:extLst>
            </p:cNvPr>
            <p:cNvSpPr/>
            <p:nvPr/>
          </p:nvSpPr>
          <p:spPr>
            <a:xfrm>
              <a:off x="2052250" y="1233787"/>
              <a:ext cx="1738942" cy="29779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a:extLst>
                <a:ext uri="{FF2B5EF4-FFF2-40B4-BE49-F238E27FC236}">
                  <a16:creationId xmlns:a16="http://schemas.microsoft.com/office/drawing/2014/main" id="{0051B78D-4332-46C6-BF27-8DE3179FD8F4}"/>
                </a:ext>
              </a:extLst>
            </p:cNvPr>
            <p:cNvSpPr txBox="1"/>
            <p:nvPr/>
          </p:nvSpPr>
          <p:spPr>
            <a:xfrm>
              <a:off x="2052250" y="1233787"/>
              <a:ext cx="1738942" cy="29779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Take a distribution</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There is 20% automatic tax withholding and a 10% penalty if you are younger than 59 ½</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distribution may also affect your unemployment benefits</a:t>
              </a:r>
            </a:p>
          </p:txBody>
        </p:sp>
      </p:grpSp>
      <p:sp>
        <p:nvSpPr>
          <p:cNvPr id="15" name="Rectangle 14" descr="Bitcoin">
            <a:extLst>
              <a:ext uri="{FF2B5EF4-FFF2-40B4-BE49-F238E27FC236}">
                <a16:creationId xmlns:a16="http://schemas.microsoft.com/office/drawing/2014/main" id="{A2636A1D-B101-4F6E-A48E-264DC56A556B}"/>
              </a:ext>
            </a:extLst>
          </p:cNvPr>
          <p:cNvSpPr/>
          <p:nvPr/>
        </p:nvSpPr>
        <p:spPr>
          <a:xfrm>
            <a:off x="4241333" y="2073087"/>
            <a:ext cx="608629" cy="57013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grpSp>
        <p:nvGrpSpPr>
          <p:cNvPr id="16" name="Group 15">
            <a:extLst>
              <a:ext uri="{FF2B5EF4-FFF2-40B4-BE49-F238E27FC236}">
                <a16:creationId xmlns:a16="http://schemas.microsoft.com/office/drawing/2014/main" id="{1E49FFB4-461F-4CBF-8612-53A9693951B1}"/>
              </a:ext>
            </a:extLst>
          </p:cNvPr>
          <p:cNvGrpSpPr/>
          <p:nvPr/>
        </p:nvGrpSpPr>
        <p:grpSpPr>
          <a:xfrm>
            <a:off x="3595157" y="2743620"/>
            <a:ext cx="2088671" cy="535024"/>
            <a:chOff x="3745778" y="617319"/>
            <a:chExt cx="2088671" cy="535024"/>
          </a:xfrm>
        </p:grpSpPr>
        <p:sp>
          <p:nvSpPr>
            <p:cNvPr id="17" name="Rectangle 16">
              <a:extLst>
                <a:ext uri="{FF2B5EF4-FFF2-40B4-BE49-F238E27FC236}">
                  <a16:creationId xmlns:a16="http://schemas.microsoft.com/office/drawing/2014/main" id="{CCE92D49-693E-4867-9604-4E77C9D01C56}"/>
                </a:ext>
              </a:extLst>
            </p:cNvPr>
            <p:cNvSpPr/>
            <p:nvPr/>
          </p:nvSpPr>
          <p:spPr>
            <a:xfrm>
              <a:off x="4095507" y="884831"/>
              <a:ext cx="1738942" cy="2675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9ECEA1F6-87D3-4119-AF34-C6C762FF3929}"/>
                </a:ext>
              </a:extLst>
            </p:cNvPr>
            <p:cNvSpPr txBox="1"/>
            <p:nvPr/>
          </p:nvSpPr>
          <p:spPr>
            <a:xfrm>
              <a:off x="3745778" y="617319"/>
              <a:ext cx="1738942" cy="2675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b="1"/>
              </a:pPr>
              <a:r>
                <a:rPr kumimoji="0" lang="en-US" sz="24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Roll</a:t>
              </a:r>
            </a:p>
          </p:txBody>
        </p:sp>
      </p:grpSp>
      <p:grpSp>
        <p:nvGrpSpPr>
          <p:cNvPr id="19" name="Group 18">
            <a:extLst>
              <a:ext uri="{FF2B5EF4-FFF2-40B4-BE49-F238E27FC236}">
                <a16:creationId xmlns:a16="http://schemas.microsoft.com/office/drawing/2014/main" id="{3F4CC18D-43E6-4860-84BF-EC22B74E5B65}"/>
              </a:ext>
            </a:extLst>
          </p:cNvPr>
          <p:cNvGrpSpPr/>
          <p:nvPr/>
        </p:nvGrpSpPr>
        <p:grpSpPr>
          <a:xfrm>
            <a:off x="3760729" y="1655908"/>
            <a:ext cx="1923099" cy="4472930"/>
            <a:chOff x="3911350" y="1233787"/>
            <a:chExt cx="1923099" cy="4472930"/>
          </a:xfrm>
        </p:grpSpPr>
        <p:sp>
          <p:nvSpPr>
            <p:cNvPr id="20" name="Rectangle 19">
              <a:extLst>
                <a:ext uri="{FF2B5EF4-FFF2-40B4-BE49-F238E27FC236}">
                  <a16:creationId xmlns:a16="http://schemas.microsoft.com/office/drawing/2014/main" id="{EEC0749B-92E9-47FA-BECC-7AD033EE02F6}"/>
                </a:ext>
              </a:extLst>
            </p:cNvPr>
            <p:cNvSpPr/>
            <p:nvPr/>
          </p:nvSpPr>
          <p:spPr>
            <a:xfrm>
              <a:off x="4095507" y="1233787"/>
              <a:ext cx="1738942" cy="29779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TextBox 20">
              <a:extLst>
                <a:ext uri="{FF2B5EF4-FFF2-40B4-BE49-F238E27FC236}">
                  <a16:creationId xmlns:a16="http://schemas.microsoft.com/office/drawing/2014/main" id="{A6564259-A39B-4D53-83A4-C8D7BD94E97F}"/>
                </a:ext>
              </a:extLst>
            </p:cNvPr>
            <p:cNvSpPr txBox="1"/>
            <p:nvPr/>
          </p:nvSpPr>
          <p:spPr>
            <a:xfrm>
              <a:off x="3911350" y="2728758"/>
              <a:ext cx="1738942" cy="29779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Roll the account into another employer plan or your own IRA</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There are no tax consequences with a rollover</a:t>
              </a:r>
            </a:p>
          </p:txBody>
        </p:sp>
      </p:grpSp>
      <p:sp>
        <p:nvSpPr>
          <p:cNvPr id="22" name="Rectangle 21" descr="Envelope">
            <a:extLst>
              <a:ext uri="{FF2B5EF4-FFF2-40B4-BE49-F238E27FC236}">
                <a16:creationId xmlns:a16="http://schemas.microsoft.com/office/drawing/2014/main" id="{AB5E582A-A688-4738-AD29-6C4D628F095A}"/>
              </a:ext>
            </a:extLst>
          </p:cNvPr>
          <p:cNvSpPr/>
          <p:nvPr/>
        </p:nvSpPr>
        <p:spPr>
          <a:xfrm>
            <a:off x="6623504" y="2033709"/>
            <a:ext cx="608629" cy="570136"/>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grpSp>
        <p:nvGrpSpPr>
          <p:cNvPr id="23" name="Group 22">
            <a:extLst>
              <a:ext uri="{FF2B5EF4-FFF2-40B4-BE49-F238E27FC236}">
                <a16:creationId xmlns:a16="http://schemas.microsoft.com/office/drawing/2014/main" id="{0013AE55-263D-4465-AEF2-E28B0A999A3F}"/>
              </a:ext>
            </a:extLst>
          </p:cNvPr>
          <p:cNvGrpSpPr/>
          <p:nvPr/>
        </p:nvGrpSpPr>
        <p:grpSpPr>
          <a:xfrm>
            <a:off x="6058347" y="2702130"/>
            <a:ext cx="1738942" cy="267512"/>
            <a:chOff x="6138764" y="884831"/>
            <a:chExt cx="1738942" cy="267512"/>
          </a:xfrm>
        </p:grpSpPr>
        <p:sp>
          <p:nvSpPr>
            <p:cNvPr id="24" name="Rectangle 23">
              <a:extLst>
                <a:ext uri="{FF2B5EF4-FFF2-40B4-BE49-F238E27FC236}">
                  <a16:creationId xmlns:a16="http://schemas.microsoft.com/office/drawing/2014/main" id="{351F688D-018D-4571-A34B-C7E874AEA3B2}"/>
                </a:ext>
              </a:extLst>
            </p:cNvPr>
            <p:cNvSpPr/>
            <p:nvPr/>
          </p:nvSpPr>
          <p:spPr>
            <a:xfrm>
              <a:off x="6138764" y="884831"/>
              <a:ext cx="1738942" cy="2675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56BA543C-0CF6-416D-BB29-9FFE06C1A819}"/>
                </a:ext>
              </a:extLst>
            </p:cNvPr>
            <p:cNvSpPr txBox="1"/>
            <p:nvPr/>
          </p:nvSpPr>
          <p:spPr>
            <a:xfrm>
              <a:off x="6138764" y="884831"/>
              <a:ext cx="1738942" cy="2675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b="1"/>
              </a:pPr>
              <a:r>
                <a:rPr kumimoji="0" lang="en-US" sz="24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Leave</a:t>
              </a:r>
            </a:p>
          </p:txBody>
        </p:sp>
      </p:grpSp>
      <p:grpSp>
        <p:nvGrpSpPr>
          <p:cNvPr id="26" name="Group 25">
            <a:extLst>
              <a:ext uri="{FF2B5EF4-FFF2-40B4-BE49-F238E27FC236}">
                <a16:creationId xmlns:a16="http://schemas.microsoft.com/office/drawing/2014/main" id="{72099FDA-25D0-44B9-A4B4-969612B6740F}"/>
              </a:ext>
            </a:extLst>
          </p:cNvPr>
          <p:cNvGrpSpPr/>
          <p:nvPr/>
        </p:nvGrpSpPr>
        <p:grpSpPr>
          <a:xfrm>
            <a:off x="6221939" y="3062176"/>
            <a:ext cx="1738942" cy="2977959"/>
            <a:chOff x="6138764" y="1233787"/>
            <a:chExt cx="1738942" cy="2977959"/>
          </a:xfrm>
        </p:grpSpPr>
        <p:sp>
          <p:nvSpPr>
            <p:cNvPr id="27" name="Rectangle 26">
              <a:extLst>
                <a:ext uri="{FF2B5EF4-FFF2-40B4-BE49-F238E27FC236}">
                  <a16:creationId xmlns:a16="http://schemas.microsoft.com/office/drawing/2014/main" id="{29333E83-1A2B-446E-B950-D4698941AC79}"/>
                </a:ext>
              </a:extLst>
            </p:cNvPr>
            <p:cNvSpPr/>
            <p:nvPr/>
          </p:nvSpPr>
          <p:spPr>
            <a:xfrm>
              <a:off x="6138764" y="1233787"/>
              <a:ext cx="1738942" cy="29779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60A491CB-286D-4365-A3B9-25267F643396}"/>
                </a:ext>
              </a:extLst>
            </p:cNvPr>
            <p:cNvSpPr txBox="1"/>
            <p:nvPr/>
          </p:nvSpPr>
          <p:spPr>
            <a:xfrm>
              <a:off x="6138764" y="1233787"/>
              <a:ext cx="1738942" cy="29779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Leave the account with your former employer</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Make sure the plan has your current mailing address and email address</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You should receive information from the plan annually</a:t>
              </a:r>
            </a:p>
          </p:txBody>
        </p:sp>
      </p:grpSp>
    </p:spTree>
    <p:extLst>
      <p:ext uri="{BB962C8B-B14F-4D97-AF65-F5344CB8AC3E}">
        <p14:creationId xmlns:p14="http://schemas.microsoft.com/office/powerpoint/2010/main" val="337780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0000"/>
            <a:lum/>
          </a:blip>
          <a:srcRect/>
          <a:stretch>
            <a:fillRect l="50000" t="-4000" r="5000" b="44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124200"/>
            <a:ext cx="9144000" cy="3962400"/>
          </a:xfrm>
          <a:solidFill>
            <a:srgbClr val="1B4298"/>
          </a:solidFill>
        </p:spPr>
        <p:txBody>
          <a:bodyPr>
            <a:normAutofit/>
          </a:bodyPr>
          <a:lstStyle/>
          <a:p>
            <a:pPr marL="512763" lvl="0" indent="-284163" algn="l" defTabSz="685800">
              <a:lnSpc>
                <a:spcPct val="90000"/>
              </a:lnSpc>
              <a:spcBef>
                <a:spcPts val="2400"/>
              </a:spcBef>
              <a:buFont typeface="Arial" pitchFamily="34" charset="0"/>
              <a:buChar char="•"/>
              <a:defRPr/>
            </a:pPr>
            <a:endParaRPr lang="en-US" sz="2400" b="1" dirty="0">
              <a:solidFill>
                <a:prstClr val="white"/>
              </a:solidFill>
            </a:endParaRPr>
          </a:p>
          <a:p>
            <a:pPr marL="228600" lvl="0" algn="l" defTabSz="685800">
              <a:lnSpc>
                <a:spcPct val="90000"/>
              </a:lnSpc>
              <a:spcBef>
                <a:spcPts val="2400"/>
              </a:spcBef>
              <a:defRPr/>
            </a:pPr>
            <a:endParaRPr lang="en-US" sz="2400" b="1" dirty="0">
              <a:solidFill>
                <a:prstClr val="white"/>
              </a:solidFill>
            </a:endParaRPr>
          </a:p>
          <a:p>
            <a:pPr marL="571500" lvl="0" indent="-342900" algn="l" defTabSz="685800">
              <a:spcBef>
                <a:spcPts val="1200"/>
              </a:spcBef>
              <a:buFont typeface="Arial" panose="020B0604020202020204" pitchFamily="34" charset="0"/>
              <a:buChar char="•"/>
              <a:defRPr/>
            </a:pPr>
            <a:r>
              <a:rPr lang="en-US" sz="2400" b="1" dirty="0">
                <a:solidFill>
                  <a:prstClr val="white"/>
                </a:solidFill>
              </a:rPr>
              <a:t>How to file &amp; certify for unemployment insurance benefits</a:t>
            </a:r>
          </a:p>
          <a:p>
            <a:pPr marL="571500" lvl="0" indent="-342900" algn="l" defTabSz="685800">
              <a:spcBef>
                <a:spcPts val="1200"/>
              </a:spcBef>
              <a:buFont typeface="Arial" panose="020B0604020202020204" pitchFamily="34" charset="0"/>
              <a:buChar char="•"/>
              <a:defRPr/>
            </a:pPr>
            <a:r>
              <a:rPr lang="en-US" sz="2400" b="1" dirty="0">
                <a:solidFill>
                  <a:prstClr val="white"/>
                </a:solidFill>
              </a:rPr>
              <a:t>Information on Illinois JobLink</a:t>
            </a:r>
          </a:p>
          <a:p>
            <a:pPr lvl="0" defTabSz="685800">
              <a:lnSpc>
                <a:spcPct val="90000"/>
              </a:lnSpc>
              <a:spcBef>
                <a:spcPts val="3600"/>
              </a:spcBef>
              <a:defRPr/>
            </a:pPr>
            <a:r>
              <a:rPr lang="en-US" sz="2800" b="1" dirty="0">
                <a:solidFill>
                  <a:prstClr val="white"/>
                </a:solidFill>
              </a:rPr>
              <a:t>www.ides.illinois.gov</a:t>
            </a:r>
          </a:p>
          <a:p>
            <a:pPr lvl="0" defTabSz="685800">
              <a:lnSpc>
                <a:spcPct val="90000"/>
              </a:lnSpc>
              <a:spcBef>
                <a:spcPts val="750"/>
              </a:spcBef>
              <a:defRPr/>
            </a:pPr>
            <a:r>
              <a:rPr lang="en-US" sz="2800" b="1" dirty="0">
                <a:solidFill>
                  <a:prstClr val="white"/>
                </a:solidFill>
              </a:rPr>
              <a:t>IDES Call Center – 800-244-5631 </a:t>
            </a:r>
          </a:p>
          <a:p>
            <a:pPr marL="512763" lvl="0" indent="-284163" algn="l" defTabSz="685800">
              <a:lnSpc>
                <a:spcPct val="90000"/>
              </a:lnSpc>
              <a:spcBef>
                <a:spcPts val="2400"/>
              </a:spcBef>
              <a:buFont typeface="Arial" pitchFamily="34" charset="0"/>
              <a:buChar char="•"/>
              <a:defRPr/>
            </a:pPr>
            <a:endParaRPr lang="en-US" sz="2400" b="1" dirty="0">
              <a:solidFill>
                <a:prstClr val="white"/>
              </a:solidFill>
            </a:endParaRPr>
          </a:p>
        </p:txBody>
      </p:sp>
      <p:pic>
        <p:nvPicPr>
          <p:cNvPr id="8" name="Picture 7" descr="IDES_LogoTag_4C_process.png"/>
          <p:cNvPicPr>
            <a:picLocks noChangeAspect="1"/>
          </p:cNvPicPr>
          <p:nvPr/>
        </p:nvPicPr>
        <p:blipFill>
          <a:blip r:embed="rId4" cstate="print"/>
          <a:stretch>
            <a:fillRect/>
          </a:stretch>
        </p:blipFill>
        <p:spPr>
          <a:xfrm>
            <a:off x="533400" y="838200"/>
            <a:ext cx="3105150" cy="1247775"/>
          </a:xfrm>
          <a:prstGeom prst="rect">
            <a:avLst/>
          </a:prstGeom>
        </p:spPr>
      </p:pic>
      <p:sp>
        <p:nvSpPr>
          <p:cNvPr id="11" name="TextBox 10"/>
          <p:cNvSpPr txBox="1"/>
          <p:nvPr/>
        </p:nvSpPr>
        <p:spPr>
          <a:xfrm>
            <a:off x="533400" y="2148840"/>
            <a:ext cx="3276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4298"/>
                </a:solidFill>
                <a:effectLst/>
                <a:uLnTx/>
                <a:uFillTx/>
                <a:latin typeface="Calibri"/>
                <a:ea typeface="+mn-ea"/>
                <a:cs typeface="Times New Roman" pitchFamily="18" charset="0"/>
              </a:rPr>
              <a:t>J.B. Pritzker, Governor</a:t>
            </a:r>
          </a:p>
        </p:txBody>
      </p:sp>
      <p:sp>
        <p:nvSpPr>
          <p:cNvPr id="5" name="Title 1">
            <a:extLst>
              <a:ext uri="{FF2B5EF4-FFF2-40B4-BE49-F238E27FC236}">
                <a16:creationId xmlns:a16="http://schemas.microsoft.com/office/drawing/2014/main" id="{DABA67A8-C82F-4CC4-A19D-5908386CD3D5}"/>
              </a:ext>
            </a:extLst>
          </p:cNvPr>
          <p:cNvSpPr txBox="1">
            <a:spLocks/>
          </p:cNvSpPr>
          <p:nvPr/>
        </p:nvSpPr>
        <p:spPr>
          <a:xfrm>
            <a:off x="304800" y="3133248"/>
            <a:ext cx="8534400" cy="708025"/>
          </a:xfrm>
          <a:prstGeom prst="rect">
            <a:avLst/>
          </a:prstGeom>
          <a:noFill/>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Illinois Dept. of Employment Security</a:t>
            </a:r>
          </a:p>
        </p:txBody>
      </p:sp>
    </p:spTree>
    <p:extLst>
      <p:ext uri="{BB962C8B-B14F-4D97-AF65-F5344CB8AC3E}">
        <p14:creationId xmlns:p14="http://schemas.microsoft.com/office/powerpoint/2010/main" val="3422701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CE43F3-BC95-4E78-A55C-D5A08FD787D9}"/>
              </a:ext>
            </a:extLst>
          </p:cNvPr>
          <p:cNvPicPr>
            <a:picLocks noChangeAspect="1"/>
          </p:cNvPicPr>
          <p:nvPr/>
        </p:nvPicPr>
        <p:blipFill>
          <a:blip r:embed="rId2"/>
          <a:stretch>
            <a:fillRect/>
          </a:stretch>
        </p:blipFill>
        <p:spPr>
          <a:xfrm>
            <a:off x="2009610" y="1340137"/>
            <a:ext cx="6858000" cy="3185804"/>
          </a:xfrm>
          <a:prstGeom prst="rect">
            <a:avLst/>
          </a:prstGeom>
        </p:spPr>
      </p:pic>
      <p:pic>
        <p:nvPicPr>
          <p:cNvPr id="3" name="Picture 2">
            <a:extLst>
              <a:ext uri="{FF2B5EF4-FFF2-40B4-BE49-F238E27FC236}">
                <a16:creationId xmlns:a16="http://schemas.microsoft.com/office/drawing/2014/main" id="{7666E107-D617-4686-8A76-BCD16E11AE7D}"/>
              </a:ext>
            </a:extLst>
          </p:cNvPr>
          <p:cNvPicPr>
            <a:picLocks noChangeAspect="1"/>
          </p:cNvPicPr>
          <p:nvPr/>
        </p:nvPicPr>
        <p:blipFill>
          <a:blip r:embed="rId3"/>
          <a:stretch>
            <a:fillRect/>
          </a:stretch>
        </p:blipFill>
        <p:spPr>
          <a:xfrm>
            <a:off x="1985975" y="4122760"/>
            <a:ext cx="5314950" cy="2266950"/>
          </a:xfrm>
          <a:prstGeom prst="rect">
            <a:avLst/>
          </a:prstGeom>
        </p:spPr>
      </p:pic>
      <p:sp>
        <p:nvSpPr>
          <p:cNvPr id="4" name="Title 1">
            <a:extLst>
              <a:ext uri="{FF2B5EF4-FFF2-40B4-BE49-F238E27FC236}">
                <a16:creationId xmlns:a16="http://schemas.microsoft.com/office/drawing/2014/main" id="{1BDFDF08-BA82-4697-8DE8-CA7AE3F02EDC}"/>
              </a:ext>
            </a:extLst>
          </p:cNvPr>
          <p:cNvSpPr txBox="1">
            <a:spLocks/>
          </p:cNvSpPr>
          <p:nvPr/>
        </p:nvSpPr>
        <p:spPr>
          <a:xfrm>
            <a:off x="0" y="28574"/>
            <a:ext cx="91440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1B4298"/>
                </a:solidFill>
                <a:latin typeface="Arial" panose="020B0604020202020204" pitchFamily="34" charset="0"/>
                <a:cs typeface="Arial" panose="020B0604020202020204" pitchFamily="34" charset="0"/>
              </a:rPr>
              <a:t>How to file your claim on-line</a:t>
            </a:r>
            <a:endParaRPr lang="en-US" sz="3600" dirty="0">
              <a:solidFill>
                <a:srgbClr val="1B4298"/>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93A087B-2DC3-4A01-BFB7-D066244790D3}"/>
              </a:ext>
            </a:extLst>
          </p:cNvPr>
          <p:cNvSpPr txBox="1"/>
          <p:nvPr/>
        </p:nvSpPr>
        <p:spPr>
          <a:xfrm>
            <a:off x="176212" y="755362"/>
            <a:ext cx="8691398" cy="584775"/>
          </a:xfrm>
          <a:prstGeom prst="rect">
            <a:avLst/>
          </a:prstGeom>
          <a:noFill/>
        </p:spPr>
        <p:txBody>
          <a:bodyPr wrap="square" rtlCol="0">
            <a:spAutoFit/>
          </a:bodyPr>
          <a:lstStyle/>
          <a:p>
            <a:pPr algn="ctr"/>
            <a:r>
              <a:rPr lang="en-US" sz="3200" b="1" dirty="0">
                <a:solidFill>
                  <a:srgbClr val="FF0000"/>
                </a:solidFill>
              </a:rPr>
              <a:t>Important! </a:t>
            </a:r>
            <a:r>
              <a:rPr lang="en-US" sz="2400" dirty="0">
                <a:solidFill>
                  <a:srgbClr val="1B4298"/>
                </a:solidFill>
              </a:rPr>
              <a:t>Verify web address: </a:t>
            </a:r>
            <a:r>
              <a:rPr lang="en-US" sz="2800" b="1" dirty="0">
                <a:solidFill>
                  <a:srgbClr val="1B4298"/>
                </a:solidFill>
              </a:rPr>
              <a:t>www.IDES.Illinois.gov</a:t>
            </a:r>
          </a:p>
        </p:txBody>
      </p:sp>
      <p:sp>
        <p:nvSpPr>
          <p:cNvPr id="7" name="TextBox 6">
            <a:extLst>
              <a:ext uri="{FF2B5EF4-FFF2-40B4-BE49-F238E27FC236}">
                <a16:creationId xmlns:a16="http://schemas.microsoft.com/office/drawing/2014/main" id="{12E1C5D4-D578-414D-A294-AB057A2E7E3C}"/>
              </a:ext>
            </a:extLst>
          </p:cNvPr>
          <p:cNvSpPr txBox="1"/>
          <p:nvPr/>
        </p:nvSpPr>
        <p:spPr>
          <a:xfrm>
            <a:off x="2107384" y="4425843"/>
            <a:ext cx="1773889" cy="431860"/>
          </a:xfrm>
          <a:prstGeom prst="rect">
            <a:avLst/>
          </a:prstGeom>
          <a:noFill/>
          <a:ln w="38100">
            <a:solidFill>
              <a:srgbClr val="FF0000"/>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75E4C8ED-2922-4F84-9CB8-3EEFEBC2BB41}"/>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
        <p:nvSpPr>
          <p:cNvPr id="10" name="Callout: Right Arrow 9">
            <a:extLst>
              <a:ext uri="{FF2B5EF4-FFF2-40B4-BE49-F238E27FC236}">
                <a16:creationId xmlns:a16="http://schemas.microsoft.com/office/drawing/2014/main" id="{66C4A8EB-7C6B-4A61-89AF-211289E8E9D1}"/>
              </a:ext>
            </a:extLst>
          </p:cNvPr>
          <p:cNvSpPr/>
          <p:nvPr/>
        </p:nvSpPr>
        <p:spPr>
          <a:xfrm>
            <a:off x="142900" y="3582691"/>
            <a:ext cx="1964484" cy="2116309"/>
          </a:xfrm>
          <a:prstGeom prst="right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Scroll to middle of page to locate </a:t>
            </a:r>
          </a:p>
          <a:p>
            <a:pPr algn="ctr"/>
            <a:r>
              <a:rPr lang="en-US" b="1" dirty="0"/>
              <a:t>File a UI Claim Online link</a:t>
            </a:r>
          </a:p>
        </p:txBody>
      </p:sp>
    </p:spTree>
    <p:extLst>
      <p:ext uri="{BB962C8B-B14F-4D97-AF65-F5344CB8AC3E}">
        <p14:creationId xmlns:p14="http://schemas.microsoft.com/office/powerpoint/2010/main" val="2765578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DF20-D975-4616-89FC-6EAEC7AED715}"/>
              </a:ext>
            </a:extLst>
          </p:cNvPr>
          <p:cNvSpPr>
            <a:spLocks noGrp="1"/>
          </p:cNvSpPr>
          <p:nvPr>
            <p:ph type="title"/>
          </p:nvPr>
        </p:nvSpPr>
        <p:spPr>
          <a:xfrm>
            <a:off x="2209800" y="228600"/>
            <a:ext cx="4419600" cy="995541"/>
          </a:xfrm>
        </p:spPr>
        <p:txBody>
          <a:bodyPr>
            <a:normAutofit/>
          </a:bodyPr>
          <a:lstStyle/>
          <a:p>
            <a:r>
              <a:rPr lang="en-US" sz="3200" b="1" dirty="0">
                <a:solidFill>
                  <a:srgbClr val="1B4298"/>
                </a:solidFill>
                <a:latin typeface="+mn-lt"/>
              </a:rPr>
              <a:t>Online Filing Schedule</a:t>
            </a:r>
          </a:p>
        </p:txBody>
      </p:sp>
      <p:sp>
        <p:nvSpPr>
          <p:cNvPr id="3" name="Rectangle 2">
            <a:extLst>
              <a:ext uri="{FF2B5EF4-FFF2-40B4-BE49-F238E27FC236}">
                <a16:creationId xmlns:a16="http://schemas.microsoft.com/office/drawing/2014/main" id="{BB41919D-6799-4DFD-A66D-0A432F493807}"/>
              </a:ext>
            </a:extLst>
          </p:cNvPr>
          <p:cNvSpPr/>
          <p:nvPr/>
        </p:nvSpPr>
        <p:spPr>
          <a:xfrm>
            <a:off x="762000" y="1371600"/>
            <a:ext cx="7841457" cy="4524315"/>
          </a:xfrm>
          <a:prstGeom prst="rect">
            <a:avLst/>
          </a:prstGeom>
        </p:spPr>
        <p:txBody>
          <a:bodyPr wrap="square">
            <a:spAutoFit/>
          </a:bodyPr>
          <a:lstStyle/>
          <a:p>
            <a:pPr marL="342900" indent="-342900">
              <a:buFont typeface="Arial" panose="020B0604020202020204" pitchFamily="34" charset="0"/>
              <a:buChar char="•"/>
            </a:pPr>
            <a:r>
              <a:rPr lang="en-US" sz="2400" dirty="0"/>
              <a:t>Last names beginning with letters </a:t>
            </a:r>
            <a:r>
              <a:rPr lang="en-US" sz="2400" b="1" dirty="0"/>
              <a:t>A-M</a:t>
            </a:r>
            <a:r>
              <a:rPr lang="en-US" sz="2400" dirty="0"/>
              <a:t> will be Sundays, Tuesdays, or Thursdays.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Last names beginning with letters </a:t>
            </a:r>
            <a:r>
              <a:rPr lang="en-US" sz="2400" b="1" dirty="0"/>
              <a:t>N-Z</a:t>
            </a:r>
            <a:r>
              <a:rPr lang="en-US" sz="2400" dirty="0"/>
              <a:t> will be Mondays, Wednesday, Fridays.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Saturdays will be available for anyone to accommodate those who could not file during their allotted window.</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Online filing and claims applications will be </a:t>
            </a:r>
            <a:r>
              <a:rPr lang="en-US" sz="2400" b="1" dirty="0"/>
              <a:t>NOT be available</a:t>
            </a:r>
            <a:r>
              <a:rPr lang="en-US" sz="2400" dirty="0"/>
              <a:t> every night from 8 p.m. to 10 p.m. for daily claims processing.</a:t>
            </a:r>
            <a:endParaRPr lang="en-US" sz="2000" dirty="0"/>
          </a:p>
        </p:txBody>
      </p:sp>
      <p:sp>
        <p:nvSpPr>
          <p:cNvPr id="6" name="TextBox 5">
            <a:extLst>
              <a:ext uri="{FF2B5EF4-FFF2-40B4-BE49-F238E27FC236}">
                <a16:creationId xmlns:a16="http://schemas.microsoft.com/office/drawing/2014/main" id="{8EF1878C-6998-4D0A-B223-308D2BC6551D}"/>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3917278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42EBEC-E6A2-47D1-9556-F1FBCC7777B2}"/>
              </a:ext>
            </a:extLst>
          </p:cNvPr>
          <p:cNvSpPr>
            <a:spLocks noGrp="1"/>
          </p:cNvSpPr>
          <p:nvPr>
            <p:ph type="title"/>
          </p:nvPr>
        </p:nvSpPr>
        <p:spPr>
          <a:xfrm>
            <a:off x="1828800" y="304800"/>
            <a:ext cx="5486400" cy="1325563"/>
          </a:xfrm>
        </p:spPr>
        <p:txBody>
          <a:bodyPr>
            <a:normAutofit/>
          </a:bodyPr>
          <a:lstStyle/>
          <a:p>
            <a:r>
              <a:rPr lang="en-US" sz="3200" b="1" dirty="0">
                <a:solidFill>
                  <a:srgbClr val="1B4298"/>
                </a:solidFill>
                <a:latin typeface="+mn-lt"/>
              </a:rPr>
              <a:t>Call Center Filing Schedule</a:t>
            </a:r>
          </a:p>
        </p:txBody>
      </p:sp>
      <p:sp>
        <p:nvSpPr>
          <p:cNvPr id="4" name="Rectangle 3">
            <a:extLst>
              <a:ext uri="{FF2B5EF4-FFF2-40B4-BE49-F238E27FC236}">
                <a16:creationId xmlns:a16="http://schemas.microsoft.com/office/drawing/2014/main" id="{367530F6-37AB-4AF8-AA89-800402A0C8EE}"/>
              </a:ext>
            </a:extLst>
          </p:cNvPr>
          <p:cNvSpPr/>
          <p:nvPr/>
        </p:nvSpPr>
        <p:spPr>
          <a:xfrm>
            <a:off x="957262" y="1630363"/>
            <a:ext cx="7079457" cy="4154984"/>
          </a:xfrm>
          <a:prstGeom prst="rect">
            <a:avLst/>
          </a:prstGeom>
        </p:spPr>
        <p:txBody>
          <a:bodyPr wrap="square">
            <a:spAutoFit/>
          </a:bodyPr>
          <a:lstStyle/>
          <a:p>
            <a:pPr marL="342900" indent="-342900">
              <a:buFont typeface="Arial" panose="020B0604020202020204" pitchFamily="34" charset="0"/>
              <a:buChar char="•"/>
            </a:pPr>
            <a:r>
              <a:rPr lang="en-US" sz="2400" dirty="0"/>
              <a:t>Last names beginning with letters </a:t>
            </a:r>
            <a:r>
              <a:rPr lang="en-US" sz="2400" b="1" dirty="0"/>
              <a:t>A-M</a:t>
            </a:r>
            <a:r>
              <a:rPr lang="en-US" sz="2400" dirty="0"/>
              <a:t> will be asked to call on Tuesdays and Thursdays between 7:30am – 6pm.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Last names beginning with letters </a:t>
            </a:r>
            <a:r>
              <a:rPr lang="en-US" sz="2400" b="1" dirty="0"/>
              <a:t>N-Z</a:t>
            </a:r>
            <a:r>
              <a:rPr lang="en-US" sz="2400" dirty="0"/>
              <a:t> will be asked to call on Mondays and Wednesdays between 7:30am – 6pm.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Fridays (7:30am – 6pm) will be available for anyone to accommodate those who could not file during their allotted window.</a:t>
            </a:r>
          </a:p>
        </p:txBody>
      </p:sp>
      <p:sp>
        <p:nvSpPr>
          <p:cNvPr id="6" name="TextBox 5">
            <a:extLst>
              <a:ext uri="{FF2B5EF4-FFF2-40B4-BE49-F238E27FC236}">
                <a16:creationId xmlns:a16="http://schemas.microsoft.com/office/drawing/2014/main" id="{C868A402-54CE-4E4F-B5C9-E4116EE275FD}"/>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805495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88656"/>
            <a:ext cx="6046581" cy="1015663"/>
          </a:xfrm>
          <a:prstGeom prst="rect">
            <a:avLst/>
          </a:prstGeom>
          <a:noFill/>
        </p:spPr>
        <p:txBody>
          <a:bodyPr wrap="square" rtlCol="0">
            <a:spAutoFit/>
          </a:bodyPr>
          <a:lstStyle/>
          <a:p>
            <a:r>
              <a:rPr lang="en-US" sz="2000" b="1" dirty="0">
                <a:cs typeface="Arial" panose="020B0604020202020204" pitchFamily="34" charset="0"/>
              </a:rPr>
              <a:t>Previously registered; enter username &amp; password.</a:t>
            </a:r>
          </a:p>
          <a:p>
            <a:endParaRPr lang="en-US" sz="2000" b="1" dirty="0">
              <a:cs typeface="Arial" panose="020B0604020202020204" pitchFamily="34" charset="0"/>
            </a:endParaRPr>
          </a:p>
          <a:p>
            <a:r>
              <a:rPr lang="en-US" sz="2000" b="1" dirty="0">
                <a:cs typeface="Arial" panose="020B0604020202020204" pitchFamily="34" charset="0"/>
              </a:rPr>
              <a:t>First time registration; click register</a:t>
            </a:r>
            <a:endParaRPr lang="en-US" sz="2000" b="1" dirty="0">
              <a:solidFill>
                <a:schemeClr val="bg1"/>
              </a:solidFill>
              <a:cs typeface="Arial" panose="020B0604020202020204" pitchFamily="34" charset="0"/>
            </a:endParaRPr>
          </a:p>
        </p:txBody>
      </p:sp>
      <p:sp>
        <p:nvSpPr>
          <p:cNvPr id="3" name="TextBox 2"/>
          <p:cNvSpPr txBox="1"/>
          <p:nvPr/>
        </p:nvSpPr>
        <p:spPr>
          <a:xfrm>
            <a:off x="-4763" y="317242"/>
            <a:ext cx="9144000" cy="584775"/>
          </a:xfrm>
          <a:prstGeom prst="rect">
            <a:avLst/>
          </a:prstGeom>
          <a:noFill/>
        </p:spPr>
        <p:txBody>
          <a:bodyPr wrap="square" rtlCol="0">
            <a:spAutoFit/>
          </a:bodyPr>
          <a:lstStyle/>
          <a:p>
            <a:pPr algn="ctr"/>
            <a:r>
              <a:rPr lang="en-US" sz="3200" b="1" dirty="0">
                <a:solidFill>
                  <a:srgbClr val="1B4298"/>
                </a:solidFill>
                <a:cs typeface="Arial" pitchFamily="34" charset="0"/>
              </a:rPr>
              <a:t>First Step – Login or Register</a:t>
            </a:r>
          </a:p>
        </p:txBody>
      </p:sp>
      <p:sp>
        <p:nvSpPr>
          <p:cNvPr id="6" name="TextBox 5">
            <a:extLst>
              <a:ext uri="{FF2B5EF4-FFF2-40B4-BE49-F238E27FC236}">
                <a16:creationId xmlns:a16="http://schemas.microsoft.com/office/drawing/2014/main" id="{92EFC936-5061-4F36-A78D-1E06BF198729}"/>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pic>
        <p:nvPicPr>
          <p:cNvPr id="4" name="Picture 3">
            <a:extLst>
              <a:ext uri="{FF2B5EF4-FFF2-40B4-BE49-F238E27FC236}">
                <a16:creationId xmlns:a16="http://schemas.microsoft.com/office/drawing/2014/main" id="{77710437-E43C-4287-A7D0-726BC33E43C4}"/>
              </a:ext>
            </a:extLst>
          </p:cNvPr>
          <p:cNvPicPr>
            <a:picLocks noChangeAspect="1"/>
          </p:cNvPicPr>
          <p:nvPr/>
        </p:nvPicPr>
        <p:blipFill>
          <a:blip r:embed="rId3"/>
          <a:stretch>
            <a:fillRect/>
          </a:stretch>
        </p:blipFill>
        <p:spPr>
          <a:xfrm>
            <a:off x="457200" y="2238927"/>
            <a:ext cx="8001000" cy="3826917"/>
          </a:xfrm>
          <a:prstGeom prst="rect">
            <a:avLst/>
          </a:prstGeom>
        </p:spPr>
      </p:pic>
    </p:spTree>
    <p:extLst>
      <p:ext uri="{BB962C8B-B14F-4D97-AF65-F5344CB8AC3E}">
        <p14:creationId xmlns:p14="http://schemas.microsoft.com/office/powerpoint/2010/main" val="4173206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1DA1B6-0210-4282-8EAB-A2C7A3DCB74E}"/>
              </a:ext>
            </a:extLst>
          </p:cNvPr>
          <p:cNvPicPr>
            <a:picLocks noChangeAspect="1"/>
          </p:cNvPicPr>
          <p:nvPr/>
        </p:nvPicPr>
        <p:blipFill>
          <a:blip r:embed="rId3"/>
          <a:stretch>
            <a:fillRect/>
          </a:stretch>
        </p:blipFill>
        <p:spPr>
          <a:xfrm>
            <a:off x="28575" y="401819"/>
            <a:ext cx="8639175" cy="1953891"/>
          </a:xfrm>
          <a:prstGeom prst="rect">
            <a:avLst/>
          </a:prstGeom>
        </p:spPr>
      </p:pic>
      <p:pic>
        <p:nvPicPr>
          <p:cNvPr id="6" name="Picture 5">
            <a:extLst>
              <a:ext uri="{FF2B5EF4-FFF2-40B4-BE49-F238E27FC236}">
                <a16:creationId xmlns:a16="http://schemas.microsoft.com/office/drawing/2014/main" id="{F8E5821F-0523-48B4-B660-22C84D0DA582}"/>
              </a:ext>
            </a:extLst>
          </p:cNvPr>
          <p:cNvPicPr>
            <a:picLocks noChangeAspect="1"/>
          </p:cNvPicPr>
          <p:nvPr/>
        </p:nvPicPr>
        <p:blipFill>
          <a:blip r:embed="rId4"/>
          <a:stretch>
            <a:fillRect/>
          </a:stretch>
        </p:blipFill>
        <p:spPr>
          <a:xfrm>
            <a:off x="28575" y="1837805"/>
            <a:ext cx="9144000" cy="5017144"/>
          </a:xfrm>
          <a:prstGeom prst="rect">
            <a:avLst/>
          </a:prstGeom>
        </p:spPr>
      </p:pic>
      <p:sp>
        <p:nvSpPr>
          <p:cNvPr id="3" name="TextBox 2"/>
          <p:cNvSpPr txBox="1"/>
          <p:nvPr/>
        </p:nvSpPr>
        <p:spPr>
          <a:xfrm>
            <a:off x="6405563" y="1947244"/>
            <a:ext cx="2514600" cy="307777"/>
          </a:xfrm>
          <a:prstGeom prst="rect">
            <a:avLst/>
          </a:prstGeom>
          <a:noFill/>
        </p:spPr>
        <p:txBody>
          <a:bodyPr wrap="square" rtlCol="0">
            <a:spAutoFit/>
          </a:bodyPr>
          <a:lstStyle/>
          <a:p>
            <a:r>
              <a:rPr lang="en-US" sz="1400" b="1" i="1" dirty="0">
                <a:solidFill>
                  <a:srgbClr val="FF0000"/>
                </a:solidFill>
              </a:rPr>
              <a:t>Driver’s License or State ID</a:t>
            </a:r>
          </a:p>
        </p:txBody>
      </p:sp>
      <p:sp>
        <p:nvSpPr>
          <p:cNvPr id="4" name="TextBox 3"/>
          <p:cNvSpPr txBox="1"/>
          <p:nvPr/>
        </p:nvSpPr>
        <p:spPr>
          <a:xfrm>
            <a:off x="5867400" y="4876800"/>
            <a:ext cx="2590800" cy="307777"/>
          </a:xfrm>
          <a:prstGeom prst="rect">
            <a:avLst/>
          </a:prstGeom>
          <a:noFill/>
        </p:spPr>
        <p:txBody>
          <a:bodyPr wrap="square" rtlCol="0">
            <a:spAutoFit/>
          </a:bodyPr>
          <a:lstStyle/>
          <a:p>
            <a:r>
              <a:rPr lang="en-US" sz="1400" b="1" i="1" dirty="0">
                <a:solidFill>
                  <a:srgbClr val="FF0000"/>
                </a:solidFill>
              </a:rPr>
              <a:t>Enter weight as listed on ID</a:t>
            </a:r>
          </a:p>
        </p:txBody>
      </p:sp>
      <p:sp>
        <p:nvSpPr>
          <p:cNvPr id="2" name="TextBox 1">
            <a:extLst>
              <a:ext uri="{FF2B5EF4-FFF2-40B4-BE49-F238E27FC236}">
                <a16:creationId xmlns:a16="http://schemas.microsoft.com/office/drawing/2014/main" id="{43FC700D-AA5A-4ECE-9DAF-753019DDFA8E}"/>
              </a:ext>
            </a:extLst>
          </p:cNvPr>
          <p:cNvSpPr txBox="1"/>
          <p:nvPr/>
        </p:nvSpPr>
        <p:spPr>
          <a:xfrm>
            <a:off x="2579307" y="145842"/>
            <a:ext cx="3985386" cy="584775"/>
          </a:xfrm>
          <a:prstGeom prst="rect">
            <a:avLst/>
          </a:prstGeom>
          <a:noFill/>
        </p:spPr>
        <p:txBody>
          <a:bodyPr wrap="none" rtlCol="0">
            <a:spAutoFit/>
          </a:bodyPr>
          <a:lstStyle/>
          <a:p>
            <a:r>
              <a:rPr lang="en-US" sz="3200" b="1" dirty="0">
                <a:solidFill>
                  <a:srgbClr val="1B4298"/>
                </a:solidFill>
              </a:rPr>
              <a:t>Verifying your identity</a:t>
            </a:r>
          </a:p>
        </p:txBody>
      </p:sp>
    </p:spTree>
    <p:extLst>
      <p:ext uri="{BB962C8B-B14F-4D97-AF65-F5344CB8AC3E}">
        <p14:creationId xmlns:p14="http://schemas.microsoft.com/office/powerpoint/2010/main" val="2047135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A0A8C9-E735-46A3-AF7D-9A35DF676EAE}"/>
              </a:ext>
            </a:extLst>
          </p:cNvPr>
          <p:cNvPicPr>
            <a:picLocks noChangeAspect="1"/>
          </p:cNvPicPr>
          <p:nvPr/>
        </p:nvPicPr>
        <p:blipFill>
          <a:blip r:embed="rId3"/>
          <a:stretch>
            <a:fillRect/>
          </a:stretch>
        </p:blipFill>
        <p:spPr>
          <a:xfrm>
            <a:off x="990600" y="2393121"/>
            <a:ext cx="6610350" cy="3467100"/>
          </a:xfrm>
          <a:prstGeom prst="rect">
            <a:avLst/>
          </a:prstGeom>
        </p:spPr>
      </p:pic>
      <p:sp>
        <p:nvSpPr>
          <p:cNvPr id="2" name="Title 1"/>
          <p:cNvSpPr>
            <a:spLocks noGrp="1"/>
          </p:cNvSpPr>
          <p:nvPr>
            <p:ph type="ctrTitle"/>
          </p:nvPr>
        </p:nvSpPr>
        <p:spPr>
          <a:xfrm>
            <a:off x="609600" y="-606"/>
            <a:ext cx="4361540" cy="838201"/>
          </a:xfrm>
        </p:spPr>
        <p:txBody>
          <a:bodyPr>
            <a:normAutofit/>
          </a:bodyPr>
          <a:lstStyle/>
          <a:p>
            <a:r>
              <a:rPr lang="en-US" sz="3200" b="1" dirty="0">
                <a:solidFill>
                  <a:srgbClr val="1B4298"/>
                </a:solidFill>
                <a:latin typeface="+mn-lt"/>
                <a:cs typeface="Arial" panose="020B0604020202020204" pitchFamily="34" charset="0"/>
              </a:rPr>
              <a:t>UI Finding Letter</a:t>
            </a:r>
            <a:endParaRPr lang="en-US" sz="3200" dirty="0">
              <a:solidFill>
                <a:srgbClr val="1B4298"/>
              </a:solidFill>
              <a:latin typeface="+mn-lt"/>
              <a:cs typeface="Arial" panose="020B0604020202020204" pitchFamily="34" charset="0"/>
            </a:endParaRPr>
          </a:p>
        </p:txBody>
      </p:sp>
      <p:sp>
        <p:nvSpPr>
          <p:cNvPr id="3" name="Subtitle 2"/>
          <p:cNvSpPr>
            <a:spLocks noGrp="1"/>
          </p:cNvSpPr>
          <p:nvPr>
            <p:ph type="subTitle" idx="1"/>
          </p:nvPr>
        </p:nvSpPr>
        <p:spPr>
          <a:xfrm>
            <a:off x="397908" y="1260568"/>
            <a:ext cx="4454648" cy="685768"/>
          </a:xfrm>
        </p:spPr>
        <p:txBody>
          <a:bodyPr>
            <a:normAutofit/>
          </a:bodyPr>
          <a:lstStyle/>
          <a:p>
            <a:pPr algn="l"/>
            <a:r>
              <a:rPr lang="en-US" b="1" dirty="0"/>
              <a:t>UI Findings Letter should arrive U.S. Mail after you filed your claim</a:t>
            </a:r>
          </a:p>
          <a:p>
            <a:pPr algn="l"/>
            <a:endParaRPr lang="en-US" sz="2800" b="1" dirty="0">
              <a:solidFill>
                <a:schemeClr val="tx1"/>
              </a:solidFill>
            </a:endParaRPr>
          </a:p>
        </p:txBody>
      </p:sp>
      <p:sp>
        <p:nvSpPr>
          <p:cNvPr id="4" name="TextBox 3"/>
          <p:cNvSpPr txBox="1"/>
          <p:nvPr/>
        </p:nvSpPr>
        <p:spPr>
          <a:xfrm>
            <a:off x="3209163" y="6033432"/>
            <a:ext cx="5915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See page 1 of “I filed my claim, what happens now” brochure</a:t>
            </a:r>
          </a:p>
        </p:txBody>
      </p:sp>
      <p:sp>
        <p:nvSpPr>
          <p:cNvPr id="12" name="TextBox 11">
            <a:extLst>
              <a:ext uri="{FF2B5EF4-FFF2-40B4-BE49-F238E27FC236}">
                <a16:creationId xmlns:a16="http://schemas.microsoft.com/office/drawing/2014/main" id="{11D6981B-5A57-44A1-BAFB-0484A65AFD3C}"/>
              </a:ext>
            </a:extLst>
          </p:cNvPr>
          <p:cNvSpPr txBox="1"/>
          <p:nvPr/>
        </p:nvSpPr>
        <p:spPr>
          <a:xfrm>
            <a:off x="678623" y="5093866"/>
            <a:ext cx="2710450" cy="780243"/>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9622607-8162-4EF7-B10D-8FE6A0161FF8}"/>
              </a:ext>
            </a:extLst>
          </p:cNvPr>
          <p:cNvSpPr txBox="1"/>
          <p:nvPr/>
        </p:nvSpPr>
        <p:spPr>
          <a:xfrm>
            <a:off x="5936422" y="4126671"/>
            <a:ext cx="1384176" cy="353124"/>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575A0ECE-6D65-4EE1-9670-5C397F612D1E}"/>
              </a:ext>
            </a:extLst>
          </p:cNvPr>
          <p:cNvPicPr>
            <a:picLocks noChangeAspect="1"/>
          </p:cNvPicPr>
          <p:nvPr/>
        </p:nvPicPr>
        <p:blipFill>
          <a:blip r:embed="rId4"/>
          <a:stretch>
            <a:fillRect/>
          </a:stretch>
        </p:blipFill>
        <p:spPr>
          <a:xfrm>
            <a:off x="5562600" y="320558"/>
            <a:ext cx="2840610" cy="3467099"/>
          </a:xfrm>
          <a:prstGeom prst="rect">
            <a:avLst/>
          </a:prstGeom>
        </p:spPr>
      </p:pic>
      <p:sp>
        <p:nvSpPr>
          <p:cNvPr id="16" name="TextBox 15">
            <a:extLst>
              <a:ext uri="{FF2B5EF4-FFF2-40B4-BE49-F238E27FC236}">
                <a16:creationId xmlns:a16="http://schemas.microsoft.com/office/drawing/2014/main" id="{55446B16-9B83-4B01-A7F2-5A9D3A9B71AB}"/>
              </a:ext>
            </a:extLst>
          </p:cNvPr>
          <p:cNvSpPr txBox="1"/>
          <p:nvPr/>
        </p:nvSpPr>
        <p:spPr>
          <a:xfrm>
            <a:off x="0" y="6389710"/>
            <a:ext cx="9144000" cy="468290"/>
          </a:xfrm>
          <a:prstGeom prst="rect">
            <a:avLst/>
          </a:prstGeom>
          <a:gradFill flip="none" rotWithShape="1">
            <a:gsLst>
              <a:gs pos="0">
                <a:schemeClr val="accent4">
                  <a:lumMod val="67000"/>
                </a:schemeClr>
              </a:gs>
              <a:gs pos="50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
        <p:nvSpPr>
          <p:cNvPr id="18" name="Callout: Left Arrow 17">
            <a:extLst>
              <a:ext uri="{FF2B5EF4-FFF2-40B4-BE49-F238E27FC236}">
                <a16:creationId xmlns:a16="http://schemas.microsoft.com/office/drawing/2014/main" id="{313180D0-8EE1-47A1-867B-4C39EB04DF97}"/>
              </a:ext>
            </a:extLst>
          </p:cNvPr>
          <p:cNvSpPr/>
          <p:nvPr/>
        </p:nvSpPr>
        <p:spPr>
          <a:xfrm>
            <a:off x="7283294" y="3978795"/>
            <a:ext cx="1663824" cy="648875"/>
          </a:xfrm>
          <a:prstGeom prst="left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Claimant ID</a:t>
            </a:r>
          </a:p>
        </p:txBody>
      </p:sp>
      <p:sp>
        <p:nvSpPr>
          <p:cNvPr id="19" name="Callout: Down Arrow 18">
            <a:extLst>
              <a:ext uri="{FF2B5EF4-FFF2-40B4-BE49-F238E27FC236}">
                <a16:creationId xmlns:a16="http://schemas.microsoft.com/office/drawing/2014/main" id="{80045998-9093-49AC-AAB5-5A00E5670896}"/>
              </a:ext>
            </a:extLst>
          </p:cNvPr>
          <p:cNvSpPr/>
          <p:nvPr/>
        </p:nvSpPr>
        <p:spPr>
          <a:xfrm>
            <a:off x="258534" y="4444991"/>
            <a:ext cx="1464132" cy="648875"/>
          </a:xfrm>
          <a:prstGeom prst="down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IMPORTANT</a:t>
            </a:r>
          </a:p>
        </p:txBody>
      </p:sp>
      <p:sp>
        <p:nvSpPr>
          <p:cNvPr id="5" name="TextBox 4">
            <a:extLst>
              <a:ext uri="{FF2B5EF4-FFF2-40B4-BE49-F238E27FC236}">
                <a16:creationId xmlns:a16="http://schemas.microsoft.com/office/drawing/2014/main" id="{E9B99B04-BFD6-4ECE-8F10-057A19019C74}"/>
              </a:ext>
            </a:extLst>
          </p:cNvPr>
          <p:cNvSpPr txBox="1"/>
          <p:nvPr/>
        </p:nvSpPr>
        <p:spPr>
          <a:xfrm>
            <a:off x="5410200" y="256682"/>
            <a:ext cx="3124200" cy="3653978"/>
          </a:xfrm>
          <a:prstGeom prst="rect">
            <a:avLst/>
          </a:prstGeom>
          <a:noFill/>
          <a:ln>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271109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E0E0A7-693D-4E9F-98B2-F062A9071E91}"/>
              </a:ext>
            </a:extLst>
          </p:cNvPr>
          <p:cNvPicPr>
            <a:picLocks noChangeAspect="1"/>
          </p:cNvPicPr>
          <p:nvPr/>
        </p:nvPicPr>
        <p:blipFill>
          <a:blip r:embed="rId2"/>
          <a:stretch>
            <a:fillRect/>
          </a:stretch>
        </p:blipFill>
        <p:spPr>
          <a:xfrm>
            <a:off x="549847" y="1524000"/>
            <a:ext cx="8039209" cy="3034882"/>
          </a:xfrm>
          <a:prstGeom prst="rect">
            <a:avLst/>
          </a:prstGeom>
        </p:spPr>
      </p:pic>
      <p:sp>
        <p:nvSpPr>
          <p:cNvPr id="2" name="Title 1"/>
          <p:cNvSpPr>
            <a:spLocks noGrp="1"/>
          </p:cNvSpPr>
          <p:nvPr>
            <p:ph type="title"/>
          </p:nvPr>
        </p:nvSpPr>
        <p:spPr>
          <a:xfrm>
            <a:off x="460375" y="172205"/>
            <a:ext cx="8058150" cy="1143000"/>
          </a:xfrm>
        </p:spPr>
        <p:txBody>
          <a:bodyPr>
            <a:normAutofit/>
          </a:bodyPr>
          <a:lstStyle/>
          <a:p>
            <a:r>
              <a:rPr lang="en-US" sz="3200" b="1" dirty="0">
                <a:solidFill>
                  <a:srgbClr val="1B4298"/>
                </a:solidFill>
                <a:latin typeface="+mn-lt"/>
                <a:cs typeface="Arial" panose="020B0604020202020204" pitchFamily="34" charset="0"/>
              </a:rPr>
              <a:t> UI Benefit Year and</a:t>
            </a:r>
            <a:br>
              <a:rPr lang="en-US" sz="3200" b="1" dirty="0">
                <a:solidFill>
                  <a:srgbClr val="1B4298"/>
                </a:solidFill>
                <a:latin typeface="+mn-lt"/>
                <a:cs typeface="Arial" panose="020B0604020202020204" pitchFamily="34" charset="0"/>
              </a:rPr>
            </a:br>
            <a:r>
              <a:rPr lang="en-US" sz="3200" b="1" dirty="0">
                <a:solidFill>
                  <a:srgbClr val="1B4298"/>
                </a:solidFill>
                <a:latin typeface="+mn-lt"/>
                <a:cs typeface="Arial" panose="020B0604020202020204" pitchFamily="34" charset="0"/>
              </a:rPr>
              <a:t>UI Monetary Determination </a:t>
            </a:r>
            <a:endParaRPr lang="en-US" sz="3200" dirty="0">
              <a:solidFill>
                <a:srgbClr val="1B4298"/>
              </a:solidFill>
              <a:latin typeface="+mn-lt"/>
              <a:cs typeface="Arial" panose="020B0604020202020204" pitchFamily="34" charset="0"/>
            </a:endParaRPr>
          </a:p>
        </p:txBody>
      </p:sp>
      <p:sp>
        <p:nvSpPr>
          <p:cNvPr id="3" name="AutoShape 9" descr="Image result for orange arrow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 name="Rectangle 8"/>
          <p:cNvSpPr/>
          <p:nvPr/>
        </p:nvSpPr>
        <p:spPr>
          <a:xfrm>
            <a:off x="1694304" y="4357049"/>
            <a:ext cx="621053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schemeClr val="bg1"/>
                </a:solidFill>
                <a:effectLst/>
                <a:uLnTx/>
                <a:uFillTx/>
                <a:latin typeface="Calibri"/>
                <a:ea typeface="+mn-ea"/>
                <a:cs typeface="+mn-cs"/>
              </a:rPr>
              <a:t>2020 MAXIMUM WEEKLY BENEFIT AMOUNTS:</a:t>
            </a:r>
            <a:r>
              <a:rPr kumimoji="0" lang="en-US" sz="2000" b="0" i="0" u="none" strike="noStrike" kern="0" cap="none" spc="0" normalizeH="0" baseline="0" noProof="0" dirty="0">
                <a:ln>
                  <a:noFill/>
                </a:ln>
                <a:solidFill>
                  <a:schemeClr val="bg1"/>
                </a:solidFill>
                <a:effectLst/>
                <a:uLnTx/>
                <a:uFillTx/>
                <a:latin typeface="Calibri"/>
                <a:ea typeface="+mn-ea"/>
                <a:cs typeface="+mn-cs"/>
              </a:rPr>
              <a:t> </a:t>
            </a:r>
          </a:p>
          <a:p>
            <a:pPr marL="342900" lvl="0" indent="-342900">
              <a:buFont typeface="Arial" panose="020B0604020202020204" pitchFamily="34" charset="0"/>
              <a:buChar char="•"/>
              <a:defRPr/>
            </a:pPr>
            <a:r>
              <a:rPr lang="en-US" sz="2000" kern="0" dirty="0">
                <a:solidFill>
                  <a:schemeClr val="bg1"/>
                </a:solidFill>
              </a:rPr>
              <a:t>$484.00 	Single </a:t>
            </a:r>
            <a:r>
              <a:rPr kumimoji="0" lang="en-US" sz="2000" b="0" i="0" u="none" strike="noStrike" kern="0" cap="none" spc="0" normalizeH="0" baseline="0" noProof="0" dirty="0">
                <a:ln>
                  <a:noFill/>
                </a:ln>
                <a:solidFill>
                  <a:schemeClr val="bg1"/>
                </a:solidFill>
                <a:effectLst/>
                <a:uLnTx/>
                <a:uFillTx/>
                <a:latin typeface="Calibri"/>
                <a:ea typeface="+mn-ea"/>
                <a:cs typeface="+mn-cs"/>
              </a:rPr>
              <a:t>no </a:t>
            </a:r>
            <a:r>
              <a:rPr lang="en-US" sz="2000" kern="0" dirty="0">
                <a:solidFill>
                  <a:schemeClr val="bg1"/>
                </a:solidFill>
              </a:rPr>
              <a:t>dependents 		</a:t>
            </a:r>
          </a:p>
          <a:p>
            <a:pPr marL="342900" lvl="0" indent="-342900">
              <a:buFont typeface="Arial" panose="020B0604020202020204" pitchFamily="34" charset="0"/>
              <a:buChar char="•"/>
              <a:defRPr/>
            </a:pPr>
            <a:r>
              <a:rPr lang="en-US" sz="2000" kern="0" dirty="0">
                <a:solidFill>
                  <a:schemeClr val="bg1"/>
                </a:solidFill>
              </a:rPr>
              <a:t>$577.00	Non-working </a:t>
            </a:r>
            <a:r>
              <a:rPr kumimoji="0" lang="en-US" sz="2000" b="0" i="0" u="none" strike="noStrike" kern="0" cap="none" spc="0" normalizeH="0" baseline="0" noProof="0" dirty="0">
                <a:ln>
                  <a:noFill/>
                </a:ln>
                <a:solidFill>
                  <a:schemeClr val="bg1"/>
                </a:solidFill>
                <a:effectLst/>
                <a:uLnTx/>
                <a:uFillTx/>
                <a:latin typeface="Calibri"/>
                <a:ea typeface="+mn-ea"/>
                <a:cs typeface="+mn-cs"/>
              </a:rPr>
              <a:t>spouse as </a:t>
            </a:r>
            <a:r>
              <a:rPr lang="en-US" sz="2000" kern="0" dirty="0">
                <a:solidFill>
                  <a:schemeClr val="bg1"/>
                </a:solidFill>
              </a:rPr>
              <a:t>dependent</a:t>
            </a:r>
          </a:p>
          <a:p>
            <a:pPr marL="342900" lvl="0" indent="-342900">
              <a:buFont typeface="Arial" panose="020B0604020202020204" pitchFamily="34" charset="0"/>
              <a:buChar char="•"/>
              <a:defRPr/>
            </a:pPr>
            <a:r>
              <a:rPr lang="en-US" sz="2000" kern="0" dirty="0">
                <a:solidFill>
                  <a:schemeClr val="bg1"/>
                </a:solidFill>
              </a:rPr>
              <a:t>$669.00	With </a:t>
            </a:r>
            <a:r>
              <a:rPr kumimoji="0" lang="en-US" sz="2000" b="0" i="0" u="none" strike="noStrike" kern="0" cap="none" spc="0" normalizeH="0" baseline="0" noProof="0" dirty="0">
                <a:ln>
                  <a:noFill/>
                </a:ln>
                <a:solidFill>
                  <a:schemeClr val="bg1"/>
                </a:solidFill>
                <a:effectLst/>
                <a:uLnTx/>
                <a:uFillTx/>
                <a:latin typeface="Calibri"/>
                <a:ea typeface="+mn-ea"/>
                <a:cs typeface="+mn-cs"/>
              </a:rPr>
              <a:t>one or more child under 18</a:t>
            </a:r>
          </a:p>
        </p:txBody>
      </p:sp>
      <p:sp>
        <p:nvSpPr>
          <p:cNvPr id="10" name="TextBox 9"/>
          <p:cNvSpPr txBox="1"/>
          <p:nvPr/>
        </p:nvSpPr>
        <p:spPr>
          <a:xfrm>
            <a:off x="3383506" y="5898337"/>
            <a:ext cx="52341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chemeClr val="bg1"/>
                </a:solidFill>
                <a:effectLst/>
                <a:uLnTx/>
                <a:uFillTx/>
                <a:latin typeface="Calibri"/>
                <a:ea typeface="+mn-ea"/>
                <a:cs typeface="+mn-cs"/>
              </a:rPr>
              <a:t>*As of January 5, 2020, these amounts are subject to change</a:t>
            </a:r>
          </a:p>
        </p:txBody>
      </p:sp>
      <p:sp>
        <p:nvSpPr>
          <p:cNvPr id="8" name="TextBox 7">
            <a:extLst>
              <a:ext uri="{FF2B5EF4-FFF2-40B4-BE49-F238E27FC236}">
                <a16:creationId xmlns:a16="http://schemas.microsoft.com/office/drawing/2014/main" id="{3C83C9A8-EE7D-4E81-B59F-E39B09D434DD}"/>
              </a:ext>
            </a:extLst>
          </p:cNvPr>
          <p:cNvSpPr txBox="1"/>
          <p:nvPr/>
        </p:nvSpPr>
        <p:spPr>
          <a:xfrm>
            <a:off x="549847" y="1524000"/>
            <a:ext cx="6534205" cy="500427"/>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8EFEC02-AE57-4890-8CA4-067894AD813B}"/>
              </a:ext>
            </a:extLst>
          </p:cNvPr>
          <p:cNvSpPr txBox="1"/>
          <p:nvPr/>
        </p:nvSpPr>
        <p:spPr>
          <a:xfrm>
            <a:off x="549847" y="3032732"/>
            <a:ext cx="7354988" cy="923330"/>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E7B7F9A3-42D0-4747-BC36-23F817994C7B}"/>
              </a:ext>
            </a:extLst>
          </p:cNvPr>
          <p:cNvSpPr txBox="1"/>
          <p:nvPr/>
        </p:nvSpPr>
        <p:spPr>
          <a:xfrm>
            <a:off x="0" y="6389710"/>
            <a:ext cx="9144000" cy="468290"/>
          </a:xfrm>
          <a:prstGeom prst="rect">
            <a:avLst/>
          </a:prstGeom>
          <a:gradFill flip="none" rotWithShape="1">
            <a:gsLst>
              <a:gs pos="0">
                <a:srgbClr val="1B4298"/>
              </a:gs>
              <a:gs pos="48000">
                <a:srgbClr val="1B4298"/>
              </a:gs>
              <a:gs pos="100000">
                <a:schemeClr val="tx1"/>
              </a:gs>
            </a:gsLst>
            <a:lin ang="16200000" scaled="1"/>
            <a:tileRect/>
          </a:gradFill>
          <a:ln>
            <a:solidFill>
              <a:srgbClr val="1B4298"/>
            </a:solidFill>
          </a:ln>
        </p:spPr>
        <p:txBody>
          <a:bodyPr wrap="square" rtlCol="0">
            <a:spAutoFit/>
          </a:bodyPr>
          <a:lstStyle/>
          <a:p>
            <a:endParaRPr lang="en-US" dirty="0"/>
          </a:p>
        </p:txBody>
      </p:sp>
    </p:spTree>
    <p:extLst>
      <p:ext uri="{BB962C8B-B14F-4D97-AF65-F5344CB8AC3E}">
        <p14:creationId xmlns:p14="http://schemas.microsoft.com/office/powerpoint/2010/main" val="15175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74A6C0-8694-9843-8B92-EF1DC730D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5598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468DF-7040-47BE-B1CD-2A46DCAA1D7D}"/>
              </a:ext>
            </a:extLst>
          </p:cNvPr>
          <p:cNvSpPr/>
          <p:nvPr/>
        </p:nvSpPr>
        <p:spPr>
          <a:xfrm>
            <a:off x="744734" y="1752600"/>
            <a:ext cx="7949803" cy="3016210"/>
          </a:xfrm>
          <a:prstGeom prst="rect">
            <a:avLst/>
          </a:prstGeom>
        </p:spPr>
        <p:txBody>
          <a:bodyPr wrap="square">
            <a:spAutoFit/>
          </a:bodyPr>
          <a:lstStyle/>
          <a:p>
            <a:r>
              <a:rPr lang="en-US" sz="2400" b="1" dirty="0">
                <a:solidFill>
                  <a:schemeClr val="bg1"/>
                </a:solidFill>
              </a:rPr>
              <a:t>Federal Pandemic Unemployment Compensation (FPUC)</a:t>
            </a:r>
          </a:p>
          <a:p>
            <a:endParaRPr lang="en-US" sz="2400" b="1" dirty="0">
              <a:solidFill>
                <a:schemeClr val="bg1"/>
              </a:solidFill>
            </a:endParaRPr>
          </a:p>
          <a:p>
            <a:pPr marL="342900" indent="-342900">
              <a:buFont typeface="Arial" panose="020B0604020202020204" pitchFamily="34" charset="0"/>
              <a:buChar char="•"/>
            </a:pPr>
            <a:r>
              <a:rPr lang="en-US" sz="2000" dirty="0">
                <a:solidFill>
                  <a:srgbClr val="000000"/>
                </a:solidFill>
              </a:rPr>
              <a:t>The $600 federal increase is now available!  Those claimants certifying beginning April 6 will see the additional supplemental income applied to their weekly benefit amount. </a:t>
            </a:r>
          </a:p>
          <a:p>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This increase is available through the week ending July 25, 2020.</a:t>
            </a:r>
          </a:p>
          <a:p>
            <a:endParaRPr lang="en-US" sz="2400" b="1" dirty="0">
              <a:solidFill>
                <a:schemeClr val="bg1"/>
              </a:solidFill>
            </a:endParaRPr>
          </a:p>
          <a:p>
            <a:endParaRPr lang="en-US" dirty="0"/>
          </a:p>
        </p:txBody>
      </p:sp>
      <p:sp>
        <p:nvSpPr>
          <p:cNvPr id="3" name="Rectangle 2">
            <a:extLst>
              <a:ext uri="{FF2B5EF4-FFF2-40B4-BE49-F238E27FC236}">
                <a16:creationId xmlns:a16="http://schemas.microsoft.com/office/drawing/2014/main" id="{AA1BCCEC-229A-4D4E-AAD8-6A791E349341}"/>
              </a:ext>
            </a:extLst>
          </p:cNvPr>
          <p:cNvSpPr/>
          <p:nvPr/>
        </p:nvSpPr>
        <p:spPr>
          <a:xfrm>
            <a:off x="566736" y="506917"/>
            <a:ext cx="8305800" cy="553998"/>
          </a:xfrm>
          <a:prstGeom prst="rect">
            <a:avLst/>
          </a:prstGeom>
        </p:spPr>
        <p:txBody>
          <a:bodyPr wrap="square">
            <a:spAutoFit/>
          </a:bodyPr>
          <a:lstStyle/>
          <a:p>
            <a:r>
              <a:rPr lang="en-US" sz="3000" b="1" dirty="0">
                <a:solidFill>
                  <a:srgbClr val="1B4298"/>
                </a:solidFill>
                <a:latin typeface="+mj-lt"/>
              </a:rPr>
              <a:t>Federal Stimulus Package Unemployment Benefits</a:t>
            </a:r>
          </a:p>
        </p:txBody>
      </p:sp>
      <p:sp>
        <p:nvSpPr>
          <p:cNvPr id="5" name="TextBox 4">
            <a:extLst>
              <a:ext uri="{FF2B5EF4-FFF2-40B4-BE49-F238E27FC236}">
                <a16:creationId xmlns:a16="http://schemas.microsoft.com/office/drawing/2014/main" id="{353D7007-3318-491B-9DC1-7D79695FBFD9}"/>
              </a:ext>
            </a:extLst>
          </p:cNvPr>
          <p:cNvSpPr txBox="1"/>
          <p:nvPr/>
        </p:nvSpPr>
        <p:spPr>
          <a:xfrm>
            <a:off x="0" y="6389710"/>
            <a:ext cx="9144000" cy="468290"/>
          </a:xfrm>
          <a:prstGeom prst="rect">
            <a:avLst/>
          </a:prstGeom>
          <a:gradFill flip="none" rotWithShape="1">
            <a:gsLst>
              <a:gs pos="4000">
                <a:srgbClr val="1B4298"/>
              </a:gs>
              <a:gs pos="48000">
                <a:srgbClr val="1B4298"/>
              </a:gs>
              <a:gs pos="100000">
                <a:schemeClr val="tx1"/>
              </a:gs>
            </a:gsLst>
            <a:lin ang="16200000" scaled="1"/>
            <a:tileRect/>
          </a:gradFill>
          <a:ln>
            <a:solidFill>
              <a:schemeClr val="bg1">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2566251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D13F05-AA4E-4E62-A368-F1DE37E9D664}"/>
              </a:ext>
            </a:extLst>
          </p:cNvPr>
          <p:cNvSpPr/>
          <p:nvPr/>
        </p:nvSpPr>
        <p:spPr>
          <a:xfrm>
            <a:off x="952500" y="1274564"/>
            <a:ext cx="7239000" cy="4308872"/>
          </a:xfrm>
          <a:prstGeom prst="rect">
            <a:avLst/>
          </a:prstGeom>
        </p:spPr>
        <p:txBody>
          <a:bodyPr wrap="square">
            <a:spAutoFit/>
          </a:bodyPr>
          <a:lstStyle/>
          <a:p>
            <a:r>
              <a:rPr lang="en-US" sz="2400" b="1" dirty="0">
                <a:solidFill>
                  <a:schemeClr val="bg1"/>
                </a:solidFill>
              </a:rPr>
              <a:t>Pandemic Unemployment Assistance (PUA)</a:t>
            </a:r>
          </a:p>
          <a:p>
            <a:pPr fontAlgn="base"/>
            <a:r>
              <a:rPr lang="en-US" sz="2400" dirty="0">
                <a:solidFill>
                  <a:srgbClr val="FFFFFF"/>
                </a:solidFill>
                <a:latin typeface="Calibri" panose="020F0502020204030204" pitchFamily="34" charset="0"/>
              </a:rPr>
              <a:t>​</a:t>
            </a:r>
            <a:endParaRPr lang="en-US" sz="2400" dirty="0">
              <a:solidFill>
                <a:schemeClr val="bg1"/>
              </a:solidFill>
              <a:latin typeface="Arial" panose="020B0604020202020204" pitchFamily="34" charset="0"/>
            </a:endParaRPr>
          </a:p>
          <a:p>
            <a:pPr marL="342900" indent="-342900" fontAlgn="base">
              <a:buFont typeface="Arial" panose="020B0604020202020204" pitchFamily="34" charset="0"/>
              <a:buChar char="•"/>
            </a:pPr>
            <a:r>
              <a:rPr lang="en-US" sz="2000" dirty="0">
                <a:solidFill>
                  <a:schemeClr val="bg1"/>
                </a:solidFill>
              </a:rPr>
              <a:t>PUA provides up to 39 weeks of federally funded unemployment benefits to individuals not typically eligible for unemployment benefits, including independent contractors and sole-proprietors who have become unemployed as a direct result of COVID-19</a:t>
            </a:r>
          </a:p>
          <a:p>
            <a:pPr fontAlgn="base">
              <a:buFont typeface="Arial" panose="020B0604020202020204" pitchFamily="34" charset="0"/>
              <a:buChar char="•"/>
            </a:pPr>
            <a:endParaRPr lang="en-US" sz="2000" dirty="0">
              <a:solidFill>
                <a:schemeClr val="bg1"/>
              </a:solidFill>
            </a:endParaRPr>
          </a:p>
          <a:p>
            <a:pPr marL="342900" indent="-342900" fontAlgn="base">
              <a:buFont typeface="Arial" panose="020B0604020202020204" pitchFamily="34" charset="0"/>
              <a:buChar char="•"/>
            </a:pPr>
            <a:r>
              <a:rPr lang="en-US" sz="2000" dirty="0">
                <a:solidFill>
                  <a:srgbClr val="000000"/>
                </a:solidFill>
              </a:rPr>
              <a:t>Eligibility for PUA will not be determined until the individuals apply via the new PUA system, and IDES anticipates the new system will be in place sometime in the near future.  Check the IDES website for updates. </a:t>
            </a:r>
            <a:r>
              <a:rPr lang="en-US" sz="2000" dirty="0">
                <a:solidFill>
                  <a:srgbClr val="FFFFFF"/>
                </a:solidFill>
              </a:rPr>
              <a:t>​</a:t>
            </a:r>
          </a:p>
          <a:p>
            <a:endParaRPr lang="en-US" sz="2400" b="1" dirty="0">
              <a:solidFill>
                <a:schemeClr val="bg1"/>
              </a:solidFill>
            </a:endParaRPr>
          </a:p>
          <a:p>
            <a:endParaRPr lang="en-US" dirty="0"/>
          </a:p>
        </p:txBody>
      </p:sp>
      <p:sp>
        <p:nvSpPr>
          <p:cNvPr id="3" name="Rectangle 2">
            <a:extLst>
              <a:ext uri="{FF2B5EF4-FFF2-40B4-BE49-F238E27FC236}">
                <a16:creationId xmlns:a16="http://schemas.microsoft.com/office/drawing/2014/main" id="{20B05748-B4A0-48DB-8B99-B26EBC21B953}"/>
              </a:ext>
            </a:extLst>
          </p:cNvPr>
          <p:cNvSpPr/>
          <p:nvPr/>
        </p:nvSpPr>
        <p:spPr>
          <a:xfrm>
            <a:off x="419100" y="457200"/>
            <a:ext cx="8305800" cy="553998"/>
          </a:xfrm>
          <a:prstGeom prst="rect">
            <a:avLst/>
          </a:prstGeom>
        </p:spPr>
        <p:txBody>
          <a:bodyPr wrap="square">
            <a:spAutoFit/>
          </a:bodyPr>
          <a:lstStyle/>
          <a:p>
            <a:r>
              <a:rPr lang="en-US" sz="3000" b="1" dirty="0">
                <a:solidFill>
                  <a:srgbClr val="1B4298"/>
                </a:solidFill>
                <a:latin typeface="+mj-lt"/>
              </a:rPr>
              <a:t>Federal Stimulus Package Unemployment Benefits</a:t>
            </a:r>
          </a:p>
        </p:txBody>
      </p:sp>
      <p:sp>
        <p:nvSpPr>
          <p:cNvPr id="4" name="TextBox 3">
            <a:extLst>
              <a:ext uri="{FF2B5EF4-FFF2-40B4-BE49-F238E27FC236}">
                <a16:creationId xmlns:a16="http://schemas.microsoft.com/office/drawing/2014/main" id="{E2E22A37-4932-4CB8-BC36-62CCAFFDB5E3}"/>
              </a:ext>
            </a:extLst>
          </p:cNvPr>
          <p:cNvSpPr txBox="1"/>
          <p:nvPr/>
        </p:nvSpPr>
        <p:spPr>
          <a:xfrm>
            <a:off x="0" y="6389710"/>
            <a:ext cx="9144000" cy="468290"/>
          </a:xfrm>
          <a:prstGeom prst="rect">
            <a:avLst/>
          </a:prstGeom>
          <a:gradFill flip="none" rotWithShape="1">
            <a:gsLst>
              <a:gs pos="0">
                <a:srgbClr val="1B4298"/>
              </a:gs>
              <a:gs pos="48000">
                <a:srgbClr val="1B4298"/>
              </a:gs>
              <a:gs pos="100000">
                <a:schemeClr val="tx1"/>
              </a:gs>
            </a:gsLst>
            <a:lin ang="16200000" scaled="1"/>
            <a:tileRect/>
          </a:gradFill>
          <a:ln>
            <a:solidFill>
              <a:srgbClr val="1B4298"/>
            </a:solidFill>
          </a:ln>
        </p:spPr>
        <p:txBody>
          <a:bodyPr wrap="square" rtlCol="0">
            <a:spAutoFit/>
          </a:bodyPr>
          <a:lstStyle/>
          <a:p>
            <a:endParaRPr lang="en-US" dirty="0"/>
          </a:p>
        </p:txBody>
      </p:sp>
    </p:spTree>
    <p:extLst>
      <p:ext uri="{BB962C8B-B14F-4D97-AF65-F5344CB8AC3E}">
        <p14:creationId xmlns:p14="http://schemas.microsoft.com/office/powerpoint/2010/main" val="914899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FB5CE-126C-4DEE-AA4F-F1B8A7B77724}"/>
              </a:ext>
            </a:extLst>
          </p:cNvPr>
          <p:cNvSpPr/>
          <p:nvPr/>
        </p:nvSpPr>
        <p:spPr>
          <a:xfrm>
            <a:off x="342900" y="457200"/>
            <a:ext cx="8458200" cy="553998"/>
          </a:xfrm>
          <a:prstGeom prst="rect">
            <a:avLst/>
          </a:prstGeom>
        </p:spPr>
        <p:txBody>
          <a:bodyPr wrap="square">
            <a:spAutoFit/>
          </a:bodyPr>
          <a:lstStyle/>
          <a:p>
            <a:r>
              <a:rPr lang="en-US" sz="3000" b="1" dirty="0">
                <a:solidFill>
                  <a:srgbClr val="1B4298"/>
                </a:solidFill>
                <a:latin typeface="+mj-lt"/>
              </a:rPr>
              <a:t>Federal Stimulus Package Unemployment Benefits</a:t>
            </a:r>
          </a:p>
        </p:txBody>
      </p:sp>
      <p:sp>
        <p:nvSpPr>
          <p:cNvPr id="3" name="Rectangle 2">
            <a:extLst>
              <a:ext uri="{FF2B5EF4-FFF2-40B4-BE49-F238E27FC236}">
                <a16:creationId xmlns:a16="http://schemas.microsoft.com/office/drawing/2014/main" id="{BC6BB7A9-E1D2-4728-9F52-ED52F7E13D43}"/>
              </a:ext>
            </a:extLst>
          </p:cNvPr>
          <p:cNvSpPr/>
          <p:nvPr/>
        </p:nvSpPr>
        <p:spPr>
          <a:xfrm>
            <a:off x="581025" y="1371600"/>
            <a:ext cx="7981950" cy="3354765"/>
          </a:xfrm>
          <a:prstGeom prst="rect">
            <a:avLst/>
          </a:prstGeom>
        </p:spPr>
        <p:txBody>
          <a:bodyPr wrap="square">
            <a:spAutoFit/>
          </a:bodyPr>
          <a:lstStyle/>
          <a:p>
            <a:r>
              <a:rPr lang="en-US" sz="2400" b="1" dirty="0">
                <a:solidFill>
                  <a:schemeClr val="bg1"/>
                </a:solidFill>
              </a:rPr>
              <a:t>Pandemic Emergency Unemployment Compensation (PEUC)</a:t>
            </a:r>
          </a:p>
          <a:p>
            <a:endParaRPr lang="en-US" sz="2400" b="1" dirty="0">
              <a:solidFill>
                <a:schemeClr val="bg1"/>
              </a:solidFill>
            </a:endParaRPr>
          </a:p>
          <a:p>
            <a:pPr marL="342900" indent="-342900">
              <a:buFont typeface="Arial" panose="020B0604020202020204" pitchFamily="34" charset="0"/>
              <a:buChar char="•"/>
            </a:pPr>
            <a:r>
              <a:rPr lang="en-US" sz="2000" dirty="0">
                <a:solidFill>
                  <a:schemeClr val="bg1"/>
                </a:solidFill>
              </a:rPr>
              <a:t>PEUC provides up to 13 additional weeks of federally funded unemployment benefits for individuals who have exhausted regular unemployment benefits.</a:t>
            </a:r>
          </a:p>
          <a:p>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IDES received USDOL guidelines on April 10 and expects the program can be implemented through the current IDES computer system the week of April 20, 2020.</a:t>
            </a:r>
          </a:p>
          <a:p>
            <a:endParaRPr lang="en-US" sz="2400" b="1" dirty="0">
              <a:solidFill>
                <a:schemeClr val="bg1"/>
              </a:solidFill>
            </a:endParaRPr>
          </a:p>
        </p:txBody>
      </p:sp>
      <p:sp>
        <p:nvSpPr>
          <p:cNvPr id="4" name="TextBox 3">
            <a:extLst>
              <a:ext uri="{FF2B5EF4-FFF2-40B4-BE49-F238E27FC236}">
                <a16:creationId xmlns:a16="http://schemas.microsoft.com/office/drawing/2014/main" id="{C952A978-E9F4-47E0-8E71-FAAF89334F15}"/>
              </a:ext>
            </a:extLst>
          </p:cNvPr>
          <p:cNvSpPr txBox="1"/>
          <p:nvPr/>
        </p:nvSpPr>
        <p:spPr>
          <a:xfrm>
            <a:off x="0" y="6389710"/>
            <a:ext cx="9144000" cy="468290"/>
          </a:xfrm>
          <a:prstGeom prst="rect">
            <a:avLst/>
          </a:prstGeom>
          <a:gradFill flip="none" rotWithShape="1">
            <a:gsLst>
              <a:gs pos="0">
                <a:srgbClr val="1B4298"/>
              </a:gs>
              <a:gs pos="48000">
                <a:srgbClr val="1B4298"/>
              </a:gs>
              <a:gs pos="100000">
                <a:schemeClr val="tx1"/>
              </a:gs>
            </a:gsLst>
            <a:lin ang="16200000" scaled="1"/>
            <a:tileRect/>
          </a:gradFill>
          <a:ln>
            <a:solidFill>
              <a:schemeClr val="bg1">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2602428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500"/>
            <a:ext cx="9144000" cy="1143000"/>
          </a:xfrm>
        </p:spPr>
        <p:txBody>
          <a:bodyPr>
            <a:noAutofit/>
          </a:bodyPr>
          <a:lstStyle/>
          <a:p>
            <a:pPr algn="ctr"/>
            <a:r>
              <a:rPr lang="en-US" sz="3200" b="1" dirty="0">
                <a:solidFill>
                  <a:srgbClr val="1B4298"/>
                </a:solidFill>
                <a:latin typeface="+mn-lt"/>
                <a:cs typeface="Arial" panose="020B0604020202020204" pitchFamily="34" charset="0"/>
              </a:rPr>
              <a:t>Certification day and first certification date</a:t>
            </a:r>
          </a:p>
        </p:txBody>
      </p:sp>
      <p:pic>
        <p:nvPicPr>
          <p:cNvPr id="5" name="Picture 4">
            <a:extLst>
              <a:ext uri="{FF2B5EF4-FFF2-40B4-BE49-F238E27FC236}">
                <a16:creationId xmlns:a16="http://schemas.microsoft.com/office/drawing/2014/main" id="{FED48F1F-3740-471E-9362-020EFD970B94}"/>
              </a:ext>
            </a:extLst>
          </p:cNvPr>
          <p:cNvPicPr>
            <a:picLocks noChangeAspect="1"/>
          </p:cNvPicPr>
          <p:nvPr/>
        </p:nvPicPr>
        <p:blipFill>
          <a:blip r:embed="rId2"/>
          <a:stretch>
            <a:fillRect/>
          </a:stretch>
        </p:blipFill>
        <p:spPr>
          <a:xfrm>
            <a:off x="694063" y="1365975"/>
            <a:ext cx="8142203" cy="4126049"/>
          </a:xfrm>
          <a:prstGeom prst="rect">
            <a:avLst/>
          </a:prstGeom>
        </p:spPr>
      </p:pic>
      <p:sp>
        <p:nvSpPr>
          <p:cNvPr id="6" name="TextBox 5">
            <a:extLst>
              <a:ext uri="{FF2B5EF4-FFF2-40B4-BE49-F238E27FC236}">
                <a16:creationId xmlns:a16="http://schemas.microsoft.com/office/drawing/2014/main" id="{E31938BC-033D-43EC-B4A6-26A95A6B20E4}"/>
              </a:ext>
            </a:extLst>
          </p:cNvPr>
          <p:cNvSpPr txBox="1"/>
          <p:nvPr/>
        </p:nvSpPr>
        <p:spPr>
          <a:xfrm>
            <a:off x="1100136" y="5133578"/>
            <a:ext cx="2514601" cy="369332"/>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D2021D3-B8A9-46E0-9ADA-AE50390991BB}"/>
              </a:ext>
            </a:extLst>
          </p:cNvPr>
          <p:cNvSpPr txBox="1"/>
          <p:nvPr/>
        </p:nvSpPr>
        <p:spPr>
          <a:xfrm>
            <a:off x="5138737" y="5128135"/>
            <a:ext cx="2514601" cy="369332"/>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rrow: Right 2">
            <a:extLst>
              <a:ext uri="{FF2B5EF4-FFF2-40B4-BE49-F238E27FC236}">
                <a16:creationId xmlns:a16="http://schemas.microsoft.com/office/drawing/2014/main" id="{32B84487-B6FF-4647-8CEB-6B1B1BB2ADAC}"/>
              </a:ext>
            </a:extLst>
          </p:cNvPr>
          <p:cNvSpPr/>
          <p:nvPr/>
        </p:nvSpPr>
        <p:spPr>
          <a:xfrm>
            <a:off x="185737" y="5023575"/>
            <a:ext cx="914399" cy="609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415A2A1-8620-4545-A98F-F00539C88121}"/>
              </a:ext>
            </a:extLst>
          </p:cNvPr>
          <p:cNvSpPr/>
          <p:nvPr/>
        </p:nvSpPr>
        <p:spPr>
          <a:xfrm rot="10800000">
            <a:off x="7653338" y="4995000"/>
            <a:ext cx="914399" cy="609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FF2C1E-E458-4111-A4E2-19FBBCD8DCC4}"/>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60624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3"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6582"/>
            <a:ext cx="9144000" cy="944562"/>
          </a:xfrm>
        </p:spPr>
        <p:txBody>
          <a:bodyPr>
            <a:normAutofit/>
          </a:bodyPr>
          <a:lstStyle/>
          <a:p>
            <a:pPr algn="ctr"/>
            <a:r>
              <a:rPr lang="en-US" sz="3200" b="1" dirty="0">
                <a:solidFill>
                  <a:srgbClr val="1B4298"/>
                </a:solidFill>
                <a:latin typeface="+mn-lt"/>
                <a:cs typeface="Calibri" panose="020F0502020204030204" pitchFamily="34" charset="0"/>
              </a:rPr>
              <a:t>To receive benefits you must certify</a:t>
            </a:r>
          </a:p>
        </p:txBody>
      </p:sp>
      <p:sp>
        <p:nvSpPr>
          <p:cNvPr id="5" name="TextBox 4"/>
          <p:cNvSpPr txBox="1"/>
          <p:nvPr/>
        </p:nvSpPr>
        <p:spPr>
          <a:xfrm>
            <a:off x="1219200" y="1190654"/>
            <a:ext cx="7086600" cy="4154984"/>
          </a:xfrm>
          <a:prstGeom prst="rect">
            <a:avLst/>
          </a:prstGeom>
          <a:noFill/>
        </p:spPr>
        <p:txBody>
          <a:bodyPr wrap="square" rtlCol="0">
            <a:spAutoFit/>
          </a:bodyPr>
          <a:lstStyle/>
          <a:p>
            <a:pPr marL="342900" indent="-342900">
              <a:buFont typeface="Arial" panose="020B0604020202020204" pitchFamily="34" charset="0"/>
              <a:buChar char="•"/>
            </a:pPr>
            <a:r>
              <a:rPr lang="en-US" sz="2200" dirty="0"/>
              <a:t>Certify every </a:t>
            </a:r>
            <a:r>
              <a:rPr lang="en-US" sz="2200" b="1" dirty="0"/>
              <a:t>2 weeks</a:t>
            </a:r>
            <a:r>
              <a:rPr lang="en-US" sz="2200" dirty="0"/>
              <a:t> </a:t>
            </a:r>
          </a:p>
          <a:p>
            <a:pPr marL="800100" lvl="1" indent="-342900">
              <a:buFont typeface="Arial" panose="020B0604020202020204" pitchFamily="34" charset="0"/>
              <a:buChar char="•"/>
            </a:pPr>
            <a:r>
              <a:rPr lang="en-US" sz="2200" dirty="0"/>
              <a:t>See UI Finding Letter for certification day &amp; first certification date.</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Be </a:t>
            </a:r>
            <a:r>
              <a:rPr lang="en-US" sz="2200" b="1" i="1" dirty="0"/>
              <a:t>Able</a:t>
            </a:r>
            <a:r>
              <a:rPr lang="en-US" sz="2200" dirty="0"/>
              <a:t>, </a:t>
            </a:r>
            <a:r>
              <a:rPr lang="en-US" sz="2200" b="1" i="1" dirty="0"/>
              <a:t>Available</a:t>
            </a:r>
            <a:r>
              <a:rPr lang="en-US" sz="2200" dirty="0"/>
              <a:t> and </a:t>
            </a:r>
            <a:r>
              <a:rPr lang="en-US" sz="2200" b="1" i="1" dirty="0"/>
              <a:t>Actively</a:t>
            </a:r>
            <a:r>
              <a:rPr lang="en-US" sz="2200" dirty="0"/>
              <a:t> searching for work to receive unemployment insurance benefits</a:t>
            </a:r>
            <a:r>
              <a:rPr lang="en-US" sz="2200" b="1" dirty="0"/>
              <a:t>.</a:t>
            </a:r>
          </a:p>
          <a:p>
            <a:pPr marL="342900" indent="-342900">
              <a:buFont typeface="Arial" panose="020B0604020202020204" pitchFamily="34" charset="0"/>
              <a:buChar char="•"/>
            </a:pPr>
            <a:endParaRPr lang="en-US" sz="2200" b="1" dirty="0"/>
          </a:p>
          <a:p>
            <a:pPr marL="342900" indent="-342900">
              <a:buFont typeface="Arial" panose="020B0604020202020204" pitchFamily="34" charset="0"/>
              <a:buChar char="•"/>
            </a:pPr>
            <a:r>
              <a:rPr lang="en-US" sz="2200" dirty="0"/>
              <a:t>Review and prepare the answers before you certify to ensure quick, accurate certification.</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Download “I Filed My Claim What Happens Now” from the IDES website to view certification questions.</a:t>
            </a:r>
          </a:p>
        </p:txBody>
      </p:sp>
      <p:sp>
        <p:nvSpPr>
          <p:cNvPr id="4" name="TextBox 3">
            <a:extLst>
              <a:ext uri="{FF2B5EF4-FFF2-40B4-BE49-F238E27FC236}">
                <a16:creationId xmlns:a16="http://schemas.microsoft.com/office/drawing/2014/main" id="{22121351-8CD5-46C7-8ECC-0818212E59DB}"/>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17422161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3DB11-47BD-4B39-A7F1-7559BF5C162F}"/>
              </a:ext>
            </a:extLst>
          </p:cNvPr>
          <p:cNvPicPr>
            <a:picLocks noChangeAspect="1"/>
          </p:cNvPicPr>
          <p:nvPr/>
        </p:nvPicPr>
        <p:blipFill>
          <a:blip r:embed="rId2"/>
          <a:stretch>
            <a:fillRect/>
          </a:stretch>
        </p:blipFill>
        <p:spPr>
          <a:xfrm>
            <a:off x="609600" y="1121400"/>
            <a:ext cx="6858000" cy="3185804"/>
          </a:xfrm>
          <a:prstGeom prst="rect">
            <a:avLst/>
          </a:prstGeom>
        </p:spPr>
      </p:pic>
      <p:pic>
        <p:nvPicPr>
          <p:cNvPr id="4" name="Picture 3">
            <a:extLst>
              <a:ext uri="{FF2B5EF4-FFF2-40B4-BE49-F238E27FC236}">
                <a16:creationId xmlns:a16="http://schemas.microsoft.com/office/drawing/2014/main" id="{AA299D28-AFE4-4EB0-9ADE-9E691A5D9749}"/>
              </a:ext>
            </a:extLst>
          </p:cNvPr>
          <p:cNvPicPr>
            <a:picLocks noChangeAspect="1"/>
          </p:cNvPicPr>
          <p:nvPr/>
        </p:nvPicPr>
        <p:blipFill>
          <a:blip r:embed="rId3"/>
          <a:stretch>
            <a:fillRect/>
          </a:stretch>
        </p:blipFill>
        <p:spPr>
          <a:xfrm>
            <a:off x="609600" y="3886200"/>
            <a:ext cx="5314950" cy="2266950"/>
          </a:xfrm>
          <a:prstGeom prst="rect">
            <a:avLst/>
          </a:prstGeom>
        </p:spPr>
      </p:pic>
      <p:sp>
        <p:nvSpPr>
          <p:cNvPr id="6" name="TextBox 5">
            <a:extLst>
              <a:ext uri="{FF2B5EF4-FFF2-40B4-BE49-F238E27FC236}">
                <a16:creationId xmlns:a16="http://schemas.microsoft.com/office/drawing/2014/main" id="{5B928A14-391D-41AA-9E68-465615550ADF}"/>
              </a:ext>
            </a:extLst>
          </p:cNvPr>
          <p:cNvSpPr txBox="1"/>
          <p:nvPr/>
        </p:nvSpPr>
        <p:spPr>
          <a:xfrm>
            <a:off x="3985093" y="4169698"/>
            <a:ext cx="1773889" cy="431860"/>
          </a:xfrm>
          <a:prstGeom prst="rect">
            <a:avLst/>
          </a:prstGeom>
          <a:noFill/>
          <a:ln w="38100">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 name="Title 1">
            <a:extLst>
              <a:ext uri="{FF2B5EF4-FFF2-40B4-BE49-F238E27FC236}">
                <a16:creationId xmlns:a16="http://schemas.microsoft.com/office/drawing/2014/main" id="{38128925-848F-4EAA-8B36-80C6703A8ACB}"/>
              </a:ext>
            </a:extLst>
          </p:cNvPr>
          <p:cNvSpPr>
            <a:spLocks noGrp="1"/>
          </p:cNvSpPr>
          <p:nvPr>
            <p:ph type="title"/>
          </p:nvPr>
        </p:nvSpPr>
        <p:spPr>
          <a:xfrm>
            <a:off x="0" y="0"/>
            <a:ext cx="9144000" cy="1143000"/>
          </a:xfrm>
        </p:spPr>
        <p:txBody>
          <a:bodyPr>
            <a:normAutofit/>
          </a:bodyPr>
          <a:lstStyle/>
          <a:p>
            <a:r>
              <a:rPr lang="en-US" sz="3200" b="1" dirty="0">
                <a:solidFill>
                  <a:srgbClr val="1B4298"/>
                </a:solidFill>
                <a:latin typeface="+mn-lt"/>
                <a:cs typeface="Arial" panose="020B0604020202020204" pitchFamily="34" charset="0"/>
              </a:rPr>
              <a:t>Certify On-line at www.IDES.Illinois.gov</a:t>
            </a:r>
          </a:p>
        </p:txBody>
      </p:sp>
      <p:sp>
        <p:nvSpPr>
          <p:cNvPr id="10" name="TextBox 9">
            <a:extLst>
              <a:ext uri="{FF2B5EF4-FFF2-40B4-BE49-F238E27FC236}">
                <a16:creationId xmlns:a16="http://schemas.microsoft.com/office/drawing/2014/main" id="{68261FC7-2C41-4C94-B52F-208357F12DA5}"/>
              </a:ext>
            </a:extLst>
          </p:cNvPr>
          <p:cNvSpPr txBox="1"/>
          <p:nvPr/>
        </p:nvSpPr>
        <p:spPr>
          <a:xfrm>
            <a:off x="0" y="6389710"/>
            <a:ext cx="9144000" cy="468290"/>
          </a:xfrm>
          <a:prstGeom prst="rect">
            <a:avLst/>
          </a:prstGeom>
          <a:gradFill flip="none" rotWithShape="1">
            <a:gsLst>
              <a:gs pos="0">
                <a:srgbClr val="1B4298"/>
              </a:gs>
              <a:gs pos="48000">
                <a:srgbClr val="1B4298"/>
              </a:gs>
              <a:gs pos="100000">
                <a:schemeClr val="tx1"/>
              </a:gs>
            </a:gsLst>
            <a:lin ang="16200000" scaled="1"/>
            <a:tileRect/>
          </a:gradFill>
          <a:ln>
            <a:solidFill>
              <a:schemeClr val="bg1">
                <a:lumMod val="75000"/>
              </a:schemeClr>
            </a:solidFill>
          </a:ln>
        </p:spPr>
        <p:txBody>
          <a:bodyPr wrap="square" rtlCol="0">
            <a:spAutoFit/>
          </a:bodyPr>
          <a:lstStyle/>
          <a:p>
            <a:endParaRPr lang="en-US" dirty="0"/>
          </a:p>
        </p:txBody>
      </p:sp>
      <p:sp>
        <p:nvSpPr>
          <p:cNvPr id="2" name="Callout: Left Arrow 1">
            <a:extLst>
              <a:ext uri="{FF2B5EF4-FFF2-40B4-BE49-F238E27FC236}">
                <a16:creationId xmlns:a16="http://schemas.microsoft.com/office/drawing/2014/main" id="{02BAD525-1D2E-4574-8830-9CAEF2124B15}"/>
              </a:ext>
            </a:extLst>
          </p:cNvPr>
          <p:cNvSpPr/>
          <p:nvPr/>
        </p:nvSpPr>
        <p:spPr>
          <a:xfrm>
            <a:off x="5778032" y="3382326"/>
            <a:ext cx="2265831" cy="2086960"/>
          </a:xfrm>
          <a:prstGeom prst="left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Scroll to middle of page to locate </a:t>
            </a:r>
          </a:p>
          <a:p>
            <a:pPr algn="ctr"/>
            <a:r>
              <a:rPr lang="en-US" b="1" dirty="0"/>
              <a:t>File Certification</a:t>
            </a:r>
          </a:p>
        </p:txBody>
      </p:sp>
    </p:spTree>
    <p:extLst>
      <p:ext uri="{BB962C8B-B14F-4D97-AF65-F5344CB8AC3E}">
        <p14:creationId xmlns:p14="http://schemas.microsoft.com/office/powerpoint/2010/main" val="2264985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4CF771-9A16-4761-B3E5-AD1F3916E6C0}"/>
              </a:ext>
            </a:extLst>
          </p:cNvPr>
          <p:cNvPicPr>
            <a:picLocks noChangeAspect="1"/>
          </p:cNvPicPr>
          <p:nvPr/>
        </p:nvPicPr>
        <p:blipFill>
          <a:blip r:embed="rId2"/>
          <a:stretch>
            <a:fillRect/>
          </a:stretch>
        </p:blipFill>
        <p:spPr>
          <a:xfrm>
            <a:off x="5012639" y="75768"/>
            <a:ext cx="3810000" cy="1209261"/>
          </a:xfrm>
          <a:prstGeom prst="rect">
            <a:avLst/>
          </a:prstGeom>
        </p:spPr>
      </p:pic>
      <p:sp>
        <p:nvSpPr>
          <p:cNvPr id="5" name="Title 1">
            <a:extLst>
              <a:ext uri="{FF2B5EF4-FFF2-40B4-BE49-F238E27FC236}">
                <a16:creationId xmlns:a16="http://schemas.microsoft.com/office/drawing/2014/main" id="{6ED5116A-9EF3-4141-9CC3-D17278435FDD}"/>
              </a:ext>
            </a:extLst>
          </p:cNvPr>
          <p:cNvSpPr>
            <a:spLocks noGrp="1"/>
          </p:cNvSpPr>
          <p:nvPr>
            <p:ph type="title"/>
          </p:nvPr>
        </p:nvSpPr>
        <p:spPr>
          <a:xfrm>
            <a:off x="173939" y="126504"/>
            <a:ext cx="4876800" cy="944562"/>
          </a:xfrm>
        </p:spPr>
        <p:txBody>
          <a:bodyPr>
            <a:normAutofit/>
          </a:bodyPr>
          <a:lstStyle/>
          <a:p>
            <a:pPr algn="ctr"/>
            <a:r>
              <a:rPr lang="en-US" sz="3200" b="1" dirty="0">
                <a:solidFill>
                  <a:srgbClr val="1B4298"/>
                </a:solidFill>
                <a:latin typeface="+mn-lt"/>
                <a:cs typeface="Arial" panose="020B0604020202020204" pitchFamily="34" charset="0"/>
              </a:rPr>
              <a:t>Certify via the telephone</a:t>
            </a:r>
          </a:p>
        </p:txBody>
      </p:sp>
      <p:sp>
        <p:nvSpPr>
          <p:cNvPr id="7" name="Rectangle 6">
            <a:extLst>
              <a:ext uri="{FF2B5EF4-FFF2-40B4-BE49-F238E27FC236}">
                <a16:creationId xmlns:a16="http://schemas.microsoft.com/office/drawing/2014/main" id="{8F5B7B10-EE46-4F62-A292-4AED8C73DEA1}"/>
              </a:ext>
            </a:extLst>
          </p:cNvPr>
          <p:cNvSpPr/>
          <p:nvPr/>
        </p:nvSpPr>
        <p:spPr>
          <a:xfrm>
            <a:off x="4865003" y="1493960"/>
            <a:ext cx="4278997" cy="4832092"/>
          </a:xfrm>
          <a:prstGeom prst="rect">
            <a:avLst/>
          </a:prstGeom>
        </p:spPr>
        <p:txBody>
          <a:bodyPr wrap="square">
            <a:spAutoFit/>
          </a:bodyPr>
          <a:lstStyle/>
          <a:p>
            <a:r>
              <a:rPr lang="en-US" sz="1400" dirty="0"/>
              <a:t>6. Are you receiving or have you applied for primary Social Security benefits?</a:t>
            </a:r>
          </a:p>
          <a:p>
            <a:endParaRPr lang="en-US" sz="1400" dirty="0"/>
          </a:p>
          <a:p>
            <a:r>
              <a:rPr lang="en-US" sz="1400" dirty="0"/>
              <a:t>7. Other than Social Security, are you receiving or have you  applied fora retirement or disability pension?</a:t>
            </a:r>
          </a:p>
          <a:p>
            <a:pPr lvl="1"/>
            <a:r>
              <a:rPr lang="en-US" sz="1400" dirty="0"/>
              <a:t>• If yes, has the amount changed?</a:t>
            </a:r>
          </a:p>
          <a:p>
            <a:endParaRPr lang="en-US" sz="1400" dirty="0"/>
          </a:p>
          <a:p>
            <a:r>
              <a:rPr lang="en-US" sz="1400" dirty="0"/>
              <a:t>8. Did you attend school or receive training?</a:t>
            </a:r>
          </a:p>
          <a:p>
            <a:pPr lvl="1"/>
            <a:r>
              <a:rPr lang="en-US" sz="1400" dirty="0"/>
              <a:t>• If yes, did you attend all scheduled training courses?</a:t>
            </a:r>
          </a:p>
          <a:p>
            <a:pPr lvl="1"/>
            <a:r>
              <a:rPr lang="en-US" sz="1400" dirty="0"/>
              <a:t>• If no, enter the number of days that you did not attend class.</a:t>
            </a:r>
          </a:p>
          <a:p>
            <a:endParaRPr lang="en-US" sz="1400" dirty="0"/>
          </a:p>
          <a:p>
            <a:r>
              <a:rPr lang="en-US" sz="1400" dirty="0"/>
              <a:t>9. Do you have a current workers’ compensation claim or do you expect to receive workers’ compensation for a temporary disability?</a:t>
            </a:r>
          </a:p>
          <a:p>
            <a:endParaRPr lang="en-US" sz="1400" dirty="0"/>
          </a:p>
          <a:p>
            <a:r>
              <a:rPr lang="en-US" sz="1400" dirty="0"/>
              <a:t>10. Has your phone number changed?</a:t>
            </a:r>
          </a:p>
          <a:p>
            <a:pPr lvl="1"/>
            <a:r>
              <a:rPr lang="en-US" sz="1400" dirty="0"/>
              <a:t>• If yes, enter your new ten-digit telephone number.</a:t>
            </a:r>
          </a:p>
          <a:p>
            <a:endParaRPr lang="en-US" sz="1400" dirty="0"/>
          </a:p>
          <a:p>
            <a:r>
              <a:rPr lang="en-US" sz="1400" dirty="0"/>
              <a:t>11. Has your mailing address changed?</a:t>
            </a:r>
          </a:p>
        </p:txBody>
      </p:sp>
      <p:sp>
        <p:nvSpPr>
          <p:cNvPr id="8" name="Rectangle 7">
            <a:extLst>
              <a:ext uri="{FF2B5EF4-FFF2-40B4-BE49-F238E27FC236}">
                <a16:creationId xmlns:a16="http://schemas.microsoft.com/office/drawing/2014/main" id="{3769654D-28E6-4DA4-952A-6A02CDB5CB3E}"/>
              </a:ext>
            </a:extLst>
          </p:cNvPr>
          <p:cNvSpPr/>
          <p:nvPr/>
        </p:nvSpPr>
        <p:spPr>
          <a:xfrm>
            <a:off x="295951" y="1279997"/>
            <a:ext cx="4572000" cy="5216813"/>
          </a:xfrm>
          <a:prstGeom prst="rect">
            <a:avLst/>
          </a:prstGeom>
        </p:spPr>
        <p:txBody>
          <a:bodyPr>
            <a:spAutoFit/>
          </a:bodyPr>
          <a:lstStyle/>
          <a:p>
            <a:r>
              <a:rPr lang="en-US" sz="1400" dirty="0">
                <a:latin typeface="Helvetica" panose="020B0604020202020204" pitchFamily="34" charset="0"/>
              </a:rPr>
              <a:t>1</a:t>
            </a:r>
            <a:r>
              <a:rPr lang="en-US" sz="1400" dirty="0"/>
              <a:t>. Have you received or will you receive holiday pay during the period of Sunday through Saturday (week 1 beginning date through week 2</a:t>
            </a:r>
          </a:p>
          <a:p>
            <a:r>
              <a:rPr lang="en-US" sz="1400" dirty="0"/>
              <a:t>ending date)?</a:t>
            </a:r>
          </a:p>
          <a:p>
            <a:pPr lvl="1"/>
            <a:r>
              <a:rPr lang="en-US" sz="1400" dirty="0"/>
              <a:t>• If yes, enter the gross amount of your holiday pay (before deductions) for each week.</a:t>
            </a:r>
          </a:p>
          <a:p>
            <a:endParaRPr lang="en-US" sz="1400" dirty="0"/>
          </a:p>
          <a:p>
            <a:r>
              <a:rPr lang="en-US" sz="1400" dirty="0"/>
              <a:t>2. Did you work during the period of Sunday (week 1 beginning date) through Saturday (week 2 ending date)?</a:t>
            </a:r>
          </a:p>
          <a:p>
            <a:pPr lvl="1"/>
            <a:r>
              <a:rPr lang="en-US" sz="1400" dirty="0"/>
              <a:t>• If yes, enter the total amount of earnings (before deductions) for each week.</a:t>
            </a:r>
          </a:p>
          <a:p>
            <a:endParaRPr lang="en-US" sz="1400" dirty="0"/>
          </a:p>
          <a:p>
            <a:r>
              <a:rPr lang="en-US" sz="1400" dirty="0"/>
              <a:t>3. Has your dependency status changed during this certification period?</a:t>
            </a:r>
          </a:p>
          <a:p>
            <a:endParaRPr lang="en-US" sz="1400" dirty="0"/>
          </a:p>
          <a:p>
            <a:r>
              <a:rPr lang="en-US" sz="1400" dirty="0"/>
              <a:t>4. Were you able and available to work each day during your normal work week?</a:t>
            </a:r>
          </a:p>
          <a:p>
            <a:pPr lvl="1"/>
            <a:r>
              <a:rPr lang="en-US" sz="1400" dirty="0"/>
              <a:t>• If no, enter the number of days you were unavailable for work in each of the weeks.</a:t>
            </a:r>
          </a:p>
          <a:p>
            <a:endParaRPr lang="en-US" sz="1400" dirty="0"/>
          </a:p>
          <a:p>
            <a:r>
              <a:rPr lang="en-US" sz="1400" dirty="0"/>
              <a:t>5. Did you actively look for work for the week of Sunday (week 1 beginning date) through Saturday (week 2 ending date)?</a:t>
            </a:r>
          </a:p>
          <a:p>
            <a:endParaRPr lang="en-US" sz="1100" dirty="0">
              <a:solidFill>
                <a:schemeClr val="bg1"/>
              </a:solidFill>
            </a:endParaRPr>
          </a:p>
        </p:txBody>
      </p:sp>
      <p:sp>
        <p:nvSpPr>
          <p:cNvPr id="6" name="TextBox 5">
            <a:extLst>
              <a:ext uri="{FF2B5EF4-FFF2-40B4-BE49-F238E27FC236}">
                <a16:creationId xmlns:a16="http://schemas.microsoft.com/office/drawing/2014/main" id="{FFF32221-84E5-46DD-B089-BD694DF1B5A6}"/>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
        <p:nvSpPr>
          <p:cNvPr id="2" name="TextBox 1">
            <a:extLst>
              <a:ext uri="{FF2B5EF4-FFF2-40B4-BE49-F238E27FC236}">
                <a16:creationId xmlns:a16="http://schemas.microsoft.com/office/drawing/2014/main" id="{C43A2123-CF13-4994-9F9A-18BC7A6C148B}"/>
              </a:ext>
            </a:extLst>
          </p:cNvPr>
          <p:cNvSpPr txBox="1"/>
          <p:nvPr/>
        </p:nvSpPr>
        <p:spPr>
          <a:xfrm>
            <a:off x="5036451" y="63658"/>
            <a:ext cx="3797310" cy="1279997"/>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9968614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4548"/>
            <a:ext cx="9144000" cy="1142165"/>
          </a:xfrm>
        </p:spPr>
        <p:txBody>
          <a:bodyPr>
            <a:normAutofit/>
          </a:bodyPr>
          <a:lstStyle/>
          <a:p>
            <a:r>
              <a:rPr lang="en-US" sz="3200" b="1" dirty="0">
                <a:solidFill>
                  <a:srgbClr val="1B4298"/>
                </a:solidFill>
                <a:latin typeface="+mn-lt"/>
                <a:cs typeface="Arial" panose="020B0604020202020204" pitchFamily="34" charset="0"/>
              </a:rPr>
              <a:t>How Earnings Affect Your UI Benefits</a:t>
            </a:r>
            <a:endParaRPr lang="en-US" sz="3200" dirty="0">
              <a:solidFill>
                <a:srgbClr val="1B4298"/>
              </a:solidFill>
              <a:latin typeface="+mn-lt"/>
              <a:cs typeface="Arial" panose="020B0604020202020204" pitchFamily="34" charset="0"/>
            </a:endParaRPr>
          </a:p>
        </p:txBody>
      </p:sp>
      <p:sp>
        <p:nvSpPr>
          <p:cNvPr id="10" name="Subtitle 2"/>
          <p:cNvSpPr txBox="1">
            <a:spLocks/>
          </p:cNvSpPr>
          <p:nvPr/>
        </p:nvSpPr>
        <p:spPr>
          <a:xfrm>
            <a:off x="265842" y="1816785"/>
            <a:ext cx="2895600" cy="368529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0" algn="l" defTabSz="914400" rtl="0" eaLnBrk="1" fontAlgn="auto" latinLnBrk="0" hangingPunct="1">
              <a:lnSpc>
                <a:spcPct val="100000"/>
              </a:lnSpc>
              <a:spcBef>
                <a:spcPts val="18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If you earn </a:t>
            </a:r>
            <a:r>
              <a:rPr kumimoji="0" lang="en-US" sz="1600" b="0" i="0" u="sng" strike="noStrike" kern="1200" cap="none" spc="0" normalizeH="0" baseline="0" noProof="0" dirty="0">
                <a:ln>
                  <a:noFill/>
                </a:ln>
                <a:solidFill>
                  <a:schemeClr val="bg1"/>
                </a:solidFill>
                <a:effectLst/>
                <a:uLnTx/>
                <a:uFillTx/>
                <a:latin typeface="+mn-lt"/>
                <a:ea typeface="+mn-ea"/>
                <a:cs typeface="+mn-cs"/>
              </a:rPr>
              <a:t>less than half</a:t>
            </a:r>
            <a:r>
              <a:rPr kumimoji="0" lang="en-US" sz="1600" b="0" i="0" u="none" strike="noStrike" kern="1200" cap="none" spc="0" normalizeH="0" baseline="0" noProof="0" dirty="0">
                <a:ln>
                  <a:noFill/>
                </a:ln>
                <a:solidFill>
                  <a:schemeClr val="bg1"/>
                </a:solidFill>
                <a:effectLst/>
                <a:uLnTx/>
                <a:uFillTx/>
                <a:latin typeface="+mn-lt"/>
                <a:ea typeface="+mn-ea"/>
                <a:cs typeface="+mn-cs"/>
              </a:rPr>
              <a:t> of your weekly benefit amount (WBA), you will receive your full WBA</a:t>
            </a:r>
          </a:p>
          <a:p>
            <a:pPr marL="228600" marR="0" lvl="0" indent="0" algn="l" defTabSz="914400" rtl="0" eaLnBrk="1" fontAlgn="auto" latinLnBrk="0" hangingPunct="1">
              <a:lnSpc>
                <a:spcPct val="100000"/>
              </a:lnSpc>
              <a:spcBef>
                <a:spcPts val="18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If you earn </a:t>
            </a:r>
            <a:r>
              <a:rPr kumimoji="0" lang="en-US" sz="1600" b="0" i="0" u="sng" strike="noStrike" kern="1200" cap="none" spc="0" normalizeH="0" baseline="0" noProof="0" dirty="0">
                <a:ln>
                  <a:noFill/>
                </a:ln>
                <a:solidFill>
                  <a:schemeClr val="bg1"/>
                </a:solidFill>
                <a:effectLst/>
                <a:uLnTx/>
                <a:uFillTx/>
                <a:latin typeface="+mn-lt"/>
                <a:ea typeface="+mn-ea"/>
                <a:cs typeface="+mn-cs"/>
              </a:rPr>
              <a:t>more than half</a:t>
            </a:r>
            <a:r>
              <a:rPr kumimoji="0" lang="en-US" sz="1600" b="0" i="0" u="none" strike="noStrike" kern="1200" cap="none" spc="0" normalizeH="0" baseline="0" noProof="0" dirty="0">
                <a:ln>
                  <a:noFill/>
                </a:ln>
                <a:solidFill>
                  <a:schemeClr val="bg1"/>
                </a:solidFill>
                <a:effectLst/>
                <a:uLnTx/>
                <a:uFillTx/>
                <a:latin typeface="+mn-lt"/>
                <a:ea typeface="+mn-ea"/>
                <a:cs typeface="+mn-cs"/>
              </a:rPr>
              <a:t> of your WBA, there will be a dollar-for-dollar deduction from your WBA</a:t>
            </a:r>
          </a:p>
          <a:p>
            <a:pPr marL="228600" marR="0" lvl="0" indent="0" algn="l" defTabSz="914400" rtl="0" eaLnBrk="1" fontAlgn="auto" latinLnBrk="0" hangingPunct="1">
              <a:lnSpc>
                <a:spcPct val="100000"/>
              </a:lnSpc>
              <a:spcBef>
                <a:spcPts val="18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If you earn an amount equal to or more than your WBA, your claim will be closed</a:t>
            </a:r>
          </a:p>
        </p:txBody>
      </p:sp>
      <p:sp>
        <p:nvSpPr>
          <p:cNvPr id="8" name="Subtitle 2"/>
          <p:cNvSpPr txBox="1">
            <a:spLocks/>
          </p:cNvSpPr>
          <p:nvPr/>
        </p:nvSpPr>
        <p:spPr>
          <a:xfrm>
            <a:off x="3581400" y="1829963"/>
            <a:ext cx="4495800" cy="590550"/>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For example: Your WBA is $400</a:t>
            </a:r>
          </a:p>
        </p:txBody>
      </p:sp>
      <p:sp>
        <p:nvSpPr>
          <p:cNvPr id="13" name="Rectangle 12"/>
          <p:cNvSpPr/>
          <p:nvPr/>
        </p:nvSpPr>
        <p:spPr>
          <a:xfrm>
            <a:off x="4211446" y="4574998"/>
            <a:ext cx="4572000" cy="369332"/>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chemeClr val="bg1"/>
                </a:solidFill>
                <a:effectLst/>
                <a:uLnTx/>
                <a:uFillTx/>
              </a:rPr>
              <a:t>**dollar-for-dollar deduction from your WBA</a:t>
            </a:r>
          </a:p>
        </p:txBody>
      </p:sp>
      <p:sp>
        <p:nvSpPr>
          <p:cNvPr id="9" name="TextBox 8">
            <a:extLst>
              <a:ext uri="{FF2B5EF4-FFF2-40B4-BE49-F238E27FC236}">
                <a16:creationId xmlns:a16="http://schemas.microsoft.com/office/drawing/2014/main" id="{E61D7D2E-E1B8-4B55-B8A1-E8E163D4791D}"/>
              </a:ext>
            </a:extLst>
          </p:cNvPr>
          <p:cNvSpPr txBox="1"/>
          <p:nvPr/>
        </p:nvSpPr>
        <p:spPr>
          <a:xfrm>
            <a:off x="0" y="6389710"/>
            <a:ext cx="9144000" cy="468290"/>
          </a:xfrm>
          <a:prstGeom prst="rect">
            <a:avLst/>
          </a:prstGeom>
          <a:gradFill flip="none" rotWithShape="1">
            <a:gsLst>
              <a:gs pos="0">
                <a:srgbClr val="1B4298"/>
              </a:gs>
              <a:gs pos="48000">
                <a:srgbClr val="1B4298"/>
              </a:gs>
              <a:gs pos="100000">
                <a:schemeClr val="tx1"/>
              </a:gs>
            </a:gsLst>
            <a:lin ang="16200000" scaled="1"/>
            <a:tileRect/>
          </a:gradFill>
          <a:ln>
            <a:solidFill>
              <a:srgbClr val="1B4298"/>
            </a:solidFill>
          </a:ln>
        </p:spPr>
        <p:txBody>
          <a:bodyPr wrap="square" rtlCol="0">
            <a:spAutoFit/>
          </a:bodyPr>
          <a:lstStyle/>
          <a:p>
            <a:endParaRPr lang="en-US" dirty="0"/>
          </a:p>
        </p:txBody>
      </p:sp>
      <p:graphicFrame>
        <p:nvGraphicFramePr>
          <p:cNvPr id="11" name="Table 10">
            <a:extLst>
              <a:ext uri="{FF2B5EF4-FFF2-40B4-BE49-F238E27FC236}">
                <a16:creationId xmlns:a16="http://schemas.microsoft.com/office/drawing/2014/main" id="{D090BCCD-2493-4C1B-B8F8-7DE368A1B2EB}"/>
              </a:ext>
            </a:extLst>
          </p:cNvPr>
          <p:cNvGraphicFramePr>
            <a:graphicFrameLocks noGrp="1"/>
          </p:cNvGraphicFramePr>
          <p:nvPr>
            <p:extLst>
              <p:ext uri="{D42A27DB-BD31-4B8C-83A1-F6EECF244321}">
                <p14:modId xmlns:p14="http://schemas.microsoft.com/office/powerpoint/2010/main" val="3199367443"/>
              </p:ext>
            </p:extLst>
          </p:nvPr>
        </p:nvGraphicFramePr>
        <p:xfrm>
          <a:off x="3418895" y="2449981"/>
          <a:ext cx="5135372" cy="1464945"/>
        </p:xfrm>
        <a:graphic>
          <a:graphicData uri="http://schemas.openxmlformats.org/drawingml/2006/table">
            <a:tbl>
              <a:tblPr/>
              <a:tblGrid>
                <a:gridCol w="1173038">
                  <a:extLst>
                    <a:ext uri="{9D8B030D-6E8A-4147-A177-3AD203B41FA5}">
                      <a16:colId xmlns:a16="http://schemas.microsoft.com/office/drawing/2014/main" val="3911382831"/>
                    </a:ext>
                  </a:extLst>
                </a:gridCol>
                <a:gridCol w="1253017">
                  <a:extLst>
                    <a:ext uri="{9D8B030D-6E8A-4147-A177-3AD203B41FA5}">
                      <a16:colId xmlns:a16="http://schemas.microsoft.com/office/drawing/2014/main" val="822170118"/>
                    </a:ext>
                  </a:extLst>
                </a:gridCol>
                <a:gridCol w="1349660">
                  <a:extLst>
                    <a:ext uri="{9D8B030D-6E8A-4147-A177-3AD203B41FA5}">
                      <a16:colId xmlns:a16="http://schemas.microsoft.com/office/drawing/2014/main" val="1998249187"/>
                    </a:ext>
                  </a:extLst>
                </a:gridCol>
                <a:gridCol w="1359657">
                  <a:extLst>
                    <a:ext uri="{9D8B030D-6E8A-4147-A177-3AD203B41FA5}">
                      <a16:colId xmlns:a16="http://schemas.microsoft.com/office/drawing/2014/main" val="1114224704"/>
                    </a:ext>
                  </a:extLst>
                </a:gridCol>
              </a:tblGrid>
              <a:tr h="0">
                <a:tc>
                  <a:txBody>
                    <a:bodyPr/>
                    <a:lstStyle/>
                    <a:p>
                      <a:pPr algn="l" fontAlgn="b"/>
                      <a:endParaRPr lang="en-US" sz="1800" b="0" i="0" u="none" strike="noStrike" dirty="0">
                        <a:solidFill>
                          <a:schemeClr val="bg1"/>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dirty="0">
                          <a:solidFill>
                            <a:schemeClr val="bg1"/>
                          </a:solidFill>
                          <a:effectLst/>
                          <a:latin typeface="Arial" panose="020B0604020202020204" pitchFamily="34" charset="0"/>
                        </a:rPr>
                        <a:t>Earn less</a:t>
                      </a:r>
                    </a:p>
                  </a:txBody>
                  <a:tcPr marL="9525" marR="9525" marT="9525" marB="0" anchor="b">
                    <a:lnL>
                      <a:noFill/>
                    </a:lnL>
                    <a:lnR>
                      <a:noFill/>
                    </a:lnR>
                    <a:lnT>
                      <a:noFill/>
                    </a:lnT>
                    <a:lnB>
                      <a:noFill/>
                    </a:lnB>
                  </a:tcPr>
                </a:tc>
                <a:tc>
                  <a:txBody>
                    <a:bodyPr/>
                    <a:lstStyle/>
                    <a:p>
                      <a:pPr algn="ctr" fontAlgn="b"/>
                      <a:r>
                        <a:rPr lang="en-US" sz="1800" b="0" i="0" u="none" strike="noStrike">
                          <a:solidFill>
                            <a:schemeClr val="bg1"/>
                          </a:solidFill>
                          <a:effectLst/>
                          <a:latin typeface="Arial" panose="020B0604020202020204" pitchFamily="34" charset="0"/>
                        </a:rPr>
                        <a:t>Earn more</a:t>
                      </a:r>
                    </a:p>
                  </a:txBody>
                  <a:tcPr marL="9525" marR="9525" marT="9525" marB="0" anchor="b">
                    <a:lnL>
                      <a:noFill/>
                    </a:lnL>
                    <a:lnR>
                      <a:noFill/>
                    </a:lnR>
                    <a:lnT>
                      <a:noFill/>
                    </a:lnT>
                    <a:lnB>
                      <a:noFill/>
                    </a:lnB>
                  </a:tcPr>
                </a:tc>
                <a:tc>
                  <a:txBody>
                    <a:bodyPr/>
                    <a:lstStyle/>
                    <a:p>
                      <a:pPr algn="ctr" fontAlgn="b"/>
                      <a:r>
                        <a:rPr lang="en-US" sz="1800" b="0" i="0" u="none" strike="noStrike">
                          <a:solidFill>
                            <a:schemeClr val="bg1"/>
                          </a:solidFill>
                          <a:effectLst/>
                          <a:latin typeface="Arial" panose="020B0604020202020204" pitchFamily="34" charset="0"/>
                        </a:rPr>
                        <a:t>Earn 100%</a:t>
                      </a:r>
                    </a:p>
                  </a:txBody>
                  <a:tcPr marL="9525" marR="9525" marT="9525" marB="0" anchor="b">
                    <a:lnL>
                      <a:noFill/>
                    </a:lnL>
                    <a:lnR>
                      <a:noFill/>
                    </a:lnR>
                    <a:lnT>
                      <a:noFill/>
                    </a:lnT>
                    <a:lnB>
                      <a:noFill/>
                    </a:lnB>
                  </a:tcPr>
                </a:tc>
                <a:extLst>
                  <a:ext uri="{0D108BD9-81ED-4DB2-BD59-A6C34878D82A}">
                    <a16:rowId xmlns:a16="http://schemas.microsoft.com/office/drawing/2014/main" val="2546186789"/>
                  </a:ext>
                </a:extLst>
              </a:tr>
              <a:tr h="295275">
                <a:tc>
                  <a:txBody>
                    <a:bodyPr/>
                    <a:lstStyle/>
                    <a:p>
                      <a:pPr algn="l" fontAlgn="b"/>
                      <a:endParaRPr lang="en-US" sz="1800" b="0" i="0" u="none" strike="noStrike" dirty="0">
                        <a:solidFill>
                          <a:schemeClr val="bg1"/>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dirty="0">
                          <a:solidFill>
                            <a:schemeClr val="bg1"/>
                          </a:solidFill>
                          <a:effectLst/>
                          <a:latin typeface="Arial" panose="020B0604020202020204" pitchFamily="34" charset="0"/>
                        </a:rPr>
                        <a:t>than 50%</a:t>
                      </a:r>
                    </a:p>
                  </a:txBody>
                  <a:tcPr marL="9525" marR="9525" marT="9525" marB="0" anchor="b">
                    <a:lnL>
                      <a:noFill/>
                    </a:lnL>
                    <a:lnR>
                      <a:noFill/>
                    </a:lnR>
                    <a:lnT>
                      <a:noFill/>
                    </a:lnT>
                    <a:lnB>
                      <a:noFill/>
                    </a:lnB>
                  </a:tcPr>
                </a:tc>
                <a:tc>
                  <a:txBody>
                    <a:bodyPr/>
                    <a:lstStyle/>
                    <a:p>
                      <a:pPr algn="ctr" fontAlgn="b"/>
                      <a:r>
                        <a:rPr lang="en-US" sz="1800" b="0" i="0" u="none" strike="noStrike" dirty="0">
                          <a:solidFill>
                            <a:schemeClr val="bg1"/>
                          </a:solidFill>
                          <a:effectLst/>
                          <a:latin typeface="Arial" panose="020B0604020202020204" pitchFamily="34" charset="0"/>
                        </a:rPr>
                        <a:t>than 50%</a:t>
                      </a:r>
                    </a:p>
                  </a:txBody>
                  <a:tcPr marL="9525" marR="9525" marT="9525" marB="0" anchor="b">
                    <a:lnL>
                      <a:noFill/>
                    </a:lnL>
                    <a:lnR>
                      <a:noFill/>
                    </a:lnR>
                    <a:lnT>
                      <a:noFill/>
                    </a:lnT>
                    <a:lnB>
                      <a:noFill/>
                    </a:lnB>
                  </a:tcPr>
                </a:tc>
                <a:tc>
                  <a:txBody>
                    <a:bodyPr/>
                    <a:lstStyle/>
                    <a:p>
                      <a:pPr algn="ctr" fontAlgn="b"/>
                      <a:r>
                        <a:rPr lang="en-US" sz="1800" b="0" i="0" u="none" strike="noStrike">
                          <a:solidFill>
                            <a:schemeClr val="bg1"/>
                          </a:solidFill>
                          <a:effectLst/>
                          <a:latin typeface="Arial" panose="020B0604020202020204" pitchFamily="34" charset="0"/>
                        </a:rPr>
                        <a:t>or more</a:t>
                      </a:r>
                    </a:p>
                  </a:txBody>
                  <a:tcPr marL="9525" marR="9525" marT="9525" marB="0" anchor="b">
                    <a:lnL>
                      <a:noFill/>
                    </a:lnL>
                    <a:lnR>
                      <a:noFill/>
                    </a:lnR>
                    <a:lnT>
                      <a:noFill/>
                    </a:lnT>
                    <a:lnB>
                      <a:noFill/>
                    </a:lnB>
                  </a:tcPr>
                </a:tc>
                <a:extLst>
                  <a:ext uri="{0D108BD9-81ED-4DB2-BD59-A6C34878D82A}">
                    <a16:rowId xmlns:a16="http://schemas.microsoft.com/office/drawing/2014/main" val="3954119265"/>
                  </a:ext>
                </a:extLst>
              </a:tr>
              <a:tr h="295275">
                <a:tc>
                  <a:txBody>
                    <a:bodyPr/>
                    <a:lstStyle/>
                    <a:p>
                      <a:pPr algn="l" fontAlgn="b"/>
                      <a:r>
                        <a:rPr lang="en-US" sz="1800" b="0" i="0" u="none" strike="noStrike" dirty="0">
                          <a:solidFill>
                            <a:schemeClr val="bg1"/>
                          </a:solidFill>
                          <a:effectLst/>
                          <a:latin typeface="Arial" panose="020B0604020202020204" pitchFamily="34" charset="0"/>
                        </a:rPr>
                        <a:t>WBA</a:t>
                      </a:r>
                    </a:p>
                  </a:txBody>
                  <a:tcPr marL="9525" marR="9525" marT="9525" marB="0" anchor="b">
                    <a:lnL>
                      <a:noFill/>
                    </a:lnL>
                    <a:lnR>
                      <a:noFill/>
                    </a:lnR>
                    <a:lnT>
                      <a:noFill/>
                    </a:lnT>
                    <a:lnB>
                      <a:noFill/>
                    </a:lnB>
                  </a:tcPr>
                </a:tc>
                <a:tc>
                  <a:txBody>
                    <a:bodyPr/>
                    <a:lstStyle/>
                    <a:p>
                      <a:pPr algn="r" fontAlgn="b"/>
                      <a:endParaRPr lang="en-US" sz="1800" b="0" i="0" u="none" strike="noStrike" dirty="0">
                        <a:solidFill>
                          <a:schemeClr val="bg1"/>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chemeClr val="bg1"/>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chemeClr val="bg1"/>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37750584"/>
                  </a:ext>
                </a:extLst>
              </a:tr>
              <a:tr h="295275">
                <a:tc>
                  <a:txBody>
                    <a:bodyPr/>
                    <a:lstStyle/>
                    <a:p>
                      <a:pPr algn="l" fontAlgn="b"/>
                      <a:r>
                        <a:rPr lang="en-US" sz="1800" b="0" i="0" u="none" strike="noStrike" dirty="0">
                          <a:solidFill>
                            <a:schemeClr val="bg1"/>
                          </a:solidFill>
                          <a:effectLst/>
                          <a:latin typeface="Arial" panose="020B0604020202020204" pitchFamily="34" charset="0"/>
                        </a:rPr>
                        <a:t>Earnings</a:t>
                      </a:r>
                    </a:p>
                  </a:txBody>
                  <a:tcPr marL="9525" marR="9525" marT="9525" marB="0" anchor="b">
                    <a:lnL>
                      <a:noFill/>
                    </a:lnL>
                    <a:lnR>
                      <a:noFill/>
                    </a:lnR>
                    <a:lnT>
                      <a:noFill/>
                    </a:lnT>
                    <a:lnB>
                      <a:noFill/>
                    </a:lnB>
                  </a:tcPr>
                </a:tc>
                <a:tc>
                  <a:txBody>
                    <a:bodyPr/>
                    <a:lstStyle/>
                    <a:p>
                      <a:pPr algn="r" fontAlgn="b"/>
                      <a:endParaRPr lang="en-US" sz="1800" b="0" i="0" u="none" strike="noStrike" dirty="0">
                        <a:solidFill>
                          <a:schemeClr val="bg1"/>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chemeClr val="bg1"/>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chemeClr val="bg1"/>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598420298"/>
                  </a:ext>
                </a:extLst>
              </a:tr>
              <a:tr h="295275">
                <a:tc>
                  <a:txBody>
                    <a:bodyPr/>
                    <a:lstStyle/>
                    <a:p>
                      <a:pPr algn="l" fontAlgn="b"/>
                      <a:r>
                        <a:rPr lang="en-US" sz="1800" b="0" i="0" u="none" strike="noStrike" dirty="0">
                          <a:solidFill>
                            <a:schemeClr val="bg1"/>
                          </a:solidFill>
                          <a:effectLst/>
                          <a:latin typeface="Arial" panose="020B0604020202020204" pitchFamily="34" charset="0"/>
                        </a:rPr>
                        <a:t>WBA</a:t>
                      </a:r>
                    </a:p>
                  </a:txBody>
                  <a:tcPr marL="9525" marR="9525" marT="9525" marB="0" anchor="b">
                    <a:lnL>
                      <a:noFill/>
                    </a:lnL>
                    <a:lnR>
                      <a:noFill/>
                    </a:lnR>
                    <a:lnT>
                      <a:noFill/>
                    </a:lnT>
                    <a:lnB>
                      <a:noFill/>
                    </a:lnB>
                  </a:tcPr>
                </a:tc>
                <a:tc>
                  <a:txBody>
                    <a:bodyPr/>
                    <a:lstStyle/>
                    <a:p>
                      <a:pPr algn="r" fontAlgn="b"/>
                      <a:endParaRPr lang="en-US" sz="1800" b="0" i="0" u="none" strike="noStrike" dirty="0">
                        <a:solidFill>
                          <a:schemeClr val="bg1"/>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chemeClr val="bg1"/>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chemeClr val="bg1"/>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762203523"/>
                  </a:ext>
                </a:extLst>
              </a:tr>
            </a:tbl>
          </a:graphicData>
        </a:graphic>
      </p:graphicFrame>
      <p:sp>
        <p:nvSpPr>
          <p:cNvPr id="3" name="TextBox 2">
            <a:extLst>
              <a:ext uri="{FF2B5EF4-FFF2-40B4-BE49-F238E27FC236}">
                <a16:creationId xmlns:a16="http://schemas.microsoft.com/office/drawing/2014/main" id="{F34A1108-1636-4810-B779-7E9ED6147F8B}"/>
              </a:ext>
            </a:extLst>
          </p:cNvPr>
          <p:cNvSpPr txBox="1"/>
          <p:nvPr/>
        </p:nvSpPr>
        <p:spPr>
          <a:xfrm>
            <a:off x="4852987" y="3043449"/>
            <a:ext cx="871946" cy="1015663"/>
          </a:xfrm>
          <a:prstGeom prst="rect">
            <a:avLst/>
          </a:prstGeom>
          <a:noFill/>
        </p:spPr>
        <p:txBody>
          <a:bodyPr wrap="square" rtlCol="0">
            <a:spAutoFit/>
          </a:bodyPr>
          <a:lstStyle/>
          <a:p>
            <a:pPr algn="r"/>
            <a:r>
              <a:rPr lang="en-US" sz="2000" dirty="0">
                <a:solidFill>
                  <a:schemeClr val="bg1"/>
                </a:solidFill>
              </a:rPr>
              <a:t>$400</a:t>
            </a:r>
          </a:p>
          <a:p>
            <a:pPr algn="r"/>
            <a:r>
              <a:rPr lang="en-US" sz="2000" dirty="0">
                <a:solidFill>
                  <a:schemeClr val="bg1"/>
                </a:solidFill>
              </a:rPr>
              <a:t>$190</a:t>
            </a:r>
          </a:p>
          <a:p>
            <a:pPr algn="r"/>
            <a:r>
              <a:rPr lang="en-US" sz="2000" dirty="0">
                <a:solidFill>
                  <a:schemeClr val="bg1"/>
                </a:solidFill>
              </a:rPr>
              <a:t>$400</a:t>
            </a:r>
            <a:endParaRPr lang="en-US" sz="2000" dirty="0"/>
          </a:p>
        </p:txBody>
      </p:sp>
      <p:sp>
        <p:nvSpPr>
          <p:cNvPr id="4" name="TextBox 3">
            <a:extLst>
              <a:ext uri="{FF2B5EF4-FFF2-40B4-BE49-F238E27FC236}">
                <a16:creationId xmlns:a16="http://schemas.microsoft.com/office/drawing/2014/main" id="{D37562A2-05A5-41C4-89C3-64F86CA0B653}"/>
              </a:ext>
            </a:extLst>
          </p:cNvPr>
          <p:cNvSpPr txBox="1"/>
          <p:nvPr/>
        </p:nvSpPr>
        <p:spPr>
          <a:xfrm>
            <a:off x="5871536" y="3034896"/>
            <a:ext cx="960520" cy="1015663"/>
          </a:xfrm>
          <a:prstGeom prst="rect">
            <a:avLst/>
          </a:prstGeom>
          <a:noFill/>
        </p:spPr>
        <p:txBody>
          <a:bodyPr wrap="none" rtlCol="0">
            <a:spAutoFit/>
          </a:bodyPr>
          <a:lstStyle/>
          <a:p>
            <a:pPr algn="r"/>
            <a:r>
              <a:rPr lang="en-US" sz="2000" dirty="0">
                <a:solidFill>
                  <a:schemeClr val="bg1"/>
                </a:solidFill>
              </a:rPr>
              <a:t>$400</a:t>
            </a:r>
          </a:p>
          <a:p>
            <a:pPr algn="r"/>
            <a:r>
              <a:rPr lang="en-US" sz="2000" dirty="0">
                <a:solidFill>
                  <a:schemeClr val="bg1"/>
                </a:solidFill>
              </a:rPr>
              <a:t>$210</a:t>
            </a:r>
          </a:p>
          <a:p>
            <a:pPr algn="r"/>
            <a:r>
              <a:rPr lang="en-US" sz="2000" dirty="0">
                <a:solidFill>
                  <a:schemeClr val="bg1"/>
                </a:solidFill>
              </a:rPr>
              <a:t>**$390</a:t>
            </a:r>
          </a:p>
        </p:txBody>
      </p:sp>
      <p:sp>
        <p:nvSpPr>
          <p:cNvPr id="5" name="TextBox 4">
            <a:extLst>
              <a:ext uri="{FF2B5EF4-FFF2-40B4-BE49-F238E27FC236}">
                <a16:creationId xmlns:a16="http://schemas.microsoft.com/office/drawing/2014/main" id="{76671E2C-BA14-4728-84BE-53C5BB80D327}"/>
              </a:ext>
            </a:extLst>
          </p:cNvPr>
          <p:cNvSpPr txBox="1"/>
          <p:nvPr/>
        </p:nvSpPr>
        <p:spPr>
          <a:xfrm>
            <a:off x="7379150" y="3043448"/>
            <a:ext cx="832279" cy="1015663"/>
          </a:xfrm>
          <a:prstGeom prst="rect">
            <a:avLst/>
          </a:prstGeom>
          <a:noFill/>
        </p:spPr>
        <p:txBody>
          <a:bodyPr wrap="none" rtlCol="0">
            <a:spAutoFit/>
          </a:bodyPr>
          <a:lstStyle/>
          <a:p>
            <a:pPr algn="r"/>
            <a:r>
              <a:rPr lang="en-US" sz="2000" dirty="0">
                <a:solidFill>
                  <a:schemeClr val="bg1"/>
                </a:solidFill>
              </a:rPr>
              <a:t>$400</a:t>
            </a:r>
          </a:p>
          <a:p>
            <a:pPr algn="r"/>
            <a:r>
              <a:rPr lang="en-US" sz="2000" dirty="0">
                <a:solidFill>
                  <a:schemeClr val="bg1"/>
                </a:solidFill>
              </a:rPr>
              <a:t>$400+</a:t>
            </a:r>
          </a:p>
          <a:p>
            <a:pPr algn="r"/>
            <a:r>
              <a:rPr lang="en-US" sz="2000" dirty="0">
                <a:solidFill>
                  <a:schemeClr val="bg1"/>
                </a:solidFill>
              </a:rPr>
              <a:t>$0</a:t>
            </a:r>
          </a:p>
        </p:txBody>
      </p:sp>
    </p:spTree>
    <p:extLst>
      <p:ext uri="{BB962C8B-B14F-4D97-AF65-F5344CB8AC3E}">
        <p14:creationId xmlns:p14="http://schemas.microsoft.com/office/powerpoint/2010/main" val="289377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62789"/>
            <a:ext cx="6248400" cy="4275221"/>
          </a:xfrm>
          <a:prstGeom prst="rect">
            <a:avLst/>
          </a:prstGeom>
        </p:spPr>
      </p:pic>
      <p:sp>
        <p:nvSpPr>
          <p:cNvPr id="2" name="Title 1"/>
          <p:cNvSpPr>
            <a:spLocks noGrp="1"/>
          </p:cNvSpPr>
          <p:nvPr>
            <p:ph type="title"/>
          </p:nvPr>
        </p:nvSpPr>
        <p:spPr>
          <a:xfrm>
            <a:off x="6096000" y="2305050"/>
            <a:ext cx="2133600" cy="2933700"/>
          </a:xfrm>
        </p:spPr>
        <p:txBody>
          <a:bodyPr>
            <a:normAutofit fontScale="90000"/>
          </a:bodyPr>
          <a:lstStyle/>
          <a:p>
            <a:pPr algn="ctr"/>
            <a:r>
              <a:rPr lang="en-US" sz="3600" b="1" dirty="0">
                <a:solidFill>
                  <a:srgbClr val="FF0000"/>
                </a:solidFill>
                <a:latin typeface="Arial" panose="020B0604020202020204" pitchFamily="34" charset="0"/>
                <a:cs typeface="Arial" panose="020B0604020202020204" pitchFamily="34" charset="0"/>
              </a:rPr>
              <a:t>Important</a:t>
            </a:r>
            <a:br>
              <a:rPr lang="en-US" sz="3600" b="1" dirty="0">
                <a:solidFill>
                  <a:srgbClr val="FF0000"/>
                </a:solidFill>
                <a:latin typeface="Arial" panose="020B0604020202020204" pitchFamily="34" charset="0"/>
                <a:cs typeface="Arial" panose="020B0604020202020204" pitchFamily="34" charset="0"/>
              </a:rPr>
            </a:br>
            <a:br>
              <a:rPr lang="en-US" sz="2700" dirty="0">
                <a:solidFill>
                  <a:schemeClr val="tx1">
                    <a:lumMod val="65000"/>
                    <a:lumOff val="35000"/>
                  </a:schemeClr>
                </a:solidFill>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Print/save </a:t>
            </a:r>
            <a:r>
              <a:rPr lang="en-US" sz="2700" u="sng" dirty="0">
                <a:latin typeface="Arial" panose="020B0604020202020204" pitchFamily="34" charset="0"/>
                <a:cs typeface="Arial" panose="020B0604020202020204" pitchFamily="34" charset="0"/>
              </a:rPr>
              <a:t>YOUR</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Claim Summary page</a:t>
            </a:r>
          </a:p>
        </p:txBody>
      </p:sp>
      <p:sp>
        <p:nvSpPr>
          <p:cNvPr id="4" name="TextBox 3"/>
          <p:cNvSpPr txBox="1"/>
          <p:nvPr/>
        </p:nvSpPr>
        <p:spPr>
          <a:xfrm>
            <a:off x="1981200" y="2438400"/>
            <a:ext cx="1524000" cy="369332"/>
          </a:xfrm>
          <a:prstGeom prst="rect">
            <a:avLst/>
          </a:prstGeom>
          <a:noFill/>
          <a:ln w="38100">
            <a:solidFill>
              <a:srgbClr val="FF0000"/>
            </a:solidFill>
          </a:ln>
        </p:spPr>
        <p:txBody>
          <a:bodyPr wrap="square" rtlCol="0">
            <a:spAutoFit/>
          </a:bodyPr>
          <a:lstStyle/>
          <a:p>
            <a:endParaRPr lang="en-US" dirty="0">
              <a:solidFill>
                <a:srgbClr val="FF0000"/>
              </a:solidFill>
            </a:endParaRPr>
          </a:p>
        </p:txBody>
      </p:sp>
      <p:sp>
        <p:nvSpPr>
          <p:cNvPr id="5" name="TextBox 4"/>
          <p:cNvSpPr txBox="1"/>
          <p:nvPr/>
        </p:nvSpPr>
        <p:spPr>
          <a:xfrm>
            <a:off x="1981200" y="3162300"/>
            <a:ext cx="3429000" cy="609600"/>
          </a:xfrm>
          <a:prstGeom prst="rect">
            <a:avLst/>
          </a:prstGeom>
          <a:noFill/>
          <a:ln w="38100">
            <a:solidFill>
              <a:srgbClr val="FF0000"/>
            </a:solidFill>
          </a:ln>
        </p:spPr>
        <p:txBody>
          <a:bodyPr wrap="square" rtlCol="0">
            <a:spAutoFit/>
          </a:bodyPr>
          <a:lstStyle/>
          <a:p>
            <a:endParaRPr lang="en-US" dirty="0"/>
          </a:p>
        </p:txBody>
      </p:sp>
      <p:sp>
        <p:nvSpPr>
          <p:cNvPr id="6" name="TextBox 5"/>
          <p:cNvSpPr txBox="1"/>
          <p:nvPr/>
        </p:nvSpPr>
        <p:spPr>
          <a:xfrm>
            <a:off x="1981200" y="4648200"/>
            <a:ext cx="3810000" cy="261610"/>
          </a:xfrm>
          <a:prstGeom prst="rect">
            <a:avLst/>
          </a:prstGeom>
          <a:noFill/>
          <a:ln w="38100">
            <a:solidFill>
              <a:srgbClr val="FF0000"/>
            </a:solidFill>
          </a:ln>
        </p:spPr>
        <p:txBody>
          <a:bodyPr wrap="square" rtlCol="0">
            <a:spAutoFit/>
          </a:bodyPr>
          <a:lstStyle/>
          <a:p>
            <a:endParaRPr lang="en-US" sz="1100" dirty="0"/>
          </a:p>
        </p:txBody>
      </p:sp>
      <p:sp>
        <p:nvSpPr>
          <p:cNvPr id="7" name="TextBox 6"/>
          <p:cNvSpPr txBox="1"/>
          <p:nvPr/>
        </p:nvSpPr>
        <p:spPr>
          <a:xfrm>
            <a:off x="0" y="284057"/>
            <a:ext cx="9143999" cy="584775"/>
          </a:xfrm>
          <a:prstGeom prst="rect">
            <a:avLst/>
          </a:prstGeom>
          <a:noFill/>
        </p:spPr>
        <p:txBody>
          <a:bodyPr wrap="square" rtlCol="0">
            <a:spAutoFit/>
          </a:bodyPr>
          <a:lstStyle/>
          <a:p>
            <a:pPr algn="ctr"/>
            <a:r>
              <a:rPr lang="en-US" sz="3200" b="1" dirty="0">
                <a:solidFill>
                  <a:srgbClr val="1B4298"/>
                </a:solidFill>
                <a:cs typeface="Arial" panose="020B0604020202020204" pitchFamily="34" charset="0"/>
              </a:rPr>
              <a:t>Claim Summary Page</a:t>
            </a:r>
          </a:p>
        </p:txBody>
      </p:sp>
      <p:sp>
        <p:nvSpPr>
          <p:cNvPr id="9" name="Arrow: Right 8">
            <a:extLst>
              <a:ext uri="{FF2B5EF4-FFF2-40B4-BE49-F238E27FC236}">
                <a16:creationId xmlns:a16="http://schemas.microsoft.com/office/drawing/2014/main" id="{03963A0A-8C0C-42A9-ACB4-5A5AF2F24180}"/>
              </a:ext>
            </a:extLst>
          </p:cNvPr>
          <p:cNvSpPr/>
          <p:nvPr/>
        </p:nvSpPr>
        <p:spPr>
          <a:xfrm>
            <a:off x="990600" y="4512305"/>
            <a:ext cx="990600" cy="533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3CF9A34-D10C-4ED0-A5B1-0BE47F1855A2}"/>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37983759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7D0CF0-5228-4EF3-8AC7-94AE1241EB1D}"/>
              </a:ext>
            </a:extLst>
          </p:cNvPr>
          <p:cNvPicPr>
            <a:picLocks noChangeAspect="1"/>
          </p:cNvPicPr>
          <p:nvPr/>
        </p:nvPicPr>
        <p:blipFill>
          <a:blip r:embed="rId3"/>
          <a:stretch>
            <a:fillRect/>
          </a:stretch>
        </p:blipFill>
        <p:spPr>
          <a:xfrm>
            <a:off x="570700" y="2455707"/>
            <a:ext cx="8232799" cy="3429000"/>
          </a:xfrm>
          <a:prstGeom prst="rect">
            <a:avLst/>
          </a:prstGeom>
        </p:spPr>
      </p:pic>
      <p:pic>
        <p:nvPicPr>
          <p:cNvPr id="5" name="Picture 4">
            <a:extLst>
              <a:ext uri="{FF2B5EF4-FFF2-40B4-BE49-F238E27FC236}">
                <a16:creationId xmlns:a16="http://schemas.microsoft.com/office/drawing/2014/main" id="{C82D1206-4DBE-4CD7-BCE2-436612D71C0F}"/>
              </a:ext>
            </a:extLst>
          </p:cNvPr>
          <p:cNvPicPr>
            <a:picLocks noChangeAspect="1"/>
          </p:cNvPicPr>
          <p:nvPr/>
        </p:nvPicPr>
        <p:blipFill>
          <a:blip r:embed="rId4"/>
          <a:stretch>
            <a:fillRect/>
          </a:stretch>
        </p:blipFill>
        <p:spPr>
          <a:xfrm>
            <a:off x="685799" y="3636807"/>
            <a:ext cx="8117699" cy="2247900"/>
          </a:xfrm>
          <a:prstGeom prst="rect">
            <a:avLst/>
          </a:prstGeom>
        </p:spPr>
      </p:pic>
      <p:pic>
        <p:nvPicPr>
          <p:cNvPr id="8" name="Picture 7">
            <a:extLst>
              <a:ext uri="{FF2B5EF4-FFF2-40B4-BE49-F238E27FC236}">
                <a16:creationId xmlns:a16="http://schemas.microsoft.com/office/drawing/2014/main" id="{6DD69678-6FA9-4906-AA88-3B02DEB380CB}"/>
              </a:ext>
            </a:extLst>
          </p:cNvPr>
          <p:cNvPicPr>
            <a:picLocks noChangeAspect="1"/>
          </p:cNvPicPr>
          <p:nvPr/>
        </p:nvPicPr>
        <p:blipFill>
          <a:blip r:embed="rId5"/>
          <a:stretch>
            <a:fillRect/>
          </a:stretch>
        </p:blipFill>
        <p:spPr>
          <a:xfrm>
            <a:off x="7189010" y="2455707"/>
            <a:ext cx="1219200" cy="411834"/>
          </a:xfrm>
          <a:prstGeom prst="rect">
            <a:avLst/>
          </a:prstGeom>
        </p:spPr>
      </p:pic>
      <p:sp>
        <p:nvSpPr>
          <p:cNvPr id="13" name="TextBox 12">
            <a:extLst>
              <a:ext uri="{FF2B5EF4-FFF2-40B4-BE49-F238E27FC236}">
                <a16:creationId xmlns:a16="http://schemas.microsoft.com/office/drawing/2014/main" id="{048B72E8-0663-4775-B248-169D43F53AED}"/>
              </a:ext>
            </a:extLst>
          </p:cNvPr>
          <p:cNvSpPr txBox="1"/>
          <p:nvPr/>
        </p:nvSpPr>
        <p:spPr>
          <a:xfrm>
            <a:off x="1840872" y="134822"/>
            <a:ext cx="5807551" cy="1077218"/>
          </a:xfrm>
          <a:prstGeom prst="rect">
            <a:avLst/>
          </a:prstGeom>
          <a:noFill/>
        </p:spPr>
        <p:txBody>
          <a:bodyPr wrap="none" rtlCol="0">
            <a:spAutoFit/>
          </a:bodyPr>
          <a:lstStyle/>
          <a:p>
            <a:pPr algn="ctr"/>
            <a:r>
              <a:rPr lang="en-US" sz="3200" b="1" dirty="0">
                <a:solidFill>
                  <a:srgbClr val="1B4298"/>
                </a:solidFill>
              </a:rPr>
              <a:t>Employment Service Registration</a:t>
            </a:r>
          </a:p>
          <a:p>
            <a:pPr lvl="0" algn="ctr"/>
            <a:r>
              <a:rPr lang="en-US" sz="3200" b="1" dirty="0">
                <a:solidFill>
                  <a:srgbClr val="1B4298"/>
                </a:solidFill>
                <a:cs typeface="Arial" panose="020B0604020202020204" pitchFamily="34" charset="0"/>
              </a:rPr>
              <a:t>www.IllinoisJobLink.com</a:t>
            </a:r>
            <a:endParaRPr lang="en-US" sz="4000" b="1" dirty="0">
              <a:solidFill>
                <a:srgbClr val="1B4298"/>
              </a:solidFill>
            </a:endParaRPr>
          </a:p>
        </p:txBody>
      </p:sp>
      <p:sp>
        <p:nvSpPr>
          <p:cNvPr id="9" name="TextBox 8">
            <a:extLst>
              <a:ext uri="{FF2B5EF4-FFF2-40B4-BE49-F238E27FC236}">
                <a16:creationId xmlns:a16="http://schemas.microsoft.com/office/drawing/2014/main" id="{7C6622E8-5B03-457F-A00B-58E320A78F93}"/>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
        <p:nvSpPr>
          <p:cNvPr id="2" name="Callout: Down Arrow 1">
            <a:extLst>
              <a:ext uri="{FF2B5EF4-FFF2-40B4-BE49-F238E27FC236}">
                <a16:creationId xmlns:a16="http://schemas.microsoft.com/office/drawing/2014/main" id="{73CFF7BF-2EB0-46FE-933B-0308E9FA58CB}"/>
              </a:ext>
            </a:extLst>
          </p:cNvPr>
          <p:cNvSpPr/>
          <p:nvPr/>
        </p:nvSpPr>
        <p:spPr>
          <a:xfrm>
            <a:off x="6604409" y="1602490"/>
            <a:ext cx="1913205" cy="848929"/>
          </a:xfrm>
          <a:prstGeom prst="down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10976B9-1DC4-4965-85D8-26E69D8B1A10}"/>
              </a:ext>
            </a:extLst>
          </p:cNvPr>
          <p:cNvSpPr txBox="1"/>
          <p:nvPr/>
        </p:nvSpPr>
        <p:spPr>
          <a:xfrm>
            <a:off x="6668724" y="1708550"/>
            <a:ext cx="1848890" cy="369332"/>
          </a:xfrm>
          <a:prstGeom prst="rect">
            <a:avLst/>
          </a:prstGeom>
          <a:noFill/>
        </p:spPr>
        <p:txBody>
          <a:bodyPr wrap="square" rtlCol="0">
            <a:spAutoFit/>
          </a:bodyPr>
          <a:lstStyle/>
          <a:p>
            <a:r>
              <a:rPr lang="en-US" b="1" dirty="0">
                <a:solidFill>
                  <a:schemeClr val="bg1"/>
                </a:solidFill>
              </a:rPr>
              <a:t>LOG IN/REGISTER</a:t>
            </a:r>
          </a:p>
        </p:txBody>
      </p:sp>
      <p:sp>
        <p:nvSpPr>
          <p:cNvPr id="6" name="TextBox 5">
            <a:extLst>
              <a:ext uri="{FF2B5EF4-FFF2-40B4-BE49-F238E27FC236}">
                <a16:creationId xmlns:a16="http://schemas.microsoft.com/office/drawing/2014/main" id="{112BA770-8ED1-4783-A731-E0B808014EDB}"/>
              </a:ext>
            </a:extLst>
          </p:cNvPr>
          <p:cNvSpPr txBox="1"/>
          <p:nvPr/>
        </p:nvSpPr>
        <p:spPr>
          <a:xfrm>
            <a:off x="610318" y="1673011"/>
            <a:ext cx="4017499" cy="707886"/>
          </a:xfrm>
          <a:prstGeom prst="rect">
            <a:avLst/>
          </a:prstGeom>
          <a:solidFill>
            <a:schemeClr val="tx1"/>
          </a:solidFill>
        </p:spPr>
        <p:txBody>
          <a:bodyPr wrap="square" rtlCol="0">
            <a:spAutoFit/>
          </a:bodyPr>
          <a:lstStyle/>
          <a:p>
            <a:pPr algn="ctr"/>
            <a:r>
              <a:rPr lang="en-US" sz="2000" b="1" i="1" dirty="0">
                <a:solidFill>
                  <a:schemeClr val="bg1"/>
                </a:solidFill>
              </a:rPr>
              <a:t>Your benefits will not be paid until </a:t>
            </a:r>
          </a:p>
          <a:p>
            <a:pPr algn="ctr"/>
            <a:r>
              <a:rPr lang="en-US" sz="2000" b="1" i="1" dirty="0">
                <a:solidFill>
                  <a:schemeClr val="bg1"/>
                </a:solidFill>
              </a:rPr>
              <a:t>your registration is complete</a:t>
            </a:r>
            <a:r>
              <a:rPr lang="en-US" sz="2000" i="1" dirty="0">
                <a:solidFill>
                  <a:schemeClr val="bg1"/>
                </a:solidFill>
              </a:rPr>
              <a:t>.</a:t>
            </a:r>
          </a:p>
        </p:txBody>
      </p:sp>
    </p:spTree>
    <p:extLst>
      <p:ext uri="{BB962C8B-B14F-4D97-AF65-F5344CB8AC3E}">
        <p14:creationId xmlns:p14="http://schemas.microsoft.com/office/powerpoint/2010/main" val="761369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4657D-71B6-1F40-9F72-1E136F4FD49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20201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20D57-E04A-48A1-91BE-765EE4D7F944}"/>
              </a:ext>
            </a:extLst>
          </p:cNvPr>
          <p:cNvPicPr>
            <a:picLocks noChangeAspect="1"/>
          </p:cNvPicPr>
          <p:nvPr/>
        </p:nvPicPr>
        <p:blipFill>
          <a:blip r:embed="rId2"/>
          <a:stretch>
            <a:fillRect/>
          </a:stretch>
        </p:blipFill>
        <p:spPr>
          <a:xfrm>
            <a:off x="419100" y="1172866"/>
            <a:ext cx="8305800" cy="1426168"/>
          </a:xfrm>
          <a:prstGeom prst="rect">
            <a:avLst/>
          </a:prstGeom>
        </p:spPr>
      </p:pic>
      <p:pic>
        <p:nvPicPr>
          <p:cNvPr id="3" name="Picture 2">
            <a:extLst>
              <a:ext uri="{FF2B5EF4-FFF2-40B4-BE49-F238E27FC236}">
                <a16:creationId xmlns:a16="http://schemas.microsoft.com/office/drawing/2014/main" id="{CB363B3D-3A21-448B-8C42-5E98408F6485}"/>
              </a:ext>
            </a:extLst>
          </p:cNvPr>
          <p:cNvPicPr>
            <a:picLocks noChangeAspect="1"/>
          </p:cNvPicPr>
          <p:nvPr/>
        </p:nvPicPr>
        <p:blipFill>
          <a:blip r:embed="rId3"/>
          <a:stretch>
            <a:fillRect/>
          </a:stretch>
        </p:blipFill>
        <p:spPr>
          <a:xfrm>
            <a:off x="5213053" y="2064897"/>
            <a:ext cx="3511847" cy="3620237"/>
          </a:xfrm>
          <a:prstGeom prst="rect">
            <a:avLst/>
          </a:prstGeom>
        </p:spPr>
      </p:pic>
      <p:sp>
        <p:nvSpPr>
          <p:cNvPr id="4" name="TextBox 3">
            <a:extLst>
              <a:ext uri="{FF2B5EF4-FFF2-40B4-BE49-F238E27FC236}">
                <a16:creationId xmlns:a16="http://schemas.microsoft.com/office/drawing/2014/main" id="{79C5CF67-556A-4F94-AC5A-F39AFCB3D7E7}"/>
              </a:ext>
            </a:extLst>
          </p:cNvPr>
          <p:cNvSpPr txBox="1"/>
          <p:nvPr/>
        </p:nvSpPr>
        <p:spPr>
          <a:xfrm>
            <a:off x="800100" y="2743200"/>
            <a:ext cx="4343400" cy="1815882"/>
          </a:xfrm>
          <a:prstGeom prst="rect">
            <a:avLst/>
          </a:prstGeom>
          <a:noFill/>
        </p:spPr>
        <p:txBody>
          <a:bodyPr wrap="square" rtlCol="0">
            <a:spAutoFit/>
          </a:bodyPr>
          <a:lstStyle/>
          <a:p>
            <a:pPr algn="ctr"/>
            <a:r>
              <a:rPr lang="en-US" sz="2800" b="1" dirty="0"/>
              <a:t>To complete your </a:t>
            </a:r>
          </a:p>
          <a:p>
            <a:pPr algn="ctr"/>
            <a:r>
              <a:rPr lang="en-US" sz="2800" b="1" dirty="0"/>
              <a:t>required registration for</a:t>
            </a:r>
          </a:p>
          <a:p>
            <a:pPr algn="ctr"/>
            <a:r>
              <a:rPr lang="en-US" sz="2800" b="1" dirty="0"/>
              <a:t>Illinois JobLink</a:t>
            </a:r>
          </a:p>
          <a:p>
            <a:pPr algn="ctr"/>
            <a:r>
              <a:rPr lang="en-US" sz="2800" b="1" dirty="0"/>
              <a:t>start by creating a profile</a:t>
            </a:r>
          </a:p>
        </p:txBody>
      </p:sp>
      <p:sp>
        <p:nvSpPr>
          <p:cNvPr id="5" name="TextBox 4">
            <a:extLst>
              <a:ext uri="{FF2B5EF4-FFF2-40B4-BE49-F238E27FC236}">
                <a16:creationId xmlns:a16="http://schemas.microsoft.com/office/drawing/2014/main" id="{1642A607-BCD9-489D-B44B-69F01058356C}"/>
              </a:ext>
            </a:extLst>
          </p:cNvPr>
          <p:cNvSpPr txBox="1"/>
          <p:nvPr/>
        </p:nvSpPr>
        <p:spPr>
          <a:xfrm>
            <a:off x="2971800" y="443925"/>
            <a:ext cx="2662908" cy="584775"/>
          </a:xfrm>
          <a:prstGeom prst="rect">
            <a:avLst/>
          </a:prstGeom>
          <a:noFill/>
        </p:spPr>
        <p:txBody>
          <a:bodyPr wrap="none" rtlCol="0">
            <a:spAutoFit/>
          </a:bodyPr>
          <a:lstStyle/>
          <a:p>
            <a:r>
              <a:rPr lang="en-US" sz="3200" b="1" dirty="0">
                <a:solidFill>
                  <a:srgbClr val="1B4298"/>
                </a:solidFill>
                <a:cs typeface="Arial" panose="020B0604020202020204" pitchFamily="34" charset="0"/>
              </a:rPr>
              <a:t>Illinois JobLink</a:t>
            </a:r>
          </a:p>
        </p:txBody>
      </p:sp>
      <p:sp>
        <p:nvSpPr>
          <p:cNvPr id="6" name="TextBox 5">
            <a:extLst>
              <a:ext uri="{FF2B5EF4-FFF2-40B4-BE49-F238E27FC236}">
                <a16:creationId xmlns:a16="http://schemas.microsoft.com/office/drawing/2014/main" id="{E9998062-9DCB-4526-8C88-AE58390D6411}"/>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31233038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ABA18-67FF-4B01-A645-C0ECB405F740}"/>
              </a:ext>
            </a:extLst>
          </p:cNvPr>
          <p:cNvPicPr>
            <a:picLocks noChangeAspect="1"/>
          </p:cNvPicPr>
          <p:nvPr/>
        </p:nvPicPr>
        <p:blipFill>
          <a:blip r:embed="rId3"/>
          <a:stretch>
            <a:fillRect/>
          </a:stretch>
        </p:blipFill>
        <p:spPr>
          <a:xfrm>
            <a:off x="362432" y="1059006"/>
            <a:ext cx="8275821" cy="3775046"/>
          </a:xfrm>
          <a:prstGeom prst="rect">
            <a:avLst/>
          </a:prstGeom>
        </p:spPr>
      </p:pic>
      <p:sp>
        <p:nvSpPr>
          <p:cNvPr id="2" name="Title 1"/>
          <p:cNvSpPr>
            <a:spLocks noGrp="1"/>
          </p:cNvSpPr>
          <p:nvPr>
            <p:ph type="title"/>
          </p:nvPr>
        </p:nvSpPr>
        <p:spPr>
          <a:xfrm>
            <a:off x="457200" y="220806"/>
            <a:ext cx="7467600" cy="838200"/>
          </a:xfrm>
        </p:spPr>
        <p:txBody>
          <a:bodyPr>
            <a:noAutofit/>
          </a:bodyPr>
          <a:lstStyle/>
          <a:p>
            <a:pPr algn="l"/>
            <a:r>
              <a:rPr lang="en-US" sz="4800" b="1" dirty="0">
                <a:solidFill>
                  <a:srgbClr val="1B4298"/>
                </a:solidFill>
                <a:latin typeface="+mn-lt"/>
                <a:cs typeface="Arial" panose="020B0604020202020204" pitchFamily="34" charset="0"/>
              </a:rPr>
              <a:t>Illinois JobLink -  Resume</a:t>
            </a:r>
          </a:p>
        </p:txBody>
      </p:sp>
      <p:sp>
        <p:nvSpPr>
          <p:cNvPr id="3" name="TextBox 2"/>
          <p:cNvSpPr txBox="1"/>
          <p:nvPr/>
        </p:nvSpPr>
        <p:spPr>
          <a:xfrm>
            <a:off x="471487" y="5150216"/>
            <a:ext cx="8275821"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You must create or upload at least one resume.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Upload/create multiple resumes for different types of positions you’re seeking!</a:t>
            </a:r>
          </a:p>
        </p:txBody>
      </p:sp>
      <p:sp>
        <p:nvSpPr>
          <p:cNvPr id="5" name="TextBox 4">
            <a:extLst>
              <a:ext uri="{FF2B5EF4-FFF2-40B4-BE49-F238E27FC236}">
                <a16:creationId xmlns:a16="http://schemas.microsoft.com/office/drawing/2014/main" id="{4F3CA2A3-DC78-4EDF-883B-51EA28A23CF2}"/>
              </a:ext>
            </a:extLst>
          </p:cNvPr>
          <p:cNvSpPr txBox="1"/>
          <p:nvPr/>
        </p:nvSpPr>
        <p:spPr>
          <a:xfrm>
            <a:off x="1933575" y="3898783"/>
            <a:ext cx="4457700" cy="461665"/>
          </a:xfrm>
          <a:prstGeom prst="rect">
            <a:avLst/>
          </a:prstGeom>
          <a:noFill/>
          <a:ln w="28575">
            <a:solidFill>
              <a:srgbClr val="FF0000"/>
            </a:solidFill>
          </a:ln>
        </p:spPr>
        <p:txBody>
          <a:bodyPr wrap="square" rtlCol="0">
            <a:spAutoFit/>
          </a:bodyPr>
          <a:lstStyle/>
          <a:p>
            <a:endParaRPr lang="en-US" sz="2400" dirty="0"/>
          </a:p>
        </p:txBody>
      </p:sp>
      <p:sp>
        <p:nvSpPr>
          <p:cNvPr id="6" name="TextBox 5">
            <a:extLst>
              <a:ext uri="{FF2B5EF4-FFF2-40B4-BE49-F238E27FC236}">
                <a16:creationId xmlns:a16="http://schemas.microsoft.com/office/drawing/2014/main" id="{EDE378BF-35D2-44EC-8FE4-F9A7618C173F}"/>
              </a:ext>
            </a:extLst>
          </p:cNvPr>
          <p:cNvSpPr txBox="1"/>
          <p:nvPr/>
        </p:nvSpPr>
        <p:spPr>
          <a:xfrm>
            <a:off x="3663349" y="4042185"/>
            <a:ext cx="2727926" cy="276999"/>
          </a:xfrm>
          <a:prstGeom prst="rect">
            <a:avLst/>
          </a:prstGeom>
          <a:noFill/>
        </p:spPr>
        <p:txBody>
          <a:bodyPr wrap="none" rtlCol="0">
            <a:spAutoFit/>
          </a:bodyPr>
          <a:lstStyle/>
          <a:p>
            <a:r>
              <a:rPr lang="en-US" sz="1200" dirty="0">
                <a:solidFill>
                  <a:srgbClr val="FF0000"/>
                </a:solidFill>
              </a:rPr>
              <a:t>Enter job title for position you’re seeking</a:t>
            </a:r>
          </a:p>
        </p:txBody>
      </p:sp>
      <p:sp>
        <p:nvSpPr>
          <p:cNvPr id="7" name="TextBox 6">
            <a:extLst>
              <a:ext uri="{FF2B5EF4-FFF2-40B4-BE49-F238E27FC236}">
                <a16:creationId xmlns:a16="http://schemas.microsoft.com/office/drawing/2014/main" id="{6D0460B5-848C-466C-85B8-6C483A427F07}"/>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15214179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52866" y="1753494"/>
            <a:ext cx="2638733" cy="34163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You must be:</a:t>
            </a:r>
          </a:p>
          <a:p>
            <a:pPr marL="342900" indent="-342900">
              <a:buFont typeface="Arial" pitchFamily="34" charset="0"/>
              <a:buChar char="•"/>
            </a:pPr>
            <a:r>
              <a:rPr lang="en-US" sz="2400" b="1" i="1" dirty="0">
                <a:latin typeface="Arial" panose="020B0604020202020204" pitchFamily="34" charset="0"/>
                <a:cs typeface="Arial" panose="020B0604020202020204" pitchFamily="34" charset="0"/>
              </a:rPr>
              <a:t>Able</a:t>
            </a:r>
          </a:p>
          <a:p>
            <a:pPr marL="342900" indent="-342900">
              <a:buFont typeface="Arial" pitchFamily="34" charset="0"/>
              <a:buChar char="•"/>
            </a:pPr>
            <a:r>
              <a:rPr lang="en-US" sz="2400" b="1" i="1" dirty="0">
                <a:latin typeface="Arial" panose="020B0604020202020204" pitchFamily="34" charset="0"/>
                <a:cs typeface="Arial" panose="020B0604020202020204" pitchFamily="34" charset="0"/>
              </a:rPr>
              <a:t>Available</a:t>
            </a:r>
          </a:p>
          <a:p>
            <a:pPr marL="342900" indent="-342900">
              <a:buFont typeface="Arial" pitchFamily="34" charset="0"/>
              <a:buChar char="•"/>
            </a:pPr>
            <a:r>
              <a:rPr lang="en-US" sz="2400" b="1" i="1" dirty="0">
                <a:latin typeface="Arial" panose="020B0604020202020204" pitchFamily="34" charset="0"/>
                <a:cs typeface="Arial" panose="020B0604020202020204" pitchFamily="34" charset="0"/>
              </a:rPr>
              <a:t>Actively </a:t>
            </a:r>
            <a:r>
              <a:rPr lang="en-US" sz="2400" dirty="0">
                <a:latin typeface="Arial" panose="020B0604020202020204" pitchFamily="34" charset="0"/>
                <a:cs typeface="Arial" panose="020B0604020202020204" pitchFamily="34" charset="0"/>
              </a:rPr>
              <a:t>searching for work to receive unemployment insurance benefits.</a:t>
            </a:r>
          </a:p>
        </p:txBody>
      </p:sp>
      <p:sp>
        <p:nvSpPr>
          <p:cNvPr id="7" name="Title 1"/>
          <p:cNvSpPr>
            <a:spLocks noGrp="1"/>
          </p:cNvSpPr>
          <p:nvPr>
            <p:ph type="title"/>
          </p:nvPr>
        </p:nvSpPr>
        <p:spPr>
          <a:xfrm>
            <a:off x="2133600" y="192703"/>
            <a:ext cx="4876800" cy="944562"/>
          </a:xfrm>
        </p:spPr>
        <p:txBody>
          <a:bodyPr>
            <a:normAutofit/>
          </a:bodyPr>
          <a:lstStyle/>
          <a:p>
            <a:r>
              <a:rPr lang="en-US" sz="4400" b="1" dirty="0">
                <a:solidFill>
                  <a:srgbClr val="1B4298"/>
                </a:solidFill>
                <a:latin typeface="+mn-lt"/>
                <a:cs typeface="Arial" pitchFamily="34" charset="0"/>
              </a:rPr>
              <a:t>Searching for a Job!</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8" y="1230322"/>
            <a:ext cx="5819468" cy="454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rrow: Right 5">
            <a:extLst>
              <a:ext uri="{FF2B5EF4-FFF2-40B4-BE49-F238E27FC236}">
                <a16:creationId xmlns:a16="http://schemas.microsoft.com/office/drawing/2014/main" id="{67A2EEAA-C6D3-47F2-9467-4B5CDDD08519}"/>
              </a:ext>
            </a:extLst>
          </p:cNvPr>
          <p:cNvSpPr/>
          <p:nvPr/>
        </p:nvSpPr>
        <p:spPr>
          <a:xfrm rot="11513625">
            <a:off x="1348403" y="5206388"/>
            <a:ext cx="914399" cy="609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D54FE73-236E-475E-96D3-ED16F7EB33C7}"/>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1772732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E65E8-6743-485E-A34F-FF03E280875F}"/>
              </a:ext>
            </a:extLst>
          </p:cNvPr>
          <p:cNvPicPr>
            <a:picLocks noChangeAspect="1"/>
          </p:cNvPicPr>
          <p:nvPr/>
        </p:nvPicPr>
        <p:blipFill>
          <a:blip r:embed="rId3"/>
          <a:stretch>
            <a:fillRect/>
          </a:stretch>
        </p:blipFill>
        <p:spPr>
          <a:xfrm>
            <a:off x="609600" y="1066800"/>
            <a:ext cx="7886700" cy="4550733"/>
          </a:xfrm>
          <a:prstGeom prst="rect">
            <a:avLst/>
          </a:prstGeom>
        </p:spPr>
      </p:pic>
      <p:sp>
        <p:nvSpPr>
          <p:cNvPr id="9" name="TextBox 8">
            <a:extLst>
              <a:ext uri="{FF2B5EF4-FFF2-40B4-BE49-F238E27FC236}">
                <a16:creationId xmlns:a16="http://schemas.microsoft.com/office/drawing/2014/main" id="{C63EAEE9-A22C-42D5-A74F-88BDE8E49BEA}"/>
              </a:ext>
            </a:extLst>
          </p:cNvPr>
          <p:cNvSpPr txBox="1"/>
          <p:nvPr/>
        </p:nvSpPr>
        <p:spPr>
          <a:xfrm>
            <a:off x="0" y="647700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
        <p:nvSpPr>
          <p:cNvPr id="2" name="TextBox 1"/>
          <p:cNvSpPr txBox="1"/>
          <p:nvPr/>
        </p:nvSpPr>
        <p:spPr>
          <a:xfrm>
            <a:off x="2978616" y="202570"/>
            <a:ext cx="3872568" cy="707886"/>
          </a:xfrm>
          <a:prstGeom prst="rect">
            <a:avLst/>
          </a:prstGeom>
          <a:noFill/>
        </p:spPr>
        <p:txBody>
          <a:bodyPr wrap="square" rtlCol="0">
            <a:spAutoFit/>
          </a:bodyPr>
          <a:lstStyle/>
          <a:p>
            <a:r>
              <a:rPr lang="en-US" sz="4000" b="1" dirty="0">
                <a:solidFill>
                  <a:srgbClr val="1B4298"/>
                </a:solidFill>
                <a:cs typeface="Arial" pitchFamily="34" charset="0"/>
              </a:rPr>
              <a:t>Search for Jobs </a:t>
            </a:r>
            <a:endParaRPr lang="en-US" sz="4000" b="1" dirty="0">
              <a:solidFill>
                <a:srgbClr val="1B4298"/>
              </a:solidFill>
            </a:endParaRPr>
          </a:p>
        </p:txBody>
      </p:sp>
      <p:sp>
        <p:nvSpPr>
          <p:cNvPr id="6" name="TextBox 5">
            <a:extLst>
              <a:ext uri="{FF2B5EF4-FFF2-40B4-BE49-F238E27FC236}">
                <a16:creationId xmlns:a16="http://schemas.microsoft.com/office/drawing/2014/main" id="{AB31E71C-B8DE-4A6D-A26D-4C1D7C14C846}"/>
              </a:ext>
            </a:extLst>
          </p:cNvPr>
          <p:cNvSpPr txBox="1"/>
          <p:nvPr/>
        </p:nvSpPr>
        <p:spPr>
          <a:xfrm>
            <a:off x="2057400" y="3244707"/>
            <a:ext cx="5715000" cy="731520"/>
          </a:xfrm>
          <a:prstGeom prst="rect">
            <a:avLst/>
          </a:prstGeom>
          <a:noFill/>
          <a:ln w="38100">
            <a:solidFill>
              <a:srgbClr val="FF0000"/>
            </a:solidFill>
          </a:ln>
        </p:spPr>
        <p:txBody>
          <a:bodyPr wrap="square" rtlCol="0">
            <a:spAutoFit/>
          </a:bodyPr>
          <a:lstStyle/>
          <a:p>
            <a:endParaRPr lang="en-US" dirty="0"/>
          </a:p>
        </p:txBody>
      </p:sp>
      <p:sp>
        <p:nvSpPr>
          <p:cNvPr id="5" name="Callout: Left Arrow 4">
            <a:extLst>
              <a:ext uri="{FF2B5EF4-FFF2-40B4-BE49-F238E27FC236}">
                <a16:creationId xmlns:a16="http://schemas.microsoft.com/office/drawing/2014/main" id="{E8249634-9503-44EF-8401-694DC2855DD1}"/>
              </a:ext>
            </a:extLst>
          </p:cNvPr>
          <p:cNvSpPr/>
          <p:nvPr/>
        </p:nvSpPr>
        <p:spPr>
          <a:xfrm>
            <a:off x="3733800" y="4800211"/>
            <a:ext cx="2286000" cy="730202"/>
          </a:xfrm>
          <a:prstGeom prst="left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Click to view job posting</a:t>
            </a:r>
          </a:p>
        </p:txBody>
      </p:sp>
    </p:spTree>
    <p:extLst>
      <p:ext uri="{BB962C8B-B14F-4D97-AF65-F5344CB8AC3E}">
        <p14:creationId xmlns:p14="http://schemas.microsoft.com/office/powerpoint/2010/main" val="231118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902B8-D1CC-4342-B45E-1367A7A88CE0}"/>
              </a:ext>
            </a:extLst>
          </p:cNvPr>
          <p:cNvPicPr>
            <a:picLocks noChangeAspect="1"/>
          </p:cNvPicPr>
          <p:nvPr/>
        </p:nvPicPr>
        <p:blipFill>
          <a:blip r:embed="rId3"/>
          <a:stretch>
            <a:fillRect/>
          </a:stretch>
        </p:blipFill>
        <p:spPr>
          <a:xfrm>
            <a:off x="832758" y="1066800"/>
            <a:ext cx="7011080" cy="4429125"/>
          </a:xfrm>
          <a:prstGeom prst="rect">
            <a:avLst/>
          </a:prstGeom>
        </p:spPr>
      </p:pic>
      <p:sp>
        <p:nvSpPr>
          <p:cNvPr id="2" name="Title 1"/>
          <p:cNvSpPr>
            <a:spLocks noGrp="1"/>
          </p:cNvSpPr>
          <p:nvPr>
            <p:ph type="title"/>
          </p:nvPr>
        </p:nvSpPr>
        <p:spPr>
          <a:xfrm>
            <a:off x="0" y="0"/>
            <a:ext cx="9144000" cy="1066800"/>
          </a:xfrm>
        </p:spPr>
        <p:txBody>
          <a:bodyPr>
            <a:noAutofit/>
          </a:bodyPr>
          <a:lstStyle/>
          <a:p>
            <a:pPr algn="ctr"/>
            <a:r>
              <a:rPr lang="en-US" sz="3200" b="1" dirty="0">
                <a:solidFill>
                  <a:srgbClr val="1B4298"/>
                </a:solidFill>
                <a:latin typeface="+mn-lt"/>
                <a:cs typeface="Arial" pitchFamily="34" charset="0"/>
              </a:rPr>
              <a:t>View your Illinois JobLink Work Search Record</a:t>
            </a:r>
          </a:p>
        </p:txBody>
      </p:sp>
      <p:sp>
        <p:nvSpPr>
          <p:cNvPr id="5" name="TextBox 4">
            <a:extLst>
              <a:ext uri="{FF2B5EF4-FFF2-40B4-BE49-F238E27FC236}">
                <a16:creationId xmlns:a16="http://schemas.microsoft.com/office/drawing/2014/main" id="{C10630C3-AE74-4A37-892D-D5396A1B2F9D}"/>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
        <p:nvSpPr>
          <p:cNvPr id="6" name="Arrow: Right 5">
            <a:extLst>
              <a:ext uri="{FF2B5EF4-FFF2-40B4-BE49-F238E27FC236}">
                <a16:creationId xmlns:a16="http://schemas.microsoft.com/office/drawing/2014/main" id="{674CB3DD-28C4-4634-A650-E713FEAD1D83}"/>
              </a:ext>
            </a:extLst>
          </p:cNvPr>
          <p:cNvSpPr/>
          <p:nvPr/>
        </p:nvSpPr>
        <p:spPr>
          <a:xfrm rot="2209127">
            <a:off x="218445" y="3179433"/>
            <a:ext cx="774931" cy="4783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33F1A04-11BA-406E-B34E-C7E1706727D2}"/>
              </a:ext>
            </a:extLst>
          </p:cNvPr>
          <p:cNvSpPr txBox="1"/>
          <p:nvPr/>
        </p:nvSpPr>
        <p:spPr>
          <a:xfrm>
            <a:off x="914400" y="3657600"/>
            <a:ext cx="1524000" cy="369332"/>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7713577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ACCC1-1F05-4BF5-AE7C-7706A9524687}"/>
              </a:ext>
            </a:extLst>
          </p:cNvPr>
          <p:cNvSpPr txBox="1"/>
          <p:nvPr/>
        </p:nvSpPr>
        <p:spPr>
          <a:xfrm>
            <a:off x="0" y="6421482"/>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pic>
        <p:nvPicPr>
          <p:cNvPr id="5" name="Picture 4">
            <a:extLst>
              <a:ext uri="{FF2B5EF4-FFF2-40B4-BE49-F238E27FC236}">
                <a16:creationId xmlns:a16="http://schemas.microsoft.com/office/drawing/2014/main" id="{BFA8246C-D685-4770-8968-1509CDDBAE7C}"/>
              </a:ext>
            </a:extLst>
          </p:cNvPr>
          <p:cNvPicPr>
            <a:picLocks noChangeAspect="1"/>
          </p:cNvPicPr>
          <p:nvPr/>
        </p:nvPicPr>
        <p:blipFill>
          <a:blip r:embed="rId3"/>
          <a:stretch>
            <a:fillRect/>
          </a:stretch>
        </p:blipFill>
        <p:spPr>
          <a:xfrm>
            <a:off x="1166812" y="700508"/>
            <a:ext cx="6810375" cy="4362450"/>
          </a:xfrm>
          <a:prstGeom prst="rect">
            <a:avLst/>
          </a:prstGeom>
        </p:spPr>
      </p:pic>
      <p:sp>
        <p:nvSpPr>
          <p:cNvPr id="6" name="Callout: Up Arrow 5">
            <a:extLst>
              <a:ext uri="{FF2B5EF4-FFF2-40B4-BE49-F238E27FC236}">
                <a16:creationId xmlns:a16="http://schemas.microsoft.com/office/drawing/2014/main" id="{27FA151F-78DA-44A5-9928-6A31D5971EFE}"/>
              </a:ext>
            </a:extLst>
          </p:cNvPr>
          <p:cNvSpPr/>
          <p:nvPr/>
        </p:nvSpPr>
        <p:spPr>
          <a:xfrm>
            <a:off x="3505200" y="4161769"/>
            <a:ext cx="2667000" cy="1295400"/>
          </a:xfrm>
          <a:prstGeom prst="up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5B47D7-49AB-4FE3-9B43-91FEB5800405}"/>
              </a:ext>
            </a:extLst>
          </p:cNvPr>
          <p:cNvSpPr/>
          <p:nvPr/>
        </p:nvSpPr>
        <p:spPr>
          <a:xfrm>
            <a:off x="3848100" y="4716468"/>
            <a:ext cx="1981200" cy="646331"/>
          </a:xfrm>
          <a:prstGeom prst="rect">
            <a:avLst/>
          </a:prstGeom>
        </p:spPr>
        <p:txBody>
          <a:bodyPr wrap="square">
            <a:spAutoFit/>
          </a:bodyPr>
          <a:lstStyle/>
          <a:p>
            <a:pPr algn="ctr"/>
            <a:r>
              <a:rPr lang="en-US" b="1" dirty="0">
                <a:solidFill>
                  <a:schemeClr val="bg1"/>
                </a:solidFill>
              </a:rPr>
              <a:t>Work searches </a:t>
            </a:r>
            <a:br>
              <a:rPr lang="en-US" b="1" dirty="0">
                <a:solidFill>
                  <a:schemeClr val="bg1"/>
                </a:solidFill>
              </a:rPr>
            </a:br>
            <a:r>
              <a:rPr lang="en-US" b="1" dirty="0">
                <a:solidFill>
                  <a:schemeClr val="bg1"/>
                </a:solidFill>
              </a:rPr>
              <a:t>are autogenerated</a:t>
            </a:r>
          </a:p>
        </p:txBody>
      </p:sp>
    </p:spTree>
    <p:extLst>
      <p:ext uri="{BB962C8B-B14F-4D97-AF65-F5344CB8AC3E}">
        <p14:creationId xmlns:p14="http://schemas.microsoft.com/office/powerpoint/2010/main" val="31142596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3BBCAE-CCCE-4312-B582-6DF9885500BC}"/>
              </a:ext>
            </a:extLst>
          </p:cNvPr>
          <p:cNvPicPr>
            <a:picLocks noChangeAspect="1"/>
          </p:cNvPicPr>
          <p:nvPr/>
        </p:nvPicPr>
        <p:blipFill>
          <a:blip r:embed="rId3"/>
          <a:stretch>
            <a:fillRect/>
          </a:stretch>
        </p:blipFill>
        <p:spPr>
          <a:xfrm>
            <a:off x="1166812" y="1401762"/>
            <a:ext cx="6810375" cy="4362450"/>
          </a:xfrm>
          <a:prstGeom prst="rect">
            <a:avLst/>
          </a:prstGeom>
        </p:spPr>
      </p:pic>
      <p:sp>
        <p:nvSpPr>
          <p:cNvPr id="2" name="Title 1"/>
          <p:cNvSpPr>
            <a:spLocks noGrp="1"/>
          </p:cNvSpPr>
          <p:nvPr>
            <p:ph type="title"/>
          </p:nvPr>
        </p:nvSpPr>
        <p:spPr>
          <a:xfrm>
            <a:off x="342900" y="155099"/>
            <a:ext cx="8458200" cy="1143000"/>
          </a:xfrm>
        </p:spPr>
        <p:txBody>
          <a:bodyPr>
            <a:noAutofit/>
          </a:bodyPr>
          <a:lstStyle/>
          <a:p>
            <a:r>
              <a:rPr lang="en-US" sz="3200" b="1" dirty="0">
                <a:solidFill>
                  <a:srgbClr val="1B4298"/>
                </a:solidFill>
                <a:cs typeface="Arial" pitchFamily="34" charset="0"/>
              </a:rPr>
              <a:t>Record work search activity for jobs outside of Illinois JobLink</a:t>
            </a:r>
          </a:p>
        </p:txBody>
      </p:sp>
      <p:sp>
        <p:nvSpPr>
          <p:cNvPr id="3" name="TextBox 2"/>
          <p:cNvSpPr txBox="1"/>
          <p:nvPr/>
        </p:nvSpPr>
        <p:spPr>
          <a:xfrm>
            <a:off x="5105400" y="2346831"/>
            <a:ext cx="2209800" cy="369332"/>
          </a:xfrm>
          <a:prstGeom prst="rect">
            <a:avLst/>
          </a:prstGeom>
          <a:noFill/>
          <a:ln w="38100">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 name="TextBox 7">
            <a:extLst>
              <a:ext uri="{FF2B5EF4-FFF2-40B4-BE49-F238E27FC236}">
                <a16:creationId xmlns:a16="http://schemas.microsoft.com/office/drawing/2014/main" id="{475A5D7D-32CE-4195-B14C-F53A18EEBEEF}"/>
              </a:ext>
            </a:extLst>
          </p:cNvPr>
          <p:cNvSpPr txBox="1"/>
          <p:nvPr/>
        </p:nvSpPr>
        <p:spPr>
          <a:xfrm>
            <a:off x="0" y="6389710"/>
            <a:ext cx="9144000" cy="468290"/>
          </a:xfrm>
          <a:prstGeom prst="rect">
            <a:avLst/>
          </a:prstGeom>
          <a:gradFill flip="none" rotWithShape="1">
            <a:gsLst>
              <a:gs pos="0">
                <a:srgbClr val="1B4298"/>
              </a:gs>
              <a:gs pos="48000">
                <a:srgbClr val="1B4298"/>
              </a:gs>
              <a:gs pos="100000">
                <a:schemeClr val="tx1"/>
              </a:gs>
            </a:gsLst>
            <a:lin ang="16200000" scaled="1"/>
            <a:tileRect/>
          </a:gradFill>
          <a:ln>
            <a:solidFill>
              <a:schemeClr val="bg1">
                <a:lumMod val="75000"/>
              </a:schemeClr>
            </a:solidFill>
          </a:ln>
        </p:spPr>
        <p:txBody>
          <a:bodyPr wrap="square" rtlCol="0">
            <a:spAutoFit/>
          </a:bodyPr>
          <a:lstStyle/>
          <a:p>
            <a:endParaRPr lang="en-US" dirty="0"/>
          </a:p>
        </p:txBody>
      </p:sp>
      <p:sp>
        <p:nvSpPr>
          <p:cNvPr id="4" name="Callout: Down Arrow 3">
            <a:extLst>
              <a:ext uri="{FF2B5EF4-FFF2-40B4-BE49-F238E27FC236}">
                <a16:creationId xmlns:a16="http://schemas.microsoft.com/office/drawing/2014/main" id="{F9342B6F-C268-46AF-A4AE-00682B208395}"/>
              </a:ext>
            </a:extLst>
          </p:cNvPr>
          <p:cNvSpPr/>
          <p:nvPr/>
        </p:nvSpPr>
        <p:spPr>
          <a:xfrm>
            <a:off x="5867400" y="1515559"/>
            <a:ext cx="1219200" cy="813319"/>
          </a:xfrm>
          <a:prstGeom prst="down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Click Here</a:t>
            </a:r>
          </a:p>
        </p:txBody>
      </p:sp>
    </p:spTree>
    <p:extLst>
      <p:ext uri="{BB962C8B-B14F-4D97-AF65-F5344CB8AC3E}">
        <p14:creationId xmlns:p14="http://schemas.microsoft.com/office/powerpoint/2010/main" val="335302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14362"/>
            <a:ext cx="7199313"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BAED89F1-E88A-4E77-BBA8-9363D02B7E4B}"/>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
        <p:nvSpPr>
          <p:cNvPr id="3" name="Callout: Left Arrow 2">
            <a:extLst>
              <a:ext uri="{FF2B5EF4-FFF2-40B4-BE49-F238E27FC236}">
                <a16:creationId xmlns:a16="http://schemas.microsoft.com/office/drawing/2014/main" id="{FC9532DD-5B76-4B3A-93D7-4529E1613E2B}"/>
              </a:ext>
            </a:extLst>
          </p:cNvPr>
          <p:cNvSpPr/>
          <p:nvPr/>
        </p:nvSpPr>
        <p:spPr>
          <a:xfrm>
            <a:off x="3733800" y="3276600"/>
            <a:ext cx="1981200" cy="685800"/>
          </a:xfrm>
          <a:prstGeom prst="left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a:t>
            </a:r>
          </a:p>
        </p:txBody>
      </p:sp>
      <p:sp>
        <p:nvSpPr>
          <p:cNvPr id="4" name="TextBox 3">
            <a:extLst>
              <a:ext uri="{FF2B5EF4-FFF2-40B4-BE49-F238E27FC236}">
                <a16:creationId xmlns:a16="http://schemas.microsoft.com/office/drawing/2014/main" id="{92071884-C3BC-45C9-869F-D48B833478BD}"/>
              </a:ext>
            </a:extLst>
          </p:cNvPr>
          <p:cNvSpPr txBox="1"/>
          <p:nvPr/>
        </p:nvSpPr>
        <p:spPr>
          <a:xfrm>
            <a:off x="2514600" y="3428999"/>
            <a:ext cx="1219200" cy="381001"/>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11622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F770C-3D7D-454A-AAB4-2367A5E3B5F1}"/>
              </a:ext>
            </a:extLst>
          </p:cNvPr>
          <p:cNvPicPr>
            <a:picLocks noChangeAspect="1"/>
          </p:cNvPicPr>
          <p:nvPr/>
        </p:nvPicPr>
        <p:blipFill>
          <a:blip r:embed="rId3"/>
          <a:stretch>
            <a:fillRect/>
          </a:stretch>
        </p:blipFill>
        <p:spPr>
          <a:xfrm>
            <a:off x="447474" y="1054007"/>
            <a:ext cx="6353175" cy="4229100"/>
          </a:xfrm>
          <a:prstGeom prst="rect">
            <a:avLst/>
          </a:prstGeom>
        </p:spPr>
      </p:pic>
      <p:sp>
        <p:nvSpPr>
          <p:cNvPr id="4" name="Star: 12 Points 3">
            <a:extLst>
              <a:ext uri="{FF2B5EF4-FFF2-40B4-BE49-F238E27FC236}">
                <a16:creationId xmlns:a16="http://schemas.microsoft.com/office/drawing/2014/main" id="{AF760353-A48F-4990-8D30-C0AF83496696}"/>
              </a:ext>
            </a:extLst>
          </p:cNvPr>
          <p:cNvSpPr/>
          <p:nvPr/>
        </p:nvSpPr>
        <p:spPr>
          <a:xfrm>
            <a:off x="2423874" y="2546156"/>
            <a:ext cx="171331" cy="152400"/>
          </a:xfrm>
          <a:prstGeom prst="star12">
            <a:avLst/>
          </a:prstGeom>
          <a:solidFill>
            <a:srgbClr val="1B4298"/>
          </a:solidFill>
          <a:ln>
            <a:solidFill>
              <a:srgbClr val="1B4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17A7E07-F8DD-42FD-A7AB-3CF9BD426A73}"/>
              </a:ext>
            </a:extLst>
          </p:cNvPr>
          <p:cNvSpPr txBox="1"/>
          <p:nvPr/>
        </p:nvSpPr>
        <p:spPr>
          <a:xfrm>
            <a:off x="0" y="6389710"/>
            <a:ext cx="9144000" cy="468290"/>
          </a:xfrm>
          <a:prstGeom prst="rect">
            <a:avLst/>
          </a:prstGeom>
          <a:gradFill flip="none" rotWithShape="1">
            <a:gsLst>
              <a:gs pos="0">
                <a:srgbClr val="1B4298"/>
              </a:gs>
              <a:gs pos="48000">
                <a:srgbClr val="1B4298"/>
              </a:gs>
              <a:gs pos="100000">
                <a:schemeClr val="tx1"/>
              </a:gs>
            </a:gsLst>
            <a:lin ang="16200000" scaled="1"/>
            <a:tileRect/>
          </a:gradFill>
          <a:ln>
            <a:solidFill>
              <a:schemeClr val="bg1">
                <a:lumMod val="75000"/>
              </a:schemeClr>
            </a:solidFill>
          </a:ln>
        </p:spPr>
        <p:txBody>
          <a:bodyPr wrap="square" rtlCol="0">
            <a:spAutoFit/>
          </a:bodyPr>
          <a:lstStyle/>
          <a:p>
            <a:endParaRPr lang="en-US" dirty="0"/>
          </a:p>
        </p:txBody>
      </p:sp>
      <p:sp>
        <p:nvSpPr>
          <p:cNvPr id="14" name="Star: 12 Points 13">
            <a:extLst>
              <a:ext uri="{FF2B5EF4-FFF2-40B4-BE49-F238E27FC236}">
                <a16:creationId xmlns:a16="http://schemas.microsoft.com/office/drawing/2014/main" id="{4FB48200-DC56-4AF3-B98C-2D8632A3CCF7}"/>
              </a:ext>
            </a:extLst>
          </p:cNvPr>
          <p:cNvSpPr/>
          <p:nvPr/>
        </p:nvSpPr>
        <p:spPr>
          <a:xfrm>
            <a:off x="2176403" y="3230302"/>
            <a:ext cx="171331" cy="152400"/>
          </a:xfrm>
          <a:prstGeom prst="star12">
            <a:avLst/>
          </a:prstGeom>
          <a:solidFill>
            <a:srgbClr val="1B4298"/>
          </a:solidFill>
          <a:ln>
            <a:solidFill>
              <a:srgbClr val="1B4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6FBF9A-8A36-4C3C-89F4-02967A17DDE3}"/>
              </a:ext>
            </a:extLst>
          </p:cNvPr>
          <p:cNvSpPr txBox="1"/>
          <p:nvPr/>
        </p:nvSpPr>
        <p:spPr>
          <a:xfrm>
            <a:off x="3733800" y="5766830"/>
            <a:ext cx="2971800" cy="369332"/>
          </a:xfrm>
          <a:prstGeom prst="rect">
            <a:avLst/>
          </a:prstGeom>
          <a:noFill/>
        </p:spPr>
        <p:txBody>
          <a:bodyPr wrap="square" rtlCol="0">
            <a:spAutoFit/>
          </a:bodyPr>
          <a:lstStyle/>
          <a:p>
            <a:r>
              <a:rPr lang="en-US" dirty="0">
                <a:solidFill>
                  <a:schemeClr val="bg1"/>
                </a:solidFill>
              </a:rPr>
              <a:t>  Complete the required fields</a:t>
            </a:r>
          </a:p>
        </p:txBody>
      </p:sp>
      <p:pic>
        <p:nvPicPr>
          <p:cNvPr id="5" name="Picture 4">
            <a:extLst>
              <a:ext uri="{FF2B5EF4-FFF2-40B4-BE49-F238E27FC236}">
                <a16:creationId xmlns:a16="http://schemas.microsoft.com/office/drawing/2014/main" id="{D8CE3801-E2EA-4321-8B8A-09690FC7A541}"/>
              </a:ext>
            </a:extLst>
          </p:cNvPr>
          <p:cNvPicPr>
            <a:picLocks noChangeAspect="1"/>
          </p:cNvPicPr>
          <p:nvPr/>
        </p:nvPicPr>
        <p:blipFill>
          <a:blip r:embed="rId4"/>
          <a:stretch>
            <a:fillRect/>
          </a:stretch>
        </p:blipFill>
        <p:spPr>
          <a:xfrm>
            <a:off x="3624062" y="5867580"/>
            <a:ext cx="219475" cy="201185"/>
          </a:xfrm>
          <a:prstGeom prst="rect">
            <a:avLst/>
          </a:prstGeom>
        </p:spPr>
      </p:pic>
      <p:sp>
        <p:nvSpPr>
          <p:cNvPr id="6" name="TextBox 5">
            <a:extLst>
              <a:ext uri="{FF2B5EF4-FFF2-40B4-BE49-F238E27FC236}">
                <a16:creationId xmlns:a16="http://schemas.microsoft.com/office/drawing/2014/main" id="{0A4648F0-2802-4956-ACEF-83FF18C09795}"/>
              </a:ext>
            </a:extLst>
          </p:cNvPr>
          <p:cNvSpPr txBox="1"/>
          <p:nvPr/>
        </p:nvSpPr>
        <p:spPr>
          <a:xfrm>
            <a:off x="1524000" y="318032"/>
            <a:ext cx="5683992" cy="584775"/>
          </a:xfrm>
          <a:prstGeom prst="rect">
            <a:avLst/>
          </a:prstGeom>
          <a:noFill/>
        </p:spPr>
        <p:txBody>
          <a:bodyPr wrap="none" rtlCol="0">
            <a:spAutoFit/>
          </a:bodyPr>
          <a:lstStyle/>
          <a:p>
            <a:r>
              <a:rPr lang="en-US" sz="3200" b="1" dirty="0">
                <a:solidFill>
                  <a:srgbClr val="1B4298"/>
                </a:solidFill>
              </a:rPr>
              <a:t>Create New Work Search Record</a:t>
            </a:r>
          </a:p>
        </p:txBody>
      </p:sp>
      <p:sp>
        <p:nvSpPr>
          <p:cNvPr id="7" name="TextBox 6">
            <a:extLst>
              <a:ext uri="{FF2B5EF4-FFF2-40B4-BE49-F238E27FC236}">
                <a16:creationId xmlns:a16="http://schemas.microsoft.com/office/drawing/2014/main" id="{79601D69-AE16-451E-A994-4DAE038CA329}"/>
              </a:ext>
            </a:extLst>
          </p:cNvPr>
          <p:cNvSpPr txBox="1"/>
          <p:nvPr/>
        </p:nvSpPr>
        <p:spPr>
          <a:xfrm>
            <a:off x="1981059" y="2476500"/>
            <a:ext cx="4819590" cy="990600"/>
          </a:xfrm>
          <a:prstGeom prst="rect">
            <a:avLst/>
          </a:prstGeom>
          <a:noFill/>
          <a:ln w="38100">
            <a:solidFill>
              <a:srgbClr val="FF0000"/>
            </a:solidFill>
          </a:ln>
        </p:spPr>
        <p:txBody>
          <a:bodyPr wrap="square" rtlCol="0">
            <a:spAutoFit/>
          </a:bodyPr>
          <a:lstStyle/>
          <a:p>
            <a:endParaRPr lang="en-US" dirty="0"/>
          </a:p>
        </p:txBody>
      </p:sp>
      <p:sp>
        <p:nvSpPr>
          <p:cNvPr id="8" name="Callout: Left Arrow 7">
            <a:extLst>
              <a:ext uri="{FF2B5EF4-FFF2-40B4-BE49-F238E27FC236}">
                <a16:creationId xmlns:a16="http://schemas.microsoft.com/office/drawing/2014/main" id="{B763330C-87C0-4DA0-8E9C-EF6BCB2F7278}"/>
              </a:ext>
            </a:extLst>
          </p:cNvPr>
          <p:cNvSpPr/>
          <p:nvPr/>
        </p:nvSpPr>
        <p:spPr>
          <a:xfrm>
            <a:off x="6796268" y="1535298"/>
            <a:ext cx="2195332" cy="2722216"/>
          </a:xfrm>
          <a:prstGeom prst="left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4E8E20-3C77-401E-BB69-E60456E4D287}"/>
              </a:ext>
            </a:extLst>
          </p:cNvPr>
          <p:cNvPicPr>
            <a:picLocks noChangeAspect="1"/>
          </p:cNvPicPr>
          <p:nvPr/>
        </p:nvPicPr>
        <p:blipFill>
          <a:blip r:embed="rId4"/>
          <a:stretch>
            <a:fillRect/>
          </a:stretch>
        </p:blipFill>
        <p:spPr>
          <a:xfrm>
            <a:off x="2595205" y="2859016"/>
            <a:ext cx="219475" cy="201185"/>
          </a:xfrm>
          <a:prstGeom prst="rect">
            <a:avLst/>
          </a:prstGeom>
        </p:spPr>
      </p:pic>
      <p:sp>
        <p:nvSpPr>
          <p:cNvPr id="15" name="Title 1">
            <a:extLst>
              <a:ext uri="{FF2B5EF4-FFF2-40B4-BE49-F238E27FC236}">
                <a16:creationId xmlns:a16="http://schemas.microsoft.com/office/drawing/2014/main" id="{D669842F-CFBE-423D-A573-CA5108E7828A}"/>
              </a:ext>
            </a:extLst>
          </p:cNvPr>
          <p:cNvSpPr txBox="1">
            <a:spLocks/>
          </p:cNvSpPr>
          <p:nvPr/>
        </p:nvSpPr>
        <p:spPr>
          <a:xfrm>
            <a:off x="7543800" y="1480763"/>
            <a:ext cx="1447800" cy="27565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atin typeface="+mn-lt"/>
                <a:cs typeface="Arial" panose="020B0604020202020204" pitchFamily="34" charset="0"/>
              </a:rPr>
              <a:t>Record</a:t>
            </a:r>
            <a:br>
              <a:rPr lang="en-US" sz="2000" b="1" dirty="0">
                <a:latin typeface="+mn-lt"/>
                <a:cs typeface="Arial" panose="020B0604020202020204" pitchFamily="34" charset="0"/>
              </a:rPr>
            </a:br>
            <a:r>
              <a:rPr lang="en-US" sz="2000" b="1" dirty="0">
                <a:latin typeface="+mn-lt"/>
                <a:cs typeface="Arial" panose="020B0604020202020204" pitchFamily="34" charset="0"/>
              </a:rPr>
              <a:t>your work search activity for jobs outside of Illinois JobLink </a:t>
            </a:r>
            <a:endParaRPr lang="en-US" sz="2000" dirty="0">
              <a:latin typeface="+mn-lt"/>
              <a:cs typeface="Arial" panose="020B0604020202020204" pitchFamily="34" charset="0"/>
            </a:endParaRPr>
          </a:p>
        </p:txBody>
      </p:sp>
      <p:sp>
        <p:nvSpPr>
          <p:cNvPr id="10" name="TextBox 9">
            <a:extLst>
              <a:ext uri="{FF2B5EF4-FFF2-40B4-BE49-F238E27FC236}">
                <a16:creationId xmlns:a16="http://schemas.microsoft.com/office/drawing/2014/main" id="{B60EC490-6C4C-4ECF-94EC-0A9461830626}"/>
              </a:ext>
            </a:extLst>
          </p:cNvPr>
          <p:cNvSpPr txBox="1"/>
          <p:nvPr/>
        </p:nvSpPr>
        <p:spPr>
          <a:xfrm>
            <a:off x="3624061" y="2443234"/>
            <a:ext cx="1828800" cy="307777"/>
          </a:xfrm>
          <a:prstGeom prst="rect">
            <a:avLst/>
          </a:prstGeom>
          <a:noFill/>
        </p:spPr>
        <p:txBody>
          <a:bodyPr wrap="square" rtlCol="0">
            <a:spAutoFit/>
          </a:bodyPr>
          <a:lstStyle/>
          <a:p>
            <a:r>
              <a:rPr lang="en-US" sz="1400" b="1" dirty="0">
                <a:solidFill>
                  <a:srgbClr val="FF0000"/>
                </a:solidFill>
              </a:rPr>
              <a:t>Date viewed</a:t>
            </a:r>
          </a:p>
        </p:txBody>
      </p:sp>
    </p:spTree>
    <p:extLst>
      <p:ext uri="{BB962C8B-B14F-4D97-AF65-F5344CB8AC3E}">
        <p14:creationId xmlns:p14="http://schemas.microsoft.com/office/powerpoint/2010/main" val="5665210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63D7B2-BD8E-4DC6-A592-B6EF843D6AF7}"/>
              </a:ext>
            </a:extLst>
          </p:cNvPr>
          <p:cNvPicPr>
            <a:picLocks noChangeAspect="1"/>
          </p:cNvPicPr>
          <p:nvPr/>
        </p:nvPicPr>
        <p:blipFill>
          <a:blip r:embed="rId3"/>
          <a:stretch>
            <a:fillRect/>
          </a:stretch>
        </p:blipFill>
        <p:spPr>
          <a:xfrm>
            <a:off x="1746500" y="4243268"/>
            <a:ext cx="4476750" cy="847725"/>
          </a:xfrm>
          <a:prstGeom prst="rect">
            <a:avLst/>
          </a:prstGeom>
        </p:spPr>
      </p:pic>
      <p:pic>
        <p:nvPicPr>
          <p:cNvPr id="10" name="Picture 9">
            <a:extLst>
              <a:ext uri="{FF2B5EF4-FFF2-40B4-BE49-F238E27FC236}">
                <a16:creationId xmlns:a16="http://schemas.microsoft.com/office/drawing/2014/main" id="{041AF416-FE00-44C8-8601-79FED348E39D}"/>
              </a:ext>
            </a:extLst>
          </p:cNvPr>
          <p:cNvPicPr>
            <a:picLocks noChangeAspect="1"/>
          </p:cNvPicPr>
          <p:nvPr/>
        </p:nvPicPr>
        <p:blipFill>
          <a:blip r:embed="rId4"/>
          <a:stretch>
            <a:fillRect/>
          </a:stretch>
        </p:blipFill>
        <p:spPr>
          <a:xfrm>
            <a:off x="1828800" y="1447800"/>
            <a:ext cx="5029200" cy="2495550"/>
          </a:xfrm>
          <a:prstGeom prst="rect">
            <a:avLst/>
          </a:prstGeom>
        </p:spPr>
      </p:pic>
      <p:sp>
        <p:nvSpPr>
          <p:cNvPr id="2" name="TextBox 1"/>
          <p:cNvSpPr txBox="1"/>
          <p:nvPr/>
        </p:nvSpPr>
        <p:spPr>
          <a:xfrm>
            <a:off x="304800" y="161925"/>
            <a:ext cx="184731"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7CCA62">
                  <a:lumMod val="60000"/>
                  <a:lumOff val="40000"/>
                </a:srgbClr>
              </a:solidFill>
              <a:effectLst/>
              <a:uLnTx/>
              <a:uFillTx/>
              <a:latin typeface="Arial" pitchFamily="34" charset="0"/>
              <a:cs typeface="Arial" pitchFamily="34" charset="0"/>
            </a:endParaRPr>
          </a:p>
        </p:txBody>
      </p:sp>
      <p:sp>
        <p:nvSpPr>
          <p:cNvPr id="14" name="TextBox 13">
            <a:extLst>
              <a:ext uri="{FF2B5EF4-FFF2-40B4-BE49-F238E27FC236}">
                <a16:creationId xmlns:a16="http://schemas.microsoft.com/office/drawing/2014/main" id="{B89A5A74-A342-4EF4-AD85-EECEECAB3A03}"/>
              </a:ext>
            </a:extLst>
          </p:cNvPr>
          <p:cNvSpPr txBox="1"/>
          <p:nvPr/>
        </p:nvSpPr>
        <p:spPr>
          <a:xfrm>
            <a:off x="0" y="6389710"/>
            <a:ext cx="9144000" cy="468290"/>
          </a:xfrm>
          <a:prstGeom prst="rect">
            <a:avLst/>
          </a:prstGeom>
          <a:gradFill flip="none" rotWithShape="1">
            <a:gsLst>
              <a:gs pos="0">
                <a:srgbClr val="1B4298"/>
              </a:gs>
              <a:gs pos="48000">
                <a:srgbClr val="1B4298"/>
              </a:gs>
              <a:gs pos="100000">
                <a:schemeClr val="tx1"/>
              </a:gs>
            </a:gsLst>
            <a:lin ang="16200000" scaled="1"/>
            <a:tileRect/>
          </a:gradFill>
          <a:ln>
            <a:solidFill>
              <a:schemeClr val="bg1">
                <a:lumMod val="75000"/>
              </a:schemeClr>
            </a:solidFill>
          </a:ln>
        </p:spPr>
        <p:txBody>
          <a:bodyPr wrap="square" rtlCol="0">
            <a:spAutoFit/>
          </a:bodyPr>
          <a:lstStyle/>
          <a:p>
            <a:endParaRPr lang="en-US" dirty="0"/>
          </a:p>
        </p:txBody>
      </p:sp>
      <p:sp>
        <p:nvSpPr>
          <p:cNvPr id="23" name="Star: 12 Points 22">
            <a:extLst>
              <a:ext uri="{FF2B5EF4-FFF2-40B4-BE49-F238E27FC236}">
                <a16:creationId xmlns:a16="http://schemas.microsoft.com/office/drawing/2014/main" id="{70F6BEAF-7B86-4C9B-B2C6-B472B727A857}"/>
              </a:ext>
            </a:extLst>
          </p:cNvPr>
          <p:cNvSpPr/>
          <p:nvPr/>
        </p:nvSpPr>
        <p:spPr>
          <a:xfrm>
            <a:off x="1895712" y="1545019"/>
            <a:ext cx="171331" cy="152400"/>
          </a:xfrm>
          <a:prstGeom prst="star12">
            <a:avLst/>
          </a:prstGeom>
          <a:solidFill>
            <a:srgbClr val="1B4298"/>
          </a:solidFill>
          <a:ln>
            <a:solidFill>
              <a:srgbClr val="1B4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C6C9AF7-9966-415E-9990-C0F2FE23D83D}"/>
              </a:ext>
            </a:extLst>
          </p:cNvPr>
          <p:cNvPicPr>
            <a:picLocks noChangeAspect="1"/>
          </p:cNvPicPr>
          <p:nvPr/>
        </p:nvPicPr>
        <p:blipFill>
          <a:blip r:embed="rId5"/>
          <a:stretch>
            <a:fillRect/>
          </a:stretch>
        </p:blipFill>
        <p:spPr>
          <a:xfrm>
            <a:off x="1928648" y="3476396"/>
            <a:ext cx="219475" cy="201185"/>
          </a:xfrm>
          <a:prstGeom prst="rect">
            <a:avLst/>
          </a:prstGeom>
        </p:spPr>
      </p:pic>
      <p:sp>
        <p:nvSpPr>
          <p:cNvPr id="22" name="TextBox 21">
            <a:extLst>
              <a:ext uri="{FF2B5EF4-FFF2-40B4-BE49-F238E27FC236}">
                <a16:creationId xmlns:a16="http://schemas.microsoft.com/office/drawing/2014/main" id="{431B1388-AD9E-4983-9C62-359B22397C62}"/>
              </a:ext>
            </a:extLst>
          </p:cNvPr>
          <p:cNvSpPr txBox="1"/>
          <p:nvPr/>
        </p:nvSpPr>
        <p:spPr>
          <a:xfrm>
            <a:off x="4529338" y="5617441"/>
            <a:ext cx="2971800" cy="369332"/>
          </a:xfrm>
          <a:prstGeom prst="rect">
            <a:avLst/>
          </a:prstGeom>
          <a:noFill/>
        </p:spPr>
        <p:txBody>
          <a:bodyPr wrap="square" rtlCol="0">
            <a:spAutoFit/>
          </a:bodyPr>
          <a:lstStyle/>
          <a:p>
            <a:r>
              <a:rPr lang="en-US" dirty="0">
                <a:solidFill>
                  <a:schemeClr val="bg1"/>
                </a:solidFill>
              </a:rPr>
              <a:t>  Complete the required fields</a:t>
            </a:r>
          </a:p>
        </p:txBody>
      </p:sp>
      <p:pic>
        <p:nvPicPr>
          <p:cNvPr id="29" name="Picture 28">
            <a:extLst>
              <a:ext uri="{FF2B5EF4-FFF2-40B4-BE49-F238E27FC236}">
                <a16:creationId xmlns:a16="http://schemas.microsoft.com/office/drawing/2014/main" id="{5EB88ABA-B2C2-4B47-AA04-508D6EA759DA}"/>
              </a:ext>
            </a:extLst>
          </p:cNvPr>
          <p:cNvPicPr>
            <a:picLocks noChangeAspect="1"/>
          </p:cNvPicPr>
          <p:nvPr/>
        </p:nvPicPr>
        <p:blipFill>
          <a:blip r:embed="rId5"/>
          <a:stretch>
            <a:fillRect/>
          </a:stretch>
        </p:blipFill>
        <p:spPr>
          <a:xfrm>
            <a:off x="4419600" y="5718191"/>
            <a:ext cx="219475" cy="201185"/>
          </a:xfrm>
          <a:prstGeom prst="rect">
            <a:avLst/>
          </a:prstGeom>
        </p:spPr>
      </p:pic>
      <p:sp>
        <p:nvSpPr>
          <p:cNvPr id="30" name="TextBox 29">
            <a:extLst>
              <a:ext uri="{FF2B5EF4-FFF2-40B4-BE49-F238E27FC236}">
                <a16:creationId xmlns:a16="http://schemas.microsoft.com/office/drawing/2014/main" id="{5DC02190-4DFC-49F7-BFC8-97BC281514BA}"/>
              </a:ext>
            </a:extLst>
          </p:cNvPr>
          <p:cNvSpPr txBox="1"/>
          <p:nvPr/>
        </p:nvSpPr>
        <p:spPr>
          <a:xfrm>
            <a:off x="0" y="298433"/>
            <a:ext cx="9144000" cy="584775"/>
          </a:xfrm>
          <a:prstGeom prst="rect">
            <a:avLst/>
          </a:prstGeom>
          <a:noFill/>
        </p:spPr>
        <p:txBody>
          <a:bodyPr wrap="square" rtlCol="0">
            <a:spAutoFit/>
          </a:bodyPr>
          <a:lstStyle/>
          <a:p>
            <a:pPr algn="ctr"/>
            <a:r>
              <a:rPr lang="en-US" sz="3200" b="1" dirty="0">
                <a:solidFill>
                  <a:srgbClr val="1B4298"/>
                </a:solidFill>
              </a:rPr>
              <a:t>Create New Work Search Record Continued</a:t>
            </a:r>
          </a:p>
        </p:txBody>
      </p:sp>
      <p:sp>
        <p:nvSpPr>
          <p:cNvPr id="12" name="TextBox 11">
            <a:extLst>
              <a:ext uri="{FF2B5EF4-FFF2-40B4-BE49-F238E27FC236}">
                <a16:creationId xmlns:a16="http://schemas.microsoft.com/office/drawing/2014/main" id="{8E04C476-1891-4A36-9B67-6FD87D5C34D7}"/>
              </a:ext>
            </a:extLst>
          </p:cNvPr>
          <p:cNvSpPr txBox="1"/>
          <p:nvPr/>
        </p:nvSpPr>
        <p:spPr>
          <a:xfrm>
            <a:off x="1828800" y="1432813"/>
            <a:ext cx="2700538" cy="417006"/>
          </a:xfrm>
          <a:prstGeom prst="rect">
            <a:avLst/>
          </a:prstGeom>
          <a:noFill/>
          <a:ln w="38100">
            <a:solidFill>
              <a:srgbClr val="FF0000"/>
            </a:solidFill>
          </a:ln>
        </p:spPr>
        <p:txBody>
          <a:bodyPr wrap="square" rtlCol="0">
            <a:spAutoFit/>
          </a:bodyPr>
          <a:lstStyle/>
          <a:p>
            <a:endParaRPr lang="en-US" dirty="0"/>
          </a:p>
        </p:txBody>
      </p:sp>
      <p:sp>
        <p:nvSpPr>
          <p:cNvPr id="13" name="Callout: Left Arrow 12">
            <a:extLst>
              <a:ext uri="{FF2B5EF4-FFF2-40B4-BE49-F238E27FC236}">
                <a16:creationId xmlns:a16="http://schemas.microsoft.com/office/drawing/2014/main" id="{6480FB7E-959D-4E56-A2AB-C11BB4247E1C}"/>
              </a:ext>
            </a:extLst>
          </p:cNvPr>
          <p:cNvSpPr/>
          <p:nvPr/>
        </p:nvSpPr>
        <p:spPr>
          <a:xfrm>
            <a:off x="4496000" y="1108010"/>
            <a:ext cx="3057288" cy="1066612"/>
          </a:xfrm>
          <a:prstGeom prst="left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Select from drop down menu</a:t>
            </a:r>
          </a:p>
        </p:txBody>
      </p:sp>
      <p:sp>
        <p:nvSpPr>
          <p:cNvPr id="32" name="TextBox 31">
            <a:extLst>
              <a:ext uri="{FF2B5EF4-FFF2-40B4-BE49-F238E27FC236}">
                <a16:creationId xmlns:a16="http://schemas.microsoft.com/office/drawing/2014/main" id="{B69E09AB-E622-44ED-A11E-60F543B12779}"/>
              </a:ext>
            </a:extLst>
          </p:cNvPr>
          <p:cNvSpPr txBox="1"/>
          <p:nvPr/>
        </p:nvSpPr>
        <p:spPr>
          <a:xfrm>
            <a:off x="1828800" y="3407960"/>
            <a:ext cx="2700538" cy="417006"/>
          </a:xfrm>
          <a:prstGeom prst="rect">
            <a:avLst/>
          </a:prstGeom>
          <a:noFill/>
          <a:ln w="38100">
            <a:solidFill>
              <a:srgbClr val="FF0000"/>
            </a:solidFill>
          </a:ln>
        </p:spPr>
        <p:txBody>
          <a:bodyPr wrap="square" rtlCol="0">
            <a:spAutoFit/>
          </a:bodyPr>
          <a:lstStyle/>
          <a:p>
            <a:endParaRPr lang="en-US" dirty="0"/>
          </a:p>
        </p:txBody>
      </p:sp>
      <p:sp>
        <p:nvSpPr>
          <p:cNvPr id="33" name="Callout: Left Arrow 32">
            <a:extLst>
              <a:ext uri="{FF2B5EF4-FFF2-40B4-BE49-F238E27FC236}">
                <a16:creationId xmlns:a16="http://schemas.microsoft.com/office/drawing/2014/main" id="{EE4C166F-9D1E-4131-A3A4-7676010B72E6}"/>
              </a:ext>
            </a:extLst>
          </p:cNvPr>
          <p:cNvSpPr/>
          <p:nvPr/>
        </p:nvSpPr>
        <p:spPr>
          <a:xfrm>
            <a:off x="4529338" y="3113358"/>
            <a:ext cx="3057288" cy="1066612"/>
          </a:xfrm>
          <a:prstGeom prst="left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Select from drop down menu</a:t>
            </a:r>
          </a:p>
        </p:txBody>
      </p:sp>
      <p:sp>
        <p:nvSpPr>
          <p:cNvPr id="17" name="TextBox 16">
            <a:extLst>
              <a:ext uri="{FF2B5EF4-FFF2-40B4-BE49-F238E27FC236}">
                <a16:creationId xmlns:a16="http://schemas.microsoft.com/office/drawing/2014/main" id="{20D40011-5952-48B2-A671-BA9574AC77C0}"/>
              </a:ext>
            </a:extLst>
          </p:cNvPr>
          <p:cNvSpPr txBox="1"/>
          <p:nvPr/>
        </p:nvSpPr>
        <p:spPr>
          <a:xfrm>
            <a:off x="1746500" y="4591990"/>
            <a:ext cx="1639838" cy="487161"/>
          </a:xfrm>
          <a:prstGeom prst="rect">
            <a:avLst/>
          </a:prstGeom>
          <a:noFill/>
          <a:ln w="38100">
            <a:solidFill>
              <a:srgbClr val="FF0000"/>
            </a:solidFill>
          </a:ln>
        </p:spPr>
        <p:txBody>
          <a:bodyPr wrap="square" rtlCol="0">
            <a:spAutoFit/>
          </a:bodyPr>
          <a:lstStyle/>
          <a:p>
            <a:endParaRPr lang="en-US" dirty="0"/>
          </a:p>
        </p:txBody>
      </p:sp>
      <p:sp>
        <p:nvSpPr>
          <p:cNvPr id="18" name="Callout: Left Arrow 17">
            <a:extLst>
              <a:ext uri="{FF2B5EF4-FFF2-40B4-BE49-F238E27FC236}">
                <a16:creationId xmlns:a16="http://schemas.microsoft.com/office/drawing/2014/main" id="{3F114A5D-CFD1-4AAC-8D29-34CE1857DA38}"/>
              </a:ext>
            </a:extLst>
          </p:cNvPr>
          <p:cNvSpPr/>
          <p:nvPr/>
        </p:nvSpPr>
        <p:spPr>
          <a:xfrm>
            <a:off x="3424438" y="4534632"/>
            <a:ext cx="3276600" cy="679872"/>
          </a:xfrm>
          <a:prstGeom prst="left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Be sure to SAVE!</a:t>
            </a:r>
          </a:p>
        </p:txBody>
      </p:sp>
    </p:spTree>
    <p:extLst>
      <p:ext uri="{BB962C8B-B14F-4D97-AF65-F5344CB8AC3E}">
        <p14:creationId xmlns:p14="http://schemas.microsoft.com/office/powerpoint/2010/main" val="107526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animBg="1"/>
      <p:bldP spid="13" grpId="0" animBg="1"/>
      <p:bldP spid="32" grpId="0" animBg="1"/>
      <p:bldP spid="33"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0243E-760C-6847-AFEC-2E4588AAA2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21910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746"/>
            <a:ext cx="9144000" cy="1325563"/>
          </a:xfrm>
        </p:spPr>
        <p:txBody>
          <a:bodyPr>
            <a:normAutofit/>
          </a:bodyPr>
          <a:lstStyle/>
          <a:p>
            <a:pPr algn="ctr"/>
            <a:r>
              <a:rPr lang="en-US" sz="3200" b="1" dirty="0">
                <a:solidFill>
                  <a:srgbClr val="1B4298"/>
                </a:solidFill>
                <a:latin typeface="+mn-lt"/>
                <a:cs typeface="Arial" pitchFamily="34" charset="0"/>
              </a:rPr>
              <a:t>How do I know my Illinois JobLink </a:t>
            </a:r>
            <a:br>
              <a:rPr lang="en-US" sz="3200" b="1" dirty="0">
                <a:solidFill>
                  <a:srgbClr val="1B4298"/>
                </a:solidFill>
                <a:latin typeface="+mn-lt"/>
                <a:cs typeface="Arial" pitchFamily="34" charset="0"/>
              </a:rPr>
            </a:br>
            <a:r>
              <a:rPr lang="en-US" sz="3200" b="1" dirty="0">
                <a:solidFill>
                  <a:srgbClr val="1B4298"/>
                </a:solidFill>
                <a:latin typeface="+mn-lt"/>
                <a:cs typeface="Arial" pitchFamily="34" charset="0"/>
              </a:rPr>
              <a:t>registration is complete?</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600" y="1828800"/>
            <a:ext cx="2418787" cy="282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28800" y="5867400"/>
            <a:ext cx="295274" cy="369332"/>
          </a:xfrm>
          <a:prstGeom prst="rect">
            <a:avLst/>
          </a:prstGeom>
          <a:noFill/>
        </p:spPr>
        <p:txBody>
          <a:bodyPr wrap="none" rtlCol="0">
            <a:spAutoFit/>
          </a:bodyPr>
          <a:lstStyle/>
          <a:p>
            <a:r>
              <a:rPr lang="en-US" dirty="0"/>
              <a:t>. </a:t>
            </a:r>
          </a:p>
        </p:txBody>
      </p:sp>
      <p:sp>
        <p:nvSpPr>
          <p:cNvPr id="6" name="TextBox 5"/>
          <p:cNvSpPr txBox="1"/>
          <p:nvPr/>
        </p:nvSpPr>
        <p:spPr>
          <a:xfrm>
            <a:off x="670081" y="2351782"/>
            <a:ext cx="3677519" cy="1077218"/>
          </a:xfrm>
          <a:prstGeom prst="rect">
            <a:avLst/>
          </a:prstGeom>
          <a:noFill/>
        </p:spPr>
        <p:txBody>
          <a:bodyPr wrap="square" rtlCol="0">
            <a:spAutoFit/>
          </a:bodyPr>
          <a:lstStyle/>
          <a:p>
            <a:r>
              <a:rPr lang="en-US" sz="3200" dirty="0"/>
              <a:t>Verify</a:t>
            </a:r>
            <a:r>
              <a:rPr lang="en-US" sz="3200" dirty="0">
                <a:solidFill>
                  <a:schemeClr val="bg1"/>
                </a:solidFill>
              </a:rPr>
              <a:t> </a:t>
            </a:r>
            <a:r>
              <a:rPr lang="en-US" sz="3200" b="1" dirty="0">
                <a:solidFill>
                  <a:srgbClr val="00B050"/>
                </a:solidFill>
              </a:rPr>
              <a:t>UI Registered</a:t>
            </a:r>
          </a:p>
          <a:p>
            <a:pPr algn="ctr"/>
            <a:r>
              <a:rPr lang="en-US" sz="3200" dirty="0">
                <a:solidFill>
                  <a:srgbClr val="00B050"/>
                </a:solidFill>
              </a:rPr>
              <a:t> </a:t>
            </a:r>
            <a:r>
              <a:rPr lang="en-US" sz="3200" dirty="0"/>
              <a:t>is</a:t>
            </a:r>
            <a:r>
              <a:rPr lang="en-US" sz="3200" dirty="0">
                <a:solidFill>
                  <a:srgbClr val="00B050"/>
                </a:solidFill>
              </a:rPr>
              <a:t> </a:t>
            </a:r>
            <a:r>
              <a:rPr lang="en-US" sz="3200" b="1" dirty="0">
                <a:solidFill>
                  <a:srgbClr val="00B050"/>
                </a:solidFill>
              </a:rPr>
              <a:t>GREEN</a:t>
            </a:r>
          </a:p>
        </p:txBody>
      </p:sp>
      <p:sp>
        <p:nvSpPr>
          <p:cNvPr id="7" name="TextBox 6">
            <a:extLst>
              <a:ext uri="{FF2B5EF4-FFF2-40B4-BE49-F238E27FC236}">
                <a16:creationId xmlns:a16="http://schemas.microsoft.com/office/drawing/2014/main" id="{4099F22E-993D-4DE3-B457-91ABC31C4CD6}"/>
              </a:ext>
            </a:extLst>
          </p:cNvPr>
          <p:cNvSpPr txBox="1"/>
          <p:nvPr/>
        </p:nvSpPr>
        <p:spPr>
          <a:xfrm>
            <a:off x="0" y="6389710"/>
            <a:ext cx="9144000" cy="468290"/>
          </a:xfrm>
          <a:prstGeom prst="rect">
            <a:avLst/>
          </a:prstGeom>
          <a:gradFill flip="none" rotWithShape="1">
            <a:gsLst>
              <a:gs pos="0">
                <a:schemeClr val="accent4">
                  <a:lumMod val="67000"/>
                </a:schemeClr>
              </a:gs>
              <a:gs pos="48000">
                <a:srgbClr val="1B4298"/>
              </a:gs>
              <a:gs pos="100000">
                <a:schemeClr val="bg1"/>
              </a:gs>
            </a:gsLst>
            <a:lin ang="16200000" scaled="1"/>
            <a:tileRect/>
          </a:gradFill>
          <a:ln>
            <a:solidFill>
              <a:schemeClr val="bg1">
                <a:lumMod val="75000"/>
              </a:schemeClr>
            </a:solidFill>
          </a:ln>
        </p:spPr>
        <p:txBody>
          <a:bodyPr wrap="square" rtlCol="0">
            <a:spAutoFit/>
          </a:bodyPr>
          <a:lstStyle/>
          <a:p>
            <a:endParaRPr lang="en-US" dirty="0"/>
          </a:p>
        </p:txBody>
      </p:sp>
      <p:sp>
        <p:nvSpPr>
          <p:cNvPr id="3" name="Arrow: Left 2">
            <a:extLst>
              <a:ext uri="{FF2B5EF4-FFF2-40B4-BE49-F238E27FC236}">
                <a16:creationId xmlns:a16="http://schemas.microsoft.com/office/drawing/2014/main" id="{2A399F55-B68C-4E1D-BCD0-CB39266BEF29}"/>
              </a:ext>
            </a:extLst>
          </p:cNvPr>
          <p:cNvSpPr/>
          <p:nvPr/>
        </p:nvSpPr>
        <p:spPr>
          <a:xfrm>
            <a:off x="6766387" y="2351782"/>
            <a:ext cx="1258732" cy="685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AB5E91-214F-4562-B31E-8834C04716F1}"/>
              </a:ext>
            </a:extLst>
          </p:cNvPr>
          <p:cNvSpPr txBox="1"/>
          <p:nvPr/>
        </p:nvSpPr>
        <p:spPr>
          <a:xfrm>
            <a:off x="4347600" y="2351782"/>
            <a:ext cx="2418787" cy="685800"/>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3036944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57200" y="1533465"/>
            <a:ext cx="8229600" cy="5232202"/>
          </a:xfrm>
          <a:prstGeom prst="rect">
            <a:avLst/>
          </a:prstGeom>
          <a:noFill/>
        </p:spPr>
        <p:txBody>
          <a:bodyPr wrap="square" rtlCol="0">
            <a:spAutoFit/>
          </a:bodyPr>
          <a:lstStyle/>
          <a:p>
            <a:r>
              <a:rPr lang="en-US" sz="2000" b="1" dirty="0" err="1">
                <a:cs typeface="Arial" panose="020B0604020202020204" pitchFamily="34" charset="0"/>
              </a:rPr>
              <a:t>workNet</a:t>
            </a:r>
            <a:r>
              <a:rPr lang="en-US" sz="2000" b="1" dirty="0">
                <a:cs typeface="Arial" panose="020B0604020202020204" pitchFamily="34" charset="0"/>
              </a:rPr>
              <a:t> DuPage; for questions about WIOA services, training grants &amp; job search services</a:t>
            </a:r>
          </a:p>
          <a:p>
            <a:r>
              <a:rPr lang="en-US" b="1" dirty="0">
                <a:cs typeface="Arial" panose="020B0604020202020204" pitchFamily="34" charset="0"/>
              </a:rPr>
              <a:t>Susi Pihera</a:t>
            </a:r>
          </a:p>
          <a:p>
            <a:r>
              <a:rPr lang="en-US" dirty="0">
                <a:cs typeface="Arial" panose="020B0604020202020204" pitchFamily="34" charset="0"/>
              </a:rPr>
              <a:t>630-955-2041 or spihera@worknetdupage.org</a:t>
            </a:r>
          </a:p>
          <a:p>
            <a:r>
              <a:rPr lang="en-US" dirty="0">
                <a:cs typeface="Arial" panose="020B0604020202020204" pitchFamily="34" charset="0"/>
              </a:rPr>
              <a:t>www.worknetdupage.org</a:t>
            </a:r>
          </a:p>
          <a:p>
            <a:endParaRPr lang="en-US" sz="2200" u="sng" dirty="0"/>
          </a:p>
          <a:p>
            <a:r>
              <a:rPr lang="en-US" sz="2000" b="1" dirty="0">
                <a:cs typeface="Arial" panose="020B0604020202020204" pitchFamily="34" charset="0"/>
              </a:rPr>
              <a:t>Illinois Dept. of Employment Security; for questions about Unemployment Insurance Benefits</a:t>
            </a:r>
          </a:p>
          <a:p>
            <a:r>
              <a:rPr lang="en-US" dirty="0">
                <a:cs typeface="Arial" panose="020B0604020202020204" pitchFamily="34" charset="0"/>
              </a:rPr>
              <a:t>www.ides.Illinois.gov or Call Center: 1-800-244-5631</a:t>
            </a:r>
          </a:p>
          <a:p>
            <a:endParaRPr lang="en-US" sz="2200" dirty="0">
              <a:cs typeface="Arial" panose="020B0604020202020204" pitchFamily="34" charset="0"/>
            </a:endParaRPr>
          </a:p>
          <a:p>
            <a:r>
              <a:rPr lang="en-US" sz="2000" b="1" dirty="0">
                <a:cs typeface="Arial" pitchFamily="34" charset="0"/>
              </a:rPr>
              <a:t>Access DuPage -DuPage County Health Department</a:t>
            </a:r>
          </a:p>
          <a:p>
            <a:r>
              <a:rPr lang="en-US" sz="2000" dirty="0">
                <a:cs typeface="Arial" panose="020B0604020202020204" pitchFamily="34" charset="0"/>
              </a:rPr>
              <a:t>Robin Lavender 630-221-7049 or robin.lavender@dupagehealth.org</a:t>
            </a:r>
          </a:p>
          <a:p>
            <a:r>
              <a:rPr lang="en-US" sz="2000" dirty="0">
                <a:cs typeface="Arial" panose="020B0604020202020204" pitchFamily="34" charset="0"/>
              </a:rPr>
              <a:t> www.accessdupage.org</a:t>
            </a:r>
          </a:p>
          <a:p>
            <a:endParaRPr lang="en-US" sz="2200" dirty="0">
              <a:cs typeface="Arial" panose="020B0604020202020204" pitchFamily="34" charset="0"/>
            </a:endParaRPr>
          </a:p>
          <a:p>
            <a:r>
              <a:rPr lang="en-US" sz="2000" b="1" dirty="0">
                <a:cs typeface="Arial" panose="020B0604020202020204" pitchFamily="34" charset="0"/>
              </a:rPr>
              <a:t>U.S. DOL Employee Benefits Security Administration</a:t>
            </a:r>
          </a:p>
          <a:p>
            <a:r>
              <a:rPr lang="en-US" b="1" dirty="0"/>
              <a:t>Scott Miller </a:t>
            </a:r>
          </a:p>
          <a:p>
            <a:r>
              <a:rPr lang="en-US" dirty="0"/>
              <a:t>312-353-4035 or www.askebsa.dol</a:t>
            </a:r>
          </a:p>
        </p:txBody>
      </p:sp>
      <p:sp>
        <p:nvSpPr>
          <p:cNvPr id="4" name="Rectangle 3"/>
          <p:cNvSpPr/>
          <p:nvPr/>
        </p:nvSpPr>
        <p:spPr>
          <a:xfrm>
            <a:off x="1219200" y="838200"/>
            <a:ext cx="6553200" cy="1228130"/>
          </a:xfrm>
          <a:prstGeom prst="rect">
            <a:avLst/>
          </a:prstGeom>
          <a:noFill/>
        </p:spPr>
        <p:txBody>
          <a:bodyPr wrap="none" lIns="91440" tIns="45720" rIns="91440" bIns="45720">
            <a:prstTxWarp prst="textArchUp">
              <a:avLst/>
            </a:prstTxWarp>
            <a:spAutoFit/>
          </a:bodyPr>
          <a:lstStyle/>
          <a:p>
            <a:pPr algn="ctr"/>
            <a:r>
              <a:rPr lang="en-US" sz="9600" b="1" cap="none" spc="0" dirty="0">
                <a:ln w="1905"/>
                <a:effectLst>
                  <a:innerShdw blurRad="69850" dist="43180" dir="5400000">
                    <a:srgbClr val="000000">
                      <a:alpha val="65000"/>
                    </a:srgbClr>
                  </a:innerShdw>
                </a:effectLst>
                <a:latin typeface="Arial" pitchFamily="34" charset="0"/>
                <a:cs typeface="Arial" pitchFamily="34" charset="0"/>
              </a:rPr>
              <a:t>Questions?</a:t>
            </a:r>
          </a:p>
        </p:txBody>
      </p:sp>
    </p:spTree>
    <p:extLst>
      <p:ext uri="{BB962C8B-B14F-4D97-AF65-F5344CB8AC3E}">
        <p14:creationId xmlns:p14="http://schemas.microsoft.com/office/powerpoint/2010/main" val="302200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DE094-4525-4647-AF7D-5963817C6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100593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3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6E2995232B444AAB6157EDEECAC17B" ma:contentTypeVersion="28" ma:contentTypeDescription="Create a new document." ma:contentTypeScope="" ma:versionID="1f2e27e864f45066583ea3dd8cfbde85">
  <xsd:schema xmlns:xsd="http://www.w3.org/2001/XMLSchema" xmlns:xs="http://www.w3.org/2001/XMLSchema" xmlns:p="http://schemas.microsoft.com/office/2006/metadata/properties" xmlns:ns2="9352c220-c5aa-4176-b310-478a54cdcce0" xmlns:ns3="6e83a1a5-9dab-4521-85db-ea3c8196acb3" targetNamespace="http://schemas.microsoft.com/office/2006/metadata/properties" ma:root="true" ma:fieldsID="31a7c4638e4cd31596af6477553450d1" ns2:_="" ns3:_="">
    <xsd:import namespace="9352c220-c5aa-4176-b310-478a54cdcce0"/>
    <xsd:import namespace="6e83a1a5-9dab-4521-85db-ea3c8196acb3"/>
    <xsd:element name="properties">
      <xsd:complexType>
        <xsd:sequence>
          <xsd:element name="documentManagement">
            <xsd:complexType>
              <xsd:all>
                <xsd:element ref="ns2:Description0"/>
                <xsd:element ref="ns2:MainCategory"/>
                <xsd:element ref="ns2:SubCategory"/>
                <xsd:element ref="ns2:Audience" minOccurs="0"/>
                <xsd:element ref="ns2:SubAudience" minOccurs="0"/>
                <xsd:element ref="ns2:SkillLevel" minOccurs="0"/>
                <xsd:element ref="ns2:GradeLevel" minOccurs="0"/>
                <xsd:element ref="ns2:Language"/>
                <xsd:element ref="ns2:DocumentType" minOccurs="0"/>
                <xsd:element ref="ns2:Site" minOccurs="0"/>
                <xsd:element ref="ns3:TaxCatchAll"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52c220-c5aa-4176-b310-478a54cdcce0" elementFormDefault="qualified">
    <xsd:import namespace="http://schemas.microsoft.com/office/2006/documentManagement/types"/>
    <xsd:import namespace="http://schemas.microsoft.com/office/infopath/2007/PartnerControls"/>
    <xsd:element name="Description0" ma:index="8" ma:displayName="Description" ma:internalName="Description0" ma:readOnly="false">
      <xsd:simpleType>
        <xsd:restriction base="dms:Text">
          <xsd:maxLength value="255"/>
        </xsd:restriction>
      </xsd:simpleType>
    </xsd:element>
    <xsd:element name="MainCategory" ma:index="9" ma:displayName="MainCategory" ma:list="{c7896206-7b65-404d-ae21-b02c4b29aea2}" ma:internalName="MainCategory" ma:readOnly="false" ma:showField="Title" ma:web="6e83a1a5-9dab-4521-85db-ea3c8196acb3">
      <xsd:simpleType>
        <xsd:restriction base="dms:Lookup"/>
      </xsd:simpleType>
    </xsd:element>
    <xsd:element name="SubCategory" ma:index="10" ma:displayName="SubCategory" ma:list="{2201361c-1d54-4276-95f0-f2ea81323aa2}" ma:internalName="SubCategory" ma:readOnly="false" ma:showField="Title" ma:web="6e83a1a5-9dab-4521-85db-ea3c8196acb3">
      <xsd:simpleType>
        <xsd:restriction base="dms:Lookup"/>
      </xsd:simpleType>
    </xsd:element>
    <xsd:element name="Audience" ma:index="11" nillable="true" ma:displayName="Audience" ma:list="{4b1c6106-8d5f-4a38-b368-5f452bed3ee8}" ma:internalName="Audience" ma:readOnly="false" ma:showField="Title" ma:web="6e83a1a5-9dab-4521-85db-ea3c8196acb3" ma:requiredMultiChoice="true">
      <xsd:complexType>
        <xsd:complexContent>
          <xsd:extension base="dms:MultiChoiceLookup">
            <xsd:sequence>
              <xsd:element name="Value" type="dms:Lookup" maxOccurs="unbounded" minOccurs="0" nillable="true"/>
            </xsd:sequence>
          </xsd:extension>
        </xsd:complexContent>
      </xsd:complexType>
    </xsd:element>
    <xsd:element name="SubAudience" ma:index="12" nillable="true" ma:displayName="SubAudience" ma:list="{60e689b0-3baf-46ef-b31e-b9aaee200c6d}" ma:internalName="SubAudienc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SkillLevel" ma:index="13" nillable="true" ma:displayName="SkillLevel" ma:internalName="SkillLevel" ma:readOnly="false" ma:requiredMultiChoice="true">
      <xsd:complexType>
        <xsd:complexContent>
          <xsd:extension base="dms:MultiChoice">
            <xsd:sequence>
              <xsd:element name="Value" maxOccurs="unbounded" minOccurs="0" nillable="true">
                <xsd:simpleType>
                  <xsd:restriction base="dms:Choice">
                    <xsd:enumeration value="All Levels"/>
                    <xsd:enumeration value="Minimal skill level"/>
                    <xsd:enumeration value="Intermediate skill level"/>
                    <xsd:enumeration value="Technical skill level"/>
                  </xsd:restriction>
                </xsd:simpleType>
              </xsd:element>
            </xsd:sequence>
          </xsd:extension>
        </xsd:complexContent>
      </xsd:complexType>
    </xsd:element>
    <xsd:element name="GradeLevel" ma:index="14" nillable="true" ma:displayName="GradeLevel" ma:internalName="GradeLevel" ma:readOnly="false" ma:requiredMultiChoice="true">
      <xsd:complexType>
        <xsd:complexContent>
          <xsd:extension base="dms:MultiChoice">
            <xsd:sequence>
              <xsd:element name="Value" maxOccurs="unbounded" minOccurs="0" nillable="true">
                <xsd:simpleType>
                  <xsd:restriction base="dms:Choice">
                    <xsd:enumeration value="7-8 Middle School"/>
                    <xsd:enumeration value="9-12 High School"/>
                    <xsd:enumeration value="&gt;12 Postsecondary"/>
                  </xsd:restriction>
                </xsd:simpleType>
              </xsd:element>
            </xsd:sequence>
          </xsd:extension>
        </xsd:complexContent>
      </xsd:complexType>
    </xsd:element>
    <xsd:element name="Language" ma:index="15" ma:displayName="Language" ma:default="English" ma:format="Dropdown" ma:internalName="Language" ma:readOnly="false">
      <xsd:simpleType>
        <xsd:restriction base="dms:Choice">
          <xsd:enumeration value="Arabic"/>
          <xsd:enumeration value="Chinese"/>
          <xsd:enumeration value="English"/>
          <xsd:enumeration value="Polish"/>
          <xsd:enumeration value="Spanish"/>
          <xsd:enumeration value="Other"/>
        </xsd:restriction>
      </xsd:simpleType>
    </xsd:element>
    <xsd:element name="DocumentType" ma:index="16" nillable="true" ma:displayName="DocumentType" ma:internalName="DocumentType" ma:readOnly="false" ma:requiredMultiChoice="true">
      <xsd:complexType>
        <xsd:complexContent>
          <xsd:extension base="dms:MultiChoice">
            <xsd:sequence>
              <xsd:element name="Value" maxOccurs="unbounded" minOccurs="0" nillable="true">
                <xsd:simpleType>
                  <xsd:restriction base="dms:Choice">
                    <xsd:enumeration value="Curriculum"/>
                    <xsd:enumeration value="Forms"/>
                    <xsd:enumeration value="Flyers"/>
                    <xsd:enumeration value="Guides"/>
                    <xsd:enumeration value="Images/Icons"/>
                    <xsd:enumeration value="Infographics"/>
                    <xsd:enumeration value="Informational"/>
                    <xsd:enumeration value="Instructions"/>
                    <xsd:enumeration value="Marketing/Outreach"/>
                    <xsd:enumeration value="Presentations"/>
                    <xsd:enumeration value="Report"/>
                    <xsd:enumeration value="Worksheets"/>
                  </xsd:restriction>
                </xsd:simpleType>
              </xsd:element>
            </xsd:sequence>
          </xsd:extension>
        </xsd:complexContent>
      </xsd:complexType>
    </xsd:element>
    <xsd:element name="Site" ma:index="17" nillable="true" ma:displayName="Site" ma:list="{cf69f43f-b565-45cb-9f11-9d848faecc07}" ma:internalName="Sit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e83a1a5-9dab-4521-85db-ea3c8196acb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f79118d-4af0-4af8-96a4-605c4274c427}" ma:internalName="TaxCatchAll" ma:showField="CatchAllData"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TaxKeywordTaxHTField" ma:index="20"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inCategory xmlns="9352c220-c5aa-4176-b310-478a54cdcce0">3</MainCategory>
    <Site xmlns="9352c220-c5aa-4176-b310-478a54cdcce0"/>
    <SubCategory xmlns="9352c220-c5aa-4176-b310-478a54cdcce0">42</SubCategory>
    <SkillLevel xmlns="9352c220-c5aa-4176-b310-478a54cdcce0">
      <Value>All Levels</Value>
    </SkillLevel>
    <Audience xmlns="9352c220-c5aa-4176-b310-478a54cdcce0">
      <Value>1</Value>
    </Audience>
    <TaxKeywordTaxHTField xmlns="6e83a1a5-9dab-4521-85db-ea3c8196acb3">
      <Terms xmlns="http://schemas.microsoft.com/office/infopath/2007/PartnerControls"/>
    </TaxKeywordTaxHTField>
    <SubAudience xmlns="9352c220-c5aa-4176-b310-478a54cdcce0">
      <Value>1</Value>
    </SubAudience>
    <Language xmlns="9352c220-c5aa-4176-b310-478a54cdcce0">English</Language>
    <DocumentType xmlns="9352c220-c5aa-4176-b310-478a54cdcce0">
      <Value>Informational</Value>
    </DocumentType>
    <TaxCatchAll xmlns="6e83a1a5-9dab-4521-85db-ea3c8196acb3"/>
    <Description0 xmlns="9352c220-c5aa-4176-b310-478a54cdcce0">Doumak Rapid Response Webinar Presentation</Description0>
    <GradeLevel xmlns="9352c220-c5aa-4176-b310-478a54cdcce0">
      <Value>&gt;12 Postsecondary</Value>
    </GradeLevel>
  </documentManagement>
</p:properties>
</file>

<file path=customXml/itemProps1.xml><?xml version="1.0" encoding="utf-8"?>
<ds:datastoreItem xmlns:ds="http://schemas.openxmlformats.org/officeDocument/2006/customXml" ds:itemID="{73274C6B-155C-4FFD-9030-F6DAD24413F2}"/>
</file>

<file path=customXml/itemProps2.xml><?xml version="1.0" encoding="utf-8"?>
<ds:datastoreItem xmlns:ds="http://schemas.openxmlformats.org/officeDocument/2006/customXml" ds:itemID="{31A5C46C-DD1C-4911-9CE4-9C325D82E886}"/>
</file>

<file path=customXml/itemProps3.xml><?xml version="1.0" encoding="utf-8"?>
<ds:datastoreItem xmlns:ds="http://schemas.openxmlformats.org/officeDocument/2006/customXml" ds:itemID="{04D68D76-597B-4397-8F2C-A25242D5363E}"/>
</file>

<file path=docProps/app.xml><?xml version="1.0" encoding="utf-8"?>
<Properties xmlns="http://schemas.openxmlformats.org/officeDocument/2006/extended-properties" xmlns:vt="http://schemas.openxmlformats.org/officeDocument/2006/docPropsVTypes">
  <Template/>
  <TotalTime>20969</TotalTime>
  <Words>1871</Words>
  <Application>Microsoft Office PowerPoint</Application>
  <PresentationFormat>On-screen Show (4:3)</PresentationFormat>
  <Paragraphs>298</Paragraphs>
  <Slides>81</Slides>
  <Notes>27</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81</vt:i4>
      </vt:variant>
    </vt:vector>
  </HeadingPairs>
  <TitlesOfParts>
    <vt:vector size="91" baseType="lpstr">
      <vt:lpstr>Arial</vt:lpstr>
      <vt:lpstr>Calibri</vt:lpstr>
      <vt:lpstr>Calibri Light</vt:lpstr>
      <vt:lpstr>Helvetica</vt:lpstr>
      <vt:lpstr>1_Office Theme</vt:lpstr>
      <vt:lpstr>3_Office Theme</vt:lpstr>
      <vt:lpstr>7_Office Theme</vt:lpstr>
      <vt:lpstr>2_Office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U.S. Department of Labor Employee Benefits Security Administration </vt:lpstr>
      <vt:lpstr>PowerPoint Presentation</vt:lpstr>
      <vt:lpstr>HIPAA Special Enrollment</vt:lpstr>
      <vt:lpstr>PowerPoint Presentation</vt:lpstr>
      <vt:lpstr>PowerPoint Presentation</vt:lpstr>
      <vt:lpstr>DuPage County Health Department Programs</vt:lpstr>
      <vt:lpstr>PowerPoint Presentation</vt:lpstr>
      <vt:lpstr>PowerPoint Presentation</vt:lpstr>
      <vt:lpstr>PowerPoint Presentation</vt:lpstr>
      <vt:lpstr>Online Filing Schedule</vt:lpstr>
      <vt:lpstr>Call Center Filing Schedule</vt:lpstr>
      <vt:lpstr>PowerPoint Presentation</vt:lpstr>
      <vt:lpstr>PowerPoint Presentation</vt:lpstr>
      <vt:lpstr>UI Finding Letter</vt:lpstr>
      <vt:lpstr> UI Benefit Year and UI Monetary Determination </vt:lpstr>
      <vt:lpstr>PowerPoint Presentation</vt:lpstr>
      <vt:lpstr>PowerPoint Presentation</vt:lpstr>
      <vt:lpstr>PowerPoint Presentation</vt:lpstr>
      <vt:lpstr>Certification day and first certification date</vt:lpstr>
      <vt:lpstr>To receive benefits you must certify</vt:lpstr>
      <vt:lpstr>Certify On-line at www.IDES.Illinois.gov</vt:lpstr>
      <vt:lpstr>Certify via the telephone</vt:lpstr>
      <vt:lpstr>How Earnings Affect Your UI Benefits</vt:lpstr>
      <vt:lpstr>Important  Print/save YOUR Claim Summary page</vt:lpstr>
      <vt:lpstr>PowerPoint Presentation</vt:lpstr>
      <vt:lpstr>PowerPoint Presentation</vt:lpstr>
      <vt:lpstr>Illinois JobLink -  Resume</vt:lpstr>
      <vt:lpstr>Searching for a Job!</vt:lpstr>
      <vt:lpstr>PowerPoint Presentation</vt:lpstr>
      <vt:lpstr>View your Illinois JobLink Work Search Record</vt:lpstr>
      <vt:lpstr>PowerPoint Presentation</vt:lpstr>
      <vt:lpstr>Record work search activity for jobs outside of Illinois JobLink</vt:lpstr>
      <vt:lpstr>PowerPoint Presentation</vt:lpstr>
      <vt:lpstr>PowerPoint Presentation</vt:lpstr>
      <vt:lpstr>PowerPoint Presentation</vt:lpstr>
      <vt:lpstr>How do I know my Illinois JobLink  registration is complete?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Doumak Rapid Response Webinar Presentation</dc:title>
  <dc:creator>Susi Pihera</dc:creator>
  <cp:keywords/>
  <cp:lastModifiedBy>Susi Pihera</cp:lastModifiedBy>
  <cp:revision>859</cp:revision>
  <cp:lastPrinted>2020-06-22T15:38:41Z</cp:lastPrinted>
  <dcterms:created xsi:type="dcterms:W3CDTF">2013-10-29T14:49:42Z</dcterms:created>
  <dcterms:modified xsi:type="dcterms:W3CDTF">2020-07-13T17:20:17Z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0x010100BF6E2995232B444AAB6157EDEECAC17B</vt:lpwstr>
  </property>
  <property fmtid="{D5CDD505-2E9C-101B-9397-08002B2CF9AE}" pid="3" name="TaxKeyword">
    <vt:lpwstr/>
  </property>
</Properties>
</file>