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95440D"/>
    <a:srgbClr val="9A470E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34580" autoAdjust="0"/>
    <p:restoredTop sz="86410" autoAdjust="0"/>
  </p:normalViewPr>
  <p:slideViewPr>
    <p:cSldViewPr snapToGrid="0">
      <p:cViewPr varScale="1">
        <p:scale>
          <a:sx n="63" d="100"/>
          <a:sy n="63" d="100"/>
        </p:scale>
        <p:origin x="22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62" y="84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6626" cy="469431"/>
          </a:xfrm>
          <a:prstGeom prst="rect">
            <a:avLst/>
          </a:prstGeom>
        </p:spPr>
        <p:txBody>
          <a:bodyPr vert="horz" lIns="92044" tIns="46022" rIns="92044" bIns="4602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850" y="1"/>
            <a:ext cx="3066626" cy="469431"/>
          </a:xfrm>
          <a:prstGeom prst="rect">
            <a:avLst/>
          </a:prstGeom>
        </p:spPr>
        <p:txBody>
          <a:bodyPr vert="horz" lIns="92044" tIns="46022" rIns="92044" bIns="46022" rtlCol="0"/>
          <a:lstStyle>
            <a:lvl1pPr algn="r">
              <a:defRPr sz="1200"/>
            </a:lvl1pPr>
          </a:lstStyle>
          <a:p>
            <a:fld id="{B6AA86D9-15FD-473F-BD47-D7C3D5A20A34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44" tIns="46022" rIns="92044" bIns="460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068" y="4505900"/>
            <a:ext cx="5662940" cy="3686791"/>
          </a:xfrm>
          <a:prstGeom prst="rect">
            <a:avLst/>
          </a:prstGeom>
        </p:spPr>
        <p:txBody>
          <a:bodyPr vert="horz" lIns="92044" tIns="46022" rIns="92044" bIns="4602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644"/>
            <a:ext cx="3066626" cy="469431"/>
          </a:xfrm>
          <a:prstGeom prst="rect">
            <a:avLst/>
          </a:prstGeom>
        </p:spPr>
        <p:txBody>
          <a:bodyPr vert="horz" lIns="92044" tIns="46022" rIns="92044" bIns="4602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850" y="8893644"/>
            <a:ext cx="3066626" cy="469431"/>
          </a:xfrm>
          <a:prstGeom prst="rect">
            <a:avLst/>
          </a:prstGeom>
        </p:spPr>
        <p:txBody>
          <a:bodyPr vert="horz" lIns="92044" tIns="46022" rIns="92044" bIns="46022" rtlCol="0" anchor="b"/>
          <a:lstStyle>
            <a:lvl1pPr algn="r">
              <a:defRPr sz="1200"/>
            </a:lvl1pPr>
          </a:lstStyle>
          <a:p>
            <a:fld id="{0CA86F2B-FFA9-445A-99DF-4A0CF16C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76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2582" indent="-172582">
              <a:buFont typeface="Arial" panose="020B0604020202020204" pitchFamily="34" charset="0"/>
              <a:buChar char="•"/>
            </a:pPr>
            <a:r>
              <a:rPr lang="en-US" dirty="0"/>
              <a:t>Hi everyone, I’m Tom Mraz from the Illinois Department of Commerce.</a:t>
            </a:r>
          </a:p>
          <a:p>
            <a:pPr marL="172582" indent="-172582">
              <a:buFont typeface="Arial" panose="020B0604020202020204" pitchFamily="34" charset="0"/>
              <a:buChar char="•"/>
            </a:pPr>
            <a:endParaRPr lang="en-US" dirty="0"/>
          </a:p>
          <a:p>
            <a:pPr marL="172582" indent="-172582">
              <a:buFont typeface="Arial" panose="020B0604020202020204" pitchFamily="34" charset="0"/>
              <a:buChar char="•"/>
            </a:pPr>
            <a:r>
              <a:rPr lang="en-US" dirty="0"/>
              <a:t> Welcome to the Webinar! We will try to finish up in under an hour.</a:t>
            </a:r>
          </a:p>
          <a:p>
            <a:pPr marL="172582" indent="-172582">
              <a:buFont typeface="Arial" panose="020B0604020202020204" pitchFamily="34" charset="0"/>
              <a:buChar char="•"/>
            </a:pPr>
            <a:endParaRPr lang="en-US" dirty="0"/>
          </a:p>
          <a:p>
            <a:pPr marL="172582" indent="-172582">
              <a:buFont typeface="Arial" panose="020B0604020202020204" pitchFamily="34" charset="0"/>
              <a:buChar char="•"/>
            </a:pPr>
            <a:r>
              <a:rPr lang="en-US" dirty="0"/>
              <a:t>The 4 agencies on the screen are here to update you on resources available to separating employees. There are no fees, as the resources are funded by your federal taxes.</a:t>
            </a:r>
          </a:p>
          <a:p>
            <a:r>
              <a:rPr lang="en-US" dirty="0"/>
              <a:t>  </a:t>
            </a:r>
          </a:p>
          <a:p>
            <a:pPr marL="172582" indent="-172582">
              <a:buFont typeface="Arial" panose="020B0604020202020204" pitchFamily="34" charset="0"/>
              <a:buChar char="•"/>
            </a:pPr>
            <a:r>
              <a:rPr lang="en-US" dirty="0"/>
              <a:t>The agencies will present in this order and presenters will introduce themselves.</a:t>
            </a:r>
          </a:p>
          <a:p>
            <a:pPr marL="172582" indent="-172582">
              <a:buFont typeface="Arial" panose="020B0604020202020204" pitchFamily="34" charset="0"/>
              <a:buChar char="•"/>
            </a:pPr>
            <a:endParaRPr lang="en-US" dirty="0"/>
          </a:p>
          <a:p>
            <a:pPr marL="172582" indent="-172582">
              <a:buFont typeface="Arial" panose="020B0604020202020204" pitchFamily="34" charset="0"/>
              <a:buChar char="•"/>
            </a:pPr>
            <a:r>
              <a:rPr lang="en-US" dirty="0"/>
              <a:t>Please put your questions in the Chat Pod or write them down and we’ll address them at  the end. 			</a:t>
            </a:r>
            <a:r>
              <a:rPr lang="en-US" b="1" i="1" dirty="0">
                <a:solidFill>
                  <a:srgbClr val="7030A0"/>
                </a:solidFill>
              </a:rPr>
              <a:t>(Turn the Page)</a:t>
            </a:r>
          </a:p>
          <a:p>
            <a:pPr marL="172582" indent="-172582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A86F2B-FFA9-445A-99DF-4A0CF16CF1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83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7068" y="4505900"/>
            <a:ext cx="5662940" cy="3952300"/>
          </a:xfrm>
        </p:spPr>
        <p:txBody>
          <a:bodyPr/>
          <a:lstStyle/>
          <a:p>
            <a:r>
              <a:rPr lang="en-US" dirty="0"/>
              <a:t>Little known fact: Unemployment Insurance is funded by </a:t>
            </a:r>
            <a:r>
              <a:rPr lang="en-US" i="1" u="sng" dirty="0"/>
              <a:t>Employers</a:t>
            </a:r>
            <a:r>
              <a:rPr lang="en-US" i="1" dirty="0"/>
              <a:t>, (not by your taxes)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The main Law that governs workforce benefits is called the “</a:t>
            </a:r>
            <a:r>
              <a:rPr lang="en-US" i="1" dirty="0"/>
              <a:t>Workforce Innovation and Opportunity Act</a:t>
            </a:r>
            <a:r>
              <a:rPr lang="en-US" dirty="0"/>
              <a:t>” or WIOA. Sometimes we say “we-oh-wah” and we mean WIOA.</a:t>
            </a:r>
          </a:p>
          <a:p>
            <a:endParaRPr lang="en-US" dirty="0"/>
          </a:p>
          <a:p>
            <a:r>
              <a:rPr lang="en-US" dirty="0"/>
              <a:t>WIOA covers Adults, Youth, Dislocated Workers, and Spouses of Dislocated Workers. A</a:t>
            </a:r>
            <a:r>
              <a:rPr lang="en-US" i="1" dirty="0"/>
              <a:t> Dislocated Worker</a:t>
            </a:r>
            <a:r>
              <a:rPr lang="en-US" dirty="0"/>
              <a:t> is anyone laid off through no fault of their own. At separation we  become a DWs and that makes us automatically eligible for certain benefits. Workers leaving before the separation date are not laid off and eligibility must be determined. </a:t>
            </a:r>
          </a:p>
          <a:p>
            <a:endParaRPr lang="en-US" dirty="0"/>
          </a:p>
          <a:p>
            <a:r>
              <a:rPr lang="en-US" dirty="0"/>
              <a:t>You’ll have a </a:t>
            </a:r>
            <a:r>
              <a:rPr lang="en-US" u="sng" dirty="0"/>
              <a:t>Window of Eligibility </a:t>
            </a:r>
            <a:r>
              <a:rPr lang="en-US" dirty="0"/>
              <a:t>(</a:t>
            </a:r>
            <a:r>
              <a:rPr lang="en-US" b="1" i="1" dirty="0">
                <a:solidFill>
                  <a:srgbClr val="7030A0"/>
                </a:solidFill>
              </a:rPr>
              <a:t>separation date to next hire date</a:t>
            </a:r>
            <a:r>
              <a:rPr lang="en-US" dirty="0"/>
              <a:t>) when you can utilize the WIOA services, including a no cost training grant — but you do have to take the first step and attend a WIOA Orientation. More on that later. </a:t>
            </a:r>
          </a:p>
          <a:p>
            <a:endParaRPr lang="en-US" dirty="0"/>
          </a:p>
          <a:p>
            <a:r>
              <a:rPr lang="en-US" i="1" u="sng" dirty="0"/>
              <a:t>Notice the link on the bottom</a:t>
            </a:r>
            <a:r>
              <a:rPr lang="en-US" i="1" dirty="0"/>
              <a:t>—</a:t>
            </a:r>
            <a:r>
              <a:rPr lang="en-US" dirty="0"/>
              <a:t>This goes to </a:t>
            </a:r>
            <a:r>
              <a:rPr lang="en-US" b="1" i="1" dirty="0"/>
              <a:t>your Web page</a:t>
            </a:r>
            <a:r>
              <a:rPr lang="en-US" dirty="0"/>
              <a:t>, so write it down. There you’ll find the </a:t>
            </a:r>
            <a:r>
              <a:rPr lang="en-US" b="1" dirty="0"/>
              <a:t>handouts</a:t>
            </a:r>
            <a:r>
              <a:rPr lang="en-US" dirty="0"/>
              <a:t> for this Webinar, a Webinar recording (goes up in 1-2 days), a job fair calendar, employment videos, and a Dislocated Worker Survey, which helps us budget funds. Please take a moment to fill it out. </a:t>
            </a:r>
          </a:p>
          <a:p>
            <a:endParaRPr lang="en-US" dirty="0"/>
          </a:p>
          <a:p>
            <a:r>
              <a:rPr lang="en-US" dirty="0"/>
              <a:t>The US is covered by Local Workforce Areas for funding. The LWA with the greatest amount of resources (after LA) is the </a:t>
            </a:r>
            <a:r>
              <a:rPr lang="en-US" i="1" dirty="0"/>
              <a:t>Chicago Cook Workforce Partnership</a:t>
            </a:r>
            <a:r>
              <a:rPr lang="en-US" dirty="0"/>
              <a:t>. They’re next: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A86F2B-FFA9-445A-99DF-4A0CF16CF19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239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44915-9841-4DD4-82B2-9056401809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9EB066-CDE6-41F0-996C-86D8242929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9F374-825A-4759-9136-50A37A72C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E5C-B01C-4F61-AEFE-A331D5F381E2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856FF-31AB-4365-89CA-051C12219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7F035-4D2E-48BB-836D-DADFFF292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C439-3F54-4F01-81FC-4995B87BA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88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FE94D-6A65-4A62-A5D2-986EBF8A7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144B69-D164-4755-8E18-55C9FDC7AD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9A7C8-5702-41C6-919A-1EEF2E307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E5C-B01C-4F61-AEFE-A331D5F381E2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24D26-3A91-4921-AFBD-66FC5E897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967571-E613-41D7-BC2C-E98665189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C439-3F54-4F01-81FC-4995B87BA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55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0B6250-1C50-4D1F-9296-B293E2E18B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E0D92D-EE71-4E83-8510-1DBEC8204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70BB9-6C09-4049-9E8B-5FE08B3BB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E5C-B01C-4F61-AEFE-A331D5F381E2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5D7CF-F0A8-4148-9D37-834B0B731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EEC53-282A-4584-B825-3CADF61F8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C439-3F54-4F01-81FC-4995B87BA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9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B015B-2D9D-4E80-AFDF-C691FDD3C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ED8CC-6F59-4E57-B0B6-CFD4499B3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E57FF-E19B-480C-81EA-FB67479A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E5C-B01C-4F61-AEFE-A331D5F381E2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F1DFA-1896-4E5B-9F1F-E618B8FF2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4A3F6-8A8E-4E61-9784-DDFF2A59C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C439-3F54-4F01-81FC-4995B87BA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12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221E8-41F9-4193-A672-97DB65C18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764A7-16B1-474B-A2FE-92874DF8B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E5D4D-2144-4690-8F9D-009077D90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E5C-B01C-4F61-AEFE-A331D5F381E2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860A-F0AA-4759-B2FF-4A3BFA1C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E5722-6DD3-48A9-BF5C-AEBD6A82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C439-3F54-4F01-81FC-4995B87BA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38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F0D17-D05F-49C1-B8A6-A7683DAE9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7C1D3-27C1-41AB-89EC-B8B326E53F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9887B-5FFC-40F2-AD43-792562013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3080DE-1D20-4958-91BA-B169F8027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E5C-B01C-4F61-AEFE-A331D5F381E2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5C12C-4FA5-4862-A1C3-3E51109AC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CD95E-0581-4B2C-B74A-1203C031B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C439-3F54-4F01-81FC-4995B87BA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8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73028-8930-471D-BC76-39FAB20E0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24BD0-EC00-49C8-832B-29D8E5F30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439CE3-6F5F-4346-85AD-BF4298806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32E586-FA30-49A8-A94F-7078F5DD6D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F4C11B-2A92-4903-B895-AAD0519C55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92B786-6760-4C66-93D3-23E5969ED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E5C-B01C-4F61-AEFE-A331D5F381E2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8E224C-0542-4888-A77E-695CF40DA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99E6A5-A2A3-49E1-A9C4-09446EB38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C439-3F54-4F01-81FC-4995B87BA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2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827E0-339C-47CE-A0C4-D912776C8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A2D300-5510-409A-9A76-558BF365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E5C-B01C-4F61-AEFE-A331D5F381E2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D0167E-5C23-4554-8C85-B4EEC8DE8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69A20C-FF3D-4B0B-8CD6-52D1CB5A4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C439-3F54-4F01-81FC-4995B87BA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D988B0-878A-4307-B911-BDDA7F010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E5C-B01C-4F61-AEFE-A331D5F381E2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396571-780D-4708-BC77-8A1728DAD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46B612-E44D-4726-BB2B-6B272D637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C439-3F54-4F01-81FC-4995B87BA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DDFCE-4403-4CB4-A5CD-835F5DC60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C6679-1AC9-4F7B-A042-16F81228D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3D7846-EE0D-4699-9B8E-A41301B36A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303C3-044B-4D93-99B9-DFC7CBA6F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E5C-B01C-4F61-AEFE-A331D5F381E2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1FD137-79A3-49B2-9B5A-E176598A1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558DC5-16D7-45DB-80A8-BA8289879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C439-3F54-4F01-81FC-4995B87BA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3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4EBF3-A3BD-4CC4-BC59-964485510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8E0839-A0B6-4C3B-9673-04518C0B3E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E45ED-925C-488C-9201-16F020DF6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FDC7C-AD70-4758-82C9-B7E3B2DC2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E5C-B01C-4F61-AEFE-A331D5F381E2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266401-5EA7-4DEE-889B-9EB6DFF3A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D156A1-CACE-4AF3-A755-52A4A7B17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C439-3F54-4F01-81FC-4995B87BA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94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784398-878A-4F27-807E-0B4C34992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832126-F176-43CD-9802-B40E2E823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3ADA3-7D29-4426-8DFB-29DB36EAE2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68E5C-B01C-4F61-AEFE-A331D5F381E2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776E4-DDDD-48D0-ACB0-66D6F83662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D34D2-A4EE-4D06-8E8F-8912776DCF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CC439-3F54-4F01-81FC-4995B87BA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9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llinoisworknet.com/hyattcorp" TargetMode="Externa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en/window-window-to-the-world-pane-1975938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65E54CA0-AF84-4F64-A0A3-35535A9D0E57}"/>
              </a:ext>
            </a:extLst>
          </p:cNvPr>
          <p:cNvSpPr txBox="1">
            <a:spLocks/>
          </p:cNvSpPr>
          <p:nvPr/>
        </p:nvSpPr>
        <p:spPr>
          <a:xfrm>
            <a:off x="2126006" y="3432048"/>
            <a:ext cx="7939989" cy="284683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>
                <a:solidFill>
                  <a:srgbClr val="2F5496"/>
                </a:solidFill>
                <a:latin typeface="Helvetica-Light"/>
                <a:ea typeface="Times New Roman" panose="02020603050405020304" pitchFamily="18" charset="0"/>
                <a:cs typeface="Helvetica-Light"/>
              </a:rPr>
              <a:t>Illinois Department of Commerce  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>
                <a:solidFill>
                  <a:srgbClr val="2F5496"/>
                </a:solidFill>
                <a:latin typeface="Helvetica-Light"/>
                <a:ea typeface="Times New Roman" panose="02020603050405020304" pitchFamily="18" charset="0"/>
                <a:cs typeface="Helvetica-Light"/>
              </a:rPr>
              <a:t>Chicago Cook Workforce Partnership 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>
                <a:solidFill>
                  <a:srgbClr val="2F5496"/>
                </a:solidFill>
                <a:latin typeface="Helvetica-Light"/>
                <a:ea typeface="Times New Roman" panose="02020603050405020304" pitchFamily="18" charset="0"/>
                <a:cs typeface="Helvetica-Light"/>
              </a:rPr>
              <a:t>US Department of Labor, Employee Benefits Security Administration 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>
                <a:solidFill>
                  <a:srgbClr val="2F5496"/>
                </a:solidFill>
                <a:latin typeface="Helvetica-Light"/>
                <a:ea typeface="Times New Roman" panose="02020603050405020304" pitchFamily="18" charset="0"/>
                <a:cs typeface="Helvetica-Light"/>
              </a:rPr>
              <a:t>Illinois Department of Employment Security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AF375C-E52E-4AAB-BB0E-32E3CD2F31D4}"/>
              </a:ext>
            </a:extLst>
          </p:cNvPr>
          <p:cNvSpPr txBox="1"/>
          <p:nvPr/>
        </p:nvSpPr>
        <p:spPr>
          <a:xfrm>
            <a:off x="2395728" y="1938528"/>
            <a:ext cx="740054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Webinar Agenda</a:t>
            </a:r>
          </a:p>
          <a:p>
            <a:pPr algn="ctr"/>
            <a:r>
              <a:rPr lang="en-US" sz="2300" i="1" dirty="0"/>
              <a:t>Topic: Government Benefits for Separating Employees</a:t>
            </a:r>
          </a:p>
          <a:p>
            <a:pPr algn="ctr"/>
            <a:r>
              <a:rPr lang="en-US" sz="2000" dirty="0"/>
              <a:t>Agencies Presenting:</a:t>
            </a:r>
          </a:p>
        </p:txBody>
      </p:sp>
      <p:pic>
        <p:nvPicPr>
          <p:cNvPr id="5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F0F6A024-EBCA-4E1F-B8EC-E7AB47B6687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440" y="589268"/>
            <a:ext cx="4325620" cy="1261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301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6C683B0-C3DA-4246-8EB9-E614EFE5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437"/>
            <a:ext cx="10515600" cy="1987931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40F547-0F2B-47FA-BD81-EEB263DF1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720" y="2473059"/>
            <a:ext cx="9222559" cy="36354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lnSpc>
                <a:spcPct val="100000"/>
              </a:lnSpc>
            </a:pPr>
            <a:r>
              <a:rPr lang="en-US" sz="2600" dirty="0"/>
              <a:t>Little known fact: </a:t>
            </a:r>
            <a:r>
              <a:rPr lang="en-US" sz="2600" i="1" dirty="0">
                <a:solidFill>
                  <a:srgbClr val="00B050"/>
                </a:solidFill>
              </a:rPr>
              <a:t>Employers pay for UI</a:t>
            </a:r>
            <a:r>
              <a:rPr lang="en-US" sz="2600" i="1" dirty="0"/>
              <a:t>—</a:t>
            </a:r>
            <a:r>
              <a:rPr lang="en-US" sz="2600" dirty="0"/>
              <a:t>not your taxes!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Workforce Innovation Opportunity Act (federal program)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Covers Adults, Youth, Dislocated Workers &amp; their Spouses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Dislocated Worker—laid off through no fault of their own</a:t>
            </a:r>
          </a:p>
          <a:p>
            <a:pPr lvl="1">
              <a:lnSpc>
                <a:spcPct val="100000"/>
              </a:lnSpc>
            </a:pPr>
            <a:r>
              <a:rPr lang="en-US" sz="2600" i="1" dirty="0">
                <a:solidFill>
                  <a:schemeClr val="accent2">
                    <a:lumMod val="50000"/>
                  </a:schemeClr>
                </a:solidFill>
              </a:rPr>
              <a:t>Window of Eligibility: </a:t>
            </a:r>
            <a:r>
              <a:rPr lang="en-US" sz="2600" i="1" dirty="0">
                <a:solidFill>
                  <a:srgbClr val="00B050"/>
                </a:solidFill>
              </a:rPr>
              <a:t>Separation Date to next Hire Date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Recorded Webinar &amp; handouts found on your Web page:</a:t>
            </a:r>
          </a:p>
          <a:p>
            <a:pPr lvl="1">
              <a:lnSpc>
                <a:spcPct val="100000"/>
              </a:lnSpc>
            </a:pPr>
            <a:r>
              <a:rPr lang="en-US" u="sng" dirty="0">
                <a:hlinkClick r:id="rId3"/>
              </a:rPr>
              <a:t>https://www.illinoisworknet.com/adlerplanetarium</a:t>
            </a:r>
            <a:r>
              <a:rPr lang="en-US" u="sng" dirty="0"/>
              <a:t> </a:t>
            </a:r>
            <a:endParaRPr lang="en-US" dirty="0"/>
          </a:p>
          <a:p>
            <a:pPr lvl="1">
              <a:lnSpc>
                <a:spcPct val="100000"/>
              </a:lnSpc>
            </a:pPr>
            <a:endParaRPr lang="en-US" dirty="0"/>
          </a:p>
          <a:p>
            <a:pPr lvl="1">
              <a:lnSpc>
                <a:spcPct val="100000"/>
              </a:lnSpc>
            </a:pPr>
            <a:endParaRPr lang="en-US" sz="2000" dirty="0">
              <a:solidFill>
                <a:srgbClr val="0070C0"/>
              </a:solidFill>
            </a:endParaRPr>
          </a:p>
          <a:p>
            <a:pPr marL="457200" lvl="1" indent="0">
              <a:lnSpc>
                <a:spcPct val="100000"/>
              </a:lnSpc>
              <a:buNone/>
            </a:pPr>
            <a:endParaRPr lang="en-US" sz="2600" i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034C4C2-A8BD-4E67-B640-6C4ECF0BA0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760" y="1853874"/>
            <a:ext cx="1474086" cy="909930"/>
          </a:xfrm>
          <a:prstGeom prst="rect">
            <a:avLst/>
          </a:prstGeom>
          <a:ln w="28575">
            <a:solidFill>
              <a:srgbClr val="CC6600"/>
            </a:solidFill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526D572-B906-4C9A-ADC4-B396FDEBC9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139633" y="4316860"/>
            <a:ext cx="690173" cy="991866"/>
          </a:xfrm>
          <a:prstGeom prst="rect">
            <a:avLst/>
          </a:prstGeom>
        </p:spPr>
      </p:pic>
      <p:pic>
        <p:nvPicPr>
          <p:cNvPr id="7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874A4D74-AB08-4907-A21A-AC912FB1FBD9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440" y="589268"/>
            <a:ext cx="4325620" cy="1261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1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6E2995232B444AAB6157EDEECAC17B" ma:contentTypeVersion="28" ma:contentTypeDescription="Create a new document." ma:contentTypeScope="" ma:versionID="1f2e27e864f45066583ea3dd8cfbde85">
  <xsd:schema xmlns:xsd="http://www.w3.org/2001/XMLSchema" xmlns:xs="http://www.w3.org/2001/XMLSchema" xmlns:p="http://schemas.microsoft.com/office/2006/metadata/properties" xmlns:ns2="9352c220-c5aa-4176-b310-478a54cdcce0" xmlns:ns3="6e83a1a5-9dab-4521-85db-ea3c8196acb3" targetNamespace="http://schemas.microsoft.com/office/2006/metadata/properties" ma:root="true" ma:fieldsID="31a7c4638e4cd31596af6477553450d1" ns2:_="" ns3:_="">
    <xsd:import namespace="9352c220-c5aa-4176-b310-478a54cdcce0"/>
    <xsd:import namespace="6e83a1a5-9dab-4521-85db-ea3c8196acb3"/>
    <xsd:element name="properties">
      <xsd:complexType>
        <xsd:sequence>
          <xsd:element name="documentManagement">
            <xsd:complexType>
              <xsd:all>
                <xsd:element ref="ns2:Description0"/>
                <xsd:element ref="ns2:MainCategory"/>
                <xsd:element ref="ns2:SubCategory"/>
                <xsd:element ref="ns2:Audience" minOccurs="0"/>
                <xsd:element ref="ns2:SubAudience" minOccurs="0"/>
                <xsd:element ref="ns2:SkillLevel" minOccurs="0"/>
                <xsd:element ref="ns2:GradeLevel" minOccurs="0"/>
                <xsd:element ref="ns2:Language"/>
                <xsd:element ref="ns2:DocumentType" minOccurs="0"/>
                <xsd:element ref="ns2:Site" minOccurs="0"/>
                <xsd:element ref="ns3:TaxCatchAll" minOccurs="0"/>
                <xsd:element ref="ns3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52c220-c5aa-4176-b310-478a54cdcce0" elementFormDefault="qualified">
    <xsd:import namespace="http://schemas.microsoft.com/office/2006/documentManagement/types"/>
    <xsd:import namespace="http://schemas.microsoft.com/office/infopath/2007/PartnerControls"/>
    <xsd:element name="Description0" ma:index="8" ma:displayName="Description" ma:internalName="Description0" ma:readOnly="false">
      <xsd:simpleType>
        <xsd:restriction base="dms:Text">
          <xsd:maxLength value="255"/>
        </xsd:restriction>
      </xsd:simpleType>
    </xsd:element>
    <xsd:element name="MainCategory" ma:index="9" ma:displayName="MainCategory" ma:list="{c7896206-7b65-404d-ae21-b02c4b29aea2}" ma:internalName="MainCategory" ma:readOnly="false" ma:showField="Title" ma:web="6e83a1a5-9dab-4521-85db-ea3c8196acb3">
      <xsd:simpleType>
        <xsd:restriction base="dms:Lookup"/>
      </xsd:simpleType>
    </xsd:element>
    <xsd:element name="SubCategory" ma:index="10" ma:displayName="SubCategory" ma:list="{2201361c-1d54-4276-95f0-f2ea81323aa2}" ma:internalName="SubCategory" ma:readOnly="false" ma:showField="Title" ma:web="6e83a1a5-9dab-4521-85db-ea3c8196acb3">
      <xsd:simpleType>
        <xsd:restriction base="dms:Lookup"/>
      </xsd:simpleType>
    </xsd:element>
    <xsd:element name="Audience" ma:index="11" nillable="true" ma:displayName="Audience" ma:list="{4b1c6106-8d5f-4a38-b368-5f452bed3ee8}" ma:internalName="Audience" ma:readOnly="false" ma:showField="Title" ma:web="6e83a1a5-9dab-4521-85db-ea3c8196acb3" ma:requiredMultiChoice="tru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ubAudience" ma:index="12" nillable="true" ma:displayName="SubAudience" ma:list="{60e689b0-3baf-46ef-b31e-b9aaee200c6d}" ma:internalName="SubAudience" ma:readOnly="false" ma:showField="Title" ma:web="6e83a1a5-9dab-4521-85db-ea3c8196ac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killLevel" ma:index="13" nillable="true" ma:displayName="SkillLevel" ma:internalName="SkillLevel" ma:readOnly="fals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ll Levels"/>
                    <xsd:enumeration value="Minimal skill level"/>
                    <xsd:enumeration value="Intermediate skill level"/>
                    <xsd:enumeration value="Technical skill level"/>
                  </xsd:restriction>
                </xsd:simpleType>
              </xsd:element>
            </xsd:sequence>
          </xsd:extension>
        </xsd:complexContent>
      </xsd:complexType>
    </xsd:element>
    <xsd:element name="GradeLevel" ma:index="14" nillable="true" ma:displayName="GradeLevel" ma:internalName="GradeLevel" ma:readOnly="fals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7-8 Middle School"/>
                    <xsd:enumeration value="9-12 High School"/>
                    <xsd:enumeration value="&gt;12 Postsecondary"/>
                  </xsd:restriction>
                </xsd:simpleType>
              </xsd:element>
            </xsd:sequence>
          </xsd:extension>
        </xsd:complexContent>
      </xsd:complexType>
    </xsd:element>
    <xsd:element name="Language" ma:index="15" ma:displayName="Language" ma:default="English" ma:format="Dropdown" ma:internalName="Language" ma:readOnly="false">
      <xsd:simpleType>
        <xsd:restriction base="dms:Choice">
          <xsd:enumeration value="Arabic"/>
          <xsd:enumeration value="Chinese"/>
          <xsd:enumeration value="English"/>
          <xsd:enumeration value="Polish"/>
          <xsd:enumeration value="Spanish"/>
          <xsd:enumeration value="Other"/>
        </xsd:restriction>
      </xsd:simpleType>
    </xsd:element>
    <xsd:element name="DocumentType" ma:index="16" nillable="true" ma:displayName="DocumentType" ma:internalName="DocumentType" ma:readOnly="fals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urriculum"/>
                    <xsd:enumeration value="Forms"/>
                    <xsd:enumeration value="Flyers"/>
                    <xsd:enumeration value="Guides"/>
                    <xsd:enumeration value="Images/Icons"/>
                    <xsd:enumeration value="Infographics"/>
                    <xsd:enumeration value="Informational"/>
                    <xsd:enumeration value="Instructions"/>
                    <xsd:enumeration value="Marketing/Outreach"/>
                    <xsd:enumeration value="Presentations"/>
                    <xsd:enumeration value="Report"/>
                    <xsd:enumeration value="Worksheets"/>
                  </xsd:restriction>
                </xsd:simpleType>
              </xsd:element>
            </xsd:sequence>
          </xsd:extension>
        </xsd:complexContent>
      </xsd:complexType>
    </xsd:element>
    <xsd:element name="Site" ma:index="17" nillable="true" ma:displayName="Site" ma:list="{cf69f43f-b565-45cb-9f11-9d848faecc07}" ma:internalName="Site" ma:readOnly="false" ma:showField="Title" ma:web="6e83a1a5-9dab-4521-85db-ea3c8196ac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3a1a5-9dab-4521-85db-ea3c8196acb3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f79118d-4af0-4af8-96a4-605c4274c427}" ma:internalName="TaxCatchAll" ma:showField="CatchAllData" ma:web="6e83a1a5-9dab-4521-85db-ea3c8196ac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20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inCategory xmlns="9352c220-c5aa-4176-b310-478a54cdcce0">3</MainCategory>
    <Site xmlns="9352c220-c5aa-4176-b310-478a54cdcce0"/>
    <SubCategory xmlns="9352c220-c5aa-4176-b310-478a54cdcce0">42</SubCategory>
    <SkillLevel xmlns="9352c220-c5aa-4176-b310-478a54cdcce0">
      <Value>All Levels</Value>
    </SkillLevel>
    <Audience xmlns="9352c220-c5aa-4176-b310-478a54cdcce0">
      <Value>1</Value>
    </Audience>
    <TaxKeywordTaxHTField xmlns="6e83a1a5-9dab-4521-85db-ea3c8196acb3">
      <Terms xmlns="http://schemas.microsoft.com/office/infopath/2007/PartnerControls"/>
    </TaxKeywordTaxHTField>
    <SubAudience xmlns="9352c220-c5aa-4176-b310-478a54cdcce0">
      <Value>1</Value>
    </SubAudience>
    <Language xmlns="9352c220-c5aa-4176-b310-478a54cdcce0">English</Language>
    <DocumentType xmlns="9352c220-c5aa-4176-b310-478a54cdcce0">
      <Value>Informational</Value>
    </DocumentType>
    <TaxCatchAll xmlns="6e83a1a5-9dab-4521-85db-ea3c8196acb3"/>
    <Description0 xmlns="9352c220-c5aa-4176-b310-478a54cdcce0">DCEO - OET Webinar Intro Adler Planetarium</Description0>
    <GradeLevel xmlns="9352c220-c5aa-4176-b310-478a54cdcce0">
      <Value>&gt;12 Postsecondary</Value>
    </GradeLevel>
  </documentManagement>
</p:properties>
</file>

<file path=customXml/itemProps1.xml><?xml version="1.0" encoding="utf-8"?>
<ds:datastoreItem xmlns:ds="http://schemas.openxmlformats.org/officeDocument/2006/customXml" ds:itemID="{2A1148D9-2461-4157-BFCD-413A480D1306}"/>
</file>

<file path=customXml/itemProps2.xml><?xml version="1.0" encoding="utf-8"?>
<ds:datastoreItem xmlns:ds="http://schemas.openxmlformats.org/officeDocument/2006/customXml" ds:itemID="{5F32FEF9-4C7A-4C6D-BB39-974B42AF2D9C}"/>
</file>

<file path=customXml/itemProps3.xml><?xml version="1.0" encoding="utf-8"?>
<ds:datastoreItem xmlns:ds="http://schemas.openxmlformats.org/officeDocument/2006/customXml" ds:itemID="{DDC7E249-3B7C-42C7-A414-C4045D7D24D1}"/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463</Words>
  <Application>Microsoft Office PowerPoint</Application>
  <PresentationFormat>Widescreen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Helvetica-Light</vt:lpstr>
      <vt:lpstr>Times New Roman</vt:lpstr>
      <vt:lpstr>Office Theme</vt:lpstr>
      <vt:lpstr>PowerPoint Presentation</vt:lpstr>
      <vt:lpstr>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DCEO - OET Webinar Intro Adler Planetarium</dc:title>
  <dc:creator>Mraz, Thomas</dc:creator>
  <cp:keywords/>
  <cp:lastModifiedBy>Mraz, Thomas</cp:lastModifiedBy>
  <cp:revision>104</cp:revision>
  <cp:lastPrinted>2020-07-07T11:47:22Z</cp:lastPrinted>
  <dcterms:created xsi:type="dcterms:W3CDTF">2018-06-18T21:29:56Z</dcterms:created>
  <dcterms:modified xsi:type="dcterms:W3CDTF">2020-07-07T12:12:47Z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0x010100BF6E2995232B444AAB6157EDEECAC17B</vt:lpwstr>
  </property>
  <property fmtid="{D5CDD505-2E9C-101B-9397-08002B2CF9AE}" pid="3" name="TaxKeyword">
    <vt:lpwstr/>
  </property>
</Properties>
</file>