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2.xml" ContentType="application/inkml+xml"/>
  <Override PartName="/ppt/notesSlides/notesSlide13.xml" ContentType="application/vnd.openxmlformats-officedocument.presentationml.notesSlide+xml"/>
  <Override PartName="/ppt/ink/ink3.xml" ContentType="application/inkml+xml"/>
  <Override PartName="/ppt/notesSlides/notesSlide14.xml" ContentType="application/vnd.openxmlformats-officedocument.presentationml.notesSlide+xml"/>
  <Override PartName="/ppt/ink/ink4.xml" ContentType="application/inkml+xml"/>
  <Override PartName="/ppt/notesSlides/notesSlide15.xml" ContentType="application/vnd.openxmlformats-officedocument.presentationml.notesSlide+xml"/>
  <Override PartName="/ppt/ink/ink5.xml" ContentType="application/inkml+xml"/>
  <Override PartName="/ppt/notesSlides/notesSlide16.xml" ContentType="application/vnd.openxmlformats-officedocument.presentationml.notesSlide+xml"/>
  <Override PartName="/ppt/ink/ink6.xml" ContentType="application/inkml+xml"/>
  <Override PartName="/ppt/notesSlides/notesSlide17.xml" ContentType="application/vnd.openxmlformats-officedocument.presentationml.notesSlide+xml"/>
  <Override PartName="/ppt/ink/ink7.xml" ContentType="application/inkml+xml"/>
  <Override PartName="/ppt/notesSlides/notesSlide18.xml" ContentType="application/vnd.openxmlformats-officedocument.presentationml.notesSlide+xml"/>
  <Override PartName="/ppt/ink/ink8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9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657" r:id="rId5"/>
    <p:sldId id="278" r:id="rId6"/>
    <p:sldId id="416" r:id="rId7"/>
    <p:sldId id="369" r:id="rId8"/>
    <p:sldId id="415" r:id="rId9"/>
    <p:sldId id="284" r:id="rId10"/>
    <p:sldId id="371" r:id="rId11"/>
    <p:sldId id="653" r:id="rId12"/>
    <p:sldId id="373" r:id="rId13"/>
    <p:sldId id="377" r:id="rId14"/>
    <p:sldId id="381" r:id="rId15"/>
    <p:sldId id="660" r:id="rId16"/>
    <p:sldId id="661" r:id="rId17"/>
    <p:sldId id="664" r:id="rId18"/>
    <p:sldId id="666" r:id="rId19"/>
    <p:sldId id="665" r:id="rId20"/>
    <p:sldId id="667" r:id="rId21"/>
    <p:sldId id="668" r:id="rId22"/>
    <p:sldId id="382" r:id="rId23"/>
    <p:sldId id="384" r:id="rId24"/>
    <p:sldId id="677" r:id="rId25"/>
    <p:sldId id="672" r:id="rId26"/>
    <p:sldId id="669" r:id="rId27"/>
    <p:sldId id="674" r:id="rId28"/>
    <p:sldId id="675" r:id="rId29"/>
    <p:sldId id="676" r:id="rId30"/>
    <p:sldId id="460" r:id="rId31"/>
    <p:sldId id="366" r:id="rId32"/>
    <p:sldId id="290" r:id="rId33"/>
    <p:sldId id="652" r:id="rId34"/>
  </p:sldIdLst>
  <p:sldSz cx="12188825" cy="6858000"/>
  <p:notesSz cx="7023100" cy="93091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 Foster" initials="BF" lastIdx="1" clrIdx="0"/>
  <p:cmAuthor id="2" name="Kristen Cullotta" initials="KC" lastIdx="1" clrIdx="1"/>
  <p:cmAuthor id="3" name="Francheska Feliciano" initials="FF" lastIdx="6" clrIdx="2">
    <p:extLst>
      <p:ext uri="{19B8F6BF-5375-455C-9EA6-DF929625EA0E}">
        <p15:presenceInfo xmlns:p15="http://schemas.microsoft.com/office/powerpoint/2012/main" userId="S-1-5-21-861567501-436374069-725345543-1569" providerId="AD"/>
      </p:ext>
    </p:extLst>
  </p:cmAuthor>
  <p:cmAuthor id="4" name="Mercedes Gutierrez" initials="MG" lastIdx="2" clrIdx="3">
    <p:extLst>
      <p:ext uri="{19B8F6BF-5375-455C-9EA6-DF929625EA0E}">
        <p15:presenceInfo xmlns:p15="http://schemas.microsoft.com/office/powerpoint/2012/main" userId="Mercedes Gutierr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C0"/>
    <a:srgbClr val="CA6F34"/>
    <a:srgbClr val="007737"/>
    <a:srgbClr val="D84724"/>
    <a:srgbClr val="743F6A"/>
    <a:srgbClr val="7F511B"/>
    <a:srgbClr val="019393"/>
    <a:srgbClr val="A61344"/>
    <a:srgbClr val="006231"/>
    <a:srgbClr val="754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77610" autoAdjust="0"/>
  </p:normalViewPr>
  <p:slideViewPr>
    <p:cSldViewPr>
      <p:cViewPr varScale="1">
        <p:scale>
          <a:sx n="62" d="100"/>
          <a:sy n="62" d="100"/>
        </p:scale>
        <p:origin x="1306" y="62"/>
      </p:cViewPr>
      <p:guideLst>
        <p:guide orient="horz" pos="2160"/>
        <p:guide pos="2880"/>
        <p:guide pos="3839"/>
      </p:guideLst>
    </p:cSldViewPr>
  </p:slideViewPr>
  <p:outlineViewPr>
    <p:cViewPr>
      <p:scale>
        <a:sx n="33" d="100"/>
        <a:sy n="33" d="100"/>
      </p:scale>
      <p:origin x="0" y="-166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cedes Gutierrez" userId="cfa82efd-095d-4728-a823-2f1b2f442ba0" providerId="ADAL" clId="{24635A41-A2BA-44CF-8B59-48FC83972928}"/>
    <pc:docChg chg="undo custSel modSld">
      <pc:chgData name="Mercedes Gutierrez" userId="cfa82efd-095d-4728-a823-2f1b2f442ba0" providerId="ADAL" clId="{24635A41-A2BA-44CF-8B59-48FC83972928}" dt="2020-07-01T17:32:02.164" v="50" actId="6549"/>
      <pc:docMkLst>
        <pc:docMk/>
      </pc:docMkLst>
      <pc:sldChg chg="modNotesTx">
        <pc:chgData name="Mercedes Gutierrez" userId="cfa82efd-095d-4728-a823-2f1b2f442ba0" providerId="ADAL" clId="{24635A41-A2BA-44CF-8B59-48FC83972928}" dt="2020-07-01T17:29:01.559" v="2" actId="6549"/>
        <pc:sldMkLst>
          <pc:docMk/>
          <pc:sldMk cId="3299486288" sldId="284"/>
        </pc:sldMkLst>
      </pc:sldChg>
      <pc:sldChg chg="modNotesTx">
        <pc:chgData name="Mercedes Gutierrez" userId="cfa82efd-095d-4728-a823-2f1b2f442ba0" providerId="ADAL" clId="{24635A41-A2BA-44CF-8B59-48FC83972928}" dt="2020-07-01T17:29:56" v="19" actId="6549"/>
        <pc:sldMkLst>
          <pc:docMk/>
          <pc:sldMk cId="2479806921" sldId="366"/>
        </pc:sldMkLst>
      </pc:sldChg>
      <pc:sldChg chg="modNotesTx">
        <pc:chgData name="Mercedes Gutierrez" userId="cfa82efd-095d-4728-a823-2f1b2f442ba0" providerId="ADAL" clId="{24635A41-A2BA-44CF-8B59-48FC83972928}" dt="2020-07-01T17:28:51.695" v="0" actId="6549"/>
        <pc:sldMkLst>
          <pc:docMk/>
          <pc:sldMk cId="3296668202" sldId="369"/>
        </pc:sldMkLst>
      </pc:sldChg>
      <pc:sldChg chg="modNotesTx">
        <pc:chgData name="Mercedes Gutierrez" userId="cfa82efd-095d-4728-a823-2f1b2f442ba0" providerId="ADAL" clId="{24635A41-A2BA-44CF-8B59-48FC83972928}" dt="2020-07-01T17:29:07.081" v="3" actId="6549"/>
        <pc:sldMkLst>
          <pc:docMk/>
          <pc:sldMk cId="3981014654" sldId="373"/>
        </pc:sldMkLst>
      </pc:sldChg>
      <pc:sldChg chg="modNotesTx">
        <pc:chgData name="Mercedes Gutierrez" userId="cfa82efd-095d-4728-a823-2f1b2f442ba0" providerId="ADAL" clId="{24635A41-A2BA-44CF-8B59-48FC83972928}" dt="2020-07-01T17:29:09.196" v="4" actId="6549"/>
        <pc:sldMkLst>
          <pc:docMk/>
          <pc:sldMk cId="1879332134" sldId="377"/>
        </pc:sldMkLst>
      </pc:sldChg>
      <pc:sldChg chg="modNotesTx">
        <pc:chgData name="Mercedes Gutierrez" userId="cfa82efd-095d-4728-a823-2f1b2f442ba0" providerId="ADAL" clId="{24635A41-A2BA-44CF-8B59-48FC83972928}" dt="2020-07-01T17:29:12.735" v="5" actId="6549"/>
        <pc:sldMkLst>
          <pc:docMk/>
          <pc:sldMk cId="1450778843" sldId="381"/>
        </pc:sldMkLst>
      </pc:sldChg>
      <pc:sldChg chg="modNotesTx">
        <pc:chgData name="Mercedes Gutierrez" userId="cfa82efd-095d-4728-a823-2f1b2f442ba0" providerId="ADAL" clId="{24635A41-A2BA-44CF-8B59-48FC83972928}" dt="2020-07-01T17:29:34.273" v="13" actId="6549"/>
        <pc:sldMkLst>
          <pc:docMk/>
          <pc:sldMk cId="3214841531" sldId="382"/>
        </pc:sldMkLst>
      </pc:sldChg>
      <pc:sldChg chg="modNotesTx">
        <pc:chgData name="Mercedes Gutierrez" userId="cfa82efd-095d-4728-a823-2f1b2f442ba0" providerId="ADAL" clId="{24635A41-A2BA-44CF-8B59-48FC83972928}" dt="2020-07-01T17:29:36.464" v="14" actId="6549"/>
        <pc:sldMkLst>
          <pc:docMk/>
          <pc:sldMk cId="3105422619" sldId="384"/>
        </pc:sldMkLst>
      </pc:sldChg>
      <pc:sldChg chg="modNotesTx">
        <pc:chgData name="Mercedes Gutierrez" userId="cfa82efd-095d-4728-a823-2f1b2f442ba0" providerId="ADAL" clId="{24635A41-A2BA-44CF-8B59-48FC83972928}" dt="2020-07-01T17:28:59.388" v="1" actId="6549"/>
        <pc:sldMkLst>
          <pc:docMk/>
          <pc:sldMk cId="2257002360" sldId="415"/>
        </pc:sldMkLst>
      </pc:sldChg>
      <pc:sldChg chg="modSp mod">
        <pc:chgData name="Mercedes Gutierrez" userId="cfa82efd-095d-4728-a823-2f1b2f442ba0" providerId="ADAL" clId="{24635A41-A2BA-44CF-8B59-48FC83972928}" dt="2020-07-01T17:32:02.164" v="50" actId="6549"/>
        <pc:sldMkLst>
          <pc:docMk/>
          <pc:sldMk cId="2308816676" sldId="416"/>
        </pc:sldMkLst>
        <pc:spChg chg="mod">
          <ac:chgData name="Mercedes Gutierrez" userId="cfa82efd-095d-4728-a823-2f1b2f442ba0" providerId="ADAL" clId="{24635A41-A2BA-44CF-8B59-48FC83972928}" dt="2020-07-01T17:32:02.164" v="50" actId="6549"/>
          <ac:spMkLst>
            <pc:docMk/>
            <pc:sldMk cId="2308816676" sldId="416"/>
            <ac:spMk id="5" creationId="{00000000-0000-0000-0000-000000000000}"/>
          </ac:spMkLst>
        </pc:spChg>
        <pc:spChg chg="mod">
          <ac:chgData name="Mercedes Gutierrez" userId="cfa82efd-095d-4728-a823-2f1b2f442ba0" providerId="ADAL" clId="{24635A41-A2BA-44CF-8B59-48FC83972928}" dt="2020-07-01T17:31:32.263" v="31" actId="20577"/>
          <ac:spMkLst>
            <pc:docMk/>
            <pc:sldMk cId="2308816676" sldId="416"/>
            <ac:spMk id="9" creationId="{C81E11A8-1027-4A65-81FA-9AF52245ED82}"/>
          </ac:spMkLst>
        </pc:spChg>
      </pc:sldChg>
      <pc:sldChg chg="modNotesTx">
        <pc:chgData name="Mercedes Gutierrez" userId="cfa82efd-095d-4728-a823-2f1b2f442ba0" providerId="ADAL" clId="{24635A41-A2BA-44CF-8B59-48FC83972928}" dt="2020-07-01T17:29:53.306" v="18" actId="6549"/>
        <pc:sldMkLst>
          <pc:docMk/>
          <pc:sldMk cId="2449878028" sldId="460"/>
        </pc:sldMkLst>
      </pc:sldChg>
      <pc:sldChg chg="modNotesTx">
        <pc:chgData name="Mercedes Gutierrez" userId="cfa82efd-095d-4728-a823-2f1b2f442ba0" providerId="ADAL" clId="{24635A41-A2BA-44CF-8B59-48FC83972928}" dt="2020-07-01T17:29:16.734" v="6" actId="6549"/>
        <pc:sldMkLst>
          <pc:docMk/>
          <pc:sldMk cId="3366876973" sldId="660"/>
        </pc:sldMkLst>
      </pc:sldChg>
      <pc:sldChg chg="modNotesTx">
        <pc:chgData name="Mercedes Gutierrez" userId="cfa82efd-095d-4728-a823-2f1b2f442ba0" providerId="ADAL" clId="{24635A41-A2BA-44CF-8B59-48FC83972928}" dt="2020-07-01T17:29:19.378" v="7" actId="6549"/>
        <pc:sldMkLst>
          <pc:docMk/>
          <pc:sldMk cId="491874738" sldId="661"/>
        </pc:sldMkLst>
      </pc:sldChg>
      <pc:sldChg chg="modNotesTx">
        <pc:chgData name="Mercedes Gutierrez" userId="cfa82efd-095d-4728-a823-2f1b2f442ba0" providerId="ADAL" clId="{24635A41-A2BA-44CF-8B59-48FC83972928}" dt="2020-07-01T17:29:21.496" v="8" actId="6549"/>
        <pc:sldMkLst>
          <pc:docMk/>
          <pc:sldMk cId="1859999497" sldId="664"/>
        </pc:sldMkLst>
      </pc:sldChg>
      <pc:sldChg chg="modNotesTx">
        <pc:chgData name="Mercedes Gutierrez" userId="cfa82efd-095d-4728-a823-2f1b2f442ba0" providerId="ADAL" clId="{24635A41-A2BA-44CF-8B59-48FC83972928}" dt="2020-07-01T17:29:26.194" v="10" actId="6549"/>
        <pc:sldMkLst>
          <pc:docMk/>
          <pc:sldMk cId="67359975" sldId="665"/>
        </pc:sldMkLst>
      </pc:sldChg>
      <pc:sldChg chg="modNotesTx">
        <pc:chgData name="Mercedes Gutierrez" userId="cfa82efd-095d-4728-a823-2f1b2f442ba0" providerId="ADAL" clId="{24635A41-A2BA-44CF-8B59-48FC83972928}" dt="2020-07-01T17:29:24.184" v="9" actId="6549"/>
        <pc:sldMkLst>
          <pc:docMk/>
          <pc:sldMk cId="385026461" sldId="666"/>
        </pc:sldMkLst>
      </pc:sldChg>
      <pc:sldChg chg="modNotesTx">
        <pc:chgData name="Mercedes Gutierrez" userId="cfa82efd-095d-4728-a823-2f1b2f442ba0" providerId="ADAL" clId="{24635A41-A2BA-44CF-8B59-48FC83972928}" dt="2020-07-01T17:29:28.767" v="11" actId="6549"/>
        <pc:sldMkLst>
          <pc:docMk/>
          <pc:sldMk cId="254199073" sldId="667"/>
        </pc:sldMkLst>
      </pc:sldChg>
      <pc:sldChg chg="modNotesTx">
        <pc:chgData name="Mercedes Gutierrez" userId="cfa82efd-095d-4728-a823-2f1b2f442ba0" providerId="ADAL" clId="{24635A41-A2BA-44CF-8B59-48FC83972928}" dt="2020-07-01T17:29:30.926" v="12" actId="6549"/>
        <pc:sldMkLst>
          <pc:docMk/>
          <pc:sldMk cId="1613106393" sldId="668"/>
        </pc:sldMkLst>
      </pc:sldChg>
      <pc:sldChg chg="modNotesTx">
        <pc:chgData name="Mercedes Gutierrez" userId="cfa82efd-095d-4728-a823-2f1b2f442ba0" providerId="ADAL" clId="{24635A41-A2BA-44CF-8B59-48FC83972928}" dt="2020-07-01T17:29:41.615" v="16" actId="6549"/>
        <pc:sldMkLst>
          <pc:docMk/>
          <pc:sldMk cId="1356366726" sldId="672"/>
        </pc:sldMkLst>
      </pc:sldChg>
      <pc:sldChg chg="modNotesTx">
        <pc:chgData name="Mercedes Gutierrez" userId="cfa82efd-095d-4728-a823-2f1b2f442ba0" providerId="ADAL" clId="{24635A41-A2BA-44CF-8B59-48FC83972928}" dt="2020-07-01T17:29:39.160" v="15" actId="6549"/>
        <pc:sldMkLst>
          <pc:docMk/>
          <pc:sldMk cId="3380987570" sldId="67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4063" tIns="47032" rIns="94063" bIns="470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4063" tIns="47032" rIns="94063" bIns="47032" rtlCol="0"/>
          <a:lstStyle>
            <a:lvl1pPr algn="r">
              <a:defRPr sz="1200"/>
            </a:lvl1pPr>
          </a:lstStyle>
          <a:p>
            <a:fld id="{99B95CAE-E665-4C34-9F30-A88058EFE8D8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4063" tIns="47032" rIns="94063" bIns="470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4063" tIns="47032" rIns="94063" bIns="47032" rtlCol="0" anchor="b"/>
          <a:lstStyle>
            <a:lvl1pPr algn="r">
              <a:defRPr sz="1200"/>
            </a:lvl1pPr>
          </a:lstStyle>
          <a:p>
            <a:fld id="{DC12BB6E-BAE5-41DB-B10B-47F5AB66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89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9T20:39:58.03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8305 1057,'-2'0,"0"0,0 0,1 0,-1-1,0 1,0 0,0-1,0 1,1-1,-1 1,-2-2,-11-3,-994-214,676 169,-368-8,-248 83,7 87,191 39,532-90,-286 120,272-79,5 10,6 10,4 9,-396 318,457-312,5 6,-199 246,272-287,4 4,5 3,5 3,5 2,-58 156,70-135,6 1,6 2,6 2,6 1,-10 221,34-266,3 1,5-1,32 148,-22-168,4-1,3-1,4-1,71 131,-46-115,4-3,4-2,3-3,85 82,-57-75,4-5,4-3,110 66,-5-23,289 126,249 31,-428-190,4-14,450 48,666-52,-246-132,-907 25,-1-12,321-98,-350 66,-4-11,-4-11,272-155,-362 164,257-202,-302 201,-4-5,162-194,-170 167,-6-4,-6-4,-6-4,-6-3,-5-4,-8-2,48-169,-83 219,-4-1,-4 0,-5-1,-4-1,-5 0,-16-197,-8 151,-61-226,-82-134,58 231,-203-376,187 437,-9 5,-177-214,209 303,-209-194,236 252,-2 3,-3 4,-2 3,-119-58,115 72,-2 4,-161-40,-245-8,7 43,480 38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0T16:41:50.93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5798 686,'-6'-4,"-81"-58,-4 4,-1 4,-4 4,-99-37,-23 13,-58-6,-230-38,339 83,-2 8,0 7,-2 7,-138 9,107 18,0 8,2 9,1 9,2 8,-47 26,8 9,4 10,4 11,5 9,-10 19,146-80,2 4,2 4,4 3,-56 57,98-82,1 2,2 1,2 1,2 2,2 1,2 2,2 0,2 1,-15 50,17-25,2 2,4 0,4 1,2 0,4 0,4 1,2-1,9 46,-6-81,2 0,2 0,1-1,2-1,2 0,1 0,2-1,2-2,1 1,2-2,2-1,15 17,1-5,2-3,2-1,1-2,2-2,48 29,-29-26,3-4,1-2,2-3,23 5,39 5,1-7,2-5,1-6,1-6,2-6,147 3,2-14,-1-12,-1-12,101-29,85-36,-4-20,95-52,-320 83,-4-11,61-39,-184 70,-2-5,-3-6,-3-4,-3-4,34-38,-89 69,-3-2,-2-2,-3-3,31-44,-58 71,-1 0,-1 0,-2-1,0-1,-2-1,-1 1,-1-2,-1 1,-2-1,0 0,-3-1,0-5,-3 13,-2-1,0 1,-2 0,0 0,-2 0,0 1,-1-1,-2 2,0-1,-1 1,-1 0,0 1,-2 1,0 0,-22-26,-2 2,-1 1,-2 2,-1 2,-10-4,-90-63,-4 6,-4 7,-5 6,-2 7,-17 1,26 18,-3 7,-1 6,-3 7,-1 7,-1 6,-146-4,-109 16,12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0T16:41:56.65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7062 127,'0'0,"0"0,-6-1,0 0,0 0,0 0,1-1,-1 0,0 0,-3-2,-19-7,-69-13,0 3,-2 5,-30 1,-301-9,3 22,-399 52,-421 104,-682 155,1694-257,-7 12,106-22,3 6,-58 33,35-6,-15 17,115-59,2 3,1 2,2 3,-27 28,59-51,2 0,0 2,1 0,1 1,0 1,-6 15,17-29,0 0,0 1,1-1,0 1,1 0,0-1,0 1,1 0,0 0,1 1,-1-1,2 0,-1 0,2 0,-1 0,1 0,0 0,1-1,0 1,2 3,3 3,2 0,-1-1,2 0,0-1,0 0,1-1,1 0,0-1,13 9,16 8,0-1,39 16,-10-10,2-3,1-3,1-4,32 5,78 9,52-1,176 7,399-11,420-62,-953 19,-47 3,921-41,-3-50,-884 62,-1-12,43-23,-154 29,-3-7,-2-6,-2-7,44-31,-150 72,0-1,-2-2,-1-2,0-2,22-24,-49 43,-1-1,0 0,-1-1,0 0,0-1,-2 1,0-1,0-1,-1 0,-1 0,0 0,-1 0,0-1,-1 1,-1-1,0 0,-2 0,1 0,-2-10,-2 8,0 1,-1 0,-1 0,0 0,-1 0,-1 1,-1 0,0 0,-1 1,0 0,-1 1,0 0,-1 0,-1 1,-10-8,-14-11,-2 2,0 1,-3 1,0 3,-6-1,-61-27,-1 5,-3 5,-1 4,-70-11,-39 2,-225-18,-15 30,-58 27,-69 27,-46 25,41 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0T16:41:59.32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7099 579,'-2'0,"0"-1,1 0,-1 0,0 0,1 0,-1 0,1-1,0 1,-1 0,1-1,0 1,-1-1,-8-9,-29-19,-2 2,0 2,-2 1,0 3,-7-1,-72-27,-40-7,-64-11,-2 9,-3 11,-76-1,-48 11,-309 9,256 34,1 17,1 19,-32 23,92 2,3 15,5 16,-234 102,418-136,3 6,3 6,-9 15,86-45,3 2,2 3,3 3,1 2,4 4,1 2,-2 10,35-41,1 1,2 1,2 1,-10 21,24-44,1 1,0-1,0 1,1 0,1 0,-1 0,2 0,0 1,0-1,1 0,0 1,1-1,0 0,1 1,0-1,1 0,3 8,2-2,0-1,1 0,1 0,1-1,0 0,1-1,9 9,19 15,2-2,1-2,28 19,2-4,3-3,1-4,72 28,1-9,3-7,35 2,70 8,2-12,266 19,3-35,6-23,117-16,474-70,-748 24,121-42,-217 24,-3-12,9-16,-104 26,79-46,-184 76,-1-4,-3-3,-2-4,26-24,-67 48,-2-2,0-1,-2-2,-1 0,-1-2,-2-1,18-34,-33 52,-1 0,-1 0,0-1,-2 0,0 0,0 0,-2-1,0 0,-1 0,-1 0,0 0,-2 1,0-1,-1 0,0 0,-2 0,0 1,-1 0,-4-10,-1 4,-2 0,0 1,-1 0,-2 1,0 1,-17-19,0 6,-1 2,-1 1,-30-19,-3 3,-2 4,-2 2,-3 3,-54-20,-122-38,52 35,-68-8,-280-29,-81 38,-88 47,-53 45,52 20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0T16:42:04.91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5510 382,'-8'-8,"0"2,-1-1,1 1,-1 1,0 0,-7-3,-17-10,-52-28,-2 5,-1 3,-3 4,0 4,-2 4,-1 4,-23 1,-96-8,0 9,-162 8,-2 20,1 17,1 16,2 16,4 16,-122 51,316-73,2 7,4 7,-26 21,114-46,1 4,3 4,1 2,3 4,2 3,3 3,-14 20,60-56,1 0,1 1,1 1,1 1,1 0,2 1,-3 9,12-21,0 0,1 0,1 1,0 0,1-1,1 1,1 0,0 0,1 0,1 1,1-1,0-1,1 1,3 6,3 7,2 0,1 0,1-1,2-1,1 0,1-1,1-1,2-1,0 0,7 3,22 21,2-2,2-3,2-2,18 8,82 48,5-7,65 23,349 129,-247-124,6-14,333 59,-361-110,3-13,1-13,144-12,-277-19,-2-7,1-8,69-20,-118 11,0-5,-3-5,-1-6,108-55,-136 51,-2-4,-2-4,-3-4,-2-3,-2-6,-35 27,-3-3,-1-1,-3-3,-1-1,-3-1,-2-3,-2 0,24-57,-43 77,-1 0,-2-1,-1 0,-2 0,-2-1,-1 0,-1-1,-2 1,-2 0,-1-1,-1 1,-3 0,0 0,-2 0,-2 1,-1 0,-2 0,-1 1,-2 1,-1 0,-1 1,-2 1,-1 1,-2 0,-17-20,-2 2,-3 2,-1 2,-3 1,-1 3,-1 2,-22-10,-36-15,-2 4,-2 6,-40-10,-31-5,-89-16,22 22,-29 5,-324-23,-73 44,-39 43,51 22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0T16:41:35.69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6439 572,'-84'-3,"0"-3,-51-12,-162-40,225 43,-532-101,355 80,-114 2,-288 21,-3 25,306-3,316-9,-782 35,638-18,1 8,2 8,-103 35,67-3,3 10,4 9,-48 34,205-96,1 3,0 2,3 1,-28 25,56-42,1 1,0 0,1 0,0 1,1 1,1 0,0 0,0 1,2 0,0 1,1 0,0 0,1 0,1 0,-2 13,4-16,1 1,0 0,1-1,0 1,1 0,0-1,1 1,1-1,0 0,1 0,1 0,-1 0,2 0,0-1,1 0,0 0,0-1,1 0,1 0,9 8,12 8,1-1,1-2,1-1,1-2,1-1,6 1,52 22,83 26,123 28,4-13,271 38,-340-90,1-11,1-9,0-11,45-13,938-118,-871 85,1235-140,-1078 108,-419 58,-1-4,-2-3,0-4,58-30,-107 42,0 0,-2-3,0 0,-2-2,0-2,-17 14,-1 0,-1-1,0 0,0-1,-1 0,-1-1,0 0,-1 0,-1-1,0 0,-1-1,3-11,-7 19,-1 0,0 0,-1 0,0 0,0 0,-1 0,0 0,0 0,-1 0,0 0,0 1,-1-1,0 1,0-1,-1 1,0 0,0 1,-1-1,-4-4,-13-16,-1 2,-2 1,0 1,-5-2,13 10,-96-76,-5 4,-4 5,-3 6,-3 6,-3 5,-27-4,-35-6,-3 9,-3 8,-3 9,-21 6,-33 6,-1 11,-150 8,127 17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0T16:42:13.00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7955 586,'-3'-1,"1"-1,-1 0,1 1,-1-1,1 0,0-1,-1 1,1 0,0-1,-14-14,-17-10,-1 1,-1 2,-1 1,-1 2,-20-8,-4 3,-2 2,0 2,-19-1,-66-8,0 5,-120-3,-773-15,375 24,219-3,-601-20,696 43,-338 46,426-9,1 11,2 11,-133 54,191-43,4 8,2 10,5 8,-111 78,298-171,-58 36,-48 41,95-67,1 1,0 0,0 1,2 1,0 0,0 0,2 1,-10 19,18-28,-1 0,2 1,-1 0,1-1,1 1,-1 0,1 0,1 0,0-1,0 1,1 0,0 0,0 0,1 0,0-1,1 1,0-1,0 1,1-1,0 0,0-1,5 8,7 6,0 1,1-2,1 0,1-1,0-1,2-1,3 1,24 16,2-2,1-3,2-2,1-2,0-2,31 7,64 14,137 22,709 76,-587-94,779 79,-863-110,1-14,217-29,146-68,-6-34,-151 26,-434 85,80-16,0-7,-124 26,0-3,-1-2,-1-2,0-3,17-13,-47 24,0 0,-1-2,-1-1,0 0,-1-1,-1-1,0-1,-2-1,0 0,-1 0,-1-2,-1 1,-1-2,-1 0,-1 0,-1 0,-1-1,-2 0,0-1,-1 1,-1-1,-2 0,0 0,-2 0,0 0,-3-7,-3-14,-1 1,-2 0,-2 1,-3 1,-1 0,-2 0,-1 2,-3 1,-1 0,-2 2,-2 0,-1 2,-2 1,-1 2,-2 0,-1 3,-1 1,-27-16,7 12,-1 2,-2 3,-1 3,-1 2,-1 3,-31-5,-49-6,-2 7,-39 1,-69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1T22:05:11.29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5109 0,'0'0,"-7"1,-1946 189,1460-111,-423 127,-406 170,1285-364,-14 2,1 3,1 2,1 2,0 2,-5 6,46-24,0 0,0 0,1 0,-1 1,1 0,1 0,-1 1,1 0,0 0,-1 2,4-5,0 1,0 0,0-1,0 1,1 0,0 0,0 0,1 0,-1 0,1 0,0 0,0 0,1 0,-1 0,1 0,0 0,2 5,3 5,0 1,2-1,-1-1,2 0,0 0,1 0,0-1,1-1,9 9,7 6,2-2,1-2,28 18,9-1,1-3,3-3,0-3,2-3,11 0,85 20,131 19,398 38,6-33,-448-47,1716 133,7-99,-457-100,-7-93,-582-1,831-235,-960 154,-14-30,-764 237,248-94,-227 82,-2-1,0-3,-2-1,28-23,-63 43,0 0,-1-1,1 0,-1 0,-1-1,1 0,-1 0,-1 0,1-1,-5 6,1-1,-1 1,0-1,0 1,0-1,0 0,-1 1,1-1,-1 0,0 1,0-1,0 0,-1 1,1-1,-1 0,0 1,0-1,0 1,0-1,-1 1,1-1,-1 1,0 0,0 0,-2-2,-5-6,0 0,-1 0,-1 1,0 0,0 1,-1 1,0-1,0 2,-7-4,-27-10,0 1,-8 0,53 19,-128-42,-3 5,-82-11,-282-30,-850-36,-9 78,-2424 110,1567 97,1584-87,367-41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01T14:40:34.72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10407 32,'0'0,"0"0,-7-2,-65-10,-140-6,-84 19,236 1,-1681 92,695 21,7 39,540-77,-817 141,20 93,67 108,793-226,333-138,2 5,-97 76,96-56,3 5,-94 105,144-136,3 3,2 2,2 1,3 2,-35 78,61-112,2 1,1 0,1 1,1 0,2 1,-3 34,8-46,0 1,2-1,0 0,2 0,0 0,0 0,2 0,1-1,0 0,1 0,10 18,5 0,2-1,0-1,3-1,1-1,1-1,1-2,2-1,39 26,15 4,1-4,111 50,-36-31,4-8,3-7,178 36,540 58,150-56,8-40,-841-46,2110 70,-3-82,701-54,0 69,-2543-1,1103 19,-1-51,-9-81,-18-132,35-147,-1383 330,565-173,-567 151,335-173,198-210,-537 298,-156 124,-2-2,-2 0,35-53,-50 65,-2 0,0-1,-2-1,0 0,-2-1,11-49,-16 53,-1 0,-2 1,0-1,-1 0,-1 0,-1 0,-1 0,-1 0,-11-31,-1 8,-2 0,-3 2,-1 0,-2 1,-52-68,28 50,-4 1,-112-98,73 85,-4 4,-2 4,-3 4,-122-53,7 22,-246-71,51 49,-787-113,-446 99,169 111,-1 41,93-1,-13-20,-102 0,1 36,-1848 158,2926-164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4063" tIns="47032" rIns="94063" bIns="470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4063" tIns="47032" rIns="94063" bIns="47032" rtlCol="0"/>
          <a:lstStyle>
            <a:lvl1pPr algn="r">
              <a:defRPr sz="1200"/>
            </a:lvl1pPr>
          </a:lstStyle>
          <a:p>
            <a:fld id="{337985D2-AADE-4F59-961F-9380D369A0F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63" tIns="47032" rIns="94063" bIns="470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4063" tIns="47032" rIns="94063" bIns="470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4063" tIns="47032" rIns="94063" bIns="470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4063" tIns="47032" rIns="94063" bIns="47032" rtlCol="0" anchor="b"/>
          <a:lstStyle>
            <a:lvl1pPr algn="r">
              <a:defRPr sz="1200"/>
            </a:lvl1pPr>
          </a:lstStyle>
          <a:p>
            <a:fld id="{155019BD-685A-4F03-917A-D78F16105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8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087"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91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92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67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32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88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56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79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48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54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5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44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26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600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25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148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937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485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692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126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ts val="2400"/>
              </a:lnSpc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Commit to your training plan </a:t>
            </a:r>
          </a:p>
          <a:p>
            <a:pPr lvl="1">
              <a:lnSpc>
                <a:spcPts val="2400"/>
              </a:lnSpc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Attend classes and submit timely documentation</a:t>
            </a:r>
          </a:p>
          <a:p>
            <a:pPr lvl="1">
              <a:lnSpc>
                <a:spcPts val="2400"/>
              </a:lnSpc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Actively communicate with your Career Coach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457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262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26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>
              <a:buClr>
                <a:srgbClr val="007733"/>
              </a:buClr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127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23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>
                <a:srgbClr val="006231"/>
              </a:buClr>
              <a:buFont typeface="Wingdings" panose="05000000000000000000" pitchFamily="2" charset="2"/>
              <a:buNone/>
            </a:pPr>
            <a:endParaRPr lang="en-US" sz="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26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1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26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23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20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019BD-685A-4F03-917A-D78F161051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9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7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D79-C9D8-4330-8D7C-9D67E81EC6E8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D70E-7E92-4941-B31C-AB486FB1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6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D79-C9D8-4330-8D7C-9D67E81EC6E8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D70E-7E92-4941-B31C-AB486FB1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D79-C9D8-4330-8D7C-9D67E81EC6E8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D70E-7E92-4941-B31C-AB486FB1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1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D79-C9D8-4330-8D7C-9D67E81EC6E8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D70E-7E92-4941-B31C-AB486FB1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4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2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D79-C9D8-4330-8D7C-9D67E81EC6E8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D70E-7E92-4941-B31C-AB486FB1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2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D79-C9D8-4330-8D7C-9D67E81EC6E8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D70E-7E92-4941-B31C-AB486FB1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9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4"/>
            <a:ext cx="538551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4"/>
            <a:ext cx="53876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D79-C9D8-4330-8D7C-9D67E81EC6E8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D70E-7E92-4941-B31C-AB486FB1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7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D79-C9D8-4330-8D7C-9D67E81EC6E8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D70E-7E92-4941-B31C-AB486FB1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4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D79-C9D8-4330-8D7C-9D67E81EC6E8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D70E-7E92-4941-B31C-AB486FB1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4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5" y="273050"/>
            <a:ext cx="4010039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5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D79-C9D8-4330-8D7C-9D67E81EC6E8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D70E-7E92-4941-B31C-AB486FB1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1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9"/>
            <a:ext cx="731329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D79-C9D8-4330-8D7C-9D67E81EC6E8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D70E-7E92-4941-B31C-AB486FB1F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2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2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67D79-C9D8-4330-8D7C-9D67E81EC6E8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DD70E-7E92-4941-B31C-AB486FB1F1A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bleLogo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074" y="5841613"/>
            <a:ext cx="1109329" cy="73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9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customXml" Target="../ink/ink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customXml" Target="../ink/ink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customXml" Target="../ink/ink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ustomXml" Target="../ink/ink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ustomXml" Target="../ink/ink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customXml" Target="../ink/ink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customXml" Target="../ink/ink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aaeligibility@nationalable.or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aa@nationalable.org" TargetMode="Externa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990012" y="5791200"/>
            <a:ext cx="2895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123613" y="0"/>
            <a:ext cx="1065212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85000">
                <a:srgbClr val="E6E4D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65212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85000">
                <a:srgbClr val="E6E4D9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4" b="15579"/>
          <a:stretch/>
        </p:blipFill>
        <p:spPr>
          <a:xfrm>
            <a:off x="450585" y="838199"/>
            <a:ext cx="11287655" cy="2667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48" y="5459149"/>
            <a:ext cx="1481328" cy="999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812" y="3971182"/>
            <a:ext cx="11125200" cy="1125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b="1" cap="all" dirty="0" err="1">
                <a:solidFill>
                  <a:srgbClr val="0592A9"/>
                </a:solidFill>
              </a:rPr>
              <a:t>programA</a:t>
            </a:r>
            <a:r>
              <a:rPr lang="en-US" sz="4000" b="1" cap="all" dirty="0">
                <a:solidFill>
                  <a:srgbClr val="0592A9"/>
                </a:solidFill>
              </a:rPr>
              <a:t> de </a:t>
            </a:r>
            <a:r>
              <a:rPr lang="en-US" sz="4000" b="1" cap="all" dirty="0" err="1">
                <a:solidFill>
                  <a:srgbClr val="0592A9"/>
                </a:solidFill>
              </a:rPr>
              <a:t>Asistencia</a:t>
            </a:r>
            <a:r>
              <a:rPr lang="en-US" sz="4000" b="1" cap="all" dirty="0">
                <a:solidFill>
                  <a:srgbClr val="0592A9"/>
                </a:solidFill>
              </a:rPr>
              <a:t> por </a:t>
            </a:r>
            <a:r>
              <a:rPr lang="en-US" sz="4000" b="1" cap="all" dirty="0" err="1">
                <a:solidFill>
                  <a:srgbClr val="0592A9"/>
                </a:solidFill>
              </a:rPr>
              <a:t>ajuste</a:t>
            </a:r>
            <a:r>
              <a:rPr lang="en-US" sz="4000" b="1" cap="all" dirty="0">
                <a:solidFill>
                  <a:srgbClr val="0592A9"/>
                </a:solidFill>
              </a:rPr>
              <a:t> de </a:t>
            </a:r>
            <a:r>
              <a:rPr lang="en-US" sz="4000" b="1" cap="all" dirty="0" err="1">
                <a:solidFill>
                  <a:srgbClr val="0592A9"/>
                </a:solidFill>
              </a:rPr>
              <a:t>comercio</a:t>
            </a:r>
            <a:r>
              <a:rPr lang="en-US" sz="4000" b="1" cap="all" dirty="0">
                <a:solidFill>
                  <a:srgbClr val="0592A9"/>
                </a:solidFill>
              </a:rPr>
              <a:t> (</a:t>
            </a:r>
            <a:r>
              <a:rPr lang="en-US" sz="4000" b="1" cap="all" dirty="0" err="1">
                <a:solidFill>
                  <a:srgbClr val="0592A9"/>
                </a:solidFill>
              </a:rPr>
              <a:t>Taa</a:t>
            </a:r>
            <a:r>
              <a:rPr lang="en-US" sz="4000" b="1" cap="all" dirty="0">
                <a:solidFill>
                  <a:srgbClr val="0592A9"/>
                </a:solidFill>
              </a:rPr>
              <a:t>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8012" y="6858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8012" y="37338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504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612" y="1524000"/>
            <a:ext cx="7848600" cy="46021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endParaRPr lang="en-US" sz="300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E475F8E-BE7D-4CE8-8AF0-DC07209083B1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>
                <a:solidFill>
                  <a:schemeClr val="tx2"/>
                </a:solidFill>
              </a:rPr>
              <a:t>BRO: TRA </a:t>
            </a:r>
            <a:r>
              <a:rPr lang="en-US" sz="16000" b="1" dirty="0" err="1">
                <a:solidFill>
                  <a:schemeClr val="tx2"/>
                </a:solidFill>
              </a:rPr>
              <a:t>Disponibilidad</a:t>
            </a:r>
            <a:r>
              <a:rPr lang="en-US" sz="16000" b="1" dirty="0">
                <a:solidFill>
                  <a:schemeClr val="tx2"/>
                </a:solidFill>
              </a:rPr>
              <a:t> de </a:t>
            </a:r>
            <a:r>
              <a:rPr lang="en-US" sz="16000" b="1" dirty="0" err="1">
                <a:solidFill>
                  <a:schemeClr val="tx2"/>
                </a:solidFill>
              </a:rPr>
              <a:t>Dinero</a:t>
            </a:r>
            <a:endParaRPr lang="en-US" sz="16000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FF00C0-455B-46F8-901C-205F14E81081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A9243C4-1423-4803-AB0E-E07F6CC02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924" y="1309517"/>
            <a:ext cx="7800975" cy="53530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DC51380-BAEF-40EF-838E-14E652CDCDA2}"/>
                  </a:ext>
                </a:extLst>
              </p14:cNvPr>
              <p14:cNvContentPartPr/>
              <p14:nvPr/>
            </p14:nvContentPartPr>
            <p14:xfrm>
              <a:off x="4243080" y="2863656"/>
              <a:ext cx="3909240" cy="2753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DC51380-BAEF-40EF-838E-14E652CDCD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07440" y="2792016"/>
                <a:ext cx="3980880" cy="289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9332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17640"/>
            <a:ext cx="10969943" cy="47085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US" sz="2000" i="1" dirty="0"/>
              <a:t>BRO Page 3</a:t>
            </a:r>
          </a:p>
          <a:p>
            <a:pPr marL="0" indent="0" algn="ctr">
              <a:buNone/>
            </a:pPr>
            <a:endParaRPr lang="es-US" sz="2000" dirty="0"/>
          </a:p>
          <a:p>
            <a:pPr marL="0" indent="0">
              <a:buNone/>
            </a:pPr>
            <a:r>
              <a:rPr lang="es-US" sz="3800" dirty="0"/>
              <a:t>		</a:t>
            </a:r>
            <a:r>
              <a:rPr lang="es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Criterio para la Aplicación de Capacitación</a:t>
            </a:r>
            <a:endParaRPr lang="es-US" sz="30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s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tiene que demonstrar que cumple con los requisitos de las </a:t>
            </a:r>
          </a:p>
          <a:p>
            <a:pPr marL="0" indent="0" algn="ctr">
              <a:buNone/>
            </a:pPr>
            <a:r>
              <a:rPr lang="es-US" sz="2800" b="1" dirty="0">
                <a:solidFill>
                  <a:schemeClr val="accent5">
                    <a:lumMod val="75000"/>
                  </a:schemeClr>
                </a:solidFill>
              </a:rPr>
              <a:t>7 Condiciones</a:t>
            </a:r>
            <a:endParaRPr lang="es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Checklist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2412" y="3962405"/>
            <a:ext cx="2362200" cy="2362200"/>
          </a:xfrm>
          <a:prstGeom prst="rect">
            <a:avLst/>
          </a:prstGeom>
          <a:effectLst>
            <a:outerShdw blurRad="152400" dist="762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967240EC-2C16-4082-9CEB-A6F3697BD6C8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>
                <a:solidFill>
                  <a:schemeClr val="tx2"/>
                </a:solidFill>
              </a:rPr>
              <a:t>BRO: Las </a:t>
            </a:r>
            <a:r>
              <a:rPr lang="en-US" sz="16000" b="1" dirty="0" err="1">
                <a:solidFill>
                  <a:schemeClr val="tx2"/>
                </a:solidFill>
              </a:rPr>
              <a:t>Siete</a:t>
            </a:r>
            <a:r>
              <a:rPr lang="en-US" sz="16000" b="1" dirty="0">
                <a:solidFill>
                  <a:schemeClr val="tx2"/>
                </a:solidFill>
              </a:rPr>
              <a:t> </a:t>
            </a:r>
            <a:r>
              <a:rPr lang="en-US" sz="16000" b="1" dirty="0" err="1">
                <a:solidFill>
                  <a:schemeClr val="tx2"/>
                </a:solidFill>
              </a:rPr>
              <a:t>Condiciones</a:t>
            </a:r>
            <a:endParaRPr lang="en-US" sz="16000" dirty="0">
              <a:solidFill>
                <a:schemeClr val="tx2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834855-0328-40FD-882C-789465050323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778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612" y="1524000"/>
            <a:ext cx="7848600" cy="46021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endParaRPr lang="en-US" sz="300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E475F8E-BE7D-4CE8-8AF0-DC07209083B1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>
                <a:solidFill>
                  <a:schemeClr val="tx2"/>
                </a:solidFill>
              </a:rPr>
              <a:t>BRO: #1 No </a:t>
            </a:r>
            <a:r>
              <a:rPr lang="en-US" sz="16000" b="1" dirty="0" err="1">
                <a:solidFill>
                  <a:schemeClr val="tx2"/>
                </a:solidFill>
              </a:rPr>
              <a:t>encuentra</a:t>
            </a:r>
            <a:r>
              <a:rPr lang="en-US" sz="16000" b="1" dirty="0">
                <a:solidFill>
                  <a:schemeClr val="tx2"/>
                </a:solidFill>
              </a:rPr>
              <a:t> </a:t>
            </a:r>
            <a:r>
              <a:rPr lang="en-US" sz="16000" b="1" dirty="0" err="1">
                <a:solidFill>
                  <a:schemeClr val="tx2"/>
                </a:solidFill>
              </a:rPr>
              <a:t>empleo</a:t>
            </a:r>
            <a:endParaRPr lang="en-US" sz="16000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FF00C0-455B-46F8-901C-205F14E81081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74AF8B1-4E99-4C75-938D-B38CB7988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320" y="1417320"/>
            <a:ext cx="7734300" cy="4600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BE2F996-3B68-4DF3-8639-A8B01B13BE45}"/>
                  </a:ext>
                </a:extLst>
              </p14:cNvPr>
              <p14:cNvContentPartPr/>
              <p14:nvPr/>
            </p14:nvContentPartPr>
            <p14:xfrm>
              <a:off x="2270320" y="2457556"/>
              <a:ext cx="2404800" cy="1248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BE2F996-3B68-4DF3-8639-A8B01B13BE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4680" y="2385556"/>
                <a:ext cx="2476440" cy="139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6876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612" y="1524000"/>
            <a:ext cx="7848600" cy="46021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endParaRPr lang="en-US" sz="300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E475F8E-BE7D-4CE8-8AF0-DC07209083B1}"/>
              </a:ext>
            </a:extLst>
          </p:cNvPr>
          <p:cNvSpPr txBox="1">
            <a:spLocks/>
          </p:cNvSpPr>
          <p:nvPr/>
        </p:nvSpPr>
        <p:spPr>
          <a:xfrm>
            <a:off x="684212" y="297657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US" sz="16000" b="1" dirty="0">
                <a:solidFill>
                  <a:schemeClr val="tx2"/>
                </a:solidFill>
              </a:rPr>
              <a:t>BRO: #2 Beneficiaria de una capacitación</a:t>
            </a:r>
            <a:endParaRPr lang="es-US" sz="16000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FF00C0-455B-46F8-901C-205F14E81081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F3122F7-FA27-4828-8A33-3FEB82462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12" y="1417320"/>
            <a:ext cx="7734300" cy="4600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4F96DD2-9E3A-4A90-A596-4CF2BCF065BC}"/>
                  </a:ext>
                </a:extLst>
              </p14:cNvPr>
              <p14:cNvContentPartPr/>
              <p14:nvPr/>
            </p14:nvContentPartPr>
            <p14:xfrm>
              <a:off x="4171120" y="2435956"/>
              <a:ext cx="3024000" cy="739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4F96DD2-9E3A-4A90-A596-4CF2BCF065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35120" y="2363956"/>
                <a:ext cx="3095640" cy="88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1874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612" y="1524000"/>
            <a:ext cx="7848600" cy="46021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endParaRPr lang="en-US" sz="300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E475F8E-BE7D-4CE8-8AF0-DC07209083B1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>
                <a:solidFill>
                  <a:schemeClr val="tx2"/>
                </a:solidFill>
              </a:rPr>
              <a:t>BRO: #3 Se </a:t>
            </a:r>
            <a:r>
              <a:rPr lang="en-US" sz="16000" b="1" dirty="0" err="1">
                <a:solidFill>
                  <a:schemeClr val="tx2"/>
                </a:solidFill>
              </a:rPr>
              <a:t>Espera</a:t>
            </a:r>
            <a:r>
              <a:rPr lang="en-US" sz="16000" b="1" dirty="0">
                <a:solidFill>
                  <a:schemeClr val="tx2"/>
                </a:solidFill>
              </a:rPr>
              <a:t> ser </a:t>
            </a:r>
            <a:r>
              <a:rPr lang="en-US" sz="16000" b="1" dirty="0" err="1">
                <a:solidFill>
                  <a:schemeClr val="tx2"/>
                </a:solidFill>
              </a:rPr>
              <a:t>empleado</a:t>
            </a:r>
            <a:endParaRPr lang="en-US" sz="16000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FF00C0-455B-46F8-901C-205F14E81081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5C6B4CA-527F-49B8-82AA-4ED722FC2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648" y="1419572"/>
            <a:ext cx="7734300" cy="4600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28068F6-0BD4-40F1-8A67-C6B4FDABF1C8}"/>
                  </a:ext>
                </a:extLst>
              </p14:cNvPr>
              <p14:cNvContentPartPr/>
              <p14:nvPr/>
            </p14:nvContentPartPr>
            <p14:xfrm>
              <a:off x="6928720" y="2532796"/>
              <a:ext cx="2853360" cy="938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28068F6-0BD4-40F1-8A67-C6B4FDABF1C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93080" y="2461156"/>
                <a:ext cx="2925000" cy="108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999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612" y="1524000"/>
            <a:ext cx="7848600" cy="46021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endParaRPr lang="en-US" sz="300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E475F8E-BE7D-4CE8-8AF0-DC07209083B1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>
                <a:solidFill>
                  <a:schemeClr val="tx2"/>
                </a:solidFill>
              </a:rPr>
              <a:t>BRO: #4 Disponible dentro de lo </a:t>
            </a:r>
            <a:r>
              <a:rPr lang="en-US" sz="16000" b="1" dirty="0" err="1">
                <a:solidFill>
                  <a:schemeClr val="tx2"/>
                </a:solidFill>
              </a:rPr>
              <a:t>razonable</a:t>
            </a:r>
            <a:endParaRPr lang="en-US" sz="16000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FF00C0-455B-46F8-901C-205F14E81081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5C6B4CA-527F-49B8-82AA-4ED722FC2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648" y="1419572"/>
            <a:ext cx="7734300" cy="4600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8D77928-0FC7-4A5D-B52E-733AC5B50560}"/>
                  </a:ext>
                </a:extLst>
              </p14:cNvPr>
              <p14:cNvContentPartPr/>
              <p14:nvPr/>
            </p14:nvContentPartPr>
            <p14:xfrm>
              <a:off x="2127040" y="4853356"/>
              <a:ext cx="2436840" cy="1118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8D77928-0FC7-4A5D-B52E-733AC5B505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1040" y="4781356"/>
                <a:ext cx="2508480" cy="126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026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612" y="1524000"/>
            <a:ext cx="7848600" cy="46021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endParaRPr lang="en-US" sz="300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E475F8E-BE7D-4CE8-8AF0-DC07209083B1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US" sz="16000" b="1" dirty="0">
                <a:solidFill>
                  <a:schemeClr val="tx2"/>
                </a:solidFill>
              </a:rPr>
              <a:t>BRO: #5 Capaz de emprender y terminar</a:t>
            </a:r>
            <a:endParaRPr lang="es-US" sz="16000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FF00C0-455B-46F8-901C-205F14E81081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5C6B4CA-527F-49B8-82AA-4ED722FC2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648" y="1419572"/>
            <a:ext cx="7734300" cy="4600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18B263B-F1A2-4175-A9EF-211DFDBDFDED}"/>
                  </a:ext>
                </a:extLst>
              </p14:cNvPr>
              <p14:cNvContentPartPr/>
              <p14:nvPr/>
            </p14:nvContentPartPr>
            <p14:xfrm>
              <a:off x="4474960" y="4718356"/>
              <a:ext cx="2680920" cy="766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18B263B-F1A2-4175-A9EF-211DFDBDFD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39320" y="4646356"/>
                <a:ext cx="2752560" cy="91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359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612" y="1524000"/>
            <a:ext cx="7848600" cy="46021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endParaRPr lang="en-US" sz="300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E475F8E-BE7D-4CE8-8AF0-DC07209083B1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>
                <a:solidFill>
                  <a:schemeClr val="tx2"/>
                </a:solidFill>
              </a:rPr>
              <a:t>BRO: #6 Disponible a un </a:t>
            </a:r>
            <a:r>
              <a:rPr lang="en-US" sz="16000" b="1" dirty="0" err="1">
                <a:solidFill>
                  <a:schemeClr val="tx2"/>
                </a:solidFill>
              </a:rPr>
              <a:t>precio</a:t>
            </a:r>
            <a:r>
              <a:rPr lang="en-US" sz="16000" b="1" dirty="0">
                <a:solidFill>
                  <a:schemeClr val="tx2"/>
                </a:solidFill>
              </a:rPr>
              <a:t> </a:t>
            </a:r>
            <a:r>
              <a:rPr lang="en-US" sz="16000" b="1" dirty="0" err="1">
                <a:solidFill>
                  <a:schemeClr val="tx2"/>
                </a:solidFill>
              </a:rPr>
              <a:t>razonable</a:t>
            </a:r>
            <a:endParaRPr lang="en-US" sz="16000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FF00C0-455B-46F8-901C-205F14E81081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5C6B4CA-527F-49B8-82AA-4ED722FC2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648" y="1419572"/>
            <a:ext cx="7734300" cy="4600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64C588-9EAA-4A7C-840D-50004F5F6EC3}"/>
                  </a:ext>
                </a:extLst>
              </p14:cNvPr>
              <p14:cNvContentPartPr/>
              <p14:nvPr/>
            </p14:nvContentPartPr>
            <p14:xfrm>
              <a:off x="6991000" y="4718356"/>
              <a:ext cx="2863800" cy="785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64C588-9EAA-4A7C-840D-50004F5F6EC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5360" y="4646716"/>
                <a:ext cx="2935440" cy="92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199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5E475F8E-BE7D-4CE8-8AF0-DC07209083B1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>
                <a:solidFill>
                  <a:schemeClr val="tx2"/>
                </a:solidFill>
              </a:rPr>
              <a:t>BRO: #7 </a:t>
            </a:r>
            <a:r>
              <a:rPr lang="en-US" sz="16000" b="1" dirty="0" err="1">
                <a:solidFill>
                  <a:schemeClr val="tx2"/>
                </a:solidFill>
              </a:rPr>
              <a:t>Credencial</a:t>
            </a:r>
            <a:r>
              <a:rPr lang="en-US" sz="16000" b="1" dirty="0">
                <a:solidFill>
                  <a:schemeClr val="tx2"/>
                </a:solidFill>
              </a:rPr>
              <a:t> </a:t>
            </a:r>
            <a:r>
              <a:rPr lang="en-US" sz="16000" b="1" dirty="0" err="1">
                <a:solidFill>
                  <a:schemeClr val="tx2"/>
                </a:solidFill>
              </a:rPr>
              <a:t>Reconocido</a:t>
            </a:r>
            <a:r>
              <a:rPr lang="en-US" sz="16000" b="1" dirty="0">
                <a:solidFill>
                  <a:schemeClr val="tx2"/>
                </a:solidFill>
              </a:rPr>
              <a:t> </a:t>
            </a:r>
            <a:r>
              <a:rPr lang="en-US" sz="16000" b="1" dirty="0" err="1">
                <a:solidFill>
                  <a:schemeClr val="tx2"/>
                </a:solidFill>
              </a:rPr>
              <a:t>en</a:t>
            </a:r>
            <a:r>
              <a:rPr lang="en-US" sz="16000" b="1" dirty="0">
                <a:solidFill>
                  <a:schemeClr val="tx2"/>
                </a:solidFill>
              </a:rPr>
              <a:t> la </a:t>
            </a:r>
            <a:r>
              <a:rPr lang="en-US" sz="16000" b="1" dirty="0" err="1">
                <a:solidFill>
                  <a:schemeClr val="tx2"/>
                </a:solidFill>
              </a:rPr>
              <a:t>Industria</a:t>
            </a:r>
            <a:endParaRPr lang="en-US" sz="16000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FF00C0-455B-46F8-901C-205F14E81081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6A9DB54-5C73-4EA9-A8B0-EAEEDA3C3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544" y="1676400"/>
            <a:ext cx="8171735" cy="42511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450F282-7DDE-4658-BB6B-1E62CF16856F}"/>
                  </a:ext>
                </a:extLst>
              </p14:cNvPr>
              <p14:cNvContentPartPr/>
              <p14:nvPr/>
            </p14:nvContentPartPr>
            <p14:xfrm>
              <a:off x="1811280" y="4236024"/>
              <a:ext cx="5297400" cy="772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450F282-7DDE-4658-BB6B-1E62CF1685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75640" y="4164024"/>
                <a:ext cx="5369040" cy="91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3106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17640"/>
            <a:ext cx="10969943" cy="44497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US" sz="2000" i="1" dirty="0"/>
              <a:t>BRO Page 4</a:t>
            </a:r>
          </a:p>
          <a:p>
            <a:pPr marL="0" indent="0">
              <a:buNone/>
            </a:pPr>
            <a:endParaRPr lang="es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s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Metas: participar con éxito</a:t>
            </a:r>
            <a:endParaRPr lang="es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Someter hojas de asistencia cada 2 semanas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Prueba de progreso cada 2 meses</a:t>
            </a:r>
          </a:p>
          <a:p>
            <a:pPr marL="0" indent="0" algn="ctr">
              <a:buNone/>
            </a:pPr>
            <a:endParaRPr lang="es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s-US" sz="3000" dirty="0">
                <a:solidFill>
                  <a:schemeClr val="accent6">
                    <a:lumMod val="50000"/>
                  </a:schemeClr>
                </a:solidFill>
              </a:rPr>
              <a:t>Las decisiones que tome antes y durante el programa afectan el éxito de su participación</a:t>
            </a:r>
          </a:p>
          <a:p>
            <a:pPr marL="0" indent="0" algn="ctr">
              <a:buNone/>
            </a:pPr>
            <a:endParaRPr lang="es-US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s-US" sz="300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68D3085-BE13-4AAD-91EC-16CED6945748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US" sz="16000" b="1" dirty="0">
                <a:solidFill>
                  <a:schemeClr val="tx2"/>
                </a:solidFill>
              </a:rPr>
              <a:t>BRO: Participación Exitosa Dentro del Programa</a:t>
            </a:r>
            <a:endParaRPr lang="es-US" sz="16000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E1B055-ECE2-4F00-8A6B-97505BF5964B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PersonGears.png">
            <a:extLst>
              <a:ext uri="{FF2B5EF4-FFF2-40B4-BE49-F238E27FC236}">
                <a16:creationId xmlns:a16="http://schemas.microsoft.com/office/drawing/2014/main" id="{887C1932-B945-4D10-92F5-6DE7B9A0C9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012" y="2369344"/>
            <a:ext cx="2119312" cy="2119312"/>
          </a:xfrm>
          <a:prstGeom prst="rect">
            <a:avLst/>
          </a:prstGeom>
          <a:effectLst>
            <a:outerShdw blurRad="152400" dist="762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484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9759" y="355872"/>
            <a:ext cx="1015735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75000"/>
                  </a:schemeClr>
                </a:solidFill>
              </a:rPr>
              <a:t>National Able Network Welcomes You!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6612" y="1295400"/>
            <a:ext cx="10515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US" sz="3200" b="1" dirty="0"/>
          </a:p>
          <a:p>
            <a:pPr algn="ctr"/>
            <a:r>
              <a:rPr lang="es-US" sz="3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Sesión de Introducción</a:t>
            </a:r>
          </a:p>
          <a:p>
            <a:pPr algn="ctr"/>
            <a:r>
              <a:rPr lang="es-US" sz="4000" b="1" dirty="0">
                <a:solidFill>
                  <a:schemeClr val="accent5">
                    <a:lumMod val="75000"/>
                  </a:schemeClr>
                </a:solidFill>
              </a:rPr>
              <a:t>Programa de Asistencia por Ajuste de Comercio </a:t>
            </a:r>
            <a:r>
              <a:rPr lang="es-US" sz="4000" b="1" dirty="0">
                <a:solidFill>
                  <a:schemeClr val="accent6">
                    <a:lumMod val="75000"/>
                  </a:schemeClr>
                </a:solidFill>
              </a:rPr>
              <a:t>(TAA)</a:t>
            </a:r>
            <a:endParaRPr lang="es-US" sz="2000" dirty="0"/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es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Celulares en silencio</a:t>
            </a:r>
            <a:endParaRPr lang="es-US" sz="24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US" b="1" dirty="0">
              <a:solidFill>
                <a:srgbClr val="FF0000"/>
              </a:solidFill>
            </a:endParaRPr>
          </a:p>
          <a:p>
            <a:pPr algn="ctr"/>
            <a:endParaRPr lang="es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E0F326-DFED-47BE-A96F-86608FEEAAC6}"/>
              </a:ext>
            </a:extLst>
          </p:cNvPr>
          <p:cNvSpPr/>
          <p:nvPr/>
        </p:nvSpPr>
        <p:spPr>
          <a:xfrm>
            <a:off x="836612" y="381001"/>
            <a:ext cx="10563648" cy="70401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52400" dist="63500" dir="18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74E88E-4ABB-4220-BB15-3AFCDED07F9D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Call center">
            <a:extLst>
              <a:ext uri="{FF2B5EF4-FFF2-40B4-BE49-F238E27FC236}">
                <a16:creationId xmlns:a16="http://schemas.microsoft.com/office/drawing/2014/main" id="{A48FDB87-7777-4971-B9A5-8701E855A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3012" y="3328271"/>
            <a:ext cx="1371601" cy="1371601"/>
          </a:xfrm>
          <a:prstGeom prst="rect">
            <a:avLst/>
          </a:prstGeom>
        </p:spPr>
      </p:pic>
      <p:pic>
        <p:nvPicPr>
          <p:cNvPr id="13" name="Graphic 12" descr="No Phones">
            <a:extLst>
              <a:ext uri="{FF2B5EF4-FFF2-40B4-BE49-F238E27FC236}">
                <a16:creationId xmlns:a16="http://schemas.microsoft.com/office/drawing/2014/main" id="{DC6E5AC8-8A40-4B2B-B975-E069E16C83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04213" y="3442571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21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17639"/>
            <a:ext cx="10969943" cy="47085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i="1" dirty="0"/>
              <a:t>BRO Page 5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s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Asistencia de Reempleo de Aj</a:t>
            </a:r>
            <a:r>
              <a:rPr lang="es-US" sz="3400" dirty="0"/>
              <a:t>uste </a:t>
            </a:r>
            <a:r>
              <a:rPr lang="es-US" sz="3400" dirty="0">
                <a:solidFill>
                  <a:schemeClr val="accent6">
                    <a:lumMod val="50000"/>
                  </a:schemeClr>
                </a:solidFill>
              </a:rPr>
              <a:t>(RTAA)</a:t>
            </a:r>
          </a:p>
          <a:p>
            <a:pPr marL="0" indent="0" algn="ctr">
              <a:buNone/>
            </a:pPr>
            <a:endParaRPr lang="es-US" sz="3400" dirty="0"/>
          </a:p>
          <a:p>
            <a:pPr marL="0" indent="0" algn="ctr">
              <a:buNone/>
            </a:pPr>
            <a:r>
              <a:rPr lang="es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trabajadores que tienen 50 años de edad o son mayores, pueden ser elegibles para recibir subsidio salarial si vuelven a ser empleados a un sueldo menor.</a:t>
            </a:r>
            <a:r>
              <a:rPr lang="es-US" dirty="0"/>
              <a:t> </a:t>
            </a:r>
          </a:p>
          <a:p>
            <a:pPr marL="0" indent="0" algn="ctr">
              <a:buNone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55E2243-3FCC-4D75-9FA7-00637E7E8184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>
                <a:solidFill>
                  <a:schemeClr val="tx2"/>
                </a:solidFill>
              </a:rPr>
              <a:t>Benefits Rights and Obligations (BRO)</a:t>
            </a:r>
            <a:endParaRPr lang="en-US" sz="16000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ACF7E5-EB63-42E9-8DD7-95C49DBBCE10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422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17639"/>
            <a:ext cx="10969943" cy="47085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Health Coverage Tax Credit (HCTC)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55E2243-3FCC-4D75-9FA7-00637E7E8184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>
                <a:solidFill>
                  <a:schemeClr val="tx2"/>
                </a:solidFill>
              </a:rPr>
              <a:t>Benefits Rights and Obligations (BRO)</a:t>
            </a:r>
            <a:endParaRPr lang="en-US" sz="16000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ACF7E5-EB63-42E9-8DD7-95C49DBBCE10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F9D4852-1307-4393-8561-3EDFF7011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614" y="1981200"/>
            <a:ext cx="9055595" cy="38441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7C1F856-16CB-41F0-AE9F-8492077C47FF}"/>
                  </a:ext>
                </a:extLst>
              </p14:cNvPr>
              <p14:cNvContentPartPr/>
              <p14:nvPr/>
            </p14:nvContentPartPr>
            <p14:xfrm>
              <a:off x="690762" y="2729442"/>
              <a:ext cx="9551880" cy="1555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7C1F856-16CB-41F0-AE9F-8492077C47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4762" y="2657442"/>
                <a:ext cx="9623520" cy="169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0987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Resum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7940" y="1790177"/>
            <a:ext cx="1981773" cy="1981773"/>
          </a:xfrm>
          <a:prstGeom prst="rect">
            <a:avLst/>
          </a:prstGeom>
          <a:effectLst>
            <a:outerShdw blurRad="152400" dist="762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Coachin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425" y="1794643"/>
            <a:ext cx="1981773" cy="1981773"/>
          </a:xfrm>
          <a:prstGeom prst="rect">
            <a:avLst/>
          </a:prstGeom>
          <a:effectLst>
            <a:outerShdw blurRad="152400" dist="762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544370" y="3895076"/>
            <a:ext cx="2445796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es-US" sz="2600" b="1" dirty="0">
                <a:solidFill>
                  <a:srgbClr val="000000"/>
                </a:solidFill>
              </a:rPr>
              <a:t>Someter con </a:t>
            </a:r>
            <a:r>
              <a:rPr lang="es-US" sz="2600" b="1" dirty="0" err="1">
                <a:solidFill>
                  <a:srgbClr val="000000"/>
                </a:solidFill>
              </a:rPr>
              <a:t>DocuSign</a:t>
            </a:r>
            <a:r>
              <a:rPr lang="es-US" sz="2600" b="1" dirty="0">
                <a:solidFill>
                  <a:srgbClr val="000000"/>
                </a:solidFill>
              </a:rPr>
              <a:t> </a:t>
            </a:r>
          </a:p>
          <a:p>
            <a:pPr algn="ctr">
              <a:lnSpc>
                <a:spcPts val="2900"/>
              </a:lnSpc>
            </a:pPr>
            <a:r>
              <a:rPr lang="es-US" sz="2600" b="1" dirty="0" err="1">
                <a:solidFill>
                  <a:srgbClr val="000000"/>
                </a:solidFill>
              </a:rPr>
              <a:t>Intake</a:t>
            </a:r>
            <a:r>
              <a:rPr lang="es-US" sz="2600" b="1" dirty="0">
                <a:solidFill>
                  <a:srgbClr val="000000"/>
                </a:solidFill>
              </a:rPr>
              <a:t> </a:t>
            </a:r>
            <a:r>
              <a:rPr lang="es-US" sz="2600" b="1" dirty="0" err="1">
                <a:solidFill>
                  <a:srgbClr val="000000"/>
                </a:solidFill>
              </a:rPr>
              <a:t>Packet</a:t>
            </a:r>
            <a:r>
              <a:rPr lang="es-US" sz="2600" b="1" dirty="0">
                <a:solidFill>
                  <a:srgbClr val="000000"/>
                </a:solidFill>
              </a:rPr>
              <a:t> 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75011" y="3895075"/>
            <a:ext cx="2585851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s-US" sz="2600" b="1" dirty="0">
                <a:solidFill>
                  <a:srgbClr val="000000"/>
                </a:solidFill>
              </a:rPr>
              <a:t>Someter de Documentos  Elegibilidad &amp; </a:t>
            </a:r>
            <a:r>
              <a:rPr lang="es-US" sz="2600" b="1" dirty="0" err="1">
                <a:solidFill>
                  <a:srgbClr val="000000"/>
                </a:solidFill>
              </a:rPr>
              <a:t>DocuSign</a:t>
            </a:r>
            <a:r>
              <a:rPr lang="es-US" sz="2600" b="1" dirty="0">
                <a:solidFill>
                  <a:srgbClr val="000000"/>
                </a:solidFill>
              </a:rPr>
              <a:t> </a:t>
            </a:r>
            <a:r>
              <a:rPr lang="es-US" sz="2600" b="1" dirty="0" err="1">
                <a:solidFill>
                  <a:srgbClr val="000000"/>
                </a:solidFill>
              </a:rPr>
              <a:t>Intake</a:t>
            </a:r>
            <a:r>
              <a:rPr lang="es-US" sz="2600" b="1" dirty="0">
                <a:solidFill>
                  <a:srgbClr val="000000"/>
                </a:solidFill>
              </a:rPr>
              <a:t> </a:t>
            </a:r>
            <a:r>
              <a:rPr lang="es-US" sz="2600" b="1" dirty="0" err="1">
                <a:solidFill>
                  <a:srgbClr val="000000"/>
                </a:solidFill>
              </a:rPr>
              <a:t>Packet</a:t>
            </a:r>
            <a:r>
              <a:rPr lang="es-US" sz="2600" b="1" dirty="0">
                <a:solidFill>
                  <a:srgbClr val="000000"/>
                </a:solidFill>
              </a:rPr>
              <a:t> II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74457" y="3895075"/>
            <a:ext cx="3001539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s-US" sz="2600" b="1" dirty="0">
                <a:solidFill>
                  <a:srgbClr val="000000"/>
                </a:solidFill>
              </a:rPr>
              <a:t>Repasar Aplicación para la Capacitación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01734" y="3898817"/>
            <a:ext cx="25314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s-US" sz="2600" b="1" dirty="0">
                <a:solidFill>
                  <a:srgbClr val="000000"/>
                </a:solidFill>
              </a:rPr>
              <a:t>Someter Aplicación para la Capacitación</a:t>
            </a:r>
          </a:p>
        </p:txBody>
      </p:sp>
      <p:pic>
        <p:nvPicPr>
          <p:cNvPr id="26" name="Picture 25" descr="Checklist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2" y="1763599"/>
            <a:ext cx="1981773" cy="1981773"/>
          </a:xfrm>
          <a:prstGeom prst="rect">
            <a:avLst/>
          </a:prstGeom>
          <a:effectLst>
            <a:outerShdw blurRad="152400" dist="762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0E6A43BB-A0D4-47A3-95B0-32DE54711872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 err="1">
                <a:solidFill>
                  <a:schemeClr val="tx2"/>
                </a:solidFill>
              </a:rPr>
              <a:t>Siguientes</a:t>
            </a:r>
            <a:r>
              <a:rPr lang="en-US" sz="16000" b="1" dirty="0">
                <a:solidFill>
                  <a:schemeClr val="tx2"/>
                </a:solidFill>
              </a:rPr>
              <a:t> </a:t>
            </a:r>
            <a:r>
              <a:rPr lang="en-US" sz="16000" b="1" dirty="0" err="1">
                <a:solidFill>
                  <a:schemeClr val="tx2"/>
                </a:solidFill>
              </a:rPr>
              <a:t>Pasos</a:t>
            </a:r>
            <a:r>
              <a:rPr lang="en-US" sz="16000" b="1" dirty="0">
                <a:solidFill>
                  <a:schemeClr val="tx2"/>
                </a:solidFill>
              </a:rPr>
              <a:t>!</a:t>
            </a:r>
            <a:endParaRPr lang="en-US" sz="16000" dirty="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4D1E67-E94F-4483-9A58-E45E32E70BFA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Computer.png">
            <a:extLst>
              <a:ext uri="{FF2B5EF4-FFF2-40B4-BE49-F238E27FC236}">
                <a16:creationId xmlns:a16="http://schemas.microsoft.com/office/drawing/2014/main" id="{3710801B-7638-4564-B878-E97F30A891E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355" y="1827045"/>
            <a:ext cx="1960472" cy="201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66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44370" y="3895076"/>
            <a:ext cx="2445796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2600" b="1" dirty="0" err="1">
                <a:solidFill>
                  <a:srgbClr val="000000"/>
                </a:solidFill>
              </a:rPr>
              <a:t>Someter</a:t>
            </a:r>
            <a:r>
              <a:rPr lang="en-US" sz="2600" b="1" dirty="0">
                <a:solidFill>
                  <a:srgbClr val="000000"/>
                </a:solidFill>
              </a:rPr>
              <a:t> con DocuSign Intake Packet I</a:t>
            </a:r>
          </a:p>
        </p:txBody>
      </p:sp>
      <p:pic>
        <p:nvPicPr>
          <p:cNvPr id="26" name="Picture 25" descr="Checklist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2" y="1763599"/>
            <a:ext cx="1981773" cy="1981773"/>
          </a:xfrm>
          <a:prstGeom prst="rect">
            <a:avLst/>
          </a:prstGeom>
          <a:effectLst>
            <a:outerShdw blurRad="152400" dist="762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0E6A43BB-A0D4-47A3-95B0-32DE54711872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 err="1">
                <a:solidFill>
                  <a:schemeClr val="tx2"/>
                </a:solidFill>
              </a:rPr>
              <a:t>Siguientes</a:t>
            </a:r>
            <a:r>
              <a:rPr lang="en-US" sz="16000" b="1" dirty="0">
                <a:solidFill>
                  <a:schemeClr val="tx2"/>
                </a:solidFill>
              </a:rPr>
              <a:t> </a:t>
            </a:r>
            <a:r>
              <a:rPr lang="en-US" sz="16000" b="1" dirty="0" err="1">
                <a:solidFill>
                  <a:schemeClr val="tx2"/>
                </a:solidFill>
              </a:rPr>
              <a:t>Pasos</a:t>
            </a:r>
            <a:r>
              <a:rPr lang="en-US" sz="16000" b="1" dirty="0">
                <a:solidFill>
                  <a:schemeClr val="tx2"/>
                </a:solidFill>
              </a:rPr>
              <a:t> : 1</a:t>
            </a:r>
            <a:endParaRPr lang="en-US" sz="16000" dirty="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4D1E67-E94F-4483-9A58-E45E32E70BFA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BBB7BD3-AC02-426B-AD51-2E943E0083E6}"/>
              </a:ext>
            </a:extLst>
          </p:cNvPr>
          <p:cNvSpPr/>
          <p:nvPr/>
        </p:nvSpPr>
        <p:spPr>
          <a:xfrm>
            <a:off x="3656012" y="1447800"/>
            <a:ext cx="7086600" cy="288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1. Complete Preliminary Application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2. Complete Dislocated Worker Survey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3. BRO Signature Page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4. Grievance Procedure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6146F6-A7C5-4814-BF30-E14D4E9BB4D8}"/>
              </a:ext>
            </a:extLst>
          </p:cNvPr>
          <p:cNvSpPr/>
          <p:nvPr/>
        </p:nvSpPr>
        <p:spPr>
          <a:xfrm>
            <a:off x="3351212" y="4876844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Instrucciones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enviadas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por email</a:t>
            </a:r>
          </a:p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Formularios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completos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s-US" sz="2400" dirty="0">
                <a:solidFill>
                  <a:schemeClr val="accent5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taaeligibility@nationalable.org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74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achin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425" y="1794643"/>
            <a:ext cx="1981773" cy="1981773"/>
          </a:xfrm>
          <a:prstGeom prst="rect">
            <a:avLst/>
          </a:prstGeom>
          <a:effectLst>
            <a:outerShdw blurRad="152400" dist="762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544370" y="3895076"/>
            <a:ext cx="2445796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2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Someter</a:t>
            </a: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DocuSign Intake Packet 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75011" y="3895075"/>
            <a:ext cx="2585851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s-US" sz="2600" b="1" dirty="0">
                <a:solidFill>
                  <a:srgbClr val="000000"/>
                </a:solidFill>
              </a:rPr>
              <a:t>Someter Documentos  de Elegibilidad &amp; </a:t>
            </a:r>
            <a:r>
              <a:rPr lang="es-US" sz="2600" b="1" dirty="0" err="1">
                <a:solidFill>
                  <a:srgbClr val="000000"/>
                </a:solidFill>
              </a:rPr>
              <a:t>DocuSign</a:t>
            </a:r>
            <a:r>
              <a:rPr lang="es-US" sz="2600" b="1" dirty="0">
                <a:solidFill>
                  <a:srgbClr val="000000"/>
                </a:solidFill>
              </a:rPr>
              <a:t> </a:t>
            </a:r>
            <a:r>
              <a:rPr lang="es-US" sz="2600" b="1" dirty="0" err="1">
                <a:solidFill>
                  <a:srgbClr val="000000"/>
                </a:solidFill>
              </a:rPr>
              <a:t>Intake</a:t>
            </a:r>
            <a:r>
              <a:rPr lang="es-US" sz="2600" b="1" dirty="0">
                <a:solidFill>
                  <a:srgbClr val="000000"/>
                </a:solidFill>
              </a:rPr>
              <a:t> </a:t>
            </a:r>
            <a:r>
              <a:rPr lang="es-US" sz="2600" b="1" dirty="0" err="1">
                <a:solidFill>
                  <a:srgbClr val="000000"/>
                </a:solidFill>
              </a:rPr>
              <a:t>Packet</a:t>
            </a:r>
            <a:r>
              <a:rPr lang="es-US" sz="2600" b="1" dirty="0">
                <a:solidFill>
                  <a:srgbClr val="000000"/>
                </a:solidFill>
              </a:rPr>
              <a:t> II</a:t>
            </a:r>
          </a:p>
        </p:txBody>
      </p:sp>
      <p:pic>
        <p:nvPicPr>
          <p:cNvPr id="26" name="Picture 25" descr="Checklist2.png"/>
          <p:cNvPicPr>
            <a:picLocks noChangeAspect="1"/>
          </p:cNvPicPr>
          <p:nvPr/>
        </p:nvPicPr>
        <p:blipFill>
          <a:blip r:embed="rId4" cstate="print">
            <a:grayscl/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2" y="1763599"/>
            <a:ext cx="1981773" cy="1981773"/>
          </a:xfrm>
          <a:prstGeom prst="rect">
            <a:avLst/>
          </a:prstGeom>
          <a:effectLst>
            <a:outerShdw blurRad="152400" dist="762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0E6A43BB-A0D4-47A3-95B0-32DE54711872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 err="1">
                <a:solidFill>
                  <a:schemeClr val="tx2"/>
                </a:solidFill>
              </a:rPr>
              <a:t>Siguientes</a:t>
            </a:r>
            <a:r>
              <a:rPr lang="en-US" sz="16000" b="1" dirty="0">
                <a:solidFill>
                  <a:schemeClr val="tx2"/>
                </a:solidFill>
              </a:rPr>
              <a:t> </a:t>
            </a:r>
            <a:r>
              <a:rPr lang="en-US" sz="16000" b="1" dirty="0" err="1">
                <a:solidFill>
                  <a:schemeClr val="tx2"/>
                </a:solidFill>
              </a:rPr>
              <a:t>Pasos</a:t>
            </a:r>
            <a:r>
              <a:rPr lang="en-US" sz="16000" b="1" dirty="0">
                <a:solidFill>
                  <a:schemeClr val="tx2"/>
                </a:solidFill>
              </a:rPr>
              <a:t> : 2</a:t>
            </a:r>
            <a:endParaRPr lang="en-US" sz="16000" dirty="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4D1E67-E94F-4483-9A58-E45E32E70BFA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CD0EEFA-AE9D-47EA-BD90-4D5322A0C2DC}"/>
              </a:ext>
            </a:extLst>
          </p:cNvPr>
          <p:cNvSpPr txBox="1"/>
          <p:nvPr/>
        </p:nvSpPr>
        <p:spPr>
          <a:xfrm>
            <a:off x="2159988" y="5697500"/>
            <a:ext cx="74017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7737"/>
              </a:buClr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Enviar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documentos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taa@nationalable.org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Clr>
                <a:srgbClr val="007737"/>
              </a:buClr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Intake Packet II 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traves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DocuSign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7C738F-E35F-47A9-A347-AE286C3379EC}"/>
              </a:ext>
            </a:extLst>
          </p:cNvPr>
          <p:cNvSpPr txBox="1"/>
          <p:nvPr/>
        </p:nvSpPr>
        <p:spPr>
          <a:xfrm>
            <a:off x="5180012" y="1359529"/>
            <a:ext cx="7283943" cy="43240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s-US" sz="1000" b="1" dirty="0">
              <a:solidFill>
                <a:schemeClr val="bg1">
                  <a:lumMod val="50000"/>
                </a:schemeClr>
              </a:solidFill>
            </a:endParaRPr>
          </a:p>
          <a:p>
            <a:pPr marL="682625" lvl="1" indent="-225425">
              <a:buClr>
                <a:srgbClr val="007737"/>
              </a:buClr>
              <a:buFont typeface="Arial" panose="020B0604020202020204" pitchFamily="34" charset="0"/>
              <a:buChar char="•"/>
            </a:pPr>
            <a:r>
              <a:rPr lang="es-US" sz="2200" dirty="0">
                <a:solidFill>
                  <a:schemeClr val="bg1">
                    <a:lumMod val="50000"/>
                  </a:schemeClr>
                </a:solidFill>
              </a:rPr>
              <a:t>ID del Estado o Licencia de Conducir</a:t>
            </a:r>
            <a:endParaRPr lang="es-US" sz="2200" u="sng" dirty="0">
              <a:solidFill>
                <a:schemeClr val="bg1">
                  <a:lumMod val="50000"/>
                </a:schemeClr>
              </a:solidFill>
            </a:endParaRPr>
          </a:p>
          <a:p>
            <a:pPr marL="682625" lvl="1" indent="-225425">
              <a:buClr>
                <a:srgbClr val="007737"/>
              </a:buClr>
              <a:buFont typeface="Arial" panose="020B0604020202020204" pitchFamily="34" charset="0"/>
              <a:buChar char="•"/>
            </a:pPr>
            <a:r>
              <a:rPr lang="es-US" sz="2200" dirty="0">
                <a:solidFill>
                  <a:schemeClr val="bg1">
                    <a:lumMod val="50000"/>
                  </a:schemeClr>
                </a:solidFill>
              </a:rPr>
              <a:t>Prueba de Domicilio</a:t>
            </a:r>
            <a:endParaRPr lang="es-US" sz="2200" u="sng" dirty="0">
              <a:solidFill>
                <a:schemeClr val="bg1">
                  <a:lumMod val="50000"/>
                </a:schemeClr>
              </a:solidFill>
            </a:endParaRPr>
          </a:p>
          <a:p>
            <a:pPr marL="682625" lvl="1" indent="-225425">
              <a:buClr>
                <a:srgbClr val="007737"/>
              </a:buClr>
              <a:buFont typeface="Arial" panose="020B0604020202020204" pitchFamily="34" charset="0"/>
              <a:buChar char="•"/>
            </a:pPr>
            <a:r>
              <a:rPr lang="es-US" sz="2200" dirty="0">
                <a:solidFill>
                  <a:schemeClr val="bg1">
                    <a:lumMod val="50000"/>
                  </a:schemeClr>
                </a:solidFill>
              </a:rPr>
              <a:t>Carta de Suspensión</a:t>
            </a:r>
          </a:p>
          <a:p>
            <a:pPr marL="682625" lvl="1" indent="-225425">
              <a:buClr>
                <a:srgbClr val="007737"/>
              </a:buClr>
              <a:buFont typeface="Arial" panose="020B0604020202020204" pitchFamily="34" charset="0"/>
              <a:buChar char="•"/>
            </a:pPr>
            <a:r>
              <a:rPr lang="es-US" sz="2200" dirty="0">
                <a:solidFill>
                  <a:schemeClr val="bg1">
                    <a:lumMod val="50000"/>
                  </a:schemeClr>
                </a:solidFill>
              </a:rPr>
              <a:t>Ultimo comprobante de sueldo</a:t>
            </a:r>
          </a:p>
          <a:p>
            <a:pPr marL="682625" lvl="1" indent="-225425">
              <a:buClr>
                <a:srgbClr val="007737"/>
              </a:buClr>
              <a:buFont typeface="Arial" panose="020B0604020202020204" pitchFamily="34" charset="0"/>
              <a:buChar char="•"/>
            </a:pPr>
            <a:r>
              <a:rPr lang="es-US" sz="2200" dirty="0">
                <a:solidFill>
                  <a:schemeClr val="bg1">
                    <a:lumMod val="50000"/>
                  </a:schemeClr>
                </a:solidFill>
              </a:rPr>
              <a:t>Su tarjeta de </a:t>
            </a:r>
            <a:r>
              <a:rPr lang="es-US" sz="2200" u="sng" dirty="0">
                <a:solidFill>
                  <a:schemeClr val="bg1">
                    <a:lumMod val="50000"/>
                  </a:schemeClr>
                </a:solidFill>
              </a:rPr>
              <a:t>Seguro Social</a:t>
            </a:r>
            <a:endParaRPr lang="es-U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682625" lvl="1" indent="-225425">
              <a:buClr>
                <a:srgbClr val="007737"/>
              </a:buClr>
              <a:buFont typeface="Arial" panose="020B0604020202020204" pitchFamily="34" charset="0"/>
              <a:buChar char="•"/>
            </a:pPr>
            <a:r>
              <a:rPr lang="es-US" sz="2200" dirty="0">
                <a:solidFill>
                  <a:schemeClr val="bg1">
                    <a:lumMod val="50000"/>
                  </a:schemeClr>
                </a:solidFill>
              </a:rPr>
              <a:t>Acta de Nacimiento de EEUU, Pasaporte de EEUU, Certificado de Naturalización o Tarjeta de Residente</a:t>
            </a:r>
          </a:p>
          <a:p>
            <a:pPr marL="682625" lvl="1" indent="-225425">
              <a:buClr>
                <a:srgbClr val="007737"/>
              </a:buClr>
              <a:buFont typeface="Arial" panose="020B0604020202020204" pitchFamily="34" charset="0"/>
              <a:buChar char="•"/>
            </a:pPr>
            <a:r>
              <a:rPr lang="es-US" sz="2200" dirty="0">
                <a:solidFill>
                  <a:schemeClr val="bg1">
                    <a:lumMod val="50000"/>
                  </a:schemeClr>
                </a:solidFill>
              </a:rPr>
              <a:t>Cumplimiento con el Servicio Selectivo (si aplica) </a:t>
            </a:r>
          </a:p>
          <a:p>
            <a:pPr marL="682625" lvl="1" indent="-225425">
              <a:buClr>
                <a:srgbClr val="007737"/>
              </a:buClr>
              <a:buFont typeface="Arial" panose="020B0604020202020204" pitchFamily="34" charset="0"/>
              <a:buChar char="•"/>
            </a:pPr>
            <a:r>
              <a:rPr lang="es-US" sz="2200" dirty="0">
                <a:solidFill>
                  <a:schemeClr val="bg1">
                    <a:lumMod val="50000"/>
                  </a:schemeClr>
                </a:solidFill>
              </a:rPr>
              <a:t>Currículum</a:t>
            </a:r>
          </a:p>
          <a:p>
            <a:pPr marL="682625" lvl="1" indent="-225425">
              <a:buClr>
                <a:srgbClr val="007737"/>
              </a:buClr>
              <a:buFont typeface="Arial" panose="020B0604020202020204" pitchFamily="34" charset="0"/>
              <a:buChar char="•"/>
            </a:pPr>
            <a:r>
              <a:rPr lang="es-US" sz="2200" dirty="0">
                <a:solidFill>
                  <a:schemeClr val="bg1">
                    <a:lumMod val="50000"/>
                  </a:schemeClr>
                </a:solidFill>
              </a:rPr>
              <a:t>Diploma de High </a:t>
            </a:r>
            <a:r>
              <a:rPr lang="es-US" sz="2200" dirty="0" err="1">
                <a:solidFill>
                  <a:schemeClr val="bg1">
                    <a:lumMod val="50000"/>
                  </a:schemeClr>
                </a:solidFill>
              </a:rPr>
              <a:t>School</a:t>
            </a:r>
            <a:endParaRPr lang="es-US" sz="1000" dirty="0"/>
          </a:p>
          <a:p>
            <a:pPr marL="682625" lvl="1" indent="-225425">
              <a:buClr>
                <a:srgbClr val="007737"/>
              </a:buClr>
              <a:buFont typeface="Arial" panose="020B0604020202020204" pitchFamily="34" charset="0"/>
              <a:buChar char="•"/>
            </a:pPr>
            <a:endParaRPr lang="es-U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US" sz="2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03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aching.png"/>
          <p:cNvPicPr>
            <a:picLocks noChangeAspect="1"/>
          </p:cNvPicPr>
          <p:nvPr/>
        </p:nvPicPr>
        <p:blipFill>
          <a:blip r:embed="rId3" cstate="email">
            <a:grayscl/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425" y="1794643"/>
            <a:ext cx="1981773" cy="1981773"/>
          </a:xfrm>
          <a:prstGeom prst="rect">
            <a:avLst/>
          </a:prstGeom>
          <a:effectLst>
            <a:outerShdw blurRad="152400" dist="762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3275011" y="3895075"/>
            <a:ext cx="2585851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Someter</a:t>
            </a: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Documentos</a:t>
            </a: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2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Elegibilidad</a:t>
            </a: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&amp; DocuSign Intake Packet II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0E6A43BB-A0D4-47A3-95B0-32DE54711872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 err="1">
                <a:solidFill>
                  <a:schemeClr val="tx2"/>
                </a:solidFill>
              </a:rPr>
              <a:t>Siguientes</a:t>
            </a:r>
            <a:r>
              <a:rPr lang="en-US" sz="16000" b="1" dirty="0">
                <a:solidFill>
                  <a:schemeClr val="tx2"/>
                </a:solidFill>
              </a:rPr>
              <a:t> </a:t>
            </a:r>
            <a:r>
              <a:rPr lang="en-US" sz="16000" b="1" dirty="0" err="1">
                <a:solidFill>
                  <a:schemeClr val="tx2"/>
                </a:solidFill>
              </a:rPr>
              <a:t>Pasos</a:t>
            </a:r>
            <a:r>
              <a:rPr lang="en-US" sz="16000" b="1" dirty="0">
                <a:solidFill>
                  <a:schemeClr val="tx2"/>
                </a:solidFill>
              </a:rPr>
              <a:t> : 3</a:t>
            </a:r>
            <a:endParaRPr lang="en-US" sz="16000" dirty="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4D1E67-E94F-4483-9A58-E45E32E70BFA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356EAF3-B64F-41E2-A090-2E8E3A73CCCF}"/>
              </a:ext>
            </a:extLst>
          </p:cNvPr>
          <p:cNvSpPr/>
          <p:nvPr/>
        </p:nvSpPr>
        <p:spPr>
          <a:xfrm>
            <a:off x="8761412" y="1569175"/>
            <a:ext cx="3178196" cy="1974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1.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Standard Application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2.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IEP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3.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TRA Form #055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089769-CF6C-4742-B1A7-FC9BCB2F7386}"/>
              </a:ext>
            </a:extLst>
          </p:cNvPr>
          <p:cNvSpPr txBox="1"/>
          <p:nvPr/>
        </p:nvSpPr>
        <p:spPr>
          <a:xfrm>
            <a:off x="6074457" y="3895075"/>
            <a:ext cx="3001539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s-US" sz="2600" b="1" dirty="0">
                <a:solidFill>
                  <a:srgbClr val="000000"/>
                </a:solidFill>
              </a:rPr>
              <a:t>Repasar Aplicación para la Capacitación</a:t>
            </a:r>
          </a:p>
        </p:txBody>
      </p:sp>
      <p:pic>
        <p:nvPicPr>
          <p:cNvPr id="15" name="Picture 14" descr="Computer.png">
            <a:extLst>
              <a:ext uri="{FF2B5EF4-FFF2-40B4-BE49-F238E27FC236}">
                <a16:creationId xmlns:a16="http://schemas.microsoft.com/office/drawing/2014/main" id="{46609F60-D385-4519-9BF9-AA3D6F0019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355" y="1827045"/>
            <a:ext cx="1960472" cy="20171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C5EB2B-3FB0-4720-8DDF-0925627EE6C0}"/>
              </a:ext>
            </a:extLst>
          </p:cNvPr>
          <p:cNvSpPr txBox="1"/>
          <p:nvPr/>
        </p:nvSpPr>
        <p:spPr>
          <a:xfrm>
            <a:off x="544370" y="3895076"/>
            <a:ext cx="2445796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2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Someter</a:t>
            </a: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DocuSign Intake Packet I</a:t>
            </a:r>
          </a:p>
        </p:txBody>
      </p:sp>
      <p:pic>
        <p:nvPicPr>
          <p:cNvPr id="16" name="Picture 15" descr="Checklist2.png">
            <a:extLst>
              <a:ext uri="{FF2B5EF4-FFF2-40B4-BE49-F238E27FC236}">
                <a16:creationId xmlns:a16="http://schemas.microsoft.com/office/drawing/2014/main" id="{D81E568B-AF15-4155-B09B-EE0FB18FAC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2" y="1763599"/>
            <a:ext cx="1981773" cy="1981773"/>
          </a:xfrm>
          <a:prstGeom prst="rect">
            <a:avLst/>
          </a:prstGeom>
          <a:effectLst>
            <a:outerShdw blurRad="152400" dist="762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3798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0E6A43BB-A0D4-47A3-95B0-32DE54711872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 err="1">
                <a:solidFill>
                  <a:schemeClr val="tx2"/>
                </a:solidFill>
              </a:rPr>
              <a:t>Siguientes</a:t>
            </a:r>
            <a:r>
              <a:rPr lang="en-US" sz="16000" b="1" dirty="0">
                <a:solidFill>
                  <a:schemeClr val="tx2"/>
                </a:solidFill>
              </a:rPr>
              <a:t> </a:t>
            </a:r>
            <a:r>
              <a:rPr lang="en-US" sz="16000" b="1" dirty="0" err="1">
                <a:solidFill>
                  <a:schemeClr val="tx2"/>
                </a:solidFill>
              </a:rPr>
              <a:t>Pasos</a:t>
            </a:r>
            <a:r>
              <a:rPr lang="en-US" sz="16000" b="1" dirty="0">
                <a:solidFill>
                  <a:schemeClr val="tx2"/>
                </a:solidFill>
              </a:rPr>
              <a:t> : 4</a:t>
            </a:r>
            <a:endParaRPr lang="en-US" sz="16000" dirty="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4D1E67-E94F-4483-9A58-E45E32E70BFA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3594D17-BE9F-4239-ACFC-4F5E137A5B96}"/>
              </a:ext>
            </a:extLst>
          </p:cNvPr>
          <p:cNvSpPr/>
          <p:nvPr/>
        </p:nvSpPr>
        <p:spPr>
          <a:xfrm>
            <a:off x="3198812" y="5791200"/>
            <a:ext cx="6575224" cy="510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s-US" sz="4400" b="1" dirty="0">
                <a:solidFill>
                  <a:srgbClr val="D84724"/>
                </a:solidFill>
              </a:rPr>
              <a:t>Sepa su fecha limite!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F5D98F-A3D9-42F5-BBC1-4EA843F9191E}"/>
              </a:ext>
            </a:extLst>
          </p:cNvPr>
          <p:cNvSpPr txBox="1"/>
          <p:nvPr/>
        </p:nvSpPr>
        <p:spPr>
          <a:xfrm>
            <a:off x="6074457" y="3895075"/>
            <a:ext cx="30015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Repasar</a:t>
            </a: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la </a:t>
            </a:r>
            <a:r>
              <a:rPr lang="es-US" sz="2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Aplicacion</a:t>
            </a: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para la </a:t>
            </a:r>
            <a:r>
              <a:rPr lang="en-US" sz="2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Capacitacion</a:t>
            </a:r>
            <a:endParaRPr lang="en-US" sz="2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" name="Picture 15" descr="Computer.png">
            <a:extLst>
              <a:ext uri="{FF2B5EF4-FFF2-40B4-BE49-F238E27FC236}">
                <a16:creationId xmlns:a16="http://schemas.microsoft.com/office/drawing/2014/main" id="{7A17969A-DC1F-4FA0-848E-3D888900B8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grayscl/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355" y="1827045"/>
            <a:ext cx="1960472" cy="2017177"/>
          </a:xfrm>
          <a:prstGeom prst="rect">
            <a:avLst/>
          </a:prstGeom>
        </p:spPr>
      </p:pic>
      <p:pic>
        <p:nvPicPr>
          <p:cNvPr id="29" name="Picture 28" descr="Resume.png">
            <a:extLst>
              <a:ext uri="{FF2B5EF4-FFF2-40B4-BE49-F238E27FC236}">
                <a16:creationId xmlns:a16="http://schemas.microsoft.com/office/drawing/2014/main" id="{6060715A-9C7C-44A5-A75F-7953E5002A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7940" y="1790177"/>
            <a:ext cx="1981773" cy="1981773"/>
          </a:xfrm>
          <a:prstGeom prst="rect">
            <a:avLst/>
          </a:prstGeom>
          <a:effectLst>
            <a:outerShdw blurRad="152400" dist="762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FD20FFB-EAF0-4F76-84E0-0A30C9BFD2F1}"/>
              </a:ext>
            </a:extLst>
          </p:cNvPr>
          <p:cNvSpPr txBox="1"/>
          <p:nvPr/>
        </p:nvSpPr>
        <p:spPr>
          <a:xfrm>
            <a:off x="9201734" y="3898817"/>
            <a:ext cx="2531478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s-US" sz="2600" b="1" dirty="0">
                <a:solidFill>
                  <a:srgbClr val="000000"/>
                </a:solidFill>
              </a:rPr>
              <a:t>Someter Aplicación para la Capacitación</a:t>
            </a:r>
          </a:p>
          <a:p>
            <a:pPr algn="ctr">
              <a:lnSpc>
                <a:spcPts val="2800"/>
              </a:lnSpc>
            </a:pPr>
            <a:endParaRPr lang="en-US" sz="2600" b="1" dirty="0">
              <a:solidFill>
                <a:srgbClr val="000000"/>
              </a:solidFill>
            </a:endParaRPr>
          </a:p>
        </p:txBody>
      </p:sp>
      <p:pic>
        <p:nvPicPr>
          <p:cNvPr id="17" name="Picture 16" descr="Coaching.png">
            <a:extLst>
              <a:ext uri="{FF2B5EF4-FFF2-40B4-BE49-F238E27FC236}">
                <a16:creationId xmlns:a16="http://schemas.microsoft.com/office/drawing/2014/main" id="{E9565541-D962-4299-970D-7CB8609992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grayscl/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425" y="1794643"/>
            <a:ext cx="1981773" cy="1981773"/>
          </a:xfrm>
          <a:prstGeom prst="rect">
            <a:avLst/>
          </a:prstGeom>
          <a:effectLst>
            <a:outerShdw blurRad="152400" dist="762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 descr="Checklist2.png">
            <a:extLst>
              <a:ext uri="{FF2B5EF4-FFF2-40B4-BE49-F238E27FC236}">
                <a16:creationId xmlns:a16="http://schemas.microsoft.com/office/drawing/2014/main" id="{C38F7B73-F5C1-4C6F-B559-85BFC0C8A3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2" y="1763599"/>
            <a:ext cx="1981773" cy="1981773"/>
          </a:xfrm>
          <a:prstGeom prst="rect">
            <a:avLst/>
          </a:prstGeom>
          <a:effectLst>
            <a:outerShdw blurRad="152400" dist="762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511782C-3846-4496-9CB8-D095B97E5CE2}"/>
              </a:ext>
            </a:extLst>
          </p:cNvPr>
          <p:cNvSpPr txBox="1"/>
          <p:nvPr/>
        </p:nvSpPr>
        <p:spPr>
          <a:xfrm>
            <a:off x="3275011" y="3895075"/>
            <a:ext cx="2585851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Someter</a:t>
            </a: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Documentos</a:t>
            </a: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2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Elegibilidad</a:t>
            </a: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&amp; DocuSign Intake Packet II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199C7C-F553-4200-863F-E179402F32E6}"/>
              </a:ext>
            </a:extLst>
          </p:cNvPr>
          <p:cNvSpPr txBox="1"/>
          <p:nvPr/>
        </p:nvSpPr>
        <p:spPr>
          <a:xfrm>
            <a:off x="544370" y="3895076"/>
            <a:ext cx="2445796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2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Someter</a:t>
            </a: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DocuSign Intake Packet I</a:t>
            </a:r>
          </a:p>
        </p:txBody>
      </p:sp>
    </p:spTree>
    <p:extLst>
      <p:ext uri="{BB962C8B-B14F-4D97-AF65-F5344CB8AC3E}">
        <p14:creationId xmlns:p14="http://schemas.microsoft.com/office/powerpoint/2010/main" val="4279472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1651034"/>
            <a:ext cx="10044925" cy="4932328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s-US" sz="3400" dirty="0">
                <a:solidFill>
                  <a:schemeClr val="accent5">
                    <a:lumMod val="75000"/>
                  </a:schemeClr>
                </a:solidFill>
              </a:rPr>
              <a:t>Ser responsable de su participación en el programa</a:t>
            </a:r>
          </a:p>
          <a:p>
            <a:pPr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</a:pPr>
            <a:r>
              <a:rPr lang="es-US" sz="3400" dirty="0">
                <a:solidFill>
                  <a:schemeClr val="accent5">
                    <a:lumMod val="75000"/>
                  </a:schemeClr>
                </a:solidFill>
              </a:rPr>
              <a:t>Participe en los talleres y eventos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s-US" sz="3400" dirty="0">
                <a:solidFill>
                  <a:schemeClr val="accent5">
                    <a:lumMod val="75000"/>
                  </a:schemeClr>
                </a:solidFill>
              </a:rPr>
              <a:t>Revise su Email con frecuencia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s-US" sz="3400" dirty="0">
                <a:solidFill>
                  <a:schemeClr val="accent5">
                    <a:lumMod val="75000"/>
                  </a:schemeClr>
                </a:solidFill>
              </a:rPr>
              <a:t>Sea activo con las oportunidades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9FF566A8-2CF7-422A-B10F-C1E3F1EB3F48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 err="1">
                <a:solidFill>
                  <a:schemeClr val="tx2"/>
                </a:solidFill>
              </a:rPr>
              <a:t>Su</a:t>
            </a:r>
            <a:r>
              <a:rPr lang="en-US" sz="16000" b="1" dirty="0">
                <a:solidFill>
                  <a:schemeClr val="tx2"/>
                </a:solidFill>
              </a:rPr>
              <a:t> </a:t>
            </a:r>
            <a:r>
              <a:rPr lang="en-US" sz="16000" b="1" dirty="0" err="1">
                <a:solidFill>
                  <a:schemeClr val="tx2"/>
                </a:solidFill>
              </a:rPr>
              <a:t>Responsibilidad</a:t>
            </a:r>
            <a:endParaRPr lang="en-US" sz="16000" b="1" dirty="0">
              <a:solidFill>
                <a:schemeClr val="tx2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D64BC8-F792-4A29-A30C-49A5CB0C9527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OnlineTools.png">
            <a:extLst>
              <a:ext uri="{FF2B5EF4-FFF2-40B4-BE49-F238E27FC236}">
                <a16:creationId xmlns:a16="http://schemas.microsoft.com/office/drawing/2014/main" id="{0885E716-0713-492F-BB7A-404A1B0A75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812" y="3678828"/>
            <a:ext cx="2871093" cy="195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78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6612" y="1219200"/>
            <a:ext cx="10515600" cy="990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sz="1700" b="1" dirty="0">
                <a:solidFill>
                  <a:schemeClr val="bg1">
                    <a:lumMod val="50000"/>
                  </a:schemeClr>
                </a:solidFill>
              </a:rPr>
              <a:t>We offer additional specialized programs and services that are tailored to your needs. </a:t>
            </a:r>
            <a:br>
              <a:rPr lang="en-US" sz="17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700" b="1" dirty="0">
                <a:solidFill>
                  <a:schemeClr val="bg1">
                    <a:lumMod val="50000"/>
                  </a:schemeClr>
                </a:solidFill>
              </a:rPr>
              <a:t>You will receive assistance from our team to match you with the resources that best meet your needs. </a:t>
            </a:r>
          </a:p>
          <a:p>
            <a:pPr algn="ctr"/>
            <a:endParaRPr lang="en-US" sz="17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1700" dirty="0"/>
          </a:p>
          <a:p>
            <a:pPr algn="ctr"/>
            <a:endParaRPr lang="en-US" sz="1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5212" y="3225224"/>
            <a:ext cx="4838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2250" indent="-222250">
              <a:buFont typeface="Arial" panose="020B0604020202020204" pitchFamily="34" charset="0"/>
              <a:buChar char="•"/>
            </a:pPr>
            <a:r>
              <a:rPr lang="en-US" sz="1600" dirty="0"/>
              <a:t>For education and GED support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99133" y="3581400"/>
            <a:ext cx="4570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2250" indent="-222250">
              <a:buFont typeface="Arial" panose="020B0604020202020204" pitchFamily="34" charset="0"/>
              <a:buChar char="•"/>
            </a:pPr>
            <a:r>
              <a:rPr lang="en-US" sz="1600" dirty="0"/>
              <a:t>Services are exclusively for military and veterans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5212" y="5562600"/>
            <a:ext cx="50317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/>
              <a:t>For individuals age 55 or better who are entering the workplace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99133" y="5257800"/>
            <a:ext cx="49771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2250" indent="-222250">
              <a:buFont typeface="Arial" panose="020B0604020202020204" pitchFamily="34" charset="0"/>
              <a:buChar char="•"/>
            </a:pPr>
            <a:r>
              <a:rPr lang="en-US" sz="1600" dirty="0"/>
              <a:t>For individuals who are interested in training for information technology careers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46" y="2048252"/>
            <a:ext cx="3915128" cy="10179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12" y="4267200"/>
            <a:ext cx="4008703" cy="8858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396" y="2194244"/>
            <a:ext cx="2300333" cy="12135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910" y="3895237"/>
            <a:ext cx="1676400" cy="1485056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4CD901E5-3950-46F0-B047-3EB229C2F46D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 err="1">
                <a:solidFill>
                  <a:schemeClr val="tx2"/>
                </a:solidFill>
              </a:rPr>
              <a:t>Servicios</a:t>
            </a:r>
            <a:r>
              <a:rPr lang="en-US" sz="16000" b="1" dirty="0">
                <a:solidFill>
                  <a:schemeClr val="tx2"/>
                </a:solidFill>
              </a:rPr>
              <a:t> </a:t>
            </a:r>
            <a:r>
              <a:rPr lang="en-US" sz="16000" b="1" dirty="0" err="1">
                <a:solidFill>
                  <a:schemeClr val="tx2"/>
                </a:solidFill>
              </a:rPr>
              <a:t>Especiales</a:t>
            </a:r>
            <a:endParaRPr lang="en-US" sz="16000" dirty="0">
              <a:solidFill>
                <a:schemeClr val="tx2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69C660-5C0B-4683-B503-AB43A03EB3D9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806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6612" y="1295400"/>
            <a:ext cx="10744200" cy="3048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Our services are available to you at no cost through the support of our dedicated funding partners, including:  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Clr>
                <a:srgbClr val="007737"/>
              </a:buClr>
              <a:buFont typeface="Arial" panose="020B0604020202020204" pitchFamily="34" charset="0"/>
              <a:buChar char="•"/>
            </a:pPr>
            <a:r>
              <a:rPr lang="en-US" b="1" dirty="0"/>
              <a:t>Trade Adjustment Assistance </a:t>
            </a:r>
            <a:r>
              <a:rPr lang="en-US" dirty="0"/>
              <a:t>funding from the </a:t>
            </a:r>
            <a:r>
              <a:rPr lang="en-US" b="1" dirty="0"/>
              <a:t>Illinois Department of Commerce and Economic Opportunity</a:t>
            </a:r>
          </a:p>
          <a:p>
            <a:pPr marL="285750" indent="-285750">
              <a:buClr>
                <a:srgbClr val="007737"/>
              </a:buClr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Clr>
                <a:srgbClr val="007737"/>
              </a:buClr>
              <a:buFont typeface="Arial" panose="020B0604020202020204" pitchFamily="34" charset="0"/>
              <a:buChar char="•"/>
            </a:pPr>
            <a:r>
              <a:rPr lang="en-US" b="1" dirty="0"/>
              <a:t>Workforce Innovation and Opportunity Act </a:t>
            </a:r>
            <a:r>
              <a:rPr lang="en-US" dirty="0"/>
              <a:t>funding from the </a:t>
            </a:r>
            <a:r>
              <a:rPr lang="en-US" b="1" dirty="0"/>
              <a:t>Chicago-Cook Workforce Partnership</a:t>
            </a:r>
          </a:p>
          <a:p>
            <a:pPr>
              <a:buClr>
                <a:srgbClr val="007737"/>
              </a:buClr>
            </a:pPr>
            <a:endParaRPr lang="en-US" b="1" dirty="0"/>
          </a:p>
          <a:p>
            <a:pPr marL="285750" indent="-285750">
              <a:buClr>
                <a:srgbClr val="007737"/>
              </a:buClr>
              <a:buFont typeface="Arial" panose="020B0604020202020204" pitchFamily="34" charset="0"/>
              <a:buChar char="•"/>
            </a:pPr>
            <a:r>
              <a:rPr lang="en-US" b="1" dirty="0"/>
              <a:t>Private community foundations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endParaRPr lang="en-US" i="1" dirty="0"/>
          </a:p>
          <a:p>
            <a:endParaRPr lang="en-US" b="1" dirty="0"/>
          </a:p>
          <a:p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737252" y="3968750"/>
            <a:ext cx="8714321" cy="2108621"/>
            <a:chOff x="2256608" y="4214323"/>
            <a:chExt cx="7699439" cy="1863048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6679" y="4518353"/>
              <a:ext cx="2705100" cy="448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608" y="4336651"/>
              <a:ext cx="2286000" cy="812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 descr="http://www.google.com/url?sa=i&amp;source=images&amp;cd=&amp;docid=l99WWoI4DEtO9M&amp;tbnid=oxgYMTMtHLKVtM:&amp;ved=0CAUQjBw&amp;url=http%3A%2F%2Fwww.bettergov.org%2Fassets%2F1%2FPage%2FMcCormick%2520Logo.jpg&amp;ei=HXwAVOKBH4evggT09oC4Cg&amp;psig=AFQjCNGkosB-4YEEos0ulH5yr6vYMqAO6g&amp;ust=14094043176529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2257" y="5459957"/>
              <a:ext cx="1752600" cy="511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www.google.com/url?sa=i&amp;source=images&amp;cd=&amp;docid=agpvCOV_YQ2AcM&amp;tbnid=fjw3RTPZ5nmd2M:&amp;ved=0CAUQjBw&amp;url=http%3A%2F%2Fartsoflife.org%2Fsites%2Fdefault%2Ffiles%2FCCT_logo.jpeg&amp;ei=UnwAVODcLYLKgwTDuoKwBA&amp;psig=AFQjCNFGEhv34Y5nBDh3qvlLbiw8ECrhDw&amp;ust=140940437090640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5911" y="4214323"/>
              <a:ext cx="1295839" cy="1056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http://www.google.com/url?sa=i&amp;source=images&amp;cd=&amp;docid=sahTHC9SJIXoYM&amp;tbnid=-YJweqjzx-Dn6M:&amp;ved=0CAUQjBw&amp;url=http%3A%2F%2Funitedwaytuscola.org%2FUnitedWayColorLogo.jpg&amp;ei=p3wAVPPWLsbpggTWpoDwDg&amp;psig=AFQjCNHbhy4efAn5XY4qdXC6WqAS8a4JnA&amp;ust=140940445589765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5279" y="5285423"/>
              <a:ext cx="1838178" cy="791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http://www.google.com/url?sa=i&amp;source=images&amp;cd=&amp;docid=thTMSEGYxjb88M&amp;tbnid=sbKI0kSMTPUwGM:&amp;ved=0CAUQjBw&amp;url=http%3A%2F%2Fwww.chicagohouse.org%2Fwp-content%2Fuploads%2F2014%2F03%2FNorthern-trust-logo-2.jpg&amp;ei=L38AVMyGMtG0ggSduYGYBA&amp;psig=AFQjCNH0Bjtio6hAv23Ik3z0foRgaMtOBg&amp;ust=140940510392589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7012" y="5414253"/>
              <a:ext cx="2109035" cy="534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itle 3">
            <a:extLst>
              <a:ext uri="{FF2B5EF4-FFF2-40B4-BE49-F238E27FC236}">
                <a16:creationId xmlns:a16="http://schemas.microsoft.com/office/drawing/2014/main" id="{B1089955-DF98-4EB9-BCFA-164C8364DE41}"/>
              </a:ext>
            </a:extLst>
          </p:cNvPr>
          <p:cNvSpPr txBox="1">
            <a:spLocks/>
          </p:cNvSpPr>
          <p:nvPr/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0" b="1" dirty="0" err="1">
                <a:solidFill>
                  <a:schemeClr val="tx2"/>
                </a:solidFill>
              </a:rPr>
              <a:t>Patrocinadores</a:t>
            </a:r>
            <a:endParaRPr lang="en-US" sz="16000" dirty="0">
              <a:solidFill>
                <a:schemeClr val="tx2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7B7B67D-7FCA-4470-96B0-8CACFA6E3252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68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4212" y="1524000"/>
            <a:ext cx="11049000" cy="4872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6231"/>
              </a:buClr>
              <a:buNone/>
            </a:pPr>
            <a:r>
              <a:rPr lang="es-US" sz="2800" b="1" cap="all" dirty="0">
                <a:solidFill>
                  <a:srgbClr val="CA6F34"/>
                </a:solidFill>
              </a:rPr>
              <a:t>Nuestra MISION</a:t>
            </a:r>
          </a:p>
          <a:p>
            <a:pPr marL="0" indent="0" algn="ctr">
              <a:buClr>
                <a:srgbClr val="006231"/>
              </a:buClr>
              <a:buNone/>
            </a:pPr>
            <a:r>
              <a:rPr lang="es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Ayudarle que </a:t>
            </a:r>
            <a:r>
              <a:rPr lang="es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logre su </a:t>
            </a:r>
            <a:r>
              <a:rPr lang="es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carrera</a:t>
            </a:r>
          </a:p>
          <a:p>
            <a:pPr marL="0" indent="0" algn="ctr">
              <a:buClr>
                <a:srgbClr val="006231"/>
              </a:buClr>
              <a:buNone/>
            </a:pPr>
            <a:endParaRPr lang="es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Clr>
                <a:srgbClr val="006231"/>
              </a:buClr>
              <a:buNone/>
            </a:pPr>
            <a:endParaRPr lang="es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Clr>
                <a:srgbClr val="006231"/>
              </a:buClr>
              <a:buNone/>
            </a:pPr>
            <a:r>
              <a:rPr lang="es-US" sz="2800" b="1" cap="all" dirty="0">
                <a:solidFill>
                  <a:srgbClr val="CA6F34"/>
                </a:solidFill>
              </a:rPr>
              <a:t>Nuestra </a:t>
            </a:r>
            <a:r>
              <a:rPr lang="es-US" sz="2800" b="1" cap="all" dirty="0" err="1">
                <a:solidFill>
                  <a:srgbClr val="CA6F34"/>
                </a:solidFill>
              </a:rPr>
              <a:t>Vision</a:t>
            </a:r>
            <a:endParaRPr lang="es-US" sz="2800" b="1" cap="all" dirty="0">
              <a:solidFill>
                <a:srgbClr val="CA6F34"/>
              </a:solidFill>
            </a:endParaRPr>
          </a:p>
          <a:p>
            <a:pPr marL="0" indent="0" algn="ctr">
              <a:buClr>
                <a:srgbClr val="006231"/>
              </a:buClr>
              <a:buNone/>
            </a:pPr>
            <a:r>
              <a:rPr lang="es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Mejorar las vidas de nuestros clientes a través de la autosuficiencia con empleo sostenible y una carrera. </a:t>
            </a:r>
          </a:p>
          <a:p>
            <a:pPr marL="285750" indent="-285750">
              <a:buClr>
                <a:srgbClr val="006231"/>
              </a:buClr>
              <a:buFont typeface="Wingdings" panose="05000000000000000000" pitchFamily="2" charset="2"/>
              <a:buChar char="ü"/>
            </a:pPr>
            <a:endParaRPr lang="es-US" sz="28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Clr>
                <a:srgbClr val="006231"/>
              </a:buClr>
              <a:buNone/>
            </a:pPr>
            <a:endParaRPr lang="es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1E11A8-1027-4A65-81FA-9AF52245ED82}"/>
              </a:ext>
            </a:extLst>
          </p:cNvPr>
          <p:cNvSpPr txBox="1"/>
          <p:nvPr/>
        </p:nvSpPr>
        <p:spPr>
          <a:xfrm>
            <a:off x="1039759" y="355872"/>
            <a:ext cx="1015735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</a:rPr>
              <a:t>Acerca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</a:rPr>
              <a:t> de National Able Network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2AE753-E01D-4F1C-90D7-5EBB3C243921}"/>
              </a:ext>
            </a:extLst>
          </p:cNvPr>
          <p:cNvSpPr/>
          <p:nvPr/>
        </p:nvSpPr>
        <p:spPr>
          <a:xfrm>
            <a:off x="836612" y="381001"/>
            <a:ext cx="10563648" cy="70401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52400" dist="63500" dir="18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D801810-0CEB-4DD0-B0E7-ACFABB6D2192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816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84212" y="1487905"/>
            <a:ext cx="11049000" cy="0"/>
          </a:xfrm>
          <a:prstGeom prst="line">
            <a:avLst/>
          </a:prstGeom>
          <a:ln w="28575" cap="rnd">
            <a:solidFill>
              <a:srgbClr val="E6E4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E2D82D3-A752-4E75-9632-A7C9AF3125C3}"/>
              </a:ext>
            </a:extLst>
          </p:cNvPr>
          <p:cNvSpPr txBox="1"/>
          <p:nvPr/>
        </p:nvSpPr>
        <p:spPr>
          <a:xfrm>
            <a:off x="1179512" y="425116"/>
            <a:ext cx="9829801" cy="612475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b="1" dirty="0">
                <a:solidFill>
                  <a:srgbClr val="3C6A88"/>
                </a:solidFill>
              </a:rPr>
              <a:t>Tiene </a:t>
            </a:r>
            <a:r>
              <a:rPr lang="en-US" sz="4000" b="1" dirty="0" err="1">
                <a:solidFill>
                  <a:srgbClr val="3C6A88"/>
                </a:solidFill>
              </a:rPr>
              <a:t>alguna</a:t>
            </a:r>
            <a:r>
              <a:rPr lang="en-US" sz="4000" b="1" dirty="0">
                <a:solidFill>
                  <a:srgbClr val="3C6A88"/>
                </a:solidFill>
              </a:rPr>
              <a:t>…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5C8DF08-7C0F-42D7-8CEB-3B2EC1A93D66}"/>
              </a:ext>
            </a:extLst>
          </p:cNvPr>
          <p:cNvSpPr>
            <a:spLocks noChangeAspect="1"/>
          </p:cNvSpPr>
          <p:nvPr/>
        </p:nvSpPr>
        <p:spPr>
          <a:xfrm>
            <a:off x="666714" y="1324092"/>
            <a:ext cx="3077314" cy="2286000"/>
          </a:xfrm>
          <a:prstGeom prst="wedgeRoundRectCallout">
            <a:avLst>
              <a:gd name="adj1" fmla="val -36280"/>
              <a:gd name="adj2" fmla="val 89381"/>
              <a:gd name="adj3" fmla="val 16667"/>
            </a:avLst>
          </a:prstGeom>
          <a:ln w="76200">
            <a:solidFill>
              <a:srgbClr val="8F6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4B0C2DC-2DDB-4BF1-AB19-A6FBCD5634A8}"/>
              </a:ext>
            </a:extLst>
          </p:cNvPr>
          <p:cNvSpPr>
            <a:spLocks noChangeAspect="1"/>
          </p:cNvSpPr>
          <p:nvPr/>
        </p:nvSpPr>
        <p:spPr>
          <a:xfrm>
            <a:off x="6780212" y="3682465"/>
            <a:ext cx="2954221" cy="2194560"/>
          </a:xfrm>
          <a:prstGeom prst="wedgeRoundRectCallout">
            <a:avLst>
              <a:gd name="adj1" fmla="val -36280"/>
              <a:gd name="adj2" fmla="val 89381"/>
              <a:gd name="adj3" fmla="val 16667"/>
            </a:avLst>
          </a:prstGeom>
          <a:solidFill>
            <a:srgbClr val="0F4054"/>
          </a:solidFill>
          <a:ln w="76200">
            <a:solidFill>
              <a:srgbClr val="FFC5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15D7FEB-86D5-46CF-AB46-1FD7F9CFF272}"/>
              </a:ext>
            </a:extLst>
          </p:cNvPr>
          <p:cNvSpPr>
            <a:spLocks noChangeAspect="1"/>
          </p:cNvSpPr>
          <p:nvPr/>
        </p:nvSpPr>
        <p:spPr>
          <a:xfrm>
            <a:off x="8456612" y="1240656"/>
            <a:ext cx="2954221" cy="2194560"/>
          </a:xfrm>
          <a:prstGeom prst="wedgeRoundRectCallout">
            <a:avLst>
              <a:gd name="adj1" fmla="val 39450"/>
              <a:gd name="adj2" fmla="val 85830"/>
              <a:gd name="adj3" fmla="val 16667"/>
            </a:avLst>
          </a:prstGeom>
          <a:solidFill>
            <a:srgbClr val="26A3A8"/>
          </a:solidFill>
          <a:ln w="76200">
            <a:solidFill>
              <a:srgbClr val="FC7A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46DBB96-48A2-4CC9-930F-9580A774E0DA}"/>
              </a:ext>
            </a:extLst>
          </p:cNvPr>
          <p:cNvSpPr>
            <a:spLocks noChangeAspect="1"/>
          </p:cNvSpPr>
          <p:nvPr/>
        </p:nvSpPr>
        <p:spPr>
          <a:xfrm>
            <a:off x="2477925" y="3773905"/>
            <a:ext cx="2954221" cy="2194560"/>
          </a:xfrm>
          <a:prstGeom prst="wedgeRoundRectCallout">
            <a:avLst>
              <a:gd name="adj1" fmla="val -6139"/>
              <a:gd name="adj2" fmla="val 85323"/>
              <a:gd name="adj3" fmla="val 16667"/>
            </a:avLst>
          </a:prstGeom>
          <a:solidFill>
            <a:srgbClr val="FBB733"/>
          </a:solidFill>
          <a:ln w="76200">
            <a:solidFill>
              <a:srgbClr val="9394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A99CAA28-A24A-4903-8149-B22D70482D3E}"/>
              </a:ext>
            </a:extLst>
          </p:cNvPr>
          <p:cNvSpPr>
            <a:spLocks noChangeAspect="1"/>
          </p:cNvSpPr>
          <p:nvPr/>
        </p:nvSpPr>
        <p:spPr>
          <a:xfrm>
            <a:off x="4642555" y="1284840"/>
            <a:ext cx="2954221" cy="2194560"/>
          </a:xfrm>
          <a:prstGeom prst="wedgeRoundRectCallout">
            <a:avLst>
              <a:gd name="adj1" fmla="val -938"/>
              <a:gd name="adj2" fmla="val 86577"/>
              <a:gd name="adj3" fmla="val 16667"/>
            </a:avLst>
          </a:prstGeom>
          <a:solidFill>
            <a:srgbClr val="4C6728"/>
          </a:solidFill>
          <a:ln w="76200">
            <a:solidFill>
              <a:srgbClr val="3C6A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053F80-D41E-4159-B5BC-6DC2595D403E}"/>
              </a:ext>
            </a:extLst>
          </p:cNvPr>
          <p:cNvSpPr txBox="1"/>
          <p:nvPr/>
        </p:nvSpPr>
        <p:spPr>
          <a:xfrm>
            <a:off x="761413" y="2087332"/>
            <a:ext cx="288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66688" algn="l"/>
              </a:tabLst>
            </a:pPr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	</a:t>
            </a:r>
            <a:r>
              <a:rPr lang="en-US" sz="2400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Pensamiento</a:t>
            </a:r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!”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8E1ECD-DEEF-483C-9176-8CE9B334F805}"/>
              </a:ext>
            </a:extLst>
          </p:cNvPr>
          <p:cNvSpPr txBox="1"/>
          <p:nvPr/>
        </p:nvSpPr>
        <p:spPr>
          <a:xfrm>
            <a:off x="2572738" y="4640352"/>
            <a:ext cx="2722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66688" algn="l"/>
              </a:tabLst>
            </a:pPr>
            <a:r>
              <a:rPr lang="es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“Indeciso”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724321-C997-4B35-A9CA-530357A65BBA}"/>
              </a:ext>
            </a:extLst>
          </p:cNvPr>
          <p:cNvSpPr txBox="1"/>
          <p:nvPr/>
        </p:nvSpPr>
        <p:spPr>
          <a:xfrm>
            <a:off x="4603864" y="2087333"/>
            <a:ext cx="29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66688" algn="l"/>
              </a:tabLst>
            </a:pPr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</a:t>
            </a:r>
            <a:r>
              <a:rPr lang="en-US" sz="2400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Preguntas</a:t>
            </a:r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284D0F-4FA1-4D51-B492-71B618C96748}"/>
              </a:ext>
            </a:extLst>
          </p:cNvPr>
          <p:cNvSpPr txBox="1"/>
          <p:nvPr/>
        </p:nvSpPr>
        <p:spPr>
          <a:xfrm>
            <a:off x="8293834" y="1938220"/>
            <a:ext cx="3264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66688" algn="l"/>
              </a:tabLst>
            </a:pPr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	</a:t>
            </a:r>
            <a:r>
              <a:rPr lang="en-US" sz="2400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Preocupaciones</a:t>
            </a:r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FDEF51-6982-4D9E-B110-541A015DFD09}"/>
              </a:ext>
            </a:extLst>
          </p:cNvPr>
          <p:cNvSpPr txBox="1"/>
          <p:nvPr/>
        </p:nvSpPr>
        <p:spPr>
          <a:xfrm>
            <a:off x="7086110" y="4328058"/>
            <a:ext cx="2342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66688" algn="l"/>
              </a:tabLst>
            </a:pPr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 No me </a:t>
            </a:r>
            <a:r>
              <a:rPr lang="en-US" sz="2400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interesa</a:t>
            </a:r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8312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5612" y="371365"/>
            <a:ext cx="11351117" cy="6771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US" sz="3800" b="1" dirty="0">
                <a:solidFill>
                  <a:srgbClr val="3C6A88"/>
                </a:solidFill>
              </a:rPr>
              <a:t>Especialistas en Capacitación y Empleo</a:t>
            </a:r>
            <a:endParaRPr lang="es-US" sz="3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8012" y="5334000"/>
            <a:ext cx="3435593" cy="5616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en-US" sz="1600" b="1" dirty="0">
                <a:solidFill>
                  <a:schemeClr val="bg1"/>
                </a:solidFill>
              </a:rPr>
              <a:t>81% of clients gain employment </a:t>
            </a:r>
          </a:p>
          <a:p>
            <a:pPr lvl="0" algn="ctr">
              <a:lnSpc>
                <a:spcPts val="1800"/>
              </a:lnSpc>
            </a:pPr>
            <a:r>
              <a:rPr lang="en-US" sz="1600" b="1" dirty="0">
                <a:solidFill>
                  <a:schemeClr val="bg1"/>
                </a:solidFill>
              </a:rPr>
              <a:t>with the program.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7688" y="5334000"/>
            <a:ext cx="3657600" cy="5565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en-US" sz="1600" b="1" dirty="0">
                <a:solidFill>
                  <a:srgbClr val="FFFFFF"/>
                </a:solidFill>
              </a:rPr>
              <a:t>97% of clients recommend the program </a:t>
            </a:r>
          </a:p>
          <a:p>
            <a:pPr lvl="0" algn="ctr">
              <a:lnSpc>
                <a:spcPts val="1800"/>
              </a:lnSpc>
            </a:pPr>
            <a:r>
              <a:rPr lang="en-US" sz="1600" b="1" dirty="0">
                <a:solidFill>
                  <a:srgbClr val="FFFFFF"/>
                </a:solidFill>
              </a:rPr>
              <a:t>to those in need of similar services.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75612" y="5334000"/>
            <a:ext cx="3505200" cy="5565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en-US" sz="1600" b="1" dirty="0">
                <a:solidFill>
                  <a:schemeClr val="bg1"/>
                </a:solidFill>
              </a:rPr>
              <a:t>Our clients experience a 20 percent average increase in earnings.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A0A08E-AABE-4F41-9C8A-31DB6A849BA6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99E02FC-1AFA-423A-9004-9EE755742487}"/>
              </a:ext>
            </a:extLst>
          </p:cNvPr>
          <p:cNvSpPr/>
          <p:nvPr/>
        </p:nvSpPr>
        <p:spPr>
          <a:xfrm>
            <a:off x="836612" y="381001"/>
            <a:ext cx="10563648" cy="70401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 descr="3PartChart.png">
            <a:extLst>
              <a:ext uri="{FF2B5EF4-FFF2-40B4-BE49-F238E27FC236}">
                <a16:creationId xmlns:a16="http://schemas.microsoft.com/office/drawing/2014/main" id="{DC2BA4F4-AE89-411A-96F1-FF40CD92A0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962025"/>
            <a:ext cx="10970118" cy="481600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9E1EB27-D022-4E1D-A01B-9F75CD26A146}"/>
              </a:ext>
            </a:extLst>
          </p:cNvPr>
          <p:cNvSpPr txBox="1"/>
          <p:nvPr/>
        </p:nvSpPr>
        <p:spPr>
          <a:xfrm>
            <a:off x="4418012" y="5181600"/>
            <a:ext cx="343559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es-US" sz="1600" b="1" dirty="0">
                <a:solidFill>
                  <a:schemeClr val="bg1"/>
                </a:solidFill>
              </a:rPr>
              <a:t>81% de los clientes obtienen empleo dentro del programa.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D2933D-B22C-41A9-B401-5E9EFA2E45AF}"/>
              </a:ext>
            </a:extLst>
          </p:cNvPr>
          <p:cNvSpPr txBox="1"/>
          <p:nvPr/>
        </p:nvSpPr>
        <p:spPr>
          <a:xfrm>
            <a:off x="547688" y="5181600"/>
            <a:ext cx="3657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es-US" sz="1600" b="1" dirty="0">
                <a:solidFill>
                  <a:srgbClr val="FFFFFF"/>
                </a:solidFill>
              </a:rPr>
              <a:t>97% de los clientes recomiendan los servicios similares.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8C12F7-A2B2-45B7-86A3-0BF77C59F3F9}"/>
              </a:ext>
            </a:extLst>
          </p:cNvPr>
          <p:cNvSpPr txBox="1"/>
          <p:nvPr/>
        </p:nvSpPr>
        <p:spPr>
          <a:xfrm>
            <a:off x="793978" y="3182541"/>
            <a:ext cx="32219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5C0"/>
              </a:buClr>
              <a:buFont typeface="Arial" panose="020B0604020202020204" pitchFamily="34" charset="0"/>
              <a:buChar char="•"/>
            </a:pPr>
            <a:r>
              <a:rPr lang="es-US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Discusión de Trayectoria de Carrera</a:t>
            </a:r>
          </a:p>
          <a:p>
            <a:pPr marL="285750" indent="-285750">
              <a:buClr>
                <a:srgbClr val="0085C0"/>
              </a:buClr>
              <a:buFont typeface="Arial" panose="020B0604020202020204" pitchFamily="34" charset="0"/>
              <a:buChar char="•"/>
            </a:pPr>
            <a:r>
              <a:rPr lang="es-US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Manejo de Aplicación para Capacitacion </a:t>
            </a:r>
          </a:p>
          <a:p>
            <a:pPr marL="285750" indent="-285750">
              <a:buClr>
                <a:srgbClr val="0085C0"/>
              </a:buClr>
              <a:buFont typeface="Arial" panose="020B0604020202020204" pitchFamily="34" charset="0"/>
              <a:buChar char="•"/>
            </a:pPr>
            <a:r>
              <a:rPr lang="es-US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Apoyo individualizado</a:t>
            </a:r>
          </a:p>
          <a:p>
            <a:pPr marL="285750" indent="-285750">
              <a:buClr>
                <a:srgbClr val="0085C0"/>
              </a:buClr>
              <a:buFont typeface="Arial" panose="020B0604020202020204" pitchFamily="34" charset="0"/>
              <a:buChar char="•"/>
            </a:pPr>
            <a:r>
              <a:rPr lang="es-US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Plan Individual de Empleo</a:t>
            </a:r>
          </a:p>
          <a:p>
            <a:pPr marL="285750" indent="-285750">
              <a:buClr>
                <a:srgbClr val="0085C0"/>
              </a:buClr>
              <a:buFont typeface="Arial" panose="020B0604020202020204" pitchFamily="34" charset="0"/>
              <a:buChar char="•"/>
            </a:pPr>
            <a:r>
              <a:rPr lang="es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Repaso de Currículum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12790C-826B-4BE4-8B9E-43D5FE71A46E}"/>
              </a:ext>
            </a:extLst>
          </p:cNvPr>
          <p:cNvSpPr txBox="1"/>
          <p:nvPr/>
        </p:nvSpPr>
        <p:spPr>
          <a:xfrm>
            <a:off x="4468196" y="3182541"/>
            <a:ext cx="31704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43F6A"/>
              </a:buClr>
              <a:buFont typeface="Arial" panose="020B0604020202020204" pitchFamily="34" charset="0"/>
              <a:buChar char="•"/>
            </a:pPr>
            <a:r>
              <a:rPr lang="es-US" dirty="0">
                <a:solidFill>
                  <a:srgbClr val="595959"/>
                </a:solidFill>
                <a:latin typeface="Calibri"/>
                <a:cs typeface="Calibri"/>
              </a:rPr>
              <a:t>Marca Personal</a:t>
            </a:r>
          </a:p>
          <a:p>
            <a:pPr marL="285750" indent="-285750">
              <a:buClr>
                <a:srgbClr val="743F6A"/>
              </a:buClr>
              <a:buFont typeface="Arial" panose="020B0604020202020204" pitchFamily="34" charset="0"/>
              <a:buChar char="•"/>
            </a:pPr>
            <a:r>
              <a:rPr lang="es-US" dirty="0">
                <a:solidFill>
                  <a:srgbClr val="595959"/>
                </a:solidFill>
                <a:latin typeface="Calibri"/>
                <a:cs typeface="Calibri"/>
              </a:rPr>
              <a:t>Creciendo redes eficaces</a:t>
            </a:r>
          </a:p>
          <a:p>
            <a:pPr marL="285750" indent="-285750">
              <a:buClr>
                <a:srgbClr val="743F6A"/>
              </a:buClr>
              <a:buFont typeface="Arial" panose="020B0604020202020204" pitchFamily="34" charset="0"/>
              <a:buChar char="•"/>
            </a:pPr>
            <a:r>
              <a:rPr lang="es-US" dirty="0">
                <a:solidFill>
                  <a:srgbClr val="595959"/>
                </a:solidFill>
                <a:latin typeface="Calibri"/>
                <a:cs typeface="Calibri"/>
              </a:rPr>
              <a:t>Objetivo de Empleo</a:t>
            </a:r>
          </a:p>
          <a:p>
            <a:pPr marL="285750" indent="-285750">
              <a:buClr>
                <a:srgbClr val="743F6A"/>
              </a:buClr>
              <a:buFont typeface="Arial" panose="020B0604020202020204" pitchFamily="34" charset="0"/>
              <a:buChar char="•"/>
            </a:pPr>
            <a:r>
              <a:rPr lang="es-US" dirty="0">
                <a:solidFill>
                  <a:srgbClr val="595959"/>
                </a:solidFill>
                <a:latin typeface="Calibri"/>
                <a:cs typeface="Calibri"/>
              </a:rPr>
              <a:t>Grupo de Búsqueda de Empleo</a:t>
            </a:r>
          </a:p>
          <a:p>
            <a:pPr marL="285750" indent="-285750">
              <a:buClr>
                <a:srgbClr val="743F6A"/>
              </a:buClr>
              <a:buFont typeface="Arial" panose="020B0604020202020204" pitchFamily="34" charset="0"/>
              <a:buChar char="•"/>
            </a:pPr>
            <a:r>
              <a:rPr lang="es-US" dirty="0">
                <a:solidFill>
                  <a:srgbClr val="595959"/>
                </a:solidFill>
                <a:latin typeface="Calibri"/>
                <a:cs typeface="Calibri"/>
              </a:rPr>
              <a:t>Convertirse en candidato conocido</a:t>
            </a:r>
            <a:endParaRPr lang="es-US" sz="19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5F2642-D2A1-44F7-BA4F-5B49DE7095EA}"/>
              </a:ext>
            </a:extLst>
          </p:cNvPr>
          <p:cNvSpPr txBox="1"/>
          <p:nvPr/>
        </p:nvSpPr>
        <p:spPr>
          <a:xfrm>
            <a:off x="8202563" y="3182541"/>
            <a:ext cx="322721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84724"/>
              </a:buClr>
              <a:buFont typeface="Arial" panose="020B0604020202020204" pitchFamily="34" charset="0"/>
              <a:buChar char="•"/>
            </a:pPr>
            <a:r>
              <a:rPr lang="es-US" sz="1900" dirty="0">
                <a:solidFill>
                  <a:srgbClr val="595959"/>
                </a:solidFill>
                <a:cs typeface="Calibri"/>
              </a:rPr>
              <a:t>Oportunidades exclusivas d</a:t>
            </a:r>
            <a:r>
              <a:rPr lang="es-US" sz="1900" dirty="0">
                <a:solidFill>
                  <a:srgbClr val="595959"/>
                </a:solidFill>
                <a:latin typeface="Calibri"/>
                <a:cs typeface="Calibri"/>
              </a:rPr>
              <a:t>e empleo</a:t>
            </a:r>
          </a:p>
          <a:p>
            <a:pPr marL="285750" indent="-285750">
              <a:buClr>
                <a:srgbClr val="D84724"/>
              </a:buClr>
              <a:buFont typeface="Arial" panose="020B0604020202020204" pitchFamily="34" charset="0"/>
              <a:buChar char="•"/>
            </a:pPr>
            <a:r>
              <a:rPr lang="es-US" sz="1900" dirty="0">
                <a:solidFill>
                  <a:srgbClr val="595959"/>
                </a:solidFill>
                <a:latin typeface="Calibri"/>
                <a:cs typeface="Calibri"/>
              </a:rPr>
              <a:t>Eventos de contratación</a:t>
            </a:r>
          </a:p>
          <a:p>
            <a:pPr marL="285750" indent="-285750">
              <a:buClr>
                <a:srgbClr val="D84724"/>
              </a:buClr>
              <a:buFont typeface="Arial" panose="020B0604020202020204" pitchFamily="34" charset="0"/>
              <a:buChar char="•"/>
            </a:pPr>
            <a:r>
              <a:rPr lang="es-US" sz="1900" dirty="0">
                <a:solidFill>
                  <a:srgbClr val="595959"/>
                </a:solidFill>
                <a:latin typeface="Calibri"/>
                <a:cs typeface="Calibri"/>
              </a:rPr>
              <a:t>Referidos de trabajo</a:t>
            </a:r>
          </a:p>
          <a:p>
            <a:pPr marL="285750" indent="-285750">
              <a:buClr>
                <a:srgbClr val="D84724"/>
              </a:buClr>
              <a:buFont typeface="Arial" panose="020B0604020202020204" pitchFamily="34" charset="0"/>
              <a:buChar char="•"/>
            </a:pPr>
            <a:r>
              <a:rPr lang="es-US" sz="1900" dirty="0">
                <a:solidFill>
                  <a:srgbClr val="595959"/>
                </a:solidFill>
                <a:latin typeface="Calibri"/>
                <a:cs typeface="Calibri"/>
              </a:rPr>
              <a:t>Eventos internos de red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A233DF-B883-42B3-AA39-58293EFF4D47}"/>
              </a:ext>
            </a:extLst>
          </p:cNvPr>
          <p:cNvSpPr txBox="1"/>
          <p:nvPr/>
        </p:nvSpPr>
        <p:spPr>
          <a:xfrm>
            <a:off x="8075612" y="5181600"/>
            <a:ext cx="35052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es-US" sz="1600" b="1" dirty="0">
                <a:solidFill>
                  <a:schemeClr val="bg1"/>
                </a:solidFill>
              </a:rPr>
              <a:t>Los clientes benefician de un 20% de aumento en sus ingresos a promedio.</a:t>
            </a:r>
          </a:p>
        </p:txBody>
      </p:sp>
    </p:spTree>
    <p:extLst>
      <p:ext uri="{BB962C8B-B14F-4D97-AF65-F5344CB8AC3E}">
        <p14:creationId xmlns:p14="http://schemas.microsoft.com/office/powerpoint/2010/main" val="3296668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7C4244-8FFE-4219-BF79-EFD9EAE5F8A7}"/>
              </a:ext>
            </a:extLst>
          </p:cNvPr>
          <p:cNvGrpSpPr/>
          <p:nvPr/>
        </p:nvGrpSpPr>
        <p:grpSpPr>
          <a:xfrm>
            <a:off x="2970212" y="1771878"/>
            <a:ext cx="8153431" cy="2086425"/>
            <a:chOff x="4442251" y="1898072"/>
            <a:chExt cx="6605193" cy="2086425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4442251" y="1898072"/>
              <a:ext cx="6400799" cy="18610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Our JumpStart Workshops incorporate leading edge curriculum on what’s going on in the job market today.</a:t>
              </a:r>
            </a:p>
            <a:p>
              <a:pPr marL="0" indent="0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0" indent="0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b="1" dirty="0" err="1">
                  <a:solidFill>
                    <a:srgbClr val="0070C0"/>
                  </a:solidFill>
                </a:rPr>
                <a:t>Participantes</a:t>
              </a:r>
              <a:r>
                <a:rPr lang="en-US" b="1" dirty="0">
                  <a:solidFill>
                    <a:srgbClr val="0070C0"/>
                  </a:solidFill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</a:rPr>
                <a:t>obtienen</a:t>
              </a:r>
              <a:r>
                <a:rPr lang="en-US" b="1" dirty="0">
                  <a:solidFill>
                    <a:srgbClr val="0070C0"/>
                  </a:solidFill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</a:rPr>
                <a:t>trabajo</a:t>
              </a:r>
              <a:r>
                <a:rPr lang="en-US" b="1" dirty="0">
                  <a:solidFill>
                    <a:srgbClr val="0070C0"/>
                  </a:solidFill>
                </a:rPr>
                <a:t> 32% mas pronto!</a:t>
              </a:r>
            </a:p>
            <a:p>
              <a:pPr marL="0" indent="0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sz="2400" b="1" dirty="0">
                <a:solidFill>
                  <a:srgbClr val="7F7F7F"/>
                </a:solidFill>
              </a:endParaRPr>
            </a:p>
            <a:p>
              <a:pPr marL="457200" lvl="1" indent="0">
                <a:buNone/>
              </a:pPr>
              <a:endParaRPr lang="en-US" sz="900" b="1" dirty="0">
                <a:solidFill>
                  <a:schemeClr val="accent2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9BC7108-602D-436C-AFC8-50A4154B9094}"/>
                </a:ext>
              </a:extLst>
            </p:cNvPr>
            <p:cNvSpPr/>
            <p:nvPr/>
          </p:nvSpPr>
          <p:spPr>
            <a:xfrm>
              <a:off x="9599612" y="3738276"/>
              <a:ext cx="144783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National Able Network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3495C29-2BE2-489E-8752-5FA2A8136945}"/>
              </a:ext>
            </a:extLst>
          </p:cNvPr>
          <p:cNvGrpSpPr>
            <a:grpSpLocks noChangeAspect="1"/>
          </p:cNvGrpSpPr>
          <p:nvPr/>
        </p:nvGrpSpPr>
        <p:grpSpPr>
          <a:xfrm>
            <a:off x="684212" y="1613650"/>
            <a:ext cx="2011680" cy="2011680"/>
            <a:chOff x="1239089" y="1650628"/>
            <a:chExt cx="2477125" cy="244584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5BAA8B6-FB33-4D5B-A5A0-8115CE630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089" y="1650628"/>
              <a:ext cx="2477125" cy="244584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AA317E7-B868-44CB-9F7F-F815B41DC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4212" y="2013155"/>
              <a:ext cx="2106877" cy="155943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CEC7AF2-EE1E-4DB9-8759-4EB5DBE4C591}"/>
              </a:ext>
            </a:extLst>
          </p:cNvPr>
          <p:cNvSpPr txBox="1"/>
          <p:nvPr/>
        </p:nvSpPr>
        <p:spPr>
          <a:xfrm>
            <a:off x="836613" y="4157820"/>
            <a:ext cx="6553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C7A0D"/>
                </a:solidFill>
              </a:rPr>
              <a:t>My Skills, My Goals: The Targeted Job Search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AAFA8"/>
                </a:solidFill>
              </a:rPr>
              <a:t>The Ultimate Guide to Resumes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E4A41D"/>
                </a:solidFill>
              </a:rPr>
              <a:t>LinkedIn: Maximize Your Professional Potential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92586F"/>
                </a:solidFill>
              </a:rPr>
              <a:t>Interview Success: All the Answers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592A9"/>
                </a:solidFill>
              </a:rPr>
              <a:t>Introduction to Social Media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7AAB55-49D9-4C7D-8DCA-A611555ECBD5}"/>
              </a:ext>
            </a:extLst>
          </p:cNvPr>
          <p:cNvSpPr txBox="1"/>
          <p:nvPr/>
        </p:nvSpPr>
        <p:spPr>
          <a:xfrm>
            <a:off x="6665912" y="4158722"/>
            <a:ext cx="52197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E4A41D"/>
                </a:solidFill>
              </a:rPr>
              <a:t>Introduction to Networking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7736"/>
                </a:solidFill>
              </a:rPr>
              <a:t>Financial Wellness While Seeking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200" b="1" dirty="0">
                <a:solidFill>
                  <a:srgbClr val="007736"/>
                </a:solidFill>
              </a:rPr>
              <a:t> Employment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C7A0D"/>
                </a:solidFill>
              </a:rPr>
              <a:t>Exceptional Customer Service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rgbClr val="0592A9"/>
                </a:solidFill>
              </a:rPr>
              <a:t>Jobscan</a:t>
            </a:r>
            <a:endParaRPr lang="en-US" sz="2200" b="1" dirty="0">
              <a:solidFill>
                <a:srgbClr val="0592A9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012FCC4-2C1B-4F21-B628-D4943A262717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0F65074-BB6E-4F4C-84FF-33BFC33950E2}"/>
              </a:ext>
            </a:extLst>
          </p:cNvPr>
          <p:cNvSpPr/>
          <p:nvPr/>
        </p:nvSpPr>
        <p:spPr>
          <a:xfrm>
            <a:off x="836612" y="381001"/>
            <a:ext cx="10563648" cy="70401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52400" dist="63500" dir="18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92E0E6-1975-405D-8364-B9F5DD1B49A3}"/>
              </a:ext>
            </a:extLst>
          </p:cNvPr>
          <p:cNvSpPr txBox="1"/>
          <p:nvPr/>
        </p:nvSpPr>
        <p:spPr>
          <a:xfrm>
            <a:off x="3279315" y="409149"/>
            <a:ext cx="5325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C6A88"/>
                </a:solidFill>
              </a:rPr>
              <a:t>JumpStart! Workshops</a:t>
            </a:r>
          </a:p>
        </p:txBody>
      </p:sp>
    </p:spTree>
    <p:extLst>
      <p:ext uri="{BB962C8B-B14F-4D97-AF65-F5344CB8AC3E}">
        <p14:creationId xmlns:p14="http://schemas.microsoft.com/office/powerpoint/2010/main" val="2257002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NG_Overview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812" y="1524000"/>
            <a:ext cx="3124200" cy="3124200"/>
          </a:xfrm>
          <a:prstGeom prst="rect">
            <a:avLst/>
          </a:prstGeom>
          <a:effectLst>
            <a:outerShdw blurRad="152400" dist="762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84CAAC-99FE-4CB7-A111-16C932FF4741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AB25FB0-1665-4D17-B5FB-C1D5770D16E7}"/>
              </a:ext>
            </a:extLst>
          </p:cNvPr>
          <p:cNvSpPr/>
          <p:nvPr/>
        </p:nvSpPr>
        <p:spPr>
          <a:xfrm>
            <a:off x="836612" y="381001"/>
            <a:ext cx="10563648" cy="70401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0F1D54-DA64-4700-B360-E4EE5C6E046B}"/>
              </a:ext>
            </a:extLst>
          </p:cNvPr>
          <p:cNvSpPr txBox="1"/>
          <p:nvPr/>
        </p:nvSpPr>
        <p:spPr>
          <a:xfrm>
            <a:off x="2496473" y="364587"/>
            <a:ext cx="8474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4000" b="1" dirty="0">
                <a:solidFill>
                  <a:srgbClr val="3C6A88"/>
                </a:solidFill>
              </a:rPr>
              <a:t>Asistencia para Capacitación de Carrera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584897-0D3D-452A-89F1-C71823028D67}"/>
              </a:ext>
            </a:extLst>
          </p:cNvPr>
          <p:cNvSpPr txBox="1"/>
          <p:nvPr/>
        </p:nvSpPr>
        <p:spPr>
          <a:xfrm>
            <a:off x="4037011" y="1146346"/>
            <a:ext cx="7136077" cy="548305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s-US" sz="2000" b="1" dirty="0">
                <a:solidFill>
                  <a:srgbClr val="028DC7"/>
                </a:solidFill>
              </a:rPr>
              <a:t>OFRECEMOS ASISTENCIA PARA LA COLEGIATURA DE CAPACITACION PARA SU CARRERA:</a:t>
            </a:r>
          </a:p>
          <a:p>
            <a:pPr marL="1027113" lvl="2" indent="-227013">
              <a:buFont typeface="Arial" panose="020B0604020202020204" pitchFamily="34" charset="0"/>
              <a:buChar char="•"/>
            </a:pPr>
            <a:r>
              <a:rPr lang="es-US" b="1" dirty="0"/>
              <a:t>Tipos de Capacitacion Disponible</a:t>
            </a:r>
          </a:p>
          <a:p>
            <a:pPr marL="1543050" lvl="3" indent="-285750">
              <a:buFont typeface="Wingdings" panose="05000000000000000000" pitchFamily="2" charset="2"/>
              <a:buChar char="ü"/>
            </a:pPr>
            <a:r>
              <a:rPr lang="es-US" b="1" dirty="0"/>
              <a:t>Pre-vocacional: GED, ESL, ABE</a:t>
            </a:r>
          </a:p>
          <a:p>
            <a:pPr marL="1543050" lvl="3" indent="-285750">
              <a:buFont typeface="Wingdings" panose="05000000000000000000" pitchFamily="2" charset="2"/>
              <a:buChar char="ü"/>
            </a:pPr>
            <a:r>
              <a:rPr lang="es-US" b="1" dirty="0"/>
              <a:t>Vocacional: Capacitacion que se ofrece a un costo razonable y que probablemente resulte en reempleo dentro del periodo de tiempo razonable y a un sueldo soportable.</a:t>
            </a:r>
          </a:p>
          <a:p>
            <a:pPr marL="1543050" lvl="3" indent="-285750">
              <a:buFont typeface="Wingdings" panose="05000000000000000000" pitchFamily="2" charset="2"/>
              <a:buChar char="ü"/>
            </a:pPr>
            <a:endParaRPr lang="es-US" b="1" dirty="0"/>
          </a:p>
          <a:p>
            <a:pPr marL="1027113" lvl="2" indent="-227013">
              <a:buFont typeface="Arial" panose="020B0604020202020204" pitchFamily="34" charset="0"/>
              <a:buChar char="•"/>
            </a:pPr>
            <a:r>
              <a:rPr lang="es-US" b="1" dirty="0"/>
              <a:t>Guía General</a:t>
            </a:r>
          </a:p>
          <a:p>
            <a:pPr marL="1543050" lvl="3" indent="-285750">
              <a:buFont typeface="Wingdings" panose="05000000000000000000" pitchFamily="2" charset="2"/>
              <a:buChar char="ü"/>
            </a:pPr>
            <a:r>
              <a:rPr lang="es-US" b="1" dirty="0"/>
              <a:t>Numero máximo de semanas de capacitación 130.</a:t>
            </a:r>
          </a:p>
          <a:p>
            <a:pPr marL="1543050" lvl="3" indent="-285750">
              <a:buFont typeface="Wingdings" panose="05000000000000000000" pitchFamily="2" charset="2"/>
              <a:buChar char="ü"/>
            </a:pPr>
            <a:r>
              <a:rPr lang="es-US" b="1" dirty="0"/>
              <a:t>Costo razonable de capacitación usualmente es de $20,000 o menos. </a:t>
            </a:r>
          </a:p>
          <a:p>
            <a:pPr marL="1543050" lvl="3" indent="-285750">
              <a:buFont typeface="Wingdings" panose="05000000000000000000" pitchFamily="2" charset="2"/>
              <a:buChar char="ü"/>
            </a:pPr>
            <a:r>
              <a:rPr lang="es-US" b="1" dirty="0"/>
              <a:t>Todos los participantes en capacitación deben tener una Meta Ocupacional.</a:t>
            </a:r>
          </a:p>
          <a:p>
            <a:pPr marL="1543050" lvl="3" indent="-285750">
              <a:buFont typeface="Wingdings" panose="05000000000000000000" pitchFamily="2" charset="2"/>
              <a:buChar char="ü"/>
            </a:pPr>
            <a:r>
              <a:rPr lang="es-US" b="1" dirty="0"/>
              <a:t>Toda la capacitación vocacional debe terminar con la realización de un certificado reconocido en la industria.</a:t>
            </a:r>
          </a:p>
          <a:p>
            <a:pPr algn="ctr"/>
            <a:r>
              <a:rPr lang="es-US" sz="1600" dirty="0"/>
              <a:t>Para poder aprender mas acerca de sus opciones de capacitación de carrera y aplicar para la capacitación, asista al </a:t>
            </a:r>
            <a:r>
              <a:rPr lang="es-US" sz="1600" i="1" dirty="0"/>
              <a:t>Taller de Guía de Capacitación </a:t>
            </a:r>
            <a:r>
              <a:rPr lang="es-US" sz="1600" dirty="0"/>
              <a:t>requerido.</a:t>
            </a:r>
            <a:endParaRPr lang="es-US" i="1" dirty="0"/>
          </a:p>
          <a:p>
            <a:endParaRPr lang="es-US" b="1" dirty="0"/>
          </a:p>
          <a:p>
            <a:endParaRPr lang="es-US" b="1" dirty="0"/>
          </a:p>
        </p:txBody>
      </p:sp>
    </p:spTree>
    <p:extLst>
      <p:ext uri="{BB962C8B-B14F-4D97-AF65-F5344CB8AC3E}">
        <p14:creationId xmlns:p14="http://schemas.microsoft.com/office/powerpoint/2010/main" val="3299486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17640"/>
            <a:ext cx="10969943" cy="4708526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</a:rPr>
              <a:t>Comenzar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 una Carrera Nueva</a:t>
            </a:r>
          </a:p>
          <a:p>
            <a:pPr marL="0" indent="0" algn="ctr">
              <a:buNone/>
            </a:pP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</a:rPr>
              <a:t>Programa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</a:rPr>
              <a:t>Asistencia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 por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</a:rPr>
              <a:t>Ajuste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 de Comercio 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(TAA)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</p:txBody>
      </p:sp>
      <p:pic>
        <p:nvPicPr>
          <p:cNvPr id="6" name="Picture 5" descr="Handshake.png">
            <a:extLst>
              <a:ext uri="{FF2B5EF4-FFF2-40B4-BE49-F238E27FC236}">
                <a16:creationId xmlns:a16="http://schemas.microsoft.com/office/drawing/2014/main" id="{F8D4BF47-D426-4473-AE5A-68767AFCAA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662"/>
          <a:stretch/>
        </p:blipFill>
        <p:spPr>
          <a:xfrm>
            <a:off x="4715466" y="4114800"/>
            <a:ext cx="2757892" cy="18247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156A18-447C-41F9-9BA3-F5AD566D16D0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FA8DD52-7D6E-4F1E-B275-7EA9346A2395}"/>
              </a:ext>
            </a:extLst>
          </p:cNvPr>
          <p:cNvSpPr txBox="1"/>
          <p:nvPr/>
        </p:nvSpPr>
        <p:spPr>
          <a:xfrm>
            <a:off x="1179512" y="425116"/>
            <a:ext cx="9829801" cy="612475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4000"/>
              </a:lnSpc>
            </a:pPr>
            <a:r>
              <a:rPr lang="es-US" sz="4000" b="1" dirty="0">
                <a:solidFill>
                  <a:srgbClr val="3C6A88"/>
                </a:solidFill>
              </a:rPr>
              <a:t>Están aquí por…</a:t>
            </a:r>
          </a:p>
        </p:txBody>
      </p:sp>
    </p:spTree>
    <p:extLst>
      <p:ext uri="{BB962C8B-B14F-4D97-AF65-F5344CB8AC3E}">
        <p14:creationId xmlns:p14="http://schemas.microsoft.com/office/powerpoint/2010/main" val="379818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84212" y="1487905"/>
            <a:ext cx="11049000" cy="0"/>
          </a:xfrm>
          <a:prstGeom prst="line">
            <a:avLst/>
          </a:prstGeom>
          <a:ln w="28575" cap="rnd">
            <a:solidFill>
              <a:srgbClr val="E6E4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E2D82D3-A752-4E75-9632-A7C9AF3125C3}"/>
              </a:ext>
            </a:extLst>
          </p:cNvPr>
          <p:cNvSpPr txBox="1"/>
          <p:nvPr/>
        </p:nvSpPr>
        <p:spPr>
          <a:xfrm>
            <a:off x="1179512" y="425116"/>
            <a:ext cx="9829801" cy="612475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b="1" dirty="0">
                <a:solidFill>
                  <a:srgbClr val="3C6A88"/>
                </a:solidFill>
              </a:rPr>
              <a:t>Se </a:t>
            </a:r>
            <a:r>
              <a:rPr lang="en-US" sz="4000" b="1" dirty="0" err="1">
                <a:solidFill>
                  <a:srgbClr val="3C6A88"/>
                </a:solidFill>
              </a:rPr>
              <a:t>encuentra</a:t>
            </a:r>
            <a:r>
              <a:rPr lang="en-US" sz="4000" b="1" dirty="0">
                <a:solidFill>
                  <a:srgbClr val="3C6A88"/>
                </a:solidFill>
              </a:rPr>
              <a:t>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5A5568-25A3-48C9-9034-D027885CB184}"/>
              </a:ext>
            </a:extLst>
          </p:cNvPr>
          <p:cNvGrpSpPr>
            <a:grpSpLocks noChangeAspect="1"/>
          </p:cNvGrpSpPr>
          <p:nvPr/>
        </p:nvGrpSpPr>
        <p:grpSpPr>
          <a:xfrm>
            <a:off x="1077602" y="1786047"/>
            <a:ext cx="3161765" cy="3474720"/>
            <a:chOff x="548988" y="1819470"/>
            <a:chExt cx="3472506" cy="38162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F107A7A-8E4F-401D-BBB2-3E8ABDAF4FE6}"/>
                </a:ext>
              </a:extLst>
            </p:cNvPr>
            <p:cNvGrpSpPr/>
            <p:nvPr/>
          </p:nvGrpSpPr>
          <p:grpSpPr>
            <a:xfrm>
              <a:off x="548988" y="1819470"/>
              <a:ext cx="3472506" cy="3816220"/>
              <a:chOff x="548988" y="1819470"/>
              <a:chExt cx="3472506" cy="381622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77F7860-EBD0-473A-9935-537C8C4A6720}"/>
                  </a:ext>
                </a:extLst>
              </p:cNvPr>
              <p:cNvSpPr/>
              <p:nvPr/>
            </p:nvSpPr>
            <p:spPr>
              <a:xfrm>
                <a:off x="548988" y="1819470"/>
                <a:ext cx="3472506" cy="3816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19A535D-B6D2-46BE-A66D-B35B19AAE5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9083" y="2314564"/>
                <a:ext cx="1932316" cy="1454664"/>
              </a:xfrm>
              <a:prstGeom prst="rect">
                <a:avLst/>
              </a:prstGeom>
            </p:spPr>
          </p:pic>
        </p:grpSp>
        <p:sp>
          <p:nvSpPr>
            <p:cNvPr id="13" name="Content Placeholder 3">
              <a:extLst>
                <a:ext uri="{FF2B5EF4-FFF2-40B4-BE49-F238E27FC236}">
                  <a16:creationId xmlns:a16="http://schemas.microsoft.com/office/drawing/2014/main" id="{3D43DD3F-DEBC-4BA6-B24C-83F925AD624C}"/>
                </a:ext>
              </a:extLst>
            </p:cNvPr>
            <p:cNvSpPr txBox="1">
              <a:spLocks/>
            </p:cNvSpPr>
            <p:nvPr/>
          </p:nvSpPr>
          <p:spPr>
            <a:xfrm>
              <a:off x="755020" y="4075978"/>
              <a:ext cx="3266473" cy="145466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Open Sans" panose="020B0606030504020204" pitchFamily="34" charset="0"/>
                </a:rPr>
                <a:t>LISTO PARA UNA CARRERA NUEVA O MEJORAR SU CONOCIMENTO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1F9F741-B628-45A3-B048-0CEDB6DAC779}"/>
              </a:ext>
            </a:extLst>
          </p:cNvPr>
          <p:cNvGrpSpPr>
            <a:grpSpLocks noChangeAspect="1"/>
          </p:cNvGrpSpPr>
          <p:nvPr/>
        </p:nvGrpSpPr>
        <p:grpSpPr>
          <a:xfrm>
            <a:off x="4599307" y="1783080"/>
            <a:ext cx="3161765" cy="3587015"/>
            <a:chOff x="4969420" y="1979868"/>
            <a:chExt cx="3472506" cy="39395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F8A3C1C-0DD2-4197-8C02-01A8FF8A4D1F}"/>
                </a:ext>
              </a:extLst>
            </p:cNvPr>
            <p:cNvGrpSpPr/>
            <p:nvPr/>
          </p:nvGrpSpPr>
          <p:grpSpPr>
            <a:xfrm>
              <a:off x="4969420" y="1979868"/>
              <a:ext cx="3472506" cy="3816220"/>
              <a:chOff x="4447605" y="1819470"/>
              <a:chExt cx="3472506" cy="381622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D154365-AADC-48A0-86B0-097A372DAA9C}"/>
                  </a:ext>
                </a:extLst>
              </p:cNvPr>
              <p:cNvSpPr/>
              <p:nvPr/>
            </p:nvSpPr>
            <p:spPr>
              <a:xfrm>
                <a:off x="4447605" y="1819470"/>
                <a:ext cx="3472506" cy="3816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F0CAE62-F07A-4D1C-AFD2-22331276D1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3132" y="2248042"/>
                <a:ext cx="1653037" cy="1495605"/>
              </a:xfrm>
              <a:prstGeom prst="rect">
                <a:avLst/>
              </a:prstGeom>
            </p:spPr>
          </p:pic>
        </p:grpSp>
        <p:sp>
          <p:nvSpPr>
            <p:cNvPr id="17" name="Content Placeholder 3">
              <a:extLst>
                <a:ext uri="{FF2B5EF4-FFF2-40B4-BE49-F238E27FC236}">
                  <a16:creationId xmlns:a16="http://schemas.microsoft.com/office/drawing/2014/main" id="{D2902692-D4F1-463A-BDEC-21DF33285239}"/>
                </a:ext>
              </a:extLst>
            </p:cNvPr>
            <p:cNvSpPr txBox="1">
              <a:spLocks/>
            </p:cNvSpPr>
            <p:nvPr/>
          </p:nvSpPr>
          <p:spPr>
            <a:xfrm>
              <a:off x="4969420" y="4629264"/>
              <a:ext cx="3394751" cy="129015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Open Sans" panose="020B0606030504020204" pitchFamily="34" charset="0"/>
                </a:rPr>
                <a:t>BUSCANDO UN TRABAJO!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C493AD-1B50-4A84-9674-97CC1B71101A}"/>
              </a:ext>
            </a:extLst>
          </p:cNvPr>
          <p:cNvGrpSpPr>
            <a:grpSpLocks noChangeAspect="1"/>
          </p:cNvGrpSpPr>
          <p:nvPr/>
        </p:nvGrpSpPr>
        <p:grpSpPr>
          <a:xfrm>
            <a:off x="7949458" y="1783080"/>
            <a:ext cx="3161765" cy="3587015"/>
            <a:chOff x="8170506" y="1819470"/>
            <a:chExt cx="3472506" cy="393955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7C9E5BF-6E66-4803-BF1A-18BEF79A1E23}"/>
                </a:ext>
              </a:extLst>
            </p:cNvPr>
            <p:cNvGrpSpPr/>
            <p:nvPr/>
          </p:nvGrpSpPr>
          <p:grpSpPr>
            <a:xfrm>
              <a:off x="8170506" y="1819470"/>
              <a:ext cx="3472506" cy="3816220"/>
              <a:chOff x="8170506" y="1819470"/>
              <a:chExt cx="3472506" cy="381622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FFE04DE-E31E-46FC-992C-368D3BFD8966}"/>
                  </a:ext>
                </a:extLst>
              </p:cNvPr>
              <p:cNvSpPr/>
              <p:nvPr/>
            </p:nvSpPr>
            <p:spPr>
              <a:xfrm>
                <a:off x="8170506" y="1819470"/>
                <a:ext cx="3472506" cy="3816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894BEDD-CC29-4038-AE0F-CEFDFC7795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16119" y="2215396"/>
                <a:ext cx="2181280" cy="1676354"/>
              </a:xfrm>
              <a:prstGeom prst="rect">
                <a:avLst/>
              </a:prstGeom>
            </p:spPr>
          </p:pic>
        </p:grpSp>
        <p:sp>
          <p:nvSpPr>
            <p:cNvPr id="20" name="Content Placeholder 3">
              <a:extLst>
                <a:ext uri="{FF2B5EF4-FFF2-40B4-BE49-F238E27FC236}">
                  <a16:creationId xmlns:a16="http://schemas.microsoft.com/office/drawing/2014/main" id="{239AF920-B69C-4FA6-95DE-83993ACA17E6}"/>
                </a:ext>
              </a:extLst>
            </p:cNvPr>
            <p:cNvSpPr txBox="1">
              <a:spLocks/>
            </p:cNvSpPr>
            <p:nvPr/>
          </p:nvSpPr>
          <p:spPr>
            <a:xfrm>
              <a:off x="8468901" y="4468866"/>
              <a:ext cx="3060441" cy="129015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Open Sans" panose="020B0606030504020204" pitchFamily="34" charset="0"/>
                </a:rPr>
                <a:t>YA ESTA EMPLEADO!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903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17640"/>
            <a:ext cx="10969943" cy="4708526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000" i="1" dirty="0">
                <a:solidFill>
                  <a:prstClr val="black"/>
                </a:solidFill>
              </a:rPr>
              <a:t>BRO Page 1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 es </a:t>
            </a:r>
            <a:r>
              <a:rPr lang="en-US" sz="4400" b="1" u="sng" dirty="0">
                <a:solidFill>
                  <a:srgbClr val="CA6F34"/>
                </a:solidFill>
              </a:rPr>
              <a:t>TAA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RA?  </a:t>
            </a:r>
          </a:p>
          <a:p>
            <a:pPr marL="0" indent="0" algn="ctr">
              <a:buNone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s-US" sz="3000" dirty="0"/>
              <a:t>La Ley de Reautorización de </a:t>
            </a:r>
            <a:r>
              <a:rPr lang="es-US" sz="3000" b="1" dirty="0">
                <a:solidFill>
                  <a:schemeClr val="accent6">
                    <a:lumMod val="50000"/>
                  </a:schemeClr>
                </a:solidFill>
              </a:rPr>
              <a:t>Asistencia por Ajuste de Comercio </a:t>
            </a:r>
            <a:r>
              <a:rPr lang="es-US" sz="3000" dirty="0"/>
              <a:t>es un programa que provee servicios de reempleo a los trabajadores que fueron despedidos a causa del aumento de comercio de bienes y servicios al extranjero. </a:t>
            </a:r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274639"/>
            <a:ext cx="10895172" cy="868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 cmpd="sng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Benefits Rights and Obligations (BRO)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55AFE3-B6F5-447B-99CB-5A249BEC870D}"/>
              </a:ext>
            </a:extLst>
          </p:cNvPr>
          <p:cNvCxnSpPr/>
          <p:nvPr/>
        </p:nvCxnSpPr>
        <p:spPr>
          <a:xfrm>
            <a:off x="684212" y="1219200"/>
            <a:ext cx="11049000" cy="0"/>
          </a:xfrm>
          <a:prstGeom prst="line">
            <a:avLst/>
          </a:prstGeom>
          <a:ln w="50800" cap="rnd">
            <a:solidFill>
              <a:srgbClr val="FFC5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0146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MainCategory xmlns="9352c220-c5aa-4176-b310-478a54cdcce0">3</MainCategory>
    <Site xmlns="9352c220-c5aa-4176-b310-478a54cdcce0"/>
    <SubCategory xmlns="9352c220-c5aa-4176-b310-478a54cdcce0">42</SubCategory>
    <SkillLevel xmlns="9352c220-c5aa-4176-b310-478a54cdcce0">
      <Value>All Levels</Value>
    </SkillLevel>
    <Audience xmlns="9352c220-c5aa-4176-b310-478a54cdcce0">
      <Value>1</Value>
    </Audience>
    <TaxKeywordTaxHTField xmlns="6e83a1a5-9dab-4521-85db-ea3c8196acb3">
      <Terms xmlns="http://schemas.microsoft.com/office/infopath/2007/PartnerControls"/>
    </TaxKeywordTaxHTField>
    <SubAudience xmlns="9352c220-c5aa-4176-b310-478a54cdcce0">
      <Value>1</Value>
    </SubAudience>
    <Language xmlns="9352c220-c5aa-4176-b310-478a54cdcce0">English</Language>
    <DocumentType xmlns="9352c220-c5aa-4176-b310-478a54cdcce0">
      <Value>Informational</Value>
    </DocumentType>
    <TaxCatchAll xmlns="6e83a1a5-9dab-4521-85db-ea3c8196acb3"/>
    <Description0 xmlns="9352c220-c5aa-4176-b310-478a54cdcce0">Castwell Trade Rapid Response Webinar Spanish</Description0>
    <GradeLevel xmlns="9352c220-c5aa-4176-b310-478a54cdcce0">
      <Value>&gt;12 Postsecondary</Value>
    </GradeLeve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E2995232B444AAB6157EDEECAC17B" ma:contentTypeVersion="28" ma:contentTypeDescription="Create a new document." ma:contentTypeScope="" ma:versionID="1f2e27e864f45066583ea3dd8cfbde85">
  <xsd:schema xmlns:xsd="http://www.w3.org/2001/XMLSchema" xmlns:xs="http://www.w3.org/2001/XMLSchema" xmlns:p="http://schemas.microsoft.com/office/2006/metadata/properties" xmlns:ns2="9352c220-c5aa-4176-b310-478a54cdcce0" xmlns:ns3="6e83a1a5-9dab-4521-85db-ea3c8196acb3" targetNamespace="http://schemas.microsoft.com/office/2006/metadata/properties" ma:root="true" ma:fieldsID="31a7c4638e4cd31596af6477553450d1" ns2:_="" ns3:_="">
    <xsd:import namespace="9352c220-c5aa-4176-b310-478a54cdcce0"/>
    <xsd:import namespace="6e83a1a5-9dab-4521-85db-ea3c8196acb3"/>
    <xsd:element name="properties">
      <xsd:complexType>
        <xsd:sequence>
          <xsd:element name="documentManagement">
            <xsd:complexType>
              <xsd:all>
                <xsd:element ref="ns2:Description0"/>
                <xsd:element ref="ns2:MainCategory"/>
                <xsd:element ref="ns2:SubCategory"/>
                <xsd:element ref="ns2:Audience" minOccurs="0"/>
                <xsd:element ref="ns2:SubAudience" minOccurs="0"/>
                <xsd:element ref="ns2:SkillLevel" minOccurs="0"/>
                <xsd:element ref="ns2:GradeLevel" minOccurs="0"/>
                <xsd:element ref="ns2:Language"/>
                <xsd:element ref="ns2:DocumentType" minOccurs="0"/>
                <xsd:element ref="ns2:Site" minOccurs="0"/>
                <xsd:element ref="ns3:TaxCatchAll" minOccurs="0"/>
                <xsd:element ref="ns3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2c220-c5aa-4176-b310-478a54cdcce0" elementFormDefault="qualified">
    <xsd:import namespace="http://schemas.microsoft.com/office/2006/documentManagement/types"/>
    <xsd:import namespace="http://schemas.microsoft.com/office/infopath/2007/PartnerControls"/>
    <xsd:element name="Description0" ma:index="8" ma:displayName="Description" ma:internalName="Description0" ma:readOnly="false">
      <xsd:simpleType>
        <xsd:restriction base="dms:Text">
          <xsd:maxLength value="255"/>
        </xsd:restriction>
      </xsd:simpleType>
    </xsd:element>
    <xsd:element name="MainCategory" ma:index="9" ma:displayName="MainCategory" ma:list="{c7896206-7b65-404d-ae21-b02c4b29aea2}" ma:internalName="MainCategory" ma:readOnly="false" ma:showField="Title" ma:web="6e83a1a5-9dab-4521-85db-ea3c8196acb3">
      <xsd:simpleType>
        <xsd:restriction base="dms:Lookup"/>
      </xsd:simpleType>
    </xsd:element>
    <xsd:element name="SubCategory" ma:index="10" ma:displayName="SubCategory" ma:list="{2201361c-1d54-4276-95f0-f2ea81323aa2}" ma:internalName="SubCategory" ma:readOnly="false" ma:showField="Title" ma:web="6e83a1a5-9dab-4521-85db-ea3c8196acb3">
      <xsd:simpleType>
        <xsd:restriction base="dms:Lookup"/>
      </xsd:simpleType>
    </xsd:element>
    <xsd:element name="Audience" ma:index="11" nillable="true" ma:displayName="Audience" ma:list="{4b1c6106-8d5f-4a38-b368-5f452bed3ee8}" ma:internalName="Audience" ma:readOnly="false" ma:showField="Title" ma:web="6e83a1a5-9dab-4521-85db-ea3c8196acb3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ubAudience" ma:index="12" nillable="true" ma:displayName="SubAudience" ma:list="{60e689b0-3baf-46ef-b31e-b9aaee200c6d}" ma:internalName="SubAudience" ma:readOnly="false" ma:showField="Title" ma:web="6e83a1a5-9dab-4521-85db-ea3c8196a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killLevel" ma:index="13" nillable="true" ma:displayName="SkillLevel" ma:internalName="SkillLevel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 Levels"/>
                    <xsd:enumeration value="Minimal skill level"/>
                    <xsd:enumeration value="Intermediate skill level"/>
                    <xsd:enumeration value="Technical skill level"/>
                  </xsd:restriction>
                </xsd:simpleType>
              </xsd:element>
            </xsd:sequence>
          </xsd:extension>
        </xsd:complexContent>
      </xsd:complexType>
    </xsd:element>
    <xsd:element name="GradeLevel" ma:index="14" nillable="true" ma:displayName="GradeLevel" ma:internalName="GradeLevel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7-8 Middle School"/>
                    <xsd:enumeration value="9-12 High School"/>
                    <xsd:enumeration value="&gt;12 Postsecondary"/>
                  </xsd:restriction>
                </xsd:simpleType>
              </xsd:element>
            </xsd:sequence>
          </xsd:extension>
        </xsd:complexContent>
      </xsd:complexType>
    </xsd:element>
    <xsd:element name="Language" ma:index="15" ma:displayName="Language" ma:default="English" ma:format="Dropdown" ma:internalName="Language" ma:readOnly="false">
      <xsd:simpleType>
        <xsd:restriction base="dms:Choice">
          <xsd:enumeration value="Arabic"/>
          <xsd:enumeration value="Chinese"/>
          <xsd:enumeration value="English"/>
          <xsd:enumeration value="Polish"/>
          <xsd:enumeration value="Spanish"/>
          <xsd:enumeration value="Other"/>
        </xsd:restriction>
      </xsd:simpleType>
    </xsd:element>
    <xsd:element name="DocumentType" ma:index="16" nillable="true" ma:displayName="DocumentType" ma:internalName="DocumentType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urriculum"/>
                    <xsd:enumeration value="Forms"/>
                    <xsd:enumeration value="Flyers"/>
                    <xsd:enumeration value="Guides"/>
                    <xsd:enumeration value="Images/Icons"/>
                    <xsd:enumeration value="Infographics"/>
                    <xsd:enumeration value="Informational"/>
                    <xsd:enumeration value="Instructions"/>
                    <xsd:enumeration value="Marketing/Outreach"/>
                    <xsd:enumeration value="Presentations"/>
                    <xsd:enumeration value="Report"/>
                    <xsd:enumeration value="Worksheets"/>
                  </xsd:restriction>
                </xsd:simpleType>
              </xsd:element>
            </xsd:sequence>
          </xsd:extension>
        </xsd:complexContent>
      </xsd:complexType>
    </xsd:element>
    <xsd:element name="Site" ma:index="17" nillable="true" ma:displayName="Site" ma:list="{cf69f43f-b565-45cb-9f11-9d848faecc07}" ma:internalName="Site" ma:readOnly="false" ma:showField="Title" ma:web="6e83a1a5-9dab-4521-85db-ea3c8196a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3a1a5-9dab-4521-85db-ea3c8196acb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f79118d-4af0-4af8-96a4-605c4274c427}" ma:internalName="TaxCatchAll" ma:showField="CatchAllData" ma:web="6e83a1a5-9dab-4521-85db-ea3c8196a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0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1B53EA-A3ED-4F21-BA55-1061B01817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22CAB7-299C-4BAD-8D77-56F1A0929727}">
  <ds:schemaRefs>
    <ds:schemaRef ds:uri="http://schemas.microsoft.com/office/2006/metadata/properties"/>
    <ds:schemaRef ds:uri="0745394d-fd95-4dae-9c06-c47d170a3a14"/>
  </ds:schemaRefs>
</ds:datastoreItem>
</file>

<file path=customXml/itemProps3.xml><?xml version="1.0" encoding="utf-8"?>
<ds:datastoreItem xmlns:ds="http://schemas.openxmlformats.org/officeDocument/2006/customXml" ds:itemID="{099422A1-CD64-4494-BC06-589051473310}"/>
</file>

<file path=docProps/app.xml><?xml version="1.0" encoding="utf-8"?>
<Properties xmlns="http://schemas.openxmlformats.org/officeDocument/2006/extended-properties" xmlns:vt="http://schemas.openxmlformats.org/officeDocument/2006/docPropsVTypes">
  <TotalTime>17939</TotalTime>
  <Words>1128</Words>
  <Application>Microsoft Office PowerPoint</Application>
  <PresentationFormat>Custom</PresentationFormat>
  <Paragraphs>239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Benefits Rights and Obligations (BRO)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Able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Castwell Trade Rapid Response Webinar Spanish</dc:title>
  <dc:creator>Kristen Cullotta</dc:creator>
  <cp:keywords/>
  <cp:lastModifiedBy>Mercedes Gutierrez</cp:lastModifiedBy>
  <cp:revision>496</cp:revision>
  <cp:lastPrinted>2017-05-10T13:32:07Z</cp:lastPrinted>
  <dcterms:created xsi:type="dcterms:W3CDTF">2013-07-09T21:05:29Z</dcterms:created>
  <dcterms:modified xsi:type="dcterms:W3CDTF">2020-07-01T17:32:02Z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0x010100BF6E2995232B444AAB6157EDEECAC17B</vt:lpwstr>
  </property>
  <property fmtid="{D5CDD505-2E9C-101B-9397-08002B2CF9AE}" pid="3" name="TaxKeyword">
    <vt:lpwstr/>
  </property>
</Properties>
</file>