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5.xml" ContentType="application/vnd.openxmlformats-officedocument.presentationml.slide+xml"/>
  <Override PartName="/ppt/slides/slide11.xml" ContentType="application/vnd.openxmlformats-officedocument.presentationml.slide+xml"/>
  <Override PartName="/ppt/slides/slide17.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6.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2.xml" ContentType="application/vnd.openxmlformats-officedocument.presentationml.slide+xml"/>
  <Override PartName="/ppt/slides/slide25.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18.xml" ContentType="application/vnd.openxmlformats-officedocument.presentationml.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p:sldMasterIdLst>
    <p:sldMasterId id="2147483657" r:id="rId1"/>
  </p:sldMasterIdLst>
  <p:notesMasterIdLst>
    <p:notesMasterId r:id="rId30"/>
  </p:notesMasterIdLst>
  <p:handoutMasterIdLst>
    <p:handoutMasterId r:id="rId31"/>
  </p:handoutMasterIdLst>
  <p:sldIdLst>
    <p:sldId id="256" r:id="rId2"/>
    <p:sldId id="362" r:id="rId3"/>
    <p:sldId id="371" r:id="rId4"/>
    <p:sldId id="372" r:id="rId5"/>
    <p:sldId id="373" r:id="rId6"/>
    <p:sldId id="374" r:id="rId7"/>
    <p:sldId id="375" r:id="rId8"/>
    <p:sldId id="376" r:id="rId9"/>
    <p:sldId id="369" r:id="rId10"/>
    <p:sldId id="268" r:id="rId11"/>
    <p:sldId id="343" r:id="rId12"/>
    <p:sldId id="350" r:id="rId13"/>
    <p:sldId id="358" r:id="rId14"/>
    <p:sldId id="274" r:id="rId15"/>
    <p:sldId id="328" r:id="rId16"/>
    <p:sldId id="359" r:id="rId17"/>
    <p:sldId id="355" r:id="rId18"/>
    <p:sldId id="348" r:id="rId19"/>
    <p:sldId id="325" r:id="rId20"/>
    <p:sldId id="327" r:id="rId21"/>
    <p:sldId id="352" r:id="rId22"/>
    <p:sldId id="330" r:id="rId23"/>
    <p:sldId id="331" r:id="rId24"/>
    <p:sldId id="357" r:id="rId25"/>
    <p:sldId id="353" r:id="rId26"/>
    <p:sldId id="337" r:id="rId27"/>
    <p:sldId id="370" r:id="rId28"/>
    <p:sldId id="338"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sha Telger" initials="NT" lastIdx="6" clrIdx="0">
    <p:extLst>
      <p:ext uri="{19B8F6BF-5375-455C-9EA6-DF929625EA0E}">
        <p15:presenceInfo xmlns:p15="http://schemas.microsoft.com/office/powerpoint/2012/main" userId="S-1-5-21-333011718-4286867154-279937766-1132" providerId="AD"/>
      </p:ext>
    </p:extLst>
  </p:cmAuthor>
  <p:cmAuthor id="2" name="Olivia Griesheim" initials="OG" lastIdx="2" clrIdx="1">
    <p:extLst>
      <p:ext uri="{19B8F6BF-5375-455C-9EA6-DF929625EA0E}">
        <p15:presenceInfo xmlns:p15="http://schemas.microsoft.com/office/powerpoint/2012/main" userId="S-1-5-21-333011718-4286867154-279937766-13607" providerId="AD"/>
      </p:ext>
    </p:extLst>
  </p:cmAuthor>
  <p:cmAuthor id="3" name="Jones, Lisa" initials="JL" lastIdx="14" clrIdx="2">
    <p:extLst>
      <p:ext uri="{19B8F6BF-5375-455C-9EA6-DF929625EA0E}">
        <p15:presenceInfo xmlns:p15="http://schemas.microsoft.com/office/powerpoint/2012/main" userId="Jones, Lisa" providerId="None"/>
      </p:ext>
    </p:extLst>
  </p:cmAuthor>
  <p:cmAuthor id="4" name="Tyshianna Bankhead" initials="TB" lastIdx="2" clrIdx="3">
    <p:extLst>
      <p:ext uri="{19B8F6BF-5375-455C-9EA6-DF929625EA0E}">
        <p15:presenceInfo xmlns:p15="http://schemas.microsoft.com/office/powerpoint/2012/main" userId="S-1-5-21-333011718-4286867154-279937766-141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29A"/>
    <a:srgbClr val="B64B26"/>
    <a:srgbClr val="FFFFFF"/>
    <a:srgbClr val="FFF7ED"/>
    <a:srgbClr val="EE7421"/>
    <a:srgbClr val="FFDABB"/>
    <a:srgbClr val="818285"/>
    <a:srgbClr val="144448"/>
    <a:srgbClr val="EDF7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677451-61A5-4C51-8671-5A3F8527EC8C}" v="591" dt="2018-07-06T15:02:30.5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88493" autoAdjust="0"/>
  </p:normalViewPr>
  <p:slideViewPr>
    <p:cSldViewPr snapToGrid="0">
      <p:cViewPr varScale="1">
        <p:scale>
          <a:sx n="64" d="100"/>
          <a:sy n="64" d="100"/>
        </p:scale>
        <p:origin x="1320" y="6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5/10/relationships/revisionInfo" Target="revisionInfo.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0E40194D-07D3-4FA7-B033-3D4DE3BF40A2}" type="datetimeFigureOut">
              <a:rPr lang="en-US" smtClean="0"/>
              <a:t>7/6/2018</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BABFC0C5-9BE2-4DA7-AE6A-0E82A420E697}" type="slidenum">
              <a:rPr lang="en-US" smtClean="0"/>
              <a:t>‹#›</a:t>
            </a:fld>
            <a:endParaRPr lang="en-US" dirty="0"/>
          </a:p>
        </p:txBody>
      </p:sp>
    </p:spTree>
    <p:extLst>
      <p:ext uri="{BB962C8B-B14F-4D97-AF65-F5344CB8AC3E}">
        <p14:creationId xmlns:p14="http://schemas.microsoft.com/office/powerpoint/2010/main" val="36723455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E47C7922-6634-DE46-8FFB-0F4F65466D79}" type="datetimeFigureOut">
              <a:rPr lang="en-US" smtClean="0"/>
              <a:t>7/6/2018</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74B755DF-93BE-344E-9175-568A37FF1A66}" type="slidenum">
              <a:rPr lang="en-US" smtClean="0"/>
              <a:t>‹#›</a:t>
            </a:fld>
            <a:endParaRPr lang="en-US" dirty="0"/>
          </a:p>
        </p:txBody>
      </p:sp>
    </p:spTree>
    <p:extLst>
      <p:ext uri="{BB962C8B-B14F-4D97-AF65-F5344CB8AC3E}">
        <p14:creationId xmlns:p14="http://schemas.microsoft.com/office/powerpoint/2010/main" val="250810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755DF-93BE-344E-9175-568A37FF1A66}" type="slidenum">
              <a:rPr lang="en-US" smtClean="0"/>
              <a:t>2</a:t>
            </a:fld>
            <a:endParaRPr lang="en-US" dirty="0"/>
          </a:p>
        </p:txBody>
      </p:sp>
    </p:spTree>
    <p:extLst>
      <p:ext uri="{BB962C8B-B14F-4D97-AF65-F5344CB8AC3E}">
        <p14:creationId xmlns:p14="http://schemas.microsoft.com/office/powerpoint/2010/main" val="1472904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755DF-93BE-344E-9175-568A37FF1A66}" type="slidenum">
              <a:rPr lang="en-US" smtClean="0"/>
              <a:t>29</a:t>
            </a:fld>
            <a:endParaRPr lang="en-US" dirty="0"/>
          </a:p>
        </p:txBody>
      </p:sp>
    </p:spTree>
    <p:extLst>
      <p:ext uri="{BB962C8B-B14F-4D97-AF65-F5344CB8AC3E}">
        <p14:creationId xmlns:p14="http://schemas.microsoft.com/office/powerpoint/2010/main" val="4089297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755DF-93BE-344E-9175-568A37FF1A66}" type="slidenum">
              <a:rPr lang="en-US" smtClean="0"/>
              <a:t>11</a:t>
            </a:fld>
            <a:endParaRPr lang="en-US" dirty="0"/>
          </a:p>
        </p:txBody>
      </p:sp>
    </p:spTree>
    <p:extLst>
      <p:ext uri="{BB962C8B-B14F-4D97-AF65-F5344CB8AC3E}">
        <p14:creationId xmlns:p14="http://schemas.microsoft.com/office/powerpoint/2010/main" val="3327568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755DF-93BE-344E-9175-568A37FF1A66}" type="slidenum">
              <a:rPr lang="en-US" smtClean="0"/>
              <a:t>12</a:t>
            </a:fld>
            <a:endParaRPr lang="en-US" dirty="0"/>
          </a:p>
        </p:txBody>
      </p:sp>
    </p:spTree>
    <p:extLst>
      <p:ext uri="{BB962C8B-B14F-4D97-AF65-F5344CB8AC3E}">
        <p14:creationId xmlns:p14="http://schemas.microsoft.com/office/powerpoint/2010/main" val="4088272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16C885-4A1C-456E-A922-3A992057C9FA}" type="slidenum">
              <a:rPr lang="en-US" smtClean="0"/>
              <a:t>13</a:t>
            </a:fld>
            <a:endParaRPr lang="en-US" dirty="0"/>
          </a:p>
        </p:txBody>
      </p:sp>
    </p:spTree>
    <p:extLst>
      <p:ext uri="{BB962C8B-B14F-4D97-AF65-F5344CB8AC3E}">
        <p14:creationId xmlns:p14="http://schemas.microsoft.com/office/powerpoint/2010/main" val="1990759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755DF-93BE-344E-9175-568A37FF1A66}" type="slidenum">
              <a:rPr lang="en-US" smtClean="0"/>
              <a:t>14</a:t>
            </a:fld>
            <a:endParaRPr lang="en-US" dirty="0"/>
          </a:p>
        </p:txBody>
      </p:sp>
    </p:spTree>
    <p:extLst>
      <p:ext uri="{BB962C8B-B14F-4D97-AF65-F5344CB8AC3E}">
        <p14:creationId xmlns:p14="http://schemas.microsoft.com/office/powerpoint/2010/main" val="1488573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755DF-93BE-344E-9175-568A37FF1A66}" type="slidenum">
              <a:rPr lang="en-US" smtClean="0"/>
              <a:t>17</a:t>
            </a:fld>
            <a:endParaRPr lang="en-US" dirty="0"/>
          </a:p>
        </p:txBody>
      </p:sp>
    </p:spTree>
    <p:extLst>
      <p:ext uri="{BB962C8B-B14F-4D97-AF65-F5344CB8AC3E}">
        <p14:creationId xmlns:p14="http://schemas.microsoft.com/office/powerpoint/2010/main" val="1076023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755DF-93BE-344E-9175-568A37FF1A66}" type="slidenum">
              <a:rPr lang="en-US" smtClean="0"/>
              <a:t>19</a:t>
            </a:fld>
            <a:endParaRPr lang="en-US" dirty="0"/>
          </a:p>
        </p:txBody>
      </p:sp>
    </p:spTree>
    <p:extLst>
      <p:ext uri="{BB962C8B-B14F-4D97-AF65-F5344CB8AC3E}">
        <p14:creationId xmlns:p14="http://schemas.microsoft.com/office/powerpoint/2010/main" val="806023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755DF-93BE-344E-9175-568A37FF1A66}" type="slidenum">
              <a:rPr lang="en-US" smtClean="0"/>
              <a:t>25</a:t>
            </a:fld>
            <a:endParaRPr lang="en-US" dirty="0"/>
          </a:p>
        </p:txBody>
      </p:sp>
    </p:spTree>
    <p:extLst>
      <p:ext uri="{BB962C8B-B14F-4D97-AF65-F5344CB8AC3E}">
        <p14:creationId xmlns:p14="http://schemas.microsoft.com/office/powerpoint/2010/main" val="1578082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755DF-93BE-344E-9175-568A37FF1A66}" type="slidenum">
              <a:rPr lang="en-US" smtClean="0"/>
              <a:t>26</a:t>
            </a:fld>
            <a:endParaRPr lang="en-US" dirty="0"/>
          </a:p>
        </p:txBody>
      </p:sp>
    </p:spTree>
    <p:extLst>
      <p:ext uri="{BB962C8B-B14F-4D97-AF65-F5344CB8AC3E}">
        <p14:creationId xmlns:p14="http://schemas.microsoft.com/office/powerpoint/2010/main" val="3837951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credentialtransparencyinitiative.org/"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www.credentialtransparencyinitiative.org/" TargetMode="External"/><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www.credentialtransparencyinitiative.org/"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FBBE9-E342-4E28-AF32-2DF4A306B3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9EEFE-0EEE-47F6-8C14-60BF863516B9}"/>
              </a:ext>
            </a:extLst>
          </p:cNvPr>
          <p:cNvSpPr>
            <a:spLocks noGrp="1"/>
          </p:cNvSpPr>
          <p:nvPr>
            <p:ph type="dt" sz="half" idx="10"/>
          </p:nvPr>
        </p:nvSpPr>
        <p:spPr/>
        <p:txBody>
          <a:bodyPr/>
          <a:lstStyle/>
          <a:p>
            <a:fld id="{ACB77B1B-73AB-46A5-84F0-A30BF244D9F1}" type="datetimeFigureOut">
              <a:rPr lang="en-US" smtClean="0"/>
              <a:t>7/6/2018</a:t>
            </a:fld>
            <a:endParaRPr lang="en-US"/>
          </a:p>
        </p:txBody>
      </p:sp>
      <p:sp>
        <p:nvSpPr>
          <p:cNvPr id="4" name="Footer Placeholder 3">
            <a:extLst>
              <a:ext uri="{FF2B5EF4-FFF2-40B4-BE49-F238E27FC236}">
                <a16:creationId xmlns:a16="http://schemas.microsoft.com/office/drawing/2014/main" id="{2FCA6698-139C-43F5-82F6-A8BB403A02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C21D74-916A-44BA-8590-3138CFBC1A92}"/>
              </a:ext>
            </a:extLst>
          </p:cNvPr>
          <p:cNvSpPr>
            <a:spLocks noGrp="1"/>
          </p:cNvSpPr>
          <p:nvPr>
            <p:ph type="sldNum" sz="quarter" idx="12"/>
          </p:nvPr>
        </p:nvSpPr>
        <p:spPr/>
        <p:txBody>
          <a:bodyPr/>
          <a:lstStyle/>
          <a:p>
            <a:fld id="{25F56EE8-2F36-43EB-92A5-D4AD03A96254}" type="slidenum">
              <a:rPr lang="en-US" smtClean="0"/>
              <a:t>‹#›</a:t>
            </a:fld>
            <a:endParaRPr lang="en-US"/>
          </a:p>
        </p:txBody>
      </p:sp>
      <p:pic>
        <p:nvPicPr>
          <p:cNvPr id="6" name="Picture 5">
            <a:extLst>
              <a:ext uri="{FF2B5EF4-FFF2-40B4-BE49-F238E27FC236}">
                <a16:creationId xmlns:a16="http://schemas.microsoft.com/office/drawing/2014/main" id="{45153918-E122-4198-B851-0841F20BF353}"/>
              </a:ext>
            </a:extLst>
          </p:cNvPr>
          <p:cNvPicPr>
            <a:picLocks noChangeAspect="1"/>
          </p:cNvPicPr>
          <p:nvPr userDrawn="1"/>
        </p:nvPicPr>
        <p:blipFill>
          <a:blip r:embed="rId2"/>
          <a:stretch>
            <a:fillRect/>
          </a:stretch>
        </p:blipFill>
        <p:spPr>
          <a:xfrm>
            <a:off x="140720" y="5741099"/>
            <a:ext cx="2319187" cy="871728"/>
          </a:xfrm>
          <a:prstGeom prst="rect">
            <a:avLst/>
          </a:prstGeom>
        </p:spPr>
      </p:pic>
    </p:spTree>
    <p:extLst>
      <p:ext uri="{BB962C8B-B14F-4D97-AF65-F5344CB8AC3E}">
        <p14:creationId xmlns:p14="http://schemas.microsoft.com/office/powerpoint/2010/main" val="2159821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B77B1B-73AB-46A5-84F0-A30BF244D9F1}" type="datetimeFigureOut">
              <a:rPr lang="en-US" smtClean="0"/>
              <a:t>7/6/2018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F56EE8-2F36-43EB-92A5-D4AD03A96254}" type="slidenum">
              <a:rPr lang="en-US" smtClean="0"/>
              <a:t>‹#›</a:t>
            </a:fld>
            <a:endParaRPr lang="en-US"/>
          </a:p>
        </p:txBody>
      </p:sp>
    </p:spTree>
    <p:extLst>
      <p:ext uri="{BB962C8B-B14F-4D97-AF65-F5344CB8AC3E}">
        <p14:creationId xmlns:p14="http://schemas.microsoft.com/office/powerpoint/2010/main" val="248313146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B77B1B-73AB-46A5-84F0-A30BF244D9F1}" type="datetimeFigureOut">
              <a:rPr lang="en-US" smtClean="0"/>
              <a:t>7/6/2018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56EE8-2F36-43EB-92A5-D4AD03A96254}" type="slidenum">
              <a:rPr lang="en-US" smtClean="0"/>
              <a:t>‹#›</a:t>
            </a:fld>
            <a:endParaRPr lang="en-US"/>
          </a:p>
        </p:txBody>
      </p:sp>
    </p:spTree>
    <p:extLst>
      <p:ext uri="{BB962C8B-B14F-4D97-AF65-F5344CB8AC3E}">
        <p14:creationId xmlns:p14="http://schemas.microsoft.com/office/powerpoint/2010/main" val="38586300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B77B1B-73AB-46A5-84F0-A30BF244D9F1}" type="datetimeFigureOut">
              <a:rPr lang="en-US" smtClean="0"/>
              <a:t>7/6/2018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56EE8-2F36-43EB-92A5-D4AD03A96254}" type="slidenum">
              <a:rPr lang="en-US" smtClean="0"/>
              <a:t>‹#›</a:t>
            </a:fld>
            <a:endParaRPr lang="en-US"/>
          </a:p>
        </p:txBody>
      </p:sp>
    </p:spTree>
    <p:extLst>
      <p:ext uri="{BB962C8B-B14F-4D97-AF65-F5344CB8AC3E}">
        <p14:creationId xmlns:p14="http://schemas.microsoft.com/office/powerpoint/2010/main" val="272095216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Artboard 5.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9" name="TextBox 8"/>
          <p:cNvSpPr txBox="1"/>
          <p:nvPr userDrawn="1"/>
        </p:nvSpPr>
        <p:spPr>
          <a:xfrm>
            <a:off x="0" y="6116240"/>
            <a:ext cx="12192000" cy="461665"/>
          </a:xfrm>
          <a:prstGeom prst="rect">
            <a:avLst/>
          </a:prstGeom>
          <a:noFill/>
        </p:spPr>
        <p:txBody>
          <a:bodyPr wrap="square" rtlCol="0">
            <a:spAutoFit/>
          </a:bodyPr>
          <a:lstStyle/>
          <a:p>
            <a:pPr algn="ctr"/>
            <a:r>
              <a:rPr lang="en-US" sz="2400" dirty="0">
                <a:solidFill>
                  <a:schemeClr val="tx1">
                    <a:lumMod val="50000"/>
                    <a:lumOff val="50000"/>
                  </a:schemeClr>
                </a:solidFill>
              </a:rPr>
              <a:t>November XX, 2016</a:t>
            </a:r>
          </a:p>
        </p:txBody>
      </p:sp>
      <p:sp>
        <p:nvSpPr>
          <p:cNvPr id="5" name="Title 1"/>
          <p:cNvSpPr>
            <a:spLocks noGrp="1"/>
          </p:cNvSpPr>
          <p:nvPr>
            <p:ph type="ctrTitle"/>
          </p:nvPr>
        </p:nvSpPr>
        <p:spPr>
          <a:xfrm>
            <a:off x="973667" y="2435496"/>
            <a:ext cx="7191525" cy="1697941"/>
          </a:xfrm>
          <a:prstGeom prst="rect">
            <a:avLst/>
          </a:prstGeom>
        </p:spPr>
        <p:txBody>
          <a:bodyPr>
            <a:noAutofit/>
          </a:bodyPr>
          <a:lstStyle/>
          <a:p>
            <a:pPr algn="l"/>
            <a:r>
              <a:rPr lang="en-US" dirty="0">
                <a:solidFill>
                  <a:srgbClr val="B64B26"/>
                </a:solidFill>
              </a:rPr>
              <a:t>PARTNER UPDATE &amp;</a:t>
            </a:r>
            <a:br>
              <a:rPr lang="en-US" dirty="0">
                <a:solidFill>
                  <a:srgbClr val="B64B26"/>
                </a:solidFill>
              </a:rPr>
            </a:br>
            <a:r>
              <a:rPr lang="en-US" dirty="0">
                <a:solidFill>
                  <a:srgbClr val="B64B26"/>
                </a:solidFill>
              </a:rPr>
              <a:t>FEEDBACK WEBINAR</a:t>
            </a:r>
          </a:p>
        </p:txBody>
      </p:sp>
    </p:spTree>
    <p:extLst>
      <p:ext uri="{BB962C8B-B14F-4D97-AF65-F5344CB8AC3E}">
        <p14:creationId xmlns:p14="http://schemas.microsoft.com/office/powerpoint/2010/main" val="4277772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Artboard 6.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9" name="Content Placeholder 2"/>
          <p:cNvSpPr>
            <a:spLocks noGrp="1"/>
          </p:cNvSpPr>
          <p:nvPr>
            <p:ph idx="1"/>
          </p:nvPr>
        </p:nvSpPr>
        <p:spPr>
          <a:xfrm>
            <a:off x="397473" y="1900093"/>
            <a:ext cx="11016287" cy="3609223"/>
          </a:xfrm>
          <a:prstGeom prst="rect">
            <a:avLst/>
          </a:prstGeom>
        </p:spPr>
        <p:txBody>
          <a:bodyPr>
            <a:normAutofit/>
          </a:bodyPr>
          <a:lstStyle/>
          <a:p>
            <a:pPr marL="0" indent="0">
              <a:buNone/>
            </a:pPr>
            <a:r>
              <a:rPr lang="en-US" sz="2000" dirty="0"/>
              <a:t>On September 19, 2016 Lumina Foundation and Business Roundtable announced the formation of the Credential Engine.</a:t>
            </a:r>
          </a:p>
          <a:p>
            <a:pPr marL="0" indent="0">
              <a:buNone/>
            </a:pPr>
            <a:endParaRPr lang="en-US" sz="2000" dirty="0"/>
          </a:p>
          <a:p>
            <a:pPr marL="0" indent="0">
              <a:buNone/>
            </a:pPr>
            <a:r>
              <a:rPr lang="en-US" sz="2000" dirty="0"/>
              <a:t>Credential Engine is a 501C3 non-profit organization whose mission is to improve transparency in the credentialing marketplace and to take the system to scale. Credential Engine will pursue this mission by maintaining the open-licensed Credential Registry (CR) and Credential Transparency Description Language (CTDL) and promoting an open applications marketplace.</a:t>
            </a:r>
          </a:p>
          <a:p>
            <a:pPr marL="0" indent="0">
              <a:buNone/>
            </a:pPr>
            <a:endParaRPr lang="en-US" sz="2000" dirty="0"/>
          </a:p>
          <a:p>
            <a:pPr marL="0" indent="0">
              <a:buNone/>
            </a:pPr>
            <a:r>
              <a:rPr lang="en-US" sz="2000" b="1" i="1" dirty="0"/>
              <a:t>The CTI team will continue the project’s work and actively participate with this transition.  Stay tuned and learn more </a:t>
            </a:r>
            <a:r>
              <a:rPr lang="en-US" sz="2000" b="1" i="1" dirty="0">
                <a:hlinkClick r:id="rId3"/>
              </a:rPr>
              <a:t>https://www.credentialtransparencyinitiative.org</a:t>
            </a:r>
            <a:endParaRPr lang="en-US" sz="2000" b="1" i="1" dirty="0"/>
          </a:p>
          <a:p>
            <a:pPr marL="0" indent="0">
              <a:buNone/>
            </a:pPr>
            <a:endParaRPr lang="en-US" sz="2400" dirty="0"/>
          </a:p>
          <a:p>
            <a:pPr marL="0" indent="0">
              <a:buNone/>
            </a:pPr>
            <a:endParaRPr lang="en-US" dirty="0"/>
          </a:p>
        </p:txBody>
      </p:sp>
      <p:sp>
        <p:nvSpPr>
          <p:cNvPr id="10" name="Date Placeholder 13"/>
          <p:cNvSpPr>
            <a:spLocks noGrp="1"/>
          </p:cNvSpPr>
          <p:nvPr>
            <p:ph type="dt" sz="half" idx="10"/>
          </p:nvPr>
        </p:nvSpPr>
        <p:spPr>
          <a:xfrm>
            <a:off x="838200" y="6356350"/>
            <a:ext cx="2743200" cy="365125"/>
          </a:xfrm>
          <a:prstGeom prst="rect">
            <a:avLst/>
          </a:prstGeom>
        </p:spPr>
        <p:txBody>
          <a:bodyPr/>
          <a:lstStyle>
            <a:lvl1pPr>
              <a:defRPr sz="1100">
                <a:solidFill>
                  <a:srgbClr val="7F7F7F"/>
                </a:solidFill>
              </a:defRPr>
            </a:lvl1pPr>
          </a:lstStyle>
          <a:p>
            <a:endParaRPr lang="en-US" dirty="0"/>
          </a:p>
        </p:txBody>
      </p:sp>
      <p:sp>
        <p:nvSpPr>
          <p:cNvPr id="11" name="Footer Placeholder 15"/>
          <p:cNvSpPr>
            <a:spLocks noGrp="1"/>
          </p:cNvSpPr>
          <p:nvPr>
            <p:ph type="ftr" sz="quarter" idx="11"/>
          </p:nvPr>
        </p:nvSpPr>
        <p:spPr>
          <a:xfrm>
            <a:off x="4038600" y="6356350"/>
            <a:ext cx="4114800" cy="365125"/>
          </a:xfrm>
          <a:prstGeom prst="rect">
            <a:avLst/>
          </a:prstGeom>
        </p:spPr>
        <p:txBody>
          <a:bodyPr/>
          <a:lstStyle>
            <a:lvl1pPr>
              <a:defRPr sz="1100">
                <a:solidFill>
                  <a:srgbClr val="7F7F7F"/>
                </a:solidFill>
              </a:defRPr>
            </a:lvl1pPr>
          </a:lstStyle>
          <a:p>
            <a:endParaRPr lang="en-US" dirty="0"/>
          </a:p>
        </p:txBody>
      </p:sp>
      <p:sp>
        <p:nvSpPr>
          <p:cNvPr id="12" name="Slide Number Placeholder 16"/>
          <p:cNvSpPr>
            <a:spLocks noGrp="1"/>
          </p:cNvSpPr>
          <p:nvPr>
            <p:ph type="sldNum" sz="quarter" idx="12"/>
          </p:nvPr>
        </p:nvSpPr>
        <p:spPr>
          <a:xfrm>
            <a:off x="8610600" y="6356350"/>
            <a:ext cx="2743200" cy="365125"/>
          </a:xfrm>
          <a:prstGeom prst="rect">
            <a:avLst/>
          </a:prstGeom>
        </p:spPr>
        <p:txBody>
          <a:bodyPr/>
          <a:lstStyle>
            <a:lvl1pPr>
              <a:defRPr sz="1100">
                <a:solidFill>
                  <a:srgbClr val="7F7F7F"/>
                </a:solidFill>
              </a:defRPr>
            </a:lvl1pPr>
          </a:lstStyle>
          <a:p>
            <a:fld id="{442B50CD-5690-455A-BAEB-3A855FABDD37}" type="slidenum">
              <a:rPr lang="en-US" smtClean="0"/>
              <a:pPr/>
              <a:t>‹#›</a:t>
            </a:fld>
            <a:endParaRPr lang="en-US" dirty="0"/>
          </a:p>
        </p:txBody>
      </p:sp>
      <p:sp>
        <p:nvSpPr>
          <p:cNvPr id="13" name="Title 1"/>
          <p:cNvSpPr>
            <a:spLocks noGrp="1"/>
          </p:cNvSpPr>
          <p:nvPr>
            <p:ph type="title" idx="4294967295" hasCustomPrompt="1"/>
          </p:nvPr>
        </p:nvSpPr>
        <p:spPr>
          <a:xfrm>
            <a:off x="397473" y="365125"/>
            <a:ext cx="10956327" cy="1325563"/>
          </a:xfrm>
          <a:prstGeom prst="rect">
            <a:avLst/>
          </a:prstGeom>
        </p:spPr>
        <p:txBody>
          <a:bodyPr/>
          <a:lstStyle>
            <a:lvl1pPr>
              <a:defRPr>
                <a:solidFill>
                  <a:srgbClr val="B64B26"/>
                </a:solidFill>
              </a:defRPr>
            </a:lvl1pPr>
          </a:lstStyle>
          <a:p>
            <a:r>
              <a:rPr lang="en-US" sz="4800" b="1" dirty="0">
                <a:solidFill>
                  <a:srgbClr val="B64B26"/>
                </a:solidFill>
              </a:rPr>
              <a:t>DOLOR SIT AMET</a:t>
            </a:r>
          </a:p>
        </p:txBody>
      </p:sp>
      <p:pic>
        <p:nvPicPr>
          <p:cNvPr id="8" name="Picture 7">
            <a:extLst>
              <a:ext uri="{FF2B5EF4-FFF2-40B4-BE49-F238E27FC236}">
                <a16:creationId xmlns:a16="http://schemas.microsoft.com/office/drawing/2014/main" id="{03AA1301-03C4-4717-AC9C-0EB2EC4AB099}"/>
              </a:ext>
            </a:extLst>
          </p:cNvPr>
          <p:cNvPicPr>
            <a:picLocks noChangeAspect="1"/>
          </p:cNvPicPr>
          <p:nvPr userDrawn="1"/>
        </p:nvPicPr>
        <p:blipFill>
          <a:blip r:embed="rId4"/>
          <a:stretch>
            <a:fillRect/>
          </a:stretch>
        </p:blipFill>
        <p:spPr>
          <a:xfrm>
            <a:off x="140720" y="5741099"/>
            <a:ext cx="2319187" cy="871728"/>
          </a:xfrm>
          <a:prstGeom prst="rect">
            <a:avLst/>
          </a:prstGeom>
        </p:spPr>
      </p:pic>
    </p:spTree>
    <p:extLst>
      <p:ext uri="{BB962C8B-B14F-4D97-AF65-F5344CB8AC3E}">
        <p14:creationId xmlns:p14="http://schemas.microsoft.com/office/powerpoint/2010/main" val="3672498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Picture 7" descr="Artboard 7.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10" name="Date Placeholder 13"/>
          <p:cNvSpPr>
            <a:spLocks noGrp="1"/>
          </p:cNvSpPr>
          <p:nvPr>
            <p:ph type="dt" sz="half" idx="10"/>
          </p:nvPr>
        </p:nvSpPr>
        <p:spPr>
          <a:xfrm>
            <a:off x="838200" y="6356350"/>
            <a:ext cx="2743200" cy="365125"/>
          </a:xfrm>
          <a:prstGeom prst="rect">
            <a:avLst/>
          </a:prstGeom>
        </p:spPr>
        <p:txBody>
          <a:bodyPr/>
          <a:lstStyle>
            <a:lvl1pPr>
              <a:defRPr>
                <a:solidFill>
                  <a:srgbClr val="7F7F7F"/>
                </a:solidFill>
              </a:defRPr>
            </a:lvl1pPr>
          </a:lstStyle>
          <a:p>
            <a:endParaRPr lang="en-US" sz="1100" dirty="0"/>
          </a:p>
        </p:txBody>
      </p:sp>
      <p:sp>
        <p:nvSpPr>
          <p:cNvPr id="11" name="Footer Placeholder 15"/>
          <p:cNvSpPr>
            <a:spLocks noGrp="1"/>
          </p:cNvSpPr>
          <p:nvPr>
            <p:ph type="ftr" sz="quarter" idx="11"/>
          </p:nvPr>
        </p:nvSpPr>
        <p:spPr>
          <a:xfrm>
            <a:off x="4038600" y="6356350"/>
            <a:ext cx="4114800" cy="365125"/>
          </a:xfrm>
          <a:prstGeom prst="rect">
            <a:avLst/>
          </a:prstGeom>
        </p:spPr>
        <p:txBody>
          <a:bodyPr/>
          <a:lstStyle>
            <a:lvl1pPr>
              <a:defRPr>
                <a:solidFill>
                  <a:srgbClr val="7F7F7F"/>
                </a:solidFill>
              </a:defRPr>
            </a:lvl1pPr>
          </a:lstStyle>
          <a:p>
            <a:endParaRPr lang="en-US" sz="1100" dirty="0"/>
          </a:p>
        </p:txBody>
      </p:sp>
      <p:sp>
        <p:nvSpPr>
          <p:cNvPr id="12" name="Slide Number Placeholder 16"/>
          <p:cNvSpPr>
            <a:spLocks noGrp="1"/>
          </p:cNvSpPr>
          <p:nvPr>
            <p:ph type="sldNum" sz="quarter" idx="12"/>
          </p:nvPr>
        </p:nvSpPr>
        <p:spPr>
          <a:xfrm>
            <a:off x="8610600" y="6356350"/>
            <a:ext cx="2743200" cy="365125"/>
          </a:xfrm>
          <a:prstGeom prst="rect">
            <a:avLst/>
          </a:prstGeom>
        </p:spPr>
        <p:txBody>
          <a:bodyPr/>
          <a:lstStyle>
            <a:lvl1pPr>
              <a:defRPr>
                <a:solidFill>
                  <a:srgbClr val="7F7F7F"/>
                </a:solidFill>
              </a:defRPr>
            </a:lvl1pPr>
          </a:lstStyle>
          <a:p>
            <a:fld id="{442B50CD-5690-455A-BAEB-3A855FABDD37}" type="slidenum">
              <a:rPr lang="en-US" sz="1100" smtClean="0"/>
              <a:pPr/>
              <a:t>‹#›</a:t>
            </a:fld>
            <a:endParaRPr lang="en-US" sz="1100" dirty="0"/>
          </a:p>
        </p:txBody>
      </p:sp>
      <p:sp>
        <p:nvSpPr>
          <p:cNvPr id="13" name="Content Placeholder 2"/>
          <p:cNvSpPr>
            <a:spLocks noGrp="1"/>
          </p:cNvSpPr>
          <p:nvPr>
            <p:ph idx="4294967295"/>
          </p:nvPr>
        </p:nvSpPr>
        <p:spPr>
          <a:xfrm>
            <a:off x="6121816" y="1900093"/>
            <a:ext cx="5603958" cy="3609223"/>
          </a:xfrm>
          <a:prstGeom prst="rect">
            <a:avLst/>
          </a:prstGeom>
        </p:spPr>
        <p:txBody>
          <a:bodyPr>
            <a:noAutofit/>
          </a:bodyPr>
          <a:lstStyle/>
          <a:p>
            <a:pPr marL="0" indent="0">
              <a:buNone/>
            </a:pPr>
            <a:r>
              <a:rPr lang="en-US" sz="2000" dirty="0"/>
              <a:t>On September 19, 2016 Lumina Foundation and Business Roundtable announced the formation of the Credential Engine.</a:t>
            </a:r>
          </a:p>
          <a:p>
            <a:pPr marL="0" indent="0">
              <a:buNone/>
            </a:pPr>
            <a:r>
              <a:rPr lang="en-US" sz="2000" dirty="0"/>
              <a:t>Credential Engine is a 501C3 non-profit organization whose mission is to improve transparency in the credentialing marketplace and to take the system to scale. </a:t>
            </a:r>
          </a:p>
          <a:p>
            <a:pPr marL="0" indent="0">
              <a:buNone/>
            </a:pPr>
            <a:r>
              <a:rPr lang="en-US" sz="1400" b="1" i="1" dirty="0"/>
              <a:t>The CTI team will continue the project’s work and actively participate with this transition.  Stay tuned and learn more </a:t>
            </a:r>
            <a:r>
              <a:rPr lang="en-US" sz="1400" b="1" i="1" dirty="0">
                <a:hlinkClick r:id="rId3"/>
              </a:rPr>
              <a:t>https://www.credentialtransparencyinitiative.org</a:t>
            </a:r>
            <a:endParaRPr lang="en-US" sz="1400" b="1" i="1" dirty="0"/>
          </a:p>
          <a:p>
            <a:pPr marL="0" indent="0">
              <a:buNone/>
            </a:pPr>
            <a:endParaRPr lang="en-US" sz="2400" dirty="0"/>
          </a:p>
          <a:p>
            <a:pPr marL="0" indent="0">
              <a:buNone/>
            </a:pPr>
            <a:endParaRPr lang="en-US" dirty="0"/>
          </a:p>
        </p:txBody>
      </p:sp>
      <p:sp>
        <p:nvSpPr>
          <p:cNvPr id="14" name="Picture Placeholder 2"/>
          <p:cNvSpPr>
            <a:spLocks noGrp="1"/>
          </p:cNvSpPr>
          <p:nvPr>
            <p:ph type="pic" idx="1"/>
          </p:nvPr>
        </p:nvSpPr>
        <p:spPr>
          <a:xfrm>
            <a:off x="613119" y="738193"/>
            <a:ext cx="4804853" cy="512285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Title 1"/>
          <p:cNvSpPr>
            <a:spLocks noGrp="1"/>
          </p:cNvSpPr>
          <p:nvPr>
            <p:ph type="title" idx="4294967295" hasCustomPrompt="1"/>
          </p:nvPr>
        </p:nvSpPr>
        <p:spPr>
          <a:xfrm>
            <a:off x="5787571" y="365125"/>
            <a:ext cx="5566229" cy="1325563"/>
          </a:xfrm>
          <a:prstGeom prst="rect">
            <a:avLst/>
          </a:prstGeom>
        </p:spPr>
        <p:txBody>
          <a:bodyPr/>
          <a:lstStyle>
            <a:lvl1pPr>
              <a:defRPr>
                <a:solidFill>
                  <a:srgbClr val="B64B26"/>
                </a:solidFill>
              </a:defRPr>
            </a:lvl1pPr>
          </a:lstStyle>
          <a:p>
            <a:r>
              <a:rPr lang="en-US" sz="4800" b="1" dirty="0">
                <a:solidFill>
                  <a:srgbClr val="B64B26"/>
                </a:solidFill>
              </a:rPr>
              <a:t>DOLOR SIT AMET</a:t>
            </a:r>
          </a:p>
        </p:txBody>
      </p:sp>
      <p:pic>
        <p:nvPicPr>
          <p:cNvPr id="9" name="Picture 8">
            <a:extLst>
              <a:ext uri="{FF2B5EF4-FFF2-40B4-BE49-F238E27FC236}">
                <a16:creationId xmlns:a16="http://schemas.microsoft.com/office/drawing/2014/main" id="{71AB901F-FFAD-4760-B241-5129F2083C1D}"/>
              </a:ext>
            </a:extLst>
          </p:cNvPr>
          <p:cNvPicPr>
            <a:picLocks noChangeAspect="1"/>
          </p:cNvPicPr>
          <p:nvPr userDrawn="1"/>
        </p:nvPicPr>
        <p:blipFill>
          <a:blip r:embed="rId4"/>
          <a:stretch>
            <a:fillRect/>
          </a:stretch>
        </p:blipFill>
        <p:spPr>
          <a:xfrm>
            <a:off x="140720" y="5741099"/>
            <a:ext cx="2319187" cy="871728"/>
          </a:xfrm>
          <a:prstGeom prst="rect">
            <a:avLst/>
          </a:prstGeom>
        </p:spPr>
      </p:pic>
    </p:spTree>
    <p:extLst>
      <p:ext uri="{BB962C8B-B14F-4D97-AF65-F5344CB8AC3E}">
        <p14:creationId xmlns:p14="http://schemas.microsoft.com/office/powerpoint/2010/main" val="1819372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7" name="Picture 6" descr="Artboard 8.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3" name="Date Placeholder 2"/>
          <p:cNvSpPr>
            <a:spLocks noGrp="1"/>
          </p:cNvSpPr>
          <p:nvPr>
            <p:ph type="dt" sz="half" idx="10"/>
          </p:nvPr>
        </p:nvSpPr>
        <p:spPr>
          <a:xfrm>
            <a:off x="838200" y="6356350"/>
            <a:ext cx="2743200" cy="365125"/>
          </a:xfrm>
          <a:prstGeom prst="rect">
            <a:avLst/>
          </a:prstGeom>
        </p:spPr>
        <p:txBody>
          <a:bodyPr/>
          <a:lstStyle>
            <a:lvl1pPr>
              <a:defRPr sz="1100">
                <a:solidFill>
                  <a:schemeClr val="bg1">
                    <a:lumMod val="50000"/>
                  </a:schemeClr>
                </a:solidFill>
              </a:defRPr>
            </a:lvl1pPr>
          </a:lstStyle>
          <a:p>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defRPr sz="1100">
                <a:solidFill>
                  <a:schemeClr val="bg1">
                    <a:lumMod val="50000"/>
                  </a:schemeClr>
                </a:solidFill>
              </a:defRPr>
            </a:lvl1p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a:defRPr sz="1100">
                <a:solidFill>
                  <a:schemeClr val="bg1">
                    <a:lumMod val="50000"/>
                  </a:schemeClr>
                </a:solidFill>
              </a:defRPr>
            </a:lvl1pPr>
          </a:lstStyle>
          <a:p>
            <a:fld id="{442B50CD-5690-455A-BAEB-3A855FABDD37}" type="slidenum">
              <a:rPr lang="en-US" smtClean="0"/>
              <a:pPr/>
              <a:t>‹#›</a:t>
            </a:fld>
            <a:endParaRPr lang="en-US" dirty="0"/>
          </a:p>
        </p:txBody>
      </p:sp>
      <p:sp>
        <p:nvSpPr>
          <p:cNvPr id="8" name="Title 1"/>
          <p:cNvSpPr>
            <a:spLocks noGrp="1"/>
          </p:cNvSpPr>
          <p:nvPr>
            <p:ph type="title" idx="4294967295" hasCustomPrompt="1"/>
          </p:nvPr>
        </p:nvSpPr>
        <p:spPr>
          <a:xfrm>
            <a:off x="397473" y="365125"/>
            <a:ext cx="10956327" cy="1325563"/>
          </a:xfrm>
          <a:prstGeom prst="rect">
            <a:avLst/>
          </a:prstGeom>
        </p:spPr>
        <p:txBody>
          <a:bodyPr/>
          <a:lstStyle>
            <a:lvl1pPr>
              <a:defRPr>
                <a:solidFill>
                  <a:srgbClr val="B64B26"/>
                </a:solidFill>
              </a:defRPr>
            </a:lvl1pPr>
          </a:lstStyle>
          <a:p>
            <a:r>
              <a:rPr lang="en-US" sz="4800" b="1" dirty="0">
                <a:solidFill>
                  <a:srgbClr val="B64B26"/>
                </a:solidFill>
              </a:rPr>
              <a:t>DOLOR SIT AMET</a:t>
            </a:r>
          </a:p>
        </p:txBody>
      </p:sp>
      <p:pic>
        <p:nvPicPr>
          <p:cNvPr id="9" name="Picture 8">
            <a:extLst>
              <a:ext uri="{FF2B5EF4-FFF2-40B4-BE49-F238E27FC236}">
                <a16:creationId xmlns:a16="http://schemas.microsoft.com/office/drawing/2014/main" id="{9CD1C896-D56A-4EFE-B9AF-FFEDFEAB5DB8}"/>
              </a:ext>
            </a:extLst>
          </p:cNvPr>
          <p:cNvPicPr>
            <a:picLocks noChangeAspect="1"/>
          </p:cNvPicPr>
          <p:nvPr userDrawn="1"/>
        </p:nvPicPr>
        <p:blipFill>
          <a:blip r:embed="rId3"/>
          <a:stretch>
            <a:fillRect/>
          </a:stretch>
        </p:blipFill>
        <p:spPr>
          <a:xfrm>
            <a:off x="140720" y="5741099"/>
            <a:ext cx="2319187" cy="871728"/>
          </a:xfrm>
          <a:prstGeom prst="rect">
            <a:avLst/>
          </a:prstGeom>
        </p:spPr>
      </p:pic>
    </p:spTree>
    <p:extLst>
      <p:ext uri="{BB962C8B-B14F-4D97-AF65-F5344CB8AC3E}">
        <p14:creationId xmlns:p14="http://schemas.microsoft.com/office/powerpoint/2010/main" val="1910341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5" name="Picture 4" descr="Artboard 8.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2" name="Date Placeholder 1"/>
          <p:cNvSpPr>
            <a:spLocks noGrp="1"/>
          </p:cNvSpPr>
          <p:nvPr>
            <p:ph type="dt" sz="half" idx="10"/>
          </p:nvPr>
        </p:nvSpPr>
        <p:spPr>
          <a:xfrm>
            <a:off x="838200" y="6356350"/>
            <a:ext cx="2743200" cy="365125"/>
          </a:xfrm>
          <a:prstGeom prst="rect">
            <a:avLst/>
          </a:prstGeom>
        </p:spPr>
        <p:txBody>
          <a:bodyPr/>
          <a:lstStyle>
            <a:lvl1pPr>
              <a:defRPr sz="1100"/>
            </a:lvl1pPr>
          </a:lstStyle>
          <a:p>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a:defRPr sz="1100"/>
            </a:lvl1p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a:defRPr sz="1100"/>
            </a:lvl1pPr>
          </a:lstStyle>
          <a:p>
            <a:fld id="{442B50CD-5690-455A-BAEB-3A855FABDD37}" type="slidenum">
              <a:rPr lang="en-US" smtClean="0"/>
              <a:pPr/>
              <a:t>‹#›</a:t>
            </a:fld>
            <a:endParaRPr lang="en-US" dirty="0"/>
          </a:p>
        </p:txBody>
      </p:sp>
      <p:sp>
        <p:nvSpPr>
          <p:cNvPr id="12" name="Content Placeholder 2"/>
          <p:cNvSpPr>
            <a:spLocks noGrp="1"/>
          </p:cNvSpPr>
          <p:nvPr>
            <p:ph idx="4294967295" hasCustomPrompt="1"/>
          </p:nvPr>
        </p:nvSpPr>
        <p:spPr>
          <a:xfrm>
            <a:off x="6130616" y="1900093"/>
            <a:ext cx="5283144" cy="3609223"/>
          </a:xfrm>
          <a:prstGeom prst="rect">
            <a:avLst/>
          </a:prstGeom>
        </p:spPr>
        <p:txBody>
          <a:bodyPr>
            <a:normAutofit fontScale="77500" lnSpcReduction="20000"/>
          </a:bodyPr>
          <a:lst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2400">
                <a:solidFill>
                  <a:schemeClr val="tx1"/>
                </a:solidFill>
              </a:defRPr>
            </a:lvl1pPr>
          </a:lstStyle>
          <a:p>
            <a:pPr marL="0" indent="0">
              <a:buNone/>
            </a:pPr>
            <a:r>
              <a:rPr lang="en-US" sz="2000" dirty="0"/>
              <a:t>On September 19, 2016 Lumina Foundation and Business Roundtable announced the formation of the Credential Engine.</a:t>
            </a:r>
          </a:p>
          <a:p>
            <a:pPr marL="0" indent="0">
              <a:buNone/>
            </a:pPr>
            <a:r>
              <a:rPr lang="en-US" sz="2000" dirty="0"/>
              <a:t>Credential Engine is a 501C3 non-profit organization whose mission is to improve transparency in the credentialing marketplace and to take the system to scale. Credential Engine will pursue this mission by maintaining the open-licensed Credential Registry (CR) and Credential Transparency Description Language (CTDL) and promoting an open applications marketplace.</a:t>
            </a:r>
          </a:p>
          <a:p>
            <a:pPr marL="0" indent="0">
              <a:buNone/>
            </a:pPr>
            <a:r>
              <a:rPr lang="en-US" sz="2000" b="1" i="1" dirty="0"/>
              <a:t>The CTI team will continue the project’s work and actively participate with this transition.  Stay tuned and learn more </a:t>
            </a:r>
            <a:r>
              <a:rPr lang="en-US" sz="2000" b="1" i="1" dirty="0">
                <a:hlinkClick r:id="rId3"/>
              </a:rPr>
              <a:t>https://www.credentialtransparencyinitiative.org</a:t>
            </a:r>
            <a:endParaRPr lang="en-US" sz="2000" b="1" i="1" dirty="0"/>
          </a:p>
          <a:p>
            <a:pPr marL="0" indent="0">
              <a:buNone/>
            </a:pPr>
            <a:endParaRPr lang="en-US" sz="2400" dirty="0"/>
          </a:p>
          <a:p>
            <a:pPr marL="0" indent="0">
              <a:buNone/>
            </a:pPr>
            <a:endParaRPr lang="en-US" dirty="0"/>
          </a:p>
        </p:txBody>
      </p:sp>
      <p:sp>
        <p:nvSpPr>
          <p:cNvPr id="13" name="Content Placeholder 2"/>
          <p:cNvSpPr>
            <a:spLocks noGrp="1"/>
          </p:cNvSpPr>
          <p:nvPr>
            <p:ph idx="4294967295" hasCustomPrompt="1"/>
          </p:nvPr>
        </p:nvSpPr>
        <p:spPr>
          <a:xfrm>
            <a:off x="2695676" y="1900093"/>
            <a:ext cx="2376129" cy="3609223"/>
          </a:xfrm>
          <a:prstGeom prst="rect">
            <a:avLst/>
          </a:prstGeom>
        </p:spPr>
        <p:txBody>
          <a:bodyPr>
            <a:normAutofit fontScale="77500" lnSpcReduction="20000"/>
          </a:bodyPr>
          <a:lstStyle>
            <a:lvl1pPr marL="0"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2400">
                <a:solidFill>
                  <a:schemeClr val="tx1"/>
                </a:solidFill>
              </a:defRPr>
            </a:lvl1pPr>
          </a:lstStyle>
          <a:p>
            <a:pPr marL="0" indent="0">
              <a:buNone/>
            </a:pPr>
            <a:r>
              <a:rPr lang="en-US" sz="2000" dirty="0"/>
              <a:t>On September 19, 2016 Lumina Foundation and Business Roundtable announced the formation of the Credential Engine.</a:t>
            </a:r>
          </a:p>
          <a:p>
            <a:pPr marL="0" indent="0">
              <a:buNone/>
            </a:pPr>
            <a:r>
              <a:rPr lang="en-US" sz="2000" dirty="0"/>
              <a:t>Credential Engine is a 501C3 non-profit organization whose mission is to improve transparency in the credentialing marketplace and to take the system to scale</a:t>
            </a:r>
            <a:endParaRPr lang="en-US" sz="2400" dirty="0"/>
          </a:p>
          <a:p>
            <a:pPr marL="0" indent="0">
              <a:buNone/>
            </a:pPr>
            <a:endParaRPr lang="en-US" dirty="0"/>
          </a:p>
        </p:txBody>
      </p:sp>
      <p:sp>
        <p:nvSpPr>
          <p:cNvPr id="14" name="Title 1"/>
          <p:cNvSpPr>
            <a:spLocks noGrp="1"/>
          </p:cNvSpPr>
          <p:nvPr>
            <p:ph type="title" idx="4294967295" hasCustomPrompt="1"/>
          </p:nvPr>
        </p:nvSpPr>
        <p:spPr>
          <a:xfrm>
            <a:off x="397473" y="365125"/>
            <a:ext cx="10956327" cy="1325563"/>
          </a:xfrm>
          <a:prstGeom prst="rect">
            <a:avLst/>
          </a:prstGeom>
        </p:spPr>
        <p:txBody>
          <a:bodyPr/>
          <a:lstStyle>
            <a:lvl1pPr>
              <a:defRPr>
                <a:solidFill>
                  <a:srgbClr val="B64B26"/>
                </a:solidFill>
              </a:defRPr>
            </a:lvl1pPr>
          </a:lstStyle>
          <a:p>
            <a:r>
              <a:rPr lang="en-US" sz="4800" b="1" dirty="0">
                <a:solidFill>
                  <a:srgbClr val="B64B26"/>
                </a:solidFill>
              </a:rPr>
              <a:t>DOLOR SIT AMET</a:t>
            </a:r>
          </a:p>
        </p:txBody>
      </p:sp>
      <p:pic>
        <p:nvPicPr>
          <p:cNvPr id="9" name="Picture 8">
            <a:extLst>
              <a:ext uri="{FF2B5EF4-FFF2-40B4-BE49-F238E27FC236}">
                <a16:creationId xmlns:a16="http://schemas.microsoft.com/office/drawing/2014/main" id="{B71FA784-4E14-4B3E-89E2-498A0F4F472F}"/>
              </a:ext>
            </a:extLst>
          </p:cNvPr>
          <p:cNvPicPr>
            <a:picLocks noChangeAspect="1"/>
          </p:cNvPicPr>
          <p:nvPr userDrawn="1"/>
        </p:nvPicPr>
        <p:blipFill>
          <a:blip r:embed="rId4"/>
          <a:stretch>
            <a:fillRect/>
          </a:stretch>
        </p:blipFill>
        <p:spPr>
          <a:xfrm>
            <a:off x="140720" y="5741099"/>
            <a:ext cx="2319187" cy="871728"/>
          </a:xfrm>
          <a:prstGeom prst="rect">
            <a:avLst/>
          </a:prstGeom>
        </p:spPr>
      </p:pic>
    </p:spTree>
    <p:extLst>
      <p:ext uri="{BB962C8B-B14F-4D97-AF65-F5344CB8AC3E}">
        <p14:creationId xmlns:p14="http://schemas.microsoft.com/office/powerpoint/2010/main" val="961375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B77B1B-73AB-46A5-84F0-A30BF244D9F1}" type="datetimeFigureOut">
              <a:rPr lang="en-US" smtClean="0"/>
              <a:t>7/6/2018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56EE8-2F36-43EB-92A5-D4AD03A96254}" type="slidenum">
              <a:rPr lang="en-US" smtClean="0"/>
              <a:t>‹#›</a:t>
            </a:fld>
            <a:endParaRPr lang="en-US"/>
          </a:p>
        </p:txBody>
      </p:sp>
      <p:pic>
        <p:nvPicPr>
          <p:cNvPr id="7" name="Picture 6">
            <a:extLst>
              <a:ext uri="{FF2B5EF4-FFF2-40B4-BE49-F238E27FC236}">
                <a16:creationId xmlns:a16="http://schemas.microsoft.com/office/drawing/2014/main" id="{F8B38A8D-EBBA-4C50-A2E2-FBF3F1517E14}"/>
              </a:ext>
            </a:extLst>
          </p:cNvPr>
          <p:cNvPicPr>
            <a:picLocks noChangeAspect="1"/>
          </p:cNvPicPr>
          <p:nvPr userDrawn="1"/>
        </p:nvPicPr>
        <p:blipFill>
          <a:blip r:embed="rId2"/>
          <a:stretch>
            <a:fillRect/>
          </a:stretch>
        </p:blipFill>
        <p:spPr>
          <a:xfrm>
            <a:off x="140720" y="5741099"/>
            <a:ext cx="2319187" cy="871728"/>
          </a:xfrm>
          <a:prstGeom prst="rect">
            <a:avLst/>
          </a:prstGeom>
        </p:spPr>
      </p:pic>
    </p:spTree>
    <p:extLst>
      <p:ext uri="{BB962C8B-B14F-4D97-AF65-F5344CB8AC3E}">
        <p14:creationId xmlns:p14="http://schemas.microsoft.com/office/powerpoint/2010/main" val="186754141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2B50CD-5690-455A-BAEB-3A855FABDD37}" type="slidenum">
              <a:rPr lang="en-US" smtClean="0"/>
              <a:pPr/>
              <a:t>‹#›</a:t>
            </a:fld>
            <a:endParaRPr lang="en-US" dirty="0"/>
          </a:p>
        </p:txBody>
      </p:sp>
      <p:pic>
        <p:nvPicPr>
          <p:cNvPr id="7" name="Picture 6" descr="Artboard 6.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8" name="Picture 7">
            <a:extLst>
              <a:ext uri="{FF2B5EF4-FFF2-40B4-BE49-F238E27FC236}">
                <a16:creationId xmlns:a16="http://schemas.microsoft.com/office/drawing/2014/main" id="{F38D0E2C-AB7B-4F06-BD62-964291006E06}"/>
              </a:ext>
            </a:extLst>
          </p:cNvPr>
          <p:cNvPicPr>
            <a:picLocks noChangeAspect="1"/>
          </p:cNvPicPr>
          <p:nvPr userDrawn="1"/>
        </p:nvPicPr>
        <p:blipFill>
          <a:blip r:embed="rId3"/>
          <a:stretch>
            <a:fillRect/>
          </a:stretch>
        </p:blipFill>
        <p:spPr>
          <a:xfrm>
            <a:off x="140720" y="5741099"/>
            <a:ext cx="2319187" cy="871728"/>
          </a:xfrm>
          <a:prstGeom prst="rect">
            <a:avLst/>
          </a:prstGeom>
        </p:spPr>
      </p:pic>
    </p:spTree>
    <p:extLst>
      <p:ext uri="{BB962C8B-B14F-4D97-AF65-F5344CB8AC3E}">
        <p14:creationId xmlns:p14="http://schemas.microsoft.com/office/powerpoint/2010/main" val="2833415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B77B1B-73AB-46A5-84F0-A30BF244D9F1}" type="datetimeFigureOut">
              <a:rPr lang="en-US" smtClean="0"/>
              <a:t>7/6/2018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56EE8-2F36-43EB-92A5-D4AD03A96254}" type="slidenum">
              <a:rPr lang="en-US" smtClean="0"/>
              <a:t>‹#›</a:t>
            </a:fld>
            <a:endParaRPr lang="en-US"/>
          </a:p>
        </p:txBody>
      </p:sp>
    </p:spTree>
    <p:extLst>
      <p:ext uri="{BB962C8B-B14F-4D97-AF65-F5344CB8AC3E}">
        <p14:creationId xmlns:p14="http://schemas.microsoft.com/office/powerpoint/2010/main" val="120800031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B77B1B-73AB-46A5-84F0-A30BF244D9F1}" type="datetimeFigureOut">
              <a:rPr lang="en-US" smtClean="0"/>
              <a:t>7/6/2018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F56EE8-2F36-43EB-92A5-D4AD03A96254}" type="slidenum">
              <a:rPr lang="en-US" smtClean="0"/>
              <a:t>‹#›</a:t>
            </a:fld>
            <a:endParaRPr lang="en-US"/>
          </a:p>
        </p:txBody>
      </p:sp>
    </p:spTree>
    <p:extLst>
      <p:ext uri="{BB962C8B-B14F-4D97-AF65-F5344CB8AC3E}">
        <p14:creationId xmlns:p14="http://schemas.microsoft.com/office/powerpoint/2010/main" val="113874558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B77B1B-73AB-46A5-84F0-A30BF244D9F1}" type="datetimeFigureOut">
              <a:rPr lang="en-US" smtClean="0"/>
              <a:t>7/6/2018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F56EE8-2F36-43EB-92A5-D4AD03A96254}" type="slidenum">
              <a:rPr lang="en-US" smtClean="0"/>
              <a:t>‹#›</a:t>
            </a:fld>
            <a:endParaRPr lang="en-US"/>
          </a:p>
        </p:txBody>
      </p:sp>
    </p:spTree>
    <p:extLst>
      <p:ext uri="{BB962C8B-B14F-4D97-AF65-F5344CB8AC3E}">
        <p14:creationId xmlns:p14="http://schemas.microsoft.com/office/powerpoint/2010/main" val="298839400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42B50CD-5690-455A-BAEB-3A855FABDD37}" type="slidenum">
              <a:rPr lang="en-US" smtClean="0"/>
              <a:pPr/>
              <a:t>‹#›</a:t>
            </a:fld>
            <a:endParaRPr lang="en-US" dirty="0"/>
          </a:p>
        </p:txBody>
      </p:sp>
      <p:pic>
        <p:nvPicPr>
          <p:cNvPr id="6" name="Picture 5" descr="Artboard 8.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pic>
        <p:nvPicPr>
          <p:cNvPr id="7" name="Picture 6">
            <a:extLst>
              <a:ext uri="{FF2B5EF4-FFF2-40B4-BE49-F238E27FC236}">
                <a16:creationId xmlns:a16="http://schemas.microsoft.com/office/drawing/2014/main" id="{6FF6DDD1-2E41-499B-A94F-E20228550D7D}"/>
              </a:ext>
            </a:extLst>
          </p:cNvPr>
          <p:cNvPicPr>
            <a:picLocks noChangeAspect="1"/>
          </p:cNvPicPr>
          <p:nvPr userDrawn="1"/>
        </p:nvPicPr>
        <p:blipFill>
          <a:blip r:embed="rId3"/>
          <a:stretch>
            <a:fillRect/>
          </a:stretch>
        </p:blipFill>
        <p:spPr>
          <a:xfrm>
            <a:off x="140720" y="5741099"/>
            <a:ext cx="2319187" cy="871728"/>
          </a:xfrm>
          <a:prstGeom prst="rect">
            <a:avLst/>
          </a:prstGeom>
        </p:spPr>
      </p:pic>
    </p:spTree>
    <p:extLst>
      <p:ext uri="{BB962C8B-B14F-4D97-AF65-F5344CB8AC3E}">
        <p14:creationId xmlns:p14="http://schemas.microsoft.com/office/powerpoint/2010/main" val="238236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DD6A1D-1CD7-40A0-BB2A-D72F814B6AD3}" type="datetimeFigureOut">
              <a:rPr lang="en-US" smtClean="0"/>
              <a:t>7/6/2018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ACDE62-5CCB-42CC-820A-66DFF460BCB9}" type="slidenum">
              <a:rPr lang="en-US" smtClean="0"/>
              <a:t>‹#›</a:t>
            </a:fld>
            <a:endParaRPr lang="en-US" dirty="0"/>
          </a:p>
        </p:txBody>
      </p:sp>
    </p:spTree>
    <p:extLst>
      <p:ext uri="{BB962C8B-B14F-4D97-AF65-F5344CB8AC3E}">
        <p14:creationId xmlns:p14="http://schemas.microsoft.com/office/powerpoint/2010/main" val="1017308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B77B1B-73AB-46A5-84F0-A30BF244D9F1}" type="datetimeFigureOut">
              <a:rPr lang="en-US" smtClean="0"/>
              <a:t>7/6/2018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F56EE8-2F36-43EB-92A5-D4AD03A96254}" type="slidenum">
              <a:rPr lang="en-US" smtClean="0"/>
              <a:t>‹#›</a:t>
            </a:fld>
            <a:endParaRPr lang="en-US"/>
          </a:p>
        </p:txBody>
      </p:sp>
    </p:spTree>
    <p:extLst>
      <p:ext uri="{BB962C8B-B14F-4D97-AF65-F5344CB8AC3E}">
        <p14:creationId xmlns:p14="http://schemas.microsoft.com/office/powerpoint/2010/main" val="147172427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B77B1B-73AB-46A5-84F0-A30BF244D9F1}" type="datetimeFigureOut">
              <a:rPr lang="en-US" smtClean="0"/>
              <a:t>7/6/2018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F56EE8-2F36-43EB-92A5-D4AD03A96254}" type="slidenum">
              <a:rPr lang="en-US" smtClean="0"/>
              <a:t>‹#›</a:t>
            </a:fld>
            <a:endParaRPr lang="en-US"/>
          </a:p>
        </p:txBody>
      </p:sp>
    </p:spTree>
    <p:extLst>
      <p:ext uri="{BB962C8B-B14F-4D97-AF65-F5344CB8AC3E}">
        <p14:creationId xmlns:p14="http://schemas.microsoft.com/office/powerpoint/2010/main" val="2716323642"/>
      </p:ext>
    </p:extLst>
  </p:cSld>
  <p:clrMap bg1="lt1" tx1="dk1" bg2="lt2" tx2="dk2" accent1="accent1" accent2="accent2" accent3="accent3" accent4="accent4" accent5="accent5" accent6="accent6" hlink="hlink" folHlink="folHlink"/>
  <p:sldLayoutIdLst>
    <p:sldLayoutId id="2147483670"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50" r:id="rId14"/>
    <p:sldLayoutId id="2147483652" r:id="rId15"/>
    <p:sldLayoutId id="2147483654" r:id="rId16"/>
    <p:sldLayoutId id="2147483655"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des.illinois.gov/" TargetMode="External"/><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www.illinoisworknet.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hyperlink" Target="http://www.illinoisworknet.com/" TargetMode="Externa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illinoisworknet.com/partners/Pages/CustomerSupportCenter.aspx"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hyperlink" Target="http://www.illinoisworknet.com/partners/Pages/Customer-Support-Center.aspx" TargetMode="External"/><Relationship Id="rId2" Type="http://schemas.openxmlformats.org/officeDocument/2006/relationships/hyperlink" Target="http://www.illinoisworknet.com/partners" TargetMode="External"/><Relationship Id="rId1" Type="http://schemas.openxmlformats.org/officeDocument/2006/relationships/slideLayout" Target="../slideLayouts/slideLayout3.xml"/><Relationship Id="rId5" Type="http://schemas.openxmlformats.org/officeDocument/2006/relationships/hyperlink" Target="https://www.illinoisworknet.com/partners/Pages/outreachtools.aspx" TargetMode="External"/><Relationship Id="rId4" Type="http://schemas.openxmlformats.org/officeDocument/2006/relationships/hyperlink" Target="http://www.illinoisworknet.com/partners/Pages/Assessments.aspx"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hyperlink" Target="http://www.ides.illinois.gov/" TargetMode="External"/><Relationship Id="rId3" Type="http://schemas.openxmlformats.org/officeDocument/2006/relationships/hyperlink" Target="http://www.illinoisworknet.com/" TargetMode="External"/><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mailto:info@illinoisworknet.com" TargetMode="External"/><Relationship Id="rId9" Type="http://schemas.openxmlformats.org/officeDocument/2006/relationships/hyperlink" Target="mailto:des.cis@Illinois.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hyperlink" Target="http://www.ides.illinois.gov/Pages/Workforce_IllinoisJobLink.aspx" TargetMode="External"/><Relationship Id="rId3" Type="http://schemas.openxmlformats.org/officeDocument/2006/relationships/image" Target="../media/image1.png"/><Relationship Id="rId7" Type="http://schemas.openxmlformats.org/officeDocument/2006/relationships/hyperlink" Target="http://www.ides.illinois.gov/Pages/ES_Special_Programs.aspx" TargetMode="External"/><Relationship Id="rId2" Type="http://schemas.openxmlformats.org/officeDocument/2006/relationships/image" Target="../media/image10.jpg"/><Relationship Id="rId1" Type="http://schemas.openxmlformats.org/officeDocument/2006/relationships/slideLayout" Target="../slideLayouts/slideLayout8.xml"/><Relationship Id="rId6" Type="http://schemas.openxmlformats.org/officeDocument/2006/relationships/hyperlink" Target="http://www.ides.illinois.gov/lmi/Pages/Labor_Market_and_Career_Information_Publications.aspx" TargetMode="External"/><Relationship Id="rId5" Type="http://schemas.openxmlformats.org/officeDocument/2006/relationships/hyperlink" Target="https://illinois.virtuallmi.com/" TargetMode="External"/><Relationship Id="rId4" Type="http://schemas.openxmlformats.org/officeDocument/2006/relationships/hyperlink" Target="http://www.ides.illinois.gov/lmi/Pages/Career_Information.aspx"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idx="4294967295"/>
          </p:nvPr>
        </p:nvSpPr>
        <p:spPr>
          <a:xfrm>
            <a:off x="0" y="2431174"/>
            <a:ext cx="7421563" cy="2435225"/>
          </a:xfrm>
          <a:prstGeom prst="rect">
            <a:avLst/>
          </a:prstGeom>
        </p:spPr>
        <p:txBody>
          <a:bodyPr>
            <a:noAutofit/>
          </a:bodyPr>
          <a:lstStyle/>
          <a:p>
            <a:r>
              <a:rPr lang="en-US" sz="7200" b="1" dirty="0">
                <a:solidFill>
                  <a:srgbClr val="B64B26"/>
                </a:solidFill>
              </a:rPr>
              <a:t>Get Ready! </a:t>
            </a:r>
            <a:br>
              <a:rPr lang="en-US" b="1" dirty="0">
                <a:solidFill>
                  <a:srgbClr val="B64B26"/>
                </a:solidFill>
              </a:rPr>
            </a:br>
            <a:r>
              <a:rPr lang="en-US" sz="5400" b="1" dirty="0">
                <a:solidFill>
                  <a:srgbClr val="1A429A"/>
                </a:solidFill>
              </a:rPr>
              <a:t>College and Career Ready!</a:t>
            </a:r>
          </a:p>
        </p:txBody>
      </p:sp>
      <p:sp>
        <p:nvSpPr>
          <p:cNvPr id="2" name="TextBox 1"/>
          <p:cNvSpPr txBox="1"/>
          <p:nvPr/>
        </p:nvSpPr>
        <p:spPr>
          <a:xfrm>
            <a:off x="7158583" y="5066605"/>
            <a:ext cx="3966535" cy="954107"/>
          </a:xfrm>
          <a:prstGeom prst="rect">
            <a:avLst/>
          </a:prstGeom>
          <a:noFill/>
        </p:spPr>
        <p:txBody>
          <a:bodyPr wrap="none" rtlCol="0">
            <a:spAutoFit/>
          </a:bodyPr>
          <a:lstStyle/>
          <a:p>
            <a:r>
              <a:rPr lang="en-US" sz="2800" dirty="0">
                <a:hlinkClick r:id="rId3"/>
              </a:rPr>
              <a:t>www.ides.Illinois.gov</a:t>
            </a:r>
            <a:r>
              <a:rPr lang="en-US" sz="2800" dirty="0"/>
              <a:t> </a:t>
            </a:r>
          </a:p>
          <a:p>
            <a:r>
              <a:rPr lang="en-US" sz="2800" dirty="0">
                <a:hlinkClick r:id="rId4"/>
              </a:rPr>
              <a:t>www.illinoisworknet.com</a:t>
            </a:r>
            <a:r>
              <a:rPr lang="en-US" sz="2800" dirty="0"/>
              <a:t>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981" y="360387"/>
            <a:ext cx="2020784" cy="924542"/>
          </a:xfrm>
          <a:prstGeom prst="rect">
            <a:avLst/>
          </a:prstGeom>
        </p:spPr>
      </p:pic>
      <p:pic>
        <p:nvPicPr>
          <p:cNvPr id="3" name="Picture 2">
            <a:extLst>
              <a:ext uri="{FF2B5EF4-FFF2-40B4-BE49-F238E27FC236}">
                <a16:creationId xmlns:a16="http://schemas.microsoft.com/office/drawing/2014/main" id="{1F0782AA-B260-4BFC-8374-6E9FD01921DB}"/>
              </a:ext>
            </a:extLst>
          </p:cNvPr>
          <p:cNvPicPr>
            <a:picLocks noChangeAspect="1"/>
          </p:cNvPicPr>
          <p:nvPr/>
        </p:nvPicPr>
        <p:blipFill>
          <a:blip r:embed="rId6"/>
          <a:stretch>
            <a:fillRect/>
          </a:stretch>
        </p:blipFill>
        <p:spPr>
          <a:xfrm>
            <a:off x="2396043" y="353139"/>
            <a:ext cx="1863580" cy="931790"/>
          </a:xfrm>
          <a:prstGeom prst="rect">
            <a:avLst/>
          </a:prstGeom>
        </p:spPr>
      </p:pic>
      <p:pic>
        <p:nvPicPr>
          <p:cNvPr id="5" name="Picture 4">
            <a:extLst>
              <a:ext uri="{FF2B5EF4-FFF2-40B4-BE49-F238E27FC236}">
                <a16:creationId xmlns:a16="http://schemas.microsoft.com/office/drawing/2014/main" id="{B98A3009-5334-4EC3-9A53-A83916F76776}"/>
              </a:ext>
            </a:extLst>
          </p:cNvPr>
          <p:cNvPicPr>
            <a:picLocks noChangeAspect="1"/>
          </p:cNvPicPr>
          <p:nvPr/>
        </p:nvPicPr>
        <p:blipFill>
          <a:blip r:embed="rId7"/>
          <a:stretch>
            <a:fillRect/>
          </a:stretch>
        </p:blipFill>
        <p:spPr>
          <a:xfrm>
            <a:off x="5471410" y="138684"/>
            <a:ext cx="6520721" cy="2455505"/>
          </a:xfrm>
          <a:prstGeom prst="rect">
            <a:avLst/>
          </a:prstGeom>
        </p:spPr>
      </p:pic>
      <p:sp>
        <p:nvSpPr>
          <p:cNvPr id="6" name="TextBox 5">
            <a:extLst>
              <a:ext uri="{FF2B5EF4-FFF2-40B4-BE49-F238E27FC236}">
                <a16:creationId xmlns:a16="http://schemas.microsoft.com/office/drawing/2014/main" id="{493138EA-B150-4AC6-981C-A509AA8E0D53}"/>
              </a:ext>
            </a:extLst>
          </p:cNvPr>
          <p:cNvSpPr txBox="1"/>
          <p:nvPr/>
        </p:nvSpPr>
        <p:spPr>
          <a:xfrm>
            <a:off x="124981" y="4679340"/>
            <a:ext cx="7076940" cy="1384995"/>
          </a:xfrm>
          <a:prstGeom prst="rect">
            <a:avLst/>
          </a:prstGeom>
          <a:noFill/>
        </p:spPr>
        <p:txBody>
          <a:bodyPr wrap="square" rtlCol="0">
            <a:spAutoFit/>
          </a:bodyPr>
          <a:lstStyle/>
          <a:p>
            <a:r>
              <a:rPr lang="en-US" sz="2800" dirty="0">
                <a:solidFill>
                  <a:schemeClr val="accent2">
                    <a:lumMod val="50000"/>
                  </a:schemeClr>
                </a:solidFill>
              </a:rPr>
              <a:t>Presenters:</a:t>
            </a:r>
          </a:p>
          <a:p>
            <a:r>
              <a:rPr lang="en-US" sz="2800" dirty="0">
                <a:solidFill>
                  <a:srgbClr val="1A429A"/>
                </a:solidFill>
              </a:rPr>
              <a:t>Troy McMillan – </a:t>
            </a:r>
            <a:r>
              <a:rPr lang="en-US" dirty="0">
                <a:solidFill>
                  <a:srgbClr val="1A429A"/>
                </a:solidFill>
              </a:rPr>
              <a:t>Illinois Department of Employment Security</a:t>
            </a:r>
          </a:p>
          <a:p>
            <a:r>
              <a:rPr lang="en-US" sz="2800" dirty="0">
                <a:solidFill>
                  <a:srgbClr val="1A429A"/>
                </a:solidFill>
              </a:rPr>
              <a:t>Dee Reinhardt – </a:t>
            </a:r>
            <a:r>
              <a:rPr lang="en-US" dirty="0">
                <a:solidFill>
                  <a:srgbClr val="1A429A"/>
                </a:solidFill>
              </a:rPr>
              <a:t>Illinois workNet</a:t>
            </a:r>
          </a:p>
        </p:txBody>
      </p:sp>
      <p:sp>
        <p:nvSpPr>
          <p:cNvPr id="7" name="TextBox 6">
            <a:extLst>
              <a:ext uri="{FF2B5EF4-FFF2-40B4-BE49-F238E27FC236}">
                <a16:creationId xmlns:a16="http://schemas.microsoft.com/office/drawing/2014/main" id="{A7C8AC9E-5409-49A1-A6FD-4C341E6FF2F9}"/>
              </a:ext>
            </a:extLst>
          </p:cNvPr>
          <p:cNvSpPr txBox="1"/>
          <p:nvPr/>
        </p:nvSpPr>
        <p:spPr>
          <a:xfrm>
            <a:off x="1543987" y="6220918"/>
            <a:ext cx="10448144" cy="461665"/>
          </a:xfrm>
          <a:prstGeom prst="rect">
            <a:avLst/>
          </a:prstGeom>
          <a:noFill/>
        </p:spPr>
        <p:txBody>
          <a:bodyPr wrap="square" rtlCol="0">
            <a:spAutoFit/>
          </a:bodyPr>
          <a:lstStyle/>
          <a:p>
            <a:r>
              <a:rPr lang="en-US" sz="2400" b="1" dirty="0">
                <a:solidFill>
                  <a:srgbClr val="1A429A"/>
                </a:solidFill>
              </a:rPr>
              <a:t>July 19, 2018  - </a:t>
            </a:r>
            <a:r>
              <a:rPr lang="en-US" sz="2400" dirty="0">
                <a:solidFill>
                  <a:srgbClr val="1A429A"/>
                </a:solidFill>
              </a:rPr>
              <a:t>College Changes Everything Conference, Tinley Park, IL</a:t>
            </a:r>
          </a:p>
        </p:txBody>
      </p:sp>
    </p:spTree>
    <p:extLst>
      <p:ext uri="{BB962C8B-B14F-4D97-AF65-F5344CB8AC3E}">
        <p14:creationId xmlns:p14="http://schemas.microsoft.com/office/powerpoint/2010/main" val="4247516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rtboard 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2" name="Title 1"/>
          <p:cNvSpPr>
            <a:spLocks noGrp="1"/>
          </p:cNvSpPr>
          <p:nvPr>
            <p:ph type="title"/>
          </p:nvPr>
        </p:nvSpPr>
        <p:spPr>
          <a:xfrm>
            <a:off x="190440" y="176401"/>
            <a:ext cx="10956327" cy="1325563"/>
          </a:xfrm>
          <a:prstGeom prst="rect">
            <a:avLst/>
          </a:prstGeom>
        </p:spPr>
        <p:txBody>
          <a:bodyPr/>
          <a:lstStyle/>
          <a:p>
            <a:r>
              <a:rPr lang="en-US" sz="4800" dirty="0">
                <a:solidFill>
                  <a:srgbClr val="B64B26"/>
                </a:solidFill>
              </a:rPr>
              <a:t>Illinois workNet®</a:t>
            </a:r>
          </a:p>
        </p:txBody>
      </p:sp>
      <p:sp>
        <p:nvSpPr>
          <p:cNvPr id="3" name="Content Placeholder 2"/>
          <p:cNvSpPr>
            <a:spLocks noGrp="1"/>
          </p:cNvSpPr>
          <p:nvPr>
            <p:ph idx="1"/>
          </p:nvPr>
        </p:nvSpPr>
        <p:spPr>
          <a:xfrm>
            <a:off x="190440" y="1362973"/>
            <a:ext cx="4450571" cy="4735901"/>
          </a:xfrm>
          <a:prstGeom prst="rect">
            <a:avLst/>
          </a:prstGeom>
        </p:spPr>
        <p:txBody>
          <a:bodyPr>
            <a:normAutofit/>
          </a:bodyPr>
          <a:lstStyle/>
          <a:p>
            <a:pPr marL="0" indent="0">
              <a:spcAft>
                <a:spcPts val="1200"/>
              </a:spcAft>
              <a:buNone/>
            </a:pPr>
            <a:r>
              <a:rPr lang="en-US" sz="2000" b="1" dirty="0"/>
              <a:t>Benefits for Adult Education Students and Providers:</a:t>
            </a:r>
          </a:p>
          <a:p>
            <a:r>
              <a:rPr lang="en-US" sz="2000" dirty="0"/>
              <a:t>Students can access resources and tools to help them explore careers, training, and the skills needed to reach their training and employment goals.</a:t>
            </a:r>
          </a:p>
          <a:p>
            <a:r>
              <a:rPr lang="en-US" sz="2000" dirty="0"/>
              <a:t>Providers have access to the same resources and tools.  Plus, they have  instructor guides and partner tools to recover passwords, view student assessments, plans, saved resumes, and more.</a:t>
            </a:r>
          </a:p>
          <a:p>
            <a:r>
              <a:rPr lang="en-US" sz="2000" dirty="0"/>
              <a:t>All of these resources are FREE.</a:t>
            </a:r>
          </a:p>
        </p:txBody>
      </p:sp>
      <p:sp>
        <p:nvSpPr>
          <p:cNvPr id="5" name="Slide Number Placeholder 4">
            <a:extLst>
              <a:ext uri="{FF2B5EF4-FFF2-40B4-BE49-F238E27FC236}">
                <a16:creationId xmlns:a16="http://schemas.microsoft.com/office/drawing/2014/main" id="{29A756B0-894F-4F52-ACD0-12403D6BA59E}"/>
              </a:ext>
            </a:extLst>
          </p:cNvPr>
          <p:cNvSpPr>
            <a:spLocks noGrp="1"/>
          </p:cNvSpPr>
          <p:nvPr>
            <p:ph type="sldNum" sz="quarter" idx="12"/>
          </p:nvPr>
        </p:nvSpPr>
        <p:spPr/>
        <p:txBody>
          <a:bodyPr/>
          <a:lstStyle/>
          <a:p>
            <a:fld id="{442B50CD-5690-455A-BAEB-3A855FABDD37}" type="slidenum">
              <a:rPr lang="en-US" smtClean="0"/>
              <a:pPr/>
              <a:t>11</a:t>
            </a:fld>
            <a:endParaRPr lang="en-US"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06958" y="1491911"/>
            <a:ext cx="7159799" cy="3874177"/>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2184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5CD02A4-AEDD-4BA8-AF91-95226FECE38D}"/>
              </a:ext>
            </a:extLst>
          </p:cNvPr>
          <p:cNvSpPr/>
          <p:nvPr/>
        </p:nvSpPr>
        <p:spPr>
          <a:xfrm>
            <a:off x="0" y="-21671"/>
            <a:ext cx="12192000" cy="3835761"/>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1A35880-FD1F-4087-99F4-2D43DE376D98}"/>
              </a:ext>
            </a:extLst>
          </p:cNvPr>
          <p:cNvSpPr>
            <a:spLocks noGrp="1"/>
          </p:cNvSpPr>
          <p:nvPr>
            <p:ph type="sldNum" sz="quarter" idx="12"/>
          </p:nvPr>
        </p:nvSpPr>
        <p:spPr/>
        <p:txBody>
          <a:bodyPr/>
          <a:lstStyle/>
          <a:p>
            <a:fld id="{442B50CD-5690-455A-BAEB-3A855FABDD37}" type="slidenum">
              <a:rPr lang="en-US" smtClean="0"/>
              <a:pPr/>
              <a:t>12</a:t>
            </a:fld>
            <a:endParaRPr lang="en-US" dirty="0"/>
          </a:p>
        </p:txBody>
      </p:sp>
      <p:pic>
        <p:nvPicPr>
          <p:cNvPr id="6" name="Picture 5"/>
          <p:cNvPicPr>
            <a:picLocks noChangeAspect="1"/>
          </p:cNvPicPr>
          <p:nvPr/>
        </p:nvPicPr>
        <p:blipFill rotWithShape="1">
          <a:blip r:embed="rId3"/>
          <a:srcRect l="1262" t="571" r="1377"/>
          <a:stretch/>
        </p:blipFill>
        <p:spPr>
          <a:xfrm>
            <a:off x="553375" y="223023"/>
            <a:ext cx="2494625" cy="2462376"/>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2909043" y="1886052"/>
            <a:ext cx="2543175" cy="2466975"/>
          </a:xfrm>
          <a:prstGeom prst="rect">
            <a:avLst/>
          </a:prstGeom>
          <a:ln>
            <a:solidFill>
              <a:schemeClr val="tx1"/>
            </a:solidFill>
          </a:ln>
        </p:spPr>
      </p:pic>
      <p:pic>
        <p:nvPicPr>
          <p:cNvPr id="13" name="Picture 12"/>
          <p:cNvPicPr>
            <a:picLocks noChangeAspect="1"/>
          </p:cNvPicPr>
          <p:nvPr/>
        </p:nvPicPr>
        <p:blipFill rotWithShape="1">
          <a:blip r:embed="rId5"/>
          <a:srcRect t="1745" r="1526"/>
          <a:stretch/>
        </p:blipFill>
        <p:spPr>
          <a:xfrm>
            <a:off x="5406306" y="3872222"/>
            <a:ext cx="2504373" cy="1937277"/>
          </a:xfrm>
          <a:prstGeom prst="rect">
            <a:avLst/>
          </a:prstGeom>
          <a:ln>
            <a:solidFill>
              <a:schemeClr val="tx1"/>
            </a:solidFill>
          </a:ln>
        </p:spPr>
      </p:pic>
      <p:sp>
        <p:nvSpPr>
          <p:cNvPr id="14" name="Title 4"/>
          <p:cNvSpPr>
            <a:spLocks noGrp="1"/>
          </p:cNvSpPr>
          <p:nvPr>
            <p:ph type="title"/>
          </p:nvPr>
        </p:nvSpPr>
        <p:spPr>
          <a:xfrm>
            <a:off x="108642" y="4557953"/>
            <a:ext cx="5194871" cy="1295724"/>
          </a:xfrm>
        </p:spPr>
        <p:txBody>
          <a:bodyPr>
            <a:normAutofit/>
          </a:bodyPr>
          <a:lstStyle/>
          <a:p>
            <a:r>
              <a:rPr lang="en-US" sz="3200" dirty="0">
                <a:solidFill>
                  <a:srgbClr val="B64B26"/>
                </a:solidFill>
              </a:rPr>
              <a:t>Individual Resources and Tools to Prepare a Career Plan</a:t>
            </a:r>
          </a:p>
        </p:txBody>
      </p:sp>
      <p:sp>
        <p:nvSpPr>
          <p:cNvPr id="15" name="Rectangle 14"/>
          <p:cNvSpPr/>
          <p:nvPr/>
        </p:nvSpPr>
        <p:spPr>
          <a:xfrm>
            <a:off x="2538302" y="6072545"/>
            <a:ext cx="7115396" cy="369332"/>
          </a:xfrm>
          <a:prstGeom prst="rect">
            <a:avLst/>
          </a:prstGeom>
        </p:spPr>
        <p:txBody>
          <a:bodyPr wrap="square">
            <a:spAutoFit/>
          </a:bodyPr>
          <a:lstStyle/>
          <a:p>
            <a:pPr>
              <a:defRPr/>
            </a:pPr>
            <a:r>
              <a:rPr lang="en-US" dirty="0">
                <a:solidFill>
                  <a:srgbClr val="333133"/>
                </a:solidFill>
                <a:latin typeface="Segoe UI" panose="020B0502040204020203" pitchFamily="34" charset="0"/>
                <a:cs typeface="Segoe UI" panose="020B0502040204020203" pitchFamily="34" charset="0"/>
              </a:rPr>
              <a:t>Connect to online and in-person resources, tools and programs.</a:t>
            </a:r>
            <a:endParaRPr lang="en-US" dirty="0">
              <a:solidFill>
                <a:srgbClr val="333133"/>
              </a:solidFill>
              <a:cs typeface="Arial"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0558" y="105688"/>
            <a:ext cx="5120640" cy="3404438"/>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6358" r="19368"/>
          <a:stretch/>
        </p:blipFill>
        <p:spPr>
          <a:xfrm>
            <a:off x="8669138" y="3049566"/>
            <a:ext cx="3200400" cy="2876212"/>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7639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9043" b="-268"/>
          <a:stretch/>
        </p:blipFill>
        <p:spPr>
          <a:xfrm>
            <a:off x="7158588" y="-40995"/>
            <a:ext cx="5504724" cy="7146781"/>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9043" b="-268"/>
          <a:stretch/>
        </p:blipFill>
        <p:spPr>
          <a:xfrm>
            <a:off x="3930853" y="-52264"/>
            <a:ext cx="5504724" cy="7146782"/>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8155" y="-40995"/>
            <a:ext cx="7286743" cy="7099451"/>
          </a:xfrm>
          <a:prstGeom prst="rect">
            <a:avLst/>
          </a:prstGeom>
        </p:spPr>
      </p:pic>
      <p:sp>
        <p:nvSpPr>
          <p:cNvPr id="2" name="Rectangle 1"/>
          <p:cNvSpPr/>
          <p:nvPr/>
        </p:nvSpPr>
        <p:spPr>
          <a:xfrm>
            <a:off x="4496860" y="-47100"/>
            <a:ext cx="7705414" cy="4616648"/>
          </a:xfrm>
          <a:prstGeom prst="rect">
            <a:avLst/>
          </a:prstGeom>
          <a:solidFill>
            <a:schemeClr val="accent2">
              <a:lumMod val="75000"/>
            </a:schemeClr>
          </a:solidFill>
        </p:spPr>
        <p:txBody>
          <a:bodyPr wrap="square">
            <a:spAutoFit/>
          </a:bodyPr>
          <a:lstStyle/>
          <a:p>
            <a:pPr>
              <a:spcAft>
                <a:spcPts val="1200"/>
              </a:spcAft>
            </a:pPr>
            <a:endParaRPr lang="en-US" sz="2800" b="1" dirty="0">
              <a:solidFill>
                <a:schemeClr val="bg1"/>
              </a:solidFill>
            </a:endParaRPr>
          </a:p>
          <a:p>
            <a:pPr>
              <a:spcAft>
                <a:spcPts val="1200"/>
              </a:spcAft>
            </a:pPr>
            <a:endParaRPr lang="en-US" sz="2800" b="1" dirty="0">
              <a:solidFill>
                <a:schemeClr val="bg1"/>
              </a:solidFill>
            </a:endParaRPr>
          </a:p>
          <a:p>
            <a:pPr>
              <a:spcAft>
                <a:spcPts val="1200"/>
              </a:spcAft>
            </a:pPr>
            <a:endParaRPr lang="en-US" sz="2800" b="1" dirty="0">
              <a:solidFill>
                <a:schemeClr val="bg1"/>
              </a:solidFill>
            </a:endParaRPr>
          </a:p>
          <a:p>
            <a:pPr>
              <a:spcAft>
                <a:spcPts val="1200"/>
              </a:spcAft>
            </a:pPr>
            <a:endParaRPr lang="en-US" sz="2800" b="1" dirty="0">
              <a:solidFill>
                <a:schemeClr val="bg1"/>
              </a:solidFill>
            </a:endParaRPr>
          </a:p>
          <a:p>
            <a:pPr>
              <a:spcAft>
                <a:spcPts val="1200"/>
              </a:spcAft>
            </a:pPr>
            <a:endParaRPr lang="en-US" sz="2800" b="1" dirty="0">
              <a:solidFill>
                <a:schemeClr val="bg1"/>
              </a:solidFill>
            </a:endParaRPr>
          </a:p>
          <a:p>
            <a:pPr>
              <a:spcAft>
                <a:spcPts val="1200"/>
              </a:spcAft>
            </a:pPr>
            <a:endParaRPr lang="en-US" sz="2800" b="1" dirty="0">
              <a:solidFill>
                <a:schemeClr val="bg1"/>
              </a:solidFill>
            </a:endParaRPr>
          </a:p>
          <a:p>
            <a:pPr>
              <a:spcAft>
                <a:spcPts val="1200"/>
              </a:spcAft>
            </a:pPr>
            <a:endParaRPr lang="en-US" sz="2800" b="1" dirty="0">
              <a:solidFill>
                <a:schemeClr val="bg1"/>
              </a:solidFill>
            </a:endParaRPr>
          </a:p>
          <a:p>
            <a:pPr>
              <a:spcAft>
                <a:spcPts val="1200"/>
              </a:spcAft>
            </a:pPr>
            <a:endParaRPr lang="en-US" sz="2800" b="1" dirty="0">
              <a:solidFill>
                <a:schemeClr val="bg1"/>
              </a:solidFill>
            </a:endParaRPr>
          </a:p>
        </p:txBody>
      </p:sp>
      <p:pic>
        <p:nvPicPr>
          <p:cNvPr id="4" name="Picture 3"/>
          <p:cNvPicPr>
            <a:picLocks noChangeAspect="1"/>
          </p:cNvPicPr>
          <p:nvPr/>
        </p:nvPicPr>
        <p:blipFill>
          <a:blip r:embed="rId5"/>
          <a:stretch>
            <a:fillRect/>
          </a:stretch>
        </p:blipFill>
        <p:spPr>
          <a:xfrm>
            <a:off x="4804237" y="827711"/>
            <a:ext cx="2533650" cy="2867025"/>
          </a:xfrm>
          <a:prstGeom prst="rect">
            <a:avLst/>
          </a:prstGeom>
          <a:ln>
            <a:solidFill>
              <a:schemeClr val="tx1"/>
            </a:solidFill>
          </a:ln>
        </p:spPr>
      </p:pic>
      <p:pic>
        <p:nvPicPr>
          <p:cNvPr id="8" name="Picture 7"/>
          <p:cNvPicPr>
            <a:picLocks noChangeAspect="1"/>
          </p:cNvPicPr>
          <p:nvPr/>
        </p:nvPicPr>
        <p:blipFill>
          <a:blip r:embed="rId6"/>
          <a:stretch>
            <a:fillRect/>
          </a:stretch>
        </p:blipFill>
        <p:spPr>
          <a:xfrm>
            <a:off x="7168113" y="2755458"/>
            <a:ext cx="2524125" cy="2190750"/>
          </a:xfrm>
          <a:prstGeom prst="rect">
            <a:avLst/>
          </a:prstGeom>
          <a:ln>
            <a:solidFill>
              <a:schemeClr val="tx1"/>
            </a:solidFill>
          </a:ln>
        </p:spPr>
      </p:pic>
      <p:pic>
        <p:nvPicPr>
          <p:cNvPr id="9" name="Picture 8"/>
          <p:cNvPicPr>
            <a:picLocks noChangeAspect="1"/>
          </p:cNvPicPr>
          <p:nvPr/>
        </p:nvPicPr>
        <p:blipFill rotWithShape="1">
          <a:blip r:embed="rId7"/>
          <a:srcRect l="1173"/>
          <a:stretch/>
        </p:blipFill>
        <p:spPr>
          <a:xfrm>
            <a:off x="9285140" y="4125570"/>
            <a:ext cx="2532177" cy="2371725"/>
          </a:xfrm>
          <a:prstGeom prst="rect">
            <a:avLst/>
          </a:prstGeom>
          <a:ln>
            <a:solidFill>
              <a:schemeClr val="tx1"/>
            </a:solidFill>
          </a:ln>
        </p:spPr>
      </p:pic>
      <p:sp>
        <p:nvSpPr>
          <p:cNvPr id="10" name="Title 4"/>
          <p:cNvSpPr txBox="1">
            <a:spLocks/>
          </p:cNvSpPr>
          <p:nvPr/>
        </p:nvSpPr>
        <p:spPr>
          <a:xfrm>
            <a:off x="7814244" y="746564"/>
            <a:ext cx="4193411" cy="129572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rPr>
              <a:t>Individual Resources and Tools to Find Jobs</a:t>
            </a:r>
          </a:p>
        </p:txBody>
      </p:sp>
    </p:spTree>
    <p:extLst>
      <p:ext uri="{BB962C8B-B14F-4D97-AF65-F5344CB8AC3E}">
        <p14:creationId xmlns:p14="http://schemas.microsoft.com/office/powerpoint/2010/main" val="2205042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CACDE62-5CCB-42CC-820A-66DFF460BCB9}" type="slidenum">
              <a:rPr lang="en-US" smtClean="0"/>
              <a:t>14</a:t>
            </a:fld>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5685"/>
          <a:stretch/>
        </p:blipFill>
        <p:spPr>
          <a:xfrm>
            <a:off x="2518153" y="0"/>
            <a:ext cx="9686681" cy="6858000"/>
          </a:xfrm>
          <a:prstGeom prst="rect">
            <a:avLst/>
          </a:prstGeom>
        </p:spPr>
      </p:pic>
      <p:sp>
        <p:nvSpPr>
          <p:cNvPr id="6" name="Rectangle 5"/>
          <p:cNvSpPr/>
          <p:nvPr/>
        </p:nvSpPr>
        <p:spPr>
          <a:xfrm>
            <a:off x="0" y="0"/>
            <a:ext cx="4013735" cy="6858000"/>
          </a:xfrm>
          <a:prstGeom prst="rect">
            <a:avLst/>
          </a:prstGeom>
          <a:solidFill>
            <a:srgbClr val="B64B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p:cNvSpPr txBox="1">
            <a:spLocks/>
          </p:cNvSpPr>
          <p:nvPr/>
        </p:nvSpPr>
        <p:spPr>
          <a:xfrm>
            <a:off x="210286" y="371179"/>
            <a:ext cx="3803449" cy="311316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bg1"/>
                </a:solidFill>
              </a:rPr>
              <a:t>Individual Resources and Tools to:</a:t>
            </a:r>
          </a:p>
          <a:p>
            <a:pPr marL="457200" indent="-457200">
              <a:buFont typeface="Arial" panose="020B0604020202020204" pitchFamily="34" charset="0"/>
              <a:buChar char="•"/>
            </a:pPr>
            <a:r>
              <a:rPr lang="en-US" sz="3200" dirty="0">
                <a:solidFill>
                  <a:schemeClr val="bg1"/>
                </a:solidFill>
              </a:rPr>
              <a:t>Find Support Services</a:t>
            </a:r>
          </a:p>
          <a:p>
            <a:pPr marL="457200" indent="-457200">
              <a:buFont typeface="Arial" panose="020B0604020202020204" pitchFamily="34" charset="0"/>
              <a:buChar char="•"/>
            </a:pPr>
            <a:r>
              <a:rPr lang="en-US" sz="3200" dirty="0">
                <a:solidFill>
                  <a:schemeClr val="bg1"/>
                </a:solidFill>
              </a:rPr>
              <a:t>Manage Your Work Success  </a:t>
            </a:r>
          </a:p>
        </p:txBody>
      </p:sp>
      <p:pic>
        <p:nvPicPr>
          <p:cNvPr id="8" name="Picture 7"/>
          <p:cNvPicPr>
            <a:picLocks noChangeAspect="1"/>
          </p:cNvPicPr>
          <p:nvPr/>
        </p:nvPicPr>
        <p:blipFill rotWithShape="1">
          <a:blip r:embed="rId4"/>
          <a:srcRect l="410" r="2280"/>
          <a:stretch/>
        </p:blipFill>
        <p:spPr>
          <a:xfrm>
            <a:off x="731520" y="3375025"/>
            <a:ext cx="2502568" cy="2981325"/>
          </a:xfrm>
          <a:prstGeom prst="rect">
            <a:avLst/>
          </a:prstGeom>
          <a:ln>
            <a:solidFill>
              <a:schemeClr val="tx1"/>
            </a:solidFill>
          </a:ln>
        </p:spPr>
      </p:pic>
    </p:spTree>
    <p:extLst>
      <p:ext uri="{BB962C8B-B14F-4D97-AF65-F5344CB8AC3E}">
        <p14:creationId xmlns:p14="http://schemas.microsoft.com/office/powerpoint/2010/main" val="394840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8054" y="397839"/>
            <a:ext cx="10956327" cy="410931"/>
          </a:xfrm>
        </p:spPr>
        <p:txBody>
          <a:bodyPr>
            <a:normAutofit fontScale="90000"/>
          </a:bodyPr>
          <a:lstStyle/>
          <a:p>
            <a:r>
              <a:rPr lang="en-US" sz="4800" dirty="0">
                <a:solidFill>
                  <a:srgbClr val="B64B26"/>
                </a:solidFill>
              </a:rPr>
              <a:t>Personalized Student Tools</a:t>
            </a:r>
          </a:p>
        </p:txBody>
      </p:sp>
      <p:sp>
        <p:nvSpPr>
          <p:cNvPr id="2" name="Content Placeholder 1"/>
          <p:cNvSpPr>
            <a:spLocks noGrp="1"/>
          </p:cNvSpPr>
          <p:nvPr>
            <p:ph idx="1"/>
          </p:nvPr>
        </p:nvSpPr>
        <p:spPr>
          <a:xfrm>
            <a:off x="713714" y="1427263"/>
            <a:ext cx="6078112" cy="4003473"/>
          </a:xfrm>
        </p:spPr>
        <p:txBody>
          <a:bodyPr>
            <a:normAutofit lnSpcReduction="10000"/>
          </a:bodyPr>
          <a:lstStyle/>
          <a:p>
            <a:pPr marL="0" indent="0">
              <a:buNone/>
            </a:pPr>
            <a:r>
              <a:rPr lang="en-US" sz="2400" dirty="0"/>
              <a:t>Illinois workNet offers a variety of personalization tools in My Dashboard. </a:t>
            </a:r>
          </a:p>
          <a:p>
            <a:pPr marL="0" indent="0">
              <a:buNone/>
            </a:pPr>
            <a:endParaRPr lang="en-US" sz="2400" dirty="0"/>
          </a:p>
          <a:p>
            <a:pPr marL="0" indent="0">
              <a:buNone/>
            </a:pPr>
            <a:r>
              <a:rPr lang="en-US" sz="2400" dirty="0"/>
              <a:t>This is an area where the adult education student can have one place to:</a:t>
            </a:r>
          </a:p>
          <a:p>
            <a:r>
              <a:rPr lang="en-US" sz="2400" dirty="0"/>
              <a:t>Access their Employment 101 guide. </a:t>
            </a:r>
          </a:p>
          <a:p>
            <a:r>
              <a:rPr lang="en-US" sz="2400" dirty="0"/>
              <a:t>Track their career and job search plans.</a:t>
            </a:r>
          </a:p>
          <a:p>
            <a:r>
              <a:rPr lang="en-US" sz="2400" dirty="0"/>
              <a:t>Get messages.</a:t>
            </a:r>
          </a:p>
          <a:p>
            <a:r>
              <a:rPr lang="en-US" sz="2400" dirty="0"/>
              <a:t>Access their resume and portfolio.</a:t>
            </a:r>
          </a:p>
          <a:p>
            <a:r>
              <a:rPr lang="en-US" sz="2400" dirty="0"/>
              <a:t>View assessment results.</a:t>
            </a:r>
          </a:p>
          <a:p>
            <a:pPr marL="0" indent="0">
              <a:buNone/>
            </a:pPr>
            <a:endParaRPr lang="en-US" sz="2400" dirty="0"/>
          </a:p>
        </p:txBody>
      </p:sp>
      <p:sp>
        <p:nvSpPr>
          <p:cNvPr id="4" name="Slide Number Placeholder 3"/>
          <p:cNvSpPr>
            <a:spLocks noGrp="1"/>
          </p:cNvSpPr>
          <p:nvPr>
            <p:ph type="sldNum" sz="quarter" idx="12"/>
          </p:nvPr>
        </p:nvSpPr>
        <p:spPr/>
        <p:txBody>
          <a:bodyPr/>
          <a:lstStyle/>
          <a:p>
            <a:fld id="{442B50CD-5690-455A-BAEB-3A855FABDD37}" type="slidenum">
              <a:rPr lang="en-US" smtClean="0"/>
              <a:pPr/>
              <a:t>15</a:t>
            </a:fld>
            <a:endParaRPr lang="en-US" dirty="0"/>
          </a:p>
        </p:txBody>
      </p:sp>
      <p:sp>
        <p:nvSpPr>
          <p:cNvPr id="16" name="Content Placeholder 1"/>
          <p:cNvSpPr txBox="1">
            <a:spLocks/>
          </p:cNvSpPr>
          <p:nvPr/>
        </p:nvSpPr>
        <p:spPr>
          <a:xfrm>
            <a:off x="6435518" y="1617541"/>
            <a:ext cx="3685130" cy="43582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pic>
        <p:nvPicPr>
          <p:cNvPr id="3" name="Picture 2">
            <a:extLst>
              <a:ext uri="{FF2B5EF4-FFF2-40B4-BE49-F238E27FC236}">
                <a16:creationId xmlns:a16="http://schemas.microsoft.com/office/drawing/2014/main" id="{B0DACB60-0494-4F3A-AB69-14F9E7A01DD9}"/>
              </a:ext>
            </a:extLst>
          </p:cNvPr>
          <p:cNvPicPr>
            <a:picLocks noChangeAspect="1"/>
          </p:cNvPicPr>
          <p:nvPr/>
        </p:nvPicPr>
        <p:blipFill rotWithShape="1">
          <a:blip r:embed="rId2"/>
          <a:srcRect t="3994"/>
          <a:stretch/>
        </p:blipFill>
        <p:spPr>
          <a:xfrm>
            <a:off x="7297485" y="0"/>
            <a:ext cx="4894515" cy="6858000"/>
          </a:xfrm>
          <a:prstGeom prst="rect">
            <a:avLst/>
          </a:prstGeom>
          <a:noFill/>
          <a:ln>
            <a:solidFill>
              <a:schemeClr val="tx1"/>
            </a:solidFill>
          </a:ln>
        </p:spPr>
      </p:pic>
    </p:spTree>
    <p:extLst>
      <p:ext uri="{BB962C8B-B14F-4D97-AF65-F5344CB8AC3E}">
        <p14:creationId xmlns:p14="http://schemas.microsoft.com/office/powerpoint/2010/main" val="309803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0794" y="1965459"/>
            <a:ext cx="2794535" cy="2677656"/>
          </a:xfrm>
          <a:prstGeom prst="rect">
            <a:avLst/>
          </a:prstGeom>
        </p:spPr>
        <p:txBody>
          <a:bodyPr wrap="square">
            <a:spAutoFit/>
          </a:bodyPr>
          <a:lstStyle/>
          <a:p>
            <a:r>
              <a:rPr lang="en-US" sz="2800" dirty="0"/>
              <a:t>Employment 101 is a self-guided, step-by-step approach your students can go through online. </a:t>
            </a:r>
          </a:p>
        </p:txBody>
      </p:sp>
      <p:pic>
        <p:nvPicPr>
          <p:cNvPr id="10" name="Picture 9"/>
          <p:cNvPicPr>
            <a:picLocks noChangeAspect="1"/>
          </p:cNvPicPr>
          <p:nvPr/>
        </p:nvPicPr>
        <p:blipFill>
          <a:blip r:embed="rId2"/>
          <a:stretch>
            <a:fillRect/>
          </a:stretch>
        </p:blipFill>
        <p:spPr>
          <a:xfrm>
            <a:off x="3060833" y="69004"/>
            <a:ext cx="8799021" cy="667512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6988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rtboard 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8" name="Title 1"/>
          <p:cNvSpPr>
            <a:spLocks noGrp="1"/>
          </p:cNvSpPr>
          <p:nvPr>
            <p:ph type="ctrTitle"/>
          </p:nvPr>
        </p:nvSpPr>
        <p:spPr>
          <a:xfrm>
            <a:off x="2057302" y="2094694"/>
            <a:ext cx="7600231" cy="2436398"/>
          </a:xfrm>
          <a:prstGeom prst="rect">
            <a:avLst/>
          </a:prstGeom>
        </p:spPr>
        <p:txBody>
          <a:bodyPr>
            <a:noAutofit/>
          </a:bodyPr>
          <a:lstStyle/>
          <a:p>
            <a:pPr algn="ctr"/>
            <a:r>
              <a:rPr lang="en-US" dirty="0">
                <a:solidFill>
                  <a:srgbClr val="B64B26"/>
                </a:solidFill>
              </a:rPr>
              <a:t>Employment 101 </a:t>
            </a:r>
            <a:br>
              <a:rPr lang="en-US" dirty="0">
                <a:solidFill>
                  <a:srgbClr val="B64B26"/>
                </a:solidFill>
              </a:rPr>
            </a:br>
            <a:r>
              <a:rPr lang="en-US" dirty="0">
                <a:solidFill>
                  <a:srgbClr val="B64B26"/>
                </a:solidFill>
              </a:rPr>
              <a:t>Demonstration</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13" y="315630"/>
            <a:ext cx="2620317" cy="1198838"/>
          </a:xfrm>
          <a:prstGeom prst="rect">
            <a:avLst/>
          </a:prstGeom>
        </p:spPr>
      </p:pic>
      <p:sp>
        <p:nvSpPr>
          <p:cNvPr id="3" name="Rectangle 2"/>
          <p:cNvSpPr/>
          <p:nvPr/>
        </p:nvSpPr>
        <p:spPr>
          <a:xfrm>
            <a:off x="4232166" y="6310156"/>
            <a:ext cx="3250505" cy="369332"/>
          </a:xfrm>
          <a:prstGeom prst="rect">
            <a:avLst/>
          </a:prstGeom>
        </p:spPr>
        <p:txBody>
          <a:bodyPr wrap="none">
            <a:spAutoFit/>
          </a:bodyPr>
          <a:lstStyle/>
          <a:p>
            <a:r>
              <a:rPr lang="en-US" dirty="0">
                <a:hlinkClick r:id="rId5"/>
              </a:rPr>
              <a:t>http://www.illinoisworknet.com</a:t>
            </a:r>
            <a:r>
              <a:rPr lang="en-US" dirty="0"/>
              <a:t> </a:t>
            </a:r>
          </a:p>
        </p:txBody>
      </p:sp>
    </p:spTree>
    <p:extLst>
      <p:ext uri="{BB962C8B-B14F-4D97-AF65-F5344CB8AC3E}">
        <p14:creationId xmlns:p14="http://schemas.microsoft.com/office/powerpoint/2010/main" val="3920801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a:spLocks noGrp="1"/>
          </p:cNvSpPr>
          <p:nvPr>
            <p:ph type="title"/>
          </p:nvPr>
        </p:nvSpPr>
        <p:spPr>
          <a:xfrm>
            <a:off x="142405" y="0"/>
            <a:ext cx="10195128" cy="1453580"/>
          </a:xfrm>
        </p:spPr>
        <p:txBody>
          <a:bodyPr>
            <a:normAutofit/>
          </a:bodyPr>
          <a:lstStyle/>
          <a:p>
            <a:r>
              <a:rPr lang="en-US" dirty="0">
                <a:solidFill>
                  <a:srgbClr val="B64B26"/>
                </a:solidFill>
              </a:rPr>
              <a:t>Employment 101: Pre &amp; Post-Assessments</a:t>
            </a:r>
          </a:p>
        </p:txBody>
      </p:sp>
      <p:pic>
        <p:nvPicPr>
          <p:cNvPr id="9" name="Picture 8">
            <a:extLst>
              <a:ext uri="{FF2B5EF4-FFF2-40B4-BE49-F238E27FC236}">
                <a16:creationId xmlns:a16="http://schemas.microsoft.com/office/drawing/2014/main" id="{A9BADC64-BFCC-48F8-A32C-2A1AEDA0A58F}"/>
              </a:ext>
            </a:extLst>
          </p:cNvPr>
          <p:cNvPicPr>
            <a:picLocks noChangeAspect="1"/>
          </p:cNvPicPr>
          <p:nvPr/>
        </p:nvPicPr>
        <p:blipFill rotWithShape="1">
          <a:blip r:embed="rId2"/>
          <a:srcRect l="50774" t="9056" r="25152" b="22917"/>
          <a:stretch/>
        </p:blipFill>
        <p:spPr>
          <a:xfrm>
            <a:off x="2347618" y="2238651"/>
            <a:ext cx="2030932" cy="4356208"/>
          </a:xfrm>
          <a:prstGeom prst="rect">
            <a:avLst/>
          </a:prstGeom>
          <a:ln>
            <a:solidFill>
              <a:schemeClr val="tx1"/>
            </a:solid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A9BADC64-BFCC-48F8-A32C-2A1AEDA0A58F}"/>
              </a:ext>
            </a:extLst>
          </p:cNvPr>
          <p:cNvPicPr>
            <a:picLocks noChangeAspect="1"/>
          </p:cNvPicPr>
          <p:nvPr/>
        </p:nvPicPr>
        <p:blipFill rotWithShape="1">
          <a:blip r:embed="rId2"/>
          <a:srcRect l="1959" t="9394" r="74195" b="22792"/>
          <a:stretch/>
        </p:blipFill>
        <p:spPr>
          <a:xfrm>
            <a:off x="163417" y="2252313"/>
            <a:ext cx="2011680" cy="4342546"/>
          </a:xfrm>
          <a:prstGeom prst="rect">
            <a:avLst/>
          </a:prstGeom>
          <a:ln>
            <a:solidFill>
              <a:schemeClr val="tx1"/>
            </a:solid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3"/>
          <a:srcRect l="1747" t="6176"/>
          <a:stretch/>
        </p:blipFill>
        <p:spPr>
          <a:xfrm>
            <a:off x="5486244" y="1622857"/>
            <a:ext cx="6542339" cy="5183946"/>
          </a:xfrm>
          <a:prstGeom prst="rect">
            <a:avLst/>
          </a:prstGeom>
          <a:ln>
            <a:solidFill>
              <a:schemeClr val="tx1"/>
            </a:solid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8E39E3BD-BBA7-4BF9-8176-7C0414BE891F}"/>
              </a:ext>
            </a:extLst>
          </p:cNvPr>
          <p:cNvSpPr txBox="1"/>
          <p:nvPr/>
        </p:nvSpPr>
        <p:spPr>
          <a:xfrm>
            <a:off x="361025" y="1667538"/>
            <a:ext cx="4328846" cy="584775"/>
          </a:xfrm>
          <a:prstGeom prst="rect">
            <a:avLst/>
          </a:prstGeom>
          <a:noFill/>
        </p:spPr>
        <p:txBody>
          <a:bodyPr wrap="square" rtlCol="0">
            <a:spAutoFit/>
          </a:bodyPr>
          <a:lstStyle/>
          <a:p>
            <a:pPr algn="ctr"/>
            <a:r>
              <a:rPr lang="en-US" sz="1600" b="1" dirty="0"/>
              <a:t>Student can access the Pre/Post Assessments in their account.</a:t>
            </a:r>
          </a:p>
        </p:txBody>
      </p:sp>
      <p:sp>
        <p:nvSpPr>
          <p:cNvPr id="13" name="TextBox 12">
            <a:extLst>
              <a:ext uri="{FF2B5EF4-FFF2-40B4-BE49-F238E27FC236}">
                <a16:creationId xmlns:a16="http://schemas.microsoft.com/office/drawing/2014/main" id="{8E39E3BD-BBA7-4BF9-8176-7C0414BE891F}"/>
              </a:ext>
            </a:extLst>
          </p:cNvPr>
          <p:cNvSpPr txBox="1"/>
          <p:nvPr/>
        </p:nvSpPr>
        <p:spPr>
          <a:xfrm>
            <a:off x="5486244" y="1284303"/>
            <a:ext cx="6542339" cy="338554"/>
          </a:xfrm>
          <a:prstGeom prst="rect">
            <a:avLst/>
          </a:prstGeom>
          <a:noFill/>
        </p:spPr>
        <p:txBody>
          <a:bodyPr wrap="square" rtlCol="0">
            <a:spAutoFit/>
          </a:bodyPr>
          <a:lstStyle/>
          <a:p>
            <a:pPr algn="ctr"/>
            <a:r>
              <a:rPr lang="en-US" sz="1600" b="1" dirty="0"/>
              <a:t>Instructor can view results in the Customer Support Center.</a:t>
            </a:r>
          </a:p>
        </p:txBody>
      </p:sp>
    </p:spTree>
    <p:extLst>
      <p:ext uri="{BB962C8B-B14F-4D97-AF65-F5344CB8AC3E}">
        <p14:creationId xmlns:p14="http://schemas.microsoft.com/office/powerpoint/2010/main" val="1260733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31970" y="1685526"/>
            <a:ext cx="8082266" cy="5172474"/>
          </a:xfrm>
          <a:prstGeom prst="rect">
            <a:avLst/>
          </a:prstGeom>
          <a:solidFill>
            <a:srgbClr val="B64B26"/>
          </a:solidFill>
          <a:ln>
            <a:solidFill>
              <a:srgbClr val="B64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142405" y="459471"/>
            <a:ext cx="4506597" cy="1453580"/>
          </a:xfrm>
        </p:spPr>
        <p:txBody>
          <a:bodyPr>
            <a:normAutofit/>
          </a:bodyPr>
          <a:lstStyle/>
          <a:p>
            <a:r>
              <a:rPr lang="en-US" dirty="0">
                <a:solidFill>
                  <a:srgbClr val="B64B26"/>
                </a:solidFill>
              </a:rPr>
              <a:t>Employment 101:</a:t>
            </a:r>
            <a:br>
              <a:rPr lang="en-US" dirty="0">
                <a:solidFill>
                  <a:srgbClr val="B64B26"/>
                </a:solidFill>
              </a:rPr>
            </a:br>
            <a:r>
              <a:rPr lang="en-US" dirty="0">
                <a:solidFill>
                  <a:srgbClr val="B64B26"/>
                </a:solidFill>
              </a:rPr>
              <a:t>The Guide</a:t>
            </a:r>
          </a:p>
        </p:txBody>
      </p:sp>
      <p:pic>
        <p:nvPicPr>
          <p:cNvPr id="13" name="Picture 12">
            <a:extLst>
              <a:ext uri="{FF2B5EF4-FFF2-40B4-BE49-F238E27FC236}">
                <a16:creationId xmlns:a16="http://schemas.microsoft.com/office/drawing/2014/main" id="{B70C5417-5D63-4968-B99A-17CB47C92A11}"/>
              </a:ext>
            </a:extLst>
          </p:cNvPr>
          <p:cNvPicPr>
            <a:picLocks noChangeAspect="1"/>
          </p:cNvPicPr>
          <p:nvPr/>
        </p:nvPicPr>
        <p:blipFill>
          <a:blip r:embed="rId3"/>
          <a:stretch>
            <a:fillRect/>
          </a:stretch>
        </p:blipFill>
        <p:spPr>
          <a:xfrm>
            <a:off x="4748225" y="38851"/>
            <a:ext cx="7386025" cy="3757462"/>
          </a:xfrm>
          <a:prstGeom prst="rect">
            <a:avLst/>
          </a:prstGeom>
          <a:ln>
            <a:solidFill>
              <a:schemeClr val="tx1"/>
            </a:solid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a:srcRect l="2181" t="14820" r="1881"/>
          <a:stretch/>
        </p:blipFill>
        <p:spPr>
          <a:xfrm>
            <a:off x="50619" y="3315233"/>
            <a:ext cx="6348975" cy="3494642"/>
          </a:xfrm>
          <a:prstGeom prst="rect">
            <a:avLst/>
          </a:prstGeom>
          <a:ln>
            <a:solidFill>
              <a:schemeClr val="tx1"/>
            </a:solidFill>
          </a:ln>
          <a:effectLst>
            <a:outerShdw blurRad="292100" dist="139700" dir="2700000" algn="tl" rotWithShape="0">
              <a:srgbClr val="333333">
                <a:alpha val="65000"/>
              </a:srgbClr>
            </a:outerShdw>
          </a:effectLst>
        </p:spPr>
      </p:pic>
      <p:sp>
        <p:nvSpPr>
          <p:cNvPr id="8" name="Rectangle 7"/>
          <p:cNvSpPr/>
          <p:nvPr/>
        </p:nvSpPr>
        <p:spPr>
          <a:xfrm>
            <a:off x="6534865" y="4010461"/>
            <a:ext cx="2772050" cy="1754326"/>
          </a:xfrm>
          <a:prstGeom prst="rect">
            <a:avLst/>
          </a:prstGeom>
        </p:spPr>
        <p:txBody>
          <a:bodyPr wrap="square">
            <a:spAutoFit/>
          </a:bodyPr>
          <a:lstStyle/>
          <a:p>
            <a:r>
              <a:rPr lang="en-US" dirty="0">
                <a:solidFill>
                  <a:schemeClr val="bg1"/>
                </a:solidFill>
              </a:rPr>
              <a:t>Steps with Integrated Illinois workNet Resources:</a:t>
            </a:r>
          </a:p>
          <a:p>
            <a:pPr marL="285750" indent="-285750">
              <a:buFont typeface="Arial" panose="020B0604020202020204" pitchFamily="34" charset="0"/>
              <a:buChar char="•"/>
            </a:pPr>
            <a:r>
              <a:rPr lang="en-US" dirty="0">
                <a:solidFill>
                  <a:schemeClr val="bg1"/>
                </a:solidFill>
              </a:rPr>
              <a:t>Articles</a:t>
            </a:r>
          </a:p>
          <a:p>
            <a:pPr marL="285750" indent="-285750">
              <a:buFont typeface="Arial" panose="020B0604020202020204" pitchFamily="34" charset="0"/>
              <a:buChar char="•"/>
            </a:pPr>
            <a:r>
              <a:rPr lang="en-US" dirty="0">
                <a:solidFill>
                  <a:schemeClr val="bg1"/>
                </a:solidFill>
              </a:rPr>
              <a:t>Searches</a:t>
            </a:r>
          </a:p>
          <a:p>
            <a:pPr marL="285750" indent="-285750">
              <a:buFont typeface="Arial" panose="020B0604020202020204" pitchFamily="34" charset="0"/>
              <a:buChar char="•"/>
            </a:pPr>
            <a:r>
              <a:rPr lang="en-US" dirty="0">
                <a:solidFill>
                  <a:schemeClr val="bg1"/>
                </a:solidFill>
              </a:rPr>
              <a:t>Tools</a:t>
            </a:r>
          </a:p>
          <a:p>
            <a:pPr marL="285750" indent="-285750">
              <a:buFont typeface="Arial" panose="020B0604020202020204" pitchFamily="34" charset="0"/>
              <a:buChar char="•"/>
            </a:pPr>
            <a:r>
              <a:rPr lang="en-US" dirty="0">
                <a:solidFill>
                  <a:schemeClr val="bg1"/>
                </a:solidFill>
              </a:rPr>
              <a:t>Videos </a:t>
            </a:r>
          </a:p>
        </p:txBody>
      </p:sp>
      <p:sp>
        <p:nvSpPr>
          <p:cNvPr id="9" name="Rectangle 8"/>
          <p:cNvSpPr/>
          <p:nvPr/>
        </p:nvSpPr>
        <p:spPr>
          <a:xfrm>
            <a:off x="9442186" y="4010461"/>
            <a:ext cx="2749814" cy="1200329"/>
          </a:xfrm>
          <a:prstGeom prst="rect">
            <a:avLst/>
          </a:prstGeom>
        </p:spPr>
        <p:txBody>
          <a:bodyPr wrap="square">
            <a:spAutoFit/>
          </a:bodyPr>
          <a:lstStyle/>
          <a:p>
            <a:r>
              <a:rPr lang="en-US" dirty="0">
                <a:solidFill>
                  <a:schemeClr val="bg1"/>
                </a:solidFill>
              </a:rPr>
              <a:t>Side Bar for:</a:t>
            </a:r>
          </a:p>
          <a:p>
            <a:pPr marL="285750" indent="-285750">
              <a:buFont typeface="Arial" panose="020B0604020202020204" pitchFamily="34" charset="0"/>
              <a:buChar char="•"/>
            </a:pPr>
            <a:r>
              <a:rPr lang="en-US" dirty="0">
                <a:solidFill>
                  <a:schemeClr val="bg1"/>
                </a:solidFill>
              </a:rPr>
              <a:t>Career Planning</a:t>
            </a:r>
          </a:p>
          <a:p>
            <a:pPr marL="285750" indent="-285750">
              <a:buFont typeface="Arial" panose="020B0604020202020204" pitchFamily="34" charset="0"/>
              <a:buChar char="•"/>
            </a:pPr>
            <a:r>
              <a:rPr lang="en-US" dirty="0">
                <a:solidFill>
                  <a:schemeClr val="bg1"/>
                </a:solidFill>
              </a:rPr>
              <a:t>Job Search Records</a:t>
            </a:r>
          </a:p>
          <a:p>
            <a:pPr marL="285750" indent="-285750">
              <a:buFont typeface="Arial" panose="020B0604020202020204" pitchFamily="34" charset="0"/>
              <a:buChar char="•"/>
            </a:pPr>
            <a:r>
              <a:rPr lang="en-US" dirty="0">
                <a:solidFill>
                  <a:schemeClr val="bg1"/>
                </a:solidFill>
              </a:rPr>
              <a:t>Goals and Notes</a:t>
            </a:r>
          </a:p>
        </p:txBody>
      </p:sp>
      <p:sp>
        <p:nvSpPr>
          <p:cNvPr id="10" name="Rectangle 9"/>
          <p:cNvSpPr/>
          <p:nvPr/>
        </p:nvSpPr>
        <p:spPr>
          <a:xfrm>
            <a:off x="9442186" y="5328702"/>
            <a:ext cx="2589393" cy="1477328"/>
          </a:xfrm>
          <a:prstGeom prst="rect">
            <a:avLst/>
          </a:prstGeom>
        </p:spPr>
        <p:txBody>
          <a:bodyPr wrap="square">
            <a:spAutoFit/>
          </a:bodyPr>
          <a:lstStyle/>
          <a:p>
            <a:r>
              <a:rPr lang="en-US" dirty="0">
                <a:solidFill>
                  <a:schemeClr val="bg1"/>
                </a:solidFill>
              </a:rPr>
              <a:t>Link to View My Plans: </a:t>
            </a:r>
          </a:p>
          <a:p>
            <a:pPr marL="285750" indent="-285750">
              <a:buFont typeface="Arial" panose="020B0604020202020204" pitchFamily="34" charset="0"/>
              <a:buChar char="•"/>
            </a:pPr>
            <a:r>
              <a:rPr lang="en-US" dirty="0">
                <a:solidFill>
                  <a:schemeClr val="bg1"/>
                </a:solidFill>
              </a:rPr>
              <a:t>Career and Training Research</a:t>
            </a:r>
          </a:p>
          <a:p>
            <a:pPr marL="285750" indent="-285750">
              <a:buFont typeface="Arial" panose="020B0604020202020204" pitchFamily="34" charset="0"/>
              <a:buChar char="•"/>
            </a:pPr>
            <a:r>
              <a:rPr lang="en-US" dirty="0">
                <a:solidFill>
                  <a:schemeClr val="bg1"/>
                </a:solidFill>
              </a:rPr>
              <a:t>Job Search</a:t>
            </a:r>
          </a:p>
          <a:p>
            <a:pPr marL="285750" indent="-285750">
              <a:buFont typeface="Arial" panose="020B0604020202020204" pitchFamily="34" charset="0"/>
              <a:buChar char="•"/>
            </a:pPr>
            <a:r>
              <a:rPr lang="en-US" dirty="0">
                <a:solidFill>
                  <a:schemeClr val="bg1"/>
                </a:solidFill>
              </a:rPr>
              <a:t>Goals</a:t>
            </a:r>
          </a:p>
        </p:txBody>
      </p:sp>
      <p:sp>
        <p:nvSpPr>
          <p:cNvPr id="14" name="Rectangle 13"/>
          <p:cNvSpPr/>
          <p:nvPr/>
        </p:nvSpPr>
        <p:spPr>
          <a:xfrm>
            <a:off x="390337" y="2152477"/>
            <a:ext cx="3219137" cy="923330"/>
          </a:xfrm>
          <a:prstGeom prst="rect">
            <a:avLst/>
          </a:prstGeom>
        </p:spPr>
        <p:txBody>
          <a:bodyPr wrap="square">
            <a:spAutoFit/>
          </a:bodyPr>
          <a:lstStyle/>
          <a:p>
            <a:r>
              <a:rPr lang="en-US" dirty="0"/>
              <a:t>Instructor Guides Available:</a:t>
            </a:r>
          </a:p>
          <a:p>
            <a:pPr marL="285750" indent="-285750">
              <a:buFont typeface="Arial" panose="020B0604020202020204" pitchFamily="34" charset="0"/>
              <a:buChar char="•"/>
            </a:pPr>
            <a:r>
              <a:rPr lang="en-US" dirty="0"/>
              <a:t>Prepare a Career Plan</a:t>
            </a:r>
          </a:p>
          <a:p>
            <a:pPr marL="285750" indent="-285750">
              <a:buFont typeface="Arial" panose="020B0604020202020204" pitchFamily="34" charset="0"/>
              <a:buChar char="•"/>
            </a:pPr>
            <a:r>
              <a:rPr lang="en-US" dirty="0"/>
              <a:t>Prepare a Job Search Plan</a:t>
            </a:r>
          </a:p>
        </p:txBody>
      </p:sp>
    </p:spTree>
    <p:extLst>
      <p:ext uri="{BB962C8B-B14F-4D97-AF65-F5344CB8AC3E}">
        <p14:creationId xmlns:p14="http://schemas.microsoft.com/office/powerpoint/2010/main" val="2566069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9010" y="364742"/>
            <a:ext cx="10956327" cy="775612"/>
          </a:xfrm>
        </p:spPr>
        <p:txBody>
          <a:bodyPr>
            <a:noAutofit/>
          </a:bodyPr>
          <a:lstStyle/>
          <a:p>
            <a:r>
              <a:rPr lang="en-US" sz="3600" dirty="0">
                <a:solidFill>
                  <a:srgbClr val="B64B26"/>
                </a:solidFill>
              </a:rPr>
              <a:t>Employment 101 Integrated Tools: </a:t>
            </a:r>
            <a:br>
              <a:rPr lang="en-US" sz="3600" dirty="0">
                <a:solidFill>
                  <a:srgbClr val="B64B26"/>
                </a:solidFill>
              </a:rPr>
            </a:br>
            <a:r>
              <a:rPr lang="en-US" sz="3600" dirty="0">
                <a:solidFill>
                  <a:srgbClr val="B64B26"/>
                </a:solidFill>
              </a:rPr>
              <a:t>Skills and Interest Surveys</a:t>
            </a:r>
          </a:p>
        </p:txBody>
      </p:sp>
      <p:sp>
        <p:nvSpPr>
          <p:cNvPr id="4" name="Slide Number Placeholder 3">
            <a:extLst>
              <a:ext uri="{FF2B5EF4-FFF2-40B4-BE49-F238E27FC236}">
                <a16:creationId xmlns:a16="http://schemas.microsoft.com/office/drawing/2014/main" id="{5C3E674F-EDFE-4035-924C-B44C85E004A2}"/>
              </a:ext>
            </a:extLst>
          </p:cNvPr>
          <p:cNvSpPr>
            <a:spLocks noGrp="1"/>
          </p:cNvSpPr>
          <p:nvPr>
            <p:ph type="sldNum" sz="quarter" idx="12"/>
          </p:nvPr>
        </p:nvSpPr>
        <p:spPr/>
        <p:txBody>
          <a:bodyPr/>
          <a:lstStyle/>
          <a:p>
            <a:fld id="{442B50CD-5690-455A-BAEB-3A855FABDD37}" type="slidenum">
              <a:rPr lang="en-US" smtClean="0"/>
              <a:pPr/>
              <a:t>20</a:t>
            </a:fld>
            <a:endParaRPr lang="en-US" dirty="0"/>
          </a:p>
        </p:txBody>
      </p:sp>
      <p:pic>
        <p:nvPicPr>
          <p:cNvPr id="8" name="Picture 7">
            <a:extLst>
              <a:ext uri="{FF2B5EF4-FFF2-40B4-BE49-F238E27FC236}">
                <a16:creationId xmlns:a16="http://schemas.microsoft.com/office/drawing/2014/main" id="{D9B6E5C4-0F14-44F7-B740-1AD49E9B6AED}"/>
              </a:ext>
            </a:extLst>
          </p:cNvPr>
          <p:cNvPicPr>
            <a:picLocks noChangeAspect="1"/>
          </p:cNvPicPr>
          <p:nvPr/>
        </p:nvPicPr>
        <p:blipFill>
          <a:blip r:embed="rId2"/>
          <a:stretch>
            <a:fillRect/>
          </a:stretch>
        </p:blipFill>
        <p:spPr>
          <a:xfrm>
            <a:off x="5647173" y="797875"/>
            <a:ext cx="6208447" cy="5156742"/>
          </a:xfrm>
          <a:prstGeom prst="rect">
            <a:avLst/>
          </a:prstGeom>
          <a:ln>
            <a:solidFill>
              <a:schemeClr val="tx1"/>
            </a:solid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21F123C7-2A80-40DA-83FB-CC209FD773A8}"/>
              </a:ext>
            </a:extLst>
          </p:cNvPr>
          <p:cNvSpPr txBox="1"/>
          <p:nvPr/>
        </p:nvSpPr>
        <p:spPr>
          <a:xfrm>
            <a:off x="0" y="6581001"/>
            <a:ext cx="7048981" cy="276999"/>
          </a:xfrm>
          <a:prstGeom prst="rect">
            <a:avLst/>
          </a:prstGeom>
          <a:noFill/>
        </p:spPr>
        <p:txBody>
          <a:bodyPr wrap="none" rtlCol="0">
            <a:spAutoFit/>
          </a:bodyPr>
          <a:lstStyle/>
          <a:p>
            <a:r>
              <a:rPr lang="en-US" sz="1200" dirty="0"/>
              <a:t>Source: Illinois Career Information System (CIS) brought to you by Illinois Department of Employment Security.</a:t>
            </a:r>
          </a:p>
        </p:txBody>
      </p:sp>
      <p:pic>
        <p:nvPicPr>
          <p:cNvPr id="13" name="Picture 12">
            <a:extLst>
              <a:ext uri="{FF2B5EF4-FFF2-40B4-BE49-F238E27FC236}">
                <a16:creationId xmlns:a16="http://schemas.microsoft.com/office/drawing/2014/main" id="{774EC465-7FE6-4119-9965-B1E57BC3ACBB}"/>
              </a:ext>
            </a:extLst>
          </p:cNvPr>
          <p:cNvPicPr>
            <a:picLocks noChangeAspect="1"/>
          </p:cNvPicPr>
          <p:nvPr/>
        </p:nvPicPr>
        <p:blipFill>
          <a:blip r:embed="rId3"/>
          <a:stretch>
            <a:fillRect/>
          </a:stretch>
        </p:blipFill>
        <p:spPr>
          <a:xfrm>
            <a:off x="378222" y="2235214"/>
            <a:ext cx="4580450" cy="3200400"/>
          </a:xfrm>
          <a:prstGeom prst="rect">
            <a:avLst/>
          </a:prstGeom>
          <a:ln>
            <a:solidFill>
              <a:schemeClr val="tx1"/>
            </a:solidFill>
          </a:ln>
          <a:effectLst>
            <a:outerShdw blurRad="292100" dist="139700" dir="2700000" algn="tl" rotWithShape="0">
              <a:srgbClr val="333333">
                <a:alpha val="65000"/>
              </a:srgbClr>
            </a:outerShdw>
          </a:effectLst>
        </p:spPr>
      </p:pic>
      <p:cxnSp>
        <p:nvCxnSpPr>
          <p:cNvPr id="12" name="Straight Arrow Connector 11">
            <a:extLst>
              <a:ext uri="{FF2B5EF4-FFF2-40B4-BE49-F238E27FC236}">
                <a16:creationId xmlns:a16="http://schemas.microsoft.com/office/drawing/2014/main" id="{BE3951CF-50AF-48A1-B7AA-7E7224F88E72}"/>
              </a:ext>
            </a:extLst>
          </p:cNvPr>
          <p:cNvCxnSpPr>
            <a:cxnSpLocks/>
          </p:cNvCxnSpPr>
          <p:nvPr/>
        </p:nvCxnSpPr>
        <p:spPr>
          <a:xfrm flipH="1">
            <a:off x="4573663" y="1364735"/>
            <a:ext cx="1073510" cy="103291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4586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68F88F-7689-4156-9B68-A3037778985C}"/>
              </a:ext>
            </a:extLst>
          </p:cNvPr>
          <p:cNvSpPr>
            <a:spLocks noGrp="1"/>
          </p:cNvSpPr>
          <p:nvPr>
            <p:ph type="sldNum" sz="quarter" idx="12"/>
          </p:nvPr>
        </p:nvSpPr>
        <p:spPr/>
        <p:txBody>
          <a:bodyPr/>
          <a:lstStyle/>
          <a:p>
            <a:fld id="{6CACDE62-5CCB-42CC-820A-66DFF460BCB9}" type="slidenum">
              <a:rPr lang="en-US" smtClean="0"/>
              <a:t>3</a:t>
            </a:fld>
            <a:endParaRPr lang="en-US" dirty="0"/>
          </a:p>
        </p:txBody>
      </p:sp>
      <p:pic>
        <p:nvPicPr>
          <p:cNvPr id="5" name="Picture 4">
            <a:extLst>
              <a:ext uri="{FF2B5EF4-FFF2-40B4-BE49-F238E27FC236}">
                <a16:creationId xmlns:a16="http://schemas.microsoft.com/office/drawing/2014/main" id="{39742292-A509-4D08-B147-2964CA4975B0}"/>
              </a:ext>
            </a:extLst>
          </p:cNvPr>
          <p:cNvPicPr>
            <a:picLocks noChangeAspect="1"/>
          </p:cNvPicPr>
          <p:nvPr/>
        </p:nvPicPr>
        <p:blipFill>
          <a:blip r:embed="rId2"/>
          <a:stretch>
            <a:fillRect/>
          </a:stretch>
        </p:blipFill>
        <p:spPr>
          <a:xfrm>
            <a:off x="109665" y="6172787"/>
            <a:ext cx="1457070" cy="548688"/>
          </a:xfrm>
          <a:prstGeom prst="rect">
            <a:avLst/>
          </a:prstGeom>
        </p:spPr>
      </p:pic>
      <p:sp>
        <p:nvSpPr>
          <p:cNvPr id="7" name="Rectangle 6">
            <a:extLst>
              <a:ext uri="{FF2B5EF4-FFF2-40B4-BE49-F238E27FC236}">
                <a16:creationId xmlns:a16="http://schemas.microsoft.com/office/drawing/2014/main" id="{109CB59E-384C-4232-8FE3-AFDF8F3CDD3E}"/>
              </a:ext>
            </a:extLst>
          </p:cNvPr>
          <p:cNvSpPr/>
          <p:nvPr/>
        </p:nvSpPr>
        <p:spPr>
          <a:xfrm>
            <a:off x="0" y="5019822"/>
            <a:ext cx="12192000" cy="1838178"/>
          </a:xfrm>
          <a:prstGeom prst="rect">
            <a:avLst/>
          </a:prstGeom>
          <a:solidFill>
            <a:srgbClr val="1A42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4B833B9-CD3C-473D-8314-E12AB4EB646E}"/>
              </a:ext>
            </a:extLst>
          </p:cNvPr>
          <p:cNvSpPr/>
          <p:nvPr/>
        </p:nvSpPr>
        <p:spPr>
          <a:xfrm>
            <a:off x="320265" y="5493024"/>
            <a:ext cx="11762070" cy="954107"/>
          </a:xfrm>
          <a:prstGeom prst="rect">
            <a:avLst/>
          </a:prstGeom>
        </p:spPr>
        <p:txBody>
          <a:bodyPr wrap="square">
            <a:spAutoFit/>
          </a:bodyPr>
          <a:lstStyle/>
          <a:p>
            <a:r>
              <a:rPr lang="en-US" sz="3200" b="1" dirty="0">
                <a:solidFill>
                  <a:schemeClr val="bg1"/>
                </a:solidFill>
                <a:effectLst>
                  <a:outerShdw blurRad="38100" dist="38100" dir="2700000" algn="tl">
                    <a:srgbClr val="000000">
                      <a:alpha val="43137"/>
                    </a:srgbClr>
                  </a:outerShdw>
                </a:effectLst>
              </a:rPr>
              <a:t>Resources from Illinois Department of Employment Security -IDES</a:t>
            </a:r>
          </a:p>
          <a:p>
            <a:r>
              <a:rPr lang="en-US" sz="2400" b="1" dirty="0">
                <a:solidFill>
                  <a:schemeClr val="bg1"/>
                </a:solidFill>
                <a:effectLst>
                  <a:outerShdw blurRad="38100" dist="38100" dir="2700000" algn="tl">
                    <a:srgbClr val="000000">
                      <a:alpha val="43137"/>
                    </a:srgbClr>
                  </a:outerShdw>
                </a:effectLst>
              </a:rPr>
              <a:t>To help your students identify and reach their career, education, and employment goals.</a:t>
            </a:r>
          </a:p>
        </p:txBody>
      </p:sp>
      <p:pic>
        <p:nvPicPr>
          <p:cNvPr id="10" name="Picture 9" descr="A person wearing a hat&#10;&#10;Description generated with very high confidence">
            <a:extLst>
              <a:ext uri="{FF2B5EF4-FFF2-40B4-BE49-F238E27FC236}">
                <a16:creationId xmlns:a16="http://schemas.microsoft.com/office/drawing/2014/main" id="{B2B4A082-A23F-45A9-96C9-B5459D994D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1999" cy="5019822"/>
          </a:xfrm>
          <a:prstGeom prst="rect">
            <a:avLst/>
          </a:prstGeom>
        </p:spPr>
      </p:pic>
    </p:spTree>
    <p:extLst>
      <p:ext uri="{BB962C8B-B14F-4D97-AF65-F5344CB8AC3E}">
        <p14:creationId xmlns:p14="http://schemas.microsoft.com/office/powerpoint/2010/main" val="229148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1044" y="487061"/>
            <a:ext cx="10956327" cy="775612"/>
          </a:xfrm>
        </p:spPr>
        <p:txBody>
          <a:bodyPr>
            <a:noAutofit/>
          </a:bodyPr>
          <a:lstStyle/>
          <a:p>
            <a:r>
              <a:rPr lang="en-US" sz="3600" dirty="0">
                <a:solidFill>
                  <a:srgbClr val="B64B26"/>
                </a:solidFill>
              </a:rPr>
              <a:t>Employment 101 Integrated Tools: </a:t>
            </a:r>
            <a:br>
              <a:rPr lang="en-US" sz="3600" dirty="0">
                <a:solidFill>
                  <a:srgbClr val="B64B26"/>
                </a:solidFill>
              </a:rPr>
            </a:br>
            <a:r>
              <a:rPr lang="en-US" sz="3600" dirty="0">
                <a:solidFill>
                  <a:srgbClr val="B64B26"/>
                </a:solidFill>
              </a:rPr>
              <a:t>Research Careers, Wages &amp; Trends</a:t>
            </a:r>
          </a:p>
        </p:txBody>
      </p:sp>
      <p:sp>
        <p:nvSpPr>
          <p:cNvPr id="4" name="Slide Number Placeholder 3">
            <a:extLst>
              <a:ext uri="{FF2B5EF4-FFF2-40B4-BE49-F238E27FC236}">
                <a16:creationId xmlns:a16="http://schemas.microsoft.com/office/drawing/2014/main" id="{EBD5291D-380D-4A84-9B64-07EA4CEBE59C}"/>
              </a:ext>
            </a:extLst>
          </p:cNvPr>
          <p:cNvSpPr>
            <a:spLocks noGrp="1"/>
          </p:cNvSpPr>
          <p:nvPr>
            <p:ph type="sldNum" sz="quarter" idx="12"/>
          </p:nvPr>
        </p:nvSpPr>
        <p:spPr/>
        <p:txBody>
          <a:bodyPr/>
          <a:lstStyle/>
          <a:p>
            <a:fld id="{442B50CD-5690-455A-BAEB-3A855FABDD37}" type="slidenum">
              <a:rPr lang="en-US" smtClean="0"/>
              <a:pPr/>
              <a:t>21</a:t>
            </a:fld>
            <a:endParaRPr lang="en-US" dirty="0"/>
          </a:p>
        </p:txBody>
      </p:sp>
      <p:sp>
        <p:nvSpPr>
          <p:cNvPr id="9" name="TextBox 8">
            <a:extLst>
              <a:ext uri="{FF2B5EF4-FFF2-40B4-BE49-F238E27FC236}">
                <a16:creationId xmlns:a16="http://schemas.microsoft.com/office/drawing/2014/main" id="{21F123C7-2A80-40DA-83FB-CC209FD773A8}"/>
              </a:ext>
            </a:extLst>
          </p:cNvPr>
          <p:cNvSpPr txBox="1"/>
          <p:nvPr/>
        </p:nvSpPr>
        <p:spPr>
          <a:xfrm>
            <a:off x="0" y="6581001"/>
            <a:ext cx="7048981" cy="276999"/>
          </a:xfrm>
          <a:prstGeom prst="rect">
            <a:avLst/>
          </a:prstGeom>
          <a:noFill/>
        </p:spPr>
        <p:txBody>
          <a:bodyPr wrap="none" rtlCol="0">
            <a:spAutoFit/>
          </a:bodyPr>
          <a:lstStyle/>
          <a:p>
            <a:r>
              <a:rPr lang="en-US" sz="1200" dirty="0"/>
              <a:t>Source: Illinois Career Information System (CIS) brought to you by Illinois Department of Employment Security.</a:t>
            </a:r>
          </a:p>
        </p:txBody>
      </p:sp>
      <p:pic>
        <p:nvPicPr>
          <p:cNvPr id="13" name="Picture 12">
            <a:extLst>
              <a:ext uri="{FF2B5EF4-FFF2-40B4-BE49-F238E27FC236}">
                <a16:creationId xmlns:a16="http://schemas.microsoft.com/office/drawing/2014/main" id="{40A476CF-C513-4B6C-AFC7-F96EFA35C1E1}"/>
              </a:ext>
            </a:extLst>
          </p:cNvPr>
          <p:cNvPicPr>
            <a:picLocks noChangeAspect="1"/>
          </p:cNvPicPr>
          <p:nvPr/>
        </p:nvPicPr>
        <p:blipFill>
          <a:blip r:embed="rId2"/>
          <a:stretch>
            <a:fillRect/>
          </a:stretch>
        </p:blipFill>
        <p:spPr>
          <a:xfrm>
            <a:off x="211044" y="1789294"/>
            <a:ext cx="5104694" cy="2707541"/>
          </a:xfrm>
          <a:prstGeom prst="rect">
            <a:avLst/>
          </a:prstGeom>
          <a:ln>
            <a:solidFill>
              <a:schemeClr val="tx1"/>
            </a:solid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B12B5465-F79F-445E-8D9C-E708F7EC1D0D}"/>
              </a:ext>
            </a:extLst>
          </p:cNvPr>
          <p:cNvPicPr>
            <a:picLocks noChangeAspect="1"/>
          </p:cNvPicPr>
          <p:nvPr/>
        </p:nvPicPr>
        <p:blipFill>
          <a:blip r:embed="rId3"/>
          <a:stretch>
            <a:fillRect/>
          </a:stretch>
        </p:blipFill>
        <p:spPr>
          <a:xfrm>
            <a:off x="1888382" y="4092780"/>
            <a:ext cx="4059540" cy="2098382"/>
          </a:xfrm>
          <a:prstGeom prst="rect">
            <a:avLst/>
          </a:prstGeom>
          <a:ln>
            <a:solidFill>
              <a:schemeClr val="tx1"/>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2EADDB77-6279-4673-A2A5-CAFA03FA97BD}"/>
              </a:ext>
            </a:extLst>
          </p:cNvPr>
          <p:cNvPicPr>
            <a:picLocks noChangeAspect="1"/>
          </p:cNvPicPr>
          <p:nvPr/>
        </p:nvPicPr>
        <p:blipFill>
          <a:blip r:embed="rId4"/>
          <a:stretch>
            <a:fillRect/>
          </a:stretch>
        </p:blipFill>
        <p:spPr>
          <a:xfrm>
            <a:off x="7048981" y="1914511"/>
            <a:ext cx="3700725" cy="3700725"/>
          </a:xfrm>
          <a:prstGeom prst="rect">
            <a:avLst/>
          </a:prstGeom>
          <a:ln>
            <a:solidFill>
              <a:schemeClr val="tx1"/>
            </a:solidFill>
          </a:ln>
          <a:effectLst>
            <a:outerShdw blurRad="292100" dist="139700" dir="2700000" algn="tl" rotWithShape="0">
              <a:srgbClr val="333333">
                <a:alpha val="65000"/>
              </a:srgbClr>
            </a:outerShdw>
          </a:effectLst>
        </p:spPr>
      </p:pic>
      <p:cxnSp>
        <p:nvCxnSpPr>
          <p:cNvPr id="16" name="Straight Arrow Connector 15">
            <a:extLst>
              <a:ext uri="{FF2B5EF4-FFF2-40B4-BE49-F238E27FC236}">
                <a16:creationId xmlns:a16="http://schemas.microsoft.com/office/drawing/2014/main" id="{517F66D1-F2F5-4E56-8371-966B13FD4E4D}"/>
              </a:ext>
            </a:extLst>
          </p:cNvPr>
          <p:cNvCxnSpPr>
            <a:cxnSpLocks/>
          </p:cNvCxnSpPr>
          <p:nvPr/>
        </p:nvCxnSpPr>
        <p:spPr>
          <a:xfrm flipV="1">
            <a:off x="5947922" y="2589196"/>
            <a:ext cx="1045154" cy="33399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43B62AA-4CCF-4411-A058-5F49CD447EA5}"/>
              </a:ext>
            </a:extLst>
          </p:cNvPr>
          <p:cNvPicPr>
            <a:picLocks noChangeAspect="1"/>
          </p:cNvPicPr>
          <p:nvPr/>
        </p:nvPicPr>
        <p:blipFill>
          <a:blip r:embed="rId5"/>
          <a:stretch>
            <a:fillRect/>
          </a:stretch>
        </p:blipFill>
        <p:spPr>
          <a:xfrm>
            <a:off x="103254" y="5734337"/>
            <a:ext cx="2325153" cy="875581"/>
          </a:xfrm>
          <a:prstGeom prst="rect">
            <a:avLst/>
          </a:prstGeom>
        </p:spPr>
      </p:pic>
    </p:spTree>
    <p:extLst>
      <p:ext uri="{BB962C8B-B14F-4D97-AF65-F5344CB8AC3E}">
        <p14:creationId xmlns:p14="http://schemas.microsoft.com/office/powerpoint/2010/main" val="2618895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0713" y="424571"/>
            <a:ext cx="10956327" cy="775612"/>
          </a:xfrm>
        </p:spPr>
        <p:txBody>
          <a:bodyPr>
            <a:normAutofit fontScale="90000"/>
          </a:bodyPr>
          <a:lstStyle/>
          <a:p>
            <a:r>
              <a:rPr lang="en-US" dirty="0">
                <a:solidFill>
                  <a:srgbClr val="B64B26"/>
                </a:solidFill>
              </a:rPr>
              <a:t>Employment 101 Integrated Tools: </a:t>
            </a:r>
            <a:br>
              <a:rPr lang="en-US" dirty="0">
                <a:solidFill>
                  <a:srgbClr val="B64B26"/>
                </a:solidFill>
              </a:rPr>
            </a:br>
            <a:r>
              <a:rPr lang="en-US" dirty="0">
                <a:solidFill>
                  <a:srgbClr val="B64B26"/>
                </a:solidFill>
              </a:rPr>
              <a:t>Research Training</a:t>
            </a:r>
          </a:p>
        </p:txBody>
      </p:sp>
      <p:sp>
        <p:nvSpPr>
          <p:cNvPr id="4" name="Slide Number Placeholder 3">
            <a:extLst>
              <a:ext uri="{FF2B5EF4-FFF2-40B4-BE49-F238E27FC236}">
                <a16:creationId xmlns:a16="http://schemas.microsoft.com/office/drawing/2014/main" id="{EBD5291D-380D-4A84-9B64-07EA4CEBE59C}"/>
              </a:ext>
            </a:extLst>
          </p:cNvPr>
          <p:cNvSpPr>
            <a:spLocks noGrp="1"/>
          </p:cNvSpPr>
          <p:nvPr>
            <p:ph type="sldNum" sz="quarter" idx="12"/>
          </p:nvPr>
        </p:nvSpPr>
        <p:spPr/>
        <p:txBody>
          <a:bodyPr/>
          <a:lstStyle/>
          <a:p>
            <a:fld id="{442B50CD-5690-455A-BAEB-3A855FABDD37}" type="slidenum">
              <a:rPr lang="en-US" smtClean="0"/>
              <a:pPr/>
              <a:t>22</a:t>
            </a:fld>
            <a:endParaRPr lang="en-US" dirty="0"/>
          </a:p>
        </p:txBody>
      </p:sp>
      <p:sp>
        <p:nvSpPr>
          <p:cNvPr id="10" name="TextBox 9">
            <a:extLst>
              <a:ext uri="{FF2B5EF4-FFF2-40B4-BE49-F238E27FC236}">
                <a16:creationId xmlns:a16="http://schemas.microsoft.com/office/drawing/2014/main" id="{8E39E3BD-BBA7-4BF9-8176-7C0414BE891F}"/>
              </a:ext>
            </a:extLst>
          </p:cNvPr>
          <p:cNvSpPr txBox="1"/>
          <p:nvPr/>
        </p:nvSpPr>
        <p:spPr>
          <a:xfrm>
            <a:off x="826355" y="1656550"/>
            <a:ext cx="3249221" cy="338554"/>
          </a:xfrm>
          <a:prstGeom prst="rect">
            <a:avLst/>
          </a:prstGeom>
          <a:noFill/>
        </p:spPr>
        <p:txBody>
          <a:bodyPr wrap="square" rtlCol="0">
            <a:spAutoFit/>
          </a:bodyPr>
          <a:lstStyle/>
          <a:p>
            <a:r>
              <a:rPr lang="en-US" sz="1600" b="1" dirty="0"/>
              <a:t>WIOA Approved Training Programs</a:t>
            </a:r>
          </a:p>
        </p:txBody>
      </p:sp>
      <p:sp>
        <p:nvSpPr>
          <p:cNvPr id="11" name="TextBox 10">
            <a:extLst>
              <a:ext uri="{FF2B5EF4-FFF2-40B4-BE49-F238E27FC236}">
                <a16:creationId xmlns:a16="http://schemas.microsoft.com/office/drawing/2014/main" id="{2CD20E5C-B850-4BDD-95C6-9ACB498BE374}"/>
              </a:ext>
            </a:extLst>
          </p:cNvPr>
          <p:cNvSpPr txBox="1"/>
          <p:nvPr/>
        </p:nvSpPr>
        <p:spPr>
          <a:xfrm>
            <a:off x="6562711" y="1656550"/>
            <a:ext cx="3771694" cy="338554"/>
          </a:xfrm>
          <a:prstGeom prst="rect">
            <a:avLst/>
          </a:prstGeom>
          <a:noFill/>
        </p:spPr>
        <p:txBody>
          <a:bodyPr wrap="square" rtlCol="0">
            <a:spAutoFit/>
          </a:bodyPr>
          <a:lstStyle/>
          <a:p>
            <a:r>
              <a:rPr lang="en-US" sz="1600" b="1" dirty="0"/>
              <a:t>Public &amp; Private Training Programs</a:t>
            </a:r>
            <a:r>
              <a:rPr lang="en-US" sz="1100" b="1" dirty="0"/>
              <a:t>*</a:t>
            </a:r>
          </a:p>
        </p:txBody>
      </p:sp>
      <p:pic>
        <p:nvPicPr>
          <p:cNvPr id="17" name="Picture 16">
            <a:extLst>
              <a:ext uri="{FF2B5EF4-FFF2-40B4-BE49-F238E27FC236}">
                <a16:creationId xmlns:a16="http://schemas.microsoft.com/office/drawing/2014/main" id="{C0FA04B9-A87C-4FD5-9BCD-35C07C443CEB}"/>
              </a:ext>
            </a:extLst>
          </p:cNvPr>
          <p:cNvPicPr>
            <a:picLocks noChangeAspect="1"/>
          </p:cNvPicPr>
          <p:nvPr/>
        </p:nvPicPr>
        <p:blipFill>
          <a:blip r:embed="rId2"/>
          <a:stretch>
            <a:fillRect/>
          </a:stretch>
        </p:blipFill>
        <p:spPr>
          <a:xfrm>
            <a:off x="6658964" y="2037893"/>
            <a:ext cx="5054042" cy="4150375"/>
          </a:xfrm>
          <a:prstGeom prst="rect">
            <a:avLst/>
          </a:prstGeom>
          <a:ln>
            <a:solidFill>
              <a:schemeClr val="tx1"/>
            </a:solid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B6877AF8-BF96-4D9C-B579-B5207759E0C7}"/>
              </a:ext>
            </a:extLst>
          </p:cNvPr>
          <p:cNvPicPr>
            <a:picLocks noChangeAspect="1"/>
          </p:cNvPicPr>
          <p:nvPr/>
        </p:nvPicPr>
        <p:blipFill>
          <a:blip r:embed="rId3"/>
          <a:stretch>
            <a:fillRect/>
          </a:stretch>
        </p:blipFill>
        <p:spPr>
          <a:xfrm>
            <a:off x="826355" y="2029073"/>
            <a:ext cx="4768622" cy="4168013"/>
          </a:xfrm>
          <a:prstGeom prst="rect">
            <a:avLst/>
          </a:prstGeom>
          <a:ln>
            <a:solidFill>
              <a:schemeClr val="tx1"/>
            </a:solid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B3785ADC-3EA8-4118-B34D-AFF5446A4691}"/>
              </a:ext>
            </a:extLst>
          </p:cNvPr>
          <p:cNvSpPr txBox="1"/>
          <p:nvPr/>
        </p:nvSpPr>
        <p:spPr>
          <a:xfrm>
            <a:off x="5206203" y="6594517"/>
            <a:ext cx="5940897" cy="253916"/>
          </a:xfrm>
          <a:prstGeom prst="rect">
            <a:avLst/>
          </a:prstGeom>
          <a:solidFill>
            <a:schemeClr val="bg1"/>
          </a:solidFill>
        </p:spPr>
        <p:txBody>
          <a:bodyPr wrap="square" rtlCol="0">
            <a:spAutoFit/>
          </a:bodyPr>
          <a:lstStyle/>
          <a:p>
            <a:r>
              <a:rPr lang="en-US" sz="1000" dirty="0"/>
              <a:t>*Source: Illinois Career Information System (CIS) brought to you by Illinois Department of Employment Security.</a:t>
            </a:r>
          </a:p>
        </p:txBody>
      </p:sp>
      <p:pic>
        <p:nvPicPr>
          <p:cNvPr id="9" name="Picture 8">
            <a:extLst>
              <a:ext uri="{FF2B5EF4-FFF2-40B4-BE49-F238E27FC236}">
                <a16:creationId xmlns:a16="http://schemas.microsoft.com/office/drawing/2014/main" id="{1413B175-D180-4B5D-9FAE-9B0101E91FEB}"/>
              </a:ext>
            </a:extLst>
          </p:cNvPr>
          <p:cNvPicPr>
            <a:picLocks noChangeAspect="1"/>
          </p:cNvPicPr>
          <p:nvPr/>
        </p:nvPicPr>
        <p:blipFill>
          <a:blip r:embed="rId4"/>
          <a:stretch>
            <a:fillRect/>
          </a:stretch>
        </p:blipFill>
        <p:spPr>
          <a:xfrm>
            <a:off x="78223" y="5698220"/>
            <a:ext cx="2380164" cy="896297"/>
          </a:xfrm>
          <a:prstGeom prst="rect">
            <a:avLst/>
          </a:prstGeom>
        </p:spPr>
      </p:pic>
    </p:spTree>
    <p:extLst>
      <p:ext uri="{BB962C8B-B14F-4D97-AF65-F5344CB8AC3E}">
        <p14:creationId xmlns:p14="http://schemas.microsoft.com/office/powerpoint/2010/main" val="1885681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48826"/>
          <a:stretch/>
        </p:blipFill>
        <p:spPr>
          <a:xfrm>
            <a:off x="5555699" y="996805"/>
            <a:ext cx="4984444" cy="1928279"/>
          </a:xfrm>
          <a:prstGeom prst="rect">
            <a:avLst/>
          </a:prstGeom>
          <a:ln>
            <a:solidFill>
              <a:schemeClr val="tx1"/>
            </a:solidFill>
          </a:ln>
          <a:effectLst>
            <a:outerShdw blurRad="292100" dist="139700" dir="2700000" algn="tl" rotWithShape="0">
              <a:srgbClr val="333333">
                <a:alpha val="65000"/>
              </a:srgbClr>
            </a:outerShdw>
          </a:effectLst>
        </p:spPr>
      </p:pic>
      <p:sp>
        <p:nvSpPr>
          <p:cNvPr id="5" name="Title 4"/>
          <p:cNvSpPr>
            <a:spLocks noGrp="1"/>
          </p:cNvSpPr>
          <p:nvPr>
            <p:ph type="title"/>
          </p:nvPr>
        </p:nvSpPr>
        <p:spPr>
          <a:xfrm>
            <a:off x="180190" y="118442"/>
            <a:ext cx="10956327" cy="775612"/>
          </a:xfrm>
        </p:spPr>
        <p:txBody>
          <a:bodyPr>
            <a:normAutofit/>
          </a:bodyPr>
          <a:lstStyle/>
          <a:p>
            <a:r>
              <a:rPr lang="en-US" sz="3600" dirty="0">
                <a:solidFill>
                  <a:srgbClr val="B64B26"/>
                </a:solidFill>
              </a:rPr>
              <a:t>Employment 101 Integrated Tools: Guides</a:t>
            </a:r>
          </a:p>
        </p:txBody>
      </p:sp>
      <p:sp>
        <p:nvSpPr>
          <p:cNvPr id="2" name="Slide Number Placeholder 1">
            <a:extLst>
              <a:ext uri="{FF2B5EF4-FFF2-40B4-BE49-F238E27FC236}">
                <a16:creationId xmlns:a16="http://schemas.microsoft.com/office/drawing/2014/main" id="{59413281-4557-4B8C-9A86-FC5BA3853B4A}"/>
              </a:ext>
            </a:extLst>
          </p:cNvPr>
          <p:cNvSpPr>
            <a:spLocks noGrp="1"/>
          </p:cNvSpPr>
          <p:nvPr>
            <p:ph type="sldNum" sz="quarter" idx="12"/>
          </p:nvPr>
        </p:nvSpPr>
        <p:spPr/>
        <p:txBody>
          <a:bodyPr/>
          <a:lstStyle/>
          <a:p>
            <a:fld id="{442B50CD-5690-455A-BAEB-3A855FABDD37}" type="slidenum">
              <a:rPr lang="en-US" smtClean="0"/>
              <a:pPr/>
              <a:t>23</a:t>
            </a:fld>
            <a:endParaRPr lang="en-US" dirty="0"/>
          </a:p>
        </p:txBody>
      </p:sp>
      <p:pic>
        <p:nvPicPr>
          <p:cNvPr id="3" name="Picture 2"/>
          <p:cNvPicPr>
            <a:picLocks noChangeAspect="1"/>
          </p:cNvPicPr>
          <p:nvPr/>
        </p:nvPicPr>
        <p:blipFill>
          <a:blip r:embed="rId3"/>
          <a:stretch>
            <a:fillRect/>
          </a:stretch>
        </p:blipFill>
        <p:spPr>
          <a:xfrm>
            <a:off x="103150" y="983959"/>
            <a:ext cx="5162992" cy="5575680"/>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4"/>
          <a:srcRect b="48137"/>
          <a:stretch/>
        </p:blipFill>
        <p:spPr>
          <a:xfrm>
            <a:off x="6369357" y="1614691"/>
            <a:ext cx="4984443" cy="1915434"/>
          </a:xfrm>
          <a:prstGeom prst="rect">
            <a:avLst/>
          </a:prstGeom>
          <a:ln>
            <a:solidFill>
              <a:schemeClr val="tx1"/>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3CBC48B7-1D0D-418C-82D6-C56CC0303786}"/>
              </a:ext>
            </a:extLst>
          </p:cNvPr>
          <p:cNvPicPr>
            <a:picLocks noChangeAspect="1"/>
          </p:cNvPicPr>
          <p:nvPr/>
        </p:nvPicPr>
        <p:blipFill rotWithShape="1">
          <a:blip r:embed="rId5"/>
          <a:srcRect b="60792"/>
          <a:stretch/>
        </p:blipFill>
        <p:spPr>
          <a:xfrm>
            <a:off x="7028367" y="2247874"/>
            <a:ext cx="4984443" cy="1900137"/>
          </a:xfrm>
          <a:prstGeom prst="rect">
            <a:avLst/>
          </a:prstGeom>
          <a:ln>
            <a:solidFill>
              <a:schemeClr val="tx1"/>
            </a:solid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6"/>
          <a:stretch>
            <a:fillRect/>
          </a:stretch>
        </p:blipFill>
        <p:spPr>
          <a:xfrm>
            <a:off x="4137610" y="4688556"/>
            <a:ext cx="7381875" cy="657225"/>
          </a:xfrm>
          <a:prstGeom prst="rect">
            <a:avLst/>
          </a:prstGeom>
          <a:ln w="38100">
            <a:solidFill>
              <a:srgbClr val="B64B26"/>
            </a:solidFill>
          </a:ln>
          <a:effectLst>
            <a:outerShdw blurRad="292100" dist="139700" dir="2700000" algn="tl" rotWithShape="0">
              <a:srgbClr val="333333">
                <a:alpha val="65000"/>
              </a:srgbClr>
            </a:outerShdw>
          </a:effectLst>
        </p:spPr>
      </p:pic>
      <p:sp>
        <p:nvSpPr>
          <p:cNvPr id="6" name="Rectangle 5"/>
          <p:cNvSpPr/>
          <p:nvPr/>
        </p:nvSpPr>
        <p:spPr>
          <a:xfrm>
            <a:off x="180190" y="2675823"/>
            <a:ext cx="3342656" cy="249261"/>
          </a:xfrm>
          <a:prstGeom prst="rect">
            <a:avLst/>
          </a:prstGeom>
          <a:noFill/>
          <a:ln>
            <a:solidFill>
              <a:srgbClr val="B64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6" idx="3"/>
            <a:endCxn id="4" idx="0"/>
          </p:cNvCxnSpPr>
          <p:nvPr/>
        </p:nvCxnSpPr>
        <p:spPr>
          <a:xfrm>
            <a:off x="3522846" y="2800454"/>
            <a:ext cx="4305702" cy="1888102"/>
          </a:xfrm>
          <a:prstGeom prst="straightConnector1">
            <a:avLst/>
          </a:prstGeom>
          <a:ln w="38100">
            <a:solidFill>
              <a:srgbClr val="B64B2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8208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E961C7B-158D-40C1-82F9-860F27430F0E}"/>
              </a:ext>
            </a:extLst>
          </p:cNvPr>
          <p:cNvSpPr txBox="1"/>
          <p:nvPr/>
        </p:nvSpPr>
        <p:spPr>
          <a:xfrm>
            <a:off x="1711139" y="1184160"/>
            <a:ext cx="1769404" cy="369332"/>
          </a:xfrm>
          <a:prstGeom prst="rect">
            <a:avLst/>
          </a:prstGeom>
          <a:noFill/>
        </p:spPr>
        <p:txBody>
          <a:bodyPr wrap="square" rtlCol="0">
            <a:spAutoFit/>
          </a:bodyPr>
          <a:lstStyle/>
          <a:p>
            <a:r>
              <a:rPr lang="en-US" b="1" dirty="0"/>
              <a:t>Resume Builder</a:t>
            </a:r>
          </a:p>
        </p:txBody>
      </p:sp>
      <p:sp>
        <p:nvSpPr>
          <p:cNvPr id="8" name="TextBox 7">
            <a:extLst>
              <a:ext uri="{FF2B5EF4-FFF2-40B4-BE49-F238E27FC236}">
                <a16:creationId xmlns:a16="http://schemas.microsoft.com/office/drawing/2014/main" id="{E8CCD09D-83E4-4C2E-B7A9-96374F958FD6}"/>
              </a:ext>
            </a:extLst>
          </p:cNvPr>
          <p:cNvSpPr txBox="1"/>
          <p:nvPr/>
        </p:nvSpPr>
        <p:spPr>
          <a:xfrm>
            <a:off x="8033742" y="1143288"/>
            <a:ext cx="1384224" cy="369332"/>
          </a:xfrm>
          <a:prstGeom prst="rect">
            <a:avLst/>
          </a:prstGeom>
          <a:noFill/>
        </p:spPr>
        <p:txBody>
          <a:bodyPr wrap="square" rtlCol="0">
            <a:spAutoFit/>
          </a:bodyPr>
          <a:lstStyle/>
          <a:p>
            <a:r>
              <a:rPr lang="en-US" b="1" dirty="0" err="1"/>
              <a:t>JobFinder</a:t>
            </a:r>
            <a:endParaRPr lang="en-US" b="1" dirty="0"/>
          </a:p>
        </p:txBody>
      </p:sp>
      <p:pic>
        <p:nvPicPr>
          <p:cNvPr id="9" name="Picture 8">
            <a:extLst>
              <a:ext uri="{FF2B5EF4-FFF2-40B4-BE49-F238E27FC236}">
                <a16:creationId xmlns:a16="http://schemas.microsoft.com/office/drawing/2014/main" id="{873764D4-434B-42AC-910C-7A19D56D5E10}"/>
              </a:ext>
            </a:extLst>
          </p:cNvPr>
          <p:cNvPicPr>
            <a:picLocks noChangeAspect="1"/>
          </p:cNvPicPr>
          <p:nvPr/>
        </p:nvPicPr>
        <p:blipFill>
          <a:blip r:embed="rId2"/>
          <a:stretch>
            <a:fillRect/>
          </a:stretch>
        </p:blipFill>
        <p:spPr>
          <a:xfrm>
            <a:off x="214898" y="1579766"/>
            <a:ext cx="4761887" cy="5119881"/>
          </a:xfrm>
          <a:prstGeom prst="rect">
            <a:avLst/>
          </a:prstGeom>
          <a:ln>
            <a:solidFill>
              <a:schemeClr val="tx1"/>
            </a:solid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107E68B-101E-4EA1-87A6-A9FE3369485A}"/>
              </a:ext>
            </a:extLst>
          </p:cNvPr>
          <p:cNvPicPr>
            <a:picLocks noChangeAspect="1"/>
          </p:cNvPicPr>
          <p:nvPr/>
        </p:nvPicPr>
        <p:blipFill rotWithShape="1">
          <a:blip r:embed="rId3"/>
          <a:srcRect t="1" b="41456"/>
          <a:stretch/>
        </p:blipFill>
        <p:spPr>
          <a:xfrm>
            <a:off x="5450139" y="1528976"/>
            <a:ext cx="6513180" cy="3225904"/>
          </a:xfrm>
          <a:prstGeom prst="rect">
            <a:avLst/>
          </a:prstGeom>
          <a:ln>
            <a:solidFill>
              <a:schemeClr val="tx1"/>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3935D631-3468-4057-A615-B1C85E96A4A1}"/>
              </a:ext>
            </a:extLst>
          </p:cNvPr>
          <p:cNvPicPr>
            <a:picLocks noChangeAspect="1"/>
          </p:cNvPicPr>
          <p:nvPr/>
        </p:nvPicPr>
        <p:blipFill>
          <a:blip r:embed="rId4"/>
          <a:stretch>
            <a:fillRect/>
          </a:stretch>
        </p:blipFill>
        <p:spPr>
          <a:xfrm>
            <a:off x="5450139" y="5419487"/>
            <a:ext cx="6512560" cy="1280160"/>
          </a:xfrm>
          <a:prstGeom prst="rect">
            <a:avLst/>
          </a:prstGeom>
          <a:ln>
            <a:solidFill>
              <a:schemeClr val="tx1"/>
            </a:solid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15BE15CD-551F-45C3-B49C-6AF0CD7460F7}"/>
              </a:ext>
            </a:extLst>
          </p:cNvPr>
          <p:cNvSpPr txBox="1"/>
          <p:nvPr/>
        </p:nvSpPr>
        <p:spPr>
          <a:xfrm>
            <a:off x="7874234" y="5050155"/>
            <a:ext cx="1703240" cy="369332"/>
          </a:xfrm>
          <a:prstGeom prst="rect">
            <a:avLst/>
          </a:prstGeom>
          <a:noFill/>
        </p:spPr>
        <p:txBody>
          <a:bodyPr wrap="square" rtlCol="0">
            <a:spAutoFit/>
          </a:bodyPr>
          <a:lstStyle/>
          <a:p>
            <a:r>
              <a:rPr lang="en-US" b="1" dirty="0"/>
              <a:t>Illinois </a:t>
            </a:r>
            <a:r>
              <a:rPr lang="en-US" b="1" dirty="0" err="1"/>
              <a:t>JobLink</a:t>
            </a:r>
            <a:endParaRPr lang="en-US" b="1" dirty="0"/>
          </a:p>
        </p:txBody>
      </p:sp>
      <p:sp>
        <p:nvSpPr>
          <p:cNvPr id="13" name="Title 4"/>
          <p:cNvSpPr txBox="1">
            <a:spLocks/>
          </p:cNvSpPr>
          <p:nvPr/>
        </p:nvSpPr>
        <p:spPr>
          <a:xfrm>
            <a:off x="214898" y="360116"/>
            <a:ext cx="10956327" cy="7756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B64B26"/>
                </a:solidFill>
              </a:rPr>
              <a:t>Employment 101 Integrated Tools: Find Jobs</a:t>
            </a:r>
          </a:p>
        </p:txBody>
      </p:sp>
    </p:spTree>
    <p:extLst>
      <p:ext uri="{BB962C8B-B14F-4D97-AF65-F5344CB8AC3E}">
        <p14:creationId xmlns:p14="http://schemas.microsoft.com/office/powerpoint/2010/main" val="848655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a:spLocks noGrp="1"/>
          </p:cNvSpPr>
          <p:nvPr>
            <p:ph type="title"/>
          </p:nvPr>
        </p:nvSpPr>
        <p:spPr>
          <a:xfrm>
            <a:off x="142405" y="0"/>
            <a:ext cx="10272130" cy="895149"/>
          </a:xfrm>
        </p:spPr>
        <p:txBody>
          <a:bodyPr>
            <a:normAutofit/>
          </a:bodyPr>
          <a:lstStyle/>
          <a:p>
            <a:r>
              <a:rPr lang="en-US" dirty="0">
                <a:solidFill>
                  <a:srgbClr val="B64B26"/>
                </a:solidFill>
              </a:rPr>
              <a:t>Employment 101: Certificate of Completion</a:t>
            </a:r>
          </a:p>
        </p:txBody>
      </p:sp>
      <p:pic>
        <p:nvPicPr>
          <p:cNvPr id="2" name="Picture 1"/>
          <p:cNvPicPr>
            <a:picLocks noChangeAspect="1"/>
          </p:cNvPicPr>
          <p:nvPr/>
        </p:nvPicPr>
        <p:blipFill rotWithShape="1">
          <a:blip r:embed="rId3"/>
          <a:srcRect b="20199"/>
          <a:stretch/>
        </p:blipFill>
        <p:spPr>
          <a:xfrm>
            <a:off x="142405" y="895149"/>
            <a:ext cx="9199740" cy="5690630"/>
          </a:xfrm>
          <a:prstGeom prst="rect">
            <a:avLst/>
          </a:prstGeom>
          <a:ln>
            <a:solidFill>
              <a:schemeClr val="tx1"/>
            </a:solid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F49907D3-0D08-420E-ABA9-444B7737A9FE}"/>
              </a:ext>
            </a:extLst>
          </p:cNvPr>
          <p:cNvSpPr>
            <a:spLocks noGrp="1"/>
          </p:cNvSpPr>
          <p:nvPr>
            <p:ph type="sldNum" sz="quarter" idx="12"/>
          </p:nvPr>
        </p:nvSpPr>
        <p:spPr>
          <a:xfrm>
            <a:off x="8610600" y="6356350"/>
            <a:ext cx="2743200" cy="365125"/>
          </a:xfrm>
        </p:spPr>
        <p:txBody>
          <a:bodyPr/>
          <a:lstStyle/>
          <a:p>
            <a:fld id="{442B50CD-5690-455A-BAEB-3A855FABDD37}" type="slidenum">
              <a:rPr lang="en-US" smtClean="0"/>
              <a:pPr/>
              <a:t>25</a:t>
            </a:fld>
            <a:endParaRPr lang="en-US" dirty="0"/>
          </a:p>
        </p:txBody>
      </p:sp>
    </p:spTree>
    <p:extLst>
      <p:ext uri="{BB962C8B-B14F-4D97-AF65-F5344CB8AC3E}">
        <p14:creationId xmlns:p14="http://schemas.microsoft.com/office/powerpoint/2010/main" val="70023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71DB1B-90D3-4367-BEF6-3131D20242B7}"/>
              </a:ext>
            </a:extLst>
          </p:cNvPr>
          <p:cNvSpPr>
            <a:spLocks noGrp="1"/>
          </p:cNvSpPr>
          <p:nvPr>
            <p:ph type="sldNum" sz="quarter" idx="12"/>
          </p:nvPr>
        </p:nvSpPr>
        <p:spPr/>
        <p:txBody>
          <a:bodyPr/>
          <a:lstStyle/>
          <a:p>
            <a:fld id="{442B50CD-5690-455A-BAEB-3A855FABDD37}" type="slidenum">
              <a:rPr lang="en-US" smtClean="0"/>
              <a:pPr/>
              <a:t>26</a:t>
            </a:fld>
            <a:endParaRPr lang="en-US" dirty="0"/>
          </a:p>
        </p:txBody>
      </p:sp>
      <p:sp>
        <p:nvSpPr>
          <p:cNvPr id="13" name="Rectangle 12">
            <a:extLst>
              <a:ext uri="{FF2B5EF4-FFF2-40B4-BE49-F238E27FC236}">
                <a16:creationId xmlns:a16="http://schemas.microsoft.com/office/drawing/2014/main" id="{D497AA0C-7035-418D-9C7D-CA44588FBF7A}"/>
              </a:ext>
            </a:extLst>
          </p:cNvPr>
          <p:cNvSpPr/>
          <p:nvPr/>
        </p:nvSpPr>
        <p:spPr>
          <a:xfrm>
            <a:off x="7805394" y="-14196"/>
            <a:ext cx="4386606" cy="6872196"/>
          </a:xfrm>
          <a:prstGeom prst="rect">
            <a:avLst/>
          </a:prstGeom>
          <a:solidFill>
            <a:schemeClr val="accent2">
              <a:lumMod val="75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itle 4"/>
          <p:cNvSpPr>
            <a:spLocks noGrp="1"/>
          </p:cNvSpPr>
          <p:nvPr>
            <p:ph type="title"/>
          </p:nvPr>
        </p:nvSpPr>
        <p:spPr>
          <a:xfrm>
            <a:off x="354379" y="83831"/>
            <a:ext cx="6068807" cy="1325563"/>
          </a:xfrm>
        </p:spPr>
        <p:txBody>
          <a:bodyPr/>
          <a:lstStyle/>
          <a:p>
            <a:r>
              <a:rPr lang="en-US" dirty="0">
                <a:solidFill>
                  <a:srgbClr val="B64B26"/>
                </a:solidFill>
              </a:rPr>
              <a:t>Customer Support Center</a:t>
            </a:r>
          </a:p>
        </p:txBody>
      </p:sp>
      <p:sp>
        <p:nvSpPr>
          <p:cNvPr id="15" name="Content Placeholder 1">
            <a:extLst>
              <a:ext uri="{FF2B5EF4-FFF2-40B4-BE49-F238E27FC236}">
                <a16:creationId xmlns:a16="http://schemas.microsoft.com/office/drawing/2014/main" id="{A28A26F7-AF4C-46FC-B6A5-CE92A2AB4782}"/>
              </a:ext>
            </a:extLst>
          </p:cNvPr>
          <p:cNvSpPr>
            <a:spLocks noGrp="1"/>
          </p:cNvSpPr>
          <p:nvPr>
            <p:ph sz="half" idx="1"/>
          </p:nvPr>
        </p:nvSpPr>
        <p:spPr>
          <a:xfrm>
            <a:off x="7932417" y="259883"/>
            <a:ext cx="4099565" cy="6096468"/>
          </a:xfrm>
        </p:spPr>
        <p:txBody>
          <a:bodyPr>
            <a:normAutofit fontScale="92500" lnSpcReduction="20000"/>
          </a:bodyPr>
          <a:lstStyle/>
          <a:p>
            <a:pPr marL="0" indent="0">
              <a:spcAft>
                <a:spcPts val="1200"/>
              </a:spcAft>
              <a:buNone/>
            </a:pPr>
            <a:r>
              <a:rPr lang="en-US" sz="3900" dirty="0">
                <a:solidFill>
                  <a:schemeClr val="bg1"/>
                </a:solidFill>
              </a:rPr>
              <a:t>Benefits:</a:t>
            </a:r>
          </a:p>
          <a:p>
            <a:pPr>
              <a:spcAft>
                <a:spcPts val="600"/>
              </a:spcAft>
            </a:pPr>
            <a:r>
              <a:rPr lang="en-US" dirty="0">
                <a:solidFill>
                  <a:schemeClr val="bg1"/>
                </a:solidFill>
              </a:rPr>
              <a:t>View student assessment results.</a:t>
            </a:r>
          </a:p>
          <a:p>
            <a:pPr>
              <a:spcAft>
                <a:spcPts val="600"/>
              </a:spcAft>
            </a:pPr>
            <a:r>
              <a:rPr lang="en-US" dirty="0">
                <a:solidFill>
                  <a:schemeClr val="bg1"/>
                </a:solidFill>
              </a:rPr>
              <a:t>View Employment 101 plans.</a:t>
            </a:r>
          </a:p>
          <a:p>
            <a:pPr>
              <a:spcAft>
                <a:spcPts val="600"/>
              </a:spcAft>
            </a:pPr>
            <a:r>
              <a:rPr lang="en-US" dirty="0">
                <a:solidFill>
                  <a:schemeClr val="bg1"/>
                </a:solidFill>
              </a:rPr>
              <a:t>Complete essential job skill evaluations.</a:t>
            </a:r>
          </a:p>
          <a:p>
            <a:pPr lvl="1"/>
            <a:r>
              <a:rPr lang="en-US" dirty="0">
                <a:solidFill>
                  <a:schemeClr val="bg1"/>
                </a:solidFill>
              </a:rPr>
              <a:t>Observational Evaluation</a:t>
            </a:r>
          </a:p>
          <a:p>
            <a:pPr lvl="1">
              <a:spcAft>
                <a:spcPts val="600"/>
              </a:spcAft>
            </a:pPr>
            <a:r>
              <a:rPr lang="en-US" dirty="0">
                <a:solidFill>
                  <a:schemeClr val="bg1"/>
                </a:solidFill>
              </a:rPr>
              <a:t>Worksite Placement</a:t>
            </a:r>
          </a:p>
          <a:p>
            <a:pPr>
              <a:spcAft>
                <a:spcPts val="600"/>
              </a:spcAft>
            </a:pPr>
            <a:r>
              <a:rPr lang="en-US" dirty="0">
                <a:solidFill>
                  <a:schemeClr val="bg1"/>
                </a:solidFill>
              </a:rPr>
              <a:t>Help students recover or update their passwords.</a:t>
            </a:r>
          </a:p>
          <a:p>
            <a:pPr>
              <a:spcAft>
                <a:spcPts val="600"/>
              </a:spcAft>
            </a:pPr>
            <a:r>
              <a:rPr lang="en-US" dirty="0">
                <a:solidFill>
                  <a:schemeClr val="bg1"/>
                </a:solidFill>
              </a:rPr>
              <a:t>Send messages to your student.</a:t>
            </a:r>
          </a:p>
          <a:p>
            <a:pPr>
              <a:spcAft>
                <a:spcPts val="600"/>
              </a:spcAft>
            </a:pPr>
            <a:r>
              <a:rPr lang="en-US" dirty="0">
                <a:solidFill>
                  <a:schemeClr val="bg1"/>
                </a:solidFill>
              </a:rPr>
              <a:t>View their saved resumes and portfolios.</a:t>
            </a:r>
          </a:p>
        </p:txBody>
      </p:sp>
      <p:sp>
        <p:nvSpPr>
          <p:cNvPr id="17" name="TextBox 16">
            <a:extLst>
              <a:ext uri="{FF2B5EF4-FFF2-40B4-BE49-F238E27FC236}">
                <a16:creationId xmlns:a16="http://schemas.microsoft.com/office/drawing/2014/main" id="{D733B46C-9E46-4B72-BC81-EB5DAD00AA38}"/>
              </a:ext>
            </a:extLst>
          </p:cNvPr>
          <p:cNvSpPr txBox="1"/>
          <p:nvPr/>
        </p:nvSpPr>
        <p:spPr>
          <a:xfrm>
            <a:off x="0" y="6522742"/>
            <a:ext cx="7805394" cy="307777"/>
          </a:xfrm>
          <a:prstGeom prst="rect">
            <a:avLst/>
          </a:prstGeom>
          <a:noFill/>
        </p:spPr>
        <p:txBody>
          <a:bodyPr wrap="square" rtlCol="0">
            <a:spAutoFit/>
          </a:bodyPr>
          <a:lstStyle/>
          <a:p>
            <a:r>
              <a:rPr lang="en-US" sz="1400" dirty="0">
                <a:hlinkClick r:id="rId3"/>
              </a:rPr>
              <a:t>https://www.illinoisworknet.com/partners/Pages/Customer-Support-Center.aspx</a:t>
            </a:r>
            <a:r>
              <a:rPr lang="en-US" sz="1400" dirty="0"/>
              <a:t> </a:t>
            </a:r>
          </a:p>
        </p:txBody>
      </p:sp>
      <p:pic>
        <p:nvPicPr>
          <p:cNvPr id="3" name="Picture 2"/>
          <p:cNvPicPr>
            <a:picLocks noChangeAspect="1"/>
          </p:cNvPicPr>
          <p:nvPr/>
        </p:nvPicPr>
        <p:blipFill>
          <a:blip r:embed="rId4"/>
          <a:stretch>
            <a:fillRect/>
          </a:stretch>
        </p:blipFill>
        <p:spPr>
          <a:xfrm>
            <a:off x="125461" y="1318343"/>
            <a:ext cx="7554471" cy="5220569"/>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3994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4968" y="365126"/>
            <a:ext cx="10956327" cy="775612"/>
          </a:xfrm>
        </p:spPr>
        <p:txBody>
          <a:bodyPr/>
          <a:lstStyle/>
          <a:p>
            <a:r>
              <a:rPr lang="en-US" dirty="0">
                <a:solidFill>
                  <a:srgbClr val="B64B26"/>
                </a:solidFill>
              </a:rPr>
              <a:t>More Tools for Partners</a:t>
            </a:r>
          </a:p>
        </p:txBody>
      </p:sp>
      <p:sp>
        <p:nvSpPr>
          <p:cNvPr id="3" name="Content Placeholder 2">
            <a:extLst>
              <a:ext uri="{FF2B5EF4-FFF2-40B4-BE49-F238E27FC236}">
                <a16:creationId xmlns:a16="http://schemas.microsoft.com/office/drawing/2014/main" id="{74516212-A868-4C0D-AE22-8AC7C7C96F2E}"/>
              </a:ext>
            </a:extLst>
          </p:cNvPr>
          <p:cNvSpPr>
            <a:spLocks noGrp="1"/>
          </p:cNvSpPr>
          <p:nvPr>
            <p:ph idx="1"/>
          </p:nvPr>
        </p:nvSpPr>
        <p:spPr>
          <a:xfrm>
            <a:off x="204968" y="1775005"/>
            <a:ext cx="10355981" cy="4351338"/>
          </a:xfrm>
        </p:spPr>
        <p:txBody>
          <a:bodyPr>
            <a:noAutofit/>
          </a:bodyPr>
          <a:lstStyle/>
          <a:p>
            <a:pPr>
              <a:spcAft>
                <a:spcPts val="2400"/>
              </a:spcAft>
            </a:pPr>
            <a:r>
              <a:rPr lang="en-US" sz="2400" dirty="0"/>
              <a:t>Partner Resources - </a:t>
            </a:r>
            <a:r>
              <a:rPr lang="en-US" sz="2400" dirty="0">
                <a:hlinkClick r:id="rId2"/>
              </a:rPr>
              <a:t>http://www.illinoisworknet.com/partners</a:t>
            </a:r>
            <a:r>
              <a:rPr lang="en-US" sz="2400" dirty="0"/>
              <a:t>   </a:t>
            </a:r>
          </a:p>
          <a:p>
            <a:pPr>
              <a:spcAft>
                <a:spcPts val="2400"/>
              </a:spcAft>
            </a:pPr>
            <a:r>
              <a:rPr lang="en-US" sz="2400" dirty="0"/>
              <a:t>Customer Support Center - </a:t>
            </a:r>
            <a:r>
              <a:rPr lang="en-US" sz="2400" dirty="0">
                <a:hlinkClick r:id="rId3"/>
              </a:rPr>
              <a:t>http://www.illinoisworknet.com/partners/Pages/Customer-Support-Center.aspx</a:t>
            </a:r>
            <a:r>
              <a:rPr lang="en-US" sz="2400" dirty="0"/>
              <a:t>  </a:t>
            </a:r>
          </a:p>
          <a:p>
            <a:pPr>
              <a:spcAft>
                <a:spcPts val="2400"/>
              </a:spcAft>
            </a:pPr>
            <a:r>
              <a:rPr lang="en-US" sz="2400" dirty="0"/>
              <a:t>Assessments - </a:t>
            </a:r>
            <a:r>
              <a:rPr lang="en-US" sz="2400" dirty="0">
                <a:hlinkClick r:id="rId4"/>
              </a:rPr>
              <a:t>http://www.illinoisworknet.com/partners/Pages/Assessments.aspx</a:t>
            </a:r>
            <a:r>
              <a:rPr lang="en-US" sz="2400" dirty="0"/>
              <a:t> </a:t>
            </a:r>
          </a:p>
          <a:p>
            <a:pPr>
              <a:spcAft>
                <a:spcPts val="2400"/>
              </a:spcAft>
            </a:pPr>
            <a:r>
              <a:rPr lang="en-US" sz="2400" dirty="0"/>
              <a:t>Outreach Tools - </a:t>
            </a:r>
            <a:r>
              <a:rPr lang="en-US" sz="2400" dirty="0">
                <a:hlinkClick r:id="rId5"/>
              </a:rPr>
              <a:t>https://www.illinoisworknet.com/partners/Pages/outreachtools.aspx</a:t>
            </a:r>
            <a:r>
              <a:rPr lang="en-US" sz="2400" dirty="0"/>
              <a:t> </a:t>
            </a:r>
          </a:p>
          <a:p>
            <a:endParaRPr lang="en-US" sz="2400" dirty="0"/>
          </a:p>
        </p:txBody>
      </p:sp>
      <p:sp>
        <p:nvSpPr>
          <p:cNvPr id="4" name="Slide Number Placeholder 3">
            <a:extLst>
              <a:ext uri="{FF2B5EF4-FFF2-40B4-BE49-F238E27FC236}">
                <a16:creationId xmlns:a16="http://schemas.microsoft.com/office/drawing/2014/main" id="{1F227C6D-6C15-4041-87E3-2BCEEE64FB01}"/>
              </a:ext>
            </a:extLst>
          </p:cNvPr>
          <p:cNvSpPr>
            <a:spLocks noGrp="1"/>
          </p:cNvSpPr>
          <p:nvPr>
            <p:ph type="sldNum" sz="quarter" idx="12"/>
          </p:nvPr>
        </p:nvSpPr>
        <p:spPr/>
        <p:txBody>
          <a:bodyPr/>
          <a:lstStyle/>
          <a:p>
            <a:fld id="{442B50CD-5690-455A-BAEB-3A855FABDD37}" type="slidenum">
              <a:rPr lang="en-US" smtClean="0"/>
              <a:pPr/>
              <a:t>27</a:t>
            </a:fld>
            <a:endParaRPr lang="en-US" dirty="0"/>
          </a:p>
        </p:txBody>
      </p:sp>
    </p:spTree>
    <p:extLst>
      <p:ext uri="{BB962C8B-B14F-4D97-AF65-F5344CB8AC3E}">
        <p14:creationId xmlns:p14="http://schemas.microsoft.com/office/powerpoint/2010/main" val="1266945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 name="Rectangle 9">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descr="A close up of a person wearing glasses&#10;&#10;Description generated with very high confidence">
            <a:extLst>
              <a:ext uri="{FF2B5EF4-FFF2-40B4-BE49-F238E27FC236}">
                <a16:creationId xmlns:a16="http://schemas.microsoft.com/office/drawing/2014/main" id="{9FE772E4-7E5F-4877-A6DD-226BB49732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083" r="1" b="1"/>
          <a:stretch/>
        </p:blipFill>
        <p:spPr>
          <a:xfrm rot="21480000">
            <a:off x="1137837" y="1003258"/>
            <a:ext cx="9916327" cy="4764396"/>
          </a:xfrm>
          <a:prstGeom prst="rect">
            <a:avLst/>
          </a:prstGeom>
        </p:spPr>
      </p:pic>
      <p:sp>
        <p:nvSpPr>
          <p:cNvPr id="2" name="Slide Number Placeholder 1">
            <a:extLst>
              <a:ext uri="{FF2B5EF4-FFF2-40B4-BE49-F238E27FC236}">
                <a16:creationId xmlns:a16="http://schemas.microsoft.com/office/drawing/2014/main" id="{E18E4D36-0E4D-44DA-A53F-D89BA700DAA7}"/>
              </a:ext>
            </a:extLst>
          </p:cNvPr>
          <p:cNvSpPr>
            <a:spLocks noGrp="1"/>
          </p:cNvSpPr>
          <p:nvPr>
            <p:ph type="sldNum" sz="quarter" idx="12"/>
          </p:nvPr>
        </p:nvSpPr>
        <p:spPr>
          <a:xfrm>
            <a:off x="8610600" y="6356350"/>
            <a:ext cx="2743200" cy="365125"/>
          </a:xfrm>
        </p:spPr>
        <p:txBody>
          <a:bodyPr>
            <a:normAutofit/>
          </a:bodyPr>
          <a:lstStyle/>
          <a:p>
            <a:pPr>
              <a:spcAft>
                <a:spcPts val="600"/>
              </a:spcAft>
            </a:pPr>
            <a:fld id="{6CACDE62-5CCB-42CC-820A-66DFF460BCB9}" type="slidenum">
              <a:rPr lang="en-US" smtClean="0"/>
              <a:pPr>
                <a:spcAft>
                  <a:spcPts val="600"/>
                </a:spcAft>
              </a:pPr>
              <a:t>28</a:t>
            </a:fld>
            <a:endParaRPr lang="en-US"/>
          </a:p>
        </p:txBody>
      </p:sp>
      <p:pic>
        <p:nvPicPr>
          <p:cNvPr id="6" name="Picture 5">
            <a:extLst>
              <a:ext uri="{FF2B5EF4-FFF2-40B4-BE49-F238E27FC236}">
                <a16:creationId xmlns:a16="http://schemas.microsoft.com/office/drawing/2014/main" id="{7D25C2AB-9E9E-4380-962E-499C4A86F207}"/>
              </a:ext>
            </a:extLst>
          </p:cNvPr>
          <p:cNvPicPr>
            <a:picLocks noChangeAspect="1"/>
          </p:cNvPicPr>
          <p:nvPr/>
        </p:nvPicPr>
        <p:blipFill>
          <a:blip r:embed="rId3"/>
          <a:stretch>
            <a:fillRect/>
          </a:stretch>
        </p:blipFill>
        <p:spPr>
          <a:xfrm>
            <a:off x="164892" y="5729423"/>
            <a:ext cx="2518347" cy="948333"/>
          </a:xfrm>
          <a:prstGeom prst="rect">
            <a:avLst/>
          </a:prstGeom>
        </p:spPr>
      </p:pic>
    </p:spTree>
    <p:extLst>
      <p:ext uri="{BB962C8B-B14F-4D97-AF65-F5344CB8AC3E}">
        <p14:creationId xmlns:p14="http://schemas.microsoft.com/office/powerpoint/2010/main" val="1152381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B6AFCC-AC22-45CD-BE1A-0EEDDC93C96B}"/>
              </a:ext>
            </a:extLst>
          </p:cNvPr>
          <p:cNvSpPr>
            <a:spLocks noGrp="1"/>
          </p:cNvSpPr>
          <p:nvPr>
            <p:ph idx="4294967295"/>
          </p:nvPr>
        </p:nvSpPr>
        <p:spPr>
          <a:xfrm>
            <a:off x="178904" y="2521640"/>
            <a:ext cx="4986338" cy="2260222"/>
          </a:xfrm>
        </p:spPr>
        <p:txBody>
          <a:bodyPr>
            <a:normAutofit fontScale="92500" lnSpcReduction="10000"/>
          </a:bodyPr>
          <a:lstStyle/>
          <a:p>
            <a:pPr marL="0" indent="0" algn="ctr">
              <a:buNone/>
            </a:pPr>
            <a:r>
              <a:rPr lang="en-US" dirty="0"/>
              <a:t>Visit: </a:t>
            </a:r>
            <a:r>
              <a:rPr lang="en-US" dirty="0">
                <a:hlinkClick r:id="rId3"/>
              </a:rPr>
              <a:t>www.illinoisworknet.com</a:t>
            </a:r>
            <a:endParaRPr lang="en-US" dirty="0"/>
          </a:p>
          <a:p>
            <a:pPr marL="0" indent="0" algn="ctr">
              <a:buNone/>
            </a:pPr>
            <a:r>
              <a:rPr lang="en-US" dirty="0"/>
              <a:t>Email: </a:t>
            </a:r>
            <a:r>
              <a:rPr lang="en-US" dirty="0">
                <a:hlinkClick r:id="rId4"/>
              </a:rPr>
              <a:t>info@illinoisworknet.com</a:t>
            </a:r>
            <a:endParaRPr lang="en-US" dirty="0"/>
          </a:p>
          <a:p>
            <a:pPr marL="0" indent="0" algn="ctr">
              <a:buNone/>
            </a:pPr>
            <a:r>
              <a:rPr lang="en-US" dirty="0"/>
              <a:t> </a:t>
            </a:r>
          </a:p>
          <a:p>
            <a:pPr marL="0" indent="0" algn="ctr">
              <a:spcBef>
                <a:spcPts val="0"/>
              </a:spcBef>
              <a:buNone/>
            </a:pPr>
            <a:br>
              <a:rPr lang="en-US" dirty="0"/>
            </a:br>
            <a:r>
              <a:rPr lang="en-US" dirty="0"/>
              <a:t>Monday – Friday</a:t>
            </a:r>
          </a:p>
          <a:p>
            <a:pPr marL="0" indent="0" algn="ctr">
              <a:spcBef>
                <a:spcPts val="0"/>
              </a:spcBef>
              <a:buNone/>
            </a:pPr>
            <a:r>
              <a:rPr lang="en-US" dirty="0"/>
              <a:t>8:00 A.M. – 4:30 P.M.</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410" y="1096299"/>
            <a:ext cx="2620317" cy="1198838"/>
          </a:xfrm>
          <a:prstGeom prst="rect">
            <a:avLst/>
          </a:prstGeom>
        </p:spPr>
      </p:pic>
      <p:sp>
        <p:nvSpPr>
          <p:cNvPr id="2" name="Rectangle 1"/>
          <p:cNvSpPr/>
          <p:nvPr/>
        </p:nvSpPr>
        <p:spPr>
          <a:xfrm>
            <a:off x="1" y="5651290"/>
            <a:ext cx="5381468" cy="1169551"/>
          </a:xfrm>
          <a:prstGeom prst="rect">
            <a:avLst/>
          </a:prstGeom>
        </p:spPr>
        <p:txBody>
          <a:bodyPr wrap="square">
            <a:spAutoFit/>
          </a:bodyPr>
          <a:lstStyle/>
          <a:p>
            <a:r>
              <a:rPr lang="en-US" sz="700" dirty="0"/>
              <a:t>This workforce product was funded by a grant awarded by the U.S. Department of Labor's Employment and Training Administration. The product was created by the grantee and does not necessarily reflect the official position of the U.S. Department of Labor. The Department of Labor makes no guarantees, warranties, or assurances of any kind, express or implied, with respect to such information, including any information on linked sites and including, but not limited to, accuracy of the information or its completeness, timeliness, usefulness, adequacy, continued availability, or ownership. This product is copyrighted by the institution that created it. Internal use by an organization and/or personal use by an individual for non-commercial purposes is permissible. All other uses require the prior authorization of the copyright owner. </a:t>
            </a:r>
          </a:p>
          <a:p>
            <a:endParaRPr lang="en-US" sz="700" dirty="0"/>
          </a:p>
          <a:p>
            <a:r>
              <a:rPr lang="en-US" sz="700" dirty="0"/>
              <a:t>The Illinois workNet Center System, an American Job Center, is an equal opportunity employer/program. Auxiliary aids and services are available upon request to individuals with disabilities. All voice telephone numbers on this website may be reached by persons using TTY/TDD equipment by calling TTY (800) 526-0844 or 711. </a:t>
            </a:r>
          </a:p>
        </p:txBody>
      </p:sp>
      <p:pic>
        <p:nvPicPr>
          <p:cNvPr id="7" name="Picture 6">
            <a:extLst>
              <a:ext uri="{FF2B5EF4-FFF2-40B4-BE49-F238E27FC236}">
                <a16:creationId xmlns:a16="http://schemas.microsoft.com/office/drawing/2014/main" id="{DAAA23B0-8BBB-471B-8DF4-6AE91CB0BB05}"/>
              </a:ext>
            </a:extLst>
          </p:cNvPr>
          <p:cNvPicPr>
            <a:picLocks noChangeAspect="1"/>
          </p:cNvPicPr>
          <p:nvPr/>
        </p:nvPicPr>
        <p:blipFill>
          <a:blip r:embed="rId6"/>
          <a:stretch>
            <a:fillRect/>
          </a:stretch>
        </p:blipFill>
        <p:spPr>
          <a:xfrm>
            <a:off x="8428070" y="1196861"/>
            <a:ext cx="2479656" cy="1239828"/>
          </a:xfrm>
          <a:prstGeom prst="rect">
            <a:avLst/>
          </a:prstGeom>
        </p:spPr>
      </p:pic>
      <p:pic>
        <p:nvPicPr>
          <p:cNvPr id="9" name="Picture 8">
            <a:extLst>
              <a:ext uri="{FF2B5EF4-FFF2-40B4-BE49-F238E27FC236}">
                <a16:creationId xmlns:a16="http://schemas.microsoft.com/office/drawing/2014/main" id="{04EE3900-8213-4323-85F4-B0BD73527ACE}"/>
              </a:ext>
            </a:extLst>
          </p:cNvPr>
          <p:cNvPicPr>
            <a:picLocks noChangeAspect="1"/>
          </p:cNvPicPr>
          <p:nvPr/>
        </p:nvPicPr>
        <p:blipFill>
          <a:blip r:embed="rId7"/>
          <a:stretch>
            <a:fillRect/>
          </a:stretch>
        </p:blipFill>
        <p:spPr>
          <a:xfrm>
            <a:off x="3868710" y="184396"/>
            <a:ext cx="4013394" cy="1511322"/>
          </a:xfrm>
          <a:prstGeom prst="rect">
            <a:avLst/>
          </a:prstGeom>
        </p:spPr>
      </p:pic>
      <p:sp>
        <p:nvSpPr>
          <p:cNvPr id="10" name="Content Placeholder 3">
            <a:extLst>
              <a:ext uri="{FF2B5EF4-FFF2-40B4-BE49-F238E27FC236}">
                <a16:creationId xmlns:a16="http://schemas.microsoft.com/office/drawing/2014/main" id="{6BCC4088-F2D4-4696-8186-D07E29974FC0}"/>
              </a:ext>
            </a:extLst>
          </p:cNvPr>
          <p:cNvSpPr txBox="1">
            <a:spLocks/>
          </p:cNvSpPr>
          <p:nvPr/>
        </p:nvSpPr>
        <p:spPr>
          <a:xfrm>
            <a:off x="7026758" y="2521640"/>
            <a:ext cx="4986338" cy="24479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Visit: </a:t>
            </a:r>
            <a:r>
              <a:rPr lang="en-US" dirty="0">
                <a:hlinkClick r:id="rId8"/>
              </a:rPr>
              <a:t>www.ides.Illinois.gov</a:t>
            </a:r>
            <a:r>
              <a:rPr lang="en-US" dirty="0"/>
              <a:t> </a:t>
            </a:r>
          </a:p>
          <a:p>
            <a:pPr marL="0" indent="0" algn="ctr">
              <a:buFont typeface="Arial" panose="020B0604020202020204" pitchFamily="34" charset="0"/>
              <a:buNone/>
            </a:pPr>
            <a:r>
              <a:rPr lang="en-US" dirty="0"/>
              <a:t>Email: </a:t>
            </a:r>
            <a:r>
              <a:rPr lang="en-US" dirty="0">
                <a:hlinkClick r:id="rId9"/>
              </a:rPr>
              <a:t>des.cis@Illinois.gov</a:t>
            </a:r>
            <a:r>
              <a:rPr lang="en-US" dirty="0"/>
              <a:t> </a:t>
            </a:r>
          </a:p>
          <a:p>
            <a:pPr marL="0" indent="0" algn="ctr">
              <a:spcBef>
                <a:spcPts val="600"/>
              </a:spcBef>
              <a:buFont typeface="Arial" panose="020B0604020202020204" pitchFamily="34" charset="0"/>
              <a:buNone/>
            </a:pPr>
            <a:r>
              <a:rPr lang="en-US" dirty="0"/>
              <a:t>Call: 877-566-6230</a:t>
            </a:r>
            <a:br>
              <a:rPr lang="en-US" dirty="0"/>
            </a:br>
            <a:endParaRPr lang="en-US" dirty="0"/>
          </a:p>
          <a:p>
            <a:pPr marL="0" indent="0" algn="ctr">
              <a:spcBef>
                <a:spcPts val="0"/>
              </a:spcBef>
              <a:buFont typeface="Arial" panose="020B0604020202020204" pitchFamily="34" charset="0"/>
              <a:buNone/>
            </a:pPr>
            <a:r>
              <a:rPr lang="en-US" dirty="0"/>
              <a:t>Monday – Friday</a:t>
            </a:r>
          </a:p>
          <a:p>
            <a:pPr marL="0" indent="0" algn="ctr">
              <a:spcBef>
                <a:spcPts val="0"/>
              </a:spcBef>
              <a:buFont typeface="Arial" panose="020B0604020202020204" pitchFamily="34" charset="0"/>
              <a:buNone/>
            </a:pPr>
            <a:r>
              <a:rPr lang="en-US" dirty="0"/>
              <a:t>8:30 A.M. – 5:00 P.M.</a:t>
            </a:r>
          </a:p>
        </p:txBody>
      </p:sp>
      <p:sp>
        <p:nvSpPr>
          <p:cNvPr id="6" name="Rectangle 5">
            <a:extLst>
              <a:ext uri="{FF2B5EF4-FFF2-40B4-BE49-F238E27FC236}">
                <a16:creationId xmlns:a16="http://schemas.microsoft.com/office/drawing/2014/main" id="{824C3371-90BE-4D31-86E4-BC67D3A3F669}"/>
              </a:ext>
            </a:extLst>
          </p:cNvPr>
          <p:cNvSpPr/>
          <p:nvPr/>
        </p:nvSpPr>
        <p:spPr>
          <a:xfrm>
            <a:off x="2074653" y="4882846"/>
            <a:ext cx="8380436" cy="523220"/>
          </a:xfrm>
          <a:prstGeom prst="rect">
            <a:avLst/>
          </a:prstGeom>
        </p:spPr>
        <p:txBody>
          <a:bodyPr wrap="none">
            <a:spAutoFit/>
          </a:bodyPr>
          <a:lstStyle/>
          <a:p>
            <a:pPr algn="ctr"/>
            <a:r>
              <a:rPr lang="en-US" sz="2800" dirty="0"/>
              <a:t>Emails are checked and responded to each business day.</a:t>
            </a:r>
          </a:p>
        </p:txBody>
      </p:sp>
      <p:sp>
        <p:nvSpPr>
          <p:cNvPr id="3" name="Rectangle 2">
            <a:extLst>
              <a:ext uri="{FF2B5EF4-FFF2-40B4-BE49-F238E27FC236}">
                <a16:creationId xmlns:a16="http://schemas.microsoft.com/office/drawing/2014/main" id="{29148994-2985-4EC7-AB5F-0501DF391D2C}"/>
              </a:ext>
            </a:extLst>
          </p:cNvPr>
          <p:cNvSpPr/>
          <p:nvPr/>
        </p:nvSpPr>
        <p:spPr>
          <a:xfrm>
            <a:off x="6505731" y="5669869"/>
            <a:ext cx="5581337" cy="1169551"/>
          </a:xfrm>
          <a:prstGeom prst="rect">
            <a:avLst/>
          </a:prstGeom>
        </p:spPr>
        <p:txBody>
          <a:bodyPr wrap="square">
            <a:spAutoFit/>
          </a:bodyPr>
          <a:lstStyle/>
          <a:p>
            <a:r>
              <a:rPr lang="en-US" sz="700" dirty="0">
                <a:solidFill>
                  <a:srgbClr val="212121"/>
                </a:solidFill>
              </a:rPr>
              <a:t>This workforce product was funded, wholly or in part, by a grant awarded by the U.S. Department of Labor's Employment and Training Administration. The product was created by the recipient and does not necessarily reflect the official position of the U.S. Department of Labor. The Department of Labor makes no guarantees, warranties, or assurances of any kind, express or implied, with respect to such information, including any information on linked sites and including, but not limited to, accuracy of the information or its completeness, timeliness, usefulness, adequacy, continued availability, or ownership. This product is copyrighted by the institution that created it. Internal use by an organization and/or personal use by an individual for non-commercial purposes is permissible. All other uses require the prior authorization of the copyright owner." </a:t>
            </a:r>
          </a:p>
          <a:p>
            <a:r>
              <a:rPr lang="en-US" sz="700" dirty="0">
                <a:solidFill>
                  <a:srgbClr val="212121"/>
                </a:solidFill>
              </a:rPr>
              <a:t> </a:t>
            </a:r>
          </a:p>
          <a:p>
            <a:r>
              <a:rPr lang="en-US" sz="700" dirty="0">
                <a:solidFill>
                  <a:srgbClr val="212121"/>
                </a:solidFill>
              </a:rPr>
              <a:t>IDES is an equal opportunity employer and complies with all state and federal nondiscrimination laws in the administration of its programs. Auxiliary aids and services are available upon request to individuals with disabilities. The IDES Equal Employment Opportunity (EEO) Officer is responsible for compliance and can be reached at (312) 793-9290 or (888) 340-1007 TTY.</a:t>
            </a:r>
            <a:endParaRPr lang="en-US" sz="700" i="0" dirty="0">
              <a:solidFill>
                <a:srgbClr val="212121"/>
              </a:solidFill>
              <a:effectLst/>
            </a:endParaRPr>
          </a:p>
        </p:txBody>
      </p:sp>
    </p:spTree>
    <p:extLst>
      <p:ext uri="{BB962C8B-B14F-4D97-AF65-F5344CB8AC3E}">
        <p14:creationId xmlns:p14="http://schemas.microsoft.com/office/powerpoint/2010/main" val="910958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generated with high confidence">
            <a:extLst>
              <a:ext uri="{FF2B5EF4-FFF2-40B4-BE49-F238E27FC236}">
                <a16:creationId xmlns:a16="http://schemas.microsoft.com/office/drawing/2014/main" id="{675CC1F4-220A-44F1-9703-29F0D61A2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95"/>
            <a:ext cx="12192000" cy="6847810"/>
          </a:xfrm>
          <a:prstGeom prst="rect">
            <a:avLst/>
          </a:prstGeom>
        </p:spPr>
      </p:pic>
      <p:sp>
        <p:nvSpPr>
          <p:cNvPr id="2" name="Slide Number Placeholder 1">
            <a:extLst>
              <a:ext uri="{FF2B5EF4-FFF2-40B4-BE49-F238E27FC236}">
                <a16:creationId xmlns:a16="http://schemas.microsoft.com/office/drawing/2014/main" id="{FE6D604C-E351-4696-9C90-94B39D8489F1}"/>
              </a:ext>
            </a:extLst>
          </p:cNvPr>
          <p:cNvSpPr>
            <a:spLocks noGrp="1"/>
          </p:cNvSpPr>
          <p:nvPr>
            <p:ph type="sldNum" sz="quarter" idx="12"/>
          </p:nvPr>
        </p:nvSpPr>
        <p:spPr/>
        <p:txBody>
          <a:bodyPr/>
          <a:lstStyle/>
          <a:p>
            <a:fld id="{6CACDE62-5CCB-42CC-820A-66DFF460BCB9}" type="slidenum">
              <a:rPr lang="en-US" smtClean="0"/>
              <a:t>4</a:t>
            </a:fld>
            <a:endParaRPr lang="en-US" dirty="0"/>
          </a:p>
        </p:txBody>
      </p:sp>
      <p:sp>
        <p:nvSpPr>
          <p:cNvPr id="3" name="Title 1">
            <a:extLst>
              <a:ext uri="{FF2B5EF4-FFF2-40B4-BE49-F238E27FC236}">
                <a16:creationId xmlns:a16="http://schemas.microsoft.com/office/drawing/2014/main" id="{720E0058-0981-411F-8C62-E30B373AE5A6}"/>
              </a:ext>
            </a:extLst>
          </p:cNvPr>
          <p:cNvSpPr txBox="1">
            <a:spLocks/>
          </p:cNvSpPr>
          <p:nvPr/>
        </p:nvSpPr>
        <p:spPr>
          <a:xfrm>
            <a:off x="487878" y="56795"/>
            <a:ext cx="8229600" cy="87288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effectLst>
                  <a:outerShdw blurRad="38100" dist="38100" dir="2700000" algn="tl">
                    <a:srgbClr val="000000">
                      <a:alpha val="43137"/>
                    </a:srgbClr>
                  </a:outerShdw>
                </a:effectLst>
              </a:rPr>
              <a:t>Career Information</a:t>
            </a:r>
            <a:endParaRPr lang="en-US" sz="5400" b="1" dirty="0"/>
          </a:p>
        </p:txBody>
      </p:sp>
      <p:sp>
        <p:nvSpPr>
          <p:cNvPr id="4" name="Content Placeholder 2">
            <a:extLst>
              <a:ext uri="{FF2B5EF4-FFF2-40B4-BE49-F238E27FC236}">
                <a16:creationId xmlns:a16="http://schemas.microsoft.com/office/drawing/2014/main" id="{DA59A739-01D8-485E-9A87-1531DBE4DE97}"/>
              </a:ext>
            </a:extLst>
          </p:cNvPr>
          <p:cNvSpPr txBox="1">
            <a:spLocks/>
          </p:cNvSpPr>
          <p:nvPr/>
        </p:nvSpPr>
        <p:spPr>
          <a:xfrm>
            <a:off x="7283470" y="964926"/>
            <a:ext cx="4908530" cy="4170493"/>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spcBef>
                <a:spcPts val="0"/>
              </a:spcBef>
            </a:pPr>
            <a:r>
              <a:rPr lang="en-US" sz="3000" dirty="0">
                <a:latin typeface="Arial" panose="020B0604020202020204" pitchFamily="34" charset="0"/>
                <a:cs typeface="Arial" panose="020B0604020202020204" pitchFamily="34" charset="0"/>
              </a:rPr>
              <a:t>Learn about occupations, wages, employment outlook and more</a:t>
            </a:r>
          </a:p>
          <a:p>
            <a:pPr marL="0" indent="0">
              <a:lnSpc>
                <a:spcPct val="120000"/>
              </a:lnSpc>
              <a:spcBef>
                <a:spcPts val="0"/>
              </a:spcBef>
              <a:buNone/>
            </a:pPr>
            <a:endParaRPr lang="en-US" sz="3000" dirty="0">
              <a:latin typeface="Arial" panose="020B0604020202020204" pitchFamily="34" charset="0"/>
              <a:cs typeface="Arial" panose="020B0604020202020204" pitchFamily="34" charset="0"/>
            </a:endParaRPr>
          </a:p>
          <a:p>
            <a:pPr>
              <a:lnSpc>
                <a:spcPct val="120000"/>
              </a:lnSpc>
              <a:spcBef>
                <a:spcPts val="0"/>
              </a:spcBef>
            </a:pPr>
            <a:r>
              <a:rPr lang="en-US" sz="3000" dirty="0">
                <a:latin typeface="Arial" panose="020B0604020202020204" pitchFamily="34" charset="0"/>
                <a:cs typeface="Arial" panose="020B0604020202020204" pitchFamily="34" charset="0"/>
              </a:rPr>
              <a:t>Find educational programs and training opportunities</a:t>
            </a:r>
          </a:p>
          <a:p>
            <a:pPr marL="0" indent="0">
              <a:lnSpc>
                <a:spcPct val="120000"/>
              </a:lnSpc>
              <a:spcBef>
                <a:spcPts val="0"/>
              </a:spcBef>
              <a:buNone/>
            </a:pPr>
            <a:endParaRPr lang="en-US" sz="3000" dirty="0">
              <a:latin typeface="Arial" panose="020B0604020202020204" pitchFamily="34" charset="0"/>
              <a:cs typeface="Arial" panose="020B0604020202020204" pitchFamily="34" charset="0"/>
            </a:endParaRPr>
          </a:p>
          <a:p>
            <a:pPr>
              <a:lnSpc>
                <a:spcPct val="120000"/>
              </a:lnSpc>
              <a:spcBef>
                <a:spcPts val="0"/>
              </a:spcBef>
            </a:pPr>
            <a:r>
              <a:rPr lang="en-US" sz="3000" dirty="0">
                <a:latin typeface="Arial" panose="020B0604020202020204" pitchFamily="34" charset="0"/>
                <a:cs typeface="Arial" panose="020B0604020202020204" pitchFamily="34" charset="0"/>
              </a:rPr>
              <a:t>Link to resources designed for students, job seekers, and career changers</a:t>
            </a:r>
          </a:p>
          <a:p>
            <a:pPr marL="0" indent="0">
              <a:lnSpc>
                <a:spcPct val="120000"/>
              </a:lnSpc>
              <a:spcBef>
                <a:spcPts val="0"/>
              </a:spcBef>
              <a:buNone/>
            </a:pPr>
            <a:endParaRPr lang="en-US" sz="3000" dirty="0">
              <a:latin typeface="Arial" panose="020B0604020202020204" pitchFamily="34" charset="0"/>
              <a:cs typeface="Arial" panose="020B0604020202020204" pitchFamily="34" charset="0"/>
            </a:endParaRPr>
          </a:p>
          <a:p>
            <a:pPr>
              <a:lnSpc>
                <a:spcPct val="120000"/>
              </a:lnSpc>
              <a:spcBef>
                <a:spcPts val="0"/>
              </a:spcBef>
            </a:pPr>
            <a:r>
              <a:rPr lang="en-US" sz="3000" dirty="0">
                <a:latin typeface="Arial" panose="020B0604020202020204" pitchFamily="34" charset="0"/>
                <a:cs typeface="Arial" panose="020B0604020202020204" pitchFamily="34" charset="0"/>
              </a:rPr>
              <a:t>Explore lifestyle choices using </a:t>
            </a:r>
            <a:r>
              <a:rPr lang="en-US" sz="3000" i="1" dirty="0">
                <a:latin typeface="Arial" panose="020B0604020202020204" pitchFamily="34" charset="0"/>
                <a:cs typeface="Arial" panose="020B0604020202020204" pitchFamily="34" charset="0"/>
              </a:rPr>
              <a:t>Reality Check</a:t>
            </a:r>
          </a:p>
          <a:p>
            <a:pPr>
              <a:lnSpc>
                <a:spcPct val="120000"/>
              </a:lnSpc>
              <a:spcBef>
                <a:spcPts val="0"/>
              </a:spcBef>
            </a:pPr>
            <a:endParaRPr lang="en-US" b="1" dirty="0"/>
          </a:p>
          <a:p>
            <a:endParaRPr lang="en-US" b="1" dirty="0"/>
          </a:p>
        </p:txBody>
      </p:sp>
      <p:pic>
        <p:nvPicPr>
          <p:cNvPr id="5" name="Content Placeholder 6" descr="A screenshot of a social media post&#10;&#10;Description generated with very high confidence">
            <a:extLst>
              <a:ext uri="{FF2B5EF4-FFF2-40B4-BE49-F238E27FC236}">
                <a16:creationId xmlns:a16="http://schemas.microsoft.com/office/drawing/2014/main" id="{348358A9-4CBC-4E39-ACD8-8E0840D84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927" y="913531"/>
            <a:ext cx="6293604" cy="427328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5848F3C3-169A-4572-8EDB-32178225441D}"/>
              </a:ext>
            </a:extLst>
          </p:cNvPr>
          <p:cNvPicPr>
            <a:picLocks noChangeAspect="1"/>
          </p:cNvPicPr>
          <p:nvPr/>
        </p:nvPicPr>
        <p:blipFill>
          <a:blip r:embed="rId4"/>
          <a:stretch>
            <a:fillRect/>
          </a:stretch>
        </p:blipFill>
        <p:spPr>
          <a:xfrm>
            <a:off x="251094" y="5463996"/>
            <a:ext cx="1637082" cy="615340"/>
          </a:xfrm>
          <a:prstGeom prst="rect">
            <a:avLst/>
          </a:prstGeom>
        </p:spPr>
      </p:pic>
    </p:spTree>
    <p:extLst>
      <p:ext uri="{BB962C8B-B14F-4D97-AF65-F5344CB8AC3E}">
        <p14:creationId xmlns:p14="http://schemas.microsoft.com/office/powerpoint/2010/main" val="522230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generated with high confidence">
            <a:extLst>
              <a:ext uri="{FF2B5EF4-FFF2-40B4-BE49-F238E27FC236}">
                <a16:creationId xmlns:a16="http://schemas.microsoft.com/office/drawing/2014/main" id="{675CC1F4-220A-44F1-9703-29F0D61A2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95"/>
            <a:ext cx="12192000" cy="6847810"/>
          </a:xfrm>
          <a:prstGeom prst="rect">
            <a:avLst/>
          </a:prstGeom>
        </p:spPr>
      </p:pic>
      <p:sp>
        <p:nvSpPr>
          <p:cNvPr id="2" name="Slide Number Placeholder 1">
            <a:extLst>
              <a:ext uri="{FF2B5EF4-FFF2-40B4-BE49-F238E27FC236}">
                <a16:creationId xmlns:a16="http://schemas.microsoft.com/office/drawing/2014/main" id="{FE6D604C-E351-4696-9C90-94B39D8489F1}"/>
              </a:ext>
            </a:extLst>
          </p:cNvPr>
          <p:cNvSpPr>
            <a:spLocks noGrp="1"/>
          </p:cNvSpPr>
          <p:nvPr>
            <p:ph type="sldNum" sz="quarter" idx="12"/>
          </p:nvPr>
        </p:nvSpPr>
        <p:spPr/>
        <p:txBody>
          <a:bodyPr/>
          <a:lstStyle/>
          <a:p>
            <a:fld id="{6CACDE62-5CCB-42CC-820A-66DFF460BCB9}" type="slidenum">
              <a:rPr lang="en-US" smtClean="0"/>
              <a:t>5</a:t>
            </a:fld>
            <a:endParaRPr lang="en-US" dirty="0"/>
          </a:p>
        </p:txBody>
      </p:sp>
      <p:pic>
        <p:nvPicPr>
          <p:cNvPr id="8" name="Picture 7">
            <a:extLst>
              <a:ext uri="{FF2B5EF4-FFF2-40B4-BE49-F238E27FC236}">
                <a16:creationId xmlns:a16="http://schemas.microsoft.com/office/drawing/2014/main" id="{5848F3C3-169A-4572-8EDB-32178225441D}"/>
              </a:ext>
            </a:extLst>
          </p:cNvPr>
          <p:cNvPicPr>
            <a:picLocks noChangeAspect="1"/>
          </p:cNvPicPr>
          <p:nvPr/>
        </p:nvPicPr>
        <p:blipFill>
          <a:blip r:embed="rId3"/>
          <a:stretch>
            <a:fillRect/>
          </a:stretch>
        </p:blipFill>
        <p:spPr>
          <a:xfrm>
            <a:off x="307137" y="5458047"/>
            <a:ext cx="1720209" cy="646586"/>
          </a:xfrm>
          <a:prstGeom prst="rect">
            <a:avLst/>
          </a:prstGeom>
        </p:spPr>
      </p:pic>
      <p:sp>
        <p:nvSpPr>
          <p:cNvPr id="9" name="Title 1">
            <a:extLst>
              <a:ext uri="{FF2B5EF4-FFF2-40B4-BE49-F238E27FC236}">
                <a16:creationId xmlns:a16="http://schemas.microsoft.com/office/drawing/2014/main" id="{707FED78-7505-450C-A1BC-6502D44BE6E7}"/>
              </a:ext>
            </a:extLst>
          </p:cNvPr>
          <p:cNvSpPr txBox="1">
            <a:spLocks/>
          </p:cNvSpPr>
          <p:nvPr/>
        </p:nvSpPr>
        <p:spPr>
          <a:xfrm>
            <a:off x="1005937" y="128216"/>
            <a:ext cx="9456223" cy="111929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dirty="0">
                <a:effectLst>
                  <a:outerShdw blurRad="38100" dist="38100" dir="2700000" algn="tl">
                    <a:srgbClr val="000000">
                      <a:alpha val="43137"/>
                    </a:srgbClr>
                  </a:outerShdw>
                </a:effectLst>
              </a:rPr>
              <a:t>Career Information</a:t>
            </a:r>
          </a:p>
          <a:p>
            <a:r>
              <a:rPr lang="en-US" sz="4100" dirty="0">
                <a:solidFill>
                  <a:schemeClr val="accent5">
                    <a:lumMod val="75000"/>
                  </a:schemeClr>
                </a:solidFill>
                <a:effectLst>
                  <a:outerShdw blurRad="38100" dist="38100" dir="2700000" algn="tl">
                    <a:srgbClr val="000000">
                      <a:alpha val="43137"/>
                    </a:srgbClr>
                  </a:outerShdw>
                </a:effectLst>
              </a:rPr>
              <a:t>Who am I? What is important to me? </a:t>
            </a:r>
            <a:endParaRPr lang="en-US" sz="4100" dirty="0">
              <a:solidFill>
                <a:schemeClr val="accent5">
                  <a:lumMod val="75000"/>
                </a:schemeClr>
              </a:solidFill>
            </a:endParaRPr>
          </a:p>
        </p:txBody>
      </p:sp>
      <p:pic>
        <p:nvPicPr>
          <p:cNvPr id="13" name="Picture 12">
            <a:extLst>
              <a:ext uri="{FF2B5EF4-FFF2-40B4-BE49-F238E27FC236}">
                <a16:creationId xmlns:a16="http://schemas.microsoft.com/office/drawing/2014/main" id="{E95AAB5F-A382-4DF8-94FF-60BB30A6A24D}"/>
              </a:ext>
            </a:extLst>
          </p:cNvPr>
          <p:cNvPicPr/>
          <p:nvPr/>
        </p:nvPicPr>
        <p:blipFill rotWithShape="1">
          <a:blip r:embed="rId4"/>
          <a:srcRect l="11325" t="30939" r="12820" b="20514"/>
          <a:stretch/>
        </p:blipFill>
        <p:spPr bwMode="auto">
          <a:xfrm>
            <a:off x="1167242" y="1457497"/>
            <a:ext cx="9508674" cy="38034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08160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generated with high confidence">
            <a:extLst>
              <a:ext uri="{FF2B5EF4-FFF2-40B4-BE49-F238E27FC236}">
                <a16:creationId xmlns:a16="http://schemas.microsoft.com/office/drawing/2014/main" id="{675CC1F4-220A-44F1-9703-29F0D61A2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95"/>
            <a:ext cx="12192000" cy="6847810"/>
          </a:xfrm>
          <a:prstGeom prst="rect">
            <a:avLst/>
          </a:prstGeom>
        </p:spPr>
      </p:pic>
      <p:sp>
        <p:nvSpPr>
          <p:cNvPr id="2" name="Slide Number Placeholder 1">
            <a:extLst>
              <a:ext uri="{FF2B5EF4-FFF2-40B4-BE49-F238E27FC236}">
                <a16:creationId xmlns:a16="http://schemas.microsoft.com/office/drawing/2014/main" id="{FE6D604C-E351-4696-9C90-94B39D8489F1}"/>
              </a:ext>
            </a:extLst>
          </p:cNvPr>
          <p:cNvSpPr>
            <a:spLocks noGrp="1"/>
          </p:cNvSpPr>
          <p:nvPr>
            <p:ph type="sldNum" sz="quarter" idx="12"/>
          </p:nvPr>
        </p:nvSpPr>
        <p:spPr/>
        <p:txBody>
          <a:bodyPr/>
          <a:lstStyle/>
          <a:p>
            <a:fld id="{6CACDE62-5CCB-42CC-820A-66DFF460BCB9}" type="slidenum">
              <a:rPr lang="en-US" smtClean="0"/>
              <a:t>6</a:t>
            </a:fld>
            <a:endParaRPr lang="en-US" dirty="0"/>
          </a:p>
        </p:txBody>
      </p:sp>
      <p:pic>
        <p:nvPicPr>
          <p:cNvPr id="8" name="Picture 7">
            <a:extLst>
              <a:ext uri="{FF2B5EF4-FFF2-40B4-BE49-F238E27FC236}">
                <a16:creationId xmlns:a16="http://schemas.microsoft.com/office/drawing/2014/main" id="{5848F3C3-169A-4572-8EDB-32178225441D}"/>
              </a:ext>
            </a:extLst>
          </p:cNvPr>
          <p:cNvPicPr>
            <a:picLocks noChangeAspect="1"/>
          </p:cNvPicPr>
          <p:nvPr/>
        </p:nvPicPr>
        <p:blipFill>
          <a:blip r:embed="rId3"/>
          <a:stretch>
            <a:fillRect/>
          </a:stretch>
        </p:blipFill>
        <p:spPr>
          <a:xfrm>
            <a:off x="203592" y="5511592"/>
            <a:ext cx="1797007" cy="675452"/>
          </a:xfrm>
          <a:prstGeom prst="rect">
            <a:avLst/>
          </a:prstGeom>
        </p:spPr>
      </p:pic>
      <p:sp>
        <p:nvSpPr>
          <p:cNvPr id="9" name="Title 1">
            <a:extLst>
              <a:ext uri="{FF2B5EF4-FFF2-40B4-BE49-F238E27FC236}">
                <a16:creationId xmlns:a16="http://schemas.microsoft.com/office/drawing/2014/main" id="{707FED78-7505-450C-A1BC-6502D44BE6E7}"/>
              </a:ext>
            </a:extLst>
          </p:cNvPr>
          <p:cNvSpPr txBox="1">
            <a:spLocks/>
          </p:cNvSpPr>
          <p:nvPr/>
        </p:nvSpPr>
        <p:spPr>
          <a:xfrm>
            <a:off x="1194460" y="203407"/>
            <a:ext cx="8229600" cy="1143000"/>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ffectLst>
                  <a:outerShdw blurRad="38100" dist="38100" dir="2700000" algn="tl">
                    <a:srgbClr val="000000">
                      <a:alpha val="43137"/>
                    </a:srgbClr>
                  </a:outerShdw>
                </a:effectLst>
              </a:rPr>
              <a:t>Career Information</a:t>
            </a:r>
          </a:p>
          <a:p>
            <a:r>
              <a:rPr lang="en-US" dirty="0">
                <a:solidFill>
                  <a:schemeClr val="accent5">
                    <a:lumMod val="75000"/>
                  </a:schemeClr>
                </a:solidFill>
                <a:effectLst>
                  <a:outerShdw blurRad="38100" dist="38100" dir="2700000" algn="tl">
                    <a:srgbClr val="000000">
                      <a:alpha val="43137"/>
                    </a:srgbClr>
                  </a:outerShdw>
                </a:effectLst>
              </a:rPr>
              <a:t>Learning about Occupations</a:t>
            </a:r>
          </a:p>
        </p:txBody>
      </p:sp>
      <p:pic>
        <p:nvPicPr>
          <p:cNvPr id="10" name="Picture 9">
            <a:extLst>
              <a:ext uri="{FF2B5EF4-FFF2-40B4-BE49-F238E27FC236}">
                <a16:creationId xmlns:a16="http://schemas.microsoft.com/office/drawing/2014/main" id="{C9190653-3C30-4B92-88A4-0F2B9365B761}"/>
              </a:ext>
            </a:extLst>
          </p:cNvPr>
          <p:cNvPicPr/>
          <p:nvPr/>
        </p:nvPicPr>
        <p:blipFill rotWithShape="1">
          <a:blip r:embed="rId4"/>
          <a:srcRect l="11324" t="31624" r="13141" b="21368"/>
          <a:stretch/>
        </p:blipFill>
        <p:spPr bwMode="auto">
          <a:xfrm>
            <a:off x="1349064" y="1495569"/>
            <a:ext cx="9493871" cy="38668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02142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generated with high confidence">
            <a:extLst>
              <a:ext uri="{FF2B5EF4-FFF2-40B4-BE49-F238E27FC236}">
                <a16:creationId xmlns:a16="http://schemas.microsoft.com/office/drawing/2014/main" id="{675CC1F4-220A-44F1-9703-29F0D61A2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95"/>
            <a:ext cx="12192000" cy="6847810"/>
          </a:xfrm>
          <a:prstGeom prst="rect">
            <a:avLst/>
          </a:prstGeom>
        </p:spPr>
      </p:pic>
      <p:sp>
        <p:nvSpPr>
          <p:cNvPr id="2" name="Slide Number Placeholder 1">
            <a:extLst>
              <a:ext uri="{FF2B5EF4-FFF2-40B4-BE49-F238E27FC236}">
                <a16:creationId xmlns:a16="http://schemas.microsoft.com/office/drawing/2014/main" id="{FE6D604C-E351-4696-9C90-94B39D8489F1}"/>
              </a:ext>
            </a:extLst>
          </p:cNvPr>
          <p:cNvSpPr>
            <a:spLocks noGrp="1"/>
          </p:cNvSpPr>
          <p:nvPr>
            <p:ph type="sldNum" sz="quarter" idx="12"/>
          </p:nvPr>
        </p:nvSpPr>
        <p:spPr/>
        <p:txBody>
          <a:bodyPr/>
          <a:lstStyle/>
          <a:p>
            <a:fld id="{6CACDE62-5CCB-42CC-820A-66DFF460BCB9}" type="slidenum">
              <a:rPr lang="en-US" smtClean="0"/>
              <a:t>7</a:t>
            </a:fld>
            <a:endParaRPr lang="en-US" dirty="0"/>
          </a:p>
        </p:txBody>
      </p:sp>
      <p:pic>
        <p:nvPicPr>
          <p:cNvPr id="8" name="Picture 7">
            <a:extLst>
              <a:ext uri="{FF2B5EF4-FFF2-40B4-BE49-F238E27FC236}">
                <a16:creationId xmlns:a16="http://schemas.microsoft.com/office/drawing/2014/main" id="{5848F3C3-169A-4572-8EDB-32178225441D}"/>
              </a:ext>
            </a:extLst>
          </p:cNvPr>
          <p:cNvPicPr>
            <a:picLocks noChangeAspect="1"/>
          </p:cNvPicPr>
          <p:nvPr/>
        </p:nvPicPr>
        <p:blipFill>
          <a:blip r:embed="rId3"/>
          <a:stretch>
            <a:fillRect/>
          </a:stretch>
        </p:blipFill>
        <p:spPr>
          <a:xfrm>
            <a:off x="234861" y="5432022"/>
            <a:ext cx="1787541" cy="671895"/>
          </a:xfrm>
          <a:prstGeom prst="rect">
            <a:avLst/>
          </a:prstGeom>
        </p:spPr>
      </p:pic>
      <p:sp>
        <p:nvSpPr>
          <p:cNvPr id="9" name="Title 1">
            <a:extLst>
              <a:ext uri="{FF2B5EF4-FFF2-40B4-BE49-F238E27FC236}">
                <a16:creationId xmlns:a16="http://schemas.microsoft.com/office/drawing/2014/main" id="{707FED78-7505-450C-A1BC-6502D44BE6E7}"/>
              </a:ext>
            </a:extLst>
          </p:cNvPr>
          <p:cNvSpPr txBox="1">
            <a:spLocks/>
          </p:cNvSpPr>
          <p:nvPr/>
        </p:nvSpPr>
        <p:spPr>
          <a:xfrm>
            <a:off x="922292" y="72965"/>
            <a:ext cx="8629415"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dirty="0">
                <a:effectLst>
                  <a:outerShdw blurRad="38100" dist="38100" dir="2700000" algn="tl">
                    <a:srgbClr val="000000">
                      <a:alpha val="43137"/>
                    </a:srgbClr>
                  </a:outerShdw>
                </a:effectLst>
              </a:rPr>
              <a:t>Career Information</a:t>
            </a:r>
          </a:p>
          <a:p>
            <a:r>
              <a:rPr lang="en-US" sz="4100" dirty="0">
                <a:solidFill>
                  <a:schemeClr val="accent5">
                    <a:lumMod val="75000"/>
                  </a:schemeClr>
                </a:solidFill>
                <a:effectLst>
                  <a:outerShdw blurRad="38100" dist="38100" dir="2700000" algn="tl">
                    <a:srgbClr val="000000">
                      <a:alpha val="43137"/>
                    </a:srgbClr>
                  </a:outerShdw>
                </a:effectLst>
              </a:rPr>
              <a:t>Finding Education and Training Options</a:t>
            </a:r>
          </a:p>
        </p:txBody>
      </p:sp>
      <p:pic>
        <p:nvPicPr>
          <p:cNvPr id="12" name="Picture 11">
            <a:extLst>
              <a:ext uri="{FF2B5EF4-FFF2-40B4-BE49-F238E27FC236}">
                <a16:creationId xmlns:a16="http://schemas.microsoft.com/office/drawing/2014/main" id="{057B9FAD-AFA1-498E-9103-65515FC0812B}"/>
              </a:ext>
            </a:extLst>
          </p:cNvPr>
          <p:cNvPicPr/>
          <p:nvPr/>
        </p:nvPicPr>
        <p:blipFill rotWithShape="1">
          <a:blip r:embed="rId4"/>
          <a:srcRect l="11296" t="31112" r="12778" b="21777"/>
          <a:stretch/>
        </p:blipFill>
        <p:spPr bwMode="auto">
          <a:xfrm>
            <a:off x="1076671" y="1347395"/>
            <a:ext cx="9717999" cy="39294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790425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generated with high confidence">
            <a:extLst>
              <a:ext uri="{FF2B5EF4-FFF2-40B4-BE49-F238E27FC236}">
                <a16:creationId xmlns:a16="http://schemas.microsoft.com/office/drawing/2014/main" id="{675CC1F4-220A-44F1-9703-29F0D61A2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95"/>
            <a:ext cx="12192000" cy="6847810"/>
          </a:xfrm>
          <a:prstGeom prst="rect">
            <a:avLst/>
          </a:prstGeom>
        </p:spPr>
      </p:pic>
      <p:sp>
        <p:nvSpPr>
          <p:cNvPr id="2" name="Slide Number Placeholder 1">
            <a:extLst>
              <a:ext uri="{FF2B5EF4-FFF2-40B4-BE49-F238E27FC236}">
                <a16:creationId xmlns:a16="http://schemas.microsoft.com/office/drawing/2014/main" id="{FE6D604C-E351-4696-9C90-94B39D8489F1}"/>
              </a:ext>
            </a:extLst>
          </p:cNvPr>
          <p:cNvSpPr>
            <a:spLocks noGrp="1"/>
          </p:cNvSpPr>
          <p:nvPr>
            <p:ph type="sldNum" sz="quarter" idx="12"/>
          </p:nvPr>
        </p:nvSpPr>
        <p:spPr/>
        <p:txBody>
          <a:bodyPr/>
          <a:lstStyle/>
          <a:p>
            <a:fld id="{6CACDE62-5CCB-42CC-820A-66DFF460BCB9}" type="slidenum">
              <a:rPr lang="en-US" smtClean="0"/>
              <a:t>8</a:t>
            </a:fld>
            <a:endParaRPr lang="en-US" dirty="0"/>
          </a:p>
        </p:txBody>
      </p:sp>
      <p:pic>
        <p:nvPicPr>
          <p:cNvPr id="8" name="Picture 7">
            <a:extLst>
              <a:ext uri="{FF2B5EF4-FFF2-40B4-BE49-F238E27FC236}">
                <a16:creationId xmlns:a16="http://schemas.microsoft.com/office/drawing/2014/main" id="{5848F3C3-169A-4572-8EDB-32178225441D}"/>
              </a:ext>
            </a:extLst>
          </p:cNvPr>
          <p:cNvPicPr>
            <a:picLocks noChangeAspect="1"/>
          </p:cNvPicPr>
          <p:nvPr/>
        </p:nvPicPr>
        <p:blipFill>
          <a:blip r:embed="rId3"/>
          <a:stretch>
            <a:fillRect/>
          </a:stretch>
        </p:blipFill>
        <p:spPr>
          <a:xfrm>
            <a:off x="251094" y="5402881"/>
            <a:ext cx="1827088" cy="686759"/>
          </a:xfrm>
          <a:prstGeom prst="rect">
            <a:avLst/>
          </a:prstGeom>
        </p:spPr>
      </p:pic>
      <p:sp>
        <p:nvSpPr>
          <p:cNvPr id="13" name="Title 1">
            <a:extLst>
              <a:ext uri="{FF2B5EF4-FFF2-40B4-BE49-F238E27FC236}">
                <a16:creationId xmlns:a16="http://schemas.microsoft.com/office/drawing/2014/main" id="{21F73037-D4EF-4819-976F-D73950D98972}"/>
              </a:ext>
            </a:extLst>
          </p:cNvPr>
          <p:cNvSpPr txBox="1">
            <a:spLocks/>
          </p:cNvSpPr>
          <p:nvPr/>
        </p:nvSpPr>
        <p:spPr>
          <a:xfrm>
            <a:off x="144216" y="424646"/>
            <a:ext cx="2738132" cy="208001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effectLst>
                  <a:outerShdw blurRad="38100" dist="38100" dir="2700000" algn="tl">
                    <a:srgbClr val="000000">
                      <a:alpha val="43137"/>
                    </a:srgbClr>
                  </a:outerShdw>
                </a:effectLst>
              </a:rPr>
              <a:t>Let’s Get Started </a:t>
            </a:r>
          </a:p>
          <a:p>
            <a:r>
              <a:rPr lang="en-US" sz="4800" dirty="0">
                <a:effectLst>
                  <a:outerShdw blurRad="38100" dist="38100" dir="2700000" algn="tl">
                    <a:srgbClr val="000000">
                      <a:alpha val="43137"/>
                    </a:srgbClr>
                  </a:outerShdw>
                </a:effectLst>
              </a:rPr>
              <a:t>&amp; Meet Dave</a:t>
            </a:r>
            <a:endParaRPr lang="en-US" sz="4800" b="1" dirty="0"/>
          </a:p>
        </p:txBody>
      </p:sp>
      <p:pic>
        <p:nvPicPr>
          <p:cNvPr id="16" name="Picture 15">
            <a:extLst>
              <a:ext uri="{FF2B5EF4-FFF2-40B4-BE49-F238E27FC236}">
                <a16:creationId xmlns:a16="http://schemas.microsoft.com/office/drawing/2014/main" id="{0FFBB62E-08F7-4BFB-9AF8-926A7B6D1D4A}"/>
              </a:ext>
            </a:extLst>
          </p:cNvPr>
          <p:cNvPicPr>
            <a:picLocks noChangeAspect="1"/>
          </p:cNvPicPr>
          <p:nvPr/>
        </p:nvPicPr>
        <p:blipFill>
          <a:blip r:embed="rId4"/>
          <a:stretch>
            <a:fillRect/>
          </a:stretch>
        </p:blipFill>
        <p:spPr>
          <a:xfrm>
            <a:off x="2533392" y="165199"/>
            <a:ext cx="9455015" cy="5344561"/>
          </a:xfrm>
          <a:prstGeom prst="rect">
            <a:avLst/>
          </a:prstGeom>
        </p:spPr>
      </p:pic>
    </p:spTree>
    <p:extLst>
      <p:ext uri="{BB962C8B-B14F-4D97-AF65-F5344CB8AC3E}">
        <p14:creationId xmlns:p14="http://schemas.microsoft.com/office/powerpoint/2010/main" val="3013488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generated with high confidence">
            <a:extLst>
              <a:ext uri="{FF2B5EF4-FFF2-40B4-BE49-F238E27FC236}">
                <a16:creationId xmlns:a16="http://schemas.microsoft.com/office/drawing/2014/main" id="{675CC1F4-220A-44F1-9703-29F0D61A2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95"/>
            <a:ext cx="12192000" cy="6847810"/>
          </a:xfrm>
          <a:prstGeom prst="rect">
            <a:avLst/>
          </a:prstGeom>
        </p:spPr>
      </p:pic>
      <p:sp>
        <p:nvSpPr>
          <p:cNvPr id="2" name="Slide Number Placeholder 1">
            <a:extLst>
              <a:ext uri="{FF2B5EF4-FFF2-40B4-BE49-F238E27FC236}">
                <a16:creationId xmlns:a16="http://schemas.microsoft.com/office/drawing/2014/main" id="{FE6D604C-E351-4696-9C90-94B39D8489F1}"/>
              </a:ext>
            </a:extLst>
          </p:cNvPr>
          <p:cNvSpPr>
            <a:spLocks noGrp="1"/>
          </p:cNvSpPr>
          <p:nvPr>
            <p:ph type="sldNum" sz="quarter" idx="12"/>
          </p:nvPr>
        </p:nvSpPr>
        <p:spPr/>
        <p:txBody>
          <a:bodyPr/>
          <a:lstStyle/>
          <a:p>
            <a:fld id="{6CACDE62-5CCB-42CC-820A-66DFF460BCB9}" type="slidenum">
              <a:rPr lang="en-US" smtClean="0"/>
              <a:t>9</a:t>
            </a:fld>
            <a:endParaRPr lang="en-US" dirty="0"/>
          </a:p>
        </p:txBody>
      </p:sp>
      <p:pic>
        <p:nvPicPr>
          <p:cNvPr id="8" name="Picture 7">
            <a:extLst>
              <a:ext uri="{FF2B5EF4-FFF2-40B4-BE49-F238E27FC236}">
                <a16:creationId xmlns:a16="http://schemas.microsoft.com/office/drawing/2014/main" id="{5848F3C3-169A-4572-8EDB-32178225441D}"/>
              </a:ext>
            </a:extLst>
          </p:cNvPr>
          <p:cNvPicPr>
            <a:picLocks noChangeAspect="1"/>
          </p:cNvPicPr>
          <p:nvPr/>
        </p:nvPicPr>
        <p:blipFill>
          <a:blip r:embed="rId3"/>
          <a:stretch>
            <a:fillRect/>
          </a:stretch>
        </p:blipFill>
        <p:spPr>
          <a:xfrm>
            <a:off x="476724" y="5346905"/>
            <a:ext cx="1819924" cy="684066"/>
          </a:xfrm>
          <a:prstGeom prst="rect">
            <a:avLst/>
          </a:prstGeom>
        </p:spPr>
      </p:pic>
      <p:sp>
        <p:nvSpPr>
          <p:cNvPr id="13" name="Title 1">
            <a:extLst>
              <a:ext uri="{FF2B5EF4-FFF2-40B4-BE49-F238E27FC236}">
                <a16:creationId xmlns:a16="http://schemas.microsoft.com/office/drawing/2014/main" id="{21F73037-D4EF-4819-976F-D73950D98972}"/>
              </a:ext>
            </a:extLst>
          </p:cNvPr>
          <p:cNvSpPr txBox="1">
            <a:spLocks/>
          </p:cNvSpPr>
          <p:nvPr/>
        </p:nvSpPr>
        <p:spPr>
          <a:xfrm>
            <a:off x="476724" y="251028"/>
            <a:ext cx="6268460" cy="8553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effectLst>
                  <a:outerShdw blurRad="38100" dist="38100" dir="2700000" algn="tl">
                    <a:srgbClr val="000000">
                      <a:alpha val="43137"/>
                    </a:srgbClr>
                  </a:outerShdw>
                </a:effectLst>
              </a:rPr>
              <a:t>More IDES Resources</a:t>
            </a:r>
            <a:endParaRPr lang="en-US" sz="4800" b="1" dirty="0"/>
          </a:p>
        </p:txBody>
      </p:sp>
      <p:sp>
        <p:nvSpPr>
          <p:cNvPr id="3" name="TextBox 2">
            <a:extLst>
              <a:ext uri="{FF2B5EF4-FFF2-40B4-BE49-F238E27FC236}">
                <a16:creationId xmlns:a16="http://schemas.microsoft.com/office/drawing/2014/main" id="{BD6B8FAE-CD4C-4C47-B61B-3243CDE577D2}"/>
              </a:ext>
            </a:extLst>
          </p:cNvPr>
          <p:cNvSpPr txBox="1"/>
          <p:nvPr/>
        </p:nvSpPr>
        <p:spPr>
          <a:xfrm>
            <a:off x="476724" y="979957"/>
            <a:ext cx="11529229" cy="4708981"/>
          </a:xfrm>
          <a:prstGeom prst="rect">
            <a:avLst/>
          </a:prstGeom>
          <a:noFill/>
        </p:spPr>
        <p:txBody>
          <a:bodyPr wrap="square" rtlCol="0">
            <a:spAutoFit/>
          </a:bodyPr>
          <a:lstStyle/>
          <a:p>
            <a:r>
              <a:rPr lang="en-US" sz="2200" dirty="0"/>
              <a:t>For Additional Career Information – </a:t>
            </a:r>
            <a:r>
              <a:rPr lang="en-US" sz="2200" dirty="0">
                <a:hlinkClick r:id="rId4"/>
              </a:rPr>
              <a:t>http://www.ides.illinois.gov/lmi/Pages/Career_Information.aspx</a:t>
            </a:r>
            <a:endParaRPr lang="en-US" sz="2200" dirty="0"/>
          </a:p>
          <a:p>
            <a:endParaRPr lang="en-US" sz="2200" dirty="0"/>
          </a:p>
          <a:p>
            <a:r>
              <a:rPr lang="en-US" sz="2200" dirty="0"/>
              <a:t>For Labor Market Statistics - </a:t>
            </a:r>
            <a:r>
              <a:rPr lang="en-US" sz="2200" dirty="0">
                <a:hlinkClick r:id="rId5"/>
              </a:rPr>
              <a:t>https://illinois.virtuallmi.com</a:t>
            </a:r>
            <a:endParaRPr lang="en-US" sz="2200" dirty="0"/>
          </a:p>
          <a:p>
            <a:endParaRPr lang="en-US" sz="2200" dirty="0"/>
          </a:p>
          <a:p>
            <a:r>
              <a:rPr lang="en-US" sz="2200" dirty="0"/>
              <a:t>For Labor Market and Career Information Publications - </a:t>
            </a:r>
            <a:r>
              <a:rPr lang="en-US" sz="2200" dirty="0">
                <a:hlinkClick r:id="rId6"/>
              </a:rPr>
              <a:t>http://www.ides.illinois.gov/lmi/Pages/Labor_Market_and_Career_Information_Publications.aspx</a:t>
            </a:r>
            <a:endParaRPr lang="en-US" sz="2200" dirty="0"/>
          </a:p>
          <a:p>
            <a:endParaRPr lang="en-US" sz="2200" dirty="0"/>
          </a:p>
          <a:p>
            <a:r>
              <a:rPr lang="en-US" sz="2200" dirty="0"/>
              <a:t>For Employer Services Special Programs - </a:t>
            </a:r>
            <a:r>
              <a:rPr lang="en-US" sz="2200" dirty="0">
                <a:hlinkClick r:id="rId7"/>
              </a:rPr>
              <a:t>http://www.ides.illinois.gov/Pages/ES_Special_Programs.aspx</a:t>
            </a:r>
            <a:endParaRPr lang="en-US" sz="2200" dirty="0"/>
          </a:p>
          <a:p>
            <a:endParaRPr lang="en-US" sz="2200" dirty="0"/>
          </a:p>
          <a:p>
            <a:r>
              <a:rPr lang="en-US" sz="2200" dirty="0"/>
              <a:t>For Illinois </a:t>
            </a:r>
            <a:r>
              <a:rPr lang="en-US" sz="2200" dirty="0" err="1"/>
              <a:t>JobLink</a:t>
            </a:r>
            <a:r>
              <a:rPr lang="en-US" sz="2200" dirty="0"/>
              <a:t> - </a:t>
            </a:r>
            <a:r>
              <a:rPr lang="en-US" sz="2200" dirty="0">
                <a:hlinkClick r:id="rId8"/>
              </a:rPr>
              <a:t>http://www.ides.illinois.gov/Pages/Workforce_IllinoisJobLink.aspx</a:t>
            </a:r>
            <a:endParaRPr lang="en-US" sz="2200" dirty="0"/>
          </a:p>
          <a:p>
            <a:endParaRPr lang="en-US" dirty="0"/>
          </a:p>
          <a:p>
            <a:endParaRPr lang="en-US" dirty="0"/>
          </a:p>
        </p:txBody>
      </p:sp>
    </p:spTree>
    <p:extLst>
      <p:ext uri="{BB962C8B-B14F-4D97-AF65-F5344CB8AC3E}">
        <p14:creationId xmlns:p14="http://schemas.microsoft.com/office/powerpoint/2010/main" val="3051553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68F88F-7689-4156-9B68-A3037778985C}"/>
              </a:ext>
            </a:extLst>
          </p:cNvPr>
          <p:cNvSpPr>
            <a:spLocks noGrp="1"/>
          </p:cNvSpPr>
          <p:nvPr>
            <p:ph type="sldNum" sz="quarter" idx="12"/>
          </p:nvPr>
        </p:nvSpPr>
        <p:spPr/>
        <p:txBody>
          <a:bodyPr/>
          <a:lstStyle/>
          <a:p>
            <a:fld id="{6CACDE62-5CCB-42CC-820A-66DFF460BCB9}" type="slidenum">
              <a:rPr lang="en-US" smtClean="0"/>
              <a:t>10</a:t>
            </a:fld>
            <a:endParaRPr lang="en-US" dirty="0"/>
          </a:p>
        </p:txBody>
      </p:sp>
      <p:pic>
        <p:nvPicPr>
          <p:cNvPr id="5" name="Picture 4">
            <a:extLst>
              <a:ext uri="{FF2B5EF4-FFF2-40B4-BE49-F238E27FC236}">
                <a16:creationId xmlns:a16="http://schemas.microsoft.com/office/drawing/2014/main" id="{39742292-A509-4D08-B147-2964CA4975B0}"/>
              </a:ext>
            </a:extLst>
          </p:cNvPr>
          <p:cNvPicPr>
            <a:picLocks noChangeAspect="1"/>
          </p:cNvPicPr>
          <p:nvPr/>
        </p:nvPicPr>
        <p:blipFill>
          <a:blip r:embed="rId2"/>
          <a:stretch>
            <a:fillRect/>
          </a:stretch>
        </p:blipFill>
        <p:spPr>
          <a:xfrm>
            <a:off x="109665" y="6172787"/>
            <a:ext cx="1457070" cy="548688"/>
          </a:xfrm>
          <a:prstGeom prst="rect">
            <a:avLst/>
          </a:prstGeom>
        </p:spPr>
      </p:pic>
      <p:sp>
        <p:nvSpPr>
          <p:cNvPr id="7" name="Rectangle 6">
            <a:extLst>
              <a:ext uri="{FF2B5EF4-FFF2-40B4-BE49-F238E27FC236}">
                <a16:creationId xmlns:a16="http://schemas.microsoft.com/office/drawing/2014/main" id="{109CB59E-384C-4232-8FE3-AFDF8F3CDD3E}"/>
              </a:ext>
            </a:extLst>
          </p:cNvPr>
          <p:cNvSpPr/>
          <p:nvPr/>
        </p:nvSpPr>
        <p:spPr>
          <a:xfrm>
            <a:off x="0" y="5019822"/>
            <a:ext cx="12192000" cy="1838178"/>
          </a:xfrm>
          <a:prstGeom prst="rect">
            <a:avLst/>
          </a:prstGeom>
          <a:solidFill>
            <a:srgbClr val="B64B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4B833B9-CD3C-473D-8314-E12AB4EB646E}"/>
              </a:ext>
            </a:extLst>
          </p:cNvPr>
          <p:cNvSpPr/>
          <p:nvPr/>
        </p:nvSpPr>
        <p:spPr>
          <a:xfrm>
            <a:off x="320265" y="5493024"/>
            <a:ext cx="11762070" cy="954107"/>
          </a:xfrm>
          <a:prstGeom prst="rect">
            <a:avLst/>
          </a:prstGeom>
        </p:spPr>
        <p:txBody>
          <a:bodyPr wrap="square">
            <a:spAutoFit/>
          </a:bodyPr>
          <a:lstStyle/>
          <a:p>
            <a:r>
              <a:rPr lang="en-US" sz="3200" b="1" dirty="0">
                <a:solidFill>
                  <a:schemeClr val="bg1"/>
                </a:solidFill>
                <a:effectLst>
                  <a:outerShdw blurRad="38100" dist="38100" dir="2700000" algn="tl">
                    <a:srgbClr val="000000">
                      <a:alpha val="43137"/>
                    </a:srgbClr>
                  </a:outerShdw>
                </a:effectLst>
              </a:rPr>
              <a:t>Resources from Illinois workNet</a:t>
            </a:r>
          </a:p>
          <a:p>
            <a:r>
              <a:rPr lang="en-US" sz="2400" b="1" dirty="0">
                <a:solidFill>
                  <a:schemeClr val="bg1"/>
                </a:solidFill>
                <a:effectLst>
                  <a:outerShdw blurRad="38100" dist="38100" dir="2700000" algn="tl">
                    <a:srgbClr val="000000">
                      <a:alpha val="43137"/>
                    </a:srgbClr>
                  </a:outerShdw>
                </a:effectLst>
              </a:rPr>
              <a:t>To help your students identify and reach their career</a:t>
            </a:r>
            <a:r>
              <a:rPr lang="en-US" sz="2400" b="1">
                <a:solidFill>
                  <a:schemeClr val="bg1"/>
                </a:solidFill>
                <a:effectLst>
                  <a:outerShdw blurRad="38100" dist="38100" dir="2700000" algn="tl">
                    <a:srgbClr val="000000">
                      <a:alpha val="43137"/>
                    </a:srgbClr>
                  </a:outerShdw>
                </a:effectLst>
              </a:rPr>
              <a:t>, education, </a:t>
            </a:r>
            <a:r>
              <a:rPr lang="en-US" sz="2400" b="1" dirty="0">
                <a:solidFill>
                  <a:schemeClr val="bg1"/>
                </a:solidFill>
                <a:effectLst>
                  <a:outerShdw blurRad="38100" dist="38100" dir="2700000" algn="tl">
                    <a:srgbClr val="000000">
                      <a:alpha val="43137"/>
                    </a:srgbClr>
                  </a:outerShdw>
                </a:effectLst>
              </a:rPr>
              <a:t>and employment goals.</a:t>
            </a:r>
          </a:p>
        </p:txBody>
      </p:sp>
      <p:pic>
        <p:nvPicPr>
          <p:cNvPr id="10" name="Picture 9" descr="A person wearing a hat&#10;&#10;Description generated with very high confidence">
            <a:extLst>
              <a:ext uri="{FF2B5EF4-FFF2-40B4-BE49-F238E27FC236}">
                <a16:creationId xmlns:a16="http://schemas.microsoft.com/office/drawing/2014/main" id="{B2B4A082-A23F-45A9-96C9-B5459D994D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1999" cy="5019822"/>
          </a:xfrm>
          <a:prstGeom prst="rect">
            <a:avLst/>
          </a:prstGeom>
        </p:spPr>
      </p:pic>
    </p:spTree>
    <p:extLst>
      <p:ext uri="{BB962C8B-B14F-4D97-AF65-F5344CB8AC3E}">
        <p14:creationId xmlns:p14="http://schemas.microsoft.com/office/powerpoint/2010/main" val="9880244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6E2995232B444AAB6157EDEECAC17B" ma:contentTypeVersion="28" ma:contentTypeDescription="Create a new document." ma:contentTypeScope="" ma:versionID="1f2e27e864f45066583ea3dd8cfbde85">
  <xsd:schema xmlns:xsd="http://www.w3.org/2001/XMLSchema" xmlns:xs="http://www.w3.org/2001/XMLSchema" xmlns:p="http://schemas.microsoft.com/office/2006/metadata/properties" xmlns:ns2="9352c220-c5aa-4176-b310-478a54cdcce0" xmlns:ns3="6e83a1a5-9dab-4521-85db-ea3c8196acb3" targetNamespace="http://schemas.microsoft.com/office/2006/metadata/properties" ma:root="true" ma:fieldsID="31a7c4638e4cd31596af6477553450d1" ns2:_="" ns3:_="">
    <xsd:import namespace="9352c220-c5aa-4176-b310-478a54cdcce0"/>
    <xsd:import namespace="6e83a1a5-9dab-4521-85db-ea3c8196acb3"/>
    <xsd:element name="properties">
      <xsd:complexType>
        <xsd:sequence>
          <xsd:element name="documentManagement">
            <xsd:complexType>
              <xsd:all>
                <xsd:element ref="ns2:Description0"/>
                <xsd:element ref="ns2:MainCategory"/>
                <xsd:element ref="ns2:SubCategory"/>
                <xsd:element ref="ns2:Audience" minOccurs="0"/>
                <xsd:element ref="ns2:SubAudience" minOccurs="0"/>
                <xsd:element ref="ns2:SkillLevel" minOccurs="0"/>
                <xsd:element ref="ns2:GradeLevel" minOccurs="0"/>
                <xsd:element ref="ns2:Language"/>
                <xsd:element ref="ns2:DocumentType" minOccurs="0"/>
                <xsd:element ref="ns2:Site" minOccurs="0"/>
                <xsd:element ref="ns3:TaxCatchAll" minOccurs="0"/>
                <xsd:element ref="ns3: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52c220-c5aa-4176-b310-478a54cdcce0" elementFormDefault="qualified">
    <xsd:import namespace="http://schemas.microsoft.com/office/2006/documentManagement/types"/>
    <xsd:import namespace="http://schemas.microsoft.com/office/infopath/2007/PartnerControls"/>
    <xsd:element name="Description0" ma:index="8" ma:displayName="Description" ma:internalName="Description0" ma:readOnly="false">
      <xsd:simpleType>
        <xsd:restriction base="dms:Text">
          <xsd:maxLength value="255"/>
        </xsd:restriction>
      </xsd:simpleType>
    </xsd:element>
    <xsd:element name="MainCategory" ma:index="9" ma:displayName="MainCategory" ma:list="{c7896206-7b65-404d-ae21-b02c4b29aea2}" ma:internalName="MainCategory" ma:readOnly="false" ma:showField="Title" ma:web="6e83a1a5-9dab-4521-85db-ea3c8196acb3">
      <xsd:simpleType>
        <xsd:restriction base="dms:Lookup"/>
      </xsd:simpleType>
    </xsd:element>
    <xsd:element name="SubCategory" ma:index="10" ma:displayName="SubCategory" ma:list="{2201361c-1d54-4276-95f0-f2ea81323aa2}" ma:internalName="SubCategory" ma:readOnly="false" ma:showField="Title" ma:web="6e83a1a5-9dab-4521-85db-ea3c8196acb3">
      <xsd:simpleType>
        <xsd:restriction base="dms:Lookup"/>
      </xsd:simpleType>
    </xsd:element>
    <xsd:element name="Audience" ma:index="11" nillable="true" ma:displayName="Audience" ma:list="{4b1c6106-8d5f-4a38-b368-5f452bed3ee8}" ma:internalName="Audience" ma:readOnly="false" ma:showField="Title" ma:web="6e83a1a5-9dab-4521-85db-ea3c8196acb3" ma:requiredMultiChoice="true">
      <xsd:complexType>
        <xsd:complexContent>
          <xsd:extension base="dms:MultiChoiceLookup">
            <xsd:sequence>
              <xsd:element name="Value" type="dms:Lookup" maxOccurs="unbounded" minOccurs="0" nillable="true"/>
            </xsd:sequence>
          </xsd:extension>
        </xsd:complexContent>
      </xsd:complexType>
    </xsd:element>
    <xsd:element name="SubAudience" ma:index="12" nillable="true" ma:displayName="SubAudience" ma:list="{60e689b0-3baf-46ef-b31e-b9aaee200c6d}" ma:internalName="SubAudience" ma:readOnly="false" ma:showField="Title" ma:web="6e83a1a5-9dab-4521-85db-ea3c8196acb3">
      <xsd:complexType>
        <xsd:complexContent>
          <xsd:extension base="dms:MultiChoiceLookup">
            <xsd:sequence>
              <xsd:element name="Value" type="dms:Lookup" maxOccurs="unbounded" minOccurs="0" nillable="true"/>
            </xsd:sequence>
          </xsd:extension>
        </xsd:complexContent>
      </xsd:complexType>
    </xsd:element>
    <xsd:element name="SkillLevel" ma:index="13" nillable="true" ma:displayName="SkillLevel" ma:internalName="SkillLevel" ma:readOnly="false" ma:requiredMultiChoice="true">
      <xsd:complexType>
        <xsd:complexContent>
          <xsd:extension base="dms:MultiChoice">
            <xsd:sequence>
              <xsd:element name="Value" maxOccurs="unbounded" minOccurs="0" nillable="true">
                <xsd:simpleType>
                  <xsd:restriction base="dms:Choice">
                    <xsd:enumeration value="All Levels"/>
                    <xsd:enumeration value="Minimal skill level"/>
                    <xsd:enumeration value="Intermediate skill level"/>
                    <xsd:enumeration value="Technical skill level"/>
                  </xsd:restriction>
                </xsd:simpleType>
              </xsd:element>
            </xsd:sequence>
          </xsd:extension>
        </xsd:complexContent>
      </xsd:complexType>
    </xsd:element>
    <xsd:element name="GradeLevel" ma:index="14" nillable="true" ma:displayName="GradeLevel" ma:internalName="GradeLevel" ma:readOnly="false" ma:requiredMultiChoice="true">
      <xsd:complexType>
        <xsd:complexContent>
          <xsd:extension base="dms:MultiChoice">
            <xsd:sequence>
              <xsd:element name="Value" maxOccurs="unbounded" minOccurs="0" nillable="true">
                <xsd:simpleType>
                  <xsd:restriction base="dms:Choice">
                    <xsd:enumeration value="7-8 Middle School"/>
                    <xsd:enumeration value="9-12 High School"/>
                    <xsd:enumeration value="&gt;12 Postsecondary"/>
                  </xsd:restriction>
                </xsd:simpleType>
              </xsd:element>
            </xsd:sequence>
          </xsd:extension>
        </xsd:complexContent>
      </xsd:complexType>
    </xsd:element>
    <xsd:element name="Language" ma:index="15" ma:displayName="Language" ma:default="English" ma:format="Dropdown" ma:internalName="Language" ma:readOnly="false">
      <xsd:simpleType>
        <xsd:restriction base="dms:Choice">
          <xsd:enumeration value="Arabic"/>
          <xsd:enumeration value="Chinese"/>
          <xsd:enumeration value="English"/>
          <xsd:enumeration value="Polish"/>
          <xsd:enumeration value="Spanish"/>
          <xsd:enumeration value="Other"/>
        </xsd:restriction>
      </xsd:simpleType>
    </xsd:element>
    <xsd:element name="DocumentType" ma:index="16" nillable="true" ma:displayName="DocumentType" ma:internalName="DocumentType" ma:readOnly="false" ma:requiredMultiChoice="true">
      <xsd:complexType>
        <xsd:complexContent>
          <xsd:extension base="dms:MultiChoice">
            <xsd:sequence>
              <xsd:element name="Value" maxOccurs="unbounded" minOccurs="0" nillable="true">
                <xsd:simpleType>
                  <xsd:restriction base="dms:Choice">
                    <xsd:enumeration value="Curriculum"/>
                    <xsd:enumeration value="Forms"/>
                    <xsd:enumeration value="Flyers"/>
                    <xsd:enumeration value="Guides"/>
                    <xsd:enumeration value="Images/Icons"/>
                    <xsd:enumeration value="Infographics"/>
                    <xsd:enumeration value="Informational"/>
                    <xsd:enumeration value="Instructions"/>
                    <xsd:enumeration value="Marketing/Outreach"/>
                    <xsd:enumeration value="Presentations"/>
                    <xsd:enumeration value="Report"/>
                    <xsd:enumeration value="Worksheets"/>
                  </xsd:restriction>
                </xsd:simpleType>
              </xsd:element>
            </xsd:sequence>
          </xsd:extension>
        </xsd:complexContent>
      </xsd:complexType>
    </xsd:element>
    <xsd:element name="Site" ma:index="17" nillable="true" ma:displayName="Site" ma:list="{cf69f43f-b565-45cb-9f11-9d848faecc07}" ma:internalName="Site" ma:readOnly="false" ma:showField="Title" ma:web="6e83a1a5-9dab-4521-85db-ea3c8196acb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e83a1a5-9dab-4521-85db-ea3c8196acb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f79118d-4af0-4af8-96a4-605c4274c427}" ma:internalName="TaxCatchAll" ma:showField="CatchAllData" ma:web="6e83a1a5-9dab-4521-85db-ea3c8196acb3">
      <xsd:complexType>
        <xsd:complexContent>
          <xsd:extension base="dms:MultiChoiceLookup">
            <xsd:sequence>
              <xsd:element name="Value" type="dms:Lookup" maxOccurs="unbounded" minOccurs="0" nillable="true"/>
            </xsd:sequence>
          </xsd:extension>
        </xsd:complexContent>
      </xsd:complexType>
    </xsd:element>
    <xsd:element name="TaxKeywordTaxHTField" ma:index="20"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ainCategory xmlns="9352c220-c5aa-4176-b310-478a54cdcce0">5</MainCategory>
    <Site xmlns="9352c220-c5aa-4176-b310-478a54cdcce0">
      <Value>1</Value>
    </Site>
    <SubCategory xmlns="9352c220-c5aa-4176-b310-478a54cdcce0">111</SubCategory>
    <SkillLevel xmlns="9352c220-c5aa-4176-b310-478a54cdcce0">
      <Value>All Levels</Value>
    </SkillLevel>
    <Audience xmlns="9352c220-c5aa-4176-b310-478a54cdcce0">
      <Value>3</Value>
    </Audience>
    <TaxKeywordTaxHTField xmlns="6e83a1a5-9dab-4521-85db-ea3c8196acb3">
      <Terms xmlns="http://schemas.microsoft.com/office/infopath/2007/PartnerControls"/>
    </TaxKeywordTaxHTField>
    <SubAudience xmlns="9352c220-c5aa-4176-b310-478a54cdcce0"/>
    <Language xmlns="9352c220-c5aa-4176-b310-478a54cdcce0">English</Language>
    <DocumentType xmlns="9352c220-c5aa-4176-b310-478a54cdcce0">
      <Value>Presentations</Value>
    </DocumentType>
    <TaxCatchAll xmlns="6e83a1a5-9dab-4521-85db-ea3c8196acb3"/>
    <Description0 xmlns="9352c220-c5aa-4176-b310-478a54cdcce0">CCE_Webinar_workNet-IDESJuly2018</Description0>
    <GradeLevel xmlns="9352c220-c5aa-4176-b310-478a54cdcce0">
      <Value>&gt;12 Postsecondary</Value>
    </GradeLevel>
  </documentManagement>
</p:properties>
</file>

<file path=customXml/itemProps1.xml><?xml version="1.0" encoding="utf-8"?>
<ds:datastoreItem xmlns:ds="http://schemas.openxmlformats.org/officeDocument/2006/customXml" ds:itemID="{D1C1CE1D-7B9B-48C3-93E4-3312F6E5BB6C}"/>
</file>

<file path=customXml/itemProps2.xml><?xml version="1.0" encoding="utf-8"?>
<ds:datastoreItem xmlns:ds="http://schemas.openxmlformats.org/officeDocument/2006/customXml" ds:itemID="{A780C9FA-CF74-4751-8E0C-37435A3947F2}"/>
</file>

<file path=customXml/itemProps3.xml><?xml version="1.0" encoding="utf-8"?>
<ds:datastoreItem xmlns:ds="http://schemas.openxmlformats.org/officeDocument/2006/customXml" ds:itemID="{0BE0A9A1-3C4F-4B07-98E6-6706D4E6D30A}"/>
</file>

<file path=docProps/app.xml><?xml version="1.0" encoding="utf-8"?>
<Properties xmlns="http://schemas.openxmlformats.org/officeDocument/2006/extended-properties" xmlns:vt="http://schemas.openxmlformats.org/officeDocument/2006/docPropsVTypes">
  <Template/>
  <TotalTime>14120</TotalTime>
  <Words>1133</Words>
  <Application>Microsoft Office PowerPoint</Application>
  <PresentationFormat>Widescreen</PresentationFormat>
  <Paragraphs>163</Paragraphs>
  <Slides>28</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Impact</vt:lpstr>
      <vt:lpstr>Segoe UI</vt:lpstr>
      <vt:lpstr>Office Theme</vt:lpstr>
      <vt:lpstr>Get Ready!  College and Career Ready!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Illinois workNet®</vt:lpstr>
      <vt:lpstr>Individual Resources and Tools to Prepare a Career Plan</vt:lpstr>
      <vt:lpstr>PowerPoint Presentation</vt:lpstr>
      <vt:lpstr>PowerPoint Presentation</vt:lpstr>
      <vt:lpstr>Personalized Student Tools</vt:lpstr>
      <vt:lpstr>PowerPoint Presentation</vt:lpstr>
      <vt:lpstr>Employment 101  Demonstration</vt:lpstr>
      <vt:lpstr>Employment 101: Pre &amp; Post-Assessments</vt:lpstr>
      <vt:lpstr>Employment 101: The Guide</vt:lpstr>
      <vt:lpstr>Employment 101 Integrated Tools:  Skills and Interest Surveys</vt:lpstr>
      <vt:lpstr>Employment 101 Integrated Tools:  Research Careers, Wages &amp; Trends</vt:lpstr>
      <vt:lpstr>Employment 101 Integrated Tools:  Research Training</vt:lpstr>
      <vt:lpstr>Employment 101 Integrated Tools: Guides</vt:lpstr>
      <vt:lpstr>PowerPoint Presentation</vt:lpstr>
      <vt:lpstr>Employment 101: Certificate of Completion</vt:lpstr>
      <vt:lpstr>Customer Support Center</vt:lpstr>
      <vt:lpstr>More Tools for Partners</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Jeanne Kitchens</dc:creator>
  <cp:keywords/>
  <cp:lastModifiedBy>Dee Reinhardt</cp:lastModifiedBy>
  <cp:revision>276</cp:revision>
  <cp:lastPrinted>2018-02-27T19:45:53Z</cp:lastPrinted>
  <dcterms:created xsi:type="dcterms:W3CDTF">2016-09-28T21:18:49Z</dcterms:created>
  <dcterms:modified xsi:type="dcterms:W3CDTF">2018-07-06T15:02:30Z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0x010100BF6E2995232B444AAB6157EDEECAC17B</vt:lpwstr>
  </property>
  <property fmtid="{D5CDD505-2E9C-101B-9397-08002B2CF9AE}" pid="3" name="TaxKeyword">
    <vt:lpwstr/>
  </property>
</Properties>
</file>