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charts/style6.xml" ContentType="application/vnd.ms-office.chartstyle+xml"/>
  <Override PartName="/ppt/charts/colors6.xml" ContentType="application/vnd.ms-office.chartcolorstyle+xml"/>
  <Override PartName="/ppt/charts/colors1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style1.xml" ContentType="application/vnd.ms-office.chartstyle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3"/>
  </p:sldMasterIdLst>
  <p:notesMasterIdLst>
    <p:notesMasterId r:id="rId33"/>
  </p:notesMasterIdLst>
  <p:handoutMasterIdLst>
    <p:handoutMasterId r:id="rId34"/>
  </p:handoutMasterIdLst>
  <p:sldIdLst>
    <p:sldId id="415" r:id="rId4"/>
    <p:sldId id="416" r:id="rId5"/>
    <p:sldId id="373" r:id="rId6"/>
    <p:sldId id="374" r:id="rId7"/>
    <p:sldId id="380" r:id="rId8"/>
    <p:sldId id="401" r:id="rId9"/>
    <p:sldId id="377" r:id="rId10"/>
    <p:sldId id="381" r:id="rId11"/>
    <p:sldId id="382" r:id="rId12"/>
    <p:sldId id="376" r:id="rId13"/>
    <p:sldId id="394" r:id="rId14"/>
    <p:sldId id="378" r:id="rId15"/>
    <p:sldId id="423" r:id="rId16"/>
    <p:sldId id="417" r:id="rId17"/>
    <p:sldId id="419" r:id="rId18"/>
    <p:sldId id="428" r:id="rId19"/>
    <p:sldId id="420" r:id="rId20"/>
    <p:sldId id="421" r:id="rId21"/>
    <p:sldId id="422" r:id="rId22"/>
    <p:sldId id="410" r:id="rId23"/>
    <p:sldId id="402" r:id="rId24"/>
    <p:sldId id="424" r:id="rId25"/>
    <p:sldId id="386" r:id="rId26"/>
    <p:sldId id="426" r:id="rId27"/>
    <p:sldId id="425" r:id="rId28"/>
    <p:sldId id="427" r:id="rId29"/>
    <p:sldId id="396" r:id="rId30"/>
    <p:sldId id="371" r:id="rId31"/>
    <p:sldId id="400" r:id="rId32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4823"/>
    <a:srgbClr val="0272BA"/>
    <a:srgbClr val="00377E"/>
    <a:srgbClr val="B90920"/>
    <a:srgbClr val="E9A99D"/>
    <a:srgbClr val="BDC4E0"/>
    <a:srgbClr val="E5F2FF"/>
    <a:srgbClr val="231E1E"/>
    <a:srgbClr val="F26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4189" autoAdjust="0"/>
  </p:normalViewPr>
  <p:slideViewPr>
    <p:cSldViewPr>
      <p:cViewPr>
        <p:scale>
          <a:sx n="100" d="100"/>
          <a:sy n="100" d="100"/>
        </p:scale>
        <p:origin x="-1140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2009 Page </a:t>
            </a:r>
            <a:r>
              <a:rPr lang="en-US" sz="1200" dirty="0"/>
              <a:t>Views</a:t>
            </a:r>
          </a:p>
        </c:rich>
      </c:tx>
      <c:layout>
        <c:manualLayout>
          <c:xMode val="edge"/>
          <c:yMode val="edge"/>
          <c:x val="0.30782151459012952"/>
          <c:y val="0.4428234053493284"/>
        </c:manualLayout>
      </c:layout>
      <c:overlay val="0"/>
      <c:spPr>
        <a:solidFill>
          <a:schemeClr val="bg1">
            <a:alpha val="50000"/>
          </a:schemeClr>
        </a:solidFill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Page Views</c:v>
                </c:pt>
              </c:strCache>
            </c:strRef>
          </c:tx>
          <c:explosion val="42"/>
          <c:dPt>
            <c:idx val="0"/>
            <c:bubble3D val="0"/>
            <c:explosion val="2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898017439495641"/>
                  <c:y val="9.09459705743237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2880077508869451E-2"/>
                  <c:y val="-0.227364926435809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Unique</c:v>
                </c:pt>
                <c:pt idx="1">
                  <c:v>Repeat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424704</c:v>
                </c:pt>
                <c:pt idx="1">
                  <c:v>5188953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2009 Newsletter </a:t>
            </a:r>
            <a:r>
              <a:rPr lang="en-US" sz="1200" dirty="0"/>
              <a:t>Subscribers</a:t>
            </a:r>
          </a:p>
        </c:rich>
      </c:tx>
      <c:layout>
        <c:manualLayout>
          <c:xMode val="edge"/>
          <c:yMode val="edge"/>
          <c:x val="0.23835784313725492"/>
          <c:y val="0.52800000000000002"/>
        </c:manualLayout>
      </c:layout>
      <c:overlay val="0"/>
      <c:spPr>
        <a:solidFill>
          <a:prstClr val="white">
            <a:alpha val="50000"/>
          </a:prstClr>
        </a:solidFill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Newsletter Subscribers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3.3333333333333409E-2"/>
                  <c:y val="-0.17187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1954113494433919E-2"/>
                  <c:y val="0.212499999999999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102009231604669"/>
                  <c:y val="7.9360465116279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Individuals</c:v>
                </c:pt>
                <c:pt idx="1">
                  <c:v>Workforce Professionals</c:v>
                </c:pt>
                <c:pt idx="2">
                  <c:v>Businesses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106072</c:v>
                </c:pt>
                <c:pt idx="1">
                  <c:v>3317</c:v>
                </c:pt>
                <c:pt idx="2">
                  <c:v>6252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>
        <c:manualLayout>
          <c:xMode val="edge"/>
          <c:yMode val="edge"/>
          <c:x val="0.30143750000000002"/>
          <c:y val="0.41249999999999998"/>
        </c:manualLayout>
      </c:layout>
      <c:overlay val="1"/>
      <c:spPr>
        <a:solidFill>
          <a:schemeClr val="bg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2014 Page Views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6"/>
                  <c:y val="0.1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1"/>
              <c:layout>
                <c:manualLayout>
                  <c:x val="-0.04"/>
                  <c:y val="-0.17499999999999999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Unique</c:v>
                </c:pt>
                <c:pt idx="1">
                  <c:v>Repeat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626921</c:v>
                </c:pt>
                <c:pt idx="1">
                  <c:v>17561687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32746437945256845"/>
          <c:y val="0.53618441773725656"/>
        </c:manualLayout>
      </c:layout>
      <c:overlay val="0"/>
      <c:spPr>
        <a:solidFill>
          <a:schemeClr val="bg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 Active Accounts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3809523809523756E-2"/>
                  <c:y val="-0.16315789473684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416666666666667"/>
                  <c:y val="0.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95238095238085"/>
                  <c:y val="0.157894736842105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Individuals</c:v>
                </c:pt>
                <c:pt idx="1">
                  <c:v>Workforce Pros</c:v>
                </c:pt>
                <c:pt idx="2">
                  <c:v>Business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163729</c:v>
                </c:pt>
                <c:pt idx="1">
                  <c:v>4227</c:v>
                </c:pt>
                <c:pt idx="2">
                  <c:v>1058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25745088347406114"/>
          <c:y val="0.46814166564863452"/>
        </c:manualLayout>
      </c:layout>
      <c:overlay val="1"/>
      <c:spPr>
        <a:solidFill>
          <a:schemeClr val="bg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2014 Active Accounts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3.0991175355797915E-2"/>
                  <c:y val="-0.15731769941800761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322321122903113"/>
                      <c:h val="0.1684157822663471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4816244436836701"/>
                  <c:y val="6.67703697363916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527958461714017"/>
                  <c:y val="9.93788514207463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54153828597511"/>
                      <c:h val="0.14240970558028071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Individuals</c:v>
                </c:pt>
                <c:pt idx="1">
                  <c:v>Workforce Partners</c:v>
                </c:pt>
                <c:pt idx="2">
                  <c:v>Business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421181</c:v>
                </c:pt>
                <c:pt idx="1">
                  <c:v>5005</c:v>
                </c:pt>
                <c:pt idx="2">
                  <c:v>3773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latin typeface="+mn-lt"/>
              </a:rPr>
              <a:t>2014 Newsletter </a:t>
            </a:r>
            <a:endParaRPr lang="en-US" sz="1400" dirty="0" smtClean="0">
              <a:latin typeface="+mn-lt"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>
                <a:latin typeface="+mn-lt"/>
              </a:rPr>
              <a:t>Subscribers</a:t>
            </a:r>
            <a:endParaRPr lang="en-US" sz="1400" dirty="0">
              <a:latin typeface="+mn-lt"/>
            </a:endParaRPr>
          </a:p>
        </c:rich>
      </c:tx>
      <c:layout>
        <c:manualLayout>
          <c:xMode val="edge"/>
          <c:yMode val="edge"/>
          <c:x val="0.20974613126408898"/>
          <c:y val="0.37213831704771838"/>
        </c:manualLayout>
      </c:layout>
      <c:overlay val="1"/>
      <c:spPr>
        <a:solidFill>
          <a:schemeClr val="bg1">
            <a:alpha val="50000"/>
          </a:schemeClr>
        </a:solidFill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2014 Newsletter Subscribers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5743106817781008"/>
                  <c:y val="4.56702400151788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825436301273724"/>
                  <c:y val="-8.31590930651740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2414362340904615E-2"/>
                  <c:y val="0.12567782942794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093487902814611"/>
                  <c:y val="0.11445783132530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5998013295086863"/>
                  <c:y val="4.81927710843373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2188962510542373"/>
                  <c:y val="0.3012048192771084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5708609414533898E-2"/>
                  <c:y val="0.234939759036144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5998013295086871"/>
                  <c:y val="1.80722891566265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Sheet1!$A$2:$A$6</c:f>
              <c:strCache>
                <c:ptCount val="4"/>
                <c:pt idx="0">
                  <c:v>workNet</c:v>
                </c:pt>
                <c:pt idx="1">
                  <c:v>pathways</c:v>
                </c:pt>
                <c:pt idx="2">
                  <c:v>Special Programs</c:v>
                </c:pt>
                <c:pt idx="3">
                  <c:v>Partners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22627</c:v>
                </c:pt>
                <c:pt idx="1">
                  <c:v>33993</c:v>
                </c:pt>
                <c:pt idx="2">
                  <c:v>1739</c:v>
                </c:pt>
                <c:pt idx="3">
                  <c:v>2278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930" cy="349250"/>
          </a:xfrm>
          <a:prstGeom prst="rect">
            <a:avLst/>
          </a:prstGeom>
        </p:spPr>
        <p:txBody>
          <a:bodyPr vert="horz" lIns="93148" tIns="46575" rIns="93148" bIns="46575" rtlCol="0"/>
          <a:lstStyle>
            <a:lvl1pPr algn="l"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569" y="0"/>
            <a:ext cx="4002930" cy="349250"/>
          </a:xfrm>
          <a:prstGeom prst="rect">
            <a:avLst/>
          </a:prstGeom>
        </p:spPr>
        <p:txBody>
          <a:bodyPr vert="horz" lIns="93148" tIns="46575" rIns="93148" bIns="46575" rtlCol="0"/>
          <a:lstStyle>
            <a:lvl1pPr algn="r"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09B8B8A4-03E1-4267-A44B-A3B9B10351A4}" type="datetimeFigureOut">
              <a:rPr lang="en-US"/>
              <a:pPr>
                <a:defRPr/>
              </a:pPr>
              <a:t>4/3/2015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563"/>
            <a:ext cx="4002930" cy="349250"/>
          </a:xfrm>
          <a:prstGeom prst="rect">
            <a:avLst/>
          </a:prstGeom>
        </p:spPr>
        <p:txBody>
          <a:bodyPr vert="horz" lIns="93148" tIns="46575" rIns="93148" bIns="46575" rtlCol="0" anchor="b"/>
          <a:lstStyle>
            <a:lvl1pPr algn="l"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569" y="6659563"/>
            <a:ext cx="4002930" cy="349250"/>
          </a:xfrm>
          <a:prstGeom prst="rect">
            <a:avLst/>
          </a:prstGeom>
        </p:spPr>
        <p:txBody>
          <a:bodyPr vert="horz" wrap="square" lIns="93148" tIns="46575" rIns="93148" bIns="4657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CC9A18D3-68B2-4202-A69F-C16631A80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56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293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8" tIns="46575" rIns="93148" bIns="4657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3145" y="0"/>
            <a:ext cx="400293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8" tIns="46575" rIns="93148" bIns="4657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215" y="3330576"/>
            <a:ext cx="677564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8" tIns="46575" rIns="93148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61150"/>
            <a:ext cx="400293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8" tIns="46575" rIns="93148" bIns="4657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3145" y="6661150"/>
            <a:ext cx="400293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8" tIns="46575" rIns="93148" bIns="4657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40AE6181-4D19-471F-A73B-E21ED87A3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55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C2C3B5-1660-44D8-A4D9-76CCC1C252B0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616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DD6908-08A7-4C61-8852-6EACB0FCAED3}" type="slidenum">
              <a:rPr lang="en-US" altLang="en-US" sz="130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75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46D8F-20AB-4C5D-99B8-A561A70F8264}" type="slidenum">
              <a:rPr lang="en-US" altLang="en-US" sz="1300"/>
              <a:pPr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They do serve youth with developmental disabilities.</a:t>
            </a:r>
          </a:p>
        </p:txBody>
      </p:sp>
    </p:spTree>
    <p:extLst>
      <p:ext uri="{BB962C8B-B14F-4D97-AF65-F5344CB8AC3E}">
        <p14:creationId xmlns:p14="http://schemas.microsoft.com/office/powerpoint/2010/main" val="183559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A05DDA-0AB0-4198-9B15-994EBCDE5890}" type="slidenum">
              <a:rPr lang="en-US" altLang="en-US" sz="130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806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327F03-F108-405C-9488-582D3FEE05BA}" type="slidenum">
              <a:rPr lang="en-US" altLang="en-US" sz="130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30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13B48F-E81B-400E-81F9-7358C93FF07D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564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241A3E-BAA2-4441-B288-AF05F24CFCA9}" type="slidenum">
              <a:rPr lang="en-US" altLang="en-US" sz="130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9428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26787F-25BB-447A-92C0-F4AF5B80BA53}" type="slidenum">
              <a:rPr lang="en-US" altLang="en-US" sz="130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206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164986-9941-4831-A57D-D4F5560E987B}" type="slidenum">
              <a:rPr lang="en-US" altLang="en-US" sz="130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541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6F01CA-A561-4CCB-B2D8-0DE1A09E98C7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615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461952-4AB2-4796-B4C0-EFBA5FB5DF92}" type="slidenum">
              <a:rPr lang="en-US" altLang="en-US" sz="130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89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B2BF78-E490-42DF-9B15-CA719EE3EB9E}" type="slidenum">
              <a:rPr lang="en-US" altLang="en-US" sz="130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304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257D1B-DAD6-4764-8809-D8F9E1D4FB39}" type="slidenum">
              <a:rPr lang="en-US" altLang="en-US" sz="130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658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C797F8-11E2-40B2-A8C8-4D1E73D105E2}" type="slidenum">
              <a:rPr lang="en-US" altLang="en-US" sz="130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98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2AA8D-5387-4C7C-9296-8FA95DA5A4BD}" type="slidenum">
              <a:rPr lang="en-US" altLang="en-US" sz="130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61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6C5FDB-F085-44D2-B436-304A1A1BFF67}" type="slidenum">
              <a:rPr lang="en-US" altLang="en-US" sz="130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83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5DEC86-A916-4A82-B046-CC2673DCC87F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4857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FE48A0-7A91-4541-A431-25772F442A2F}" type="slidenum">
              <a:rPr lang="en-US" altLang="en-US" sz="130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Notes Placeholder 4"/>
          <p:cNvSpPr>
            <a:spLocks noGrp="1"/>
          </p:cNvSpPr>
          <p:nvPr/>
        </p:nvSpPr>
        <p:spPr bwMode="auto">
          <a:xfrm>
            <a:off x="1230215" y="3330576"/>
            <a:ext cx="677564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46" tIns="46574" rIns="93146" bIns="46574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10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0E5772-2F3A-4CA1-B461-EE2BD7156479}" type="slidenum">
              <a:rPr lang="en-US" altLang="en-US" sz="130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402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931EED-FCE2-44E8-BB41-C4BE43491FD7}" type="slidenum">
              <a:rPr lang="en-US" altLang="en-US" sz="1300"/>
              <a:pPr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01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92D9D7-AC65-49BB-97D5-8142325661D0}" type="slidenum">
              <a:rPr lang="en-US" altLang="en-US" sz="1300"/>
              <a:pPr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85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195331-F3E6-4ABB-8C7F-749ADC045AF5}" type="slidenum">
              <a:rPr lang="en-US" altLang="en-US" sz="1300"/>
              <a:pPr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Map – all workNet sites, all libraries, all ASM CBOs</a:t>
            </a:r>
          </a:p>
        </p:txBody>
      </p:sp>
    </p:spTree>
    <p:extLst>
      <p:ext uri="{BB962C8B-B14F-4D97-AF65-F5344CB8AC3E}">
        <p14:creationId xmlns:p14="http://schemas.microsoft.com/office/powerpoint/2010/main" val="369933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C23C25-5456-475C-8F28-59528A55BC0F}" type="slidenum">
              <a:rPr lang="en-US" altLang="en-US" sz="1300"/>
              <a:pPr>
                <a:spcBef>
                  <a:spcPct val="0"/>
                </a:spcBef>
              </a:pPr>
              <a:t>8</a:t>
            </a:fld>
            <a:endParaRPr lang="en-US" altLang="en-US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D6841A-AC58-4341-9FD9-2A2E5317470C}" type="slidenum">
              <a:rPr lang="en-US" altLang="en-US" sz="130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5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99EBD0-CF00-4812-848D-12619DA9E8F4}" type="slidenum">
              <a:rPr lang="en-US" altLang="en-US" sz="1300"/>
              <a:pPr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699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4792-3C19-4994-AECA-3BCD5DAEBB0E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1187-80EC-4F14-AEEF-81B89CED58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93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74A59-6CF7-401B-A964-56D10B0ABE15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1A7D-24E8-4290-8040-90DE87CADA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92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C752C-B037-43B5-AEC4-1994CB680C2F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7FA5F-EC67-4431-83C5-089B993911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752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918200"/>
            <a:ext cx="99536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 rot="16200000">
            <a:off x="6954838" y="3267075"/>
            <a:ext cx="388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www2.illinoisworknet.com</a:t>
            </a: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38113"/>
            <a:ext cx="16811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52400" y="1417638"/>
            <a:ext cx="9525000" cy="182562"/>
          </a:xfrm>
          <a:prstGeom prst="rect">
            <a:avLst/>
          </a:prstGeom>
          <a:solidFill>
            <a:srgbClr val="0272BA"/>
          </a:solidFill>
          <a:ln>
            <a:solidFill>
              <a:srgbClr val="02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77E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377E"/>
                </a:solidFill>
              </a:defRPr>
            </a:lvl1pPr>
          </a:lstStyle>
          <a:p>
            <a:pPr>
              <a:defRPr/>
            </a:pPr>
            <a:fld id="{20DA2C69-92BF-449D-92C3-4980D6440EFD}" type="datetime1">
              <a:rPr lang="en-US"/>
              <a:pPr>
                <a:defRPr/>
              </a:pPr>
              <a:t>4/3/2015</a:t>
            </a:fld>
            <a:endParaRPr lang="en-US" sz="11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365875"/>
            <a:ext cx="10826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9FC525-C0E3-4AB8-8173-F4D5DFA94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36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29640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88" y="4305300"/>
            <a:ext cx="26304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313238"/>
            <a:ext cx="26225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4314825"/>
            <a:ext cx="26638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4267200"/>
            <a:ext cx="2632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5548313"/>
            <a:ext cx="110220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152400" y="4267200"/>
            <a:ext cx="9409113" cy="46038"/>
          </a:xfrm>
          <a:prstGeom prst="rect">
            <a:avLst/>
          </a:prstGeom>
          <a:solidFill>
            <a:srgbClr val="0272BA"/>
          </a:solidFill>
          <a:ln>
            <a:solidFill>
              <a:srgbClr val="02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071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070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C56DBD-4991-4BF0-B60D-9C64E164851E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0272BA"/>
                </a:solidFill>
              </a:defRPr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272BA"/>
                </a:solidFill>
              </a:defRPr>
            </a:lvl1pPr>
          </a:lstStyle>
          <a:p>
            <a:pPr>
              <a:defRPr/>
            </a:pPr>
            <a:fld id="{983164BB-4BA2-4916-BA97-A2F289B3E1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709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6147-5287-4EA8-BCF6-4F302209E3AD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3EB11-9213-42BB-8BF6-69A20A0E5A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278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DF485-2DB1-4431-8BA8-2796BC3A50BD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C5C8-A427-43BD-9C31-CD02E3A1EB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957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30FAA-6DF2-4E1C-A837-694F575AD2D6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2B91-3D9B-492D-B737-1A82F47D76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706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B9190-789C-42C1-BFA5-AECE9353CF29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E250-EB44-478C-AC16-02B75C071D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778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D1CC-D288-48B1-A75E-53912C4BDCE9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553ED-A469-41F7-8884-E23D3B0D62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521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4BC02-EB10-482E-B565-1C26E510C962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0A225-7113-4269-A423-969B2297A4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346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smtClean="0">
                <a:solidFill>
                  <a:schemeClr val="tx1">
                    <a:tint val="75000"/>
                  </a:schemeClr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28FAB30-5610-43FC-BA85-C70EE832A460}" type="datetime1">
              <a:rPr lang="en-US"/>
              <a:pPr>
                <a:defRPr/>
              </a:pPr>
              <a:t>4/3/2015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8651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r>
              <a:rPr lang="en-US"/>
              <a:t>Illinois workNet Business Services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4125" y="6365875"/>
            <a:ext cx="1082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1AD44E4-29D3-4F9E-85A6-17AEA838AE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sabilityworks.org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audio" Target="01%20Day%20To%20Day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8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audio" Target="01%20Day%20To%20Day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audio" Target="01%20Day%20To%20Day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literacy.u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mailto:business@illinoisworknet.com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709863"/>
            <a:ext cx="9151938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5353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99923"/>
            <a:ext cx="3260539" cy="1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02807" y="944940"/>
            <a:ext cx="5588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027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stream Vera Sans" panose="020B0603030804020204" pitchFamily="34" charset="0"/>
              </a:rPr>
              <a:t>Business Services Overview</a:t>
            </a:r>
            <a:endParaRPr lang="en-US" sz="3200" dirty="0">
              <a:solidFill>
                <a:srgbClr val="027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tstream Vera Sans" panose="020B0603030804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57200" y="1828346"/>
            <a:ext cx="3124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60000"/>
              </a:spcBef>
              <a:defRPr/>
            </a:pPr>
            <a:r>
              <a:rPr lang="en-US" sz="1800" b="1" kern="0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R</a:t>
            </a:r>
            <a:r>
              <a:rPr lang="en-US" sz="1800" b="1" kern="0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egistered Users </a:t>
            </a:r>
            <a:r>
              <a:rPr lang="en-US" sz="1800" b="1" kern="0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C</a:t>
            </a:r>
            <a:r>
              <a:rPr lang="en-US" sz="1800" b="1" kern="0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an  </a:t>
            </a:r>
            <a:r>
              <a:rPr lang="en-US" sz="1800" b="1" kern="0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A</a:t>
            </a:r>
            <a:r>
              <a:rPr lang="en-US" sz="1800" b="1" kern="0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+mn-ea"/>
                <a:cs typeface="ＭＳ Ｐゴシック" charset="-128"/>
              </a:rPr>
              <a:t>ccess: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defRPr/>
            </a:pP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ＭＳ Ｐゴシック" charset="-128"/>
              </a:rPr>
              <a:t>Employment 101 Guide</a:t>
            </a:r>
          </a:p>
          <a:p>
            <a:pPr marL="231775" lvl="1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ＭＳ Ｐゴシック" charset="-128"/>
              </a:rPr>
              <a:t>Resume Builder</a:t>
            </a:r>
          </a:p>
          <a:p>
            <a:pPr marL="231775" lvl="1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ＭＳ Ｐゴシック" charset="-128"/>
              </a:rPr>
              <a:t>Career Interest Surveys</a:t>
            </a:r>
          </a:p>
          <a:p>
            <a:pPr marL="231775" lvl="1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ＭＳ Ｐゴシック" charset="-128"/>
              </a:rPr>
              <a:t>Special Programs</a:t>
            </a:r>
          </a:p>
          <a:p>
            <a:pPr marL="231775" lvl="1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ＭＳ Ｐゴシック" charset="-128"/>
              </a:rPr>
              <a:t>Bookmarked pages</a:t>
            </a:r>
            <a:endParaRPr lang="en-US" kern="0" dirty="0">
              <a:solidFill>
                <a:srgbClr val="00377E"/>
              </a:solidFill>
              <a:latin typeface="Futura Lt BT" pitchFamily="34" charset="0"/>
              <a:ea typeface="ＭＳ Ｐゴシック" pitchFamily="-65" charset="-128"/>
              <a:cs typeface="ＭＳ Ｐゴシック" charset="-128"/>
            </a:endParaRPr>
          </a:p>
          <a:p>
            <a:pPr marL="688975" lvl="1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endParaRPr lang="en-US" sz="1800" kern="0" dirty="0">
              <a:solidFill>
                <a:srgbClr val="00377E"/>
              </a:solidFill>
              <a:latin typeface="Futura Lt BT" pitchFamily="34" charset="0"/>
              <a:ea typeface="+mn-ea"/>
              <a:cs typeface="ＭＳ Ｐゴシック" charset="-128"/>
            </a:endParaRPr>
          </a:p>
          <a:p>
            <a:pPr marL="231775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endParaRPr lang="en-US" sz="1800" kern="0" dirty="0">
              <a:latin typeface="Futura Lt BT" pitchFamily="34" charset="0"/>
              <a:ea typeface="+mn-ea"/>
              <a:cs typeface="ＭＳ Ｐゴシック" charset="-128"/>
            </a:endParaRPr>
          </a:p>
          <a:p>
            <a:pPr marL="231775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Char char="•"/>
              <a:defRPr/>
            </a:pPr>
            <a:endParaRPr lang="en-US" sz="1800" kern="0" dirty="0">
              <a:latin typeface="+mn-lt"/>
              <a:ea typeface="+mn-ea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Dashboard</a:t>
            </a:r>
            <a:endParaRPr lang="en-US" dirty="0"/>
          </a:p>
        </p:txBody>
      </p:sp>
      <p:sp>
        <p:nvSpPr>
          <p:cNvPr id="2151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8159E7-5DBB-4BB5-B5A9-C62AE5838256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EC20-2DF2-4897-9CE1-94A2B4169C5A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026" name="Picture 2" descr="C:\Users\dee_000\AppData\Local\Temp\SNAGHTML221060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214257" cy="350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Veteran’s Priority of Service</a:t>
            </a:r>
            <a:endParaRPr lang="en-US" dirty="0"/>
          </a:p>
        </p:txBody>
      </p:sp>
      <p:sp>
        <p:nvSpPr>
          <p:cNvPr id="23565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544DB7-DC4B-4219-94F2-BD53BEF59936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E68D2-3186-41B1-B78E-9F33CF22504C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76400"/>
            <a:ext cx="1600200" cy="204676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28600" y="2362200"/>
            <a:ext cx="609600" cy="3810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45059"/>
            <a:ext cx="2126993" cy="1976219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28600" y="5080121"/>
            <a:ext cx="609600" cy="3810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327" y="1687286"/>
            <a:ext cx="4497574" cy="2745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962400"/>
            <a:ext cx="5921829" cy="1813988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457200" y="1752600"/>
            <a:ext cx="2667000" cy="34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60000"/>
              </a:spcBef>
              <a:tabLst>
                <a:tab pos="573088" algn="l"/>
              </a:tabLst>
              <a:defRPr/>
            </a:pP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Illinois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workNet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 users guide provide resources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for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: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Futura Lt BT" pitchFamily="34" charset="0"/>
              <a:ea typeface="ＭＳ Ｐゴシック" pitchFamily="-65" charset="-128"/>
            </a:endParaRPr>
          </a:p>
          <a:p>
            <a:pPr marL="285750" indent="-22860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Work incentive planning assistance</a:t>
            </a:r>
          </a:p>
          <a:p>
            <a:pPr marL="285750" indent="-22860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Disability benefits information</a:t>
            </a:r>
          </a:p>
          <a:p>
            <a:pPr marL="285750" indent="-22860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Rights and A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dvocacy</a:t>
            </a:r>
            <a:endParaRPr lang="en-US" sz="1400" dirty="0">
              <a:latin typeface="Futura Lt BT" pitchFamily="34" charset="0"/>
              <a:ea typeface="ＭＳ Ｐゴシック" pitchFamily="-65" charset="-128"/>
            </a:endParaRPr>
          </a:p>
          <a:p>
            <a:pPr marL="285750" indent="-22860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Transitional Youth Programs</a:t>
            </a:r>
            <a:endParaRPr lang="en-US" sz="1400" dirty="0">
              <a:latin typeface="Futura Lt BT" pitchFamily="34" charset="0"/>
              <a:ea typeface="ＭＳ Ｐゴシック" pitchFamily="-65" charset="-128"/>
            </a:endParaRPr>
          </a:p>
          <a:p>
            <a:pPr marL="285750" indent="-228600" eaLnBrk="1" hangingPunct="1">
              <a:lnSpc>
                <a:spcPct val="90000"/>
              </a:lnSpc>
              <a:spcBef>
                <a:spcPct val="60000"/>
              </a:spcBef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Nearby locations offering 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services using the Service Locator</a:t>
            </a:r>
            <a:endParaRPr lang="en-US" sz="1400" dirty="0">
              <a:latin typeface="Futura Lt BT" pitchFamily="34" charset="0"/>
              <a:ea typeface="ＭＳ Ｐゴシック" pitchFamily="-65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Disability Resources</a:t>
            </a:r>
            <a:endParaRPr lang="en-US" dirty="0"/>
          </a:p>
        </p:txBody>
      </p:sp>
      <p:sp>
        <p:nvSpPr>
          <p:cNvPr id="25609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577316-4783-4DB3-8F04-BE0CF7AB12FA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FA4B0-4E0D-438E-9180-FB0443F69EF5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3" y="1143000"/>
            <a:ext cx="3886200" cy="2151667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732" y="2897667"/>
            <a:ext cx="6044611" cy="1940980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88795"/>
            <a:ext cx="3015343" cy="2477080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9600" y="5668701"/>
            <a:ext cx="36576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6"/>
              </a:rPr>
              <a:t>http://www.disabilityworks.org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5143" y="3273713"/>
            <a:ext cx="181247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77E"/>
                </a:solidFill>
              </a:rPr>
              <a:t>Hiring Credits</a:t>
            </a:r>
            <a:endParaRPr lang="en-US" sz="2000" dirty="0">
              <a:solidFill>
                <a:srgbClr val="00377E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01 Day To D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10199"/>
            <a:ext cx="2743200" cy="12698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57000" numSld="5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2667000" y="17526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Futura Lt BT" panose="020B0402020204020303" pitchFamily="34" charset="0"/>
              </a:rPr>
              <a:t> </a:t>
            </a:r>
            <a:endParaRPr lang="en-US" altLang="en-US" sz="2000" dirty="0">
              <a:solidFill>
                <a:srgbClr val="000000"/>
              </a:solidFill>
              <a:latin typeface="Futura Lt BT" panose="020B0402020204020303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Futura Lt BT" panose="020B0402020204020303" pitchFamily="34" charset="0"/>
              </a:rPr>
              <a:t>Business Services Team Members  </a:t>
            </a:r>
            <a:r>
              <a:rPr lang="en-US" altLang="en-US" sz="2000" dirty="0">
                <a:solidFill>
                  <a:srgbClr val="000000"/>
                </a:solidFill>
                <a:latin typeface="Futura Lt BT" panose="020B0402020204020303" pitchFamily="34" charset="0"/>
              </a:rPr>
              <a:t>have core knowledge in functions necessary to meet business needs: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Futura Lt BT" panose="020B0402020204020303" pitchFamily="34" charset="0"/>
            </a:endParaRPr>
          </a:p>
          <a:p>
            <a:pPr lvl="1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Benefits of </a:t>
            </a:r>
            <a:r>
              <a:rPr lang="en-US" altLang="en-US" sz="2000" dirty="0">
                <a:solidFill>
                  <a:srgbClr val="000000"/>
                </a:solidFill>
                <a:latin typeface="Futura Lt BT" panose="020B0402020204020303" pitchFamily="34" charset="0"/>
              </a:rPr>
              <a:t>Illinois </a:t>
            </a:r>
            <a:r>
              <a:rPr lang="en-US" altLang="en-US" sz="2000" dirty="0" err="1" smtClean="0">
                <a:solidFill>
                  <a:srgbClr val="000000"/>
                </a:solidFill>
                <a:latin typeface="Futura Lt BT" panose="020B0402020204020303" pitchFamily="34" charset="0"/>
              </a:rPr>
              <a:t>workNet</a:t>
            </a:r>
            <a:endParaRPr lang="en-US" altLang="en-US" sz="2000" dirty="0">
              <a:solidFill>
                <a:srgbClr val="000000"/>
              </a:solidFill>
              <a:latin typeface="Futura Lt BT" panose="020B0402020204020303" pitchFamily="34" charset="0"/>
            </a:endParaRPr>
          </a:p>
          <a:p>
            <a:pPr lvl="1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Awareness </a:t>
            </a:r>
            <a:r>
              <a:rPr lang="en-US" altLang="en-US" sz="2000" dirty="0">
                <a:solidFill>
                  <a:srgbClr val="000000"/>
                </a:solidFill>
                <a:latin typeface="Futura Lt BT" panose="020B0402020204020303" pitchFamily="34" charset="0"/>
              </a:rPr>
              <a:t>and application of local, state, and federal business </a:t>
            </a: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resources</a:t>
            </a:r>
            <a:endParaRPr lang="en-US" altLang="en-US" sz="2000" dirty="0">
              <a:solidFill>
                <a:srgbClr val="000000"/>
              </a:solidFill>
              <a:latin typeface="Futura Lt BT" panose="020B0402020204020303" pitchFamily="34" charset="0"/>
            </a:endParaRPr>
          </a:p>
          <a:p>
            <a:pPr lvl="1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Knowledge </a:t>
            </a:r>
            <a:r>
              <a:rPr lang="en-US" altLang="en-US" sz="2000" dirty="0">
                <a:solidFill>
                  <a:srgbClr val="000000"/>
                </a:solidFill>
                <a:latin typeface="Futura Lt BT" panose="020B0402020204020303" pitchFamily="34" charset="0"/>
              </a:rPr>
              <a:t>of  business demands and </a:t>
            </a: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expectations</a:t>
            </a:r>
          </a:p>
          <a:p>
            <a:pPr lvl="1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The </a:t>
            </a:r>
            <a:r>
              <a:rPr lang="en-US" altLang="en-US" sz="2000" dirty="0">
                <a:solidFill>
                  <a:srgbClr val="000000"/>
                </a:solidFill>
                <a:latin typeface="Futura Lt BT" panose="020B0402020204020303" pitchFamily="34" charset="0"/>
              </a:rPr>
              <a:t>ability to create solutions for common business </a:t>
            </a:r>
            <a:r>
              <a:rPr lang="en-US" altLang="en-US" sz="2000" dirty="0" smtClean="0">
                <a:solidFill>
                  <a:srgbClr val="000000"/>
                </a:solidFill>
                <a:latin typeface="Futura Lt BT" panose="020B0402020204020303" pitchFamily="34" charset="0"/>
              </a:rPr>
              <a:t>needs </a:t>
            </a:r>
            <a:endParaRPr lang="en-US" altLang="en-US" sz="2000" dirty="0">
              <a:solidFill>
                <a:srgbClr val="000000"/>
              </a:solidFill>
              <a:latin typeface="Futura Lt BT" panose="020B0402020204020303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00"/>
              </a:solidFill>
              <a:latin typeface="Futura Lt BT" panose="020B0402020204020303" pitchFamily="34" charset="0"/>
            </a:endParaRPr>
          </a:p>
        </p:txBody>
      </p:sp>
      <p:pic>
        <p:nvPicPr>
          <p:cNvPr id="3175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6002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1" descr="iStock_000005120120_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6764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16667"/>
          <a:stretch>
            <a:fillRect/>
          </a:stretch>
        </p:blipFill>
        <p:spPr bwMode="auto">
          <a:xfrm>
            <a:off x="228600" y="5105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 Team</a:t>
            </a:r>
            <a:endParaRPr lang="en-US" dirty="0"/>
          </a:p>
        </p:txBody>
      </p:sp>
      <p:sp>
        <p:nvSpPr>
          <p:cNvPr id="31757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E2E9A9-4514-4F32-8478-BDEAEC18C11B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43736-3C25-4A6C-BAC6-56B9DC861A84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09600" y="1752600"/>
            <a:ext cx="8153400" cy="415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Illinois workNet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provides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options for no-cost job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recruiting tools available which helps businesses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:</a:t>
            </a:r>
          </a:p>
          <a:p>
            <a:pPr eaLnBrk="1" hangingPunct="1">
              <a:defRPr/>
            </a:pP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marL="1828800" lvl="3" indent="-4572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Locate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workplace assessments, labor market and economic snapshots.  </a:t>
            </a: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marL="1828800" lvl="3" indent="-4572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Explore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recruiting options including:</a:t>
            </a:r>
          </a:p>
          <a:p>
            <a:pPr lvl="5" indent="-457200">
              <a:lnSpc>
                <a:spcPct val="115000"/>
              </a:lnSpc>
              <a:spcAft>
                <a:spcPts val="1000"/>
              </a:spcAft>
              <a:buFont typeface="Courier New" pitchFamily="49" charset="0"/>
              <a:buChar char="o"/>
              <a:defRPr/>
            </a:pP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Illinois </a:t>
            </a:r>
            <a:r>
              <a:rPr lang="en-US" sz="1500" dirty="0" err="1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JobLink</a:t>
            </a: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lvl="5" indent="-457200">
              <a:lnSpc>
                <a:spcPct val="115000"/>
              </a:lnSpc>
              <a:spcAft>
                <a:spcPts val="1000"/>
              </a:spcAft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Illinois Career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Pathways </a:t>
            </a:r>
          </a:p>
          <a:p>
            <a:pPr lvl="5" indent="-457200">
              <a:lnSpc>
                <a:spcPct val="115000"/>
              </a:lnSpc>
              <a:spcAft>
                <a:spcPts val="1000"/>
              </a:spcAft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Resume GPS</a:t>
            </a: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lvl="5" indent="-457200">
              <a:lnSpc>
                <a:spcPct val="115000"/>
              </a:lnSpc>
              <a:spcAft>
                <a:spcPts val="1000"/>
              </a:spcAft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Understanding Social Media</a:t>
            </a: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marL="1828800" lvl="3" indent="-457200"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Locate and advertise information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 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pertaining events such as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job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fairs hiring events and local area news.</a:t>
            </a:r>
            <a:endParaRPr lang="en-US" sz="1500" dirty="0">
              <a:latin typeface="Futura Lt BT" pitchFamily="34" charset="0"/>
              <a:ea typeface="ＭＳ Ｐゴシック" pitchFamily="-110" charset="-128"/>
            </a:endParaRPr>
          </a:p>
          <a:p>
            <a:pPr marL="231775" indent="-231775" eaLnBrk="1" hangingPunct="1">
              <a:lnSpc>
                <a:spcPct val="90000"/>
              </a:lnSpc>
              <a:spcBef>
                <a:spcPct val="60000"/>
              </a:spcBef>
              <a:buFont typeface="Times"/>
              <a:buNone/>
              <a:defRPr/>
            </a:pPr>
            <a:endParaRPr lang="en-US" sz="1500" dirty="0">
              <a:latin typeface="Futura Lt BT" pitchFamily="34" charset="0"/>
              <a:ea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Recruiting Resources</a:t>
            </a:r>
            <a:endParaRPr lang="en-US" dirty="0"/>
          </a:p>
        </p:txBody>
      </p:sp>
      <p:sp>
        <p:nvSpPr>
          <p:cNvPr id="37901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F162AC-7AE3-491F-887F-5AC1BB9EFAE4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CD67-1C0C-4130-93A0-7D0D07CE64F8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0"/>
            <a:ext cx="2143919" cy="214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Hiring Credits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A2C69-92BF-449D-92C3-4980D6440EFD}" type="datetime1">
              <a:rPr lang="en-US" smtClean="0"/>
              <a:pPr>
                <a:defRPr/>
              </a:pPr>
              <a:t>4/3/2015</a:t>
            </a:fld>
            <a:endParaRPr lang="en-US" sz="1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Illinois workNet Business Services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FC525-C0E3-4AB8-8173-F4D5DFA940E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" y="1752600"/>
            <a:ext cx="78644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400050" algn="l"/>
                <a:tab pos="514350" algn="l"/>
              </a:tabLst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Hiring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C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redits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re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vailable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F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or Businesses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W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ho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E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mploy:</a:t>
            </a:r>
            <a:endParaRPr lang="en-US" sz="1800" b="1" dirty="0">
              <a:solidFill>
                <a:srgbClr val="994823"/>
              </a:solidFill>
              <a:latin typeface="Futura Lt BT" pitchFamily="34" charset="0"/>
              <a:ea typeface="ＭＳ Ｐゴシック" pitchFamily="-65" charset="-128"/>
              <a:cs typeface="Arial" pitchFamily="34" charset="0"/>
            </a:endParaRPr>
          </a:p>
          <a:p>
            <a:pPr marL="804863" lvl="1" indent="-407988">
              <a:tabLst>
                <a:tab pos="400050" algn="l"/>
                <a:tab pos="514350" algn="l"/>
              </a:tabLst>
              <a:defRPr/>
            </a:pPr>
            <a:endParaRPr lang="en-US" sz="1200" dirty="0">
              <a:solidFill>
                <a:srgbClr val="00377E"/>
              </a:solidFill>
              <a:ea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83" y="2521297"/>
            <a:ext cx="2365961" cy="1557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88" y="2518715"/>
            <a:ext cx="2373308" cy="1565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295112"/>
            <a:ext cx="2402699" cy="1565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626" y="2517623"/>
            <a:ext cx="2365961" cy="1565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356744"/>
            <a:ext cx="2373308" cy="15650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185" y="407587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Mature Workers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3130083" y="4053888"/>
            <a:ext cx="26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Persons with Disabilities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368254" y="404695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Veterans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009056" y="583106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Re-Entry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894161" y="584760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Youth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05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77930"/>
            <a:ext cx="7848600" cy="5210228"/>
          </a:xfrm>
          <a:prstGeom prst="rect">
            <a:avLst/>
          </a:prstGeom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38200" y="1600200"/>
            <a:ext cx="7924800" cy="388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Often, businesses or their employees will want to search for </a:t>
            </a: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local education and training programs.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 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Illinois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workNet provides multiple methods for conducting such searches. </a:t>
            </a:r>
          </a:p>
          <a:p>
            <a:pPr algn="just" eaLnBrk="1" hangingPunct="1">
              <a:defRPr/>
            </a:pP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In addition to helping businesses locate training provided by </a:t>
            </a: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Illinois colleges and universities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, Illinois workNet provides resources for businesses to help their employees find other types of training providers and resources such as:</a:t>
            </a:r>
          </a:p>
          <a:p>
            <a:pPr algn="just" eaLnBrk="1" hangingPunct="1">
              <a:defRPr/>
            </a:pP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/>
            </a:endParaRP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Locating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WIOA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Certified Training 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Providers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Customized Training</a:t>
            </a:r>
            <a:r>
              <a:rPr lang="en-US" sz="1500" dirty="0" smtClean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Opportunities </a:t>
            </a:r>
            <a:endParaRPr lang="en-US" sz="1500" dirty="0">
              <a:solidFill>
                <a:srgbClr val="000000"/>
              </a:solidFill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Incumbent Worker </a:t>
            </a:r>
            <a:r>
              <a:rPr lang="en-US" sz="1500" b="1" dirty="0" smtClean="0">
                <a:latin typeface="Futura Lt BT" pitchFamily="34" charset="0"/>
                <a:ea typeface="Times New Roman"/>
                <a:cs typeface="Times New Roman" pitchFamily="18" charset="0"/>
              </a:rPr>
              <a:t>Training (IWT)</a:t>
            </a:r>
            <a:endParaRPr lang="en-US" sz="1500" b="1" dirty="0">
              <a:latin typeface="Futura Lt BT" pitchFamily="34" charset="0"/>
              <a:ea typeface="Times New Roman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 smtClean="0">
                <a:latin typeface="Futura Lt BT" pitchFamily="34" charset="0"/>
                <a:ea typeface="Times New Roman"/>
                <a:cs typeface="Times New Roman" pitchFamily="18" charset="0"/>
              </a:rPr>
              <a:t>Program </a:t>
            </a: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locations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for the Job Training and Economic Development </a:t>
            </a: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(JTED) 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Locate</a:t>
            </a:r>
            <a:r>
              <a:rPr lang="en-US" sz="1500" b="1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on-the-job training resources for businesses </a:t>
            </a:r>
          </a:p>
          <a:p>
            <a:pPr marL="342900" indent="-342900" eaLnBrk="1" hangingPunct="1">
              <a:lnSpc>
                <a:spcPct val="115000"/>
              </a:lnSpc>
              <a:spcBef>
                <a:spcPts val="0"/>
              </a:spcBef>
              <a:spcAft>
                <a:spcPts val="480"/>
              </a:spcAft>
              <a:buSzPts val="1000"/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Refer</a:t>
            </a:r>
            <a:r>
              <a:rPr lang="en-US" sz="1500" dirty="0"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b="1" dirty="0">
                <a:latin typeface="Futura Lt BT" pitchFamily="34" charset="0"/>
                <a:ea typeface="Times New Roman"/>
                <a:cs typeface="Times New Roman" pitchFamily="18" charset="0"/>
              </a:rPr>
              <a:t>businesses</a:t>
            </a:r>
            <a:r>
              <a:rPr lang="en-US" sz="1500" dirty="0">
                <a:latin typeface="Futura Lt BT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Futura Lt BT" pitchFamily="34" charset="0"/>
                <a:ea typeface="Times New Roman"/>
                <a:cs typeface="Times New Roman" pitchFamily="18" charset="0"/>
              </a:rPr>
              <a:t>to local and statewide information related to education and training programs </a:t>
            </a:r>
            <a:endParaRPr lang="en-US" sz="1600" dirty="0">
              <a:latin typeface="Futura Lt BT" pitchFamily="34" charset="0"/>
              <a:ea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Training Programs</a:t>
            </a:r>
            <a:endParaRPr lang="en-US" dirty="0"/>
          </a:p>
        </p:txBody>
      </p:sp>
      <p:sp>
        <p:nvSpPr>
          <p:cNvPr id="39952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8B8704-F273-4A58-A346-1AE3369C720D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8093-DF6F-4E50-8D2B-43E7B8EBC02B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0" y="1417638"/>
            <a:ext cx="9144000" cy="182562"/>
          </a:xfrm>
          <a:prstGeom prst="rect">
            <a:avLst/>
          </a:prstGeom>
          <a:solidFill>
            <a:srgbClr val="02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590800" y="1752600"/>
            <a:ext cx="533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Rather than sifting through numerous websites and resources, Illinois workNet has made business development simple.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We provide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access to all the various business development websites and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resources all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in one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place.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Finding capital or locating free online business education and training courses is now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available.</a:t>
            </a:r>
            <a:endParaRPr lang="en-US" sz="16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16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The business development unit provides an overview of resources available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through Illinois workNet and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tools for easily locating </a:t>
            </a:r>
            <a:r>
              <a:rPr lang="en-US" sz="1600" b="1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Small Business Development Centers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 (SBDCs). </a:t>
            </a:r>
          </a:p>
          <a:p>
            <a:pPr lvl="1" eaLnBrk="1" hangingPunct="1">
              <a:defRPr/>
            </a:pPr>
            <a:endParaRPr lang="en-US" sz="16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Labor </a:t>
            </a:r>
            <a:r>
              <a:rPr lang="en-US" sz="1600" b="1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Market Information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(LMI) </a:t>
            </a:r>
            <a:r>
              <a:rPr lang="en-US" sz="16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is available and </a:t>
            </a:r>
            <a:r>
              <a:rPr lang="en-US" sz="16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can be downloaded to use in presentations. </a:t>
            </a:r>
          </a:p>
        </p:txBody>
      </p:sp>
      <p:pic>
        <p:nvPicPr>
          <p:cNvPr id="419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6612"/>
            <a:ext cx="11525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52600"/>
            <a:ext cx="17240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56112"/>
            <a:ext cx="11430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Start or Expand a Business</a:t>
            </a:r>
            <a:endParaRPr lang="en-US" dirty="0"/>
          </a:p>
        </p:txBody>
      </p:sp>
      <p:sp>
        <p:nvSpPr>
          <p:cNvPr id="41999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748EBD-1F5F-46A0-A8B1-622A008AA820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280E8-C6FE-4002-B6BB-CCA0383160AD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Laid Off Worker Assistance</a:t>
            </a:r>
            <a:endParaRPr lang="en-US" dirty="0"/>
          </a:p>
        </p:txBody>
      </p:sp>
      <p:sp>
        <p:nvSpPr>
          <p:cNvPr id="44037" name="Rectangle 4"/>
          <p:cNvSpPr>
            <a:spLocks noGrp="1" noChangeArrowheads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pPr marL="231775" indent="-231775" eaLnBrk="1" hangingPunct="1">
              <a:lnSpc>
                <a:spcPct val="90000"/>
              </a:lnSpc>
              <a:spcBef>
                <a:spcPct val="60000"/>
              </a:spcBef>
              <a:buFont typeface="Times" panose="02020603050405020304" pitchFamily="18" charset="0"/>
              <a:buNone/>
            </a:pPr>
            <a:r>
              <a:rPr lang="en-US" altLang="en-US" sz="1700" b="1" dirty="0" smtClean="0">
                <a:solidFill>
                  <a:srgbClr val="994823"/>
                </a:solidFill>
                <a:latin typeface="Futura Lt BT" panose="020B0402020204020303" pitchFamily="34" charset="0"/>
                <a:ea typeface="ＭＳ Ｐゴシック" panose="020B0600070205080204" pitchFamily="34" charset="-128"/>
              </a:rPr>
              <a:t>Illinois workNet offers a set of online tools to help Laid Off Workers:</a:t>
            </a:r>
          </a:p>
          <a:p>
            <a:pPr marL="574675" lvl="1" indent="-231775" algn="just" eaLnBrk="1" hangingPunct="1">
              <a:lnSpc>
                <a:spcPct val="90000"/>
              </a:lnSpc>
              <a:spcBef>
                <a:spcPct val="60000"/>
              </a:spcBef>
            </a:pP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Find a Location Near You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where staff are able to assist you in finding resources for your job search, career preparation, and work support such as financial aid, child care and much more.</a:t>
            </a:r>
          </a:p>
          <a:p>
            <a:pPr marL="574675" lvl="1" indent="-231775" algn="just" eaLnBrk="1" hangingPunct="1">
              <a:lnSpc>
                <a:spcPct val="90000"/>
              </a:lnSpc>
              <a:spcBef>
                <a:spcPct val="60000"/>
              </a:spcBef>
            </a:pP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Connect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to Benefits and Services and learn how to </a:t>
            </a: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file for unemployment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insurance online, and develop a Financial Management Plan.</a:t>
            </a:r>
          </a:p>
          <a:p>
            <a:pPr marL="574675" lvl="1" indent="-231775" algn="just" eaLnBrk="1" hangingPunct="1">
              <a:lnSpc>
                <a:spcPct val="90000"/>
              </a:lnSpc>
              <a:spcBef>
                <a:spcPct val="60000"/>
              </a:spcBef>
            </a:pP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Connect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 to </a:t>
            </a: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Education and Training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opportunities and </a:t>
            </a: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explore jobs,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including details such as wages and trends and required skills.</a:t>
            </a:r>
          </a:p>
          <a:p>
            <a:pPr marL="574675" lvl="1" indent="-231775" algn="just" eaLnBrk="1" hangingPunct="1">
              <a:lnSpc>
                <a:spcPct val="90000"/>
              </a:lnSpc>
              <a:spcBef>
                <a:spcPct val="60000"/>
              </a:spcBef>
            </a:pP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Organize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 yourself, </a:t>
            </a: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prepare </a:t>
            </a:r>
            <a:r>
              <a:rPr lang="en-US" altLang="en-US" sz="2000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for your job search, know your interest and </a:t>
            </a:r>
            <a:r>
              <a:rPr lang="en-US" altLang="en-US" sz="2000" b="1" dirty="0" smtClean="0">
                <a:latin typeface="Futura Lt BT" panose="020B0402020204020303" pitchFamily="34" charset="0"/>
                <a:ea typeface="ＭＳ Ｐゴシック" panose="020B0600070205080204" pitchFamily="34" charset="-128"/>
              </a:rPr>
              <a:t>achieve your goal</a:t>
            </a:r>
          </a:p>
        </p:txBody>
      </p:sp>
      <p:sp>
        <p:nvSpPr>
          <p:cNvPr id="44049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A39FA8-180D-4EFC-8EB7-ED42E9A9A953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9BF44-910A-4BA1-81CF-2BED88A3B8FA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44042" name="Picture 2" descr="Connect to benefits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558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6" descr="Explore Career and Traini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2808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0" descr="Search for Jobs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058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65881"/>
            <a:ext cx="1257300" cy="1257300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37"/>
            <a:ext cx="925353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143000"/>
            <a:ext cx="99822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 txBox="1">
            <a:spLocks noChangeArrowheads="1"/>
          </p:cNvSpPr>
          <p:nvPr/>
        </p:nvSpPr>
        <p:spPr bwMode="auto">
          <a:xfrm>
            <a:off x="5334000" y="1981200"/>
            <a:ext cx="3810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Futura Lt BT" panose="020B0402020204020303" pitchFamily="34" charset="0"/>
              </a:rPr>
              <a:t>Illinois </a:t>
            </a:r>
            <a:r>
              <a:rPr lang="en-US" altLang="en-US" sz="2400" dirty="0" err="1">
                <a:solidFill>
                  <a:schemeClr val="bg1"/>
                </a:solidFill>
                <a:latin typeface="Futura Lt BT" panose="020B0402020204020303" pitchFamily="34" charset="0"/>
              </a:rPr>
              <a:t>workNet</a:t>
            </a:r>
            <a:r>
              <a:rPr lang="en-US" altLang="en-US" sz="2400" dirty="0">
                <a:solidFill>
                  <a:schemeClr val="bg1"/>
                </a:solidFill>
                <a:latin typeface="Futura Lt BT" panose="020B0402020204020303" pitchFamily="34" charset="0"/>
              </a:rPr>
              <a:t>® Background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Futura Lt BT" panose="020B0402020204020303" pitchFamily="34" charset="0"/>
              </a:rPr>
              <a:t>Business Services Overview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Futura Lt BT" panose="020B0402020204020303" pitchFamily="34" charset="0"/>
              </a:rPr>
              <a:t>Using Illinois </a:t>
            </a:r>
            <a:r>
              <a:rPr lang="en-US" altLang="en-US" sz="2400" dirty="0" err="1">
                <a:solidFill>
                  <a:schemeClr val="bg1"/>
                </a:solidFill>
                <a:latin typeface="Futura Lt BT" panose="020B0402020204020303" pitchFamily="34" charset="0"/>
              </a:rPr>
              <a:t>workNet</a:t>
            </a:r>
            <a:r>
              <a:rPr lang="en-US" altLang="en-US" sz="2400" dirty="0">
                <a:solidFill>
                  <a:schemeClr val="bg1"/>
                </a:solidFill>
                <a:latin typeface="Futura Lt BT" panose="020B0402020204020303" pitchFamily="34" charset="0"/>
              </a:rPr>
              <a:t> to Achieve Training and Employment  Goals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060" y="344488"/>
            <a:ext cx="5944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altLang="en-US" sz="6000" b="1" dirty="0">
                <a:solidFill>
                  <a:srgbClr val="027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Topics</a:t>
            </a:r>
          </a:p>
        </p:txBody>
      </p:sp>
      <p:pic>
        <p:nvPicPr>
          <p:cNvPr id="819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54713"/>
            <a:ext cx="1514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Workforce Partner Accounts</a:t>
            </a:r>
            <a:endParaRPr lang="en-US" dirty="0"/>
          </a:p>
        </p:txBody>
      </p:sp>
      <p:sp>
        <p:nvSpPr>
          <p:cNvPr id="13315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 rtlCol="0">
            <a:normAutofit/>
          </a:bodyPr>
          <a:lstStyle/>
          <a:p>
            <a:pPr marL="285750" indent="-285750" algn="ctr" eaLnBrk="1" fontAlgn="auto" hangingPunct="1">
              <a:spcAft>
                <a:spcPts val="0"/>
              </a:spcAft>
              <a:buFont typeface="Times" pitchFamily="18" charset="0"/>
              <a:buNone/>
              <a:defRPr/>
            </a:pPr>
            <a:r>
              <a:rPr lang="en-US" sz="2000" b="1" dirty="0" smtClean="0">
                <a:solidFill>
                  <a:srgbClr val="994823"/>
                </a:solidFill>
                <a:latin typeface="Futura Lt BT" pitchFamily="34" charset="0"/>
                <a:cs typeface="ＭＳ Ｐゴシック"/>
              </a:rPr>
              <a:t>Illinois </a:t>
            </a:r>
            <a:r>
              <a:rPr lang="en-US" sz="2000" b="1" dirty="0" err="1" smtClean="0">
                <a:solidFill>
                  <a:srgbClr val="994823"/>
                </a:solidFill>
                <a:latin typeface="Futura Lt BT" pitchFamily="34" charset="0"/>
                <a:cs typeface="ＭＳ Ｐゴシック"/>
              </a:rPr>
              <a:t>workNet</a:t>
            </a:r>
            <a:r>
              <a:rPr lang="en-US" sz="2000" b="1" dirty="0" smtClean="0">
                <a:solidFill>
                  <a:srgbClr val="994823"/>
                </a:solidFill>
                <a:latin typeface="Futura Lt BT" pitchFamily="34" charset="0"/>
                <a:cs typeface="ＭＳ Ｐゴシック"/>
              </a:rPr>
              <a:t>  Account Benefits: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Access your Dashboard </a:t>
            </a:r>
            <a:r>
              <a:rPr lang="en-US" sz="1600" dirty="0" smtClean="0">
                <a:latin typeface="Futura Lt BT" pitchFamily="34" charset="0"/>
              </a:rPr>
              <a:t>to participate in programs to which you are associated like ATIM or SYEP.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Announcements</a:t>
            </a:r>
            <a:r>
              <a:rPr lang="en-US" sz="1600" dirty="0" smtClean="0">
                <a:latin typeface="Futura Lt BT" pitchFamily="34" charset="0"/>
              </a:rPr>
              <a:t> to ensure you always have up-to-date information.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Events</a:t>
            </a:r>
            <a:r>
              <a:rPr lang="en-US" sz="1600" dirty="0" smtClean="0">
                <a:latin typeface="Futura Lt BT" pitchFamily="34" charset="0"/>
              </a:rPr>
              <a:t> – Add a hiring event or job fair, or a learning event you are hosting.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Success Stories </a:t>
            </a:r>
            <a:r>
              <a:rPr lang="en-US" sz="1600" dirty="0" smtClean="0">
                <a:latin typeface="Futura Lt BT" pitchFamily="34" charset="0"/>
              </a:rPr>
              <a:t>– have you been working with a program or individual referred to you by an Illinois workNet program? Share your Success Story with other readers.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Featured Employers – </a:t>
            </a:r>
            <a:r>
              <a:rPr lang="en-US" sz="1600" dirty="0" smtClean="0">
                <a:latin typeface="Futura Lt BT" pitchFamily="34" charset="0"/>
              </a:rPr>
              <a:t>add your Illinois company information to our Featured Employers Section. You don’t even have to be hiring!</a:t>
            </a:r>
            <a:endParaRPr lang="en-US" sz="1600" dirty="0">
              <a:latin typeface="Futura Lt BT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latin typeface="Futura Lt BT" pitchFamily="34" charset="0"/>
              </a:rPr>
              <a:t>Site Administration tools </a:t>
            </a:r>
            <a:r>
              <a:rPr lang="en-US" sz="1600" dirty="0" smtClean="0">
                <a:latin typeface="Futura Lt BT" pitchFamily="34" charset="0"/>
              </a:rPr>
              <a:t>to manage Illinois workNet programs, your user account information, online training registration, and much more.</a:t>
            </a:r>
          </a:p>
        </p:txBody>
      </p:sp>
      <p:sp>
        <p:nvSpPr>
          <p:cNvPr id="46088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38749D-B3E3-47CB-9328-74448D227DC4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3C956-387B-4B7F-81E8-D77C8C4B6124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7988"/>
            <a:ext cx="8534400" cy="1165491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228600" y="1828800"/>
            <a:ext cx="44958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Program Year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2014 </a:t>
            </a:r>
            <a:r>
              <a:rPr lang="en-US" altLang="en-US" sz="1400" b="1" dirty="0">
                <a:latin typeface="Arial" panose="020B0604020202020204" pitchFamily="34" charset="0"/>
              </a:rPr>
              <a:t>Web Traffic: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18,188,608</a:t>
            </a: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page </a:t>
            </a:r>
            <a:r>
              <a:rPr lang="en-US" altLang="en-US" sz="1400" dirty="0" smtClean="0">
                <a:latin typeface="Arial" panose="020B0604020202020204" pitchFamily="34" charset="0"/>
              </a:rPr>
              <a:t>views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626,921</a:t>
            </a:r>
            <a:r>
              <a:rPr lang="en-US" altLang="en-US" sz="1400" dirty="0" smtClean="0">
                <a:latin typeface="Arial" panose="020B0604020202020204" pitchFamily="34" charset="0"/>
              </a:rPr>
              <a:t> unique visitors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49,832</a:t>
            </a: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views per </a:t>
            </a:r>
            <a:r>
              <a:rPr lang="en-US" altLang="en-US" sz="1400" dirty="0" smtClean="0">
                <a:latin typeface="Arial" panose="020B0604020202020204" pitchFamily="34" charset="0"/>
              </a:rPr>
              <a:t>day on average</a:t>
            </a:r>
            <a:endParaRPr lang="en-US" altLang="en-US" sz="1400" b="1" i="1" dirty="0">
              <a:solidFill>
                <a:srgbClr val="B9092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altLang="en-US" sz="1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Illinois </a:t>
            </a:r>
            <a:r>
              <a:rPr lang="en-US" altLang="en-US" sz="1400" b="1" dirty="0" err="1">
                <a:latin typeface="Arial" panose="020B0604020202020204" pitchFamily="34" charset="0"/>
              </a:rPr>
              <a:t>workNet's</a:t>
            </a:r>
            <a:r>
              <a:rPr lang="en-US" altLang="en-US" sz="1400" b="1" dirty="0">
                <a:latin typeface="Arial" panose="020B0604020202020204" pitchFamily="34" charset="0"/>
              </a:rPr>
              <a:t> monthly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subscribers: </a:t>
            </a:r>
            <a:endParaRPr lang="en-US" altLang="en-US" sz="1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Illinois workNet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122,627  </a:t>
            </a:r>
            <a:endParaRPr lang="en-US" altLang="en-US" sz="1400" b="1" i="1" dirty="0">
              <a:solidFill>
                <a:srgbClr val="94363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Illinois Pathways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33,993 </a:t>
            </a:r>
            <a:endParaRPr lang="en-US" altLang="en-US" sz="1400" b="1" i="1" dirty="0">
              <a:solidFill>
                <a:srgbClr val="94363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Workforce &amp; Education Partners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2,278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latin typeface="Arial" panose="020B0604020202020204" pitchFamily="34" charset="0"/>
              </a:rPr>
              <a:t>Special Programs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 1739 </a:t>
            </a:r>
            <a:endParaRPr lang="en-US" altLang="en-US" sz="1400" b="1" dirty="0">
              <a:solidFill>
                <a:srgbClr val="00377E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altLang="en-US" sz="1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Active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Illinois workNet User Accounts</a:t>
            </a:r>
            <a:r>
              <a:rPr lang="en-US" altLang="en-US" sz="1400" b="1" dirty="0">
                <a:latin typeface="Arial" panose="020B0604020202020204" pitchFamily="34" charset="0"/>
              </a:rPr>
              <a:t>: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1" i="1" dirty="0">
                <a:solidFill>
                  <a:srgbClr val="9436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451,181</a:t>
            </a: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Individual </a:t>
            </a:r>
            <a:r>
              <a:rPr lang="en-US" altLang="en-US" sz="1400" dirty="0" smtClean="0">
                <a:latin typeface="Arial" panose="020B0604020202020204" pitchFamily="34" charset="0"/>
              </a:rPr>
              <a:t>Accounts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1" i="1" dirty="0">
                <a:solidFill>
                  <a:srgbClr val="9436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5005</a:t>
            </a: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Workforce Professional </a:t>
            </a:r>
            <a:r>
              <a:rPr lang="en-US" altLang="en-US" sz="1400" dirty="0" smtClean="0">
                <a:latin typeface="Arial" panose="020B0604020202020204" pitchFamily="34" charset="0"/>
              </a:rPr>
              <a:t>Accounts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1" i="1" dirty="0">
                <a:solidFill>
                  <a:srgbClr val="9436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i="1" dirty="0" smtClean="0">
                <a:solidFill>
                  <a:srgbClr val="943634"/>
                </a:solidFill>
                <a:latin typeface="Arial" panose="020B0604020202020204" pitchFamily="34" charset="0"/>
              </a:rPr>
              <a:t>3773</a:t>
            </a:r>
            <a:r>
              <a:rPr lang="en-US" altLang="en-US" sz="1400" dirty="0" smtClean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Business </a:t>
            </a:r>
            <a:r>
              <a:rPr lang="en-US" altLang="en-US" sz="1400" dirty="0" smtClean="0">
                <a:latin typeface="Arial" panose="020B0604020202020204" pitchFamily="34" charset="0"/>
              </a:rPr>
              <a:t>Accounts 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pic>
        <p:nvPicPr>
          <p:cNvPr id="4813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6002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13335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Quick Facts</a:t>
            </a:r>
            <a:endParaRPr lang="en-US" dirty="0"/>
          </a:p>
        </p:txBody>
      </p:sp>
      <p:sp>
        <p:nvSpPr>
          <p:cNvPr id="48138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957420-9D84-42BF-9DBB-15E6C6E44CA3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C719F-8C75-4098-A757-3388962519AF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459993765"/>
              </p:ext>
            </p:extLst>
          </p:nvPr>
        </p:nvGraphicFramePr>
        <p:xfrm>
          <a:off x="4010718" y="335047"/>
          <a:ext cx="2788015" cy="1987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117072721"/>
              </p:ext>
            </p:extLst>
          </p:nvPr>
        </p:nvGraphicFramePr>
        <p:xfrm>
          <a:off x="3674533" y="2057400"/>
          <a:ext cx="3564467" cy="211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70842912"/>
              </p:ext>
            </p:extLst>
          </p:nvPr>
        </p:nvGraphicFramePr>
        <p:xfrm>
          <a:off x="5867400" y="928688"/>
          <a:ext cx="3386667" cy="207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61773088"/>
              </p:ext>
            </p:extLst>
          </p:nvPr>
        </p:nvGraphicFramePr>
        <p:xfrm>
          <a:off x="3581400" y="3810000"/>
          <a:ext cx="3886200" cy="219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908107324"/>
              </p:ext>
            </p:extLst>
          </p:nvPr>
        </p:nvGraphicFramePr>
        <p:xfrm>
          <a:off x="5767387" y="4500563"/>
          <a:ext cx="3376613" cy="225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619029557"/>
              </p:ext>
            </p:extLst>
          </p:nvPr>
        </p:nvGraphicFramePr>
        <p:xfrm>
          <a:off x="5867400" y="2665393"/>
          <a:ext cx="3334164" cy="210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01 Day To D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Recent Statewide Programs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762000"/>
            <a:ext cx="2743200" cy="12698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57000" numSld="5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199" y="1581195"/>
            <a:ext cx="7864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400050" algn="l"/>
                <a:tab pos="514350" algn="l"/>
              </a:tabLst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Pre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and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Post-Assessment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,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Activities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, and P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articipant Tracking For Skills Development:</a:t>
            </a:r>
          </a:p>
          <a:p>
            <a:pPr>
              <a:tabLst>
                <a:tab pos="400050" algn="l"/>
                <a:tab pos="514350" algn="l"/>
              </a:tabLst>
              <a:defRPr/>
            </a:pPr>
            <a:endParaRPr lang="en-US" sz="1800" b="1" dirty="0">
              <a:solidFill>
                <a:srgbClr val="994823"/>
              </a:solidFill>
              <a:latin typeface="Futura Lt BT" pitchFamily="34" charset="0"/>
              <a:ea typeface="ＭＳ Ｐゴシック" pitchFamily="-65" charset="-128"/>
              <a:cs typeface="Arial" pitchFamily="34" charset="0"/>
            </a:endParaRPr>
          </a:p>
          <a:p>
            <a:pPr marL="2568575" lvl="5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Model state-wide program for other states</a:t>
            </a:r>
          </a:p>
          <a:p>
            <a:pPr marL="2568575" lvl="5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Served more than 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2717 youth in 2014</a:t>
            </a:r>
            <a:endParaRPr lang="en-US" sz="1400" dirty="0">
              <a:latin typeface="Futura Lt BT" pitchFamily="34" charset="0"/>
              <a:ea typeface="ＭＳ Ｐゴシック" pitchFamily="-65" charset="-128"/>
            </a:endParaRPr>
          </a:p>
          <a:p>
            <a:pPr marL="2568575" lvl="5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b="1" dirty="0">
                <a:latin typeface="Futura Lt BT" pitchFamily="34" charset="0"/>
                <a:ea typeface="ＭＳ Ｐゴシック" pitchFamily="-65" charset="-128"/>
              </a:rPr>
              <a:t>Over </a:t>
            </a:r>
            <a:r>
              <a:rPr lang="en-US" sz="1400" b="1" dirty="0" smtClean="0">
                <a:latin typeface="Futura Lt BT" pitchFamily="34" charset="0"/>
                <a:ea typeface="ＭＳ Ｐゴシック" pitchFamily="-65" charset="-128"/>
              </a:rPr>
              <a:t>591 </a:t>
            </a:r>
            <a:r>
              <a:rPr lang="en-US" sz="1400" b="1" dirty="0">
                <a:latin typeface="Futura Lt BT" pitchFamily="34" charset="0"/>
                <a:ea typeface="ＭＳ Ｐゴシック" pitchFamily="-65" charset="-128"/>
              </a:rPr>
              <a:t>Employers participated in </a:t>
            </a:r>
            <a:r>
              <a:rPr lang="en-US" sz="1400" b="1" dirty="0" smtClean="0">
                <a:latin typeface="Futura Lt BT" pitchFamily="34" charset="0"/>
                <a:ea typeface="ＭＳ Ｐゴシック" pitchFamily="-65" charset="-128"/>
              </a:rPr>
              <a:t>2014 (DCEO) </a:t>
            </a:r>
            <a:endParaRPr lang="en-US" sz="1400" b="1" dirty="0">
              <a:latin typeface="Futura Lt BT" pitchFamily="34" charset="0"/>
              <a:ea typeface="ＭＳ Ｐゴシック" pitchFamily="-65" charset="-128"/>
              <a:cs typeface="Arial" pitchFamily="34" charset="0"/>
            </a:endParaRPr>
          </a:p>
          <a:p>
            <a:pPr marL="804863" lvl="1" indent="-407988">
              <a:tabLst>
                <a:tab pos="400050" algn="l"/>
                <a:tab pos="514350" algn="l"/>
              </a:tabLst>
              <a:defRPr/>
            </a:pPr>
            <a:endParaRPr lang="en-US" sz="1200" dirty="0">
              <a:solidFill>
                <a:srgbClr val="00377E"/>
              </a:solidFill>
              <a:ea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Summer Youth Employment</a:t>
            </a:r>
            <a:endParaRPr lang="en-US" dirty="0"/>
          </a:p>
        </p:txBody>
      </p:sp>
      <p:sp>
        <p:nvSpPr>
          <p:cNvPr id="52234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7D7C6D-F2DA-440E-B0D3-CF685FA14B0A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42E4-0677-4C63-BC44-57E2657A707B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196546"/>
            <a:ext cx="8039895" cy="2641012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22860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/>
              <a:t>Accelerated Training for Illinois Manufacturing - ATIM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A2C69-92BF-449D-92C3-4980D6440EFD}" type="datetime1">
              <a:rPr lang="en-US" smtClean="0"/>
              <a:pPr>
                <a:defRPr/>
              </a:pPr>
              <a:t>4/3/2015</a:t>
            </a:fld>
            <a:endParaRPr lang="en-US" sz="1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Illinois workNet Business Services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FC525-C0E3-4AB8-8173-F4D5DFA940EC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1677042"/>
            <a:ext cx="376199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400050" algn="l"/>
                <a:tab pos="514350" algn="l"/>
              </a:tabLst>
              <a:defRPr/>
            </a:pP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Developed online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tools,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activities, and participant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tracking for the ATIM program:</a:t>
            </a:r>
          </a:p>
          <a:p>
            <a:pPr>
              <a:tabLst>
                <a:tab pos="400050" algn="l"/>
                <a:tab pos="514350" algn="l"/>
              </a:tabLst>
              <a:defRPr/>
            </a:pPr>
            <a:endParaRPr lang="en-US" sz="1800" b="1" dirty="0">
              <a:solidFill>
                <a:srgbClr val="994823"/>
              </a:solidFill>
              <a:latin typeface="Futura Lt BT" pitchFamily="34" charset="0"/>
              <a:ea typeface="ＭＳ Ｐゴシック" pitchFamily="-65" charset="-128"/>
              <a:cs typeface="Arial" pitchFamily="34" charset="0"/>
            </a:endParaRPr>
          </a:p>
          <a:p>
            <a:pPr marL="739775" lvl="1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  <a:cs typeface="Arial" pitchFamily="34" charset="0"/>
              </a:rPr>
              <a:t>Model state-wide program for other states</a:t>
            </a:r>
          </a:p>
          <a:p>
            <a:pPr marL="739775" lvl="1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Served more than 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3600 adults </a:t>
            </a:r>
          </a:p>
          <a:p>
            <a:pPr marL="739775" lvl="1" indent="-225425">
              <a:buFont typeface="Arial" pitchFamily="34" charset="0"/>
              <a:buChar char="•"/>
              <a:tabLst>
                <a:tab pos="400050" algn="l"/>
                <a:tab pos="514350" algn="l"/>
              </a:tabLst>
              <a:defRPr/>
            </a:pPr>
            <a:r>
              <a:rPr lang="en-US" sz="1400" b="1" dirty="0" smtClean="0">
                <a:latin typeface="Futura Lt BT" pitchFamily="34" charset="0"/>
                <a:ea typeface="ＭＳ Ｐゴシック" pitchFamily="-65" charset="-128"/>
              </a:rPr>
              <a:t>Over 50 </a:t>
            </a:r>
            <a:r>
              <a:rPr lang="en-US" sz="1400" b="1" dirty="0">
                <a:latin typeface="Futura Lt BT" pitchFamily="34" charset="0"/>
                <a:ea typeface="ＭＳ Ｐゴシック" pitchFamily="-65" charset="-128"/>
              </a:rPr>
              <a:t>Employers </a:t>
            </a:r>
            <a:r>
              <a:rPr lang="en-US" sz="1400" b="1" dirty="0" smtClean="0">
                <a:latin typeface="Futura Lt BT" pitchFamily="34" charset="0"/>
                <a:ea typeface="ＭＳ Ｐゴシック" pitchFamily="-65" charset="-128"/>
              </a:rPr>
              <a:t>with 183 forecasted openings participated </a:t>
            </a:r>
            <a:r>
              <a:rPr lang="en-US" sz="1400" b="1" dirty="0">
                <a:latin typeface="Futura Lt BT" pitchFamily="34" charset="0"/>
                <a:ea typeface="ＭＳ Ｐゴシック" pitchFamily="-65" charset="-128"/>
              </a:rPr>
              <a:t>in </a:t>
            </a:r>
            <a:r>
              <a:rPr lang="en-US" sz="1400" b="1" dirty="0" smtClean="0">
                <a:latin typeface="Futura Lt BT" pitchFamily="34" charset="0"/>
                <a:ea typeface="ＭＳ Ｐゴシック" pitchFamily="-65" charset="-128"/>
              </a:rPr>
              <a:t>2014/15</a:t>
            </a:r>
            <a:endParaRPr lang="en-US" sz="1400" b="1" dirty="0">
              <a:latin typeface="Futura Lt BT" pitchFamily="34" charset="0"/>
              <a:ea typeface="ＭＳ Ｐゴシック" pitchFamily="-65" charset="-128"/>
              <a:cs typeface="Arial" pitchFamily="34" charset="0"/>
            </a:endParaRPr>
          </a:p>
          <a:p>
            <a:pPr marL="804863" lvl="1" indent="-407988">
              <a:tabLst>
                <a:tab pos="400050" algn="l"/>
                <a:tab pos="514350" algn="l"/>
              </a:tabLst>
              <a:defRPr/>
            </a:pPr>
            <a:endParaRPr lang="en-US" sz="1200" dirty="0">
              <a:solidFill>
                <a:srgbClr val="00377E"/>
              </a:solidFill>
              <a:ea typeface="ＭＳ Ｐゴシック" pitchFamily="-65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618573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http://ilworknetmanufacturing.com/ATIM/Pages/default.aspx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190" y="1757342"/>
            <a:ext cx="4500267" cy="3723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441537"/>
            <a:ext cx="3657601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01 Day To D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Using Illinois workNet to Achieve Training &amp; Employment Goals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762000"/>
            <a:ext cx="2743200" cy="12698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57000" numSld="5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Job Skills Guide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A2C69-92BF-449D-92C3-4980D6440EFD}" type="datetime1">
              <a:rPr lang="en-US" smtClean="0"/>
              <a:pPr>
                <a:defRPr/>
              </a:pPr>
              <a:t>4/3/2015</a:t>
            </a:fld>
            <a:endParaRPr lang="en-US" sz="1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Illinois workNet Business Services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FC525-C0E3-4AB8-8173-F4D5DFA940E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2001845"/>
            <a:ext cx="3048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Share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the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Job Skills Guide:  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994823"/>
              </a:solidFill>
              <a:latin typeface="Futura Lt BT" pitchFamily="34" charset="0"/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Guidance </a:t>
            </a: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to achieve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employment goals are: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b="1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Find resources to help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acquire Academic Skills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Review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Technical Skills Information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Learn skills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that every employer wants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endParaRPr lang="en-US" sz="1400" dirty="0"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endParaRPr lang="en-US" sz="1400" dirty="0">
              <a:ea typeface="ＭＳ Ｐゴシック"/>
              <a:cs typeface="ＭＳ Ｐゴシック"/>
            </a:endParaRP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endParaRPr lang="en-US" sz="1800" b="1" dirty="0">
              <a:solidFill>
                <a:srgbClr val="00377E"/>
              </a:solidFill>
              <a:latin typeface="Futura Lt BT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293912"/>
            <a:ext cx="4709467" cy="321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2" y="1623219"/>
            <a:ext cx="7861683" cy="4500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10400" y="2278843"/>
            <a:ext cx="1509067" cy="83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772319" y="1498506"/>
            <a:ext cx="840377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1400" dirty="0">
              <a:latin typeface="Arial" charset="0"/>
              <a:ea typeface="ＭＳ Ｐゴシック" pitchFamily="-65" charset="-128"/>
            </a:endParaRPr>
          </a:p>
          <a:p>
            <a:pPr marL="630238" indent="3175" algn="ctr" eaLnBrk="1" hangingPunct="1"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</a:rPr>
              <a:t>Why Digital Literacy Matters</a:t>
            </a:r>
            <a:r>
              <a:rPr lang="en-US" sz="1800" dirty="0" smtClean="0">
                <a:solidFill>
                  <a:srgbClr val="994823"/>
                </a:solidFill>
                <a:latin typeface="Futura Lt BT" pitchFamily="34" charset="0"/>
                <a:ea typeface="ＭＳ Ｐゴシック" pitchFamily="-65" charset="-128"/>
              </a:rPr>
              <a:t>: </a:t>
            </a:r>
          </a:p>
          <a:p>
            <a:pPr marL="630238" indent="3175" algn="ctr" eaLnBrk="1" hangingPunct="1">
              <a:defRPr/>
            </a:pPr>
            <a:r>
              <a:rPr lang="en-US" sz="1600" dirty="0">
                <a:latin typeface="Futura Lt BT" pitchFamily="34" charset="0"/>
                <a:ea typeface="ＭＳ Ｐゴシック" pitchFamily="-65" charset="-128"/>
              </a:rPr>
              <a:t/>
            </a:r>
            <a:br>
              <a:rPr lang="en-US" sz="1600" dirty="0">
                <a:latin typeface="Futura Lt BT" pitchFamily="34" charset="0"/>
                <a:ea typeface="ＭＳ Ｐゴシック" pitchFamily="-65" charset="-128"/>
              </a:rPr>
            </a:b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Completing </a:t>
            </a: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the computer skills self survey, 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connecting to online </a:t>
            </a:r>
            <a:r>
              <a:rPr lang="en-US" sz="1400" dirty="0">
                <a:latin typeface="Futura Lt BT" pitchFamily="34" charset="0"/>
                <a:ea typeface="ＭＳ Ｐゴシック" pitchFamily="-65" charset="-128"/>
              </a:rPr>
              <a:t>courses and local </a:t>
            </a:r>
            <a:r>
              <a:rPr lang="en-US" sz="1400" dirty="0" smtClean="0">
                <a:latin typeface="Futura Lt BT" pitchFamily="34" charset="0"/>
                <a:ea typeface="ＭＳ Ｐゴシック" pitchFamily="-65" charset="-128"/>
              </a:rPr>
              <a:t>training</a:t>
            </a:r>
          </a:p>
          <a:p>
            <a:pPr marL="630238" indent="3175" algn="ctr" eaLnBrk="1" hangingPunct="1">
              <a:defRPr/>
            </a:pPr>
            <a:r>
              <a:rPr lang="en-US" sz="140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will enhance computer skills and knowledge</a:t>
            </a:r>
            <a:endParaRPr lang="en-US" sz="14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Digital Literacy Guides</a:t>
            </a:r>
            <a:endParaRPr lang="en-US" dirty="0"/>
          </a:p>
        </p:txBody>
      </p:sp>
      <p:sp>
        <p:nvSpPr>
          <p:cNvPr id="62473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228600" y="5880987"/>
            <a:ext cx="2261658" cy="2912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 smtClean="0">
                <a:hlinkClick r:id="rId3"/>
              </a:rPr>
              <a:t>http</a:t>
            </a:r>
            <a:r>
              <a:rPr lang="en-US" altLang="en-US" sz="1200" dirty="0">
                <a:hlinkClick r:id="rId3"/>
              </a:rPr>
              <a:t>://</a:t>
            </a:r>
            <a:r>
              <a:rPr lang="en-US" altLang="en-US" sz="1200" dirty="0" smtClean="0">
                <a:hlinkClick r:id="rId3"/>
              </a:rPr>
              <a:t>digitalliteracy.us</a:t>
            </a:r>
            <a:r>
              <a:rPr lang="en-US" altLang="en-US" sz="1200" dirty="0" smtClean="0"/>
              <a:t>/</a:t>
            </a:r>
            <a:endParaRPr lang="en-US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913AF-CE5E-4F95-8836-A96F497088CE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931328"/>
            <a:ext cx="5578476" cy="2949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2667000"/>
            <a:ext cx="2261658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Digital Literacy</a:t>
            </a:r>
            <a:r>
              <a:rPr lang="en-US" sz="1800" dirty="0"/>
              <a:t> is the ability to use information and communication technologies to find, evaluate, create, and communicate information, requiring both cognitive and technical skills.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399"/>
            <a:ext cx="961819" cy="914401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62000" y="3651936"/>
            <a:ext cx="7848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Laid </a:t>
            </a:r>
            <a:r>
              <a:rPr lang="en-US" sz="1800" b="1" dirty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Off Worker Assistance </a:t>
            </a: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Includes: </a:t>
            </a:r>
          </a:p>
          <a:p>
            <a:pPr algn="ctr" eaLnBrk="1" hangingPunct="1">
              <a:defRPr/>
            </a:pPr>
            <a:endParaRPr lang="en-US" sz="1800" b="1" dirty="0">
              <a:solidFill>
                <a:srgbClr val="994823"/>
              </a:solidFill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994823"/>
                </a:solidFill>
                <a:latin typeface="Futura Lt BT" pitchFamily="34" charset="0"/>
                <a:ea typeface="ＭＳ Ｐゴシック"/>
                <a:cs typeface="ＭＳ Ｐゴシック"/>
              </a:rPr>
              <a:t> </a:t>
            </a: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Pathway and guidance to achieve training and employment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goals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b="1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Find resources to help get dislocated workers back to work</a:t>
            </a: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Specific </a:t>
            </a: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Layoff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Information for various companies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marL="282575" indent="-231775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Skills enhancement </a:t>
            </a: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that can open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new </a:t>
            </a:r>
            <a:r>
              <a:rPr lang="en-US" sz="1600" dirty="0">
                <a:latin typeface="Futura Lt BT" pitchFamily="34" charset="0"/>
                <a:ea typeface="ＭＳ Ｐゴシック"/>
                <a:cs typeface="ＭＳ Ｐゴシック"/>
              </a:rPr>
              <a:t>employment </a:t>
            </a:r>
            <a:r>
              <a:rPr lang="en-US" sz="1600" dirty="0" smtClean="0">
                <a:latin typeface="Futura Lt BT" pitchFamily="34" charset="0"/>
                <a:ea typeface="ＭＳ Ｐゴシック"/>
                <a:cs typeface="ＭＳ Ｐゴシック"/>
              </a:rPr>
              <a:t>opportunities</a:t>
            </a:r>
            <a:endParaRPr lang="en-US" sz="1600" dirty="0">
              <a:latin typeface="Futura Lt BT" pitchFamily="34" charset="0"/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endParaRPr lang="en-US" sz="1400" dirty="0"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endParaRPr lang="en-US" sz="1400" dirty="0">
              <a:ea typeface="ＭＳ Ｐゴシック"/>
              <a:cs typeface="ＭＳ Ｐゴシック"/>
            </a:endParaRP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endParaRPr lang="en-US" sz="1800" b="1" dirty="0">
              <a:solidFill>
                <a:srgbClr val="00377E"/>
              </a:solidFill>
              <a:latin typeface="Futura Lt BT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Laid Off Worker Assistance</a:t>
            </a:r>
            <a:endParaRPr lang="en-US" dirty="0"/>
          </a:p>
        </p:txBody>
      </p:sp>
      <p:sp>
        <p:nvSpPr>
          <p:cNvPr id="6042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69A4F1-8D7E-4D1E-AA4F-019D470563BF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F22B9-2BD4-446B-8D08-624BF01449C6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945" y="1694986"/>
            <a:ext cx="4720055" cy="21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599" y="2107368"/>
            <a:ext cx="4687129" cy="1167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95" y="2241538"/>
            <a:ext cx="2332985" cy="1380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795103"/>
            <a:ext cx="1256576" cy="1256576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3"/>
          <p:cNvSpPr>
            <a:spLocks noChangeArrowheads="1"/>
          </p:cNvSpPr>
          <p:nvPr/>
        </p:nvSpPr>
        <p:spPr bwMode="auto">
          <a:xfrm>
            <a:off x="1066800" y="1073944"/>
            <a:ext cx="7543800" cy="297656"/>
          </a:xfrm>
          <a:prstGeom prst="rect">
            <a:avLst/>
          </a:prstGeom>
          <a:solidFill>
            <a:srgbClr val="0037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Arial" panose="020B0604020202020204" pitchFamily="34" charset="0"/>
              </a:rPr>
              <a:t>Contact Information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6629400" cy="2971800"/>
          </a:xfrm>
        </p:spPr>
        <p:txBody>
          <a:bodyPr/>
          <a:lstStyle/>
          <a:p>
            <a:pPr marL="520700" lvl="1" indent="4763" algn="ctr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endParaRPr lang="en-US" sz="1800" dirty="0" smtClean="0">
              <a:latin typeface="Cambria" pitchFamily="18" charset="0"/>
              <a:cs typeface="Times New Roman" pitchFamily="18" charset="0"/>
            </a:endParaRPr>
          </a:p>
          <a:p>
            <a:pPr marL="520700" lvl="1" indent="4763" algn="ctr" eaLnBrk="1" hangingPunct="1">
              <a:lnSpc>
                <a:spcPct val="90000"/>
              </a:lnSpc>
              <a:spcBef>
                <a:spcPts val="0"/>
              </a:spcBef>
              <a:buFont typeface="Times" pitchFamily="-65" charset="0"/>
              <a:buNone/>
              <a:defRPr/>
            </a:pPr>
            <a:r>
              <a:rPr lang="en-US" sz="1800" b="1" dirty="0" smtClean="0">
                <a:latin typeface="Cambria" pitchFamily="18" charset="0"/>
                <a:cs typeface="Times New Roman" pitchFamily="18" charset="0"/>
              </a:rPr>
              <a:t>Business Services Representative—Illinois </a:t>
            </a:r>
            <a:r>
              <a:rPr lang="en-US" sz="1800" b="1" dirty="0" err="1" smtClean="0">
                <a:latin typeface="Cambria" pitchFamily="18" charset="0"/>
                <a:cs typeface="Times New Roman" pitchFamily="18" charset="0"/>
              </a:rPr>
              <a:t>workNet</a:t>
            </a:r>
            <a:endParaRPr lang="en-US" sz="1800" b="1" dirty="0" smtClean="0">
              <a:latin typeface="Cambria" pitchFamily="18" charset="0"/>
              <a:cs typeface="Times New Roman" pitchFamily="18" charset="0"/>
            </a:endParaRPr>
          </a:p>
          <a:p>
            <a:pPr marL="520700" lvl="1" indent="4763" algn="ctr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1800" dirty="0">
                <a:latin typeface="Cambria" pitchFamily="18" charset="0"/>
                <a:cs typeface="Times New Roman" pitchFamily="18" charset="0"/>
              </a:rPr>
              <a:t>Representative Name</a:t>
            </a:r>
          </a:p>
          <a:p>
            <a:pPr marL="520700" lvl="1" indent="4763" algn="ctr" eaLnBrk="1" hangingPunct="1">
              <a:lnSpc>
                <a:spcPct val="90000"/>
              </a:lnSpc>
              <a:spcBef>
                <a:spcPts val="0"/>
              </a:spcBef>
              <a:buFont typeface="Times" pitchFamily="-65" charset="0"/>
              <a:buNone/>
              <a:defRPr/>
            </a:pP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Street Address</a:t>
            </a:r>
            <a:br>
              <a:rPr lang="en-US" sz="1800" dirty="0" smtClean="0">
                <a:latin typeface="Cambria" pitchFamily="18" charset="0"/>
                <a:cs typeface="Times New Roman" pitchFamily="18" charset="0"/>
              </a:rPr>
            </a:b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City, State Zip-code</a:t>
            </a:r>
            <a:br>
              <a:rPr lang="en-US" sz="1800" dirty="0" smtClean="0">
                <a:latin typeface="Cambria" pitchFamily="18" charset="0"/>
                <a:cs typeface="Times New Roman" pitchFamily="18" charset="0"/>
              </a:rPr>
            </a:b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Email: </a:t>
            </a:r>
            <a:r>
              <a:rPr lang="en-US" sz="1800" dirty="0" err="1" smtClean="0">
                <a:latin typeface="Cambria" pitchFamily="18" charset="0"/>
                <a:cs typeface="Times New Roman" pitchFamily="18" charset="0"/>
              </a:rPr>
              <a:t>youraddress@yourwebsite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Cambria" pitchFamily="18" charset="0"/>
                <a:cs typeface="Times New Roman" pitchFamily="18" charset="0"/>
              </a:rPr>
            </a:b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Phone: xxx-xxx-</a:t>
            </a:r>
            <a:r>
              <a:rPr lang="en-US" sz="1800" dirty="0" err="1" smtClean="0">
                <a:latin typeface="Cambria" pitchFamily="18" charset="0"/>
                <a:cs typeface="Times New Roman" pitchFamily="18" charset="0"/>
              </a:rPr>
              <a:t>xxxx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 ext. </a:t>
            </a:r>
            <a:r>
              <a:rPr lang="en-US" sz="1800" dirty="0" err="1" smtClean="0">
                <a:latin typeface="Cambria" pitchFamily="18" charset="0"/>
                <a:cs typeface="Times New Roman" pitchFamily="18" charset="0"/>
              </a:rPr>
              <a:t>xxxx</a:t>
            </a:r>
            <a:endParaRPr lang="en-US" sz="1800" dirty="0" smtClean="0">
              <a:latin typeface="Cambria" pitchFamily="18" charset="0"/>
              <a:cs typeface="Times New Roman" pitchFamily="18" charset="0"/>
            </a:endParaRPr>
          </a:p>
          <a:p>
            <a:pPr marL="736600" lvl="1" indent="-231775" algn="ctr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r>
              <a:rPr lang="en-US" sz="1800" b="1" dirty="0" smtClean="0">
                <a:latin typeface="Cambria" pitchFamily="18" charset="0"/>
                <a:cs typeface="Times New Roman" pitchFamily="18" charset="0"/>
              </a:rPr>
              <a:t>General Information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  <a:hlinkClick r:id="rId3"/>
              </a:rPr>
              <a:t>info@illinoisworknet.com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36600" lvl="1" indent="-231775" eaLnBrk="1" hangingPunct="1">
              <a:lnSpc>
                <a:spcPct val="90000"/>
              </a:lnSpc>
              <a:spcBef>
                <a:spcPct val="60000"/>
              </a:spcBef>
              <a:buFont typeface="Times" pitchFamily="-65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02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0037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691323" y="5301916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Find </a:t>
            </a:r>
            <a:r>
              <a:rPr lang="en-US" altLang="en-US" sz="1800" b="1" dirty="0" smtClean="0">
                <a:latin typeface="Arial" panose="020B0604020202020204" pitchFamily="34" charset="0"/>
              </a:rPr>
              <a:t>Illinois workNet </a:t>
            </a:r>
            <a:r>
              <a:rPr lang="en-US" altLang="en-US" sz="1800" b="1" dirty="0">
                <a:latin typeface="Arial" panose="020B0604020202020204" pitchFamily="34" charset="0"/>
              </a:rPr>
              <a:t>On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</a:p>
        </p:txBody>
      </p:sp>
      <p:sp>
        <p:nvSpPr>
          <p:cNvPr id="809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A1E857-15BD-4901-A325-1A5B77ADFBDB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39F18-7AAF-4EB5-8481-97176D3BACB9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24" y="5139935"/>
            <a:ext cx="700203" cy="700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31" y="5118838"/>
            <a:ext cx="707111" cy="70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3" y="5090716"/>
            <a:ext cx="700203" cy="700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35" y="5102887"/>
            <a:ext cx="700203" cy="700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080916"/>
            <a:ext cx="700203" cy="700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35" y="5090717"/>
            <a:ext cx="700203" cy="700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087200"/>
            <a:ext cx="700203" cy="700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31" y="5142480"/>
            <a:ext cx="688204" cy="688204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50" y="2286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Illinois workNet Background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ctr">
              <a:buNone/>
              <a:defRPr/>
            </a:pPr>
            <a:r>
              <a:rPr lang="en-US" sz="1800" b="1" kern="0" dirty="0" smtClean="0">
                <a:solidFill>
                  <a:schemeClr val="accent1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Illinois workNet is our state’s workforce development portal: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24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124130-024C-4534-9929-B03894236ECA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B9716-8728-4857-AFCC-9A2A08BD377A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62" r="1180" b="4772"/>
          <a:stretch/>
        </p:blipFill>
        <p:spPr>
          <a:xfrm>
            <a:off x="1371600" y="2133600"/>
            <a:ext cx="6400800" cy="381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1600200"/>
            <a:ext cx="8229600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 algn="ctr" eaLnBrk="1" hangingPunct="1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Benefits for individuals, businesses, and workforce professionals:</a:t>
            </a:r>
          </a:p>
          <a:p>
            <a:pPr marL="285750" lvl="1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1" kern="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Dynamic/Real Time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– Trained state and local content managers located throughout Illinois publish content to the portal.</a:t>
            </a:r>
            <a:b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kern="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Web Services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– Seamless access to </a:t>
            </a: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databases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and tools, including occupational and labor market information, resume builder, self-assessments, and job postings.</a:t>
            </a:r>
            <a:b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kern="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Accessible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 – Supports assistive technologies and meets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Illinois Information Technology Accessibility Act.</a:t>
            </a:r>
            <a:b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Partnerships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 – Promotes networking organizations offering public access to computers and a variety of community services.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Benefits for Everyone</a:t>
            </a:r>
            <a:endParaRPr lang="en-US" dirty="0"/>
          </a:p>
        </p:txBody>
      </p:sp>
      <p:sp>
        <p:nvSpPr>
          <p:cNvPr id="12297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1AC983-3910-4595-8AF2-8CC96F52D249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CF2A9-03BE-4CF7-9DC2-FF26539FBB7E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1595777"/>
            <a:ext cx="8229600" cy="546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 algn="ctr" eaLnBrk="1" hangingPunct="1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Benefits for individuals, businesses, and workforce professionals</a:t>
            </a:r>
            <a:r>
              <a:rPr lang="en-US" sz="1800" b="1" kern="0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:</a:t>
            </a:r>
          </a:p>
          <a:p>
            <a:pPr marL="285750" lvl="1" indent="-285750" algn="ctr" eaLnBrk="1" hangingPunct="1">
              <a:spcBef>
                <a:spcPct val="20000"/>
              </a:spcBef>
              <a:defRPr/>
            </a:pPr>
            <a:endParaRPr lang="en-US" sz="1800" b="1" kern="0" dirty="0">
              <a:solidFill>
                <a:schemeClr val="accent6">
                  <a:lumMod val="50000"/>
                </a:schemeClr>
              </a:solidFill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Guidance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–  Step-by-step guidance on how to use the online resources is provided throughout the portal.</a:t>
            </a:r>
            <a:b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kern="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Glossary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– As an education tool, the </a:t>
            </a:r>
            <a:r>
              <a:rPr lang="en-US" sz="1800" kern="0" dirty="0" smtClean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glossary 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provides definitions. </a:t>
            </a:r>
            <a:b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kern="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Personalized Account Resources</a:t>
            </a:r>
            <a:r>
              <a:rPr lang="en-US" sz="1800" kern="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 – Users can save notes, links, and activities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.</a:t>
            </a:r>
            <a:b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Frequently Asked Questions (FAQ’s)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– FAQ’s are posted on the website.</a:t>
            </a:r>
            <a:b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dirty="0"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  <a:p>
            <a:pPr marL="742950" lvl="2" indent="-28575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Training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> – Online courses, webinars, and in-person training opportunities are available at no cost to staff with all partner organizations. </a:t>
            </a:r>
          </a:p>
          <a:p>
            <a:pPr marL="742950" lvl="2" indent="-285750" eaLnBrk="1" hangingPunct="1">
              <a:spcBef>
                <a:spcPct val="20000"/>
              </a:spcBef>
              <a:defRPr/>
            </a:pPr>
            <a:r>
              <a:rPr lang="en-US" sz="1800" dirty="0">
                <a:solidFill>
                  <a:srgbClr val="00377E"/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00377E"/>
                </a:solidFill>
                <a:latin typeface="Futura Lt BT" pitchFamily="34" charset="0"/>
                <a:ea typeface="ＭＳ Ｐゴシック" pitchFamily="-65" charset="-128"/>
                <a:cs typeface="Times New Roman" pitchFamily="18" charset="0"/>
              </a:rPr>
            </a:br>
            <a:endParaRPr lang="en-US" sz="1800" dirty="0">
              <a:solidFill>
                <a:srgbClr val="00377E"/>
              </a:solidFill>
              <a:latin typeface="Futura Lt BT" pitchFamily="34" charset="0"/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Benefits for Everyone</a:t>
            </a:r>
            <a:endParaRPr lang="en-US" dirty="0"/>
          </a:p>
        </p:txBody>
      </p:sp>
      <p:sp>
        <p:nvSpPr>
          <p:cNvPr id="1434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2028E2-4C98-4852-B216-E3532B85B372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FFE5F-634C-488D-A16A-6A920D98DF52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r 4"/>
          <p:cNvSpPr/>
          <p:nvPr/>
        </p:nvSpPr>
        <p:spPr>
          <a:xfrm>
            <a:off x="936172" y="1897438"/>
            <a:ext cx="6934200" cy="3817562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200" y="2268709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latin typeface="Arial Black" pitchFamily="34" charset="0"/>
                <a:ea typeface="+mn-ea"/>
              </a:rPr>
              <a:t>Community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4100" y="2176634"/>
            <a:ext cx="1676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latin typeface="Arial Black" pitchFamily="34" charset="0"/>
                <a:ea typeface="+mn-ea"/>
              </a:rPr>
              <a:t>Individuals</a:t>
            </a:r>
            <a:r>
              <a:rPr lang="en-US" dirty="0"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3987500"/>
            <a:ext cx="1752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latin typeface="Arial Black" pitchFamily="34" charset="0"/>
                <a:ea typeface="+mn-ea"/>
              </a:rPr>
              <a:t>Businesses 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1798864" y="2694004"/>
            <a:ext cx="21172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300" i="1" dirty="0">
                <a:solidFill>
                  <a:srgbClr val="00377E"/>
                </a:solidFill>
                <a:latin typeface="Arial Narrow" pitchFamily="34" charset="0"/>
                <a:ea typeface="+mn-ea"/>
              </a:rPr>
              <a:t>Explore Occupations and </a:t>
            </a:r>
            <a:r>
              <a:rPr lang="en-US" sz="1300" i="1" dirty="0" smtClean="0">
                <a:solidFill>
                  <a:srgbClr val="00377E"/>
                </a:solidFill>
                <a:latin typeface="Arial Narrow" pitchFamily="34" charset="0"/>
                <a:ea typeface="+mn-ea"/>
              </a:rPr>
              <a:t>utilize job searching on our </a:t>
            </a:r>
            <a:r>
              <a:rPr lang="en-US" sz="1300" i="1" dirty="0" err="1" smtClean="0">
                <a:solidFill>
                  <a:srgbClr val="00377E"/>
                </a:solidFill>
                <a:latin typeface="Arial Narrow" pitchFamily="34" charset="0"/>
                <a:ea typeface="+mn-ea"/>
              </a:rPr>
              <a:t>JobFinder</a:t>
            </a:r>
            <a:r>
              <a:rPr lang="en-US" sz="1300" i="1" dirty="0" smtClean="0">
                <a:solidFill>
                  <a:srgbClr val="00377E"/>
                </a:solidFill>
                <a:latin typeface="Arial Narrow" pitchFamily="34" charset="0"/>
                <a:ea typeface="+mn-ea"/>
              </a:rPr>
              <a:t> powered by Indeed. </a:t>
            </a:r>
            <a:endParaRPr lang="en-US" sz="1300" i="1" dirty="0">
              <a:solidFill>
                <a:srgbClr val="00377E"/>
              </a:solidFill>
              <a:latin typeface="Arial Narrow" pitchFamily="34" charset="0"/>
              <a:ea typeface="+mn-ea"/>
            </a:endParaRPr>
          </a:p>
        </p:txBody>
      </p:sp>
      <p:sp>
        <p:nvSpPr>
          <p:cNvPr id="18447" name="TextBox 203"/>
          <p:cNvSpPr txBox="1">
            <a:spLocks noChangeArrowheads="1"/>
          </p:cNvSpPr>
          <p:nvPr/>
        </p:nvSpPr>
        <p:spPr bwMode="auto">
          <a:xfrm>
            <a:off x="4795157" y="4461492"/>
            <a:ext cx="24765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Workforce </a:t>
            </a:r>
            <a:r>
              <a:rPr lang="en-US" altLang="en-US" sz="1300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Professionals provides </a:t>
            </a:r>
            <a:r>
              <a:rPr lang="en-US" altLang="en-US" sz="1300" b="1" i="1" dirty="0">
                <a:solidFill>
                  <a:srgbClr val="00377E"/>
                </a:solidFill>
                <a:latin typeface="Arial Narrow" panose="020B0606020202030204" pitchFamily="34" charset="0"/>
              </a:rPr>
              <a:t>Trainings</a:t>
            </a: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1300" b="1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Recruiting</a:t>
            </a:r>
            <a:r>
              <a:rPr lang="en-US" altLang="en-US" sz="1300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and offer </a:t>
            </a:r>
            <a:r>
              <a:rPr lang="en-US" altLang="en-US" sz="1300" b="1" i="1" dirty="0">
                <a:solidFill>
                  <a:srgbClr val="00377E"/>
                </a:solidFill>
                <a:latin typeface="Arial Narrow" panose="020B0606020202030204" pitchFamily="34" charset="0"/>
              </a:rPr>
              <a:t>Laid-Off Worker </a:t>
            </a:r>
            <a:r>
              <a:rPr lang="en-US" altLang="en-US" sz="1300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Assistance.</a:t>
            </a:r>
            <a:endParaRPr lang="en-US" altLang="en-US" sz="1300" i="1" dirty="0">
              <a:solidFill>
                <a:srgbClr val="00377E"/>
              </a:solidFill>
              <a:latin typeface="Arial Narrow" panose="020B0606020202030204" pitchFamily="34" charset="0"/>
            </a:endParaRPr>
          </a:p>
        </p:txBody>
      </p:sp>
      <p:sp>
        <p:nvSpPr>
          <p:cNvPr id="18448" name="TextBox 208"/>
          <p:cNvSpPr txBox="1">
            <a:spLocks noChangeArrowheads="1"/>
          </p:cNvSpPr>
          <p:nvPr/>
        </p:nvSpPr>
        <p:spPr bwMode="auto">
          <a:xfrm>
            <a:off x="5154386" y="2649399"/>
            <a:ext cx="1905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Find Training Programs and Services in your local </a:t>
            </a:r>
            <a:r>
              <a:rPr lang="en-US" altLang="en-US" sz="1300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area.</a:t>
            </a:r>
            <a:endParaRPr lang="en-US" altLang="en-US" sz="1300" i="1" dirty="0">
              <a:solidFill>
                <a:srgbClr val="00377E"/>
              </a:solidFill>
              <a:latin typeface="Arial Narrow" panose="020B0606020202030204" pitchFamily="34" charset="0"/>
            </a:endParaRPr>
          </a:p>
        </p:txBody>
      </p:sp>
      <p:sp>
        <p:nvSpPr>
          <p:cNvPr id="18451" name="TextBox 219"/>
          <p:cNvSpPr txBox="1">
            <a:spLocks noChangeArrowheads="1"/>
          </p:cNvSpPr>
          <p:nvPr/>
        </p:nvSpPr>
        <p:spPr bwMode="auto">
          <a:xfrm>
            <a:off x="1858736" y="4371376"/>
            <a:ext cx="197031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Work with local Business Service Teams  to: </a:t>
            </a:r>
            <a:r>
              <a:rPr lang="en-US" altLang="en-US" sz="1300" b="1" i="1" dirty="0">
                <a:solidFill>
                  <a:srgbClr val="00377E"/>
                </a:solidFill>
                <a:latin typeface="Arial Narrow" panose="020B0606020202030204" pitchFamily="34" charset="0"/>
              </a:rPr>
              <a:t>Recruit</a:t>
            </a: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1300" b="1" i="1" dirty="0">
                <a:solidFill>
                  <a:srgbClr val="00377E"/>
                </a:solidFill>
                <a:latin typeface="Arial Narrow" panose="020B0606020202030204" pitchFamily="34" charset="0"/>
              </a:rPr>
              <a:t>Train</a:t>
            </a:r>
            <a:r>
              <a:rPr lang="en-US" altLang="en-US" sz="1300" i="1" dirty="0">
                <a:solidFill>
                  <a:srgbClr val="00377E"/>
                </a:solidFill>
                <a:latin typeface="Arial Narrow" panose="020B0606020202030204" pitchFamily="34" charset="0"/>
              </a:rPr>
              <a:t>, and </a:t>
            </a:r>
            <a:r>
              <a:rPr lang="en-US" altLang="en-US" sz="1300" b="1" i="1" dirty="0" smtClean="0">
                <a:solidFill>
                  <a:srgbClr val="00377E"/>
                </a:solidFill>
                <a:latin typeface="Arial Narrow" panose="020B0606020202030204" pitchFamily="34" charset="0"/>
              </a:rPr>
              <a:t>Develop skills.</a:t>
            </a:r>
            <a:endParaRPr lang="en-US" altLang="en-US" sz="1300" b="1" i="1" dirty="0">
              <a:solidFill>
                <a:srgbClr val="00377E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7543" y="3968215"/>
            <a:ext cx="1921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Arial Black" pitchFamily="34" charset="0"/>
                <a:ea typeface="+mn-ea"/>
              </a:rPr>
              <a:t>Workforce </a:t>
            </a:r>
            <a:endParaRPr lang="en-US" sz="1600" dirty="0" smtClean="0">
              <a:latin typeface="Arial Black" pitchFamily="34" charset="0"/>
              <a:ea typeface="+mn-ea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Arial Black" pitchFamily="34" charset="0"/>
                <a:ea typeface="+mn-ea"/>
              </a:rPr>
              <a:t>Professionals </a:t>
            </a:r>
            <a:endParaRPr lang="en-US" sz="1600" dirty="0">
              <a:latin typeface="Arial Black" pitchFamily="34" charset="0"/>
              <a:ea typeface="+mn-ea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521528" y="3257590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67" name="TextBox 7"/>
          <p:cNvSpPr txBox="1">
            <a:spLocks noChangeArrowheads="1"/>
          </p:cNvSpPr>
          <p:nvPr/>
        </p:nvSpPr>
        <p:spPr bwMode="auto">
          <a:xfrm>
            <a:off x="3635828" y="4059667"/>
            <a:ext cx="1600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latin typeface="Arial Narrow" panose="020B0606020202030204" pitchFamily="34" charset="0"/>
              </a:rPr>
              <a:t>Portal and Centers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23" y="3344902"/>
            <a:ext cx="714146" cy="7508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of Users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457200" y="1681755"/>
            <a:ext cx="464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ts val="300"/>
              </a:spcBef>
              <a:buFont typeface="Times" pitchFamily="-65" charset="0"/>
              <a:buNone/>
              <a:defRPr/>
            </a:pP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Local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P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artners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Futura Lt BT" pitchFamily="34" charset="0"/>
                <a:ea typeface="ＭＳ Ｐゴシック" pitchFamily="-65" charset="-128"/>
              </a:rPr>
              <a:t>:</a:t>
            </a:r>
          </a:p>
          <a:p>
            <a:pPr marL="514350" lvl="2" indent="-342900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Provide public access to Illinois </a:t>
            </a:r>
            <a:r>
              <a:rPr lang="en-US" sz="1800" dirty="0" err="1" smtClean="0">
                <a:latin typeface="Futura Lt BT" pitchFamily="34" charset="0"/>
                <a:ea typeface="ＭＳ Ｐゴシック" pitchFamily="-65" charset="-128"/>
              </a:rPr>
              <a:t>workNet</a:t>
            </a:r>
            <a:r>
              <a:rPr lang="en-US" sz="1800" dirty="0" smtClean="0">
                <a:latin typeface="Futura Lt BT" pitchFamily="34" charset="0"/>
                <a:ea typeface="ＭＳ Ｐゴシック" pitchFamily="-65" charset="-128"/>
              </a:rPr>
              <a:t> and public content throughout the site.</a:t>
            </a:r>
            <a:endParaRPr lang="en-US" sz="1800" dirty="0">
              <a:latin typeface="Futura Lt BT" pitchFamily="34" charset="0"/>
              <a:ea typeface="ＭＳ Ｐゴシック" pitchFamily="-65" charset="-128"/>
            </a:endParaRPr>
          </a:p>
          <a:p>
            <a:pPr marL="514350" lvl="2" indent="-342900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Offer a variety of </a:t>
            </a:r>
            <a:r>
              <a:rPr lang="en-US" sz="1800" dirty="0" smtClean="0">
                <a:latin typeface="Futura Lt BT" pitchFamily="34" charset="0"/>
                <a:ea typeface="ＭＳ Ｐゴシック" pitchFamily="-65" charset="-128"/>
              </a:rPr>
              <a:t>workforce related services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to the community.</a:t>
            </a:r>
          </a:p>
          <a:p>
            <a:pPr marL="514350" lvl="2" indent="-342900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Have staff that access the </a:t>
            </a:r>
            <a:r>
              <a:rPr lang="en-US" sz="1800" dirty="0" smtClean="0">
                <a:latin typeface="Futura Lt BT" pitchFamily="34" charset="0"/>
                <a:ea typeface="ＭＳ Ｐゴシック" pitchFamily="-65" charset="-128"/>
              </a:rPr>
              <a:t>Partners Resources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to use guidance and resources.</a:t>
            </a:r>
          </a:p>
          <a:p>
            <a:pPr marL="514350" lvl="2" indent="-342900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latin typeface="Futura Lt BT" pitchFamily="34" charset="0"/>
                <a:ea typeface="ＭＳ Ｐゴシック" pitchFamily="-65" charset="-128"/>
              </a:rPr>
              <a:t>Use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customizable marketing materials available for download from Illinois workNet.</a:t>
            </a:r>
          </a:p>
          <a:p>
            <a:pPr marL="514350" lvl="2" indent="-342900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latin typeface="Futura Lt BT" pitchFamily="34" charset="0"/>
                <a:ea typeface="ＭＳ Ｐゴシック" pitchFamily="-65" charset="-128"/>
              </a:rPr>
              <a:t>Use training </a:t>
            </a:r>
            <a:r>
              <a:rPr lang="en-US" sz="1800" dirty="0">
                <a:latin typeface="Futura Lt BT" pitchFamily="34" charset="0"/>
                <a:ea typeface="ＭＳ Ｐゴシック" pitchFamily="-65" charset="-128"/>
              </a:rPr>
              <a:t>webinars offered by Illinois workNet.</a:t>
            </a:r>
          </a:p>
          <a:p>
            <a:pPr marL="171450" lvl="2" eaLnBrk="1" hangingPunct="1">
              <a:lnSpc>
                <a:spcPct val="120000"/>
              </a:lnSpc>
              <a:spcBef>
                <a:spcPts val="300"/>
              </a:spcBef>
              <a:defRPr/>
            </a:pPr>
            <a:endParaRPr lang="en-US" dirty="0">
              <a:latin typeface="+mn-lt"/>
              <a:ea typeface="ＭＳ Ｐゴシック" pitchFamily="-65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00377E"/>
                </a:solidFill>
                <a:latin typeface="Futura Lt BT" panose="020B0402020204020303" pitchFamily="34" charset="0"/>
              </a:rPr>
              <a:t>Promotes Network of </a:t>
            </a:r>
            <a:r>
              <a:rPr lang="en-US" altLang="en-US" sz="4000" dirty="0" smtClean="0">
                <a:solidFill>
                  <a:srgbClr val="00377E"/>
                </a:solidFill>
                <a:latin typeface="Futura Lt BT" panose="020B0402020204020303" pitchFamily="34" charset="0"/>
              </a:rPr>
              <a:t>Partnerships</a:t>
            </a:r>
            <a:endParaRPr lang="en-US" sz="4000" dirty="0"/>
          </a:p>
        </p:txBody>
      </p:sp>
      <p:sp>
        <p:nvSpPr>
          <p:cNvPr id="16394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26F653-D8D9-46C8-B6C2-A6E497EF749D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Illinois </a:t>
            </a:r>
            <a:r>
              <a:rPr lang="en-US" dirty="0" err="1"/>
              <a:t>workNet</a:t>
            </a:r>
            <a:r>
              <a:rPr lang="en-US" dirty="0"/>
              <a:t>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1812-232E-41C3-9EE1-721621A36A25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41438"/>
            <a:ext cx="3730400" cy="340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692641"/>
            <a:ext cx="2323566" cy="4133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4200" y="4572000"/>
            <a:ext cx="16764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Locations in Illinois serving</a:t>
            </a:r>
          </a:p>
          <a:p>
            <a:r>
              <a:rPr lang="en-US" sz="1800" dirty="0" smtClean="0"/>
              <a:t>employers</a:t>
            </a:r>
            <a:endParaRPr lang="en-US" sz="1800" dirty="0"/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Individuals &amp; Business</a:t>
            </a:r>
            <a:endParaRPr lang="en-US" dirty="0"/>
          </a:p>
        </p:txBody>
      </p:sp>
      <p:sp>
        <p:nvSpPr>
          <p:cNvPr id="4101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2895600"/>
            <a:ext cx="8382000" cy="323056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None/>
              <a:defRPr/>
            </a:pPr>
            <a:r>
              <a:rPr lang="en-US" sz="1800" b="1" dirty="0" smtClean="0">
                <a:solidFill>
                  <a:srgbClr val="994823"/>
                </a:solidFill>
                <a:latin typeface="Futura Lt BT" pitchFamily="34" charset="0"/>
              </a:rPr>
              <a:t>Services available for Individuals or Business:</a:t>
            </a:r>
            <a:endParaRPr lang="en-US" sz="1800" b="1" dirty="0" smtClean="0">
              <a:latin typeface="Futura Lt BT" pitchFamily="34" charset="0"/>
              <a:cs typeface="ＭＳ Ｐゴシック"/>
            </a:endParaRPr>
          </a:p>
          <a:p>
            <a:pPr marL="574675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Times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Review Career, Wages and Trends information</a:t>
            </a:r>
          </a:p>
          <a:p>
            <a:pPr marL="574675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Times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Connect to training and education programs</a:t>
            </a:r>
          </a:p>
          <a:p>
            <a:pPr marL="574675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Times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Review Job Skills Guide, Digital Literacy and Training Programs</a:t>
            </a:r>
          </a:p>
          <a:p>
            <a:pPr marL="573088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Use the Featured Employers listings</a:t>
            </a:r>
          </a:p>
          <a:p>
            <a:pPr marL="573088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Check Recruiting and Hiring resources</a:t>
            </a:r>
          </a:p>
          <a:p>
            <a:pPr marL="573088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Review Employer Hiring Credits</a:t>
            </a:r>
          </a:p>
          <a:p>
            <a:pPr marL="573088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Explore Events, Networking and Association suggestions</a:t>
            </a:r>
          </a:p>
          <a:p>
            <a:pPr marL="573088" lvl="1" indent="-231775" algn="ctr" eaLnBrk="1" fontAlgn="auto" hangingPunct="1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Futura Lt BT" pitchFamily="34" charset="0"/>
              </a:rPr>
              <a:t>Participate in business development training and webinars</a:t>
            </a:r>
            <a:endParaRPr lang="en-US" sz="1900" dirty="0" smtClean="0"/>
          </a:p>
        </p:txBody>
      </p:sp>
      <p:sp>
        <p:nvSpPr>
          <p:cNvPr id="2970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C02BD5-E597-46F6-A885-8A759138669D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39AF5-1595-440E-AC5D-E2DEA865289A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3704" r="26667" b="35185"/>
          <a:stretch/>
        </p:blipFill>
        <p:spPr>
          <a:xfrm>
            <a:off x="2743200" y="1165225"/>
            <a:ext cx="4267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228600" y="1781462"/>
            <a:ext cx="3429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8975" indent="-2317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FontTx/>
              <a:buNone/>
            </a:pPr>
            <a:r>
              <a:rPr lang="en-US" altLang="en-US" sz="1800" dirty="0">
                <a:solidFill>
                  <a:srgbClr val="00377E"/>
                </a:solidFill>
                <a:latin typeface="Futura Lt BT" panose="020B0402020204020303" pitchFamily="34" charset="0"/>
              </a:rPr>
              <a:t>	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Futura Lt BT" panose="020B0402020204020303" pitchFamily="34" charset="0"/>
              </a:rPr>
              <a:t>Local content </a:t>
            </a:r>
            <a:r>
              <a:rPr lang="en-US" altLang="en-US" sz="1800" b="1" dirty="0" smtClean="0">
                <a:solidFill>
                  <a:schemeClr val="accent6">
                    <a:lumMod val="50000"/>
                  </a:schemeClr>
                </a:solidFill>
                <a:latin typeface="Futura Lt BT" panose="020B0402020204020303" pitchFamily="34" charset="0"/>
              </a:rPr>
              <a:t>from businesses and workforce partners published by anyone with an Illinois workNet account: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Futura Lt BT" panose="020B0402020204020303" pitchFamily="34" charset="0"/>
              </a:rPr>
              <a:t/>
            </a:r>
            <a:b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Futura Lt BT" panose="020B0402020204020303" pitchFamily="34" charset="0"/>
              </a:rPr>
            </a:b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Futura Lt BT" panose="020B0402020204020303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Futura Lt BT" panose="020B0402020204020303" pitchFamily="34" charset="0"/>
              </a:rPr>
              <a:t>Featured Employers</a:t>
            </a:r>
            <a:endParaRPr lang="en-US" altLang="en-US" sz="1600" dirty="0">
              <a:latin typeface="Futura Lt BT" panose="020B0402020204020303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Futura Lt BT" panose="020B0402020204020303" pitchFamily="34" charset="0"/>
              </a:rPr>
              <a:t>News and Updates</a:t>
            </a:r>
            <a:endParaRPr lang="en-US" altLang="en-US" sz="1600" dirty="0">
              <a:latin typeface="Futura Lt BT" panose="020B0402020204020303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Futura Lt BT" panose="020B0402020204020303" pitchFamily="34" charset="0"/>
              </a:rPr>
              <a:t>Hiring events</a:t>
            </a:r>
            <a:r>
              <a:rPr lang="en-US" altLang="en-US" sz="1600" dirty="0">
                <a:latin typeface="Futura Lt BT" panose="020B0402020204020303" pitchFamily="34" charset="0"/>
              </a:rPr>
              <a:t>, </a:t>
            </a:r>
            <a:r>
              <a:rPr lang="en-US" altLang="en-US" sz="1600" dirty="0" smtClean="0">
                <a:latin typeface="Futura Lt BT" panose="020B0402020204020303" pitchFamily="34" charset="0"/>
              </a:rPr>
              <a:t>workshops </a:t>
            </a:r>
            <a:r>
              <a:rPr lang="en-US" altLang="en-US" sz="1600" dirty="0">
                <a:latin typeface="Futura Lt BT" panose="020B0402020204020303" pitchFamily="34" charset="0"/>
              </a:rPr>
              <a:t>and interview opportunities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Futura Lt BT" panose="020B0402020204020303" pitchFamily="34" charset="0"/>
              </a:rPr>
              <a:t>Community resources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Futura Lt BT" panose="020B0402020204020303" pitchFamily="34" charset="0"/>
              </a:rPr>
              <a:t>Laid </a:t>
            </a:r>
            <a:r>
              <a:rPr lang="en-US" altLang="en-US" sz="1600" dirty="0">
                <a:latin typeface="Futura Lt BT" panose="020B0402020204020303" pitchFamily="34" charset="0"/>
              </a:rPr>
              <a:t>off </a:t>
            </a:r>
            <a:r>
              <a:rPr lang="en-US" altLang="en-US" sz="1600" dirty="0" smtClean="0">
                <a:latin typeface="Futura Lt BT" panose="020B0402020204020303" pitchFamily="34" charset="0"/>
              </a:rPr>
              <a:t>workers assistance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Futura Lt BT" panose="020B0402020204020303" pitchFamily="34" charset="0"/>
              </a:rPr>
              <a:t>Success Stories and more….</a:t>
            </a:r>
            <a:endParaRPr lang="en-US" altLang="en-US" sz="1600" dirty="0">
              <a:latin typeface="Futura Lt BT" panose="020B04020202040203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Local Content</a:t>
            </a:r>
            <a:endParaRPr lang="en-US" dirty="0"/>
          </a:p>
        </p:txBody>
      </p:sp>
      <p:sp>
        <p:nvSpPr>
          <p:cNvPr id="1946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EDB211-0989-49D1-8AB9-DE0335F9A9E6}" type="datetime1">
              <a:rPr lang="en-US" altLang="en-US" sz="1200">
                <a:solidFill>
                  <a:srgbClr val="00377E"/>
                </a:solidFill>
              </a:rPr>
              <a:pPr/>
              <a:t>4/3/2015</a:t>
            </a:fld>
            <a:endParaRPr lang="en-US" alt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Illinois workNet Business Services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3FA2F-8356-4AD7-AA84-D344C8B67504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67" y="301080"/>
            <a:ext cx="4331147" cy="1990448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77" y="1587616"/>
            <a:ext cx="3427633" cy="1672872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967" y="76200"/>
            <a:ext cx="3780971" cy="287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029" y="2656584"/>
            <a:ext cx="3495085" cy="1475702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077" y="3722220"/>
            <a:ext cx="4430814" cy="16428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336" y="4647626"/>
            <a:ext cx="4074892" cy="1725276"/>
          </a:xfrm>
          <a:prstGeom prst="rect">
            <a:avLst/>
          </a:prstGeom>
          <a:ln w="12700">
            <a:solidFill>
              <a:srgbClr val="00377E"/>
            </a:solidFill>
          </a:ln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E2995232B444AAB6157EDEECAC17B" ma:contentTypeVersion="28" ma:contentTypeDescription="Create a new document." ma:contentTypeScope="" ma:versionID="1f2e27e864f45066583ea3dd8cfbde85">
  <xsd:schema xmlns:xsd="http://www.w3.org/2001/XMLSchema" xmlns:xs="http://www.w3.org/2001/XMLSchema" xmlns:p="http://schemas.microsoft.com/office/2006/metadata/properties" xmlns:ns2="9352c220-c5aa-4176-b310-478a54cdcce0" xmlns:ns3="6e83a1a5-9dab-4521-85db-ea3c8196acb3" targetNamespace="http://schemas.microsoft.com/office/2006/metadata/properties" ma:root="true" ma:fieldsID="31a7c4638e4cd31596af6477553450d1" ns2:_="" ns3:_="">
    <xsd:import namespace="9352c220-c5aa-4176-b310-478a54cdcce0"/>
    <xsd:import namespace="6e83a1a5-9dab-4521-85db-ea3c8196acb3"/>
    <xsd:element name="properties">
      <xsd:complexType>
        <xsd:sequence>
          <xsd:element name="documentManagement">
            <xsd:complexType>
              <xsd:all>
                <xsd:element ref="ns2:Description0"/>
                <xsd:element ref="ns2:MainCategory"/>
                <xsd:element ref="ns2:SubCategory"/>
                <xsd:element ref="ns2:Audience" minOccurs="0"/>
                <xsd:element ref="ns2:SubAudience" minOccurs="0"/>
                <xsd:element ref="ns2:SkillLevel" minOccurs="0"/>
                <xsd:element ref="ns2:GradeLevel" minOccurs="0"/>
                <xsd:element ref="ns2:Language"/>
                <xsd:element ref="ns2:DocumentType" minOccurs="0"/>
                <xsd:element ref="ns2:Site" minOccurs="0"/>
                <xsd:element ref="ns3:TaxCatchAll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2c220-c5aa-4176-b310-478a54cdcce0" elementFormDefault="qualified">
    <xsd:import namespace="http://schemas.microsoft.com/office/2006/documentManagement/types"/>
    <xsd:import namespace="http://schemas.microsoft.com/office/infopath/2007/PartnerControls"/>
    <xsd:element name="Description0" ma:index="8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ainCategory" ma:index="9" ma:displayName="MainCategory" ma:list="{c7896206-7b65-404d-ae21-b02c4b29aea2}" ma:internalName="MainCategory" ma:readOnly="false" ma:showField="Title" ma:web="6e83a1a5-9dab-4521-85db-ea3c8196acb3">
      <xsd:simpleType>
        <xsd:restriction base="dms:Lookup"/>
      </xsd:simpleType>
    </xsd:element>
    <xsd:element name="SubCategory" ma:index="10" ma:displayName="SubCategory" ma:list="{2201361c-1d54-4276-95f0-f2ea81323aa2}" ma:internalName="SubCategory" ma:readOnly="false" ma:showField="Title" ma:web="6e83a1a5-9dab-4521-85db-ea3c8196acb3">
      <xsd:simpleType>
        <xsd:restriction base="dms:Lookup"/>
      </xsd:simpleType>
    </xsd:element>
    <xsd:element name="Audience" ma:index="11" nillable="true" ma:displayName="Audience" ma:list="{4b1c6106-8d5f-4a38-b368-5f452bed3ee8}" ma:internalName="Audience" ma:readOnly="false" ma:showField="Title" ma:web="6e83a1a5-9dab-4521-85db-ea3c8196acb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Audience" ma:index="12" nillable="true" ma:displayName="SubAudience" ma:list="{60e689b0-3baf-46ef-b31e-b9aaee200c6d}" ma:internalName="SubAudienc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killLevel" ma:index="13" nillable="true" ma:displayName="SkillLevel" ma:internalName="Skill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Levels"/>
                    <xsd:enumeration value="Minimal skill level"/>
                    <xsd:enumeration value="Intermediate skill level"/>
                    <xsd:enumeration value="Technical skill level"/>
                  </xsd:restriction>
                </xsd:simpleType>
              </xsd:element>
            </xsd:sequence>
          </xsd:extension>
        </xsd:complexContent>
      </xsd:complexType>
    </xsd:element>
    <xsd:element name="GradeLevel" ma:index="14" nillable="true" ma:displayName="GradeLevel" ma:internalName="Grade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-8 Middle School"/>
                    <xsd:enumeration value="9-12 High School"/>
                    <xsd:enumeration value="&gt;12 Postsecondary"/>
                  </xsd:restriction>
                </xsd:simpleType>
              </xsd:element>
            </xsd:sequence>
          </xsd:extension>
        </xsd:complexContent>
      </xsd:complexType>
    </xsd:element>
    <xsd:element name="Language" ma:index="15" ma:displayName="Language" ma:default="English" ma:format="Dropdown" ma:internalName="Language" ma:readOnly="false">
      <xsd:simpleType>
        <xsd:restriction base="dms:Choice">
          <xsd:enumeration value="Arabic"/>
          <xsd:enumeration value="Chinese"/>
          <xsd:enumeration value="English"/>
          <xsd:enumeration value="Polish"/>
          <xsd:enumeration value="Spanish"/>
          <xsd:enumeration value="Other"/>
        </xsd:restriction>
      </xsd:simpleType>
    </xsd:element>
    <xsd:element name="DocumentType" ma:index="16" nillable="true" ma:displayName="DocumentType" ma:internalName="DocumentType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urriculum"/>
                    <xsd:enumeration value="Forms"/>
                    <xsd:enumeration value="Flyers"/>
                    <xsd:enumeration value="Guides"/>
                    <xsd:enumeration value="Images/Icons"/>
                    <xsd:enumeration value="Infographics"/>
                    <xsd:enumeration value="Informational"/>
                    <xsd:enumeration value="Instructions"/>
                    <xsd:enumeration value="Marketing/Outreach"/>
                    <xsd:enumeration value="Presentations"/>
                    <xsd:enumeration value="Report"/>
                    <xsd:enumeration value="Worksheets"/>
                  </xsd:restriction>
                </xsd:simpleType>
              </xsd:element>
            </xsd:sequence>
          </xsd:extension>
        </xsd:complexContent>
      </xsd:complexType>
    </xsd:element>
    <xsd:element name="Site" ma:index="17" nillable="true" ma:displayName="Site" ma:list="{cf69f43f-b565-45cb-9f11-9d848faecc07}" ma:internalName="Sit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3a1a5-9dab-4521-85db-ea3c8196acb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79118d-4af0-4af8-96a4-605c4274c427}" ma:internalName="TaxCatchAll" ma:showField="CatchAllData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inCategory xmlns="9352c220-c5aa-4176-b310-478a54cdcce0">8</MainCategory>
    <Site xmlns="9352c220-c5aa-4176-b310-478a54cdcce0">
      <Value>1</Value>
    </Site>
    <SubCategory xmlns="9352c220-c5aa-4176-b310-478a54cdcce0">62</SubCategory>
    <SkillLevel xmlns="9352c220-c5aa-4176-b310-478a54cdcce0">
      <Value>All Levels</Value>
    </SkillLevel>
    <Audience xmlns="9352c220-c5aa-4176-b310-478a54cdcce0">
      <Value>3</Value>
    </Audience>
    <SubAudience xmlns="9352c220-c5aa-4176-b310-478a54cdcce0"/>
    <Language xmlns="9352c220-c5aa-4176-b310-478a54cdcce0">English</Language>
    <DocumentType xmlns="9352c220-c5aa-4176-b310-478a54cdcce0">
      <Value>Presentations</Value>
    </DocumentType>
    <Description0 xmlns="9352c220-c5aa-4176-b310-478a54cdcce0">Partners can use this PowerPoint and customize it for when they are doing outreach with employers.</Description0>
    <GradeLevel xmlns="9352c220-c5aa-4176-b310-478a54cdcce0">
      <Value>&gt;12 Postsecondary</Value>
    </GradeLevel>
    <TaxKeywordTaxHTField xmlns="6e83a1a5-9dab-4521-85db-ea3c8196acb3">
      <Terms xmlns="http://schemas.microsoft.com/office/infopath/2007/PartnerControls"/>
    </TaxKeywordTaxHTField>
    <TaxCatchAll xmlns="6e83a1a5-9dab-4521-85db-ea3c8196acb3"/>
  </documentManagement>
</p:properties>
</file>

<file path=customXml/itemProps1.xml><?xml version="1.0" encoding="utf-8"?>
<ds:datastoreItem xmlns:ds="http://schemas.openxmlformats.org/officeDocument/2006/customXml" ds:itemID="{B8C51690-E73E-4648-825C-9DB586C7B176}"/>
</file>

<file path=customXml/itemProps2.xml><?xml version="1.0" encoding="utf-8"?>
<ds:datastoreItem xmlns:ds="http://schemas.openxmlformats.org/officeDocument/2006/customXml" ds:itemID="{45A8C031-998B-4279-B641-EA9221A078D4}"/>
</file>

<file path=customXml/itemProps3.xml><?xml version="1.0" encoding="utf-8"?>
<ds:datastoreItem xmlns:ds="http://schemas.openxmlformats.org/officeDocument/2006/customXml" ds:itemID="{AF8F43B5-2105-4FCA-9BA5-D8CB75D530F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25164</TotalTime>
  <Words>1283</Words>
  <Application>Microsoft Office PowerPoint</Application>
  <PresentationFormat>On-screen Show (4:3)</PresentationFormat>
  <Paragraphs>310</Paragraphs>
  <Slides>29</Slides>
  <Notes>25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Illinois workNet Background</vt:lpstr>
      <vt:lpstr>Benefits for Everyone</vt:lpstr>
      <vt:lpstr>Benefits for Everyone</vt:lpstr>
      <vt:lpstr>Community of Users</vt:lpstr>
      <vt:lpstr>Promotes Network of Partnerships</vt:lpstr>
      <vt:lpstr>Individuals &amp; Business</vt:lpstr>
      <vt:lpstr>      Local Content</vt:lpstr>
      <vt:lpstr>My Dashboard</vt:lpstr>
      <vt:lpstr>Veteran’s Priority of Service</vt:lpstr>
      <vt:lpstr>Disability Resources</vt:lpstr>
      <vt:lpstr>Business Services Overview</vt:lpstr>
      <vt:lpstr>Business Services Team</vt:lpstr>
      <vt:lpstr>Recruiting Resources</vt:lpstr>
      <vt:lpstr>Hiring Credits</vt:lpstr>
      <vt:lpstr>Training Programs</vt:lpstr>
      <vt:lpstr>Start or Expand a Business</vt:lpstr>
      <vt:lpstr>Laid Off Worker Assistance</vt:lpstr>
      <vt:lpstr>Workforce Partner Accounts</vt:lpstr>
      <vt:lpstr>Quick Facts</vt:lpstr>
      <vt:lpstr>Recent Statewide Programs</vt:lpstr>
      <vt:lpstr>Summer Youth Employment</vt:lpstr>
      <vt:lpstr>Accelerated Training for Illinois Manufacturing - ATIM</vt:lpstr>
      <vt:lpstr>Using Illinois workNet to Achieve Training &amp; Employment Goals</vt:lpstr>
      <vt:lpstr>Job Skills Guide</vt:lpstr>
      <vt:lpstr>Digital Literacy Guides</vt:lpstr>
      <vt:lpstr>Laid Off Worker Assistance</vt:lpstr>
      <vt:lpstr>PowerPoint Presentation</vt:lpstr>
    </vt:vector>
  </TitlesOfParts>
  <Company>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Services Overview PowerPoint</dc:title>
  <dc:creator>Z</dc:creator>
  <cp:keywords/>
  <cp:lastModifiedBy>Singleton, Beverly</cp:lastModifiedBy>
  <cp:revision>803</cp:revision>
  <cp:lastPrinted>2015-04-03T16:43:59Z</cp:lastPrinted>
  <dcterms:created xsi:type="dcterms:W3CDTF">2008-02-11T20:11:11Z</dcterms:created>
  <dcterms:modified xsi:type="dcterms:W3CDTF">2015-04-03T21:19:50Z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0x010100BF6E2995232B444AAB6157EDEECAC17B</vt:lpwstr>
  </property>
  <property fmtid="{D5CDD505-2E9C-101B-9397-08002B2CF9AE}" pid="3" name="TaxKeyword">
    <vt:lpwstr/>
  </property>
</Properties>
</file>