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6"/>
  </p:notesMasterIdLst>
  <p:sldIdLst>
    <p:sldId id="256" r:id="rId2"/>
    <p:sldId id="257" r:id="rId3"/>
    <p:sldId id="260" r:id="rId4"/>
    <p:sldId id="259" r:id="rId5"/>
    <p:sldId id="263" r:id="rId6"/>
    <p:sldId id="262" r:id="rId7"/>
    <p:sldId id="264" r:id="rId8"/>
    <p:sldId id="265" r:id="rId9"/>
    <p:sldId id="269" r:id="rId10"/>
    <p:sldId id="267" r:id="rId11"/>
    <p:sldId id="268" r:id="rId12"/>
    <p:sldId id="272" r:id="rId13"/>
    <p:sldId id="273" r:id="rId14"/>
    <p:sldId id="275" r:id="rId15"/>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2047" autoAdjust="0"/>
  </p:normalViewPr>
  <p:slideViewPr>
    <p:cSldViewPr snapToGrid="0">
      <p:cViewPr varScale="1">
        <p:scale>
          <a:sx n="59" d="100"/>
          <a:sy n="59" d="100"/>
        </p:scale>
        <p:origin x="3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A1B8FA2E-F4D7-4796-890B-5DB18FFF72CE}" type="datetimeFigureOut">
              <a:rPr lang="en-US" smtClean="0"/>
              <a:t>4/11/2018</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F81EBA10-3918-4175-BCC9-14DB14CBF6FE}" type="slidenum">
              <a:rPr lang="en-US" smtClean="0"/>
              <a:t>‹#›</a:t>
            </a:fld>
            <a:endParaRPr lang="en-US"/>
          </a:p>
        </p:txBody>
      </p:sp>
    </p:spTree>
    <p:extLst>
      <p:ext uri="{BB962C8B-B14F-4D97-AF65-F5344CB8AC3E}">
        <p14:creationId xmlns:p14="http://schemas.microsoft.com/office/powerpoint/2010/main" val="329067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1EBA10-3918-4175-BCC9-14DB14CBF6FE}" type="slidenum">
              <a:rPr lang="en-US" smtClean="0"/>
              <a:t>1</a:t>
            </a:fld>
            <a:endParaRPr lang="en-US"/>
          </a:p>
        </p:txBody>
      </p:sp>
    </p:spTree>
    <p:extLst>
      <p:ext uri="{BB962C8B-B14F-4D97-AF65-F5344CB8AC3E}">
        <p14:creationId xmlns:p14="http://schemas.microsoft.com/office/powerpoint/2010/main" val="400399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 to scan cards –</a:t>
            </a:r>
            <a:r>
              <a:rPr lang="en-US" baseline="0" dirty="0"/>
              <a:t> world card</a:t>
            </a:r>
          </a:p>
          <a:p>
            <a:endParaRPr lang="en-US" baseline="0" dirty="0"/>
          </a:p>
          <a:p>
            <a:r>
              <a:rPr lang="en-US" baseline="0" dirty="0"/>
              <a:t>Neat receipts</a:t>
            </a:r>
            <a:endParaRPr lang="en-US" dirty="0"/>
          </a:p>
        </p:txBody>
      </p:sp>
      <p:sp>
        <p:nvSpPr>
          <p:cNvPr id="4" name="Slide Number Placeholder 3"/>
          <p:cNvSpPr>
            <a:spLocks noGrp="1"/>
          </p:cNvSpPr>
          <p:nvPr>
            <p:ph type="sldNum" sz="quarter" idx="10"/>
          </p:nvPr>
        </p:nvSpPr>
        <p:spPr/>
        <p:txBody>
          <a:bodyPr/>
          <a:lstStyle/>
          <a:p>
            <a:fld id="{F81EBA10-3918-4175-BCC9-14DB14CBF6FE}" type="slidenum">
              <a:rPr lang="en-US" smtClean="0"/>
              <a:t>10</a:t>
            </a:fld>
            <a:endParaRPr lang="en-US"/>
          </a:p>
        </p:txBody>
      </p:sp>
    </p:spTree>
    <p:extLst>
      <p:ext uri="{BB962C8B-B14F-4D97-AF65-F5344CB8AC3E}">
        <p14:creationId xmlns:p14="http://schemas.microsoft.com/office/powerpoint/2010/main" val="2447278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a:t>
            </a:r>
            <a:r>
              <a:rPr lang="en-US" baseline="0" dirty="0"/>
              <a:t> – do what you say</a:t>
            </a:r>
          </a:p>
          <a:p>
            <a:endParaRPr lang="en-US" baseline="0" dirty="0"/>
          </a:p>
          <a:p>
            <a:r>
              <a:rPr lang="en-US" baseline="0" dirty="0"/>
              <a:t>Schedule a date – do you have specifics, do you talk by phone</a:t>
            </a:r>
          </a:p>
          <a:p>
            <a:endParaRPr lang="en-US" baseline="0" dirty="0"/>
          </a:p>
          <a:p>
            <a:r>
              <a:rPr lang="en-US" b="1" baseline="0" dirty="0"/>
              <a:t>It’s not about who you know, its about who they know.</a:t>
            </a:r>
          </a:p>
          <a:p>
            <a:endParaRPr lang="en-US" baseline="0" dirty="0"/>
          </a:p>
          <a:p>
            <a:r>
              <a:rPr lang="en-US" baseline="0" dirty="0"/>
              <a:t>SM – LinkedIn, Facebook, Twitter, G+</a:t>
            </a:r>
          </a:p>
          <a:p>
            <a:endParaRPr lang="en-US" baseline="0" dirty="0"/>
          </a:p>
          <a:p>
            <a:r>
              <a:rPr lang="en-US" baseline="0" dirty="0"/>
              <a:t>WHAT tools – ACT, Salesforce, Excel, box, Outlook</a:t>
            </a:r>
            <a:endParaRPr lang="en-US" dirty="0"/>
          </a:p>
        </p:txBody>
      </p:sp>
      <p:sp>
        <p:nvSpPr>
          <p:cNvPr id="4" name="Slide Number Placeholder 3"/>
          <p:cNvSpPr>
            <a:spLocks noGrp="1"/>
          </p:cNvSpPr>
          <p:nvPr>
            <p:ph type="sldNum" sz="quarter" idx="10"/>
          </p:nvPr>
        </p:nvSpPr>
        <p:spPr/>
        <p:txBody>
          <a:bodyPr/>
          <a:lstStyle/>
          <a:p>
            <a:fld id="{F81EBA10-3918-4175-BCC9-14DB14CBF6FE}" type="slidenum">
              <a:rPr lang="en-US" smtClean="0"/>
              <a:t>11</a:t>
            </a:fld>
            <a:endParaRPr lang="en-US"/>
          </a:p>
        </p:txBody>
      </p:sp>
    </p:spTree>
    <p:extLst>
      <p:ext uri="{BB962C8B-B14F-4D97-AF65-F5344CB8AC3E}">
        <p14:creationId xmlns:p14="http://schemas.microsoft.com/office/powerpoint/2010/main" val="402335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Tom </a:t>
            </a:r>
            <a:r>
              <a:rPr lang="en-US" dirty="0" err="1"/>
              <a:t>Gosche</a:t>
            </a:r>
            <a:r>
              <a:rPr lang="en-US" dirty="0"/>
              <a:t> form</a:t>
            </a:r>
          </a:p>
        </p:txBody>
      </p:sp>
      <p:sp>
        <p:nvSpPr>
          <p:cNvPr id="4" name="Slide Number Placeholder 3"/>
          <p:cNvSpPr>
            <a:spLocks noGrp="1"/>
          </p:cNvSpPr>
          <p:nvPr>
            <p:ph type="sldNum" sz="quarter" idx="10"/>
          </p:nvPr>
        </p:nvSpPr>
        <p:spPr/>
        <p:txBody>
          <a:bodyPr/>
          <a:lstStyle/>
          <a:p>
            <a:fld id="{F81EBA10-3918-4175-BCC9-14DB14CBF6FE}" type="slidenum">
              <a:rPr lang="en-US" smtClean="0"/>
              <a:t>12</a:t>
            </a:fld>
            <a:endParaRPr lang="en-US"/>
          </a:p>
        </p:txBody>
      </p:sp>
    </p:spTree>
    <p:extLst>
      <p:ext uri="{BB962C8B-B14F-4D97-AF65-F5344CB8AC3E}">
        <p14:creationId xmlns:p14="http://schemas.microsoft.com/office/powerpoint/2010/main" val="3266247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1EBA10-3918-4175-BCC9-14DB14CBF6FE}" type="slidenum">
              <a:rPr lang="en-US" smtClean="0"/>
              <a:t>13</a:t>
            </a:fld>
            <a:endParaRPr lang="en-US"/>
          </a:p>
        </p:txBody>
      </p:sp>
    </p:spTree>
    <p:extLst>
      <p:ext uri="{BB962C8B-B14F-4D97-AF65-F5344CB8AC3E}">
        <p14:creationId xmlns:p14="http://schemas.microsoft.com/office/powerpoint/2010/main" val="244449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1EBA10-3918-4175-BCC9-14DB14CBF6FE}" type="slidenum">
              <a:rPr lang="en-US" smtClean="0"/>
              <a:t>14</a:t>
            </a:fld>
            <a:endParaRPr lang="en-US"/>
          </a:p>
        </p:txBody>
      </p:sp>
    </p:spTree>
    <p:extLst>
      <p:ext uri="{BB962C8B-B14F-4D97-AF65-F5344CB8AC3E}">
        <p14:creationId xmlns:p14="http://schemas.microsoft.com/office/powerpoint/2010/main" val="1607576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1EBA10-3918-4175-BCC9-14DB14CBF6FE}" type="slidenum">
              <a:rPr lang="en-US" smtClean="0"/>
              <a:t>2</a:t>
            </a:fld>
            <a:endParaRPr lang="en-US"/>
          </a:p>
        </p:txBody>
      </p:sp>
    </p:spTree>
    <p:extLst>
      <p:ext uri="{BB962C8B-B14F-4D97-AF65-F5344CB8AC3E}">
        <p14:creationId xmlns:p14="http://schemas.microsoft.com/office/powerpoint/2010/main" val="179327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1EBA10-3918-4175-BCC9-14DB14CBF6FE}" type="slidenum">
              <a:rPr lang="en-US" smtClean="0"/>
              <a:t>3</a:t>
            </a:fld>
            <a:endParaRPr lang="en-US"/>
          </a:p>
        </p:txBody>
      </p:sp>
    </p:spTree>
    <p:extLst>
      <p:ext uri="{BB962C8B-B14F-4D97-AF65-F5344CB8AC3E}">
        <p14:creationId xmlns:p14="http://schemas.microsoft.com/office/powerpoint/2010/main" val="302289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Handouts</a:t>
            </a:r>
            <a:r>
              <a:rPr lang="en-US" baseline="0" dirty="0"/>
              <a:t> to have</a:t>
            </a:r>
          </a:p>
          <a:p>
            <a:r>
              <a:rPr lang="en-US" baseline="0" dirty="0"/>
              <a:t>Event types</a:t>
            </a:r>
          </a:p>
          <a:p>
            <a:r>
              <a:rPr lang="en-US" baseline="0" dirty="0"/>
              <a:t>Upcoming calendar</a:t>
            </a:r>
          </a:p>
          <a:p>
            <a:r>
              <a:rPr lang="en-US" baseline="0" dirty="0"/>
              <a:t>Point to registration on the website.</a:t>
            </a:r>
            <a:endParaRPr lang="en-US" dirty="0"/>
          </a:p>
        </p:txBody>
      </p:sp>
      <p:sp>
        <p:nvSpPr>
          <p:cNvPr id="4" name="Slide Number Placeholder 3"/>
          <p:cNvSpPr>
            <a:spLocks noGrp="1"/>
          </p:cNvSpPr>
          <p:nvPr>
            <p:ph type="sldNum" sz="quarter" idx="10"/>
          </p:nvPr>
        </p:nvSpPr>
        <p:spPr/>
        <p:txBody>
          <a:bodyPr/>
          <a:lstStyle/>
          <a:p>
            <a:fld id="{F81EBA10-3918-4175-BCC9-14DB14CBF6FE}" type="slidenum">
              <a:rPr lang="en-US" smtClean="0"/>
              <a:t>4</a:t>
            </a:fld>
            <a:endParaRPr lang="en-US"/>
          </a:p>
        </p:txBody>
      </p:sp>
    </p:spTree>
    <p:extLst>
      <p:ext uri="{BB962C8B-B14F-4D97-AF65-F5344CB8AC3E}">
        <p14:creationId xmlns:p14="http://schemas.microsoft.com/office/powerpoint/2010/main" val="116154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help you with your elevator</a:t>
            </a:r>
            <a:r>
              <a:rPr lang="en-US" baseline="0" dirty="0"/>
              <a:t> pitch</a:t>
            </a:r>
            <a:endParaRPr lang="en-US" dirty="0"/>
          </a:p>
          <a:p>
            <a:r>
              <a:rPr lang="en-US" dirty="0"/>
              <a:t>Who can print business cards</a:t>
            </a:r>
          </a:p>
          <a:p>
            <a:r>
              <a:rPr lang="en-US" dirty="0"/>
              <a:t>Who can make name</a:t>
            </a:r>
            <a:r>
              <a:rPr lang="en-US" baseline="0" dirty="0"/>
              <a:t> tags</a:t>
            </a:r>
            <a:endParaRPr lang="en-US" dirty="0"/>
          </a:p>
        </p:txBody>
      </p:sp>
      <p:sp>
        <p:nvSpPr>
          <p:cNvPr id="4" name="Slide Number Placeholder 3"/>
          <p:cNvSpPr>
            <a:spLocks noGrp="1"/>
          </p:cNvSpPr>
          <p:nvPr>
            <p:ph type="sldNum" sz="quarter" idx="10"/>
          </p:nvPr>
        </p:nvSpPr>
        <p:spPr/>
        <p:txBody>
          <a:bodyPr/>
          <a:lstStyle/>
          <a:p>
            <a:fld id="{F81EBA10-3918-4175-BCC9-14DB14CBF6FE}" type="slidenum">
              <a:rPr lang="en-US" smtClean="0"/>
              <a:t>5</a:t>
            </a:fld>
            <a:endParaRPr lang="en-US"/>
          </a:p>
        </p:txBody>
      </p:sp>
    </p:spTree>
    <p:extLst>
      <p:ext uri="{BB962C8B-B14F-4D97-AF65-F5344CB8AC3E}">
        <p14:creationId xmlns:p14="http://schemas.microsoft.com/office/powerpoint/2010/main" val="55688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your back-up …….</a:t>
            </a:r>
          </a:p>
        </p:txBody>
      </p:sp>
      <p:sp>
        <p:nvSpPr>
          <p:cNvPr id="4" name="Slide Number Placeholder 3"/>
          <p:cNvSpPr>
            <a:spLocks noGrp="1"/>
          </p:cNvSpPr>
          <p:nvPr>
            <p:ph type="sldNum" sz="quarter" idx="10"/>
          </p:nvPr>
        </p:nvSpPr>
        <p:spPr/>
        <p:txBody>
          <a:bodyPr/>
          <a:lstStyle/>
          <a:p>
            <a:fld id="{F81EBA10-3918-4175-BCC9-14DB14CBF6FE}" type="slidenum">
              <a:rPr lang="en-US" smtClean="0"/>
              <a:t>6</a:t>
            </a:fld>
            <a:endParaRPr lang="en-US"/>
          </a:p>
        </p:txBody>
      </p:sp>
    </p:spTree>
    <p:extLst>
      <p:ext uri="{BB962C8B-B14F-4D97-AF65-F5344CB8AC3E}">
        <p14:creationId xmlns:p14="http://schemas.microsoft.com/office/powerpoint/2010/main" val="1195774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1EBA10-3918-4175-BCC9-14DB14CBF6FE}" type="slidenum">
              <a:rPr lang="en-US" smtClean="0"/>
              <a:t>7</a:t>
            </a:fld>
            <a:endParaRPr lang="en-US"/>
          </a:p>
        </p:txBody>
      </p:sp>
    </p:spTree>
    <p:extLst>
      <p:ext uri="{BB962C8B-B14F-4D97-AF65-F5344CB8AC3E}">
        <p14:creationId xmlns:p14="http://schemas.microsoft.com/office/powerpoint/2010/main" val="348957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 and breezy or do you get married on the first date</a:t>
            </a:r>
          </a:p>
          <a:p>
            <a:endParaRPr lang="en-US" dirty="0"/>
          </a:p>
          <a:p>
            <a:r>
              <a:rPr lang="en-US" dirty="0"/>
              <a:t>Example of a right question</a:t>
            </a:r>
            <a:r>
              <a:rPr lang="en-US" baseline="0" dirty="0"/>
              <a:t> based on your target market</a:t>
            </a:r>
            <a:endParaRPr lang="en-US" dirty="0"/>
          </a:p>
          <a:p>
            <a:r>
              <a:rPr lang="en-US" dirty="0"/>
              <a:t>Do</a:t>
            </a:r>
            <a:r>
              <a:rPr lang="en-US" baseline="0" dirty="0"/>
              <a:t> you own your own business?</a:t>
            </a:r>
          </a:p>
          <a:p>
            <a:endParaRPr lang="en-US" baseline="0" dirty="0"/>
          </a:p>
          <a:p>
            <a:r>
              <a:rPr lang="en-US" baseline="0" dirty="0"/>
              <a:t>Go around the room and determine a “right question”</a:t>
            </a:r>
          </a:p>
          <a:p>
            <a:endParaRPr lang="en-US" dirty="0"/>
          </a:p>
        </p:txBody>
      </p:sp>
      <p:sp>
        <p:nvSpPr>
          <p:cNvPr id="4" name="Slide Number Placeholder 3"/>
          <p:cNvSpPr>
            <a:spLocks noGrp="1"/>
          </p:cNvSpPr>
          <p:nvPr>
            <p:ph type="sldNum" sz="quarter" idx="10"/>
          </p:nvPr>
        </p:nvSpPr>
        <p:spPr/>
        <p:txBody>
          <a:bodyPr/>
          <a:lstStyle/>
          <a:p>
            <a:fld id="{F81EBA10-3918-4175-BCC9-14DB14CBF6FE}" type="slidenum">
              <a:rPr lang="en-US" smtClean="0"/>
              <a:t>8</a:t>
            </a:fld>
            <a:endParaRPr lang="en-US"/>
          </a:p>
        </p:txBody>
      </p:sp>
    </p:spTree>
    <p:extLst>
      <p:ext uri="{BB962C8B-B14F-4D97-AF65-F5344CB8AC3E}">
        <p14:creationId xmlns:p14="http://schemas.microsoft.com/office/powerpoint/2010/main" val="3089060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do you do with your business cards to “remember”</a:t>
            </a:r>
          </a:p>
          <a:p>
            <a:endParaRPr lang="en-US" baseline="0" dirty="0"/>
          </a:p>
          <a:p>
            <a:r>
              <a:rPr lang="en-US" baseline="0" dirty="0"/>
              <a:t>How do you break away without being rude?</a:t>
            </a:r>
          </a:p>
          <a:p>
            <a:endParaRPr lang="en-US" baseline="0" dirty="0"/>
          </a:p>
          <a:p>
            <a:r>
              <a:rPr lang="en-US" baseline="0" dirty="0"/>
              <a:t>How do you make a proper introduction?</a:t>
            </a:r>
          </a:p>
          <a:p>
            <a:endParaRPr lang="en-US" baseline="0" dirty="0"/>
          </a:p>
          <a:p>
            <a:r>
              <a:rPr lang="en-US" baseline="0" dirty="0"/>
              <a:t>Talk styles of networking – Dee find the list from NEAN</a:t>
            </a:r>
          </a:p>
          <a:p>
            <a:r>
              <a:rPr lang="en-US" dirty="0" err="1"/>
              <a:t>BumbleBee</a:t>
            </a:r>
            <a:r>
              <a:rPr lang="en-US" dirty="0"/>
              <a:t> -come into the group, stop say HI, what I do, what do you do, great, move on to the next person  get enough business cards to wallpaper a room in my house</a:t>
            </a:r>
          </a:p>
          <a:p>
            <a:endParaRPr lang="en-US" dirty="0"/>
          </a:p>
          <a:p>
            <a:r>
              <a:rPr lang="en-US" dirty="0" err="1"/>
              <a:t>WallFlower</a:t>
            </a:r>
            <a:r>
              <a:rPr lang="en-US" dirty="0"/>
              <a:t> - Stands off to the side never joining, runs away if someone approaches them, continuously dodging other networkers.   Other networkers need to provide humor as wallflower leaves.  Wallflower needs to speak about being panicked about talking to people.  Things like running for their life.  Oh no this is not good for me.  Why can't they just ignore me.  Etc...</a:t>
            </a:r>
          </a:p>
          <a:p>
            <a:endParaRPr lang="en-US" dirty="0"/>
          </a:p>
          <a:p>
            <a:r>
              <a:rPr lang="en-US" dirty="0"/>
              <a:t>Quick Draw - Set a card at every place on the table or go around to all tables just giving out </a:t>
            </a:r>
            <a:r>
              <a:rPr lang="en-US" dirty="0" err="1"/>
              <a:t>cardspulls</a:t>
            </a:r>
            <a:r>
              <a:rPr lang="en-US" dirty="0"/>
              <a:t> out his card like a magic trick with the card between his pointer and middle finger making a gun motion with his thumb.  Says "Hey, feeling lucky? you want my card don't </a:t>
            </a:r>
            <a:r>
              <a:rPr lang="en-US" dirty="0" err="1"/>
              <a:t>ya</a:t>
            </a:r>
            <a:r>
              <a:rPr lang="en-US" dirty="0"/>
              <a:t>!“</a:t>
            </a:r>
          </a:p>
          <a:p>
            <a:endParaRPr lang="en-US" dirty="0"/>
          </a:p>
          <a:p>
            <a:r>
              <a:rPr lang="en-US" dirty="0"/>
              <a:t>Touchy Feely (</a:t>
            </a:r>
            <a:r>
              <a:rPr lang="en-US" dirty="0" err="1"/>
              <a:t>Cuddley</a:t>
            </a:r>
            <a:r>
              <a:rPr lang="en-US" dirty="0"/>
              <a:t> Bear)Big hugs no matter what, rubbing arms, holding onto someone, invading personal space</a:t>
            </a:r>
          </a:p>
          <a:p>
            <a:endParaRPr lang="en-US" dirty="0"/>
          </a:p>
          <a:p>
            <a:r>
              <a:rPr lang="en-US" dirty="0"/>
              <a:t>Take a Breath already - Fast talker, overflowing with </a:t>
            </a:r>
            <a:r>
              <a:rPr lang="en-US" dirty="0" err="1"/>
              <a:t>informationI</a:t>
            </a:r>
            <a:r>
              <a:rPr lang="en-US" dirty="0"/>
              <a:t> </a:t>
            </a:r>
          </a:p>
          <a:p>
            <a:endParaRPr lang="en-US" dirty="0"/>
          </a:p>
          <a:p>
            <a:r>
              <a:rPr lang="en-US" dirty="0"/>
              <a:t>Wear 18 Different Hats - Combining with fast talker.  How else to get it all out.  :)</a:t>
            </a:r>
          </a:p>
          <a:p>
            <a:endParaRPr lang="en-US" dirty="0"/>
          </a:p>
          <a:p>
            <a:r>
              <a:rPr lang="en-US" dirty="0"/>
              <a:t>Center of Attention- jump up on the bar - I'M HERE, let the party begin!!</a:t>
            </a:r>
          </a:p>
          <a:p>
            <a:endParaRPr lang="en-US" dirty="0"/>
          </a:p>
          <a:p>
            <a:r>
              <a:rPr lang="en-US" dirty="0"/>
              <a:t>Agent 009 - Talks to you but never tells you what they do</a:t>
            </a:r>
          </a:p>
          <a:p>
            <a:endParaRPr lang="en-US" dirty="0"/>
          </a:p>
          <a:p>
            <a:r>
              <a:rPr lang="en-US" dirty="0"/>
              <a:t>The Clique - a small group is talking, a new person approaches and they all turn their back and tighten up the circle</a:t>
            </a:r>
          </a:p>
          <a:p>
            <a:endParaRPr lang="en-US" dirty="0"/>
          </a:p>
          <a:p>
            <a:r>
              <a:rPr lang="en-US" dirty="0"/>
              <a:t>Brochures </a:t>
            </a:r>
            <a:r>
              <a:rPr lang="en-US" dirty="0" err="1"/>
              <a:t>Extraordinare</a:t>
            </a:r>
            <a:r>
              <a:rPr lang="en-US" dirty="0"/>
              <a:t> - The person walks in says hello - OH I don't have a business card, but I have a flyer for that and opens up a carry on suitcase with folders of flyers. Pulls out a brochure that is 4 pages taped together in length.</a:t>
            </a:r>
          </a:p>
          <a:p>
            <a:endParaRPr lang="en-US" dirty="0"/>
          </a:p>
          <a:p>
            <a:r>
              <a:rPr lang="en-US" dirty="0"/>
              <a:t>Department Store - Answer to every question is more offerings. Weaves every discussion point into more offerings Straight person asks normal question; DS response is only lists of products (lots and lots and lots of products)</a:t>
            </a:r>
            <a:endParaRPr lang="en-US" baseline="0" dirty="0"/>
          </a:p>
          <a:p>
            <a:endParaRPr lang="en-US" dirty="0"/>
          </a:p>
        </p:txBody>
      </p:sp>
      <p:sp>
        <p:nvSpPr>
          <p:cNvPr id="4" name="Slide Number Placeholder 3"/>
          <p:cNvSpPr>
            <a:spLocks noGrp="1"/>
          </p:cNvSpPr>
          <p:nvPr>
            <p:ph type="sldNum" sz="quarter" idx="10"/>
          </p:nvPr>
        </p:nvSpPr>
        <p:spPr/>
        <p:txBody>
          <a:bodyPr/>
          <a:lstStyle/>
          <a:p>
            <a:fld id="{F81EBA10-3918-4175-BCC9-14DB14CBF6FE}" type="slidenum">
              <a:rPr lang="en-US" smtClean="0"/>
              <a:t>9</a:t>
            </a:fld>
            <a:endParaRPr lang="en-US"/>
          </a:p>
        </p:txBody>
      </p:sp>
    </p:spTree>
    <p:extLst>
      <p:ext uri="{BB962C8B-B14F-4D97-AF65-F5344CB8AC3E}">
        <p14:creationId xmlns:p14="http://schemas.microsoft.com/office/powerpoint/2010/main" val="3254144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credentialtransparencyinitiative.org/"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rtboard 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9" name="TextBox 8"/>
          <p:cNvSpPr txBox="1"/>
          <p:nvPr/>
        </p:nvSpPr>
        <p:spPr>
          <a:xfrm>
            <a:off x="0" y="6116240"/>
            <a:ext cx="12192000" cy="461665"/>
          </a:xfrm>
          <a:prstGeom prst="rect">
            <a:avLst/>
          </a:prstGeom>
          <a:noFill/>
        </p:spPr>
        <p:txBody>
          <a:bodyPr wrap="square" rtlCol="0">
            <a:spAutoFit/>
          </a:bodyPr>
          <a:lstStyle/>
          <a:p>
            <a:pPr algn="ctr"/>
            <a:r>
              <a:rPr lang="en-US" sz="2400" dirty="0">
                <a:solidFill>
                  <a:schemeClr val="tx1">
                    <a:lumMod val="50000"/>
                    <a:lumOff val="50000"/>
                  </a:schemeClr>
                </a:solidFill>
              </a:rPr>
              <a:t>November XX, 2016</a:t>
            </a:r>
          </a:p>
        </p:txBody>
      </p:sp>
      <p:sp>
        <p:nvSpPr>
          <p:cNvPr id="5" name="Title 1"/>
          <p:cNvSpPr>
            <a:spLocks noGrp="1"/>
          </p:cNvSpPr>
          <p:nvPr>
            <p:ph type="ctrTitle"/>
          </p:nvPr>
        </p:nvSpPr>
        <p:spPr>
          <a:xfrm>
            <a:off x="973667" y="2435496"/>
            <a:ext cx="7191525" cy="1697941"/>
          </a:xfrm>
          <a:prstGeom prst="rect">
            <a:avLst/>
          </a:prstGeom>
        </p:spPr>
        <p:txBody>
          <a:bodyPr>
            <a:noAutofit/>
          </a:bodyPr>
          <a:lstStyle/>
          <a:p>
            <a:pPr algn="l"/>
            <a:r>
              <a:rPr lang="en-US">
                <a:solidFill>
                  <a:srgbClr val="B64B26"/>
                </a:solidFill>
              </a:rPr>
              <a:t>Click to edit Master title style</a:t>
            </a:r>
            <a:endParaRPr lang="en-US" dirty="0">
              <a:solidFill>
                <a:srgbClr val="B64B26"/>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 y="144526"/>
            <a:ext cx="4205626" cy="1922018"/>
          </a:xfrm>
          <a:prstGeom prst="rect">
            <a:avLst/>
          </a:prstGeom>
        </p:spPr>
      </p:pic>
    </p:spTree>
    <p:extLst>
      <p:ext uri="{BB962C8B-B14F-4D97-AF65-F5344CB8AC3E}">
        <p14:creationId xmlns:p14="http://schemas.microsoft.com/office/powerpoint/2010/main" val="267570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descr="Artboard 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9" name="Content Placeholder 2"/>
          <p:cNvSpPr>
            <a:spLocks noGrp="1"/>
          </p:cNvSpPr>
          <p:nvPr>
            <p:ph idx="1"/>
          </p:nvPr>
        </p:nvSpPr>
        <p:spPr>
          <a:xfrm>
            <a:off x="397473" y="1900093"/>
            <a:ext cx="11016287" cy="3609223"/>
          </a:xfrm>
          <a:prstGeom prst="rect">
            <a:avLst/>
          </a:prstGeom>
        </p:spPr>
        <p:txBody>
          <a:bodyPr>
            <a:normAutofit/>
          </a:bodyPr>
          <a:lstStyle/>
          <a:p>
            <a:pPr marL="0" lvl="0" indent="0">
              <a:buNone/>
            </a:pPr>
            <a:r>
              <a:rPr lang="en-US" sz="2000"/>
              <a:t>Edit Master text styles</a:t>
            </a:r>
          </a:p>
          <a:p>
            <a:pPr marL="0" lvl="1" indent="0">
              <a:buNone/>
            </a:pPr>
            <a:r>
              <a:rPr lang="en-US" sz="2000"/>
              <a:t>Second level</a:t>
            </a:r>
          </a:p>
          <a:p>
            <a:pPr marL="0" lvl="2" indent="0">
              <a:buNone/>
            </a:pPr>
            <a:r>
              <a:rPr lang="en-US" sz="2000"/>
              <a:t>Third level</a:t>
            </a:r>
          </a:p>
          <a:p>
            <a:pPr marL="0" lvl="3" indent="0">
              <a:buNone/>
            </a:pPr>
            <a:r>
              <a:rPr lang="en-US" sz="2000"/>
              <a:t>Fourth level</a:t>
            </a:r>
          </a:p>
          <a:p>
            <a:pPr marL="0" lvl="4" indent="0">
              <a:buNone/>
            </a:pPr>
            <a:r>
              <a:rPr lang="en-US" sz="2000"/>
              <a:t>Fifth level</a:t>
            </a:r>
            <a:endParaRPr lang="en-US" dirty="0"/>
          </a:p>
        </p:txBody>
      </p:sp>
      <p:sp>
        <p:nvSpPr>
          <p:cNvPr id="10" name="Date Placeholder 13"/>
          <p:cNvSpPr>
            <a:spLocks noGrp="1"/>
          </p:cNvSpPr>
          <p:nvPr>
            <p:ph type="dt" sz="half" idx="10"/>
          </p:nvPr>
        </p:nvSpPr>
        <p:spPr>
          <a:xfrm>
            <a:off x="838200" y="6356350"/>
            <a:ext cx="2743200" cy="365125"/>
          </a:xfrm>
          <a:prstGeom prst="rect">
            <a:avLst/>
          </a:prstGeom>
        </p:spPr>
        <p:txBody>
          <a:bodyPr/>
          <a:lstStyle>
            <a:lvl1pPr>
              <a:defRPr sz="1100">
                <a:solidFill>
                  <a:srgbClr val="7F7F7F"/>
                </a:solidFill>
              </a:defRPr>
            </a:lvl1pPr>
          </a:lstStyle>
          <a:p>
            <a:endParaRPr lang="en-US"/>
          </a:p>
        </p:txBody>
      </p:sp>
      <p:sp>
        <p:nvSpPr>
          <p:cNvPr id="11" name="Footer Placeholder 15"/>
          <p:cNvSpPr>
            <a:spLocks noGrp="1"/>
          </p:cNvSpPr>
          <p:nvPr>
            <p:ph type="ftr" sz="quarter" idx="11"/>
          </p:nvPr>
        </p:nvSpPr>
        <p:spPr>
          <a:xfrm>
            <a:off x="4038600" y="6356350"/>
            <a:ext cx="4114800" cy="365125"/>
          </a:xfrm>
          <a:prstGeom prst="rect">
            <a:avLst/>
          </a:prstGeom>
        </p:spPr>
        <p:txBody>
          <a:bodyPr/>
          <a:lstStyle>
            <a:lvl1pPr>
              <a:defRPr sz="1100">
                <a:solidFill>
                  <a:srgbClr val="7F7F7F"/>
                </a:solidFill>
              </a:defRPr>
            </a:lvl1pPr>
          </a:lstStyle>
          <a:p>
            <a:r>
              <a:rPr lang="en-US"/>
              <a:t>www.illinoisworknet.com/socialmedia</a:t>
            </a:r>
          </a:p>
        </p:txBody>
      </p:sp>
      <p:sp>
        <p:nvSpPr>
          <p:cNvPr id="12" name="Slide Number Placeholder 16"/>
          <p:cNvSpPr>
            <a:spLocks noGrp="1"/>
          </p:cNvSpPr>
          <p:nvPr>
            <p:ph type="sldNum" sz="quarter" idx="12"/>
          </p:nvPr>
        </p:nvSpPr>
        <p:spPr>
          <a:xfrm>
            <a:off x="8610600" y="6356350"/>
            <a:ext cx="2743200" cy="365125"/>
          </a:xfrm>
          <a:prstGeom prst="rect">
            <a:avLst/>
          </a:prstGeom>
        </p:spPr>
        <p:txBody>
          <a:bodyPr/>
          <a:lstStyle>
            <a:lvl1pPr>
              <a:defRPr sz="1100">
                <a:solidFill>
                  <a:srgbClr val="7F7F7F"/>
                </a:solidFill>
              </a:defRPr>
            </a:lvl1pPr>
          </a:lstStyle>
          <a:p>
            <a:fld id="{C07DF860-389F-4E33-95F3-AC83AA1FF63F}" type="slidenum">
              <a:rPr lang="en-US" smtClean="0"/>
              <a:t>‹#›</a:t>
            </a:fld>
            <a:endParaRPr lang="en-US"/>
          </a:p>
        </p:txBody>
      </p:sp>
      <p:sp>
        <p:nvSpPr>
          <p:cNvPr id="13" name="Title 1"/>
          <p:cNvSpPr>
            <a:spLocks noGrp="1"/>
          </p:cNvSpPr>
          <p:nvPr>
            <p:ph type="title" idx="4294967295" hasCustomPrompt="1"/>
          </p:nvPr>
        </p:nvSpPr>
        <p:spPr>
          <a:xfrm>
            <a:off x="397473" y="365125"/>
            <a:ext cx="10956327" cy="1325563"/>
          </a:xfrm>
          <a:prstGeom prst="rect">
            <a:avLst/>
          </a:prstGeom>
        </p:spPr>
        <p:txBody>
          <a:bodyPr/>
          <a:lstStyle>
            <a:lvl1pPr>
              <a:defRPr>
                <a:solidFill>
                  <a:srgbClr val="B64B26"/>
                </a:solidFill>
              </a:defRPr>
            </a:lvl1pPr>
          </a:lstStyle>
          <a:p>
            <a:r>
              <a:rPr lang="en-US" sz="4800" b="1" dirty="0">
                <a:solidFill>
                  <a:srgbClr val="B64B26"/>
                </a:solidFill>
              </a:rPr>
              <a:t>DOLOR SIT AMET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 y="6356350"/>
            <a:ext cx="914400" cy="417891"/>
          </a:xfrm>
          <a:prstGeom prst="rect">
            <a:avLst/>
          </a:prstGeom>
        </p:spPr>
      </p:pic>
    </p:spTree>
    <p:extLst>
      <p:ext uri="{BB962C8B-B14F-4D97-AF65-F5344CB8AC3E}">
        <p14:creationId xmlns:p14="http://schemas.microsoft.com/office/powerpoint/2010/main" val="8211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8" name="Picture 7" descr="Artboard 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Date Placeholder 13"/>
          <p:cNvSpPr>
            <a:spLocks noGrp="1"/>
          </p:cNvSpPr>
          <p:nvPr>
            <p:ph type="dt" sz="half" idx="10"/>
          </p:nvPr>
        </p:nvSpPr>
        <p:spPr>
          <a:xfrm>
            <a:off x="838200" y="6356350"/>
            <a:ext cx="2743200" cy="365125"/>
          </a:xfrm>
          <a:prstGeom prst="rect">
            <a:avLst/>
          </a:prstGeom>
        </p:spPr>
        <p:txBody>
          <a:bodyPr/>
          <a:lstStyle>
            <a:lvl1pPr>
              <a:defRPr>
                <a:solidFill>
                  <a:srgbClr val="7F7F7F"/>
                </a:solidFill>
              </a:defRPr>
            </a:lvl1pPr>
          </a:lstStyle>
          <a:p>
            <a:endParaRPr lang="en-US"/>
          </a:p>
        </p:txBody>
      </p:sp>
      <p:sp>
        <p:nvSpPr>
          <p:cNvPr id="11" name="Footer Placeholder 15"/>
          <p:cNvSpPr>
            <a:spLocks noGrp="1"/>
          </p:cNvSpPr>
          <p:nvPr>
            <p:ph type="ftr" sz="quarter" idx="11"/>
          </p:nvPr>
        </p:nvSpPr>
        <p:spPr>
          <a:xfrm>
            <a:off x="4038600" y="6356350"/>
            <a:ext cx="4114800" cy="365125"/>
          </a:xfrm>
          <a:prstGeom prst="rect">
            <a:avLst/>
          </a:prstGeom>
        </p:spPr>
        <p:txBody>
          <a:bodyPr/>
          <a:lstStyle>
            <a:lvl1pPr>
              <a:defRPr>
                <a:solidFill>
                  <a:srgbClr val="7F7F7F"/>
                </a:solidFill>
              </a:defRPr>
            </a:lvl1pPr>
          </a:lstStyle>
          <a:p>
            <a:r>
              <a:rPr lang="en-US"/>
              <a:t>www.illinoisworknet.com/socialmedia</a:t>
            </a:r>
          </a:p>
        </p:txBody>
      </p:sp>
      <p:sp>
        <p:nvSpPr>
          <p:cNvPr id="12" name="Slide Number Placeholder 16"/>
          <p:cNvSpPr>
            <a:spLocks noGrp="1"/>
          </p:cNvSpPr>
          <p:nvPr>
            <p:ph type="sldNum" sz="quarter" idx="12"/>
          </p:nvPr>
        </p:nvSpPr>
        <p:spPr>
          <a:xfrm>
            <a:off x="8610600" y="6356350"/>
            <a:ext cx="2743200" cy="365125"/>
          </a:xfrm>
          <a:prstGeom prst="rect">
            <a:avLst/>
          </a:prstGeom>
        </p:spPr>
        <p:txBody>
          <a:bodyPr/>
          <a:lstStyle>
            <a:lvl1pPr>
              <a:defRPr>
                <a:solidFill>
                  <a:srgbClr val="7F7F7F"/>
                </a:solidFill>
              </a:defRPr>
            </a:lvl1pPr>
          </a:lstStyle>
          <a:p>
            <a:fld id="{C07DF860-389F-4E33-95F3-AC83AA1FF63F}" type="slidenum">
              <a:rPr lang="en-US" smtClean="0"/>
              <a:t>‹#›</a:t>
            </a:fld>
            <a:endParaRPr lang="en-US"/>
          </a:p>
        </p:txBody>
      </p:sp>
      <p:sp>
        <p:nvSpPr>
          <p:cNvPr id="13" name="Content Placeholder 2"/>
          <p:cNvSpPr>
            <a:spLocks noGrp="1"/>
          </p:cNvSpPr>
          <p:nvPr>
            <p:ph idx="4294967295"/>
          </p:nvPr>
        </p:nvSpPr>
        <p:spPr>
          <a:xfrm>
            <a:off x="6121816" y="1900093"/>
            <a:ext cx="5603958" cy="3609223"/>
          </a:xfrm>
          <a:prstGeom prst="rect">
            <a:avLst/>
          </a:prstGeom>
        </p:spPr>
        <p:txBody>
          <a:bodyPr>
            <a:noAutofit/>
          </a:bodyPr>
          <a:lstStyle/>
          <a:p>
            <a:pPr marL="0" lvl="0" indent="0">
              <a:buNone/>
            </a:pPr>
            <a:r>
              <a:rPr lang="en-US" sz="2000"/>
              <a:t>Edit Master text styles</a:t>
            </a:r>
          </a:p>
          <a:p>
            <a:pPr marL="0" lvl="1" indent="0">
              <a:buNone/>
            </a:pPr>
            <a:r>
              <a:rPr lang="en-US" sz="2000"/>
              <a:t>Second level</a:t>
            </a:r>
          </a:p>
          <a:p>
            <a:pPr marL="0" lvl="2" indent="0">
              <a:buNone/>
            </a:pPr>
            <a:r>
              <a:rPr lang="en-US" sz="2000"/>
              <a:t>Third level</a:t>
            </a:r>
          </a:p>
          <a:p>
            <a:pPr marL="0" lvl="3" indent="0">
              <a:buNone/>
            </a:pPr>
            <a:r>
              <a:rPr lang="en-US" sz="2000"/>
              <a:t>Fourth level</a:t>
            </a:r>
          </a:p>
          <a:p>
            <a:pPr marL="0" lvl="4" indent="0">
              <a:buNone/>
            </a:pPr>
            <a:r>
              <a:rPr lang="en-US" sz="2000"/>
              <a:t>Fifth level</a:t>
            </a:r>
            <a:endParaRPr lang="en-US" dirty="0"/>
          </a:p>
        </p:txBody>
      </p:sp>
      <p:sp>
        <p:nvSpPr>
          <p:cNvPr id="14" name="Picture Placeholder 2"/>
          <p:cNvSpPr>
            <a:spLocks noGrp="1"/>
          </p:cNvSpPr>
          <p:nvPr>
            <p:ph type="pic" idx="1"/>
          </p:nvPr>
        </p:nvSpPr>
        <p:spPr>
          <a:xfrm>
            <a:off x="613119" y="738193"/>
            <a:ext cx="4804853" cy="512285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Title 1"/>
          <p:cNvSpPr>
            <a:spLocks noGrp="1"/>
          </p:cNvSpPr>
          <p:nvPr>
            <p:ph type="title" idx="4294967295" hasCustomPrompt="1"/>
          </p:nvPr>
        </p:nvSpPr>
        <p:spPr>
          <a:xfrm>
            <a:off x="5787571" y="365125"/>
            <a:ext cx="5566229" cy="1325563"/>
          </a:xfrm>
          <a:prstGeom prst="rect">
            <a:avLst/>
          </a:prstGeom>
        </p:spPr>
        <p:txBody>
          <a:bodyPr/>
          <a:lstStyle>
            <a:lvl1pPr>
              <a:defRPr>
                <a:solidFill>
                  <a:srgbClr val="B64B26"/>
                </a:solidFill>
              </a:defRPr>
            </a:lvl1pPr>
          </a:lstStyle>
          <a:p>
            <a:r>
              <a:rPr lang="en-US" sz="4800" b="1" dirty="0">
                <a:solidFill>
                  <a:srgbClr val="B64B26"/>
                </a:solidFill>
              </a:rPr>
              <a:t>DOLOR SIT AMET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 y="6356350"/>
            <a:ext cx="914400" cy="417891"/>
          </a:xfrm>
          <a:prstGeom prst="rect">
            <a:avLst/>
          </a:prstGeom>
        </p:spPr>
      </p:pic>
    </p:spTree>
    <p:extLst>
      <p:ext uri="{BB962C8B-B14F-4D97-AF65-F5344CB8AC3E}">
        <p14:creationId xmlns:p14="http://schemas.microsoft.com/office/powerpoint/2010/main" val="33596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7" name="Picture 6" descr="Artboard 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3" name="Date Placeholder 2"/>
          <p:cNvSpPr>
            <a:spLocks noGrp="1"/>
          </p:cNvSpPr>
          <p:nvPr>
            <p:ph type="dt" sz="half" idx="10"/>
          </p:nvPr>
        </p:nvSpPr>
        <p:spPr>
          <a:xfrm>
            <a:off x="838200" y="6356350"/>
            <a:ext cx="2743200" cy="365125"/>
          </a:xfrm>
          <a:prstGeom prst="rect">
            <a:avLst/>
          </a:prstGeom>
        </p:spPr>
        <p:txBody>
          <a:bodyPr/>
          <a:lstStyle>
            <a:lvl1pPr>
              <a:defRPr sz="1100">
                <a:solidFill>
                  <a:schemeClr val="bg1">
                    <a:lumMod val="50000"/>
                  </a:schemeClr>
                </a:solidFill>
              </a:defRPr>
            </a:lvl1p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sz="1100">
                <a:solidFill>
                  <a:schemeClr val="bg1">
                    <a:lumMod val="50000"/>
                  </a:schemeClr>
                </a:solidFill>
              </a:defRPr>
            </a:lvl1pPr>
          </a:lstStyle>
          <a:p>
            <a:r>
              <a:rPr lang="en-US"/>
              <a:t>www.illinoisworknet.com/socialmedia</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sz="1100">
                <a:solidFill>
                  <a:schemeClr val="bg1">
                    <a:lumMod val="50000"/>
                  </a:schemeClr>
                </a:solidFill>
              </a:defRPr>
            </a:lvl1pPr>
          </a:lstStyle>
          <a:p>
            <a:fld id="{C07DF860-389F-4E33-95F3-AC83AA1FF63F}" type="slidenum">
              <a:rPr lang="en-US" smtClean="0"/>
              <a:t>‹#›</a:t>
            </a:fld>
            <a:endParaRPr lang="en-US"/>
          </a:p>
        </p:txBody>
      </p:sp>
      <p:sp>
        <p:nvSpPr>
          <p:cNvPr id="8" name="Title 1"/>
          <p:cNvSpPr>
            <a:spLocks noGrp="1"/>
          </p:cNvSpPr>
          <p:nvPr>
            <p:ph type="title" idx="4294967295" hasCustomPrompt="1"/>
          </p:nvPr>
        </p:nvSpPr>
        <p:spPr>
          <a:xfrm>
            <a:off x="397473" y="365125"/>
            <a:ext cx="10956327" cy="1325563"/>
          </a:xfrm>
          <a:prstGeom prst="rect">
            <a:avLst/>
          </a:prstGeom>
        </p:spPr>
        <p:txBody>
          <a:bodyPr/>
          <a:lstStyle>
            <a:lvl1pPr>
              <a:defRPr>
                <a:solidFill>
                  <a:srgbClr val="B64B26"/>
                </a:solidFill>
              </a:defRPr>
            </a:lvl1pPr>
          </a:lstStyle>
          <a:p>
            <a:r>
              <a:rPr lang="en-US" sz="4800" b="1" dirty="0">
                <a:solidFill>
                  <a:srgbClr val="B64B26"/>
                </a:solidFill>
              </a:rPr>
              <a:t>DOLOR SIT AMET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 y="6356350"/>
            <a:ext cx="914400" cy="417891"/>
          </a:xfrm>
          <a:prstGeom prst="rect">
            <a:avLst/>
          </a:prstGeom>
        </p:spPr>
      </p:pic>
    </p:spTree>
    <p:extLst>
      <p:ext uri="{BB962C8B-B14F-4D97-AF65-F5344CB8AC3E}">
        <p14:creationId xmlns:p14="http://schemas.microsoft.com/office/powerpoint/2010/main" val="109721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7" name="Picture 6" descr="Artboard 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3" name="Date Placeholder 2"/>
          <p:cNvSpPr>
            <a:spLocks noGrp="1"/>
          </p:cNvSpPr>
          <p:nvPr>
            <p:ph type="dt" sz="half" idx="10"/>
          </p:nvPr>
        </p:nvSpPr>
        <p:spPr>
          <a:xfrm>
            <a:off x="838200" y="6356350"/>
            <a:ext cx="2743200" cy="365125"/>
          </a:xfrm>
          <a:prstGeom prst="rect">
            <a:avLst/>
          </a:prstGeom>
        </p:spPr>
        <p:txBody>
          <a:bodyPr/>
          <a:lstStyle>
            <a:lvl1pPr>
              <a:defRPr sz="1100">
                <a:solidFill>
                  <a:schemeClr val="bg1">
                    <a:lumMod val="50000"/>
                  </a:schemeClr>
                </a:solidFill>
              </a:defRPr>
            </a:lvl1p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sz="1100">
                <a:solidFill>
                  <a:schemeClr val="bg1">
                    <a:lumMod val="50000"/>
                  </a:schemeClr>
                </a:solidFill>
              </a:defRPr>
            </a:lvl1pPr>
          </a:lstStyle>
          <a:p>
            <a:r>
              <a:rPr lang="en-US"/>
              <a:t>www.illinoisworknet.com/socialmedia</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sz="1100">
                <a:solidFill>
                  <a:schemeClr val="bg1">
                    <a:lumMod val="50000"/>
                  </a:schemeClr>
                </a:solidFill>
              </a:defRPr>
            </a:lvl1pPr>
          </a:lstStyle>
          <a:p>
            <a:fld id="{C07DF860-389F-4E33-95F3-AC83AA1FF63F}" type="slidenum">
              <a:rPr lang="en-US" smtClean="0"/>
              <a:t>‹#›</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 y="6356350"/>
            <a:ext cx="914400" cy="417891"/>
          </a:xfrm>
          <a:prstGeom prst="rect">
            <a:avLst/>
          </a:prstGeom>
        </p:spPr>
      </p:pic>
      <p:pic>
        <p:nvPicPr>
          <p:cNvPr id="8" name="Picture 7">
            <a:extLst>
              <a:ext uri="{FF2B5EF4-FFF2-40B4-BE49-F238E27FC236}">
                <a16:creationId xmlns:a16="http://schemas.microsoft.com/office/drawing/2014/main" id="{4D3B1A71-8D35-4661-8F16-2F5DF41FF6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685336"/>
            <a:ext cx="1929014" cy="892956"/>
          </a:xfrm>
          <a:prstGeom prst="rect">
            <a:avLst/>
          </a:prstGeom>
        </p:spPr>
      </p:pic>
    </p:spTree>
    <p:extLst>
      <p:ext uri="{BB962C8B-B14F-4D97-AF65-F5344CB8AC3E}">
        <p14:creationId xmlns:p14="http://schemas.microsoft.com/office/powerpoint/2010/main" val="2086194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Only">
    <p:spTree>
      <p:nvGrpSpPr>
        <p:cNvPr id="1" name=""/>
        <p:cNvGrpSpPr/>
        <p:nvPr/>
      </p:nvGrpSpPr>
      <p:grpSpPr>
        <a:xfrm>
          <a:off x="0" y="0"/>
          <a:ext cx="0" cy="0"/>
          <a:chOff x="0" y="0"/>
          <a:chExt cx="0" cy="0"/>
        </a:xfrm>
      </p:grpSpPr>
      <p:pic>
        <p:nvPicPr>
          <p:cNvPr id="7" name="Picture 6" descr="Artboard 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3" name="Date Placeholder 2"/>
          <p:cNvSpPr>
            <a:spLocks noGrp="1"/>
          </p:cNvSpPr>
          <p:nvPr>
            <p:ph type="dt" sz="half" idx="10"/>
          </p:nvPr>
        </p:nvSpPr>
        <p:spPr>
          <a:xfrm>
            <a:off x="838200" y="6356350"/>
            <a:ext cx="2743200" cy="365125"/>
          </a:xfrm>
          <a:prstGeom prst="rect">
            <a:avLst/>
          </a:prstGeom>
        </p:spPr>
        <p:txBody>
          <a:bodyPr/>
          <a:lstStyle>
            <a:lvl1pPr>
              <a:defRPr sz="1100">
                <a:solidFill>
                  <a:schemeClr val="bg1">
                    <a:lumMod val="50000"/>
                  </a:schemeClr>
                </a:solidFill>
              </a:defRPr>
            </a:lvl1p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sz="1100">
                <a:solidFill>
                  <a:schemeClr val="bg1">
                    <a:lumMod val="50000"/>
                  </a:schemeClr>
                </a:solidFill>
              </a:defRPr>
            </a:lvl1pPr>
          </a:lstStyle>
          <a:p>
            <a:r>
              <a:rPr lang="en-US"/>
              <a:t>www.illinoisworknet.com/socialmedia</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sz="1100">
                <a:solidFill>
                  <a:schemeClr val="bg1">
                    <a:lumMod val="50000"/>
                  </a:schemeClr>
                </a:solidFill>
              </a:defRPr>
            </a:lvl1pPr>
          </a:lstStyle>
          <a:p>
            <a:fld id="{C07DF860-389F-4E33-95F3-AC83AA1FF63F}" type="slidenum">
              <a:rPr lang="en-US" smtClean="0"/>
              <a:t>‹#›</a:t>
            </a:fld>
            <a:endParaRPr lang="en-US"/>
          </a:p>
        </p:txBody>
      </p:sp>
      <p:pic>
        <p:nvPicPr>
          <p:cNvPr id="8" name="Picture 7" descr="Artboard 7.png"/>
          <p:cNvPicPr>
            <a:picLocks noChangeAspect="1"/>
          </p:cNvPicPr>
          <p:nvPr/>
        </p:nvPicPr>
        <p:blipFill rotWithShape="1">
          <a:blip r:embed="rId3" cstate="print">
            <a:extLst>
              <a:ext uri="{28A0092B-C50C-407E-A947-70E740481C1C}">
                <a14:useLocalDpi xmlns:a14="http://schemas.microsoft.com/office/drawing/2010/main" val="0"/>
              </a:ext>
            </a:extLst>
          </a:blip>
          <a:srcRect t="73951"/>
          <a:stretch/>
        </p:blipFill>
        <p:spPr>
          <a:xfrm>
            <a:off x="0" y="5071533"/>
            <a:ext cx="12188952" cy="178646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3389376"/>
          </a:xfrm>
          <a:prstGeom prst="rect">
            <a:avLst/>
          </a:prstGeom>
        </p:spPr>
      </p:pic>
      <p:sp>
        <p:nvSpPr>
          <p:cNvPr id="10" name="Title 1"/>
          <p:cNvSpPr>
            <a:spLocks noGrp="1"/>
          </p:cNvSpPr>
          <p:nvPr>
            <p:ph type="title" idx="4294967295" hasCustomPrompt="1"/>
          </p:nvPr>
        </p:nvSpPr>
        <p:spPr>
          <a:xfrm>
            <a:off x="1421601" y="3254629"/>
            <a:ext cx="10611903" cy="1325563"/>
          </a:xfrm>
          <a:prstGeom prst="rect">
            <a:avLst/>
          </a:prstGeom>
        </p:spPr>
        <p:txBody>
          <a:bodyPr/>
          <a:lstStyle>
            <a:lvl1pPr>
              <a:defRPr>
                <a:solidFill>
                  <a:srgbClr val="B64B26"/>
                </a:solidFill>
              </a:defRPr>
            </a:lvl1pPr>
          </a:lstStyle>
          <a:p>
            <a:r>
              <a:rPr lang="en-US" sz="4800" b="1" dirty="0">
                <a:solidFill>
                  <a:srgbClr val="B64B26"/>
                </a:solidFill>
              </a:rPr>
              <a:t>DOLOR SIT AMET</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76" y="6356350"/>
            <a:ext cx="914400" cy="417891"/>
          </a:xfrm>
          <a:prstGeom prst="rect">
            <a:avLst/>
          </a:prstGeom>
        </p:spPr>
      </p:pic>
    </p:spTree>
    <p:extLst>
      <p:ext uri="{BB962C8B-B14F-4D97-AF65-F5344CB8AC3E}">
        <p14:creationId xmlns:p14="http://schemas.microsoft.com/office/powerpoint/2010/main" val="412102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pic>
        <p:nvPicPr>
          <p:cNvPr id="5" name="Picture 4" descr="Artboard 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2" name="Date Placeholder 1"/>
          <p:cNvSpPr>
            <a:spLocks noGrp="1"/>
          </p:cNvSpPr>
          <p:nvPr>
            <p:ph type="dt" sz="half" idx="10"/>
          </p:nvPr>
        </p:nvSpPr>
        <p:spPr>
          <a:xfrm>
            <a:off x="838200" y="6356350"/>
            <a:ext cx="2743200" cy="365125"/>
          </a:xfrm>
          <a:prstGeom prst="rect">
            <a:avLst/>
          </a:prstGeom>
        </p:spPr>
        <p:txBody>
          <a:bodyPr/>
          <a:lstStyle>
            <a:lvl1pPr>
              <a:defRPr sz="1100"/>
            </a:lvl1p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sz="1100"/>
            </a:lvl1pPr>
          </a:lstStyle>
          <a:p>
            <a:r>
              <a:rPr lang="en-US"/>
              <a:t>www.illinoisworknet.com/socialmedia</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sz="1100"/>
            </a:lvl1pPr>
          </a:lstStyle>
          <a:p>
            <a:fld id="{C07DF860-389F-4E33-95F3-AC83AA1FF63F}" type="slidenum">
              <a:rPr lang="en-US" smtClean="0"/>
              <a:t>‹#›</a:t>
            </a:fld>
            <a:endParaRPr lang="en-US"/>
          </a:p>
        </p:txBody>
      </p:sp>
      <p:sp>
        <p:nvSpPr>
          <p:cNvPr id="12" name="Content Placeholder 2"/>
          <p:cNvSpPr>
            <a:spLocks noGrp="1"/>
          </p:cNvSpPr>
          <p:nvPr>
            <p:ph idx="4294967295" hasCustomPrompt="1"/>
          </p:nvPr>
        </p:nvSpPr>
        <p:spPr>
          <a:xfrm>
            <a:off x="6130616" y="1900093"/>
            <a:ext cx="5283144" cy="3609223"/>
          </a:xfrm>
          <a:prstGeom prst="rect">
            <a:avLst/>
          </a:prstGeom>
        </p:spPr>
        <p:txBody>
          <a:bodyPr>
            <a:normAutofit fontScale="77500" lnSpcReduction="20000"/>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2400">
                <a:solidFill>
                  <a:schemeClr val="tx1"/>
                </a:solidFill>
              </a:defRPr>
            </a:lvl1pPr>
          </a:lstStyle>
          <a:p>
            <a:pPr marL="0" indent="0">
              <a:buNone/>
            </a:pPr>
            <a:r>
              <a:rPr lang="en-US" sz="2000" dirty="0"/>
              <a:t>On September 19, 2016 Lumina Foundation and Business Roundtable announced the formation of the Credential Engine.</a:t>
            </a:r>
          </a:p>
          <a:p>
            <a:pPr marL="0" indent="0">
              <a:buNone/>
            </a:pPr>
            <a:r>
              <a:rPr lang="en-US" sz="2000" dirty="0"/>
              <a:t>Credential Engine is a 501C3 non-profit organization whose mission is to improve transparency in the credentialing marketplace and to take the system to scale. Credential Engine will pursue this mission by maintaining the open-licensed Credential Registry (CR) and Credential Transparency Description Language (CTDL) and promoting an open applications marketplace.</a:t>
            </a:r>
          </a:p>
          <a:p>
            <a:pPr marL="0" indent="0">
              <a:buNone/>
            </a:pPr>
            <a:r>
              <a:rPr lang="en-US" sz="2000" b="1" i="1" dirty="0"/>
              <a:t>The CTI team will continue the project’s work and actively participate with this transition.  Stay tuned and learn more </a:t>
            </a:r>
            <a:r>
              <a:rPr lang="en-US" sz="2000" b="1" i="1" dirty="0">
                <a:hlinkClick r:id="rId3"/>
              </a:rPr>
              <a:t>https://www.credentialtransparencyinitiative.org</a:t>
            </a:r>
            <a:endParaRPr lang="en-US" sz="2000" b="1" i="1" dirty="0"/>
          </a:p>
          <a:p>
            <a:pPr marL="0" indent="0">
              <a:buNone/>
            </a:pPr>
            <a:endParaRPr lang="en-US" sz="2400" dirty="0"/>
          </a:p>
          <a:p>
            <a:pPr marL="0" indent="0">
              <a:buNone/>
            </a:pPr>
            <a:endParaRPr lang="en-US" dirty="0"/>
          </a:p>
        </p:txBody>
      </p:sp>
      <p:sp>
        <p:nvSpPr>
          <p:cNvPr id="13" name="Content Placeholder 2"/>
          <p:cNvSpPr>
            <a:spLocks noGrp="1"/>
          </p:cNvSpPr>
          <p:nvPr>
            <p:ph idx="4294967295" hasCustomPrompt="1"/>
          </p:nvPr>
        </p:nvSpPr>
        <p:spPr>
          <a:xfrm>
            <a:off x="2695676" y="1900093"/>
            <a:ext cx="2376129" cy="3609223"/>
          </a:xfrm>
          <a:prstGeom prst="rect">
            <a:avLst/>
          </a:prstGeom>
        </p:spPr>
        <p:txBody>
          <a:bodyPr>
            <a:normAutofit fontScale="77500" lnSpcReduction="20000"/>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2400">
                <a:solidFill>
                  <a:schemeClr val="tx1"/>
                </a:solidFill>
              </a:defRPr>
            </a:lvl1pPr>
          </a:lstStyle>
          <a:p>
            <a:pPr marL="0" indent="0">
              <a:buNone/>
            </a:pPr>
            <a:r>
              <a:rPr lang="en-US" sz="2000" dirty="0"/>
              <a:t>On September 19, 2016 Lumina Foundation and Business Roundtable announced the formation of the Credential Engine.</a:t>
            </a:r>
          </a:p>
          <a:p>
            <a:pPr marL="0" indent="0">
              <a:buNone/>
            </a:pPr>
            <a:r>
              <a:rPr lang="en-US" sz="2000" dirty="0"/>
              <a:t>Credential Engine is a 501C3 non-profit organization whose mission is to improve transparency in the credentialing marketplace and to take the system to scale</a:t>
            </a:r>
            <a:endParaRPr lang="en-US" sz="2400" dirty="0"/>
          </a:p>
          <a:p>
            <a:pPr marL="0" indent="0">
              <a:buNone/>
            </a:pPr>
            <a:endParaRPr lang="en-US" dirty="0"/>
          </a:p>
        </p:txBody>
      </p:sp>
      <p:sp>
        <p:nvSpPr>
          <p:cNvPr id="14" name="Title 1"/>
          <p:cNvSpPr>
            <a:spLocks noGrp="1"/>
          </p:cNvSpPr>
          <p:nvPr>
            <p:ph type="title" idx="4294967295" hasCustomPrompt="1"/>
          </p:nvPr>
        </p:nvSpPr>
        <p:spPr>
          <a:xfrm>
            <a:off x="397473" y="365125"/>
            <a:ext cx="10956327" cy="1325563"/>
          </a:xfrm>
          <a:prstGeom prst="rect">
            <a:avLst/>
          </a:prstGeom>
        </p:spPr>
        <p:txBody>
          <a:bodyPr/>
          <a:lstStyle>
            <a:lvl1pPr>
              <a:defRPr>
                <a:solidFill>
                  <a:srgbClr val="B64B26"/>
                </a:solidFill>
              </a:defRPr>
            </a:lvl1pPr>
          </a:lstStyle>
          <a:p>
            <a:r>
              <a:rPr lang="en-US" sz="4800" b="1" dirty="0">
                <a:solidFill>
                  <a:srgbClr val="B64B26"/>
                </a:solidFill>
              </a:rPr>
              <a:t>DOLOR SIT AMET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76" y="6356350"/>
            <a:ext cx="914400" cy="417891"/>
          </a:xfrm>
          <a:prstGeom prst="rect">
            <a:avLst/>
          </a:prstGeom>
        </p:spPr>
      </p:pic>
    </p:spTree>
    <p:extLst>
      <p:ext uri="{BB962C8B-B14F-4D97-AF65-F5344CB8AC3E}">
        <p14:creationId xmlns:p14="http://schemas.microsoft.com/office/powerpoint/2010/main" val="41179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r">
              <a:defRPr/>
            </a:lvl1pPr>
          </a:lstStyle>
          <a:p>
            <a:endParaRPr lang="en-US"/>
          </a:p>
        </p:txBody>
      </p:sp>
      <p:sp>
        <p:nvSpPr>
          <p:cNvPr id="5" name="Footer Placeholder 4"/>
          <p:cNvSpPr>
            <a:spLocks noGrp="1"/>
          </p:cNvSpPr>
          <p:nvPr>
            <p:ph type="ftr" sz="quarter" idx="11"/>
          </p:nvPr>
        </p:nvSpPr>
        <p:spPr/>
        <p:txBody>
          <a:bodyPr/>
          <a:lstStyle/>
          <a:p>
            <a:r>
              <a:rPr lang="en-US"/>
              <a:t>www.illinoisworknet.com/socialmedia</a:t>
            </a:r>
          </a:p>
        </p:txBody>
      </p:sp>
      <p:sp>
        <p:nvSpPr>
          <p:cNvPr id="6" name="Slide Number Placeholder 5"/>
          <p:cNvSpPr>
            <a:spLocks noGrp="1"/>
          </p:cNvSpPr>
          <p:nvPr>
            <p:ph type="sldNum" sz="quarter" idx="12"/>
          </p:nvPr>
        </p:nvSpPr>
        <p:spPr/>
        <p:txBody>
          <a:bodyPr/>
          <a:lstStyle/>
          <a:p>
            <a:fld id="{C07DF860-389F-4E33-95F3-AC83AA1FF63F}"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85336"/>
            <a:ext cx="1929014" cy="892956"/>
          </a:xfrm>
          <a:prstGeom prst="rect">
            <a:avLst/>
          </a:prstGeom>
        </p:spPr>
      </p:pic>
    </p:spTree>
    <p:extLst>
      <p:ext uri="{BB962C8B-B14F-4D97-AF65-F5344CB8AC3E}">
        <p14:creationId xmlns:p14="http://schemas.microsoft.com/office/powerpoint/2010/main" val="95992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www.illinoisworknet.com/socialmedia</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07DF860-389F-4E33-95F3-AC83AA1FF63F}"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15" y="731520"/>
            <a:ext cx="1929014" cy="892956"/>
          </a:xfrm>
          <a:prstGeom prst="rect">
            <a:avLst/>
          </a:prstGeom>
          <a:effectLst>
            <a:glow rad="101600">
              <a:schemeClr val="bg1">
                <a:alpha val="40000"/>
              </a:schemeClr>
            </a:glow>
          </a:effectLst>
        </p:spPr>
      </p:pic>
    </p:spTree>
    <p:extLst>
      <p:ext uri="{BB962C8B-B14F-4D97-AF65-F5344CB8AC3E}">
        <p14:creationId xmlns:p14="http://schemas.microsoft.com/office/powerpoint/2010/main" val="401508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776" y="6356350"/>
            <a:ext cx="914400" cy="417891"/>
          </a:xfrm>
          <a:prstGeom prst="rect">
            <a:avLst/>
          </a:prstGeom>
        </p:spPr>
      </p:pic>
    </p:spTree>
    <p:extLst>
      <p:ext uri="{BB962C8B-B14F-4D97-AF65-F5344CB8AC3E}">
        <p14:creationId xmlns:p14="http://schemas.microsoft.com/office/powerpoint/2010/main" val="11993301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4"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www.illinoisworknet.com/RSS/RssFeed.aspx?feedType=events" TargetMode="External"/><Relationship Id="rId18" Type="http://schemas.openxmlformats.org/officeDocument/2006/relationships/image" Target="../media/image26.png"/><Relationship Id="rId3" Type="http://schemas.openxmlformats.org/officeDocument/2006/relationships/hyperlink" Target="http://www2.illinoisworknet.com/" TargetMode="External"/><Relationship Id="rId21" Type="http://schemas.openxmlformats.org/officeDocument/2006/relationships/hyperlink" Target="http://www.slideshare.net/ILworkNet" TargetMode="External"/><Relationship Id="rId7" Type="http://schemas.openxmlformats.org/officeDocument/2006/relationships/hyperlink" Target="https://www.linkedin.com/groups/Illinois-Virtual-Job-Club-Network-4794123" TargetMode="External"/><Relationship Id="rId12" Type="http://schemas.openxmlformats.org/officeDocument/2006/relationships/image" Target="../media/image23.gif"/><Relationship Id="rId17" Type="http://schemas.openxmlformats.org/officeDocument/2006/relationships/hyperlink" Target="http://gplus.to/IllinoisworkNet" TargetMode="External"/><Relationship Id="rId2" Type="http://schemas.openxmlformats.org/officeDocument/2006/relationships/notesSlide" Target="../notesSlides/notesSlide14.xml"/><Relationship Id="rId16" Type="http://schemas.openxmlformats.org/officeDocument/2006/relationships/image" Target="../media/image25.gif"/><Relationship Id="rId20"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0.gif"/><Relationship Id="rId11" Type="http://schemas.openxmlformats.org/officeDocument/2006/relationships/hyperlink" Target="http://www.youtube.com/illinoisworknet" TargetMode="External"/><Relationship Id="rId24" Type="http://schemas.openxmlformats.org/officeDocument/2006/relationships/image" Target="../media/image29.gif"/><Relationship Id="rId5" Type="http://schemas.openxmlformats.org/officeDocument/2006/relationships/hyperlink" Target="http://twitter.com/ILworknet/" TargetMode="External"/><Relationship Id="rId15" Type="http://schemas.openxmlformats.org/officeDocument/2006/relationships/hyperlink" Target="http://pinterest.com/illinoisworknet/" TargetMode="External"/><Relationship Id="rId23" Type="http://schemas.openxmlformats.org/officeDocument/2006/relationships/hyperlink" Target="http://www.facebook.com/illinois.worknet" TargetMode="External"/><Relationship Id="rId10" Type="http://schemas.openxmlformats.org/officeDocument/2006/relationships/image" Target="../media/image22.gif"/><Relationship Id="rId19" Type="http://schemas.openxmlformats.org/officeDocument/2006/relationships/hyperlink" Target="http://illinoisworknet.eventbrite.com/" TargetMode="External"/><Relationship Id="rId4" Type="http://schemas.openxmlformats.org/officeDocument/2006/relationships/image" Target="../media/image19.png"/><Relationship Id="rId9" Type="http://schemas.openxmlformats.org/officeDocument/2006/relationships/hyperlink" Target="http://www.linkedin.com/company/illinois-worknet" TargetMode="External"/><Relationship Id="rId14" Type="http://schemas.openxmlformats.org/officeDocument/2006/relationships/image" Target="../media/image24.gif"/><Relationship Id="rId22"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Networking Essentials</a:t>
            </a:r>
          </a:p>
        </p:txBody>
      </p:sp>
      <p:sp>
        <p:nvSpPr>
          <p:cNvPr id="3" name="Subtitle 2"/>
          <p:cNvSpPr>
            <a:spLocks noGrp="1"/>
          </p:cNvSpPr>
          <p:nvPr>
            <p:ph type="subTitle" idx="4294967295"/>
          </p:nvPr>
        </p:nvSpPr>
        <p:spPr>
          <a:xfrm>
            <a:off x="2133600" y="4456113"/>
            <a:ext cx="10058400" cy="1143000"/>
          </a:xfrm>
        </p:spPr>
        <p:txBody>
          <a:bodyPr/>
          <a:lstStyle/>
          <a:p>
            <a:r>
              <a:rPr lang="en-US" dirty="0"/>
              <a:t>What to do Before, During and After a Networking event</a:t>
            </a:r>
          </a:p>
        </p:txBody>
      </p:sp>
    </p:spTree>
    <p:extLst>
      <p:ext uri="{BB962C8B-B14F-4D97-AF65-F5344CB8AC3E}">
        <p14:creationId xmlns:p14="http://schemas.microsoft.com/office/powerpoint/2010/main" val="391071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Business Cards</a:t>
            </a:r>
          </a:p>
          <a:p>
            <a:pPr lvl="1"/>
            <a:r>
              <a:rPr lang="en-US" dirty="0"/>
              <a:t>In a box</a:t>
            </a:r>
          </a:p>
          <a:p>
            <a:pPr lvl="1"/>
            <a:r>
              <a:rPr lang="en-US" dirty="0"/>
              <a:t>Scanning</a:t>
            </a:r>
          </a:p>
          <a:p>
            <a:pPr lvl="1"/>
            <a:r>
              <a:rPr lang="en-US" dirty="0"/>
              <a:t>Rubber Banded together</a:t>
            </a:r>
          </a:p>
          <a:p>
            <a:r>
              <a:rPr lang="en-US" dirty="0"/>
              <a:t>Database</a:t>
            </a:r>
          </a:p>
          <a:p>
            <a:pPr lvl="1"/>
            <a:r>
              <a:rPr lang="en-US" dirty="0"/>
              <a:t>Add to a CRM</a:t>
            </a:r>
          </a:p>
          <a:p>
            <a:pPr lvl="1"/>
            <a:r>
              <a:rPr lang="en-US" dirty="0"/>
              <a:t>Invite to LinkedIn or other social media</a:t>
            </a:r>
          </a:p>
          <a:p>
            <a:r>
              <a:rPr lang="en-US" dirty="0"/>
              <a:t>Follow-up Emails</a:t>
            </a:r>
          </a:p>
          <a:p>
            <a:pPr lvl="1"/>
            <a:r>
              <a:rPr lang="en-US" dirty="0"/>
              <a:t>Pleasantries</a:t>
            </a:r>
          </a:p>
          <a:p>
            <a:pPr lvl="1"/>
            <a:r>
              <a:rPr lang="en-US" dirty="0"/>
              <a:t>Schedule a time to meet</a:t>
            </a:r>
          </a:p>
          <a:p>
            <a:pPr lvl="1"/>
            <a:r>
              <a:rPr lang="en-US" dirty="0"/>
              <a:t>Invite to follow your social media/e-news letters</a:t>
            </a:r>
          </a:p>
          <a:p>
            <a:r>
              <a:rPr lang="en-US" dirty="0"/>
              <a:t>Keep your promise!</a:t>
            </a:r>
          </a:p>
        </p:txBody>
      </p:sp>
      <p:sp>
        <p:nvSpPr>
          <p:cNvPr id="5" name="Footer Placeholder 4"/>
          <p:cNvSpPr>
            <a:spLocks noGrp="1"/>
          </p:cNvSpPr>
          <p:nvPr>
            <p:ph type="ftr" sz="quarter" idx="11"/>
          </p:nvPr>
        </p:nvSpPr>
        <p:spPr/>
        <p:txBody>
          <a:bodyPr/>
          <a:lstStyle/>
          <a:p>
            <a:r>
              <a:rPr lang="en-US"/>
              <a:t>www.illinoisworknet.com/socialmedia</a:t>
            </a:r>
          </a:p>
        </p:txBody>
      </p:sp>
      <p:sp>
        <p:nvSpPr>
          <p:cNvPr id="6" name="Slide Number Placeholder 5"/>
          <p:cNvSpPr>
            <a:spLocks noGrp="1"/>
          </p:cNvSpPr>
          <p:nvPr>
            <p:ph type="sldNum" sz="quarter" idx="12"/>
          </p:nvPr>
        </p:nvSpPr>
        <p:spPr/>
        <p:txBody>
          <a:bodyPr/>
          <a:lstStyle/>
          <a:p>
            <a:fld id="{C07DF860-389F-4E33-95F3-AC83AA1FF63F}" type="slidenum">
              <a:rPr lang="en-US" smtClean="0"/>
              <a:t>10</a:t>
            </a:fld>
            <a:endParaRPr lang="en-US"/>
          </a:p>
        </p:txBody>
      </p:sp>
      <p:sp>
        <p:nvSpPr>
          <p:cNvPr id="2" name="Title 1"/>
          <p:cNvSpPr>
            <a:spLocks noGrp="1"/>
          </p:cNvSpPr>
          <p:nvPr>
            <p:ph type="title" idx="4294967295"/>
          </p:nvPr>
        </p:nvSpPr>
        <p:spPr/>
        <p:txBody>
          <a:bodyPr/>
          <a:lstStyle/>
          <a:p>
            <a:r>
              <a:rPr lang="en-US" dirty="0"/>
              <a:t>After the Event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574" y="1900093"/>
            <a:ext cx="4159652" cy="3138510"/>
          </a:xfrm>
          <a:prstGeom prst="rect">
            <a:avLst/>
          </a:prstGeom>
        </p:spPr>
      </p:pic>
    </p:spTree>
    <p:extLst>
      <p:ext uri="{BB962C8B-B14F-4D97-AF65-F5344CB8AC3E}">
        <p14:creationId xmlns:p14="http://schemas.microsoft.com/office/powerpoint/2010/main" val="937490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474" y="1900093"/>
            <a:ext cx="6329898" cy="3609223"/>
          </a:xfrm>
        </p:spPr>
        <p:txBody>
          <a:bodyPr/>
          <a:lstStyle/>
          <a:p>
            <a:r>
              <a:rPr lang="en-US" dirty="0"/>
              <a:t>Template for a follow-up email or phone call</a:t>
            </a:r>
          </a:p>
          <a:p>
            <a:r>
              <a:rPr lang="en-US" dirty="0"/>
              <a:t>Schedule a date</a:t>
            </a:r>
          </a:p>
          <a:p>
            <a:r>
              <a:rPr lang="en-US" dirty="0"/>
              <a:t>Connecting on social networks</a:t>
            </a:r>
          </a:p>
          <a:p>
            <a:r>
              <a:rPr lang="en-US" dirty="0"/>
              <a:t>CRM – Contact Resource Management</a:t>
            </a:r>
          </a:p>
          <a:p>
            <a:r>
              <a:rPr lang="en-US" dirty="0"/>
              <a:t>Follow-up plan for days, week, month, quarterly  </a:t>
            </a:r>
          </a:p>
          <a:p>
            <a:endParaRPr lang="en-US" dirty="0"/>
          </a:p>
        </p:txBody>
      </p:sp>
      <p:sp>
        <p:nvSpPr>
          <p:cNvPr id="5" name="Footer Placeholder 4"/>
          <p:cNvSpPr>
            <a:spLocks noGrp="1"/>
          </p:cNvSpPr>
          <p:nvPr>
            <p:ph type="ftr" sz="quarter" idx="11"/>
          </p:nvPr>
        </p:nvSpPr>
        <p:spPr/>
        <p:txBody>
          <a:bodyPr/>
          <a:lstStyle/>
          <a:p>
            <a:r>
              <a:rPr lang="en-US"/>
              <a:t>www.illinoisworknet.com/socialmedia</a:t>
            </a:r>
          </a:p>
        </p:txBody>
      </p:sp>
      <p:sp>
        <p:nvSpPr>
          <p:cNvPr id="6" name="Slide Number Placeholder 5"/>
          <p:cNvSpPr>
            <a:spLocks noGrp="1"/>
          </p:cNvSpPr>
          <p:nvPr>
            <p:ph type="sldNum" sz="quarter" idx="12"/>
          </p:nvPr>
        </p:nvSpPr>
        <p:spPr/>
        <p:txBody>
          <a:bodyPr/>
          <a:lstStyle/>
          <a:p>
            <a:fld id="{C07DF860-389F-4E33-95F3-AC83AA1FF63F}" type="slidenum">
              <a:rPr lang="en-US" smtClean="0"/>
              <a:t>11</a:t>
            </a:fld>
            <a:endParaRPr lang="en-US"/>
          </a:p>
        </p:txBody>
      </p:sp>
      <p:sp>
        <p:nvSpPr>
          <p:cNvPr id="2" name="Title 1"/>
          <p:cNvSpPr>
            <a:spLocks noGrp="1"/>
          </p:cNvSpPr>
          <p:nvPr>
            <p:ph type="title" idx="4294967295"/>
          </p:nvPr>
        </p:nvSpPr>
        <p:spPr/>
        <p:txBody>
          <a:bodyPr/>
          <a:lstStyle/>
          <a:p>
            <a:r>
              <a:rPr lang="en-US" dirty="0"/>
              <a:t>After the Event - Techniques</a:t>
            </a:r>
          </a:p>
        </p:txBody>
      </p:sp>
      <p:pic>
        <p:nvPicPr>
          <p:cNvPr id="4" name="Picture 3"/>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705600" y="2371204"/>
            <a:ext cx="3810000" cy="2667000"/>
          </a:xfrm>
          <a:prstGeom prst="rect">
            <a:avLst/>
          </a:prstGeom>
        </p:spPr>
      </p:pic>
    </p:spTree>
    <p:extLst>
      <p:ext uri="{BB962C8B-B14F-4D97-AF65-F5344CB8AC3E}">
        <p14:creationId xmlns:p14="http://schemas.microsoft.com/office/powerpoint/2010/main" val="316774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473" y="1900093"/>
            <a:ext cx="5317527" cy="3609223"/>
          </a:xfrm>
        </p:spPr>
        <p:txBody>
          <a:bodyPr>
            <a:normAutofit fontScale="92500" lnSpcReduction="20000"/>
          </a:bodyPr>
          <a:lstStyle/>
          <a:p>
            <a:r>
              <a:rPr lang="en-US" dirty="0"/>
              <a:t>How long is a good follow-up appointment</a:t>
            </a:r>
          </a:p>
          <a:p>
            <a:r>
              <a:rPr lang="en-US" dirty="0"/>
              <a:t>Bring brochures/take-</a:t>
            </a:r>
            <a:r>
              <a:rPr lang="en-US" dirty="0" err="1"/>
              <a:t>aways</a:t>
            </a:r>
            <a:endParaRPr lang="en-US" dirty="0"/>
          </a:p>
          <a:p>
            <a:r>
              <a:rPr lang="en-US" dirty="0"/>
              <a:t>Mutually discuss </a:t>
            </a:r>
          </a:p>
          <a:p>
            <a:pPr lvl="1"/>
            <a:r>
              <a:rPr lang="en-US" dirty="0"/>
              <a:t>Ideal clients / referrals</a:t>
            </a:r>
          </a:p>
          <a:p>
            <a:pPr lvl="1"/>
            <a:r>
              <a:rPr lang="en-US" dirty="0"/>
              <a:t>Trigger phrase</a:t>
            </a:r>
          </a:p>
          <a:p>
            <a:r>
              <a:rPr lang="en-US" dirty="0"/>
              <a:t>Listen</a:t>
            </a:r>
          </a:p>
          <a:p>
            <a:r>
              <a:rPr lang="en-US" dirty="0"/>
              <a:t>Note your follow-up – maintain your integrity</a:t>
            </a:r>
          </a:p>
          <a:p>
            <a:r>
              <a:rPr lang="en-US" dirty="0"/>
              <a:t>Don’t forget the ASK!</a:t>
            </a:r>
          </a:p>
          <a:p>
            <a:endParaRPr lang="en-US" dirty="0"/>
          </a:p>
        </p:txBody>
      </p:sp>
      <p:sp>
        <p:nvSpPr>
          <p:cNvPr id="5" name="Footer Placeholder 4"/>
          <p:cNvSpPr>
            <a:spLocks noGrp="1"/>
          </p:cNvSpPr>
          <p:nvPr>
            <p:ph type="ftr" sz="quarter" idx="11"/>
          </p:nvPr>
        </p:nvSpPr>
        <p:spPr/>
        <p:txBody>
          <a:bodyPr/>
          <a:lstStyle/>
          <a:p>
            <a:r>
              <a:rPr lang="en-US"/>
              <a:t>www.illinoisworknet.com/socialmedia</a:t>
            </a:r>
          </a:p>
        </p:txBody>
      </p:sp>
      <p:sp>
        <p:nvSpPr>
          <p:cNvPr id="6" name="Slide Number Placeholder 5"/>
          <p:cNvSpPr>
            <a:spLocks noGrp="1"/>
          </p:cNvSpPr>
          <p:nvPr>
            <p:ph type="sldNum" sz="quarter" idx="12"/>
          </p:nvPr>
        </p:nvSpPr>
        <p:spPr/>
        <p:txBody>
          <a:bodyPr/>
          <a:lstStyle/>
          <a:p>
            <a:fld id="{C07DF860-389F-4E33-95F3-AC83AA1FF63F}" type="slidenum">
              <a:rPr lang="en-US" smtClean="0"/>
              <a:t>12</a:t>
            </a:fld>
            <a:endParaRPr lang="en-US"/>
          </a:p>
        </p:txBody>
      </p:sp>
      <p:sp>
        <p:nvSpPr>
          <p:cNvPr id="2" name="Title 1"/>
          <p:cNvSpPr>
            <a:spLocks noGrp="1"/>
          </p:cNvSpPr>
          <p:nvPr>
            <p:ph type="title" idx="4294967295"/>
          </p:nvPr>
        </p:nvSpPr>
        <p:spPr/>
        <p:txBody>
          <a:bodyPr/>
          <a:lstStyle/>
          <a:p>
            <a:r>
              <a:rPr lang="en-US" dirty="0"/>
              <a:t>At the Appointment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211" y="1845734"/>
            <a:ext cx="5080000" cy="3390900"/>
          </a:xfrm>
          <a:prstGeom prst="rect">
            <a:avLst/>
          </a:prstGeom>
        </p:spPr>
      </p:pic>
    </p:spTree>
    <p:extLst>
      <p:ext uri="{BB962C8B-B14F-4D97-AF65-F5344CB8AC3E}">
        <p14:creationId xmlns:p14="http://schemas.microsoft.com/office/powerpoint/2010/main" val="2103514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964340"/>
            <a:ext cx="4228482" cy="3904753"/>
          </a:xfrm>
        </p:spPr>
        <p:txBody>
          <a:bodyPr/>
          <a:lstStyle/>
          <a:p>
            <a:r>
              <a:rPr lang="en-US" dirty="0"/>
              <a:t>Make the referrals</a:t>
            </a:r>
          </a:p>
          <a:p>
            <a:r>
              <a:rPr lang="en-US" dirty="0"/>
              <a:t>Stay in contact on a regularly defined time period</a:t>
            </a:r>
          </a:p>
          <a:p>
            <a:r>
              <a:rPr lang="en-US" dirty="0"/>
              <a:t>Do what you say; and, Say what you do!</a:t>
            </a:r>
          </a:p>
        </p:txBody>
      </p:sp>
      <p:sp>
        <p:nvSpPr>
          <p:cNvPr id="5" name="Footer Placeholder 4"/>
          <p:cNvSpPr>
            <a:spLocks noGrp="1"/>
          </p:cNvSpPr>
          <p:nvPr>
            <p:ph type="ftr" sz="quarter" idx="11"/>
          </p:nvPr>
        </p:nvSpPr>
        <p:spPr/>
        <p:txBody>
          <a:bodyPr/>
          <a:lstStyle/>
          <a:p>
            <a:r>
              <a:rPr lang="en-US"/>
              <a:t>www.illinoisworknet.com/socialmedia</a:t>
            </a:r>
          </a:p>
        </p:txBody>
      </p:sp>
      <p:sp>
        <p:nvSpPr>
          <p:cNvPr id="6" name="Slide Number Placeholder 5"/>
          <p:cNvSpPr>
            <a:spLocks noGrp="1"/>
          </p:cNvSpPr>
          <p:nvPr>
            <p:ph type="sldNum" sz="quarter" idx="12"/>
          </p:nvPr>
        </p:nvSpPr>
        <p:spPr/>
        <p:txBody>
          <a:bodyPr/>
          <a:lstStyle/>
          <a:p>
            <a:fld id="{C07DF860-389F-4E33-95F3-AC83AA1FF63F}" type="slidenum">
              <a:rPr lang="en-US" smtClean="0"/>
              <a:t>13</a:t>
            </a:fld>
            <a:endParaRPr lang="en-US"/>
          </a:p>
        </p:txBody>
      </p:sp>
      <p:sp>
        <p:nvSpPr>
          <p:cNvPr id="2" name="Title 1"/>
          <p:cNvSpPr>
            <a:spLocks noGrp="1"/>
          </p:cNvSpPr>
          <p:nvPr>
            <p:ph type="title" idx="4294967295"/>
          </p:nvPr>
        </p:nvSpPr>
        <p:spPr/>
        <p:txBody>
          <a:bodyPr/>
          <a:lstStyle/>
          <a:p>
            <a:r>
              <a:rPr lang="en-US" dirty="0"/>
              <a:t>After the Appointment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051" y="1535927"/>
            <a:ext cx="5682769" cy="3786145"/>
          </a:xfrm>
          <a:prstGeom prst="rect">
            <a:avLst/>
          </a:prstGeom>
        </p:spPr>
      </p:pic>
    </p:spTree>
    <p:extLst>
      <p:ext uri="{BB962C8B-B14F-4D97-AF65-F5344CB8AC3E}">
        <p14:creationId xmlns:p14="http://schemas.microsoft.com/office/powerpoint/2010/main" val="1319816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599" y="6356350"/>
            <a:ext cx="4683907" cy="365125"/>
          </a:xfrm>
        </p:spPr>
        <p:txBody>
          <a:bodyPr/>
          <a:lstStyle/>
          <a:p>
            <a:r>
              <a:rPr lang="en-US"/>
              <a:t>www.illinoisworknet.com/socialmedia</a:t>
            </a:r>
            <a:endParaRPr lang="en-US" dirty="0"/>
          </a:p>
        </p:txBody>
      </p:sp>
      <p:sp>
        <p:nvSpPr>
          <p:cNvPr id="6" name="Slide Number Placeholder 5"/>
          <p:cNvSpPr>
            <a:spLocks noGrp="1"/>
          </p:cNvSpPr>
          <p:nvPr>
            <p:ph type="sldNum" sz="quarter" idx="12"/>
          </p:nvPr>
        </p:nvSpPr>
        <p:spPr/>
        <p:txBody>
          <a:bodyPr/>
          <a:lstStyle/>
          <a:p>
            <a:fld id="{C07DF860-389F-4E33-95F3-AC83AA1FF63F}" type="slidenum">
              <a:rPr lang="en-US" smtClean="0"/>
              <a:t>14</a:t>
            </a:fld>
            <a:endParaRPr lang="en-US"/>
          </a:p>
        </p:txBody>
      </p:sp>
      <p:sp>
        <p:nvSpPr>
          <p:cNvPr id="3" name="Content Placeholder 2"/>
          <p:cNvSpPr>
            <a:spLocks noGrp="1"/>
          </p:cNvSpPr>
          <p:nvPr>
            <p:ph idx="4294967295"/>
          </p:nvPr>
        </p:nvSpPr>
        <p:spPr>
          <a:xfrm>
            <a:off x="5703475" y="2759529"/>
            <a:ext cx="6022299" cy="2749787"/>
          </a:xfrm>
        </p:spPr>
        <p:txBody>
          <a:bodyPr>
            <a:normAutofit/>
          </a:bodyPr>
          <a:lstStyle/>
          <a:p>
            <a:r>
              <a:rPr lang="en-US" dirty="0"/>
              <a:t>Check more networking information on Illinois workNet at:</a:t>
            </a:r>
          </a:p>
          <a:p>
            <a:r>
              <a:rPr lang="en-US" sz="2800" dirty="0">
                <a:hlinkClick r:id="rId3"/>
              </a:rPr>
              <a:t>www.illinoisworknet.com/socialmedia</a:t>
            </a:r>
          </a:p>
          <a:p>
            <a:r>
              <a:rPr lang="en-US" dirty="0">
                <a:hlinkClick r:id="rId3"/>
              </a:rPr>
              <a:t>info@illinoisworknet.com</a:t>
            </a:r>
            <a:r>
              <a:rPr lang="en-US" sz="2800" dirty="0">
                <a:hlinkClick r:id="rId3"/>
              </a:rPr>
              <a:t> </a:t>
            </a:r>
            <a:endParaRPr lang="en-US" sz="2800" dirty="0"/>
          </a:p>
          <a:p>
            <a:endParaRPr lang="en-US" dirty="0"/>
          </a:p>
          <a:p>
            <a:endParaRPr lang="en-US" dirty="0"/>
          </a:p>
        </p:txBody>
      </p:sp>
      <p:sp>
        <p:nvSpPr>
          <p:cNvPr id="2" name="Title 1"/>
          <p:cNvSpPr>
            <a:spLocks noGrp="1"/>
          </p:cNvSpPr>
          <p:nvPr>
            <p:ph type="title" idx="4294967295"/>
          </p:nvPr>
        </p:nvSpPr>
        <p:spPr>
          <a:xfrm>
            <a:off x="5787571" y="365125"/>
            <a:ext cx="5938203" cy="1325563"/>
          </a:xfrm>
        </p:spPr>
        <p:txBody>
          <a:bodyPr/>
          <a:lstStyle/>
          <a:p>
            <a:r>
              <a:rPr lang="en-US" dirty="0"/>
              <a:t>Thank you for joining us!</a:t>
            </a:r>
          </a:p>
        </p:txBody>
      </p:sp>
      <p:pic>
        <p:nvPicPr>
          <p:cNvPr id="8" name="Picture 7"/>
          <p:cNvPicPr>
            <a:picLocks noChangeAspect="1"/>
          </p:cNvPicPr>
          <p:nvPr/>
        </p:nvPicPr>
        <p:blipFill>
          <a:blip r:embed="rId4"/>
          <a:stretch>
            <a:fillRect/>
          </a:stretch>
        </p:blipFill>
        <p:spPr>
          <a:xfrm>
            <a:off x="1507136" y="1708116"/>
            <a:ext cx="2926080" cy="2926080"/>
          </a:xfrm>
          <a:prstGeom prst="rect">
            <a:avLst/>
          </a:prstGeom>
        </p:spPr>
      </p:pic>
      <p:pic>
        <p:nvPicPr>
          <p:cNvPr id="1027" name="Picture 3" descr="Illinois Worknet on Twitt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5212" y="1646266"/>
            <a:ext cx="33337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linois Worknet Virtual Job Club">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1591" y="1640871"/>
            <a:ext cx="33337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llinois Worknet on LinkedIn">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3165" y="1640871"/>
            <a:ext cx="33337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llinois Worknet on Youtube">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5154" y="1640871"/>
            <a:ext cx="33337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llinois Worknet on RSS Feed">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57143" y="1640872"/>
            <a:ext cx="33337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linois Worknet on Pinterest">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89132" y="1640873"/>
            <a:ext cx="33337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Illinois Worknet on Google+">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800448" y="1627544"/>
            <a:ext cx="33337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llinois Worknet on Eventbrite">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32437" y="1620879"/>
            <a:ext cx="33337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llinois Worknet on SlideShare">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664426" y="1627544"/>
            <a:ext cx="33337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inois Worknet on Facebook">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53479" y="1640870"/>
            <a:ext cx="333375" cy="3333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87571" y="1164018"/>
            <a:ext cx="5005893" cy="369332"/>
          </a:xfrm>
          <a:prstGeom prst="rect">
            <a:avLst/>
          </a:prstGeom>
          <a:noFill/>
        </p:spPr>
        <p:txBody>
          <a:bodyPr wrap="square" rtlCol="0">
            <a:spAutoFit/>
          </a:bodyPr>
          <a:lstStyle/>
          <a:p>
            <a:r>
              <a:rPr lang="en-US" dirty="0"/>
              <a:t>Connect and Network with Illinois workNet here:</a:t>
            </a:r>
          </a:p>
        </p:txBody>
      </p:sp>
    </p:spTree>
    <p:extLst>
      <p:ext uri="{BB962C8B-B14F-4D97-AF65-F5344CB8AC3E}">
        <p14:creationId xmlns:p14="http://schemas.microsoft.com/office/powerpoint/2010/main" val="281463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Optimism</a:t>
            </a:r>
          </a:p>
          <a:p>
            <a:r>
              <a:rPr lang="en-US" dirty="0"/>
              <a:t>Before event</a:t>
            </a:r>
          </a:p>
          <a:p>
            <a:r>
              <a:rPr lang="en-US" dirty="0"/>
              <a:t>During event</a:t>
            </a:r>
          </a:p>
          <a:p>
            <a:r>
              <a:rPr lang="en-US" dirty="0"/>
              <a:t>After event</a:t>
            </a:r>
          </a:p>
          <a:p>
            <a:r>
              <a:rPr lang="en-US" dirty="0"/>
              <a:t>Follow-up</a:t>
            </a:r>
          </a:p>
          <a:p>
            <a:r>
              <a:rPr lang="en-US" dirty="0"/>
              <a:t>On-going communication</a:t>
            </a:r>
          </a:p>
        </p:txBody>
      </p:sp>
      <p:sp>
        <p:nvSpPr>
          <p:cNvPr id="5" name="Footer Placeholder 4"/>
          <p:cNvSpPr>
            <a:spLocks noGrp="1"/>
          </p:cNvSpPr>
          <p:nvPr>
            <p:ph type="ftr" sz="quarter" idx="11"/>
          </p:nvPr>
        </p:nvSpPr>
        <p:spPr/>
        <p:txBody>
          <a:bodyPr/>
          <a:lstStyle/>
          <a:p>
            <a:r>
              <a:rPr lang="en-US"/>
              <a:t>www.illinoisworknet.com/socialmedia</a:t>
            </a:r>
          </a:p>
        </p:txBody>
      </p:sp>
      <p:sp>
        <p:nvSpPr>
          <p:cNvPr id="6" name="Slide Number Placeholder 5"/>
          <p:cNvSpPr>
            <a:spLocks noGrp="1"/>
          </p:cNvSpPr>
          <p:nvPr>
            <p:ph type="sldNum" sz="quarter" idx="12"/>
          </p:nvPr>
        </p:nvSpPr>
        <p:spPr/>
        <p:txBody>
          <a:bodyPr/>
          <a:lstStyle/>
          <a:p>
            <a:fld id="{C07DF860-389F-4E33-95F3-AC83AA1FF63F}" type="slidenum">
              <a:rPr lang="en-US" smtClean="0"/>
              <a:t>2</a:t>
            </a:fld>
            <a:endParaRPr lang="en-US"/>
          </a:p>
        </p:txBody>
      </p:sp>
      <p:sp>
        <p:nvSpPr>
          <p:cNvPr id="2" name="Title 1"/>
          <p:cNvSpPr>
            <a:spLocks noGrp="1"/>
          </p:cNvSpPr>
          <p:nvPr>
            <p:ph type="title" idx="4294967295"/>
          </p:nvPr>
        </p:nvSpPr>
        <p:spPr/>
        <p:txBody>
          <a:bodyPr/>
          <a:lstStyle/>
          <a:p>
            <a:r>
              <a:rPr lang="en-US" dirty="0"/>
              <a:t>What are we talking about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886" y="1386050"/>
            <a:ext cx="4123266" cy="4123266"/>
          </a:xfrm>
          <a:prstGeom prst="rect">
            <a:avLst/>
          </a:prstGeom>
        </p:spPr>
      </p:pic>
    </p:spTree>
    <p:extLst>
      <p:ext uri="{BB962C8B-B14F-4D97-AF65-F5344CB8AC3E}">
        <p14:creationId xmlns:p14="http://schemas.microsoft.com/office/powerpoint/2010/main" val="54882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6533230" cy="4023360"/>
          </a:xfrm>
        </p:spPr>
        <p:txBody>
          <a:bodyPr>
            <a:normAutofit lnSpcReduction="10000"/>
          </a:bodyPr>
          <a:lstStyle/>
          <a:p>
            <a:r>
              <a:rPr lang="en-US" sz="2800" dirty="0"/>
              <a:t>When you joined a group like a chamber of commerce or other networking group did you expect that the phones were going to ring non-stop?</a:t>
            </a:r>
          </a:p>
          <a:p>
            <a:r>
              <a:rPr lang="en-US" sz="2800" dirty="0"/>
              <a:t>When you attend an event, do you expect  phone calls from people to whom you hand your card?</a:t>
            </a:r>
          </a:p>
          <a:p>
            <a:r>
              <a:rPr lang="en-US" sz="2800" dirty="0"/>
              <a:t>Do you expect to close business with each of those people to whom you gave your card?</a:t>
            </a:r>
          </a:p>
          <a:p>
            <a:endParaRPr lang="en-US" sz="2800" dirty="0"/>
          </a:p>
          <a:p>
            <a:endParaRPr lang="en-US" sz="2800" dirty="0"/>
          </a:p>
        </p:txBody>
      </p:sp>
      <p:sp>
        <p:nvSpPr>
          <p:cNvPr id="5" name="Footer Placeholder 4"/>
          <p:cNvSpPr>
            <a:spLocks noGrp="1"/>
          </p:cNvSpPr>
          <p:nvPr>
            <p:ph type="ftr" sz="quarter" idx="11"/>
          </p:nvPr>
        </p:nvSpPr>
        <p:spPr/>
        <p:txBody>
          <a:bodyPr/>
          <a:lstStyle/>
          <a:p>
            <a:r>
              <a:rPr lang="en-US"/>
              <a:t>www.illinoisworknet.com/socialmedia</a:t>
            </a:r>
          </a:p>
        </p:txBody>
      </p:sp>
      <p:sp>
        <p:nvSpPr>
          <p:cNvPr id="6" name="Slide Number Placeholder 5"/>
          <p:cNvSpPr>
            <a:spLocks noGrp="1"/>
          </p:cNvSpPr>
          <p:nvPr>
            <p:ph type="sldNum" sz="quarter" idx="12"/>
          </p:nvPr>
        </p:nvSpPr>
        <p:spPr/>
        <p:txBody>
          <a:bodyPr/>
          <a:lstStyle/>
          <a:p>
            <a:fld id="{C07DF860-389F-4E33-95F3-AC83AA1FF63F}" type="slidenum">
              <a:rPr lang="en-US" smtClean="0"/>
              <a:t>3</a:t>
            </a:fld>
            <a:endParaRPr lang="en-US"/>
          </a:p>
        </p:txBody>
      </p:sp>
      <p:sp>
        <p:nvSpPr>
          <p:cNvPr id="2" name="Title 1"/>
          <p:cNvSpPr>
            <a:spLocks noGrp="1"/>
          </p:cNvSpPr>
          <p:nvPr>
            <p:ph type="title" idx="4294967295"/>
          </p:nvPr>
        </p:nvSpPr>
        <p:spPr/>
        <p:txBody>
          <a:bodyPr/>
          <a:lstStyle/>
          <a:p>
            <a:r>
              <a:rPr lang="en-US" dirty="0"/>
              <a:t>Optimism</a:t>
            </a:r>
          </a:p>
        </p:txBody>
      </p:sp>
      <p:sp>
        <p:nvSpPr>
          <p:cNvPr id="4" name="Rectangle 3"/>
          <p:cNvSpPr/>
          <p:nvPr/>
        </p:nvSpPr>
        <p:spPr>
          <a:xfrm>
            <a:off x="7494990" y="2136338"/>
            <a:ext cx="3167022" cy="2585323"/>
          </a:xfrm>
          <a:prstGeom prst="rect">
            <a:avLst/>
          </a:prstGeom>
          <a:noFill/>
        </p:spPr>
        <p:txBody>
          <a:bodyPr wrap="none" lIns="91440" tIns="45720" rIns="91440" bIns="45720">
            <a:spAutoFit/>
          </a:bodyPr>
          <a:lstStyle/>
          <a:p>
            <a:pPr algn="ctr"/>
            <a:r>
              <a:rPr lang="en-US" sz="5400" b="0" cap="none" spc="0" dirty="0">
                <a:ln w="0"/>
                <a:solidFill>
                  <a:schemeClr val="accent2">
                    <a:lumMod val="50000"/>
                  </a:schemeClr>
                </a:solidFill>
                <a:effectLst>
                  <a:reflection blurRad="6350" stA="53000" endA="300" endPos="35500" dir="5400000" sy="-90000" algn="bl" rotWithShape="0"/>
                </a:effectLst>
              </a:rPr>
              <a:t>Realistic</a:t>
            </a:r>
          </a:p>
          <a:p>
            <a:pPr algn="ctr"/>
            <a:r>
              <a:rPr lang="en-US" sz="5400" dirty="0">
                <a:ln w="0"/>
                <a:solidFill>
                  <a:schemeClr val="accent2">
                    <a:lumMod val="50000"/>
                  </a:schemeClr>
                </a:solidFill>
                <a:effectLst>
                  <a:reflection blurRad="6350" stA="53000" endA="300" endPos="35500" dir="5400000" sy="-90000" algn="bl" rotWithShape="0"/>
                </a:effectLst>
              </a:rPr>
              <a:t>vs.</a:t>
            </a:r>
          </a:p>
          <a:p>
            <a:pPr algn="ctr"/>
            <a:r>
              <a:rPr lang="en-US" sz="5400" b="0" cap="none" spc="0" dirty="0">
                <a:ln w="0"/>
                <a:solidFill>
                  <a:schemeClr val="accent2">
                    <a:lumMod val="50000"/>
                  </a:schemeClr>
                </a:solidFill>
                <a:effectLst>
                  <a:reflection blurRad="6350" stA="53000" endA="300" endPos="35500" dir="5400000" sy="-90000" algn="bl" rotWithShape="0"/>
                </a:effectLst>
              </a:rPr>
              <a:t>Unrealistic</a:t>
            </a:r>
          </a:p>
        </p:txBody>
      </p:sp>
    </p:spTree>
    <p:extLst>
      <p:ext uri="{BB962C8B-B14F-4D97-AF65-F5344CB8AC3E}">
        <p14:creationId xmlns:p14="http://schemas.microsoft.com/office/powerpoint/2010/main" val="4110112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What type of event is it?</a:t>
            </a:r>
          </a:p>
          <a:p>
            <a:pPr lvl="1"/>
            <a:r>
              <a:rPr lang="en-US" dirty="0"/>
              <a:t>Business After Hours</a:t>
            </a:r>
          </a:p>
          <a:p>
            <a:pPr lvl="1"/>
            <a:r>
              <a:rPr lang="en-US" dirty="0"/>
              <a:t>Networking luncheon</a:t>
            </a:r>
          </a:p>
          <a:p>
            <a:pPr lvl="1"/>
            <a:r>
              <a:rPr lang="en-US" dirty="0"/>
              <a:t>Meet-up</a:t>
            </a:r>
          </a:p>
          <a:p>
            <a:r>
              <a:rPr lang="en-US" dirty="0"/>
              <a:t>What are your expectations?</a:t>
            </a:r>
          </a:p>
          <a:p>
            <a:pPr lvl="1"/>
            <a:r>
              <a:rPr lang="en-US" dirty="0"/>
              <a:t>Set a goal</a:t>
            </a:r>
          </a:p>
          <a:p>
            <a:pPr lvl="1"/>
            <a:r>
              <a:rPr lang="en-US" dirty="0"/>
              <a:t>Introduce or re-introduce</a:t>
            </a:r>
          </a:p>
          <a:p>
            <a:r>
              <a:rPr lang="en-US" dirty="0"/>
              <a:t>Do you need to research before you attend?</a:t>
            </a:r>
          </a:p>
          <a:p>
            <a:pPr lvl="1"/>
            <a:r>
              <a:rPr lang="en-US" dirty="0"/>
              <a:t>Who is the contact you need to meet?</a:t>
            </a:r>
          </a:p>
          <a:p>
            <a:pPr lvl="1"/>
            <a:r>
              <a:rPr lang="en-US" dirty="0"/>
              <a:t>Is this a company with which you might do business?</a:t>
            </a:r>
          </a:p>
        </p:txBody>
      </p:sp>
      <p:sp>
        <p:nvSpPr>
          <p:cNvPr id="5" name="Footer Placeholder 4"/>
          <p:cNvSpPr>
            <a:spLocks noGrp="1"/>
          </p:cNvSpPr>
          <p:nvPr>
            <p:ph type="ftr" sz="quarter" idx="11"/>
          </p:nvPr>
        </p:nvSpPr>
        <p:spPr/>
        <p:txBody>
          <a:bodyPr/>
          <a:lstStyle/>
          <a:p>
            <a:r>
              <a:rPr lang="en-US"/>
              <a:t>www.illinoisworknet.com/socialmedia</a:t>
            </a:r>
          </a:p>
        </p:txBody>
      </p:sp>
      <p:sp>
        <p:nvSpPr>
          <p:cNvPr id="6" name="Slide Number Placeholder 5"/>
          <p:cNvSpPr>
            <a:spLocks noGrp="1"/>
          </p:cNvSpPr>
          <p:nvPr>
            <p:ph type="sldNum" sz="quarter" idx="12"/>
          </p:nvPr>
        </p:nvSpPr>
        <p:spPr/>
        <p:txBody>
          <a:bodyPr/>
          <a:lstStyle/>
          <a:p>
            <a:fld id="{C07DF860-389F-4E33-95F3-AC83AA1FF63F}" type="slidenum">
              <a:rPr lang="en-US" smtClean="0"/>
              <a:t>4</a:t>
            </a:fld>
            <a:endParaRPr lang="en-US"/>
          </a:p>
        </p:txBody>
      </p:sp>
      <p:sp>
        <p:nvSpPr>
          <p:cNvPr id="2" name="Title 1"/>
          <p:cNvSpPr>
            <a:spLocks noGrp="1"/>
          </p:cNvSpPr>
          <p:nvPr>
            <p:ph type="title" idx="4294967295"/>
          </p:nvPr>
        </p:nvSpPr>
        <p:spPr/>
        <p:txBody>
          <a:bodyPr/>
          <a:lstStyle/>
          <a:p>
            <a:r>
              <a:rPr lang="en-US" dirty="0"/>
              <a:t>Before the Event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404" y="1625374"/>
            <a:ext cx="2504391" cy="3502644"/>
          </a:xfrm>
          <a:prstGeom prst="rect">
            <a:avLst/>
          </a:prstGeom>
        </p:spPr>
      </p:pic>
    </p:spTree>
    <p:extLst>
      <p:ext uri="{BB962C8B-B14F-4D97-AF65-F5344CB8AC3E}">
        <p14:creationId xmlns:p14="http://schemas.microsoft.com/office/powerpoint/2010/main" val="412861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Refine your elevator speech</a:t>
            </a:r>
          </a:p>
          <a:p>
            <a:r>
              <a:rPr lang="en-US" dirty="0"/>
              <a:t>Brush up on your current events</a:t>
            </a:r>
          </a:p>
          <a:p>
            <a:r>
              <a:rPr lang="en-US" dirty="0"/>
              <a:t>Reload your business cards</a:t>
            </a:r>
          </a:p>
          <a:p>
            <a:r>
              <a:rPr lang="en-US" dirty="0"/>
              <a:t>Practice not sounding like a perpetual sales pitch</a:t>
            </a:r>
          </a:p>
          <a:p>
            <a:r>
              <a:rPr lang="en-US" dirty="0"/>
              <a:t>Have a “get-to-know-you” question</a:t>
            </a:r>
          </a:p>
          <a:p>
            <a:r>
              <a:rPr lang="en-US" dirty="0"/>
              <a:t>Have name badge in your purse or pocket</a:t>
            </a:r>
          </a:p>
          <a:p>
            <a:r>
              <a:rPr lang="en-US" dirty="0"/>
              <a:t>Know who your 1</a:t>
            </a:r>
            <a:r>
              <a:rPr lang="en-US" baseline="30000" dirty="0"/>
              <a:t>st</a:t>
            </a:r>
            <a:r>
              <a:rPr lang="en-US" dirty="0"/>
              <a:t> priority</a:t>
            </a:r>
          </a:p>
          <a:p>
            <a:r>
              <a:rPr lang="en-US" dirty="0"/>
              <a:t>Types of groups – Chambers, </a:t>
            </a:r>
            <a:r>
              <a:rPr lang="en-US" dirty="0" err="1"/>
              <a:t>LeTip</a:t>
            </a:r>
            <a:r>
              <a:rPr lang="en-US" dirty="0"/>
              <a:t>, BNI, Leads, Associations</a:t>
            </a:r>
          </a:p>
        </p:txBody>
      </p:sp>
      <p:sp>
        <p:nvSpPr>
          <p:cNvPr id="4" name="Footer Placeholder 3"/>
          <p:cNvSpPr>
            <a:spLocks noGrp="1"/>
          </p:cNvSpPr>
          <p:nvPr>
            <p:ph type="ftr" sz="quarter" idx="11"/>
          </p:nvPr>
        </p:nvSpPr>
        <p:spPr/>
        <p:txBody>
          <a:bodyPr/>
          <a:lstStyle/>
          <a:p>
            <a:r>
              <a:rPr lang="en-US"/>
              <a:t>www.illinoisworknet.com/socialmedia</a:t>
            </a:r>
          </a:p>
        </p:txBody>
      </p:sp>
      <p:sp>
        <p:nvSpPr>
          <p:cNvPr id="6" name="Slide Number Placeholder 5"/>
          <p:cNvSpPr>
            <a:spLocks noGrp="1"/>
          </p:cNvSpPr>
          <p:nvPr>
            <p:ph type="sldNum" sz="quarter" idx="12"/>
          </p:nvPr>
        </p:nvSpPr>
        <p:spPr/>
        <p:txBody>
          <a:bodyPr/>
          <a:lstStyle/>
          <a:p>
            <a:fld id="{C07DF860-389F-4E33-95F3-AC83AA1FF63F}" type="slidenum">
              <a:rPr lang="en-US" smtClean="0"/>
              <a:t>5</a:t>
            </a:fld>
            <a:endParaRPr lang="en-US"/>
          </a:p>
        </p:txBody>
      </p:sp>
      <p:sp>
        <p:nvSpPr>
          <p:cNvPr id="2" name="Title 1"/>
          <p:cNvSpPr>
            <a:spLocks noGrp="1"/>
          </p:cNvSpPr>
          <p:nvPr>
            <p:ph type="title" idx="4294967295"/>
          </p:nvPr>
        </p:nvSpPr>
        <p:spPr/>
        <p:txBody>
          <a:bodyPr/>
          <a:lstStyle/>
          <a:p>
            <a:r>
              <a:rPr lang="en-US" dirty="0"/>
              <a:t>Techniques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430" y="1421670"/>
            <a:ext cx="2725097" cy="4087646"/>
          </a:xfrm>
          <a:prstGeom prst="rect">
            <a:avLst/>
          </a:prstGeom>
        </p:spPr>
      </p:pic>
    </p:spTree>
    <p:extLst>
      <p:ext uri="{BB962C8B-B14F-4D97-AF65-F5344CB8AC3E}">
        <p14:creationId xmlns:p14="http://schemas.microsoft.com/office/powerpoint/2010/main" val="3016445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4341253" cy="4023360"/>
          </a:xfrm>
        </p:spPr>
        <p:txBody>
          <a:bodyPr>
            <a:normAutofit/>
          </a:bodyPr>
          <a:lstStyle/>
          <a:p>
            <a:r>
              <a:rPr lang="en-US" dirty="0"/>
              <a:t>Who do I need to meet?</a:t>
            </a:r>
          </a:p>
          <a:p>
            <a:r>
              <a:rPr lang="en-US" dirty="0"/>
              <a:t>Where could I meet them?</a:t>
            </a:r>
          </a:p>
          <a:p>
            <a:r>
              <a:rPr lang="en-US" dirty="0"/>
              <a:t>Don’t judge a book by it’s cover!</a:t>
            </a:r>
          </a:p>
          <a:p>
            <a:r>
              <a:rPr lang="en-US" dirty="0"/>
              <a:t>Don’t be afraid to network with what you perceive as your competition.</a:t>
            </a:r>
          </a:p>
          <a:p>
            <a:endParaRPr lang="en-US" dirty="0"/>
          </a:p>
        </p:txBody>
      </p:sp>
      <p:sp>
        <p:nvSpPr>
          <p:cNvPr id="5" name="Footer Placeholder 4"/>
          <p:cNvSpPr>
            <a:spLocks noGrp="1"/>
          </p:cNvSpPr>
          <p:nvPr>
            <p:ph type="ftr" sz="quarter" idx="11"/>
          </p:nvPr>
        </p:nvSpPr>
        <p:spPr/>
        <p:txBody>
          <a:bodyPr/>
          <a:lstStyle/>
          <a:p>
            <a:r>
              <a:rPr lang="en-US"/>
              <a:t>www.illinoisworknet.com/socialmedia</a:t>
            </a:r>
          </a:p>
        </p:txBody>
      </p:sp>
      <p:sp>
        <p:nvSpPr>
          <p:cNvPr id="6" name="Slide Number Placeholder 5"/>
          <p:cNvSpPr>
            <a:spLocks noGrp="1"/>
          </p:cNvSpPr>
          <p:nvPr>
            <p:ph type="sldNum" sz="quarter" idx="12"/>
          </p:nvPr>
        </p:nvSpPr>
        <p:spPr/>
        <p:txBody>
          <a:bodyPr/>
          <a:lstStyle/>
          <a:p>
            <a:fld id="{C07DF860-389F-4E33-95F3-AC83AA1FF63F}" type="slidenum">
              <a:rPr lang="en-US" smtClean="0"/>
              <a:t>6</a:t>
            </a:fld>
            <a:endParaRPr lang="en-US"/>
          </a:p>
        </p:txBody>
      </p:sp>
      <p:sp>
        <p:nvSpPr>
          <p:cNvPr id="2" name="Title 1"/>
          <p:cNvSpPr>
            <a:spLocks noGrp="1"/>
          </p:cNvSpPr>
          <p:nvPr>
            <p:ph type="title" idx="4294967295"/>
          </p:nvPr>
        </p:nvSpPr>
        <p:spPr/>
        <p:txBody>
          <a:bodyPr/>
          <a:lstStyle/>
          <a:p>
            <a:r>
              <a:rPr lang="en-US" dirty="0"/>
              <a:t>Examples</a:t>
            </a:r>
          </a:p>
        </p:txBody>
      </p:sp>
      <p:sp>
        <p:nvSpPr>
          <p:cNvPr id="4" name="Rectangle 3"/>
          <p:cNvSpPr/>
          <p:nvPr/>
        </p:nvSpPr>
        <p:spPr>
          <a:xfrm>
            <a:off x="5640947" y="2700079"/>
            <a:ext cx="4341253" cy="1323439"/>
          </a:xfrm>
          <a:prstGeom prst="rect">
            <a:avLst/>
          </a:prstGeom>
          <a:noFill/>
        </p:spPr>
        <p:txBody>
          <a:bodyPr wrap="none" lIns="91440" tIns="45720" rIns="91440" bIns="45720">
            <a:spAutoFit/>
          </a:bodyPr>
          <a:lstStyle/>
          <a:p>
            <a:pPr algn="ctr"/>
            <a:r>
              <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 JULIAN" panose="02000000000000000000" pitchFamily="2" charset="0"/>
              </a:rPr>
              <a:t>Examples</a:t>
            </a:r>
          </a:p>
        </p:txBody>
      </p:sp>
    </p:spTree>
    <p:extLst>
      <p:ext uri="{BB962C8B-B14F-4D97-AF65-F5344CB8AC3E}">
        <p14:creationId xmlns:p14="http://schemas.microsoft.com/office/powerpoint/2010/main" val="273881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Nametags</a:t>
            </a:r>
          </a:p>
          <a:p>
            <a:pPr lvl="1"/>
            <a:r>
              <a:rPr lang="en-US" dirty="0"/>
              <a:t>Which side do you wear it</a:t>
            </a:r>
          </a:p>
          <a:p>
            <a:r>
              <a:rPr lang="en-US" dirty="0"/>
              <a:t>Shake Hands</a:t>
            </a:r>
          </a:p>
          <a:p>
            <a:pPr lvl="1"/>
            <a:r>
              <a:rPr lang="en-US" dirty="0"/>
              <a:t>How to shake a hand</a:t>
            </a:r>
          </a:p>
          <a:p>
            <a:pPr lvl="1"/>
            <a:r>
              <a:rPr lang="en-US" dirty="0"/>
              <a:t>Make eye contact </a:t>
            </a:r>
          </a:p>
          <a:p>
            <a:pPr lvl="1"/>
            <a:r>
              <a:rPr lang="en-US" dirty="0"/>
              <a:t>Repeat the person’s name</a:t>
            </a:r>
          </a:p>
          <a:p>
            <a:r>
              <a:rPr lang="en-US" dirty="0"/>
              <a:t>Business Cards</a:t>
            </a:r>
          </a:p>
          <a:p>
            <a:pPr lvl="1"/>
            <a:r>
              <a:rPr lang="en-US" dirty="0"/>
              <a:t>Do you exchange immediately</a:t>
            </a:r>
          </a:p>
          <a:p>
            <a:pPr lvl="1"/>
            <a:r>
              <a:rPr lang="en-US" dirty="0"/>
              <a:t>Do you wait to be asked</a:t>
            </a:r>
          </a:p>
          <a:p>
            <a:pPr lvl="1"/>
            <a:r>
              <a:rPr lang="en-US" dirty="0"/>
              <a:t>Do you wait until you are parting</a:t>
            </a:r>
          </a:p>
          <a:p>
            <a:endParaRPr lang="en-US" dirty="0"/>
          </a:p>
        </p:txBody>
      </p:sp>
      <p:sp>
        <p:nvSpPr>
          <p:cNvPr id="5" name="Footer Placeholder 4"/>
          <p:cNvSpPr>
            <a:spLocks noGrp="1"/>
          </p:cNvSpPr>
          <p:nvPr>
            <p:ph type="ftr" sz="quarter" idx="11"/>
          </p:nvPr>
        </p:nvSpPr>
        <p:spPr/>
        <p:txBody>
          <a:bodyPr/>
          <a:lstStyle/>
          <a:p>
            <a:r>
              <a:rPr lang="en-US"/>
              <a:t>www.illinoisworknet.com/socialmedia</a:t>
            </a:r>
          </a:p>
        </p:txBody>
      </p:sp>
      <p:sp>
        <p:nvSpPr>
          <p:cNvPr id="6" name="Slide Number Placeholder 5"/>
          <p:cNvSpPr>
            <a:spLocks noGrp="1"/>
          </p:cNvSpPr>
          <p:nvPr>
            <p:ph type="sldNum" sz="quarter" idx="12"/>
          </p:nvPr>
        </p:nvSpPr>
        <p:spPr/>
        <p:txBody>
          <a:bodyPr/>
          <a:lstStyle/>
          <a:p>
            <a:fld id="{C07DF860-389F-4E33-95F3-AC83AA1FF63F}" type="slidenum">
              <a:rPr lang="en-US" smtClean="0"/>
              <a:t>7</a:t>
            </a:fld>
            <a:endParaRPr lang="en-US"/>
          </a:p>
        </p:txBody>
      </p:sp>
      <p:sp>
        <p:nvSpPr>
          <p:cNvPr id="2" name="Title 1"/>
          <p:cNvSpPr>
            <a:spLocks noGrp="1"/>
          </p:cNvSpPr>
          <p:nvPr>
            <p:ph type="title" idx="4294967295"/>
          </p:nvPr>
        </p:nvSpPr>
        <p:spPr/>
        <p:txBody>
          <a:bodyPr/>
          <a:lstStyle/>
          <a:p>
            <a:r>
              <a:rPr lang="en-US" dirty="0"/>
              <a:t>At the Event - Introductions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937" y="1900093"/>
            <a:ext cx="2489200" cy="3200400"/>
          </a:xfrm>
          <a:prstGeom prst="rect">
            <a:avLst/>
          </a:prstGeom>
        </p:spPr>
      </p:pic>
    </p:spTree>
    <p:extLst>
      <p:ext uri="{BB962C8B-B14F-4D97-AF65-F5344CB8AC3E}">
        <p14:creationId xmlns:p14="http://schemas.microsoft.com/office/powerpoint/2010/main" val="97877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474" y="1900093"/>
            <a:ext cx="6215598" cy="3609223"/>
          </a:xfrm>
        </p:spPr>
        <p:txBody>
          <a:bodyPr>
            <a:normAutofit fontScale="85000" lnSpcReduction="20000"/>
          </a:bodyPr>
          <a:lstStyle/>
          <a:p>
            <a:r>
              <a:rPr lang="en-US" dirty="0"/>
              <a:t>Conversation</a:t>
            </a:r>
          </a:p>
          <a:p>
            <a:pPr lvl="1"/>
            <a:r>
              <a:rPr lang="en-US" dirty="0"/>
              <a:t>How long do you chat</a:t>
            </a:r>
          </a:p>
          <a:p>
            <a:pPr lvl="1"/>
            <a:r>
              <a:rPr lang="en-US" dirty="0"/>
              <a:t>What topics do you cover</a:t>
            </a:r>
          </a:p>
          <a:p>
            <a:pPr lvl="1"/>
            <a:r>
              <a:rPr lang="en-US" dirty="0"/>
              <a:t>How much do you share</a:t>
            </a:r>
          </a:p>
          <a:p>
            <a:r>
              <a:rPr lang="en-US" dirty="0"/>
              <a:t>Start the Relationship</a:t>
            </a:r>
          </a:p>
          <a:p>
            <a:pPr lvl="1"/>
            <a:r>
              <a:rPr lang="en-US" dirty="0"/>
              <a:t>Ask the “right” questions</a:t>
            </a:r>
          </a:p>
          <a:p>
            <a:pPr lvl="1"/>
            <a:r>
              <a:rPr lang="en-US" dirty="0"/>
              <a:t>Find a commonality or a talking point</a:t>
            </a:r>
          </a:p>
          <a:p>
            <a:r>
              <a:rPr lang="en-US" dirty="0"/>
              <a:t>Next Step</a:t>
            </a:r>
          </a:p>
          <a:p>
            <a:pPr lvl="1"/>
            <a:r>
              <a:rPr lang="en-US" dirty="0"/>
              <a:t>Make an introduction to someone they might need to meet at the event</a:t>
            </a:r>
          </a:p>
          <a:p>
            <a:pPr lvl="1"/>
            <a:r>
              <a:rPr lang="en-US" dirty="0"/>
              <a:t>To whom could you refer them</a:t>
            </a:r>
          </a:p>
          <a:p>
            <a:pPr lvl="1"/>
            <a:r>
              <a:rPr lang="en-US" dirty="0"/>
              <a:t>#1 priority list - Schedule a follow-up?</a:t>
            </a:r>
          </a:p>
          <a:p>
            <a:pPr marL="201168" lvl="1" indent="0">
              <a:buNone/>
            </a:pPr>
            <a:endParaRPr lang="en-US" dirty="0"/>
          </a:p>
        </p:txBody>
      </p:sp>
      <p:sp>
        <p:nvSpPr>
          <p:cNvPr id="5" name="Footer Placeholder 4"/>
          <p:cNvSpPr>
            <a:spLocks noGrp="1"/>
          </p:cNvSpPr>
          <p:nvPr>
            <p:ph type="ftr" sz="quarter" idx="11"/>
          </p:nvPr>
        </p:nvSpPr>
        <p:spPr/>
        <p:txBody>
          <a:bodyPr/>
          <a:lstStyle/>
          <a:p>
            <a:r>
              <a:rPr lang="en-US"/>
              <a:t>www.illinoisworknet.com/socialmedia</a:t>
            </a:r>
          </a:p>
        </p:txBody>
      </p:sp>
      <p:sp>
        <p:nvSpPr>
          <p:cNvPr id="6" name="Slide Number Placeholder 5"/>
          <p:cNvSpPr>
            <a:spLocks noGrp="1"/>
          </p:cNvSpPr>
          <p:nvPr>
            <p:ph type="sldNum" sz="quarter" idx="12"/>
          </p:nvPr>
        </p:nvSpPr>
        <p:spPr/>
        <p:txBody>
          <a:bodyPr/>
          <a:lstStyle/>
          <a:p>
            <a:fld id="{C07DF860-389F-4E33-95F3-AC83AA1FF63F}" type="slidenum">
              <a:rPr lang="en-US" smtClean="0"/>
              <a:t>8</a:t>
            </a:fld>
            <a:endParaRPr lang="en-US"/>
          </a:p>
        </p:txBody>
      </p:sp>
      <p:sp>
        <p:nvSpPr>
          <p:cNvPr id="2" name="Title 1"/>
          <p:cNvSpPr>
            <a:spLocks noGrp="1"/>
          </p:cNvSpPr>
          <p:nvPr>
            <p:ph type="title" idx="4294967295"/>
          </p:nvPr>
        </p:nvSpPr>
        <p:spPr/>
        <p:txBody>
          <a:bodyPr/>
          <a:lstStyle/>
          <a:p>
            <a:r>
              <a:rPr lang="en-US" dirty="0"/>
              <a:t>At the Event - Conversations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176" y="1900093"/>
            <a:ext cx="2593918" cy="3243189"/>
          </a:xfrm>
          <a:prstGeom prst="rect">
            <a:avLst/>
          </a:prstGeom>
        </p:spPr>
      </p:pic>
    </p:spTree>
    <p:extLst>
      <p:ext uri="{BB962C8B-B14F-4D97-AF65-F5344CB8AC3E}">
        <p14:creationId xmlns:p14="http://schemas.microsoft.com/office/powerpoint/2010/main" val="174272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Business Cards</a:t>
            </a:r>
          </a:p>
          <a:p>
            <a:endParaRPr lang="en-US" dirty="0"/>
          </a:p>
          <a:p>
            <a:r>
              <a:rPr lang="en-US" dirty="0"/>
              <a:t>Exit Strategy</a:t>
            </a:r>
          </a:p>
          <a:p>
            <a:endParaRPr lang="en-US" dirty="0"/>
          </a:p>
          <a:p>
            <a:r>
              <a:rPr lang="en-US" dirty="0"/>
              <a:t>Make Introductions</a:t>
            </a:r>
          </a:p>
          <a:p>
            <a:endParaRPr lang="en-US" dirty="0"/>
          </a:p>
          <a:p>
            <a:r>
              <a:rPr lang="en-US" dirty="0"/>
              <a:t>Style</a:t>
            </a:r>
          </a:p>
        </p:txBody>
      </p:sp>
      <p:sp>
        <p:nvSpPr>
          <p:cNvPr id="5" name="Footer Placeholder 4"/>
          <p:cNvSpPr>
            <a:spLocks noGrp="1"/>
          </p:cNvSpPr>
          <p:nvPr>
            <p:ph type="ftr" sz="quarter" idx="11"/>
          </p:nvPr>
        </p:nvSpPr>
        <p:spPr/>
        <p:txBody>
          <a:bodyPr/>
          <a:lstStyle/>
          <a:p>
            <a:r>
              <a:rPr lang="en-US"/>
              <a:t>www.illinoisworknet.com/socialmedia</a:t>
            </a:r>
          </a:p>
        </p:txBody>
      </p:sp>
      <p:sp>
        <p:nvSpPr>
          <p:cNvPr id="6" name="Slide Number Placeholder 5"/>
          <p:cNvSpPr>
            <a:spLocks noGrp="1"/>
          </p:cNvSpPr>
          <p:nvPr>
            <p:ph type="sldNum" sz="quarter" idx="12"/>
          </p:nvPr>
        </p:nvSpPr>
        <p:spPr/>
        <p:txBody>
          <a:bodyPr/>
          <a:lstStyle/>
          <a:p>
            <a:fld id="{C07DF860-389F-4E33-95F3-AC83AA1FF63F}" type="slidenum">
              <a:rPr lang="en-US" smtClean="0"/>
              <a:t>9</a:t>
            </a:fld>
            <a:endParaRPr lang="en-US"/>
          </a:p>
        </p:txBody>
      </p:sp>
      <p:sp>
        <p:nvSpPr>
          <p:cNvPr id="2" name="Title 1"/>
          <p:cNvSpPr>
            <a:spLocks noGrp="1"/>
          </p:cNvSpPr>
          <p:nvPr>
            <p:ph type="title" idx="4294967295"/>
          </p:nvPr>
        </p:nvSpPr>
        <p:spPr/>
        <p:txBody>
          <a:bodyPr/>
          <a:lstStyle/>
          <a:p>
            <a:r>
              <a:rPr lang="en-US" dirty="0"/>
              <a:t>At the Event - Techniques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361" y="1603409"/>
            <a:ext cx="5207876" cy="3905907"/>
          </a:xfrm>
          <a:prstGeom prst="rect">
            <a:avLst/>
          </a:prstGeom>
        </p:spPr>
      </p:pic>
    </p:spTree>
    <p:extLst>
      <p:ext uri="{BB962C8B-B14F-4D97-AF65-F5344CB8AC3E}">
        <p14:creationId xmlns:p14="http://schemas.microsoft.com/office/powerpoint/2010/main" val="2711203431"/>
      </p:ext>
    </p:extLst>
  </p:cSld>
  <p:clrMapOvr>
    <a:masterClrMapping/>
  </p:clrMapOvr>
</p:sld>
</file>

<file path=ppt/theme/theme1.xml><?xml version="1.0" encoding="utf-8"?>
<a:theme xmlns:a="http://schemas.openxmlformats.org/drawingml/2006/main" name="IWN-PPT-Templates-1-Oran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WN-PPT-Templates-1-Orange" id="{F2452832-5224-412E-8D45-B8DF6E44E334}" vid="{2DE7A64C-947A-41A5-8DD3-FF4D647D0E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inCategory xmlns="9352c220-c5aa-4176-b310-478a54cdcce0">6</MainCategory>
    <Site xmlns="9352c220-c5aa-4176-b310-478a54cdcce0">
      <Value>1</Value>
    </Site>
    <SubCategory xmlns="9352c220-c5aa-4176-b310-478a54cdcce0">39</SubCategory>
    <SkillLevel xmlns="9352c220-c5aa-4176-b310-478a54cdcce0">
      <Value>All Levels</Value>
    </SkillLevel>
    <Audience xmlns="9352c220-c5aa-4176-b310-478a54cdcce0">
      <Value>1</Value>
    </Audience>
    <TaxKeywordTaxHTField xmlns="6e83a1a5-9dab-4521-85db-ea3c8196acb3">
      <Terms xmlns="http://schemas.microsoft.com/office/infopath/2007/PartnerControls"/>
    </TaxKeywordTaxHTField>
    <SubAudience xmlns="9352c220-c5aa-4176-b310-478a54cdcce0"/>
    <Language xmlns="9352c220-c5aa-4176-b310-478a54cdcce0">English</Language>
    <DocumentType xmlns="9352c220-c5aa-4176-b310-478a54cdcce0">
      <Value>Presentations</Value>
    </DocumentType>
    <TaxCatchAll xmlns="6e83a1a5-9dab-4521-85db-ea3c8196acb3"/>
    <Description0 xmlns="9352c220-c5aa-4176-b310-478a54cdcce0">PowerPoint presentation discussing branding</Description0>
    <GradeLevel xmlns="9352c220-c5aa-4176-b310-478a54cdcce0">
      <Value>7-8 Middle School</Value>
      <Value>9-12 High School</Value>
      <Value>&gt;12 Postsecondary</Value>
    </GradeLevel>
  </documentManagement>
</p:properties>
</file>

<file path=customXml/itemProps1.xml><?xml version="1.0" encoding="utf-8"?>
<ds:datastoreItem xmlns:ds="http://schemas.openxmlformats.org/officeDocument/2006/customXml" ds:itemID="{61F0F5BF-B6D6-486E-8887-44FB9F4721AB}"/>
</file>

<file path=customXml/itemProps2.xml><?xml version="1.0" encoding="utf-8"?>
<ds:datastoreItem xmlns:ds="http://schemas.openxmlformats.org/officeDocument/2006/customXml" ds:itemID="{ADD49799-364F-4195-BF3A-621BC3427290}"/>
</file>

<file path=customXml/itemProps3.xml><?xml version="1.0" encoding="utf-8"?>
<ds:datastoreItem xmlns:ds="http://schemas.openxmlformats.org/officeDocument/2006/customXml" ds:itemID="{51ADB6EE-E449-4D92-9887-678FB997E4C2}"/>
</file>

<file path=docProps/app.xml><?xml version="1.0" encoding="utf-8"?>
<Properties xmlns="http://schemas.openxmlformats.org/officeDocument/2006/extended-properties" xmlns:vt="http://schemas.openxmlformats.org/officeDocument/2006/docPropsVTypes">
  <Template>IWN-PPT-Templates-1-Orange</Template>
  <TotalTime>6333</TotalTime>
  <Words>876</Words>
  <Application>Microsoft Office PowerPoint</Application>
  <PresentationFormat>Widescreen</PresentationFormat>
  <Paragraphs>205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 JULIAN</vt:lpstr>
      <vt:lpstr>Arial</vt:lpstr>
      <vt:lpstr>Calibri</vt:lpstr>
      <vt:lpstr>Calibri Light</vt:lpstr>
      <vt:lpstr>IWN-PPT-Templates-1-Orange</vt:lpstr>
      <vt:lpstr>Networking Essentials</vt:lpstr>
      <vt:lpstr>What are we talking about</vt:lpstr>
      <vt:lpstr>Optimism</vt:lpstr>
      <vt:lpstr>Before the Event</vt:lpstr>
      <vt:lpstr>Techniques</vt:lpstr>
      <vt:lpstr>Examples</vt:lpstr>
      <vt:lpstr>At the Event - Introductions</vt:lpstr>
      <vt:lpstr>At the Event - Conversations</vt:lpstr>
      <vt:lpstr>At the Event - Techniques</vt:lpstr>
      <vt:lpstr>After the Event</vt:lpstr>
      <vt:lpstr>After the Event - Techniques</vt:lpstr>
      <vt:lpstr>At the Appointment</vt:lpstr>
      <vt:lpstr>After the Appointment</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Essentials (PowerPoint)</dc:title>
  <dc:creator>Microsoft account</dc:creator>
  <cp:keywords/>
  <cp:lastModifiedBy>Dee Reinhardt</cp:lastModifiedBy>
  <cp:revision>38</cp:revision>
  <cp:lastPrinted>2015-08-11T17:08:35Z</cp:lastPrinted>
  <dcterms:created xsi:type="dcterms:W3CDTF">2014-03-21T18:49:20Z</dcterms:created>
  <dcterms:modified xsi:type="dcterms:W3CDTF">2018-04-11T21:44:19Z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ies>
</file>