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4"/>
  </p:sldMasterIdLst>
  <p:notesMasterIdLst>
    <p:notesMasterId r:id="rId37"/>
  </p:notesMasterIdLst>
  <p:handoutMasterIdLst>
    <p:handoutMasterId r:id="rId38"/>
  </p:handoutMasterIdLst>
  <p:sldIdLst>
    <p:sldId id="261" r:id="rId5"/>
    <p:sldId id="314" r:id="rId6"/>
    <p:sldId id="301" r:id="rId7"/>
    <p:sldId id="290" r:id="rId8"/>
    <p:sldId id="264" r:id="rId9"/>
    <p:sldId id="306" r:id="rId10"/>
    <p:sldId id="305" r:id="rId11"/>
    <p:sldId id="293" r:id="rId12"/>
    <p:sldId id="307" r:id="rId13"/>
    <p:sldId id="308" r:id="rId14"/>
    <p:sldId id="329" r:id="rId15"/>
    <p:sldId id="334" r:id="rId16"/>
    <p:sldId id="340" r:id="rId17"/>
    <p:sldId id="328" r:id="rId18"/>
    <p:sldId id="321" r:id="rId19"/>
    <p:sldId id="322" r:id="rId20"/>
    <p:sldId id="309" r:id="rId21"/>
    <p:sldId id="311" r:id="rId22"/>
    <p:sldId id="310" r:id="rId23"/>
    <p:sldId id="327" r:id="rId24"/>
    <p:sldId id="319" r:id="rId25"/>
    <p:sldId id="325" r:id="rId26"/>
    <p:sldId id="324" r:id="rId27"/>
    <p:sldId id="326" r:id="rId28"/>
    <p:sldId id="317" r:id="rId29"/>
    <p:sldId id="318" r:id="rId30"/>
    <p:sldId id="323" r:id="rId31"/>
    <p:sldId id="338" r:id="rId32"/>
    <p:sldId id="339" r:id="rId33"/>
    <p:sldId id="300" r:id="rId34"/>
    <p:sldId id="296" r:id="rId35"/>
    <p:sldId id="295" r:id="rId36"/>
  </p:sldIdLst>
  <p:sldSz cx="12192000" cy="6858000"/>
  <p:notesSz cx="7315200" cy="96012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595A5B"/>
    <a:srgbClr val="4472C4"/>
    <a:srgbClr val="58595B"/>
    <a:srgbClr val="172169"/>
    <a:srgbClr val="ED7D31"/>
    <a:srgbClr val="F0E199"/>
    <a:srgbClr val="FF9933"/>
    <a:srgbClr val="00615B"/>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65100" autoAdjust="0"/>
  </p:normalViewPr>
  <p:slideViewPr>
    <p:cSldViewPr snapToGrid="0" snapToObjects="1">
      <p:cViewPr varScale="1">
        <p:scale>
          <a:sx n="70" d="100"/>
          <a:sy n="70" d="100"/>
        </p:scale>
        <p:origin x="2070" y="72"/>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notesViewPr>
    <p:cSldViewPr snapToGrid="0" snapToObjects="1">
      <p:cViewPr varScale="1">
        <p:scale>
          <a:sx n="64" d="100"/>
          <a:sy n="64"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One stop partners</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127C7BD3-ECAB-45C6-9422-9B96DD8DD161}">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gm:t>
    </dgm:pt>
    <dgm:pt modelId="{03AA70BA-4149-4B54-A828-047CD02ED1D0}" type="parTrans" cxnId="{D4285FCB-2C7B-450F-8F09-1FBE5074D849}">
      <dgm:prSet/>
      <dgm:spPr>
        <a:scene3d>
          <a:camera prst="orthographicFront"/>
          <a:lightRig rig="threePt" dir="t"/>
        </a:scene3d>
        <a:sp3d>
          <a:bevelT/>
        </a:sp3d>
      </dgm:spPr>
      <dgm:t>
        <a:bodyPr/>
        <a:lstStyle/>
        <a:p>
          <a:endParaRPr lang="en-US"/>
        </a:p>
      </dgm:t>
    </dgm:pt>
    <dgm:pt modelId="{81801F29-8F08-4322-8F7C-2700257FCF0B}" type="sibTrans" cxnId="{D4285FCB-2C7B-450F-8F09-1FBE5074D849}">
      <dgm:prSet/>
      <dgm:spPr/>
      <dgm:t>
        <a:bodyPr/>
        <a:lstStyle/>
        <a:p>
          <a:endParaRPr lang="en-US"/>
        </a:p>
      </dgm:t>
    </dgm:pt>
    <dgm:pt modelId="{52438EDE-85BE-4D60-8276-A2F55E048D38}">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gm:t>
    </dgm:pt>
    <dgm:pt modelId="{C219F4E5-F3A0-439C-9A27-E1E58ABD08D8}" type="parTrans" cxnId="{2318EC47-0AE2-44C1-ADFB-1CAD2AB9C756}">
      <dgm:prSet/>
      <dgm:spPr>
        <a:scene3d>
          <a:camera prst="orthographicFront"/>
          <a:lightRig rig="threePt" dir="t"/>
        </a:scene3d>
        <a:sp3d>
          <a:bevelT/>
        </a:sp3d>
      </dgm:spPr>
      <dgm:t>
        <a:bodyPr/>
        <a:lstStyle/>
        <a:p>
          <a:endParaRPr lang="en-US"/>
        </a:p>
      </dgm:t>
    </dgm:pt>
    <dgm:pt modelId="{A1763A87-9009-43CD-A835-EF4B9FF17230}" type="sibTrans" cxnId="{2318EC47-0AE2-44C1-ADFB-1CAD2AB9C756}">
      <dgm:prSet/>
      <dgm:spPr/>
      <dgm:t>
        <a:bodyPr/>
        <a:lstStyle/>
        <a:p>
          <a:endParaRPr lang="en-US"/>
        </a:p>
      </dgm:t>
    </dgm:pt>
    <dgm:pt modelId="{06B4F0A8-A549-4D30-A0F6-A226A038A806}">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gm:t>
    </dgm:pt>
    <dgm:pt modelId="{D8BA3E48-96DE-4C69-8D00-27164DD13F8C}" type="parTrans" cxnId="{6CAFC08D-8AF9-4369-AA7B-65714870F318}">
      <dgm:prSet/>
      <dgm:spPr>
        <a:scene3d>
          <a:camera prst="orthographicFront"/>
          <a:lightRig rig="threePt" dir="t"/>
        </a:scene3d>
        <a:sp3d>
          <a:bevelT/>
        </a:sp3d>
      </dgm:spPr>
      <dgm:t>
        <a:bodyPr/>
        <a:lstStyle/>
        <a:p>
          <a:endParaRPr lang="en-US"/>
        </a:p>
      </dgm:t>
    </dgm:pt>
    <dgm:pt modelId="{0B917BC9-6547-4FA9-B887-D2EA0CE30F52}" type="sibTrans" cxnId="{6CAFC08D-8AF9-4369-AA7B-65714870F318}">
      <dgm:prSet/>
      <dgm:spPr/>
      <dgm:t>
        <a:bodyPr/>
        <a:lstStyle/>
        <a:p>
          <a:endParaRPr lang="en-US"/>
        </a:p>
      </dgm:t>
    </dgm:pt>
    <dgm:pt modelId="{F13696F4-6FEC-4BA6-934D-993106D4BFA1}">
      <dgm:prSet phldrT="[Text]" custT="1"/>
      <dgm:spPr>
        <a:scene3d>
          <a:camera prst="orthographicFront"/>
          <a:lightRig rig="threePt" dir="t"/>
        </a:scene3d>
        <a:sp3d>
          <a:bevelT/>
        </a:sp3d>
      </dgm:spPr>
      <dgm:t>
        <a:bodyPr/>
        <a:lstStyle/>
        <a:p>
          <a:r>
            <a:rPr lang="en-US" sz="1000" dirty="0">
              <a:solidFill>
                <a:schemeClr val="bg1"/>
              </a:solidFill>
            </a:rPr>
            <a:t>Veterans</a:t>
          </a:r>
        </a:p>
      </dgm:t>
    </dgm:pt>
    <dgm:pt modelId="{48A70E00-9881-40FD-9BBE-1A6FC8B38DC7}" type="parTrans" cxnId="{898BC9B4-452E-4270-9C49-BF49F6962C4A}">
      <dgm:prSet/>
      <dgm:spPr>
        <a:scene3d>
          <a:camera prst="orthographicFront"/>
          <a:lightRig rig="threePt" dir="t"/>
        </a:scene3d>
        <a:sp3d>
          <a:bevelT/>
        </a:sp3d>
      </dgm:spPr>
      <dgm:t>
        <a:bodyPr/>
        <a:lstStyle/>
        <a:p>
          <a:endParaRPr lang="en-US"/>
        </a:p>
      </dgm:t>
    </dgm:pt>
    <dgm:pt modelId="{4812E2E0-C845-4E3F-92BD-92EE7A8E8489}" type="sibTrans" cxnId="{898BC9B4-452E-4270-9C49-BF49F6962C4A}">
      <dgm:prSet/>
      <dgm:spPr/>
      <dgm:t>
        <a:bodyPr/>
        <a:lstStyle/>
        <a:p>
          <a:endParaRPr lang="en-US"/>
        </a:p>
      </dgm:t>
    </dgm:pt>
    <dgm:pt modelId="{64B8080B-2B44-4506-BA2C-0B3D94E8AA91}">
      <dgm:prSet phldrT="[Text]" custT="1"/>
      <dgm:spPr>
        <a:scene3d>
          <a:camera prst="orthographicFront"/>
          <a:lightRig rig="threePt" dir="t"/>
        </a:scene3d>
        <a:sp3d>
          <a:bevelT/>
        </a:sp3d>
      </dgm:spPr>
      <dgm:t>
        <a:bodyPr/>
        <a:lstStyle/>
        <a:p>
          <a:r>
            <a:rPr lang="en-US" sz="1000" dirty="0">
              <a:solidFill>
                <a:schemeClr val="bg1"/>
              </a:solidFill>
            </a:rPr>
            <a:t>CSBG</a:t>
          </a:r>
        </a:p>
      </dgm:t>
    </dgm:pt>
    <dgm:pt modelId="{4C349CC8-C5F4-46ED-A143-FE325856805E}" type="parTrans" cxnId="{D42DCA1E-2361-4D05-9BD5-3B5A138C8B47}">
      <dgm:prSet/>
      <dgm:spPr>
        <a:scene3d>
          <a:camera prst="orthographicFront"/>
          <a:lightRig rig="threePt" dir="t"/>
        </a:scene3d>
        <a:sp3d>
          <a:bevelT/>
        </a:sp3d>
      </dgm:spPr>
      <dgm:t>
        <a:bodyPr/>
        <a:lstStyle/>
        <a:p>
          <a:endParaRPr lang="en-US"/>
        </a:p>
      </dgm:t>
    </dgm:pt>
    <dgm:pt modelId="{7426D481-DB95-4E6A-B515-6845D4660C83}" type="sibTrans" cxnId="{D42DCA1E-2361-4D05-9BD5-3B5A138C8B47}">
      <dgm:prSet/>
      <dgm:spPr/>
      <dgm:t>
        <a:bodyPr/>
        <a:lstStyle/>
        <a:p>
          <a:endParaRPr lang="en-US"/>
        </a:p>
      </dgm:t>
    </dgm:pt>
    <dgm:pt modelId="{2B8DB790-6546-41E0-9A64-35DABC67722D}">
      <dgm:prSet phldrT="[Text]" custT="1"/>
      <dgm:spPr>
        <a:scene3d>
          <a:camera prst="orthographicFront"/>
          <a:lightRig rig="threePt" dir="t"/>
        </a:scene3d>
        <a:sp3d>
          <a:bevelT/>
        </a:sp3d>
      </dgm:spPr>
      <dgm:t>
        <a:bodyPr/>
        <a:lstStyle/>
        <a:p>
          <a:r>
            <a:rPr lang="en-US" sz="1000" dirty="0">
              <a:solidFill>
                <a:schemeClr val="bg1"/>
              </a:solidFill>
            </a:rPr>
            <a:t>HUD</a:t>
          </a:r>
        </a:p>
      </dgm:t>
    </dgm:pt>
    <dgm:pt modelId="{D081157A-E1C6-4731-B1EF-8D720CD4E4DD}" type="parTrans" cxnId="{7288DDC3-1A44-4B2C-A67C-23845DF6C6FC}">
      <dgm:prSet/>
      <dgm:spPr>
        <a:scene3d>
          <a:camera prst="orthographicFront"/>
          <a:lightRig rig="threePt" dir="t"/>
        </a:scene3d>
        <a:sp3d>
          <a:bevelT/>
        </a:sp3d>
      </dgm:spPr>
      <dgm:t>
        <a:bodyPr/>
        <a:lstStyle/>
        <a:p>
          <a:endParaRPr lang="en-US"/>
        </a:p>
      </dgm:t>
    </dgm:pt>
    <dgm:pt modelId="{6F575E45-1E59-445D-A497-F28332FB02A8}" type="sibTrans" cxnId="{7288DDC3-1A44-4B2C-A67C-23845DF6C6FC}">
      <dgm:prSet/>
      <dgm:spPr/>
      <dgm:t>
        <a:bodyPr/>
        <a:lstStyle/>
        <a:p>
          <a:endParaRPr lang="en-US"/>
        </a:p>
      </dgm:t>
    </dgm:pt>
    <dgm:pt modelId="{5709C048-D861-4AA0-80FC-CE325D25976A}">
      <dgm:prSet phldrT="[Text]" custT="1"/>
      <dgm:spPr>
        <a:scene3d>
          <a:camera prst="orthographicFront"/>
          <a:lightRig rig="threePt" dir="t"/>
        </a:scene3d>
        <a:sp3d>
          <a:bevelT/>
        </a:sp3d>
      </dgm:spPr>
      <dgm:t>
        <a:bodyPr/>
        <a:lstStyle/>
        <a:p>
          <a:r>
            <a:rPr lang="en-US" sz="1000" baseline="0" dirty="0">
              <a:solidFill>
                <a:schemeClr val="bg1"/>
              </a:solidFill>
            </a:rPr>
            <a:t>UI</a:t>
          </a:r>
        </a:p>
      </dgm:t>
    </dgm:pt>
    <dgm:pt modelId="{2C40B688-E240-4446-BCE9-CAD370A8BDBC}" type="parTrans" cxnId="{AAB6C4D9-42CE-40DC-B3E9-DC71C7C6C4A2}">
      <dgm:prSet/>
      <dgm:spPr>
        <a:scene3d>
          <a:camera prst="orthographicFront"/>
          <a:lightRig rig="threePt" dir="t"/>
        </a:scene3d>
        <a:sp3d>
          <a:bevelT/>
        </a:sp3d>
      </dgm:spPr>
      <dgm:t>
        <a:bodyPr/>
        <a:lstStyle/>
        <a:p>
          <a:endParaRPr lang="en-US"/>
        </a:p>
      </dgm:t>
    </dgm:pt>
    <dgm:pt modelId="{7D3CD6A5-7A7B-4B5D-8878-B08187E2680F}" type="sibTrans" cxnId="{AAB6C4D9-42CE-40DC-B3E9-DC71C7C6C4A2}">
      <dgm:prSet/>
      <dgm:spPr/>
      <dgm:t>
        <a:bodyPr/>
        <a:lstStyle/>
        <a:p>
          <a:endParaRPr lang="en-US"/>
        </a:p>
      </dgm:t>
    </dgm:pt>
    <dgm:pt modelId="{6376E790-AB3E-46B2-9082-8D27408B9B16}">
      <dgm:prSet phldrT="[Text]" custT="1"/>
      <dgm:spPr>
        <a:scene3d>
          <a:camera prst="orthographicFront"/>
          <a:lightRig rig="threePt" dir="t"/>
        </a:scene3d>
        <a:sp3d>
          <a:bevelT/>
        </a:sp3d>
      </dgm:spPr>
      <dgm:t>
        <a:bodyPr/>
        <a:lstStyle/>
        <a:p>
          <a:r>
            <a:rPr lang="en-US" sz="1000" baseline="0" dirty="0">
              <a:solidFill>
                <a:schemeClr val="bg1"/>
              </a:solidFill>
            </a:rPr>
            <a:t>Second Chance</a:t>
          </a:r>
        </a:p>
      </dgm:t>
    </dgm:pt>
    <dgm:pt modelId="{1D2FF68F-6A51-4D56-ABAC-8F147AD75F65}" type="parTrans" cxnId="{FACD607C-A66B-4A92-A5A2-A7CC5EF92801}">
      <dgm:prSet/>
      <dgm:spPr>
        <a:scene3d>
          <a:camera prst="orthographicFront"/>
          <a:lightRig rig="threePt" dir="t"/>
        </a:scene3d>
        <a:sp3d>
          <a:bevelT/>
        </a:sp3d>
      </dgm:spPr>
      <dgm:t>
        <a:bodyPr/>
        <a:lstStyle/>
        <a:p>
          <a:endParaRPr lang="en-US"/>
        </a:p>
      </dgm:t>
    </dgm:pt>
    <dgm:pt modelId="{D972A4B9-7667-4490-9CAB-F7B9EA7D3A59}" type="sibTrans" cxnId="{FACD607C-A66B-4A92-A5A2-A7CC5EF92801}">
      <dgm:prSet/>
      <dgm:spPr/>
      <dgm:t>
        <a:bodyPr/>
        <a:lstStyle/>
        <a:p>
          <a:endParaRPr lang="en-US"/>
        </a:p>
      </dgm:t>
    </dgm:pt>
    <dgm:pt modelId="{338C7AD3-E814-4392-9E92-43ADC698AD5E}">
      <dgm:prSet phldrT="[Text]" custT="1"/>
      <dgm:spPr>
        <a:scene3d>
          <a:camera prst="orthographicFront"/>
          <a:lightRig rig="threePt" dir="t"/>
        </a:scene3d>
        <a:sp3d>
          <a:bevelT/>
        </a:sp3d>
      </dgm:spPr>
      <dgm:t>
        <a:bodyPr/>
        <a:lstStyle/>
        <a:p>
          <a:r>
            <a:rPr lang="en-US" sz="1000" dirty="0">
              <a:solidFill>
                <a:schemeClr val="bg1"/>
              </a:solidFill>
            </a:rPr>
            <a:t>TANF</a:t>
          </a:r>
        </a:p>
      </dgm:t>
    </dgm:pt>
    <dgm:pt modelId="{09B31505-52AE-4E4E-9C16-F3EED398FB98}" type="parTrans" cxnId="{82B78A8D-C158-48F4-9847-F2F7DA8FEDD2}">
      <dgm:prSet/>
      <dgm:spPr>
        <a:scene3d>
          <a:camera prst="orthographicFront"/>
          <a:lightRig rig="threePt" dir="t"/>
        </a:scene3d>
        <a:sp3d>
          <a:bevelT/>
        </a:sp3d>
      </dgm:spPr>
      <dgm:t>
        <a:bodyPr/>
        <a:lstStyle/>
        <a:p>
          <a:endParaRPr lang="en-US"/>
        </a:p>
      </dgm:t>
    </dgm:pt>
    <dgm:pt modelId="{89D96EA7-A3E4-41CE-98EB-A51640FF59BD}" type="sibTrans" cxnId="{82B78A8D-C158-48F4-9847-F2F7DA8FEDD2}">
      <dgm:prSet/>
      <dgm:spPr/>
      <dgm:t>
        <a:bodyPr/>
        <a:lstStyle/>
        <a:p>
          <a:endParaRPr lang="en-US"/>
        </a:p>
      </dgm:t>
    </dgm:pt>
    <dgm:pt modelId="{41E9DF87-235F-45B1-A838-B52F2B3F82AA}">
      <dgm:prSet phldrT="[Text]" custT="1"/>
      <dgm:spPr>
        <a:scene3d>
          <a:camera prst="orthographicFront"/>
          <a:lightRig rig="threePt" dir="t"/>
        </a:scene3d>
        <a:sp3d>
          <a:bevelT/>
        </a:sp3d>
      </dgm:spPr>
      <dgm:t>
        <a:bodyPr/>
        <a:lstStyle/>
        <a:p>
          <a:r>
            <a:rPr lang="en-US" sz="1000" dirty="0">
              <a:solidFill>
                <a:schemeClr val="bg1"/>
              </a:solidFill>
            </a:rPr>
            <a:t>Job Corps</a:t>
          </a:r>
        </a:p>
      </dgm:t>
    </dgm:pt>
    <dgm:pt modelId="{575F44A2-0177-4705-A014-6D304B42794A}" type="parTrans" cxnId="{3F2F4BCD-6BAA-4E0A-8EE2-2C4D13B1CFB5}">
      <dgm:prSet/>
      <dgm:spPr>
        <a:scene3d>
          <a:camera prst="orthographicFront"/>
          <a:lightRig rig="threePt" dir="t"/>
        </a:scene3d>
        <a:sp3d>
          <a:bevelT/>
        </a:sp3d>
      </dgm:spPr>
      <dgm:t>
        <a:bodyPr/>
        <a:lstStyle/>
        <a:p>
          <a:endParaRPr lang="en-US"/>
        </a:p>
      </dgm:t>
    </dgm:pt>
    <dgm:pt modelId="{4AF9D669-594B-473B-A660-40AE7F344717}" type="sibTrans" cxnId="{3F2F4BCD-6BAA-4E0A-8EE2-2C4D13B1CFB5}">
      <dgm:prSet/>
      <dgm:spPr/>
      <dgm:t>
        <a:bodyPr/>
        <a:lstStyle/>
        <a:p>
          <a:endParaRPr lang="en-US"/>
        </a:p>
      </dgm:t>
    </dgm:pt>
    <dgm:pt modelId="{A74DCEB0-4957-42D1-9A4E-A6BCD66B65B2}">
      <dgm:prSet phldrT="[Text]" custT="1"/>
      <dgm:spPr>
        <a:scene3d>
          <a:camera prst="orthographicFront"/>
          <a:lightRig rig="threePt" dir="t"/>
        </a:scene3d>
        <a:sp3d>
          <a:bevelT/>
        </a:sp3d>
      </dgm:spPr>
      <dgm:t>
        <a:bodyPr/>
        <a:lstStyle/>
        <a:p>
          <a:pPr>
            <a:lnSpc>
              <a:spcPct val="90000"/>
            </a:lnSpc>
          </a:pPr>
          <a:endParaRPr lang="en-US" sz="700" dirty="0">
            <a:solidFill>
              <a:schemeClr val="tx1"/>
            </a:solidFill>
          </a:endParaRPr>
        </a:p>
        <a:p>
          <a:pPr>
            <a:lnSpc>
              <a:spcPct val="100000"/>
            </a:lnSpc>
          </a:pPr>
          <a:r>
            <a:rPr lang="en-US" sz="900" dirty="0">
              <a:solidFill>
                <a:schemeClr val="bg1"/>
              </a:solidFill>
            </a:rPr>
            <a:t>Migrant</a:t>
          </a:r>
        </a:p>
        <a:p>
          <a:pPr>
            <a:lnSpc>
              <a:spcPct val="100000"/>
            </a:lnSpc>
          </a:pPr>
          <a:r>
            <a:rPr lang="en-US" sz="800" dirty="0">
              <a:solidFill>
                <a:schemeClr val="bg1"/>
              </a:solidFill>
            </a:rPr>
            <a:t>Farmworkers</a:t>
          </a:r>
        </a:p>
      </dgm:t>
    </dgm:pt>
    <dgm:pt modelId="{9155EB57-4F14-4789-B600-2D5410C048C8}" type="parTrans" cxnId="{B0B8D3D5-2935-454D-BC69-EFCF3CCDE9FB}">
      <dgm:prSet/>
      <dgm:spPr>
        <a:scene3d>
          <a:camera prst="orthographicFront"/>
          <a:lightRig rig="threePt" dir="t"/>
        </a:scene3d>
        <a:sp3d>
          <a:bevelT/>
        </a:sp3d>
      </dgm:spPr>
      <dgm:t>
        <a:bodyPr/>
        <a:lstStyle/>
        <a:p>
          <a:endParaRPr lang="en-US"/>
        </a:p>
      </dgm:t>
    </dgm:pt>
    <dgm:pt modelId="{8B07C3C5-FC33-4352-9ECE-1827A4FA6D94}" type="sibTrans" cxnId="{B0B8D3D5-2935-454D-BC69-EFCF3CCDE9FB}">
      <dgm:prSet/>
      <dgm:spPr/>
      <dgm:t>
        <a:bodyPr/>
        <a:lstStyle/>
        <a:p>
          <a:endParaRPr lang="en-US"/>
        </a:p>
      </dgm:t>
    </dgm:pt>
    <dgm:pt modelId="{0A55FB92-94F4-460B-A88A-E09C510CC65A}">
      <dgm:prSet phldrT="[Text]" custT="1"/>
      <dgm:spPr>
        <a:scene3d>
          <a:camera prst="orthographicFront"/>
          <a:lightRig rig="threePt" dir="t"/>
        </a:scene3d>
        <a:sp3d>
          <a:bevelT/>
        </a:sp3d>
      </dgm:spPr>
      <dgm:t>
        <a:bodyPr/>
        <a:lstStyle/>
        <a:p>
          <a:r>
            <a:rPr lang="en-US" sz="1000" dirty="0">
              <a:solidFill>
                <a:schemeClr val="bg1"/>
              </a:solidFill>
            </a:rPr>
            <a:t>Youth</a:t>
          </a:r>
        </a:p>
        <a:p>
          <a:r>
            <a:rPr lang="en-US" sz="1000" dirty="0">
              <a:solidFill>
                <a:schemeClr val="bg1"/>
              </a:solidFill>
            </a:rPr>
            <a:t>Build</a:t>
          </a:r>
        </a:p>
      </dgm:t>
    </dgm:pt>
    <dgm:pt modelId="{3622E608-467E-475A-8995-EA693DF7EC8D}" type="parTrans" cxnId="{57805165-95DC-4677-B83D-A123631ADF43}">
      <dgm:prSet/>
      <dgm:spPr>
        <a:scene3d>
          <a:camera prst="orthographicFront"/>
          <a:lightRig rig="threePt" dir="t"/>
        </a:scene3d>
        <a:sp3d>
          <a:bevelT/>
        </a:sp3d>
      </dgm:spPr>
      <dgm:t>
        <a:bodyPr/>
        <a:lstStyle/>
        <a:p>
          <a:endParaRPr lang="en-US"/>
        </a:p>
      </dgm:t>
    </dgm:pt>
    <dgm:pt modelId="{B40CC2FC-E0B3-4DFD-AABC-7780AC460120}" type="sibTrans" cxnId="{57805165-95DC-4677-B83D-A123631ADF43}">
      <dgm:prSet/>
      <dgm:spPr/>
      <dgm:t>
        <a:bodyPr/>
        <a:lstStyle/>
        <a:p>
          <a:endParaRPr lang="en-US"/>
        </a:p>
      </dgm:t>
    </dgm:pt>
    <dgm:pt modelId="{52B4C3C6-6C7F-4FDF-B452-B5A75DFCF1C7}">
      <dgm:prSet phldrT="[Text]"/>
      <dgm:spPr>
        <a:scene3d>
          <a:camera prst="orthographicFront"/>
          <a:lightRig rig="threePt" dir="t"/>
        </a:scene3d>
        <a:sp3d>
          <a:bevelT/>
        </a:sp3d>
      </dgm:spPr>
      <dgm:t>
        <a:bodyPr/>
        <a:lstStyle/>
        <a:p>
          <a:r>
            <a:rPr lang="en-US" dirty="0" err="1"/>
            <a:t>Voc</a:t>
          </a:r>
          <a:r>
            <a:rPr lang="en-US" dirty="0"/>
            <a:t> Rehab</a:t>
          </a:r>
        </a:p>
      </dgm:t>
    </dgm:pt>
    <dgm:pt modelId="{3B845498-8BBD-474B-906D-2C14ED9395A3}" type="parTrans" cxnId="{24BD1417-9B26-4F38-81A7-4BE7277BE067}">
      <dgm:prSet/>
      <dgm:spPr>
        <a:scene3d>
          <a:camera prst="orthographicFront"/>
          <a:lightRig rig="threePt" dir="t"/>
        </a:scene3d>
        <a:sp3d>
          <a:bevelT/>
        </a:sp3d>
      </dgm:spPr>
      <dgm:t>
        <a:bodyPr/>
        <a:lstStyle/>
        <a:p>
          <a:endParaRPr lang="en-US"/>
        </a:p>
      </dgm:t>
    </dgm:pt>
    <dgm:pt modelId="{93C3CE9E-2655-4A9D-8D42-6917826347FB}" type="sibTrans" cxnId="{24BD1417-9B26-4F38-81A7-4BE7277BE067}">
      <dgm:prSet/>
      <dgm:spPr/>
      <dgm:t>
        <a:bodyPr/>
        <a:lstStyle/>
        <a:p>
          <a:endParaRPr lang="en-US"/>
        </a:p>
      </dgm:t>
    </dgm:pt>
    <dgm:pt modelId="{6373F314-78B2-4EAF-866B-0868FF52C009}">
      <dgm:prSet phldrT="[Text]"/>
      <dgm:spPr>
        <a:scene3d>
          <a:camera prst="orthographicFront"/>
          <a:lightRig rig="threePt" dir="t"/>
        </a:scene3d>
        <a:sp3d>
          <a:bevelT/>
        </a:sp3d>
      </dgm:spPr>
      <dgm:t>
        <a:bodyPr/>
        <a:lstStyle/>
        <a:p>
          <a:r>
            <a:rPr lang="en-US" dirty="0"/>
            <a:t>Wagner Peyser</a:t>
          </a:r>
        </a:p>
      </dgm:t>
    </dgm:pt>
    <dgm:pt modelId="{B848C1E7-541C-4B73-910B-94A9CE8F57B7}" type="parTrans" cxnId="{460AF8A6-331B-4E14-9D35-7C780D024105}">
      <dgm:prSet/>
      <dgm:spPr>
        <a:scene3d>
          <a:camera prst="orthographicFront"/>
          <a:lightRig rig="threePt" dir="t"/>
        </a:scene3d>
        <a:sp3d>
          <a:bevelT/>
        </a:sp3d>
      </dgm:spPr>
      <dgm:t>
        <a:bodyPr/>
        <a:lstStyle/>
        <a:p>
          <a:endParaRPr lang="en-US"/>
        </a:p>
      </dgm:t>
    </dgm:pt>
    <dgm:pt modelId="{63DE24D3-8D64-4704-831E-B2662201022B}" type="sibTrans" cxnId="{460AF8A6-331B-4E14-9D35-7C780D024105}">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Adult Ed</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Title I</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16"/>
      <dgm:spPr/>
    </dgm:pt>
    <dgm:pt modelId="{89544342-EEE6-4DA3-BC43-4FEF70111D2D}" type="pres">
      <dgm:prSet presAssocID="{318FFA26-C564-422A-BD64-3BB1D37E7EB5}" presName="connectorText" presStyleLbl="sibTrans2D1" presStyleIdx="0" presStyleCnt="16"/>
      <dgm:spPr/>
    </dgm:pt>
    <dgm:pt modelId="{A817CE25-8786-436B-8ABE-252DB00381CB}" type="pres">
      <dgm:prSet presAssocID="{48F5E8DD-6097-4266-BEEF-7C125B636875}" presName="node" presStyleLbl="node1" presStyleIdx="0" presStyleCnt="16">
        <dgm:presLayoutVars>
          <dgm:bulletEnabled val="1"/>
        </dgm:presLayoutVars>
      </dgm:prSet>
      <dgm:spPr/>
    </dgm:pt>
    <dgm:pt modelId="{C264119F-744F-4FF3-8219-0978C7596C07}" type="pres">
      <dgm:prSet presAssocID="{4C773FB6-0125-415C-9CED-54D4C74ED6D2}" presName="parTrans" presStyleLbl="sibTrans2D1" presStyleIdx="1" presStyleCnt="16"/>
      <dgm:spPr/>
    </dgm:pt>
    <dgm:pt modelId="{6400B099-3957-48BE-BBA8-2017327E93B2}" type="pres">
      <dgm:prSet presAssocID="{4C773FB6-0125-415C-9CED-54D4C74ED6D2}" presName="connectorText" presStyleLbl="sibTrans2D1" presStyleIdx="1" presStyleCnt="16"/>
      <dgm:spPr/>
    </dgm:pt>
    <dgm:pt modelId="{40C852C5-9AEE-4097-9FB4-35ECF4BF711F}" type="pres">
      <dgm:prSet presAssocID="{37BF4C70-220B-4500-93E9-C1BFD6EF5E81}" presName="node" presStyleLbl="node1" presStyleIdx="1" presStyleCnt="16">
        <dgm:presLayoutVars>
          <dgm:bulletEnabled val="1"/>
        </dgm:presLayoutVars>
      </dgm:prSet>
      <dgm:spPr/>
    </dgm:pt>
    <dgm:pt modelId="{40E310AC-BAA8-4E86-BC70-0E73EE62A10A}" type="pres">
      <dgm:prSet presAssocID="{B848C1E7-541C-4B73-910B-94A9CE8F57B7}" presName="parTrans" presStyleLbl="sibTrans2D1" presStyleIdx="2" presStyleCnt="16"/>
      <dgm:spPr/>
    </dgm:pt>
    <dgm:pt modelId="{9C6F83E9-9956-45A8-A320-2C3FE1A16924}" type="pres">
      <dgm:prSet presAssocID="{B848C1E7-541C-4B73-910B-94A9CE8F57B7}" presName="connectorText" presStyleLbl="sibTrans2D1" presStyleIdx="2" presStyleCnt="16"/>
      <dgm:spPr/>
    </dgm:pt>
    <dgm:pt modelId="{EF18348C-3499-4254-8329-348A74C8E1CB}" type="pres">
      <dgm:prSet presAssocID="{6373F314-78B2-4EAF-866B-0868FF52C009}" presName="node" presStyleLbl="node1" presStyleIdx="2" presStyleCnt="16">
        <dgm:presLayoutVars>
          <dgm:bulletEnabled val="1"/>
        </dgm:presLayoutVars>
      </dgm:prSet>
      <dgm:spPr/>
    </dgm:pt>
    <dgm:pt modelId="{B2AA7D25-154A-419B-A8F2-C0414B738B62}" type="pres">
      <dgm:prSet presAssocID="{3B845498-8BBD-474B-906D-2C14ED9395A3}" presName="parTrans" presStyleLbl="sibTrans2D1" presStyleIdx="3" presStyleCnt="16"/>
      <dgm:spPr/>
    </dgm:pt>
    <dgm:pt modelId="{29A3E5DE-0A17-466A-9763-0D0B0EF635DA}" type="pres">
      <dgm:prSet presAssocID="{3B845498-8BBD-474B-906D-2C14ED9395A3}" presName="connectorText" presStyleLbl="sibTrans2D1" presStyleIdx="3" presStyleCnt="16"/>
      <dgm:spPr/>
    </dgm:pt>
    <dgm:pt modelId="{1EA8D6A4-426B-4AD8-BF8E-4AEF56F53B4E}" type="pres">
      <dgm:prSet presAssocID="{52B4C3C6-6C7F-4FDF-B452-B5A75DFCF1C7}" presName="node" presStyleLbl="node1" presStyleIdx="3" presStyleCnt="16">
        <dgm:presLayoutVars>
          <dgm:bulletEnabled val="1"/>
        </dgm:presLayoutVars>
      </dgm:prSet>
      <dgm:spPr/>
    </dgm:pt>
    <dgm:pt modelId="{406473C5-F481-4CD4-9B61-DC16FA263907}" type="pres">
      <dgm:prSet presAssocID="{C219F4E5-F3A0-439C-9A27-E1E58ABD08D8}" presName="parTrans" presStyleLbl="sibTrans2D1" presStyleIdx="4" presStyleCnt="16"/>
      <dgm:spPr/>
    </dgm:pt>
    <dgm:pt modelId="{526E18D1-BE03-474E-AA07-E898638FE971}" type="pres">
      <dgm:prSet presAssocID="{C219F4E5-F3A0-439C-9A27-E1E58ABD08D8}" presName="connectorText" presStyleLbl="sibTrans2D1" presStyleIdx="4" presStyleCnt="16"/>
      <dgm:spPr/>
    </dgm:pt>
    <dgm:pt modelId="{12466287-64C3-44EE-B40E-FCC6FCD111F7}" type="pres">
      <dgm:prSet presAssocID="{52438EDE-85BE-4D60-8276-A2F55E048D38}" presName="node" presStyleLbl="node1" presStyleIdx="4" presStyleCnt="16">
        <dgm:presLayoutVars>
          <dgm:bulletEnabled val="1"/>
        </dgm:presLayoutVars>
      </dgm:prSet>
      <dgm:spPr/>
    </dgm:pt>
    <dgm:pt modelId="{D1D73972-2C20-4D5D-8142-4555F5494880}" type="pres">
      <dgm:prSet presAssocID="{09B31505-52AE-4E4E-9C16-F3EED398FB98}" presName="parTrans" presStyleLbl="sibTrans2D1" presStyleIdx="5" presStyleCnt="16"/>
      <dgm:spPr/>
    </dgm:pt>
    <dgm:pt modelId="{73291D78-A9B0-4AC3-826B-C91EBAD14E20}" type="pres">
      <dgm:prSet presAssocID="{09B31505-52AE-4E4E-9C16-F3EED398FB98}" presName="connectorText" presStyleLbl="sibTrans2D1" presStyleIdx="5" presStyleCnt="16"/>
      <dgm:spPr/>
    </dgm:pt>
    <dgm:pt modelId="{66EF89E8-EFFD-4264-AD05-BE28809949E5}" type="pres">
      <dgm:prSet presAssocID="{338C7AD3-E814-4392-9E92-43ADC698AD5E}" presName="node" presStyleLbl="node1" presStyleIdx="5" presStyleCnt="16">
        <dgm:presLayoutVars>
          <dgm:bulletEnabled val="1"/>
        </dgm:presLayoutVars>
      </dgm:prSet>
      <dgm:spPr/>
    </dgm:pt>
    <dgm:pt modelId="{BFDBECE1-20A1-4C48-A23E-F6F1792C70CF}" type="pres">
      <dgm:prSet presAssocID="{D8BA3E48-96DE-4C69-8D00-27164DD13F8C}" presName="parTrans" presStyleLbl="sibTrans2D1" presStyleIdx="6" presStyleCnt="16"/>
      <dgm:spPr/>
    </dgm:pt>
    <dgm:pt modelId="{5A8C8198-FF07-4ADC-99D9-E1018D050298}" type="pres">
      <dgm:prSet presAssocID="{D8BA3E48-96DE-4C69-8D00-27164DD13F8C}" presName="connectorText" presStyleLbl="sibTrans2D1" presStyleIdx="6" presStyleCnt="16"/>
      <dgm:spPr/>
    </dgm:pt>
    <dgm:pt modelId="{B141C77C-F72A-47B5-91E0-5E5A1A820B11}" type="pres">
      <dgm:prSet presAssocID="{06B4F0A8-A549-4D30-A0F6-A226A038A806}" presName="node" presStyleLbl="node1" presStyleIdx="6" presStyleCnt="16">
        <dgm:presLayoutVars>
          <dgm:bulletEnabled val="1"/>
        </dgm:presLayoutVars>
      </dgm:prSet>
      <dgm:spPr/>
    </dgm:pt>
    <dgm:pt modelId="{E7EF2A46-F292-41ED-B952-EB22679A07EB}" type="pres">
      <dgm:prSet presAssocID="{2C40B688-E240-4446-BCE9-CAD370A8BDBC}" presName="parTrans" presStyleLbl="sibTrans2D1" presStyleIdx="7" presStyleCnt="16"/>
      <dgm:spPr/>
    </dgm:pt>
    <dgm:pt modelId="{93090B25-9342-48DB-A6C6-0C0B878C3B0C}" type="pres">
      <dgm:prSet presAssocID="{2C40B688-E240-4446-BCE9-CAD370A8BDBC}" presName="connectorText" presStyleLbl="sibTrans2D1" presStyleIdx="7" presStyleCnt="16"/>
      <dgm:spPr/>
    </dgm:pt>
    <dgm:pt modelId="{C29702F1-F0B4-4D9E-8098-3C1CA68209AB}" type="pres">
      <dgm:prSet presAssocID="{5709C048-D861-4AA0-80FC-CE325D25976A}" presName="node" presStyleLbl="node1" presStyleIdx="7" presStyleCnt="16">
        <dgm:presLayoutVars>
          <dgm:bulletEnabled val="1"/>
        </dgm:presLayoutVars>
      </dgm:prSet>
      <dgm:spPr/>
    </dgm:pt>
    <dgm:pt modelId="{FB9CA8B9-02EB-48B8-ACFF-8838E3F7B240}" type="pres">
      <dgm:prSet presAssocID="{48A70E00-9881-40FD-9BBE-1A6FC8B38DC7}" presName="parTrans" presStyleLbl="sibTrans2D1" presStyleIdx="8" presStyleCnt="16"/>
      <dgm:spPr/>
    </dgm:pt>
    <dgm:pt modelId="{F71F420D-88E8-4DE3-8741-053470A89CD1}" type="pres">
      <dgm:prSet presAssocID="{48A70E00-9881-40FD-9BBE-1A6FC8B38DC7}" presName="connectorText" presStyleLbl="sibTrans2D1" presStyleIdx="8" presStyleCnt="16"/>
      <dgm:spPr/>
    </dgm:pt>
    <dgm:pt modelId="{FCB0D59C-EE0D-477F-8F03-DA7F4E527057}" type="pres">
      <dgm:prSet presAssocID="{F13696F4-6FEC-4BA6-934D-993106D4BFA1}" presName="node" presStyleLbl="node1" presStyleIdx="8" presStyleCnt="16">
        <dgm:presLayoutVars>
          <dgm:bulletEnabled val="1"/>
        </dgm:presLayoutVars>
      </dgm:prSet>
      <dgm:spPr/>
    </dgm:pt>
    <dgm:pt modelId="{3920D876-E9A9-4D06-A79C-BB8C14EF4DEC}" type="pres">
      <dgm:prSet presAssocID="{4C349CC8-C5F4-46ED-A143-FE325856805E}" presName="parTrans" presStyleLbl="sibTrans2D1" presStyleIdx="9" presStyleCnt="16"/>
      <dgm:spPr/>
    </dgm:pt>
    <dgm:pt modelId="{AA348267-FD1A-4FE2-B6BD-4D18AE437E3F}" type="pres">
      <dgm:prSet presAssocID="{4C349CC8-C5F4-46ED-A143-FE325856805E}" presName="connectorText" presStyleLbl="sibTrans2D1" presStyleIdx="9" presStyleCnt="16"/>
      <dgm:spPr/>
    </dgm:pt>
    <dgm:pt modelId="{26428C2D-0017-4371-A812-644EA4503D24}" type="pres">
      <dgm:prSet presAssocID="{64B8080B-2B44-4506-BA2C-0B3D94E8AA91}" presName="node" presStyleLbl="node1" presStyleIdx="9" presStyleCnt="16">
        <dgm:presLayoutVars>
          <dgm:bulletEnabled val="1"/>
        </dgm:presLayoutVars>
      </dgm:prSet>
      <dgm:spPr/>
    </dgm:pt>
    <dgm:pt modelId="{A541D66F-3B9C-4916-A034-0845031E3050}" type="pres">
      <dgm:prSet presAssocID="{D081157A-E1C6-4731-B1EF-8D720CD4E4DD}" presName="parTrans" presStyleLbl="sibTrans2D1" presStyleIdx="10" presStyleCnt="16"/>
      <dgm:spPr/>
    </dgm:pt>
    <dgm:pt modelId="{67639E52-FE7C-429B-8FA0-2184E66F6725}" type="pres">
      <dgm:prSet presAssocID="{D081157A-E1C6-4731-B1EF-8D720CD4E4DD}" presName="connectorText" presStyleLbl="sibTrans2D1" presStyleIdx="10" presStyleCnt="16"/>
      <dgm:spPr/>
    </dgm:pt>
    <dgm:pt modelId="{09DE5545-261A-4462-A542-C03B6E803312}" type="pres">
      <dgm:prSet presAssocID="{2B8DB790-6546-41E0-9A64-35DABC67722D}" presName="node" presStyleLbl="node1" presStyleIdx="10" presStyleCnt="16">
        <dgm:presLayoutVars>
          <dgm:bulletEnabled val="1"/>
        </dgm:presLayoutVars>
      </dgm:prSet>
      <dgm:spPr/>
    </dgm:pt>
    <dgm:pt modelId="{0203157B-CA0D-46EA-8EDB-CBD5CE0F20B7}" type="pres">
      <dgm:prSet presAssocID="{9155EB57-4F14-4789-B600-2D5410C048C8}" presName="parTrans" presStyleLbl="sibTrans2D1" presStyleIdx="11" presStyleCnt="16"/>
      <dgm:spPr/>
    </dgm:pt>
    <dgm:pt modelId="{7A8C9652-F5E6-4743-844F-7A19E1D30E88}" type="pres">
      <dgm:prSet presAssocID="{9155EB57-4F14-4789-B600-2D5410C048C8}" presName="connectorText" presStyleLbl="sibTrans2D1" presStyleIdx="11" presStyleCnt="16"/>
      <dgm:spPr/>
    </dgm:pt>
    <dgm:pt modelId="{185B523A-9132-4EC8-AF07-AF34DFF6377F}" type="pres">
      <dgm:prSet presAssocID="{A74DCEB0-4957-42D1-9A4E-A6BCD66B65B2}" presName="node" presStyleLbl="node1" presStyleIdx="11" presStyleCnt="16">
        <dgm:presLayoutVars>
          <dgm:bulletEnabled val="1"/>
        </dgm:presLayoutVars>
      </dgm:prSet>
      <dgm:spPr/>
    </dgm:pt>
    <dgm:pt modelId="{17B7B04F-3A70-4FA4-A195-1B34D769C686}" type="pres">
      <dgm:prSet presAssocID="{03AA70BA-4149-4B54-A828-047CD02ED1D0}" presName="parTrans" presStyleLbl="sibTrans2D1" presStyleIdx="12" presStyleCnt="16"/>
      <dgm:spPr/>
    </dgm:pt>
    <dgm:pt modelId="{6BE5C9FA-5718-485C-8815-207229B7F2F2}" type="pres">
      <dgm:prSet presAssocID="{03AA70BA-4149-4B54-A828-047CD02ED1D0}" presName="connectorText" presStyleLbl="sibTrans2D1" presStyleIdx="12" presStyleCnt="16"/>
      <dgm:spPr/>
    </dgm:pt>
    <dgm:pt modelId="{CF86C90B-1040-4B61-9BDC-BC32AB5B5FE5}" type="pres">
      <dgm:prSet presAssocID="{127C7BD3-ECAB-45C6-9422-9B96DD8DD161}" presName="node" presStyleLbl="node1" presStyleIdx="12" presStyleCnt="16">
        <dgm:presLayoutVars>
          <dgm:bulletEnabled val="1"/>
        </dgm:presLayoutVars>
      </dgm:prSet>
      <dgm:spPr/>
    </dgm:pt>
    <dgm:pt modelId="{143B7BF4-8245-4D31-8161-8172E986853F}" type="pres">
      <dgm:prSet presAssocID="{3622E608-467E-475A-8995-EA693DF7EC8D}" presName="parTrans" presStyleLbl="sibTrans2D1" presStyleIdx="13" presStyleCnt="16"/>
      <dgm:spPr/>
    </dgm:pt>
    <dgm:pt modelId="{39DB5E6E-9FC9-4EDA-923B-9098685D45A6}" type="pres">
      <dgm:prSet presAssocID="{3622E608-467E-475A-8995-EA693DF7EC8D}" presName="connectorText" presStyleLbl="sibTrans2D1" presStyleIdx="13" presStyleCnt="16"/>
      <dgm:spPr/>
    </dgm:pt>
    <dgm:pt modelId="{1B5CECD7-A0EA-4E82-B11C-365A5197E14F}" type="pres">
      <dgm:prSet presAssocID="{0A55FB92-94F4-460B-A88A-E09C510CC65A}" presName="node" presStyleLbl="node1" presStyleIdx="13" presStyleCnt="16">
        <dgm:presLayoutVars>
          <dgm:bulletEnabled val="1"/>
        </dgm:presLayoutVars>
      </dgm:prSet>
      <dgm:spPr/>
    </dgm:pt>
    <dgm:pt modelId="{BDA76627-D092-4C1A-9B8B-0C1A0C48CC8A}" type="pres">
      <dgm:prSet presAssocID="{1D2FF68F-6A51-4D56-ABAC-8F147AD75F65}" presName="parTrans" presStyleLbl="sibTrans2D1" presStyleIdx="14" presStyleCnt="16"/>
      <dgm:spPr/>
    </dgm:pt>
    <dgm:pt modelId="{738E2087-D51D-46FD-8A4E-72DACD988EE9}" type="pres">
      <dgm:prSet presAssocID="{1D2FF68F-6A51-4D56-ABAC-8F147AD75F65}" presName="connectorText" presStyleLbl="sibTrans2D1" presStyleIdx="14" presStyleCnt="16"/>
      <dgm:spPr/>
    </dgm:pt>
    <dgm:pt modelId="{F9AF9D82-3209-4403-9388-A8B795130F73}" type="pres">
      <dgm:prSet presAssocID="{6376E790-AB3E-46B2-9082-8D27408B9B16}" presName="node" presStyleLbl="node1" presStyleIdx="14" presStyleCnt="16">
        <dgm:presLayoutVars>
          <dgm:bulletEnabled val="1"/>
        </dgm:presLayoutVars>
      </dgm:prSet>
      <dgm:spPr/>
    </dgm:pt>
    <dgm:pt modelId="{A2B5241A-BA9A-493B-8C2E-B786B6775EFB}" type="pres">
      <dgm:prSet presAssocID="{575F44A2-0177-4705-A014-6D304B42794A}" presName="parTrans" presStyleLbl="sibTrans2D1" presStyleIdx="15" presStyleCnt="16"/>
      <dgm:spPr/>
    </dgm:pt>
    <dgm:pt modelId="{701B4037-6D38-4C3A-B8E5-D8A1231E3C55}" type="pres">
      <dgm:prSet presAssocID="{575F44A2-0177-4705-A014-6D304B42794A}" presName="connectorText" presStyleLbl="sibTrans2D1" presStyleIdx="15" presStyleCnt="16"/>
      <dgm:spPr/>
    </dgm:pt>
    <dgm:pt modelId="{4F7ED69C-18CC-404C-A703-E2C1CE406900}" type="pres">
      <dgm:prSet presAssocID="{41E9DF87-235F-45B1-A838-B52F2B3F82AA}" presName="node" presStyleLbl="node1" presStyleIdx="15" presStyleCnt="16">
        <dgm:presLayoutVars>
          <dgm:bulletEnabled val="1"/>
        </dgm:presLayoutVars>
      </dgm:prSet>
      <dgm:spPr/>
    </dgm:pt>
  </dgm:ptLst>
  <dgm:cxnLst>
    <dgm:cxn modelId="{B01D9603-BAF8-4AA6-B297-F79CDE8E5806}" type="presOf" srcId="{A74DCEB0-4957-42D1-9A4E-A6BCD66B65B2}" destId="{185B523A-9132-4EC8-AF07-AF34DFF6377F}" srcOrd="0" destOrd="0" presId="urn:microsoft.com/office/officeart/2005/8/layout/radial5"/>
    <dgm:cxn modelId="{B21FB007-34B6-4032-8CCE-04BAC43CCA13}" type="presOf" srcId="{6373F314-78B2-4EAF-866B-0868FF52C009}" destId="{EF18348C-3499-4254-8329-348A74C8E1CB}" srcOrd="0" destOrd="0" presId="urn:microsoft.com/office/officeart/2005/8/layout/radial5"/>
    <dgm:cxn modelId="{062C4D09-B2DB-424D-8DA6-3D62EEB49958}" type="presOf" srcId="{2B8DB790-6546-41E0-9A64-35DABC67722D}" destId="{09DE5545-261A-4462-A542-C03B6E803312}" srcOrd="0" destOrd="0" presId="urn:microsoft.com/office/officeart/2005/8/layout/radial5"/>
    <dgm:cxn modelId="{269DE40C-790C-4068-83A0-D2BE109CF460}" srcId="{2536341E-55A9-49C0-8CFE-08BD27F9A7A7}" destId="{37BF4C70-220B-4500-93E9-C1BFD6EF5E81}" srcOrd="1" destOrd="0" parTransId="{4C773FB6-0125-415C-9CED-54D4C74ED6D2}" sibTransId="{E563F5BB-CC64-4077-A045-5B67C479D6E6}"/>
    <dgm:cxn modelId="{2668FB0E-11A2-422F-B592-11835BB50510}" type="presOf" srcId="{F13696F4-6FEC-4BA6-934D-993106D4BFA1}" destId="{FCB0D59C-EE0D-477F-8F03-DA7F4E527057}" srcOrd="0" destOrd="0" presId="urn:microsoft.com/office/officeart/2005/8/layout/radial5"/>
    <dgm:cxn modelId="{EA022B0F-1545-4F7B-AC5B-40B5C6450980}" srcId="{C2F5E262-5B66-4A5C-AA37-85465562B386}" destId="{2536341E-55A9-49C0-8CFE-08BD27F9A7A7}" srcOrd="0" destOrd="0" parTransId="{9AFEAF7E-D019-4314-940C-C7529935DF28}" sibTransId="{6FD29A12-7567-4DEA-8179-36D9EE9C042D}"/>
    <dgm:cxn modelId="{24BD1417-9B26-4F38-81A7-4BE7277BE067}" srcId="{2536341E-55A9-49C0-8CFE-08BD27F9A7A7}" destId="{52B4C3C6-6C7F-4FDF-B452-B5A75DFCF1C7}" srcOrd="3" destOrd="0" parTransId="{3B845498-8BBD-474B-906D-2C14ED9395A3}" sibTransId="{93C3CE9E-2655-4A9D-8D42-6917826347FB}"/>
    <dgm:cxn modelId="{D42DCA1E-2361-4D05-9BD5-3B5A138C8B47}" srcId="{2536341E-55A9-49C0-8CFE-08BD27F9A7A7}" destId="{64B8080B-2B44-4506-BA2C-0B3D94E8AA91}" srcOrd="9" destOrd="0" parTransId="{4C349CC8-C5F4-46ED-A143-FE325856805E}" sibTransId="{7426D481-DB95-4E6A-B515-6845D4660C83}"/>
    <dgm:cxn modelId="{49437A20-F62B-4B89-9BEB-966C745E67FF}" type="presOf" srcId="{41E9DF87-235F-45B1-A838-B52F2B3F82AA}" destId="{4F7ED69C-18CC-404C-A703-E2C1CE406900}" srcOrd="0" destOrd="0" presId="urn:microsoft.com/office/officeart/2005/8/layout/radial5"/>
    <dgm:cxn modelId="{EB331822-43A0-4791-A344-EA64DDBE2D00}" type="presOf" srcId="{575F44A2-0177-4705-A014-6D304B42794A}" destId="{A2B5241A-BA9A-493B-8C2E-B786B6775EFB}" srcOrd="0" destOrd="0" presId="urn:microsoft.com/office/officeart/2005/8/layout/radial5"/>
    <dgm:cxn modelId="{B014F529-401D-4DB5-AF0F-CFC61EB3D478}" type="presOf" srcId="{C219F4E5-F3A0-439C-9A27-E1E58ABD08D8}" destId="{526E18D1-BE03-474E-AA07-E898638FE971}" srcOrd="1" destOrd="0" presId="urn:microsoft.com/office/officeart/2005/8/layout/radial5"/>
    <dgm:cxn modelId="{F19A5B2A-DF1F-4399-8267-683AF2D6757A}" type="presOf" srcId="{2536341E-55A9-49C0-8CFE-08BD27F9A7A7}" destId="{4596FB45-DBDB-4CE5-AC20-749617AC94F0}" srcOrd="0" destOrd="0" presId="urn:microsoft.com/office/officeart/2005/8/layout/radial5"/>
    <dgm:cxn modelId="{ABE93F2E-3F4B-4710-8BC6-CD1564E7ACE8}" type="presOf" srcId="{D081157A-E1C6-4731-B1EF-8D720CD4E4DD}" destId="{67639E52-FE7C-429B-8FA0-2184E66F6725}" srcOrd="1" destOrd="0" presId="urn:microsoft.com/office/officeart/2005/8/layout/radial5"/>
    <dgm:cxn modelId="{88663339-B815-4833-A558-A36B67632025}" type="presOf" srcId="{48A70E00-9881-40FD-9BBE-1A6FC8B38DC7}" destId="{FB9CA8B9-02EB-48B8-ACFF-8838E3F7B240}" srcOrd="0" destOrd="0" presId="urn:microsoft.com/office/officeart/2005/8/layout/radial5"/>
    <dgm:cxn modelId="{760F1A3A-7ADC-42D5-ABAF-78201F29906B}" type="presOf" srcId="{09B31505-52AE-4E4E-9C16-F3EED398FB98}" destId="{D1D73972-2C20-4D5D-8142-4555F5494880}" srcOrd="0" destOrd="0" presId="urn:microsoft.com/office/officeart/2005/8/layout/radial5"/>
    <dgm:cxn modelId="{6F894B3A-020E-4245-9E97-1DEBC910DD37}" type="presOf" srcId="{4C349CC8-C5F4-46ED-A143-FE325856805E}" destId="{AA348267-FD1A-4FE2-B6BD-4D18AE437E3F}" srcOrd="1" destOrd="0" presId="urn:microsoft.com/office/officeart/2005/8/layout/radial5"/>
    <dgm:cxn modelId="{B7CFE93B-EB64-4D7A-BC3A-BDED77D6FDAA}" type="presOf" srcId="{9155EB57-4F14-4789-B600-2D5410C048C8}" destId="{7A8C9652-F5E6-4743-844F-7A19E1D30E88}" srcOrd="1" destOrd="0" presId="urn:microsoft.com/office/officeart/2005/8/layout/radial5"/>
    <dgm:cxn modelId="{7306555C-1CA9-4E38-9959-7C75FC742F9A}" type="presOf" srcId="{09B31505-52AE-4E4E-9C16-F3EED398FB98}" destId="{73291D78-A9B0-4AC3-826B-C91EBAD14E20}" srcOrd="1" destOrd="0" presId="urn:microsoft.com/office/officeart/2005/8/layout/radial5"/>
    <dgm:cxn modelId="{0AF30F5F-5344-4A13-B401-0D65266719F4}" type="presOf" srcId="{03AA70BA-4149-4B54-A828-047CD02ED1D0}" destId="{17B7B04F-3A70-4FA4-A195-1B34D769C686}"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57805165-95DC-4677-B83D-A123631ADF43}" srcId="{2536341E-55A9-49C0-8CFE-08BD27F9A7A7}" destId="{0A55FB92-94F4-460B-A88A-E09C510CC65A}" srcOrd="13" destOrd="0" parTransId="{3622E608-467E-475A-8995-EA693DF7EC8D}" sibTransId="{B40CC2FC-E0B3-4DFD-AABC-7780AC460120}"/>
    <dgm:cxn modelId="{2318EC47-0AE2-44C1-ADFB-1CAD2AB9C756}" srcId="{2536341E-55A9-49C0-8CFE-08BD27F9A7A7}" destId="{52438EDE-85BE-4D60-8276-A2F55E048D38}" srcOrd="4" destOrd="0" parTransId="{C219F4E5-F3A0-439C-9A27-E1E58ABD08D8}" sibTransId="{A1763A87-9009-43CD-A835-EF4B9FF17230}"/>
    <dgm:cxn modelId="{1B6D1C6C-AB7E-4D6C-8803-712072F75C48}" type="presOf" srcId="{2C40B688-E240-4446-BCE9-CAD370A8BDBC}" destId="{E7EF2A46-F292-41ED-B952-EB22679A07EB}" srcOrd="0" destOrd="0" presId="urn:microsoft.com/office/officeart/2005/8/layout/radial5"/>
    <dgm:cxn modelId="{C1FC294C-B176-46C2-92B5-677A16F50107}" type="presOf" srcId="{B848C1E7-541C-4B73-910B-94A9CE8F57B7}" destId="{40E310AC-BAA8-4E86-BC70-0E73EE62A10A}" srcOrd="0" destOrd="0" presId="urn:microsoft.com/office/officeart/2005/8/layout/radial5"/>
    <dgm:cxn modelId="{1BCFC04E-948B-47C6-9A14-7EFB2356BEBE}" type="presOf" srcId="{3622E608-467E-475A-8995-EA693DF7EC8D}" destId="{39DB5E6E-9FC9-4EDA-923B-9098685D45A6}" srcOrd="1" destOrd="0" presId="urn:microsoft.com/office/officeart/2005/8/layout/radial5"/>
    <dgm:cxn modelId="{85E2464F-557B-459B-B051-3943403033D6}" type="presOf" srcId="{B848C1E7-541C-4B73-910B-94A9CE8F57B7}" destId="{9C6F83E9-9956-45A8-A320-2C3FE1A16924}" srcOrd="1" destOrd="0" presId="urn:microsoft.com/office/officeart/2005/8/layout/radial5"/>
    <dgm:cxn modelId="{35527D73-BD53-4252-B667-9FCE2CF24D01}" type="presOf" srcId="{64B8080B-2B44-4506-BA2C-0B3D94E8AA91}" destId="{26428C2D-0017-4371-A812-644EA4503D24}" srcOrd="0" destOrd="0" presId="urn:microsoft.com/office/officeart/2005/8/layout/radial5"/>
    <dgm:cxn modelId="{7B095357-1142-49A5-88EA-8E0599BFA9A3}" type="presOf" srcId="{9155EB57-4F14-4789-B600-2D5410C048C8}" destId="{0203157B-CA0D-46EA-8EDB-CBD5CE0F20B7}" srcOrd="0" destOrd="0" presId="urn:microsoft.com/office/officeart/2005/8/layout/radial5"/>
    <dgm:cxn modelId="{D688B858-5BD2-4D7C-A856-67CAC9EDEE4C}" type="presOf" srcId="{37BF4C70-220B-4500-93E9-C1BFD6EF5E81}" destId="{40C852C5-9AEE-4097-9FB4-35ECF4BF711F}" srcOrd="0" destOrd="0" presId="urn:microsoft.com/office/officeart/2005/8/layout/radial5"/>
    <dgm:cxn modelId="{FACD607C-A66B-4A92-A5A2-A7CC5EF92801}" srcId="{2536341E-55A9-49C0-8CFE-08BD27F9A7A7}" destId="{6376E790-AB3E-46B2-9082-8D27408B9B16}" srcOrd="14" destOrd="0" parTransId="{1D2FF68F-6A51-4D56-ABAC-8F147AD75F65}" sibTransId="{D972A4B9-7667-4490-9CAB-F7B9EA7D3A59}"/>
    <dgm:cxn modelId="{3BE79D7C-402D-43A0-84F8-68D10081ECFE}" type="presOf" srcId="{4C349CC8-C5F4-46ED-A143-FE325856805E}" destId="{3920D876-E9A9-4D06-A79C-BB8C14EF4DEC}" srcOrd="0" destOrd="0" presId="urn:microsoft.com/office/officeart/2005/8/layout/radial5"/>
    <dgm:cxn modelId="{625CEE80-3C1B-43B1-A807-2283896D0D65}" type="presOf" srcId="{52B4C3C6-6C7F-4FDF-B452-B5A75DFCF1C7}" destId="{1EA8D6A4-426B-4AD8-BF8E-4AEF56F53B4E}" srcOrd="0" destOrd="0" presId="urn:microsoft.com/office/officeart/2005/8/layout/radial5"/>
    <dgm:cxn modelId="{727AFA86-C686-41A0-88E2-F1E69259A8ED}" type="presOf" srcId="{D8BA3E48-96DE-4C69-8D00-27164DD13F8C}" destId="{BFDBECE1-20A1-4C48-A23E-F6F1792C70CF}" srcOrd="0" destOrd="0" presId="urn:microsoft.com/office/officeart/2005/8/layout/radial5"/>
    <dgm:cxn modelId="{0E2C3A8D-B32D-4CCB-93AD-71CD1F3FBC68}" type="presOf" srcId="{6376E790-AB3E-46B2-9082-8D27408B9B16}" destId="{F9AF9D82-3209-4403-9388-A8B795130F73}" srcOrd="0" destOrd="0" presId="urn:microsoft.com/office/officeart/2005/8/layout/radial5"/>
    <dgm:cxn modelId="{82B78A8D-C158-48F4-9847-F2F7DA8FEDD2}" srcId="{2536341E-55A9-49C0-8CFE-08BD27F9A7A7}" destId="{338C7AD3-E814-4392-9E92-43ADC698AD5E}" srcOrd="5" destOrd="0" parTransId="{09B31505-52AE-4E4E-9C16-F3EED398FB98}" sibTransId="{89D96EA7-A3E4-41CE-98EB-A51640FF59BD}"/>
    <dgm:cxn modelId="{6CAFC08D-8AF9-4369-AA7B-65714870F318}" srcId="{2536341E-55A9-49C0-8CFE-08BD27F9A7A7}" destId="{06B4F0A8-A549-4D30-A0F6-A226A038A806}" srcOrd="6" destOrd="0" parTransId="{D8BA3E48-96DE-4C69-8D00-27164DD13F8C}" sibTransId="{0B917BC9-6547-4FA9-B887-D2EA0CE30F52}"/>
    <dgm:cxn modelId="{593F438E-E08D-46C6-884A-0E8857082766}" type="presOf" srcId="{1D2FF68F-6A51-4D56-ABAC-8F147AD75F65}" destId="{738E2087-D51D-46FD-8A4E-72DACD988EE9}" srcOrd="1" destOrd="0" presId="urn:microsoft.com/office/officeart/2005/8/layout/radial5"/>
    <dgm:cxn modelId="{EC9CCB95-1AEE-4EB3-B172-ADEEA0C00047}" type="presOf" srcId="{127C7BD3-ECAB-45C6-9422-9B96DD8DD161}" destId="{CF86C90B-1040-4B61-9BDC-BC32AB5B5FE5}" srcOrd="0" destOrd="0" presId="urn:microsoft.com/office/officeart/2005/8/layout/radial5"/>
    <dgm:cxn modelId="{5A071D9A-CE08-40B2-9770-6AD179BCE527}" type="presOf" srcId="{4C773FB6-0125-415C-9CED-54D4C74ED6D2}" destId="{6400B099-3957-48BE-BBA8-2017327E93B2}" srcOrd="1"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DEC55AA0-15F6-4D3C-8CAE-8CC63CDFA806}" type="presOf" srcId="{0A55FB92-94F4-460B-A88A-E09C510CC65A}" destId="{1B5CECD7-A0EA-4E82-B11C-365A5197E14F}" srcOrd="0" destOrd="0" presId="urn:microsoft.com/office/officeart/2005/8/layout/radial5"/>
    <dgm:cxn modelId="{243D0BA1-B5BC-4E15-B296-407D2A9FFAA7}" type="presOf" srcId="{D081157A-E1C6-4731-B1EF-8D720CD4E4DD}" destId="{A541D66F-3B9C-4916-A034-0845031E3050}" srcOrd="0" destOrd="0" presId="urn:microsoft.com/office/officeart/2005/8/layout/radial5"/>
    <dgm:cxn modelId="{460AF8A6-331B-4E14-9D35-7C780D024105}" srcId="{2536341E-55A9-49C0-8CFE-08BD27F9A7A7}" destId="{6373F314-78B2-4EAF-866B-0868FF52C009}" srcOrd="2" destOrd="0" parTransId="{B848C1E7-541C-4B73-910B-94A9CE8F57B7}" sibTransId="{63DE24D3-8D64-4704-831E-B2662201022B}"/>
    <dgm:cxn modelId="{A82600A7-9AD5-4EC2-BB26-3D864F04DAC0}" type="presOf" srcId="{48A70E00-9881-40FD-9BBE-1A6FC8B38DC7}" destId="{F71F420D-88E8-4DE3-8741-053470A89CD1}" srcOrd="1" destOrd="0" presId="urn:microsoft.com/office/officeart/2005/8/layout/radial5"/>
    <dgm:cxn modelId="{582647A9-08F1-4D78-982D-71628B006A0C}" type="presOf" srcId="{575F44A2-0177-4705-A014-6D304B42794A}" destId="{701B4037-6D38-4C3A-B8E5-D8A1231E3C55}" srcOrd="1"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343314B3-95AB-484D-B0F2-EEF0C5EDB707}" type="presOf" srcId="{03AA70BA-4149-4B54-A828-047CD02ED1D0}" destId="{6BE5C9FA-5718-485C-8815-207229B7F2F2}" srcOrd="1" destOrd="0" presId="urn:microsoft.com/office/officeart/2005/8/layout/radial5"/>
    <dgm:cxn modelId="{A4816CB3-0137-467A-B57B-DC8BDAB48995}" type="presOf" srcId="{2C40B688-E240-4446-BCE9-CAD370A8BDBC}" destId="{93090B25-9342-48DB-A6C6-0C0B878C3B0C}" srcOrd="1" destOrd="0" presId="urn:microsoft.com/office/officeart/2005/8/layout/radial5"/>
    <dgm:cxn modelId="{FE46D7B3-79EB-456A-99A2-B4F4FDD6E437}" type="presOf" srcId="{1D2FF68F-6A51-4D56-ABAC-8F147AD75F65}" destId="{BDA76627-D092-4C1A-9B8B-0C1A0C48CC8A}" srcOrd="0" destOrd="0" presId="urn:microsoft.com/office/officeart/2005/8/layout/radial5"/>
    <dgm:cxn modelId="{898BC9B4-452E-4270-9C49-BF49F6962C4A}" srcId="{2536341E-55A9-49C0-8CFE-08BD27F9A7A7}" destId="{F13696F4-6FEC-4BA6-934D-993106D4BFA1}" srcOrd="8" destOrd="0" parTransId="{48A70E00-9881-40FD-9BBE-1A6FC8B38DC7}" sibTransId="{4812E2E0-C845-4E3F-92BD-92EE7A8E8489}"/>
    <dgm:cxn modelId="{3B554BB6-37B1-4AEE-93C6-81B3C158073A}" type="presOf" srcId="{338C7AD3-E814-4392-9E92-43ADC698AD5E}" destId="{66EF89E8-EFFD-4264-AD05-BE28809949E5}" srcOrd="0" destOrd="0" presId="urn:microsoft.com/office/officeart/2005/8/layout/radial5"/>
    <dgm:cxn modelId="{CE9D31B7-5B3A-4F29-A048-09095C1C4660}" type="presOf" srcId="{06B4F0A8-A549-4D30-A0F6-A226A038A806}" destId="{B141C77C-F72A-47B5-91E0-5E5A1A820B11}" srcOrd="0" destOrd="0" presId="urn:microsoft.com/office/officeart/2005/8/layout/radial5"/>
    <dgm:cxn modelId="{349EFEB7-975E-44A0-82EF-5EF66B1FA80A}" type="presOf" srcId="{3B845498-8BBD-474B-906D-2C14ED9395A3}" destId="{29A3E5DE-0A17-466A-9763-0D0B0EF635DA}" srcOrd="1"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683594B9-B606-40E8-A522-9459EB1A6C67}" type="presOf" srcId="{5709C048-D861-4AA0-80FC-CE325D25976A}" destId="{C29702F1-F0B4-4D9E-8098-3C1CA68209AB}" srcOrd="0" destOrd="0" presId="urn:microsoft.com/office/officeart/2005/8/layout/radial5"/>
    <dgm:cxn modelId="{53F13FBD-AEC7-4927-B565-58A9D2B22764}" type="presOf" srcId="{C219F4E5-F3A0-439C-9A27-E1E58ABD08D8}" destId="{406473C5-F481-4CD4-9B61-DC16FA263907}" srcOrd="0" destOrd="0" presId="urn:microsoft.com/office/officeart/2005/8/layout/radial5"/>
    <dgm:cxn modelId="{7288DDC3-1A44-4B2C-A67C-23845DF6C6FC}" srcId="{2536341E-55A9-49C0-8CFE-08BD27F9A7A7}" destId="{2B8DB790-6546-41E0-9A64-35DABC67722D}" srcOrd="10" destOrd="0" parTransId="{D081157A-E1C6-4731-B1EF-8D720CD4E4DD}" sibTransId="{6F575E45-1E59-445D-A497-F28332FB02A8}"/>
    <dgm:cxn modelId="{7687B6C5-91E2-4F4F-AE7B-0000C57779BD}" type="presOf" srcId="{318FFA26-C564-422A-BD64-3BB1D37E7EB5}" destId="{89544342-EEE6-4DA3-BC43-4FEF70111D2D}" srcOrd="1"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F20DDEC7-6673-46A0-BD53-6CE8D324BF6D}" type="presOf" srcId="{3622E608-467E-475A-8995-EA693DF7EC8D}" destId="{143B7BF4-8245-4D31-8161-8172E986853F}" srcOrd="0" destOrd="0" presId="urn:microsoft.com/office/officeart/2005/8/layout/radial5"/>
    <dgm:cxn modelId="{D4285FCB-2C7B-450F-8F09-1FBE5074D849}" srcId="{2536341E-55A9-49C0-8CFE-08BD27F9A7A7}" destId="{127C7BD3-ECAB-45C6-9422-9B96DD8DD161}" srcOrd="12" destOrd="0" parTransId="{03AA70BA-4149-4B54-A828-047CD02ED1D0}" sibTransId="{81801F29-8F08-4322-8F7C-2700257FCF0B}"/>
    <dgm:cxn modelId="{3F2F4BCD-6BAA-4E0A-8EE2-2C4D13B1CFB5}" srcId="{2536341E-55A9-49C0-8CFE-08BD27F9A7A7}" destId="{41E9DF87-235F-45B1-A838-B52F2B3F82AA}" srcOrd="15" destOrd="0" parTransId="{575F44A2-0177-4705-A014-6D304B42794A}" sibTransId="{4AF9D669-594B-473B-A660-40AE7F344717}"/>
    <dgm:cxn modelId="{3D3DB4D1-8EF9-4AD9-96C1-E1E881EAAD81}" type="presOf" srcId="{D8BA3E48-96DE-4C69-8D00-27164DD13F8C}" destId="{5A8C8198-FF07-4ADC-99D9-E1018D050298}" srcOrd="1" destOrd="0" presId="urn:microsoft.com/office/officeart/2005/8/layout/radial5"/>
    <dgm:cxn modelId="{B0B8D3D5-2935-454D-BC69-EFCF3CCDE9FB}" srcId="{2536341E-55A9-49C0-8CFE-08BD27F9A7A7}" destId="{A74DCEB0-4957-42D1-9A4E-A6BCD66B65B2}" srcOrd="11" destOrd="0" parTransId="{9155EB57-4F14-4789-B600-2D5410C048C8}" sibTransId="{8B07C3C5-FC33-4352-9ECE-1827A4FA6D94}"/>
    <dgm:cxn modelId="{AAB6C4D9-42CE-40DC-B3E9-DC71C7C6C4A2}" srcId="{2536341E-55A9-49C0-8CFE-08BD27F9A7A7}" destId="{5709C048-D861-4AA0-80FC-CE325D25976A}" srcOrd="7" destOrd="0" parTransId="{2C40B688-E240-4446-BCE9-CAD370A8BDBC}" sibTransId="{7D3CD6A5-7A7B-4B5D-8878-B08187E2680F}"/>
    <dgm:cxn modelId="{339170DB-B709-441B-BD28-E6CC9EBA529C}" type="presOf" srcId="{3B845498-8BBD-474B-906D-2C14ED9395A3}" destId="{B2AA7D25-154A-419B-A8F2-C0414B738B62}" srcOrd="0" destOrd="0" presId="urn:microsoft.com/office/officeart/2005/8/layout/radial5"/>
    <dgm:cxn modelId="{5D4883E5-3F80-4E1C-951D-F8DE2C3BD4B4}" type="presOf" srcId="{52438EDE-85BE-4D60-8276-A2F55E048D38}" destId="{12466287-64C3-44EE-B40E-FCC6FCD111F7}" srcOrd="0"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2C9A6900-64EF-4E64-8C5D-483B3C00C898}"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41BCF22-E5DE-4202-AA5A-EE5C5B0F09D6}"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 modelId="{BDFB723C-C3D9-43B1-9BF1-A0A04558E846}" type="presParOf" srcId="{2616294D-8BA3-478F-88D7-A77EE826A1B0}" destId="{40E310AC-BAA8-4E86-BC70-0E73EE62A10A}" srcOrd="5" destOrd="0" presId="urn:microsoft.com/office/officeart/2005/8/layout/radial5"/>
    <dgm:cxn modelId="{82E7D1C3-35F2-4457-9EF4-900F2FE9E947}" type="presParOf" srcId="{40E310AC-BAA8-4E86-BC70-0E73EE62A10A}" destId="{9C6F83E9-9956-45A8-A320-2C3FE1A16924}" srcOrd="0" destOrd="0" presId="urn:microsoft.com/office/officeart/2005/8/layout/radial5"/>
    <dgm:cxn modelId="{C51226BC-D641-4292-A4D0-C155D6156B23}" type="presParOf" srcId="{2616294D-8BA3-478F-88D7-A77EE826A1B0}" destId="{EF18348C-3499-4254-8329-348A74C8E1CB}" srcOrd="6" destOrd="0" presId="urn:microsoft.com/office/officeart/2005/8/layout/radial5"/>
    <dgm:cxn modelId="{385C0AFF-2493-42AD-805D-78B6EDDE25BF}" type="presParOf" srcId="{2616294D-8BA3-478F-88D7-A77EE826A1B0}" destId="{B2AA7D25-154A-419B-A8F2-C0414B738B62}" srcOrd="7" destOrd="0" presId="urn:microsoft.com/office/officeart/2005/8/layout/radial5"/>
    <dgm:cxn modelId="{1CA563A2-5064-4C53-AA1D-BEBAEED45B66}" type="presParOf" srcId="{B2AA7D25-154A-419B-A8F2-C0414B738B62}" destId="{29A3E5DE-0A17-466A-9763-0D0B0EF635DA}" srcOrd="0" destOrd="0" presId="urn:microsoft.com/office/officeart/2005/8/layout/radial5"/>
    <dgm:cxn modelId="{779AD54E-C297-48E0-897E-8C58CEF48975}" type="presParOf" srcId="{2616294D-8BA3-478F-88D7-A77EE826A1B0}" destId="{1EA8D6A4-426B-4AD8-BF8E-4AEF56F53B4E}" srcOrd="8" destOrd="0" presId="urn:microsoft.com/office/officeart/2005/8/layout/radial5"/>
    <dgm:cxn modelId="{C573B433-6D8A-4D9C-A288-76A257495B7E}" type="presParOf" srcId="{2616294D-8BA3-478F-88D7-A77EE826A1B0}" destId="{406473C5-F481-4CD4-9B61-DC16FA263907}" srcOrd="9" destOrd="0" presId="urn:microsoft.com/office/officeart/2005/8/layout/radial5"/>
    <dgm:cxn modelId="{A43BDBEE-F1DA-4A44-B0B4-8B46B5EF8347}" type="presParOf" srcId="{406473C5-F481-4CD4-9B61-DC16FA263907}" destId="{526E18D1-BE03-474E-AA07-E898638FE971}" srcOrd="0" destOrd="0" presId="urn:microsoft.com/office/officeart/2005/8/layout/radial5"/>
    <dgm:cxn modelId="{9A665BF5-F5BA-411A-908B-510507CF09AA}" type="presParOf" srcId="{2616294D-8BA3-478F-88D7-A77EE826A1B0}" destId="{12466287-64C3-44EE-B40E-FCC6FCD111F7}" srcOrd="10" destOrd="0" presId="urn:microsoft.com/office/officeart/2005/8/layout/radial5"/>
    <dgm:cxn modelId="{3F12B30C-4B11-461A-B21B-7A744FEC64A0}" type="presParOf" srcId="{2616294D-8BA3-478F-88D7-A77EE826A1B0}" destId="{D1D73972-2C20-4D5D-8142-4555F5494880}" srcOrd="11" destOrd="0" presId="urn:microsoft.com/office/officeart/2005/8/layout/radial5"/>
    <dgm:cxn modelId="{465857DC-4FE1-4239-9774-FA676BCD3AC5}" type="presParOf" srcId="{D1D73972-2C20-4D5D-8142-4555F5494880}" destId="{73291D78-A9B0-4AC3-826B-C91EBAD14E20}" srcOrd="0" destOrd="0" presId="urn:microsoft.com/office/officeart/2005/8/layout/radial5"/>
    <dgm:cxn modelId="{03854406-36D6-495D-AB28-817E8961777D}" type="presParOf" srcId="{2616294D-8BA3-478F-88D7-A77EE826A1B0}" destId="{66EF89E8-EFFD-4264-AD05-BE28809949E5}" srcOrd="12" destOrd="0" presId="urn:microsoft.com/office/officeart/2005/8/layout/radial5"/>
    <dgm:cxn modelId="{594A0259-6197-4791-9261-74D8896FD928}" type="presParOf" srcId="{2616294D-8BA3-478F-88D7-A77EE826A1B0}" destId="{BFDBECE1-20A1-4C48-A23E-F6F1792C70CF}" srcOrd="13" destOrd="0" presId="urn:microsoft.com/office/officeart/2005/8/layout/radial5"/>
    <dgm:cxn modelId="{67A03874-47D9-4E24-9DBF-38E5A0818E4C}" type="presParOf" srcId="{BFDBECE1-20A1-4C48-A23E-F6F1792C70CF}" destId="{5A8C8198-FF07-4ADC-99D9-E1018D050298}" srcOrd="0" destOrd="0" presId="urn:microsoft.com/office/officeart/2005/8/layout/radial5"/>
    <dgm:cxn modelId="{C39C9D29-B756-471D-8705-A5AAE258A442}" type="presParOf" srcId="{2616294D-8BA3-478F-88D7-A77EE826A1B0}" destId="{B141C77C-F72A-47B5-91E0-5E5A1A820B11}" srcOrd="14" destOrd="0" presId="urn:microsoft.com/office/officeart/2005/8/layout/radial5"/>
    <dgm:cxn modelId="{8B78C892-ADF7-45F3-9385-4FD869855D01}" type="presParOf" srcId="{2616294D-8BA3-478F-88D7-A77EE826A1B0}" destId="{E7EF2A46-F292-41ED-B952-EB22679A07EB}" srcOrd="15" destOrd="0" presId="urn:microsoft.com/office/officeart/2005/8/layout/radial5"/>
    <dgm:cxn modelId="{C06B0A50-EDB2-4CA6-BC4C-2D027FC3EB5A}" type="presParOf" srcId="{E7EF2A46-F292-41ED-B952-EB22679A07EB}" destId="{93090B25-9342-48DB-A6C6-0C0B878C3B0C}" srcOrd="0" destOrd="0" presId="urn:microsoft.com/office/officeart/2005/8/layout/radial5"/>
    <dgm:cxn modelId="{A1B61CFA-4EE2-4059-8587-9BE3343FDE7D}" type="presParOf" srcId="{2616294D-8BA3-478F-88D7-A77EE826A1B0}" destId="{C29702F1-F0B4-4D9E-8098-3C1CA68209AB}" srcOrd="16" destOrd="0" presId="urn:microsoft.com/office/officeart/2005/8/layout/radial5"/>
    <dgm:cxn modelId="{6AA7DCA1-D970-4E73-BB31-616296F4F489}" type="presParOf" srcId="{2616294D-8BA3-478F-88D7-A77EE826A1B0}" destId="{FB9CA8B9-02EB-48B8-ACFF-8838E3F7B240}" srcOrd="17" destOrd="0" presId="urn:microsoft.com/office/officeart/2005/8/layout/radial5"/>
    <dgm:cxn modelId="{339A2C22-8218-48F0-97AE-BCAA4F9A96E0}" type="presParOf" srcId="{FB9CA8B9-02EB-48B8-ACFF-8838E3F7B240}" destId="{F71F420D-88E8-4DE3-8741-053470A89CD1}" srcOrd="0" destOrd="0" presId="urn:microsoft.com/office/officeart/2005/8/layout/radial5"/>
    <dgm:cxn modelId="{1D096EAC-3EA9-4063-B90D-7192C80F6A44}" type="presParOf" srcId="{2616294D-8BA3-478F-88D7-A77EE826A1B0}" destId="{FCB0D59C-EE0D-477F-8F03-DA7F4E527057}" srcOrd="18" destOrd="0" presId="urn:microsoft.com/office/officeart/2005/8/layout/radial5"/>
    <dgm:cxn modelId="{55EE6E25-450E-467A-BE84-8D88E5D547DE}" type="presParOf" srcId="{2616294D-8BA3-478F-88D7-A77EE826A1B0}" destId="{3920D876-E9A9-4D06-A79C-BB8C14EF4DEC}" srcOrd="19" destOrd="0" presId="urn:microsoft.com/office/officeart/2005/8/layout/radial5"/>
    <dgm:cxn modelId="{D796E265-9A7C-490E-BC6E-B9D9EFC69346}" type="presParOf" srcId="{3920D876-E9A9-4D06-A79C-BB8C14EF4DEC}" destId="{AA348267-FD1A-4FE2-B6BD-4D18AE437E3F}" srcOrd="0" destOrd="0" presId="urn:microsoft.com/office/officeart/2005/8/layout/radial5"/>
    <dgm:cxn modelId="{3F6F25AB-F08F-4F21-AAAB-0CFD99B27C5E}" type="presParOf" srcId="{2616294D-8BA3-478F-88D7-A77EE826A1B0}" destId="{26428C2D-0017-4371-A812-644EA4503D24}" srcOrd="20" destOrd="0" presId="urn:microsoft.com/office/officeart/2005/8/layout/radial5"/>
    <dgm:cxn modelId="{EFA6776F-408B-4198-9AA7-5B8F4359581B}" type="presParOf" srcId="{2616294D-8BA3-478F-88D7-A77EE826A1B0}" destId="{A541D66F-3B9C-4916-A034-0845031E3050}" srcOrd="21" destOrd="0" presId="urn:microsoft.com/office/officeart/2005/8/layout/radial5"/>
    <dgm:cxn modelId="{01D1AC8A-72F4-41BB-BED2-7914B14FE745}" type="presParOf" srcId="{A541D66F-3B9C-4916-A034-0845031E3050}" destId="{67639E52-FE7C-429B-8FA0-2184E66F6725}" srcOrd="0" destOrd="0" presId="urn:microsoft.com/office/officeart/2005/8/layout/radial5"/>
    <dgm:cxn modelId="{034FC11C-EF9C-4F54-9BD2-E5B1F8B14FCD}" type="presParOf" srcId="{2616294D-8BA3-478F-88D7-A77EE826A1B0}" destId="{09DE5545-261A-4462-A542-C03B6E803312}" srcOrd="22" destOrd="0" presId="urn:microsoft.com/office/officeart/2005/8/layout/radial5"/>
    <dgm:cxn modelId="{56143185-6DE3-444B-9C4D-3A051F5AF310}" type="presParOf" srcId="{2616294D-8BA3-478F-88D7-A77EE826A1B0}" destId="{0203157B-CA0D-46EA-8EDB-CBD5CE0F20B7}" srcOrd="23" destOrd="0" presId="urn:microsoft.com/office/officeart/2005/8/layout/radial5"/>
    <dgm:cxn modelId="{1B899C6F-F325-428C-BF34-7DC58CFD8177}" type="presParOf" srcId="{0203157B-CA0D-46EA-8EDB-CBD5CE0F20B7}" destId="{7A8C9652-F5E6-4743-844F-7A19E1D30E88}" srcOrd="0" destOrd="0" presId="urn:microsoft.com/office/officeart/2005/8/layout/radial5"/>
    <dgm:cxn modelId="{3F4C64D6-B775-47F2-B79C-DCCA27D017C4}" type="presParOf" srcId="{2616294D-8BA3-478F-88D7-A77EE826A1B0}" destId="{185B523A-9132-4EC8-AF07-AF34DFF6377F}" srcOrd="24" destOrd="0" presId="urn:microsoft.com/office/officeart/2005/8/layout/radial5"/>
    <dgm:cxn modelId="{A8D395C7-6C35-4D1B-8427-82625CC33FFE}" type="presParOf" srcId="{2616294D-8BA3-478F-88D7-A77EE826A1B0}" destId="{17B7B04F-3A70-4FA4-A195-1B34D769C686}" srcOrd="25" destOrd="0" presId="urn:microsoft.com/office/officeart/2005/8/layout/radial5"/>
    <dgm:cxn modelId="{4BD6B26C-071B-4CD1-84F3-2C5276441946}" type="presParOf" srcId="{17B7B04F-3A70-4FA4-A195-1B34D769C686}" destId="{6BE5C9FA-5718-485C-8815-207229B7F2F2}" srcOrd="0" destOrd="0" presId="urn:microsoft.com/office/officeart/2005/8/layout/radial5"/>
    <dgm:cxn modelId="{60B566ED-8C35-4985-9CC6-0F3861001DA8}" type="presParOf" srcId="{2616294D-8BA3-478F-88D7-A77EE826A1B0}" destId="{CF86C90B-1040-4B61-9BDC-BC32AB5B5FE5}" srcOrd="26" destOrd="0" presId="urn:microsoft.com/office/officeart/2005/8/layout/radial5"/>
    <dgm:cxn modelId="{08B09D21-98A9-4D83-9ECB-AED74EF24144}" type="presParOf" srcId="{2616294D-8BA3-478F-88D7-A77EE826A1B0}" destId="{143B7BF4-8245-4D31-8161-8172E986853F}" srcOrd="27" destOrd="0" presId="urn:microsoft.com/office/officeart/2005/8/layout/radial5"/>
    <dgm:cxn modelId="{A3801AF4-2538-4739-AD13-7BB27A7D9835}" type="presParOf" srcId="{143B7BF4-8245-4D31-8161-8172E986853F}" destId="{39DB5E6E-9FC9-4EDA-923B-9098685D45A6}" srcOrd="0" destOrd="0" presId="urn:microsoft.com/office/officeart/2005/8/layout/radial5"/>
    <dgm:cxn modelId="{7BE143C1-6059-4BE7-84A3-8AF09D6256B4}" type="presParOf" srcId="{2616294D-8BA3-478F-88D7-A77EE826A1B0}" destId="{1B5CECD7-A0EA-4E82-B11C-365A5197E14F}" srcOrd="28" destOrd="0" presId="urn:microsoft.com/office/officeart/2005/8/layout/radial5"/>
    <dgm:cxn modelId="{2F77D14E-354A-4B18-AEE8-DB4BF0F6E54B}" type="presParOf" srcId="{2616294D-8BA3-478F-88D7-A77EE826A1B0}" destId="{BDA76627-D092-4C1A-9B8B-0C1A0C48CC8A}" srcOrd="29" destOrd="0" presId="urn:microsoft.com/office/officeart/2005/8/layout/radial5"/>
    <dgm:cxn modelId="{26D29499-0559-4770-A113-4152213CFADA}" type="presParOf" srcId="{BDA76627-D092-4C1A-9B8B-0C1A0C48CC8A}" destId="{738E2087-D51D-46FD-8A4E-72DACD988EE9}" srcOrd="0" destOrd="0" presId="urn:microsoft.com/office/officeart/2005/8/layout/radial5"/>
    <dgm:cxn modelId="{E36306CC-FE61-48FF-BD96-78663D0392FF}" type="presParOf" srcId="{2616294D-8BA3-478F-88D7-A77EE826A1B0}" destId="{F9AF9D82-3209-4403-9388-A8B795130F73}" srcOrd="30" destOrd="0" presId="urn:microsoft.com/office/officeart/2005/8/layout/radial5"/>
    <dgm:cxn modelId="{E3DC96D2-69CC-412C-8730-1C3F66E72F4A}" type="presParOf" srcId="{2616294D-8BA3-478F-88D7-A77EE826A1B0}" destId="{A2B5241A-BA9A-493B-8C2E-B786B6775EFB}" srcOrd="31" destOrd="0" presId="urn:microsoft.com/office/officeart/2005/8/layout/radial5"/>
    <dgm:cxn modelId="{937BC982-8911-4861-A537-0B21443D58F0}" type="presParOf" srcId="{A2B5241A-BA9A-493B-8C2E-B786B6775EFB}" destId="{701B4037-6D38-4C3A-B8E5-D8A1231E3C55}" srcOrd="0" destOrd="0" presId="urn:microsoft.com/office/officeart/2005/8/layout/radial5"/>
    <dgm:cxn modelId="{A18CA94E-385D-48E2-9012-32D2B90DF329}" type="presParOf" srcId="{2616294D-8BA3-478F-88D7-A77EE826A1B0}" destId="{4F7ED69C-18CC-404C-A703-E2C1CE406900}" srcOrd="3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Board Member</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Business</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Chief Elected Official</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2"/>
      <dgm:spPr/>
    </dgm:pt>
    <dgm:pt modelId="{89544342-EEE6-4DA3-BC43-4FEF70111D2D}" type="pres">
      <dgm:prSet presAssocID="{318FFA26-C564-422A-BD64-3BB1D37E7EB5}" presName="connectorText" presStyleLbl="sibTrans2D1" presStyleIdx="0" presStyleCnt="2"/>
      <dgm:spPr/>
    </dgm:pt>
    <dgm:pt modelId="{A817CE25-8786-436B-8ABE-252DB00381CB}" type="pres">
      <dgm:prSet presAssocID="{48F5E8DD-6097-4266-BEEF-7C125B636875}" presName="node" presStyleLbl="node1" presStyleIdx="0" presStyleCnt="2">
        <dgm:presLayoutVars>
          <dgm:bulletEnabled val="1"/>
        </dgm:presLayoutVars>
      </dgm:prSet>
      <dgm:spPr/>
    </dgm:pt>
    <dgm:pt modelId="{C264119F-744F-4FF3-8219-0978C7596C07}" type="pres">
      <dgm:prSet presAssocID="{4C773FB6-0125-415C-9CED-54D4C74ED6D2}" presName="parTrans" presStyleLbl="sibTrans2D1" presStyleIdx="1" presStyleCnt="2"/>
      <dgm:spPr/>
    </dgm:pt>
    <dgm:pt modelId="{6400B099-3957-48BE-BBA8-2017327E93B2}" type="pres">
      <dgm:prSet presAssocID="{4C773FB6-0125-415C-9CED-54D4C74ED6D2}" presName="connectorText" presStyleLbl="sibTrans2D1" presStyleIdx="1" presStyleCnt="2"/>
      <dgm:spPr/>
    </dgm:pt>
    <dgm:pt modelId="{40C852C5-9AEE-4097-9FB4-35ECF4BF711F}" type="pres">
      <dgm:prSet presAssocID="{37BF4C70-220B-4500-93E9-C1BFD6EF5E81}" presName="node" presStyleLbl="node1" presStyleIdx="1" presStyleCnt="2">
        <dgm:presLayoutVars>
          <dgm:bulletEnabled val="1"/>
        </dgm:presLayoutVars>
      </dgm:prSet>
      <dgm:spPr/>
    </dgm:pt>
  </dgm:ptLst>
  <dgm:cxnLst>
    <dgm:cxn modelId="{269DE40C-790C-4068-83A0-D2BE109CF460}" srcId="{2536341E-55A9-49C0-8CFE-08BD27F9A7A7}" destId="{37BF4C70-220B-4500-93E9-C1BFD6EF5E81}" srcOrd="1" destOrd="0" parTransId="{4C773FB6-0125-415C-9CED-54D4C74ED6D2}" sibTransId="{E563F5BB-CC64-4077-A045-5B67C479D6E6}"/>
    <dgm:cxn modelId="{EA022B0F-1545-4F7B-AC5B-40B5C6450980}" srcId="{C2F5E262-5B66-4A5C-AA37-85465562B386}" destId="{2536341E-55A9-49C0-8CFE-08BD27F9A7A7}" srcOrd="0" destOrd="0" parTransId="{9AFEAF7E-D019-4314-940C-C7529935DF28}" sibTransId="{6FD29A12-7567-4DEA-8179-36D9EE9C042D}"/>
    <dgm:cxn modelId="{F19A5B2A-DF1F-4399-8267-683AF2D6757A}" type="presOf" srcId="{2536341E-55A9-49C0-8CFE-08BD27F9A7A7}" destId="{4596FB45-DBDB-4CE5-AC20-749617AC94F0}"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D688B858-5BD2-4D7C-A856-67CAC9EDEE4C}" type="presOf" srcId="{37BF4C70-220B-4500-93E9-C1BFD6EF5E81}" destId="{40C852C5-9AEE-4097-9FB4-35ECF4BF711F}" srcOrd="0"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771DD3C9-4508-44A8-86A1-6E64455C9F6F}" type="presOf" srcId="{318FFA26-C564-422A-BD64-3BB1D37E7EB5}" destId="{89544342-EEE6-4DA3-BC43-4FEF70111D2D}" srcOrd="1" destOrd="0" presId="urn:microsoft.com/office/officeart/2005/8/layout/radial5"/>
    <dgm:cxn modelId="{0F341FD9-41D2-413B-8C92-B62B1C551278}" type="presOf" srcId="{4C773FB6-0125-415C-9CED-54D4C74ED6D2}" destId="{6400B099-3957-48BE-BBA8-2017327E93B2}" srcOrd="1"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8B5435DA-2904-467C-9712-BE9CDE24E839}"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EB654FF-DC02-4438-A47D-67FAB0030709}"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3AA71-7D59-444C-B74E-9FAB6F19401D}" type="doc">
      <dgm:prSet loTypeId="urn:microsoft.com/office/officeart/2005/8/layout/radial1" loCatId="relationship" qsTypeId="urn:microsoft.com/office/officeart/2005/8/quickstyle/3d3" qsCatId="3D" csTypeId="urn:microsoft.com/office/officeart/2005/8/colors/colorful1" csCatId="colorful" phldr="1"/>
      <dgm:spPr/>
      <dgm:t>
        <a:bodyPr/>
        <a:lstStyle/>
        <a:p>
          <a:endParaRPr lang="en-US"/>
        </a:p>
      </dgm:t>
    </dgm:pt>
    <dgm:pt modelId="{1D40B33F-CEEC-4002-9905-0F56FADB8739}">
      <dgm:prSet phldrT="[Text]" custT="1"/>
      <dgm:spPr/>
      <dgm:t>
        <a:bodyPr/>
        <a:lstStyle/>
        <a:p>
          <a:r>
            <a:rPr lang="en-US" sz="1300" dirty="0"/>
            <a:t>Local Workforce Innovation Area</a:t>
          </a:r>
        </a:p>
      </dgm:t>
    </dgm:pt>
    <dgm:pt modelId="{86121328-9A17-4B39-905B-D88518CC8AAC}" type="parTrans" cxnId="{B9C8678F-83A3-444C-AF00-EEB925C1B079}">
      <dgm:prSet/>
      <dgm:spPr/>
      <dgm:t>
        <a:bodyPr/>
        <a:lstStyle/>
        <a:p>
          <a:endParaRPr lang="en-US" sz="1300"/>
        </a:p>
      </dgm:t>
    </dgm:pt>
    <dgm:pt modelId="{7B2D701C-3D2B-4107-9729-6316043465A0}" type="sibTrans" cxnId="{B9C8678F-83A3-444C-AF00-EEB925C1B079}">
      <dgm:prSet/>
      <dgm:spPr/>
      <dgm:t>
        <a:bodyPr/>
        <a:lstStyle/>
        <a:p>
          <a:endParaRPr lang="en-US" sz="1300"/>
        </a:p>
      </dgm:t>
    </dgm:pt>
    <dgm:pt modelId="{851B98A8-80F8-4C87-9B23-D9B046008276}">
      <dgm:prSet phldrT="[Text]" custT="1"/>
      <dgm:spPr/>
      <dgm:t>
        <a:bodyPr/>
        <a:lstStyle/>
        <a:p>
          <a:r>
            <a:rPr lang="en-US" sz="1300" dirty="0"/>
            <a:t>LWIB Chairperson</a:t>
          </a:r>
        </a:p>
      </dgm:t>
    </dgm:pt>
    <dgm:pt modelId="{CEF6189F-3330-48F4-BA54-9DA3762024DF}" type="parTrans" cxnId="{AB670632-B4B0-4EA2-ACF4-8A5B0F05FA72}">
      <dgm:prSet custT="1"/>
      <dgm:spPr/>
      <dgm:t>
        <a:bodyPr/>
        <a:lstStyle/>
        <a:p>
          <a:endParaRPr lang="en-US" sz="1300"/>
        </a:p>
      </dgm:t>
    </dgm:pt>
    <dgm:pt modelId="{93E3771F-D663-45D7-BFBB-40B6CFBC278B}" type="sibTrans" cxnId="{AB670632-B4B0-4EA2-ACF4-8A5B0F05FA72}">
      <dgm:prSet/>
      <dgm:spPr/>
      <dgm:t>
        <a:bodyPr/>
        <a:lstStyle/>
        <a:p>
          <a:endParaRPr lang="en-US" sz="1300"/>
        </a:p>
      </dgm:t>
    </dgm:pt>
    <dgm:pt modelId="{4D6DA392-8A6B-4A8C-8A55-6D0DCCCB0AC4}">
      <dgm:prSet phldrT="[Text]" custT="1"/>
      <dgm:spPr/>
      <dgm:t>
        <a:bodyPr/>
        <a:lstStyle/>
        <a:p>
          <a:r>
            <a:rPr lang="en-US" sz="1300" dirty="0"/>
            <a:t>LWIB Member</a:t>
          </a:r>
        </a:p>
      </dgm:t>
    </dgm:pt>
    <dgm:pt modelId="{A8B939B9-0875-4D4E-A513-D3D2F69FA356}" type="parTrans" cxnId="{A26DBEA1-07EC-4703-867A-BCDCB606F978}">
      <dgm:prSet custT="1"/>
      <dgm:spPr/>
      <dgm:t>
        <a:bodyPr/>
        <a:lstStyle/>
        <a:p>
          <a:endParaRPr lang="en-US" sz="1300"/>
        </a:p>
      </dgm:t>
    </dgm:pt>
    <dgm:pt modelId="{1A7CEC19-F4AF-4DC4-90F9-E99723F28085}" type="sibTrans" cxnId="{A26DBEA1-07EC-4703-867A-BCDCB606F978}">
      <dgm:prSet/>
      <dgm:spPr/>
      <dgm:t>
        <a:bodyPr/>
        <a:lstStyle/>
        <a:p>
          <a:endParaRPr lang="en-US" sz="1300"/>
        </a:p>
      </dgm:t>
    </dgm:pt>
    <dgm:pt modelId="{1599AE4A-6BCD-415B-9A63-481A3A5C1DD5}">
      <dgm:prSet phldrT="[Text]" custT="1"/>
      <dgm:spPr/>
      <dgm:t>
        <a:bodyPr/>
        <a:lstStyle/>
        <a:p>
          <a:r>
            <a:rPr lang="en-US" sz="1300" dirty="0"/>
            <a:t>Chief Elected Official</a:t>
          </a:r>
        </a:p>
      </dgm:t>
    </dgm:pt>
    <dgm:pt modelId="{98954CAE-AD1C-4DA8-BD28-585A685782D1}" type="parTrans" cxnId="{A5190872-222B-4F3E-B3CF-EF47C28389F7}">
      <dgm:prSet custT="1"/>
      <dgm:spPr/>
      <dgm:t>
        <a:bodyPr/>
        <a:lstStyle/>
        <a:p>
          <a:endParaRPr lang="en-US" sz="1300"/>
        </a:p>
      </dgm:t>
    </dgm:pt>
    <dgm:pt modelId="{8FC71FF5-1DB4-48F6-BB5E-2A4C07E217F4}" type="sibTrans" cxnId="{A5190872-222B-4F3E-B3CF-EF47C28389F7}">
      <dgm:prSet/>
      <dgm:spPr/>
      <dgm:t>
        <a:bodyPr/>
        <a:lstStyle/>
        <a:p>
          <a:endParaRPr lang="en-US" sz="1300"/>
        </a:p>
      </dgm:t>
    </dgm:pt>
    <dgm:pt modelId="{E4EF6BDE-241B-4897-A802-8E9A803ED01C}">
      <dgm:prSet phldrT="[Text]" custT="1"/>
      <dgm:spPr/>
      <dgm:t>
        <a:bodyPr/>
        <a:lstStyle/>
        <a:p>
          <a:r>
            <a:rPr lang="en-US" sz="1300" dirty="0"/>
            <a:t>WIOA Title I Administrator</a:t>
          </a:r>
        </a:p>
      </dgm:t>
    </dgm:pt>
    <dgm:pt modelId="{5AD5FE28-FA94-411F-86C2-5DED38F87FDC}" type="parTrans" cxnId="{BBEA2356-5DA9-4830-A7F6-B6BEC9E67E2D}">
      <dgm:prSet custT="1"/>
      <dgm:spPr/>
      <dgm:t>
        <a:bodyPr/>
        <a:lstStyle/>
        <a:p>
          <a:endParaRPr lang="en-US" sz="1300"/>
        </a:p>
      </dgm:t>
    </dgm:pt>
    <dgm:pt modelId="{5DAA64D0-84E9-4C8B-B030-1EA9B05196EB}" type="sibTrans" cxnId="{BBEA2356-5DA9-4830-A7F6-B6BEC9E67E2D}">
      <dgm:prSet/>
      <dgm:spPr/>
      <dgm:t>
        <a:bodyPr/>
        <a:lstStyle/>
        <a:p>
          <a:endParaRPr lang="en-US" sz="1300"/>
        </a:p>
      </dgm:t>
    </dgm:pt>
    <dgm:pt modelId="{3EC41F71-B544-465C-9249-FAEF44F2FAD0}">
      <dgm:prSet phldrT="[Text]" custT="1"/>
      <dgm:spPr/>
      <dgm:t>
        <a:bodyPr/>
        <a:lstStyle/>
        <a:p>
          <a:r>
            <a:rPr lang="en-US" sz="1300" dirty="0"/>
            <a:t>LWIB Staff</a:t>
          </a:r>
        </a:p>
      </dgm:t>
    </dgm:pt>
    <dgm:pt modelId="{E1F6827A-FFC8-449E-8DAA-5A6B93232E84}" type="parTrans" cxnId="{5E0DBF2A-C8FF-41AF-A684-76E8197A5C0F}">
      <dgm:prSet custT="1"/>
      <dgm:spPr/>
      <dgm:t>
        <a:bodyPr/>
        <a:lstStyle/>
        <a:p>
          <a:endParaRPr lang="en-US" sz="1300"/>
        </a:p>
      </dgm:t>
    </dgm:pt>
    <dgm:pt modelId="{D0456E90-27F9-47A5-942F-A62114EB356C}" type="sibTrans" cxnId="{5E0DBF2A-C8FF-41AF-A684-76E8197A5C0F}">
      <dgm:prSet/>
      <dgm:spPr/>
      <dgm:t>
        <a:bodyPr/>
        <a:lstStyle/>
        <a:p>
          <a:endParaRPr lang="en-US" sz="1300"/>
        </a:p>
      </dgm:t>
    </dgm:pt>
    <dgm:pt modelId="{7447F508-7103-4388-8C11-16864FB5062A}">
      <dgm:prSet phldrT="[Text]" custT="1"/>
      <dgm:spPr>
        <a:solidFill>
          <a:schemeClr val="accent3">
            <a:lumMod val="50000"/>
          </a:schemeClr>
        </a:solidFill>
      </dgm:spPr>
      <dgm:t>
        <a:bodyPr/>
        <a:lstStyle/>
        <a:p>
          <a:r>
            <a:rPr lang="en-US" sz="1300" dirty="0"/>
            <a:t>Other</a:t>
          </a:r>
        </a:p>
      </dgm:t>
    </dgm:pt>
    <dgm:pt modelId="{DF0957F7-07A3-4EDB-B739-499C3FA26B13}" type="parTrans" cxnId="{23751640-EE2E-4DFC-8B8F-7EC1C333C920}">
      <dgm:prSet custT="1"/>
      <dgm:spPr/>
      <dgm:t>
        <a:bodyPr/>
        <a:lstStyle/>
        <a:p>
          <a:endParaRPr lang="en-US" sz="1300"/>
        </a:p>
      </dgm:t>
    </dgm:pt>
    <dgm:pt modelId="{5C7D6128-9DE7-4184-A758-F6330DB78A9A}" type="sibTrans" cxnId="{23751640-EE2E-4DFC-8B8F-7EC1C333C920}">
      <dgm:prSet/>
      <dgm:spPr/>
      <dgm:t>
        <a:bodyPr/>
        <a:lstStyle/>
        <a:p>
          <a:endParaRPr lang="en-US" sz="1300"/>
        </a:p>
      </dgm:t>
    </dgm:pt>
    <dgm:pt modelId="{6C3EF6BC-3D5E-4F40-9D71-B16E9B0DB47D}" type="pres">
      <dgm:prSet presAssocID="{59D3AA71-7D59-444C-B74E-9FAB6F19401D}" presName="cycle" presStyleCnt="0">
        <dgm:presLayoutVars>
          <dgm:chMax val="1"/>
          <dgm:dir/>
          <dgm:animLvl val="ctr"/>
          <dgm:resizeHandles val="exact"/>
        </dgm:presLayoutVars>
      </dgm:prSet>
      <dgm:spPr/>
    </dgm:pt>
    <dgm:pt modelId="{D722FBE6-7AAB-401E-997D-51BDF0C04723}" type="pres">
      <dgm:prSet presAssocID="{1D40B33F-CEEC-4002-9905-0F56FADB8739}" presName="centerShape" presStyleLbl="node0" presStyleIdx="0" presStyleCnt="1"/>
      <dgm:spPr/>
    </dgm:pt>
    <dgm:pt modelId="{2CAD5A0B-FA98-4D7A-8B1B-87057EFD6063}" type="pres">
      <dgm:prSet presAssocID="{CEF6189F-3330-48F4-BA54-9DA3762024DF}" presName="Name9" presStyleLbl="parChTrans1D2" presStyleIdx="0" presStyleCnt="6"/>
      <dgm:spPr/>
    </dgm:pt>
    <dgm:pt modelId="{E2B11C0C-B3FA-4911-B510-94E01593F4EC}" type="pres">
      <dgm:prSet presAssocID="{CEF6189F-3330-48F4-BA54-9DA3762024DF}" presName="connTx" presStyleLbl="parChTrans1D2" presStyleIdx="0" presStyleCnt="6"/>
      <dgm:spPr/>
    </dgm:pt>
    <dgm:pt modelId="{2B666ADF-3CC2-45A1-8DF8-9E9B244B8DF5}" type="pres">
      <dgm:prSet presAssocID="{851B98A8-80F8-4C87-9B23-D9B046008276}" presName="node" presStyleLbl="node1" presStyleIdx="0" presStyleCnt="6">
        <dgm:presLayoutVars>
          <dgm:bulletEnabled val="1"/>
        </dgm:presLayoutVars>
      </dgm:prSet>
      <dgm:spPr/>
    </dgm:pt>
    <dgm:pt modelId="{D961CD48-479A-4568-9A01-59A915A8CC68}" type="pres">
      <dgm:prSet presAssocID="{A8B939B9-0875-4D4E-A513-D3D2F69FA356}" presName="Name9" presStyleLbl="parChTrans1D2" presStyleIdx="1" presStyleCnt="6"/>
      <dgm:spPr/>
    </dgm:pt>
    <dgm:pt modelId="{40348210-9C80-49B7-9852-C261E6B35FD0}" type="pres">
      <dgm:prSet presAssocID="{A8B939B9-0875-4D4E-A513-D3D2F69FA356}" presName="connTx" presStyleLbl="parChTrans1D2" presStyleIdx="1" presStyleCnt="6"/>
      <dgm:spPr/>
    </dgm:pt>
    <dgm:pt modelId="{CD60AAF6-81C4-4329-B75E-87701AA0CB35}" type="pres">
      <dgm:prSet presAssocID="{4D6DA392-8A6B-4A8C-8A55-6D0DCCCB0AC4}" presName="node" presStyleLbl="node1" presStyleIdx="1" presStyleCnt="6">
        <dgm:presLayoutVars>
          <dgm:bulletEnabled val="1"/>
        </dgm:presLayoutVars>
      </dgm:prSet>
      <dgm:spPr/>
    </dgm:pt>
    <dgm:pt modelId="{E878BCB4-3E11-48C0-86F6-C46D76BA9000}" type="pres">
      <dgm:prSet presAssocID="{98954CAE-AD1C-4DA8-BD28-585A685782D1}" presName="Name9" presStyleLbl="parChTrans1D2" presStyleIdx="2" presStyleCnt="6"/>
      <dgm:spPr/>
    </dgm:pt>
    <dgm:pt modelId="{32A8C0FD-549F-479B-BC8D-915F455795FE}" type="pres">
      <dgm:prSet presAssocID="{98954CAE-AD1C-4DA8-BD28-585A685782D1}" presName="connTx" presStyleLbl="parChTrans1D2" presStyleIdx="2" presStyleCnt="6"/>
      <dgm:spPr/>
    </dgm:pt>
    <dgm:pt modelId="{1B507278-7A56-4A79-8532-80265216EEC2}" type="pres">
      <dgm:prSet presAssocID="{1599AE4A-6BCD-415B-9A63-481A3A5C1DD5}" presName="node" presStyleLbl="node1" presStyleIdx="2" presStyleCnt="6">
        <dgm:presLayoutVars>
          <dgm:bulletEnabled val="1"/>
        </dgm:presLayoutVars>
      </dgm:prSet>
      <dgm:spPr/>
    </dgm:pt>
    <dgm:pt modelId="{70C21038-31FE-405F-8201-F1B61360796A}" type="pres">
      <dgm:prSet presAssocID="{5AD5FE28-FA94-411F-86C2-5DED38F87FDC}" presName="Name9" presStyleLbl="parChTrans1D2" presStyleIdx="3" presStyleCnt="6"/>
      <dgm:spPr/>
    </dgm:pt>
    <dgm:pt modelId="{EC9E9044-831F-4973-BF88-2D5E1F6C3524}" type="pres">
      <dgm:prSet presAssocID="{5AD5FE28-FA94-411F-86C2-5DED38F87FDC}" presName="connTx" presStyleLbl="parChTrans1D2" presStyleIdx="3" presStyleCnt="6"/>
      <dgm:spPr/>
    </dgm:pt>
    <dgm:pt modelId="{AC97867C-CF84-4906-A535-D82F8481CC3D}" type="pres">
      <dgm:prSet presAssocID="{E4EF6BDE-241B-4897-A802-8E9A803ED01C}" presName="node" presStyleLbl="node1" presStyleIdx="3" presStyleCnt="6">
        <dgm:presLayoutVars>
          <dgm:bulletEnabled val="1"/>
        </dgm:presLayoutVars>
      </dgm:prSet>
      <dgm:spPr/>
    </dgm:pt>
    <dgm:pt modelId="{4DB100F3-330B-4E4B-81CF-AC622663C541}" type="pres">
      <dgm:prSet presAssocID="{E1F6827A-FFC8-449E-8DAA-5A6B93232E84}" presName="Name9" presStyleLbl="parChTrans1D2" presStyleIdx="4" presStyleCnt="6"/>
      <dgm:spPr/>
    </dgm:pt>
    <dgm:pt modelId="{9FCD512F-2CD8-4CE0-BC32-525378ADE783}" type="pres">
      <dgm:prSet presAssocID="{E1F6827A-FFC8-449E-8DAA-5A6B93232E84}" presName="connTx" presStyleLbl="parChTrans1D2" presStyleIdx="4" presStyleCnt="6"/>
      <dgm:spPr/>
    </dgm:pt>
    <dgm:pt modelId="{204575B5-7442-4F41-BD9F-C2370E73C63F}" type="pres">
      <dgm:prSet presAssocID="{3EC41F71-B544-465C-9249-FAEF44F2FAD0}" presName="node" presStyleLbl="node1" presStyleIdx="4" presStyleCnt="6">
        <dgm:presLayoutVars>
          <dgm:bulletEnabled val="1"/>
        </dgm:presLayoutVars>
      </dgm:prSet>
      <dgm:spPr/>
    </dgm:pt>
    <dgm:pt modelId="{48EAB00F-F7DD-4E29-AF83-6DA143027824}" type="pres">
      <dgm:prSet presAssocID="{DF0957F7-07A3-4EDB-B739-499C3FA26B13}" presName="Name9" presStyleLbl="parChTrans1D2" presStyleIdx="5" presStyleCnt="6"/>
      <dgm:spPr/>
    </dgm:pt>
    <dgm:pt modelId="{A47BC84D-D135-4DDB-A267-68C843A15FEC}" type="pres">
      <dgm:prSet presAssocID="{DF0957F7-07A3-4EDB-B739-499C3FA26B13}" presName="connTx" presStyleLbl="parChTrans1D2" presStyleIdx="5" presStyleCnt="6"/>
      <dgm:spPr/>
    </dgm:pt>
    <dgm:pt modelId="{E604D229-A104-4973-ADD6-D9B044C44348}" type="pres">
      <dgm:prSet presAssocID="{7447F508-7103-4388-8C11-16864FB5062A}" presName="node" presStyleLbl="node1" presStyleIdx="5" presStyleCnt="6">
        <dgm:presLayoutVars>
          <dgm:bulletEnabled val="1"/>
        </dgm:presLayoutVars>
      </dgm:prSet>
      <dgm:spPr/>
    </dgm:pt>
  </dgm:ptLst>
  <dgm:cxnLst>
    <dgm:cxn modelId="{4E0BE51A-F2B3-471E-9F46-78F4360ADF3C}" type="presOf" srcId="{4D6DA392-8A6B-4A8C-8A55-6D0DCCCB0AC4}" destId="{CD60AAF6-81C4-4329-B75E-87701AA0CB35}" srcOrd="0" destOrd="0" presId="urn:microsoft.com/office/officeart/2005/8/layout/radial1"/>
    <dgm:cxn modelId="{B1D24629-2499-4188-9A39-58718373C2D2}" type="presOf" srcId="{CEF6189F-3330-48F4-BA54-9DA3762024DF}" destId="{2CAD5A0B-FA98-4D7A-8B1B-87057EFD6063}" srcOrd="0" destOrd="0" presId="urn:microsoft.com/office/officeart/2005/8/layout/radial1"/>
    <dgm:cxn modelId="{5E0DBF2A-C8FF-41AF-A684-76E8197A5C0F}" srcId="{1D40B33F-CEEC-4002-9905-0F56FADB8739}" destId="{3EC41F71-B544-465C-9249-FAEF44F2FAD0}" srcOrd="4" destOrd="0" parTransId="{E1F6827A-FFC8-449E-8DAA-5A6B93232E84}" sibTransId="{D0456E90-27F9-47A5-942F-A62114EB356C}"/>
    <dgm:cxn modelId="{AB670632-B4B0-4EA2-ACF4-8A5B0F05FA72}" srcId="{1D40B33F-CEEC-4002-9905-0F56FADB8739}" destId="{851B98A8-80F8-4C87-9B23-D9B046008276}" srcOrd="0" destOrd="0" parTransId="{CEF6189F-3330-48F4-BA54-9DA3762024DF}" sibTransId="{93E3771F-D663-45D7-BFBB-40B6CFBC278B}"/>
    <dgm:cxn modelId="{1A2D4839-488D-4F6A-9842-ED2863B9BE74}" type="presOf" srcId="{3EC41F71-B544-465C-9249-FAEF44F2FAD0}" destId="{204575B5-7442-4F41-BD9F-C2370E73C63F}" srcOrd="0" destOrd="0" presId="urn:microsoft.com/office/officeart/2005/8/layout/radial1"/>
    <dgm:cxn modelId="{AEBAED39-57A3-4E7B-A91F-806F4C997F9F}" type="presOf" srcId="{DF0957F7-07A3-4EDB-B739-499C3FA26B13}" destId="{48EAB00F-F7DD-4E29-AF83-6DA143027824}" srcOrd="0" destOrd="0" presId="urn:microsoft.com/office/officeart/2005/8/layout/radial1"/>
    <dgm:cxn modelId="{491E213F-F89D-4249-A4CC-7B2CAFA96484}" type="presOf" srcId="{5AD5FE28-FA94-411F-86C2-5DED38F87FDC}" destId="{70C21038-31FE-405F-8201-F1B61360796A}" srcOrd="0" destOrd="0" presId="urn:microsoft.com/office/officeart/2005/8/layout/radial1"/>
    <dgm:cxn modelId="{23751640-EE2E-4DFC-8B8F-7EC1C333C920}" srcId="{1D40B33F-CEEC-4002-9905-0F56FADB8739}" destId="{7447F508-7103-4388-8C11-16864FB5062A}" srcOrd="5" destOrd="0" parTransId="{DF0957F7-07A3-4EDB-B739-499C3FA26B13}" sibTransId="{5C7D6128-9DE7-4184-A758-F6330DB78A9A}"/>
    <dgm:cxn modelId="{66AA7F41-F1B5-4555-83EA-C0BD8EE6AF0A}" type="presOf" srcId="{A8B939B9-0875-4D4E-A513-D3D2F69FA356}" destId="{D961CD48-479A-4568-9A01-59A915A8CC68}" srcOrd="0" destOrd="0" presId="urn:microsoft.com/office/officeart/2005/8/layout/radial1"/>
    <dgm:cxn modelId="{A5190872-222B-4F3E-B3CF-EF47C28389F7}" srcId="{1D40B33F-CEEC-4002-9905-0F56FADB8739}" destId="{1599AE4A-6BCD-415B-9A63-481A3A5C1DD5}" srcOrd="2" destOrd="0" parTransId="{98954CAE-AD1C-4DA8-BD28-585A685782D1}" sibTransId="{8FC71FF5-1DB4-48F6-BB5E-2A4C07E217F4}"/>
    <dgm:cxn modelId="{BBEA2356-5DA9-4830-A7F6-B6BEC9E67E2D}" srcId="{1D40B33F-CEEC-4002-9905-0F56FADB8739}" destId="{E4EF6BDE-241B-4897-A802-8E9A803ED01C}" srcOrd="3" destOrd="0" parTransId="{5AD5FE28-FA94-411F-86C2-5DED38F87FDC}" sibTransId="{5DAA64D0-84E9-4C8B-B030-1EA9B05196EB}"/>
    <dgm:cxn modelId="{8C159A7C-4E26-4EC4-AF1E-7BF059060019}" type="presOf" srcId="{98954CAE-AD1C-4DA8-BD28-585A685782D1}" destId="{32A8C0FD-549F-479B-BC8D-915F455795FE}" srcOrd="1" destOrd="0" presId="urn:microsoft.com/office/officeart/2005/8/layout/radial1"/>
    <dgm:cxn modelId="{BB1C3687-552F-46C5-9D54-E7C9B0A1BF62}" type="presOf" srcId="{7447F508-7103-4388-8C11-16864FB5062A}" destId="{E604D229-A104-4973-ADD6-D9B044C44348}" srcOrd="0" destOrd="0" presId="urn:microsoft.com/office/officeart/2005/8/layout/radial1"/>
    <dgm:cxn modelId="{B9C8678F-83A3-444C-AF00-EEB925C1B079}" srcId="{59D3AA71-7D59-444C-B74E-9FAB6F19401D}" destId="{1D40B33F-CEEC-4002-9905-0F56FADB8739}" srcOrd="0" destOrd="0" parTransId="{86121328-9A17-4B39-905B-D88518CC8AAC}" sibTransId="{7B2D701C-3D2B-4107-9729-6316043465A0}"/>
    <dgm:cxn modelId="{F0480F9B-9530-4CA1-8D08-952A4225ECF5}" type="presOf" srcId="{CEF6189F-3330-48F4-BA54-9DA3762024DF}" destId="{E2B11C0C-B3FA-4911-B510-94E01593F4EC}" srcOrd="1" destOrd="0" presId="urn:microsoft.com/office/officeart/2005/8/layout/radial1"/>
    <dgm:cxn modelId="{6EB965A0-3454-4D76-8BB8-5ED1A8EFF581}" type="presOf" srcId="{E4EF6BDE-241B-4897-A802-8E9A803ED01C}" destId="{AC97867C-CF84-4906-A535-D82F8481CC3D}" srcOrd="0" destOrd="0" presId="urn:microsoft.com/office/officeart/2005/8/layout/radial1"/>
    <dgm:cxn modelId="{A26DBEA1-07EC-4703-867A-BCDCB606F978}" srcId="{1D40B33F-CEEC-4002-9905-0F56FADB8739}" destId="{4D6DA392-8A6B-4A8C-8A55-6D0DCCCB0AC4}" srcOrd="1" destOrd="0" parTransId="{A8B939B9-0875-4D4E-A513-D3D2F69FA356}" sibTransId="{1A7CEC19-F4AF-4DC4-90F9-E99723F28085}"/>
    <dgm:cxn modelId="{CB4183A3-90D9-4F09-BF14-47E9D4D6D63F}" type="presOf" srcId="{851B98A8-80F8-4C87-9B23-D9B046008276}" destId="{2B666ADF-3CC2-45A1-8DF8-9E9B244B8DF5}" srcOrd="0" destOrd="0" presId="urn:microsoft.com/office/officeart/2005/8/layout/radial1"/>
    <dgm:cxn modelId="{F3D65CA8-4B49-483F-BF36-261704CBD041}" type="presOf" srcId="{1D40B33F-CEEC-4002-9905-0F56FADB8739}" destId="{D722FBE6-7AAB-401E-997D-51BDF0C04723}" srcOrd="0" destOrd="0" presId="urn:microsoft.com/office/officeart/2005/8/layout/radial1"/>
    <dgm:cxn modelId="{CE9500CC-B3D5-46DC-80A7-2F7A3FFCC91B}" type="presOf" srcId="{A8B939B9-0875-4D4E-A513-D3D2F69FA356}" destId="{40348210-9C80-49B7-9852-C261E6B35FD0}" srcOrd="1" destOrd="0" presId="urn:microsoft.com/office/officeart/2005/8/layout/radial1"/>
    <dgm:cxn modelId="{A165E1D1-27A8-4AF8-9582-11DFCFC6E0C0}" type="presOf" srcId="{DF0957F7-07A3-4EDB-B739-499C3FA26B13}" destId="{A47BC84D-D135-4DDB-A267-68C843A15FEC}" srcOrd="1" destOrd="0" presId="urn:microsoft.com/office/officeart/2005/8/layout/radial1"/>
    <dgm:cxn modelId="{9B186BD7-FB03-4D7B-BA26-9963264952EA}" type="presOf" srcId="{1599AE4A-6BCD-415B-9A63-481A3A5C1DD5}" destId="{1B507278-7A56-4A79-8532-80265216EEC2}" srcOrd="0" destOrd="0" presId="urn:microsoft.com/office/officeart/2005/8/layout/radial1"/>
    <dgm:cxn modelId="{CD05EDDC-2964-4BC1-AB25-5B6E108B566B}" type="presOf" srcId="{5AD5FE28-FA94-411F-86C2-5DED38F87FDC}" destId="{EC9E9044-831F-4973-BF88-2D5E1F6C3524}" srcOrd="1" destOrd="0" presId="urn:microsoft.com/office/officeart/2005/8/layout/radial1"/>
    <dgm:cxn modelId="{88AA2DEC-058C-444C-98AD-EFD99036EABA}" type="presOf" srcId="{E1F6827A-FFC8-449E-8DAA-5A6B93232E84}" destId="{9FCD512F-2CD8-4CE0-BC32-525378ADE783}" srcOrd="1" destOrd="0" presId="urn:microsoft.com/office/officeart/2005/8/layout/radial1"/>
    <dgm:cxn modelId="{4F29B6EF-B1C8-48DE-9791-764A63C755FF}" type="presOf" srcId="{59D3AA71-7D59-444C-B74E-9FAB6F19401D}" destId="{6C3EF6BC-3D5E-4F40-9D71-B16E9B0DB47D}" srcOrd="0" destOrd="0" presId="urn:microsoft.com/office/officeart/2005/8/layout/radial1"/>
    <dgm:cxn modelId="{6FE763F2-F459-4955-B785-A0F876C78403}" type="presOf" srcId="{E1F6827A-FFC8-449E-8DAA-5A6B93232E84}" destId="{4DB100F3-330B-4E4B-81CF-AC622663C541}" srcOrd="0" destOrd="0" presId="urn:microsoft.com/office/officeart/2005/8/layout/radial1"/>
    <dgm:cxn modelId="{35E809FD-A6C8-468C-BF22-5AC832981FD3}" type="presOf" srcId="{98954CAE-AD1C-4DA8-BD28-585A685782D1}" destId="{E878BCB4-3E11-48C0-86F6-C46D76BA9000}" srcOrd="0" destOrd="0" presId="urn:microsoft.com/office/officeart/2005/8/layout/radial1"/>
    <dgm:cxn modelId="{78E755B9-9B86-4C6A-8CD2-0B74E1A7C7CF}" type="presParOf" srcId="{6C3EF6BC-3D5E-4F40-9D71-B16E9B0DB47D}" destId="{D722FBE6-7AAB-401E-997D-51BDF0C04723}" srcOrd="0" destOrd="0" presId="urn:microsoft.com/office/officeart/2005/8/layout/radial1"/>
    <dgm:cxn modelId="{A090A6F0-2C48-490F-A345-57F4C7695783}" type="presParOf" srcId="{6C3EF6BC-3D5E-4F40-9D71-B16E9B0DB47D}" destId="{2CAD5A0B-FA98-4D7A-8B1B-87057EFD6063}" srcOrd="1" destOrd="0" presId="urn:microsoft.com/office/officeart/2005/8/layout/radial1"/>
    <dgm:cxn modelId="{E8897394-AA4E-4366-8541-8954F1DF3B43}" type="presParOf" srcId="{2CAD5A0B-FA98-4D7A-8B1B-87057EFD6063}" destId="{E2B11C0C-B3FA-4911-B510-94E01593F4EC}" srcOrd="0" destOrd="0" presId="urn:microsoft.com/office/officeart/2005/8/layout/radial1"/>
    <dgm:cxn modelId="{6C1F4C80-33BA-4825-81C7-283F40AA03C2}" type="presParOf" srcId="{6C3EF6BC-3D5E-4F40-9D71-B16E9B0DB47D}" destId="{2B666ADF-3CC2-45A1-8DF8-9E9B244B8DF5}" srcOrd="2" destOrd="0" presId="urn:microsoft.com/office/officeart/2005/8/layout/radial1"/>
    <dgm:cxn modelId="{8B147D47-E3D2-448F-B0F7-0AF65EE42133}" type="presParOf" srcId="{6C3EF6BC-3D5E-4F40-9D71-B16E9B0DB47D}" destId="{D961CD48-479A-4568-9A01-59A915A8CC68}" srcOrd="3" destOrd="0" presId="urn:microsoft.com/office/officeart/2005/8/layout/radial1"/>
    <dgm:cxn modelId="{EC6A6E21-15F0-424E-A19E-C37669551C48}" type="presParOf" srcId="{D961CD48-479A-4568-9A01-59A915A8CC68}" destId="{40348210-9C80-49B7-9852-C261E6B35FD0}" srcOrd="0" destOrd="0" presId="urn:microsoft.com/office/officeart/2005/8/layout/radial1"/>
    <dgm:cxn modelId="{C7A1C6F9-1CCF-4AD4-85FD-677FCB87FA69}" type="presParOf" srcId="{6C3EF6BC-3D5E-4F40-9D71-B16E9B0DB47D}" destId="{CD60AAF6-81C4-4329-B75E-87701AA0CB35}" srcOrd="4" destOrd="0" presId="urn:microsoft.com/office/officeart/2005/8/layout/radial1"/>
    <dgm:cxn modelId="{7B7FBD4E-49A7-4177-866C-67143755B84A}" type="presParOf" srcId="{6C3EF6BC-3D5E-4F40-9D71-B16E9B0DB47D}" destId="{E878BCB4-3E11-48C0-86F6-C46D76BA9000}" srcOrd="5" destOrd="0" presId="urn:microsoft.com/office/officeart/2005/8/layout/radial1"/>
    <dgm:cxn modelId="{6A750114-55A7-4035-8500-01B3CFB825A2}" type="presParOf" srcId="{E878BCB4-3E11-48C0-86F6-C46D76BA9000}" destId="{32A8C0FD-549F-479B-BC8D-915F455795FE}" srcOrd="0" destOrd="0" presId="urn:microsoft.com/office/officeart/2005/8/layout/radial1"/>
    <dgm:cxn modelId="{56386517-DA26-405F-8B23-6BB2F2B28374}" type="presParOf" srcId="{6C3EF6BC-3D5E-4F40-9D71-B16E9B0DB47D}" destId="{1B507278-7A56-4A79-8532-80265216EEC2}" srcOrd="6" destOrd="0" presId="urn:microsoft.com/office/officeart/2005/8/layout/radial1"/>
    <dgm:cxn modelId="{6FF06E13-8F2E-4123-8D14-E1CE27176E5E}" type="presParOf" srcId="{6C3EF6BC-3D5E-4F40-9D71-B16E9B0DB47D}" destId="{70C21038-31FE-405F-8201-F1B61360796A}" srcOrd="7" destOrd="0" presId="urn:microsoft.com/office/officeart/2005/8/layout/radial1"/>
    <dgm:cxn modelId="{4F64543F-4154-45BA-8A82-E727864EA84A}" type="presParOf" srcId="{70C21038-31FE-405F-8201-F1B61360796A}" destId="{EC9E9044-831F-4973-BF88-2D5E1F6C3524}" srcOrd="0" destOrd="0" presId="urn:microsoft.com/office/officeart/2005/8/layout/radial1"/>
    <dgm:cxn modelId="{D40A6022-065F-4B5F-8F0D-863F192B2D8B}" type="presParOf" srcId="{6C3EF6BC-3D5E-4F40-9D71-B16E9B0DB47D}" destId="{AC97867C-CF84-4906-A535-D82F8481CC3D}" srcOrd="8" destOrd="0" presId="urn:microsoft.com/office/officeart/2005/8/layout/radial1"/>
    <dgm:cxn modelId="{D3B5FAFE-22AE-4231-86E3-7C64AE056257}" type="presParOf" srcId="{6C3EF6BC-3D5E-4F40-9D71-B16E9B0DB47D}" destId="{4DB100F3-330B-4E4B-81CF-AC622663C541}" srcOrd="9" destOrd="0" presId="urn:microsoft.com/office/officeart/2005/8/layout/radial1"/>
    <dgm:cxn modelId="{EC0A6B31-38B9-4AD4-9DFB-EB37B69C8188}" type="presParOf" srcId="{4DB100F3-330B-4E4B-81CF-AC622663C541}" destId="{9FCD512F-2CD8-4CE0-BC32-525378ADE783}" srcOrd="0" destOrd="0" presId="urn:microsoft.com/office/officeart/2005/8/layout/radial1"/>
    <dgm:cxn modelId="{C7EB84F6-FEE8-43EB-A4FB-A32C2BEC9804}" type="presParOf" srcId="{6C3EF6BC-3D5E-4F40-9D71-B16E9B0DB47D}" destId="{204575B5-7442-4F41-BD9F-C2370E73C63F}" srcOrd="10" destOrd="0" presId="urn:microsoft.com/office/officeart/2005/8/layout/radial1"/>
    <dgm:cxn modelId="{58107E2D-20CF-40EC-88CD-7276B9CDDBC6}" type="presParOf" srcId="{6C3EF6BC-3D5E-4F40-9D71-B16E9B0DB47D}" destId="{48EAB00F-F7DD-4E29-AF83-6DA143027824}" srcOrd="11" destOrd="0" presId="urn:microsoft.com/office/officeart/2005/8/layout/radial1"/>
    <dgm:cxn modelId="{483CD87D-42AF-460C-9E69-F77C13392096}" type="presParOf" srcId="{48EAB00F-F7DD-4E29-AF83-6DA143027824}" destId="{A47BC84D-D135-4DDB-A267-68C843A15FEC}" srcOrd="0" destOrd="0" presId="urn:microsoft.com/office/officeart/2005/8/layout/radial1"/>
    <dgm:cxn modelId="{B6319405-90F3-412F-B773-02605A7A6327}" type="presParOf" srcId="{6C3EF6BC-3D5E-4F40-9D71-B16E9B0DB47D}" destId="{E604D229-A104-4973-ADD6-D9B044C4434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3262733" y="2206315"/>
          <a:ext cx="1753052" cy="17530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rebuchet MS" panose="020B0603020202020204" pitchFamily="34" charset="0"/>
            </a:rPr>
            <a:t>One stop partners</a:t>
          </a:r>
        </a:p>
      </dsp:txBody>
      <dsp:txXfrm>
        <a:off x="3519462" y="2463044"/>
        <a:ext cx="1239594" cy="1239594"/>
      </dsp:txXfrm>
    </dsp:sp>
    <dsp:sp modelId="{7E3C9803-4D51-4439-B9CE-B8A08EF1F127}">
      <dsp:nvSpPr>
        <dsp:cNvPr id="0" name=""/>
        <dsp:cNvSpPr/>
      </dsp:nvSpPr>
      <dsp:spPr>
        <a:xfrm rot="16200000">
          <a:off x="3768730" y="1255366"/>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1446334"/>
        <a:ext cx="577371" cy="327374"/>
      </dsp:txXfrm>
    </dsp:sp>
    <dsp:sp modelId="{A817CE25-8786-436B-8ABE-252DB00381CB}">
      <dsp:nvSpPr>
        <dsp:cNvPr id="0" name=""/>
        <dsp:cNvSpPr/>
      </dsp:nvSpPr>
      <dsp:spPr>
        <a:xfrm>
          <a:off x="3738067" y="570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Title I</a:t>
          </a:r>
        </a:p>
      </dsp:txBody>
      <dsp:txXfrm>
        <a:off x="3855574" y="123213"/>
        <a:ext cx="567371" cy="567371"/>
      </dsp:txXfrm>
    </dsp:sp>
    <dsp:sp modelId="{C264119F-744F-4FF3-8219-0978C7596C07}">
      <dsp:nvSpPr>
        <dsp:cNvPr id="0" name=""/>
        <dsp:cNvSpPr/>
      </dsp:nvSpPr>
      <dsp:spPr>
        <a:xfrm rot="17550000">
          <a:off x="4363675" y="1373707"/>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1558445"/>
        <a:ext cx="577371" cy="327374"/>
      </dsp:txXfrm>
    </dsp:sp>
    <dsp:sp modelId="{40C852C5-9AEE-4097-9FB4-35ECF4BF711F}">
      <dsp:nvSpPr>
        <dsp:cNvPr id="0" name=""/>
        <dsp:cNvSpPr/>
      </dsp:nvSpPr>
      <dsp:spPr>
        <a:xfrm>
          <a:off x="4762106" y="209400"/>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Adult Ed</a:t>
          </a:r>
        </a:p>
      </dsp:txBody>
      <dsp:txXfrm>
        <a:off x="4879613" y="326907"/>
        <a:ext cx="567371" cy="567371"/>
      </dsp:txXfrm>
    </dsp:sp>
    <dsp:sp modelId="{40E310AC-BAA8-4E86-BC70-0E73EE62A10A}">
      <dsp:nvSpPr>
        <dsp:cNvPr id="0" name=""/>
        <dsp:cNvSpPr/>
      </dsp:nvSpPr>
      <dsp:spPr>
        <a:xfrm rot="18900000">
          <a:off x="4868044" y="1710716"/>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1877712"/>
        <a:ext cx="577371" cy="327374"/>
      </dsp:txXfrm>
    </dsp:sp>
    <dsp:sp modelId="{EF18348C-3499-4254-8329-348A74C8E1CB}">
      <dsp:nvSpPr>
        <dsp:cNvPr id="0" name=""/>
        <dsp:cNvSpPr/>
      </dsp:nvSpPr>
      <dsp:spPr>
        <a:xfrm>
          <a:off x="5630244" y="789471"/>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Wagner Peyser</a:t>
          </a:r>
        </a:p>
      </dsp:txBody>
      <dsp:txXfrm>
        <a:off x="5747751" y="906978"/>
        <a:ext cx="567371" cy="567371"/>
      </dsp:txXfrm>
    </dsp:sp>
    <dsp:sp modelId="{B2AA7D25-154A-419B-A8F2-C0414B738B62}">
      <dsp:nvSpPr>
        <dsp:cNvPr id="0" name=""/>
        <dsp:cNvSpPr/>
      </dsp:nvSpPr>
      <dsp:spPr>
        <a:xfrm rot="20250000">
          <a:off x="5205053"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2355530"/>
        <a:ext cx="577371" cy="327374"/>
      </dsp:txXfrm>
    </dsp:sp>
    <dsp:sp modelId="{1EA8D6A4-426B-4AD8-BF8E-4AEF56F53B4E}">
      <dsp:nvSpPr>
        <dsp:cNvPr id="0" name=""/>
        <dsp:cNvSpPr/>
      </dsp:nvSpPr>
      <dsp:spPr>
        <a:xfrm>
          <a:off x="6210315"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Voc</a:t>
          </a:r>
          <a:r>
            <a:rPr lang="en-US" sz="1300" kern="1200" dirty="0"/>
            <a:t> Rehab</a:t>
          </a:r>
        </a:p>
      </dsp:txBody>
      <dsp:txXfrm>
        <a:off x="6327822" y="1775117"/>
        <a:ext cx="567371" cy="567371"/>
      </dsp:txXfrm>
    </dsp:sp>
    <dsp:sp modelId="{406473C5-F481-4CD4-9B61-DC16FA263907}">
      <dsp:nvSpPr>
        <dsp:cNvPr id="0" name=""/>
        <dsp:cNvSpPr/>
      </dsp:nvSpPr>
      <dsp:spPr>
        <a:xfrm>
          <a:off x="5323395" y="2810030"/>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3395" y="2919154"/>
        <a:ext cx="577371" cy="327374"/>
      </dsp:txXfrm>
    </dsp:sp>
    <dsp:sp modelId="{12466287-64C3-44EE-B40E-FCC6FCD111F7}">
      <dsp:nvSpPr>
        <dsp:cNvPr id="0" name=""/>
        <dsp:cNvSpPr/>
      </dsp:nvSpPr>
      <dsp:spPr>
        <a:xfrm>
          <a:off x="6414009" y="2681649"/>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sp:txBody>
      <dsp:txXfrm>
        <a:off x="6531516" y="2799156"/>
        <a:ext cx="567371" cy="567371"/>
      </dsp:txXfrm>
    </dsp:sp>
    <dsp:sp modelId="{D1D73972-2C20-4D5D-8142-4555F5494880}">
      <dsp:nvSpPr>
        <dsp:cNvPr id="0" name=""/>
        <dsp:cNvSpPr/>
      </dsp:nvSpPr>
      <dsp:spPr>
        <a:xfrm rot="1350000">
          <a:off x="5205053" y="3404975"/>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3482779"/>
        <a:ext cx="577371" cy="327374"/>
      </dsp:txXfrm>
    </dsp:sp>
    <dsp:sp modelId="{66EF89E8-EFFD-4264-AD05-BE28809949E5}">
      <dsp:nvSpPr>
        <dsp:cNvPr id="0" name=""/>
        <dsp:cNvSpPr/>
      </dsp:nvSpPr>
      <dsp:spPr>
        <a:xfrm>
          <a:off x="6210315" y="3705688"/>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TANF</a:t>
          </a:r>
        </a:p>
      </dsp:txBody>
      <dsp:txXfrm>
        <a:off x="6327822" y="3823195"/>
        <a:ext cx="567371" cy="567371"/>
      </dsp:txXfrm>
    </dsp:sp>
    <dsp:sp modelId="{BFDBECE1-20A1-4C48-A23E-F6F1792C70CF}">
      <dsp:nvSpPr>
        <dsp:cNvPr id="0" name=""/>
        <dsp:cNvSpPr/>
      </dsp:nvSpPr>
      <dsp:spPr>
        <a:xfrm rot="2700000">
          <a:off x="4868044" y="3909344"/>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3960596"/>
        <a:ext cx="577371" cy="327374"/>
      </dsp:txXfrm>
    </dsp:sp>
    <dsp:sp modelId="{B141C77C-F72A-47B5-91E0-5E5A1A820B11}">
      <dsp:nvSpPr>
        <dsp:cNvPr id="0" name=""/>
        <dsp:cNvSpPr/>
      </dsp:nvSpPr>
      <dsp:spPr>
        <a:xfrm>
          <a:off x="5630244" y="4573826"/>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sp:txBody>
      <dsp:txXfrm>
        <a:off x="5747751" y="4691333"/>
        <a:ext cx="567371" cy="567371"/>
      </dsp:txXfrm>
    </dsp:sp>
    <dsp:sp modelId="{E7EF2A46-F292-41ED-B952-EB22679A07EB}">
      <dsp:nvSpPr>
        <dsp:cNvPr id="0" name=""/>
        <dsp:cNvSpPr/>
      </dsp:nvSpPr>
      <dsp:spPr>
        <a:xfrm rot="4050000">
          <a:off x="4363675" y="4246353"/>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4279863"/>
        <a:ext cx="577371" cy="327374"/>
      </dsp:txXfrm>
    </dsp:sp>
    <dsp:sp modelId="{C29702F1-F0B4-4D9E-8098-3C1CA68209AB}">
      <dsp:nvSpPr>
        <dsp:cNvPr id="0" name=""/>
        <dsp:cNvSpPr/>
      </dsp:nvSpPr>
      <dsp:spPr>
        <a:xfrm>
          <a:off x="4762106" y="5153897"/>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UI</a:t>
          </a:r>
        </a:p>
      </dsp:txBody>
      <dsp:txXfrm>
        <a:off x="4879613" y="5271404"/>
        <a:ext cx="567371" cy="567371"/>
      </dsp:txXfrm>
    </dsp:sp>
    <dsp:sp modelId="{FB9CA8B9-02EB-48B8-ACFF-8838E3F7B240}">
      <dsp:nvSpPr>
        <dsp:cNvPr id="0" name=""/>
        <dsp:cNvSpPr/>
      </dsp:nvSpPr>
      <dsp:spPr>
        <a:xfrm rot="5400000">
          <a:off x="3768730" y="4364695"/>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4391976"/>
        <a:ext cx="577371" cy="327374"/>
      </dsp:txXfrm>
    </dsp:sp>
    <dsp:sp modelId="{FCB0D59C-EE0D-477F-8F03-DA7F4E527057}">
      <dsp:nvSpPr>
        <dsp:cNvPr id="0" name=""/>
        <dsp:cNvSpPr/>
      </dsp:nvSpPr>
      <dsp:spPr>
        <a:xfrm>
          <a:off x="3738067" y="5357591"/>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Veterans</a:t>
          </a:r>
        </a:p>
      </dsp:txBody>
      <dsp:txXfrm>
        <a:off x="3855574" y="5475098"/>
        <a:ext cx="567371" cy="567371"/>
      </dsp:txXfrm>
    </dsp:sp>
    <dsp:sp modelId="{3920D876-E9A9-4D06-A79C-BB8C14EF4DEC}">
      <dsp:nvSpPr>
        <dsp:cNvPr id="0" name=""/>
        <dsp:cNvSpPr/>
      </dsp:nvSpPr>
      <dsp:spPr>
        <a:xfrm rot="6750000">
          <a:off x="3173786" y="4246353"/>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4279863"/>
        <a:ext cx="577371" cy="327374"/>
      </dsp:txXfrm>
    </dsp:sp>
    <dsp:sp modelId="{26428C2D-0017-4371-A812-644EA4503D24}">
      <dsp:nvSpPr>
        <dsp:cNvPr id="0" name=""/>
        <dsp:cNvSpPr/>
      </dsp:nvSpPr>
      <dsp:spPr>
        <a:xfrm>
          <a:off x="2714028" y="5153897"/>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CSBG</a:t>
          </a:r>
        </a:p>
      </dsp:txBody>
      <dsp:txXfrm>
        <a:off x="2831535" y="5271404"/>
        <a:ext cx="567371" cy="567371"/>
      </dsp:txXfrm>
    </dsp:sp>
    <dsp:sp modelId="{A541D66F-3B9C-4916-A034-0845031E3050}">
      <dsp:nvSpPr>
        <dsp:cNvPr id="0" name=""/>
        <dsp:cNvSpPr/>
      </dsp:nvSpPr>
      <dsp:spPr>
        <a:xfrm rot="8100000">
          <a:off x="2669416" y="3909344"/>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3960596"/>
        <a:ext cx="577371" cy="327374"/>
      </dsp:txXfrm>
    </dsp:sp>
    <dsp:sp modelId="{09DE5545-261A-4462-A542-C03B6E803312}">
      <dsp:nvSpPr>
        <dsp:cNvPr id="0" name=""/>
        <dsp:cNvSpPr/>
      </dsp:nvSpPr>
      <dsp:spPr>
        <a:xfrm>
          <a:off x="1845889" y="457382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HUD</a:t>
          </a:r>
        </a:p>
      </dsp:txBody>
      <dsp:txXfrm>
        <a:off x="1963396" y="4691333"/>
        <a:ext cx="567371" cy="567371"/>
      </dsp:txXfrm>
    </dsp:sp>
    <dsp:sp modelId="{0203157B-CA0D-46EA-8EDB-CBD5CE0F20B7}">
      <dsp:nvSpPr>
        <dsp:cNvPr id="0" name=""/>
        <dsp:cNvSpPr/>
      </dsp:nvSpPr>
      <dsp:spPr>
        <a:xfrm rot="9450000">
          <a:off x="2332407" y="3404975"/>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3482779"/>
        <a:ext cx="577371" cy="327374"/>
      </dsp:txXfrm>
    </dsp:sp>
    <dsp:sp modelId="{185B523A-9132-4EC8-AF07-AF34DFF6377F}">
      <dsp:nvSpPr>
        <dsp:cNvPr id="0" name=""/>
        <dsp:cNvSpPr/>
      </dsp:nvSpPr>
      <dsp:spPr>
        <a:xfrm>
          <a:off x="1265818" y="3705688"/>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100000"/>
            </a:lnSpc>
            <a:spcBef>
              <a:spcPct val="0"/>
            </a:spcBef>
            <a:spcAft>
              <a:spcPct val="35000"/>
            </a:spcAft>
            <a:buNone/>
          </a:pPr>
          <a:r>
            <a:rPr lang="en-US" sz="900" kern="1200" dirty="0">
              <a:solidFill>
                <a:schemeClr val="bg1"/>
              </a:solidFill>
            </a:rPr>
            <a:t>Migrant</a:t>
          </a:r>
        </a:p>
        <a:p>
          <a:pPr marL="0" lvl="0" indent="0" algn="ctr" defTabSz="311150">
            <a:lnSpc>
              <a:spcPct val="100000"/>
            </a:lnSpc>
            <a:spcBef>
              <a:spcPct val="0"/>
            </a:spcBef>
            <a:spcAft>
              <a:spcPct val="35000"/>
            </a:spcAft>
            <a:buNone/>
          </a:pPr>
          <a:r>
            <a:rPr lang="en-US" sz="800" kern="1200" dirty="0">
              <a:solidFill>
                <a:schemeClr val="bg1"/>
              </a:solidFill>
            </a:rPr>
            <a:t>Farmworkers</a:t>
          </a:r>
        </a:p>
      </dsp:txBody>
      <dsp:txXfrm>
        <a:off x="1383325" y="3823195"/>
        <a:ext cx="567371" cy="567371"/>
      </dsp:txXfrm>
    </dsp:sp>
    <dsp:sp modelId="{17B7B04F-3A70-4FA4-A195-1B34D769C686}">
      <dsp:nvSpPr>
        <dsp:cNvPr id="0" name=""/>
        <dsp:cNvSpPr/>
      </dsp:nvSpPr>
      <dsp:spPr>
        <a:xfrm rot="10800000">
          <a:off x="2214065" y="2810030"/>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77752" y="2919154"/>
        <a:ext cx="577371" cy="327374"/>
      </dsp:txXfrm>
    </dsp:sp>
    <dsp:sp modelId="{CF86C90B-1040-4B61-9BDC-BC32AB5B5FE5}">
      <dsp:nvSpPr>
        <dsp:cNvPr id="0" name=""/>
        <dsp:cNvSpPr/>
      </dsp:nvSpPr>
      <dsp:spPr>
        <a:xfrm>
          <a:off x="1062124" y="2681649"/>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sp:txBody>
      <dsp:txXfrm>
        <a:off x="1179631" y="2799156"/>
        <a:ext cx="567371" cy="567371"/>
      </dsp:txXfrm>
    </dsp:sp>
    <dsp:sp modelId="{143B7BF4-8245-4D31-8161-8172E986853F}">
      <dsp:nvSpPr>
        <dsp:cNvPr id="0" name=""/>
        <dsp:cNvSpPr/>
      </dsp:nvSpPr>
      <dsp:spPr>
        <a:xfrm rot="12150000">
          <a:off x="2332407"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2355530"/>
        <a:ext cx="577371" cy="327374"/>
      </dsp:txXfrm>
    </dsp:sp>
    <dsp:sp modelId="{1B5CECD7-A0EA-4E82-B11C-365A5197E14F}">
      <dsp:nvSpPr>
        <dsp:cNvPr id="0" name=""/>
        <dsp:cNvSpPr/>
      </dsp:nvSpPr>
      <dsp:spPr>
        <a:xfrm>
          <a:off x="1265818"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Youth</a:t>
          </a:r>
        </a:p>
        <a:p>
          <a:pPr marL="0" lvl="0" indent="0" algn="ctr" defTabSz="444500">
            <a:lnSpc>
              <a:spcPct val="90000"/>
            </a:lnSpc>
            <a:spcBef>
              <a:spcPct val="0"/>
            </a:spcBef>
            <a:spcAft>
              <a:spcPct val="35000"/>
            </a:spcAft>
            <a:buNone/>
          </a:pPr>
          <a:r>
            <a:rPr lang="en-US" sz="1000" kern="1200" dirty="0">
              <a:solidFill>
                <a:schemeClr val="bg1"/>
              </a:solidFill>
            </a:rPr>
            <a:t>Build</a:t>
          </a:r>
        </a:p>
      </dsp:txBody>
      <dsp:txXfrm>
        <a:off x="1383325" y="1775117"/>
        <a:ext cx="567371" cy="567371"/>
      </dsp:txXfrm>
    </dsp:sp>
    <dsp:sp modelId="{BDA76627-D092-4C1A-9B8B-0C1A0C48CC8A}">
      <dsp:nvSpPr>
        <dsp:cNvPr id="0" name=""/>
        <dsp:cNvSpPr/>
      </dsp:nvSpPr>
      <dsp:spPr>
        <a:xfrm rot="13500000">
          <a:off x="2669416" y="1710716"/>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1877712"/>
        <a:ext cx="577371" cy="327374"/>
      </dsp:txXfrm>
    </dsp:sp>
    <dsp:sp modelId="{F9AF9D82-3209-4403-9388-A8B795130F73}">
      <dsp:nvSpPr>
        <dsp:cNvPr id="0" name=""/>
        <dsp:cNvSpPr/>
      </dsp:nvSpPr>
      <dsp:spPr>
        <a:xfrm>
          <a:off x="1845889" y="789471"/>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Second Chance</a:t>
          </a:r>
        </a:p>
      </dsp:txBody>
      <dsp:txXfrm>
        <a:off x="1963396" y="906978"/>
        <a:ext cx="567371" cy="567371"/>
      </dsp:txXfrm>
    </dsp:sp>
    <dsp:sp modelId="{A2B5241A-BA9A-493B-8C2E-B786B6775EFB}">
      <dsp:nvSpPr>
        <dsp:cNvPr id="0" name=""/>
        <dsp:cNvSpPr/>
      </dsp:nvSpPr>
      <dsp:spPr>
        <a:xfrm rot="14850000">
          <a:off x="3173786" y="1373707"/>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1558445"/>
        <a:ext cx="577371" cy="327374"/>
      </dsp:txXfrm>
    </dsp:sp>
    <dsp:sp modelId="{4F7ED69C-18CC-404C-A703-E2C1CE406900}">
      <dsp:nvSpPr>
        <dsp:cNvPr id="0" name=""/>
        <dsp:cNvSpPr/>
      </dsp:nvSpPr>
      <dsp:spPr>
        <a:xfrm>
          <a:off x="2714028" y="209400"/>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Job Corps</a:t>
          </a:r>
        </a:p>
      </dsp:txBody>
      <dsp:txXfrm>
        <a:off x="2831535" y="326907"/>
        <a:ext cx="567371" cy="567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1921518" y="1035587"/>
          <a:ext cx="834590" cy="8345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Board Member</a:t>
          </a:r>
        </a:p>
      </dsp:txBody>
      <dsp:txXfrm>
        <a:off x="2043741" y="1157810"/>
        <a:ext cx="590144" cy="590144"/>
      </dsp:txXfrm>
    </dsp:sp>
    <dsp:sp modelId="{7E3C9803-4D51-4439-B9CE-B8A08EF1F127}">
      <dsp:nvSpPr>
        <dsp:cNvPr id="0" name=""/>
        <dsp:cNvSpPr/>
      </dsp:nvSpPr>
      <dsp:spPr>
        <a:xfrm rot="16200000">
          <a:off x="2267444" y="775089"/>
          <a:ext cx="142737" cy="25975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848452"/>
        <a:ext cx="99916" cy="155855"/>
      </dsp:txXfrm>
    </dsp:sp>
    <dsp:sp modelId="{A817CE25-8786-436B-8ABE-252DB00381CB}">
      <dsp:nvSpPr>
        <dsp:cNvPr id="0" name=""/>
        <dsp:cNvSpPr/>
      </dsp:nvSpPr>
      <dsp:spPr>
        <a:xfrm>
          <a:off x="1956814" y="2273"/>
          <a:ext cx="763997" cy="763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Chief Elected Official</a:t>
          </a:r>
        </a:p>
      </dsp:txBody>
      <dsp:txXfrm>
        <a:off x="2068699" y="114158"/>
        <a:ext cx="540227" cy="540227"/>
      </dsp:txXfrm>
    </dsp:sp>
    <dsp:sp modelId="{C264119F-744F-4FF3-8219-0978C7596C07}">
      <dsp:nvSpPr>
        <dsp:cNvPr id="0" name=""/>
        <dsp:cNvSpPr/>
      </dsp:nvSpPr>
      <dsp:spPr>
        <a:xfrm rot="5400000">
          <a:off x="2267444" y="1870917"/>
          <a:ext cx="142737" cy="2597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1901459"/>
        <a:ext cx="99916" cy="155855"/>
      </dsp:txXfrm>
    </dsp:sp>
    <dsp:sp modelId="{40C852C5-9AEE-4097-9FB4-35ECF4BF711F}">
      <dsp:nvSpPr>
        <dsp:cNvPr id="0" name=""/>
        <dsp:cNvSpPr/>
      </dsp:nvSpPr>
      <dsp:spPr>
        <a:xfrm>
          <a:off x="1956814" y="2139495"/>
          <a:ext cx="763997" cy="7639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a:t>
          </a:r>
        </a:p>
      </dsp:txBody>
      <dsp:txXfrm>
        <a:off x="2068699" y="2251380"/>
        <a:ext cx="540227" cy="540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2FBE6-7AAB-401E-997D-51BDF0C04723}">
      <dsp:nvSpPr>
        <dsp:cNvPr id="0" name=""/>
        <dsp:cNvSpPr/>
      </dsp:nvSpPr>
      <dsp:spPr>
        <a:xfrm>
          <a:off x="4590426" y="1756089"/>
          <a:ext cx="1334747" cy="13347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Local Workforce Innovation Area</a:t>
          </a:r>
        </a:p>
      </dsp:txBody>
      <dsp:txXfrm>
        <a:off x="4785895" y="1951558"/>
        <a:ext cx="943809" cy="943809"/>
      </dsp:txXfrm>
    </dsp:sp>
    <dsp:sp modelId="{2CAD5A0B-FA98-4D7A-8B1B-87057EFD6063}">
      <dsp:nvSpPr>
        <dsp:cNvPr id="0" name=""/>
        <dsp:cNvSpPr/>
      </dsp:nvSpPr>
      <dsp:spPr>
        <a:xfrm rot="16200000">
          <a:off x="5056115" y="1542981"/>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47715" y="1544321"/>
        <a:ext cx="20168" cy="20168"/>
      </dsp:txXfrm>
    </dsp:sp>
    <dsp:sp modelId="{2B666ADF-3CC2-45A1-8DF8-9E9B244B8DF5}">
      <dsp:nvSpPr>
        <dsp:cNvPr id="0" name=""/>
        <dsp:cNvSpPr/>
      </dsp:nvSpPr>
      <dsp:spPr>
        <a:xfrm>
          <a:off x="4590426" y="17973"/>
          <a:ext cx="1334747" cy="133474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LWIB Chairperson</a:t>
          </a:r>
        </a:p>
      </dsp:txBody>
      <dsp:txXfrm>
        <a:off x="4785895" y="213442"/>
        <a:ext cx="943809" cy="943809"/>
      </dsp:txXfrm>
    </dsp:sp>
    <dsp:sp modelId="{D961CD48-479A-4568-9A01-59A915A8CC68}">
      <dsp:nvSpPr>
        <dsp:cNvPr id="0" name=""/>
        <dsp:cNvSpPr/>
      </dsp:nvSpPr>
      <dsp:spPr>
        <a:xfrm rot="19800000">
          <a:off x="5808742" y="1977510"/>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000342" y="1978850"/>
        <a:ext cx="20168" cy="20168"/>
      </dsp:txXfrm>
    </dsp:sp>
    <dsp:sp modelId="{CD60AAF6-81C4-4329-B75E-87701AA0CB35}">
      <dsp:nvSpPr>
        <dsp:cNvPr id="0" name=""/>
        <dsp:cNvSpPr/>
      </dsp:nvSpPr>
      <dsp:spPr>
        <a:xfrm>
          <a:off x="6095678" y="887031"/>
          <a:ext cx="1334747" cy="133474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LWIB Member</a:t>
          </a:r>
        </a:p>
      </dsp:txBody>
      <dsp:txXfrm>
        <a:off x="6291147" y="1082500"/>
        <a:ext cx="943809" cy="943809"/>
      </dsp:txXfrm>
    </dsp:sp>
    <dsp:sp modelId="{E878BCB4-3E11-48C0-86F6-C46D76BA9000}">
      <dsp:nvSpPr>
        <dsp:cNvPr id="0" name=""/>
        <dsp:cNvSpPr/>
      </dsp:nvSpPr>
      <dsp:spPr>
        <a:xfrm rot="1800000">
          <a:off x="5808742" y="2846568"/>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000342" y="2847908"/>
        <a:ext cx="20168" cy="20168"/>
      </dsp:txXfrm>
    </dsp:sp>
    <dsp:sp modelId="{1B507278-7A56-4A79-8532-80265216EEC2}">
      <dsp:nvSpPr>
        <dsp:cNvPr id="0" name=""/>
        <dsp:cNvSpPr/>
      </dsp:nvSpPr>
      <dsp:spPr>
        <a:xfrm>
          <a:off x="6095678" y="2625147"/>
          <a:ext cx="1334747" cy="133474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Chief Elected Official</a:t>
          </a:r>
        </a:p>
      </dsp:txBody>
      <dsp:txXfrm>
        <a:off x="6291147" y="2820616"/>
        <a:ext cx="943809" cy="943809"/>
      </dsp:txXfrm>
    </dsp:sp>
    <dsp:sp modelId="{70C21038-31FE-405F-8201-F1B61360796A}">
      <dsp:nvSpPr>
        <dsp:cNvPr id="0" name=""/>
        <dsp:cNvSpPr/>
      </dsp:nvSpPr>
      <dsp:spPr>
        <a:xfrm rot="5400000">
          <a:off x="5056115" y="3281097"/>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47715" y="3282437"/>
        <a:ext cx="20168" cy="20168"/>
      </dsp:txXfrm>
    </dsp:sp>
    <dsp:sp modelId="{AC97867C-CF84-4906-A535-D82F8481CC3D}">
      <dsp:nvSpPr>
        <dsp:cNvPr id="0" name=""/>
        <dsp:cNvSpPr/>
      </dsp:nvSpPr>
      <dsp:spPr>
        <a:xfrm>
          <a:off x="4590426" y="3494205"/>
          <a:ext cx="1334747" cy="133474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WIOA Title I Administrator</a:t>
          </a:r>
        </a:p>
      </dsp:txBody>
      <dsp:txXfrm>
        <a:off x="4785895" y="3689674"/>
        <a:ext cx="943809" cy="943809"/>
      </dsp:txXfrm>
    </dsp:sp>
    <dsp:sp modelId="{4DB100F3-330B-4E4B-81CF-AC622663C541}">
      <dsp:nvSpPr>
        <dsp:cNvPr id="0" name=""/>
        <dsp:cNvSpPr/>
      </dsp:nvSpPr>
      <dsp:spPr>
        <a:xfrm rot="9000000">
          <a:off x="4303489" y="2846568"/>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495089" y="2847908"/>
        <a:ext cx="20168" cy="20168"/>
      </dsp:txXfrm>
    </dsp:sp>
    <dsp:sp modelId="{204575B5-7442-4F41-BD9F-C2370E73C63F}">
      <dsp:nvSpPr>
        <dsp:cNvPr id="0" name=""/>
        <dsp:cNvSpPr/>
      </dsp:nvSpPr>
      <dsp:spPr>
        <a:xfrm>
          <a:off x="3085173" y="2625147"/>
          <a:ext cx="1334747" cy="1334747"/>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LWIB Staff</a:t>
          </a:r>
        </a:p>
      </dsp:txBody>
      <dsp:txXfrm>
        <a:off x="3280642" y="2820616"/>
        <a:ext cx="943809" cy="943809"/>
      </dsp:txXfrm>
    </dsp:sp>
    <dsp:sp modelId="{48EAB00F-F7DD-4E29-AF83-6DA143027824}">
      <dsp:nvSpPr>
        <dsp:cNvPr id="0" name=""/>
        <dsp:cNvSpPr/>
      </dsp:nvSpPr>
      <dsp:spPr>
        <a:xfrm rot="12600000">
          <a:off x="4303489" y="1977510"/>
          <a:ext cx="403368" cy="22847"/>
        </a:xfrm>
        <a:custGeom>
          <a:avLst/>
          <a:gdLst/>
          <a:ahLst/>
          <a:cxnLst/>
          <a:rect l="0" t="0" r="0" b="0"/>
          <a:pathLst>
            <a:path>
              <a:moveTo>
                <a:pt x="0" y="11423"/>
              </a:moveTo>
              <a:lnTo>
                <a:pt x="403368" y="1142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495089" y="1978850"/>
        <a:ext cx="20168" cy="20168"/>
      </dsp:txXfrm>
    </dsp:sp>
    <dsp:sp modelId="{E604D229-A104-4973-ADD6-D9B044C44348}">
      <dsp:nvSpPr>
        <dsp:cNvPr id="0" name=""/>
        <dsp:cNvSpPr/>
      </dsp:nvSpPr>
      <dsp:spPr>
        <a:xfrm>
          <a:off x="3085173" y="887031"/>
          <a:ext cx="1334747" cy="1334747"/>
        </a:xfrm>
        <a:prstGeom prst="ellipse">
          <a:avLst/>
        </a:prstGeom>
        <a:solidFill>
          <a:schemeClr val="accent3">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Other</a:t>
          </a:r>
        </a:p>
      </dsp:txBody>
      <dsp:txXfrm>
        <a:off x="3280642" y="1082500"/>
        <a:ext cx="943809" cy="9438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1728"/>
          </a:xfrm>
          <a:prstGeom prst="rect">
            <a:avLst/>
          </a:prstGeom>
        </p:spPr>
        <p:txBody>
          <a:bodyPr vert="horz" lIns="96646" tIns="48323" rIns="96646" bIns="48323"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19" cy="481728"/>
          </a:xfrm>
          <a:prstGeom prst="rect">
            <a:avLst/>
          </a:prstGeom>
        </p:spPr>
        <p:txBody>
          <a:bodyPr vert="horz" lIns="96646" tIns="48323" rIns="96646" bIns="48323" rtlCol="0"/>
          <a:lstStyle>
            <a:lvl1pPr algn="r">
              <a:defRPr sz="1200"/>
            </a:lvl1pPr>
          </a:lstStyle>
          <a:p>
            <a:fld id="{B378BD98-113B-40B2-9EEE-27C45384532A}" type="datetimeFigureOut">
              <a:rPr lang="en-US" smtClean="0"/>
              <a:t>8/20/2020</a:t>
            </a:fld>
            <a:endParaRPr lang="en-US" dirty="0"/>
          </a:p>
        </p:txBody>
      </p:sp>
      <p:sp>
        <p:nvSpPr>
          <p:cNvPr id="4" name="Footer Placeholder 3"/>
          <p:cNvSpPr>
            <a:spLocks noGrp="1"/>
          </p:cNvSpPr>
          <p:nvPr>
            <p:ph type="ftr" sz="quarter" idx="2"/>
          </p:nvPr>
        </p:nvSpPr>
        <p:spPr>
          <a:xfrm>
            <a:off x="1" y="9119475"/>
            <a:ext cx="3169919" cy="481727"/>
          </a:xfrm>
          <a:prstGeom prst="rect">
            <a:avLst/>
          </a:prstGeom>
        </p:spPr>
        <p:txBody>
          <a:bodyPr vert="horz" lIns="96646" tIns="48323" rIns="96646" bIns="48323"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0060"/>
          </a:xfrm>
          <a:prstGeom prst="rect">
            <a:avLst/>
          </a:prstGeom>
        </p:spPr>
        <p:txBody>
          <a:bodyPr vert="horz" lIns="96646" tIns="48323" rIns="96646" bIns="48323" rtlCol="0"/>
          <a:lstStyle>
            <a:lvl1pPr algn="l">
              <a:defRPr sz="1200"/>
            </a:lvl1pPr>
          </a:lstStyle>
          <a:p>
            <a:endParaRPr lang="en-US" dirty="0"/>
          </a:p>
        </p:txBody>
      </p:sp>
      <p:sp>
        <p:nvSpPr>
          <p:cNvPr id="3" name="Date Placeholder 2"/>
          <p:cNvSpPr>
            <a:spLocks noGrp="1"/>
          </p:cNvSpPr>
          <p:nvPr>
            <p:ph type="dt" idx="1"/>
          </p:nvPr>
        </p:nvSpPr>
        <p:spPr>
          <a:xfrm>
            <a:off x="4143589" y="1"/>
            <a:ext cx="3169919" cy="480060"/>
          </a:xfrm>
          <a:prstGeom prst="rect">
            <a:avLst/>
          </a:prstGeom>
        </p:spPr>
        <p:txBody>
          <a:bodyPr vert="horz" lIns="96646" tIns="48323" rIns="96646" bIns="48323" rtlCol="0"/>
          <a:lstStyle>
            <a:lvl1pPr algn="r">
              <a:defRPr sz="1200"/>
            </a:lvl1pPr>
          </a:lstStyle>
          <a:p>
            <a:fld id="{D965CEE4-C4E6-45CA-91C1-8DBA7728F252}" type="datetimeFigureOut">
              <a:rPr lang="en-US" smtClean="0"/>
              <a:t>8/20/2020</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6" tIns="48323" rIns="96646" bIns="48323" rtlCol="0" anchor="ctr"/>
          <a:lstStyle/>
          <a:p>
            <a:endParaRPr lang="en-US" dirty="0"/>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646" tIns="48323" rIns="96646" bIns="483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19" cy="480060"/>
          </a:xfrm>
          <a:prstGeom prst="rect">
            <a:avLst/>
          </a:prstGeom>
        </p:spPr>
        <p:txBody>
          <a:bodyPr vert="horz" lIns="96646" tIns="48323" rIns="96646" bIns="483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19" cy="480060"/>
          </a:xfrm>
          <a:prstGeom prst="rect">
            <a:avLst/>
          </a:prstGeom>
        </p:spPr>
        <p:txBody>
          <a:bodyPr vert="horz" lIns="96646" tIns="48323" rIns="96646" bIns="48323" rtlCol="0" anchor="b"/>
          <a:lstStyle>
            <a:lvl1pPr algn="r">
              <a:defRPr sz="1200"/>
            </a:lvl1pPr>
          </a:lstStyle>
          <a:p>
            <a:fld id="{B2AE32E3-E7AB-4D9B-8C0E-F3049285728D}" type="slidenum">
              <a:rPr lang="en-US" smtClean="0"/>
              <a:t>‹#›</a:t>
            </a:fld>
            <a:endParaRPr lang="en-US" dirty="0"/>
          </a:p>
        </p:txBody>
      </p:sp>
    </p:spTree>
    <p:extLst>
      <p:ext uri="{BB962C8B-B14F-4D97-AF65-F5344CB8AC3E}">
        <p14:creationId xmlns:p14="http://schemas.microsoft.com/office/powerpoint/2010/main" val="253056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E32E3-E7AB-4D9B-8C0E-F3049285728D}" type="slidenum">
              <a:rPr lang="en-US" smtClean="0"/>
              <a:t>1</a:t>
            </a:fld>
            <a:endParaRPr lang="en-US" dirty="0"/>
          </a:p>
        </p:txBody>
      </p:sp>
    </p:spTree>
    <p:extLst>
      <p:ext uri="{BB962C8B-B14F-4D97-AF65-F5344CB8AC3E}">
        <p14:creationId xmlns:p14="http://schemas.microsoft.com/office/powerpoint/2010/main" val="353077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10</a:t>
            </a:fld>
            <a:endParaRPr lang="en-US" dirty="0"/>
          </a:p>
        </p:txBody>
      </p:sp>
    </p:spTree>
    <p:extLst>
      <p:ext uri="{BB962C8B-B14F-4D97-AF65-F5344CB8AC3E}">
        <p14:creationId xmlns:p14="http://schemas.microsoft.com/office/powerpoint/2010/main" val="306772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11</a:t>
            </a:fld>
            <a:endParaRPr lang="en-US" dirty="0"/>
          </a:p>
        </p:txBody>
      </p:sp>
    </p:spTree>
    <p:extLst>
      <p:ext uri="{BB962C8B-B14F-4D97-AF65-F5344CB8AC3E}">
        <p14:creationId xmlns:p14="http://schemas.microsoft.com/office/powerpoint/2010/main" val="335945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15</a:t>
            </a:fld>
            <a:endParaRPr lang="en-US" dirty="0"/>
          </a:p>
        </p:txBody>
      </p:sp>
    </p:spTree>
    <p:extLst>
      <p:ext uri="{BB962C8B-B14F-4D97-AF65-F5344CB8AC3E}">
        <p14:creationId xmlns:p14="http://schemas.microsoft.com/office/powerpoint/2010/main" val="4260355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17</a:t>
            </a:fld>
            <a:endParaRPr lang="en-US" dirty="0"/>
          </a:p>
        </p:txBody>
      </p:sp>
    </p:spTree>
    <p:extLst>
      <p:ext uri="{BB962C8B-B14F-4D97-AF65-F5344CB8AC3E}">
        <p14:creationId xmlns:p14="http://schemas.microsoft.com/office/powerpoint/2010/main" val="163561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18</a:t>
            </a:fld>
            <a:endParaRPr lang="en-US" dirty="0"/>
          </a:p>
        </p:txBody>
      </p:sp>
    </p:spTree>
    <p:extLst>
      <p:ext uri="{BB962C8B-B14F-4D97-AF65-F5344CB8AC3E}">
        <p14:creationId xmlns:p14="http://schemas.microsoft.com/office/powerpoint/2010/main" val="308084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19</a:t>
            </a:fld>
            <a:endParaRPr lang="en-US" dirty="0"/>
          </a:p>
        </p:txBody>
      </p:sp>
    </p:spTree>
    <p:extLst>
      <p:ext uri="{BB962C8B-B14F-4D97-AF65-F5344CB8AC3E}">
        <p14:creationId xmlns:p14="http://schemas.microsoft.com/office/powerpoint/2010/main" val="376323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20</a:t>
            </a:fld>
            <a:endParaRPr lang="en-US" dirty="0"/>
          </a:p>
        </p:txBody>
      </p:sp>
    </p:spTree>
    <p:extLst>
      <p:ext uri="{BB962C8B-B14F-4D97-AF65-F5344CB8AC3E}">
        <p14:creationId xmlns:p14="http://schemas.microsoft.com/office/powerpoint/2010/main" val="397253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25</a:t>
            </a:fld>
            <a:endParaRPr lang="en-US" dirty="0"/>
          </a:p>
        </p:txBody>
      </p:sp>
    </p:spTree>
    <p:extLst>
      <p:ext uri="{BB962C8B-B14F-4D97-AF65-F5344CB8AC3E}">
        <p14:creationId xmlns:p14="http://schemas.microsoft.com/office/powerpoint/2010/main" val="341938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26</a:t>
            </a:fld>
            <a:endParaRPr lang="en-US" dirty="0"/>
          </a:p>
        </p:txBody>
      </p:sp>
    </p:spTree>
    <p:extLst>
      <p:ext uri="{BB962C8B-B14F-4D97-AF65-F5344CB8AC3E}">
        <p14:creationId xmlns:p14="http://schemas.microsoft.com/office/powerpoint/2010/main" val="318074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7B533-B3BF-46DB-881B-93315C029B5E}" type="slidenum">
              <a:rPr lang="en-US" smtClean="0"/>
              <a:t>28</a:t>
            </a:fld>
            <a:endParaRPr lang="en-US" dirty="0"/>
          </a:p>
        </p:txBody>
      </p:sp>
    </p:spTree>
    <p:extLst>
      <p:ext uri="{BB962C8B-B14F-4D97-AF65-F5344CB8AC3E}">
        <p14:creationId xmlns:p14="http://schemas.microsoft.com/office/powerpoint/2010/main" val="52743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2</a:t>
            </a:fld>
            <a:endParaRPr lang="en-US" dirty="0"/>
          </a:p>
        </p:txBody>
      </p:sp>
    </p:spTree>
    <p:extLst>
      <p:ext uri="{BB962C8B-B14F-4D97-AF65-F5344CB8AC3E}">
        <p14:creationId xmlns:p14="http://schemas.microsoft.com/office/powerpoint/2010/main" val="1540591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7B533-B3BF-46DB-881B-93315C029B5E}" type="slidenum">
              <a:rPr lang="en-US" smtClean="0"/>
              <a:t>29</a:t>
            </a:fld>
            <a:endParaRPr lang="en-US" dirty="0"/>
          </a:p>
        </p:txBody>
      </p:sp>
    </p:spTree>
    <p:extLst>
      <p:ext uri="{BB962C8B-B14F-4D97-AF65-F5344CB8AC3E}">
        <p14:creationId xmlns:p14="http://schemas.microsoft.com/office/powerpoint/2010/main" val="134738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30</a:t>
            </a:fld>
            <a:endParaRPr lang="en-US" dirty="0"/>
          </a:p>
        </p:txBody>
      </p:sp>
    </p:spTree>
    <p:extLst>
      <p:ext uri="{BB962C8B-B14F-4D97-AF65-F5344CB8AC3E}">
        <p14:creationId xmlns:p14="http://schemas.microsoft.com/office/powerpoint/2010/main" val="374029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31</a:t>
            </a:fld>
            <a:endParaRPr lang="en-US" dirty="0"/>
          </a:p>
        </p:txBody>
      </p:sp>
    </p:spTree>
    <p:extLst>
      <p:ext uri="{BB962C8B-B14F-4D97-AF65-F5344CB8AC3E}">
        <p14:creationId xmlns:p14="http://schemas.microsoft.com/office/powerpoint/2010/main" val="199744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32</a:t>
            </a:fld>
            <a:endParaRPr lang="en-US" dirty="0"/>
          </a:p>
        </p:txBody>
      </p:sp>
    </p:spTree>
    <p:extLst>
      <p:ext uri="{BB962C8B-B14F-4D97-AF65-F5344CB8AC3E}">
        <p14:creationId xmlns:p14="http://schemas.microsoft.com/office/powerpoint/2010/main" val="332244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3</a:t>
            </a:fld>
            <a:endParaRPr lang="en-US" dirty="0"/>
          </a:p>
        </p:txBody>
      </p:sp>
    </p:spTree>
    <p:extLst>
      <p:ext uri="{BB962C8B-B14F-4D97-AF65-F5344CB8AC3E}">
        <p14:creationId xmlns:p14="http://schemas.microsoft.com/office/powerpoint/2010/main" val="236122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4</a:t>
            </a:fld>
            <a:endParaRPr lang="en-US" dirty="0"/>
          </a:p>
        </p:txBody>
      </p:sp>
    </p:spTree>
    <p:extLst>
      <p:ext uri="{BB962C8B-B14F-4D97-AF65-F5344CB8AC3E}">
        <p14:creationId xmlns:p14="http://schemas.microsoft.com/office/powerpoint/2010/main" val="196762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5</a:t>
            </a:fld>
            <a:endParaRPr lang="en-US" dirty="0"/>
          </a:p>
        </p:txBody>
      </p:sp>
    </p:spTree>
    <p:extLst>
      <p:ext uri="{BB962C8B-B14F-4D97-AF65-F5344CB8AC3E}">
        <p14:creationId xmlns:p14="http://schemas.microsoft.com/office/powerpoint/2010/main" val="162584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6</a:t>
            </a:fld>
            <a:endParaRPr lang="en-US" dirty="0"/>
          </a:p>
        </p:txBody>
      </p:sp>
    </p:spTree>
    <p:extLst>
      <p:ext uri="{BB962C8B-B14F-4D97-AF65-F5344CB8AC3E}">
        <p14:creationId xmlns:p14="http://schemas.microsoft.com/office/powerpoint/2010/main" val="375765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7</a:t>
            </a:fld>
            <a:endParaRPr lang="en-US" dirty="0"/>
          </a:p>
        </p:txBody>
      </p:sp>
    </p:spTree>
    <p:extLst>
      <p:ext uri="{BB962C8B-B14F-4D97-AF65-F5344CB8AC3E}">
        <p14:creationId xmlns:p14="http://schemas.microsoft.com/office/powerpoint/2010/main" val="313596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8</a:t>
            </a:fld>
            <a:endParaRPr lang="en-US" dirty="0"/>
          </a:p>
        </p:txBody>
      </p:sp>
    </p:spTree>
    <p:extLst>
      <p:ext uri="{BB962C8B-B14F-4D97-AF65-F5344CB8AC3E}">
        <p14:creationId xmlns:p14="http://schemas.microsoft.com/office/powerpoint/2010/main" val="170403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will need adjusted based on approval of Illinois’ extension of the deadline for negotiations. </a:t>
            </a:r>
          </a:p>
        </p:txBody>
      </p:sp>
      <p:sp>
        <p:nvSpPr>
          <p:cNvPr id="4" name="Slide Number Placeholder 3"/>
          <p:cNvSpPr>
            <a:spLocks noGrp="1"/>
          </p:cNvSpPr>
          <p:nvPr>
            <p:ph type="sldNum" sz="quarter" idx="5"/>
          </p:nvPr>
        </p:nvSpPr>
        <p:spPr/>
        <p:txBody>
          <a:bodyPr/>
          <a:lstStyle/>
          <a:p>
            <a:fld id="{B2AE32E3-E7AB-4D9B-8C0E-F3049285728D}" type="slidenum">
              <a:rPr lang="en-US" smtClean="0"/>
              <a:t>9</a:t>
            </a:fld>
            <a:endParaRPr lang="en-US" dirty="0"/>
          </a:p>
        </p:txBody>
      </p:sp>
    </p:spTree>
    <p:extLst>
      <p:ext uri="{BB962C8B-B14F-4D97-AF65-F5344CB8AC3E}">
        <p14:creationId xmlns:p14="http://schemas.microsoft.com/office/powerpoint/2010/main" val="1853632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hyperlink" Target="http://bonjourdefrance.com/exercices/contenu/ecrire-un-mail-pour-demander-des-renseignements-jai-fait-une-reservation-en-ligne-mais-je-nai-pas-encore-recu-mes-billets.htm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solidFill>
                  <a:prstClr val="white"/>
                </a:solidFill>
              </a:rPr>
              <a:pPr/>
              <a:t>‹#›</a:t>
            </a:fld>
            <a:endParaRPr lang="en-US" dirty="0">
              <a:solidFill>
                <a:prstClr val="white"/>
              </a:solidFill>
            </a:endParaRPr>
          </a:p>
        </p:txBody>
      </p:sp>
      <p:pic>
        <p:nvPicPr>
          <p:cNvPr id="8" name="Picture 7">
            <a:extLst>
              <a:ext uri="{FF2B5EF4-FFF2-40B4-BE49-F238E27FC236}">
                <a16:creationId xmlns:a16="http://schemas.microsoft.com/office/drawing/2014/main" id="{EAA5E70C-DE25-4CEF-8E96-13081B65E665}"/>
              </a:ext>
            </a:extLst>
          </p:cNvPr>
          <p:cNvPicPr>
            <a:picLocks noChangeAspect="1"/>
          </p:cNvPicPr>
          <p:nvPr userDrawn="1"/>
        </p:nvPicPr>
        <p:blipFill>
          <a:blip r:embed="rId3"/>
          <a:stretch>
            <a:fillRect/>
          </a:stretch>
        </p:blipFill>
        <p:spPr>
          <a:xfrm>
            <a:off x="268941" y="1960699"/>
            <a:ext cx="5903259" cy="2542942"/>
          </a:xfrm>
          <a:prstGeom prst="rect">
            <a:avLst/>
          </a:prstGeom>
        </p:spPr>
      </p:pic>
    </p:spTree>
    <p:extLst>
      <p:ext uri="{BB962C8B-B14F-4D97-AF65-F5344CB8AC3E}">
        <p14:creationId xmlns:p14="http://schemas.microsoft.com/office/powerpoint/2010/main" val="171786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86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WIOA PD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4" name="Picture 13">
            <a:extLst>
              <a:ext uri="{FF2B5EF4-FFF2-40B4-BE49-F238E27FC236}">
                <a16:creationId xmlns:a16="http://schemas.microsoft.com/office/drawing/2014/main" id="{3ECB2962-444F-42F8-B75C-3B6E15B7D603}"/>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248444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Iwn/AJC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64833255-B23D-4120-937C-8AF587F42605}"/>
              </a:ext>
            </a:extLst>
          </p:cNvPr>
          <p:cNvPicPr>
            <a:picLocks noChangeAspect="1"/>
          </p:cNvPicPr>
          <p:nvPr userDrawn="1"/>
        </p:nvPicPr>
        <p:blipFill>
          <a:blip r:embed="rId3"/>
          <a:stretch>
            <a:fillRect/>
          </a:stretch>
        </p:blipFill>
        <p:spPr>
          <a:xfrm>
            <a:off x="250372" y="346212"/>
            <a:ext cx="2563585" cy="1104314"/>
          </a:xfrm>
          <a:prstGeom prst="rect">
            <a:avLst/>
          </a:prstGeom>
        </p:spPr>
      </p:pic>
    </p:spTree>
    <p:extLst>
      <p:ext uri="{BB962C8B-B14F-4D97-AF65-F5344CB8AC3E}">
        <p14:creationId xmlns:p14="http://schemas.microsoft.com/office/powerpoint/2010/main" val="310511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lling Question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3" name="Content Placeholder 2"/>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a:extLst>
              <a:ext uri="{FF2B5EF4-FFF2-40B4-BE49-F238E27FC236}">
                <a16:creationId xmlns:a16="http://schemas.microsoft.com/office/drawing/2014/main" id="{DDB01B4C-C462-4337-98FE-876115EA2D90}"/>
              </a:ext>
            </a:extLst>
          </p:cNvPr>
          <p:cNvPicPr>
            <a:picLocks noChangeAspect="1"/>
          </p:cNvPicPr>
          <p:nvPr userDrawn="1"/>
        </p:nvPicPr>
        <p:blipFill>
          <a:blip r:embed="rId3"/>
          <a:stretch>
            <a:fillRect/>
          </a:stretch>
        </p:blipFill>
        <p:spPr>
          <a:xfrm>
            <a:off x="369822" y="425266"/>
            <a:ext cx="2303929" cy="992461"/>
          </a:xfrm>
          <a:prstGeom prst="rect">
            <a:avLst/>
          </a:prstGeom>
        </p:spPr>
      </p:pic>
    </p:spTree>
    <p:extLst>
      <p:ext uri="{BB962C8B-B14F-4D97-AF65-F5344CB8AC3E}">
        <p14:creationId xmlns:p14="http://schemas.microsoft.com/office/powerpoint/2010/main" val="17879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lling Question -  IwN/AJ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5" name="Title 1">
            <a:extLst>
              <a:ext uri="{FF2B5EF4-FFF2-40B4-BE49-F238E27FC236}">
                <a16:creationId xmlns:a16="http://schemas.microsoft.com/office/drawing/2014/main" id="{008535CD-38C8-4BB3-836E-D671F37B97EB}"/>
              </a:ext>
            </a:extLst>
          </p:cNvPr>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16" name="Content Placeholder 2">
            <a:extLst>
              <a:ext uri="{FF2B5EF4-FFF2-40B4-BE49-F238E27FC236}">
                <a16:creationId xmlns:a16="http://schemas.microsoft.com/office/drawing/2014/main" id="{7F550B3C-1F45-4615-8D02-3D3776B4B8DC}"/>
              </a:ext>
            </a:extLst>
          </p:cNvPr>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9190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ine Resource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hasCustomPrompt="1"/>
          </p:nvPr>
        </p:nvSpPr>
        <p:spPr>
          <a:xfrm>
            <a:off x="838200" y="1412034"/>
            <a:ext cx="4451405" cy="561049"/>
          </a:xfrm>
        </p:spPr>
        <p:txBody>
          <a:bodyPr/>
          <a:lstStyle>
            <a:lvl1pPr>
              <a:defRPr b="1">
                <a:solidFill>
                  <a:srgbClr val="172169"/>
                </a:solidFill>
              </a:defRPr>
            </a:lvl1pPr>
          </a:lstStyle>
          <a:p>
            <a:r>
              <a:rPr lang="en-US" dirty="0"/>
              <a:t>Online Resources</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14453BF-3218-4848-A88D-86AA4AFE0F19}"/>
              </a:ext>
            </a:extLst>
          </p:cNvPr>
          <p:cNvPicPr>
            <a:picLocks noChangeAspect="1"/>
          </p:cNvPicPr>
          <p:nvPr userDrawn="1"/>
        </p:nvPicPr>
        <p:blipFill>
          <a:blip r:embed="rId4"/>
          <a:stretch>
            <a:fillRect/>
          </a:stretch>
        </p:blipFill>
        <p:spPr>
          <a:xfrm>
            <a:off x="9667024" y="4651052"/>
            <a:ext cx="2106670" cy="1604720"/>
          </a:xfrm>
          <a:prstGeom prst="rect">
            <a:avLst/>
          </a:prstGeom>
        </p:spPr>
      </p:pic>
      <p:sp>
        <p:nvSpPr>
          <p:cNvPr id="17" name="Content Placeholder 2">
            <a:extLst>
              <a:ext uri="{FF2B5EF4-FFF2-40B4-BE49-F238E27FC236}">
                <a16:creationId xmlns:a16="http://schemas.microsoft.com/office/drawing/2014/main" id="{34158BF5-E70D-4206-B63E-A2DCA363F120}"/>
              </a:ext>
            </a:extLst>
          </p:cNvPr>
          <p:cNvSpPr txBox="1">
            <a:spLocks/>
          </p:cNvSpPr>
          <p:nvPr userDrawn="1"/>
        </p:nvSpPr>
        <p:spPr>
          <a:xfrm>
            <a:off x="814479" y="2122743"/>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
        <p:nvSpPr>
          <p:cNvPr id="18" name="Content Placeholder 2">
            <a:extLst>
              <a:ext uri="{FF2B5EF4-FFF2-40B4-BE49-F238E27FC236}">
                <a16:creationId xmlns:a16="http://schemas.microsoft.com/office/drawing/2014/main" id="{6BB84073-8137-454B-AB74-381739466058}"/>
              </a:ext>
            </a:extLst>
          </p:cNvPr>
          <p:cNvSpPr txBox="1">
            <a:spLocks/>
          </p:cNvSpPr>
          <p:nvPr userDrawn="1"/>
        </p:nvSpPr>
        <p:spPr>
          <a:xfrm>
            <a:off x="6389878" y="2056082"/>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cxnSp>
        <p:nvCxnSpPr>
          <p:cNvPr id="11" name="Straight Connector 10">
            <a:extLst>
              <a:ext uri="{FF2B5EF4-FFF2-40B4-BE49-F238E27FC236}">
                <a16:creationId xmlns:a16="http://schemas.microsoft.com/office/drawing/2014/main" id="{E335C1B4-FBE8-4069-A152-A2F1177FB602}"/>
              </a:ext>
            </a:extLst>
          </p:cNvPr>
          <p:cNvCxnSpPr/>
          <p:nvPr userDrawn="1"/>
        </p:nvCxnSpPr>
        <p:spPr>
          <a:xfrm flipV="1">
            <a:off x="838200" y="1973083"/>
            <a:ext cx="10539321" cy="110667"/>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4C1525-F374-4071-A843-D1E88D292AA3}"/>
              </a:ext>
            </a:extLst>
          </p:cNvPr>
          <p:cNvCxnSpPr>
            <a:cxnSpLocks/>
          </p:cNvCxnSpPr>
          <p:nvPr userDrawn="1"/>
        </p:nvCxnSpPr>
        <p:spPr>
          <a:xfrm>
            <a:off x="6107860" y="2028416"/>
            <a:ext cx="0" cy="4188363"/>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6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71"/>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4" name="Speech Bubble: Oval 3">
            <a:extLst>
              <a:ext uri="{FF2B5EF4-FFF2-40B4-BE49-F238E27FC236}">
                <a16:creationId xmlns:a16="http://schemas.microsoft.com/office/drawing/2014/main" id="{61B5A61C-B619-49CB-84B2-81F115E06EC1}"/>
              </a:ext>
            </a:extLst>
          </p:cNvPr>
          <p:cNvSpPr/>
          <p:nvPr userDrawn="1"/>
        </p:nvSpPr>
        <p:spPr>
          <a:xfrm>
            <a:off x="2584232" y="1629487"/>
            <a:ext cx="2619969" cy="2143960"/>
          </a:xfrm>
          <a:prstGeom prst="wedgeEllipseCallout">
            <a:avLst>
              <a:gd name="adj1" fmla="val -42496"/>
              <a:gd name="adj2" fmla="val 69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CF51-5330-4439-B343-518C0E831597}"/>
              </a:ext>
            </a:extLst>
          </p:cNvPr>
          <p:cNvSpPr/>
          <p:nvPr userDrawn="1"/>
        </p:nvSpPr>
        <p:spPr>
          <a:xfrm>
            <a:off x="3641330" y="174837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2" name="Speech Bubble: Oval 1">
            <a:extLst>
              <a:ext uri="{FF2B5EF4-FFF2-40B4-BE49-F238E27FC236}">
                <a16:creationId xmlns:a16="http://schemas.microsoft.com/office/drawing/2014/main" id="{D42A80C7-A368-4E51-AA84-D152EE4F1094}"/>
              </a:ext>
            </a:extLst>
          </p:cNvPr>
          <p:cNvSpPr/>
          <p:nvPr userDrawn="1"/>
        </p:nvSpPr>
        <p:spPr>
          <a:xfrm flipH="1">
            <a:off x="4032173" y="3172858"/>
            <a:ext cx="1736272" cy="1439008"/>
          </a:xfrm>
          <a:prstGeom prst="wedgeEllipseCallout">
            <a:avLst>
              <a:gd name="adj1" fmla="val -36061"/>
              <a:gd name="adj2" fmla="val 678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B329F4A7-6C97-4C82-8D46-02A872E0542B}"/>
              </a:ext>
            </a:extLst>
          </p:cNvPr>
          <p:cNvSpPr/>
          <p:nvPr userDrawn="1"/>
        </p:nvSpPr>
        <p:spPr>
          <a:xfrm>
            <a:off x="5742757" y="3018133"/>
            <a:ext cx="2518835" cy="2109878"/>
          </a:xfrm>
          <a:prstGeom prst="wedgeEllipseCallout">
            <a:avLst>
              <a:gd name="adj1" fmla="val -48619"/>
              <a:gd name="adj2" fmla="val 6807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5FA0E-0A66-4147-A456-19EEF4E51E40}"/>
              </a:ext>
            </a:extLst>
          </p:cNvPr>
          <p:cNvSpPr/>
          <p:nvPr userDrawn="1"/>
        </p:nvSpPr>
        <p:spPr>
          <a:xfrm>
            <a:off x="4678812" y="3083275"/>
            <a:ext cx="417306"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8" name="Speech Bubble: Oval 7">
            <a:extLst>
              <a:ext uri="{FF2B5EF4-FFF2-40B4-BE49-F238E27FC236}">
                <a16:creationId xmlns:a16="http://schemas.microsoft.com/office/drawing/2014/main" id="{8E63AE86-9056-4CA2-9818-C120368FE4D2}"/>
              </a:ext>
            </a:extLst>
          </p:cNvPr>
          <p:cNvSpPr/>
          <p:nvPr userDrawn="1"/>
        </p:nvSpPr>
        <p:spPr>
          <a:xfrm>
            <a:off x="7533497" y="2126972"/>
            <a:ext cx="1891862" cy="1923394"/>
          </a:xfrm>
          <a:prstGeom prst="wedgeEllipseCallout">
            <a:avLst>
              <a:gd name="adj1" fmla="val -53438"/>
              <a:gd name="adj2" fmla="val 6168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27E5C2-FDAD-4738-A377-E20854C8C87B}"/>
              </a:ext>
            </a:extLst>
          </p:cNvPr>
          <p:cNvSpPr/>
          <p:nvPr userDrawn="1"/>
        </p:nvSpPr>
        <p:spPr>
          <a:xfrm>
            <a:off x="6678854" y="3186888"/>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9" name="Rectangle 18">
            <a:extLst>
              <a:ext uri="{FF2B5EF4-FFF2-40B4-BE49-F238E27FC236}">
                <a16:creationId xmlns:a16="http://schemas.microsoft.com/office/drawing/2014/main" id="{B4AED2BF-1604-41CA-AA4A-F944974394EF}"/>
              </a:ext>
            </a:extLst>
          </p:cNvPr>
          <p:cNvSpPr/>
          <p:nvPr userDrawn="1"/>
        </p:nvSpPr>
        <p:spPr>
          <a:xfrm>
            <a:off x="8167702" y="220378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7" name="Speech Bubble: Oval 16">
            <a:extLst>
              <a:ext uri="{FF2B5EF4-FFF2-40B4-BE49-F238E27FC236}">
                <a16:creationId xmlns:a16="http://schemas.microsoft.com/office/drawing/2014/main" id="{32A54F5E-111A-4237-9C65-2876CC64A53E}"/>
              </a:ext>
            </a:extLst>
          </p:cNvPr>
          <p:cNvSpPr/>
          <p:nvPr userDrawn="1"/>
        </p:nvSpPr>
        <p:spPr>
          <a:xfrm flipH="1">
            <a:off x="5030367" y="1566738"/>
            <a:ext cx="1892112" cy="1569659"/>
          </a:xfrm>
          <a:prstGeom prst="wedgeEllipseCallout">
            <a:avLst>
              <a:gd name="adj1" fmla="val -37808"/>
              <a:gd name="adj2" fmla="val 67859"/>
            </a:avLst>
          </a:prstGeom>
          <a:solidFill>
            <a:srgbClr val="006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6C68F-FB11-488C-A0A8-D1CB8F94DBCD}"/>
              </a:ext>
            </a:extLst>
          </p:cNvPr>
          <p:cNvSpPr/>
          <p:nvPr userDrawn="1"/>
        </p:nvSpPr>
        <p:spPr>
          <a:xfrm>
            <a:off x="5652360" y="1490836"/>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Tree>
    <p:extLst>
      <p:ext uri="{BB962C8B-B14F-4D97-AF65-F5344CB8AC3E}">
        <p14:creationId xmlns:p14="http://schemas.microsoft.com/office/powerpoint/2010/main" val="157949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94610" y="1565287"/>
            <a:ext cx="7616143" cy="561049"/>
          </a:xfrm>
        </p:spPr>
        <p:txBody>
          <a:bodyPr/>
          <a:lstStyle>
            <a:lvl1pPr>
              <a:defRPr b="1">
                <a:solidFill>
                  <a:srgbClr val="172169"/>
                </a:solidFill>
              </a:defRPr>
            </a:lvl1pPr>
          </a:lstStyle>
          <a:p>
            <a:r>
              <a:rPr lang="en-US" dirty="0"/>
              <a:t>Upcoming Events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7">
            <a:extLst>
              <a:ext uri="{FF2B5EF4-FFF2-40B4-BE49-F238E27FC236}">
                <a16:creationId xmlns:a16="http://schemas.microsoft.com/office/drawing/2014/main" id="{937A6FDD-8B6C-4132-B505-BE62E64703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6400" y="4209257"/>
            <a:ext cx="2057400" cy="2057400"/>
          </a:xfrm>
          <a:prstGeom prst="rect">
            <a:avLst/>
          </a:prstGeom>
        </p:spPr>
      </p:pic>
      <p:sp>
        <p:nvSpPr>
          <p:cNvPr id="13" name="Text Placeholder 8">
            <a:extLst>
              <a:ext uri="{FF2B5EF4-FFF2-40B4-BE49-F238E27FC236}">
                <a16:creationId xmlns:a16="http://schemas.microsoft.com/office/drawing/2014/main" id="{733C0E8C-31D1-404B-9CE8-D6C41F4BF387}"/>
              </a:ext>
            </a:extLst>
          </p:cNvPr>
          <p:cNvSpPr txBox="1">
            <a:spLocks/>
          </p:cNvSpPr>
          <p:nvPr userDrawn="1"/>
        </p:nvSpPr>
        <p:spPr>
          <a:xfrm>
            <a:off x="1048301" y="2409657"/>
            <a:ext cx="9276799" cy="3946693"/>
          </a:xfrm>
          <a:prstGeom prst="rect">
            <a:avLst/>
          </a:prstGeom>
        </p:spPr>
        <p:txBody>
          <a:bodyPr vert="horz" lIns="91440" tIns="45720" rIns="91440" bIns="45720" rtlCol="0">
            <a:normAutofit/>
          </a:bodyPr>
          <a:lstStyle>
            <a:lvl1pPr marL="91440" indent="-365760" algn="l" defTabSz="914400" rtl="0" eaLnBrk="1" latinLnBrk="0" hangingPunct="1">
              <a:lnSpc>
                <a:spcPct val="90000"/>
              </a:lnSpc>
              <a:spcBef>
                <a:spcPts val="1800"/>
              </a:spcBef>
              <a:buClr>
                <a:schemeClr val="accent2"/>
              </a:buClr>
              <a:buSzPct val="130000"/>
              <a:buFont typeface="Webdings" panose="05030102010509060703" pitchFamily="18" charset="2"/>
              <a:buChar char=""/>
              <a:defRPr sz="2600" kern="1200">
                <a:solidFill>
                  <a:schemeClr val="tx1"/>
                </a:solidFill>
                <a:latin typeface="+mn-lt"/>
                <a:ea typeface="+mn-ea"/>
                <a:cs typeface="+mn-cs"/>
              </a:defRPr>
            </a:lvl1pPr>
            <a:lvl2pPr marL="685800" indent="0" algn="l" defTabSz="914400" rtl="0" eaLnBrk="1" latinLnBrk="0" hangingPunct="1">
              <a:lnSpc>
                <a:spcPct val="90000"/>
              </a:lnSpc>
              <a:spcBef>
                <a:spcPts val="0"/>
              </a:spcBef>
              <a:buClr>
                <a:schemeClr val="bg1">
                  <a:lumMod val="65000"/>
                </a:schemeClr>
              </a:buClr>
              <a:buFont typeface="Wingdings 3" panose="05040102010807070707" pitchFamily="18" charset="2"/>
              <a:buNone/>
              <a:defRPr sz="1700" kern="1200">
                <a:solidFill>
                  <a:schemeClr val="accent3">
                    <a:lumMod val="75000"/>
                    <a:lumOff val="25000"/>
                  </a:schemeClr>
                </a:solidFill>
                <a:latin typeface="+mn-lt"/>
                <a:ea typeface="+mn-ea"/>
                <a:cs typeface="+mn-cs"/>
              </a:defRPr>
            </a:lvl2pPr>
            <a:lvl3pPr marL="1005840" indent="-365760" algn="l" defTabSz="914400" rtl="0" eaLnBrk="1" latinLnBrk="0" hangingPunct="1">
              <a:lnSpc>
                <a:spcPct val="90000"/>
              </a:lnSpc>
              <a:spcBef>
                <a:spcPts val="600"/>
              </a:spcBef>
              <a:spcAft>
                <a:spcPts val="1200"/>
              </a:spcAft>
              <a:buClr>
                <a:schemeClr val="accent1"/>
              </a:buClr>
              <a:buFont typeface="Webdings" panose="05030102010509060703" pitchFamily="18" charset="2"/>
              <a:buChar char=""/>
              <a:defRPr sz="2000" b="1" kern="1200">
                <a:solidFill>
                  <a:schemeClr val="accent1"/>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365760" algn="l" defTabSz="914400" rtl="0" eaLnBrk="1" fontAlgn="auto" latinLnBrk="0" hangingPunct="1">
              <a:lnSpc>
                <a:spcPct val="90000"/>
              </a:lnSpc>
              <a:spcBef>
                <a:spcPts val="1800"/>
              </a:spcBef>
              <a:spcAft>
                <a:spcPts val="0"/>
              </a:spcAft>
              <a:buClr>
                <a:srgbClr val="9E1C30"/>
              </a:buClr>
              <a:buSzPct val="130000"/>
              <a:buFont typeface="Webdings" panose="05030102010509060703" pitchFamily="18" charset="2"/>
              <a:buChar char=""/>
              <a:tabLst/>
              <a:defRPr/>
            </a:pPr>
            <a:r>
              <a:rPr kumimoji="0" lang="en-US" sz="2600" b="0" i="0" u="none" strike="noStrike" kern="1200" cap="none" spc="0" normalizeH="0" baseline="0" noProof="0" dirty="0">
                <a:ln>
                  <a:noFill/>
                </a:ln>
                <a:solidFill>
                  <a:srgbClr val="242021"/>
                </a:solidFill>
                <a:effectLst/>
                <a:uLnTx/>
                <a:uFillTx/>
                <a:latin typeface="Arial" panose="020B0604020202020204"/>
                <a:ea typeface="+mn-ea"/>
                <a:cs typeface="+mn-cs"/>
              </a:rPr>
              <a:t>Event Title Here</a:t>
            </a:r>
          </a:p>
          <a:p>
            <a:pPr marL="685800" marR="0" lvl="1" indent="0" algn="l" defTabSz="914400" rtl="0" eaLnBrk="1" fontAlgn="auto" latinLnBrk="0" hangingPunct="1">
              <a:lnSpc>
                <a:spcPct val="90000"/>
              </a:lnSpc>
              <a:spcBef>
                <a:spcPts val="0"/>
              </a:spcBef>
              <a:spcAft>
                <a:spcPts val="0"/>
              </a:spcAft>
              <a:buClr>
                <a:sysClr val="window" lastClr="FFFFFF">
                  <a:lumMod val="65000"/>
                </a:sysClr>
              </a:buClr>
              <a:buSzTx/>
              <a:buFont typeface="Wingdings 3" panose="05040102010807070707" pitchFamily="18" charset="2"/>
              <a:buNone/>
              <a:tabLst/>
              <a:defRPr/>
            </a:pPr>
            <a:r>
              <a:rPr kumimoji="0" lang="en-US" sz="17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Event summary goes here</a:t>
            </a:r>
          </a:p>
          <a:p>
            <a:pPr marL="1005840" marR="0" lvl="2" indent="-365760" algn="l" defTabSz="914400" rtl="0" eaLnBrk="1" fontAlgn="auto" latinLnBrk="0" hangingPunct="1">
              <a:lnSpc>
                <a:spcPct val="90000"/>
              </a:lnSpc>
              <a:spcBef>
                <a:spcPts val="600"/>
              </a:spcBef>
              <a:spcAft>
                <a:spcPts val="1200"/>
              </a:spcAft>
              <a:buClr>
                <a:srgbClr val="124D95"/>
              </a:buClr>
              <a:buSzTx/>
              <a:buFont typeface="Webdings" panose="05030102010509060703" pitchFamily="18" charset="2"/>
              <a:buChar char=""/>
              <a:tabLst/>
              <a:defRPr/>
            </a:pPr>
            <a:r>
              <a:rPr kumimoji="0" lang="en-US" sz="2000" b="1" i="0" u="none" strike="noStrike" kern="1200" cap="none" spc="0" normalizeH="0" baseline="0" noProof="0" dirty="0">
                <a:ln>
                  <a:noFill/>
                </a:ln>
                <a:solidFill>
                  <a:srgbClr val="124D95"/>
                </a:solidFill>
                <a:effectLst/>
                <a:uLnTx/>
                <a:uFillTx/>
                <a:latin typeface="Arial" panose="020B0604020202020204"/>
                <a:ea typeface="+mn-ea"/>
                <a:cs typeface="+mn-cs"/>
              </a:rPr>
              <a:t>Event date</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Tree>
    <p:extLst>
      <p:ext uri="{BB962C8B-B14F-4D97-AF65-F5344CB8AC3E}">
        <p14:creationId xmlns:p14="http://schemas.microsoft.com/office/powerpoint/2010/main" val="247460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D1CABC-8F1F-4CFC-AF3A-80E4AE268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Contact Information:</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5" name="Content Placeholder 2">
            <a:extLst>
              <a:ext uri="{FF2B5EF4-FFF2-40B4-BE49-F238E27FC236}">
                <a16:creationId xmlns:a16="http://schemas.microsoft.com/office/drawing/2014/main" id="{EAEDA160-40E0-4A4E-AAA5-1E45EA091377}"/>
              </a:ext>
            </a:extLst>
          </p:cNvPr>
          <p:cNvSpPr>
            <a:spLocks noGrp="1"/>
          </p:cNvSpPr>
          <p:nvPr>
            <p:ph idx="1" hasCustomPrompt="1"/>
          </p:nvPr>
        </p:nvSpPr>
        <p:spPr>
          <a:xfrm>
            <a:off x="6096000" y="2004795"/>
            <a:ext cx="4846308" cy="4292874"/>
          </a:xfrm>
        </p:spPr>
        <p:txBody>
          <a:bodyPr anchor="ct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r>
              <a:rPr lang="en-US" dirty="0"/>
              <a:t>Name</a:t>
            </a:r>
          </a:p>
          <a:p>
            <a:pPr lvl="1"/>
            <a:r>
              <a:rPr lang="en-US" dirty="0"/>
              <a:t>Position</a:t>
            </a:r>
          </a:p>
          <a:p>
            <a:pPr lvl="2"/>
            <a:r>
              <a:rPr lang="en-US" dirty="0"/>
              <a:t>Organization</a:t>
            </a:r>
          </a:p>
          <a:p>
            <a:pPr lvl="3"/>
            <a:r>
              <a:rPr lang="en-US" dirty="0"/>
              <a:t>Email</a:t>
            </a:r>
          </a:p>
          <a:p>
            <a:pPr lvl="4"/>
            <a:r>
              <a:rPr lang="en-US" dirty="0"/>
              <a:t>Phone</a:t>
            </a:r>
          </a:p>
        </p:txBody>
      </p:sp>
      <p:pic>
        <p:nvPicPr>
          <p:cNvPr id="7" name="Picture 6">
            <a:extLst>
              <a:ext uri="{FF2B5EF4-FFF2-40B4-BE49-F238E27FC236}">
                <a16:creationId xmlns:a16="http://schemas.microsoft.com/office/drawing/2014/main" id="{5C412B40-E7EB-4B47-93FD-FF40142040A9}"/>
              </a:ext>
              <a:ext uri="{C183D7F6-B498-43B3-948B-1728B52AA6E4}">
                <adec:decorative xmlns:adec="http://schemas.microsoft.com/office/drawing/2017/decorative" val="1"/>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40869" y="2892347"/>
            <a:ext cx="4701991" cy="264614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3BD94F2-A972-4BD9-91F4-A82E5C35C0D5}"/>
              </a:ext>
            </a:extLst>
          </p:cNvPr>
          <p:cNvPicPr>
            <a:picLocks noChangeAspect="1"/>
          </p:cNvPicPr>
          <p:nvPr userDrawn="1"/>
        </p:nvPicPr>
        <p:blipFill>
          <a:blip r:embed="rId5"/>
          <a:stretch>
            <a:fillRect/>
          </a:stretch>
        </p:blipFill>
        <p:spPr>
          <a:xfrm>
            <a:off x="163286" y="286325"/>
            <a:ext cx="2672443" cy="1151206"/>
          </a:xfrm>
          <a:prstGeom prst="rect">
            <a:avLst/>
          </a:prstGeom>
        </p:spPr>
      </p:pic>
    </p:spTree>
    <p:extLst>
      <p:ext uri="{BB962C8B-B14F-4D97-AF65-F5344CB8AC3E}">
        <p14:creationId xmlns:p14="http://schemas.microsoft.com/office/powerpoint/2010/main" val="209297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572"/>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4" descr="Image result for thank you speech bubble">
            <a:extLst>
              <a:ext uri="{FF2B5EF4-FFF2-40B4-BE49-F238E27FC236}">
                <a16:creationId xmlns:a16="http://schemas.microsoft.com/office/drawing/2014/main" id="{412F1324-7E36-4CC3-9818-13D81CF3C5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8790" y="1353714"/>
            <a:ext cx="6304001" cy="41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WIA Location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5" name="Title 1">
            <a:extLst>
              <a:ext uri="{FF2B5EF4-FFF2-40B4-BE49-F238E27FC236}">
                <a16:creationId xmlns:a16="http://schemas.microsoft.com/office/drawing/2014/main" id="{27007C62-2848-4C5E-886C-962DD61BB0F9}"/>
              </a:ext>
            </a:extLst>
          </p:cNvPr>
          <p:cNvSpPr txBox="1">
            <a:spLocks/>
          </p:cNvSpPr>
          <p:nvPr userDrawn="1"/>
        </p:nvSpPr>
        <p:spPr>
          <a:xfrm>
            <a:off x="1068314" y="2226186"/>
            <a:ext cx="5506124" cy="1813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sz="7200" dirty="0"/>
              <a:t>Where is Your Local Area?</a:t>
            </a:r>
          </a:p>
        </p:txBody>
      </p:sp>
      <p:pic>
        <p:nvPicPr>
          <p:cNvPr id="8" name="Picture 7">
            <a:extLst>
              <a:ext uri="{FF2B5EF4-FFF2-40B4-BE49-F238E27FC236}">
                <a16:creationId xmlns:a16="http://schemas.microsoft.com/office/drawing/2014/main" id="{8C76B30A-FD70-4BE1-BCAE-5D250873B0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209724" y="609761"/>
            <a:ext cx="3661714" cy="5581714"/>
          </a:xfrm>
          <a:prstGeom prst="rect">
            <a:avLst/>
          </a:prstGeom>
          <a:noFill/>
          <a:ln>
            <a:noFill/>
          </a:ln>
        </p:spPr>
      </p:pic>
    </p:spTree>
    <p:extLst>
      <p:ext uri="{BB962C8B-B14F-4D97-AF65-F5344CB8AC3E}">
        <p14:creationId xmlns:p14="http://schemas.microsoft.com/office/powerpoint/2010/main" val="149164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Thursday, August 20, 2020</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53208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25570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 Progra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9" name="Picture 8">
            <a:extLst>
              <a:ext uri="{FF2B5EF4-FFF2-40B4-BE49-F238E27FC236}">
                <a16:creationId xmlns:a16="http://schemas.microsoft.com/office/drawing/2014/main" id="{4CECE8CE-E9DE-4200-8BAC-A6654DDB25FC}"/>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Title 1">
            <a:extLst>
              <a:ext uri="{FF2B5EF4-FFF2-40B4-BE49-F238E27FC236}">
                <a16:creationId xmlns:a16="http://schemas.microsoft.com/office/drawing/2014/main" id="{AFD9FA2F-A356-4F3F-A327-72E1518755D8}"/>
              </a:ext>
            </a:extLst>
          </p:cNvPr>
          <p:cNvSpPr>
            <a:spLocks noGrp="1"/>
          </p:cNvSpPr>
          <p:nvPr>
            <p:ph type="title" hasCustomPrompt="1"/>
          </p:nvPr>
        </p:nvSpPr>
        <p:spPr>
          <a:xfrm>
            <a:off x="457899" y="1735384"/>
            <a:ext cx="3839207" cy="992461"/>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rgbClr val="172169"/>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I Represent</a:t>
            </a:r>
          </a:p>
        </p:txBody>
      </p:sp>
      <p:graphicFrame>
        <p:nvGraphicFramePr>
          <p:cNvPr id="11" name="Diagram 10">
            <a:extLst>
              <a:ext uri="{FF2B5EF4-FFF2-40B4-BE49-F238E27FC236}">
                <a16:creationId xmlns:a16="http://schemas.microsoft.com/office/drawing/2014/main" id="{C574C134-7F23-4C07-A307-8B7860C7D7BA}"/>
              </a:ext>
            </a:extLst>
          </p:cNvPr>
          <p:cNvGraphicFramePr/>
          <p:nvPr userDrawn="1">
            <p:extLst>
              <p:ext uri="{D42A27DB-BD31-4B8C-83A1-F6EECF244321}">
                <p14:modId xmlns:p14="http://schemas.microsoft.com/office/powerpoint/2010/main" val="1017881014"/>
              </p:ext>
            </p:extLst>
          </p:nvPr>
        </p:nvGraphicFramePr>
        <p:xfrm>
          <a:off x="3455581" y="390883"/>
          <a:ext cx="8278520" cy="616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38722BBE-8B4F-4CDD-8C78-F9D0F11B593E}"/>
              </a:ext>
            </a:extLst>
          </p:cNvPr>
          <p:cNvGraphicFramePr/>
          <p:nvPr userDrawn="1">
            <p:extLst>
              <p:ext uri="{D42A27DB-BD31-4B8C-83A1-F6EECF244321}">
                <p14:modId xmlns:p14="http://schemas.microsoft.com/office/powerpoint/2010/main" val="4114436469"/>
              </p:ext>
            </p:extLst>
          </p:nvPr>
        </p:nvGraphicFramePr>
        <p:xfrm>
          <a:off x="-181827" y="2869037"/>
          <a:ext cx="4677627" cy="29057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692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Moderator:</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2">
            <a:extLst>
              <a:ext uri="{FF2B5EF4-FFF2-40B4-BE49-F238E27FC236}">
                <a16:creationId xmlns:a16="http://schemas.microsoft.com/office/drawing/2014/main" id="{07AE7380-288A-4859-890F-C5E0EFBF0470}"/>
              </a:ext>
            </a:extLst>
          </p:cNvPr>
          <p:cNvSpPr>
            <a:spLocks noGrp="1"/>
          </p:cNvSpPr>
          <p:nvPr>
            <p:ph idx="13" hasCustomPrompt="1"/>
          </p:nvPr>
        </p:nvSpPr>
        <p:spPr>
          <a:xfrm>
            <a:off x="5303703" y="280466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3" name="Picture Placeholder 2">
            <a:extLst>
              <a:ext uri="{FF2B5EF4-FFF2-40B4-BE49-F238E27FC236}">
                <a16:creationId xmlns:a16="http://schemas.microsoft.com/office/drawing/2014/main" id="{250796A9-42FE-425C-AF69-8D0AE5CD4815}"/>
              </a:ext>
            </a:extLst>
          </p:cNvPr>
          <p:cNvSpPr>
            <a:spLocks noGrp="1" noChangeAspect="1"/>
          </p:cNvSpPr>
          <p:nvPr>
            <p:ph type="pic" idx="14"/>
          </p:nvPr>
        </p:nvSpPr>
        <p:spPr>
          <a:xfrm>
            <a:off x="2645664" y="280466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739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88"/>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Content Placeholder 2">
            <a:extLst>
              <a:ext uri="{FF2B5EF4-FFF2-40B4-BE49-F238E27FC236}">
                <a16:creationId xmlns:a16="http://schemas.microsoft.com/office/drawing/2014/main" id="{1A3DDFBF-4077-455D-AB51-8005E7BB75E3}"/>
              </a:ext>
            </a:extLst>
          </p:cNvPr>
          <p:cNvSpPr>
            <a:spLocks noGrp="1"/>
          </p:cNvSpPr>
          <p:nvPr>
            <p:ph idx="13" hasCustomPrompt="1"/>
          </p:nvPr>
        </p:nvSpPr>
        <p:spPr>
          <a:xfrm>
            <a:off x="5303703" y="2880490"/>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1" name="Picture Placeholder 2">
            <a:extLst>
              <a:ext uri="{FF2B5EF4-FFF2-40B4-BE49-F238E27FC236}">
                <a16:creationId xmlns:a16="http://schemas.microsoft.com/office/drawing/2014/main" id="{2FC094F4-24C0-429D-B3B2-9489BC79985A}"/>
              </a:ext>
            </a:extLst>
          </p:cNvPr>
          <p:cNvSpPr>
            <a:spLocks noGrp="1" noChangeAspect="1"/>
          </p:cNvSpPr>
          <p:nvPr>
            <p:ph type="pic" idx="14"/>
          </p:nvPr>
        </p:nvSpPr>
        <p:spPr>
          <a:xfrm>
            <a:off x="2645664" y="28804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1525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21AB743-ABD7-415F-B30E-916A17A07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Presenters:</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7" name="Content Placeholder 2">
            <a:extLst>
              <a:ext uri="{FF2B5EF4-FFF2-40B4-BE49-F238E27FC236}">
                <a16:creationId xmlns:a16="http://schemas.microsoft.com/office/drawing/2014/main" id="{B953C12F-8BDC-4160-8D20-03D5FC5F0918}"/>
              </a:ext>
            </a:extLst>
          </p:cNvPr>
          <p:cNvSpPr>
            <a:spLocks noGrp="1"/>
          </p:cNvSpPr>
          <p:nvPr>
            <p:ph idx="20" hasCustomPrompt="1"/>
          </p:nvPr>
        </p:nvSpPr>
        <p:spPr>
          <a:xfrm>
            <a:off x="5019787" y="222981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28" name="Picture Placeholder 2">
            <a:extLst>
              <a:ext uri="{FF2B5EF4-FFF2-40B4-BE49-F238E27FC236}">
                <a16:creationId xmlns:a16="http://schemas.microsoft.com/office/drawing/2014/main" id="{4F298908-BA68-45DE-927A-EF81AAAD10C9}"/>
              </a:ext>
            </a:extLst>
          </p:cNvPr>
          <p:cNvSpPr>
            <a:spLocks noGrp="1" noChangeAspect="1"/>
          </p:cNvSpPr>
          <p:nvPr>
            <p:ph type="pic" idx="21"/>
          </p:nvPr>
        </p:nvSpPr>
        <p:spPr>
          <a:xfrm>
            <a:off x="2797005" y="2237951"/>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9" name="Content Placeholder 2">
            <a:extLst>
              <a:ext uri="{FF2B5EF4-FFF2-40B4-BE49-F238E27FC236}">
                <a16:creationId xmlns:a16="http://schemas.microsoft.com/office/drawing/2014/main" id="{E23CA76A-77E1-4B82-AAF6-4AFE4D74995A}"/>
              </a:ext>
            </a:extLst>
          </p:cNvPr>
          <p:cNvSpPr>
            <a:spLocks noGrp="1"/>
          </p:cNvSpPr>
          <p:nvPr>
            <p:ph idx="22" hasCustomPrompt="1"/>
          </p:nvPr>
        </p:nvSpPr>
        <p:spPr>
          <a:xfrm>
            <a:off x="5019787" y="437488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30" name="Picture Placeholder 2">
            <a:extLst>
              <a:ext uri="{FF2B5EF4-FFF2-40B4-BE49-F238E27FC236}">
                <a16:creationId xmlns:a16="http://schemas.microsoft.com/office/drawing/2014/main" id="{4F0B4647-E704-4E52-AD08-E91ADBB53AC4}"/>
              </a:ext>
            </a:extLst>
          </p:cNvPr>
          <p:cNvSpPr>
            <a:spLocks noGrp="1" noChangeAspect="1"/>
          </p:cNvSpPr>
          <p:nvPr>
            <p:ph type="pic" idx="23"/>
          </p:nvPr>
        </p:nvSpPr>
        <p:spPr>
          <a:xfrm>
            <a:off x="2797005" y="4387212"/>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809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927"/>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3" name="Content Placeholder 2">
            <a:extLst>
              <a:ext uri="{FF2B5EF4-FFF2-40B4-BE49-F238E27FC236}">
                <a16:creationId xmlns:a16="http://schemas.microsoft.com/office/drawing/2014/main" id="{8CF2939F-0DF1-4ECD-A296-6007433ACC57}"/>
              </a:ext>
            </a:extLst>
          </p:cNvPr>
          <p:cNvSpPr>
            <a:spLocks noGrp="1"/>
          </p:cNvSpPr>
          <p:nvPr>
            <p:ph idx="14" hasCustomPrompt="1"/>
          </p:nvPr>
        </p:nvSpPr>
        <p:spPr>
          <a:xfrm>
            <a:off x="4918049" y="321797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4" name="Picture Placeholder 2">
            <a:extLst>
              <a:ext uri="{FF2B5EF4-FFF2-40B4-BE49-F238E27FC236}">
                <a16:creationId xmlns:a16="http://schemas.microsoft.com/office/drawing/2014/main" id="{912AA020-9D6D-4D35-9054-67FACBF1A5B4}"/>
              </a:ext>
            </a:extLst>
          </p:cNvPr>
          <p:cNvSpPr>
            <a:spLocks noGrp="1" noChangeAspect="1"/>
          </p:cNvSpPr>
          <p:nvPr>
            <p:ph type="pic" idx="15"/>
          </p:nvPr>
        </p:nvSpPr>
        <p:spPr>
          <a:xfrm>
            <a:off x="3102987" y="3217978"/>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Content Placeholder 2">
            <a:extLst>
              <a:ext uri="{FF2B5EF4-FFF2-40B4-BE49-F238E27FC236}">
                <a16:creationId xmlns:a16="http://schemas.microsoft.com/office/drawing/2014/main" id="{B8FFF9F4-A373-452D-BD89-3B1B4314ACD7}"/>
              </a:ext>
            </a:extLst>
          </p:cNvPr>
          <p:cNvSpPr>
            <a:spLocks noGrp="1"/>
          </p:cNvSpPr>
          <p:nvPr>
            <p:ph idx="16" hasCustomPrompt="1"/>
          </p:nvPr>
        </p:nvSpPr>
        <p:spPr>
          <a:xfrm>
            <a:off x="3728113" y="4837022"/>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6" name="Picture Placeholder 2">
            <a:extLst>
              <a:ext uri="{FF2B5EF4-FFF2-40B4-BE49-F238E27FC236}">
                <a16:creationId xmlns:a16="http://schemas.microsoft.com/office/drawing/2014/main" id="{A6205EBF-6B67-4CAC-AE8A-50B5A5C64EFB}"/>
              </a:ext>
            </a:extLst>
          </p:cNvPr>
          <p:cNvSpPr>
            <a:spLocks noGrp="1" noChangeAspect="1"/>
          </p:cNvSpPr>
          <p:nvPr>
            <p:ph type="pic" idx="17"/>
          </p:nvPr>
        </p:nvSpPr>
        <p:spPr>
          <a:xfrm>
            <a:off x="1913051" y="4837023"/>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Content Placeholder 2">
            <a:extLst>
              <a:ext uri="{FF2B5EF4-FFF2-40B4-BE49-F238E27FC236}">
                <a16:creationId xmlns:a16="http://schemas.microsoft.com/office/drawing/2014/main" id="{41223DC8-5507-4E77-A523-F385F325F111}"/>
              </a:ext>
            </a:extLst>
          </p:cNvPr>
          <p:cNvSpPr>
            <a:spLocks noGrp="1"/>
          </p:cNvSpPr>
          <p:nvPr>
            <p:ph idx="18" hasCustomPrompt="1"/>
          </p:nvPr>
        </p:nvSpPr>
        <p:spPr>
          <a:xfrm>
            <a:off x="6096000" y="1568044"/>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8" name="Picture Placeholder 2">
            <a:extLst>
              <a:ext uri="{FF2B5EF4-FFF2-40B4-BE49-F238E27FC236}">
                <a16:creationId xmlns:a16="http://schemas.microsoft.com/office/drawing/2014/main" id="{D8F9E811-0BD6-4187-BC9D-CAA14EE81860}"/>
              </a:ext>
            </a:extLst>
          </p:cNvPr>
          <p:cNvSpPr>
            <a:spLocks noGrp="1" noChangeAspect="1"/>
          </p:cNvSpPr>
          <p:nvPr>
            <p:ph type="pic" idx="19"/>
          </p:nvPr>
        </p:nvSpPr>
        <p:spPr>
          <a:xfrm>
            <a:off x="4280938" y="1568045"/>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967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9" name="Content Placeholder 2">
            <a:extLst>
              <a:ext uri="{FF2B5EF4-FFF2-40B4-BE49-F238E27FC236}">
                <a16:creationId xmlns:a16="http://schemas.microsoft.com/office/drawing/2014/main" id="{5F5D8812-BE7A-4CCB-9FE9-479D7533EE50}"/>
              </a:ext>
            </a:extLst>
          </p:cNvPr>
          <p:cNvSpPr>
            <a:spLocks noGrp="1"/>
          </p:cNvSpPr>
          <p:nvPr>
            <p:ph idx="1"/>
          </p:nvPr>
        </p:nvSpPr>
        <p:spPr>
          <a:xfrm>
            <a:off x="3125892" y="2103429"/>
            <a:ext cx="8099156" cy="4058796"/>
          </a:xfrm>
        </p:spPr>
        <p:txBody>
          <a:bodyPr/>
          <a:lstStyle>
            <a:lvl1pPr marL="228600" indent="-228600">
              <a:buClr>
                <a:srgbClr val="172169"/>
              </a:buClr>
              <a:buFont typeface="Wingdings" panose="05000000000000000000" pitchFamily="2" charset="2"/>
              <a:buChar char="ü"/>
              <a:defRPr>
                <a:solidFill>
                  <a:srgbClr val="58595B"/>
                </a:solidFill>
              </a:defRPr>
            </a:lvl1pPr>
            <a:lvl2pPr marL="685800" indent="-228600">
              <a:buFont typeface="Wingdings" panose="05000000000000000000" pitchFamily="2" charset="2"/>
              <a:buChar char="Ø"/>
              <a:defRPr>
                <a:solidFill>
                  <a:srgbClr val="58595B"/>
                </a:solidFill>
              </a:defRPr>
            </a:lvl2pPr>
            <a:lvl3pPr marL="1143000" indent="-228600">
              <a:buFont typeface="Wingdings" panose="05000000000000000000" pitchFamily="2" charset="2"/>
              <a:buChar char="Ø"/>
              <a:defRPr>
                <a:solidFill>
                  <a:srgbClr val="58595B"/>
                </a:solidFill>
              </a:defRPr>
            </a:lvl3pPr>
            <a:lvl4pPr marL="1600200" indent="-228600">
              <a:buFont typeface="Wingdings" panose="05000000000000000000" pitchFamily="2" charset="2"/>
              <a:buChar char="Ø"/>
              <a:defRPr>
                <a:solidFill>
                  <a:srgbClr val="58595B"/>
                </a:solidFill>
              </a:defRPr>
            </a:lvl4pPr>
            <a:lvl5pPr marL="2057400" indent="-228600">
              <a:buFont typeface="Wingdings" panose="05000000000000000000" pitchFamily="2" charset="2"/>
              <a:buChar char="Ø"/>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A0850605-5ED0-42BE-B16F-10792AF910C9}"/>
              </a:ext>
            </a:extLst>
          </p:cNvPr>
          <p:cNvSpPr txBox="1">
            <a:spLocks/>
          </p:cNvSpPr>
          <p:nvPr userDrawn="1"/>
        </p:nvSpPr>
        <p:spPr>
          <a:xfrm>
            <a:off x="838200" y="1525284"/>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Objectives:</a:t>
            </a:r>
          </a:p>
        </p:txBody>
      </p:sp>
      <p:pic>
        <p:nvPicPr>
          <p:cNvPr id="9" name="Picture 8">
            <a:extLst>
              <a:ext uri="{FF2B5EF4-FFF2-40B4-BE49-F238E27FC236}">
                <a16:creationId xmlns:a16="http://schemas.microsoft.com/office/drawing/2014/main" id="{DD57D011-F17B-4DC4-A230-ED29D41598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82" y="2534605"/>
            <a:ext cx="2287692" cy="2667000"/>
          </a:xfrm>
          <a:prstGeom prst="rect">
            <a:avLst/>
          </a:prstGeom>
        </p:spPr>
      </p:pic>
    </p:spTree>
    <p:extLst>
      <p:ext uri="{BB962C8B-B14F-4D97-AF65-F5344CB8AC3E}">
        <p14:creationId xmlns:p14="http://schemas.microsoft.com/office/powerpoint/2010/main" val="282009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4046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Thursday, August 20, 2020</a:t>
            </a:r>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236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720" r:id="rId3"/>
    <p:sldLayoutId id="2147483661" r:id="rId4"/>
    <p:sldLayoutId id="2147483680" r:id="rId5"/>
    <p:sldLayoutId id="2147483681" r:id="rId6"/>
    <p:sldLayoutId id="2147483682" r:id="rId7"/>
    <p:sldLayoutId id="2147483659" r:id="rId8"/>
    <p:sldLayoutId id="2147483715" r:id="rId9"/>
    <p:sldLayoutId id="2147483725" r:id="rId10"/>
    <p:sldLayoutId id="2147483716" r:id="rId11"/>
    <p:sldLayoutId id="2147483721" r:id="rId12"/>
    <p:sldLayoutId id="2147483724" r:id="rId13"/>
    <p:sldLayoutId id="2147483717" r:id="rId14"/>
    <p:sldLayoutId id="2147483660" r:id="rId15"/>
    <p:sldLayoutId id="2147483712" r:id="rId16"/>
    <p:sldLayoutId id="2147483722" r:id="rId17"/>
    <p:sldLayoutId id="2147483700" r:id="rId18"/>
    <p:sldLayoutId id="2147483723" r:id="rId19"/>
    <p:sldLayoutId id="2147483726" r:id="rId20"/>
    <p:sldLayoutId id="2147483727" r:id="rId2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il-work-net.com/WIOAPolicy/Policy/Index/201"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illinoisworknet.com/WIOA/RegPlanning/Pages/Plans_MOUs_Dashboard.aspx"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pp.powerbi.com/reports/eda85f23-766e-4fb9-9c83-93b4396f49ec/ReportSection11b1631906a540a77d31?pbi_source=PowerPoint"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powerbi.com/reports/eda85f23-766e-4fb9-9c83-93b4396f49ec/ReportSection?pbi_source=PowerPoint"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pp.powerbi.com/reports/eda85f23-766e-4fb9-9c83-93b4396f49ec/ReportSection59b10558ec03707e2350?pbi_source=PowerPoint"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pp.powerbi.com/reports/eda85f23-766e-4fb9-9c83-93b4396f49ec/ReportSection9eee262bd01332e541cd?pbi_source=PowerPoint"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hyperlink" Target="https://www.census.gov/programs-surveys/ces.html" TargetMode="External"/><Relationship Id="rId3" Type="http://schemas.openxmlformats.org/officeDocument/2006/relationships/hyperlink" Target="https://www.bls.gov/" TargetMode="External"/><Relationship Id="rId7" Type="http://schemas.openxmlformats.org/officeDocument/2006/relationships/hyperlink" Target="https://lmi.workforcegps.org/resources/2015/04/03/15/48/Guide_to_State_and_Local_Workforce_Data"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www.census.gov/" TargetMode="External"/><Relationship Id="rId5" Type="http://schemas.openxmlformats.org/officeDocument/2006/relationships/hyperlink" Target="https://www.bls.gov/cew/" TargetMode="External"/><Relationship Id="rId4" Type="http://schemas.openxmlformats.org/officeDocument/2006/relationships/hyperlink" Target="https://www.bls.gov/lau/"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dr.doleta.gov/directives/corr_doc.cfm?DOCN=3430" TargetMode="External"/><Relationship Id="rId3" Type="http://schemas.openxmlformats.org/officeDocument/2006/relationships/hyperlink" Target="https://apps.il-work-net.com/WIOAPolicy/Policy/Index/201" TargetMode="External"/><Relationship Id="rId7" Type="http://schemas.openxmlformats.org/officeDocument/2006/relationships/hyperlink" Target="https://wdr.doleta.gov/directives/corr_doc.cfm?DOCN=5196"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wdr.doleta.gov/directives/corr_doc.cfm?DOCN=3255" TargetMode="External"/><Relationship Id="rId11" Type="http://schemas.openxmlformats.org/officeDocument/2006/relationships/hyperlink" Target="https://www.doleta.gov/performance/guidance/docs/WIOA_Statistical_Model_Methodology_Report-6-24-2016.pdf" TargetMode="External"/><Relationship Id="rId5" Type="http://schemas.openxmlformats.org/officeDocument/2006/relationships/hyperlink" Target="https://www.law.cornell.edu/cfr/text/20/part-677/subpart-C" TargetMode="External"/><Relationship Id="rId10" Type="http://schemas.openxmlformats.org/officeDocument/2006/relationships/hyperlink" Target="http://www.futureworksystems.com/docs/newTiming/wioa_timing_appResource.htm" TargetMode="External"/><Relationship Id="rId4" Type="http://schemas.openxmlformats.org/officeDocument/2006/relationships/hyperlink" Target="https://www.govinfo.gov/content/pkg/PLAW-113publ128/pdf/PLAW-113publ128.pdf" TargetMode="External"/><Relationship Id="rId9" Type="http://schemas.openxmlformats.org/officeDocument/2006/relationships/hyperlink" Target="https://www.workforcegps.org/events/2018/02/16/14/00/Using-the-Statistical-Adjustment-Model-for-Negotiating-WIOA-Performance-LevelsEven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apps.il-work-net.com/WIOAPolicy/Policy/Index/201"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1879" y="1445932"/>
            <a:ext cx="7323275" cy="2387600"/>
          </a:xfrm>
        </p:spPr>
        <p:txBody>
          <a:bodyPr>
            <a:normAutofit fontScale="90000"/>
          </a:bodyPr>
          <a:lstStyle/>
          <a:p>
            <a:pPr algn="r"/>
            <a:r>
              <a:rPr lang="en-US" cap="small" dirty="0"/>
              <a:t>WIOA Title I PY’2020/2020 Local Performance Goals Negotiations</a:t>
            </a:r>
          </a:p>
        </p:txBody>
      </p:sp>
      <p:sp>
        <p:nvSpPr>
          <p:cNvPr id="3" name="Subtitle 2"/>
          <p:cNvSpPr>
            <a:spLocks noGrp="1"/>
          </p:cNvSpPr>
          <p:nvPr>
            <p:ph type="subTitle" idx="1"/>
          </p:nvPr>
        </p:nvSpPr>
        <p:spPr/>
        <p:txBody>
          <a:bodyPr>
            <a:normAutofit fontScale="92500" lnSpcReduction="20000"/>
          </a:bodyPr>
          <a:lstStyle/>
          <a:p>
            <a:pPr algn="r"/>
            <a:endParaRPr lang="en-US" dirty="0"/>
          </a:p>
          <a:p>
            <a:pPr algn="r"/>
            <a:r>
              <a:rPr lang="en-US" dirty="0"/>
              <a:t>August 20,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93" y="334209"/>
            <a:ext cx="2690037" cy="1481151"/>
          </a:xfrm>
          <a:prstGeom prst="rect">
            <a:avLst/>
          </a:prstGeom>
        </p:spPr>
      </p:pic>
      <p:sp>
        <p:nvSpPr>
          <p:cNvPr id="6" name="Title 1"/>
          <p:cNvSpPr txBox="1">
            <a:spLocks/>
          </p:cNvSpPr>
          <p:nvPr/>
        </p:nvSpPr>
        <p:spPr>
          <a:xfrm>
            <a:off x="405113" y="5042642"/>
            <a:ext cx="11307501" cy="1623972"/>
          </a:xfrm>
          <a:prstGeom prst="rect">
            <a:avLst/>
          </a:prstGeom>
        </p:spPr>
        <p:txBody>
          <a:bodyPr vert="horz" lIns="91440" tIns="45720" rIns="91440" bIns="45720" numCol="2"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200" i="1" dirty="0">
              <a:solidFill>
                <a:prstClr val="white"/>
              </a:solidFill>
            </a:endParaRPr>
          </a:p>
        </p:txBody>
      </p:sp>
    </p:spTree>
    <p:extLst>
      <p:ext uri="{BB962C8B-B14F-4D97-AF65-F5344CB8AC3E}">
        <p14:creationId xmlns:p14="http://schemas.microsoft.com/office/powerpoint/2010/main" val="33937907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CB68-FC7F-4FD5-A106-3A8C70FCA9B9}"/>
              </a:ext>
            </a:extLst>
          </p:cNvPr>
          <p:cNvSpPr>
            <a:spLocks noGrp="1"/>
          </p:cNvSpPr>
          <p:nvPr>
            <p:ph type="title"/>
          </p:nvPr>
        </p:nvSpPr>
        <p:spPr/>
        <p:txBody>
          <a:bodyPr>
            <a:normAutofit fontScale="90000"/>
          </a:bodyPr>
          <a:lstStyle/>
          <a:p>
            <a:r>
              <a:rPr lang="en-US" dirty="0"/>
              <a:t>Preparing for Negotiations</a:t>
            </a:r>
          </a:p>
        </p:txBody>
      </p:sp>
      <p:sp>
        <p:nvSpPr>
          <p:cNvPr id="3" name="Content Placeholder 2">
            <a:extLst>
              <a:ext uri="{FF2B5EF4-FFF2-40B4-BE49-F238E27FC236}">
                <a16:creationId xmlns:a16="http://schemas.microsoft.com/office/drawing/2014/main" id="{9B499D80-ACF4-4526-9930-D2EA1535CDC6}"/>
              </a:ext>
            </a:extLst>
          </p:cNvPr>
          <p:cNvSpPr>
            <a:spLocks noGrp="1"/>
          </p:cNvSpPr>
          <p:nvPr>
            <p:ph idx="1"/>
          </p:nvPr>
        </p:nvSpPr>
        <p:spPr>
          <a:xfrm>
            <a:off x="838200" y="2118166"/>
            <a:ext cx="10515600" cy="4282633"/>
          </a:xfrm>
        </p:spPr>
        <p:txBody>
          <a:bodyPr>
            <a:normAutofit/>
          </a:bodyPr>
          <a:lstStyle/>
          <a:p>
            <a:r>
              <a:rPr lang="en-US" dirty="0"/>
              <a:t>Negotiated levels of performance released in </a:t>
            </a:r>
            <a:r>
              <a:rPr lang="en-US" dirty="0">
                <a:hlinkClick r:id="rId3"/>
              </a:rPr>
              <a:t>WIOA Notice 20-NOT-01</a:t>
            </a:r>
            <a:r>
              <a:rPr lang="en-US" dirty="0"/>
              <a:t>  (August 3, 2020)</a:t>
            </a:r>
          </a:p>
          <a:p>
            <a:r>
              <a:rPr lang="en-US" dirty="0"/>
              <a:t>Consider four Negotiation Factors in preparation for negotiations</a:t>
            </a:r>
          </a:p>
          <a:p>
            <a:pPr lvl="1"/>
            <a:r>
              <a:rPr lang="en-US" dirty="0"/>
              <a:t>Compare performance across LWIAs</a:t>
            </a:r>
          </a:p>
          <a:p>
            <a:pPr lvl="1"/>
            <a:r>
              <a:rPr lang="en-US" dirty="0"/>
              <a:t>Utilize the Statistical Adjustment Model Estimates (2</a:t>
            </a:r>
            <a:r>
              <a:rPr lang="en-US" baseline="30000" dirty="0"/>
              <a:t>nd</a:t>
            </a:r>
            <a:r>
              <a:rPr lang="en-US" dirty="0"/>
              <a:t> Quarter Measures)</a:t>
            </a:r>
          </a:p>
          <a:p>
            <a:pPr lvl="1"/>
            <a:r>
              <a:rPr lang="en-US" dirty="0"/>
              <a:t>Promote continuous improvement and ensure optimal return on investment:  tool to use LWIB PY’17 and PY’18 Outcomes rank.</a:t>
            </a:r>
          </a:p>
          <a:p>
            <a:pPr lvl="1"/>
            <a:r>
              <a:rPr lang="en-US" dirty="0"/>
              <a:t>Assist State in meeting its goals</a:t>
            </a:r>
          </a:p>
        </p:txBody>
      </p:sp>
    </p:spTree>
    <p:extLst>
      <p:ext uri="{BB962C8B-B14F-4D97-AF65-F5344CB8AC3E}">
        <p14:creationId xmlns:p14="http://schemas.microsoft.com/office/powerpoint/2010/main" val="95642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037F-206C-48F6-A459-F1B993AAC51E}"/>
              </a:ext>
            </a:extLst>
          </p:cNvPr>
          <p:cNvSpPr>
            <a:spLocks noGrp="1"/>
          </p:cNvSpPr>
          <p:nvPr>
            <p:ph type="title"/>
          </p:nvPr>
        </p:nvSpPr>
        <p:spPr/>
        <p:txBody>
          <a:bodyPr>
            <a:normAutofit fontScale="90000"/>
          </a:bodyPr>
          <a:lstStyle/>
          <a:p>
            <a:r>
              <a:rPr lang="en-US" dirty="0"/>
              <a:t>Local Performance Goals Proposal</a:t>
            </a:r>
          </a:p>
        </p:txBody>
      </p:sp>
      <p:sp>
        <p:nvSpPr>
          <p:cNvPr id="3" name="Content Placeholder 2">
            <a:extLst>
              <a:ext uri="{FF2B5EF4-FFF2-40B4-BE49-F238E27FC236}">
                <a16:creationId xmlns:a16="http://schemas.microsoft.com/office/drawing/2014/main" id="{0575E0DC-13A2-4AD9-A07D-8D84421176E4}"/>
              </a:ext>
            </a:extLst>
          </p:cNvPr>
          <p:cNvSpPr>
            <a:spLocks noGrp="1"/>
          </p:cNvSpPr>
          <p:nvPr>
            <p:ph idx="1"/>
          </p:nvPr>
        </p:nvSpPr>
        <p:spPr/>
        <p:txBody>
          <a:bodyPr/>
          <a:lstStyle/>
          <a:p>
            <a:r>
              <a:rPr lang="en-US" dirty="0"/>
              <a:t>Submit PY 2020/2021 Proposed Levels of Performance to OET</a:t>
            </a:r>
          </a:p>
          <a:p>
            <a:pPr lvl="1"/>
            <a:r>
              <a:rPr lang="en-US" dirty="0"/>
              <a:t>Attachment G: Performance Goal Proposal Form</a:t>
            </a:r>
          </a:p>
          <a:p>
            <a:pPr lvl="1"/>
            <a:r>
              <a:rPr lang="en-US" dirty="0">
                <a:highlight>
                  <a:srgbClr val="FFFF00"/>
                </a:highlight>
              </a:rPr>
              <a:t>Due August 28, 2020</a:t>
            </a:r>
          </a:p>
          <a:p>
            <a:r>
              <a:rPr lang="en-US" dirty="0"/>
              <a:t>Include supporting data and rationale with form to support the local proposals</a:t>
            </a:r>
          </a:p>
          <a:p>
            <a:r>
              <a:rPr lang="en-US" dirty="0"/>
              <a:t>Historical data and information</a:t>
            </a:r>
          </a:p>
          <a:p>
            <a:r>
              <a:rPr lang="en-US" dirty="0"/>
              <a:t>Past performance outcomes</a:t>
            </a:r>
          </a:p>
          <a:p>
            <a:r>
              <a:rPr lang="en-US" dirty="0"/>
              <a:t>Data and information should be verifiable and replicable</a:t>
            </a:r>
          </a:p>
        </p:txBody>
      </p:sp>
    </p:spTree>
    <p:extLst>
      <p:ext uri="{BB962C8B-B14F-4D97-AF65-F5344CB8AC3E}">
        <p14:creationId xmlns:p14="http://schemas.microsoft.com/office/powerpoint/2010/main" val="373301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1FFF-4010-4AE0-89C3-485E0028097C}"/>
              </a:ext>
            </a:extLst>
          </p:cNvPr>
          <p:cNvSpPr>
            <a:spLocks noGrp="1"/>
          </p:cNvSpPr>
          <p:nvPr>
            <p:ph type="title"/>
          </p:nvPr>
        </p:nvSpPr>
        <p:spPr>
          <a:xfrm>
            <a:off x="3211010" y="610865"/>
            <a:ext cx="8142790" cy="561049"/>
          </a:xfrm>
        </p:spPr>
        <p:txBody>
          <a:bodyPr>
            <a:normAutofit fontScale="90000"/>
          </a:bodyPr>
          <a:lstStyle/>
          <a:p>
            <a:r>
              <a:rPr lang="en-US" dirty="0"/>
              <a:t>20-NOT-01 Attachment G: </a:t>
            </a:r>
            <a:br>
              <a:rPr lang="en-US" dirty="0"/>
            </a:br>
            <a:r>
              <a:rPr lang="en-US" dirty="0"/>
              <a:t>Proposed Levels of Performance Form</a:t>
            </a:r>
          </a:p>
        </p:txBody>
      </p:sp>
      <p:sp>
        <p:nvSpPr>
          <p:cNvPr id="3" name="Content Placeholder 2">
            <a:extLst>
              <a:ext uri="{FF2B5EF4-FFF2-40B4-BE49-F238E27FC236}">
                <a16:creationId xmlns:a16="http://schemas.microsoft.com/office/drawing/2014/main" id="{431428FD-ED93-427C-8712-5C7CEB075CB6}"/>
              </a:ext>
            </a:extLst>
          </p:cNvPr>
          <p:cNvSpPr>
            <a:spLocks noGrp="1"/>
          </p:cNvSpPr>
          <p:nvPr>
            <p:ph idx="1"/>
          </p:nvPr>
        </p:nvSpPr>
        <p:spPr/>
        <p:txBody>
          <a:bodyPr>
            <a:normAutofit fontScale="92500" lnSpcReduction="10000"/>
          </a:bodyPr>
          <a:lstStyle/>
          <a:p>
            <a:r>
              <a:rPr lang="en-US" dirty="0"/>
              <a:t>Establish Local Negotiation Teams of up to five members who will participate in the Formal Negotiations </a:t>
            </a:r>
            <a:endParaRPr lang="en-US" dirty="0">
              <a:highlight>
                <a:srgbClr val="FFFF00"/>
              </a:highlight>
            </a:endParaRPr>
          </a:p>
          <a:p>
            <a:pPr lvl="1"/>
            <a:r>
              <a:rPr lang="en-US" dirty="0"/>
              <a:t>Consider LWIB Chair, LWIB Members, CEOs, WIOA Title I Administrator, LWIB Staff</a:t>
            </a:r>
          </a:p>
          <a:p>
            <a:r>
              <a:rPr lang="en-US" dirty="0"/>
              <a:t>Identify a single Primary Contact to represent the Team in submitting Attachment G, scheduling a date and time for negotiation call and coordinating all team members in participating on the call</a:t>
            </a:r>
          </a:p>
          <a:p>
            <a:pPr lvl="1"/>
            <a:r>
              <a:rPr lang="en-US" dirty="0"/>
              <a:t>At least one team member must be able to agree on final goals during the call</a:t>
            </a:r>
          </a:p>
          <a:p>
            <a:pPr lvl="1"/>
            <a:r>
              <a:rPr lang="en-US" dirty="0"/>
              <a:t>Additional individuals may assist in planning and preparation of proposed goals and negotiation call</a:t>
            </a:r>
          </a:p>
          <a:p>
            <a:r>
              <a:rPr lang="en-US" dirty="0"/>
              <a:t>Final Negotiated Levels of Performance will be submitted to the LWIB Chairperson and CEO(s) finalizing the process</a:t>
            </a:r>
          </a:p>
          <a:p>
            <a:pPr marL="0" indent="0">
              <a:buNone/>
            </a:pPr>
            <a:endParaRPr lang="en-US" dirty="0"/>
          </a:p>
        </p:txBody>
      </p:sp>
    </p:spTree>
    <p:extLst>
      <p:ext uri="{BB962C8B-B14F-4D97-AF65-F5344CB8AC3E}">
        <p14:creationId xmlns:p14="http://schemas.microsoft.com/office/powerpoint/2010/main" val="408025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0E9C-95D4-4311-85C8-4C183CEEB91C}"/>
              </a:ext>
            </a:extLst>
          </p:cNvPr>
          <p:cNvSpPr>
            <a:spLocks noGrp="1"/>
          </p:cNvSpPr>
          <p:nvPr>
            <p:ph type="title"/>
          </p:nvPr>
        </p:nvSpPr>
        <p:spPr>
          <a:xfrm>
            <a:off x="3211010" y="610865"/>
            <a:ext cx="7986642" cy="561049"/>
          </a:xfrm>
        </p:spPr>
        <p:txBody>
          <a:bodyPr>
            <a:normAutofit fontScale="90000"/>
          </a:bodyPr>
          <a:lstStyle/>
          <a:p>
            <a:r>
              <a:rPr lang="en-US" dirty="0"/>
              <a:t>Proposed Levels of Performance Form</a:t>
            </a:r>
          </a:p>
        </p:txBody>
      </p:sp>
      <p:pic>
        <p:nvPicPr>
          <p:cNvPr id="4" name="Picture 3">
            <a:extLst>
              <a:ext uri="{FF2B5EF4-FFF2-40B4-BE49-F238E27FC236}">
                <a16:creationId xmlns:a16="http://schemas.microsoft.com/office/drawing/2014/main" id="{B3F76902-D21E-4952-AA6B-8D89777C636F}"/>
              </a:ext>
            </a:extLst>
          </p:cNvPr>
          <p:cNvPicPr>
            <a:picLocks noChangeAspect="1"/>
          </p:cNvPicPr>
          <p:nvPr/>
        </p:nvPicPr>
        <p:blipFill>
          <a:blip r:embed="rId2"/>
          <a:stretch>
            <a:fillRect/>
          </a:stretch>
        </p:blipFill>
        <p:spPr>
          <a:xfrm>
            <a:off x="493604" y="1308656"/>
            <a:ext cx="5434812" cy="5346977"/>
          </a:xfrm>
          <a:prstGeom prst="rect">
            <a:avLst/>
          </a:prstGeom>
        </p:spPr>
      </p:pic>
      <p:pic>
        <p:nvPicPr>
          <p:cNvPr id="5" name="Picture 4">
            <a:extLst>
              <a:ext uri="{FF2B5EF4-FFF2-40B4-BE49-F238E27FC236}">
                <a16:creationId xmlns:a16="http://schemas.microsoft.com/office/drawing/2014/main" id="{D6329804-BA9F-46FC-85F5-D272983776FB}"/>
              </a:ext>
            </a:extLst>
          </p:cNvPr>
          <p:cNvPicPr>
            <a:picLocks noChangeAspect="1"/>
          </p:cNvPicPr>
          <p:nvPr/>
        </p:nvPicPr>
        <p:blipFill>
          <a:blip r:embed="rId3"/>
          <a:stretch>
            <a:fillRect/>
          </a:stretch>
        </p:blipFill>
        <p:spPr>
          <a:xfrm>
            <a:off x="5980470" y="1345194"/>
            <a:ext cx="5412055" cy="5272735"/>
          </a:xfrm>
          <a:prstGeom prst="rect">
            <a:avLst/>
          </a:prstGeom>
        </p:spPr>
      </p:pic>
    </p:spTree>
    <p:extLst>
      <p:ext uri="{BB962C8B-B14F-4D97-AF65-F5344CB8AC3E}">
        <p14:creationId xmlns:p14="http://schemas.microsoft.com/office/powerpoint/2010/main" val="299084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2FA6-77F3-40C7-8940-DBBE4A68213D}"/>
              </a:ext>
            </a:extLst>
          </p:cNvPr>
          <p:cNvSpPr>
            <a:spLocks noGrp="1"/>
          </p:cNvSpPr>
          <p:nvPr>
            <p:ph type="title"/>
          </p:nvPr>
        </p:nvSpPr>
        <p:spPr/>
        <p:txBody>
          <a:bodyPr>
            <a:normAutofit fontScale="90000"/>
          </a:bodyPr>
          <a:lstStyle/>
          <a:p>
            <a:r>
              <a:rPr lang="en-US" dirty="0"/>
              <a:t>Additional Data and Information</a:t>
            </a:r>
          </a:p>
        </p:txBody>
      </p:sp>
      <p:sp>
        <p:nvSpPr>
          <p:cNvPr id="3" name="Content Placeholder 2">
            <a:extLst>
              <a:ext uri="{FF2B5EF4-FFF2-40B4-BE49-F238E27FC236}">
                <a16:creationId xmlns:a16="http://schemas.microsoft.com/office/drawing/2014/main" id="{93971974-17CA-4B9E-806E-25EB24ACDFC7}"/>
              </a:ext>
            </a:extLst>
          </p:cNvPr>
          <p:cNvSpPr>
            <a:spLocks noGrp="1"/>
          </p:cNvSpPr>
          <p:nvPr>
            <p:ph idx="1"/>
          </p:nvPr>
        </p:nvSpPr>
        <p:spPr/>
        <p:txBody>
          <a:bodyPr>
            <a:normAutofit lnSpcReduction="10000"/>
          </a:bodyPr>
          <a:lstStyle/>
          <a:p>
            <a:r>
              <a:rPr lang="en-US" dirty="0"/>
              <a:t>Bureau of Labor Statistics data</a:t>
            </a:r>
          </a:p>
          <a:p>
            <a:r>
              <a:rPr lang="en-US" dirty="0"/>
              <a:t>Expected economic conditions and participant characteristics</a:t>
            </a:r>
          </a:p>
          <a:p>
            <a:pPr lvl="1"/>
            <a:r>
              <a:rPr lang="en-US" dirty="0"/>
              <a:t>Populations being served in area</a:t>
            </a:r>
          </a:p>
          <a:p>
            <a:pPr lvl="1"/>
            <a:r>
              <a:rPr lang="en-US" dirty="0"/>
              <a:t>Training enrollment and completion rates</a:t>
            </a:r>
          </a:p>
          <a:p>
            <a:r>
              <a:rPr lang="en-US" dirty="0"/>
              <a:t>Local management information and data</a:t>
            </a:r>
          </a:p>
          <a:p>
            <a:r>
              <a:rPr lang="en-US" dirty="0"/>
              <a:t>Local Workforce Innovation Board policies and procedures</a:t>
            </a:r>
          </a:p>
          <a:p>
            <a:r>
              <a:rPr lang="en-US" dirty="0"/>
              <a:t>Local Plans, MOUs, and other formal local agreements</a:t>
            </a:r>
          </a:p>
          <a:p>
            <a:pPr lvl="1"/>
            <a:r>
              <a:rPr lang="en-US" dirty="0">
                <a:hlinkClick r:id="rId2"/>
              </a:rPr>
              <a:t>Local Plan/MOU page on Illinois workNet</a:t>
            </a:r>
            <a:endParaRPr lang="en-US" dirty="0"/>
          </a:p>
          <a:p>
            <a:r>
              <a:rPr lang="en-US" dirty="0"/>
              <a:t>Service delivery strategies</a:t>
            </a:r>
          </a:p>
          <a:p>
            <a:endParaRPr lang="en-US" dirty="0"/>
          </a:p>
        </p:txBody>
      </p:sp>
    </p:spTree>
    <p:extLst>
      <p:ext uri="{BB962C8B-B14F-4D97-AF65-F5344CB8AC3E}">
        <p14:creationId xmlns:p14="http://schemas.microsoft.com/office/powerpoint/2010/main" val="239699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792E-47C0-44A4-BC2E-29662079E6E7}"/>
              </a:ext>
            </a:extLst>
          </p:cNvPr>
          <p:cNvSpPr>
            <a:spLocks noGrp="1"/>
          </p:cNvSpPr>
          <p:nvPr>
            <p:ph type="title"/>
          </p:nvPr>
        </p:nvSpPr>
        <p:spPr/>
        <p:txBody>
          <a:bodyPr>
            <a:normAutofit fontScale="90000"/>
          </a:bodyPr>
          <a:lstStyle/>
          <a:p>
            <a:r>
              <a:rPr lang="en-US" dirty="0"/>
              <a:t>COVID-19 Pandemic</a:t>
            </a:r>
          </a:p>
        </p:txBody>
      </p:sp>
      <p:sp>
        <p:nvSpPr>
          <p:cNvPr id="3" name="Content Placeholder 2">
            <a:extLst>
              <a:ext uri="{FF2B5EF4-FFF2-40B4-BE49-F238E27FC236}">
                <a16:creationId xmlns:a16="http://schemas.microsoft.com/office/drawing/2014/main" id="{C59A70D1-FA12-4B59-96D8-59EB6734FBE2}"/>
              </a:ext>
            </a:extLst>
          </p:cNvPr>
          <p:cNvSpPr>
            <a:spLocks noGrp="1"/>
          </p:cNvSpPr>
          <p:nvPr>
            <p:ph idx="1"/>
          </p:nvPr>
        </p:nvSpPr>
        <p:spPr/>
        <p:txBody>
          <a:bodyPr/>
          <a:lstStyle/>
          <a:p>
            <a:r>
              <a:rPr lang="en-US" dirty="0"/>
              <a:t>Impacts on outcomes </a:t>
            </a:r>
            <a:r>
              <a:rPr lang="en-US" i="1" dirty="0"/>
              <a:t>may</a:t>
            </a:r>
            <a:r>
              <a:rPr lang="en-US" dirty="0"/>
              <a:t> be significant but are UNDETERMINED.</a:t>
            </a:r>
          </a:p>
          <a:p>
            <a:r>
              <a:rPr lang="en-US" dirty="0"/>
              <a:t>The State and LWIBs will not negotiate performance levels on assumptions made based on the potential impact of the COVID-19 Pandemic.</a:t>
            </a:r>
          </a:p>
          <a:p>
            <a:r>
              <a:rPr lang="en-US" dirty="0"/>
              <a:t>DOL will carefully look at the SAM to see how it will adjust for the COVID-19 impact.</a:t>
            </a:r>
          </a:p>
          <a:p>
            <a:r>
              <a:rPr lang="en-US" dirty="0"/>
              <a:t>Once DOL has the facts and the data, they will accurately measure what the impact are and account for them appropriately.</a:t>
            </a:r>
          </a:p>
        </p:txBody>
      </p:sp>
    </p:spTree>
    <p:extLst>
      <p:ext uri="{BB962C8B-B14F-4D97-AF65-F5344CB8AC3E}">
        <p14:creationId xmlns:p14="http://schemas.microsoft.com/office/powerpoint/2010/main" val="260230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792E-47C0-44A4-BC2E-29662079E6E7}"/>
              </a:ext>
            </a:extLst>
          </p:cNvPr>
          <p:cNvSpPr>
            <a:spLocks noGrp="1"/>
          </p:cNvSpPr>
          <p:nvPr>
            <p:ph type="title"/>
          </p:nvPr>
        </p:nvSpPr>
        <p:spPr>
          <a:xfrm>
            <a:off x="3211010" y="433953"/>
            <a:ext cx="7885776" cy="1425844"/>
          </a:xfrm>
        </p:spPr>
        <p:txBody>
          <a:bodyPr>
            <a:normAutofit/>
          </a:bodyPr>
          <a:lstStyle/>
          <a:p>
            <a:r>
              <a:rPr lang="en-US" sz="3600" dirty="0"/>
              <a:t>PY 2020/2021 Performance Negotiations: Determining Success or Failure</a:t>
            </a:r>
          </a:p>
        </p:txBody>
      </p:sp>
      <p:sp>
        <p:nvSpPr>
          <p:cNvPr id="3" name="Content Placeholder 2">
            <a:extLst>
              <a:ext uri="{FF2B5EF4-FFF2-40B4-BE49-F238E27FC236}">
                <a16:creationId xmlns:a16="http://schemas.microsoft.com/office/drawing/2014/main" id="{C59A70D1-FA12-4B59-96D8-59EB6734FBE2}"/>
              </a:ext>
            </a:extLst>
          </p:cNvPr>
          <p:cNvSpPr>
            <a:spLocks noGrp="1"/>
          </p:cNvSpPr>
          <p:nvPr>
            <p:ph idx="1"/>
          </p:nvPr>
        </p:nvSpPr>
        <p:spPr>
          <a:xfrm>
            <a:off x="542441" y="1859797"/>
            <a:ext cx="10811359" cy="4317166"/>
          </a:xfrm>
        </p:spPr>
        <p:txBody>
          <a:bodyPr>
            <a:normAutofit lnSpcReduction="10000"/>
          </a:bodyPr>
          <a:lstStyle/>
          <a:p>
            <a:endParaRPr lang="en-US" b="1" dirty="0">
              <a:solidFill>
                <a:srgbClr val="002060"/>
              </a:solidFill>
            </a:endParaRPr>
          </a:p>
          <a:p>
            <a:r>
              <a:rPr lang="en-US" dirty="0"/>
              <a:t>PY 20/21 Negotiations are unprecedented</a:t>
            </a:r>
          </a:p>
          <a:p>
            <a:r>
              <a:rPr lang="en-US" dirty="0"/>
              <a:t>First time all 15 WIOA Performance Indicators are being negotiated.  No baseline measures this round</a:t>
            </a:r>
          </a:p>
          <a:p>
            <a:r>
              <a:rPr lang="en-US" dirty="0"/>
              <a:t>End of PY 2020:  Success or Failure of the “2</a:t>
            </a:r>
            <a:r>
              <a:rPr lang="en-US" baseline="30000" dirty="0"/>
              <a:t>nd</a:t>
            </a:r>
            <a:r>
              <a:rPr lang="en-US" dirty="0"/>
              <a:t> Quarter Measures” will be determined	</a:t>
            </a:r>
          </a:p>
          <a:p>
            <a:r>
              <a:rPr lang="en-US" dirty="0"/>
              <a:t>End of PY 2022:  Success or Failure of the “4</a:t>
            </a:r>
            <a:r>
              <a:rPr lang="en-US" baseline="30000" dirty="0"/>
              <a:t>th</a:t>
            </a:r>
            <a:r>
              <a:rPr lang="en-US" dirty="0"/>
              <a:t> Quarter Measures” can be determined</a:t>
            </a:r>
          </a:p>
          <a:p>
            <a:r>
              <a:rPr lang="en-US" dirty="0"/>
              <a:t>WIOA Notice 20-NOT-01 Attachment E: Performance Failure Phase in for Incentives and Sanctions</a:t>
            </a:r>
          </a:p>
        </p:txBody>
      </p:sp>
    </p:spTree>
    <p:extLst>
      <p:ext uri="{BB962C8B-B14F-4D97-AF65-F5344CB8AC3E}">
        <p14:creationId xmlns:p14="http://schemas.microsoft.com/office/powerpoint/2010/main" val="327691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4C5A-513E-4FBA-8544-A1DAEB493B63}"/>
              </a:ext>
            </a:extLst>
          </p:cNvPr>
          <p:cNvSpPr>
            <a:spLocks noGrp="1"/>
          </p:cNvSpPr>
          <p:nvPr>
            <p:ph type="title"/>
          </p:nvPr>
        </p:nvSpPr>
        <p:spPr/>
        <p:txBody>
          <a:bodyPr>
            <a:normAutofit fontScale="90000"/>
          </a:bodyPr>
          <a:lstStyle/>
          <a:p>
            <a:r>
              <a:rPr lang="en-US" dirty="0"/>
              <a:t>Illinois Title I Adult Negotiated Levels</a:t>
            </a:r>
          </a:p>
        </p:txBody>
      </p:sp>
      <p:graphicFrame>
        <p:nvGraphicFramePr>
          <p:cNvPr id="4" name="Content Placeholder 3">
            <a:extLst>
              <a:ext uri="{FF2B5EF4-FFF2-40B4-BE49-F238E27FC236}">
                <a16:creationId xmlns:a16="http://schemas.microsoft.com/office/drawing/2014/main" id="{B9B92DDE-D81B-48C3-9029-D2B997FE3EFA}"/>
              </a:ext>
            </a:extLst>
          </p:cNvPr>
          <p:cNvGraphicFramePr>
            <a:graphicFrameLocks noGrp="1"/>
          </p:cNvGraphicFramePr>
          <p:nvPr>
            <p:ph idx="1"/>
            <p:extLst>
              <p:ext uri="{D42A27DB-BD31-4B8C-83A1-F6EECF244321}">
                <p14:modId xmlns:p14="http://schemas.microsoft.com/office/powerpoint/2010/main" val="2902348254"/>
              </p:ext>
            </p:extLst>
          </p:nvPr>
        </p:nvGraphicFramePr>
        <p:xfrm>
          <a:off x="838200" y="2117725"/>
          <a:ext cx="10515599" cy="4239491"/>
        </p:xfrm>
        <a:graphic>
          <a:graphicData uri="http://schemas.openxmlformats.org/drawingml/2006/table">
            <a:tbl>
              <a:tblPr firstRow="1" firstCol="1" lastRow="1" lastCol="1" bandRow="1" bandCol="1">
                <a:tableStyleId>{B301B821-A1FF-4177-AEE7-76D212191A09}</a:tableStyleId>
              </a:tblPr>
              <a:tblGrid>
                <a:gridCol w="6362163">
                  <a:extLst>
                    <a:ext uri="{9D8B030D-6E8A-4147-A177-3AD203B41FA5}">
                      <a16:colId xmlns:a16="http://schemas.microsoft.com/office/drawing/2014/main" val="3804950210"/>
                    </a:ext>
                  </a:extLst>
                </a:gridCol>
                <a:gridCol w="1755970">
                  <a:extLst>
                    <a:ext uri="{9D8B030D-6E8A-4147-A177-3AD203B41FA5}">
                      <a16:colId xmlns:a16="http://schemas.microsoft.com/office/drawing/2014/main" val="787515608"/>
                    </a:ext>
                  </a:extLst>
                </a:gridCol>
                <a:gridCol w="2397466">
                  <a:extLst>
                    <a:ext uri="{9D8B030D-6E8A-4147-A177-3AD203B41FA5}">
                      <a16:colId xmlns:a16="http://schemas.microsoft.com/office/drawing/2014/main" val="43349622"/>
                    </a:ext>
                  </a:extLst>
                </a:gridCol>
              </a:tblGrid>
              <a:tr h="754951">
                <a:tc>
                  <a:txBody>
                    <a:bodyPr/>
                    <a:lstStyle/>
                    <a:p>
                      <a:pPr marL="127000" marR="0">
                        <a:lnSpc>
                          <a:spcPts val="1600"/>
                        </a:lnSpc>
                        <a:spcBef>
                          <a:spcPts val="0"/>
                        </a:spcBef>
                        <a:spcAft>
                          <a:spcPts val="0"/>
                        </a:spcAft>
                      </a:pPr>
                      <a:r>
                        <a:rPr lang="en-US" sz="2400" u="sng" dirty="0">
                          <a:effectLst/>
                        </a:rPr>
                        <a:t>Adult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a:lnSpc>
                          <a:spcPts val="1600"/>
                        </a:lnSpc>
                        <a:spcBef>
                          <a:spcPts val="0"/>
                        </a:spcBef>
                        <a:spcAft>
                          <a:spcPts val="0"/>
                        </a:spcAft>
                      </a:pPr>
                      <a:r>
                        <a:rPr lang="en-US" sz="2400" u="sng" dirty="0">
                          <a:effectLst/>
                        </a:rPr>
                        <a:t>PY 2020</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indent="0" algn="ctr">
                        <a:lnSpc>
                          <a:spcPts val="1600"/>
                        </a:lnSpc>
                        <a:spcBef>
                          <a:spcPts val="0"/>
                        </a:spcBef>
                        <a:spcAft>
                          <a:spcPts val="0"/>
                        </a:spcAft>
                      </a:pPr>
                      <a:r>
                        <a:rPr lang="en-US" sz="2400" u="sng" dirty="0">
                          <a:effectLst/>
                        </a:rPr>
                        <a:t>PY 2021</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358553321"/>
                  </a:ext>
                </a:extLst>
              </a:tr>
              <a:tr h="699968">
                <a:tc>
                  <a:txBody>
                    <a:bodyPr/>
                    <a:lstStyle/>
                    <a:p>
                      <a:pPr marL="127000" marR="0">
                        <a:lnSpc>
                          <a:spcPct val="107000"/>
                        </a:lnSpc>
                        <a:spcBef>
                          <a:spcPts val="0"/>
                        </a:spcBef>
                        <a:spcAft>
                          <a:spcPts val="0"/>
                        </a:spcAft>
                      </a:pPr>
                      <a:r>
                        <a:rPr lang="en-US" sz="2200" dirty="0">
                          <a:solidFill>
                            <a:srgbClr val="58595B"/>
                          </a:solidFill>
                          <a:effectLst/>
                        </a:rPr>
                        <a:t>Employment Rate 2nd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rPr>
                        <a:t>77.0%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rPr>
                        <a:t>77.0%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85154569"/>
                  </a:ext>
                </a:extLst>
              </a:tr>
              <a:tr h="693624">
                <a:tc>
                  <a:txBody>
                    <a:bodyPr/>
                    <a:lstStyle/>
                    <a:p>
                      <a:pPr marL="127000" marR="0">
                        <a:lnSpc>
                          <a:spcPct val="107000"/>
                        </a:lnSpc>
                        <a:spcBef>
                          <a:spcPts val="0"/>
                        </a:spcBef>
                        <a:spcAft>
                          <a:spcPts val="0"/>
                        </a:spcAft>
                      </a:pPr>
                      <a:r>
                        <a:rPr lang="en-US" sz="2200" dirty="0">
                          <a:solidFill>
                            <a:srgbClr val="58595B"/>
                          </a:solidFill>
                          <a:effectLst/>
                        </a:rPr>
                        <a:t>Employment Rate 4th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dirty="0">
                          <a:solidFill>
                            <a:srgbClr val="58595B"/>
                          </a:solidFill>
                          <a:effectLst/>
                        </a:rPr>
                        <a:t>75.5%</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dirty="0">
                          <a:solidFill>
                            <a:srgbClr val="58595B"/>
                          </a:solidFill>
                          <a:effectLst/>
                        </a:rPr>
                        <a:t>75.5%</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41954821"/>
                  </a:ext>
                </a:extLst>
              </a:tr>
              <a:tr h="710542">
                <a:tc>
                  <a:txBody>
                    <a:bodyPr/>
                    <a:lstStyle/>
                    <a:p>
                      <a:pPr marL="127000" marR="0">
                        <a:lnSpc>
                          <a:spcPct val="107000"/>
                        </a:lnSpc>
                        <a:spcBef>
                          <a:spcPts val="0"/>
                        </a:spcBef>
                        <a:spcAft>
                          <a:spcPts val="0"/>
                        </a:spcAft>
                      </a:pPr>
                      <a:r>
                        <a:rPr lang="en-US" sz="2200" dirty="0">
                          <a:solidFill>
                            <a:srgbClr val="58595B"/>
                          </a:solidFill>
                          <a:effectLst/>
                        </a:rPr>
                        <a:t>Median Earnings 2nd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rPr>
                        <a:t>$6,500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rPr>
                        <a:t>$6,500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5003567"/>
                  </a:ext>
                </a:extLst>
              </a:tr>
              <a:tr h="710542">
                <a:tc>
                  <a:txBody>
                    <a:bodyPr/>
                    <a:lstStyle/>
                    <a:p>
                      <a:pPr marL="127000" marR="0">
                        <a:lnSpc>
                          <a:spcPct val="107000"/>
                        </a:lnSpc>
                        <a:spcBef>
                          <a:spcPts val="0"/>
                        </a:spcBef>
                        <a:spcAft>
                          <a:spcPts val="0"/>
                        </a:spcAft>
                      </a:pPr>
                      <a:r>
                        <a:rPr lang="en-US" sz="2200" dirty="0">
                          <a:solidFill>
                            <a:srgbClr val="58595B"/>
                          </a:solidFill>
                          <a:effectLst/>
                        </a:rPr>
                        <a:t>Credential Attainment within 4 Quarters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dirty="0">
                          <a:solidFill>
                            <a:srgbClr val="58595B"/>
                          </a:solidFill>
                          <a:effectLst/>
                        </a:rPr>
                        <a:t>70.0%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dirty="0">
                          <a:solidFill>
                            <a:srgbClr val="58595B"/>
                          </a:solidFill>
                          <a:effectLst/>
                        </a:rPr>
                        <a:t>70.0%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50040741"/>
                  </a:ext>
                </a:extLst>
              </a:tr>
              <a:tr h="669864">
                <a:tc>
                  <a:txBody>
                    <a:bodyPr/>
                    <a:lstStyle/>
                    <a:p>
                      <a:pPr marL="127000" marR="0">
                        <a:lnSpc>
                          <a:spcPct val="107000"/>
                        </a:lnSpc>
                        <a:spcBef>
                          <a:spcPts val="0"/>
                        </a:spcBef>
                        <a:spcAft>
                          <a:spcPts val="0"/>
                        </a:spcAft>
                      </a:pPr>
                      <a:r>
                        <a:rPr lang="en-US" sz="2200" dirty="0">
                          <a:solidFill>
                            <a:srgbClr val="58595B"/>
                          </a:solidFill>
                          <a:effectLst/>
                        </a:rPr>
                        <a:t>Measurable Skill Gains</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rPr>
                        <a:t>39.0%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rPr>
                        <a:t>39.0%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1736144"/>
                  </a:ext>
                </a:extLst>
              </a:tr>
            </a:tbl>
          </a:graphicData>
        </a:graphic>
      </p:graphicFrame>
    </p:spTree>
    <p:extLst>
      <p:ext uri="{BB962C8B-B14F-4D97-AF65-F5344CB8AC3E}">
        <p14:creationId xmlns:p14="http://schemas.microsoft.com/office/powerpoint/2010/main" val="14560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4C5A-513E-4FBA-8544-A1DAEB493B63}"/>
              </a:ext>
            </a:extLst>
          </p:cNvPr>
          <p:cNvSpPr>
            <a:spLocks noGrp="1"/>
          </p:cNvSpPr>
          <p:nvPr>
            <p:ph type="title"/>
          </p:nvPr>
        </p:nvSpPr>
        <p:spPr/>
        <p:txBody>
          <a:bodyPr>
            <a:normAutofit fontScale="90000"/>
          </a:bodyPr>
          <a:lstStyle/>
          <a:p>
            <a:r>
              <a:rPr lang="en-US" dirty="0"/>
              <a:t>Illinois Title I DW Negotiated Levels</a:t>
            </a:r>
          </a:p>
        </p:txBody>
      </p:sp>
      <p:graphicFrame>
        <p:nvGraphicFramePr>
          <p:cNvPr id="4" name="Content Placeholder 3">
            <a:extLst>
              <a:ext uri="{FF2B5EF4-FFF2-40B4-BE49-F238E27FC236}">
                <a16:creationId xmlns:a16="http://schemas.microsoft.com/office/drawing/2014/main" id="{B9B92DDE-D81B-48C3-9029-D2B997FE3EFA}"/>
              </a:ext>
            </a:extLst>
          </p:cNvPr>
          <p:cNvGraphicFramePr>
            <a:graphicFrameLocks noGrp="1"/>
          </p:cNvGraphicFramePr>
          <p:nvPr>
            <p:ph idx="1"/>
            <p:extLst>
              <p:ext uri="{D42A27DB-BD31-4B8C-83A1-F6EECF244321}">
                <p14:modId xmlns:p14="http://schemas.microsoft.com/office/powerpoint/2010/main" val="289993251"/>
              </p:ext>
            </p:extLst>
          </p:nvPr>
        </p:nvGraphicFramePr>
        <p:xfrm>
          <a:off x="838200" y="2117725"/>
          <a:ext cx="10515599" cy="4239491"/>
        </p:xfrm>
        <a:graphic>
          <a:graphicData uri="http://schemas.openxmlformats.org/drawingml/2006/table">
            <a:tbl>
              <a:tblPr firstRow="1" firstCol="1" lastRow="1" lastCol="1" bandRow="1" bandCol="1">
                <a:tableStyleId>{B301B821-A1FF-4177-AEE7-76D212191A09}</a:tableStyleId>
              </a:tblPr>
              <a:tblGrid>
                <a:gridCol w="6362163">
                  <a:extLst>
                    <a:ext uri="{9D8B030D-6E8A-4147-A177-3AD203B41FA5}">
                      <a16:colId xmlns:a16="http://schemas.microsoft.com/office/drawing/2014/main" val="3804950210"/>
                    </a:ext>
                  </a:extLst>
                </a:gridCol>
                <a:gridCol w="1755970">
                  <a:extLst>
                    <a:ext uri="{9D8B030D-6E8A-4147-A177-3AD203B41FA5}">
                      <a16:colId xmlns:a16="http://schemas.microsoft.com/office/drawing/2014/main" val="787515608"/>
                    </a:ext>
                  </a:extLst>
                </a:gridCol>
                <a:gridCol w="2397466">
                  <a:extLst>
                    <a:ext uri="{9D8B030D-6E8A-4147-A177-3AD203B41FA5}">
                      <a16:colId xmlns:a16="http://schemas.microsoft.com/office/drawing/2014/main" val="43349622"/>
                    </a:ext>
                  </a:extLst>
                </a:gridCol>
              </a:tblGrid>
              <a:tr h="754951">
                <a:tc>
                  <a:txBody>
                    <a:bodyPr/>
                    <a:lstStyle/>
                    <a:p>
                      <a:pPr marL="127000" marR="0">
                        <a:lnSpc>
                          <a:spcPts val="1600"/>
                        </a:lnSpc>
                        <a:spcBef>
                          <a:spcPts val="0"/>
                        </a:spcBef>
                        <a:spcAft>
                          <a:spcPts val="0"/>
                        </a:spcAft>
                      </a:pPr>
                      <a:r>
                        <a:rPr lang="en-US" sz="2400" u="sng" dirty="0">
                          <a:effectLst/>
                        </a:rPr>
                        <a:t>Dislocated Worker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75000"/>
                      </a:schemeClr>
                    </a:solidFill>
                  </a:tcPr>
                </a:tc>
                <a:tc>
                  <a:txBody>
                    <a:bodyPr/>
                    <a:lstStyle/>
                    <a:p>
                      <a:pPr marL="0" marR="0" indent="0" algn="ctr">
                        <a:lnSpc>
                          <a:spcPts val="1600"/>
                        </a:lnSpc>
                        <a:spcBef>
                          <a:spcPts val="0"/>
                        </a:spcBef>
                        <a:spcAft>
                          <a:spcPts val="0"/>
                        </a:spcAft>
                      </a:pPr>
                      <a:r>
                        <a:rPr lang="en-US" sz="2400" u="sng" dirty="0">
                          <a:effectLst/>
                        </a:rPr>
                        <a:t>PY 2020</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75000"/>
                      </a:schemeClr>
                    </a:solidFill>
                  </a:tcPr>
                </a:tc>
                <a:tc>
                  <a:txBody>
                    <a:bodyPr/>
                    <a:lstStyle/>
                    <a:p>
                      <a:pPr marL="0" marR="0" indent="0" algn="ctr">
                        <a:lnSpc>
                          <a:spcPts val="1600"/>
                        </a:lnSpc>
                        <a:spcBef>
                          <a:spcPts val="0"/>
                        </a:spcBef>
                        <a:spcAft>
                          <a:spcPts val="0"/>
                        </a:spcAft>
                      </a:pPr>
                      <a:r>
                        <a:rPr lang="en-US" sz="2400" u="sng" dirty="0">
                          <a:effectLst/>
                        </a:rPr>
                        <a:t>PY 2021</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358553321"/>
                  </a:ext>
                </a:extLst>
              </a:tr>
              <a:tr h="699968">
                <a:tc>
                  <a:txBody>
                    <a:bodyPr/>
                    <a:lstStyle/>
                    <a:p>
                      <a:pPr marL="127000" marR="0">
                        <a:lnSpc>
                          <a:spcPct val="107000"/>
                        </a:lnSpc>
                        <a:spcBef>
                          <a:spcPts val="0"/>
                        </a:spcBef>
                        <a:spcAft>
                          <a:spcPts val="0"/>
                        </a:spcAft>
                      </a:pPr>
                      <a:r>
                        <a:rPr lang="en-US" sz="2200" dirty="0">
                          <a:solidFill>
                            <a:srgbClr val="58595B"/>
                          </a:solidFill>
                          <a:effectLst/>
                          <a:latin typeface="+mn-lt"/>
                        </a:rPr>
                        <a:t>Employment Rate 2nd Quarter after Exit</a:t>
                      </a:r>
                      <a:endParaRPr lang="en-US" sz="2200" dirty="0">
                        <a:solidFill>
                          <a:srgbClr val="58595B"/>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203200" marR="0" algn="ctr">
                        <a:lnSpc>
                          <a:spcPct val="107000"/>
                        </a:lnSpc>
                        <a:spcBef>
                          <a:spcPts val="0"/>
                        </a:spcBef>
                        <a:spcAft>
                          <a:spcPts val="0"/>
                        </a:spcAft>
                      </a:pPr>
                      <a:r>
                        <a:rPr lang="en-US" sz="2200" b="0">
                          <a:solidFill>
                            <a:srgbClr val="58595B"/>
                          </a:solidFill>
                          <a:effectLst/>
                          <a:latin typeface="+mn-lt"/>
                          <a:ea typeface="Times New Roman" panose="02020603050405020304" pitchFamily="18" charset="0"/>
                          <a:cs typeface="Times New Roman" panose="02020603050405020304" pitchFamily="18" charset="0"/>
                        </a:rPr>
                        <a:t>81.0%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81.0%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5154569"/>
                  </a:ext>
                </a:extLst>
              </a:tr>
              <a:tr h="693624">
                <a:tc>
                  <a:txBody>
                    <a:bodyPr/>
                    <a:lstStyle/>
                    <a:p>
                      <a:pPr marL="127000" marR="0">
                        <a:lnSpc>
                          <a:spcPct val="107000"/>
                        </a:lnSpc>
                        <a:spcBef>
                          <a:spcPts val="0"/>
                        </a:spcBef>
                        <a:spcAft>
                          <a:spcPts val="0"/>
                        </a:spcAft>
                      </a:pPr>
                      <a:r>
                        <a:rPr lang="en-US" sz="2200" dirty="0">
                          <a:solidFill>
                            <a:srgbClr val="58595B"/>
                          </a:solidFill>
                          <a:effectLst/>
                          <a:latin typeface="+mn-lt"/>
                        </a:rPr>
                        <a:t>Employment Rate 4th Quarter after Exit</a:t>
                      </a:r>
                      <a:endParaRPr lang="en-US" sz="2200" dirty="0">
                        <a:solidFill>
                          <a:srgbClr val="58595B"/>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a:solidFill>
                            <a:srgbClr val="58595B"/>
                          </a:solidFill>
                          <a:effectLst/>
                          <a:latin typeface="+mn-lt"/>
                          <a:ea typeface="Times New Roman" panose="02020603050405020304" pitchFamily="18" charset="0"/>
                          <a:cs typeface="Times New Roman" panose="02020603050405020304" pitchFamily="18" charset="0"/>
                        </a:rPr>
                        <a:t>81.0%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a:solidFill>
                            <a:srgbClr val="58595B"/>
                          </a:solidFill>
                          <a:effectLst/>
                          <a:latin typeface="+mn-lt"/>
                          <a:ea typeface="Times New Roman" panose="02020603050405020304" pitchFamily="18" charset="0"/>
                          <a:cs typeface="Times New Roman" panose="02020603050405020304" pitchFamily="18" charset="0"/>
                        </a:rPr>
                        <a:t>81.0%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41954821"/>
                  </a:ext>
                </a:extLst>
              </a:tr>
              <a:tr h="710542">
                <a:tc>
                  <a:txBody>
                    <a:bodyPr/>
                    <a:lstStyle/>
                    <a:p>
                      <a:pPr marL="127000" marR="0">
                        <a:lnSpc>
                          <a:spcPct val="107000"/>
                        </a:lnSpc>
                        <a:spcBef>
                          <a:spcPts val="0"/>
                        </a:spcBef>
                        <a:spcAft>
                          <a:spcPts val="0"/>
                        </a:spcAft>
                      </a:pPr>
                      <a:r>
                        <a:rPr lang="en-US" sz="2200" dirty="0">
                          <a:solidFill>
                            <a:srgbClr val="58595B"/>
                          </a:solidFill>
                          <a:effectLst/>
                          <a:latin typeface="+mn-lt"/>
                        </a:rPr>
                        <a:t>Median Earnings 2nd Quarter after Exit</a:t>
                      </a:r>
                      <a:endParaRPr lang="en-US" sz="2200" dirty="0">
                        <a:solidFill>
                          <a:srgbClr val="58595B"/>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$9,600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$9,600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5003567"/>
                  </a:ext>
                </a:extLst>
              </a:tr>
              <a:tr h="710542">
                <a:tc>
                  <a:txBody>
                    <a:bodyPr/>
                    <a:lstStyle/>
                    <a:p>
                      <a:pPr marL="127000" marR="0">
                        <a:lnSpc>
                          <a:spcPct val="107000"/>
                        </a:lnSpc>
                        <a:spcBef>
                          <a:spcPts val="0"/>
                        </a:spcBef>
                        <a:spcAft>
                          <a:spcPts val="0"/>
                        </a:spcAft>
                      </a:pPr>
                      <a:r>
                        <a:rPr lang="en-US" sz="2200" dirty="0">
                          <a:solidFill>
                            <a:srgbClr val="58595B"/>
                          </a:solidFill>
                          <a:effectLst/>
                          <a:latin typeface="+mn-lt"/>
                        </a:rPr>
                        <a:t>Credential Attainment within 4 Quarters after Exit</a:t>
                      </a:r>
                      <a:endParaRPr lang="en-US" sz="2200" dirty="0">
                        <a:solidFill>
                          <a:srgbClr val="58595B"/>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71.0%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71.0%</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650040741"/>
                  </a:ext>
                </a:extLst>
              </a:tr>
              <a:tr h="669864">
                <a:tc>
                  <a:txBody>
                    <a:bodyPr/>
                    <a:lstStyle/>
                    <a:p>
                      <a:pPr marL="127000" marR="0">
                        <a:lnSpc>
                          <a:spcPct val="107000"/>
                        </a:lnSpc>
                        <a:spcBef>
                          <a:spcPts val="0"/>
                        </a:spcBef>
                        <a:spcAft>
                          <a:spcPts val="0"/>
                        </a:spcAft>
                      </a:pPr>
                      <a:r>
                        <a:rPr lang="en-US" sz="2200" dirty="0">
                          <a:solidFill>
                            <a:srgbClr val="58595B"/>
                          </a:solidFill>
                          <a:effectLst/>
                          <a:latin typeface="+mn-lt"/>
                        </a:rPr>
                        <a:t>Measurable Skill Gains</a:t>
                      </a:r>
                      <a:endParaRPr lang="en-US" sz="2200" dirty="0">
                        <a:solidFill>
                          <a:srgbClr val="58595B"/>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43.5%</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43.5%</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81736144"/>
                  </a:ext>
                </a:extLst>
              </a:tr>
            </a:tbl>
          </a:graphicData>
        </a:graphic>
      </p:graphicFrame>
    </p:spTree>
    <p:extLst>
      <p:ext uri="{BB962C8B-B14F-4D97-AF65-F5344CB8AC3E}">
        <p14:creationId xmlns:p14="http://schemas.microsoft.com/office/powerpoint/2010/main" val="4110149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4C5A-513E-4FBA-8544-A1DAEB493B63}"/>
              </a:ext>
            </a:extLst>
          </p:cNvPr>
          <p:cNvSpPr>
            <a:spLocks noGrp="1"/>
          </p:cNvSpPr>
          <p:nvPr>
            <p:ph type="title"/>
          </p:nvPr>
        </p:nvSpPr>
        <p:spPr/>
        <p:txBody>
          <a:bodyPr>
            <a:normAutofit fontScale="90000"/>
          </a:bodyPr>
          <a:lstStyle/>
          <a:p>
            <a:r>
              <a:rPr lang="en-US" dirty="0"/>
              <a:t>Illinois Title I Youth Negotiated Levels</a:t>
            </a:r>
          </a:p>
        </p:txBody>
      </p:sp>
      <p:graphicFrame>
        <p:nvGraphicFramePr>
          <p:cNvPr id="4" name="Content Placeholder 3">
            <a:extLst>
              <a:ext uri="{FF2B5EF4-FFF2-40B4-BE49-F238E27FC236}">
                <a16:creationId xmlns:a16="http://schemas.microsoft.com/office/drawing/2014/main" id="{B9B92DDE-D81B-48C3-9029-D2B997FE3EFA}"/>
              </a:ext>
            </a:extLst>
          </p:cNvPr>
          <p:cNvGraphicFramePr>
            <a:graphicFrameLocks noGrp="1"/>
          </p:cNvGraphicFramePr>
          <p:nvPr>
            <p:ph idx="1"/>
            <p:extLst>
              <p:ext uri="{D42A27DB-BD31-4B8C-83A1-F6EECF244321}">
                <p14:modId xmlns:p14="http://schemas.microsoft.com/office/powerpoint/2010/main" val="1912631465"/>
              </p:ext>
            </p:extLst>
          </p:nvPr>
        </p:nvGraphicFramePr>
        <p:xfrm>
          <a:off x="838200" y="2117725"/>
          <a:ext cx="10515599" cy="4239491"/>
        </p:xfrm>
        <a:graphic>
          <a:graphicData uri="http://schemas.openxmlformats.org/drawingml/2006/table">
            <a:tbl>
              <a:tblPr firstRow="1" firstCol="1" lastRow="1" lastCol="1" bandRow="1" bandCol="1">
                <a:tableStyleId>{B301B821-A1FF-4177-AEE7-76D212191A09}</a:tableStyleId>
              </a:tblPr>
              <a:tblGrid>
                <a:gridCol w="6362163">
                  <a:extLst>
                    <a:ext uri="{9D8B030D-6E8A-4147-A177-3AD203B41FA5}">
                      <a16:colId xmlns:a16="http://schemas.microsoft.com/office/drawing/2014/main" val="3804950210"/>
                    </a:ext>
                  </a:extLst>
                </a:gridCol>
                <a:gridCol w="1755970">
                  <a:extLst>
                    <a:ext uri="{9D8B030D-6E8A-4147-A177-3AD203B41FA5}">
                      <a16:colId xmlns:a16="http://schemas.microsoft.com/office/drawing/2014/main" val="787515608"/>
                    </a:ext>
                  </a:extLst>
                </a:gridCol>
                <a:gridCol w="2397466">
                  <a:extLst>
                    <a:ext uri="{9D8B030D-6E8A-4147-A177-3AD203B41FA5}">
                      <a16:colId xmlns:a16="http://schemas.microsoft.com/office/drawing/2014/main" val="43349622"/>
                    </a:ext>
                  </a:extLst>
                </a:gridCol>
              </a:tblGrid>
              <a:tr h="754951">
                <a:tc>
                  <a:txBody>
                    <a:bodyPr/>
                    <a:lstStyle/>
                    <a:p>
                      <a:pPr marL="127000" marR="0" algn="l">
                        <a:lnSpc>
                          <a:spcPts val="1600"/>
                        </a:lnSpc>
                        <a:spcBef>
                          <a:spcPts val="0"/>
                        </a:spcBef>
                        <a:spcAft>
                          <a:spcPts val="0"/>
                        </a:spcAft>
                      </a:pPr>
                      <a:r>
                        <a:rPr lang="en-US" sz="2400" u="sng" dirty="0">
                          <a:effectLst/>
                        </a:rPr>
                        <a:t>Youth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75000"/>
                      </a:schemeClr>
                    </a:solidFill>
                  </a:tcPr>
                </a:tc>
                <a:tc>
                  <a:txBody>
                    <a:bodyPr/>
                    <a:lstStyle/>
                    <a:p>
                      <a:pPr marL="0" marR="0" indent="0" algn="ctr">
                        <a:lnSpc>
                          <a:spcPts val="1600"/>
                        </a:lnSpc>
                        <a:spcBef>
                          <a:spcPts val="0"/>
                        </a:spcBef>
                        <a:spcAft>
                          <a:spcPts val="0"/>
                        </a:spcAft>
                      </a:pPr>
                      <a:r>
                        <a:rPr lang="en-US" sz="2400" u="sng" dirty="0">
                          <a:effectLst/>
                        </a:rPr>
                        <a:t>PY 2020</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75000"/>
                      </a:schemeClr>
                    </a:solidFill>
                  </a:tcPr>
                </a:tc>
                <a:tc>
                  <a:txBody>
                    <a:bodyPr/>
                    <a:lstStyle/>
                    <a:p>
                      <a:pPr marL="0" marR="0" indent="0" algn="ctr">
                        <a:lnSpc>
                          <a:spcPts val="1600"/>
                        </a:lnSpc>
                        <a:spcBef>
                          <a:spcPts val="0"/>
                        </a:spcBef>
                        <a:spcAft>
                          <a:spcPts val="0"/>
                        </a:spcAft>
                      </a:pPr>
                      <a:r>
                        <a:rPr lang="en-US" sz="2400" u="sng" dirty="0">
                          <a:effectLst/>
                        </a:rPr>
                        <a:t>PY 2021</a:t>
                      </a:r>
                      <a:endPar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58553321"/>
                  </a:ext>
                </a:extLst>
              </a:tr>
              <a:tr h="699968">
                <a:tc>
                  <a:txBody>
                    <a:bodyPr/>
                    <a:lstStyle/>
                    <a:p>
                      <a:pPr marL="127000" marR="0" algn="l">
                        <a:lnSpc>
                          <a:spcPct val="107000"/>
                        </a:lnSpc>
                        <a:spcBef>
                          <a:spcPts val="0"/>
                        </a:spcBef>
                        <a:spcAft>
                          <a:spcPts val="0"/>
                        </a:spcAft>
                      </a:pPr>
                      <a:r>
                        <a:rPr lang="en-US" sz="2200" dirty="0">
                          <a:solidFill>
                            <a:srgbClr val="58595B"/>
                          </a:solidFill>
                          <a:effectLst/>
                        </a:rPr>
                        <a:t>Employment/Education Rate 2nd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203200" marR="0" algn="ctr">
                        <a:lnSpc>
                          <a:spcPct val="107000"/>
                        </a:lnSpc>
                        <a:spcBef>
                          <a:spcPts val="0"/>
                        </a:spcBef>
                        <a:spcAft>
                          <a:spcPts val="0"/>
                        </a:spcAft>
                      </a:pPr>
                      <a:r>
                        <a:rPr lang="en-US" sz="2200" b="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73.5%</a:t>
                      </a:r>
                      <a:endParaRPr lang="en-US" sz="2200" b="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73.5%</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5154569"/>
                  </a:ext>
                </a:extLst>
              </a:tr>
              <a:tr h="693624">
                <a:tc>
                  <a:txBody>
                    <a:bodyPr/>
                    <a:lstStyle/>
                    <a:p>
                      <a:pPr marL="127000" marR="0" algn="l">
                        <a:lnSpc>
                          <a:spcPct val="107000"/>
                        </a:lnSpc>
                        <a:spcBef>
                          <a:spcPts val="0"/>
                        </a:spcBef>
                        <a:spcAft>
                          <a:spcPts val="0"/>
                        </a:spcAft>
                      </a:pPr>
                      <a:r>
                        <a:rPr lang="en-US" sz="2200" dirty="0">
                          <a:solidFill>
                            <a:srgbClr val="58595B"/>
                          </a:solidFill>
                          <a:effectLst/>
                        </a:rPr>
                        <a:t>Employment/Education Rate 4th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73.0%</a:t>
                      </a:r>
                      <a:endParaRPr lang="en-US" sz="2200" b="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73.0%</a:t>
                      </a:r>
                      <a:endParaRPr lang="en-US" sz="2200" b="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41954821"/>
                  </a:ext>
                </a:extLst>
              </a:tr>
              <a:tr h="710542">
                <a:tc>
                  <a:txBody>
                    <a:bodyPr/>
                    <a:lstStyle/>
                    <a:p>
                      <a:pPr marL="127000" marR="0" algn="l">
                        <a:lnSpc>
                          <a:spcPct val="107000"/>
                        </a:lnSpc>
                        <a:spcBef>
                          <a:spcPts val="0"/>
                        </a:spcBef>
                        <a:spcAft>
                          <a:spcPts val="0"/>
                        </a:spcAft>
                      </a:pPr>
                      <a:r>
                        <a:rPr lang="en-US" sz="2200" dirty="0">
                          <a:solidFill>
                            <a:srgbClr val="58595B"/>
                          </a:solidFill>
                          <a:effectLst/>
                        </a:rPr>
                        <a:t>Median Earnings 2nd Quarter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$3,275</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$3,275</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55003567"/>
                  </a:ext>
                </a:extLst>
              </a:tr>
              <a:tr h="710542">
                <a:tc>
                  <a:txBody>
                    <a:bodyPr/>
                    <a:lstStyle/>
                    <a:p>
                      <a:pPr marL="127000" marR="0" algn="l">
                        <a:lnSpc>
                          <a:spcPct val="107000"/>
                        </a:lnSpc>
                        <a:spcBef>
                          <a:spcPts val="0"/>
                        </a:spcBef>
                        <a:spcAft>
                          <a:spcPts val="0"/>
                        </a:spcAft>
                      </a:pPr>
                      <a:r>
                        <a:rPr lang="en-US" sz="2200" dirty="0">
                          <a:solidFill>
                            <a:srgbClr val="58595B"/>
                          </a:solidFill>
                          <a:effectLst/>
                        </a:rPr>
                        <a:t>Credential Attainment within 4 Quarters after Exit</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203200" marR="0" algn="ctr">
                        <a:lnSpc>
                          <a:spcPct val="107000"/>
                        </a:lnSpc>
                        <a:spcBef>
                          <a:spcPts val="0"/>
                        </a:spcBef>
                        <a:spcAft>
                          <a:spcPts val="0"/>
                        </a:spcAft>
                      </a:pPr>
                      <a:r>
                        <a:rPr lang="en-US" sz="2200" b="0" dirty="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65.0%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136525" marR="0" algn="ctr">
                        <a:lnSpc>
                          <a:spcPct val="107000"/>
                        </a:lnSpc>
                        <a:spcBef>
                          <a:spcPts val="0"/>
                        </a:spcBef>
                        <a:spcAft>
                          <a:spcPts val="0"/>
                        </a:spcAft>
                      </a:pPr>
                      <a:r>
                        <a:rPr lang="en-US" sz="2200" b="0" dirty="0">
                          <a:solidFill>
                            <a:srgbClr val="58595B"/>
                          </a:solidFill>
                          <a:effectLst/>
                          <a:latin typeface="Calibri" panose="020F0502020204030204" pitchFamily="34" charset="0"/>
                          <a:ea typeface="Times New Roman" panose="02020603050405020304" pitchFamily="18" charset="0"/>
                          <a:cs typeface="Times New Roman" panose="02020603050405020304" pitchFamily="18" charset="0"/>
                        </a:rPr>
                        <a:t>65.0%</a:t>
                      </a:r>
                      <a:endParaRPr lang="en-US" sz="2200" b="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0040741"/>
                  </a:ext>
                </a:extLst>
              </a:tr>
              <a:tr h="669864">
                <a:tc>
                  <a:txBody>
                    <a:bodyPr/>
                    <a:lstStyle/>
                    <a:p>
                      <a:pPr marL="127000" marR="0" algn="l">
                        <a:lnSpc>
                          <a:spcPct val="107000"/>
                        </a:lnSpc>
                        <a:spcBef>
                          <a:spcPts val="0"/>
                        </a:spcBef>
                        <a:spcAft>
                          <a:spcPts val="0"/>
                        </a:spcAft>
                      </a:pPr>
                      <a:r>
                        <a:rPr lang="en-US" sz="2200" dirty="0">
                          <a:solidFill>
                            <a:srgbClr val="58595B"/>
                          </a:solidFill>
                          <a:effectLst/>
                        </a:rPr>
                        <a:t>Measurable Skill Gains</a:t>
                      </a:r>
                      <a:endParaRPr lang="en-US" sz="2200" dirty="0">
                        <a:solidFill>
                          <a:srgbClr val="58595B"/>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203200"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31.0%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136525" marR="0" algn="ctr">
                        <a:lnSpc>
                          <a:spcPct val="107000"/>
                        </a:lnSpc>
                        <a:spcBef>
                          <a:spcPts val="0"/>
                        </a:spcBef>
                        <a:spcAft>
                          <a:spcPts val="0"/>
                        </a:spcAft>
                      </a:pPr>
                      <a:r>
                        <a:rPr lang="en-US" sz="2200" b="0" dirty="0">
                          <a:solidFill>
                            <a:srgbClr val="58595B"/>
                          </a:solidFill>
                          <a:effectLst/>
                          <a:latin typeface="+mn-lt"/>
                          <a:ea typeface="Times New Roman" panose="02020603050405020304" pitchFamily="18" charset="0"/>
                          <a:cs typeface="Times New Roman" panose="02020603050405020304" pitchFamily="18" charset="0"/>
                        </a:rPr>
                        <a:t>31.0%</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81736144"/>
                  </a:ext>
                </a:extLst>
              </a:tr>
            </a:tbl>
          </a:graphicData>
        </a:graphic>
      </p:graphicFrame>
    </p:spTree>
    <p:extLst>
      <p:ext uri="{BB962C8B-B14F-4D97-AF65-F5344CB8AC3E}">
        <p14:creationId xmlns:p14="http://schemas.microsoft.com/office/powerpoint/2010/main" val="241797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556C-FD38-4781-B47D-C23EF5F59BB8}"/>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BA7FCE3-CEA4-4DF9-8E40-132E2A33E6B7}"/>
              </a:ext>
            </a:extLst>
          </p:cNvPr>
          <p:cNvSpPr>
            <a:spLocks noGrp="1"/>
          </p:cNvSpPr>
          <p:nvPr>
            <p:ph idx="13"/>
          </p:nvPr>
        </p:nvSpPr>
        <p:spPr>
          <a:xfrm>
            <a:off x="5303703" y="2804669"/>
            <a:ext cx="5868602" cy="1818203"/>
          </a:xfrm>
        </p:spPr>
        <p:txBody>
          <a:bodyPr>
            <a:normAutofit/>
          </a:bodyPr>
          <a:lstStyle/>
          <a:p>
            <a:pPr lvl="0">
              <a:spcAft>
                <a:spcPts val="1000"/>
              </a:spcAft>
            </a:pPr>
            <a:r>
              <a:rPr lang="en-US" sz="200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Olivia G. Miller</a:t>
            </a:r>
          </a:p>
          <a:p>
            <a:pPr lvl="0">
              <a:spcBef>
                <a:spcPts val="0"/>
              </a:spcBef>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Training and Development Specialist</a:t>
            </a:r>
          </a:p>
          <a:p>
            <a:pPr lvl="0">
              <a:spcBef>
                <a:spcPts val="0"/>
              </a:spcBef>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Center for Workforce Development - WED</a:t>
            </a:r>
          </a:p>
          <a:p>
            <a:pPr lvl="0">
              <a:spcBef>
                <a:spcPts val="0"/>
              </a:spcBef>
              <a:spcAft>
                <a:spcPts val="1000"/>
              </a:spcAft>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Southern Illinois University</a:t>
            </a:r>
          </a:p>
        </p:txBody>
      </p:sp>
      <p:pic>
        <p:nvPicPr>
          <p:cNvPr id="6" name="Picture Placeholder 5" descr="A person smiling for the camera&#10;&#10;Description automatically generated">
            <a:extLst>
              <a:ext uri="{FF2B5EF4-FFF2-40B4-BE49-F238E27FC236}">
                <a16:creationId xmlns:a16="http://schemas.microsoft.com/office/drawing/2014/main" id="{B10B0388-C3B6-4391-911D-12813B9A7BBF}"/>
              </a:ext>
            </a:extLst>
          </p:cNvPr>
          <p:cNvPicPr>
            <a:picLocks noGrp="1" noChangeAspect="1"/>
          </p:cNvPicPr>
          <p:nvPr>
            <p:ph type="pic" idx="14"/>
          </p:nvPr>
        </p:nvPicPr>
        <p:blipFill>
          <a:blip r:embed="rId3"/>
          <a:srcRect l="6725" r="6725"/>
          <a:stretch>
            <a:fillRect/>
          </a:stretch>
        </p:blipFill>
        <p:spPr/>
      </p:pic>
    </p:spTree>
    <p:extLst>
      <p:ext uri="{BB962C8B-B14F-4D97-AF65-F5344CB8AC3E}">
        <p14:creationId xmlns:p14="http://schemas.microsoft.com/office/powerpoint/2010/main" val="139024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8985-7C6E-416D-BB81-997E42D6DC64}"/>
              </a:ext>
            </a:extLst>
          </p:cNvPr>
          <p:cNvSpPr>
            <a:spLocks noGrp="1"/>
          </p:cNvSpPr>
          <p:nvPr>
            <p:ph type="title"/>
          </p:nvPr>
        </p:nvSpPr>
        <p:spPr/>
        <p:txBody>
          <a:bodyPr>
            <a:normAutofit fontScale="90000"/>
          </a:bodyPr>
          <a:lstStyle/>
          <a:p>
            <a:r>
              <a:rPr lang="en-US" dirty="0"/>
              <a:t>Statistical Adjustment Model</a:t>
            </a:r>
          </a:p>
        </p:txBody>
      </p:sp>
      <p:sp>
        <p:nvSpPr>
          <p:cNvPr id="3" name="Content Placeholder 2">
            <a:extLst>
              <a:ext uri="{FF2B5EF4-FFF2-40B4-BE49-F238E27FC236}">
                <a16:creationId xmlns:a16="http://schemas.microsoft.com/office/drawing/2014/main" id="{7CA369B0-D249-4841-BC70-00A85B96BA95}"/>
              </a:ext>
            </a:extLst>
          </p:cNvPr>
          <p:cNvSpPr>
            <a:spLocks noGrp="1"/>
          </p:cNvSpPr>
          <p:nvPr>
            <p:ph idx="1"/>
          </p:nvPr>
        </p:nvSpPr>
        <p:spPr/>
        <p:txBody>
          <a:bodyPr>
            <a:normAutofit lnSpcReduction="10000"/>
          </a:bodyPr>
          <a:lstStyle/>
          <a:p>
            <a:r>
              <a:rPr lang="en-US" dirty="0"/>
              <a:t>Level the playing field by accounting for variation in characteristics of the participants being served</a:t>
            </a:r>
          </a:p>
          <a:p>
            <a:r>
              <a:rPr lang="en-US" dirty="0"/>
              <a:t>Account for the differences in economies participants are being served in</a:t>
            </a:r>
          </a:p>
          <a:p>
            <a:r>
              <a:rPr lang="en-US" dirty="0"/>
              <a:t>Appropriately adjust performance goals for local areas serving hard-to-serve populations and/or in economies facing more difficult labor market conditions.</a:t>
            </a:r>
          </a:p>
          <a:p>
            <a:r>
              <a:rPr lang="en-US" dirty="0"/>
              <a:t>Objectively quantifies how and to what extent, each of these factors affect program performance outcomes</a:t>
            </a:r>
          </a:p>
          <a:p>
            <a:r>
              <a:rPr lang="en-US" dirty="0"/>
              <a:t>Negotiate now, targets change later</a:t>
            </a:r>
          </a:p>
          <a:p>
            <a:endParaRPr lang="en-US" dirty="0"/>
          </a:p>
        </p:txBody>
      </p:sp>
    </p:spTree>
    <p:extLst>
      <p:ext uri="{BB962C8B-B14F-4D97-AF65-F5344CB8AC3E}">
        <p14:creationId xmlns:p14="http://schemas.microsoft.com/office/powerpoint/2010/main" val="837398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1DE065-2F20-4166-AD49-D139965BD650}"/>
              </a:ext>
            </a:extLst>
          </p:cNvPr>
          <p:cNvSpPr>
            <a:spLocks noGrp="1"/>
          </p:cNvSpPr>
          <p:nvPr>
            <p:ph type="title"/>
          </p:nvPr>
        </p:nvSpPr>
        <p:spPr>
          <a:xfrm>
            <a:off x="3211010" y="610865"/>
            <a:ext cx="8716166" cy="561049"/>
          </a:xfrm>
        </p:spPr>
        <p:txBody>
          <a:bodyPr>
            <a:normAutofit fontScale="90000"/>
          </a:bodyPr>
          <a:lstStyle/>
          <a:p>
            <a:r>
              <a:rPr lang="en-US" dirty="0"/>
              <a:t>Local WIOA Performance Negotiation Tool</a:t>
            </a:r>
          </a:p>
        </p:txBody>
      </p:sp>
      <p:sp>
        <p:nvSpPr>
          <p:cNvPr id="7" name="TextBox 6">
            <a:extLst>
              <a:ext uri="{FF2B5EF4-FFF2-40B4-BE49-F238E27FC236}">
                <a16:creationId xmlns:a16="http://schemas.microsoft.com/office/drawing/2014/main" id="{FD6BD5B2-DBE3-43C4-9F2A-CD3DB93D9FEF}"/>
              </a:ext>
            </a:extLst>
          </p:cNvPr>
          <p:cNvSpPr txBox="1"/>
          <p:nvPr/>
        </p:nvSpPr>
        <p:spPr>
          <a:xfrm>
            <a:off x="1529542" y="1315518"/>
            <a:ext cx="9127374" cy="584775"/>
          </a:xfrm>
          <a:prstGeom prst="rect">
            <a:avLst/>
          </a:prstGeom>
          <a:noFill/>
        </p:spPr>
        <p:txBody>
          <a:bodyPr wrap="square" rtlCol="0">
            <a:spAutoFit/>
          </a:bodyPr>
          <a:lstStyle/>
          <a:p>
            <a:pPr algn="ctr"/>
            <a:r>
              <a:rPr lang="en-US" sz="3200" b="1" dirty="0">
                <a:solidFill>
                  <a:srgbClr val="C00000"/>
                </a:solidFill>
              </a:rPr>
              <a:t>ALPHA VERSION, NOT TO BE CITED</a:t>
            </a:r>
          </a:p>
        </p:txBody>
      </p:sp>
      <p:sp>
        <p:nvSpPr>
          <p:cNvPr id="2" name="TextBox 1">
            <a:extLst>
              <a:ext uri="{FF2B5EF4-FFF2-40B4-BE49-F238E27FC236}">
                <a16:creationId xmlns:a16="http://schemas.microsoft.com/office/drawing/2014/main" id="{A9C9C3D8-0A9E-4668-B345-59AEB3F4F24D}"/>
              </a:ext>
            </a:extLst>
          </p:cNvPr>
          <p:cNvSpPr txBox="1"/>
          <p:nvPr/>
        </p:nvSpPr>
        <p:spPr>
          <a:xfrm>
            <a:off x="419726" y="2248525"/>
            <a:ext cx="11018024" cy="1015663"/>
          </a:xfrm>
          <a:prstGeom prst="rect">
            <a:avLst/>
          </a:prstGeom>
          <a:noFill/>
        </p:spPr>
        <p:txBody>
          <a:bodyPr wrap="square" rtlCol="0">
            <a:spAutoFit/>
          </a:bodyPr>
          <a:lstStyle/>
          <a:p>
            <a:r>
              <a:rPr lang="en-US" sz="1200" dirty="0"/>
              <a:t>This data tool was designed to facilitate performance negotiations in implementation of the Workforce Innovation and Opportunity Act in Illinois. It includes information for comparing the unemployment situation and industry employment composition of each Local Workforce Innovation Area over time, as well as the results of the Statistical Adjustment Model provided by the U.S. Department of Labor for Illinois. </a:t>
            </a:r>
          </a:p>
          <a:p>
            <a:endParaRPr lang="en-US" sz="1200" dirty="0"/>
          </a:p>
          <a:p>
            <a:r>
              <a:rPr lang="en-US" sz="1200" dirty="0"/>
              <a:t>For questions about the data tool please contact Andy Blanke at ablanke1@niu.edu.</a:t>
            </a:r>
          </a:p>
        </p:txBody>
      </p:sp>
      <p:pic>
        <p:nvPicPr>
          <p:cNvPr id="8" name="Picture">
            <a:hlinkClick r:id="rId2"/>
            <a:extLst>
              <a:ext uri="{FF2B5EF4-FFF2-40B4-BE49-F238E27FC236}">
                <a16:creationId xmlns:a16="http://schemas.microsoft.com/office/drawing/2014/main" id="{E9B52452-1BC1-48E7-A5BA-C4EDC5F2EB07}"/>
              </a:ext>
            </a:extLst>
          </p:cNvPr>
          <p:cNvPicPr>
            <a:picLocks noChangeAspect="1"/>
          </p:cNvPicPr>
          <p:nvPr/>
        </p:nvPicPr>
        <p:blipFill rotWithShape="1">
          <a:blip r:embed="rId3"/>
          <a:srcRect t="37948" b="9949"/>
          <a:stretch/>
        </p:blipFill>
        <p:spPr>
          <a:xfrm>
            <a:off x="82954" y="3219078"/>
            <a:ext cx="12020550" cy="3573195"/>
          </a:xfrm>
          <a:prstGeom prst="rect">
            <a:avLst/>
          </a:prstGeom>
          <a:noFill/>
        </p:spPr>
      </p:pic>
    </p:spTree>
    <p:extLst>
      <p:ext uri="{BB962C8B-B14F-4D97-AF65-F5344CB8AC3E}">
        <p14:creationId xmlns:p14="http://schemas.microsoft.com/office/powerpoint/2010/main" val="103864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6A931E07-99D5-4E40-851C-D32FCB019ED9}"/>
              </a:ext>
            </a:extLst>
          </p:cNvPr>
          <p:cNvSpPr>
            <a:spLocks noGrp="1"/>
          </p:cNvSpPr>
          <p:nvPr>
            <p:ph type="title"/>
          </p:nvPr>
        </p:nvSpPr>
        <p:spPr>
          <a:xfrm>
            <a:off x="3211010" y="610865"/>
            <a:ext cx="8716166" cy="561049"/>
          </a:xfrm>
        </p:spPr>
        <p:txBody>
          <a:bodyPr>
            <a:normAutofit fontScale="90000"/>
          </a:bodyPr>
          <a:lstStyle/>
          <a:p>
            <a:r>
              <a:rPr lang="en-US" dirty="0"/>
              <a:t>Local WIOA Performance Negotiation Tool</a:t>
            </a:r>
          </a:p>
        </p:txBody>
      </p:sp>
      <p:pic>
        <p:nvPicPr>
          <p:cNvPr id="6" name="Picture">
            <a:hlinkClick r:id="rId2"/>
            <a:extLst>
              <a:ext uri="{FF2B5EF4-FFF2-40B4-BE49-F238E27FC236}">
                <a16:creationId xmlns:a16="http://schemas.microsoft.com/office/drawing/2014/main" id="{8C22DEE1-23FB-4B39-92F5-B95FF17FB1EC}"/>
              </a:ext>
            </a:extLst>
          </p:cNvPr>
          <p:cNvPicPr>
            <a:picLocks noChangeAspect="1"/>
          </p:cNvPicPr>
          <p:nvPr/>
        </p:nvPicPr>
        <p:blipFill>
          <a:blip r:embed="rId3"/>
          <a:stretch>
            <a:fillRect/>
          </a:stretch>
        </p:blipFill>
        <p:spPr>
          <a:xfrm>
            <a:off x="1224353" y="1299227"/>
            <a:ext cx="9743294" cy="5558773"/>
          </a:xfrm>
          <a:prstGeom prst="rect">
            <a:avLst/>
          </a:prstGeom>
          <a:noFill/>
        </p:spPr>
      </p:pic>
    </p:spTree>
    <p:extLst>
      <p:ext uri="{BB962C8B-B14F-4D97-AF65-F5344CB8AC3E}">
        <p14:creationId xmlns:p14="http://schemas.microsoft.com/office/powerpoint/2010/main" val="425975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907D11A-0EAD-432E-B7A5-AFABFE663C19}"/>
              </a:ext>
            </a:extLst>
          </p:cNvPr>
          <p:cNvSpPr>
            <a:spLocks noGrp="1"/>
          </p:cNvSpPr>
          <p:nvPr>
            <p:ph type="title"/>
          </p:nvPr>
        </p:nvSpPr>
        <p:spPr>
          <a:xfrm>
            <a:off x="3211010" y="610865"/>
            <a:ext cx="8716166" cy="561049"/>
          </a:xfrm>
        </p:spPr>
        <p:txBody>
          <a:bodyPr>
            <a:normAutofit fontScale="90000"/>
          </a:bodyPr>
          <a:lstStyle/>
          <a:p>
            <a:r>
              <a:rPr lang="en-US" dirty="0"/>
              <a:t>Local WIOA Performance Negotiation Tool</a:t>
            </a:r>
          </a:p>
        </p:txBody>
      </p:sp>
      <p:pic>
        <p:nvPicPr>
          <p:cNvPr id="4" name="Picture">
            <a:hlinkClick r:id="rId2"/>
            <a:extLst>
              <a:ext uri="{FF2B5EF4-FFF2-40B4-BE49-F238E27FC236}">
                <a16:creationId xmlns:a16="http://schemas.microsoft.com/office/drawing/2014/main" id="{BA5E6BC1-7CE9-4E1F-A6FC-82F171CC335C}"/>
              </a:ext>
            </a:extLst>
          </p:cNvPr>
          <p:cNvPicPr>
            <a:picLocks noChangeAspect="1"/>
          </p:cNvPicPr>
          <p:nvPr/>
        </p:nvPicPr>
        <p:blipFill>
          <a:blip r:embed="rId3"/>
          <a:stretch>
            <a:fillRect/>
          </a:stretch>
        </p:blipFill>
        <p:spPr>
          <a:xfrm>
            <a:off x="1246838" y="1324883"/>
            <a:ext cx="9698324" cy="5533117"/>
          </a:xfrm>
          <a:prstGeom prst="rect">
            <a:avLst/>
          </a:prstGeom>
          <a:noFill/>
        </p:spPr>
      </p:pic>
    </p:spTree>
    <p:extLst>
      <p:ext uri="{BB962C8B-B14F-4D97-AF65-F5344CB8AC3E}">
        <p14:creationId xmlns:p14="http://schemas.microsoft.com/office/powerpoint/2010/main" val="190423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7D8E62E-79E4-4AD6-A004-77A9594EF17F}"/>
              </a:ext>
            </a:extLst>
          </p:cNvPr>
          <p:cNvSpPr>
            <a:spLocks noGrp="1"/>
          </p:cNvSpPr>
          <p:nvPr>
            <p:ph type="title"/>
          </p:nvPr>
        </p:nvSpPr>
        <p:spPr>
          <a:xfrm>
            <a:off x="3211010" y="610865"/>
            <a:ext cx="8716166" cy="561049"/>
          </a:xfrm>
        </p:spPr>
        <p:txBody>
          <a:bodyPr>
            <a:normAutofit fontScale="90000"/>
          </a:bodyPr>
          <a:lstStyle/>
          <a:p>
            <a:r>
              <a:rPr lang="en-US" dirty="0"/>
              <a:t>Local WIOA Performance Negotiation Tool</a:t>
            </a:r>
          </a:p>
        </p:txBody>
      </p:sp>
      <p:sp>
        <p:nvSpPr>
          <p:cNvPr id="2" name="TextBox 1">
            <a:extLst>
              <a:ext uri="{FF2B5EF4-FFF2-40B4-BE49-F238E27FC236}">
                <a16:creationId xmlns:a16="http://schemas.microsoft.com/office/drawing/2014/main" id="{84620555-EB0C-48FD-80DA-C8FF38D39DF6}"/>
              </a:ext>
            </a:extLst>
          </p:cNvPr>
          <p:cNvSpPr txBox="1"/>
          <p:nvPr/>
        </p:nvSpPr>
        <p:spPr>
          <a:xfrm>
            <a:off x="1096936" y="1417539"/>
            <a:ext cx="9818270" cy="769441"/>
          </a:xfrm>
          <a:prstGeom prst="rect">
            <a:avLst/>
          </a:prstGeom>
          <a:solidFill>
            <a:srgbClr val="F0E199"/>
          </a:solidFill>
        </p:spPr>
        <p:txBody>
          <a:bodyPr wrap="square" rtlCol="0">
            <a:spAutoFit/>
          </a:bodyPr>
          <a:lstStyle/>
          <a:p>
            <a:r>
              <a:rPr lang="en-US" sz="2200" b="1" dirty="0"/>
              <a:t>This model is for demonstration purposes only. Placeholder values are used and they do not reflect the actual conditions in Local Workforce Innovation Areas. </a:t>
            </a:r>
          </a:p>
        </p:txBody>
      </p:sp>
      <p:pic>
        <p:nvPicPr>
          <p:cNvPr id="5" name="Picture">
            <a:hlinkClick r:id="rId2"/>
            <a:extLst>
              <a:ext uri="{FF2B5EF4-FFF2-40B4-BE49-F238E27FC236}">
                <a16:creationId xmlns:a16="http://schemas.microsoft.com/office/drawing/2014/main" id="{D142D6E2-98C6-409C-B6CF-E89D6E2D4FEA}"/>
              </a:ext>
            </a:extLst>
          </p:cNvPr>
          <p:cNvPicPr>
            <a:picLocks noChangeAspect="1"/>
          </p:cNvPicPr>
          <p:nvPr/>
        </p:nvPicPr>
        <p:blipFill rotWithShape="1">
          <a:blip r:embed="rId3"/>
          <a:srcRect t="18462"/>
          <a:stretch/>
        </p:blipFill>
        <p:spPr>
          <a:xfrm>
            <a:off x="1096936" y="2186980"/>
            <a:ext cx="9998127" cy="4651086"/>
          </a:xfrm>
          <a:prstGeom prst="rect">
            <a:avLst/>
          </a:prstGeom>
          <a:noFill/>
        </p:spPr>
      </p:pic>
    </p:spTree>
    <p:extLst>
      <p:ext uri="{BB962C8B-B14F-4D97-AF65-F5344CB8AC3E}">
        <p14:creationId xmlns:p14="http://schemas.microsoft.com/office/powerpoint/2010/main" val="385704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C048-1FE0-460F-89C2-FC0C21E0CFA1}"/>
              </a:ext>
            </a:extLst>
          </p:cNvPr>
          <p:cNvSpPr>
            <a:spLocks noGrp="1"/>
          </p:cNvSpPr>
          <p:nvPr>
            <p:ph type="title"/>
          </p:nvPr>
        </p:nvSpPr>
        <p:spPr/>
        <p:txBody>
          <a:bodyPr>
            <a:normAutofit fontScale="90000"/>
          </a:bodyPr>
          <a:lstStyle/>
          <a:p>
            <a:r>
              <a:rPr lang="en-US" dirty="0"/>
              <a:t>Economic Data Resources</a:t>
            </a:r>
          </a:p>
        </p:txBody>
      </p:sp>
      <p:sp>
        <p:nvSpPr>
          <p:cNvPr id="3" name="Content Placeholder 2">
            <a:extLst>
              <a:ext uri="{FF2B5EF4-FFF2-40B4-BE49-F238E27FC236}">
                <a16:creationId xmlns:a16="http://schemas.microsoft.com/office/drawing/2014/main" id="{47E729C9-0CD6-4905-AC86-E675407FCE93}"/>
              </a:ext>
            </a:extLst>
          </p:cNvPr>
          <p:cNvSpPr>
            <a:spLocks noGrp="1"/>
          </p:cNvSpPr>
          <p:nvPr>
            <p:ph idx="1"/>
          </p:nvPr>
        </p:nvSpPr>
        <p:spPr/>
        <p:txBody>
          <a:bodyPr/>
          <a:lstStyle/>
          <a:p>
            <a:pPr fontAlgn="t">
              <a:buFont typeface="Arial" panose="020B0604020202020204" pitchFamily="34" charset="0"/>
              <a:buChar char="•"/>
            </a:pPr>
            <a:r>
              <a:rPr lang="en-US" u="sng" dirty="0">
                <a:solidFill>
                  <a:srgbClr val="0563C1"/>
                </a:solidFill>
                <a:latin typeface="Source Sans Pro" panose="020B0503030403020204" pitchFamily="34" charset="0"/>
                <a:hlinkClick r:id="rId3">
                  <a:extLst>
                    <a:ext uri="{A12FA001-AC4F-418D-AE19-62706E023703}">
                      <ahyp:hlinkClr xmlns:ahyp="http://schemas.microsoft.com/office/drawing/2018/hyperlinkcolor" val="tx"/>
                    </a:ext>
                  </a:extLst>
                </a:hlinkClick>
              </a:rPr>
              <a:t>Bureau of Labor Statistics</a:t>
            </a:r>
            <a:endParaRPr lang="en-US" dirty="0">
              <a:solidFill>
                <a:srgbClr val="0563C1"/>
              </a:solidFill>
              <a:latin typeface="Source Sans Pro" panose="020B0503030403020204" pitchFamily="34" charset="0"/>
            </a:endParaRPr>
          </a:p>
          <a:p>
            <a:pPr marL="742950" lvl="1" indent="-285750" fontAlgn="t">
              <a:buFont typeface="Arial" panose="020B0604020202020204" pitchFamily="34" charset="0"/>
              <a:buChar char="•"/>
            </a:pPr>
            <a:r>
              <a:rPr lang="en-US" u="sng" dirty="0">
                <a:solidFill>
                  <a:srgbClr val="0563C1"/>
                </a:solidFill>
                <a:latin typeface="Source Sans Pro" panose="020B0503030403020204" pitchFamily="34" charset="0"/>
                <a:hlinkClick r:id="rId4">
                  <a:extLst>
                    <a:ext uri="{A12FA001-AC4F-418D-AE19-62706E023703}">
                      <ahyp:hlinkClr xmlns:ahyp="http://schemas.microsoft.com/office/drawing/2018/hyperlinkcolor" val="tx"/>
                    </a:ext>
                  </a:extLst>
                </a:hlinkClick>
              </a:rPr>
              <a:t>Local Area Unemployment Statistics</a:t>
            </a:r>
            <a:endParaRPr lang="en-US" dirty="0">
              <a:solidFill>
                <a:srgbClr val="0563C1"/>
              </a:solidFill>
              <a:latin typeface="Source Sans Pro" panose="020B0503030403020204" pitchFamily="34" charset="0"/>
            </a:endParaRPr>
          </a:p>
          <a:p>
            <a:pPr marL="742950" lvl="1" indent="-285750" fontAlgn="t">
              <a:buFont typeface="Arial" panose="020B0604020202020204" pitchFamily="34" charset="0"/>
              <a:buChar char="•"/>
            </a:pPr>
            <a:r>
              <a:rPr lang="en-US" u="sng" dirty="0">
                <a:solidFill>
                  <a:srgbClr val="0563C1"/>
                </a:solidFill>
                <a:latin typeface="Source Sans Pro" panose="020B0503030403020204" pitchFamily="34" charset="0"/>
                <a:hlinkClick r:id="rId5">
                  <a:extLst>
                    <a:ext uri="{A12FA001-AC4F-418D-AE19-62706E023703}">
                      <ahyp:hlinkClr xmlns:ahyp="http://schemas.microsoft.com/office/drawing/2018/hyperlinkcolor" val="tx"/>
                    </a:ext>
                  </a:extLst>
                </a:hlinkClick>
              </a:rPr>
              <a:t>Quarterly Census of Employment and Wages</a:t>
            </a:r>
            <a:endParaRPr lang="en-US" dirty="0">
              <a:solidFill>
                <a:srgbClr val="0563C1"/>
              </a:solidFill>
              <a:latin typeface="Source Sans Pro" panose="020B0503030403020204" pitchFamily="34" charset="0"/>
            </a:endParaRPr>
          </a:p>
          <a:p>
            <a:pPr fontAlgn="t">
              <a:buFont typeface="Arial" panose="020B0604020202020204" pitchFamily="34" charset="0"/>
              <a:buChar char="•"/>
            </a:pPr>
            <a:r>
              <a:rPr lang="en-US" u="sng" dirty="0">
                <a:solidFill>
                  <a:srgbClr val="0563C1"/>
                </a:solidFill>
                <a:latin typeface="Source Sans Pro" panose="020B0503030403020204" pitchFamily="34" charset="0"/>
                <a:hlinkClick r:id="rId6">
                  <a:extLst>
                    <a:ext uri="{A12FA001-AC4F-418D-AE19-62706E023703}">
                      <ahyp:hlinkClr xmlns:ahyp="http://schemas.microsoft.com/office/drawing/2018/hyperlinkcolor" val="tx"/>
                    </a:ext>
                  </a:extLst>
                </a:hlinkClick>
              </a:rPr>
              <a:t>U.S. Census Bureau</a:t>
            </a:r>
            <a:endParaRPr lang="en-US" dirty="0">
              <a:solidFill>
                <a:srgbClr val="0563C1"/>
              </a:solidFill>
              <a:latin typeface="Source Sans Pro" panose="020B0503030403020204" pitchFamily="34" charset="0"/>
            </a:endParaRPr>
          </a:p>
          <a:p>
            <a:pPr fontAlgn="t">
              <a:buFont typeface="Arial" panose="020B0604020202020204" pitchFamily="34" charset="0"/>
              <a:buChar char="•"/>
            </a:pPr>
            <a:r>
              <a:rPr lang="en-US" u="sng" dirty="0">
                <a:solidFill>
                  <a:srgbClr val="0563C1"/>
                </a:solidFill>
                <a:latin typeface="Source Sans Pro" panose="020B0503030403020204" pitchFamily="34" charset="0"/>
                <a:hlinkClick r:id="rId7">
                  <a:extLst>
                    <a:ext uri="{A12FA001-AC4F-418D-AE19-62706E023703}">
                      <ahyp:hlinkClr xmlns:ahyp="http://schemas.microsoft.com/office/drawing/2018/hyperlinkcolor" val="tx"/>
                    </a:ext>
                  </a:extLst>
                </a:hlinkClick>
              </a:rPr>
              <a:t>Guide to State and Local Workforce Data</a:t>
            </a:r>
            <a:endParaRPr lang="en-US" dirty="0">
              <a:solidFill>
                <a:srgbClr val="0563C1"/>
              </a:solidFill>
              <a:latin typeface="Source Sans Pro" panose="020B0503030403020204" pitchFamily="34" charset="0"/>
            </a:endParaRPr>
          </a:p>
          <a:p>
            <a:pPr fontAlgn="t">
              <a:buFont typeface="Arial" panose="020B0604020202020204" pitchFamily="34" charset="0"/>
              <a:buChar char="•"/>
            </a:pPr>
            <a:r>
              <a:rPr lang="en-US" u="sng" dirty="0">
                <a:solidFill>
                  <a:srgbClr val="0563C1"/>
                </a:solidFill>
                <a:latin typeface="Source Sans Pro" panose="020B0503030403020204" pitchFamily="34" charset="0"/>
                <a:hlinkClick r:id="rId8">
                  <a:extLst>
                    <a:ext uri="{A12FA001-AC4F-418D-AE19-62706E023703}">
                      <ahyp:hlinkClr xmlns:ahyp="http://schemas.microsoft.com/office/drawing/2018/hyperlinkcolor" val="tx"/>
                    </a:ext>
                  </a:extLst>
                </a:hlinkClick>
              </a:rPr>
              <a:t>Center for Economic Studies (CES)</a:t>
            </a:r>
            <a:endParaRPr lang="en-US" dirty="0">
              <a:solidFill>
                <a:srgbClr val="0563C1"/>
              </a:solidFill>
              <a:latin typeface="Source Sans Pro" panose="020B0503030403020204" pitchFamily="34" charset="0"/>
            </a:endParaRPr>
          </a:p>
        </p:txBody>
      </p:sp>
    </p:spTree>
    <p:extLst>
      <p:ext uri="{BB962C8B-B14F-4D97-AF65-F5344CB8AC3E}">
        <p14:creationId xmlns:p14="http://schemas.microsoft.com/office/powerpoint/2010/main" val="2587191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ED24-E757-415B-ABD2-7AAA21804C97}"/>
              </a:ext>
            </a:extLst>
          </p:cNvPr>
          <p:cNvSpPr>
            <a:spLocks noGrp="1"/>
          </p:cNvSpPr>
          <p:nvPr>
            <p:ph type="title"/>
          </p:nvPr>
        </p:nvSpPr>
        <p:spPr/>
        <p:txBody>
          <a:bodyPr>
            <a:normAutofit fontScale="90000"/>
          </a:bodyPr>
          <a:lstStyle/>
          <a:p>
            <a:r>
              <a:rPr lang="en-US" dirty="0"/>
              <a:t>Negotiation References</a:t>
            </a:r>
          </a:p>
        </p:txBody>
      </p:sp>
      <p:sp>
        <p:nvSpPr>
          <p:cNvPr id="3" name="Content Placeholder 2">
            <a:extLst>
              <a:ext uri="{FF2B5EF4-FFF2-40B4-BE49-F238E27FC236}">
                <a16:creationId xmlns:a16="http://schemas.microsoft.com/office/drawing/2014/main" id="{A26C304C-3CBB-4D63-972E-76F1C0C5F980}"/>
              </a:ext>
            </a:extLst>
          </p:cNvPr>
          <p:cNvSpPr>
            <a:spLocks noGrp="1"/>
          </p:cNvSpPr>
          <p:nvPr>
            <p:ph idx="1"/>
          </p:nvPr>
        </p:nvSpPr>
        <p:spPr>
          <a:xfrm>
            <a:off x="838199" y="2118166"/>
            <a:ext cx="10982499" cy="4739833"/>
          </a:xfrm>
        </p:spPr>
        <p:txBody>
          <a:bodyPr>
            <a:normAutofit fontScale="85000" lnSpcReduction="10000"/>
          </a:bodyPr>
          <a:lstStyle/>
          <a:p>
            <a:pPr hangingPunct="0"/>
            <a:r>
              <a:rPr lang="en-US" u="sng" dirty="0">
                <a:hlinkClick r:id="rId3"/>
              </a:rPr>
              <a:t>WIOA Policy 3.2 General Requirements for Negotiation of Performance Goals</a:t>
            </a:r>
            <a:endParaRPr lang="en-US" u="sng" dirty="0"/>
          </a:p>
          <a:p>
            <a:pPr lvl="1" hangingPunct="0"/>
            <a:r>
              <a:rPr lang="en-US" dirty="0"/>
              <a:t>WIOA Notice 20-NOT-01 Local Performance Goals Negotiations</a:t>
            </a:r>
            <a:endParaRPr lang="en-US" dirty="0">
              <a:hlinkClick r:id="rId4">
                <a:extLst>
                  <a:ext uri="{A12FA001-AC4F-418D-AE19-62706E023703}">
                    <ahyp:hlinkClr xmlns:ahyp="http://schemas.microsoft.com/office/drawing/2018/hyperlinkcolor" val="tx"/>
                  </a:ext>
                </a:extLst>
              </a:hlinkClick>
            </a:endParaRPr>
          </a:p>
          <a:p>
            <a:pPr hangingPunct="0"/>
            <a:r>
              <a:rPr lang="en-US" u="sng" dirty="0">
                <a:solidFill>
                  <a:srgbClr val="4472C4"/>
                </a:solidFill>
                <a:hlinkClick r:id="rId4">
                  <a:extLst>
                    <a:ext uri="{A12FA001-AC4F-418D-AE19-62706E023703}">
                      <ahyp:hlinkClr xmlns:ahyp="http://schemas.microsoft.com/office/drawing/2018/hyperlinkcolor" val="tx"/>
                    </a:ext>
                  </a:extLst>
                </a:hlinkClick>
              </a:rPr>
              <a:t>WIOA Policy WIOA Section 116(c)</a:t>
            </a:r>
            <a:endParaRPr lang="en-US" dirty="0">
              <a:solidFill>
                <a:srgbClr val="4472C4"/>
              </a:solidFill>
            </a:endParaRPr>
          </a:p>
          <a:p>
            <a:r>
              <a:rPr lang="en-US" u="sng" dirty="0">
                <a:hlinkClick r:id="rId5"/>
              </a:rPr>
              <a:t>WIOA: Final Rule Section 677 Subpart C published at Federal Register Vol. 81, No. 161</a:t>
            </a:r>
            <a:endParaRPr lang="en-US" u="sng" dirty="0"/>
          </a:p>
          <a:p>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TEGL No. 10-16, Change 1, Performance Accountability Guidance</a:t>
            </a: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TEGL No. 09-17, Negotiating Performance Goals</a:t>
            </a: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TEGL No. 11-19, Negotiations and Sanctions Guidance</a:t>
            </a:r>
            <a:endPar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r>
              <a:rPr lang="en-US" u="sng" dirty="0">
                <a:hlinkClick r:id="rId9"/>
              </a:rPr>
              <a:t>WIOA Wednesday: Using the Statistical Adjustment Model for Negotiating WIOA Performance Levels</a:t>
            </a:r>
            <a:endParaRPr lang="en-US" u="sng" dirty="0"/>
          </a:p>
          <a:p>
            <a:r>
              <a:rPr lang="en-US" u="sng" dirty="0">
                <a:hlinkClick r:id="rId10"/>
              </a:rPr>
              <a:t>“WIOA Performance Indicators – Definitions and Training Timing Chart</a:t>
            </a:r>
            <a:endParaRPr lang="en-US" u="sng" dirty="0"/>
          </a:p>
          <a:p>
            <a:r>
              <a:rPr lang="en-US" u="sng" dirty="0">
                <a:hlinkClick r:id="rId11"/>
              </a:rPr>
              <a:t>A Methodology for Statistical Adjustment under the Workforce Innovation and Opportunity Act (WIOA)</a:t>
            </a:r>
            <a:endParaRPr lang="en-US" dirty="0"/>
          </a:p>
        </p:txBody>
      </p:sp>
    </p:spTree>
    <p:extLst>
      <p:ext uri="{BB962C8B-B14F-4D97-AF65-F5344CB8AC3E}">
        <p14:creationId xmlns:p14="http://schemas.microsoft.com/office/powerpoint/2010/main" val="367677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F3B8-4CA0-424A-ADE2-3ADDE28E86C9}"/>
              </a:ext>
            </a:extLst>
          </p:cNvPr>
          <p:cNvSpPr>
            <a:spLocks noGrp="1"/>
          </p:cNvSpPr>
          <p:nvPr>
            <p:ph type="title"/>
          </p:nvPr>
        </p:nvSpPr>
        <p:spPr>
          <a:xfrm>
            <a:off x="3211010" y="610865"/>
            <a:ext cx="8142790" cy="561049"/>
          </a:xfrm>
        </p:spPr>
        <p:txBody>
          <a:bodyPr anchor="ctr">
            <a:normAutofit fontScale="90000"/>
          </a:bodyPr>
          <a:lstStyle/>
          <a:p>
            <a:r>
              <a:rPr lang="en-US" dirty="0"/>
              <a:t>Illinois Performance Accountability and Transparency System (IPATS) Objectives</a:t>
            </a:r>
          </a:p>
        </p:txBody>
      </p:sp>
      <p:sp>
        <p:nvSpPr>
          <p:cNvPr id="4" name="Slide Number Placeholder 3">
            <a:extLst>
              <a:ext uri="{FF2B5EF4-FFF2-40B4-BE49-F238E27FC236}">
                <a16:creationId xmlns:a16="http://schemas.microsoft.com/office/drawing/2014/main" id="{CD6455E9-BFC5-433C-8331-8A28AF43F689}"/>
              </a:ext>
            </a:extLst>
          </p:cNvPr>
          <p:cNvSpPr>
            <a:spLocks noGrp="1"/>
          </p:cNvSpPr>
          <p:nvPr>
            <p:ph type="sldNum" sz="quarter" idx="12"/>
          </p:nvPr>
        </p:nvSpPr>
        <p:spPr/>
        <p:txBody>
          <a:bodyPr>
            <a:normAutofit/>
          </a:bodyPr>
          <a:lstStyle/>
          <a:p>
            <a:pPr>
              <a:spcAft>
                <a:spcPts val="600"/>
              </a:spcAft>
            </a:pPr>
            <a:fld id="{62E03C93-A8B5-5E4D-ADDE-FACFC10B3CD1}" type="slidenum">
              <a:rPr lang="en-US">
                <a:solidFill>
                  <a:prstClr val="black">
                    <a:tint val="75000"/>
                  </a:prstClr>
                </a:solidFill>
              </a:rPr>
              <a:pPr>
                <a:spcAft>
                  <a:spcPts val="600"/>
                </a:spcAft>
              </a:pPr>
              <a:t>27</a:t>
            </a:fld>
            <a:endParaRPr lang="en-US" dirty="0">
              <a:solidFill>
                <a:prstClr val="black">
                  <a:tint val="75000"/>
                </a:prstClr>
              </a:solidFill>
            </a:endParaRPr>
          </a:p>
        </p:txBody>
      </p:sp>
      <p:pic>
        <p:nvPicPr>
          <p:cNvPr id="7" name="Content Placeholder 6">
            <a:extLst>
              <a:ext uri="{FF2B5EF4-FFF2-40B4-BE49-F238E27FC236}">
                <a16:creationId xmlns:a16="http://schemas.microsoft.com/office/drawing/2014/main" id="{14F95510-334E-499F-9A54-176D8A040923}"/>
              </a:ext>
            </a:extLst>
          </p:cNvPr>
          <p:cNvPicPr>
            <a:picLocks noGrp="1" noChangeAspect="1"/>
          </p:cNvPicPr>
          <p:nvPr>
            <p:ph idx="1"/>
          </p:nvPr>
        </p:nvPicPr>
        <p:blipFill>
          <a:blip r:embed="rId2"/>
          <a:stretch>
            <a:fillRect/>
          </a:stretch>
        </p:blipFill>
        <p:spPr>
          <a:xfrm>
            <a:off x="959675" y="2336675"/>
            <a:ext cx="10272650" cy="3621338"/>
          </a:xfrm>
          <a:prstGeom prst="rect">
            <a:avLst/>
          </a:prstGeom>
        </p:spPr>
      </p:pic>
      <p:cxnSp>
        <p:nvCxnSpPr>
          <p:cNvPr id="9" name="Straight Connector 8">
            <a:extLst>
              <a:ext uri="{FF2B5EF4-FFF2-40B4-BE49-F238E27FC236}">
                <a16:creationId xmlns:a16="http://schemas.microsoft.com/office/drawing/2014/main" id="{5CC7DF09-8511-4C4E-B387-B819E3CA4264}"/>
              </a:ext>
            </a:extLst>
          </p:cNvPr>
          <p:cNvCxnSpPr/>
          <p:nvPr/>
        </p:nvCxnSpPr>
        <p:spPr>
          <a:xfrm>
            <a:off x="959675" y="1828800"/>
            <a:ext cx="10272650" cy="0"/>
          </a:xfrm>
          <a:prstGeom prst="line">
            <a:avLst/>
          </a:prstGeom>
          <a:ln w="57150">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7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74E7-D548-427E-8F4E-0EE9DB4D9F2B}"/>
              </a:ext>
            </a:extLst>
          </p:cNvPr>
          <p:cNvSpPr>
            <a:spLocks noGrp="1"/>
          </p:cNvSpPr>
          <p:nvPr>
            <p:ph type="title"/>
          </p:nvPr>
        </p:nvSpPr>
        <p:spPr>
          <a:xfrm>
            <a:off x="612648" y="1078992"/>
            <a:ext cx="6272784" cy="1536192"/>
          </a:xfrm>
        </p:spPr>
        <p:txBody>
          <a:bodyPr vert="horz" lIns="91440" tIns="45720" rIns="91440" bIns="45720" rtlCol="0" anchor="b">
            <a:normAutofit/>
          </a:bodyPr>
          <a:lstStyle/>
          <a:p>
            <a:r>
              <a:rPr lang="en-US" sz="4000" dirty="0"/>
              <a:t>Performance Accountability Statewide</a:t>
            </a:r>
          </a:p>
        </p:txBody>
      </p:sp>
      <p:sp>
        <p:nvSpPr>
          <p:cNvPr id="8" name="TextBox 7">
            <a:extLst>
              <a:ext uri="{FF2B5EF4-FFF2-40B4-BE49-F238E27FC236}">
                <a16:creationId xmlns:a16="http://schemas.microsoft.com/office/drawing/2014/main" id="{C0DD27AD-49C9-4626-B631-E2D0ADE0759D}"/>
              </a:ext>
            </a:extLst>
          </p:cNvPr>
          <p:cNvSpPr txBox="1"/>
          <p:nvPr/>
        </p:nvSpPr>
        <p:spPr>
          <a:xfrm>
            <a:off x="565815" y="3122300"/>
            <a:ext cx="5582896" cy="2883120"/>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58595B"/>
                </a:solidFill>
              </a:rPr>
              <a:t>WIOA Key Performance Indicator Outcomes:</a:t>
            </a:r>
          </a:p>
          <a:p>
            <a:pPr marL="457200" indent="-228600">
              <a:lnSpc>
                <a:spcPct val="90000"/>
              </a:lnSpc>
              <a:spcAft>
                <a:spcPts val="600"/>
              </a:spcAft>
              <a:buFont typeface="Arial" panose="020B0604020202020204" pitchFamily="34" charset="0"/>
              <a:buChar char="•"/>
            </a:pPr>
            <a:r>
              <a:rPr lang="en-US" sz="2200" dirty="0">
                <a:solidFill>
                  <a:srgbClr val="58595B"/>
                </a:solidFill>
              </a:rPr>
              <a:t>Employment Rate 2</a:t>
            </a:r>
            <a:r>
              <a:rPr lang="en-US" sz="2200" baseline="30000" dirty="0">
                <a:solidFill>
                  <a:srgbClr val="58595B"/>
                </a:solidFill>
              </a:rPr>
              <a:t>nd</a:t>
            </a:r>
            <a:r>
              <a:rPr lang="en-US" sz="2200" dirty="0">
                <a:solidFill>
                  <a:srgbClr val="58595B"/>
                </a:solidFill>
              </a:rPr>
              <a:t> Quarter after Exit</a:t>
            </a:r>
          </a:p>
          <a:p>
            <a:pPr marL="457200" indent="-228600">
              <a:lnSpc>
                <a:spcPct val="90000"/>
              </a:lnSpc>
              <a:spcAft>
                <a:spcPts val="600"/>
              </a:spcAft>
              <a:buFont typeface="Arial" panose="020B0604020202020204" pitchFamily="34" charset="0"/>
              <a:buChar char="•"/>
            </a:pPr>
            <a:r>
              <a:rPr lang="en-US" sz="2200" dirty="0">
                <a:solidFill>
                  <a:srgbClr val="58595B"/>
                </a:solidFill>
              </a:rPr>
              <a:t>Employment Rate 4</a:t>
            </a:r>
            <a:r>
              <a:rPr lang="en-US" sz="2200" baseline="30000" dirty="0">
                <a:solidFill>
                  <a:srgbClr val="58595B"/>
                </a:solidFill>
              </a:rPr>
              <a:t>th</a:t>
            </a:r>
            <a:r>
              <a:rPr lang="en-US" sz="2200" dirty="0">
                <a:solidFill>
                  <a:srgbClr val="58595B"/>
                </a:solidFill>
              </a:rPr>
              <a:t> Quarter after Exit</a:t>
            </a:r>
          </a:p>
          <a:p>
            <a:pPr marL="457200" indent="-228600">
              <a:lnSpc>
                <a:spcPct val="90000"/>
              </a:lnSpc>
              <a:spcAft>
                <a:spcPts val="600"/>
              </a:spcAft>
              <a:buFont typeface="Arial" panose="020B0604020202020204" pitchFamily="34" charset="0"/>
              <a:buChar char="•"/>
            </a:pPr>
            <a:r>
              <a:rPr lang="en-US" sz="2200" dirty="0">
                <a:solidFill>
                  <a:srgbClr val="58595B"/>
                </a:solidFill>
              </a:rPr>
              <a:t>Median Earnings 2</a:t>
            </a:r>
            <a:r>
              <a:rPr lang="en-US" sz="2200" baseline="30000" dirty="0">
                <a:solidFill>
                  <a:srgbClr val="58595B"/>
                </a:solidFill>
              </a:rPr>
              <a:t>nd</a:t>
            </a:r>
            <a:r>
              <a:rPr lang="en-US" sz="2200" dirty="0">
                <a:solidFill>
                  <a:srgbClr val="58595B"/>
                </a:solidFill>
              </a:rPr>
              <a:t> Quarter after Exit</a:t>
            </a:r>
          </a:p>
          <a:p>
            <a:pPr marL="457200" indent="-228600">
              <a:lnSpc>
                <a:spcPct val="90000"/>
              </a:lnSpc>
              <a:spcAft>
                <a:spcPts val="600"/>
              </a:spcAft>
              <a:buFont typeface="Arial" panose="020B0604020202020204" pitchFamily="34" charset="0"/>
              <a:buChar char="•"/>
            </a:pPr>
            <a:r>
              <a:rPr lang="en-US" sz="2200" dirty="0">
                <a:solidFill>
                  <a:srgbClr val="58595B"/>
                </a:solidFill>
              </a:rPr>
              <a:t>Credential Attainment</a:t>
            </a:r>
          </a:p>
          <a:p>
            <a:pPr marL="457200" indent="-228600">
              <a:lnSpc>
                <a:spcPct val="90000"/>
              </a:lnSpc>
              <a:spcAft>
                <a:spcPts val="600"/>
              </a:spcAft>
              <a:buFont typeface="Arial" panose="020B0604020202020204" pitchFamily="34" charset="0"/>
              <a:buChar char="•"/>
            </a:pPr>
            <a:r>
              <a:rPr lang="en-US" sz="2200" dirty="0">
                <a:solidFill>
                  <a:srgbClr val="58595B"/>
                </a:solidFill>
              </a:rPr>
              <a:t>Measurable Skills Gain</a:t>
            </a:r>
          </a:p>
          <a:p>
            <a:pPr marL="457200" indent="-228600">
              <a:lnSpc>
                <a:spcPct val="90000"/>
              </a:lnSpc>
              <a:spcAft>
                <a:spcPts val="600"/>
              </a:spcAft>
              <a:buFont typeface="Arial" panose="020B0604020202020204" pitchFamily="34" charset="0"/>
              <a:buChar char="•"/>
            </a:pPr>
            <a:r>
              <a:rPr lang="en-US" sz="2200" dirty="0">
                <a:solidFill>
                  <a:srgbClr val="58595B"/>
                </a:solidFill>
              </a:rPr>
              <a:t>Effectiveness in Serving Employers</a:t>
            </a:r>
          </a:p>
          <a:p>
            <a:pPr indent="-228600">
              <a:lnSpc>
                <a:spcPct val="90000"/>
              </a:lnSpc>
              <a:spcAft>
                <a:spcPts val="600"/>
              </a:spcAft>
              <a:buFont typeface="Arial" panose="020B0604020202020204" pitchFamily="34" charset="0"/>
              <a:buChar char="•"/>
            </a:pPr>
            <a:endParaRPr lang="en-US" sz="2200" dirty="0"/>
          </a:p>
        </p:txBody>
      </p:sp>
      <p:sp>
        <p:nvSpPr>
          <p:cNvPr id="3" name="Slide Number Placeholder 2">
            <a:extLst>
              <a:ext uri="{FF2B5EF4-FFF2-40B4-BE49-F238E27FC236}">
                <a16:creationId xmlns:a16="http://schemas.microsoft.com/office/drawing/2014/main" id="{4AB99F7C-8F25-41C1-B20C-79DFA7A92C03}"/>
              </a:ext>
            </a:extLst>
          </p:cNvPr>
          <p:cNvSpPr>
            <a:spLocks noGrp="1"/>
          </p:cNvSpPr>
          <p:nvPr>
            <p:ph type="sldNum" sz="quarter" idx="12"/>
          </p:nvPr>
        </p:nvSpPr>
        <p:spPr>
          <a:xfrm>
            <a:off x="8811769" y="6356350"/>
            <a:ext cx="2743200" cy="365125"/>
          </a:xfrm>
        </p:spPr>
        <p:txBody>
          <a:bodyPr vert="horz" lIns="91440" tIns="45720" rIns="91440" bIns="45720" rtlCol="0" anchor="ctr">
            <a:normAutofit/>
          </a:bodyPr>
          <a:lstStyle/>
          <a:p>
            <a:pPr>
              <a:spcAft>
                <a:spcPts val="600"/>
              </a:spcAft>
            </a:pPr>
            <a:fld id="{4C252FB9-B173-B746-BC64-1AB9D36BCBA0}" type="slidenum">
              <a:rPr lang="en-US">
                <a:solidFill>
                  <a:schemeClr val="tx1">
                    <a:lumMod val="50000"/>
                    <a:lumOff val="50000"/>
                  </a:schemeClr>
                </a:solidFill>
              </a:rPr>
              <a:pPr>
                <a:spcAft>
                  <a:spcPts val="600"/>
                </a:spcAft>
              </a:pPr>
              <a:t>28</a:t>
            </a:fld>
            <a:endParaRPr lang="en-US" dirty="0">
              <a:solidFill>
                <a:schemeClr val="tx1">
                  <a:lumMod val="50000"/>
                  <a:lumOff val="50000"/>
                </a:schemeClr>
              </a:solidFill>
            </a:endParaRPr>
          </a:p>
        </p:txBody>
      </p:sp>
      <p:sp>
        <p:nvSpPr>
          <p:cNvPr id="4" name="Content Placeholder 2">
            <a:extLst>
              <a:ext uri="{FF2B5EF4-FFF2-40B4-BE49-F238E27FC236}">
                <a16:creationId xmlns:a16="http://schemas.microsoft.com/office/drawing/2014/main" id="{4FDAD622-B0CE-4A5F-A557-9A07A45C9E6D}"/>
              </a:ext>
            </a:extLst>
          </p:cNvPr>
          <p:cNvSpPr txBox="1">
            <a:spLocks/>
          </p:cNvSpPr>
          <p:nvPr/>
        </p:nvSpPr>
        <p:spPr>
          <a:xfrm>
            <a:off x="838200" y="1518559"/>
            <a:ext cx="10515600" cy="520291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3200" dirty="0"/>
          </a:p>
        </p:txBody>
      </p:sp>
      <p:pic>
        <p:nvPicPr>
          <p:cNvPr id="7" name="Picture 6">
            <a:extLst>
              <a:ext uri="{FF2B5EF4-FFF2-40B4-BE49-F238E27FC236}">
                <a16:creationId xmlns:a16="http://schemas.microsoft.com/office/drawing/2014/main" id="{238D4337-DC11-4950-936E-761CEC1AFEE3}"/>
              </a:ext>
            </a:extLst>
          </p:cNvPr>
          <p:cNvPicPr>
            <a:picLocks noChangeAspect="1"/>
          </p:cNvPicPr>
          <p:nvPr/>
        </p:nvPicPr>
        <p:blipFill>
          <a:blip r:embed="rId3"/>
          <a:stretch>
            <a:fillRect/>
          </a:stretch>
        </p:blipFill>
        <p:spPr>
          <a:xfrm>
            <a:off x="6973046" y="427084"/>
            <a:ext cx="5015445" cy="302942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66FD83D-C011-4313-8F5A-1547F479C87C}"/>
              </a:ext>
            </a:extLst>
          </p:cNvPr>
          <p:cNvPicPr>
            <a:picLocks noChangeAspect="1"/>
          </p:cNvPicPr>
          <p:nvPr/>
        </p:nvPicPr>
        <p:blipFill>
          <a:blip r:embed="rId4"/>
          <a:stretch>
            <a:fillRect/>
          </a:stretch>
        </p:blipFill>
        <p:spPr>
          <a:xfrm>
            <a:off x="5907321" y="3790715"/>
            <a:ext cx="6081170" cy="2633147"/>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74DB0970-9B6E-42B1-BA95-F902E5DC41C9}"/>
              </a:ext>
            </a:extLst>
          </p:cNvPr>
          <p:cNvCxnSpPr>
            <a:cxnSpLocks/>
          </p:cNvCxnSpPr>
          <p:nvPr/>
        </p:nvCxnSpPr>
        <p:spPr>
          <a:xfrm flipH="1">
            <a:off x="8296275" y="742950"/>
            <a:ext cx="723900" cy="3047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82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74E7-D548-427E-8F4E-0EE9DB4D9F2B}"/>
              </a:ext>
            </a:extLst>
          </p:cNvPr>
          <p:cNvSpPr>
            <a:spLocks noGrp="1"/>
          </p:cNvSpPr>
          <p:nvPr>
            <p:ph type="title"/>
          </p:nvPr>
        </p:nvSpPr>
        <p:spPr>
          <a:xfrm>
            <a:off x="2422358" y="226061"/>
            <a:ext cx="8931442" cy="1092050"/>
          </a:xfrm>
        </p:spPr>
        <p:txBody>
          <a:bodyPr vert="horz" lIns="91440" tIns="45720" rIns="91440" bIns="45720" rtlCol="0" anchor="b">
            <a:normAutofit/>
          </a:bodyPr>
          <a:lstStyle/>
          <a:p>
            <a:pPr algn="ctr"/>
            <a:r>
              <a:rPr lang="en-US" sz="4000" dirty="0"/>
              <a:t>Performance Accountability by LWIA</a:t>
            </a:r>
          </a:p>
        </p:txBody>
      </p:sp>
      <p:sp>
        <p:nvSpPr>
          <p:cNvPr id="3" name="Slide Number Placeholder 2">
            <a:extLst>
              <a:ext uri="{FF2B5EF4-FFF2-40B4-BE49-F238E27FC236}">
                <a16:creationId xmlns:a16="http://schemas.microsoft.com/office/drawing/2014/main" id="{4AB99F7C-8F25-41C1-B20C-79DFA7A92C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252FB9-B173-B746-BC64-1AB9D36BCBA0}" type="slidenum">
              <a:rPr lang="en-US">
                <a:solidFill>
                  <a:schemeClr val="tx1">
                    <a:lumMod val="50000"/>
                    <a:lumOff val="50000"/>
                  </a:schemeClr>
                </a:solidFill>
              </a:rPr>
              <a:pPr>
                <a:spcAft>
                  <a:spcPts val="600"/>
                </a:spcAft>
                <a:defRPr/>
              </a:pPr>
              <a:t>29</a:t>
            </a:fld>
            <a:endParaRPr lang="en-US" dirty="0">
              <a:solidFill>
                <a:schemeClr val="tx1">
                  <a:lumMod val="50000"/>
                  <a:lumOff val="50000"/>
                </a:schemeClr>
              </a:solidFill>
            </a:endParaRPr>
          </a:p>
        </p:txBody>
      </p:sp>
      <p:sp>
        <p:nvSpPr>
          <p:cNvPr id="7" name="TextBox 6">
            <a:extLst>
              <a:ext uri="{FF2B5EF4-FFF2-40B4-BE49-F238E27FC236}">
                <a16:creationId xmlns:a16="http://schemas.microsoft.com/office/drawing/2014/main" id="{D664CB51-0878-4926-BF6A-453A0BEE246E}"/>
              </a:ext>
            </a:extLst>
          </p:cNvPr>
          <p:cNvSpPr txBox="1"/>
          <p:nvPr/>
        </p:nvSpPr>
        <p:spPr>
          <a:xfrm>
            <a:off x="648930" y="2438400"/>
            <a:ext cx="6586489" cy="3785419"/>
          </a:xfrm>
          <a:prstGeom prst="rect">
            <a:avLst/>
          </a:prstGeom>
        </p:spPr>
        <p:txBody>
          <a:bodyPr vert="horz" lIns="91440" tIns="45720" rIns="91440" bIns="45720" rtlCol="0">
            <a:normAutofit/>
          </a:bodyPr>
          <a:lstStyle/>
          <a:p>
            <a:pPr>
              <a:lnSpc>
                <a:spcPct val="90000"/>
              </a:lnSpc>
              <a:spcAft>
                <a:spcPts val="600"/>
              </a:spcAft>
            </a:pPr>
            <a:endParaRPr lang="en-US" sz="1700" dirty="0"/>
          </a:p>
        </p:txBody>
      </p:sp>
      <p:sp>
        <p:nvSpPr>
          <p:cNvPr id="10" name="Rectangle 9">
            <a:extLst>
              <a:ext uri="{FF2B5EF4-FFF2-40B4-BE49-F238E27FC236}">
                <a16:creationId xmlns:a16="http://schemas.microsoft.com/office/drawing/2014/main" id="{91E8900F-2328-4336-8A72-951305619038}"/>
              </a:ext>
            </a:extLst>
          </p:cNvPr>
          <p:cNvSpPr/>
          <p:nvPr/>
        </p:nvSpPr>
        <p:spPr>
          <a:xfrm>
            <a:off x="848032" y="1492755"/>
            <a:ext cx="5828239" cy="646331"/>
          </a:xfrm>
          <a:prstGeom prst="rect">
            <a:avLst/>
          </a:prstGeom>
        </p:spPr>
        <p:txBody>
          <a:bodyPr wrap="square">
            <a:spAutoFit/>
          </a:bodyPr>
          <a:lstStyle/>
          <a:p>
            <a:r>
              <a:rPr lang="en-US" dirty="0">
                <a:solidFill>
                  <a:srgbClr val="58595B"/>
                </a:solidFill>
              </a:rPr>
              <a:t>Drill down to individual participant info from the LWIA detail dashboards. </a:t>
            </a:r>
          </a:p>
        </p:txBody>
      </p:sp>
      <p:pic>
        <p:nvPicPr>
          <p:cNvPr id="12" name="Picture 11">
            <a:extLst>
              <a:ext uri="{FF2B5EF4-FFF2-40B4-BE49-F238E27FC236}">
                <a16:creationId xmlns:a16="http://schemas.microsoft.com/office/drawing/2014/main" id="{A731DB31-FD2E-4360-919C-0089E6FCE9C0}"/>
              </a:ext>
            </a:extLst>
          </p:cNvPr>
          <p:cNvPicPr>
            <a:picLocks noChangeAspect="1"/>
          </p:cNvPicPr>
          <p:nvPr/>
        </p:nvPicPr>
        <p:blipFill>
          <a:blip r:embed="rId3"/>
          <a:stretch>
            <a:fillRect/>
          </a:stretch>
        </p:blipFill>
        <p:spPr>
          <a:xfrm>
            <a:off x="235046" y="2376987"/>
            <a:ext cx="6390148" cy="2795088"/>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228CE8F-9C4E-4A70-93FF-3B0CE3E38B31}"/>
              </a:ext>
            </a:extLst>
          </p:cNvPr>
          <p:cNvPicPr>
            <a:picLocks noChangeAspect="1"/>
          </p:cNvPicPr>
          <p:nvPr/>
        </p:nvPicPr>
        <p:blipFill>
          <a:blip r:embed="rId4"/>
          <a:stretch>
            <a:fillRect/>
          </a:stretch>
        </p:blipFill>
        <p:spPr>
          <a:xfrm>
            <a:off x="6934815" y="1299543"/>
            <a:ext cx="4813181" cy="5330457"/>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54338269-87AD-4B52-A65E-F1C3B08D22AA}"/>
              </a:ext>
            </a:extLst>
          </p:cNvPr>
          <p:cNvSpPr txBox="1"/>
          <p:nvPr/>
        </p:nvSpPr>
        <p:spPr>
          <a:xfrm>
            <a:off x="4784208" y="5337979"/>
            <a:ext cx="1892063" cy="646331"/>
          </a:xfrm>
          <a:prstGeom prst="rect">
            <a:avLst/>
          </a:prstGeom>
          <a:noFill/>
        </p:spPr>
        <p:txBody>
          <a:bodyPr wrap="square" rtlCol="0">
            <a:spAutoFit/>
          </a:bodyPr>
          <a:lstStyle/>
          <a:p>
            <a:r>
              <a:rPr lang="en-US" dirty="0">
                <a:solidFill>
                  <a:schemeClr val="accent1"/>
                </a:solidFill>
              </a:rPr>
              <a:t>Counts are linked to customer lists. </a:t>
            </a:r>
          </a:p>
        </p:txBody>
      </p:sp>
      <p:cxnSp>
        <p:nvCxnSpPr>
          <p:cNvPr id="18" name="Straight Arrow Connector 17">
            <a:extLst>
              <a:ext uri="{FF2B5EF4-FFF2-40B4-BE49-F238E27FC236}">
                <a16:creationId xmlns:a16="http://schemas.microsoft.com/office/drawing/2014/main" id="{CD268C5A-4D1E-45B0-A0DE-60123A3E2216}"/>
              </a:ext>
            </a:extLst>
          </p:cNvPr>
          <p:cNvCxnSpPr/>
          <p:nvPr/>
        </p:nvCxnSpPr>
        <p:spPr>
          <a:xfrm flipH="1">
            <a:off x="4467225" y="2990850"/>
            <a:ext cx="628650" cy="1782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22BB7B2-8563-4899-A9AF-C6A3504EC99B}"/>
              </a:ext>
            </a:extLst>
          </p:cNvPr>
          <p:cNvPicPr>
            <a:picLocks noChangeAspect="1"/>
          </p:cNvPicPr>
          <p:nvPr/>
        </p:nvPicPr>
        <p:blipFill>
          <a:blip r:embed="rId5"/>
          <a:stretch>
            <a:fillRect/>
          </a:stretch>
        </p:blipFill>
        <p:spPr>
          <a:xfrm>
            <a:off x="160321" y="4787794"/>
            <a:ext cx="4483842" cy="1782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74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BB3238-2625-4C03-AFAC-C3AC2412F0F6}"/>
              </a:ext>
            </a:extLst>
          </p:cNvPr>
          <p:cNvSpPr>
            <a:spLocks noGrp="1"/>
          </p:cNvSpPr>
          <p:nvPr>
            <p:ph type="title"/>
          </p:nvPr>
        </p:nvSpPr>
        <p:spPr>
          <a:xfrm>
            <a:off x="3102987" y="474737"/>
            <a:ext cx="7616143" cy="561049"/>
          </a:xfrm>
        </p:spPr>
        <p:txBody>
          <a:bodyPr>
            <a:normAutofit fontScale="90000"/>
          </a:bodyPr>
          <a:lstStyle/>
          <a:p>
            <a:r>
              <a:rPr lang="en-US" dirty="0"/>
              <a:t>State Performance Team</a:t>
            </a:r>
          </a:p>
        </p:txBody>
      </p:sp>
      <p:sp>
        <p:nvSpPr>
          <p:cNvPr id="3" name="Content Placeholder 2">
            <a:extLst>
              <a:ext uri="{FF2B5EF4-FFF2-40B4-BE49-F238E27FC236}">
                <a16:creationId xmlns:a16="http://schemas.microsoft.com/office/drawing/2014/main" id="{31BC4E22-D016-4DB6-9BCE-3CCAC861D40A}"/>
              </a:ext>
            </a:extLst>
          </p:cNvPr>
          <p:cNvSpPr>
            <a:spLocks noGrp="1"/>
          </p:cNvSpPr>
          <p:nvPr>
            <p:ph idx="14"/>
          </p:nvPr>
        </p:nvSpPr>
        <p:spPr/>
        <p:txBody>
          <a:bodyPr>
            <a:normAutofit fontScale="85000" lnSpcReduction="20000"/>
          </a:bodyPr>
          <a:lstStyle/>
          <a:p>
            <a:pPr>
              <a:spcAft>
                <a:spcPts val="1000"/>
              </a:spcAft>
            </a:pPr>
            <a:r>
              <a:rPr lang="en-US" sz="2000" dirty="0"/>
              <a:t>Mark Burgess</a:t>
            </a:r>
          </a:p>
          <a:p>
            <a:pPr>
              <a:spcBef>
                <a:spcPts val="0"/>
              </a:spcBef>
            </a:pPr>
            <a:r>
              <a:rPr lang="en-US" sz="2000" b="0" dirty="0"/>
              <a:t>Performance Measures, Manager</a:t>
            </a:r>
          </a:p>
          <a:p>
            <a:pPr>
              <a:spcBef>
                <a:spcPts val="0"/>
              </a:spcBef>
            </a:pPr>
            <a:r>
              <a:rPr lang="en-US" sz="2000" b="0" dirty="0"/>
              <a:t>Office of Employment and Training - OET</a:t>
            </a:r>
          </a:p>
          <a:p>
            <a:pPr>
              <a:spcBef>
                <a:spcPts val="0"/>
              </a:spcBef>
              <a:spcAft>
                <a:spcPts val="1000"/>
              </a:spcAft>
            </a:pPr>
            <a:r>
              <a:rPr lang="en-US" sz="2000" b="0" dirty="0"/>
              <a:t>Illinois Department of Commerce and Economic Opportunity</a:t>
            </a:r>
          </a:p>
        </p:txBody>
      </p:sp>
      <p:pic>
        <p:nvPicPr>
          <p:cNvPr id="13" name="Picture Placeholder 12">
            <a:extLst>
              <a:ext uri="{FF2B5EF4-FFF2-40B4-BE49-F238E27FC236}">
                <a16:creationId xmlns:a16="http://schemas.microsoft.com/office/drawing/2014/main" id="{D61170B0-509F-4E60-9245-EF6137A39757}"/>
              </a:ext>
            </a:extLst>
          </p:cNvPr>
          <p:cNvPicPr>
            <a:picLocks noGrp="1" noChangeAspect="1"/>
          </p:cNvPicPr>
          <p:nvPr>
            <p:ph type="pic" idx="15"/>
          </p:nvPr>
        </p:nvPicPr>
        <p:blipFill>
          <a:blip r:embed="rId3"/>
          <a:srcRect t="11296" b="11296"/>
          <a:stretch>
            <a:fillRect/>
          </a:stretch>
        </p:blipFill>
        <p:spPr/>
      </p:pic>
      <p:sp>
        <p:nvSpPr>
          <p:cNvPr id="7" name="Content Placeholder 6">
            <a:extLst>
              <a:ext uri="{FF2B5EF4-FFF2-40B4-BE49-F238E27FC236}">
                <a16:creationId xmlns:a16="http://schemas.microsoft.com/office/drawing/2014/main" id="{BCBA51EE-820D-4D8C-8C6E-B47F7A8180C9}"/>
              </a:ext>
            </a:extLst>
          </p:cNvPr>
          <p:cNvSpPr>
            <a:spLocks noGrp="1"/>
          </p:cNvSpPr>
          <p:nvPr>
            <p:ph idx="16"/>
          </p:nvPr>
        </p:nvSpPr>
        <p:spPr/>
        <p:txBody>
          <a:bodyPr>
            <a:normAutofit fontScale="85000" lnSpcReduction="20000"/>
          </a:bodyPr>
          <a:lstStyle/>
          <a:p>
            <a:pPr lvl="0">
              <a:spcAft>
                <a:spcPts val="1000"/>
              </a:spcAft>
            </a:pPr>
            <a:r>
              <a:rPr lang="en-US" sz="200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Paula Barry</a:t>
            </a:r>
          </a:p>
          <a:p>
            <a:pPr lvl="0">
              <a:spcBef>
                <a:spcPts val="0"/>
              </a:spcBef>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Reporting and Performance</a:t>
            </a:r>
          </a:p>
          <a:p>
            <a:pPr lvl="0">
              <a:spcBef>
                <a:spcPts val="0"/>
              </a:spcBef>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Office of Employment and Training - OET</a:t>
            </a:r>
          </a:p>
          <a:p>
            <a:pPr lvl="0">
              <a:spcBef>
                <a:spcPts val="0"/>
              </a:spcBef>
              <a:spcAft>
                <a:spcPts val="1000"/>
              </a:spcAft>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Illinois Department of Commerce and Economic Opportunity</a:t>
            </a:r>
          </a:p>
        </p:txBody>
      </p:sp>
      <p:pic>
        <p:nvPicPr>
          <p:cNvPr id="4" name="Picture Placeholder 3" descr="A person smiling for the camera&#10;&#10;Description automatically generated">
            <a:extLst>
              <a:ext uri="{FF2B5EF4-FFF2-40B4-BE49-F238E27FC236}">
                <a16:creationId xmlns:a16="http://schemas.microsoft.com/office/drawing/2014/main" id="{6848BCA8-CC3A-48C2-B879-CF320D62B487}"/>
              </a:ext>
            </a:extLst>
          </p:cNvPr>
          <p:cNvPicPr>
            <a:picLocks noGrp="1" noChangeAspect="1"/>
          </p:cNvPicPr>
          <p:nvPr>
            <p:ph type="pic" idx="17"/>
          </p:nvPr>
        </p:nvPicPr>
        <p:blipFill>
          <a:blip r:embed="rId4"/>
          <a:srcRect t="6651" b="6651"/>
          <a:stretch>
            <a:fillRect/>
          </a:stretch>
        </p:blipFill>
        <p:spPr/>
      </p:pic>
      <p:sp>
        <p:nvSpPr>
          <p:cNvPr id="2" name="Content Placeholder 1">
            <a:extLst>
              <a:ext uri="{FF2B5EF4-FFF2-40B4-BE49-F238E27FC236}">
                <a16:creationId xmlns:a16="http://schemas.microsoft.com/office/drawing/2014/main" id="{864B28F9-47FA-4B0A-B129-E1D632F64E52}"/>
              </a:ext>
            </a:extLst>
          </p:cNvPr>
          <p:cNvSpPr>
            <a:spLocks noGrp="1"/>
          </p:cNvSpPr>
          <p:nvPr>
            <p:ph idx="18"/>
          </p:nvPr>
        </p:nvSpPr>
        <p:spPr/>
        <p:txBody>
          <a:bodyPr>
            <a:normAutofit fontScale="70000" lnSpcReduction="20000"/>
          </a:bodyPr>
          <a:lstStyle/>
          <a:p>
            <a:pPr>
              <a:spcAft>
                <a:spcPts val="1000"/>
              </a:spcAft>
            </a:pPr>
            <a:r>
              <a:rPr lang="en-US" sz="2400" dirty="0"/>
              <a:t>Patti Schnoor</a:t>
            </a:r>
          </a:p>
          <a:p>
            <a:pPr>
              <a:spcBef>
                <a:spcPts val="0"/>
              </a:spcBef>
            </a:pPr>
            <a:r>
              <a:rPr lang="en-US" sz="2400" b="0" dirty="0"/>
              <a:t>Technology and Performance Manager</a:t>
            </a:r>
          </a:p>
          <a:p>
            <a:pPr>
              <a:spcBef>
                <a:spcPts val="0"/>
              </a:spcBef>
            </a:pPr>
            <a:r>
              <a:rPr lang="en-US" sz="2400" b="0" dirty="0"/>
              <a:t>Office of Employment and Training - OET</a:t>
            </a:r>
          </a:p>
          <a:p>
            <a:pPr>
              <a:spcBef>
                <a:spcPts val="0"/>
              </a:spcBef>
              <a:spcAft>
                <a:spcPts val="1000"/>
              </a:spcAft>
            </a:pPr>
            <a:r>
              <a:rPr lang="en-US" sz="2400" b="0" dirty="0"/>
              <a:t>Illinois Department of Commerce and Economic Opportunity</a:t>
            </a:r>
          </a:p>
        </p:txBody>
      </p:sp>
      <p:pic>
        <p:nvPicPr>
          <p:cNvPr id="8" name="Picture Placeholder 7" descr="A person lying on a bed&#10;&#10;Description automatically generated">
            <a:extLst>
              <a:ext uri="{FF2B5EF4-FFF2-40B4-BE49-F238E27FC236}">
                <a16:creationId xmlns:a16="http://schemas.microsoft.com/office/drawing/2014/main" id="{A7BE2EB2-C62C-421A-837E-D5BF5BC10A77}"/>
              </a:ext>
            </a:extLst>
          </p:cNvPr>
          <p:cNvPicPr>
            <a:picLocks noGrp="1" noChangeAspect="1"/>
          </p:cNvPicPr>
          <p:nvPr>
            <p:ph type="pic" idx="19"/>
          </p:nvPr>
        </p:nvPicPr>
        <p:blipFill>
          <a:blip r:embed="rId5"/>
          <a:srcRect l="6686" r="6686"/>
          <a:stretch>
            <a:fillRect/>
          </a:stretch>
        </p:blipFill>
        <p:spPr>
          <a:xfrm rot="5400000">
            <a:off x="4202113" y="1647825"/>
            <a:ext cx="1182687" cy="1023938"/>
          </a:xfrm>
        </p:spPr>
      </p:pic>
    </p:spTree>
    <p:extLst>
      <p:ext uri="{BB962C8B-B14F-4D97-AF65-F5344CB8AC3E}">
        <p14:creationId xmlns:p14="http://schemas.microsoft.com/office/powerpoint/2010/main" val="3703653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86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946E-AB42-481F-8A3F-F2CCD5F25C35}"/>
              </a:ext>
            </a:extLst>
          </p:cNvPr>
          <p:cNvSpPr>
            <a:spLocks noGrp="1"/>
          </p:cNvSpPr>
          <p:nvPr>
            <p:ph type="title"/>
          </p:nvPr>
        </p:nvSpPr>
        <p:spPr/>
        <p:txBody>
          <a:bodyPr>
            <a:normAutofit fontScale="90000"/>
          </a:bodyPr>
          <a:lstStyle/>
          <a:p>
            <a:endParaRPr lang="en-US" dirty="0"/>
          </a:p>
        </p:txBody>
      </p:sp>
      <p:sp>
        <p:nvSpPr>
          <p:cNvPr id="4" name="Content Placeholder 2">
            <a:extLst>
              <a:ext uri="{FF2B5EF4-FFF2-40B4-BE49-F238E27FC236}">
                <a16:creationId xmlns:a16="http://schemas.microsoft.com/office/drawing/2014/main" id="{3FDD5DC3-6E4D-4002-BC8A-7E411CA083FE}"/>
              </a:ext>
            </a:extLst>
          </p:cNvPr>
          <p:cNvSpPr>
            <a:spLocks noGrp="1"/>
          </p:cNvSpPr>
          <p:nvPr>
            <p:ph idx="1" hasCustomPrompt="1"/>
          </p:nvPr>
        </p:nvSpPr>
        <p:spPr>
          <a:xfrm>
            <a:off x="6096000" y="2010238"/>
            <a:ext cx="5408272" cy="4292874"/>
          </a:xfrm>
        </p:spPr>
        <p:txBody>
          <a:bodyPr anchor="ct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r>
              <a:rPr lang="en-US" dirty="0"/>
              <a:t>Mark Burgess</a:t>
            </a:r>
          </a:p>
          <a:p>
            <a:pPr lvl="1"/>
            <a:r>
              <a:rPr lang="en-US" sz="2800" dirty="0">
                <a:solidFill>
                  <a:srgbClr val="58595B"/>
                </a:solidFill>
              </a:rPr>
              <a:t>Performance Measures Manager</a:t>
            </a:r>
          </a:p>
          <a:p>
            <a:pPr lvl="2"/>
            <a:r>
              <a:rPr lang="en-US" b="0" dirty="0">
                <a:solidFill>
                  <a:srgbClr val="58595B"/>
                </a:solidFill>
              </a:rPr>
              <a:t>Office of Employment and Training</a:t>
            </a:r>
          </a:p>
          <a:p>
            <a:pPr lvl="2"/>
            <a:r>
              <a:rPr lang="en-US" b="0" dirty="0">
                <a:solidFill>
                  <a:srgbClr val="58595B"/>
                </a:solidFill>
              </a:rPr>
              <a:t>Illinois Department of Commerce and Economic Opportunity</a:t>
            </a:r>
          </a:p>
          <a:p>
            <a:pPr lvl="3"/>
            <a:r>
              <a:rPr lang="en-US" dirty="0"/>
              <a:t>Mark.a.burgess@Illinois.gov</a:t>
            </a:r>
          </a:p>
          <a:p>
            <a:pPr lvl="4"/>
            <a:r>
              <a:rPr lang="en-US" dirty="0">
                <a:solidFill>
                  <a:schemeClr val="accent1"/>
                </a:solidFill>
              </a:rPr>
              <a:t>(c) 217.970.0061</a:t>
            </a:r>
          </a:p>
        </p:txBody>
      </p:sp>
    </p:spTree>
    <p:extLst>
      <p:ext uri="{BB962C8B-B14F-4D97-AF65-F5344CB8AC3E}">
        <p14:creationId xmlns:p14="http://schemas.microsoft.com/office/powerpoint/2010/main" val="909632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02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C260E7-6135-4940-A703-6E5A0B6B9FB3}"/>
              </a:ext>
            </a:extLst>
          </p:cNvPr>
          <p:cNvSpPr>
            <a:spLocks noGrp="1"/>
          </p:cNvSpPr>
          <p:nvPr>
            <p:ph type="title"/>
          </p:nvPr>
        </p:nvSpPr>
        <p:spPr>
          <a:xfrm>
            <a:off x="687728" y="1459163"/>
            <a:ext cx="8486252" cy="561049"/>
          </a:xfrm>
        </p:spPr>
        <p:txBody>
          <a:bodyPr>
            <a:normAutofit fontScale="90000"/>
          </a:bodyPr>
          <a:lstStyle>
            <a:lvl1pPr>
              <a:defRPr b="1">
                <a:solidFill>
                  <a:srgbClr val="172169"/>
                </a:solidFill>
              </a:defRPr>
            </a:lvl1pPr>
          </a:lstStyle>
          <a:p>
            <a:r>
              <a:rPr lang="en-US" dirty="0"/>
              <a:t>State Negotiations Team Consultants</a:t>
            </a:r>
          </a:p>
        </p:txBody>
      </p:sp>
      <p:sp>
        <p:nvSpPr>
          <p:cNvPr id="6" name="Content Placeholder 2">
            <a:extLst>
              <a:ext uri="{FF2B5EF4-FFF2-40B4-BE49-F238E27FC236}">
                <a16:creationId xmlns:a16="http://schemas.microsoft.com/office/drawing/2014/main" id="{3F0E55A5-2827-4ADE-8A95-8F97509E17DC}"/>
              </a:ext>
            </a:extLst>
          </p:cNvPr>
          <p:cNvSpPr>
            <a:spLocks noGrp="1"/>
          </p:cNvSpPr>
          <p:nvPr>
            <p:ph idx="20"/>
          </p:nvPr>
        </p:nvSpPr>
        <p:spPr>
          <a:xfrm>
            <a:off x="5019786" y="2229819"/>
            <a:ext cx="6451778"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r>
              <a:rPr lang="en-US" sz="2000" dirty="0"/>
              <a:t>Brian Richard</a:t>
            </a:r>
          </a:p>
          <a:p>
            <a:r>
              <a:rPr lang="en-US" sz="2000" b="0" dirty="0"/>
              <a:t>Assistant Director, Workforce Development</a:t>
            </a:r>
          </a:p>
          <a:p>
            <a:pPr>
              <a:spcBef>
                <a:spcPts val="0"/>
              </a:spcBef>
            </a:pPr>
            <a:r>
              <a:rPr lang="en-US" sz="2000" b="0" dirty="0"/>
              <a:t>Center for Governmental Studies - CGS</a:t>
            </a:r>
          </a:p>
          <a:p>
            <a:pPr>
              <a:spcBef>
                <a:spcPts val="0"/>
              </a:spcBef>
              <a:spcAft>
                <a:spcPts val="1000"/>
              </a:spcAft>
            </a:pPr>
            <a:r>
              <a:rPr lang="en-US" sz="2000" b="0" dirty="0"/>
              <a:t>Northern Illinois University</a:t>
            </a:r>
          </a:p>
        </p:txBody>
      </p:sp>
      <p:sp>
        <p:nvSpPr>
          <p:cNvPr id="2" name="Content Placeholder 1">
            <a:extLst>
              <a:ext uri="{FF2B5EF4-FFF2-40B4-BE49-F238E27FC236}">
                <a16:creationId xmlns:a16="http://schemas.microsoft.com/office/drawing/2014/main" id="{C07DFEA6-FDF1-43DA-8EEF-DEC49F613119}"/>
              </a:ext>
            </a:extLst>
          </p:cNvPr>
          <p:cNvSpPr>
            <a:spLocks noGrp="1"/>
          </p:cNvSpPr>
          <p:nvPr>
            <p:ph idx="22"/>
          </p:nvPr>
        </p:nvSpPr>
        <p:spPr>
          <a:xfrm>
            <a:off x="5019786" y="4374885"/>
            <a:ext cx="5943600" cy="1818203"/>
          </a:xfrm>
        </p:spPr>
        <p:txBody>
          <a:bodyPr/>
          <a:lstStyle/>
          <a:p>
            <a:pPr lvl="0">
              <a:spcAft>
                <a:spcPts val="1000"/>
              </a:spcAft>
            </a:pPr>
            <a:r>
              <a:rPr lang="en-US" sz="200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Andy </a:t>
            </a:r>
            <a:r>
              <a:rPr lang="en-US" sz="2000" dirty="0" err="1">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Blanke</a:t>
            </a:r>
            <a:endParaRPr lang="en-US" sz="200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endParaRPr>
          </a:p>
          <a:p>
            <a:pPr lvl="0">
              <a:spcBef>
                <a:spcPts val="0"/>
              </a:spcBef>
            </a:pPr>
            <a:r>
              <a:rPr lang="en-US" sz="2000" b="0" dirty="0">
                <a:gradFill flip="none" rotWithShape="1">
                  <a:gsLst>
                    <a:gs pos="58000">
                      <a:srgbClr val="AF3F49"/>
                    </a:gs>
                    <a:gs pos="100000">
                      <a:srgbClr val="AD3B46"/>
                    </a:gs>
                    <a:gs pos="19000">
                      <a:srgbClr val="004990"/>
                    </a:gs>
                    <a:gs pos="59000">
                      <a:srgbClr val="004990"/>
                    </a:gs>
                  </a:gsLst>
                  <a:lin ang="5400000" scaled="1"/>
                  <a:tileRect/>
                </a:gradFill>
                <a:effectLst>
                  <a:innerShdw blurRad="76200" dist="38100" dir="18900000">
                    <a:srgbClr val="60106A">
                      <a:lumMod val="75000"/>
                      <a:alpha val="70000"/>
                    </a:srgbClr>
                  </a:innerShdw>
                </a:effectLst>
              </a:rPr>
              <a:t>Research Analyst</a:t>
            </a:r>
          </a:p>
          <a:p>
            <a:pPr>
              <a:spcBef>
                <a:spcPts val="0"/>
              </a:spcBef>
            </a:pPr>
            <a:r>
              <a:rPr lang="en-US" sz="2000" b="0" dirty="0"/>
              <a:t>Center for Governmental Studies - CGS</a:t>
            </a:r>
          </a:p>
          <a:p>
            <a:pPr>
              <a:spcBef>
                <a:spcPts val="0"/>
              </a:spcBef>
              <a:spcAft>
                <a:spcPts val="1000"/>
              </a:spcAft>
            </a:pPr>
            <a:r>
              <a:rPr lang="en-US" sz="2000" b="0" dirty="0"/>
              <a:t>Northern Illinois University</a:t>
            </a:r>
          </a:p>
        </p:txBody>
      </p:sp>
      <p:pic>
        <p:nvPicPr>
          <p:cNvPr id="8" name="Picture Placeholder 7">
            <a:extLst>
              <a:ext uri="{FF2B5EF4-FFF2-40B4-BE49-F238E27FC236}">
                <a16:creationId xmlns:a16="http://schemas.microsoft.com/office/drawing/2014/main" id="{92E2D422-C53D-4303-84CB-74FE4A294AF2}"/>
              </a:ext>
            </a:extLst>
          </p:cNvPr>
          <p:cNvPicPr>
            <a:picLocks noGrp="1" noChangeAspect="1"/>
          </p:cNvPicPr>
          <p:nvPr>
            <p:ph type="pic" idx="23"/>
          </p:nvPr>
        </p:nvPicPr>
        <p:blipFill>
          <a:blip r:embed="rId3"/>
          <a:srcRect t="3784" b="3784"/>
          <a:stretch>
            <a:fillRect/>
          </a:stretch>
        </p:blipFill>
        <p:spPr/>
      </p:pic>
      <p:pic>
        <p:nvPicPr>
          <p:cNvPr id="7" name="Picture Placeholder 6">
            <a:extLst>
              <a:ext uri="{FF2B5EF4-FFF2-40B4-BE49-F238E27FC236}">
                <a16:creationId xmlns:a16="http://schemas.microsoft.com/office/drawing/2014/main" id="{98CCC226-994D-44E1-AFB2-7CB16331045D}"/>
              </a:ext>
            </a:extLst>
          </p:cNvPr>
          <p:cNvPicPr>
            <a:picLocks noGrp="1" noChangeAspect="1"/>
          </p:cNvPicPr>
          <p:nvPr>
            <p:ph type="pic" idx="21"/>
          </p:nvPr>
        </p:nvPicPr>
        <p:blipFill>
          <a:blip r:embed="rId4"/>
          <a:srcRect t="11636" b="11636"/>
          <a:stretch>
            <a:fillRect/>
          </a:stretch>
        </p:blipFill>
        <p:spPr>
          <a:xfrm>
            <a:off x="2797005" y="2237951"/>
            <a:ext cx="1573420" cy="1818203"/>
          </a:xfrm>
        </p:spPr>
      </p:pic>
    </p:spTree>
    <p:extLst>
      <p:ext uri="{BB962C8B-B14F-4D97-AF65-F5344CB8AC3E}">
        <p14:creationId xmlns:p14="http://schemas.microsoft.com/office/powerpoint/2010/main" val="288383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9A2F0-ECB8-4D99-BC40-41DF0053E639}"/>
              </a:ext>
            </a:extLst>
          </p:cNvPr>
          <p:cNvPicPr>
            <a:picLocks noChangeAspect="1"/>
          </p:cNvPicPr>
          <p:nvPr/>
        </p:nvPicPr>
        <p:blipFill rotWithShape="1">
          <a:blip r:embed="rId3"/>
          <a:srcRect l="4301" t="5708" r="6542" b="3515"/>
          <a:stretch/>
        </p:blipFill>
        <p:spPr>
          <a:xfrm>
            <a:off x="6648993" y="249382"/>
            <a:ext cx="4955574" cy="6529675"/>
          </a:xfrm>
          <a:prstGeom prst="rect">
            <a:avLst/>
          </a:prstGeom>
        </p:spPr>
      </p:pic>
    </p:spTree>
    <p:extLst>
      <p:ext uri="{BB962C8B-B14F-4D97-AF65-F5344CB8AC3E}">
        <p14:creationId xmlns:p14="http://schemas.microsoft.com/office/powerpoint/2010/main" val="428824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2661-FB3D-48D5-9694-E6887C2DB08D}"/>
              </a:ext>
            </a:extLst>
          </p:cNvPr>
          <p:cNvSpPr>
            <a:spLocks noGrp="1"/>
          </p:cNvSpPr>
          <p:nvPr>
            <p:ph type="title"/>
          </p:nvPr>
        </p:nvSpPr>
        <p:spPr/>
        <p:txBody>
          <a:bodyPr>
            <a:normAutofit fontScale="90000"/>
          </a:bodyPr>
          <a:lstStyle/>
          <a:p>
            <a:r>
              <a:rPr lang="en-US" dirty="0"/>
              <a:t>What Role Do You Have in the LWIA? </a:t>
            </a:r>
          </a:p>
        </p:txBody>
      </p:sp>
      <p:graphicFrame>
        <p:nvGraphicFramePr>
          <p:cNvPr id="4" name="Content Placeholder 3">
            <a:extLst>
              <a:ext uri="{FF2B5EF4-FFF2-40B4-BE49-F238E27FC236}">
                <a16:creationId xmlns:a16="http://schemas.microsoft.com/office/drawing/2014/main" id="{BC11E56F-AE67-4E9C-ACF9-C4BD8519A9CB}"/>
              </a:ext>
            </a:extLst>
          </p:cNvPr>
          <p:cNvGraphicFramePr>
            <a:graphicFrameLocks noGrp="1"/>
          </p:cNvGraphicFramePr>
          <p:nvPr>
            <p:ph idx="1"/>
            <p:extLst>
              <p:ext uri="{D42A27DB-BD31-4B8C-83A1-F6EECF244321}">
                <p14:modId xmlns:p14="http://schemas.microsoft.com/office/powerpoint/2010/main" val="2022363475"/>
              </p:ext>
            </p:extLst>
          </p:nvPr>
        </p:nvGraphicFramePr>
        <p:xfrm>
          <a:off x="838200" y="1330036"/>
          <a:ext cx="10515600" cy="4846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20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F5DAB-2FF2-436A-A6E4-35E7A57E5093}"/>
              </a:ext>
            </a:extLst>
          </p:cNvPr>
          <p:cNvSpPr>
            <a:spLocks noGrp="1"/>
          </p:cNvSpPr>
          <p:nvPr>
            <p:ph idx="1"/>
          </p:nvPr>
        </p:nvSpPr>
        <p:spPr/>
        <p:txBody>
          <a:bodyPr>
            <a:normAutofit/>
          </a:bodyPr>
          <a:lstStyle/>
          <a:p>
            <a:r>
              <a:rPr lang="en-US" dirty="0"/>
              <a:t>Local Negotiations Timeline</a:t>
            </a:r>
          </a:p>
          <a:p>
            <a:r>
              <a:rPr lang="en-US" dirty="0"/>
              <a:t>Local Negotiation Teams</a:t>
            </a:r>
          </a:p>
          <a:p>
            <a:r>
              <a:rPr lang="en-US" dirty="0"/>
              <a:t>Negotiation Process</a:t>
            </a:r>
          </a:p>
          <a:p>
            <a:r>
              <a:rPr lang="en-US" dirty="0"/>
              <a:t>Local Negotiation Tool</a:t>
            </a:r>
          </a:p>
          <a:p>
            <a:r>
              <a:rPr lang="en-US" dirty="0"/>
              <a:t>Scheduling Negotiations</a:t>
            </a:r>
          </a:p>
          <a:p>
            <a:r>
              <a:rPr lang="en-US" dirty="0"/>
              <a:t>Open Comments and Questions</a:t>
            </a:r>
          </a:p>
          <a:p>
            <a:r>
              <a:rPr lang="en-US" dirty="0"/>
              <a:t>Future Performance and Accountability Dashboard</a:t>
            </a:r>
          </a:p>
        </p:txBody>
      </p:sp>
    </p:spTree>
    <p:extLst>
      <p:ext uri="{BB962C8B-B14F-4D97-AF65-F5344CB8AC3E}">
        <p14:creationId xmlns:p14="http://schemas.microsoft.com/office/powerpoint/2010/main" val="186671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AAF0-0E8A-443F-9048-60A89CFB58F9}"/>
              </a:ext>
            </a:extLst>
          </p:cNvPr>
          <p:cNvSpPr>
            <a:spLocks noGrp="1"/>
          </p:cNvSpPr>
          <p:nvPr>
            <p:ph type="title"/>
          </p:nvPr>
        </p:nvSpPr>
        <p:spPr/>
        <p:txBody>
          <a:bodyPr>
            <a:normAutofit fontScale="90000"/>
          </a:bodyPr>
          <a:lstStyle/>
          <a:p>
            <a:r>
              <a:rPr lang="en-US" dirty="0"/>
              <a:t>Negotiation Timeline</a:t>
            </a:r>
          </a:p>
        </p:txBody>
      </p:sp>
      <p:sp>
        <p:nvSpPr>
          <p:cNvPr id="3" name="Content Placeholder 2">
            <a:extLst>
              <a:ext uri="{FF2B5EF4-FFF2-40B4-BE49-F238E27FC236}">
                <a16:creationId xmlns:a16="http://schemas.microsoft.com/office/drawing/2014/main" id="{767B390A-B59F-4915-B3C1-0BF3F02703B8}"/>
              </a:ext>
            </a:extLst>
          </p:cNvPr>
          <p:cNvSpPr>
            <a:spLocks noGrp="1"/>
          </p:cNvSpPr>
          <p:nvPr>
            <p:ph idx="1"/>
          </p:nvPr>
        </p:nvSpPr>
        <p:spPr>
          <a:xfrm>
            <a:off x="838199" y="2118167"/>
            <a:ext cx="10899371" cy="4315884"/>
          </a:xfrm>
        </p:spPr>
        <p:txBody>
          <a:bodyPr>
            <a:normAutofit fontScale="92500" lnSpcReduction="10000"/>
          </a:bodyPr>
          <a:lstStyle/>
          <a:p>
            <a:r>
              <a:rPr lang="en-US" b="1" dirty="0"/>
              <a:t>What has Already Occurred?</a:t>
            </a:r>
          </a:p>
          <a:p>
            <a:pPr lvl="1"/>
            <a:r>
              <a:rPr lang="en-US" sz="2800" b="1" dirty="0"/>
              <a:t>May 19, 2020 </a:t>
            </a:r>
            <a:r>
              <a:rPr lang="en-US" sz="2800" dirty="0"/>
              <a:t>- USDOL and State of Illinois Negotiations with Titles I and III</a:t>
            </a:r>
          </a:p>
          <a:p>
            <a:pPr lvl="1"/>
            <a:r>
              <a:rPr lang="en-US" sz="2800" b="1" dirty="0"/>
              <a:t>May 26, 2020 </a:t>
            </a:r>
            <a:r>
              <a:rPr lang="en-US" sz="2800" dirty="0"/>
              <a:t>– State of Illinois received official USDOL Notification of Negotiated Levels of Performance</a:t>
            </a:r>
          </a:p>
          <a:p>
            <a:pPr lvl="1"/>
            <a:r>
              <a:rPr lang="en-US" sz="2800" b="1" dirty="0"/>
              <a:t>June 25, 2020 </a:t>
            </a:r>
            <a:r>
              <a:rPr lang="en-US" sz="2800" dirty="0"/>
              <a:t>– Title I Performance Unit provided update to Illinois Workforce Partnership on Title I Negotiated Levels of Performance, Timeline and Process</a:t>
            </a:r>
          </a:p>
          <a:p>
            <a:pPr lvl="1"/>
            <a:r>
              <a:rPr lang="en-US" sz="2800" b="1" dirty="0"/>
              <a:t>July 23, 2020 </a:t>
            </a:r>
            <a:r>
              <a:rPr lang="en-US" sz="2800" dirty="0"/>
              <a:t>– DRAFT Process presented to IWP Performance Task Force for discussion and comments</a:t>
            </a:r>
          </a:p>
          <a:p>
            <a:pPr lvl="1"/>
            <a:r>
              <a:rPr lang="en-US" sz="2800" b="1" dirty="0">
                <a:highlight>
                  <a:srgbClr val="FFFF00"/>
                </a:highlight>
              </a:rPr>
              <a:t>August 3, 2020 </a:t>
            </a:r>
            <a:r>
              <a:rPr lang="en-US" sz="2800" dirty="0">
                <a:highlight>
                  <a:srgbClr val="FFFF00"/>
                </a:highlight>
              </a:rPr>
              <a:t>– </a:t>
            </a:r>
            <a:r>
              <a:rPr lang="en-US" sz="2800" dirty="0">
                <a:highlight>
                  <a:srgbClr val="FFFF00"/>
                </a:highlight>
                <a:hlinkClick r:id="rId3"/>
              </a:rPr>
              <a:t>WIOA Notice 20-NOT-01 </a:t>
            </a:r>
            <a:r>
              <a:rPr lang="en-US" sz="2800" dirty="0">
                <a:highlight>
                  <a:srgbClr val="FFFF00"/>
                </a:highlight>
              </a:rPr>
              <a:t>Issued on Local PY’2020/2021 Performance Goals Negotiations (Change 1 to be issued)</a:t>
            </a:r>
          </a:p>
          <a:p>
            <a:pPr lvl="1"/>
            <a:r>
              <a:rPr lang="en-US" sz="2800" b="1" dirty="0">
                <a:highlight>
                  <a:srgbClr val="FFFF00"/>
                </a:highlight>
              </a:rPr>
              <a:t>August 18, 2020 </a:t>
            </a:r>
            <a:r>
              <a:rPr lang="en-US" sz="2800" dirty="0"/>
              <a:t>– WIOA Title I Local Negotiation Tool distributed</a:t>
            </a:r>
          </a:p>
        </p:txBody>
      </p:sp>
    </p:spTree>
    <p:extLst>
      <p:ext uri="{BB962C8B-B14F-4D97-AF65-F5344CB8AC3E}">
        <p14:creationId xmlns:p14="http://schemas.microsoft.com/office/powerpoint/2010/main" val="214691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0AAF0-0E8A-443F-9048-60A89CFB58F9}"/>
              </a:ext>
            </a:extLst>
          </p:cNvPr>
          <p:cNvSpPr>
            <a:spLocks noGrp="1"/>
          </p:cNvSpPr>
          <p:nvPr>
            <p:ph type="title"/>
          </p:nvPr>
        </p:nvSpPr>
        <p:spPr/>
        <p:txBody>
          <a:bodyPr>
            <a:normAutofit fontScale="90000"/>
          </a:bodyPr>
          <a:lstStyle/>
          <a:p>
            <a:r>
              <a:rPr lang="en-US" dirty="0"/>
              <a:t>Negotiation Timeline</a:t>
            </a:r>
          </a:p>
        </p:txBody>
      </p:sp>
      <p:sp>
        <p:nvSpPr>
          <p:cNvPr id="3" name="Content Placeholder 2">
            <a:extLst>
              <a:ext uri="{FF2B5EF4-FFF2-40B4-BE49-F238E27FC236}">
                <a16:creationId xmlns:a16="http://schemas.microsoft.com/office/drawing/2014/main" id="{767B390A-B59F-4915-B3C1-0BF3F02703B8}"/>
              </a:ext>
            </a:extLst>
          </p:cNvPr>
          <p:cNvSpPr>
            <a:spLocks noGrp="1"/>
          </p:cNvSpPr>
          <p:nvPr>
            <p:ph idx="1"/>
          </p:nvPr>
        </p:nvSpPr>
        <p:spPr>
          <a:xfrm>
            <a:off x="838200" y="2118166"/>
            <a:ext cx="11098876" cy="4332509"/>
          </a:xfrm>
        </p:spPr>
        <p:txBody>
          <a:bodyPr>
            <a:noAutofit/>
          </a:bodyPr>
          <a:lstStyle/>
          <a:p>
            <a:r>
              <a:rPr lang="en-US" sz="2600" dirty="0"/>
              <a:t>What Comes Next?</a:t>
            </a:r>
          </a:p>
          <a:p>
            <a:pPr lvl="1"/>
            <a:r>
              <a:rPr lang="en-US" sz="2600" b="1" dirty="0">
                <a:highlight>
                  <a:srgbClr val="FFFF00"/>
                </a:highlight>
              </a:rPr>
              <a:t>August 28, 2020 </a:t>
            </a:r>
            <a:r>
              <a:rPr lang="en-US" sz="2600" dirty="0"/>
              <a:t>– Local Negotiation Team submits proposed levels of performance goals for consideration by State, Negotiation Calls are scheduled upon receipt</a:t>
            </a:r>
          </a:p>
          <a:p>
            <a:pPr lvl="1"/>
            <a:r>
              <a:rPr lang="en-US" sz="2600" b="1" dirty="0">
                <a:highlight>
                  <a:srgbClr val="FFFF00"/>
                </a:highlight>
              </a:rPr>
              <a:t>August 28 – September 4, 2020 </a:t>
            </a:r>
            <a:r>
              <a:rPr lang="en-US" sz="2600" dirty="0"/>
              <a:t>– State and Local areas prepare for negotiation calls</a:t>
            </a:r>
          </a:p>
          <a:p>
            <a:pPr lvl="1"/>
            <a:r>
              <a:rPr lang="en-US" sz="2600" b="1" dirty="0">
                <a:highlight>
                  <a:srgbClr val="FFFF00"/>
                </a:highlight>
              </a:rPr>
              <a:t>September 7 – 25, 2020 </a:t>
            </a:r>
            <a:r>
              <a:rPr lang="en-US" sz="2600" dirty="0"/>
              <a:t>– Local Negotiation Calls are held, as necessary</a:t>
            </a:r>
          </a:p>
          <a:p>
            <a:pPr lvl="1"/>
            <a:r>
              <a:rPr lang="en-US" sz="2600" b="1" dirty="0">
                <a:highlight>
                  <a:srgbClr val="FFFF00"/>
                </a:highlight>
              </a:rPr>
              <a:t>September 30, 2020 </a:t>
            </a:r>
            <a:r>
              <a:rPr lang="en-US" sz="2600" dirty="0"/>
              <a:t>– State submits Local negotiated levels to USDOL</a:t>
            </a:r>
          </a:p>
          <a:p>
            <a:pPr lvl="1"/>
            <a:r>
              <a:rPr lang="en-US" sz="2600" b="1" dirty="0">
                <a:highlight>
                  <a:srgbClr val="FFFF00"/>
                </a:highlight>
              </a:rPr>
              <a:t>October 7, 2020 </a:t>
            </a:r>
            <a:r>
              <a:rPr lang="en-US" sz="2600" dirty="0"/>
              <a:t>– State issues official Local Performance Goals letters</a:t>
            </a:r>
          </a:p>
          <a:p>
            <a:pPr lvl="1"/>
            <a:r>
              <a:rPr lang="en-US" sz="2600" b="1" dirty="0">
                <a:highlight>
                  <a:srgbClr val="FFFF00"/>
                </a:highlight>
              </a:rPr>
              <a:t>October 16, 2020 </a:t>
            </a:r>
            <a:r>
              <a:rPr lang="en-US" sz="2600" dirty="0"/>
              <a:t>– Local Plans are updated to reflect negotiated performance goals</a:t>
            </a:r>
          </a:p>
        </p:txBody>
      </p:sp>
    </p:spTree>
    <p:extLst>
      <p:ext uri="{BB962C8B-B14F-4D97-AF65-F5344CB8AC3E}">
        <p14:creationId xmlns:p14="http://schemas.microsoft.com/office/powerpoint/2010/main" val="2946580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1_Office Theme">
  <a:themeElements>
    <a:clrScheme name="WorkNet Theme">
      <a:dk1>
        <a:sysClr val="windowText" lastClr="000000"/>
      </a:dk1>
      <a:lt1>
        <a:sysClr val="window" lastClr="FFFFFF"/>
      </a:lt1>
      <a:dk2>
        <a:srgbClr val="44546A"/>
      </a:dk2>
      <a:lt2>
        <a:srgbClr val="E7E6E6"/>
      </a:lt2>
      <a:accent1>
        <a:srgbClr val="B74900"/>
      </a:accent1>
      <a:accent2>
        <a:srgbClr val="004990"/>
      </a:accent2>
      <a:accent3>
        <a:srgbClr val="C4122F"/>
      </a:accent3>
      <a:accent4>
        <a:srgbClr val="00615B"/>
      </a:accent4>
      <a:accent5>
        <a:srgbClr val="60106A"/>
      </a:accent5>
      <a:accent6>
        <a:srgbClr val="4D4D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IOA_PD_template updated" id="{EC236E03-D5EF-4ACF-B35C-450026EB3AC8}" vid="{90018856-AC5A-41FD-9AF9-E18F1AACE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inCategory xmlns="9352c220-c5aa-4176-b310-478a54cdcce0">21</MainCategory>
    <Site xmlns="9352c220-c5aa-4176-b310-478a54cdcce0">
      <Value>4</Value>
    </Site>
    <SubCategory xmlns="9352c220-c5aa-4176-b310-478a54cdcce0">76</SubCategory>
    <SkillLevel xmlns="9352c220-c5aa-4176-b310-478a54cdcce0">
      <Value>Technical skill level</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Informational</Value>
    </DocumentType>
    <TaxCatchAll xmlns="6e83a1a5-9dab-4521-85db-ea3c8196acb3"/>
    <Description0 xmlns="9352c220-c5aa-4176-b310-478a54cdcce0">PY'20-21 Local Performance Goals Negotiations</Description0>
    <GradeLevel xmlns="9352c220-c5aa-4176-b310-478a54cdcce0">
      <Value>&gt;12 Postsecondary</Value>
    </GradeLevel>
  </documentManagement>
</p:properties>
</file>

<file path=customXml/itemProps1.xml><?xml version="1.0" encoding="utf-8"?>
<ds:datastoreItem xmlns:ds="http://schemas.openxmlformats.org/officeDocument/2006/customXml" ds:itemID="{47351807-3BD4-458C-8415-7AC5B1A041C7}"/>
</file>

<file path=customXml/itemProps2.xml><?xml version="1.0" encoding="utf-8"?>
<ds:datastoreItem xmlns:ds="http://schemas.openxmlformats.org/officeDocument/2006/customXml" ds:itemID="{BA6739F4-1A3D-4469-9B5E-B705DBABF274}">
  <ds:schemaRefs>
    <ds:schemaRef ds:uri="http://schemas.microsoft.com/sharepoint/v3/contenttype/forms"/>
  </ds:schemaRefs>
</ds:datastoreItem>
</file>

<file path=customXml/itemProps3.xml><?xml version="1.0" encoding="utf-8"?>
<ds:datastoreItem xmlns:ds="http://schemas.openxmlformats.org/officeDocument/2006/customXml" ds:itemID="{AF449133-374E-4449-A69E-D281C48DB8F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430a93d-6297-48af-9e97-891a18a10308"/>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 WIOA_PD_template updated</Template>
  <TotalTime>15518</TotalTime>
  <Words>1533</Words>
  <Application>Microsoft Office PowerPoint</Application>
  <PresentationFormat>Widescreen</PresentationFormat>
  <Paragraphs>241</Paragraphs>
  <Slides>32</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Arial Rounded MT Bold</vt:lpstr>
      <vt:lpstr>Calibri</vt:lpstr>
      <vt:lpstr>Calibri Light</vt:lpstr>
      <vt:lpstr>Segoe UI</vt:lpstr>
      <vt:lpstr>Source Sans Pro</vt:lpstr>
      <vt:lpstr>Times New Roman</vt:lpstr>
      <vt:lpstr>Trebuchet MS</vt:lpstr>
      <vt:lpstr>Webdings</vt:lpstr>
      <vt:lpstr>Wingdings</vt:lpstr>
      <vt:lpstr>Wingdings 2</vt:lpstr>
      <vt:lpstr>Wingdings 3</vt:lpstr>
      <vt:lpstr>1_Office Theme</vt:lpstr>
      <vt:lpstr>WIOA Title I PY’2020/2020 Local Performance Goals Negotiations</vt:lpstr>
      <vt:lpstr>PowerPoint Presentation</vt:lpstr>
      <vt:lpstr>State Performance Team</vt:lpstr>
      <vt:lpstr>State Negotiations Team Consultants</vt:lpstr>
      <vt:lpstr>PowerPoint Presentation</vt:lpstr>
      <vt:lpstr>What Role Do You Have in the LWIA? </vt:lpstr>
      <vt:lpstr>PowerPoint Presentation</vt:lpstr>
      <vt:lpstr>Negotiation Timeline</vt:lpstr>
      <vt:lpstr>Negotiation Timeline</vt:lpstr>
      <vt:lpstr>Preparing for Negotiations</vt:lpstr>
      <vt:lpstr>Local Performance Goals Proposal</vt:lpstr>
      <vt:lpstr>20-NOT-01 Attachment G:  Proposed Levels of Performance Form</vt:lpstr>
      <vt:lpstr>Proposed Levels of Performance Form</vt:lpstr>
      <vt:lpstr>Additional Data and Information</vt:lpstr>
      <vt:lpstr>COVID-19 Pandemic</vt:lpstr>
      <vt:lpstr>PY 2020/2021 Performance Negotiations: Determining Success or Failure</vt:lpstr>
      <vt:lpstr>Illinois Title I Adult Negotiated Levels</vt:lpstr>
      <vt:lpstr>Illinois Title I DW Negotiated Levels</vt:lpstr>
      <vt:lpstr>Illinois Title I Youth Negotiated Levels</vt:lpstr>
      <vt:lpstr>Statistical Adjustment Model</vt:lpstr>
      <vt:lpstr>Local WIOA Performance Negotiation Tool</vt:lpstr>
      <vt:lpstr>Local WIOA Performance Negotiation Tool</vt:lpstr>
      <vt:lpstr>Local WIOA Performance Negotiation Tool</vt:lpstr>
      <vt:lpstr>Local WIOA Performance Negotiation Tool</vt:lpstr>
      <vt:lpstr>Economic Data Resources</vt:lpstr>
      <vt:lpstr>Negotiation References</vt:lpstr>
      <vt:lpstr>Illinois Performance Accountability and Transparency System (IPATS) Objectives</vt:lpstr>
      <vt:lpstr>Performance Accountability Statewide</vt:lpstr>
      <vt:lpstr>Performance Accountability by LWIA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PY'20-21 Local Performance Goals Negotiations</dc:title>
  <dc:creator>Jones, Lisa</dc:creator>
  <cp:keywords/>
  <cp:lastModifiedBy>Miller, Olivia G</cp:lastModifiedBy>
  <cp:revision>83</cp:revision>
  <cp:lastPrinted>2020-08-20T17:14:36Z</cp:lastPrinted>
  <dcterms:created xsi:type="dcterms:W3CDTF">2019-09-25T16:41:34Z</dcterms:created>
  <dcterms:modified xsi:type="dcterms:W3CDTF">2020-08-20T19:40:20Z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ies>
</file>