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312" r:id="rId6"/>
    <p:sldId id="317" r:id="rId7"/>
    <p:sldId id="316" r:id="rId8"/>
    <p:sldId id="393" r:id="rId9"/>
    <p:sldId id="392" r:id="rId10"/>
    <p:sldId id="398" r:id="rId11"/>
    <p:sldId id="399" r:id="rId12"/>
    <p:sldId id="400" r:id="rId13"/>
    <p:sldId id="401" r:id="rId14"/>
    <p:sldId id="267" r:id="rId15"/>
    <p:sldId id="318"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98547C-320B-4253-90D5-4068D5CDCE2F}" v="41" dt="2025-04-21T19:11:21.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104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11A70-1D0C-E443-1F38-CD21AEF3D9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F85CC-AF35-5663-3B1E-75E58FC254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31E1DC-9C01-6C10-F5F7-8D030E3322E0}"/>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24CCABC9-1867-7F8D-D1B8-88A4D64BE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B5D1D-D1AE-33AC-9907-86AA4D5A3D45}"/>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3755762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D9554-73B1-22D1-A782-B79EDC62B4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621FE4-8B07-4A75-307B-61A790D12D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1088E-D253-3AF4-FBB7-79EC12839161}"/>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48D10E11-83CF-4AA3-DFC0-94F05C53F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05DC6-6132-5CF1-0A48-E79963BA18D9}"/>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219192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AA9D18-F26B-1FC2-6703-727B6E2017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8BCA88-6C6A-B97C-87D8-74F22821B2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C1F691-DC20-029B-C16B-39371BE9A49C}"/>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C1241552-77F5-ED13-2A9B-DE3A534EA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101B33-7C5C-57C9-7B44-9CC5D02D9304}"/>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2992592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Pag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p:spPr>
        <p:txBody>
          <a:bodyPr/>
          <a:lstStyle>
            <a:lvl1pPr>
              <a:defRPr>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736456580"/>
      </p:ext>
    </p:extLst>
  </p:cSld>
  <p:clrMapOvr>
    <a:masterClrMapping/>
  </p:clrMapOvr>
  <p:transition spd="slow" advClick="0" advTm="3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9C22B-3BB9-DD1B-6A4C-C00146661B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A7E73D-8C2B-817E-D535-FCCB891350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09F7ED-8A85-65B7-E048-CF2599D0F7BA}"/>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51332BE0-C97F-3714-3465-F36A28DDA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9355D5-60B3-B982-5159-4CBC4F35702E}"/>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312073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2AD2F-ADF1-9200-4E44-208B87CA33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E748CA-553B-1213-23EA-7169F6A477E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05F58F-5D33-ED9B-8E16-5906A710232A}"/>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17F0D32D-C521-E00B-DC18-A83648CEFA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9E6A44-0207-0DC4-F002-D8A528864E19}"/>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119936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7908-4A00-6C00-AB13-A1BCB1E64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635150-8F13-9558-6DCE-EE5D19203C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19BF79-47BD-1A06-A246-8A2BE62C4F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B82F30-E07A-2C78-0934-6B580433B30E}"/>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6" name="Footer Placeholder 5">
            <a:extLst>
              <a:ext uri="{FF2B5EF4-FFF2-40B4-BE49-F238E27FC236}">
                <a16:creationId xmlns:a16="http://schemas.microsoft.com/office/drawing/2014/main" id="{7328956E-7A8B-567F-4035-EB2A927898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14BF24-7DB8-68DC-A23E-E2C9CFF3732B}"/>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131893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984F5-57C7-7AD2-0280-D070A7E344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CFBE3A-8697-1BDE-384F-A3DD4B0511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205CAD-1A42-B860-A4D6-01FD2E183A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1072DE-15F2-05A2-8E96-0BD5672493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74FFCD-67A3-D341-CD60-F6CA73F244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13E202-57F7-3C7B-A140-8206491749D6}"/>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8" name="Footer Placeholder 7">
            <a:extLst>
              <a:ext uri="{FF2B5EF4-FFF2-40B4-BE49-F238E27FC236}">
                <a16:creationId xmlns:a16="http://schemas.microsoft.com/office/drawing/2014/main" id="{5A19DBE0-A3D6-068F-7AFD-20804E68E5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58F0E9-FD58-7347-132D-13FC8A64D89B}"/>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125777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EFB1-CEED-3030-B971-435F9F3AA8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970443-0887-7893-F125-D1946E8442CB}"/>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4" name="Footer Placeholder 3">
            <a:extLst>
              <a:ext uri="{FF2B5EF4-FFF2-40B4-BE49-F238E27FC236}">
                <a16:creationId xmlns:a16="http://schemas.microsoft.com/office/drawing/2014/main" id="{F6F0C15A-D69C-24DB-4819-B7069B2ACE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3DF4E7-8D2F-EB9F-3281-30DFD1B5BCF4}"/>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69354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F00235-AB76-C2A9-BF30-29AFC4DF7073}"/>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3" name="Footer Placeholder 2">
            <a:extLst>
              <a:ext uri="{FF2B5EF4-FFF2-40B4-BE49-F238E27FC236}">
                <a16:creationId xmlns:a16="http://schemas.microsoft.com/office/drawing/2014/main" id="{69B67ECF-8202-27E1-10CF-1D0EC61991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EE48C7-6F5F-A459-39AA-34FA9D62AE1C}"/>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42772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160C3-4BCC-E73F-6112-2189466092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A7BFE6-F373-B958-9A48-DC2731E5FF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A083DE-29FC-EDA7-BD39-578A3C3F7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7A4A3-06C9-16DB-240C-9E02697BC91B}"/>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6" name="Footer Placeholder 5">
            <a:extLst>
              <a:ext uri="{FF2B5EF4-FFF2-40B4-BE49-F238E27FC236}">
                <a16:creationId xmlns:a16="http://schemas.microsoft.com/office/drawing/2014/main" id="{655CBA09-443D-E547-7D12-3D11078AFE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F080A6-46C8-9C7C-CA5B-73994F923C09}"/>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2937724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E53D-6832-F034-12D7-D2C272DE5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EA92D9-431A-BE40-A1E4-13D9BD1EF7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660BAB-1FDE-82A1-7A6C-19E3C82BA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5041C4-E074-B549-D126-D520EDDFB0C9}"/>
              </a:ext>
            </a:extLst>
          </p:cNvPr>
          <p:cNvSpPr>
            <a:spLocks noGrp="1"/>
          </p:cNvSpPr>
          <p:nvPr>
            <p:ph type="dt" sz="half" idx="10"/>
          </p:nvPr>
        </p:nvSpPr>
        <p:spPr/>
        <p:txBody>
          <a:bodyPr/>
          <a:lstStyle/>
          <a:p>
            <a:fld id="{1AA70B92-98E6-4FC5-BCF4-110C3D2886C5}" type="datetimeFigureOut">
              <a:rPr lang="en-US" smtClean="0"/>
              <a:t>4/22/2025</a:t>
            </a:fld>
            <a:endParaRPr lang="en-US"/>
          </a:p>
        </p:txBody>
      </p:sp>
      <p:sp>
        <p:nvSpPr>
          <p:cNvPr id="6" name="Footer Placeholder 5">
            <a:extLst>
              <a:ext uri="{FF2B5EF4-FFF2-40B4-BE49-F238E27FC236}">
                <a16:creationId xmlns:a16="http://schemas.microsoft.com/office/drawing/2014/main" id="{0D21F40C-F879-FBD9-D88E-020C4B7F11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23F9F-28AC-9A90-45D4-5BA58592B460}"/>
              </a:ext>
            </a:extLst>
          </p:cNvPr>
          <p:cNvSpPr>
            <a:spLocks noGrp="1"/>
          </p:cNvSpPr>
          <p:nvPr>
            <p:ph type="sldNum" sz="quarter" idx="12"/>
          </p:nvPr>
        </p:nvSpPr>
        <p:spPr/>
        <p:txBody>
          <a:bodyPr/>
          <a:lstStyle/>
          <a:p>
            <a:fld id="{5E413CBA-1E88-48AD-9200-6F06ADD8F11E}" type="slidenum">
              <a:rPr lang="en-US" smtClean="0"/>
              <a:t>‹#›</a:t>
            </a:fld>
            <a:endParaRPr lang="en-US"/>
          </a:p>
        </p:txBody>
      </p:sp>
    </p:spTree>
    <p:extLst>
      <p:ext uri="{BB962C8B-B14F-4D97-AF65-F5344CB8AC3E}">
        <p14:creationId xmlns:p14="http://schemas.microsoft.com/office/powerpoint/2010/main" val="3240688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15611F-3325-F4EF-08F0-4518B925A9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D64835-9BE4-5D88-D065-E65825E65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22782D-9CFA-3BB4-6DCA-C06E0A6D16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A70B92-98E6-4FC5-BCF4-110C3D2886C5}" type="datetimeFigureOut">
              <a:rPr lang="en-US" smtClean="0"/>
              <a:t>4/22/2025</a:t>
            </a:fld>
            <a:endParaRPr lang="en-US"/>
          </a:p>
        </p:txBody>
      </p:sp>
      <p:sp>
        <p:nvSpPr>
          <p:cNvPr id="5" name="Footer Placeholder 4">
            <a:extLst>
              <a:ext uri="{FF2B5EF4-FFF2-40B4-BE49-F238E27FC236}">
                <a16:creationId xmlns:a16="http://schemas.microsoft.com/office/drawing/2014/main" id="{5DA086DD-51B7-C98C-EAC4-BD0A74587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F2F44B1-B396-B08B-1D02-1840C498D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413CBA-1E88-48AD-9200-6F06ADD8F11E}" type="slidenum">
              <a:rPr lang="en-US" smtClean="0"/>
              <a:t>‹#›</a:t>
            </a:fld>
            <a:endParaRPr lang="en-US"/>
          </a:p>
        </p:txBody>
      </p:sp>
    </p:spTree>
    <p:extLst>
      <p:ext uri="{BB962C8B-B14F-4D97-AF65-F5344CB8AC3E}">
        <p14:creationId xmlns:p14="http://schemas.microsoft.com/office/powerpoint/2010/main" val="4154704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3203DD0-62BA-0549-9D21-64941AE66C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617" y="2632547"/>
            <a:ext cx="12382829" cy="2392133"/>
          </a:xfrm>
          <a:prstGeom prst="rect">
            <a:avLst/>
          </a:prstGeom>
        </p:spPr>
      </p:pic>
      <p:sp>
        <p:nvSpPr>
          <p:cNvPr id="5" name="Rectangle 4"/>
          <p:cNvSpPr/>
          <p:nvPr/>
        </p:nvSpPr>
        <p:spPr>
          <a:xfrm>
            <a:off x="0" y="5763491"/>
            <a:ext cx="12192000" cy="1094509"/>
          </a:xfrm>
          <a:prstGeom prst="rect">
            <a:avLst/>
          </a:prstGeom>
          <a:solidFill>
            <a:srgbClr val="3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TextBox 2"/>
          <p:cNvSpPr txBox="1"/>
          <p:nvPr/>
        </p:nvSpPr>
        <p:spPr>
          <a:xfrm>
            <a:off x="2674374" y="3094803"/>
            <a:ext cx="6784258" cy="2215991"/>
          </a:xfrm>
          <a:prstGeom prst="rect">
            <a:avLst/>
          </a:prstGeom>
          <a:noFill/>
        </p:spPr>
        <p:txBody>
          <a:bodyPr wrap="square" lIns="0" tIns="0" rIns="0" bIns="0" rtlCol="0">
            <a:spAutoFit/>
          </a:bodyPr>
          <a:lstStyle/>
          <a:p>
            <a:pPr algn="ctr"/>
            <a:r>
              <a:rPr lang="en-US" sz="3600" b="1" spc="67" dirty="0">
                <a:solidFill>
                  <a:schemeClr val="bg1"/>
                </a:solidFill>
                <a:ea typeface="Segoe UI Symbol" panose="020B0502040204020203" pitchFamily="34" charset="0"/>
              </a:rPr>
              <a:t>Local Workforce Area Contact System (LWACS)</a:t>
            </a:r>
          </a:p>
          <a:p>
            <a:pPr algn="ctr"/>
            <a:r>
              <a:rPr lang="en-US" sz="3600" b="1" spc="67" dirty="0">
                <a:solidFill>
                  <a:schemeClr val="bg1"/>
                </a:solidFill>
                <a:ea typeface="Segoe UI Symbol" panose="020B0502040204020203" pitchFamily="34" charset="0"/>
              </a:rPr>
              <a:t>Spring 2025 System Updates</a:t>
            </a:r>
          </a:p>
          <a:p>
            <a:pPr algn="ctr"/>
            <a:endParaRPr lang="en-US" sz="3600" b="1" spc="67" dirty="0">
              <a:solidFill>
                <a:schemeClr val="bg1"/>
              </a:solidFill>
              <a:ea typeface="Segoe UI Symbol" panose="020B0502040204020203" pitchFamily="34" charset="0"/>
            </a:endParaRPr>
          </a:p>
        </p:txBody>
      </p:sp>
      <p:cxnSp>
        <p:nvCxnSpPr>
          <p:cNvPr id="4" name="Straight Connector 3"/>
          <p:cNvCxnSpPr/>
          <p:nvPr/>
        </p:nvCxnSpPr>
        <p:spPr>
          <a:xfrm>
            <a:off x="5486400" y="2935537"/>
            <a:ext cx="1219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10367" y="6126080"/>
            <a:ext cx="7171267" cy="184666"/>
          </a:xfrm>
          <a:prstGeom prst="rect">
            <a:avLst/>
          </a:prstGeom>
          <a:noFill/>
        </p:spPr>
        <p:txBody>
          <a:bodyPr wrap="square" lIns="0" tIns="0" rIns="0" bIns="0" rtlCol="0">
            <a:spAutoFit/>
          </a:bodyPr>
          <a:lstStyle/>
          <a:p>
            <a:pPr algn="ctr"/>
            <a:r>
              <a:rPr lang="en-US" sz="1200" dirty="0">
                <a:solidFill>
                  <a:schemeClr val="bg1"/>
                </a:solidFill>
                <a:ea typeface="Segoe UI Symbol" panose="020B0502040204020203" pitchFamily="34" charset="0"/>
              </a:rPr>
              <a:t>Illinois workNet® is sponsored by the Department of Commerce and Economic Opportunity.  –  April 2025</a:t>
            </a:r>
          </a:p>
        </p:txBody>
      </p:sp>
      <p:pic>
        <p:nvPicPr>
          <p:cNvPr id="6" name="Picture 5" descr="Icon&#10;&#10;Description automatically generated">
            <a:extLst>
              <a:ext uri="{FF2B5EF4-FFF2-40B4-BE49-F238E27FC236}">
                <a16:creationId xmlns:a16="http://schemas.microsoft.com/office/drawing/2014/main" id="{3CE144EE-5F7F-9F94-EF68-43C31E99D9B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7315" y="294668"/>
            <a:ext cx="2535094" cy="2106751"/>
          </a:xfrm>
          <a:prstGeom prst="rect">
            <a:avLst/>
          </a:prstGeom>
          <a:noFill/>
          <a:ln>
            <a:noFill/>
          </a:ln>
        </p:spPr>
      </p:pic>
    </p:spTree>
    <p:extLst>
      <p:ext uri="{BB962C8B-B14F-4D97-AF65-F5344CB8AC3E}">
        <p14:creationId xmlns:p14="http://schemas.microsoft.com/office/powerpoint/2010/main" val="1140437394"/>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ECF1C-2607-07EA-1B91-C3A9C986CE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8868A2-4D66-7E1C-0B91-A849738B0256}"/>
              </a:ext>
            </a:extLst>
          </p:cNvPr>
          <p:cNvSpPr>
            <a:spLocks noGrp="1"/>
          </p:cNvSpPr>
          <p:nvPr>
            <p:ph type="title"/>
          </p:nvPr>
        </p:nvSpPr>
        <p:spPr/>
        <p:txBody>
          <a:bodyPr>
            <a:normAutofit/>
          </a:bodyPr>
          <a:lstStyle/>
          <a:p>
            <a:r>
              <a:rPr lang="en-US" sz="4200" dirty="0">
                <a:latin typeface="Calibri" panose="020F0502020204030204" pitchFamily="34" charset="0"/>
                <a:ea typeface="Calibri" panose="020F0502020204030204" pitchFamily="34" charset="0"/>
                <a:cs typeface="Calibri" panose="020F0502020204030204" pitchFamily="34" charset="0"/>
              </a:rPr>
              <a:t>LWACS Partner Guide</a:t>
            </a:r>
          </a:p>
        </p:txBody>
      </p:sp>
      <p:sp>
        <p:nvSpPr>
          <p:cNvPr id="3" name="Content Placeholder 2">
            <a:extLst>
              <a:ext uri="{FF2B5EF4-FFF2-40B4-BE49-F238E27FC236}">
                <a16:creationId xmlns:a16="http://schemas.microsoft.com/office/drawing/2014/main" id="{4BB72B93-41FC-2152-905C-A9241FF72267}"/>
              </a:ext>
            </a:extLst>
          </p:cNvPr>
          <p:cNvSpPr>
            <a:spLocks noGrp="1"/>
          </p:cNvSpPr>
          <p:nvPr>
            <p:ph idx="1"/>
          </p:nvPr>
        </p:nvSpPr>
        <p:spPr>
          <a:xfrm>
            <a:off x="838199" y="1825625"/>
            <a:ext cx="4778829" cy="4351338"/>
          </a:xfrm>
        </p:spPr>
        <p:txBody>
          <a:bodyPr>
            <a:norm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UPDATED Contact Management instructions</a:t>
            </a:r>
          </a:p>
          <a:p>
            <a:r>
              <a:rPr lang="en-US" sz="2000" dirty="0">
                <a:latin typeface="Calibri" panose="020F0502020204030204" pitchFamily="34" charset="0"/>
                <a:ea typeface="Calibri" panose="020F0502020204030204" pitchFamily="34" charset="0"/>
                <a:cs typeface="Calibri" panose="020F0502020204030204" pitchFamily="34" charset="0"/>
              </a:rPr>
              <a:t>UPDATED Documents &amp; Reports instructions</a:t>
            </a:r>
          </a:p>
          <a:p>
            <a:r>
              <a:rPr lang="en-US" sz="2000" dirty="0">
                <a:latin typeface="Calibri" panose="020F0502020204030204" pitchFamily="34" charset="0"/>
                <a:ea typeface="Calibri" panose="020F0502020204030204" pitchFamily="34" charset="0"/>
                <a:cs typeface="Calibri" panose="020F0502020204030204" pitchFamily="34" charset="0"/>
              </a:rPr>
              <a:t>UPDATED LWIA Matrix &amp; Listserv instructions</a:t>
            </a:r>
          </a:p>
          <a:p>
            <a:endParaRPr lang="en-US" sz="2200"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DF468411-4EA0-9494-055C-B9865470C458}"/>
              </a:ext>
            </a:extLst>
          </p:cNvPr>
          <p:cNvCxnSpPr/>
          <p:nvPr/>
        </p:nvCxnSpPr>
        <p:spPr>
          <a:xfrm>
            <a:off x="838200" y="53696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DA17A07A-CE7B-81D2-BB75-B096C56397EC}"/>
              </a:ext>
            </a:extLst>
          </p:cNvPr>
          <p:cNvPicPr>
            <a:picLocks noChangeAspect="1"/>
          </p:cNvPicPr>
          <p:nvPr/>
        </p:nvPicPr>
        <p:blipFill>
          <a:blip r:embed="rId2"/>
          <a:stretch>
            <a:fillRect/>
          </a:stretch>
        </p:blipFill>
        <p:spPr>
          <a:xfrm>
            <a:off x="2985308" y="3730083"/>
            <a:ext cx="8817104" cy="2857748"/>
          </a:xfrm>
          <a:prstGeom prst="rect">
            <a:avLst/>
          </a:prstGeom>
        </p:spPr>
      </p:pic>
    </p:spTree>
    <p:extLst>
      <p:ext uri="{BB962C8B-B14F-4D97-AF65-F5344CB8AC3E}">
        <p14:creationId xmlns:p14="http://schemas.microsoft.com/office/powerpoint/2010/main" val="19269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417861"/>
            <a:ext cx="6096000" cy="3644900"/>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 name="Group 1"/>
          <p:cNvGrpSpPr/>
          <p:nvPr/>
        </p:nvGrpSpPr>
        <p:grpSpPr>
          <a:xfrm>
            <a:off x="311221" y="726583"/>
            <a:ext cx="4461161" cy="1145076"/>
            <a:chOff x="233415" y="1085826"/>
            <a:chExt cx="3345871" cy="533822"/>
          </a:xfrm>
        </p:grpSpPr>
        <p:cxnSp>
          <p:nvCxnSpPr>
            <p:cNvPr id="19" name="Straight Connector 18"/>
            <p:cNvCxnSpPr/>
            <p:nvPr/>
          </p:nvCxnSpPr>
          <p:spPr>
            <a:xfrm>
              <a:off x="233415" y="1085826"/>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3415" y="1157983"/>
              <a:ext cx="3345871" cy="461665"/>
            </a:xfrm>
            <a:prstGeom prst="rect">
              <a:avLst/>
            </a:prstGeom>
            <a:noFill/>
          </p:spPr>
          <p:txBody>
            <a:bodyPr wrap="square" lIns="0" tIns="0" rIns="0" bIns="0" rtlCol="0">
              <a:spAutoFit/>
            </a:bodyPr>
            <a:lstStyle/>
            <a:p>
              <a:pPr>
                <a:lnSpc>
                  <a:spcPts val="4800"/>
                </a:lnSpc>
              </a:pPr>
              <a:r>
                <a:rPr lang="en-US" sz="4267" cap="all" spc="67" dirty="0">
                  <a:solidFill>
                    <a:schemeClr val="accent1"/>
                  </a:solidFill>
                  <a:latin typeface="Lato Black" panose="020F0A02020204030203" pitchFamily="34" charset="0"/>
                </a:rPr>
                <a:t>Next Steps</a:t>
              </a:r>
              <a:endParaRPr lang="en-US" sz="4267" cap="all" spc="67" dirty="0">
                <a:solidFill>
                  <a:schemeClr val="bg1"/>
                </a:solidFill>
                <a:latin typeface="Lato Black" panose="020F0A02020204030203" pitchFamily="34" charset="0"/>
              </a:endParaRPr>
            </a:p>
          </p:txBody>
        </p:sp>
      </p:grpSp>
      <p:grpSp>
        <p:nvGrpSpPr>
          <p:cNvPr id="3" name="Group 2">
            <a:extLst>
              <a:ext uri="{FF2B5EF4-FFF2-40B4-BE49-F238E27FC236}">
                <a16:creationId xmlns:a16="http://schemas.microsoft.com/office/drawing/2014/main" id="{AEB0B330-F76B-9A56-81C4-E500A8DBCA4B}"/>
              </a:ext>
            </a:extLst>
          </p:cNvPr>
          <p:cNvGrpSpPr/>
          <p:nvPr/>
        </p:nvGrpSpPr>
        <p:grpSpPr>
          <a:xfrm>
            <a:off x="6402287" y="342545"/>
            <a:ext cx="5530396" cy="897032"/>
            <a:chOff x="5128846" y="1857129"/>
            <a:chExt cx="3177341" cy="507523"/>
          </a:xfrm>
        </p:grpSpPr>
        <p:sp>
          <p:nvSpPr>
            <p:cNvPr id="5" name="TextBox 4">
              <a:extLst>
                <a:ext uri="{FF2B5EF4-FFF2-40B4-BE49-F238E27FC236}">
                  <a16:creationId xmlns:a16="http://schemas.microsoft.com/office/drawing/2014/main" id="{58D0E53B-FB8E-1EB8-D34E-CAC06B012998}"/>
                </a:ext>
              </a:extLst>
            </p:cNvPr>
            <p:cNvSpPr txBox="1"/>
            <p:nvPr/>
          </p:nvSpPr>
          <p:spPr>
            <a:xfrm>
              <a:off x="5270314" y="2190518"/>
              <a:ext cx="3035873" cy="174134"/>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Reminder this is a board recertification year.  </a:t>
              </a:r>
            </a:p>
          </p:txBody>
        </p:sp>
        <p:grpSp>
          <p:nvGrpSpPr>
            <p:cNvPr id="15" name="Group 14">
              <a:extLst>
                <a:ext uri="{FF2B5EF4-FFF2-40B4-BE49-F238E27FC236}">
                  <a16:creationId xmlns:a16="http://schemas.microsoft.com/office/drawing/2014/main" id="{C6CBD3C3-92AD-2633-5E60-9FA38FC8F9D0}"/>
                </a:ext>
              </a:extLst>
            </p:cNvPr>
            <p:cNvGrpSpPr/>
            <p:nvPr/>
          </p:nvGrpSpPr>
          <p:grpSpPr>
            <a:xfrm>
              <a:off x="5128846" y="1857129"/>
              <a:ext cx="98984" cy="507523"/>
              <a:chOff x="5128846" y="1857129"/>
              <a:chExt cx="98984" cy="507523"/>
            </a:xfrm>
            <a:solidFill>
              <a:schemeClr val="accent2"/>
            </a:solidFill>
          </p:grpSpPr>
          <p:sp>
            <p:nvSpPr>
              <p:cNvPr id="21" name="Oval 20">
                <a:extLst>
                  <a:ext uri="{FF2B5EF4-FFF2-40B4-BE49-F238E27FC236}">
                    <a16:creationId xmlns:a16="http://schemas.microsoft.com/office/drawing/2014/main" id="{F60AA580-1300-5390-CFBD-2525F92A409E}"/>
                  </a:ext>
                </a:extLst>
              </p:cNvPr>
              <p:cNvSpPr/>
              <p:nvPr/>
            </p:nvSpPr>
            <p:spPr>
              <a:xfrm>
                <a:off x="5128846" y="1857129"/>
                <a:ext cx="85378" cy="8537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sp>
            <p:nvSpPr>
              <p:cNvPr id="22" name="Oval 21">
                <a:extLst>
                  <a:ext uri="{FF2B5EF4-FFF2-40B4-BE49-F238E27FC236}">
                    <a16:creationId xmlns:a16="http://schemas.microsoft.com/office/drawing/2014/main" id="{4A8A8EE1-2A0F-71D8-BC83-260736961175}"/>
                  </a:ext>
                </a:extLst>
              </p:cNvPr>
              <p:cNvSpPr/>
              <p:nvPr/>
            </p:nvSpPr>
            <p:spPr>
              <a:xfrm>
                <a:off x="5142452" y="2279274"/>
                <a:ext cx="85378" cy="8537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grpSp>
      </p:grpSp>
      <p:sp>
        <p:nvSpPr>
          <p:cNvPr id="35" name="TextBox 34">
            <a:extLst>
              <a:ext uri="{FF2B5EF4-FFF2-40B4-BE49-F238E27FC236}">
                <a16:creationId xmlns:a16="http://schemas.microsoft.com/office/drawing/2014/main" id="{891C9E8D-7F5B-8262-1492-B70B5975113F}"/>
              </a:ext>
            </a:extLst>
          </p:cNvPr>
          <p:cNvSpPr txBox="1"/>
          <p:nvPr/>
        </p:nvSpPr>
        <p:spPr>
          <a:xfrm>
            <a:off x="6618365" y="326473"/>
            <a:ext cx="5429049" cy="492443"/>
          </a:xfrm>
          <a:prstGeom prst="rect">
            <a:avLst/>
          </a:prstGeom>
          <a:noFill/>
        </p:spPr>
        <p:txBody>
          <a:bodyPr wrap="square" lIns="0" tIns="0" rIns="0" bIns="0"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These changes are live in the system.   </a:t>
            </a:r>
          </a:p>
          <a:p>
            <a:endParaRPr lang="en-US" sz="1200" b="1" spc="27" dirty="0"/>
          </a:p>
        </p:txBody>
      </p:sp>
      <p:sp>
        <p:nvSpPr>
          <p:cNvPr id="11" name="TextBox 10">
            <a:extLst>
              <a:ext uri="{FF2B5EF4-FFF2-40B4-BE49-F238E27FC236}">
                <a16:creationId xmlns:a16="http://schemas.microsoft.com/office/drawing/2014/main" id="{31E3089E-BC83-BEAD-48A6-A65D74D74F87}"/>
              </a:ext>
            </a:extLst>
          </p:cNvPr>
          <p:cNvSpPr txBox="1"/>
          <p:nvPr/>
        </p:nvSpPr>
        <p:spPr>
          <a:xfrm>
            <a:off x="6559017" y="1292061"/>
            <a:ext cx="5463169" cy="4093428"/>
          </a:xfrm>
          <a:prstGeom prst="rect">
            <a:avLst/>
          </a:prstGeom>
          <a:noFill/>
        </p:spPr>
        <p:txBody>
          <a:bodyPr wrap="square" rtlCol="0">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The list of required documentation per policies 1.2 CEO Functions and Agreements and 1.6 Local Workforce Innovation Board Functions and Policies. (For the official verbiage, consult the policy in the LWACS resources.)</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Chief Elected Official (CEO) Agreement*</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LWIB Bylaws*</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CEO/LWIB Agreement*</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A narrative demonstrating how the business members provide employment opportunities.</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Statement of Accessibility</a:t>
            </a:r>
          </a:p>
          <a:p>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 *Only if changes have been made</a:t>
            </a:r>
          </a:p>
        </p:txBody>
      </p:sp>
      <p:cxnSp>
        <p:nvCxnSpPr>
          <p:cNvPr id="13" name="Straight Connector 12">
            <a:extLst>
              <a:ext uri="{FF2B5EF4-FFF2-40B4-BE49-F238E27FC236}">
                <a16:creationId xmlns:a16="http://schemas.microsoft.com/office/drawing/2014/main" id="{6C6C72B9-3E26-276E-A395-949B2FC6263E}"/>
              </a:ext>
            </a:extLst>
          </p:cNvPr>
          <p:cNvCxnSpPr>
            <a:cxnSpLocks/>
          </p:cNvCxnSpPr>
          <p:nvPr/>
        </p:nvCxnSpPr>
        <p:spPr>
          <a:xfrm>
            <a:off x="6500272" y="510759"/>
            <a:ext cx="4477" cy="556447"/>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564221"/>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6EEC9-3093-613B-137E-30A89B941B7B}"/>
            </a:ext>
          </a:extLst>
        </p:cNvPr>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F8543A6C-B454-2F77-E88A-72F716EBD7C2}"/>
              </a:ext>
            </a:extLst>
          </p:cNvPr>
          <p:cNvCxnSpPr/>
          <p:nvPr/>
        </p:nvCxnSpPr>
        <p:spPr>
          <a:xfrm>
            <a:off x="841247" y="251828"/>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BB18DBE9-E2E3-AF0C-9A8E-0FA930EAFCAD}"/>
              </a:ext>
            </a:extLst>
          </p:cNvPr>
          <p:cNvSpPr>
            <a:spLocks noGrp="1"/>
          </p:cNvSpPr>
          <p:nvPr>
            <p:ph type="title"/>
          </p:nvPr>
        </p:nvSpPr>
        <p:spPr>
          <a:xfrm>
            <a:off x="838200" y="489938"/>
            <a:ext cx="10515600" cy="866908"/>
          </a:xfrm>
        </p:spPr>
        <p:txBody>
          <a:bodyPr>
            <a:normAutofit/>
          </a:bodyPr>
          <a:lstStyle/>
          <a:p>
            <a:pPr algn="ctr"/>
            <a:r>
              <a:rPr lang="en-US" sz="4700" dirty="0">
                <a:solidFill>
                  <a:schemeClr val="accent1"/>
                </a:solidFill>
                <a:latin typeface="Calibri" panose="020F0502020204030204" pitchFamily="34" charset="0"/>
                <a:ea typeface="Calibri" panose="020F0502020204030204" pitchFamily="34" charset="0"/>
                <a:cs typeface="Calibri" panose="020F0502020204030204" pitchFamily="34" charset="0"/>
              </a:rPr>
              <a:t>Question &amp; Answer </a:t>
            </a:r>
            <a:r>
              <a:rPr lang="en-US" sz="4600" dirty="0"/>
              <a:t>	</a:t>
            </a:r>
          </a:p>
        </p:txBody>
      </p:sp>
      <p:pic>
        <p:nvPicPr>
          <p:cNvPr id="4" name="Picture 3">
            <a:extLst>
              <a:ext uri="{FF2B5EF4-FFF2-40B4-BE49-F238E27FC236}">
                <a16:creationId xmlns:a16="http://schemas.microsoft.com/office/drawing/2014/main" id="{5064D5A5-DF04-828E-1A85-367DF3B7F817}"/>
              </a:ext>
            </a:extLst>
          </p:cNvPr>
          <p:cNvPicPr>
            <a:picLocks noChangeAspect="1"/>
          </p:cNvPicPr>
          <p:nvPr/>
        </p:nvPicPr>
        <p:blipFill>
          <a:blip r:embed="rId2"/>
          <a:stretch>
            <a:fillRect/>
          </a:stretch>
        </p:blipFill>
        <p:spPr>
          <a:xfrm>
            <a:off x="3306628" y="1772200"/>
            <a:ext cx="4943475" cy="2505075"/>
          </a:xfrm>
          <a:prstGeom prst="rect">
            <a:avLst/>
          </a:prstGeom>
        </p:spPr>
      </p:pic>
    </p:spTree>
    <p:extLst>
      <p:ext uri="{BB962C8B-B14F-4D97-AF65-F5344CB8AC3E}">
        <p14:creationId xmlns:p14="http://schemas.microsoft.com/office/powerpoint/2010/main" val="3893866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942007" y="2380781"/>
            <a:ext cx="8602085" cy="3063416"/>
            <a:chOff x="3495109" y="2092639"/>
            <a:chExt cx="6451563" cy="2117390"/>
          </a:xfrm>
        </p:grpSpPr>
        <p:sp>
          <p:nvSpPr>
            <p:cNvPr id="4" name="TextBox 3"/>
            <p:cNvSpPr txBox="1"/>
            <p:nvPr/>
          </p:nvSpPr>
          <p:spPr>
            <a:xfrm>
              <a:off x="5242538" y="2135595"/>
              <a:ext cx="4380354" cy="212321"/>
            </a:xfrm>
            <a:prstGeom prst="rect">
              <a:avLst/>
            </a:prstGeom>
            <a:noFill/>
          </p:spPr>
          <p:txBody>
            <a:bodyPr wrap="square" lIns="0" tIns="0" rIns="0" bIns="0" rtlCol="0">
              <a:spAutoFit/>
            </a:bodyPr>
            <a:lstStyle/>
            <a:p>
              <a:r>
                <a:rPr lang="en-US" sz="2000" spc="27" dirty="0" err="1">
                  <a:latin typeface="Calibri" panose="020F0502020204030204" pitchFamily="34" charset="0"/>
                  <a:ea typeface="Calibri" panose="020F0502020204030204" pitchFamily="34" charset="0"/>
                  <a:cs typeface="Calibri" panose="020F0502020204030204" pitchFamily="34" charset="0"/>
                </a:rPr>
                <a:t>ListServ</a:t>
              </a:r>
              <a:r>
                <a:rPr lang="en-US" sz="2000" spc="27" dirty="0">
                  <a:latin typeface="Calibri" panose="020F0502020204030204" pitchFamily="34" charset="0"/>
                  <a:ea typeface="Calibri" panose="020F0502020204030204" pitchFamily="34" charset="0"/>
                  <a:cs typeface="Calibri" panose="020F0502020204030204" pitchFamily="34" charset="0"/>
                </a:rPr>
                <a:t> email distribution list updates</a:t>
              </a:r>
            </a:p>
          </p:txBody>
        </p:sp>
        <p:sp>
          <p:nvSpPr>
            <p:cNvPr id="5" name="TextBox 4"/>
            <p:cNvSpPr txBox="1"/>
            <p:nvPr/>
          </p:nvSpPr>
          <p:spPr>
            <a:xfrm>
              <a:off x="5255709" y="2418953"/>
              <a:ext cx="4690963" cy="212321"/>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Composition Summary form updates</a:t>
              </a:r>
            </a:p>
          </p:txBody>
        </p:sp>
        <p:sp>
          <p:nvSpPr>
            <p:cNvPr id="6" name="TextBox 5"/>
            <p:cNvSpPr txBox="1"/>
            <p:nvPr/>
          </p:nvSpPr>
          <p:spPr>
            <a:xfrm>
              <a:off x="5277845" y="3070462"/>
              <a:ext cx="3127372" cy="212321"/>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Resource Updates</a:t>
              </a:r>
            </a:p>
          </p:txBody>
        </p:sp>
        <p:sp>
          <p:nvSpPr>
            <p:cNvPr id="8" name="TextBox 7"/>
            <p:cNvSpPr txBox="1"/>
            <p:nvPr/>
          </p:nvSpPr>
          <p:spPr>
            <a:xfrm>
              <a:off x="5305282" y="3751655"/>
              <a:ext cx="3127372" cy="212322"/>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Next Steps</a:t>
              </a:r>
            </a:p>
          </p:txBody>
        </p:sp>
        <p:sp>
          <p:nvSpPr>
            <p:cNvPr id="9" name="Oval 8"/>
            <p:cNvSpPr/>
            <p:nvPr/>
          </p:nvSpPr>
          <p:spPr>
            <a:xfrm>
              <a:off x="5130409" y="3480542"/>
              <a:ext cx="85378" cy="853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sp>
          <p:nvSpPr>
            <p:cNvPr id="10" name="Oval 9"/>
            <p:cNvSpPr/>
            <p:nvPr/>
          </p:nvSpPr>
          <p:spPr>
            <a:xfrm flipV="1">
              <a:off x="5127643" y="4115989"/>
              <a:ext cx="91339" cy="9404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sp>
          <p:nvSpPr>
            <p:cNvPr id="11" name="TextBox 10"/>
            <p:cNvSpPr txBox="1"/>
            <p:nvPr/>
          </p:nvSpPr>
          <p:spPr>
            <a:xfrm>
              <a:off x="5262330" y="2671258"/>
              <a:ext cx="3127372" cy="127393"/>
            </a:xfrm>
            <a:prstGeom prst="rect">
              <a:avLst/>
            </a:prstGeom>
            <a:noFill/>
          </p:spPr>
          <p:txBody>
            <a:bodyPr wrap="square" lIns="0" tIns="0" rIns="0" bIns="0" rtlCol="0">
              <a:spAutoFit/>
            </a:bodyPr>
            <a:lstStyle/>
            <a:p>
              <a:endParaRPr lang="en-US" sz="1200" b="1" spc="27" dirty="0">
                <a:latin typeface="Calibri" panose="020F0502020204030204" pitchFamily="34" charset="0"/>
                <a:ea typeface="Calibri" panose="020F0502020204030204" pitchFamily="34" charset="0"/>
                <a:cs typeface="Calibri" panose="020F0502020204030204" pitchFamily="34" charset="0"/>
              </a:endParaRPr>
            </a:p>
          </p:txBody>
        </p:sp>
        <p:sp>
          <p:nvSpPr>
            <p:cNvPr id="12" name="Oval 11"/>
            <p:cNvSpPr/>
            <p:nvPr/>
          </p:nvSpPr>
          <p:spPr>
            <a:xfrm>
              <a:off x="5131013" y="3159276"/>
              <a:ext cx="85378" cy="853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grpSp>
          <p:nvGrpSpPr>
            <p:cNvPr id="13" name="Group 12"/>
            <p:cNvGrpSpPr/>
            <p:nvPr/>
          </p:nvGrpSpPr>
          <p:grpSpPr>
            <a:xfrm>
              <a:off x="5127643" y="2193085"/>
              <a:ext cx="86076" cy="408955"/>
              <a:chOff x="5127643" y="2193085"/>
              <a:chExt cx="86076" cy="408955"/>
            </a:xfrm>
            <a:solidFill>
              <a:schemeClr val="accent2"/>
            </a:solidFill>
          </p:grpSpPr>
          <p:sp>
            <p:nvSpPr>
              <p:cNvPr id="14" name="Oval 13"/>
              <p:cNvSpPr/>
              <p:nvPr/>
            </p:nvSpPr>
            <p:spPr>
              <a:xfrm>
                <a:off x="5127643" y="2193085"/>
                <a:ext cx="85378" cy="8537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sp>
            <p:nvSpPr>
              <p:cNvPr id="15" name="Oval 14"/>
              <p:cNvSpPr/>
              <p:nvPr/>
            </p:nvSpPr>
            <p:spPr>
              <a:xfrm>
                <a:off x="5128341" y="2516662"/>
                <a:ext cx="85378" cy="8537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grpSp>
        <p:sp>
          <p:nvSpPr>
            <p:cNvPr id="16" name="Oval 15"/>
            <p:cNvSpPr/>
            <p:nvPr/>
          </p:nvSpPr>
          <p:spPr>
            <a:xfrm>
              <a:off x="5127643" y="2838010"/>
              <a:ext cx="85378" cy="853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sp>
          <p:nvSpPr>
            <p:cNvPr id="22" name="TextBox 21"/>
            <p:cNvSpPr txBox="1"/>
            <p:nvPr/>
          </p:nvSpPr>
          <p:spPr>
            <a:xfrm>
              <a:off x="3495109" y="2092639"/>
              <a:ext cx="1580068" cy="255277"/>
            </a:xfrm>
            <a:prstGeom prst="rect">
              <a:avLst/>
            </a:prstGeom>
            <a:noFill/>
          </p:spPr>
          <p:txBody>
            <a:bodyPr wrap="square" lIns="0" tIns="0" rIns="0" bIns="0" rtlCol="0">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Demonstration</a:t>
              </a:r>
            </a:p>
          </p:txBody>
        </p:sp>
      </p:grpSp>
      <p:cxnSp>
        <p:nvCxnSpPr>
          <p:cNvPr id="25" name="Straight Connector 24"/>
          <p:cNvCxnSpPr/>
          <p:nvPr/>
        </p:nvCxnSpPr>
        <p:spPr>
          <a:xfrm>
            <a:off x="722807" y="606928"/>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E9F9C575-C634-C4F8-5098-0AF8C9AE3B53}"/>
              </a:ext>
            </a:extLst>
          </p:cNvPr>
          <p:cNvSpPr/>
          <p:nvPr/>
        </p:nvSpPr>
        <p:spPr>
          <a:xfrm flipH="1" flipV="1">
            <a:off x="4119690" y="1595898"/>
            <a:ext cx="113837" cy="1237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3"/>
              </a:solidFill>
            </a:endParaRPr>
          </a:p>
        </p:txBody>
      </p:sp>
      <p:sp>
        <p:nvSpPr>
          <p:cNvPr id="26" name="TextBox 25">
            <a:extLst>
              <a:ext uri="{FF2B5EF4-FFF2-40B4-BE49-F238E27FC236}">
                <a16:creationId xmlns:a16="http://schemas.microsoft.com/office/drawing/2014/main" id="{C6D186F4-32CD-D079-2041-CA83EF600378}"/>
              </a:ext>
            </a:extLst>
          </p:cNvPr>
          <p:cNvSpPr txBox="1"/>
          <p:nvPr/>
        </p:nvSpPr>
        <p:spPr>
          <a:xfrm>
            <a:off x="4271913" y="1526247"/>
            <a:ext cx="4169830" cy="307777"/>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Housekeeping</a:t>
            </a:r>
          </a:p>
        </p:txBody>
      </p:sp>
      <p:sp>
        <p:nvSpPr>
          <p:cNvPr id="35" name="TextBox 34">
            <a:extLst>
              <a:ext uri="{FF2B5EF4-FFF2-40B4-BE49-F238E27FC236}">
                <a16:creationId xmlns:a16="http://schemas.microsoft.com/office/drawing/2014/main" id="{3FE6648D-8DB1-204A-1D72-1833DD9B9A57}"/>
              </a:ext>
            </a:extLst>
          </p:cNvPr>
          <p:cNvSpPr txBox="1"/>
          <p:nvPr/>
        </p:nvSpPr>
        <p:spPr>
          <a:xfrm>
            <a:off x="4334229" y="3318151"/>
            <a:ext cx="4169830" cy="307777"/>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LWIB updates</a:t>
            </a:r>
          </a:p>
        </p:txBody>
      </p:sp>
      <p:sp>
        <p:nvSpPr>
          <p:cNvPr id="40" name="TextBox 39">
            <a:extLst>
              <a:ext uri="{FF2B5EF4-FFF2-40B4-BE49-F238E27FC236}">
                <a16:creationId xmlns:a16="http://schemas.microsoft.com/office/drawing/2014/main" id="{8193A0C8-B37A-3073-569E-D2AC33C3B05E}"/>
              </a:ext>
            </a:extLst>
          </p:cNvPr>
          <p:cNvSpPr txBox="1"/>
          <p:nvPr/>
        </p:nvSpPr>
        <p:spPr>
          <a:xfrm>
            <a:off x="4363120" y="4271152"/>
            <a:ext cx="4169830" cy="307777"/>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Partner Guide Instruction updates</a:t>
            </a:r>
          </a:p>
        </p:txBody>
      </p:sp>
      <p:sp>
        <p:nvSpPr>
          <p:cNvPr id="41" name="Oval 40">
            <a:extLst>
              <a:ext uri="{FF2B5EF4-FFF2-40B4-BE49-F238E27FC236}">
                <a16:creationId xmlns:a16="http://schemas.microsoft.com/office/drawing/2014/main" id="{FDB095EA-C3AC-E69F-7F01-FA551D2BF140}"/>
              </a:ext>
            </a:extLst>
          </p:cNvPr>
          <p:cNvSpPr/>
          <p:nvPr/>
        </p:nvSpPr>
        <p:spPr>
          <a:xfrm>
            <a:off x="4118720" y="4848342"/>
            <a:ext cx="113837" cy="1237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3"/>
              </a:solidFill>
            </a:endParaRPr>
          </a:p>
        </p:txBody>
      </p:sp>
      <p:cxnSp>
        <p:nvCxnSpPr>
          <p:cNvPr id="42" name="Straight Connector 41">
            <a:extLst>
              <a:ext uri="{FF2B5EF4-FFF2-40B4-BE49-F238E27FC236}">
                <a16:creationId xmlns:a16="http://schemas.microsoft.com/office/drawing/2014/main" id="{6FE541DB-4A38-37A3-6B34-BDF72BC5D791}"/>
              </a:ext>
            </a:extLst>
          </p:cNvPr>
          <p:cNvCxnSpPr>
            <a:cxnSpLocks/>
          </p:cNvCxnSpPr>
          <p:nvPr/>
        </p:nvCxnSpPr>
        <p:spPr>
          <a:xfrm>
            <a:off x="4175971" y="4972104"/>
            <a:ext cx="0" cy="336276"/>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F4CF1D27-B5B8-57AE-1147-61543CAACBA6}"/>
              </a:ext>
            </a:extLst>
          </p:cNvPr>
          <p:cNvSpPr/>
          <p:nvPr/>
        </p:nvSpPr>
        <p:spPr>
          <a:xfrm>
            <a:off x="4119650" y="2064285"/>
            <a:ext cx="113837" cy="1237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3"/>
              </a:solidFill>
            </a:endParaRPr>
          </a:p>
        </p:txBody>
      </p:sp>
      <p:sp>
        <p:nvSpPr>
          <p:cNvPr id="44" name="TextBox 43">
            <a:extLst>
              <a:ext uri="{FF2B5EF4-FFF2-40B4-BE49-F238E27FC236}">
                <a16:creationId xmlns:a16="http://schemas.microsoft.com/office/drawing/2014/main" id="{5190D009-97AE-BF55-CD4E-D55E3E35C9E3}"/>
              </a:ext>
            </a:extLst>
          </p:cNvPr>
          <p:cNvSpPr txBox="1"/>
          <p:nvPr/>
        </p:nvSpPr>
        <p:spPr>
          <a:xfrm>
            <a:off x="4277312" y="1953276"/>
            <a:ext cx="4903653" cy="307777"/>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Background for Changes</a:t>
            </a:r>
          </a:p>
        </p:txBody>
      </p:sp>
      <p:sp>
        <p:nvSpPr>
          <p:cNvPr id="20" name="TextBox 19"/>
          <p:cNvSpPr txBox="1"/>
          <p:nvPr/>
        </p:nvSpPr>
        <p:spPr>
          <a:xfrm>
            <a:off x="4318989" y="5257288"/>
            <a:ext cx="4169830" cy="307777"/>
          </a:xfrm>
          <a:prstGeom prst="rect">
            <a:avLst/>
          </a:prstGeom>
          <a:noFill/>
        </p:spPr>
        <p:txBody>
          <a:bodyPr wrap="square" lIns="0" tIns="0" rIns="0" bIns="0" rtlCol="0">
            <a:spAutoFit/>
          </a:bodyPr>
          <a:lstStyle/>
          <a:p>
            <a:r>
              <a:rPr lang="en-US" sz="2000" spc="27" dirty="0">
                <a:latin typeface="Calibri" panose="020F0502020204030204" pitchFamily="34" charset="0"/>
                <a:ea typeface="Calibri" panose="020F0502020204030204" pitchFamily="34" charset="0"/>
                <a:cs typeface="Calibri" panose="020F0502020204030204" pitchFamily="34" charset="0"/>
              </a:rPr>
              <a:t>Q &amp; A session</a:t>
            </a:r>
          </a:p>
        </p:txBody>
      </p:sp>
      <p:sp>
        <p:nvSpPr>
          <p:cNvPr id="17" name="TextBox 16">
            <a:extLst>
              <a:ext uri="{FF2B5EF4-FFF2-40B4-BE49-F238E27FC236}">
                <a16:creationId xmlns:a16="http://schemas.microsoft.com/office/drawing/2014/main" id="{2DB4A17D-D0F9-B677-0595-322D69E4D438}"/>
              </a:ext>
            </a:extLst>
          </p:cNvPr>
          <p:cNvSpPr txBox="1"/>
          <p:nvPr/>
        </p:nvSpPr>
        <p:spPr>
          <a:xfrm>
            <a:off x="718349" y="652440"/>
            <a:ext cx="6096000" cy="738664"/>
          </a:xfrm>
          <a:prstGeom prst="rect">
            <a:avLst/>
          </a:prstGeom>
          <a:noFill/>
        </p:spPr>
        <p:txBody>
          <a:bodyPr wrap="square">
            <a:spAutoFit/>
          </a:bodyPr>
          <a:lstStyle/>
          <a:p>
            <a:r>
              <a:rPr lang="en-US" sz="4200" dirty="0">
                <a:solidFill>
                  <a:schemeClr val="accent1"/>
                </a:solidFill>
                <a:latin typeface="Calibri" panose="020F0502020204030204" pitchFamily="34" charset="0"/>
                <a:ea typeface="Calibri" panose="020F0502020204030204" pitchFamily="34" charset="0"/>
                <a:cs typeface="Calibri" panose="020F0502020204030204" pitchFamily="34" charset="0"/>
              </a:rPr>
              <a:t>Agenda</a:t>
            </a:r>
            <a:r>
              <a:rPr lang="en-US" sz="180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endParaRPr lang="en-US" dirty="0"/>
          </a:p>
        </p:txBody>
      </p:sp>
      <p:cxnSp>
        <p:nvCxnSpPr>
          <p:cNvPr id="21" name="Straight Connector 20">
            <a:extLst>
              <a:ext uri="{FF2B5EF4-FFF2-40B4-BE49-F238E27FC236}">
                <a16:creationId xmlns:a16="http://schemas.microsoft.com/office/drawing/2014/main" id="{7FE65CCB-525D-0857-D1B4-CE96B84F5BA8}"/>
              </a:ext>
            </a:extLst>
          </p:cNvPr>
          <p:cNvCxnSpPr>
            <a:cxnSpLocks/>
          </p:cNvCxnSpPr>
          <p:nvPr/>
        </p:nvCxnSpPr>
        <p:spPr>
          <a:xfrm>
            <a:off x="4175638" y="4047503"/>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1024EE8-29B8-4D7B-9C94-5029D260AA10}"/>
              </a:ext>
            </a:extLst>
          </p:cNvPr>
          <p:cNvCxnSpPr>
            <a:cxnSpLocks/>
          </p:cNvCxnSpPr>
          <p:nvPr/>
        </p:nvCxnSpPr>
        <p:spPr>
          <a:xfrm>
            <a:off x="4175638" y="1723004"/>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9BAF5D8-41D4-62F3-0B2A-6CDC78711390}"/>
              </a:ext>
            </a:extLst>
          </p:cNvPr>
          <p:cNvCxnSpPr>
            <a:cxnSpLocks/>
          </p:cNvCxnSpPr>
          <p:nvPr/>
        </p:nvCxnSpPr>
        <p:spPr>
          <a:xfrm>
            <a:off x="4175638" y="2184823"/>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50A5D04-5F5B-EE39-F7CF-798E03302792}"/>
              </a:ext>
            </a:extLst>
          </p:cNvPr>
          <p:cNvCxnSpPr>
            <a:cxnSpLocks/>
          </p:cNvCxnSpPr>
          <p:nvPr/>
        </p:nvCxnSpPr>
        <p:spPr>
          <a:xfrm>
            <a:off x="4175638" y="3582698"/>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6B1DED5-E832-8CE0-04F9-FA22EFD5923B}"/>
              </a:ext>
            </a:extLst>
          </p:cNvPr>
          <p:cNvCxnSpPr>
            <a:cxnSpLocks/>
          </p:cNvCxnSpPr>
          <p:nvPr/>
        </p:nvCxnSpPr>
        <p:spPr>
          <a:xfrm>
            <a:off x="4175638" y="2649628"/>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59BEBCE-A840-C234-B2BD-B9C3E60AC6D6}"/>
              </a:ext>
            </a:extLst>
          </p:cNvPr>
          <p:cNvCxnSpPr>
            <a:cxnSpLocks/>
          </p:cNvCxnSpPr>
          <p:nvPr/>
        </p:nvCxnSpPr>
        <p:spPr>
          <a:xfrm>
            <a:off x="4175638" y="3117775"/>
            <a:ext cx="0" cy="341281"/>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3D16663-E3A4-6D68-C686-E73EDEF12ED0}"/>
              </a:ext>
            </a:extLst>
          </p:cNvPr>
          <p:cNvCxnSpPr>
            <a:cxnSpLocks/>
          </p:cNvCxnSpPr>
          <p:nvPr/>
        </p:nvCxnSpPr>
        <p:spPr>
          <a:xfrm>
            <a:off x="4175638" y="4512306"/>
            <a:ext cx="0" cy="336276"/>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472942"/>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C8E52-F86A-4F61-4B06-E81AF1C35BF3}"/>
            </a:ext>
          </a:extLst>
        </p:cNvPr>
        <p:cNvGrpSpPr/>
        <p:nvPr/>
      </p:nvGrpSpPr>
      <p:grpSpPr>
        <a:xfrm>
          <a:off x="0" y="0"/>
          <a:ext cx="0" cy="0"/>
          <a:chOff x="0" y="0"/>
          <a:chExt cx="0" cy="0"/>
        </a:xfrm>
      </p:grpSpPr>
      <p:sp>
        <p:nvSpPr>
          <p:cNvPr id="32" name="Content Placeholder 2">
            <a:extLst>
              <a:ext uri="{FF2B5EF4-FFF2-40B4-BE49-F238E27FC236}">
                <a16:creationId xmlns:a16="http://schemas.microsoft.com/office/drawing/2014/main" id="{67FE6270-ADF9-C91A-AFC0-385BFF8F0569}"/>
              </a:ext>
            </a:extLst>
          </p:cNvPr>
          <p:cNvSpPr>
            <a:spLocks noGrp="1"/>
          </p:cNvSpPr>
          <p:nvPr>
            <p:ph idx="1"/>
          </p:nvPr>
        </p:nvSpPr>
        <p:spPr>
          <a:xfrm>
            <a:off x="838200" y="2076644"/>
            <a:ext cx="11101775" cy="3388093"/>
          </a:xfrm>
        </p:spPr>
        <p:txBody>
          <a:bodyPr anchor="ctr">
            <a:normAutofit fontScale="92500" lnSpcReduction="10000"/>
          </a:bodyPr>
          <a:lstStyle/>
          <a:p>
            <a:pPr marL="0" indent="0">
              <a:buNone/>
            </a:pPr>
            <a:r>
              <a:rPr lang="en-US" sz="2400" b="1" dirty="0">
                <a:latin typeface="Calibri" panose="020F0502020204030204" pitchFamily="34" charset="0"/>
                <a:ea typeface="Calibri" panose="020F0502020204030204" pitchFamily="34" charset="0"/>
                <a:cs typeface="Calibri" panose="020F0502020204030204" pitchFamily="34" charset="0"/>
              </a:rPr>
              <a:t>LWACS updates are presented by:  </a:t>
            </a:r>
          </a:p>
          <a:p>
            <a:pPr lvl="1"/>
            <a:r>
              <a:rPr lang="en-US" sz="2000" dirty="0">
                <a:latin typeface="Calibri" panose="020F0502020204030204" pitchFamily="34" charset="0"/>
                <a:ea typeface="Calibri" panose="020F0502020204030204" pitchFamily="34" charset="0"/>
                <a:cs typeface="Calibri" panose="020F0502020204030204" pitchFamily="34" charset="0"/>
              </a:rPr>
              <a:t>Heather Lawrence – Business Analyst, Illinois workNet</a:t>
            </a:r>
          </a:p>
          <a:p>
            <a:pPr lvl="1"/>
            <a:r>
              <a:rPr lang="en-US" sz="2000" dirty="0">
                <a:latin typeface="Calibri" panose="020F0502020204030204" pitchFamily="34" charset="0"/>
                <a:ea typeface="Calibri" panose="020F0502020204030204" pitchFamily="34" charset="0"/>
                <a:cs typeface="Calibri" panose="020F0502020204030204" pitchFamily="34" charset="0"/>
              </a:rPr>
              <a:t>Markee Waldron – Programmer, Illinois workNet</a:t>
            </a:r>
          </a:p>
          <a:p>
            <a:pPr lvl="1"/>
            <a:r>
              <a:rPr lang="en-US" sz="2000" dirty="0">
                <a:latin typeface="Calibri" panose="020F0502020204030204" pitchFamily="34" charset="0"/>
                <a:ea typeface="Calibri" panose="020F0502020204030204" pitchFamily="34" charset="0"/>
                <a:cs typeface="Calibri" panose="020F0502020204030204" pitchFamily="34" charset="0"/>
              </a:rPr>
              <a:t>Mike Baker -  Planning Unit Manager, Office of Employment &amp; Training</a:t>
            </a:r>
          </a:p>
          <a:p>
            <a:pPr lvl="1"/>
            <a:r>
              <a:rPr lang="en-US" sz="2000" dirty="0">
                <a:latin typeface="Calibri" panose="020F0502020204030204" pitchFamily="34" charset="0"/>
                <a:ea typeface="Calibri" panose="020F0502020204030204" pitchFamily="34" charset="0"/>
                <a:cs typeface="Calibri" panose="020F0502020204030204" pitchFamily="34" charset="0"/>
              </a:rPr>
              <a:t>Lora Dhom – Policy Manager, Office of Employment &amp; Training </a:t>
            </a:r>
          </a:p>
          <a:p>
            <a:endParaRPr lang="en-US" sz="22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600" b="1" dirty="0">
                <a:latin typeface="Calibri" panose="020F0502020204030204" pitchFamily="34" charset="0"/>
                <a:ea typeface="Calibri" panose="020F0502020204030204" pitchFamily="34" charset="0"/>
                <a:cs typeface="Calibri" panose="020F0502020204030204" pitchFamily="34" charset="0"/>
              </a:rPr>
              <a:t>Mute/Raise Hand </a:t>
            </a:r>
          </a:p>
          <a:p>
            <a:pPr lvl="1"/>
            <a:r>
              <a:rPr lang="en-US" sz="2000" dirty="0">
                <a:latin typeface="Calibri" panose="020F0502020204030204" pitchFamily="34" charset="0"/>
                <a:ea typeface="Calibri" panose="020F0502020204030204" pitchFamily="34" charset="0"/>
                <a:cs typeface="Calibri" panose="020F0502020204030204" pitchFamily="34" charset="0"/>
              </a:rPr>
              <a:t>When you joined the webinar today, you joined muted. Please stay muted until the Q&amp;A session. During that session, you may unmute yourself and ask questions.  </a:t>
            </a:r>
          </a:p>
          <a:p>
            <a:pPr lvl="1"/>
            <a:r>
              <a:rPr lang="en-US" sz="2000" dirty="0">
                <a:latin typeface="Calibri" panose="020F0502020204030204" pitchFamily="34" charset="0"/>
                <a:ea typeface="Calibri" panose="020F0502020204030204" pitchFamily="34" charset="0"/>
                <a:cs typeface="Calibri" panose="020F0502020204030204" pitchFamily="34" charset="0"/>
              </a:rPr>
              <a:t>This webinar is being recorded and will be posted to the Partner Training Materials &amp; Videos section on the LWACS partner page by the end of the day. </a:t>
            </a:r>
          </a:p>
          <a:p>
            <a:pPr marL="0" indent="0">
              <a:buNone/>
            </a:pPr>
            <a:endParaRPr lang="en-US" sz="2200" dirty="0"/>
          </a:p>
        </p:txBody>
      </p:sp>
      <p:cxnSp>
        <p:nvCxnSpPr>
          <p:cNvPr id="3" name="Straight Connector 2">
            <a:extLst>
              <a:ext uri="{FF2B5EF4-FFF2-40B4-BE49-F238E27FC236}">
                <a16:creationId xmlns:a16="http://schemas.microsoft.com/office/drawing/2014/main" id="{E96EDBE4-E293-46A1-847D-CB4E1C23AB61}"/>
              </a:ext>
            </a:extLst>
          </p:cNvPr>
          <p:cNvCxnSpPr/>
          <p:nvPr/>
        </p:nvCxnSpPr>
        <p:spPr>
          <a:xfrm>
            <a:off x="811161" y="695819"/>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72BB2E61-5C40-7E55-D1BE-B852D5C625BE}"/>
              </a:ext>
            </a:extLst>
          </p:cNvPr>
          <p:cNvSpPr>
            <a:spLocks noGrp="1"/>
          </p:cNvSpPr>
          <p:nvPr>
            <p:ph type="title"/>
          </p:nvPr>
        </p:nvSpPr>
        <p:spPr>
          <a:xfrm>
            <a:off x="811161" y="736745"/>
            <a:ext cx="10515600" cy="712904"/>
          </a:xfrm>
        </p:spPr>
        <p:txBody>
          <a:bodyPr>
            <a:normAutofit fontScale="90000"/>
          </a:bodyPr>
          <a:lstStyle/>
          <a:p>
            <a:r>
              <a:rPr lang="en-US" sz="4700" dirty="0">
                <a:solidFill>
                  <a:schemeClr val="accent1"/>
                </a:solidFill>
                <a:latin typeface="Calibri" panose="020F0502020204030204" pitchFamily="34" charset="0"/>
                <a:ea typeface="Calibri" panose="020F0502020204030204" pitchFamily="34" charset="0"/>
                <a:cs typeface="Calibri" panose="020F0502020204030204" pitchFamily="34" charset="0"/>
              </a:rPr>
              <a:t>Housekeeping </a:t>
            </a:r>
            <a:r>
              <a:rPr lang="en-US" sz="4600" dirty="0"/>
              <a:t>	</a:t>
            </a:r>
          </a:p>
        </p:txBody>
      </p:sp>
    </p:spTree>
    <p:extLst>
      <p:ext uri="{BB962C8B-B14F-4D97-AF65-F5344CB8AC3E}">
        <p14:creationId xmlns:p14="http://schemas.microsoft.com/office/powerpoint/2010/main" val="372173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B4778-0410-D234-B40D-27FD5537DD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FAC400-5CE1-E15B-D5CC-EC938F648E91}"/>
              </a:ext>
            </a:extLst>
          </p:cNvPr>
          <p:cNvSpPr>
            <a:spLocks noGrp="1"/>
          </p:cNvSpPr>
          <p:nvPr>
            <p:ph type="title"/>
          </p:nvPr>
        </p:nvSpPr>
        <p:spPr>
          <a:xfrm>
            <a:off x="688527" y="858623"/>
            <a:ext cx="10814946" cy="664140"/>
          </a:xfrm>
        </p:spPr>
        <p:txBody>
          <a:bodyPr>
            <a:normAutofit fontScale="90000"/>
          </a:bodyPr>
          <a:lstStyle/>
          <a:p>
            <a:r>
              <a:rPr lang="en-US" sz="4700" dirty="0">
                <a:solidFill>
                  <a:schemeClr val="accent1"/>
                </a:solidFill>
                <a:latin typeface="Calibri" panose="020F0502020204030204" pitchFamily="34" charset="0"/>
                <a:ea typeface="Calibri" panose="020F0502020204030204" pitchFamily="34" charset="0"/>
                <a:cs typeface="Calibri" panose="020F0502020204030204" pitchFamily="34" charset="0"/>
              </a:rPr>
              <a:t>Background for Changes </a:t>
            </a:r>
            <a:r>
              <a:rPr lang="en-US" sz="4600" dirty="0"/>
              <a:t>	</a:t>
            </a:r>
          </a:p>
        </p:txBody>
      </p:sp>
      <p:sp>
        <p:nvSpPr>
          <p:cNvPr id="32" name="Content Placeholder 2">
            <a:extLst>
              <a:ext uri="{FF2B5EF4-FFF2-40B4-BE49-F238E27FC236}">
                <a16:creationId xmlns:a16="http://schemas.microsoft.com/office/drawing/2014/main" id="{1F227170-626E-032F-569F-4592062E4A4A}"/>
              </a:ext>
            </a:extLst>
          </p:cNvPr>
          <p:cNvSpPr>
            <a:spLocks noGrp="1"/>
          </p:cNvSpPr>
          <p:nvPr>
            <p:ph idx="1"/>
          </p:nvPr>
        </p:nvSpPr>
        <p:spPr>
          <a:xfrm>
            <a:off x="841247" y="2039148"/>
            <a:ext cx="10509506" cy="1785353"/>
          </a:xfrm>
        </p:spPr>
        <p:txBody>
          <a:bodyPr anchor="ctr">
            <a:norm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The intent is to streamline, eliminate inefficiencies, and improve user friendliness.</a:t>
            </a:r>
          </a:p>
          <a:p>
            <a:r>
              <a:rPr lang="en-US" sz="2000" dirty="0">
                <a:latin typeface="Calibri" panose="020F0502020204030204" pitchFamily="34" charset="0"/>
                <a:ea typeface="Calibri" panose="020F0502020204030204" pitchFamily="34" charset="0"/>
                <a:cs typeface="Calibri" panose="020F0502020204030204" pitchFamily="34" charset="0"/>
              </a:rPr>
              <a:t>The policy has been updated to reflect the changes in the system. </a:t>
            </a:r>
          </a:p>
          <a:p>
            <a:r>
              <a:rPr lang="en-US" sz="2000" dirty="0">
                <a:latin typeface="Calibri" panose="020F0502020204030204" pitchFamily="34" charset="0"/>
                <a:ea typeface="Calibri" panose="020F0502020204030204" pitchFamily="34" charset="0"/>
                <a:cs typeface="Calibri" panose="020F0502020204030204" pitchFamily="34" charset="0"/>
              </a:rPr>
              <a:t>All changes discussed and demonstrated today are live in the LWACS system. </a:t>
            </a:r>
          </a:p>
          <a:p>
            <a:pPr marL="0" indent="0">
              <a:buNone/>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9FDE531-2055-3146-7B76-1485A99FA4AA}"/>
              </a:ext>
            </a:extLst>
          </p:cNvPr>
          <p:cNvCxnSpPr/>
          <p:nvPr/>
        </p:nvCxnSpPr>
        <p:spPr>
          <a:xfrm>
            <a:off x="841247" y="85862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96275D25-5388-6037-7474-3F62EF88D69A}"/>
              </a:ext>
            </a:extLst>
          </p:cNvPr>
          <p:cNvPicPr>
            <a:picLocks noChangeAspect="1"/>
          </p:cNvPicPr>
          <p:nvPr/>
        </p:nvPicPr>
        <p:blipFill>
          <a:blip r:embed="rId2"/>
          <a:stretch>
            <a:fillRect/>
          </a:stretch>
        </p:blipFill>
        <p:spPr>
          <a:xfrm>
            <a:off x="5776106" y="3926175"/>
            <a:ext cx="5990313" cy="2073202"/>
          </a:xfrm>
          <a:prstGeom prst="rect">
            <a:avLst/>
          </a:prstGeom>
        </p:spPr>
      </p:pic>
    </p:spTree>
    <p:extLst>
      <p:ext uri="{BB962C8B-B14F-4D97-AF65-F5344CB8AC3E}">
        <p14:creationId xmlns:p14="http://schemas.microsoft.com/office/powerpoint/2010/main" val="233314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C37AAEC5-0E5F-77D8-E795-3B05114EA06F}"/>
              </a:ext>
            </a:extLst>
          </p:cNvPr>
          <p:cNvCxnSpPr/>
          <p:nvPr/>
        </p:nvCxnSpPr>
        <p:spPr>
          <a:xfrm>
            <a:off x="851080" y="75327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811FE092-E168-A964-47AD-86124E8F9D0D}"/>
              </a:ext>
            </a:extLst>
          </p:cNvPr>
          <p:cNvSpPr/>
          <p:nvPr/>
        </p:nvSpPr>
        <p:spPr>
          <a:xfrm>
            <a:off x="851080" y="968111"/>
            <a:ext cx="10698112" cy="5136611"/>
          </a:xfrm>
          <a:prstGeom prst="rect">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TextBox 3">
            <a:extLst>
              <a:ext uri="{FF2B5EF4-FFF2-40B4-BE49-F238E27FC236}">
                <a16:creationId xmlns:a16="http://schemas.microsoft.com/office/drawing/2014/main" id="{E9B56267-8F38-DBD8-C7C8-C8A54D2B6CA8}"/>
              </a:ext>
            </a:extLst>
          </p:cNvPr>
          <p:cNvSpPr txBox="1"/>
          <p:nvPr/>
        </p:nvSpPr>
        <p:spPr>
          <a:xfrm>
            <a:off x="3805083" y="2921168"/>
            <a:ext cx="7055235" cy="1015663"/>
          </a:xfrm>
          <a:prstGeom prst="rect">
            <a:avLst/>
          </a:prstGeom>
          <a:noFill/>
        </p:spPr>
        <p:txBody>
          <a:bodyPr wrap="square">
            <a:spAutoFit/>
          </a:bodyPr>
          <a:lstStyle/>
          <a:p>
            <a:r>
              <a:rPr lang="en-US" sz="6000" b="1" dirty="0">
                <a:latin typeface="Calibri" panose="020F0502020204030204" pitchFamily="34" charset="0"/>
                <a:ea typeface="Calibri" panose="020F0502020204030204" pitchFamily="34" charset="0"/>
                <a:cs typeface="Calibri" panose="020F0502020204030204" pitchFamily="34" charset="0"/>
              </a:rPr>
              <a:t>Demonstration</a:t>
            </a:r>
            <a:endParaRPr lang="en-US" sz="6000" b="1" dirty="0"/>
          </a:p>
        </p:txBody>
      </p:sp>
    </p:spTree>
    <p:extLst>
      <p:ext uri="{BB962C8B-B14F-4D97-AF65-F5344CB8AC3E}">
        <p14:creationId xmlns:p14="http://schemas.microsoft.com/office/powerpoint/2010/main" val="1815005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2C16-24DC-1608-77DE-B06DB4CAA7A0}"/>
              </a:ext>
            </a:extLst>
          </p:cNvPr>
          <p:cNvSpPr>
            <a:spLocks noGrp="1"/>
          </p:cNvSpPr>
          <p:nvPr>
            <p:ph type="title"/>
          </p:nvPr>
        </p:nvSpPr>
        <p:spPr/>
        <p:txBody>
          <a:bodyPr>
            <a:normAutofit/>
          </a:bodyPr>
          <a:lstStyle/>
          <a:p>
            <a:r>
              <a:rPr lang="en-US" sz="4200" dirty="0" err="1">
                <a:latin typeface="Calibri" panose="020F0502020204030204" pitchFamily="34" charset="0"/>
                <a:ea typeface="Calibri" panose="020F0502020204030204" pitchFamily="34" charset="0"/>
                <a:cs typeface="Calibri" panose="020F0502020204030204" pitchFamily="34" charset="0"/>
              </a:rPr>
              <a:t>ListServ</a:t>
            </a:r>
            <a:r>
              <a:rPr lang="en-US" sz="4200" dirty="0">
                <a:latin typeface="Calibri" panose="020F0502020204030204" pitchFamily="34" charset="0"/>
                <a:ea typeface="Calibri" panose="020F0502020204030204" pitchFamily="34" charset="0"/>
                <a:cs typeface="Calibri" panose="020F0502020204030204" pitchFamily="34" charset="0"/>
              </a:rPr>
              <a:t> email distribution </a:t>
            </a:r>
          </a:p>
        </p:txBody>
      </p:sp>
      <p:sp>
        <p:nvSpPr>
          <p:cNvPr id="3" name="Content Placeholder 2">
            <a:extLst>
              <a:ext uri="{FF2B5EF4-FFF2-40B4-BE49-F238E27FC236}">
                <a16:creationId xmlns:a16="http://schemas.microsoft.com/office/drawing/2014/main" id="{1FD20042-89DC-E49E-B285-41E5E0262C69}"/>
              </a:ext>
            </a:extLst>
          </p:cNvPr>
          <p:cNvSpPr>
            <a:spLocks noGrp="1"/>
          </p:cNvSpPr>
          <p:nvPr>
            <p:ph idx="1"/>
          </p:nvPr>
        </p:nvSpPr>
        <p:spPr>
          <a:xfrm>
            <a:off x="838200" y="1825625"/>
            <a:ext cx="3959942" cy="4351338"/>
          </a:xfrm>
        </p:spPr>
        <p:txBody>
          <a:bodyPr>
            <a:normAutofit/>
          </a:bodyPr>
          <a:lstStyle/>
          <a:p>
            <a:r>
              <a:rPr lang="en-US" sz="2200" dirty="0">
                <a:latin typeface="Calibri" panose="020F0502020204030204" pitchFamily="34" charset="0"/>
                <a:ea typeface="Calibri" panose="020F0502020204030204" pitchFamily="34" charset="0"/>
                <a:cs typeface="Calibri" panose="020F0502020204030204" pitchFamily="34" charset="0"/>
              </a:rPr>
              <a:t>Added Performance Manager cc to the email distribution list</a:t>
            </a:r>
          </a:p>
          <a:p>
            <a:r>
              <a:rPr lang="en-US" sz="22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Departed and/or deleted records no longer show up in the e-mail distribution list</a:t>
            </a:r>
            <a:endParaRPr lang="en-US" sz="2200"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A05F26E3-7B57-492F-B1AE-F957D1921789}"/>
              </a:ext>
            </a:extLst>
          </p:cNvPr>
          <p:cNvCxnSpPr/>
          <p:nvPr/>
        </p:nvCxnSpPr>
        <p:spPr>
          <a:xfrm>
            <a:off x="838200" y="53696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17BE965F-ACC5-78C0-3FF1-5FB60A24945F}"/>
              </a:ext>
            </a:extLst>
          </p:cNvPr>
          <p:cNvPicPr>
            <a:picLocks noChangeAspect="1"/>
          </p:cNvPicPr>
          <p:nvPr/>
        </p:nvPicPr>
        <p:blipFill>
          <a:blip r:embed="rId2"/>
          <a:stretch>
            <a:fillRect/>
          </a:stretch>
        </p:blipFill>
        <p:spPr>
          <a:xfrm>
            <a:off x="5161935" y="1863218"/>
            <a:ext cx="6464008" cy="4313745"/>
          </a:xfrm>
          <a:prstGeom prst="rect">
            <a:avLst/>
          </a:prstGeom>
        </p:spPr>
      </p:pic>
    </p:spTree>
    <p:extLst>
      <p:ext uri="{BB962C8B-B14F-4D97-AF65-F5344CB8AC3E}">
        <p14:creationId xmlns:p14="http://schemas.microsoft.com/office/powerpoint/2010/main" val="169498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9D70F-4C44-07DC-1CA6-1F5FFC8A2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4A92AE-0B85-2ED1-C68F-67939462617F}"/>
              </a:ext>
            </a:extLst>
          </p:cNvPr>
          <p:cNvSpPr>
            <a:spLocks noGrp="1"/>
          </p:cNvSpPr>
          <p:nvPr>
            <p:ph type="title"/>
          </p:nvPr>
        </p:nvSpPr>
        <p:spPr/>
        <p:txBody>
          <a:bodyPr>
            <a:normAutofit/>
          </a:bodyPr>
          <a:lstStyle/>
          <a:p>
            <a:r>
              <a:rPr lang="en-US" sz="4200" dirty="0">
                <a:latin typeface="Calibri" panose="020F0502020204030204" pitchFamily="34" charset="0"/>
                <a:ea typeface="Calibri" panose="020F0502020204030204" pitchFamily="34" charset="0"/>
                <a:cs typeface="Calibri" panose="020F0502020204030204" pitchFamily="34" charset="0"/>
              </a:rPr>
              <a:t>Composition Summary Form</a:t>
            </a:r>
          </a:p>
        </p:txBody>
      </p:sp>
      <p:sp>
        <p:nvSpPr>
          <p:cNvPr id="3" name="Content Placeholder 2">
            <a:extLst>
              <a:ext uri="{FF2B5EF4-FFF2-40B4-BE49-F238E27FC236}">
                <a16:creationId xmlns:a16="http://schemas.microsoft.com/office/drawing/2014/main" id="{36AA19E7-1D53-68BA-444B-C1C86166763C}"/>
              </a:ext>
            </a:extLst>
          </p:cNvPr>
          <p:cNvSpPr>
            <a:spLocks noGrp="1"/>
          </p:cNvSpPr>
          <p:nvPr>
            <p:ph idx="1"/>
          </p:nvPr>
        </p:nvSpPr>
        <p:spPr>
          <a:xfrm>
            <a:off x="838200" y="1825625"/>
            <a:ext cx="3959942" cy="4351338"/>
          </a:xfrm>
        </p:spPr>
        <p:txBody>
          <a:bodyPr>
            <a:normAutofit/>
          </a:bodyPr>
          <a:lstStyle/>
          <a:p>
            <a:r>
              <a:rPr lang="en-US" sz="2200" dirty="0">
                <a:latin typeface="Calibri" panose="020F0502020204030204" pitchFamily="34" charset="0"/>
                <a:ea typeface="Calibri" panose="020F0502020204030204" pitchFamily="34" charset="0"/>
                <a:cs typeface="Calibri" panose="020F0502020204030204" pitchFamily="34" charset="0"/>
              </a:rPr>
              <a:t>An error message has been added to display at the top and the bottom of the form if there are errors. The PDF button is not available if the form has errors and needs to be fixed.</a:t>
            </a:r>
          </a:p>
          <a:p>
            <a:r>
              <a:rPr lang="en-US" sz="22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Instructions and CEO Signature Sheet have been added.  </a:t>
            </a:r>
            <a:endParaRPr lang="en-US" sz="2200"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F455F3FC-38B0-459C-ABCB-858B452F58C2}"/>
              </a:ext>
            </a:extLst>
          </p:cNvPr>
          <p:cNvCxnSpPr/>
          <p:nvPr/>
        </p:nvCxnSpPr>
        <p:spPr>
          <a:xfrm>
            <a:off x="838200" y="53696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4B123C33-A2D3-A0D6-9124-08C30975341F}"/>
              </a:ext>
            </a:extLst>
          </p:cNvPr>
          <p:cNvPicPr>
            <a:picLocks noChangeAspect="1"/>
          </p:cNvPicPr>
          <p:nvPr/>
        </p:nvPicPr>
        <p:blipFill>
          <a:blip r:embed="rId2"/>
          <a:stretch>
            <a:fillRect/>
          </a:stretch>
        </p:blipFill>
        <p:spPr>
          <a:xfrm>
            <a:off x="5837986" y="1528634"/>
            <a:ext cx="5782327" cy="1718177"/>
          </a:xfrm>
          <a:prstGeom prst="rect">
            <a:avLst/>
          </a:prstGeom>
        </p:spPr>
      </p:pic>
      <p:pic>
        <p:nvPicPr>
          <p:cNvPr id="8" name="Picture 7">
            <a:extLst>
              <a:ext uri="{FF2B5EF4-FFF2-40B4-BE49-F238E27FC236}">
                <a16:creationId xmlns:a16="http://schemas.microsoft.com/office/drawing/2014/main" id="{B5CF1766-0716-F9D3-30FB-552747E8137B}"/>
              </a:ext>
            </a:extLst>
          </p:cNvPr>
          <p:cNvPicPr>
            <a:picLocks noChangeAspect="1"/>
          </p:cNvPicPr>
          <p:nvPr/>
        </p:nvPicPr>
        <p:blipFill>
          <a:blip r:embed="rId3"/>
          <a:stretch>
            <a:fillRect/>
          </a:stretch>
        </p:blipFill>
        <p:spPr>
          <a:xfrm>
            <a:off x="5269987" y="3611190"/>
            <a:ext cx="6350326" cy="2387723"/>
          </a:xfrm>
          <a:prstGeom prst="rect">
            <a:avLst/>
          </a:prstGeom>
        </p:spPr>
      </p:pic>
    </p:spTree>
    <p:extLst>
      <p:ext uri="{BB962C8B-B14F-4D97-AF65-F5344CB8AC3E}">
        <p14:creationId xmlns:p14="http://schemas.microsoft.com/office/powerpoint/2010/main" val="65704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E1EF-ABD0-F7D8-99CC-04190E1983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E6F182-94A3-7B01-00C8-0DFC2083E38F}"/>
              </a:ext>
            </a:extLst>
          </p:cNvPr>
          <p:cNvSpPr>
            <a:spLocks noGrp="1"/>
          </p:cNvSpPr>
          <p:nvPr>
            <p:ph type="title"/>
          </p:nvPr>
        </p:nvSpPr>
        <p:spPr/>
        <p:txBody>
          <a:bodyPr>
            <a:normAutofit/>
          </a:bodyPr>
          <a:lstStyle/>
          <a:p>
            <a:r>
              <a:rPr lang="en-US" sz="4200" dirty="0">
                <a:latin typeface="Calibri" panose="020F0502020204030204" pitchFamily="34" charset="0"/>
                <a:ea typeface="Calibri" panose="020F0502020204030204" pitchFamily="34" charset="0"/>
                <a:cs typeface="Calibri" panose="020F0502020204030204" pitchFamily="34" charset="0"/>
              </a:rPr>
              <a:t>LWIB Member – Forms &amp; Instructions</a:t>
            </a:r>
          </a:p>
        </p:txBody>
      </p:sp>
      <p:sp>
        <p:nvSpPr>
          <p:cNvPr id="3" name="Content Placeholder 2">
            <a:extLst>
              <a:ext uri="{FF2B5EF4-FFF2-40B4-BE49-F238E27FC236}">
                <a16:creationId xmlns:a16="http://schemas.microsoft.com/office/drawing/2014/main" id="{ABA50B3C-5687-05CD-D0FB-62878A527C1E}"/>
              </a:ext>
            </a:extLst>
          </p:cNvPr>
          <p:cNvSpPr>
            <a:spLocks noGrp="1"/>
          </p:cNvSpPr>
          <p:nvPr>
            <p:ph idx="1"/>
          </p:nvPr>
        </p:nvSpPr>
        <p:spPr>
          <a:xfrm>
            <a:off x="838200" y="1825625"/>
            <a:ext cx="3959942" cy="4351338"/>
          </a:xfrm>
        </p:spPr>
        <p:txBody>
          <a:bodyPr>
            <a:normAutofit fontScale="92500" lnSpcReduction="20000"/>
          </a:bodyPr>
          <a:lstStyle/>
          <a:p>
            <a:r>
              <a:rPr lang="en-US" sz="2400" dirty="0">
                <a:latin typeface="Calibri" panose="020F0502020204030204" pitchFamily="34" charset="0"/>
                <a:ea typeface="Calibri" panose="020F0502020204030204" pitchFamily="34" charset="0"/>
                <a:cs typeface="Calibri" panose="020F0502020204030204" pitchFamily="34" charset="0"/>
              </a:rPr>
              <a:t>Added a printable blank Appointment form</a:t>
            </a:r>
          </a:p>
          <a:p>
            <a:r>
              <a:rPr lang="en-US" sz="2400" dirty="0">
                <a:latin typeface="Calibri" panose="020F0502020204030204" pitchFamily="34" charset="0"/>
                <a:ea typeface="Calibri" panose="020F0502020204030204" pitchFamily="34" charset="0"/>
                <a:cs typeface="Calibri" panose="020F0502020204030204" pitchFamily="34" charset="0"/>
              </a:rPr>
              <a:t>Added printable Appointment Form instructions</a:t>
            </a:r>
          </a:p>
          <a:p>
            <a:r>
              <a:rPr lang="en-US" sz="2400" dirty="0">
                <a:latin typeface="Calibri" panose="020F0502020204030204" pitchFamily="34" charset="0"/>
                <a:ea typeface="Calibri" panose="020F0502020204030204" pitchFamily="34" charset="0"/>
                <a:cs typeface="Calibri" panose="020F0502020204030204" pitchFamily="34" charset="0"/>
              </a:rPr>
              <a:t>Added a printable blank Nomination form</a:t>
            </a:r>
          </a:p>
          <a:p>
            <a:r>
              <a:rPr lang="en-US" sz="2400" dirty="0">
                <a:latin typeface="Calibri" panose="020F0502020204030204" pitchFamily="34" charset="0"/>
                <a:ea typeface="Calibri" panose="020F0502020204030204" pitchFamily="34" charset="0"/>
                <a:cs typeface="Calibri" panose="020F0502020204030204" pitchFamily="34" charset="0"/>
              </a:rPr>
              <a:t>Added printable Nomination form directions</a:t>
            </a:r>
          </a:p>
          <a:p>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no longer required to </a:t>
            </a:r>
            <a:r>
              <a:rPr lang="en-US" sz="2400" dirty="0">
                <a:effectLst/>
                <a:latin typeface="Calibri" panose="020F0502020204030204" pitchFamily="34" charset="0"/>
                <a:ea typeface="Calibri" panose="020F0502020204030204" pitchFamily="34" charset="0"/>
                <a:cs typeface="Calibri" panose="020F0502020204030204" pitchFamily="34" charset="0"/>
              </a:rPr>
              <a:t>upload a Nomination or Appointment/Reappointment form for an LWIB member. You can stop uploading them immediatel</a:t>
            </a:r>
            <a:r>
              <a:rPr lang="en-US" sz="2400" dirty="0">
                <a:latin typeface="Calibri" panose="020F0502020204030204" pitchFamily="34" charset="0"/>
                <a:ea typeface="Calibri" panose="020F0502020204030204" pitchFamily="34" charset="0"/>
                <a:cs typeface="Calibri" panose="020F0502020204030204" pitchFamily="34" charset="0"/>
              </a:rPr>
              <a:t>y. </a:t>
            </a:r>
            <a:r>
              <a:rPr lang="en-US" sz="2600" dirty="0">
                <a:effectLst/>
                <a:latin typeface="Calibri" panose="020F0502020204030204" pitchFamily="34" charset="0"/>
                <a:ea typeface="Calibri" panose="020F0502020204030204" pitchFamily="34" charset="0"/>
                <a:cs typeface="Calibri" panose="020F0502020204030204" pitchFamily="34" charset="0"/>
              </a:rPr>
              <a:t>  </a:t>
            </a:r>
          </a:p>
          <a:p>
            <a:endParaRPr lang="en-US" sz="2200" dirty="0">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ACCE9538-31AF-D05D-4481-B20C31855615}"/>
              </a:ext>
            </a:extLst>
          </p:cNvPr>
          <p:cNvCxnSpPr/>
          <p:nvPr/>
        </p:nvCxnSpPr>
        <p:spPr>
          <a:xfrm>
            <a:off x="838200" y="53696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6949EC9A-1C69-3E8F-F073-F6AB04864EF6}"/>
              </a:ext>
            </a:extLst>
          </p:cNvPr>
          <p:cNvPicPr>
            <a:picLocks noChangeAspect="1"/>
          </p:cNvPicPr>
          <p:nvPr/>
        </p:nvPicPr>
        <p:blipFill>
          <a:blip r:embed="rId2"/>
          <a:stretch>
            <a:fillRect/>
          </a:stretch>
        </p:blipFill>
        <p:spPr>
          <a:xfrm>
            <a:off x="4798142" y="1903412"/>
            <a:ext cx="7418439" cy="3051175"/>
          </a:xfrm>
          <a:prstGeom prst="rect">
            <a:avLst/>
          </a:prstGeom>
        </p:spPr>
      </p:pic>
    </p:spTree>
    <p:extLst>
      <p:ext uri="{BB962C8B-B14F-4D97-AF65-F5344CB8AC3E}">
        <p14:creationId xmlns:p14="http://schemas.microsoft.com/office/powerpoint/2010/main" val="45861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CEF62-A30B-7682-C125-23A83C159E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B77B79-BBD3-319B-20BF-D2331E5ED187}"/>
              </a:ext>
            </a:extLst>
          </p:cNvPr>
          <p:cNvSpPr>
            <a:spLocks noGrp="1"/>
          </p:cNvSpPr>
          <p:nvPr>
            <p:ph type="title"/>
          </p:nvPr>
        </p:nvSpPr>
        <p:spPr/>
        <p:txBody>
          <a:bodyPr>
            <a:normAutofit/>
          </a:bodyPr>
          <a:lstStyle/>
          <a:p>
            <a:r>
              <a:rPr lang="en-US" sz="4200" dirty="0">
                <a:latin typeface="Calibri" panose="020F0502020204030204" pitchFamily="34" charset="0"/>
                <a:ea typeface="Calibri" panose="020F0502020204030204" pitchFamily="34" charset="0"/>
                <a:cs typeface="Calibri" panose="020F0502020204030204" pitchFamily="34" charset="0"/>
              </a:rPr>
              <a:t>Bylaw Resources</a:t>
            </a:r>
          </a:p>
        </p:txBody>
      </p:sp>
      <p:sp>
        <p:nvSpPr>
          <p:cNvPr id="3" name="Content Placeholder 2">
            <a:extLst>
              <a:ext uri="{FF2B5EF4-FFF2-40B4-BE49-F238E27FC236}">
                <a16:creationId xmlns:a16="http://schemas.microsoft.com/office/drawing/2014/main" id="{44486523-D559-90AC-A10B-A003BB4792F3}"/>
              </a:ext>
            </a:extLst>
          </p:cNvPr>
          <p:cNvSpPr>
            <a:spLocks noGrp="1"/>
          </p:cNvSpPr>
          <p:nvPr>
            <p:ph idx="1"/>
          </p:nvPr>
        </p:nvSpPr>
        <p:spPr>
          <a:xfrm>
            <a:off x="838200" y="1825625"/>
            <a:ext cx="3959942" cy="4351338"/>
          </a:xfrm>
        </p:spPr>
        <p:txBody>
          <a:bodyPr>
            <a:norm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Added a Bylaw section to the Resources </a:t>
            </a:r>
          </a:p>
          <a:p>
            <a:pPr lvl="1"/>
            <a:r>
              <a:rPr lang="en-US" sz="2000" dirty="0">
                <a:latin typeface="Calibri" panose="020F0502020204030204" pitchFamily="34" charset="0"/>
                <a:ea typeface="Calibri" panose="020F0502020204030204" pitchFamily="34" charset="0"/>
                <a:cs typeface="Calibri" panose="020F0502020204030204" pitchFamily="34" charset="0"/>
              </a:rPr>
              <a:t>Added LWIB Bylaws Template</a:t>
            </a:r>
          </a:p>
          <a:p>
            <a:pPr lvl="1"/>
            <a:r>
              <a:rPr lang="en-US" sz="2000" dirty="0">
                <a:latin typeface="Calibri" panose="020F0502020204030204" pitchFamily="34" charset="0"/>
                <a:ea typeface="Calibri" panose="020F0502020204030204" pitchFamily="34" charset="0"/>
                <a:cs typeface="Calibri" panose="020F0502020204030204" pitchFamily="34" charset="0"/>
              </a:rPr>
              <a:t>Added LWIB Bylaws Checklist</a:t>
            </a:r>
          </a:p>
          <a:p>
            <a:pPr lvl="1"/>
            <a:r>
              <a:rPr lang="en-US" sz="2000" dirty="0">
                <a:latin typeface="Calibri" panose="020F0502020204030204" pitchFamily="34" charset="0"/>
                <a:ea typeface="Calibri" panose="020F0502020204030204" pitchFamily="34" charset="0"/>
                <a:cs typeface="Calibri" panose="020F0502020204030204" pitchFamily="34" charset="0"/>
              </a:rPr>
              <a:t>Added LWIB Bylaws Checklist (Fillable PDF)</a:t>
            </a:r>
          </a:p>
        </p:txBody>
      </p:sp>
      <p:cxnSp>
        <p:nvCxnSpPr>
          <p:cNvPr id="4" name="Straight Connector 3">
            <a:extLst>
              <a:ext uri="{FF2B5EF4-FFF2-40B4-BE49-F238E27FC236}">
                <a16:creationId xmlns:a16="http://schemas.microsoft.com/office/drawing/2014/main" id="{BBA17128-09DC-EEED-2904-DCCEB76B0247}"/>
              </a:ext>
            </a:extLst>
          </p:cNvPr>
          <p:cNvCxnSpPr/>
          <p:nvPr/>
        </p:nvCxnSpPr>
        <p:spPr>
          <a:xfrm>
            <a:off x="838200" y="536963"/>
            <a:ext cx="12192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4E608618-4CCD-D667-7B2F-8BBF9FB69C9E}"/>
              </a:ext>
            </a:extLst>
          </p:cNvPr>
          <p:cNvPicPr>
            <a:picLocks noChangeAspect="1"/>
          </p:cNvPicPr>
          <p:nvPr/>
        </p:nvPicPr>
        <p:blipFill>
          <a:blip r:embed="rId2"/>
          <a:stretch>
            <a:fillRect/>
          </a:stretch>
        </p:blipFill>
        <p:spPr>
          <a:xfrm>
            <a:off x="5051042" y="2372586"/>
            <a:ext cx="6133513" cy="3975908"/>
          </a:xfrm>
          <a:prstGeom prst="rect">
            <a:avLst/>
          </a:prstGeom>
        </p:spPr>
      </p:pic>
    </p:spTree>
    <p:extLst>
      <p:ext uri="{BB962C8B-B14F-4D97-AF65-F5344CB8AC3E}">
        <p14:creationId xmlns:p14="http://schemas.microsoft.com/office/powerpoint/2010/main" val="2418993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e83a1a5-9dab-4521-85db-ea3c8196acb3"/>
    <DocumentType xmlns="9352c220-c5aa-4176-b310-478a54cdcce0"/>
    <Site xmlns="9352c220-c5aa-4176-b310-478a54cdcce0"/>
    <MainCategory xmlns="9352c220-c5aa-4176-b310-478a54cdcce0"/>
    <SubAudience xmlns="9352c220-c5aa-4176-b310-478a54cdcce0"/>
    <TaxKeywordTaxHTField xmlns="6e83a1a5-9dab-4521-85db-ea3c8196acb3">
      <Terms xmlns="http://schemas.microsoft.com/office/infopath/2007/PartnerControls"/>
    </TaxKeywordTaxHTField>
    <SubCategory xmlns="9352c220-c5aa-4176-b310-478a54cdcce0"/>
    <Language xmlns="9352c220-c5aa-4176-b310-478a54cdcce0">English</Language>
    <Audience xmlns="9352c220-c5aa-4176-b310-478a54cdcce0"/>
    <Description0 xmlns="9352c220-c5aa-4176-b310-478a54cdcce0"/>
    <SkillLevel xmlns="9352c220-c5aa-4176-b310-478a54cdcce0"/>
    <GradeLevel xmlns="9352c220-c5aa-4176-b310-478a54cdcce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113C2C-9FEC-428B-8ECF-1C959AC3F1DD}">
  <ds:schemaRef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www.w3.org/XML/1998/namespace"/>
    <ds:schemaRef ds:uri="9352c220-c5aa-4176-b310-478a54cdcce0"/>
    <ds:schemaRef ds:uri="http://schemas.microsoft.com/office/infopath/2007/PartnerControls"/>
    <ds:schemaRef ds:uri="http://schemas.openxmlformats.org/package/2006/metadata/core-properties"/>
    <ds:schemaRef ds:uri="6e83a1a5-9dab-4521-85db-ea3c8196acb3"/>
  </ds:schemaRefs>
</ds:datastoreItem>
</file>

<file path=customXml/itemProps2.xml><?xml version="1.0" encoding="utf-8"?>
<ds:datastoreItem xmlns:ds="http://schemas.openxmlformats.org/officeDocument/2006/customXml" ds:itemID="{CECF1727-CFB4-4A4E-BA3F-A24A91C8E9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52c220-c5aa-4176-b310-478a54cdcce0"/>
    <ds:schemaRef ds:uri="6e83a1a5-9dab-4521-85db-ea3c8196ac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403FAD-4958-4FCB-9874-63A04FD4B78A}">
  <ds:schemaRefs>
    <ds:schemaRef ds:uri="http://schemas.microsoft.com/sharepoint/v3/contenttype/forms"/>
  </ds:schemaRefs>
</ds:datastoreItem>
</file>

<file path=docMetadata/LabelInfo.xml><?xml version="1.0" encoding="utf-8"?>
<clbl:labelList xmlns:clbl="http://schemas.microsoft.com/office/2020/mipLabelMetadata">
  <clbl:label id="{d57a98e7-744d-43f9-bc91-08de1ff3710d}" enabled="0" method="" siteId="{d57a98e7-744d-43f9-bc91-08de1ff3710d}" removed="1"/>
</clbl:labelList>
</file>

<file path=docProps/app.xml><?xml version="1.0" encoding="utf-8"?>
<Properties xmlns="http://schemas.openxmlformats.org/officeDocument/2006/extended-properties" xmlns:vt="http://schemas.openxmlformats.org/officeDocument/2006/docPropsVTypes">
  <TotalTime>6604</TotalTime>
  <Words>486</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Calibri</vt:lpstr>
      <vt:lpstr>Lato</vt:lpstr>
      <vt:lpstr>Lato Black</vt:lpstr>
      <vt:lpstr>Segoe UI Symbol</vt:lpstr>
      <vt:lpstr>Office Theme</vt:lpstr>
      <vt:lpstr>PowerPoint Presentation</vt:lpstr>
      <vt:lpstr>PowerPoint Presentation</vt:lpstr>
      <vt:lpstr>Housekeeping  </vt:lpstr>
      <vt:lpstr>Background for Changes  </vt:lpstr>
      <vt:lpstr>PowerPoint Presentation</vt:lpstr>
      <vt:lpstr>ListServ email distribution </vt:lpstr>
      <vt:lpstr>Composition Summary Form</vt:lpstr>
      <vt:lpstr>LWIB Member – Forms &amp; Instructions</vt:lpstr>
      <vt:lpstr>Bylaw Resources</vt:lpstr>
      <vt:lpstr>LWACS Partner Guide</vt:lpstr>
      <vt:lpstr>PowerPoint Presentation</vt:lpstr>
      <vt:lpstr>Question &amp; Answer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Heather Lawrence</dc:creator>
  <cp:lastModifiedBy>Heather Lawrence</cp:lastModifiedBy>
  <cp:revision>17</cp:revision>
  <cp:lastPrinted>2025-04-22T13:21:53Z</cp:lastPrinted>
  <dcterms:created xsi:type="dcterms:W3CDTF">2025-03-12T15:06:17Z</dcterms:created>
  <dcterms:modified xsi:type="dcterms:W3CDTF">2025-04-22T16:24:25Z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MediaServiceImageTags">
    <vt:lpwstr/>
  </property>
  <property fmtid="{D5CDD505-2E9C-101B-9397-08002B2CF9AE}" pid="4" name="TaxKeyword">
    <vt:lpwstr/>
  </property>
</Properties>
</file>