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diagrams/colors2.xml" ContentType="application/vnd.openxmlformats-officedocument.drawingml.diagramColors+xml"/>
  <Override PartName="/ppt/theme/theme1.xml" ContentType="application/vnd.openxmlformats-officedocument.theme+xml"/>
  <Override PartName="/ppt/diagrams/quickStyle2.xml" ContentType="application/vnd.openxmlformats-officedocument.drawingml.diagramStyle+xml"/>
  <Override PartName="/ppt/theme/theme2.xml" ContentType="application/vnd.openxmlformats-officedocument.theme+xml"/>
  <Override PartName="/ppt/comments/comment2.xml" ContentType="application/vnd.openxmlformats-officedocument.presentationml.comments+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comments/comment3.xml" ContentType="application/vnd.openxmlformats-officedocument.presentationml.comments+xml"/>
  <Override PartName="/ppt/diagrams/drawing2.xml" ContentType="application/vnd.ms-office.drawingml.diagramDrawing+xml"/>
  <Override PartName="/ppt/comments/comment4.xml" ContentType="application/vnd.openxmlformats-officedocument.presentationml.comments+xml"/>
  <Override PartName="/ppt/diagrams/layout2.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5" r:id="rId4"/>
  </p:sldMasterIdLst>
  <p:notesMasterIdLst>
    <p:notesMasterId r:id="rId59"/>
  </p:notesMasterIdLst>
  <p:sldIdLst>
    <p:sldId id="327" r:id="rId5"/>
    <p:sldId id="553" r:id="rId6"/>
    <p:sldId id="556" r:id="rId7"/>
    <p:sldId id="571" r:id="rId8"/>
    <p:sldId id="558" r:id="rId9"/>
    <p:sldId id="559" r:id="rId10"/>
    <p:sldId id="431" r:id="rId11"/>
    <p:sldId id="580" r:id="rId12"/>
    <p:sldId id="572" r:id="rId13"/>
    <p:sldId id="581" r:id="rId14"/>
    <p:sldId id="573" r:id="rId15"/>
    <p:sldId id="576" r:id="rId16"/>
    <p:sldId id="577" r:id="rId17"/>
    <p:sldId id="475" r:id="rId18"/>
    <p:sldId id="560" r:id="rId19"/>
    <p:sldId id="467" r:id="rId20"/>
    <p:sldId id="562" r:id="rId21"/>
    <p:sldId id="447" r:id="rId22"/>
    <p:sldId id="469" r:id="rId23"/>
    <p:sldId id="470" r:id="rId24"/>
    <p:sldId id="567" r:id="rId25"/>
    <p:sldId id="568" r:id="rId26"/>
    <p:sldId id="569" r:id="rId27"/>
    <p:sldId id="570" r:id="rId28"/>
    <p:sldId id="520" r:id="rId29"/>
    <p:sldId id="521" r:id="rId30"/>
    <p:sldId id="522" r:id="rId31"/>
    <p:sldId id="523" r:id="rId32"/>
    <p:sldId id="524" r:id="rId33"/>
    <p:sldId id="525" r:id="rId34"/>
    <p:sldId id="526" r:id="rId35"/>
    <p:sldId id="527" r:id="rId36"/>
    <p:sldId id="528" r:id="rId37"/>
    <p:sldId id="529" r:id="rId38"/>
    <p:sldId id="531" r:id="rId39"/>
    <p:sldId id="533" r:id="rId40"/>
    <p:sldId id="534" r:id="rId41"/>
    <p:sldId id="535" r:id="rId42"/>
    <p:sldId id="536" r:id="rId43"/>
    <p:sldId id="537" r:id="rId44"/>
    <p:sldId id="538" r:id="rId45"/>
    <p:sldId id="539" r:id="rId46"/>
    <p:sldId id="540" r:id="rId47"/>
    <p:sldId id="541" r:id="rId48"/>
    <p:sldId id="543" r:id="rId49"/>
    <p:sldId id="544" r:id="rId50"/>
    <p:sldId id="545" r:id="rId51"/>
    <p:sldId id="546" r:id="rId52"/>
    <p:sldId id="547" r:id="rId53"/>
    <p:sldId id="548" r:id="rId54"/>
    <p:sldId id="549" r:id="rId55"/>
    <p:sldId id="550" r:id="rId56"/>
    <p:sldId id="552" r:id="rId57"/>
    <p:sldId id="492" r:id="rId5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r, John" initials="BJ" lastIdx="2" clrIdx="0">
    <p:extLst>
      <p:ext uri="{19B8F6BF-5375-455C-9EA6-DF929625EA0E}">
        <p15:presenceInfo xmlns:p15="http://schemas.microsoft.com/office/powerpoint/2012/main" userId="Barr, John" providerId="None"/>
      </p:ext>
    </p:extLst>
  </p:cmAuthor>
  <p:cmAuthor id="2" name="Williams, Kenis" initials="WK" lastIdx="7" clrIdx="1">
    <p:extLst>
      <p:ext uri="{19B8F6BF-5375-455C-9EA6-DF929625EA0E}">
        <p15:presenceInfo xmlns:p15="http://schemas.microsoft.com/office/powerpoint/2012/main" userId="S::Kenis.Williams@Illinois.gov::ce96f281-9be1-48ef-b64d-011530324d7d" providerId="AD"/>
      </p:ext>
    </p:extLst>
  </p:cmAuthor>
  <p:cmAuthor id="3" name="Jones, Lisa D." initials="JLD" lastIdx="5" clrIdx="2">
    <p:extLst>
      <p:ext uri="{19B8F6BF-5375-455C-9EA6-DF929625EA0E}">
        <p15:presenceInfo xmlns:p15="http://schemas.microsoft.com/office/powerpoint/2012/main" userId="S::Lisa.D.Jones@Illinois.gov::79f6bcf7-606c-454b-be0e-907ca5ad65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CC6600"/>
    <a:srgbClr val="58595B"/>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08" autoAdjust="0"/>
    <p:restoredTop sz="82992" autoAdjust="0"/>
  </p:normalViewPr>
  <p:slideViewPr>
    <p:cSldViewPr snapToGrid="0" snapToObjects="1">
      <p:cViewPr varScale="1">
        <p:scale>
          <a:sx n="59" d="100"/>
          <a:sy n="59" d="100"/>
        </p:scale>
        <p:origin x="13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5-20T10:56:52.585" idx="3">
    <p:pos x="6200" y="3248"/>
    <p:text>want to double check link (pulled from MC nofo)</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2-05-20T15:27:04.672" idx="3">
    <p:pos x="10" y="10"/>
    <p:text>why is this here?</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22-05-20T15:27:16.472" idx="4">
    <p:pos x="10" y="10"/>
    <p:text>again why is this here?</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3" dt="2022-05-20T15:27:34.310" idx="5">
    <p:pos x="10" y="10"/>
    <p:text>do we even ask about this?  I'm not recalling</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9B0717-4F08-4D76-AE4B-187D9A96528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7777AA8-30DE-44B6-BE94-4C1D121C51F9}">
      <dgm:prSet custT="1"/>
      <dgm:spPr>
        <a:solidFill>
          <a:srgbClr val="C00000"/>
        </a:solidFill>
        <a:ln>
          <a:solidFill>
            <a:srgbClr val="C00000"/>
          </a:solidFill>
        </a:ln>
      </dgm:spPr>
      <dgm:t>
        <a:bodyPr/>
        <a:lstStyle/>
        <a:p>
          <a:r>
            <a:rPr lang="en-US" sz="2400" dirty="0"/>
            <a:t>changes in recruitment practices </a:t>
          </a:r>
        </a:p>
      </dgm:t>
    </dgm:pt>
    <dgm:pt modelId="{00FC5E73-A594-4287-A1B9-CA2B2891D5D9}" type="parTrans" cxnId="{3C121502-B458-4647-8216-D36F7F448686}">
      <dgm:prSet/>
      <dgm:spPr/>
      <dgm:t>
        <a:bodyPr/>
        <a:lstStyle/>
        <a:p>
          <a:endParaRPr lang="en-US"/>
        </a:p>
      </dgm:t>
    </dgm:pt>
    <dgm:pt modelId="{CFE893F2-34C7-40B3-A996-4673AD8CBB17}" type="sibTrans" cxnId="{3C121502-B458-4647-8216-D36F7F448686}">
      <dgm:prSet/>
      <dgm:spPr/>
      <dgm:t>
        <a:bodyPr/>
        <a:lstStyle/>
        <a:p>
          <a:endParaRPr lang="en-US"/>
        </a:p>
      </dgm:t>
    </dgm:pt>
    <dgm:pt modelId="{D7D686F0-995E-4315-9750-636F93F953FA}">
      <dgm:prSet/>
      <dgm:spPr>
        <a:solidFill>
          <a:srgbClr val="CC6600"/>
        </a:solidFill>
        <a:ln>
          <a:solidFill>
            <a:srgbClr val="CC6600"/>
          </a:solidFill>
        </a:ln>
      </dgm:spPr>
      <dgm:t>
        <a:bodyPr/>
        <a:lstStyle/>
        <a:p>
          <a:r>
            <a:rPr lang="en-US" dirty="0"/>
            <a:t>intentional and inclusive marketing (including using images of women and people of color)</a:t>
          </a:r>
        </a:p>
      </dgm:t>
    </dgm:pt>
    <dgm:pt modelId="{CA609D45-6831-46AD-A67B-BEE53E7A9396}" type="parTrans" cxnId="{5C347EF7-EB8C-4DFE-ABC0-B7CCC8DBBFDB}">
      <dgm:prSet/>
      <dgm:spPr/>
      <dgm:t>
        <a:bodyPr/>
        <a:lstStyle/>
        <a:p>
          <a:endParaRPr lang="en-US"/>
        </a:p>
      </dgm:t>
    </dgm:pt>
    <dgm:pt modelId="{6697902B-8A0B-4FF5-9771-5001871504E8}" type="sibTrans" cxnId="{5C347EF7-EB8C-4DFE-ABC0-B7CCC8DBBFDB}">
      <dgm:prSet/>
      <dgm:spPr/>
      <dgm:t>
        <a:bodyPr/>
        <a:lstStyle/>
        <a:p>
          <a:endParaRPr lang="en-US"/>
        </a:p>
      </dgm:t>
    </dgm:pt>
    <dgm:pt modelId="{DDC87D87-B55C-41A9-B442-7EDEAA29BE4B}">
      <dgm:prSet/>
      <dgm:spPr>
        <a:solidFill>
          <a:srgbClr val="172169"/>
        </a:solidFill>
        <a:ln>
          <a:solidFill>
            <a:srgbClr val="172169"/>
          </a:solidFill>
        </a:ln>
      </dgm:spPr>
      <dgm:t>
        <a:bodyPr/>
        <a:lstStyle/>
        <a:p>
          <a:r>
            <a:rPr lang="en-US" dirty="0"/>
            <a:t>addressing discrimination within programs and at workplaces </a:t>
          </a:r>
        </a:p>
      </dgm:t>
    </dgm:pt>
    <dgm:pt modelId="{C72F7049-8A29-4B69-8C4E-E287EFEE89C8}" type="parTrans" cxnId="{080A0575-8C96-439C-9D73-86E09DBDF718}">
      <dgm:prSet/>
      <dgm:spPr/>
      <dgm:t>
        <a:bodyPr/>
        <a:lstStyle/>
        <a:p>
          <a:endParaRPr lang="en-US"/>
        </a:p>
      </dgm:t>
    </dgm:pt>
    <dgm:pt modelId="{FBE2E7EB-A31A-4F87-83BC-80FB48074734}" type="sibTrans" cxnId="{080A0575-8C96-439C-9D73-86E09DBDF718}">
      <dgm:prSet/>
      <dgm:spPr/>
      <dgm:t>
        <a:bodyPr/>
        <a:lstStyle/>
        <a:p>
          <a:endParaRPr lang="en-US"/>
        </a:p>
      </dgm:t>
    </dgm:pt>
    <dgm:pt modelId="{DF0F0218-09D6-4370-9E1D-CF89422E52C2}">
      <dgm:prSet/>
      <dgm:spPr/>
      <dgm:t>
        <a:bodyPr/>
        <a:lstStyle/>
        <a:p>
          <a:r>
            <a:rPr lang="en-US" dirty="0"/>
            <a:t>offering supports that boost retention and completion, such as childcare, transportation, and career counseling </a:t>
          </a:r>
        </a:p>
      </dgm:t>
    </dgm:pt>
    <dgm:pt modelId="{CD9C6091-C027-4217-98CA-E1A7881070C4}" type="parTrans" cxnId="{87A37645-42E1-414E-BEB6-61DB1579F0B7}">
      <dgm:prSet/>
      <dgm:spPr/>
      <dgm:t>
        <a:bodyPr/>
        <a:lstStyle/>
        <a:p>
          <a:endParaRPr lang="en-US"/>
        </a:p>
      </dgm:t>
    </dgm:pt>
    <dgm:pt modelId="{0D83A934-1F8F-4AB6-AA41-EC9441F002C7}" type="sibTrans" cxnId="{87A37645-42E1-414E-BEB6-61DB1579F0B7}">
      <dgm:prSet/>
      <dgm:spPr/>
      <dgm:t>
        <a:bodyPr/>
        <a:lstStyle/>
        <a:p>
          <a:endParaRPr lang="en-US"/>
        </a:p>
      </dgm:t>
    </dgm:pt>
    <dgm:pt modelId="{B153E7F4-B74E-4E06-A461-8D38CF096229}" type="pres">
      <dgm:prSet presAssocID="{329B0717-4F08-4D76-AE4B-187D9A965280}" presName="linear" presStyleCnt="0">
        <dgm:presLayoutVars>
          <dgm:animLvl val="lvl"/>
          <dgm:resizeHandles val="exact"/>
        </dgm:presLayoutVars>
      </dgm:prSet>
      <dgm:spPr/>
    </dgm:pt>
    <dgm:pt modelId="{B7B52894-FAFB-4E44-8175-B24074B42BA9}" type="pres">
      <dgm:prSet presAssocID="{C7777AA8-30DE-44B6-BE94-4C1D121C51F9}" presName="parentText" presStyleLbl="node1" presStyleIdx="0" presStyleCnt="4">
        <dgm:presLayoutVars>
          <dgm:chMax val="0"/>
          <dgm:bulletEnabled val="1"/>
        </dgm:presLayoutVars>
      </dgm:prSet>
      <dgm:spPr/>
    </dgm:pt>
    <dgm:pt modelId="{E56C3128-B5CE-4865-A47A-C1EE41BEBE7F}" type="pres">
      <dgm:prSet presAssocID="{CFE893F2-34C7-40B3-A996-4673AD8CBB17}" presName="spacer" presStyleCnt="0"/>
      <dgm:spPr/>
    </dgm:pt>
    <dgm:pt modelId="{3E7B887A-7B43-4C9A-BE4C-9D4AA50398B0}" type="pres">
      <dgm:prSet presAssocID="{D7D686F0-995E-4315-9750-636F93F953FA}" presName="parentText" presStyleLbl="node1" presStyleIdx="1" presStyleCnt="4">
        <dgm:presLayoutVars>
          <dgm:chMax val="0"/>
          <dgm:bulletEnabled val="1"/>
        </dgm:presLayoutVars>
      </dgm:prSet>
      <dgm:spPr/>
    </dgm:pt>
    <dgm:pt modelId="{CF5FF419-1827-4981-8C7F-C480635103F1}" type="pres">
      <dgm:prSet presAssocID="{6697902B-8A0B-4FF5-9771-5001871504E8}" presName="spacer" presStyleCnt="0"/>
      <dgm:spPr/>
    </dgm:pt>
    <dgm:pt modelId="{7AC7984B-D7FB-499F-9B36-1F7D3E3E220F}" type="pres">
      <dgm:prSet presAssocID="{DDC87D87-B55C-41A9-B442-7EDEAA29BE4B}" presName="parentText" presStyleLbl="node1" presStyleIdx="2" presStyleCnt="4">
        <dgm:presLayoutVars>
          <dgm:chMax val="0"/>
          <dgm:bulletEnabled val="1"/>
        </dgm:presLayoutVars>
      </dgm:prSet>
      <dgm:spPr/>
    </dgm:pt>
    <dgm:pt modelId="{2DBC076A-564E-4443-9EF6-92FD1994E3FA}" type="pres">
      <dgm:prSet presAssocID="{FBE2E7EB-A31A-4F87-83BC-80FB48074734}" presName="spacer" presStyleCnt="0"/>
      <dgm:spPr/>
    </dgm:pt>
    <dgm:pt modelId="{14A1FAC0-6DFD-4AA7-91C5-3D92DEA33EB1}" type="pres">
      <dgm:prSet presAssocID="{DF0F0218-09D6-4370-9E1D-CF89422E52C2}" presName="parentText" presStyleLbl="node1" presStyleIdx="3" presStyleCnt="4">
        <dgm:presLayoutVars>
          <dgm:chMax val="0"/>
          <dgm:bulletEnabled val="1"/>
        </dgm:presLayoutVars>
      </dgm:prSet>
      <dgm:spPr/>
    </dgm:pt>
  </dgm:ptLst>
  <dgm:cxnLst>
    <dgm:cxn modelId="{3C121502-B458-4647-8216-D36F7F448686}" srcId="{329B0717-4F08-4D76-AE4B-187D9A965280}" destId="{C7777AA8-30DE-44B6-BE94-4C1D121C51F9}" srcOrd="0" destOrd="0" parTransId="{00FC5E73-A594-4287-A1B9-CA2B2891D5D9}" sibTransId="{CFE893F2-34C7-40B3-A996-4673AD8CBB17}"/>
    <dgm:cxn modelId="{7623FE40-E983-459B-B506-799C406624CA}" type="presOf" srcId="{D7D686F0-995E-4315-9750-636F93F953FA}" destId="{3E7B887A-7B43-4C9A-BE4C-9D4AA50398B0}" srcOrd="0" destOrd="0" presId="urn:microsoft.com/office/officeart/2005/8/layout/vList2"/>
    <dgm:cxn modelId="{1C3CD964-44E8-4475-B400-FE08A6B0D19D}" type="presOf" srcId="{C7777AA8-30DE-44B6-BE94-4C1D121C51F9}" destId="{B7B52894-FAFB-4E44-8175-B24074B42BA9}" srcOrd="0" destOrd="0" presId="urn:microsoft.com/office/officeart/2005/8/layout/vList2"/>
    <dgm:cxn modelId="{87A37645-42E1-414E-BEB6-61DB1579F0B7}" srcId="{329B0717-4F08-4D76-AE4B-187D9A965280}" destId="{DF0F0218-09D6-4370-9E1D-CF89422E52C2}" srcOrd="3" destOrd="0" parTransId="{CD9C6091-C027-4217-98CA-E1A7881070C4}" sibTransId="{0D83A934-1F8F-4AB6-AA41-EC9441F002C7}"/>
    <dgm:cxn modelId="{080A0575-8C96-439C-9D73-86E09DBDF718}" srcId="{329B0717-4F08-4D76-AE4B-187D9A965280}" destId="{DDC87D87-B55C-41A9-B442-7EDEAA29BE4B}" srcOrd="2" destOrd="0" parTransId="{C72F7049-8A29-4B69-8C4E-E287EFEE89C8}" sibTransId="{FBE2E7EB-A31A-4F87-83BC-80FB48074734}"/>
    <dgm:cxn modelId="{ABCFDD8B-B29C-431D-B1BA-AC31E55BA838}" type="presOf" srcId="{DDC87D87-B55C-41A9-B442-7EDEAA29BE4B}" destId="{7AC7984B-D7FB-499F-9B36-1F7D3E3E220F}" srcOrd="0" destOrd="0" presId="urn:microsoft.com/office/officeart/2005/8/layout/vList2"/>
    <dgm:cxn modelId="{BAEC2795-06A7-48E1-9053-ABBB93BCE6FE}" type="presOf" srcId="{DF0F0218-09D6-4370-9E1D-CF89422E52C2}" destId="{14A1FAC0-6DFD-4AA7-91C5-3D92DEA33EB1}" srcOrd="0" destOrd="0" presId="urn:microsoft.com/office/officeart/2005/8/layout/vList2"/>
    <dgm:cxn modelId="{68D6F0AA-AD77-4DB8-8AC8-48F77121AED4}" type="presOf" srcId="{329B0717-4F08-4D76-AE4B-187D9A965280}" destId="{B153E7F4-B74E-4E06-A461-8D38CF096229}" srcOrd="0" destOrd="0" presId="urn:microsoft.com/office/officeart/2005/8/layout/vList2"/>
    <dgm:cxn modelId="{5C347EF7-EB8C-4DFE-ABC0-B7CCC8DBBFDB}" srcId="{329B0717-4F08-4D76-AE4B-187D9A965280}" destId="{D7D686F0-995E-4315-9750-636F93F953FA}" srcOrd="1" destOrd="0" parTransId="{CA609D45-6831-46AD-A67B-BEE53E7A9396}" sibTransId="{6697902B-8A0B-4FF5-9771-5001871504E8}"/>
    <dgm:cxn modelId="{BF210D74-92DD-46F0-93CD-2DEFCB656C21}" type="presParOf" srcId="{B153E7F4-B74E-4E06-A461-8D38CF096229}" destId="{B7B52894-FAFB-4E44-8175-B24074B42BA9}" srcOrd="0" destOrd="0" presId="urn:microsoft.com/office/officeart/2005/8/layout/vList2"/>
    <dgm:cxn modelId="{0EA2FECE-DF64-4584-BD67-731E23DF40E4}" type="presParOf" srcId="{B153E7F4-B74E-4E06-A461-8D38CF096229}" destId="{E56C3128-B5CE-4865-A47A-C1EE41BEBE7F}" srcOrd="1" destOrd="0" presId="urn:microsoft.com/office/officeart/2005/8/layout/vList2"/>
    <dgm:cxn modelId="{5707DE01-3C79-4B62-A28C-ACA9AA92F55A}" type="presParOf" srcId="{B153E7F4-B74E-4E06-A461-8D38CF096229}" destId="{3E7B887A-7B43-4C9A-BE4C-9D4AA50398B0}" srcOrd="2" destOrd="0" presId="urn:microsoft.com/office/officeart/2005/8/layout/vList2"/>
    <dgm:cxn modelId="{83F96587-D41C-44D6-AAA6-D28F20A7ACD6}" type="presParOf" srcId="{B153E7F4-B74E-4E06-A461-8D38CF096229}" destId="{CF5FF419-1827-4981-8C7F-C480635103F1}" srcOrd="3" destOrd="0" presId="urn:microsoft.com/office/officeart/2005/8/layout/vList2"/>
    <dgm:cxn modelId="{0D2B146A-CDD5-4013-9DED-D6C33DE693DF}" type="presParOf" srcId="{B153E7F4-B74E-4E06-A461-8D38CF096229}" destId="{7AC7984B-D7FB-499F-9B36-1F7D3E3E220F}" srcOrd="4" destOrd="0" presId="urn:microsoft.com/office/officeart/2005/8/layout/vList2"/>
    <dgm:cxn modelId="{CE8CD8F4-637C-4112-9D86-7700EAD62A03}" type="presParOf" srcId="{B153E7F4-B74E-4E06-A461-8D38CF096229}" destId="{2DBC076A-564E-4443-9EF6-92FD1994E3FA}" srcOrd="5" destOrd="0" presId="urn:microsoft.com/office/officeart/2005/8/layout/vList2"/>
    <dgm:cxn modelId="{64D46246-A0D0-4ADA-8524-64CF6EAA0308}" type="presParOf" srcId="{B153E7F4-B74E-4E06-A461-8D38CF096229}" destId="{14A1FAC0-6DFD-4AA7-91C5-3D92DEA33EB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6913BF-83E8-4478-B6C7-CA2A6B947EDF}"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F2EED5B9-119D-4C20-8399-7C989989554B}">
      <dgm:prSet phldrT="[Text]"/>
      <dgm:spPr/>
      <dgm:t>
        <a:bodyPr/>
        <a:lstStyle/>
        <a:p>
          <a:r>
            <a:rPr lang="en-US" dirty="0">
              <a:solidFill>
                <a:srgbClr val="172169"/>
              </a:solidFill>
            </a:rPr>
            <a:t>Pre-Award</a:t>
          </a:r>
        </a:p>
      </dgm:t>
    </dgm:pt>
    <dgm:pt modelId="{94AD88C8-30D6-40A8-AFAB-3E2BCD593B9F}" type="parTrans" cxnId="{C43BB7F7-B80E-4CA3-8E0B-4C9471D2B374}">
      <dgm:prSet/>
      <dgm:spPr/>
      <dgm:t>
        <a:bodyPr/>
        <a:lstStyle/>
        <a:p>
          <a:endParaRPr lang="en-US"/>
        </a:p>
      </dgm:t>
    </dgm:pt>
    <dgm:pt modelId="{B798E463-59E8-4BA3-98C3-E3E4B66A09DC}" type="sibTrans" cxnId="{C43BB7F7-B80E-4CA3-8E0B-4C9471D2B374}">
      <dgm:prSet/>
      <dgm:spPr/>
      <dgm:t>
        <a:bodyPr/>
        <a:lstStyle/>
        <a:p>
          <a:endParaRPr lang="en-US"/>
        </a:p>
      </dgm:t>
    </dgm:pt>
    <dgm:pt modelId="{AB91CC65-FA03-4170-B23E-FC2E8E431FA5}">
      <dgm:prSet phldrT="[Text]"/>
      <dgm:spPr/>
      <dgm:t>
        <a:bodyPr/>
        <a:lstStyle/>
        <a:p>
          <a:r>
            <a:rPr lang="en-US" dirty="0">
              <a:solidFill>
                <a:srgbClr val="172169"/>
              </a:solidFill>
            </a:rPr>
            <a:t>Award</a:t>
          </a:r>
        </a:p>
      </dgm:t>
    </dgm:pt>
    <dgm:pt modelId="{3650DC45-C229-4149-999C-F70E5B3BB9BB}" type="parTrans" cxnId="{983D5237-5214-46BC-B9EB-426ABA94E32A}">
      <dgm:prSet/>
      <dgm:spPr/>
      <dgm:t>
        <a:bodyPr/>
        <a:lstStyle/>
        <a:p>
          <a:endParaRPr lang="en-US"/>
        </a:p>
      </dgm:t>
    </dgm:pt>
    <dgm:pt modelId="{786A4BCF-B6B6-4287-AD77-16256851E684}" type="sibTrans" cxnId="{983D5237-5214-46BC-B9EB-426ABA94E32A}">
      <dgm:prSet/>
      <dgm:spPr/>
      <dgm:t>
        <a:bodyPr/>
        <a:lstStyle/>
        <a:p>
          <a:endParaRPr lang="en-US"/>
        </a:p>
      </dgm:t>
    </dgm:pt>
    <dgm:pt modelId="{431202B4-92C6-4A8F-BB96-4E9868275C05}">
      <dgm:prSet phldrT="[Text]"/>
      <dgm:spPr/>
      <dgm:t>
        <a:bodyPr/>
        <a:lstStyle/>
        <a:p>
          <a:r>
            <a:rPr lang="en-US" dirty="0">
              <a:solidFill>
                <a:srgbClr val="172169"/>
              </a:solidFill>
            </a:rPr>
            <a:t>Post- Award</a:t>
          </a:r>
        </a:p>
      </dgm:t>
    </dgm:pt>
    <dgm:pt modelId="{B7DE697C-8D2C-484B-A0A2-1DFCD76EE128}" type="parTrans" cxnId="{D2E2B274-27F4-4AA5-AB4A-1429D2D88B49}">
      <dgm:prSet/>
      <dgm:spPr/>
      <dgm:t>
        <a:bodyPr/>
        <a:lstStyle/>
        <a:p>
          <a:endParaRPr lang="en-US"/>
        </a:p>
      </dgm:t>
    </dgm:pt>
    <dgm:pt modelId="{E56EA771-2EBB-45DD-BEF2-D9B378525BDF}" type="sibTrans" cxnId="{D2E2B274-27F4-4AA5-AB4A-1429D2D88B49}">
      <dgm:prSet/>
      <dgm:spPr/>
      <dgm:t>
        <a:bodyPr/>
        <a:lstStyle/>
        <a:p>
          <a:endParaRPr lang="en-US"/>
        </a:p>
      </dgm:t>
    </dgm:pt>
    <dgm:pt modelId="{CEB50B72-2EF8-4873-A538-5B8087F958F8}" type="pres">
      <dgm:prSet presAssocID="{6F6913BF-83E8-4478-B6C7-CA2A6B947EDF}" presName="Name0" presStyleCnt="0">
        <dgm:presLayoutVars>
          <dgm:chMax val="7"/>
          <dgm:chPref val="7"/>
          <dgm:dir/>
          <dgm:animLvl val="lvl"/>
        </dgm:presLayoutVars>
      </dgm:prSet>
      <dgm:spPr/>
    </dgm:pt>
    <dgm:pt modelId="{D50A3375-FF1D-48E1-871A-7FEA3DC5C951}" type="pres">
      <dgm:prSet presAssocID="{F2EED5B9-119D-4C20-8399-7C989989554B}" presName="Accent1" presStyleCnt="0"/>
      <dgm:spPr/>
    </dgm:pt>
    <dgm:pt modelId="{B3169B17-ED13-46CA-9275-17D55FE37B6F}" type="pres">
      <dgm:prSet presAssocID="{F2EED5B9-119D-4C20-8399-7C989989554B}" presName="Accent" presStyleLbl="node1" presStyleIdx="0" presStyleCnt="3" custLinFactNeighborX="-692"/>
      <dgm:spPr>
        <a:solidFill>
          <a:srgbClr val="FF6600"/>
        </a:solidFill>
        <a:ln>
          <a:solidFill>
            <a:srgbClr val="172169"/>
          </a:solidFill>
        </a:ln>
      </dgm:spPr>
    </dgm:pt>
    <dgm:pt modelId="{F5E08EF7-44C2-46CE-A6A9-D610B9DFB0EB}" type="pres">
      <dgm:prSet presAssocID="{F2EED5B9-119D-4C20-8399-7C989989554B}" presName="Parent1" presStyleLbl="revTx" presStyleIdx="0" presStyleCnt="3">
        <dgm:presLayoutVars>
          <dgm:chMax val="1"/>
          <dgm:chPref val="1"/>
          <dgm:bulletEnabled val="1"/>
        </dgm:presLayoutVars>
      </dgm:prSet>
      <dgm:spPr/>
    </dgm:pt>
    <dgm:pt modelId="{608738B6-1668-4338-A37F-3D1EF975FDD6}" type="pres">
      <dgm:prSet presAssocID="{AB91CC65-FA03-4170-B23E-FC2E8E431FA5}" presName="Accent2" presStyleCnt="0"/>
      <dgm:spPr/>
    </dgm:pt>
    <dgm:pt modelId="{1FD76EBD-F036-4BFE-B851-A73801EDE300}" type="pres">
      <dgm:prSet presAssocID="{AB91CC65-FA03-4170-B23E-FC2E8E431FA5}" presName="Accent" presStyleLbl="node1" presStyleIdx="1" presStyleCnt="3"/>
      <dgm:spPr>
        <a:solidFill>
          <a:srgbClr val="FF6600"/>
        </a:solidFill>
        <a:ln>
          <a:solidFill>
            <a:srgbClr val="172169"/>
          </a:solidFill>
        </a:ln>
      </dgm:spPr>
    </dgm:pt>
    <dgm:pt modelId="{5A55EE81-D41A-4522-95EC-EAFC7862ACA0}" type="pres">
      <dgm:prSet presAssocID="{AB91CC65-FA03-4170-B23E-FC2E8E431FA5}" presName="Parent2" presStyleLbl="revTx" presStyleIdx="1" presStyleCnt="3">
        <dgm:presLayoutVars>
          <dgm:chMax val="1"/>
          <dgm:chPref val="1"/>
          <dgm:bulletEnabled val="1"/>
        </dgm:presLayoutVars>
      </dgm:prSet>
      <dgm:spPr/>
    </dgm:pt>
    <dgm:pt modelId="{ABE0BA9E-586D-4233-8E5E-65566AA9273E}" type="pres">
      <dgm:prSet presAssocID="{431202B4-92C6-4A8F-BB96-4E9868275C05}" presName="Accent3" presStyleCnt="0"/>
      <dgm:spPr/>
    </dgm:pt>
    <dgm:pt modelId="{100D15D1-607A-4E87-960F-AE5BF6A84C2F}" type="pres">
      <dgm:prSet presAssocID="{431202B4-92C6-4A8F-BB96-4E9868275C05}" presName="Accent" presStyleLbl="node1" presStyleIdx="2" presStyleCnt="3"/>
      <dgm:spPr>
        <a:solidFill>
          <a:srgbClr val="FF6600"/>
        </a:solidFill>
        <a:ln>
          <a:solidFill>
            <a:srgbClr val="172169"/>
          </a:solidFill>
        </a:ln>
      </dgm:spPr>
    </dgm:pt>
    <dgm:pt modelId="{495C1D83-B84F-4055-89D4-199E80B0C2F3}" type="pres">
      <dgm:prSet presAssocID="{431202B4-92C6-4A8F-BB96-4E9868275C05}" presName="Parent3" presStyleLbl="revTx" presStyleIdx="2" presStyleCnt="3">
        <dgm:presLayoutVars>
          <dgm:chMax val="1"/>
          <dgm:chPref val="1"/>
          <dgm:bulletEnabled val="1"/>
        </dgm:presLayoutVars>
      </dgm:prSet>
      <dgm:spPr/>
    </dgm:pt>
  </dgm:ptLst>
  <dgm:cxnLst>
    <dgm:cxn modelId="{983D5237-5214-46BC-B9EB-426ABA94E32A}" srcId="{6F6913BF-83E8-4478-B6C7-CA2A6B947EDF}" destId="{AB91CC65-FA03-4170-B23E-FC2E8E431FA5}" srcOrd="1" destOrd="0" parTransId="{3650DC45-C229-4149-999C-F70E5B3BB9BB}" sibTransId="{786A4BCF-B6B6-4287-AD77-16256851E684}"/>
    <dgm:cxn modelId="{6D706C4F-8E30-4306-BC67-53AD67577342}" type="presOf" srcId="{F2EED5B9-119D-4C20-8399-7C989989554B}" destId="{F5E08EF7-44C2-46CE-A6A9-D610B9DFB0EB}" srcOrd="0" destOrd="0" presId="urn:microsoft.com/office/officeart/2009/layout/CircleArrowProcess"/>
    <dgm:cxn modelId="{D2E2B274-27F4-4AA5-AB4A-1429D2D88B49}" srcId="{6F6913BF-83E8-4478-B6C7-CA2A6B947EDF}" destId="{431202B4-92C6-4A8F-BB96-4E9868275C05}" srcOrd="2" destOrd="0" parTransId="{B7DE697C-8D2C-484B-A0A2-1DFCD76EE128}" sibTransId="{E56EA771-2EBB-45DD-BEF2-D9B378525BDF}"/>
    <dgm:cxn modelId="{68109D7C-3A15-4ADE-929D-6D5DC3CF160D}" type="presOf" srcId="{6F6913BF-83E8-4478-B6C7-CA2A6B947EDF}" destId="{CEB50B72-2EF8-4873-A538-5B8087F958F8}" srcOrd="0" destOrd="0" presId="urn:microsoft.com/office/officeart/2009/layout/CircleArrowProcess"/>
    <dgm:cxn modelId="{875D68AD-D33E-416B-B0F0-C88D8E145F7E}" type="presOf" srcId="{431202B4-92C6-4A8F-BB96-4E9868275C05}" destId="{495C1D83-B84F-4055-89D4-199E80B0C2F3}" srcOrd="0" destOrd="0" presId="urn:microsoft.com/office/officeart/2009/layout/CircleArrowProcess"/>
    <dgm:cxn modelId="{E5667BDC-937E-4A9C-80DF-FD74DAB2B9E7}" type="presOf" srcId="{AB91CC65-FA03-4170-B23E-FC2E8E431FA5}" destId="{5A55EE81-D41A-4522-95EC-EAFC7862ACA0}" srcOrd="0" destOrd="0" presId="urn:microsoft.com/office/officeart/2009/layout/CircleArrowProcess"/>
    <dgm:cxn modelId="{C43BB7F7-B80E-4CA3-8E0B-4C9471D2B374}" srcId="{6F6913BF-83E8-4478-B6C7-CA2A6B947EDF}" destId="{F2EED5B9-119D-4C20-8399-7C989989554B}" srcOrd="0" destOrd="0" parTransId="{94AD88C8-30D6-40A8-AFAB-3E2BCD593B9F}" sibTransId="{B798E463-59E8-4BA3-98C3-E3E4B66A09DC}"/>
    <dgm:cxn modelId="{AD8D4444-E6C2-461C-88D4-35B8562233C6}" type="presParOf" srcId="{CEB50B72-2EF8-4873-A538-5B8087F958F8}" destId="{D50A3375-FF1D-48E1-871A-7FEA3DC5C951}" srcOrd="0" destOrd="0" presId="urn:microsoft.com/office/officeart/2009/layout/CircleArrowProcess"/>
    <dgm:cxn modelId="{73D83ECA-A6A9-435E-8EEB-90DC9BF7845D}" type="presParOf" srcId="{D50A3375-FF1D-48E1-871A-7FEA3DC5C951}" destId="{B3169B17-ED13-46CA-9275-17D55FE37B6F}" srcOrd="0" destOrd="0" presId="urn:microsoft.com/office/officeart/2009/layout/CircleArrowProcess"/>
    <dgm:cxn modelId="{7EBFD705-5746-4B15-BEBF-AF4DB006634C}" type="presParOf" srcId="{CEB50B72-2EF8-4873-A538-5B8087F958F8}" destId="{F5E08EF7-44C2-46CE-A6A9-D610B9DFB0EB}" srcOrd="1" destOrd="0" presId="urn:microsoft.com/office/officeart/2009/layout/CircleArrowProcess"/>
    <dgm:cxn modelId="{665FE02B-9AFF-4654-ACEA-F8FB1F5EA711}" type="presParOf" srcId="{CEB50B72-2EF8-4873-A538-5B8087F958F8}" destId="{608738B6-1668-4338-A37F-3D1EF975FDD6}" srcOrd="2" destOrd="0" presId="urn:microsoft.com/office/officeart/2009/layout/CircleArrowProcess"/>
    <dgm:cxn modelId="{3728CD76-95BB-411F-8E67-B311A93EC9AD}" type="presParOf" srcId="{608738B6-1668-4338-A37F-3D1EF975FDD6}" destId="{1FD76EBD-F036-4BFE-B851-A73801EDE300}" srcOrd="0" destOrd="0" presId="urn:microsoft.com/office/officeart/2009/layout/CircleArrowProcess"/>
    <dgm:cxn modelId="{9DB5F264-71E7-438F-AC50-CDD546BB58A4}" type="presParOf" srcId="{CEB50B72-2EF8-4873-A538-5B8087F958F8}" destId="{5A55EE81-D41A-4522-95EC-EAFC7862ACA0}" srcOrd="3" destOrd="0" presId="urn:microsoft.com/office/officeart/2009/layout/CircleArrowProcess"/>
    <dgm:cxn modelId="{45F0B0C6-9EDA-49D3-BF9D-36B9B5FEC500}" type="presParOf" srcId="{CEB50B72-2EF8-4873-A538-5B8087F958F8}" destId="{ABE0BA9E-586D-4233-8E5E-65566AA9273E}" srcOrd="4" destOrd="0" presId="urn:microsoft.com/office/officeart/2009/layout/CircleArrowProcess"/>
    <dgm:cxn modelId="{772EB065-8117-4091-9F3E-38106CDB8F62}" type="presParOf" srcId="{ABE0BA9E-586D-4233-8E5E-65566AA9273E}" destId="{100D15D1-607A-4E87-960F-AE5BF6A84C2F}" srcOrd="0" destOrd="0" presId="urn:microsoft.com/office/officeart/2009/layout/CircleArrowProcess"/>
    <dgm:cxn modelId="{F44A773A-ECE4-40EC-8F02-AE7900C87CFE}" type="presParOf" srcId="{CEB50B72-2EF8-4873-A538-5B8087F958F8}" destId="{495C1D83-B84F-4055-89D4-199E80B0C2F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52894-FAFB-4E44-8175-B24074B42BA9}">
      <dsp:nvSpPr>
        <dsp:cNvPr id="0" name=""/>
        <dsp:cNvSpPr/>
      </dsp:nvSpPr>
      <dsp:spPr>
        <a:xfrm>
          <a:off x="0" y="242585"/>
          <a:ext cx="6975438" cy="922087"/>
        </a:xfrm>
        <a:prstGeom prst="roundRect">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changes in recruitment practices </a:t>
          </a:r>
        </a:p>
      </dsp:txBody>
      <dsp:txXfrm>
        <a:off x="45013" y="287598"/>
        <a:ext cx="6885412" cy="832061"/>
      </dsp:txXfrm>
    </dsp:sp>
    <dsp:sp modelId="{3E7B887A-7B43-4C9A-BE4C-9D4AA50398B0}">
      <dsp:nvSpPr>
        <dsp:cNvPr id="0" name=""/>
        <dsp:cNvSpPr/>
      </dsp:nvSpPr>
      <dsp:spPr>
        <a:xfrm>
          <a:off x="0" y="1230913"/>
          <a:ext cx="6975438" cy="922087"/>
        </a:xfrm>
        <a:prstGeom prst="roundRect">
          <a:avLst/>
        </a:prstGeom>
        <a:solidFill>
          <a:srgbClr val="CC6600"/>
        </a:solidFill>
        <a:ln w="12700" cap="flat" cmpd="sng" algn="ctr">
          <a:solidFill>
            <a:srgbClr val="CC66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intentional and inclusive marketing (including using images of women and people of color)</a:t>
          </a:r>
        </a:p>
      </dsp:txBody>
      <dsp:txXfrm>
        <a:off x="45013" y="1275926"/>
        <a:ext cx="6885412" cy="832061"/>
      </dsp:txXfrm>
    </dsp:sp>
    <dsp:sp modelId="{7AC7984B-D7FB-499F-9B36-1F7D3E3E220F}">
      <dsp:nvSpPr>
        <dsp:cNvPr id="0" name=""/>
        <dsp:cNvSpPr/>
      </dsp:nvSpPr>
      <dsp:spPr>
        <a:xfrm>
          <a:off x="0" y="2219241"/>
          <a:ext cx="6975438" cy="922087"/>
        </a:xfrm>
        <a:prstGeom prst="roundRect">
          <a:avLst/>
        </a:prstGeom>
        <a:solidFill>
          <a:srgbClr val="172169"/>
        </a:solidFill>
        <a:ln w="12700" cap="flat" cmpd="sng" algn="ctr">
          <a:solidFill>
            <a:srgbClr val="1721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addressing discrimination within programs and at workplaces </a:t>
          </a:r>
        </a:p>
      </dsp:txBody>
      <dsp:txXfrm>
        <a:off x="45013" y="2264254"/>
        <a:ext cx="6885412" cy="832061"/>
      </dsp:txXfrm>
    </dsp:sp>
    <dsp:sp modelId="{14A1FAC0-6DFD-4AA7-91C5-3D92DEA33EB1}">
      <dsp:nvSpPr>
        <dsp:cNvPr id="0" name=""/>
        <dsp:cNvSpPr/>
      </dsp:nvSpPr>
      <dsp:spPr>
        <a:xfrm>
          <a:off x="0" y="3207568"/>
          <a:ext cx="6975438" cy="922087"/>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offering supports that boost retention and completion, such as childcare, transportation, and career counseling </a:t>
          </a:r>
        </a:p>
      </dsp:txBody>
      <dsp:txXfrm>
        <a:off x="45013" y="3252581"/>
        <a:ext cx="6885412" cy="8320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69B17-ED13-46CA-9275-17D55FE37B6F}">
      <dsp:nvSpPr>
        <dsp:cNvPr id="0" name=""/>
        <dsp:cNvSpPr/>
      </dsp:nvSpPr>
      <dsp:spPr>
        <a:xfrm>
          <a:off x="1453600" y="0"/>
          <a:ext cx="2210139" cy="2210476"/>
        </a:xfrm>
        <a:prstGeom prst="circularArrow">
          <a:avLst>
            <a:gd name="adj1" fmla="val 10980"/>
            <a:gd name="adj2" fmla="val 1142322"/>
            <a:gd name="adj3" fmla="val 4500000"/>
            <a:gd name="adj4" fmla="val 10800000"/>
            <a:gd name="adj5" fmla="val 12500"/>
          </a:avLst>
        </a:prstGeom>
        <a:solidFill>
          <a:srgbClr val="FF6600"/>
        </a:solidFill>
        <a:ln w="12700" cap="flat" cmpd="sng" algn="ctr">
          <a:solidFill>
            <a:srgbClr val="172169"/>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E08EF7-44C2-46CE-A6A9-D610B9DFB0EB}">
      <dsp:nvSpPr>
        <dsp:cNvPr id="0" name=""/>
        <dsp:cNvSpPr/>
      </dsp:nvSpPr>
      <dsp:spPr>
        <a:xfrm>
          <a:off x="1957408" y="798048"/>
          <a:ext cx="1228132" cy="613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solidFill>
                <a:srgbClr val="172169"/>
              </a:solidFill>
            </a:rPr>
            <a:t>Pre-Award</a:t>
          </a:r>
        </a:p>
      </dsp:txBody>
      <dsp:txXfrm>
        <a:off x="1957408" y="798048"/>
        <a:ext cx="1228132" cy="613919"/>
      </dsp:txXfrm>
    </dsp:sp>
    <dsp:sp modelId="{1FD76EBD-F036-4BFE-B851-A73801EDE300}">
      <dsp:nvSpPr>
        <dsp:cNvPr id="0" name=""/>
        <dsp:cNvSpPr/>
      </dsp:nvSpPr>
      <dsp:spPr>
        <a:xfrm>
          <a:off x="855036" y="1270082"/>
          <a:ext cx="2210139" cy="2210476"/>
        </a:xfrm>
        <a:prstGeom prst="leftCircularArrow">
          <a:avLst>
            <a:gd name="adj1" fmla="val 10980"/>
            <a:gd name="adj2" fmla="val 1142322"/>
            <a:gd name="adj3" fmla="val 6300000"/>
            <a:gd name="adj4" fmla="val 18900000"/>
            <a:gd name="adj5" fmla="val 12500"/>
          </a:avLst>
        </a:prstGeom>
        <a:solidFill>
          <a:srgbClr val="FF6600"/>
        </a:solidFill>
        <a:ln w="12700" cap="flat" cmpd="sng" algn="ctr">
          <a:solidFill>
            <a:srgbClr val="172169"/>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55EE81-D41A-4522-95EC-EAFC7862ACA0}">
      <dsp:nvSpPr>
        <dsp:cNvPr id="0" name=""/>
        <dsp:cNvSpPr/>
      </dsp:nvSpPr>
      <dsp:spPr>
        <a:xfrm>
          <a:off x="1346040" y="2075478"/>
          <a:ext cx="1228132" cy="613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solidFill>
                <a:srgbClr val="172169"/>
              </a:solidFill>
            </a:rPr>
            <a:t>Award</a:t>
          </a:r>
        </a:p>
      </dsp:txBody>
      <dsp:txXfrm>
        <a:off x="1346040" y="2075478"/>
        <a:ext cx="1228132" cy="613919"/>
      </dsp:txXfrm>
    </dsp:sp>
    <dsp:sp modelId="{100D15D1-607A-4E87-960F-AE5BF6A84C2F}">
      <dsp:nvSpPr>
        <dsp:cNvPr id="0" name=""/>
        <dsp:cNvSpPr/>
      </dsp:nvSpPr>
      <dsp:spPr>
        <a:xfrm>
          <a:off x="1626198" y="2692152"/>
          <a:ext cx="1898852" cy="1899613"/>
        </a:xfrm>
        <a:prstGeom prst="blockArc">
          <a:avLst>
            <a:gd name="adj1" fmla="val 13500000"/>
            <a:gd name="adj2" fmla="val 10800000"/>
            <a:gd name="adj3" fmla="val 12740"/>
          </a:avLst>
        </a:prstGeom>
        <a:solidFill>
          <a:srgbClr val="FF6600"/>
        </a:solidFill>
        <a:ln w="12700" cap="flat" cmpd="sng" algn="ctr">
          <a:solidFill>
            <a:srgbClr val="172169"/>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5C1D83-B84F-4055-89D4-199E80B0C2F3}">
      <dsp:nvSpPr>
        <dsp:cNvPr id="0" name=""/>
        <dsp:cNvSpPr/>
      </dsp:nvSpPr>
      <dsp:spPr>
        <a:xfrm>
          <a:off x="1960313" y="3354744"/>
          <a:ext cx="1228132" cy="613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solidFill>
                <a:srgbClr val="172169"/>
              </a:solidFill>
            </a:rPr>
            <a:t>Post- Award</a:t>
          </a:r>
        </a:p>
      </dsp:txBody>
      <dsp:txXfrm>
        <a:off x="1960313" y="3354744"/>
        <a:ext cx="1228132" cy="61391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4A7BEC8D-B925-4E24-B403-1BC45C0C0CB5}" type="datetimeFigureOut">
              <a:rPr lang="en-US" smtClean="0"/>
              <a:t>5/23/2022</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E5E7437D-0E1D-4AF1-9332-3A6581B3585C}" type="slidenum">
              <a:rPr lang="en-US" smtClean="0"/>
              <a:t>‹#›</a:t>
            </a:fld>
            <a:endParaRPr lang="en-US" dirty="0"/>
          </a:p>
        </p:txBody>
      </p:sp>
    </p:spTree>
    <p:extLst>
      <p:ext uri="{BB962C8B-B14F-4D97-AF65-F5344CB8AC3E}">
        <p14:creationId xmlns:p14="http://schemas.microsoft.com/office/powerpoint/2010/main" val="2757113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2</a:t>
            </a:fld>
            <a:endParaRPr lang="en-US" dirty="0"/>
          </a:p>
        </p:txBody>
      </p:sp>
    </p:spTree>
    <p:extLst>
      <p:ext uri="{BB962C8B-B14F-4D97-AF65-F5344CB8AC3E}">
        <p14:creationId xmlns:p14="http://schemas.microsoft.com/office/powerpoint/2010/main" val="525237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11</a:t>
            </a:fld>
            <a:endParaRPr lang="en-US" dirty="0"/>
          </a:p>
        </p:txBody>
      </p:sp>
    </p:spTree>
    <p:extLst>
      <p:ext uri="{BB962C8B-B14F-4D97-AF65-F5344CB8AC3E}">
        <p14:creationId xmlns:p14="http://schemas.microsoft.com/office/powerpoint/2010/main" val="1108689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112395" lvl="0" indent="-342900">
              <a:lnSpc>
                <a:spcPct val="115000"/>
              </a:lnSpc>
              <a:spcBef>
                <a:spcPts val="0"/>
              </a:spcBef>
              <a:spcAft>
                <a:spcPts val="0"/>
              </a:spcAft>
              <a:buFont typeface="Symbol" panose="05050102010706020507" pitchFamily="18" charset="2"/>
              <a:buChar char=""/>
            </a:pPr>
            <a:r>
              <a:rPr lang="en-US" sz="1600" b="1" u="sng" dirty="0">
                <a:effectLst/>
                <a:latin typeface="Arial" panose="020B0604020202020204" pitchFamily="34" charset="0"/>
                <a:ea typeface="Arial" panose="020B0604020202020204" pitchFamily="34" charset="0"/>
                <a:cs typeface="Arial" panose="020B0604020202020204" pitchFamily="34" charset="0"/>
              </a:rPr>
              <a:t>Training</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457200" marR="112395">
              <a:lnSpc>
                <a:spcPct val="115000"/>
              </a:lnSpc>
              <a:spcBef>
                <a:spcPts val="0"/>
              </a:spcBef>
              <a:spcAft>
                <a:spcPts val="0"/>
              </a:spcAft>
            </a:pPr>
            <a:r>
              <a:rPr lang="en-US" sz="1600" dirty="0">
                <a:effectLst/>
                <a:latin typeface="Arial" panose="020B0604020202020204" pitchFamily="34" charset="0"/>
                <a:ea typeface="Arial" panose="020B0604020202020204" pitchFamily="34" charset="0"/>
                <a:cs typeface="Arial" panose="020B0604020202020204" pitchFamily="34" charset="0"/>
              </a:rPr>
              <a:t>Training services are critical to the employment success of many individuals.  Programs must lead to industry-recognized or post-secondary credentials and align with the customer's choice for a career pathway.  Specifically, the training identified must be consistent with the comprehensive assessment and IEP.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457200" marR="112395">
              <a:lnSpc>
                <a:spcPct val="115000"/>
              </a:lnSpc>
              <a:spcBef>
                <a:spcPts val="0"/>
              </a:spcBef>
              <a:spcAft>
                <a:spcPts val="0"/>
              </a:spcAft>
            </a:pPr>
            <a:r>
              <a:rPr lang="en-US" sz="1600" dirty="0">
                <a:effectLst/>
                <a:latin typeface="Arial" panose="020B0604020202020204" pitchFamily="34" charset="0"/>
                <a:ea typeface="Arial" panose="020B0604020202020204" pitchFamily="34" charset="0"/>
                <a:cs typeface="Arial" panose="020B0604020202020204" pitchFamily="34"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457200" marR="112395">
              <a:lnSpc>
                <a:spcPct val="115000"/>
              </a:lnSpc>
              <a:spcBef>
                <a:spcPts val="0"/>
              </a:spcBef>
              <a:spcAft>
                <a:spcPts val="0"/>
              </a:spcAft>
            </a:pPr>
            <a:r>
              <a:rPr lang="en-US" sz="1600" dirty="0">
                <a:effectLst/>
                <a:latin typeface="Arial" panose="020B0604020202020204" pitchFamily="34" charset="0"/>
                <a:ea typeface="Arial" panose="020B0604020202020204" pitchFamily="34" charset="0"/>
                <a:cs typeface="Arial" panose="020B0604020202020204" pitchFamily="34" charset="0"/>
              </a:rPr>
              <a:t>Providing career pathways through education and work-based learning assist in accelerating an individual's career advancement.  </a:t>
            </a:r>
            <a:r>
              <a:rPr lang="en-US" sz="1600" dirty="0">
                <a:effectLst/>
                <a:latin typeface="Arial" panose="020B0604020202020204" pitchFamily="34" charset="0"/>
                <a:ea typeface="Calibri" panose="020F0502020204030204" pitchFamily="34" charset="0"/>
                <a:cs typeface="Arial" panose="020B0604020202020204" pitchFamily="34" charset="0"/>
              </a:rPr>
              <a:t>Training should include a balance of job readiness, or soft-skills  training,  and  technical,  hands-on  training.  Applicants </a:t>
            </a:r>
            <a:r>
              <a:rPr lang="en-US" sz="1600" dirty="0">
                <a:effectLst/>
                <a:latin typeface="Arial" panose="020B0604020202020204" pitchFamily="34" charset="0"/>
                <a:ea typeface="Arial" panose="020B0604020202020204" pitchFamily="34" charset="0"/>
                <a:cs typeface="Arial" panose="020B0604020202020204" pitchFamily="34" charset="0"/>
              </a:rPr>
              <a:t>should consider including in their program design the following types of training:</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112395" indent="-1270">
              <a:lnSpc>
                <a:spcPct val="115000"/>
              </a:lnSpc>
              <a:spcBef>
                <a:spcPts val="0"/>
              </a:spcBef>
              <a:spcAft>
                <a:spcPts val="0"/>
              </a:spcAft>
            </a:pPr>
            <a:r>
              <a:rPr lang="en-US" sz="1600" dirty="0">
                <a:effectLst/>
                <a:latin typeface="Arial" panose="020B0604020202020204" pitchFamily="34" charset="0"/>
                <a:ea typeface="Arial" panose="020B0604020202020204" pitchFamily="34" charset="0"/>
                <a:cs typeface="Arial" panose="020B0604020202020204" pitchFamily="34"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112395" lvl="0" indent="-342900">
              <a:lnSpc>
                <a:spcPct val="115000"/>
              </a:lnSpc>
              <a:spcBef>
                <a:spcPts val="0"/>
              </a:spcBef>
              <a:spcAft>
                <a:spcPts val="0"/>
              </a:spcAft>
              <a:buFont typeface="Symbol" panose="05050102010706020507" pitchFamily="18" charset="2"/>
              <a:buChar char=""/>
            </a:pPr>
            <a:r>
              <a:rPr lang="en-US" sz="1200" b="1" u="sng" dirty="0">
                <a:effectLst/>
                <a:latin typeface="Arial" panose="020B0604020202020204" pitchFamily="34" charset="0"/>
                <a:ea typeface="Arial" panose="020B0604020202020204" pitchFamily="34" charset="0"/>
                <a:cs typeface="Arial" panose="020B0604020202020204" pitchFamily="34" charset="0"/>
              </a:rPr>
              <a:t>Occupational skills training, training for nontraditional employment</a:t>
            </a:r>
            <a:r>
              <a:rPr lang="en-US" sz="1200" dirty="0">
                <a:effectLst/>
                <a:latin typeface="Arial" panose="020B0604020202020204" pitchFamily="34" charset="0"/>
                <a:ea typeface="Arial" panose="020B0604020202020204" pitchFamily="34" charset="0"/>
                <a:cs typeface="Arial" panose="020B0604020202020204" pitchFamily="34" charset="0"/>
              </a:rPr>
              <a:t> – Prepares participants for careers that are traditionally non-academic and directly related to a specific trade, occupation or vocational skills leading to proficiency in performing actual tasks and technical functions required by certain occupational fields at entry, intermediate, or advanced levels.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112395">
              <a:lnSpc>
                <a:spcPct val="115000"/>
              </a:lnSpc>
              <a:spcBef>
                <a:spcPts val="0"/>
              </a:spcBef>
              <a:spcAft>
                <a:spcPts val="0"/>
              </a:spcAft>
            </a:pPr>
            <a:r>
              <a:rPr lang="en-US" sz="1200" b="1" u="none" strike="noStrike" dirty="0">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112395" lvl="0" indent="-342900">
              <a:lnSpc>
                <a:spcPct val="115000"/>
              </a:lnSpc>
              <a:spcBef>
                <a:spcPts val="0"/>
              </a:spcBef>
              <a:spcAft>
                <a:spcPts val="0"/>
              </a:spcAft>
              <a:buFont typeface="Symbol" panose="05050102010706020507" pitchFamily="18" charset="2"/>
              <a:buChar char=""/>
            </a:pPr>
            <a:r>
              <a:rPr lang="en-US" sz="1200" b="1" u="sng" dirty="0">
                <a:effectLst/>
                <a:latin typeface="Arial" panose="020B0604020202020204" pitchFamily="34" charset="0"/>
                <a:ea typeface="Arial" panose="020B0604020202020204" pitchFamily="34" charset="0"/>
                <a:cs typeface="Arial" panose="020B0604020202020204" pitchFamily="34" charset="0"/>
              </a:rPr>
              <a:t>Skill upgrading and retraining</a:t>
            </a:r>
            <a:r>
              <a:rPr lang="en-US" sz="1200" dirty="0">
                <a:effectLst/>
                <a:latin typeface="Arial" panose="020B0604020202020204" pitchFamily="34" charset="0"/>
                <a:ea typeface="Arial" panose="020B0604020202020204" pitchFamily="34" charset="0"/>
                <a:cs typeface="Arial" panose="020B0604020202020204" pitchFamily="34" charset="0"/>
              </a:rPr>
              <a:t> – Training is provided to assist with upgrading the skills and/or retraining the participants. Courses that provide an occupational changing type of instruction to prepare person(s) for entrance into a new occupation through instruction in new and different skills demanded by technological changes. Training will result in the workers’ acquisition of transferable skills or an industry-recognized certification or credential.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112395">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112395" lvl="0" indent="-342900">
              <a:lnSpc>
                <a:spcPct val="115000"/>
              </a:lnSpc>
              <a:spcBef>
                <a:spcPts val="0"/>
              </a:spcBef>
              <a:spcAft>
                <a:spcPts val="0"/>
              </a:spcAft>
              <a:buFont typeface="Symbol" panose="05050102010706020507" pitchFamily="18" charset="2"/>
              <a:buChar char=""/>
            </a:pPr>
            <a:r>
              <a:rPr lang="en-US" sz="1200" b="1" u="sng" dirty="0">
                <a:effectLst/>
                <a:latin typeface="Arial" panose="020B0604020202020204" pitchFamily="34" charset="0"/>
                <a:ea typeface="Arial" panose="020B0604020202020204" pitchFamily="34" charset="0"/>
                <a:cs typeface="Arial" panose="020B0604020202020204" pitchFamily="34" charset="0"/>
              </a:rPr>
              <a:t>Entrepreneurial training</a:t>
            </a:r>
            <a:r>
              <a:rPr lang="en-US" sz="1200" dirty="0">
                <a:effectLst/>
                <a:latin typeface="Arial" panose="020B0604020202020204" pitchFamily="34" charset="0"/>
                <a:ea typeface="Arial" panose="020B0604020202020204" pitchFamily="34" charset="0"/>
                <a:cs typeface="Arial" panose="020B0604020202020204" pitchFamily="34" charset="0"/>
              </a:rPr>
              <a:t> – Prepares entrepreneurs to either start a small business or expand an existing business, usually through the development of a business plan.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112395">
              <a:lnSpc>
                <a:spcPct val="115000"/>
              </a:lnSpc>
              <a:spcBef>
                <a:spcPts val="0"/>
              </a:spcBef>
              <a:spcAft>
                <a:spcPts val="0"/>
              </a:spcAft>
            </a:pPr>
            <a:r>
              <a:rPr lang="en-US" sz="1200" b="1" u="none" strike="noStrike" dirty="0">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112395" lvl="0" indent="-342900">
              <a:lnSpc>
                <a:spcPct val="115000"/>
              </a:lnSpc>
              <a:spcBef>
                <a:spcPts val="0"/>
              </a:spcBef>
              <a:spcAft>
                <a:spcPts val="0"/>
              </a:spcAft>
              <a:buFont typeface="Symbol" panose="05050102010706020507" pitchFamily="18" charset="2"/>
              <a:buChar char=""/>
            </a:pPr>
            <a:r>
              <a:rPr lang="en-US" sz="1200" b="1" u="sng" dirty="0">
                <a:effectLst/>
                <a:latin typeface="Arial" panose="020B0604020202020204" pitchFamily="34" charset="0"/>
                <a:ea typeface="Arial" panose="020B0604020202020204" pitchFamily="34" charset="0"/>
                <a:cs typeface="Arial" panose="020B0604020202020204" pitchFamily="34" charset="0"/>
              </a:rPr>
              <a:t>Job readiness training</a:t>
            </a:r>
            <a:r>
              <a:rPr lang="en-US" sz="1200" dirty="0">
                <a:effectLst/>
                <a:latin typeface="Arial" panose="020B0604020202020204" pitchFamily="34" charset="0"/>
                <a:ea typeface="Arial" panose="020B0604020202020204" pitchFamily="34" charset="0"/>
                <a:cs typeface="Arial" panose="020B0604020202020204" pitchFamily="34" charset="0"/>
              </a:rPr>
              <a:t> -- Includes job seeking and interviewing skills, understanding employer expectations, and enhancing a customer’s capacity to move toward self-sufficiency.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112395">
              <a:lnSpc>
                <a:spcPct val="115000"/>
              </a:lnSpc>
              <a:spcBef>
                <a:spcPts val="0"/>
              </a:spcBef>
              <a:spcAft>
                <a:spcPts val="0"/>
              </a:spcAft>
            </a:pPr>
            <a:r>
              <a:rPr lang="en-US" sz="1200" b="1" u="none" strike="noStrike" dirty="0">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112395" lvl="0" indent="-342900">
              <a:lnSpc>
                <a:spcPct val="115000"/>
              </a:lnSpc>
              <a:spcBef>
                <a:spcPts val="0"/>
              </a:spcBef>
              <a:spcAft>
                <a:spcPts val="0"/>
              </a:spcAft>
              <a:buFont typeface="Symbol" panose="05050102010706020507" pitchFamily="18" charset="2"/>
              <a:buChar char=""/>
            </a:pPr>
            <a:r>
              <a:rPr lang="en-US" sz="1200" b="1" u="sng" dirty="0">
                <a:effectLst/>
                <a:latin typeface="Arial" panose="020B0604020202020204" pitchFamily="34" charset="0"/>
                <a:ea typeface="Arial" panose="020B0604020202020204" pitchFamily="34" charset="0"/>
                <a:cs typeface="Arial" panose="020B0604020202020204" pitchFamily="34" charset="0"/>
              </a:rPr>
              <a:t>Adult education and literacy activities </a:t>
            </a:r>
            <a:r>
              <a:rPr lang="en-US" sz="1200" dirty="0">
                <a:effectLst/>
                <a:latin typeface="Arial" panose="020B0604020202020204" pitchFamily="34" charset="0"/>
                <a:ea typeface="Arial" panose="020B0604020202020204" pitchFamily="34" charset="0"/>
                <a:cs typeface="Arial" panose="020B0604020202020204" pitchFamily="34" charset="0"/>
              </a:rPr>
              <a:t>- Includes activities of English language acquisition and integrated education and training programs, provided concurrently or in combination with services provided in any of the services listed above or as part of work-based learning.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12</a:t>
            </a:fld>
            <a:endParaRPr lang="en-US" dirty="0"/>
          </a:p>
        </p:txBody>
      </p:sp>
    </p:spTree>
    <p:extLst>
      <p:ext uri="{BB962C8B-B14F-4D97-AF65-F5344CB8AC3E}">
        <p14:creationId xmlns:p14="http://schemas.microsoft.com/office/powerpoint/2010/main" val="3130444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112395" lvl="0" indent="-342900">
              <a:lnSpc>
                <a:spcPct val="115000"/>
              </a:lnSpc>
              <a:spcBef>
                <a:spcPts val="0"/>
              </a:spcBef>
              <a:spcAft>
                <a:spcPts val="0"/>
              </a:spcAft>
              <a:buFont typeface="Symbol" panose="05050102010706020507" pitchFamily="18" charset="2"/>
              <a:buChar char=""/>
            </a:pPr>
            <a:r>
              <a:rPr lang="en-US" sz="800" b="1" u="sng" dirty="0">
                <a:effectLst/>
                <a:latin typeface="Arial" panose="020B0604020202020204" pitchFamily="34" charset="0"/>
                <a:ea typeface="Arial" panose="020B0604020202020204" pitchFamily="34" charset="0"/>
                <a:cs typeface="Arial" panose="020B0604020202020204" pitchFamily="34" charset="0"/>
              </a:rPr>
              <a:t>Work-Based Learning / Work-Based Training</a:t>
            </a:r>
            <a:endParaRPr lang="en-US" sz="800" dirty="0">
              <a:effectLst/>
              <a:latin typeface="Calibri" panose="020F0502020204030204" pitchFamily="34" charset="0"/>
              <a:ea typeface="Calibri" panose="020F0502020204030204" pitchFamily="34" charset="0"/>
              <a:cs typeface="Arial" panose="020B0604020202020204" pitchFamily="34" charset="0"/>
            </a:endParaRPr>
          </a:p>
          <a:p>
            <a:pPr marL="457200" marR="112395">
              <a:lnSpc>
                <a:spcPct val="115000"/>
              </a:lnSpc>
              <a:spcBef>
                <a:spcPts val="0"/>
              </a:spcBef>
              <a:spcAft>
                <a:spcPts val="0"/>
              </a:spcAft>
            </a:pPr>
            <a:r>
              <a:rPr lang="en-US" sz="800" dirty="0">
                <a:effectLst/>
                <a:latin typeface="Arial" panose="020B0604020202020204" pitchFamily="34" charset="0"/>
                <a:ea typeface="Arial" panose="020B0604020202020204" pitchFamily="34" charset="0"/>
                <a:cs typeface="Arial" panose="020B0604020202020204" pitchFamily="34" charset="0"/>
              </a:rPr>
              <a:t>Work-based learning provides more opportunities for workers to earn income while gaining critical job skills. The following work-based learning services are allowed under this grant:</a:t>
            </a:r>
            <a:endParaRPr lang="en-US" sz="800" dirty="0">
              <a:effectLst/>
              <a:latin typeface="Calibri" panose="020F0502020204030204" pitchFamily="34" charset="0"/>
              <a:ea typeface="Calibri" panose="020F0502020204030204" pitchFamily="34" charset="0"/>
              <a:cs typeface="Arial" panose="020B0604020202020204" pitchFamily="34" charset="0"/>
            </a:endParaRPr>
          </a:p>
          <a:p>
            <a:pPr marL="342900" marR="112395" lvl="0" indent="-342900">
              <a:lnSpc>
                <a:spcPct val="115000"/>
              </a:lnSpc>
              <a:spcBef>
                <a:spcPts val="0"/>
              </a:spcBef>
              <a:spcAft>
                <a:spcPts val="0"/>
              </a:spcAft>
              <a:buFont typeface="Symbol" panose="05050102010706020507" pitchFamily="18" charset="2"/>
              <a:buChar char=""/>
            </a:pPr>
            <a:r>
              <a:rPr lang="en-US" sz="800" b="1" u="sng" dirty="0">
                <a:effectLst/>
                <a:latin typeface="Arial" panose="020B0604020202020204" pitchFamily="34" charset="0"/>
                <a:ea typeface="Arial" panose="020B0604020202020204" pitchFamily="34" charset="0"/>
                <a:cs typeface="Arial" panose="020B0604020202020204" pitchFamily="34" charset="0"/>
              </a:rPr>
              <a:t>Pre-apprenticeship</a:t>
            </a:r>
            <a:r>
              <a:rPr lang="en-US" sz="800" dirty="0">
                <a:effectLst/>
                <a:latin typeface="Arial" panose="020B0604020202020204" pitchFamily="34" charset="0"/>
                <a:ea typeface="Arial" panose="020B0604020202020204" pitchFamily="34" charset="0"/>
                <a:cs typeface="Arial" panose="020B0604020202020204" pitchFamily="34" charset="0"/>
              </a:rPr>
              <a:t> is a program designed to prepare individuals to enter and succeed in a registered apprenticeship program, which includes: </a:t>
            </a:r>
            <a:endParaRPr lang="en-US" sz="800" dirty="0">
              <a:effectLst/>
              <a:latin typeface="Calibri" panose="020F0502020204030204" pitchFamily="34" charset="0"/>
              <a:ea typeface="Calibri" panose="020F0502020204030204" pitchFamily="34" charset="0"/>
              <a:cs typeface="Arial" panose="020B0604020202020204" pitchFamily="34" charset="0"/>
            </a:endParaRPr>
          </a:p>
          <a:p>
            <a:pPr marL="742950" marR="112395" lvl="1" indent="-285750">
              <a:lnSpc>
                <a:spcPct val="115000"/>
              </a:lnSpc>
              <a:spcBef>
                <a:spcPts val="0"/>
              </a:spcBef>
              <a:spcAft>
                <a:spcPts val="0"/>
              </a:spcAft>
              <a:buFont typeface="Symbol" panose="05050102010706020507" pitchFamily="18" charset="2"/>
              <a:buChar char=""/>
            </a:pPr>
            <a:r>
              <a:rPr lang="en-US" sz="800" dirty="0">
                <a:effectLst/>
                <a:latin typeface="Arial" panose="020B0604020202020204" pitchFamily="34" charset="0"/>
                <a:ea typeface="Arial" panose="020B0604020202020204" pitchFamily="34" charset="0"/>
                <a:cs typeface="Arial" panose="020B0604020202020204" pitchFamily="34" charset="0"/>
              </a:rPr>
              <a:t>Training and curriculum that aligns with the skill needs of employers in the economy of the State or region; </a:t>
            </a:r>
            <a:endParaRPr lang="en-US" sz="800" dirty="0">
              <a:effectLst/>
              <a:latin typeface="Calibri" panose="020F0502020204030204" pitchFamily="34" charset="0"/>
              <a:ea typeface="Calibri" panose="020F0502020204030204" pitchFamily="34" charset="0"/>
              <a:cs typeface="Arial" panose="020B0604020202020204" pitchFamily="34" charset="0"/>
            </a:endParaRPr>
          </a:p>
          <a:p>
            <a:pPr marL="742950" marR="112395" lvl="1" indent="-285750">
              <a:lnSpc>
                <a:spcPct val="115000"/>
              </a:lnSpc>
              <a:spcBef>
                <a:spcPts val="0"/>
              </a:spcBef>
              <a:spcAft>
                <a:spcPts val="0"/>
              </a:spcAft>
              <a:buFont typeface="Symbol" panose="05050102010706020507" pitchFamily="18" charset="2"/>
              <a:buChar char=""/>
            </a:pPr>
            <a:r>
              <a:rPr lang="en-US" sz="800" dirty="0">
                <a:effectLst/>
                <a:latin typeface="Arial" panose="020B0604020202020204" pitchFamily="34" charset="0"/>
                <a:ea typeface="Arial" panose="020B0604020202020204" pitchFamily="34" charset="0"/>
                <a:cs typeface="Arial" panose="020B0604020202020204" pitchFamily="34" charset="0"/>
              </a:rPr>
              <a:t>Access to educational and career counseling, and other supportive services and/or barrier reduction funding; </a:t>
            </a:r>
            <a:endParaRPr lang="en-US" sz="800" dirty="0">
              <a:effectLst/>
              <a:latin typeface="Calibri" panose="020F0502020204030204" pitchFamily="34" charset="0"/>
              <a:ea typeface="Calibri" panose="020F0502020204030204" pitchFamily="34" charset="0"/>
              <a:cs typeface="Arial" panose="020B0604020202020204" pitchFamily="34" charset="0"/>
            </a:endParaRPr>
          </a:p>
          <a:p>
            <a:pPr marL="742950" marR="112395" lvl="1" indent="-285750">
              <a:lnSpc>
                <a:spcPct val="115000"/>
              </a:lnSpc>
              <a:spcBef>
                <a:spcPts val="0"/>
              </a:spcBef>
              <a:spcAft>
                <a:spcPts val="0"/>
              </a:spcAft>
              <a:buFont typeface="Symbol" panose="05050102010706020507" pitchFamily="18" charset="2"/>
              <a:buChar char=""/>
            </a:pPr>
            <a:r>
              <a:rPr lang="en-US" sz="800" dirty="0">
                <a:effectLst/>
                <a:latin typeface="Arial" panose="020B0604020202020204" pitchFamily="34" charset="0"/>
                <a:ea typeface="Arial" panose="020B0604020202020204" pitchFamily="34" charset="0"/>
                <a:cs typeface="Arial" panose="020B0604020202020204" pitchFamily="34" charset="0"/>
              </a:rPr>
              <a:t>Hands-on, learning activities connected to education and training activities, such as exploring career options and understanding how skills acquired through coursework can be applied to a future career; </a:t>
            </a:r>
            <a:endParaRPr lang="en-US" sz="800" dirty="0">
              <a:effectLst/>
              <a:latin typeface="Calibri" panose="020F0502020204030204" pitchFamily="34" charset="0"/>
              <a:ea typeface="Calibri" panose="020F0502020204030204" pitchFamily="34" charset="0"/>
              <a:cs typeface="Arial" panose="020B0604020202020204" pitchFamily="34" charset="0"/>
            </a:endParaRPr>
          </a:p>
          <a:p>
            <a:pPr marL="742950" marR="112395" lvl="1" indent="-285750">
              <a:lnSpc>
                <a:spcPct val="115000"/>
              </a:lnSpc>
              <a:spcBef>
                <a:spcPts val="0"/>
              </a:spcBef>
              <a:spcAft>
                <a:spcPts val="0"/>
              </a:spcAft>
              <a:buFont typeface="Symbol" panose="05050102010706020507" pitchFamily="18" charset="2"/>
              <a:buChar char=""/>
            </a:pPr>
            <a:r>
              <a:rPr lang="en-US" sz="800" dirty="0">
                <a:effectLst/>
                <a:latin typeface="Arial" panose="020B0604020202020204" pitchFamily="34" charset="0"/>
                <a:ea typeface="Arial" panose="020B0604020202020204" pitchFamily="34" charset="0"/>
                <a:cs typeface="Arial" panose="020B0604020202020204" pitchFamily="34" charset="0"/>
              </a:rPr>
              <a:t>Opportunities to attain at least one industry-recognized credential; and </a:t>
            </a:r>
            <a:endParaRPr lang="en-US" sz="800" dirty="0">
              <a:effectLst/>
              <a:latin typeface="Calibri" panose="020F0502020204030204" pitchFamily="34" charset="0"/>
              <a:ea typeface="Calibri" panose="020F0502020204030204" pitchFamily="34" charset="0"/>
              <a:cs typeface="Arial" panose="020B0604020202020204" pitchFamily="34" charset="0"/>
            </a:endParaRPr>
          </a:p>
          <a:p>
            <a:pPr marL="742950" marR="112395" lvl="1" indent="-285750">
              <a:lnSpc>
                <a:spcPct val="115000"/>
              </a:lnSpc>
              <a:spcBef>
                <a:spcPts val="0"/>
              </a:spcBef>
              <a:spcAft>
                <a:spcPts val="0"/>
              </a:spcAft>
              <a:buFont typeface="Symbol" panose="05050102010706020507" pitchFamily="18" charset="2"/>
              <a:buChar char=""/>
            </a:pPr>
            <a:r>
              <a:rPr lang="en-US" sz="800" dirty="0">
                <a:effectLst/>
                <a:latin typeface="Arial" panose="020B0604020202020204" pitchFamily="34" charset="0"/>
                <a:ea typeface="Arial" panose="020B0604020202020204" pitchFamily="34" charset="0"/>
                <a:cs typeface="Arial" panose="020B0604020202020204" pitchFamily="34" charset="0"/>
              </a:rPr>
              <a:t>A partnership with one or more registered apprenticeship programs that assists in placing individuals who complete the pre-apprenticeship into a registered apprenticeship program </a:t>
            </a:r>
            <a:endParaRPr lang="en-US" sz="800" dirty="0">
              <a:effectLst/>
              <a:latin typeface="Calibri" panose="020F0502020204030204" pitchFamily="34" charset="0"/>
              <a:ea typeface="Calibri" panose="020F0502020204030204" pitchFamily="34" charset="0"/>
              <a:cs typeface="Arial" panose="020B0604020202020204" pitchFamily="34" charset="0"/>
            </a:endParaRPr>
          </a:p>
          <a:p>
            <a:pPr marL="342900" marR="112395" lvl="0" indent="-342900">
              <a:lnSpc>
                <a:spcPct val="115000"/>
              </a:lnSpc>
              <a:spcBef>
                <a:spcPts val="0"/>
              </a:spcBef>
              <a:spcAft>
                <a:spcPts val="0"/>
              </a:spcAft>
              <a:buFont typeface="Symbol" panose="05050102010706020507" pitchFamily="18" charset="2"/>
              <a:buChar char=""/>
            </a:pPr>
            <a:r>
              <a:rPr lang="en-US" sz="800" b="1" u="sng" dirty="0">
                <a:effectLst/>
                <a:latin typeface="Arial" panose="020B0604020202020204" pitchFamily="34" charset="0"/>
                <a:ea typeface="Arial" panose="020B0604020202020204" pitchFamily="34" charset="0"/>
                <a:cs typeface="Arial" panose="020B0604020202020204" pitchFamily="34" charset="0"/>
              </a:rPr>
              <a:t>Apprenticeship</a:t>
            </a:r>
            <a:r>
              <a:rPr lang="en-US" sz="800" b="1" dirty="0">
                <a:effectLst/>
                <a:latin typeface="Arial" panose="020B0604020202020204" pitchFamily="34" charset="0"/>
                <a:ea typeface="Arial" panose="020B0604020202020204" pitchFamily="34" charset="0"/>
                <a:cs typeface="Arial" panose="020B0604020202020204" pitchFamily="34" charset="0"/>
              </a:rPr>
              <a:t> </a:t>
            </a:r>
            <a:r>
              <a:rPr lang="en-US" sz="800" dirty="0">
                <a:effectLst/>
                <a:latin typeface="Arial" panose="020B0604020202020204" pitchFamily="34" charset="0"/>
                <a:ea typeface="Arial" panose="020B0604020202020204" pitchFamily="34" charset="0"/>
                <a:cs typeface="Arial" panose="020B0604020202020204" pitchFamily="34" charset="0"/>
              </a:rPr>
              <a:t>is an employer-driven, “earn while you learn” model that combines on-the-job training (OJT) with job-related instruction in curricula tied to the attainment of industry-recognized skills standards. Workers benefit from apprenticeships by receiving a skills-based education that prepares them for good-paying jobs. Apprenticeship programs help employers recruit, build, and retain a highly skilled workforce.  Funds may be used to pay for the technical training and on-the-job training cost of workers as well as provide supportive services to participants that help them succeed in apprenticeship programs.  </a:t>
            </a:r>
            <a:endParaRPr lang="en-US" sz="800" dirty="0">
              <a:effectLst/>
              <a:latin typeface="Calibri" panose="020F0502020204030204" pitchFamily="34" charset="0"/>
              <a:ea typeface="Calibri" panose="020F0502020204030204" pitchFamily="34" charset="0"/>
              <a:cs typeface="Arial" panose="020B0604020202020204" pitchFamily="34" charset="0"/>
            </a:endParaRPr>
          </a:p>
          <a:p>
            <a:pPr marL="342900" marR="112395" lvl="0" indent="-342900">
              <a:lnSpc>
                <a:spcPct val="115000"/>
              </a:lnSpc>
              <a:spcBef>
                <a:spcPts val="0"/>
              </a:spcBef>
              <a:spcAft>
                <a:spcPts val="0"/>
              </a:spcAft>
              <a:buFont typeface="Symbol" panose="05050102010706020507" pitchFamily="18" charset="2"/>
              <a:buChar char=""/>
            </a:pPr>
            <a:r>
              <a:rPr lang="en-US" sz="800" b="1" u="sng" dirty="0">
                <a:effectLst/>
                <a:latin typeface="Arial" panose="020B0604020202020204" pitchFamily="34" charset="0"/>
                <a:ea typeface="Arial" panose="020B0604020202020204" pitchFamily="34" charset="0"/>
                <a:cs typeface="Arial" panose="020B0604020202020204" pitchFamily="34" charset="0"/>
              </a:rPr>
              <a:t>Work experiences or internships</a:t>
            </a:r>
            <a:r>
              <a:rPr lang="en-US" sz="800" dirty="0">
                <a:effectLst/>
                <a:latin typeface="Arial" panose="020B0604020202020204" pitchFamily="34" charset="0"/>
                <a:ea typeface="Arial" panose="020B0604020202020204" pitchFamily="34" charset="0"/>
                <a:cs typeface="Arial" panose="020B0604020202020204" pitchFamily="34" charset="0"/>
              </a:rPr>
              <a:t> are planned, structured learning experiences that take place in a workplace for a limited period. Work experiences or internships may be paid or unpaid, as appropriate, and consistent with other laws, such as the Fair Labor Standards Act (29 U.S.C. 201). Work experiences or internships may be within the private for-profit sector, the non-profit sector, or the public sector. For youth, work experiences may also include:</a:t>
            </a:r>
            <a:endParaRPr lang="en-US" sz="800" dirty="0">
              <a:effectLst/>
              <a:latin typeface="Calibri" panose="020F0502020204030204" pitchFamily="34" charset="0"/>
              <a:ea typeface="Calibri" panose="020F0502020204030204" pitchFamily="34" charset="0"/>
              <a:cs typeface="Arial" panose="020B0604020202020204" pitchFamily="34" charset="0"/>
            </a:endParaRPr>
          </a:p>
          <a:p>
            <a:pPr marL="742950" marR="112395" lvl="1" indent="-285750">
              <a:lnSpc>
                <a:spcPct val="115000"/>
              </a:lnSpc>
              <a:spcBef>
                <a:spcPts val="0"/>
              </a:spcBef>
              <a:spcAft>
                <a:spcPts val="0"/>
              </a:spcAft>
              <a:buFont typeface="Symbol" panose="05050102010706020507" pitchFamily="18" charset="2"/>
              <a:buChar char=""/>
            </a:pPr>
            <a:r>
              <a:rPr lang="en-US" sz="800" b="1" u="sng" dirty="0">
                <a:solidFill>
                  <a:srgbClr val="000000"/>
                </a:solidFill>
                <a:effectLst/>
                <a:latin typeface="Arial" panose="020B0604020202020204" pitchFamily="34" charset="0"/>
                <a:ea typeface="Arial" panose="020B0604020202020204" pitchFamily="34" charset="0"/>
                <a:cs typeface="Arial" panose="020B0604020202020204" pitchFamily="34" charset="0"/>
              </a:rPr>
              <a:t>Transitional jobs</a:t>
            </a:r>
            <a:r>
              <a:rPr lang="en-US" sz="8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800" dirty="0">
                <a:effectLst/>
                <a:latin typeface="Arial" panose="020B0604020202020204" pitchFamily="34" charset="0"/>
                <a:ea typeface="Arial" panose="020B0604020202020204" pitchFamily="34" charset="0"/>
                <a:cs typeface="Arial" panose="020B0604020202020204" pitchFamily="34" charset="0"/>
              </a:rPr>
              <a:t>are time-limited, wage-paid work experiences that are subsidized up to 100 percent. These jobs can be in the public, private, or nonprofit sectors. Transitional jobs provide individuals with work experience and an opportunity to develop important workplace skills within the context of an employee-employer relationship, in which the program provider generally acts as the employer, and with an opportunity to develop important workplace skills.</a:t>
            </a:r>
            <a:endParaRPr lang="en-US" sz="800" dirty="0">
              <a:effectLst/>
              <a:latin typeface="Calibri" panose="020F0502020204030204" pitchFamily="34" charset="0"/>
              <a:ea typeface="Calibri" panose="020F0502020204030204" pitchFamily="34" charset="0"/>
              <a:cs typeface="Arial" panose="020B0604020202020204" pitchFamily="34" charset="0"/>
            </a:endParaRPr>
          </a:p>
          <a:p>
            <a:pPr marL="742950" marR="112395" lvl="1" indent="-285750">
              <a:lnSpc>
                <a:spcPct val="115000"/>
              </a:lnSpc>
              <a:spcBef>
                <a:spcPts val="0"/>
              </a:spcBef>
              <a:spcAft>
                <a:spcPts val="0"/>
              </a:spcAft>
              <a:buFont typeface="Symbol" panose="05050102010706020507" pitchFamily="18" charset="2"/>
              <a:buChar char=""/>
            </a:pPr>
            <a:r>
              <a:rPr lang="en-US" sz="800" b="1" u="sng" dirty="0">
                <a:effectLst/>
                <a:latin typeface="Arial" panose="020B0604020202020204" pitchFamily="34" charset="0"/>
                <a:ea typeface="Arial" panose="020B0604020202020204" pitchFamily="34" charset="0"/>
                <a:cs typeface="Arial" panose="020B0604020202020204" pitchFamily="34" charset="0"/>
              </a:rPr>
              <a:t>On the Job Training (OJT)</a:t>
            </a:r>
            <a:r>
              <a:rPr lang="en-US" sz="800" dirty="0">
                <a:effectLst/>
                <a:latin typeface="Arial" panose="020B0604020202020204" pitchFamily="34" charset="0"/>
                <a:ea typeface="Arial" panose="020B0604020202020204" pitchFamily="34" charset="0"/>
                <a:cs typeface="Arial" panose="020B0604020202020204" pitchFamily="34" charset="0"/>
              </a:rPr>
              <a:t> provides up to a 75% reimbursement to employers toward the wages paid to the OJT trainee.  The reimbursement </a:t>
            </a:r>
            <a:r>
              <a:rPr lang="en-US" sz="800" dirty="0" err="1">
                <a:effectLst/>
                <a:latin typeface="Arial" panose="020B0604020202020204" pitchFamily="34" charset="0"/>
                <a:ea typeface="Arial" panose="020B0604020202020204" pitchFamily="34" charset="0"/>
                <a:cs typeface="Arial" panose="020B0604020202020204" pitchFamily="34" charset="0"/>
              </a:rPr>
              <a:t>helpscompensate</a:t>
            </a:r>
            <a:r>
              <a:rPr lang="en-US" sz="800" dirty="0">
                <a:effectLst/>
                <a:latin typeface="Arial" panose="020B0604020202020204" pitchFamily="34" charset="0"/>
                <a:ea typeface="Arial" panose="020B0604020202020204" pitchFamily="34" charset="0"/>
                <a:cs typeface="Arial" panose="020B0604020202020204" pitchFamily="34" charset="0"/>
              </a:rPr>
              <a:t> for the costs associated with skills upgrade training for newly hired employees and the lost production of current employees providing the training (including management staff). OJT training can assist employers who are looking to expand their businesses and who need additional staff trained with specialized skills.. </a:t>
            </a:r>
            <a:endParaRPr lang="en-US" sz="800" dirty="0">
              <a:effectLst/>
              <a:latin typeface="Calibri" panose="020F0502020204030204" pitchFamily="34" charset="0"/>
              <a:ea typeface="Calibri" panose="020F0502020204030204" pitchFamily="34" charset="0"/>
              <a:cs typeface="Arial" panose="020B0604020202020204" pitchFamily="34" charset="0"/>
            </a:endParaRPr>
          </a:p>
          <a:p>
            <a:pPr marL="742950" marR="112395" lvl="1" indent="-285750">
              <a:lnSpc>
                <a:spcPct val="115000"/>
              </a:lnSpc>
              <a:spcBef>
                <a:spcPts val="0"/>
              </a:spcBef>
              <a:spcAft>
                <a:spcPts val="0"/>
              </a:spcAft>
              <a:buFont typeface="Symbol" panose="05050102010706020507" pitchFamily="18" charset="2"/>
              <a:buChar char=""/>
            </a:pPr>
            <a:r>
              <a:rPr lang="en-US" sz="800" b="1" u="sng" dirty="0">
                <a:effectLst/>
                <a:latin typeface="Arial" panose="020B0604020202020204" pitchFamily="34" charset="0"/>
                <a:ea typeface="Arial" panose="020B0604020202020204" pitchFamily="34" charset="0"/>
                <a:cs typeface="Arial" panose="020B0604020202020204" pitchFamily="34" charset="0"/>
              </a:rPr>
              <a:t>Customized Training</a:t>
            </a:r>
            <a:r>
              <a:rPr lang="en-US" sz="800" dirty="0">
                <a:effectLst/>
                <a:latin typeface="Arial" panose="020B0604020202020204" pitchFamily="34" charset="0"/>
                <a:ea typeface="Arial" panose="020B0604020202020204" pitchFamily="34" charset="0"/>
                <a:cs typeface="Arial" panose="020B0604020202020204" pitchFamily="34" charset="0"/>
              </a:rPr>
              <a:t> is designed to meet the specific requirements of an employer or group of employers with the commitment that the business or businesses employ an individual(s) upon successful completion of the training. </a:t>
            </a:r>
            <a:endParaRPr lang="en-US" sz="800" dirty="0">
              <a:effectLst/>
              <a:latin typeface="Calibri" panose="020F0502020204030204" pitchFamily="34" charset="0"/>
              <a:ea typeface="Calibri" panose="020F0502020204030204" pitchFamily="34" charset="0"/>
              <a:cs typeface="Arial" panose="020B0604020202020204" pitchFamily="34" charset="0"/>
            </a:endParaRPr>
          </a:p>
          <a:p>
            <a:pPr marL="742950" marR="112395" lvl="1" indent="-285750">
              <a:lnSpc>
                <a:spcPct val="115000"/>
              </a:lnSpc>
              <a:spcBef>
                <a:spcPts val="0"/>
              </a:spcBef>
              <a:spcAft>
                <a:spcPts val="0"/>
              </a:spcAft>
              <a:buFont typeface="Symbol" panose="05050102010706020507" pitchFamily="18" charset="2"/>
              <a:buChar char=""/>
            </a:pPr>
            <a:r>
              <a:rPr lang="en-US" sz="800" b="1" u="sng" dirty="0">
                <a:effectLst/>
                <a:latin typeface="Arial" panose="020B0604020202020204" pitchFamily="34" charset="0"/>
                <a:ea typeface="MS Mincho" panose="02020609040205080304" pitchFamily="49" charset="-128"/>
                <a:cs typeface="Arial" panose="020B0604020202020204" pitchFamily="34" charset="0"/>
              </a:rPr>
              <a:t>Incumbent Worker Training</a:t>
            </a:r>
            <a:r>
              <a:rPr lang="en-US" sz="800" b="1" dirty="0">
                <a:effectLst/>
                <a:latin typeface="Arial" panose="020B0604020202020204" pitchFamily="34" charset="0"/>
                <a:ea typeface="MS Mincho" panose="02020609040205080304" pitchFamily="49" charset="-128"/>
                <a:cs typeface="Arial" panose="020B0604020202020204" pitchFamily="34" charset="0"/>
              </a:rPr>
              <a:t>  </a:t>
            </a:r>
            <a:r>
              <a:rPr lang="en-US" sz="800" dirty="0">
                <a:effectLst/>
                <a:latin typeface="Arial" panose="020B0604020202020204" pitchFamily="34" charset="0"/>
                <a:ea typeface="Calibri" panose="020F0502020204030204" pitchFamily="34" charset="0"/>
                <a:cs typeface="Arial" panose="020B0604020202020204" pitchFamily="34" charset="0"/>
              </a:rPr>
              <a:t>for employers with 250 or less employees.  Employee trainees must meet the definitions of under-employed or have received notices of termination or lay-off.  IW is designed to meet the needs of an employer or group of employers to retain a skilled workforce or avert layoffs The training help employees obtain the skills necessary to retain employment, such as increasing the skill levels of employees so they can be promoted within the company and create backfill opportunities for new or less-skilled employees. Incumbent Worker training can be used to either: Help avert potential layoffs of employees; or </a:t>
            </a:r>
            <a:r>
              <a:rPr lang="en-US" sz="800" dirty="0">
                <a:solidFill>
                  <a:srgbClr val="333333"/>
                </a:solidFill>
                <a:effectLst/>
                <a:latin typeface="Arial" panose="020B0604020202020204" pitchFamily="34" charset="0"/>
                <a:ea typeface="Calibri" panose="020F0502020204030204" pitchFamily="34" charset="0"/>
                <a:cs typeface="Arial" panose="020B0604020202020204" pitchFamily="34" charset="0"/>
              </a:rPr>
              <a:t>Help an individual who is working part-time but desires full-time employment, who is working in employment not commensurate with the individual's demonstrated level of educational and/or skill achievement, who is an employed low-income individual, or who is employed but their current earnings are not sufficient compared to their previous job’s earnings from their previous employment</a:t>
            </a:r>
            <a:r>
              <a:rPr lang="en-US" sz="1000" dirty="0">
                <a:solidFill>
                  <a:srgbClr val="333333"/>
                </a:solidFill>
                <a:effectLst/>
                <a:latin typeface="Arial" panose="020B0604020202020204" pitchFamily="34"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112395" lvl="0" indent="-342900">
              <a:lnSpc>
                <a:spcPct val="115000"/>
              </a:lnSpc>
              <a:spcBef>
                <a:spcPts val="0"/>
              </a:spcBef>
              <a:spcAft>
                <a:spcPts val="0"/>
              </a:spcAft>
              <a:buFont typeface="Symbol" panose="05050102010706020507" pitchFamily="18" charset="2"/>
              <a:buChar char=""/>
            </a:pPr>
            <a:endParaRPr lang="en-US" sz="800" b="1" u="sng" dirty="0">
              <a:effectLst/>
              <a:latin typeface="Arial" panose="020B0604020202020204" pitchFamily="34" charset="0"/>
              <a:ea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13</a:t>
            </a:fld>
            <a:endParaRPr lang="en-US" dirty="0"/>
          </a:p>
        </p:txBody>
      </p:sp>
    </p:spTree>
    <p:extLst>
      <p:ext uri="{BB962C8B-B14F-4D97-AF65-F5344CB8AC3E}">
        <p14:creationId xmlns:p14="http://schemas.microsoft.com/office/powerpoint/2010/main" val="3539976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panose="05050102010706020507" pitchFamily="18" charset="2"/>
              <a:buChar char=""/>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Number of individuals enrolled in and completing program</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Number of individuals obtaining industry-linked credential(s), certification or license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Number of individuals placed in post-secondary education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Number of individuals </a:t>
            </a:r>
            <a:r>
              <a:rPr lang="en-US" sz="1800" b="1" dirty="0">
                <a:effectLst/>
                <a:latin typeface="Arial" panose="020B0604020202020204" pitchFamily="34" charset="0"/>
                <a:ea typeface="Calibri" panose="020F0502020204030204" pitchFamily="34" charset="0"/>
                <a:cs typeface="Arial" panose="020B0604020202020204" pitchFamily="34" charset="0"/>
              </a:rPr>
              <a:t>placed</a:t>
            </a:r>
            <a:r>
              <a:rPr lang="en-US" sz="1800" dirty="0">
                <a:effectLst/>
                <a:latin typeface="Arial" panose="020B0604020202020204" pitchFamily="34" charset="0"/>
                <a:ea typeface="Calibri" panose="020F0502020204030204" pitchFamily="34" charset="0"/>
                <a:cs typeface="Arial" panose="020B0604020202020204" pitchFamily="34" charset="0"/>
              </a:rPr>
              <a:t> and number </a:t>
            </a:r>
            <a:r>
              <a:rPr lang="en-US" sz="1800" b="1" dirty="0">
                <a:effectLst/>
                <a:latin typeface="Arial" panose="020B0604020202020204" pitchFamily="34" charset="0"/>
                <a:ea typeface="Calibri" panose="020F0502020204030204" pitchFamily="34" charset="0"/>
                <a:cs typeface="Arial" panose="020B0604020202020204" pitchFamily="34" charset="0"/>
              </a:rPr>
              <a:t>completing</a:t>
            </a:r>
            <a:r>
              <a:rPr lang="en-US" sz="1800" dirty="0">
                <a:effectLst/>
                <a:latin typeface="Arial" panose="020B0604020202020204" pitchFamily="34" charset="0"/>
                <a:ea typeface="Calibri" panose="020F0502020204030204" pitchFamily="34" charset="0"/>
                <a:cs typeface="Arial" panose="020B0604020202020204" pitchFamily="34" charset="0"/>
              </a:rPr>
              <a:t> a Pre-Apprenticeship,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Number of individuals placed and number completing a Registered Apprenticeship, or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Number of individuals </a:t>
            </a:r>
            <a:r>
              <a:rPr lang="en-US" sz="1800" b="1" dirty="0">
                <a:effectLst/>
                <a:latin typeface="Arial" panose="020B0604020202020204" pitchFamily="34" charset="0"/>
                <a:ea typeface="Calibri" panose="020F0502020204030204" pitchFamily="34" charset="0"/>
                <a:cs typeface="Arial" panose="020B0604020202020204" pitchFamily="34" charset="0"/>
              </a:rPr>
              <a:t>placed</a:t>
            </a:r>
            <a:r>
              <a:rPr lang="en-US" sz="1800" dirty="0">
                <a:effectLst/>
                <a:latin typeface="Arial" panose="020B0604020202020204" pitchFamily="34" charset="0"/>
                <a:ea typeface="Calibri" panose="020F0502020204030204" pitchFamily="34" charset="0"/>
                <a:cs typeface="Arial" panose="020B0604020202020204" pitchFamily="34" charset="0"/>
              </a:rPr>
              <a:t> and number </a:t>
            </a:r>
            <a:r>
              <a:rPr lang="en-US" sz="1800" b="1" dirty="0">
                <a:effectLst/>
                <a:latin typeface="Arial" panose="020B0604020202020204" pitchFamily="34" charset="0"/>
                <a:ea typeface="Calibri" panose="020F0502020204030204" pitchFamily="34" charset="0"/>
                <a:cs typeface="Arial" panose="020B0604020202020204" pitchFamily="34" charset="0"/>
              </a:rPr>
              <a:t>completing</a:t>
            </a:r>
            <a:r>
              <a:rPr lang="en-US" sz="1800" dirty="0">
                <a:effectLst/>
                <a:latin typeface="Arial" panose="020B0604020202020204" pitchFamily="34" charset="0"/>
                <a:ea typeface="Calibri" panose="020F0502020204030204" pitchFamily="34" charset="0"/>
                <a:cs typeface="Arial" panose="020B0604020202020204" pitchFamily="34" charset="0"/>
              </a:rPr>
              <a:t> on-the-job trainings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Number of individuals </a:t>
            </a:r>
            <a:r>
              <a:rPr lang="en-US" sz="1800" b="1" dirty="0">
                <a:effectLst/>
                <a:latin typeface="Arial" panose="020B0604020202020204" pitchFamily="34" charset="0"/>
                <a:ea typeface="Calibri" panose="020F0502020204030204" pitchFamily="34" charset="0"/>
                <a:cs typeface="Arial" panose="020B0604020202020204" pitchFamily="34" charset="0"/>
              </a:rPr>
              <a:t>placed</a:t>
            </a:r>
            <a:r>
              <a:rPr lang="en-US" sz="1800" dirty="0">
                <a:effectLst/>
                <a:latin typeface="Arial" panose="020B0604020202020204" pitchFamily="34" charset="0"/>
                <a:ea typeface="Calibri" panose="020F0502020204030204" pitchFamily="34" charset="0"/>
                <a:cs typeface="Arial" panose="020B0604020202020204" pitchFamily="34" charset="0"/>
              </a:rPr>
              <a:t> and number </a:t>
            </a:r>
            <a:r>
              <a:rPr lang="en-US" sz="1800" b="1" dirty="0">
                <a:effectLst/>
                <a:latin typeface="Arial" panose="020B0604020202020204" pitchFamily="34" charset="0"/>
                <a:ea typeface="Calibri" panose="020F0502020204030204" pitchFamily="34" charset="0"/>
                <a:cs typeface="Arial" panose="020B0604020202020204" pitchFamily="34" charset="0"/>
              </a:rPr>
              <a:t>completing</a:t>
            </a:r>
            <a:r>
              <a:rPr lang="en-US" sz="1800" dirty="0">
                <a:effectLst/>
                <a:latin typeface="Arial" panose="020B0604020202020204" pitchFamily="34" charset="0"/>
                <a:ea typeface="Calibri" panose="020F0502020204030204" pitchFamily="34" charset="0"/>
                <a:cs typeface="Arial" panose="020B0604020202020204" pitchFamily="34" charset="0"/>
              </a:rPr>
              <a:t> a paid work experience or internship</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Number of individuals placed in unsubsidized employment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Number of individuals retained in unsubsidized employment for 6 and 12 months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914400" marR="0">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5E7437D-0E1D-4AF1-9332-3A6581B3585C}" type="slidenum">
              <a:rPr lang="en-US" smtClean="0"/>
              <a:t>14</a:t>
            </a:fld>
            <a:endParaRPr lang="en-US" dirty="0"/>
          </a:p>
        </p:txBody>
      </p:sp>
    </p:spTree>
    <p:extLst>
      <p:ext uri="{BB962C8B-B14F-4D97-AF65-F5344CB8AC3E}">
        <p14:creationId xmlns:p14="http://schemas.microsoft.com/office/powerpoint/2010/main" val="1907335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E7437D-0E1D-4AF1-9332-3A6581B3585C}" type="slidenum">
              <a:rPr lang="en-US" smtClean="0"/>
              <a:t>15</a:t>
            </a:fld>
            <a:endParaRPr lang="en-US" dirty="0"/>
          </a:p>
        </p:txBody>
      </p:sp>
    </p:spTree>
    <p:extLst>
      <p:ext uri="{BB962C8B-B14F-4D97-AF65-F5344CB8AC3E}">
        <p14:creationId xmlns:p14="http://schemas.microsoft.com/office/powerpoint/2010/main" val="1505855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E7437D-0E1D-4AF1-9332-3A6581B3585C}" type="slidenum">
              <a:rPr lang="en-US" smtClean="0"/>
              <a:t>16</a:t>
            </a:fld>
            <a:endParaRPr lang="en-US" dirty="0"/>
          </a:p>
        </p:txBody>
      </p:sp>
    </p:spTree>
    <p:extLst>
      <p:ext uri="{BB962C8B-B14F-4D97-AF65-F5344CB8AC3E}">
        <p14:creationId xmlns:p14="http://schemas.microsoft.com/office/powerpoint/2010/main" val="3391480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proposal application and articulate why and how this can be cost efficient and an effective solution for both the employer and community. </a:t>
            </a:r>
            <a:endParaRPr lang="en-US" dirty="0"/>
          </a:p>
        </p:txBody>
      </p:sp>
      <p:sp>
        <p:nvSpPr>
          <p:cNvPr id="4" name="Slide Number Placeholder 3"/>
          <p:cNvSpPr>
            <a:spLocks noGrp="1"/>
          </p:cNvSpPr>
          <p:nvPr>
            <p:ph type="sldNum" sz="quarter" idx="10"/>
          </p:nvPr>
        </p:nvSpPr>
        <p:spPr/>
        <p:txBody>
          <a:bodyPr/>
          <a:lstStyle/>
          <a:p>
            <a:fld id="{E5E7437D-0E1D-4AF1-9332-3A6581B3585C}" type="slidenum">
              <a:rPr lang="en-US" smtClean="0"/>
              <a:t>17</a:t>
            </a:fld>
            <a:endParaRPr lang="en-US" dirty="0"/>
          </a:p>
        </p:txBody>
      </p:sp>
    </p:spTree>
    <p:extLst>
      <p:ext uri="{BB962C8B-B14F-4D97-AF65-F5344CB8AC3E}">
        <p14:creationId xmlns:p14="http://schemas.microsoft.com/office/powerpoint/2010/main" val="4239979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E7437D-0E1D-4AF1-9332-3A6581B3585C}" type="slidenum">
              <a:rPr lang="en-US" smtClean="0"/>
              <a:t>19</a:t>
            </a:fld>
            <a:endParaRPr lang="en-US" dirty="0"/>
          </a:p>
        </p:txBody>
      </p:sp>
    </p:spTree>
    <p:extLst>
      <p:ext uri="{BB962C8B-B14F-4D97-AF65-F5344CB8AC3E}">
        <p14:creationId xmlns:p14="http://schemas.microsoft.com/office/powerpoint/2010/main" val="3039666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20</a:t>
            </a:fld>
            <a:endParaRPr lang="en-US" dirty="0"/>
          </a:p>
        </p:txBody>
      </p:sp>
    </p:spTree>
    <p:extLst>
      <p:ext uri="{BB962C8B-B14F-4D97-AF65-F5344CB8AC3E}">
        <p14:creationId xmlns:p14="http://schemas.microsoft.com/office/powerpoint/2010/main" val="464954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E7437D-0E1D-4AF1-9332-3A6581B3585C}" type="slidenum">
              <a:rPr lang="en-US" smtClean="0"/>
              <a:t>22</a:t>
            </a:fld>
            <a:endParaRPr lang="en-US" dirty="0"/>
          </a:p>
        </p:txBody>
      </p:sp>
    </p:spTree>
    <p:extLst>
      <p:ext uri="{BB962C8B-B14F-4D97-AF65-F5344CB8AC3E}">
        <p14:creationId xmlns:p14="http://schemas.microsoft.com/office/powerpoint/2010/main" val="1954940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SHANNON ? </a:t>
            </a:r>
          </a:p>
        </p:txBody>
      </p:sp>
      <p:sp>
        <p:nvSpPr>
          <p:cNvPr id="4" name="Slide Number Placeholder 3"/>
          <p:cNvSpPr>
            <a:spLocks noGrp="1"/>
          </p:cNvSpPr>
          <p:nvPr>
            <p:ph type="sldNum" sz="quarter" idx="10"/>
          </p:nvPr>
        </p:nvSpPr>
        <p:spPr/>
        <p:txBody>
          <a:bodyPr/>
          <a:lstStyle/>
          <a:p>
            <a:fld id="{E5E7437D-0E1D-4AF1-9332-3A6581B3585C}" type="slidenum">
              <a:rPr lang="en-US" smtClean="0"/>
              <a:t>3</a:t>
            </a:fld>
            <a:endParaRPr lang="en-US" dirty="0"/>
          </a:p>
        </p:txBody>
      </p:sp>
    </p:spTree>
    <p:extLst>
      <p:ext uri="{BB962C8B-B14F-4D97-AF65-F5344CB8AC3E}">
        <p14:creationId xmlns:p14="http://schemas.microsoft.com/office/powerpoint/2010/main" val="4255845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E7437D-0E1D-4AF1-9332-3A6581B3585C}" type="slidenum">
              <a:rPr lang="en-US" smtClean="0"/>
              <a:t>23</a:t>
            </a:fld>
            <a:endParaRPr lang="en-US" dirty="0"/>
          </a:p>
        </p:txBody>
      </p:sp>
    </p:spTree>
    <p:extLst>
      <p:ext uri="{BB962C8B-B14F-4D97-AF65-F5344CB8AC3E}">
        <p14:creationId xmlns:p14="http://schemas.microsoft.com/office/powerpoint/2010/main" val="4186355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Program Funding: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It is anticipated that the Department will make one award in the following amounts for each of the NOFO categories listed in Section A, above, for a total of $4 million.  Applicants may only submit one application and are required to select only one category..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457200" marR="0" hangingPunct="0">
              <a:spcBef>
                <a:spcPts val="0"/>
              </a:spcBef>
              <a:spcAft>
                <a:spcPts val="0"/>
              </a:spcAft>
            </a:pPr>
            <a:r>
              <a:rPr lang="en-US" sz="1800" b="1" dirty="0">
                <a:effectLst/>
                <a:latin typeface="Arial" panose="020B0604020202020204" pitchFamily="34" charset="0"/>
                <a:ea typeface="Times New Roman" panose="02020603050405020304" pitchFamily="18" charset="0"/>
              </a:rPr>
              <a:t>CATEGORY A:  </a:t>
            </a:r>
            <a:r>
              <a:rPr lang="en-US" sz="1800" dirty="0">
                <a:effectLst/>
                <a:latin typeface="Arial" panose="020B0604020202020204" pitchFamily="34" charset="0"/>
                <a:ea typeface="Times New Roman" panose="02020603050405020304" pitchFamily="18" charset="0"/>
              </a:rPr>
              <a:t>$1,000,000  .</a:t>
            </a:r>
            <a:endParaRPr lang="en-US" sz="1800" dirty="0">
              <a:effectLst/>
              <a:latin typeface="Times New Roman" panose="02020603050405020304" pitchFamily="18" charset="0"/>
              <a:ea typeface="Times New Roman" panose="02020603050405020304" pitchFamily="18" charset="0"/>
            </a:endParaRPr>
          </a:p>
          <a:p>
            <a:pPr marL="457200" marR="0" hangingPunct="0">
              <a:spcBef>
                <a:spcPts val="0"/>
              </a:spcBef>
              <a:spcAft>
                <a:spcPts val="0"/>
              </a:spcAft>
            </a:pPr>
            <a:r>
              <a:rPr lang="en-US" sz="1800" b="1" dirty="0">
                <a:effectLst/>
                <a:latin typeface="Arial" panose="020B0604020202020204" pitchFamily="34" charset="0"/>
                <a:ea typeface="Times New Roman" panose="02020603050405020304" pitchFamily="18" charset="0"/>
              </a:rPr>
              <a:t>CATEGORY B:  </a:t>
            </a:r>
            <a:r>
              <a:rPr lang="en-US" sz="1800" dirty="0">
                <a:effectLst/>
                <a:latin typeface="Arial" panose="020B0604020202020204" pitchFamily="34" charset="0"/>
                <a:ea typeface="Times New Roman" panose="02020603050405020304" pitchFamily="18" charset="0"/>
              </a:rPr>
              <a:t>$500,000 </a:t>
            </a:r>
            <a:endParaRPr lang="en-US" sz="1800" dirty="0">
              <a:effectLst/>
              <a:latin typeface="Times New Roman" panose="02020603050405020304" pitchFamily="18" charset="0"/>
              <a:ea typeface="Times New Roman" panose="02020603050405020304" pitchFamily="18" charset="0"/>
            </a:endParaRPr>
          </a:p>
          <a:p>
            <a:pPr marL="457200" marR="0" hangingPunct="0">
              <a:spcBef>
                <a:spcPts val="0"/>
              </a:spcBef>
              <a:spcAft>
                <a:spcPts val="0"/>
              </a:spcAft>
            </a:pPr>
            <a:r>
              <a:rPr lang="en-US" sz="1800" b="1" dirty="0">
                <a:effectLst/>
                <a:latin typeface="Arial" panose="020B0604020202020204" pitchFamily="34" charset="0"/>
                <a:ea typeface="Times New Roman" panose="02020603050405020304" pitchFamily="18" charset="0"/>
              </a:rPr>
              <a:t>CATEGORY C:  </a:t>
            </a:r>
            <a:r>
              <a:rPr lang="en-US" sz="1800" dirty="0">
                <a:effectLst/>
                <a:latin typeface="Arial" panose="020B0604020202020204" pitchFamily="34" charset="0"/>
                <a:ea typeface="Times New Roman" panose="02020603050405020304" pitchFamily="18" charset="0"/>
              </a:rPr>
              <a:t>$500,000   </a:t>
            </a:r>
            <a:endParaRPr lang="en-US" sz="1800" dirty="0">
              <a:effectLst/>
              <a:latin typeface="Times New Roman" panose="02020603050405020304" pitchFamily="18" charset="0"/>
              <a:ea typeface="Times New Roman" panose="02020603050405020304" pitchFamily="18" charset="0"/>
            </a:endParaRPr>
          </a:p>
          <a:p>
            <a:pPr marL="457200" marR="0" hangingPunct="0">
              <a:spcBef>
                <a:spcPts val="0"/>
              </a:spcBef>
              <a:spcAft>
                <a:spcPts val="0"/>
              </a:spcAft>
            </a:pPr>
            <a:r>
              <a:rPr lang="en-US" sz="1800" b="1" dirty="0">
                <a:effectLst/>
                <a:latin typeface="Arial" panose="020B0604020202020204" pitchFamily="34" charset="0"/>
                <a:ea typeface="Times New Roman" panose="02020603050405020304" pitchFamily="18" charset="0"/>
              </a:rPr>
              <a:t>CATEGORY D:  </a:t>
            </a:r>
            <a:r>
              <a:rPr lang="en-US" sz="1800" dirty="0">
                <a:effectLst/>
                <a:latin typeface="Arial" panose="020B0604020202020204" pitchFamily="34" charset="0"/>
                <a:ea typeface="Times New Roman" panose="02020603050405020304" pitchFamily="18" charset="0"/>
              </a:rPr>
              <a:t>$1,000,000    </a:t>
            </a:r>
            <a:endParaRPr lang="en-US" sz="1800" dirty="0">
              <a:effectLst/>
              <a:latin typeface="Times New Roman" panose="02020603050405020304" pitchFamily="18" charset="0"/>
              <a:ea typeface="Times New Roman" panose="02020603050405020304" pitchFamily="18" charset="0"/>
            </a:endParaRPr>
          </a:p>
          <a:p>
            <a:pPr marL="457200" marR="0" hangingPunct="0">
              <a:spcBef>
                <a:spcPts val="0"/>
              </a:spcBef>
              <a:spcAft>
                <a:spcPts val="0"/>
              </a:spcAft>
            </a:pPr>
            <a:r>
              <a:rPr lang="en-US" sz="1800" b="1" dirty="0">
                <a:effectLst/>
                <a:latin typeface="Arial" panose="020B0604020202020204" pitchFamily="34" charset="0"/>
                <a:ea typeface="Times New Roman" panose="02020603050405020304" pitchFamily="18" charset="0"/>
              </a:rPr>
              <a:t>CATEGORY E:  </a:t>
            </a:r>
            <a:r>
              <a:rPr lang="en-US" sz="1800" dirty="0">
                <a:effectLst/>
                <a:latin typeface="Arial" panose="020B0604020202020204" pitchFamily="34" charset="0"/>
                <a:ea typeface="Times New Roman" panose="02020603050405020304" pitchFamily="18" charset="0"/>
              </a:rPr>
              <a:t>$500,000 </a:t>
            </a:r>
            <a:endParaRPr lang="en-US" sz="1800" dirty="0">
              <a:effectLst/>
              <a:latin typeface="Times New Roman" panose="02020603050405020304" pitchFamily="18" charset="0"/>
              <a:ea typeface="Times New Roman" panose="02020603050405020304" pitchFamily="18" charset="0"/>
            </a:endParaRPr>
          </a:p>
          <a:p>
            <a:pPr marL="457200" marR="0" hangingPunct="0">
              <a:spcBef>
                <a:spcPts val="0"/>
              </a:spcBef>
              <a:spcAft>
                <a:spcPts val="0"/>
              </a:spcAft>
            </a:pPr>
            <a:r>
              <a:rPr lang="en-US" sz="1800" b="1" dirty="0">
                <a:effectLst/>
                <a:latin typeface="Arial" panose="020B0604020202020204" pitchFamily="34" charset="0"/>
                <a:ea typeface="Times New Roman" panose="02020603050405020304" pitchFamily="18" charset="0"/>
              </a:rPr>
              <a:t>CATEGORY F:  </a:t>
            </a:r>
            <a:r>
              <a:rPr lang="en-US" sz="1800" dirty="0">
                <a:effectLst/>
                <a:latin typeface="Arial" panose="020B0604020202020204" pitchFamily="34" charset="0"/>
                <a:ea typeface="Times New Roman" panose="02020603050405020304" pitchFamily="18" charset="0"/>
              </a:rPr>
              <a:t>$500,000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5E7437D-0E1D-4AF1-9332-3A6581B3585C}" type="slidenum">
              <a:rPr lang="en-US" smtClean="0"/>
              <a:t>24</a:t>
            </a:fld>
            <a:endParaRPr lang="en-US" dirty="0"/>
          </a:p>
        </p:txBody>
      </p:sp>
    </p:spTree>
    <p:extLst>
      <p:ext uri="{BB962C8B-B14F-4D97-AF65-F5344CB8AC3E}">
        <p14:creationId xmlns:p14="http://schemas.microsoft.com/office/powerpoint/2010/main" val="2898957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BEGINNING OF JOSH’S PART </a:t>
            </a:r>
            <a:r>
              <a:rPr lang="en-US" dirty="0">
                <a:sym typeface="Wingdings" panose="05000000000000000000" pitchFamily="2" charset="2"/>
              </a:rPr>
              <a:t> </a:t>
            </a:r>
          </a:p>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25</a:t>
            </a:fld>
            <a:endParaRPr lang="en-US" dirty="0"/>
          </a:p>
        </p:txBody>
      </p:sp>
    </p:spTree>
    <p:extLst>
      <p:ext uri="{BB962C8B-B14F-4D97-AF65-F5344CB8AC3E}">
        <p14:creationId xmlns:p14="http://schemas.microsoft.com/office/powerpoint/2010/main" val="3152847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JOSH</a:t>
            </a:r>
          </a:p>
        </p:txBody>
      </p:sp>
    </p:spTree>
    <p:extLst>
      <p:ext uri="{BB962C8B-B14F-4D97-AF65-F5344CB8AC3E}">
        <p14:creationId xmlns:p14="http://schemas.microsoft.com/office/powerpoint/2010/main" val="3290289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JOSH THROW OVER TO KENIS TO DO </a:t>
            </a:r>
          </a:p>
        </p:txBody>
      </p:sp>
      <p:sp>
        <p:nvSpPr>
          <p:cNvPr id="4" name="Slide Number Placeholder 3"/>
          <p:cNvSpPr>
            <a:spLocks noGrp="1"/>
          </p:cNvSpPr>
          <p:nvPr>
            <p:ph type="sldNum" sz="quarter" idx="5"/>
          </p:nvPr>
        </p:nvSpPr>
        <p:spPr/>
        <p:txBody>
          <a:bodyPr/>
          <a:lstStyle/>
          <a:p>
            <a:fld id="{E5E7437D-0E1D-4AF1-9332-3A6581B3585C}" type="slidenum">
              <a:rPr lang="en-US" smtClean="0"/>
              <a:t>36</a:t>
            </a:fld>
            <a:endParaRPr lang="en-US" dirty="0"/>
          </a:p>
        </p:txBody>
      </p:sp>
    </p:spTree>
    <p:extLst>
      <p:ext uri="{BB962C8B-B14F-4D97-AF65-F5344CB8AC3E}">
        <p14:creationId xmlns:p14="http://schemas.microsoft.com/office/powerpoint/2010/main" val="863689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KENIS</a:t>
            </a:r>
          </a:p>
        </p:txBody>
      </p:sp>
      <p:sp>
        <p:nvSpPr>
          <p:cNvPr id="4" name="Slide Number Placeholder 3"/>
          <p:cNvSpPr>
            <a:spLocks noGrp="1"/>
          </p:cNvSpPr>
          <p:nvPr>
            <p:ph type="sldNum" sz="quarter" idx="5"/>
          </p:nvPr>
        </p:nvSpPr>
        <p:spPr/>
        <p:txBody>
          <a:bodyPr/>
          <a:lstStyle/>
          <a:p>
            <a:fld id="{E5E7437D-0E1D-4AF1-9332-3A6581B3585C}" type="slidenum">
              <a:rPr lang="en-US" smtClean="0"/>
              <a:t>37</a:t>
            </a:fld>
            <a:endParaRPr lang="en-US" dirty="0"/>
          </a:p>
        </p:txBody>
      </p:sp>
    </p:spTree>
    <p:extLst>
      <p:ext uri="{BB962C8B-B14F-4D97-AF65-F5344CB8AC3E}">
        <p14:creationId xmlns:p14="http://schemas.microsoft.com/office/powerpoint/2010/main" val="5310267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KENIS </a:t>
            </a:r>
          </a:p>
        </p:txBody>
      </p:sp>
      <p:sp>
        <p:nvSpPr>
          <p:cNvPr id="4" name="Slide Number Placeholder 3"/>
          <p:cNvSpPr>
            <a:spLocks noGrp="1"/>
          </p:cNvSpPr>
          <p:nvPr>
            <p:ph type="sldNum" sz="quarter" idx="5"/>
          </p:nvPr>
        </p:nvSpPr>
        <p:spPr/>
        <p:txBody>
          <a:bodyPr/>
          <a:lstStyle/>
          <a:p>
            <a:fld id="{E5E7437D-0E1D-4AF1-9332-3A6581B3585C}" type="slidenum">
              <a:rPr lang="en-US" smtClean="0"/>
              <a:t>38</a:t>
            </a:fld>
            <a:endParaRPr lang="en-US" dirty="0"/>
          </a:p>
        </p:txBody>
      </p:sp>
    </p:spTree>
    <p:extLst>
      <p:ext uri="{BB962C8B-B14F-4D97-AF65-F5344CB8AC3E}">
        <p14:creationId xmlns:p14="http://schemas.microsoft.com/office/powerpoint/2010/main" val="2070097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KENIS </a:t>
            </a:r>
          </a:p>
        </p:txBody>
      </p:sp>
      <p:sp>
        <p:nvSpPr>
          <p:cNvPr id="4" name="Slide Number Placeholder 3"/>
          <p:cNvSpPr>
            <a:spLocks noGrp="1"/>
          </p:cNvSpPr>
          <p:nvPr>
            <p:ph type="sldNum" sz="quarter" idx="5"/>
          </p:nvPr>
        </p:nvSpPr>
        <p:spPr/>
        <p:txBody>
          <a:bodyPr/>
          <a:lstStyle/>
          <a:p>
            <a:fld id="{E5E7437D-0E1D-4AF1-9332-3A6581B3585C}" type="slidenum">
              <a:rPr lang="en-US" smtClean="0"/>
              <a:t>39</a:t>
            </a:fld>
            <a:endParaRPr lang="en-US" dirty="0"/>
          </a:p>
        </p:txBody>
      </p:sp>
    </p:spTree>
    <p:extLst>
      <p:ext uri="{BB962C8B-B14F-4D97-AF65-F5344CB8AC3E}">
        <p14:creationId xmlns:p14="http://schemas.microsoft.com/office/powerpoint/2010/main" val="8475821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JOSH? </a:t>
            </a:r>
          </a:p>
        </p:txBody>
      </p:sp>
      <p:sp>
        <p:nvSpPr>
          <p:cNvPr id="4" name="Slide Number Placeholder 3"/>
          <p:cNvSpPr>
            <a:spLocks noGrp="1"/>
          </p:cNvSpPr>
          <p:nvPr>
            <p:ph type="sldNum" sz="quarter" idx="5"/>
          </p:nvPr>
        </p:nvSpPr>
        <p:spPr/>
        <p:txBody>
          <a:bodyPr/>
          <a:lstStyle/>
          <a:p>
            <a:fld id="{E5E7437D-0E1D-4AF1-9332-3A6581B3585C}" type="slidenum">
              <a:rPr lang="en-US" smtClean="0"/>
              <a:t>40</a:t>
            </a:fld>
            <a:endParaRPr lang="en-US" dirty="0"/>
          </a:p>
        </p:txBody>
      </p:sp>
    </p:spTree>
    <p:extLst>
      <p:ext uri="{BB962C8B-B14F-4D97-AF65-F5344CB8AC3E}">
        <p14:creationId xmlns:p14="http://schemas.microsoft.com/office/powerpoint/2010/main" val="1661657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JOSH </a:t>
            </a:r>
          </a:p>
        </p:txBody>
      </p:sp>
      <p:sp>
        <p:nvSpPr>
          <p:cNvPr id="4" name="Slide Number Placeholder 3"/>
          <p:cNvSpPr>
            <a:spLocks noGrp="1"/>
          </p:cNvSpPr>
          <p:nvPr>
            <p:ph type="sldNum" sz="quarter" idx="5"/>
          </p:nvPr>
        </p:nvSpPr>
        <p:spPr/>
        <p:txBody>
          <a:bodyPr/>
          <a:lstStyle/>
          <a:p>
            <a:fld id="{E5E7437D-0E1D-4AF1-9332-3A6581B3585C}" type="slidenum">
              <a:rPr lang="en-US" smtClean="0"/>
              <a:t>41</a:t>
            </a:fld>
            <a:endParaRPr lang="en-US" dirty="0"/>
          </a:p>
        </p:txBody>
      </p:sp>
    </p:spTree>
    <p:extLst>
      <p:ext uri="{BB962C8B-B14F-4D97-AF65-F5344CB8AC3E}">
        <p14:creationId xmlns:p14="http://schemas.microsoft.com/office/powerpoint/2010/main" val="2725916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E7437D-0E1D-4AF1-9332-3A6581B3585C}" type="slidenum">
              <a:rPr lang="en-US" smtClean="0"/>
              <a:t>4</a:t>
            </a:fld>
            <a:endParaRPr lang="en-US" dirty="0"/>
          </a:p>
        </p:txBody>
      </p:sp>
    </p:spTree>
    <p:extLst>
      <p:ext uri="{BB962C8B-B14F-4D97-AF65-F5344CB8AC3E}">
        <p14:creationId xmlns:p14="http://schemas.microsoft.com/office/powerpoint/2010/main" val="3912590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E7437D-0E1D-4AF1-9332-3A6581B3585C}" type="slidenum">
              <a:rPr lang="en-US" smtClean="0"/>
              <a:t>5</a:t>
            </a:fld>
            <a:endParaRPr lang="en-US" dirty="0"/>
          </a:p>
        </p:txBody>
      </p:sp>
    </p:spTree>
    <p:extLst>
      <p:ext uri="{BB962C8B-B14F-4D97-AF65-F5344CB8AC3E}">
        <p14:creationId xmlns:p14="http://schemas.microsoft.com/office/powerpoint/2010/main" val="2071525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E7437D-0E1D-4AF1-9332-3A6581B3585C}" type="slidenum">
              <a:rPr lang="en-US" smtClean="0"/>
              <a:t>6</a:t>
            </a:fld>
            <a:endParaRPr lang="en-US" dirty="0"/>
          </a:p>
        </p:txBody>
      </p:sp>
    </p:spTree>
    <p:extLst>
      <p:ext uri="{BB962C8B-B14F-4D97-AF65-F5344CB8AC3E}">
        <p14:creationId xmlns:p14="http://schemas.microsoft.com/office/powerpoint/2010/main" val="3460136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7</a:t>
            </a:fld>
            <a:endParaRPr lang="en-US" dirty="0"/>
          </a:p>
        </p:txBody>
      </p:sp>
    </p:spTree>
    <p:extLst>
      <p:ext uri="{BB962C8B-B14F-4D97-AF65-F5344CB8AC3E}">
        <p14:creationId xmlns:p14="http://schemas.microsoft.com/office/powerpoint/2010/main" val="3954230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8</a:t>
            </a:fld>
            <a:endParaRPr lang="en-US" dirty="0"/>
          </a:p>
        </p:txBody>
      </p:sp>
    </p:spTree>
    <p:extLst>
      <p:ext uri="{BB962C8B-B14F-4D97-AF65-F5344CB8AC3E}">
        <p14:creationId xmlns:p14="http://schemas.microsoft.com/office/powerpoint/2010/main" val="539423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9</a:t>
            </a:fld>
            <a:endParaRPr lang="en-US" dirty="0"/>
          </a:p>
        </p:txBody>
      </p:sp>
    </p:spTree>
    <p:extLst>
      <p:ext uri="{BB962C8B-B14F-4D97-AF65-F5344CB8AC3E}">
        <p14:creationId xmlns:p14="http://schemas.microsoft.com/office/powerpoint/2010/main" val="2102034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10</a:t>
            </a:fld>
            <a:endParaRPr lang="en-US" dirty="0"/>
          </a:p>
        </p:txBody>
      </p:sp>
    </p:spTree>
    <p:extLst>
      <p:ext uri="{BB962C8B-B14F-4D97-AF65-F5344CB8AC3E}">
        <p14:creationId xmlns:p14="http://schemas.microsoft.com/office/powerpoint/2010/main" val="32151225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139885" y="3834062"/>
            <a:ext cx="5572729" cy="2041043"/>
          </a:xfrm>
        </p:spPr>
        <p:txBody>
          <a:bodyPr anchor="b"/>
          <a:lstStyle>
            <a:lvl1pPr algn="l">
              <a:defRPr sz="6000" b="1">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078273" y="469548"/>
            <a:ext cx="5208608" cy="75004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Monday, April 24, 2017</a:t>
            </a:r>
            <a:endParaRPr lang="en-US" dirty="0"/>
          </a:p>
        </p:txBody>
      </p:sp>
      <p:sp>
        <p:nvSpPr>
          <p:cNvPr id="5" name="Footer Placeholder 4"/>
          <p:cNvSpPr>
            <a:spLocks noGrp="1"/>
          </p:cNvSpPr>
          <p:nvPr>
            <p:ph type="ftr" sz="quarter" idx="11"/>
          </p:nvPr>
        </p:nvSpPr>
        <p:spPr>
          <a:xfrm>
            <a:off x="6446135" y="6263750"/>
            <a:ext cx="4114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pPr/>
              <a:t>‹#›</a:t>
            </a:fld>
            <a:endParaRPr lang="en-US" dirty="0"/>
          </a:p>
        </p:txBody>
      </p:sp>
      <p:pic>
        <p:nvPicPr>
          <p:cNvPr id="8" name="Picture 7">
            <a:extLst>
              <a:ext uri="{FF2B5EF4-FFF2-40B4-BE49-F238E27FC236}">
                <a16:creationId xmlns:a16="http://schemas.microsoft.com/office/drawing/2014/main" id="{7E05B167-277B-49A1-8166-F2FAD80085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Tree>
    <p:extLst>
      <p:ext uri="{BB962C8B-B14F-4D97-AF65-F5344CB8AC3E}">
        <p14:creationId xmlns:p14="http://schemas.microsoft.com/office/powerpoint/2010/main" val="120725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467810" y="610865"/>
            <a:ext cx="7616143" cy="561049"/>
          </a:xfrm>
        </p:spPr>
        <p:txBody>
          <a:bodyPr/>
          <a:lstStyle>
            <a:lvl1pPr>
              <a:defRPr b="1">
                <a:solidFill>
                  <a:schemeClr val="bg1">
                    <a:lumMod val="9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67810" y="1482244"/>
            <a:ext cx="2743200" cy="365125"/>
          </a:xfrm>
        </p:spPr>
        <p:txBody>
          <a:bodyPr/>
          <a:lstStyle>
            <a:lvl1pPr>
              <a:defRPr sz="1600">
                <a:solidFill>
                  <a:schemeClr val="bg1"/>
                </a:solidFill>
              </a:defRPr>
            </a:lvl1pPr>
          </a:lstStyle>
          <a:p>
            <a:r>
              <a:rPr lang="en-US" dirty="0"/>
              <a:t>24 April 2017</a:t>
            </a:r>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r>
              <a:rPr lang="en-US" dirty="0"/>
              <a:t>Footer goes here</a:t>
            </a: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pPr/>
              <a:t>‹#›</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pic>
        <p:nvPicPr>
          <p:cNvPr id="10" name="Picture 9">
            <a:extLst>
              <a:ext uri="{FF2B5EF4-FFF2-40B4-BE49-F238E27FC236}">
                <a16:creationId xmlns:a16="http://schemas.microsoft.com/office/drawing/2014/main" id="{E60BBBC5-FE57-4ECB-B659-F08F3B187E4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1" name="Picture 10">
            <a:extLst>
              <a:ext uri="{FF2B5EF4-FFF2-40B4-BE49-F238E27FC236}">
                <a16:creationId xmlns:a16="http://schemas.microsoft.com/office/drawing/2014/main" id="{AE39CFF9-FF3D-4F99-BF58-B219306950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Tree>
    <p:extLst>
      <p:ext uri="{BB962C8B-B14F-4D97-AF65-F5344CB8AC3E}">
        <p14:creationId xmlns:p14="http://schemas.microsoft.com/office/powerpoint/2010/main" val="2302688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8" name="Date Placeholder 3"/>
          <p:cNvSpPr txBox="1">
            <a:spLocks/>
          </p:cNvSpPr>
          <p:nvPr/>
        </p:nvSpPr>
        <p:spPr>
          <a:xfrm>
            <a:off x="467810" y="148224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24 April 2017</a:t>
            </a:r>
            <a:endParaRPr lang="en-US" dirty="0"/>
          </a:p>
        </p:txBody>
      </p:sp>
      <p:sp>
        <p:nvSpPr>
          <p:cNvPr id="2" name="Title 1"/>
          <p:cNvSpPr>
            <a:spLocks noGrp="1"/>
          </p:cNvSpPr>
          <p:nvPr>
            <p:ph type="title"/>
          </p:nvPr>
        </p:nvSpPr>
        <p:spPr>
          <a:xfrm>
            <a:off x="831850" y="1709738"/>
            <a:ext cx="10515600" cy="2852737"/>
          </a:xfrm>
        </p:spPr>
        <p:txBody>
          <a:bodyPr anchor="b"/>
          <a:lstStyle>
            <a:lvl1pPr>
              <a:defRPr sz="6000">
                <a:solidFill>
                  <a:srgbClr val="172169"/>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252FB9-B173-B746-BC64-1AB9D36BCBA0}" type="slidenum">
              <a:rPr lang="en-US" smtClean="0"/>
              <a:t>‹#›</a:t>
            </a:fld>
            <a:endParaRPr lang="en-US" dirty="0"/>
          </a:p>
        </p:txBody>
      </p:sp>
      <p:sp>
        <p:nvSpPr>
          <p:cNvPr id="9" name="Title 1"/>
          <p:cNvSpPr txBox="1">
            <a:spLocks/>
          </p:cNvSpPr>
          <p:nvPr/>
        </p:nvSpPr>
        <p:spPr>
          <a:xfrm>
            <a:off x="4678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pic>
        <p:nvPicPr>
          <p:cNvPr id="12" name="Picture 11">
            <a:extLst>
              <a:ext uri="{FF2B5EF4-FFF2-40B4-BE49-F238E27FC236}">
                <a16:creationId xmlns:a16="http://schemas.microsoft.com/office/drawing/2014/main" id="{AE0FD9F8-8C56-463C-88F7-7F820F3C99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3" name="Picture 12">
            <a:extLst>
              <a:ext uri="{FF2B5EF4-FFF2-40B4-BE49-F238E27FC236}">
                <a16:creationId xmlns:a16="http://schemas.microsoft.com/office/drawing/2014/main" id="{14130A1D-BE6F-421B-BFAB-D5AD516E66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4" name="Title 1">
            <a:extLst>
              <a:ext uri="{FF2B5EF4-FFF2-40B4-BE49-F238E27FC236}">
                <a16:creationId xmlns:a16="http://schemas.microsoft.com/office/drawing/2014/main" id="{9617DA8F-E0CF-4439-B733-8044D37618FF}"/>
              </a:ext>
            </a:extLst>
          </p:cNvPr>
          <p:cNvSpPr txBox="1">
            <a:spLocks/>
          </p:cNvSpPr>
          <p:nvPr userDrawn="1"/>
        </p:nvSpPr>
        <p:spPr>
          <a:xfrm>
            <a:off x="32110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430103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9" name="Date Placeholder 3"/>
          <p:cNvSpPr txBox="1">
            <a:spLocks/>
          </p:cNvSpPr>
          <p:nvPr/>
        </p:nvSpPr>
        <p:spPr>
          <a:xfrm>
            <a:off x="467810" y="148224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24 April 2017</a:t>
            </a:r>
            <a:endParaRPr lang="en-US" dirty="0"/>
          </a:p>
        </p:txBody>
      </p:sp>
      <p:sp>
        <p:nvSpPr>
          <p:cNvPr id="10" name="Title 1"/>
          <p:cNvSpPr txBox="1">
            <a:spLocks/>
          </p:cNvSpPr>
          <p:nvPr/>
        </p:nvSpPr>
        <p:spPr>
          <a:xfrm>
            <a:off x="4678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252FB9-B173-B746-BC64-1AB9D36BCBA0}" type="slidenum">
              <a:rPr lang="en-US" smtClean="0"/>
              <a:t>‹#›</a:t>
            </a:fld>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12344230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1" name="Date Placeholder 3"/>
          <p:cNvSpPr txBox="1">
            <a:spLocks/>
          </p:cNvSpPr>
          <p:nvPr/>
        </p:nvSpPr>
        <p:spPr>
          <a:xfrm>
            <a:off x="467810" y="148224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24 April 2017</a:t>
            </a:r>
            <a:endParaRPr lang="en-US" dirty="0"/>
          </a:p>
        </p:txBody>
      </p:sp>
      <p:sp>
        <p:nvSpPr>
          <p:cNvPr id="12" name="Title 1"/>
          <p:cNvSpPr txBox="1">
            <a:spLocks/>
          </p:cNvSpPr>
          <p:nvPr/>
        </p:nvSpPr>
        <p:spPr>
          <a:xfrm>
            <a:off x="4678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252FB9-B173-B746-BC64-1AB9D36BCBA0}" type="slidenum">
              <a:rPr lang="en-US" smtClean="0"/>
              <a:t>‹#›</a:t>
            </a:fld>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172917481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7" name="Date Placeholder 3"/>
          <p:cNvSpPr txBox="1">
            <a:spLocks/>
          </p:cNvSpPr>
          <p:nvPr/>
        </p:nvSpPr>
        <p:spPr>
          <a:xfrm>
            <a:off x="467810" y="148224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24 April 2017</a:t>
            </a:r>
            <a:endParaRPr lang="en-US" dirty="0"/>
          </a:p>
        </p:txBody>
      </p:sp>
      <p:sp>
        <p:nvSpPr>
          <p:cNvPr id="8" name="Title 1"/>
          <p:cNvSpPr txBox="1">
            <a:spLocks/>
          </p:cNvSpPr>
          <p:nvPr/>
        </p:nvSpPr>
        <p:spPr>
          <a:xfrm>
            <a:off x="4678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252FB9-B173-B746-BC64-1AB9D36BCBA0}" type="slidenum">
              <a:rPr lang="en-US" smtClean="0"/>
              <a:t>‹#›</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324724039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038600" y="6483350"/>
            <a:ext cx="4114800" cy="365125"/>
          </a:xfrm>
        </p:spPr>
        <p:txBody>
          <a:bodyPr/>
          <a:lstStyle/>
          <a:p>
            <a:endParaRPr lang="en-US" dirty="0"/>
          </a:p>
        </p:txBody>
      </p:sp>
      <p:sp>
        <p:nvSpPr>
          <p:cNvPr id="7" name="Slide Number Placeholder 6"/>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dirty="0"/>
          </a:p>
        </p:txBody>
      </p:sp>
    </p:spTree>
    <p:extLst>
      <p:ext uri="{BB962C8B-B14F-4D97-AF65-F5344CB8AC3E}">
        <p14:creationId xmlns:p14="http://schemas.microsoft.com/office/powerpoint/2010/main" val="3475674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4"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038600" y="6483350"/>
            <a:ext cx="4114800" cy="365125"/>
          </a:xfrm>
        </p:spPr>
        <p:txBody>
          <a:bodyPr/>
          <a:lstStyle/>
          <a:p>
            <a:endParaRPr lang="en-US" dirty="0"/>
          </a:p>
        </p:txBody>
      </p:sp>
      <p:sp>
        <p:nvSpPr>
          <p:cNvPr id="9" name="Slide Number Placeholder 8"/>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dirty="0"/>
          </a:p>
        </p:txBody>
      </p:sp>
    </p:spTree>
    <p:extLst>
      <p:ext uri="{BB962C8B-B14F-4D97-AF65-F5344CB8AC3E}">
        <p14:creationId xmlns:p14="http://schemas.microsoft.com/office/powerpoint/2010/main" val="378081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4" name="Footer Placeholder 3"/>
          <p:cNvSpPr>
            <a:spLocks noGrp="1"/>
          </p:cNvSpPr>
          <p:nvPr>
            <p:ph type="ftr" sz="quarter" idx="11"/>
          </p:nvPr>
        </p:nvSpPr>
        <p:spPr>
          <a:xfrm>
            <a:off x="4038600" y="6483350"/>
            <a:ext cx="4114800" cy="365125"/>
          </a:xfrm>
        </p:spPr>
        <p:txBody>
          <a:bodyPr/>
          <a:lstStyle/>
          <a:p>
            <a:endParaRPr lang="en-US" dirty="0"/>
          </a:p>
        </p:txBody>
      </p:sp>
      <p:sp>
        <p:nvSpPr>
          <p:cNvPr id="5" name="Slide Number Placeholder 4"/>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dirty="0"/>
          </a:p>
        </p:txBody>
      </p:sp>
    </p:spTree>
    <p:extLst>
      <p:ext uri="{BB962C8B-B14F-4D97-AF65-F5344CB8AC3E}">
        <p14:creationId xmlns:p14="http://schemas.microsoft.com/office/powerpoint/2010/main" val="13306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dirty="0"/>
          </a:p>
        </p:txBody>
      </p:sp>
    </p:spTree>
    <p:extLst>
      <p:ext uri="{BB962C8B-B14F-4D97-AF65-F5344CB8AC3E}">
        <p14:creationId xmlns:p14="http://schemas.microsoft.com/office/powerpoint/2010/main" val="1072517480"/>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53" r:id="rId8"/>
    <p:sldLayoutId id="2147483654"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pixabay.com/photos/training-businessman-suit-manager-287459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pixabay.com/photos/training-businessman-suit-manager-2874597/"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llinoissfa.com/environmental-justice-communiti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peoplematters.in/blog/life-at-work/distributed-workforce-model-why-it-could-be-the-future-of-work-25812" TargetMode="Externa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blogs.staffs.ac.uk/research/tag/search/" TargetMode="Externa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grants.illinois.gov/"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grants.illinois.gov/porta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grants.illinois.gov/"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illinois.gov/sites/GATA/Grants/SitePages/CSFA.asp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census.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comments" Target="../comments/comment3.xml"/><Relationship Id="rId5" Type="http://schemas.openxmlformats.org/officeDocument/2006/relationships/hyperlink" Target="https://www.illinoisreportcard.com/" TargetMode="External"/><Relationship Id="rId4" Type="http://schemas.openxmlformats.org/officeDocument/2006/relationships/hyperlink" Target="http://www.bls.gov/home.htm"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2.org/reports/clean-jobs-america-202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e2.org/"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hyperlink" Target="http://etasmarttraining.com/pdf/Single_Track_Region1.pdf" TargetMode="External"/><Relationship Id="rId3" Type="http://schemas.openxmlformats.org/officeDocument/2006/relationships/hyperlink" Target="https://www2.illinois.gov/sites/GATA/Grantee/Pages/default.aspx" TargetMode="External"/><Relationship Id="rId7" Type="http://schemas.openxmlformats.org/officeDocument/2006/relationships/hyperlink" Target="https://www2.illinois.gov/sites/GATA/Pages/ResourceLibrary.aspx" TargetMode="External"/><Relationship Id="rId2" Type="http://schemas.openxmlformats.org/officeDocument/2006/relationships/hyperlink" Target="https://www2.illinois.gov/sites/GATA/Pages/default.aspx" TargetMode="External"/><Relationship Id="rId1" Type="http://schemas.openxmlformats.org/officeDocument/2006/relationships/slideLayout" Target="../slideLayouts/slideLayout2.xml"/><Relationship Id="rId6" Type="http://schemas.openxmlformats.org/officeDocument/2006/relationships/hyperlink" Target="https://www2.illinois.gov/sites/GATA/Grantee/CentralizedIndirectCostSystem/Pages/default.aspx" TargetMode="External"/><Relationship Id="rId5" Type="http://schemas.openxmlformats.org/officeDocument/2006/relationships/hyperlink" Target="https://www2.illinois.gov/sites/GATA/Grantee/Pages/GranteePortalFAQ.aspx" TargetMode="External"/><Relationship Id="rId10" Type="http://schemas.openxmlformats.org/officeDocument/2006/relationships/image" Target="../media/image24.png"/><Relationship Id="rId4" Type="http://schemas.openxmlformats.org/officeDocument/2006/relationships/hyperlink" Target="https://grants.illinois.gov/portal/" TargetMode="External"/><Relationship Id="rId9" Type="http://schemas.openxmlformats.org/officeDocument/2006/relationships/hyperlink" Target="http://www.naswa.org/" TargetMode="External"/></Relationships>
</file>

<file path=ppt/slides/_rels/slide54.xml.rels><?xml version="1.0" encoding="UTF-8" standalone="yes"?>
<Relationships xmlns="http://schemas.openxmlformats.org/package/2006/relationships"><Relationship Id="rId2" Type="http://schemas.openxmlformats.org/officeDocument/2006/relationships/hyperlink" Target="mailto:Kenis.Williams@illinoisworknet.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tscpl.org/uncategorized/research/build-a-solid-foundation-for-your-small-busines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tscpl.org/uncategorized/research/build-a-solid-foundation-for-your-small-busines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403" y="2522718"/>
            <a:ext cx="11637362" cy="1896573"/>
          </a:xfrm>
        </p:spPr>
        <p:txBody>
          <a:bodyPr>
            <a:noAutofit/>
          </a:bodyPr>
          <a:lstStyle/>
          <a:p>
            <a:pPr algn="ctr"/>
            <a:r>
              <a:rPr lang="en-US" sz="3600" dirty="0">
                <a:solidFill>
                  <a:srgbClr val="172169"/>
                </a:solidFill>
              </a:rPr>
              <a:t>Future Energy Jobs Act:  Multi-Cultural Jobs Program </a:t>
            </a:r>
            <a:br>
              <a:rPr lang="en-US" sz="3600" dirty="0">
                <a:solidFill>
                  <a:srgbClr val="172169"/>
                </a:solidFill>
              </a:rPr>
            </a:br>
            <a:r>
              <a:rPr lang="en-US" sz="3600" dirty="0">
                <a:solidFill>
                  <a:srgbClr val="172169"/>
                </a:solidFill>
              </a:rPr>
              <a:t>Notice of Funding Opportunity</a:t>
            </a:r>
            <a:br>
              <a:rPr lang="en-US" sz="4800" dirty="0">
                <a:solidFill>
                  <a:srgbClr val="172169"/>
                </a:solidFill>
              </a:rPr>
            </a:br>
            <a:r>
              <a:rPr lang="en-US" sz="3200" b="0" i="1" dirty="0">
                <a:solidFill>
                  <a:srgbClr val="172169"/>
                </a:solidFill>
              </a:rPr>
              <a:t>Overview of the Grant Submission and Pre-Award Requirements</a:t>
            </a:r>
            <a:br>
              <a:rPr lang="en-US" sz="3200" b="0" i="1" dirty="0">
                <a:solidFill>
                  <a:srgbClr val="172169"/>
                </a:solidFill>
              </a:rPr>
            </a:br>
            <a:br>
              <a:rPr lang="en-US" sz="1800" b="0" i="1" dirty="0">
                <a:solidFill>
                  <a:srgbClr val="172169"/>
                </a:solidFill>
              </a:rPr>
            </a:br>
            <a:endParaRPr lang="en-US" sz="3200" b="0" i="1" dirty="0">
              <a:solidFill>
                <a:srgbClr val="172169"/>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7973"/>
            <a:ext cx="2715065" cy="1494931"/>
          </a:xfrm>
          <a:prstGeom prst="rect">
            <a:avLst/>
          </a:prstGeom>
        </p:spPr>
      </p:pic>
      <p:sp>
        <p:nvSpPr>
          <p:cNvPr id="6" name="Title 1">
            <a:extLst>
              <a:ext uri="{FF2B5EF4-FFF2-40B4-BE49-F238E27FC236}">
                <a16:creationId xmlns:a16="http://schemas.microsoft.com/office/drawing/2014/main" id="{8E50F05F-682A-4362-A405-E2BFBA6DB1B3}"/>
              </a:ext>
            </a:extLst>
          </p:cNvPr>
          <p:cNvSpPr txBox="1">
            <a:spLocks/>
          </p:cNvSpPr>
          <p:nvPr/>
        </p:nvSpPr>
        <p:spPr>
          <a:xfrm>
            <a:off x="430360" y="5216963"/>
            <a:ext cx="8307566" cy="9334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rgbClr val="172169"/>
                </a:solidFill>
                <a:latin typeface="+mj-lt"/>
                <a:ea typeface="+mj-ea"/>
                <a:cs typeface="+mj-cs"/>
              </a:defRPr>
            </a:lvl1pPr>
          </a:lstStyle>
          <a:p>
            <a:r>
              <a:rPr lang="en-US" sz="2400" i="1" dirty="0">
                <a:solidFill>
                  <a:schemeClr val="bg1"/>
                </a:solidFill>
              </a:rPr>
              <a:t>Illinois Department of Commerce and Economic Opportunity</a:t>
            </a:r>
          </a:p>
        </p:txBody>
      </p:sp>
      <p:pic>
        <p:nvPicPr>
          <p:cNvPr id="1026" name="Picture 2">
            <a:extLst>
              <a:ext uri="{FF2B5EF4-FFF2-40B4-BE49-F238E27FC236}">
                <a16:creationId xmlns:a16="http://schemas.microsoft.com/office/drawing/2014/main" id="{CBB1247F-8F69-4D31-9690-37DBE6C9C5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1616" y="5386577"/>
            <a:ext cx="32956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0713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96C7D-2B4E-4454-88E0-8B2F9E32081E}"/>
              </a:ext>
            </a:extLst>
          </p:cNvPr>
          <p:cNvSpPr>
            <a:spLocks noGrp="1"/>
          </p:cNvSpPr>
          <p:nvPr>
            <p:ph type="title"/>
          </p:nvPr>
        </p:nvSpPr>
        <p:spPr>
          <a:xfrm>
            <a:off x="960100" y="1269758"/>
            <a:ext cx="10588434" cy="1062644"/>
          </a:xfrm>
        </p:spPr>
        <p:txBody>
          <a:bodyPr anchor="b">
            <a:normAutofit/>
          </a:bodyPr>
          <a:lstStyle/>
          <a:p>
            <a:r>
              <a:rPr lang="en-US" dirty="0">
                <a:solidFill>
                  <a:srgbClr val="172169"/>
                </a:solidFill>
              </a:rPr>
              <a:t>Eligible Applicants</a:t>
            </a:r>
          </a:p>
        </p:txBody>
      </p:sp>
      <p:sp>
        <p:nvSpPr>
          <p:cNvPr id="3" name="Content Placeholder 2">
            <a:extLst>
              <a:ext uri="{FF2B5EF4-FFF2-40B4-BE49-F238E27FC236}">
                <a16:creationId xmlns:a16="http://schemas.microsoft.com/office/drawing/2014/main" id="{AA783E8A-9B63-46E4-B912-28A91CEF1028}"/>
              </a:ext>
            </a:extLst>
          </p:cNvPr>
          <p:cNvSpPr>
            <a:spLocks noGrp="1"/>
          </p:cNvSpPr>
          <p:nvPr>
            <p:ph idx="1"/>
          </p:nvPr>
        </p:nvSpPr>
        <p:spPr>
          <a:xfrm>
            <a:off x="4494720" y="2507418"/>
            <a:ext cx="6750583" cy="3535486"/>
          </a:xfrm>
        </p:spPr>
        <p:txBody>
          <a:bodyPr>
            <a:noAutofit/>
          </a:bodyPr>
          <a:lstStyle/>
          <a:p>
            <a:pPr marL="0" marR="0" lvl="0" indent="0" hangingPunct="0">
              <a:spcBef>
                <a:spcPts val="0"/>
              </a:spcBef>
              <a:spcAft>
                <a:spcPts val="0"/>
              </a:spcAft>
              <a:buNone/>
              <a:tabLst>
                <a:tab pos="914400" algn="l"/>
              </a:tabLst>
            </a:pPr>
            <a:r>
              <a:rPr lang="en-US" sz="1600" b="1" dirty="0">
                <a:effectLst/>
                <a:ea typeface="Times New Roman" panose="02020603050405020304" pitchFamily="18" charset="0"/>
              </a:rPr>
              <a:t>CATEGORY D:</a:t>
            </a:r>
            <a:r>
              <a:rPr lang="en-US" sz="1600" dirty="0">
                <a:effectLst/>
                <a:ea typeface="Times New Roman" panose="02020603050405020304" pitchFamily="18" charset="0"/>
              </a:rPr>
              <a:t>  Not-for-profit organization  dedicated  to  providing  equal  access   to   opportunities   in   the   </a:t>
            </a:r>
            <a:r>
              <a:rPr lang="en-US" sz="1600" b="1" dirty="0">
                <a:effectLst/>
                <a:ea typeface="Times New Roman" panose="02020603050405020304" pitchFamily="18" charset="0"/>
              </a:rPr>
              <a:t>construction </a:t>
            </a:r>
            <a:r>
              <a:rPr lang="en-US" sz="1600" dirty="0">
                <a:effectLst/>
                <a:ea typeface="Times New Roman" panose="02020603050405020304" pitchFamily="18" charset="0"/>
              </a:rPr>
              <a:t>  industry   that   offer   training   programs that include Occupational Safety and Health Administration 10 and 30  certifications,  Environmental  Protection  Agency  Renovation,  Repair  and  Painting  Certification,  and  Leadership  in  Energy  and  Environmental  Design  Accredited Green Associate Exam preparation courses.  </a:t>
            </a:r>
          </a:p>
          <a:p>
            <a:pPr marL="0" marR="0" lvl="0" indent="0" hangingPunct="0">
              <a:spcBef>
                <a:spcPts val="0"/>
              </a:spcBef>
              <a:spcAft>
                <a:spcPts val="0"/>
              </a:spcAft>
              <a:buNone/>
              <a:tabLst>
                <a:tab pos="914400" algn="l"/>
              </a:tabLst>
            </a:pPr>
            <a:endParaRPr lang="en-US" sz="1600" b="1" dirty="0">
              <a:effectLst/>
              <a:ea typeface="Times New Roman" panose="02020603050405020304" pitchFamily="18" charset="0"/>
            </a:endParaRPr>
          </a:p>
          <a:p>
            <a:pPr marL="0" marR="0" lvl="0" indent="0" hangingPunct="0">
              <a:spcBef>
                <a:spcPts val="0"/>
              </a:spcBef>
              <a:spcAft>
                <a:spcPts val="0"/>
              </a:spcAft>
              <a:buNone/>
              <a:tabLst>
                <a:tab pos="914400" algn="l"/>
              </a:tabLst>
            </a:pPr>
            <a:r>
              <a:rPr lang="en-US" sz="1600" b="1" dirty="0">
                <a:effectLst/>
                <a:ea typeface="Times New Roman" panose="02020603050405020304" pitchFamily="18" charset="0"/>
              </a:rPr>
              <a:t>CATEGORY E:</a:t>
            </a:r>
            <a:r>
              <a:rPr lang="en-US" sz="1600" dirty="0">
                <a:effectLst/>
                <a:ea typeface="Times New Roman" panose="02020603050405020304" pitchFamily="18" charset="0"/>
              </a:rPr>
              <a:t>  Non-profit organization that has a proven record of successfully implementing  utility  industry  </a:t>
            </a:r>
            <a:r>
              <a:rPr lang="en-US" sz="1600" b="1" dirty="0">
                <a:effectLst/>
                <a:ea typeface="Times New Roman" panose="02020603050405020304" pitchFamily="18" charset="0"/>
              </a:rPr>
              <a:t>training  programs</a:t>
            </a:r>
            <a:r>
              <a:rPr lang="en-US" sz="1600" dirty="0">
                <a:effectLst/>
                <a:ea typeface="Times New Roman" panose="02020603050405020304" pitchFamily="18" charset="0"/>
              </a:rPr>
              <a:t>,  with  expertise  in  creating  programs  that  strengthen  the  economics  of  communities  including  technical  training   workshops   and   economic   development   through   community   and   financial partners.  </a:t>
            </a:r>
          </a:p>
          <a:p>
            <a:pPr marL="0" marR="0" lvl="0" indent="0" hangingPunct="0">
              <a:spcBef>
                <a:spcPts val="0"/>
              </a:spcBef>
              <a:spcAft>
                <a:spcPts val="0"/>
              </a:spcAft>
              <a:buNone/>
              <a:tabLst>
                <a:tab pos="914400" algn="l"/>
              </a:tabLst>
            </a:pPr>
            <a:endParaRPr lang="en-US" sz="1600" dirty="0">
              <a:effectLst/>
              <a:ea typeface="Times New Roman" panose="02020603050405020304" pitchFamily="18" charset="0"/>
            </a:endParaRPr>
          </a:p>
          <a:p>
            <a:pPr marL="0" marR="0" lvl="0" indent="0" hangingPunct="0">
              <a:spcBef>
                <a:spcPts val="0"/>
              </a:spcBef>
              <a:spcAft>
                <a:spcPts val="0"/>
              </a:spcAft>
              <a:buNone/>
              <a:tabLst>
                <a:tab pos="914400" algn="l"/>
              </a:tabLst>
            </a:pPr>
            <a:r>
              <a:rPr lang="en-US" sz="1600" b="1" dirty="0">
                <a:effectLst/>
                <a:ea typeface="Times New Roman" panose="02020603050405020304" pitchFamily="18" charset="0"/>
              </a:rPr>
              <a:t>CATEGORY F:</a:t>
            </a:r>
            <a:r>
              <a:rPr lang="en-US" sz="1600" dirty="0">
                <a:effectLst/>
                <a:ea typeface="Times New Roman" panose="02020603050405020304" pitchFamily="18" charset="0"/>
              </a:rPr>
              <a:t> Non-profit  organization  that  provides  family  </a:t>
            </a:r>
            <a:r>
              <a:rPr lang="en-US" sz="1600" b="1" dirty="0">
                <a:effectLst/>
                <a:ea typeface="Times New Roman" panose="02020603050405020304" pitchFamily="18" charset="0"/>
              </a:rPr>
              <a:t>services,</a:t>
            </a:r>
            <a:r>
              <a:rPr lang="en-US" sz="1600" dirty="0">
                <a:effectLst/>
                <a:ea typeface="Times New Roman" panose="02020603050405020304" pitchFamily="18" charset="0"/>
              </a:rPr>
              <a:t>  housing  education,  job  and  career  education  opportunities  that  have  successfully  partnered with the electric industry on job training.</a:t>
            </a:r>
          </a:p>
          <a:p>
            <a:pPr marL="0" marR="0" indent="0" hangingPunct="0">
              <a:spcBef>
                <a:spcPts val="0"/>
              </a:spcBef>
              <a:spcAft>
                <a:spcPts val="600"/>
              </a:spcAft>
              <a:buNone/>
            </a:pPr>
            <a:endParaRPr lang="en-US" sz="1600" dirty="0">
              <a:effectLst/>
              <a:ea typeface="Times New Roman" panose="02020603050405020304" pitchFamily="18" charset="0"/>
            </a:endParaRPr>
          </a:p>
          <a:p>
            <a:pPr marL="0" marR="0" indent="0" hangingPunct="0">
              <a:spcBef>
                <a:spcPts val="0"/>
              </a:spcBef>
              <a:spcAft>
                <a:spcPts val="600"/>
              </a:spcAft>
              <a:buNone/>
            </a:pPr>
            <a:r>
              <a:rPr lang="en-US" sz="1100" dirty="0">
                <a:effectLst/>
                <a:ea typeface="Times New Roman" panose="02020603050405020304" pitchFamily="18" charset="0"/>
              </a:rPr>
              <a:t>Note: Only entities that meet one of the categories identified in A – F above and properly operating in accordance with Federal, State, and local law, in the state of Illinois may submit a proposal for consideration. </a:t>
            </a:r>
          </a:p>
          <a:p>
            <a:pPr marL="0" marR="0" indent="0" hangingPunct="0">
              <a:spcBef>
                <a:spcPts val="0"/>
              </a:spcBef>
              <a:spcAft>
                <a:spcPts val="600"/>
              </a:spcAft>
              <a:buNone/>
            </a:pPr>
            <a:endParaRPr lang="en-US" sz="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A8036713-40D9-4B43-AA1D-DFD48A0DB67A}"/>
              </a:ext>
            </a:extLst>
          </p:cNvPr>
          <p:cNvSpPr>
            <a:spLocks noGrp="1"/>
          </p:cNvSpPr>
          <p:nvPr>
            <p:ph type="sldNum" sz="quarter" idx="12"/>
          </p:nvPr>
        </p:nvSpPr>
        <p:spPr>
          <a:xfrm>
            <a:off x="10330903" y="6217920"/>
            <a:ext cx="914400" cy="365125"/>
          </a:xfrm>
        </p:spPr>
        <p:txBody>
          <a:bodyPr>
            <a:normAutofit/>
          </a:bodyPr>
          <a:lstStyle/>
          <a:p>
            <a:pPr>
              <a:spcAft>
                <a:spcPts val="600"/>
              </a:spcAft>
            </a:pPr>
            <a:fld id="{62E03C93-A8B5-5E4D-ADDE-FACFC10B3CD1}" type="slidenum">
              <a:rPr lang="en-US">
                <a:solidFill>
                  <a:prstClr val="black">
                    <a:lumMod val="50000"/>
                    <a:lumOff val="50000"/>
                  </a:prstClr>
                </a:solidFill>
              </a:rPr>
              <a:pPr>
                <a:spcAft>
                  <a:spcPts val="600"/>
                </a:spcAft>
              </a:pPr>
              <a:t>10</a:t>
            </a:fld>
            <a:endParaRPr lang="en-US">
              <a:solidFill>
                <a:prstClr val="black">
                  <a:lumMod val="50000"/>
                  <a:lumOff val="50000"/>
                </a:prstClr>
              </a:solidFill>
            </a:endParaRPr>
          </a:p>
        </p:txBody>
      </p:sp>
      <p:pic>
        <p:nvPicPr>
          <p:cNvPr id="1026" name="Picture 2" descr="95 Eligibility Icon Illustrations &amp; Clip Art - iStock">
            <a:extLst>
              <a:ext uri="{FF2B5EF4-FFF2-40B4-BE49-F238E27FC236}">
                <a16:creationId xmlns:a16="http://schemas.microsoft.com/office/drawing/2014/main" id="{7A268F09-CE51-4484-855E-3A083EF4179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33206" y="2811104"/>
            <a:ext cx="2928114" cy="2928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703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96C7D-2B4E-4454-88E0-8B2F9E32081E}"/>
              </a:ext>
            </a:extLst>
          </p:cNvPr>
          <p:cNvSpPr>
            <a:spLocks noGrp="1"/>
          </p:cNvSpPr>
          <p:nvPr>
            <p:ph type="title"/>
          </p:nvPr>
        </p:nvSpPr>
        <p:spPr>
          <a:xfrm>
            <a:off x="3006112" y="501650"/>
            <a:ext cx="7474172" cy="1325563"/>
          </a:xfrm>
        </p:spPr>
        <p:txBody>
          <a:bodyPr>
            <a:normAutofit/>
          </a:bodyPr>
          <a:lstStyle/>
          <a:p>
            <a:r>
              <a:rPr lang="en-US" dirty="0">
                <a:solidFill>
                  <a:srgbClr val="172169"/>
                </a:solidFill>
              </a:rPr>
              <a:t>Program Design</a:t>
            </a:r>
          </a:p>
        </p:txBody>
      </p:sp>
      <p:sp>
        <p:nvSpPr>
          <p:cNvPr id="3" name="Content Placeholder 2">
            <a:extLst>
              <a:ext uri="{FF2B5EF4-FFF2-40B4-BE49-F238E27FC236}">
                <a16:creationId xmlns:a16="http://schemas.microsoft.com/office/drawing/2014/main" id="{AA783E8A-9B63-46E4-B912-28A91CEF1028}"/>
              </a:ext>
            </a:extLst>
          </p:cNvPr>
          <p:cNvSpPr>
            <a:spLocks noGrp="1"/>
          </p:cNvSpPr>
          <p:nvPr>
            <p:ph idx="1"/>
          </p:nvPr>
        </p:nvSpPr>
        <p:spPr>
          <a:xfrm>
            <a:off x="662152" y="1638170"/>
            <a:ext cx="7754661" cy="4904873"/>
          </a:xfrm>
        </p:spPr>
        <p:txBody>
          <a:bodyPr anchor="t">
            <a:normAutofit/>
          </a:bodyPr>
          <a:lstStyle/>
          <a:p>
            <a:pPr>
              <a:spcBef>
                <a:spcPts val="0"/>
              </a:spcBef>
              <a:spcAft>
                <a:spcPts val="1200"/>
              </a:spcAft>
            </a:pPr>
            <a:r>
              <a:rPr lang="en-US" sz="2400" dirty="0">
                <a:effectLst/>
                <a:latin typeface="Arial" panose="020B0604020202020204" pitchFamily="34" charset="0"/>
                <a:ea typeface="Calibri" panose="020F0502020204030204" pitchFamily="34" charset="0"/>
                <a:cs typeface="Arial" panose="020B0604020202020204" pitchFamily="34" charset="0"/>
              </a:rPr>
              <a:t>Energy career pathway training to targeted populations and communities</a:t>
            </a:r>
            <a:r>
              <a:rPr lang="en-US" sz="2400" dirty="0">
                <a:effectLst/>
                <a:ea typeface="Calibri" panose="020F0502020204030204" pitchFamily="34" charset="0"/>
                <a:cs typeface="Arial" panose="020B0604020202020204" pitchFamily="34" charset="0"/>
              </a:rPr>
              <a:t>.    </a:t>
            </a:r>
          </a:p>
          <a:p>
            <a:pPr>
              <a:spcBef>
                <a:spcPts val="0"/>
              </a:spcBef>
              <a:spcAft>
                <a:spcPts val="1200"/>
              </a:spcAft>
            </a:pPr>
            <a:r>
              <a:rPr lang="en-US" sz="2400" dirty="0">
                <a:effectLst/>
                <a:latin typeface="Arial" panose="020B0604020202020204" pitchFamily="34" charset="0"/>
                <a:ea typeface="Times New Roman" panose="02020603050405020304" pitchFamily="18" charset="0"/>
              </a:rPr>
              <a:t>Equitable statewide access to quality training, jobs, and economic opportunities</a:t>
            </a:r>
          </a:p>
          <a:p>
            <a:pPr>
              <a:lnSpc>
                <a:spcPct val="115000"/>
              </a:lnSpc>
              <a:spcBef>
                <a:spcPts val="0"/>
              </a:spcBef>
              <a:spcAft>
                <a:spcPts val="1200"/>
              </a:spcAft>
            </a:pPr>
            <a:r>
              <a:rPr lang="en-US" sz="2400" dirty="0">
                <a:effectLst/>
                <a:latin typeface="Arial" panose="020B0604020202020204" pitchFamily="34" charset="0"/>
                <a:ea typeface="Times New Roman" panose="02020603050405020304" pitchFamily="18" charset="0"/>
              </a:rPr>
              <a:t>Full Spectrum of Services</a:t>
            </a:r>
          </a:p>
          <a:p>
            <a:pPr lvl="1">
              <a:lnSpc>
                <a:spcPct val="115000"/>
              </a:lnSpc>
              <a:spcBef>
                <a:spcPts val="0"/>
              </a:spcBef>
            </a:pPr>
            <a:r>
              <a:rPr lang="en-US" sz="2200" dirty="0">
                <a:effectLst/>
                <a:ea typeface="Calibri" panose="020F0502020204030204" pitchFamily="34" charset="0"/>
                <a:cs typeface="Arial" panose="020B0604020202020204" pitchFamily="34" charset="0"/>
              </a:rPr>
              <a:t>Outreach and recruitment</a:t>
            </a:r>
          </a:p>
          <a:p>
            <a:pPr lvl="1">
              <a:lnSpc>
                <a:spcPct val="115000"/>
              </a:lnSpc>
              <a:spcBef>
                <a:spcPts val="0"/>
              </a:spcBef>
            </a:pPr>
            <a:r>
              <a:rPr lang="en-US" sz="2200" dirty="0">
                <a:effectLst/>
                <a:ea typeface="Calibri" panose="020F0502020204030204" pitchFamily="34" charset="0"/>
                <a:cs typeface="Arial" panose="020B0604020202020204" pitchFamily="34" charset="0"/>
              </a:rPr>
              <a:t>Employer Engagement</a:t>
            </a:r>
          </a:p>
          <a:p>
            <a:pPr marR="112395" lvl="1">
              <a:lnSpc>
                <a:spcPct val="115000"/>
              </a:lnSpc>
              <a:spcBef>
                <a:spcPts val="0"/>
              </a:spcBef>
            </a:pPr>
            <a:r>
              <a:rPr lang="en-US" sz="2200" dirty="0">
                <a:effectLst/>
                <a:ea typeface="Arial" panose="020B0604020202020204" pitchFamily="34" charset="0"/>
                <a:cs typeface="Arial" panose="020B0604020202020204" pitchFamily="34" charset="0"/>
              </a:rPr>
              <a:t>Career Planning, including:  </a:t>
            </a:r>
          </a:p>
          <a:p>
            <a:pPr marR="112395" lvl="2">
              <a:lnSpc>
                <a:spcPct val="115000"/>
              </a:lnSpc>
              <a:spcBef>
                <a:spcPts val="0"/>
              </a:spcBef>
            </a:pPr>
            <a:r>
              <a:rPr lang="en-US" sz="2200" dirty="0">
                <a:effectLst/>
                <a:ea typeface="Arial" panose="020B0604020202020204" pitchFamily="34" charset="0"/>
                <a:cs typeface="Arial" panose="020B0604020202020204" pitchFamily="34" charset="0"/>
              </a:rPr>
              <a:t>Comprehensive Assessment</a:t>
            </a:r>
          </a:p>
          <a:p>
            <a:pPr marR="112395" lvl="2">
              <a:lnSpc>
                <a:spcPct val="115000"/>
              </a:lnSpc>
              <a:spcBef>
                <a:spcPts val="0"/>
              </a:spcBef>
            </a:pPr>
            <a:r>
              <a:rPr lang="en-US" sz="2200" dirty="0">
                <a:effectLst/>
                <a:ea typeface="Arial" panose="020B0604020202020204" pitchFamily="34" charset="0"/>
                <a:cs typeface="Arial" panose="020B0604020202020204" pitchFamily="34" charset="0"/>
              </a:rPr>
              <a:t>Individual Employment Plan</a:t>
            </a:r>
          </a:p>
          <a:p>
            <a:pPr marR="112395" lvl="1">
              <a:lnSpc>
                <a:spcPct val="115000"/>
              </a:lnSpc>
              <a:spcBef>
                <a:spcPts val="0"/>
              </a:spcBef>
            </a:pPr>
            <a:r>
              <a:rPr lang="en-US" sz="2200" dirty="0">
                <a:ea typeface="Arial" panose="020B0604020202020204" pitchFamily="34" charset="0"/>
                <a:cs typeface="Arial" panose="020B0604020202020204" pitchFamily="34" charset="0"/>
              </a:rPr>
              <a:t>Training</a:t>
            </a:r>
            <a:r>
              <a:rPr lang="en-US" sz="2200" dirty="0">
                <a:effectLst/>
                <a:ea typeface="Arial" panose="020B0604020202020204" pitchFamily="34" charset="0"/>
                <a:cs typeface="Arial" panose="020B0604020202020204" pitchFamily="34" charset="0"/>
              </a:rPr>
              <a:t> </a:t>
            </a:r>
            <a:endParaRPr lang="en-US" sz="2200" dirty="0">
              <a:ea typeface="Arial" panose="020B0604020202020204" pitchFamily="34" charset="0"/>
              <a:cs typeface="Arial" panose="020B0604020202020204" pitchFamily="34" charset="0"/>
            </a:endParaRPr>
          </a:p>
          <a:p>
            <a:pPr marL="0" indent="0">
              <a:spcBef>
                <a:spcPts val="0"/>
              </a:spcBef>
              <a:spcAft>
                <a:spcPts val="600"/>
              </a:spcAft>
              <a:buNone/>
            </a:pPr>
            <a:endParaRPr lang="en-US" sz="1500" dirty="0">
              <a:effectLst/>
              <a:latin typeface="Times New Roman" panose="02020603050405020304" pitchFamily="18" charset="0"/>
              <a:ea typeface="Times New Roman" panose="02020603050405020304" pitchFamily="18" charset="0"/>
            </a:endParaRPr>
          </a:p>
          <a:p>
            <a:pPr marL="0" indent="0">
              <a:spcBef>
                <a:spcPts val="0"/>
              </a:spcBef>
              <a:spcAft>
                <a:spcPts val="600"/>
              </a:spcAft>
              <a:buNone/>
            </a:pPr>
            <a:endParaRPr lang="en-US" sz="1500" dirty="0">
              <a:effectLst/>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8036713-40D9-4B43-AA1D-DFD48A0DB67A}"/>
              </a:ext>
            </a:extLst>
          </p:cNvPr>
          <p:cNvSpPr>
            <a:spLocks noGrp="1"/>
          </p:cNvSpPr>
          <p:nvPr>
            <p:ph type="sldNum" sz="quarter" idx="12"/>
          </p:nvPr>
        </p:nvSpPr>
        <p:spPr>
          <a:xfrm>
            <a:off x="10341428" y="6356350"/>
            <a:ext cx="1012371" cy="365125"/>
          </a:xfrm>
        </p:spPr>
        <p:txBody>
          <a:bodyPr>
            <a:normAutofit/>
          </a:bodyPr>
          <a:lstStyle/>
          <a:p>
            <a:pPr>
              <a:spcAft>
                <a:spcPts val="600"/>
              </a:spcAft>
            </a:pPr>
            <a:fld id="{62E03C93-A8B5-5E4D-ADDE-FACFC10B3CD1}" type="slidenum">
              <a:rPr lang="en-US">
                <a:solidFill>
                  <a:srgbClr val="FFFFFF"/>
                </a:solidFill>
              </a:rPr>
              <a:pPr>
                <a:spcAft>
                  <a:spcPts val="600"/>
                </a:spcAft>
              </a:pPr>
              <a:t>11</a:t>
            </a:fld>
            <a:endParaRPr lang="en-US">
              <a:solidFill>
                <a:srgbClr val="FFFFFF"/>
              </a:solidFill>
            </a:endParaRPr>
          </a:p>
        </p:txBody>
      </p:sp>
      <p:pic>
        <p:nvPicPr>
          <p:cNvPr id="10" name="Graphic 9" descr="Bullseye">
            <a:extLst>
              <a:ext uri="{FF2B5EF4-FFF2-40B4-BE49-F238E27FC236}">
                <a16:creationId xmlns:a16="http://schemas.microsoft.com/office/drawing/2014/main" id="{4C7DD99B-E20C-29C3-087A-679E8E6685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18735" y="2528107"/>
            <a:ext cx="3335064" cy="3335064"/>
          </a:xfrm>
          <a:prstGeom prst="rect">
            <a:avLst/>
          </a:prstGeom>
        </p:spPr>
      </p:pic>
    </p:spTree>
    <p:extLst>
      <p:ext uri="{BB962C8B-B14F-4D97-AF65-F5344CB8AC3E}">
        <p14:creationId xmlns:p14="http://schemas.microsoft.com/office/powerpoint/2010/main" val="2483934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D8FEB-639B-438A-B8C1-E856D77486EC}"/>
              </a:ext>
            </a:extLst>
          </p:cNvPr>
          <p:cNvSpPr>
            <a:spLocks noGrp="1"/>
          </p:cNvSpPr>
          <p:nvPr>
            <p:ph type="title"/>
          </p:nvPr>
        </p:nvSpPr>
        <p:spPr>
          <a:xfrm>
            <a:off x="327548" y="1376853"/>
            <a:ext cx="7058305" cy="1359725"/>
          </a:xfrm>
          <a:solidFill>
            <a:srgbClr val="172169"/>
          </a:solidFill>
        </p:spPr>
        <p:txBody>
          <a:bodyPr vert="horz" lIns="91440" tIns="45720" rIns="91440" bIns="45720" rtlCol="0" anchor="ctr">
            <a:normAutofit/>
          </a:bodyPr>
          <a:lstStyle/>
          <a:p>
            <a:r>
              <a:rPr lang="en-US" dirty="0">
                <a:solidFill>
                  <a:schemeClr val="bg1"/>
                </a:solidFill>
                <a:latin typeface="Arial" panose="020B0604020202020204" pitchFamily="34" charset="0"/>
                <a:cs typeface="Arial" panose="020B0604020202020204" pitchFamily="34" charset="0"/>
              </a:rPr>
              <a:t>Program Design: Training</a:t>
            </a:r>
          </a:p>
        </p:txBody>
      </p:sp>
      <p:sp>
        <p:nvSpPr>
          <p:cNvPr id="3" name="Content Placeholder 2">
            <a:extLst>
              <a:ext uri="{FF2B5EF4-FFF2-40B4-BE49-F238E27FC236}">
                <a16:creationId xmlns:a16="http://schemas.microsoft.com/office/drawing/2014/main" id="{EF3141AB-D0E4-43D8-9306-77D581C637C5}"/>
              </a:ext>
            </a:extLst>
          </p:cNvPr>
          <p:cNvSpPr>
            <a:spLocks noGrp="1"/>
          </p:cNvSpPr>
          <p:nvPr>
            <p:ph idx="1"/>
          </p:nvPr>
        </p:nvSpPr>
        <p:spPr>
          <a:xfrm>
            <a:off x="13717740" y="5319474"/>
            <a:ext cx="228658" cy="827554"/>
          </a:xfrm>
        </p:spPr>
        <p:txBody>
          <a:bodyPr>
            <a:normAutofit/>
          </a:bodyPr>
          <a:lstStyle/>
          <a:p>
            <a:pPr>
              <a:spcBef>
                <a:spcPts val="0"/>
              </a:spcBef>
              <a:spcAft>
                <a:spcPts val="0"/>
              </a:spcAft>
            </a:pPr>
            <a:endParaRPr lang="en-US" dirty="0">
              <a:effectLst/>
            </a:endParaRPr>
          </a:p>
          <a:p>
            <a:pPr marL="0" indent="0">
              <a:buNone/>
            </a:pPr>
            <a:endParaRPr lang="en-US" dirty="0"/>
          </a:p>
        </p:txBody>
      </p:sp>
      <p:sp>
        <p:nvSpPr>
          <p:cNvPr id="4" name="Slide Number Placeholder 3">
            <a:extLst>
              <a:ext uri="{FF2B5EF4-FFF2-40B4-BE49-F238E27FC236}">
                <a16:creationId xmlns:a16="http://schemas.microsoft.com/office/drawing/2014/main" id="{00DD1839-DF31-4B7B-9BFB-687873BD2A7B}"/>
              </a:ext>
            </a:extLst>
          </p:cNvPr>
          <p:cNvSpPr>
            <a:spLocks noGrp="1"/>
          </p:cNvSpPr>
          <p:nvPr>
            <p:ph type="sldNum" sz="quarter" idx="12"/>
          </p:nvPr>
        </p:nvSpPr>
        <p:spPr>
          <a:xfrm>
            <a:off x="10480391" y="6535157"/>
            <a:ext cx="973667" cy="274320"/>
          </a:xfrm>
        </p:spPr>
        <p:txBody>
          <a:bodyPr vert="horz" lIns="91440" tIns="45720" rIns="91440" bIns="45720" rtlCol="0" anchor="ctr">
            <a:normAutofit/>
          </a:bodyPr>
          <a:lstStyle/>
          <a:p>
            <a:pPr>
              <a:spcAft>
                <a:spcPts val="600"/>
              </a:spcAft>
              <a:defRPr/>
            </a:pPr>
            <a:fld id="{62E03C93-A8B5-5E4D-ADDE-FACFC10B3CD1}" type="slidenum">
              <a:rPr lang="en-US" sz="1050">
                <a:solidFill>
                  <a:schemeClr val="tx1">
                    <a:lumMod val="50000"/>
                    <a:lumOff val="50000"/>
                  </a:schemeClr>
                </a:solidFill>
                <a:latin typeface="Calibri" panose="020F0502020204030204"/>
              </a:rPr>
              <a:pPr>
                <a:spcAft>
                  <a:spcPts val="600"/>
                </a:spcAft>
                <a:defRPr/>
              </a:pPr>
              <a:t>12</a:t>
            </a:fld>
            <a:endParaRPr lang="en-US" sz="1050">
              <a:solidFill>
                <a:schemeClr val="tx1">
                  <a:lumMod val="50000"/>
                  <a:lumOff val="50000"/>
                </a:schemeClr>
              </a:solidFill>
              <a:latin typeface="Calibri" panose="020F0502020204030204"/>
            </a:endParaRPr>
          </a:p>
        </p:txBody>
      </p:sp>
      <p:pic>
        <p:nvPicPr>
          <p:cNvPr id="8" name="Picture 7" descr="A picture containing furniture, seat, chair&#10;&#10;Description automatically generated">
            <a:extLst>
              <a:ext uri="{FF2B5EF4-FFF2-40B4-BE49-F238E27FC236}">
                <a16:creationId xmlns:a16="http://schemas.microsoft.com/office/drawing/2014/main" id="{03249D7E-89AA-4AB4-81FB-67CF7470C15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5243" r="16426" b="-2"/>
          <a:stretch/>
        </p:blipFill>
        <p:spPr>
          <a:xfrm>
            <a:off x="327547" y="2454903"/>
            <a:ext cx="7058306" cy="4080254"/>
          </a:xfrm>
          <a:prstGeom prst="rect">
            <a:avLst/>
          </a:prstGeom>
        </p:spPr>
      </p:pic>
      <p:sp>
        <p:nvSpPr>
          <p:cNvPr id="6" name="TextBox 5">
            <a:extLst>
              <a:ext uri="{FF2B5EF4-FFF2-40B4-BE49-F238E27FC236}">
                <a16:creationId xmlns:a16="http://schemas.microsoft.com/office/drawing/2014/main" id="{CCA4FA6F-D29E-4A0C-989A-33423C62FB1A}"/>
              </a:ext>
            </a:extLst>
          </p:cNvPr>
          <p:cNvSpPr txBox="1"/>
          <p:nvPr/>
        </p:nvSpPr>
        <p:spPr>
          <a:xfrm>
            <a:off x="7556975" y="1446338"/>
            <a:ext cx="4449968" cy="5229303"/>
          </a:xfrm>
          <a:prstGeom prst="rect">
            <a:avLst/>
          </a:prstGeom>
        </p:spPr>
        <p:txBody>
          <a:bodyPr vert="horz" lIns="91440" tIns="45720" rIns="91440" bIns="45720" rtlCol="0" anchor="t">
            <a:normAutofit fontScale="92500" lnSpcReduction="10000"/>
          </a:bodyPr>
          <a:lstStyle/>
          <a:p>
            <a:pPr marL="568325" marR="112395" indent="-285750">
              <a:lnSpc>
                <a:spcPct val="115000"/>
              </a:lnSpc>
              <a:spcBef>
                <a:spcPts val="0"/>
              </a:spcBef>
              <a:spcAft>
                <a:spcPts val="0"/>
              </a:spcAft>
              <a:buFont typeface="Arial" panose="020B0604020202020204" pitchFamily="34" charset="0"/>
              <a:buChar char="•"/>
            </a:pPr>
            <a:r>
              <a:rPr lang="en-US" dirty="0">
                <a:latin typeface="Arial" panose="020B0604020202020204" pitchFamily="34" charset="0"/>
                <a:ea typeface="Arial" panose="020B0604020202020204" pitchFamily="34" charset="0"/>
                <a:cs typeface="Arial" panose="020B0604020202020204" pitchFamily="34" charset="0"/>
              </a:rPr>
              <a:t>Programs must lead to industry-recognized or post-secondary credentials and align with the customer's choice for a career pathway.  </a:t>
            </a:r>
          </a:p>
          <a:p>
            <a:pPr marL="457200" marR="112395">
              <a:lnSpc>
                <a:spcPct val="115000"/>
              </a:lnSpc>
              <a:spcBef>
                <a:spcPts val="0"/>
              </a:spcBef>
              <a:spcAft>
                <a:spcPts val="0"/>
              </a:spcAft>
            </a:pPr>
            <a:endParaRPr lang="en-US" dirty="0">
              <a:latin typeface="Arial" panose="020B0604020202020204" pitchFamily="34" charset="0"/>
              <a:ea typeface="Arial" panose="020B0604020202020204" pitchFamily="34" charset="0"/>
              <a:cs typeface="Arial" panose="020B0604020202020204" pitchFamily="34" charset="0"/>
            </a:endParaRPr>
          </a:p>
          <a:p>
            <a:pPr marL="568325" marR="112395" indent="-285750">
              <a:lnSpc>
                <a:spcPct val="115000"/>
              </a:lnSpc>
              <a:spcBef>
                <a:spcPts val="0"/>
              </a:spcBef>
              <a:spcAft>
                <a:spcPts val="0"/>
              </a:spcAft>
              <a:buFont typeface="Arial" panose="020B0604020202020204" pitchFamily="34" charset="0"/>
              <a:buChar char="•"/>
            </a:pPr>
            <a:r>
              <a:rPr lang="en-US" dirty="0">
                <a:latin typeface="Arial" panose="020B0604020202020204" pitchFamily="34" charset="0"/>
                <a:ea typeface="Arial" panose="020B0604020202020204" pitchFamily="34" charset="0"/>
                <a:cs typeface="Arial" panose="020B0604020202020204" pitchFamily="34" charset="0"/>
              </a:rPr>
              <a:t>Training identified must be consistent with the comprehensive assessment and IEP</a:t>
            </a:r>
            <a:endParaRPr lang="en-US" sz="2400" dirty="0">
              <a:latin typeface="Arial" panose="020B0604020202020204" pitchFamily="34" charset="0"/>
              <a:ea typeface="Calibri" panose="020F0502020204030204" pitchFamily="34" charset="0"/>
              <a:cs typeface="Arial" panose="020B0604020202020204" pitchFamily="34" charset="0"/>
            </a:endParaRPr>
          </a:p>
          <a:p>
            <a:pPr marL="457200" marR="112395">
              <a:lnSpc>
                <a:spcPct val="115000"/>
              </a:lnSpc>
              <a:spcBef>
                <a:spcPts val="0"/>
              </a:spcBef>
              <a:spcAft>
                <a:spcPts val="0"/>
              </a:spcAft>
            </a:pPr>
            <a:r>
              <a:rPr lang="en-US" dirty="0">
                <a:latin typeface="Arial" panose="020B0604020202020204" pitchFamily="34" charset="0"/>
                <a:ea typeface="Arial" panose="020B0604020202020204" pitchFamily="34" charset="0"/>
                <a:cs typeface="Arial" panose="020B0604020202020204" pitchFamily="34" charset="0"/>
              </a:rPr>
              <a:t> </a:t>
            </a:r>
            <a:endParaRPr lang="en-US" sz="2400" dirty="0">
              <a:latin typeface="Arial" panose="020B0604020202020204" pitchFamily="34" charset="0"/>
              <a:ea typeface="Calibri" panose="020F0502020204030204" pitchFamily="34" charset="0"/>
              <a:cs typeface="Arial" panose="020B0604020202020204" pitchFamily="34" charset="0"/>
            </a:endParaRPr>
          </a:p>
          <a:p>
            <a:pPr marL="576263" marR="112395" indent="-228600">
              <a:lnSpc>
                <a:spcPct val="90000"/>
              </a:lnSpc>
              <a:spcBef>
                <a:spcPts val="1200"/>
              </a:spcBef>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Providing career pathways </a:t>
            </a:r>
            <a:r>
              <a:rPr lang="en-US" dirty="0">
                <a:effectLst/>
                <a:latin typeface="Arial" panose="020B0604020202020204" pitchFamily="34" charset="0"/>
                <a:cs typeface="Arial" panose="020B0604020202020204" pitchFamily="34" charset="0"/>
              </a:rPr>
              <a:t>education and work-based learning assist in accelerating an individual's career advancement.  </a:t>
            </a:r>
          </a:p>
          <a:p>
            <a:pPr marL="576263" marR="112395" indent="-228600">
              <a:lnSpc>
                <a:spcPct val="90000"/>
              </a:lnSpc>
              <a:spcBef>
                <a:spcPts val="1200"/>
              </a:spcBef>
              <a:spcAft>
                <a:spcPts val="1200"/>
              </a:spcAft>
              <a:buFont typeface="Arial" panose="020B0604020202020204" pitchFamily="34" charset="0"/>
              <a:buChar char="•"/>
            </a:pPr>
            <a:r>
              <a:rPr lang="en-US" dirty="0">
                <a:effectLst/>
                <a:latin typeface="Arial" panose="020B0604020202020204" pitchFamily="34" charset="0"/>
                <a:cs typeface="Arial" panose="020B0604020202020204" pitchFamily="34" charset="0"/>
              </a:rPr>
              <a:t>Training should include a balance of job readiness, or soft-skills  training,  and  technical,  hands-on  training.  </a:t>
            </a:r>
          </a:p>
          <a:p>
            <a:pPr marL="342900" marR="112395" indent="-228600">
              <a:lnSpc>
                <a:spcPct val="90000"/>
              </a:lnSpc>
              <a:spcBef>
                <a:spcPts val="0"/>
              </a:spcBef>
              <a:spcAft>
                <a:spcPts val="600"/>
              </a:spcAft>
              <a:buFont typeface="Arial" panose="020B0604020202020204" pitchFamily="34" charset="0"/>
              <a:buChar char="•"/>
            </a:pPr>
            <a:endParaRPr lang="en-US" sz="1400" dirty="0"/>
          </a:p>
          <a:p>
            <a:pPr marL="342900" marR="112395" indent="-228600">
              <a:lnSpc>
                <a:spcPct val="90000"/>
              </a:lnSpc>
              <a:spcBef>
                <a:spcPts val="0"/>
              </a:spcBef>
              <a:spcAft>
                <a:spcPts val="600"/>
              </a:spcAft>
              <a:buFont typeface="Arial" panose="020B0604020202020204" pitchFamily="34" charset="0"/>
              <a:buChar char="•"/>
            </a:pPr>
            <a:endParaRPr lang="en-US" sz="1400" dirty="0">
              <a:effectLst/>
            </a:endParaRPr>
          </a:p>
          <a:p>
            <a:pPr marL="342900" marR="112395" indent="-228600">
              <a:lnSpc>
                <a:spcPct val="90000"/>
              </a:lnSpc>
              <a:spcBef>
                <a:spcPts val="0"/>
              </a:spcBef>
              <a:spcAft>
                <a:spcPts val="600"/>
              </a:spcAft>
              <a:buFont typeface="Arial" panose="020B0604020202020204" pitchFamily="34" charset="0"/>
              <a:buChar char="•"/>
            </a:pPr>
            <a:endParaRPr lang="en-US" sz="1400" dirty="0"/>
          </a:p>
          <a:p>
            <a:pPr marL="342900" marR="112395" indent="-228600">
              <a:lnSpc>
                <a:spcPct val="90000"/>
              </a:lnSpc>
              <a:spcBef>
                <a:spcPts val="0"/>
              </a:spcBef>
              <a:spcAft>
                <a:spcPts val="600"/>
              </a:spcAft>
              <a:buFont typeface="Arial" panose="020B0604020202020204" pitchFamily="34" charset="0"/>
              <a:buChar char="•"/>
            </a:pPr>
            <a:endParaRPr lang="en-US" sz="1400" dirty="0">
              <a:effectLst/>
            </a:endParaRPr>
          </a:p>
          <a:p>
            <a:pPr marL="342900" marR="112395" indent="-228600">
              <a:lnSpc>
                <a:spcPct val="90000"/>
              </a:lnSpc>
              <a:spcBef>
                <a:spcPts val="0"/>
              </a:spcBef>
              <a:spcAft>
                <a:spcPts val="600"/>
              </a:spcAft>
              <a:buFont typeface="Arial" panose="020B0604020202020204" pitchFamily="34" charset="0"/>
              <a:buChar char="•"/>
            </a:pPr>
            <a:endParaRPr lang="en-US" sz="1400" dirty="0">
              <a:solidFill>
                <a:srgbClr val="FFFFFF"/>
              </a:solidFill>
              <a:effectLst/>
            </a:endParaRPr>
          </a:p>
        </p:txBody>
      </p:sp>
    </p:spTree>
    <p:extLst>
      <p:ext uri="{BB962C8B-B14F-4D97-AF65-F5344CB8AC3E}">
        <p14:creationId xmlns:p14="http://schemas.microsoft.com/office/powerpoint/2010/main" val="318642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FC6DD-9FA0-413E-8C20-C6A30F720258}"/>
              </a:ext>
            </a:extLst>
          </p:cNvPr>
          <p:cNvSpPr>
            <a:spLocks noGrp="1"/>
          </p:cNvSpPr>
          <p:nvPr>
            <p:ph type="title"/>
          </p:nvPr>
        </p:nvSpPr>
        <p:spPr>
          <a:xfrm>
            <a:off x="430066" y="1170716"/>
            <a:ext cx="4078872" cy="1622321"/>
          </a:xfrm>
        </p:spPr>
        <p:txBody>
          <a:bodyPr>
            <a:normAutofit/>
          </a:bodyPr>
          <a:lstStyle/>
          <a:p>
            <a:r>
              <a:rPr lang="en-US" sz="3700" dirty="0">
                <a:solidFill>
                  <a:srgbClr val="172169"/>
                </a:solidFill>
              </a:rPr>
              <a:t>Program Design:  Training Types  </a:t>
            </a:r>
          </a:p>
        </p:txBody>
      </p:sp>
      <p:sp>
        <p:nvSpPr>
          <p:cNvPr id="3" name="Content Placeholder 2">
            <a:extLst>
              <a:ext uri="{FF2B5EF4-FFF2-40B4-BE49-F238E27FC236}">
                <a16:creationId xmlns:a16="http://schemas.microsoft.com/office/drawing/2014/main" id="{4E191320-B64C-4C6B-A527-D4DFAB0350FC}"/>
              </a:ext>
            </a:extLst>
          </p:cNvPr>
          <p:cNvSpPr>
            <a:spLocks noGrp="1"/>
          </p:cNvSpPr>
          <p:nvPr>
            <p:ph idx="1"/>
          </p:nvPr>
        </p:nvSpPr>
        <p:spPr>
          <a:xfrm>
            <a:off x="181952" y="2753958"/>
            <a:ext cx="4457104" cy="4270786"/>
          </a:xfrm>
        </p:spPr>
        <p:txBody>
          <a:bodyPr>
            <a:normAutofit/>
          </a:bodyPr>
          <a:lstStyle/>
          <a:p>
            <a:pPr marL="342900" marR="112395" indent="-342900">
              <a:buFont typeface="Symbol" panose="05050102010706020507" pitchFamily="18" charset="2"/>
              <a:buChar char=""/>
            </a:pPr>
            <a:r>
              <a:rPr lang="en-US" sz="1800" b="1" dirty="0">
                <a:effectLst/>
                <a:ea typeface="Arial" panose="020B0604020202020204" pitchFamily="34" charset="0"/>
                <a:cs typeface="Arial" panose="020B0604020202020204" pitchFamily="34" charset="0"/>
              </a:rPr>
              <a:t>Occupational skills training</a:t>
            </a:r>
            <a:endParaRPr lang="en-US" sz="1800" dirty="0">
              <a:ea typeface="Arial" panose="020B0604020202020204" pitchFamily="34" charset="0"/>
              <a:cs typeface="Arial" panose="020B0604020202020204" pitchFamily="34" charset="0"/>
            </a:endParaRPr>
          </a:p>
          <a:p>
            <a:pPr marL="342900" marR="112395" indent="-342900">
              <a:buFont typeface="Symbol" panose="05050102010706020507" pitchFamily="18" charset="2"/>
              <a:buChar char=""/>
            </a:pPr>
            <a:r>
              <a:rPr lang="en-US" sz="1800" b="1" dirty="0">
                <a:effectLst/>
                <a:ea typeface="Arial" panose="020B0604020202020204" pitchFamily="34" charset="0"/>
                <a:cs typeface="Arial" panose="020B0604020202020204" pitchFamily="34" charset="0"/>
              </a:rPr>
              <a:t>Skill upgrading and retraining</a:t>
            </a:r>
            <a:r>
              <a:rPr lang="en-US" sz="1800" dirty="0">
                <a:effectLst/>
                <a:ea typeface="Arial" panose="020B0604020202020204" pitchFamily="34" charset="0"/>
                <a:cs typeface="Arial" panose="020B0604020202020204" pitchFamily="34" charset="0"/>
              </a:rPr>
              <a:t> </a:t>
            </a:r>
            <a:endParaRPr lang="en-US" sz="1800" dirty="0">
              <a:effectLst/>
              <a:ea typeface="Calibri" panose="020F0502020204030204" pitchFamily="34" charset="0"/>
              <a:cs typeface="Arial" panose="020B0604020202020204" pitchFamily="34" charset="0"/>
            </a:endParaRPr>
          </a:p>
          <a:p>
            <a:pPr marL="342900" marR="112395" indent="-342900">
              <a:buFont typeface="Symbol" panose="05050102010706020507" pitchFamily="18" charset="2"/>
              <a:buChar char=""/>
            </a:pPr>
            <a:r>
              <a:rPr lang="en-US" sz="1800" b="1" dirty="0">
                <a:effectLst/>
                <a:ea typeface="Arial" panose="020B0604020202020204" pitchFamily="34" charset="0"/>
                <a:cs typeface="Arial" panose="020B0604020202020204" pitchFamily="34" charset="0"/>
              </a:rPr>
              <a:t>Entrepreneurial training</a:t>
            </a:r>
            <a:r>
              <a:rPr lang="en-US" sz="1800" dirty="0">
                <a:effectLst/>
                <a:ea typeface="Arial" panose="020B0604020202020204" pitchFamily="34" charset="0"/>
                <a:cs typeface="Arial" panose="020B0604020202020204" pitchFamily="34" charset="0"/>
              </a:rPr>
              <a:t> </a:t>
            </a:r>
            <a:r>
              <a:rPr lang="en-US" sz="1800" b="1" strike="noStrike" dirty="0">
                <a:effectLst/>
                <a:ea typeface="Arial" panose="020B0604020202020204" pitchFamily="34" charset="0"/>
                <a:cs typeface="Arial" panose="020B0604020202020204" pitchFamily="34" charset="0"/>
              </a:rPr>
              <a:t> </a:t>
            </a:r>
            <a:endParaRPr lang="en-US" sz="1800" dirty="0">
              <a:effectLst/>
              <a:ea typeface="Calibri" panose="020F0502020204030204" pitchFamily="34" charset="0"/>
              <a:cs typeface="Arial" panose="020B0604020202020204" pitchFamily="34" charset="0"/>
            </a:endParaRPr>
          </a:p>
          <a:p>
            <a:pPr marL="342900" marR="112395" indent="-342900">
              <a:buFont typeface="Symbol" panose="05050102010706020507" pitchFamily="18" charset="2"/>
              <a:buChar char=""/>
            </a:pPr>
            <a:r>
              <a:rPr lang="en-US" sz="1800" b="1" dirty="0">
                <a:effectLst/>
                <a:ea typeface="Arial" panose="020B0604020202020204" pitchFamily="34" charset="0"/>
                <a:cs typeface="Arial" panose="020B0604020202020204" pitchFamily="34" charset="0"/>
              </a:rPr>
              <a:t>Job readiness training</a:t>
            </a:r>
            <a:r>
              <a:rPr lang="en-US" sz="1800" dirty="0">
                <a:effectLst/>
                <a:ea typeface="Arial" panose="020B0604020202020204" pitchFamily="34" charset="0"/>
                <a:cs typeface="Arial" panose="020B0604020202020204" pitchFamily="34" charset="0"/>
              </a:rPr>
              <a:t> </a:t>
            </a:r>
            <a:r>
              <a:rPr lang="en-US" sz="1800" b="1" strike="noStrike" dirty="0">
                <a:effectLst/>
                <a:ea typeface="Arial" panose="020B0604020202020204" pitchFamily="34" charset="0"/>
                <a:cs typeface="Arial" panose="020B0604020202020204" pitchFamily="34" charset="0"/>
              </a:rPr>
              <a:t> </a:t>
            </a:r>
            <a:endParaRPr lang="en-US" sz="1800" dirty="0">
              <a:effectLst/>
              <a:ea typeface="Calibri" panose="020F0502020204030204" pitchFamily="34" charset="0"/>
              <a:cs typeface="Arial" panose="020B0604020202020204" pitchFamily="34" charset="0"/>
            </a:endParaRPr>
          </a:p>
          <a:p>
            <a:pPr marL="342900" marR="112395" indent="-342900">
              <a:buFont typeface="Symbol" panose="05050102010706020507" pitchFamily="18" charset="2"/>
              <a:buChar char=""/>
            </a:pPr>
            <a:r>
              <a:rPr lang="en-US" sz="1800" b="1" dirty="0">
                <a:effectLst/>
                <a:ea typeface="Arial" panose="020B0604020202020204" pitchFamily="34" charset="0"/>
                <a:cs typeface="Arial" panose="020B0604020202020204" pitchFamily="34" charset="0"/>
              </a:rPr>
              <a:t>Adult education and literacy activities </a:t>
            </a:r>
          </a:p>
          <a:p>
            <a:pPr marL="342900" marR="112395" indent="-342900">
              <a:buFont typeface="Symbol" panose="05050102010706020507" pitchFamily="18" charset="2"/>
              <a:buChar char=""/>
            </a:pPr>
            <a:r>
              <a:rPr lang="en-US" sz="1800" b="1" dirty="0">
                <a:effectLst/>
                <a:ea typeface="Arial" panose="020B0604020202020204" pitchFamily="34" charset="0"/>
                <a:cs typeface="Arial" panose="020B0604020202020204" pitchFamily="34" charset="0"/>
              </a:rPr>
              <a:t>Work-Based Learning / Training</a:t>
            </a:r>
            <a:endParaRPr lang="en-US" sz="1800" dirty="0">
              <a:effectLst/>
              <a:ea typeface="Calibri" panose="020F0502020204030204" pitchFamily="34" charset="0"/>
              <a:cs typeface="Arial" panose="020B0604020202020204" pitchFamily="34" charset="0"/>
            </a:endParaRPr>
          </a:p>
          <a:p>
            <a:pPr marL="800100" marR="112395" lvl="1" indent="-342900">
              <a:buFont typeface="Symbol" panose="05050102010706020507" pitchFamily="18" charset="2"/>
              <a:buChar char=""/>
            </a:pPr>
            <a:r>
              <a:rPr lang="en-US" sz="1600" b="1" dirty="0">
                <a:effectLst/>
                <a:ea typeface="Arial" panose="020B0604020202020204" pitchFamily="34" charset="0"/>
                <a:cs typeface="Arial" panose="020B0604020202020204" pitchFamily="34" charset="0"/>
              </a:rPr>
              <a:t>Apprenticeship</a:t>
            </a:r>
            <a:endParaRPr lang="en-US" sz="1600" dirty="0">
              <a:effectLst/>
              <a:ea typeface="Calibri" panose="020F0502020204030204" pitchFamily="34" charset="0"/>
              <a:cs typeface="Arial" panose="020B0604020202020204" pitchFamily="34" charset="0"/>
            </a:endParaRPr>
          </a:p>
          <a:p>
            <a:pPr marL="800100" marR="112395" lvl="1" indent="-342900">
              <a:buFont typeface="Symbol" panose="05050102010706020507" pitchFamily="18" charset="2"/>
              <a:buChar char=""/>
            </a:pPr>
            <a:r>
              <a:rPr lang="en-US" sz="1600" b="1" dirty="0">
                <a:effectLst/>
                <a:ea typeface="Arial" panose="020B0604020202020204" pitchFamily="34" charset="0"/>
                <a:cs typeface="Arial" panose="020B0604020202020204" pitchFamily="34" charset="0"/>
              </a:rPr>
              <a:t>Work experiences or internships</a:t>
            </a:r>
            <a:endParaRPr lang="en-US" sz="1600" dirty="0">
              <a:effectLst/>
              <a:ea typeface="Calibri" panose="020F0502020204030204" pitchFamily="34" charset="0"/>
              <a:cs typeface="Arial" panose="020B0604020202020204" pitchFamily="34" charset="0"/>
            </a:endParaRPr>
          </a:p>
          <a:p>
            <a:pPr marL="1200150" marR="112395" lvl="2" indent="-285750">
              <a:buFont typeface="Symbol" panose="05050102010706020507" pitchFamily="18" charset="2"/>
              <a:buChar char=""/>
            </a:pPr>
            <a:r>
              <a:rPr lang="en-US" sz="1600" b="1" dirty="0">
                <a:effectLst/>
                <a:ea typeface="Arial" panose="020B0604020202020204" pitchFamily="34" charset="0"/>
                <a:cs typeface="Arial" panose="020B0604020202020204" pitchFamily="34" charset="0"/>
              </a:rPr>
              <a:t>Transitional jobs</a:t>
            </a:r>
            <a:r>
              <a:rPr lang="en-US" sz="1600" dirty="0">
                <a:effectLst/>
                <a:ea typeface="Arial" panose="020B0604020202020204" pitchFamily="34" charset="0"/>
                <a:cs typeface="Arial" panose="020B0604020202020204" pitchFamily="34" charset="0"/>
              </a:rPr>
              <a:t> </a:t>
            </a:r>
            <a:endParaRPr lang="en-US" sz="1600" dirty="0">
              <a:effectLst/>
              <a:ea typeface="Calibri" panose="020F0502020204030204" pitchFamily="34" charset="0"/>
              <a:cs typeface="Arial" panose="020B0604020202020204" pitchFamily="34" charset="0"/>
            </a:endParaRPr>
          </a:p>
          <a:p>
            <a:pPr marL="1200150" marR="112395" lvl="2" indent="-285750">
              <a:buFont typeface="Symbol" panose="05050102010706020507" pitchFamily="18" charset="2"/>
              <a:buChar char=""/>
            </a:pPr>
            <a:r>
              <a:rPr lang="en-US" sz="1600" b="1" dirty="0">
                <a:effectLst/>
                <a:ea typeface="Arial" panose="020B0604020202020204" pitchFamily="34" charset="0"/>
                <a:cs typeface="Arial" panose="020B0604020202020204" pitchFamily="34" charset="0"/>
              </a:rPr>
              <a:t>On the Job Training (OJT)</a:t>
            </a:r>
            <a:r>
              <a:rPr lang="en-US" sz="1600" dirty="0">
                <a:effectLst/>
                <a:ea typeface="Arial" panose="020B0604020202020204" pitchFamily="34" charset="0"/>
                <a:cs typeface="Arial" panose="020B0604020202020204" pitchFamily="34" charset="0"/>
              </a:rPr>
              <a:t> </a:t>
            </a:r>
            <a:endParaRPr lang="en-US" sz="1600" dirty="0">
              <a:effectLst/>
              <a:ea typeface="Calibri" panose="020F0502020204030204" pitchFamily="34" charset="0"/>
              <a:cs typeface="Arial" panose="020B0604020202020204" pitchFamily="34" charset="0"/>
            </a:endParaRPr>
          </a:p>
          <a:p>
            <a:pPr marL="1200150" marR="112395" lvl="2" indent="-285750">
              <a:buFont typeface="Symbol" panose="05050102010706020507" pitchFamily="18" charset="2"/>
              <a:buChar char=""/>
            </a:pPr>
            <a:r>
              <a:rPr lang="en-US" sz="1600" b="1" dirty="0">
                <a:effectLst/>
                <a:ea typeface="Arial" panose="020B0604020202020204" pitchFamily="34" charset="0"/>
                <a:cs typeface="Arial" panose="020B0604020202020204" pitchFamily="34" charset="0"/>
              </a:rPr>
              <a:t>Customized Training</a:t>
            </a:r>
            <a:r>
              <a:rPr lang="en-US" sz="1600" dirty="0">
                <a:effectLst/>
                <a:ea typeface="Arial" panose="020B0604020202020204" pitchFamily="34" charset="0"/>
                <a:cs typeface="Arial" panose="020B0604020202020204" pitchFamily="34" charset="0"/>
              </a:rPr>
              <a:t>. </a:t>
            </a:r>
            <a:endParaRPr lang="en-US" sz="1600" dirty="0">
              <a:effectLst/>
              <a:ea typeface="Calibri" panose="020F0502020204030204" pitchFamily="34" charset="0"/>
              <a:cs typeface="Arial" panose="020B0604020202020204" pitchFamily="34" charset="0"/>
            </a:endParaRPr>
          </a:p>
          <a:p>
            <a:pPr marL="1200150" marR="112395" lvl="2" indent="-285750">
              <a:buFont typeface="Symbol" panose="05050102010706020507" pitchFamily="18" charset="2"/>
              <a:buChar char=""/>
            </a:pPr>
            <a:r>
              <a:rPr lang="en-US" sz="1600" b="1" dirty="0">
                <a:effectLst/>
                <a:ea typeface="MS Mincho" panose="02020609040205080304" pitchFamily="49" charset="-128"/>
                <a:cs typeface="Arial" panose="020B0604020202020204" pitchFamily="34" charset="0"/>
              </a:rPr>
              <a:t>Incumbent Worker Training</a:t>
            </a:r>
            <a:r>
              <a:rPr lang="en-US" sz="1600" dirty="0">
                <a:effectLst/>
                <a:ea typeface="Calibri" panose="020F0502020204030204" pitchFamily="34" charset="0"/>
                <a:cs typeface="Arial" panose="020B0604020202020204" pitchFamily="34" charset="0"/>
              </a:rPr>
              <a:t>.</a:t>
            </a:r>
          </a:p>
          <a:p>
            <a:pPr marL="800100" marR="112395" lvl="1" indent="-342900">
              <a:buFont typeface="Symbol" panose="05050102010706020507" pitchFamily="18" charset="2"/>
              <a:buChar char=""/>
            </a:pPr>
            <a:endParaRPr lang="en-US" sz="1100" b="1" u="sng" dirty="0">
              <a:effectLst/>
              <a:ea typeface="Arial" panose="020B0604020202020204" pitchFamily="34" charset="0"/>
              <a:cs typeface="Arial" panose="020B0604020202020204" pitchFamily="34" charset="0"/>
            </a:endParaRPr>
          </a:p>
          <a:p>
            <a:endParaRPr lang="en-US" sz="1100" dirty="0"/>
          </a:p>
        </p:txBody>
      </p:sp>
      <p:sp>
        <p:nvSpPr>
          <p:cNvPr id="4" name="Slide Number Placeholder 3">
            <a:extLst>
              <a:ext uri="{FF2B5EF4-FFF2-40B4-BE49-F238E27FC236}">
                <a16:creationId xmlns:a16="http://schemas.microsoft.com/office/drawing/2014/main" id="{5F256ED0-5384-4EA4-B0BF-4A1F08382157}"/>
              </a:ext>
            </a:extLst>
          </p:cNvPr>
          <p:cNvSpPr>
            <a:spLocks noGrp="1"/>
          </p:cNvSpPr>
          <p:nvPr>
            <p:ph type="sldNum" sz="quarter" idx="12"/>
          </p:nvPr>
        </p:nvSpPr>
        <p:spPr>
          <a:xfrm>
            <a:off x="8610600" y="6356350"/>
            <a:ext cx="2743200" cy="365125"/>
          </a:xfrm>
        </p:spPr>
        <p:txBody>
          <a:bodyPr>
            <a:normAutofit/>
          </a:bodyPr>
          <a:lstStyle/>
          <a:p>
            <a:pPr>
              <a:spcAft>
                <a:spcPts val="600"/>
              </a:spcAft>
            </a:pPr>
            <a:fld id="{62E03C93-A8B5-5E4D-ADDE-FACFC10B3CD1}" type="slidenum">
              <a:rPr lang="en-US">
                <a:solidFill>
                  <a:srgbClr val="303030"/>
                </a:solidFill>
              </a:rPr>
              <a:pPr>
                <a:spcAft>
                  <a:spcPts val="600"/>
                </a:spcAft>
              </a:pPr>
              <a:t>13</a:t>
            </a:fld>
            <a:endParaRPr lang="en-US">
              <a:solidFill>
                <a:srgbClr val="303030"/>
              </a:solidFill>
            </a:endParaRPr>
          </a:p>
        </p:txBody>
      </p:sp>
      <p:pic>
        <p:nvPicPr>
          <p:cNvPr id="5" name="Picture 4" descr="A picture containing furniture, seat, chair&#10;&#10;Description automatically generated">
            <a:extLst>
              <a:ext uri="{FF2B5EF4-FFF2-40B4-BE49-F238E27FC236}">
                <a16:creationId xmlns:a16="http://schemas.microsoft.com/office/drawing/2014/main" id="{FB36E446-3A2E-4062-AC0A-96AC41B3A0BF}"/>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5243" r="16426" b="-2"/>
          <a:stretch/>
        </p:blipFill>
        <p:spPr>
          <a:xfrm>
            <a:off x="5405862" y="1687553"/>
            <a:ext cx="6019331" cy="3479648"/>
          </a:xfrm>
          <a:prstGeom prst="rect">
            <a:avLst/>
          </a:prstGeom>
          <a:effectLst/>
        </p:spPr>
      </p:pic>
    </p:spTree>
    <p:extLst>
      <p:ext uri="{BB962C8B-B14F-4D97-AF65-F5344CB8AC3E}">
        <p14:creationId xmlns:p14="http://schemas.microsoft.com/office/powerpoint/2010/main" val="2571758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8214" y="1880470"/>
            <a:ext cx="3173186" cy="3363686"/>
          </a:xfrm>
          <a:prstGeom prst="ellipse">
            <a:avLst/>
          </a:prstGeom>
          <a:solidFill>
            <a:schemeClr val="accent1">
              <a:lumMod val="75000"/>
            </a:schemeClr>
          </a:solidFill>
          <a:ln w="174625" cmpd="thinThick">
            <a:solidFill>
              <a:srgbClr val="262626"/>
            </a:solidFill>
          </a:ln>
        </p:spPr>
        <p:txBody>
          <a:bodyPr anchor="ctr">
            <a:normAutofit/>
          </a:bodyPr>
          <a:lstStyle/>
          <a:p>
            <a:pPr algn="ctr"/>
            <a:r>
              <a:rPr lang="en-US" sz="2000" dirty="0">
                <a:solidFill>
                  <a:srgbClr val="FFFFFF"/>
                </a:solidFill>
              </a:rPr>
              <a:t>Highlight of Program Activities and Outcomes (refer to NOFO for complete list)</a:t>
            </a:r>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62E03C93-A8B5-5E4D-ADDE-FACFC10B3CD1}" type="slidenum">
              <a:rPr lang="en-US">
                <a:solidFill>
                  <a:schemeClr val="tx1">
                    <a:alpha val="80000"/>
                  </a:schemeClr>
                </a:solidFill>
              </a:rPr>
              <a:pPr>
                <a:spcAft>
                  <a:spcPts val="600"/>
                </a:spcAft>
              </a:pPr>
              <a:t>14</a:t>
            </a:fld>
            <a:endParaRPr lang="en-US">
              <a:solidFill>
                <a:schemeClr val="tx1">
                  <a:alpha val="80000"/>
                </a:schemeClr>
              </a:solidFill>
            </a:endParaRPr>
          </a:p>
        </p:txBody>
      </p:sp>
      <p:sp>
        <p:nvSpPr>
          <p:cNvPr id="14" name="TextBox 13">
            <a:extLst>
              <a:ext uri="{FF2B5EF4-FFF2-40B4-BE49-F238E27FC236}">
                <a16:creationId xmlns:a16="http://schemas.microsoft.com/office/drawing/2014/main" id="{F514534D-30C1-4B89-BCA9-BCCCA9073EC1}"/>
              </a:ext>
            </a:extLst>
          </p:cNvPr>
          <p:cNvSpPr txBox="1"/>
          <p:nvPr/>
        </p:nvSpPr>
        <p:spPr>
          <a:xfrm>
            <a:off x="3980906" y="1305926"/>
            <a:ext cx="7662182" cy="4512774"/>
          </a:xfrm>
          <a:prstGeom prst="rect">
            <a:avLst/>
          </a:prstGeom>
          <a:noFill/>
        </p:spPr>
        <p:txBody>
          <a:bodyPr wrap="square">
            <a:spAutoFit/>
          </a:bodyPr>
          <a:lstStyle/>
          <a:p>
            <a:pPr marR="0" lvl="0">
              <a:lnSpc>
                <a:spcPct val="115000"/>
              </a:lnSpc>
              <a:spcBef>
                <a:spcPts val="0"/>
              </a:spcBef>
              <a:spcAft>
                <a:spcPts val="0"/>
              </a:spcAft>
              <a:tabLst>
                <a:tab pos="457200" algn="l"/>
              </a:tabLst>
            </a:pPr>
            <a:r>
              <a:rPr lang="en-US" sz="2000" b="1" u="sng" kern="1200" dirty="0">
                <a:solidFill>
                  <a:srgbClr val="000000"/>
                </a:solidFill>
                <a:effectLst/>
                <a:latin typeface="Arial" panose="020B0604020202020204" pitchFamily="34" charset="0"/>
                <a:ea typeface="Calibri" panose="020F0502020204030204" pitchFamily="34" charset="0"/>
              </a:rPr>
              <a:t>Number of individuals</a:t>
            </a:r>
            <a:r>
              <a:rPr lang="en-US" sz="2000" b="1" u="sng" dirty="0">
                <a:solidFill>
                  <a:srgbClr val="000000"/>
                </a:solidFill>
                <a:latin typeface="Arial" panose="020B0604020202020204" pitchFamily="34" charset="0"/>
                <a:ea typeface="Calibri" panose="020F0502020204030204" pitchFamily="34" charset="0"/>
              </a:rPr>
              <a:t>:</a:t>
            </a:r>
            <a:r>
              <a:rPr lang="en-US" sz="2000" b="1" dirty="0">
                <a:solidFill>
                  <a:srgbClr val="000000"/>
                </a:solidFill>
                <a:latin typeface="Arial" panose="020B0604020202020204" pitchFamily="34" charset="0"/>
                <a:ea typeface="Calibri" panose="020F0502020204030204" pitchFamily="34" charset="0"/>
              </a:rPr>
              <a:t>   </a:t>
            </a:r>
          </a:p>
          <a:p>
            <a:pPr marR="0" lvl="0">
              <a:lnSpc>
                <a:spcPct val="115000"/>
              </a:lnSpc>
              <a:spcBef>
                <a:spcPts val="0"/>
              </a:spcBef>
              <a:spcAft>
                <a:spcPts val="0"/>
              </a:spcAft>
              <a:tabLst>
                <a:tab pos="457200" algn="l"/>
              </a:tabLst>
            </a:pPr>
            <a:r>
              <a:rPr lang="en-US" sz="2000" b="1" kern="1200" dirty="0">
                <a:solidFill>
                  <a:srgbClr val="000000"/>
                </a:solidFill>
                <a:effectLst/>
                <a:latin typeface="Arial" panose="020B0604020202020204" pitchFamily="34" charset="0"/>
                <a:ea typeface="Calibri" panose="020F0502020204030204" pitchFamily="34" charset="0"/>
              </a:rPr>
              <a:t>enrolled </a:t>
            </a:r>
            <a:r>
              <a:rPr lang="en-US" sz="2000" kern="1200" dirty="0">
                <a:solidFill>
                  <a:srgbClr val="000000"/>
                </a:solidFill>
                <a:effectLst/>
                <a:latin typeface="Arial" panose="020B0604020202020204" pitchFamily="34" charset="0"/>
                <a:ea typeface="Calibri" panose="020F0502020204030204" pitchFamily="34" charset="0"/>
              </a:rPr>
              <a:t>in and</a:t>
            </a:r>
            <a:r>
              <a:rPr lang="en-US" sz="2000" b="1" kern="1200" dirty="0">
                <a:solidFill>
                  <a:srgbClr val="000000"/>
                </a:solidFill>
                <a:effectLst/>
                <a:latin typeface="Arial" panose="020B0604020202020204" pitchFamily="34" charset="0"/>
                <a:ea typeface="Calibri" panose="020F0502020204030204" pitchFamily="34" charset="0"/>
              </a:rPr>
              <a:t> completing </a:t>
            </a:r>
            <a:r>
              <a:rPr lang="en-US" sz="2000" kern="1200" dirty="0">
                <a:solidFill>
                  <a:srgbClr val="000000"/>
                </a:solidFill>
                <a:effectLst/>
                <a:latin typeface="Arial" panose="020B0604020202020204" pitchFamily="34" charset="0"/>
                <a:ea typeface="Calibri" panose="020F0502020204030204" pitchFamily="34" charset="0"/>
              </a:rPr>
              <a:t>program, and, as applicable, number of individuals:  </a:t>
            </a:r>
            <a:endParaRPr lang="en-US" sz="20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sz="2000" kern="1200" dirty="0">
                <a:solidFill>
                  <a:srgbClr val="000000"/>
                </a:solidFill>
                <a:effectLst/>
                <a:latin typeface="Arial" panose="020B0604020202020204" pitchFamily="34" charset="0"/>
                <a:ea typeface="Calibri" panose="020F0502020204030204" pitchFamily="34" charset="0"/>
              </a:rPr>
              <a:t>obtaining industry-linked credential(s), certification or license</a:t>
            </a:r>
            <a:endParaRPr lang="en-US" sz="20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sz="2000" kern="1200" dirty="0">
                <a:solidFill>
                  <a:srgbClr val="000000"/>
                </a:solidFill>
                <a:effectLst/>
                <a:latin typeface="Arial" panose="020B0604020202020204" pitchFamily="34" charset="0"/>
                <a:ea typeface="Calibri" panose="020F0502020204030204" pitchFamily="34" charset="0"/>
              </a:rPr>
              <a:t>placed in post-secondary education</a:t>
            </a:r>
            <a:endParaRPr lang="en-US" sz="20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sz="2000" kern="1200" dirty="0">
                <a:solidFill>
                  <a:srgbClr val="000000"/>
                </a:solidFill>
                <a:effectLst/>
                <a:latin typeface="Arial" panose="020B0604020202020204" pitchFamily="34" charset="0"/>
                <a:ea typeface="Calibri" panose="020F0502020204030204" pitchFamily="34" charset="0"/>
              </a:rPr>
              <a:t>placed and number completing a Pre-Apprenticeship, </a:t>
            </a:r>
            <a:endParaRPr lang="en-US" sz="20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sz="2000" kern="1200" dirty="0">
                <a:solidFill>
                  <a:srgbClr val="000000"/>
                </a:solidFill>
                <a:effectLst/>
                <a:latin typeface="Arial" panose="020B0604020202020204" pitchFamily="34" charset="0"/>
                <a:ea typeface="Calibri" panose="020F0502020204030204" pitchFamily="34" charset="0"/>
              </a:rPr>
              <a:t>placed and number completing a Registered Apprenticeship, or </a:t>
            </a:r>
            <a:endParaRPr lang="en-US" sz="20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sz="2000" kern="1200" dirty="0">
                <a:solidFill>
                  <a:srgbClr val="000000"/>
                </a:solidFill>
                <a:effectLst/>
                <a:latin typeface="Arial" panose="020B0604020202020204" pitchFamily="34" charset="0"/>
                <a:ea typeface="Calibri" panose="020F0502020204030204" pitchFamily="34" charset="0"/>
              </a:rPr>
              <a:t>placed and number completing on-the-job trainings</a:t>
            </a:r>
            <a:endParaRPr lang="en-US" sz="20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sz="2000" kern="1200" dirty="0">
                <a:solidFill>
                  <a:srgbClr val="000000"/>
                </a:solidFill>
                <a:effectLst/>
                <a:latin typeface="Arial" panose="020B0604020202020204" pitchFamily="34" charset="0"/>
                <a:ea typeface="Calibri" panose="020F0502020204030204" pitchFamily="34" charset="0"/>
              </a:rPr>
              <a:t>placed and number completing a paid work experience or internship</a:t>
            </a:r>
            <a:endParaRPr lang="en-US" sz="20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sz="2000" kern="1200" dirty="0">
                <a:solidFill>
                  <a:srgbClr val="000000"/>
                </a:solidFill>
                <a:effectLst/>
                <a:latin typeface="Arial" panose="020B0604020202020204" pitchFamily="34" charset="0"/>
                <a:ea typeface="Calibri" panose="020F0502020204030204" pitchFamily="34" charset="0"/>
              </a:rPr>
              <a:t>placed in unsubsidized employment </a:t>
            </a:r>
            <a:endParaRPr lang="en-US" sz="20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sz="2000" kern="1200" dirty="0">
                <a:solidFill>
                  <a:srgbClr val="000000"/>
                </a:solidFill>
                <a:effectLst/>
                <a:latin typeface="Arial" panose="020B0604020202020204" pitchFamily="34" charset="0"/>
                <a:ea typeface="Calibri" panose="020F0502020204030204" pitchFamily="34" charset="0"/>
              </a:rPr>
              <a:t>retained in unsubsidized employment for 6 and 12 months</a:t>
            </a:r>
            <a:endParaRPr lang="en-US" sz="12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Title 1">
            <a:extLst>
              <a:ext uri="{FF2B5EF4-FFF2-40B4-BE49-F238E27FC236}">
                <a16:creationId xmlns:a16="http://schemas.microsoft.com/office/drawing/2014/main" id="{813052EF-3E21-4A07-8E59-A60DA7A52A0B}"/>
              </a:ext>
            </a:extLst>
          </p:cNvPr>
          <p:cNvSpPr txBox="1">
            <a:spLocks/>
          </p:cNvSpPr>
          <p:nvPr/>
        </p:nvSpPr>
        <p:spPr>
          <a:xfrm>
            <a:off x="3980906" y="355555"/>
            <a:ext cx="7616143" cy="8211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dirty="0"/>
              <a:t>Program Outcomes</a:t>
            </a:r>
          </a:p>
        </p:txBody>
      </p:sp>
    </p:spTree>
    <p:extLst>
      <p:ext uri="{BB962C8B-B14F-4D97-AF65-F5344CB8AC3E}">
        <p14:creationId xmlns:p14="http://schemas.microsoft.com/office/powerpoint/2010/main" val="751841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US" dirty="0">
                <a:solidFill>
                  <a:srgbClr val="172169"/>
                </a:solidFill>
              </a:rPr>
              <a:t>Target Populations</a:t>
            </a:r>
          </a:p>
        </p:txBody>
      </p:sp>
      <p:sp>
        <p:nvSpPr>
          <p:cNvPr id="3" name="Content Placeholder 2"/>
          <p:cNvSpPr>
            <a:spLocks noGrp="1"/>
          </p:cNvSpPr>
          <p:nvPr>
            <p:ph idx="1"/>
          </p:nvPr>
        </p:nvSpPr>
        <p:spPr>
          <a:xfrm>
            <a:off x="4965431" y="2438400"/>
            <a:ext cx="6586489" cy="3785419"/>
          </a:xfrm>
        </p:spPr>
        <p:txBody>
          <a:bodyPr>
            <a:normAutofit/>
          </a:bodyPr>
          <a:lstStyle/>
          <a:p>
            <a:pPr marL="0" marR="0" indent="0" hangingPunct="0">
              <a:spcBef>
                <a:spcPts val="0"/>
              </a:spcBef>
              <a:spcAft>
                <a:spcPts val="600"/>
              </a:spcAft>
              <a:buNone/>
            </a:pPr>
            <a:r>
              <a:rPr lang="en-US" sz="1400" dirty="0">
                <a:effectLst/>
                <a:latin typeface="Arial" panose="020B0604020202020204" pitchFamily="34" charset="0"/>
                <a:ea typeface="Times New Roman" panose="02020603050405020304" pitchFamily="18" charset="0"/>
              </a:rPr>
              <a:t>To align with the FEJA priority of ensuring equitable statewide access to quality training, jobs, and economic opportunities across the clean energy sector, applicants should prioritize serving:</a:t>
            </a:r>
          </a:p>
          <a:p>
            <a:pPr marL="0" marR="0" indent="0" hangingPunct="0">
              <a:spcBef>
                <a:spcPts val="0"/>
              </a:spcBef>
              <a:spcAft>
                <a:spcPts val="600"/>
              </a:spcAft>
              <a:buNone/>
            </a:pPr>
            <a:endParaRPr lang="en-US" sz="1400" dirty="0">
              <a:effectLst/>
              <a:latin typeface="Times New Roman" panose="02020603050405020304" pitchFamily="18" charset="0"/>
              <a:ea typeface="Times New Roman" panose="02020603050405020304" pitchFamily="18" charset="0"/>
            </a:endParaRPr>
          </a:p>
          <a:p>
            <a:pPr lvl="1" hangingPunct="0">
              <a:spcBef>
                <a:spcPts val="0"/>
              </a:spcBef>
              <a:spcAft>
                <a:spcPts val="600"/>
              </a:spcAft>
            </a:pPr>
            <a:r>
              <a:rPr lang="en-US" sz="1400" dirty="0">
                <a:effectLst/>
                <a:latin typeface="Arial" panose="020B0604020202020204" pitchFamily="34" charset="0"/>
                <a:ea typeface="Times New Roman" panose="02020603050405020304" pitchFamily="18" charset="0"/>
              </a:rPr>
              <a:t>Individuals who face barriers to employment such as low educational attainment, low levels of literacy, language barriers, etc.</a:t>
            </a:r>
            <a:endParaRPr lang="en-US" sz="1400" dirty="0">
              <a:latin typeface="Times New Roman" panose="02020603050405020304" pitchFamily="18" charset="0"/>
              <a:ea typeface="Times New Roman" panose="02020603050405020304" pitchFamily="18" charset="0"/>
            </a:endParaRPr>
          </a:p>
          <a:p>
            <a:pPr lvl="1" hangingPunct="0">
              <a:spcBef>
                <a:spcPts val="0"/>
              </a:spcBef>
              <a:spcAft>
                <a:spcPts val="600"/>
              </a:spcAft>
            </a:pPr>
            <a:endParaRPr lang="en-US" sz="1400" dirty="0">
              <a:effectLst/>
              <a:latin typeface="Arial" panose="020B0604020202020204" pitchFamily="34" charset="0"/>
              <a:ea typeface="Times New Roman" panose="02020603050405020304" pitchFamily="18" charset="0"/>
            </a:endParaRPr>
          </a:p>
          <a:p>
            <a:pPr lvl="1" hangingPunct="0">
              <a:spcBef>
                <a:spcPts val="0"/>
              </a:spcBef>
              <a:spcAft>
                <a:spcPts val="600"/>
              </a:spcAft>
            </a:pPr>
            <a:r>
              <a:rPr lang="en-US" sz="1400" dirty="0">
                <a:effectLst/>
                <a:latin typeface="Arial" panose="020B0604020202020204" pitchFamily="34" charset="0"/>
                <a:ea typeface="Times New Roman" panose="02020603050405020304" pitchFamily="18" charset="0"/>
              </a:rPr>
              <a:t>Persons with prior involvement with the criminal legal system </a:t>
            </a:r>
            <a:endParaRPr lang="en-US" sz="1400" dirty="0">
              <a:effectLst/>
              <a:latin typeface="Times New Roman" panose="02020603050405020304" pitchFamily="18" charset="0"/>
              <a:ea typeface="Times New Roman" panose="02020603050405020304" pitchFamily="18" charset="0"/>
            </a:endParaRPr>
          </a:p>
          <a:p>
            <a:pPr lvl="1" hangingPunct="0">
              <a:spcBef>
                <a:spcPts val="0"/>
              </a:spcBef>
              <a:spcAft>
                <a:spcPts val="600"/>
              </a:spcAft>
            </a:pPr>
            <a:endParaRPr lang="en-US" sz="1400" dirty="0">
              <a:effectLst/>
              <a:latin typeface="Arial" panose="020B0604020202020204" pitchFamily="34" charset="0"/>
              <a:ea typeface="Times New Roman" panose="02020603050405020304" pitchFamily="18" charset="0"/>
            </a:endParaRPr>
          </a:p>
          <a:p>
            <a:pPr lvl="1" hangingPunct="0">
              <a:spcBef>
                <a:spcPts val="0"/>
              </a:spcBef>
              <a:spcAft>
                <a:spcPts val="600"/>
              </a:spcAft>
            </a:pPr>
            <a:r>
              <a:rPr lang="en-US" sz="1400" dirty="0">
                <a:effectLst/>
                <a:latin typeface="Arial" panose="020B0604020202020204" pitchFamily="34" charset="0"/>
                <a:ea typeface="Times New Roman" panose="02020603050405020304" pitchFamily="18" charset="0"/>
              </a:rPr>
              <a:t>Graduates of or currently enrolled in the foster care system </a:t>
            </a:r>
            <a:endParaRPr lang="en-US" sz="1400" dirty="0">
              <a:effectLst/>
              <a:latin typeface="Times New Roman" panose="02020603050405020304" pitchFamily="18" charset="0"/>
              <a:ea typeface="Times New Roman" panose="02020603050405020304" pitchFamily="18" charset="0"/>
            </a:endParaRPr>
          </a:p>
          <a:p>
            <a:pPr lvl="1" hangingPunct="0">
              <a:spcBef>
                <a:spcPts val="0"/>
              </a:spcBef>
              <a:spcAft>
                <a:spcPts val="600"/>
              </a:spcAft>
            </a:pPr>
            <a:endParaRPr lang="en-US" sz="1400" dirty="0">
              <a:effectLst/>
              <a:latin typeface="Arial" panose="020B0604020202020204" pitchFamily="34" charset="0"/>
              <a:ea typeface="Times New Roman" panose="02020603050405020304" pitchFamily="18" charset="0"/>
            </a:endParaRPr>
          </a:p>
          <a:p>
            <a:pPr lvl="1" hangingPunct="0">
              <a:spcBef>
                <a:spcPts val="0"/>
              </a:spcBef>
              <a:spcAft>
                <a:spcPts val="600"/>
              </a:spcAft>
            </a:pPr>
            <a:r>
              <a:rPr lang="en-US" sz="1400" dirty="0">
                <a:effectLst/>
                <a:latin typeface="Arial" panose="020B0604020202020204" pitchFamily="34" charset="0"/>
                <a:ea typeface="Times New Roman" panose="02020603050405020304" pitchFamily="18" charset="0"/>
              </a:rPr>
              <a:t>Individuals from Environmental Justice Communities (see </a:t>
            </a:r>
            <a:r>
              <a:rPr lang="en-US" sz="1400" dirty="0">
                <a:effectLst/>
                <a:latin typeface="Arial" panose="020B0604020202020204" pitchFamily="34" charset="0"/>
                <a:ea typeface="Times New Roman" panose="02020603050405020304" pitchFamily="18" charset="0"/>
                <a:hlinkClick r:id="rId3"/>
              </a:rPr>
              <a:t>https://www.illinoissfa.com/environmental-justice-communities/</a:t>
            </a:r>
            <a:r>
              <a:rPr lang="en-US" sz="1400" dirty="0">
                <a:effectLst/>
                <a:latin typeface="Arial" panose="020B0604020202020204" pitchFamily="34" charset="0"/>
                <a:ea typeface="Times New Roman" panose="02020603050405020304" pitchFamily="18" charset="0"/>
              </a:rPr>
              <a:t>)</a:t>
            </a:r>
            <a:endParaRPr lang="en-US" sz="1400" dirty="0">
              <a:latin typeface="Times New Roman" panose="02020603050405020304" pitchFamily="18" charset="0"/>
              <a:ea typeface="Times New Roman" panose="02020603050405020304" pitchFamily="18" charset="0"/>
            </a:endParaRPr>
          </a:p>
          <a:p>
            <a:pPr lvl="1" hangingPunct="0">
              <a:spcBef>
                <a:spcPts val="0"/>
              </a:spcBef>
              <a:spcAft>
                <a:spcPts val="600"/>
              </a:spcAft>
            </a:pPr>
            <a:endParaRPr lang="en-US" sz="1400" dirty="0">
              <a:effectLst/>
              <a:latin typeface="Arial" panose="020B0604020202020204" pitchFamily="34" charset="0"/>
              <a:ea typeface="Calibri" panose="020F0502020204030204" pitchFamily="34" charset="0"/>
            </a:endParaRPr>
          </a:p>
          <a:p>
            <a:pPr lvl="1" hangingPunct="0">
              <a:spcBef>
                <a:spcPts val="0"/>
              </a:spcBef>
              <a:spcAft>
                <a:spcPts val="600"/>
              </a:spcAft>
            </a:pPr>
            <a:r>
              <a:rPr lang="en-US" sz="1400" dirty="0">
                <a:effectLst/>
                <a:latin typeface="Arial" panose="020B0604020202020204" pitchFamily="34" charset="0"/>
                <a:ea typeface="Calibri" panose="020F0502020204030204" pitchFamily="34" charset="0"/>
              </a:rPr>
              <a:t>Displaced Energy Workers (as defined by Public Act 102-662)</a:t>
            </a:r>
            <a:endParaRPr lang="en-US" sz="1400" dirty="0"/>
          </a:p>
        </p:txBody>
      </p:sp>
      <p:sp>
        <p:nvSpPr>
          <p:cNvPr id="4" name="Slide Number Placeholder 3"/>
          <p:cNvSpPr>
            <a:spLocks noGrp="1"/>
          </p:cNvSpPr>
          <p:nvPr>
            <p:ph type="sldNum" sz="quarter" idx="12"/>
          </p:nvPr>
        </p:nvSpPr>
        <p:spPr>
          <a:xfrm>
            <a:off x="10167042" y="6356350"/>
            <a:ext cx="1186758" cy="365125"/>
          </a:xfrm>
        </p:spPr>
        <p:txBody>
          <a:bodyPr>
            <a:normAutofit/>
          </a:bodyPr>
          <a:lstStyle/>
          <a:p>
            <a:pPr>
              <a:spcAft>
                <a:spcPts val="600"/>
              </a:spcAft>
            </a:pPr>
            <a:fld id="{62E03C93-A8B5-5E4D-ADDE-FACFC10B3CD1}" type="slidenum">
              <a:rPr lang="en-US" smtClean="0"/>
              <a:pPr>
                <a:spcAft>
                  <a:spcPts val="600"/>
                </a:spcAft>
              </a:pPr>
              <a:t>15</a:t>
            </a:fld>
            <a:endParaRPr lang="en-US"/>
          </a:p>
        </p:txBody>
      </p:sp>
      <p:pic>
        <p:nvPicPr>
          <p:cNvPr id="8" name="Picture 7">
            <a:extLst>
              <a:ext uri="{FF2B5EF4-FFF2-40B4-BE49-F238E27FC236}">
                <a16:creationId xmlns:a16="http://schemas.microsoft.com/office/drawing/2014/main" id="{97F97C4F-F2AB-4D49-A5CB-3078D451A29C}"/>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25482" r="38186" b="1"/>
          <a:stretch/>
        </p:blipFill>
        <p:spPr>
          <a:xfrm>
            <a:off x="20" y="10"/>
            <a:ext cx="4635571" cy="6857990"/>
          </a:xfrm>
          <a:prstGeom prst="rect">
            <a:avLst/>
          </a:prstGeom>
          <a:effectLst/>
        </p:spPr>
      </p:pic>
    </p:spTree>
    <p:extLst>
      <p:ext uri="{BB962C8B-B14F-4D97-AF65-F5344CB8AC3E}">
        <p14:creationId xmlns:p14="http://schemas.microsoft.com/office/powerpoint/2010/main" val="1657236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1010" y="610865"/>
            <a:ext cx="7616143" cy="821120"/>
          </a:xfrm>
        </p:spPr>
        <p:txBody>
          <a:bodyPr>
            <a:normAutofit/>
          </a:bodyPr>
          <a:lstStyle/>
          <a:p>
            <a:r>
              <a:rPr lang="en-US" dirty="0">
                <a:solidFill>
                  <a:srgbClr val="172169"/>
                </a:solidFill>
              </a:rPr>
              <a:t>State Workforce Goals</a:t>
            </a:r>
          </a:p>
        </p:txBody>
      </p:sp>
      <p:sp>
        <p:nvSpPr>
          <p:cNvPr id="3" name="Content Placeholder 2"/>
          <p:cNvSpPr>
            <a:spLocks noGrp="1"/>
          </p:cNvSpPr>
          <p:nvPr>
            <p:ph idx="1"/>
          </p:nvPr>
        </p:nvSpPr>
        <p:spPr>
          <a:xfrm>
            <a:off x="700176" y="1810512"/>
            <a:ext cx="10964175" cy="4638333"/>
          </a:xfrm>
        </p:spPr>
        <p:txBody>
          <a:bodyPr>
            <a:normAutofit fontScale="92500" lnSpcReduction="10000"/>
          </a:bodyPr>
          <a:lstStyle/>
          <a:p>
            <a:r>
              <a:rPr lang="en-US" sz="2600" dirty="0">
                <a:effectLst/>
                <a:latin typeface="Arial" panose="020B0604020202020204" pitchFamily="34" charset="0"/>
                <a:ea typeface="Calibri" panose="020F0502020204030204" pitchFamily="34" charset="0"/>
                <a:cs typeface="Arial" panose="020B0604020202020204" pitchFamily="34" charset="0"/>
              </a:rPr>
              <a:t>This funding opportunity is available to public and private organizations that meet the requirements outlined in this NOFO.</a:t>
            </a:r>
            <a:endParaRPr lang="en-US" sz="2600" dirty="0"/>
          </a:p>
          <a:p>
            <a:r>
              <a:rPr lang="en-US" dirty="0"/>
              <a:t>Strong proposals will demonstrate a solid understanding of the state’s overarching workforce strategies and goals. </a:t>
            </a:r>
          </a:p>
          <a:p>
            <a:r>
              <a:rPr lang="en-US" dirty="0"/>
              <a:t>Combined federal and state resources mean greater flexibility in </a:t>
            </a:r>
            <a:br>
              <a:rPr lang="en-US" dirty="0"/>
            </a:br>
            <a:r>
              <a:rPr lang="en-US" dirty="0"/>
              <a:t>apprenticeship expansion </a:t>
            </a:r>
          </a:p>
          <a:p>
            <a:r>
              <a:rPr lang="en-US" dirty="0"/>
              <a:t>There are several resources identified in the NOFO as background information, including synopses of and links to:</a:t>
            </a:r>
          </a:p>
          <a:p>
            <a:pPr lvl="1"/>
            <a:r>
              <a:rPr lang="en-US" sz="2800" dirty="0"/>
              <a:t>State Unified Plan, </a:t>
            </a:r>
          </a:p>
          <a:p>
            <a:pPr lvl="1"/>
            <a:r>
              <a:rPr lang="en-US" sz="2800" dirty="0"/>
              <a:t>IWIB Apprenticeship Committee, and </a:t>
            </a:r>
          </a:p>
          <a:p>
            <a:pPr lvl="1"/>
            <a:r>
              <a:rPr lang="en-US" sz="2800" dirty="0"/>
              <a:t>Governor’s Action Agenda </a:t>
            </a:r>
          </a:p>
          <a:p>
            <a:pPr lvl="1"/>
            <a:r>
              <a:rPr lang="en-US" sz="2800" dirty="0"/>
              <a:t>FEJA and CEJA</a:t>
            </a:r>
          </a:p>
        </p:txBody>
      </p:sp>
      <p:sp>
        <p:nvSpPr>
          <p:cNvPr id="4" name="Slide Number Placeholder 3"/>
          <p:cNvSpPr>
            <a:spLocks noGrp="1"/>
          </p:cNvSpPr>
          <p:nvPr>
            <p:ph type="sldNum" sz="quarter" idx="12"/>
          </p:nvPr>
        </p:nvSpPr>
        <p:spPr/>
        <p:txBody>
          <a:bodyPr/>
          <a:lstStyle/>
          <a:p>
            <a:fld id="{62E03C93-A8B5-5E4D-ADDE-FACFC10B3CD1}" type="slidenum">
              <a:rPr lang="en-US" smtClean="0"/>
              <a:pPr/>
              <a:t>16</a:t>
            </a:fld>
            <a:endParaRPr lang="en-US" dirty="0"/>
          </a:p>
        </p:txBody>
      </p:sp>
    </p:spTree>
    <p:extLst>
      <p:ext uri="{BB962C8B-B14F-4D97-AF65-F5344CB8AC3E}">
        <p14:creationId xmlns:p14="http://schemas.microsoft.com/office/powerpoint/2010/main" val="1258062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3860" y="997497"/>
            <a:ext cx="3418659" cy="5583148"/>
          </a:xfrm>
        </p:spPr>
        <p:txBody>
          <a:bodyPr anchor="ctr">
            <a:normAutofit/>
          </a:bodyPr>
          <a:lstStyle/>
          <a:p>
            <a:r>
              <a:rPr lang="en-US" sz="5400" dirty="0">
                <a:solidFill>
                  <a:srgbClr val="172169"/>
                </a:solidFill>
              </a:rPr>
              <a:t>Diversity, Equity &amp; Inclusion</a:t>
            </a:r>
          </a:p>
        </p:txBody>
      </p:sp>
      <p:graphicFrame>
        <p:nvGraphicFramePr>
          <p:cNvPr id="6" name="Content Placeholder 2">
            <a:extLst>
              <a:ext uri="{FF2B5EF4-FFF2-40B4-BE49-F238E27FC236}">
                <a16:creationId xmlns:a16="http://schemas.microsoft.com/office/drawing/2014/main" id="{FA28972E-F5F3-5D28-9C66-8EBEA6E83446}"/>
              </a:ext>
            </a:extLst>
          </p:cNvPr>
          <p:cNvGraphicFramePr>
            <a:graphicFrameLocks noGrp="1"/>
          </p:cNvGraphicFramePr>
          <p:nvPr>
            <p:ph idx="1"/>
            <p:extLst>
              <p:ext uri="{D42A27DB-BD31-4B8C-83A1-F6EECF244321}">
                <p14:modId xmlns:p14="http://schemas.microsoft.com/office/powerpoint/2010/main" val="1917934321"/>
              </p:ext>
            </p:extLst>
          </p:nvPr>
        </p:nvGraphicFramePr>
        <p:xfrm>
          <a:off x="4168155" y="2353995"/>
          <a:ext cx="6975438" cy="4372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62E03C93-A8B5-5E4D-ADDE-FACFC10B3CD1}" type="slidenum">
              <a:rPr lang="en-US" smtClean="0"/>
              <a:pPr>
                <a:spcAft>
                  <a:spcPts val="600"/>
                </a:spcAft>
              </a:pPr>
              <a:t>17</a:t>
            </a:fld>
            <a:endParaRPr lang="en-US"/>
          </a:p>
        </p:txBody>
      </p:sp>
      <p:sp>
        <p:nvSpPr>
          <p:cNvPr id="15" name="TextBox 14">
            <a:extLst>
              <a:ext uri="{FF2B5EF4-FFF2-40B4-BE49-F238E27FC236}">
                <a16:creationId xmlns:a16="http://schemas.microsoft.com/office/drawing/2014/main" id="{2C1F6B33-C2BF-4CB4-9C80-256CF50727E2}"/>
              </a:ext>
            </a:extLst>
          </p:cNvPr>
          <p:cNvSpPr txBox="1"/>
          <p:nvPr/>
        </p:nvSpPr>
        <p:spPr>
          <a:xfrm>
            <a:off x="641132" y="1633284"/>
            <a:ext cx="10594426" cy="523220"/>
          </a:xfrm>
          <a:prstGeom prst="rect">
            <a:avLst/>
          </a:prstGeom>
          <a:noFill/>
        </p:spPr>
        <p:txBody>
          <a:bodyPr wrap="square">
            <a:spAutoFit/>
          </a:bodyPr>
          <a:lstStyle/>
          <a:p>
            <a:r>
              <a:rPr lang="en-US" sz="2800" dirty="0"/>
              <a:t>Applicants are required to address diversity, equity, and inclusion (DEI)</a:t>
            </a:r>
          </a:p>
        </p:txBody>
      </p:sp>
      <p:sp>
        <p:nvSpPr>
          <p:cNvPr id="7" name="Rectangle 6">
            <a:extLst>
              <a:ext uri="{FF2B5EF4-FFF2-40B4-BE49-F238E27FC236}">
                <a16:creationId xmlns:a16="http://schemas.microsoft.com/office/drawing/2014/main" id="{5282EB37-B7D3-46A5-ACD3-BC9B4262079E}"/>
              </a:ext>
            </a:extLst>
          </p:cNvPr>
          <p:cNvSpPr/>
          <p:nvPr/>
        </p:nvSpPr>
        <p:spPr>
          <a:xfrm>
            <a:off x="3510455" y="2490952"/>
            <a:ext cx="168166" cy="4004441"/>
          </a:xfrm>
          <a:prstGeom prst="rect">
            <a:avLst/>
          </a:prstGeom>
          <a:solidFill>
            <a:srgbClr val="172169"/>
          </a:solidFill>
          <a:ln>
            <a:solidFill>
              <a:srgbClr val="17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282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3562" y="610865"/>
            <a:ext cx="7616143" cy="561049"/>
          </a:xfrm>
        </p:spPr>
        <p:txBody>
          <a:bodyPr>
            <a:normAutofit fontScale="90000"/>
          </a:bodyPr>
          <a:lstStyle/>
          <a:p>
            <a:r>
              <a:rPr lang="en-US" dirty="0">
                <a:solidFill>
                  <a:srgbClr val="172169"/>
                </a:solidFill>
              </a:rPr>
              <a:t>Importance of Partnerships</a:t>
            </a:r>
          </a:p>
        </p:txBody>
      </p:sp>
      <p:sp>
        <p:nvSpPr>
          <p:cNvPr id="3" name="Content Placeholder 2"/>
          <p:cNvSpPr>
            <a:spLocks noGrp="1"/>
          </p:cNvSpPr>
          <p:nvPr>
            <p:ph idx="1"/>
          </p:nvPr>
        </p:nvSpPr>
        <p:spPr>
          <a:xfrm>
            <a:off x="270933" y="1502839"/>
            <a:ext cx="4339167" cy="5185827"/>
          </a:xfrm>
        </p:spPr>
        <p:txBody>
          <a:bodyPr>
            <a:noAutofit/>
          </a:bodyPr>
          <a:lstStyle/>
          <a:p>
            <a:pPr marL="0" indent="0">
              <a:spcBef>
                <a:spcPts val="600"/>
              </a:spcBef>
              <a:spcAft>
                <a:spcPts val="600"/>
              </a:spcAft>
              <a:buNone/>
            </a:pPr>
            <a:r>
              <a:rPr lang="en-US" sz="2400" dirty="0"/>
              <a:t>The Development of partnerships should result in the following goals:</a:t>
            </a:r>
          </a:p>
          <a:p>
            <a:pPr marL="457200" indent="-279400">
              <a:spcBef>
                <a:spcPts val="0"/>
              </a:spcBef>
              <a:spcAft>
                <a:spcPts val="600"/>
              </a:spcAft>
            </a:pPr>
            <a:r>
              <a:rPr lang="en-US" sz="2000" dirty="0"/>
              <a:t>To connect with businesses that need this training for their workforce</a:t>
            </a:r>
          </a:p>
          <a:p>
            <a:pPr marL="457200" indent="-279400">
              <a:spcBef>
                <a:spcPts val="600"/>
              </a:spcBef>
              <a:spcAft>
                <a:spcPts val="1200"/>
              </a:spcAft>
            </a:pPr>
            <a:r>
              <a:rPr lang="en-US" sz="2000" dirty="0"/>
              <a:t>To connect with organizations  that can facilitate or provide skill upgrade training to these workers</a:t>
            </a:r>
            <a:endParaRPr lang="en-US" sz="1600" dirty="0"/>
          </a:p>
          <a:p>
            <a:pPr lvl="1">
              <a:spcBef>
                <a:spcPts val="0"/>
              </a:spcBef>
              <a:buFont typeface="Wingdings" panose="05000000000000000000" pitchFamily="2" charset="2"/>
              <a:buChar char="ü"/>
            </a:pPr>
            <a:r>
              <a:rPr lang="en-US" sz="1800" dirty="0"/>
              <a:t> Industry &amp; Business Associations</a:t>
            </a:r>
          </a:p>
          <a:p>
            <a:pPr lvl="1">
              <a:spcBef>
                <a:spcPts val="0"/>
              </a:spcBef>
              <a:buFont typeface="Wingdings" panose="05000000000000000000" pitchFamily="2" charset="2"/>
              <a:buChar char="ü"/>
            </a:pPr>
            <a:r>
              <a:rPr lang="en-US" sz="1800" dirty="0"/>
              <a:t> Community Colleges</a:t>
            </a:r>
          </a:p>
          <a:p>
            <a:pPr lvl="1">
              <a:spcBef>
                <a:spcPts val="0"/>
              </a:spcBef>
              <a:buFont typeface="Wingdings" panose="05000000000000000000" pitchFamily="2" charset="2"/>
              <a:buChar char="ü"/>
            </a:pPr>
            <a:r>
              <a:rPr lang="en-US" sz="1800" dirty="0"/>
              <a:t> Public-Private Partners</a:t>
            </a:r>
          </a:p>
          <a:p>
            <a:pPr lvl="1">
              <a:spcBef>
                <a:spcPts val="0"/>
              </a:spcBef>
              <a:buFont typeface="Wingdings" panose="05000000000000000000" pitchFamily="2" charset="2"/>
              <a:buChar char="ü"/>
            </a:pPr>
            <a:r>
              <a:rPr lang="en-US" sz="1800" dirty="0"/>
              <a:t> Local Workforce Agencies</a:t>
            </a:r>
          </a:p>
          <a:p>
            <a:pPr lvl="1">
              <a:spcBef>
                <a:spcPts val="0"/>
              </a:spcBef>
              <a:buFont typeface="Wingdings" panose="05000000000000000000" pitchFamily="2" charset="2"/>
              <a:buChar char="ü"/>
            </a:pPr>
            <a:r>
              <a:rPr lang="en-US" sz="1800" dirty="0"/>
              <a:t> High School Districts</a:t>
            </a:r>
          </a:p>
          <a:p>
            <a:pPr lvl="1">
              <a:spcBef>
                <a:spcPts val="0"/>
              </a:spcBef>
              <a:buFont typeface="Wingdings" panose="05000000000000000000" pitchFamily="2" charset="2"/>
              <a:buChar char="ü"/>
            </a:pPr>
            <a:r>
              <a:rPr lang="en-US" sz="1800" dirty="0"/>
              <a:t> Unions</a:t>
            </a:r>
          </a:p>
          <a:p>
            <a:pPr lvl="1">
              <a:spcBef>
                <a:spcPts val="0"/>
              </a:spcBef>
              <a:buFont typeface="Wingdings" panose="05000000000000000000" pitchFamily="2" charset="2"/>
              <a:buChar char="ü"/>
            </a:pPr>
            <a:r>
              <a:rPr lang="en-US" sz="1800" dirty="0"/>
              <a:t> Chambers of Commerce</a:t>
            </a:r>
          </a:p>
          <a:p>
            <a:pPr lvl="1">
              <a:spcBef>
                <a:spcPts val="0"/>
              </a:spcBef>
              <a:buFont typeface="Wingdings" panose="05000000000000000000" pitchFamily="2" charset="2"/>
              <a:buChar char="ü"/>
            </a:pPr>
            <a:r>
              <a:rPr lang="en-US" sz="1800" dirty="0"/>
              <a:t> Community Based Organizations</a:t>
            </a:r>
          </a:p>
          <a:p>
            <a:pPr lvl="1">
              <a:spcBef>
                <a:spcPts val="0"/>
              </a:spcBef>
              <a:buFont typeface="Wingdings" panose="05000000000000000000" pitchFamily="2" charset="2"/>
              <a:buChar char="ü"/>
            </a:pPr>
            <a:r>
              <a:rPr lang="en-US" sz="1800" dirty="0"/>
              <a:t> Other needed partners</a:t>
            </a:r>
          </a:p>
          <a:p>
            <a:pPr marL="0" indent="0">
              <a:spcBef>
                <a:spcPts val="0"/>
              </a:spcBef>
              <a:buNone/>
            </a:pPr>
            <a:endParaRPr lang="en-US" sz="1600" dirty="0"/>
          </a:p>
        </p:txBody>
      </p:sp>
      <p:sp>
        <p:nvSpPr>
          <p:cNvPr id="5" name="Slide Number Placeholder 4"/>
          <p:cNvSpPr>
            <a:spLocks noGrp="1"/>
          </p:cNvSpPr>
          <p:nvPr>
            <p:ph type="sldNum" sz="quarter" idx="12"/>
          </p:nvPr>
        </p:nvSpPr>
        <p:spPr/>
        <p:txBody>
          <a:bodyPr/>
          <a:lstStyle/>
          <a:p>
            <a:fld id="{62E03C93-A8B5-5E4D-ADDE-FACFC10B3CD1}" type="slidenum">
              <a:rPr lang="en-US" smtClean="0"/>
              <a:pPr/>
              <a:t>18</a:t>
            </a:fld>
            <a:endParaRPr lang="en-US" dirty="0"/>
          </a:p>
        </p:txBody>
      </p:sp>
      <p:pic>
        <p:nvPicPr>
          <p:cNvPr id="4" name="Picture 3"/>
          <p:cNvPicPr>
            <a:picLocks noChangeAspect="1"/>
          </p:cNvPicPr>
          <p:nvPr/>
        </p:nvPicPr>
        <p:blipFill rotWithShape="1">
          <a:blip r:embed="rId2"/>
          <a:srcRect r="3" b="3567"/>
          <a:stretch/>
        </p:blipFill>
        <p:spPr>
          <a:xfrm>
            <a:off x="4768649" y="1171914"/>
            <a:ext cx="6915352" cy="5703019"/>
          </a:xfrm>
          <a:prstGeom prst="rect">
            <a:avLst/>
          </a:prstGeom>
        </p:spPr>
      </p:pic>
    </p:spTree>
    <p:extLst>
      <p:ext uri="{BB962C8B-B14F-4D97-AF65-F5344CB8AC3E}">
        <p14:creationId xmlns:p14="http://schemas.microsoft.com/office/powerpoint/2010/main" val="713579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1441" y="345057"/>
            <a:ext cx="8954219" cy="1081840"/>
          </a:xfrm>
        </p:spPr>
        <p:txBody>
          <a:bodyPr>
            <a:normAutofit fontScale="90000"/>
          </a:bodyPr>
          <a:lstStyle/>
          <a:p>
            <a:r>
              <a:rPr lang="en-US" dirty="0">
                <a:solidFill>
                  <a:srgbClr val="172169"/>
                </a:solidFill>
              </a:rPr>
              <a:t>A Way to Address Skill Gaps: </a:t>
            </a:r>
            <a:br>
              <a:rPr lang="en-US" dirty="0">
                <a:solidFill>
                  <a:srgbClr val="172169"/>
                </a:solidFill>
              </a:rPr>
            </a:br>
            <a:r>
              <a:rPr lang="en-US" dirty="0">
                <a:solidFill>
                  <a:srgbClr val="172169"/>
                </a:solidFill>
              </a:rPr>
              <a:t>Talent Pipeline Management</a:t>
            </a:r>
          </a:p>
        </p:txBody>
      </p:sp>
      <p:pic>
        <p:nvPicPr>
          <p:cNvPr id="5" name="Content Placeholder 4"/>
          <p:cNvPicPr>
            <a:picLocks noGrp="1" noChangeAspect="1"/>
          </p:cNvPicPr>
          <p:nvPr>
            <p:ph idx="1"/>
          </p:nvPr>
        </p:nvPicPr>
        <p:blipFill>
          <a:blip r:embed="rId3"/>
          <a:stretch>
            <a:fillRect/>
          </a:stretch>
        </p:blipFill>
        <p:spPr>
          <a:xfrm>
            <a:off x="1696420" y="1426897"/>
            <a:ext cx="8799159" cy="5286418"/>
          </a:xfrm>
          <a:prstGeom prst="rect">
            <a:avLst/>
          </a:prstGeom>
        </p:spPr>
      </p:pic>
      <p:sp>
        <p:nvSpPr>
          <p:cNvPr id="4" name="Slide Number Placeholder 3"/>
          <p:cNvSpPr>
            <a:spLocks noGrp="1"/>
          </p:cNvSpPr>
          <p:nvPr>
            <p:ph type="sldNum" sz="quarter" idx="12"/>
          </p:nvPr>
        </p:nvSpPr>
        <p:spPr/>
        <p:txBody>
          <a:bodyPr/>
          <a:lstStyle/>
          <a:p>
            <a:fld id="{62E03C93-A8B5-5E4D-ADDE-FACFC10B3CD1}" type="slidenum">
              <a:rPr lang="en-US" smtClean="0"/>
              <a:pPr/>
              <a:t>19</a:t>
            </a:fld>
            <a:endParaRPr lang="en-US" dirty="0"/>
          </a:p>
        </p:txBody>
      </p:sp>
    </p:spTree>
    <p:extLst>
      <p:ext uri="{BB962C8B-B14F-4D97-AF65-F5344CB8AC3E}">
        <p14:creationId xmlns:p14="http://schemas.microsoft.com/office/powerpoint/2010/main" val="360937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58" y="693240"/>
            <a:ext cx="4116198" cy="561049"/>
          </a:xfrm>
        </p:spPr>
        <p:txBody>
          <a:bodyPr>
            <a:normAutofit fontScale="90000"/>
          </a:bodyPr>
          <a:lstStyle/>
          <a:p>
            <a:r>
              <a:rPr lang="en-US" dirty="0">
                <a:solidFill>
                  <a:srgbClr val="172169"/>
                </a:solidFill>
              </a:rPr>
              <a:t>Agenda</a:t>
            </a:r>
          </a:p>
        </p:txBody>
      </p:sp>
      <p:sp>
        <p:nvSpPr>
          <p:cNvPr id="3" name="Content Placeholder 2"/>
          <p:cNvSpPr>
            <a:spLocks noGrp="1"/>
          </p:cNvSpPr>
          <p:nvPr>
            <p:ph idx="1"/>
          </p:nvPr>
        </p:nvSpPr>
        <p:spPr>
          <a:xfrm>
            <a:off x="930442" y="1849592"/>
            <a:ext cx="10940716" cy="4379495"/>
          </a:xfrm>
        </p:spPr>
        <p:txBody>
          <a:bodyPr>
            <a:noAutofit/>
          </a:bodyPr>
          <a:lstStyle/>
          <a:p>
            <a:pPr lvl="1" defTabSz="231775">
              <a:spcBef>
                <a:spcPts val="600"/>
              </a:spcBef>
            </a:pPr>
            <a:r>
              <a:rPr lang="en-US" sz="2200" b="1" i="1" dirty="0"/>
              <a:t>Welcome / Overview</a:t>
            </a:r>
          </a:p>
          <a:p>
            <a:pPr marL="457200" lvl="1" indent="0" defTabSz="231775">
              <a:spcBef>
                <a:spcPts val="600"/>
              </a:spcBef>
              <a:buNone/>
            </a:pPr>
            <a:r>
              <a:rPr lang="en-US" sz="2200" i="1" dirty="0"/>
              <a:t>		</a:t>
            </a:r>
          </a:p>
          <a:p>
            <a:pPr lvl="1" defTabSz="231775">
              <a:spcBef>
                <a:spcPts val="600"/>
              </a:spcBef>
            </a:pPr>
            <a:r>
              <a:rPr lang="en-US" sz="2200" b="1" i="1" dirty="0"/>
              <a:t>Program Authorization and Objectives</a:t>
            </a:r>
          </a:p>
          <a:p>
            <a:pPr marL="457200" lvl="1" indent="0" defTabSz="231775">
              <a:spcBef>
                <a:spcPts val="600"/>
              </a:spcBef>
              <a:buNone/>
            </a:pPr>
            <a:r>
              <a:rPr lang="en-US" sz="2200" i="1" dirty="0"/>
              <a:t>		</a:t>
            </a:r>
          </a:p>
          <a:p>
            <a:pPr lvl="1" defTabSz="231775">
              <a:spcBef>
                <a:spcPts val="600"/>
              </a:spcBef>
            </a:pPr>
            <a:r>
              <a:rPr lang="en-US" sz="2200" b="1" i="1" dirty="0"/>
              <a:t>Program Design </a:t>
            </a:r>
          </a:p>
          <a:p>
            <a:pPr marL="457200" lvl="1" indent="0" defTabSz="231775">
              <a:spcBef>
                <a:spcPts val="600"/>
              </a:spcBef>
              <a:buNone/>
            </a:pPr>
            <a:r>
              <a:rPr lang="en-US" sz="2200" i="1" dirty="0"/>
              <a:t>		</a:t>
            </a:r>
          </a:p>
          <a:p>
            <a:pPr lvl="1" defTabSz="231775">
              <a:spcBef>
                <a:spcPts val="600"/>
              </a:spcBef>
            </a:pPr>
            <a:r>
              <a:rPr lang="en-US" sz="2200" b="1" i="1" dirty="0"/>
              <a:t>Technical Grant Requirements </a:t>
            </a:r>
          </a:p>
          <a:p>
            <a:pPr marL="457200" lvl="1" indent="0" defTabSz="231775">
              <a:spcBef>
                <a:spcPts val="600"/>
              </a:spcBef>
              <a:buNone/>
            </a:pPr>
            <a:r>
              <a:rPr lang="en-US" sz="2200" i="1" dirty="0"/>
              <a:t>		</a:t>
            </a:r>
          </a:p>
          <a:p>
            <a:pPr marL="457200" lvl="1" indent="0" defTabSz="231775">
              <a:spcBef>
                <a:spcPts val="600"/>
              </a:spcBef>
              <a:buNone/>
            </a:pPr>
            <a:r>
              <a:rPr lang="en-US" sz="2200" i="1"/>
              <a:t>		Questions </a:t>
            </a:r>
            <a:r>
              <a:rPr lang="en-US" sz="2200" i="1" dirty="0"/>
              <a:t>will be posted with responses after </a:t>
            </a:r>
            <a:r>
              <a:rPr lang="en-US" sz="2200" i="1"/>
              <a:t>the session.   </a:t>
            </a:r>
            <a:endParaRPr lang="en-US" sz="2200" i="1" dirty="0"/>
          </a:p>
          <a:p>
            <a:pPr lvl="1" defTabSz="231775">
              <a:spcBef>
                <a:spcPts val="600"/>
              </a:spcBef>
            </a:pPr>
            <a:endParaRPr lang="en-US" sz="2200" dirty="0"/>
          </a:p>
          <a:p>
            <a:pPr marL="0" indent="0">
              <a:spcBef>
                <a:spcPts val="1200"/>
              </a:spcBef>
              <a:buNone/>
            </a:pPr>
            <a:r>
              <a:rPr lang="en-US" dirty="0"/>
              <a:t>	</a:t>
            </a:r>
          </a:p>
          <a:p>
            <a:pPr marL="0" indent="0">
              <a:buNone/>
            </a:pPr>
            <a:endParaRPr lang="en-US" dirty="0"/>
          </a:p>
        </p:txBody>
      </p:sp>
      <p:sp>
        <p:nvSpPr>
          <p:cNvPr id="5" name="Slide Number Placeholder 4"/>
          <p:cNvSpPr>
            <a:spLocks noGrp="1"/>
          </p:cNvSpPr>
          <p:nvPr>
            <p:ph type="sldNum" sz="quarter" idx="12"/>
          </p:nvPr>
        </p:nvSpPr>
        <p:spPr/>
        <p:txBody>
          <a:bodyPr/>
          <a:lstStyle/>
          <a:p>
            <a:fld id="{62E03C93-A8B5-5E4D-ADDE-FACFC10B3CD1}" type="slidenum">
              <a:rPr lang="en-US" smtClean="0"/>
              <a:pPr/>
              <a:t>2</a:t>
            </a:fld>
            <a:endParaRPr lang="en-US" dirty="0"/>
          </a:p>
        </p:txBody>
      </p:sp>
    </p:spTree>
    <p:extLst>
      <p:ext uri="{BB962C8B-B14F-4D97-AF65-F5344CB8AC3E}">
        <p14:creationId xmlns:p14="http://schemas.microsoft.com/office/powerpoint/2010/main" val="1445754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691623"/>
            <a:ext cx="9092242" cy="561049"/>
          </a:xfrm>
        </p:spPr>
        <p:txBody>
          <a:bodyPr>
            <a:normAutofit fontScale="90000"/>
          </a:bodyPr>
          <a:lstStyle/>
          <a:p>
            <a:r>
              <a:rPr lang="en-US" dirty="0">
                <a:solidFill>
                  <a:srgbClr val="172169"/>
                </a:solidFill>
              </a:rPr>
              <a:t>Career Pathways: Industry Skill Needs 	</a:t>
            </a:r>
          </a:p>
        </p:txBody>
      </p:sp>
      <p:sp>
        <p:nvSpPr>
          <p:cNvPr id="3" name="Content Placeholder 2"/>
          <p:cNvSpPr>
            <a:spLocks noGrp="1"/>
          </p:cNvSpPr>
          <p:nvPr>
            <p:ph idx="1"/>
          </p:nvPr>
        </p:nvSpPr>
        <p:spPr>
          <a:xfrm>
            <a:off x="838199" y="1726807"/>
            <a:ext cx="10772955" cy="4877192"/>
          </a:xfrm>
        </p:spPr>
        <p:txBody>
          <a:bodyPr>
            <a:normAutofit/>
          </a:bodyPr>
          <a:lstStyle/>
          <a:p>
            <a:pPr marL="0" indent="0">
              <a:buNone/>
            </a:pPr>
            <a:r>
              <a:rPr lang="en-US" dirty="0"/>
              <a:t>A combination of rigorous and high-quality education, training, and other services that aligns both vertically and horizontally across Secondary Education, Adult Education, Workforce Training and Development, Career and Technical Education, and Postsecondary Education systems, pathways, and programs.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62E03C93-A8B5-5E4D-ADDE-FACFC10B3CD1}" type="slidenum">
              <a:rPr lang="en-US" smtClean="0"/>
              <a:pPr/>
              <a:t>20</a:t>
            </a:fld>
            <a:endParaRPr lang="en-US" dirty="0"/>
          </a:p>
        </p:txBody>
      </p:sp>
      <p:pic>
        <p:nvPicPr>
          <p:cNvPr id="5" name="Picture 4"/>
          <p:cNvPicPr>
            <a:picLocks noChangeAspect="1"/>
          </p:cNvPicPr>
          <p:nvPr/>
        </p:nvPicPr>
        <p:blipFill>
          <a:blip r:embed="rId3"/>
          <a:stretch>
            <a:fillRect/>
          </a:stretch>
        </p:blipFill>
        <p:spPr>
          <a:xfrm>
            <a:off x="838200" y="4272517"/>
            <a:ext cx="10010775" cy="1962150"/>
          </a:xfrm>
          <a:prstGeom prst="rect">
            <a:avLst/>
          </a:prstGeom>
        </p:spPr>
      </p:pic>
    </p:spTree>
    <p:extLst>
      <p:ext uri="{BB962C8B-B14F-4D97-AF65-F5344CB8AC3E}">
        <p14:creationId xmlns:p14="http://schemas.microsoft.com/office/powerpoint/2010/main" val="2798905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11653E-12B2-46E2-8EE0-1B017921DF2D}"/>
              </a:ext>
            </a:extLst>
          </p:cNvPr>
          <p:cNvSpPr>
            <a:spLocks noGrp="1"/>
          </p:cNvSpPr>
          <p:nvPr>
            <p:ph type="title"/>
          </p:nvPr>
        </p:nvSpPr>
        <p:spPr/>
        <p:txBody>
          <a:bodyPr>
            <a:normAutofit fontScale="90000"/>
          </a:bodyPr>
          <a:lstStyle/>
          <a:p>
            <a:r>
              <a:rPr lang="en-US" dirty="0"/>
              <a:t>Application Components</a:t>
            </a:r>
          </a:p>
        </p:txBody>
      </p:sp>
      <p:sp>
        <p:nvSpPr>
          <p:cNvPr id="6" name="Content Placeholder 5">
            <a:extLst>
              <a:ext uri="{FF2B5EF4-FFF2-40B4-BE49-F238E27FC236}">
                <a16:creationId xmlns:a16="http://schemas.microsoft.com/office/drawing/2014/main" id="{03FFA7C1-344E-4DF7-B4A2-7C1D04E017A1}"/>
              </a:ext>
            </a:extLst>
          </p:cNvPr>
          <p:cNvSpPr>
            <a:spLocks noGrp="1"/>
          </p:cNvSpPr>
          <p:nvPr>
            <p:ph sz="half" idx="1"/>
          </p:nvPr>
        </p:nvSpPr>
        <p:spPr>
          <a:xfrm>
            <a:off x="5907505" y="1842099"/>
            <a:ext cx="5181600" cy="4019264"/>
          </a:xfrm>
          <a:solidFill>
            <a:schemeClr val="accent5">
              <a:lumMod val="60000"/>
              <a:lumOff val="40000"/>
            </a:schemeClr>
          </a:solidFill>
          <a:ln>
            <a:solidFill>
              <a:srgbClr val="172169"/>
            </a:solidFill>
          </a:ln>
        </p:spPr>
        <p:txBody>
          <a:bodyPr>
            <a:normAutofit/>
          </a:bodyPr>
          <a:lstStyle/>
          <a:p>
            <a:r>
              <a:rPr lang="en-US" dirty="0"/>
              <a:t>Uniform Grant Application</a:t>
            </a:r>
          </a:p>
          <a:p>
            <a:r>
              <a:rPr lang="en-US" dirty="0"/>
              <a:t>Uniform Budget</a:t>
            </a:r>
          </a:p>
          <a:p>
            <a:r>
              <a:rPr lang="en-US" dirty="0"/>
              <a:t>Budget Narrative</a:t>
            </a:r>
          </a:p>
          <a:p>
            <a:r>
              <a:rPr lang="en-US" dirty="0"/>
              <a:t>Conflict of Interest Disclosure</a:t>
            </a:r>
          </a:p>
          <a:p>
            <a:r>
              <a:rPr lang="en-US" dirty="0"/>
              <a:t>Diversity, Equity &amp; Inclusion Plan</a:t>
            </a:r>
          </a:p>
          <a:p>
            <a:r>
              <a:rPr lang="en-US" dirty="0"/>
              <a:t>Resumes of Program Staff</a:t>
            </a:r>
          </a:p>
          <a:p>
            <a:r>
              <a:rPr lang="en-US" dirty="0"/>
              <a:t>Partnership Agreement(s)</a:t>
            </a:r>
          </a:p>
        </p:txBody>
      </p:sp>
      <p:sp>
        <p:nvSpPr>
          <p:cNvPr id="7" name="Content Placeholder 6">
            <a:extLst>
              <a:ext uri="{FF2B5EF4-FFF2-40B4-BE49-F238E27FC236}">
                <a16:creationId xmlns:a16="http://schemas.microsoft.com/office/drawing/2014/main" id="{8F6A76CE-E9A1-4454-867E-A5C0B83E1F34}"/>
              </a:ext>
            </a:extLst>
          </p:cNvPr>
          <p:cNvSpPr>
            <a:spLocks noGrp="1"/>
          </p:cNvSpPr>
          <p:nvPr>
            <p:ph sz="half" idx="2"/>
          </p:nvPr>
        </p:nvSpPr>
        <p:spPr>
          <a:xfrm>
            <a:off x="364958" y="1842099"/>
            <a:ext cx="5181600" cy="4019264"/>
          </a:xfrm>
          <a:solidFill>
            <a:schemeClr val="accent2">
              <a:lumMod val="60000"/>
              <a:lumOff val="40000"/>
            </a:schemeClr>
          </a:solidFill>
          <a:ln>
            <a:solidFill>
              <a:srgbClr val="172169"/>
            </a:solidFill>
          </a:ln>
        </p:spPr>
        <p:txBody>
          <a:bodyPr>
            <a:normAutofit/>
          </a:bodyPr>
          <a:lstStyle/>
          <a:p>
            <a:r>
              <a:rPr lang="en-US" dirty="0"/>
              <a:t>Executive Summary</a:t>
            </a:r>
          </a:p>
          <a:p>
            <a:r>
              <a:rPr lang="en-US" dirty="0"/>
              <a:t>Project Narrative</a:t>
            </a:r>
          </a:p>
          <a:p>
            <a:pPr lvl="1"/>
            <a:r>
              <a:rPr lang="en-US" dirty="0"/>
              <a:t>Organization Capacity</a:t>
            </a:r>
          </a:p>
          <a:p>
            <a:pPr lvl="1"/>
            <a:r>
              <a:rPr lang="en-US" dirty="0"/>
              <a:t>Documentation of Need</a:t>
            </a:r>
          </a:p>
          <a:p>
            <a:pPr lvl="1"/>
            <a:r>
              <a:rPr lang="en-US" dirty="0"/>
              <a:t>Project Plan</a:t>
            </a:r>
          </a:p>
          <a:p>
            <a:pPr lvl="1"/>
            <a:r>
              <a:rPr lang="en-US" dirty="0"/>
              <a:t>Budget / Cost Effectiveness</a:t>
            </a:r>
          </a:p>
          <a:p>
            <a:r>
              <a:rPr lang="en-US" dirty="0"/>
              <a:t>Project Implementation Plan</a:t>
            </a:r>
          </a:p>
          <a:p>
            <a:r>
              <a:rPr lang="en-US" dirty="0"/>
              <a:t>Outcome Summary</a:t>
            </a:r>
          </a:p>
          <a:p>
            <a:pPr marL="457200" lvl="1" indent="0">
              <a:buNone/>
            </a:pPr>
            <a:endParaRPr lang="en-US" dirty="0"/>
          </a:p>
        </p:txBody>
      </p:sp>
      <p:sp>
        <p:nvSpPr>
          <p:cNvPr id="4" name="Slide Number Placeholder 3">
            <a:extLst>
              <a:ext uri="{FF2B5EF4-FFF2-40B4-BE49-F238E27FC236}">
                <a16:creationId xmlns:a16="http://schemas.microsoft.com/office/drawing/2014/main" id="{47B110E0-9F32-4F3A-9088-761612269375}"/>
              </a:ext>
            </a:extLst>
          </p:cNvPr>
          <p:cNvSpPr>
            <a:spLocks noGrp="1"/>
          </p:cNvSpPr>
          <p:nvPr>
            <p:ph type="sldNum" sz="quarter" idx="12"/>
          </p:nvPr>
        </p:nvSpPr>
        <p:spPr/>
        <p:txBody>
          <a:bodyPr/>
          <a:lstStyle/>
          <a:p>
            <a:fld id="{62E03C93-A8B5-5E4D-ADDE-FACFC10B3CD1}" type="slidenum">
              <a:rPr lang="en-US" smtClean="0"/>
              <a:pPr/>
              <a:t>21</a:t>
            </a:fld>
            <a:endParaRPr lang="en-US" dirty="0"/>
          </a:p>
        </p:txBody>
      </p:sp>
    </p:spTree>
    <p:extLst>
      <p:ext uri="{BB962C8B-B14F-4D97-AF65-F5344CB8AC3E}">
        <p14:creationId xmlns:p14="http://schemas.microsoft.com/office/powerpoint/2010/main" val="2719682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1010" y="610865"/>
            <a:ext cx="7970337" cy="561049"/>
          </a:xfrm>
        </p:spPr>
        <p:txBody>
          <a:bodyPr>
            <a:normAutofit fontScale="90000"/>
          </a:bodyPr>
          <a:lstStyle/>
          <a:p>
            <a:r>
              <a:rPr lang="en-US" dirty="0">
                <a:solidFill>
                  <a:srgbClr val="172169"/>
                </a:solidFill>
              </a:rPr>
              <a:t>Application Submission Requirements</a:t>
            </a:r>
          </a:p>
        </p:txBody>
      </p:sp>
      <p:sp>
        <p:nvSpPr>
          <p:cNvPr id="3" name="Content Placeholder 2"/>
          <p:cNvSpPr>
            <a:spLocks noGrp="1"/>
          </p:cNvSpPr>
          <p:nvPr>
            <p:ph idx="1"/>
          </p:nvPr>
        </p:nvSpPr>
        <p:spPr>
          <a:xfrm>
            <a:off x="561475" y="1812758"/>
            <a:ext cx="10475494" cy="4555958"/>
          </a:xfrm>
        </p:spPr>
        <p:txBody>
          <a:bodyPr>
            <a:normAutofit fontScale="92500"/>
          </a:bodyPr>
          <a:lstStyle/>
          <a:p>
            <a:pPr marL="457200" marR="0" algn="just">
              <a:lnSpc>
                <a:spcPct val="115000"/>
              </a:lnSpc>
              <a:spcBef>
                <a:spcPts val="0"/>
              </a:spcBef>
              <a:spcAft>
                <a:spcPts val="0"/>
              </a:spcAft>
            </a:pPr>
            <a:r>
              <a:rPr lang="en-US" sz="2200" b="1" dirty="0">
                <a:effectLst/>
                <a:latin typeface="Arial" panose="020B0604020202020204" pitchFamily="34" charset="0"/>
                <a:ea typeface="Calibri" panose="020F0502020204030204" pitchFamily="34" charset="0"/>
                <a:cs typeface="Arial" panose="020B0604020202020204" pitchFamily="34" charset="0"/>
              </a:rPr>
              <a:t>Application Format Requirements</a:t>
            </a:r>
            <a:r>
              <a:rPr lang="en-US" sz="2200" dirty="0">
                <a:effectLst/>
                <a:latin typeface="Arial" panose="020B0604020202020204" pitchFamily="34" charset="0"/>
                <a:ea typeface="Calibri" panose="020F0502020204030204" pitchFamily="34" charset="0"/>
                <a:cs typeface="Arial" panose="020B0604020202020204" pitchFamily="34" charset="0"/>
              </a:rPr>
              <a:t>: </a:t>
            </a:r>
          </a:p>
          <a:p>
            <a:pPr marL="914400" lvl="1" algn="just">
              <a:lnSpc>
                <a:spcPct val="115000"/>
              </a:lnSpc>
              <a:spcBef>
                <a:spcPts val="0"/>
              </a:spcBef>
            </a:pPr>
            <a:r>
              <a:rPr lang="en-US" sz="1700" dirty="0">
                <a:effectLst/>
                <a:latin typeface="Arial" panose="020B0604020202020204" pitchFamily="34" charset="0"/>
                <a:ea typeface="Calibri" panose="020F0502020204030204" pitchFamily="34" charset="0"/>
                <a:cs typeface="Arial" panose="020B0604020202020204" pitchFamily="34" charset="0"/>
              </a:rPr>
              <a:t>Applications must be formatted to an 8 1/2 x 11-inch page size, using 11-point type and at 100% magnification. </a:t>
            </a:r>
          </a:p>
          <a:p>
            <a:pPr marL="914400" lvl="1" algn="just">
              <a:lnSpc>
                <a:spcPct val="115000"/>
              </a:lnSpc>
              <a:spcBef>
                <a:spcPts val="0"/>
              </a:spcBef>
            </a:pPr>
            <a:r>
              <a:rPr lang="en-US" sz="1700" dirty="0">
                <a:effectLst/>
                <a:latin typeface="Arial" panose="020B0604020202020204" pitchFamily="34" charset="0"/>
                <a:ea typeface="Calibri" panose="020F0502020204030204" pitchFamily="34" charset="0"/>
                <a:cs typeface="Arial" panose="020B0604020202020204" pitchFamily="34" charset="0"/>
              </a:rPr>
              <a:t>Tables may be used to present information with a 10-point type. </a:t>
            </a:r>
          </a:p>
          <a:p>
            <a:pPr marL="914400" lvl="1" algn="just">
              <a:lnSpc>
                <a:spcPct val="115000"/>
              </a:lnSpc>
              <a:spcBef>
                <a:spcPts val="0"/>
              </a:spcBef>
            </a:pPr>
            <a:r>
              <a:rPr lang="en-US" sz="1700" dirty="0">
                <a:effectLst/>
                <a:latin typeface="Arial" panose="020B0604020202020204" pitchFamily="34" charset="0"/>
                <a:ea typeface="Calibri" panose="020F0502020204030204" pitchFamily="34" charset="0"/>
                <a:cs typeface="Arial" panose="020B0604020202020204" pitchFamily="34" charset="0"/>
              </a:rPr>
              <a:t>The program narrative must be typed single-spaced, with 1-inch margins on all sides. </a:t>
            </a:r>
          </a:p>
          <a:p>
            <a:pPr marL="914400" lvl="1" algn="just">
              <a:lnSpc>
                <a:spcPct val="115000"/>
              </a:lnSpc>
              <a:spcBef>
                <a:spcPts val="0"/>
              </a:spcBef>
            </a:pPr>
            <a:r>
              <a:rPr lang="en-US" sz="1700" dirty="0">
                <a:effectLst/>
                <a:latin typeface="Arial" panose="020B0604020202020204" pitchFamily="34" charset="0"/>
                <a:ea typeface="Calibri" panose="020F0502020204030204" pitchFamily="34" charset="0"/>
                <a:cs typeface="Arial" panose="020B0604020202020204" pitchFamily="34" charset="0"/>
              </a:rPr>
              <a:t>The entire application must be sequentially page numbered (hand-written page numbers are acceptable). Items included in the attachments are NOT included in the page limitations.</a:t>
            </a:r>
          </a:p>
          <a:p>
            <a:pPr marL="914400" lvl="1" algn="just">
              <a:lnSpc>
                <a:spcPct val="115000"/>
              </a:lnSpc>
              <a:spcBef>
                <a:spcPts val="0"/>
              </a:spcBef>
            </a:pPr>
            <a:r>
              <a:rPr lang="en-US" sz="1700" dirty="0">
                <a:effectLst/>
                <a:latin typeface="Arial" panose="020B0604020202020204" pitchFamily="34" charset="0"/>
                <a:ea typeface="Calibri" panose="020F0502020204030204" pitchFamily="34" charset="0"/>
                <a:cs typeface="Arial" panose="020B0604020202020204" pitchFamily="34" charset="0"/>
              </a:rPr>
              <a:t>The Department reserves the right to request additional information from applicants to evaluate applications. </a:t>
            </a:r>
          </a:p>
          <a:p>
            <a:pPr marL="457200" marR="0" algn="just">
              <a:lnSpc>
                <a:spcPct val="115000"/>
              </a:lnSpc>
              <a:spcBef>
                <a:spcPts val="0"/>
              </a:spcBef>
              <a:spcAft>
                <a:spcPts val="0"/>
              </a:spcAft>
            </a:pP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p>
            <a:pPr marL="457200" marR="0" algn="just">
              <a:lnSpc>
                <a:spcPct val="115000"/>
              </a:lnSpc>
              <a:spcBef>
                <a:spcPts val="0"/>
              </a:spcBef>
              <a:spcAft>
                <a:spcPts val="0"/>
              </a:spcAft>
            </a:pPr>
            <a:r>
              <a:rPr lang="en-US" sz="2200" b="1" dirty="0">
                <a:latin typeface="Arial" panose="020B0604020202020204" pitchFamily="34" charset="0"/>
                <a:ea typeface="Calibri" panose="020F0502020204030204" pitchFamily="34" charset="0"/>
                <a:cs typeface="Arial" panose="020B0604020202020204" pitchFamily="34" charset="0"/>
              </a:rPr>
              <a:t>Application Submission</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a:effectLst/>
                <a:latin typeface="Arial" panose="020B0604020202020204" pitchFamily="34" charset="0"/>
                <a:ea typeface="Times New Roman" panose="02020603050405020304" pitchFamily="18" charset="0"/>
                <a:cs typeface="Arial" panose="020B0604020202020204" pitchFamily="34" charset="0"/>
              </a:rPr>
              <a:t>Application materials must be submitted via electronic form at:  </a:t>
            </a:r>
            <a:r>
              <a:rPr lang="en-US" sz="1800" b="1" i="1" u="sng" dirty="0">
                <a:effectLst/>
                <a:latin typeface="Arial" panose="020B0604020202020204" pitchFamily="34" charset="0"/>
                <a:ea typeface="Calibri" panose="020F0502020204030204" pitchFamily="34" charset="0"/>
              </a:rPr>
              <a:t>https://app.smartsheet.com/b/form/445cd5920ba14d63a4bb7ab19be21108</a:t>
            </a:r>
            <a:r>
              <a:rPr lang="en-US" sz="1800" dirty="0">
                <a:effectLst/>
                <a:latin typeface="Arial" panose="020B0604020202020204" pitchFamily="34" charset="0"/>
                <a:ea typeface="Calibri" panose="020F0502020204030204" pitchFamily="34" charset="0"/>
              </a:rPr>
              <a:t>. </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p>
            <a:pPr marL="457200" marR="0" algn="just">
              <a:lnSpc>
                <a:spcPct val="115000"/>
              </a:lnSpc>
              <a:spcBef>
                <a:spcPts val="0"/>
              </a:spcBef>
              <a:spcAft>
                <a:spcPts val="0"/>
              </a:spcAft>
            </a:pPr>
            <a:endParaRPr lang="en-US" sz="2200" dirty="0">
              <a:latin typeface="Arial" panose="020B0604020202020204" pitchFamily="34" charset="0"/>
              <a:ea typeface="Times New Roman" panose="02020603050405020304" pitchFamily="18" charset="0"/>
              <a:cs typeface="Arial" panose="020B0604020202020204" pitchFamily="34" charset="0"/>
            </a:endParaRPr>
          </a:p>
          <a:p>
            <a:pPr marL="457200" marR="0" algn="just">
              <a:lnSpc>
                <a:spcPct val="115000"/>
              </a:lnSpc>
              <a:spcBef>
                <a:spcPts val="0"/>
              </a:spcBef>
              <a:spcAft>
                <a:spcPts val="0"/>
              </a:spcAft>
            </a:pPr>
            <a:r>
              <a:rPr lang="en-US" sz="2200" b="1" dirty="0">
                <a:latin typeface="Arial" panose="020B0604020202020204" pitchFamily="34" charset="0"/>
                <a:ea typeface="Calibri" panose="020F0502020204030204" pitchFamily="34" charset="0"/>
                <a:cs typeface="Arial" panose="020B0604020202020204" pitchFamily="34" charset="0"/>
              </a:rPr>
              <a:t>Application Due Date: </a:t>
            </a:r>
            <a:r>
              <a:rPr lang="en-US" sz="2200" dirty="0">
                <a:effectLst/>
                <a:latin typeface="Arial" panose="020B0604020202020204" pitchFamily="34" charset="0"/>
                <a:ea typeface="Times New Roman" panose="02020603050405020304" pitchFamily="18" charset="0"/>
                <a:cs typeface="Arial" panose="020B0604020202020204" pitchFamily="34" charset="0"/>
              </a:rPr>
              <a:t>Applications are due at 5PM on June 15, 2022</a:t>
            </a:r>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2E03C93-A8B5-5E4D-ADDE-FACFC10B3CD1}" type="slidenum">
              <a:rPr lang="en-US" smtClean="0"/>
              <a:pPr/>
              <a:t>22</a:t>
            </a:fld>
            <a:endParaRPr lang="en-US" dirty="0"/>
          </a:p>
        </p:txBody>
      </p:sp>
    </p:spTree>
    <p:extLst>
      <p:ext uri="{BB962C8B-B14F-4D97-AF65-F5344CB8AC3E}">
        <p14:creationId xmlns:p14="http://schemas.microsoft.com/office/powerpoint/2010/main" val="1611196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8969" y="747500"/>
            <a:ext cx="7616143" cy="561049"/>
          </a:xfrm>
        </p:spPr>
        <p:txBody>
          <a:bodyPr>
            <a:normAutofit fontScale="90000"/>
          </a:bodyPr>
          <a:lstStyle/>
          <a:p>
            <a:r>
              <a:rPr lang="en-US" dirty="0">
                <a:solidFill>
                  <a:srgbClr val="172169"/>
                </a:solidFill>
              </a:rPr>
              <a:t>Application Review Information</a:t>
            </a:r>
          </a:p>
        </p:txBody>
      </p:sp>
      <p:sp>
        <p:nvSpPr>
          <p:cNvPr id="3" name="Content Placeholder 2"/>
          <p:cNvSpPr>
            <a:spLocks noGrp="1"/>
          </p:cNvSpPr>
          <p:nvPr>
            <p:ph idx="1"/>
          </p:nvPr>
        </p:nvSpPr>
        <p:spPr>
          <a:xfrm>
            <a:off x="737937" y="1759788"/>
            <a:ext cx="10976735" cy="4487347"/>
          </a:xfrm>
        </p:spPr>
        <p:txBody>
          <a:bodyPr>
            <a:normAutofit/>
          </a:bodyPr>
          <a:lstStyle/>
          <a:p>
            <a:r>
              <a:rPr lang="en-US" sz="3200" dirty="0"/>
              <a:t>Applicants must demonstrate that they meet all the requirements outlined in the Notice of Funding Opportunity. </a:t>
            </a:r>
          </a:p>
          <a:p>
            <a:endParaRPr lang="en-US" sz="3200" dirty="0"/>
          </a:p>
          <a:p>
            <a:r>
              <a:rPr lang="en-US" sz="3200" dirty="0"/>
              <a:t>The following criteria will be used to evaluate applications: </a:t>
            </a:r>
          </a:p>
          <a:p>
            <a:pPr lvl="1">
              <a:buFont typeface="Courier New" panose="02070309020205020404" pitchFamily="49" charset="0"/>
              <a:buChar char="o"/>
            </a:pPr>
            <a:r>
              <a:rPr lang="en-US" sz="2800" dirty="0"/>
              <a:t>Applicant Capacity (20%)</a:t>
            </a:r>
          </a:p>
          <a:p>
            <a:pPr lvl="1">
              <a:buFont typeface="Courier New" panose="02070309020205020404" pitchFamily="49" charset="0"/>
              <a:buChar char="o"/>
            </a:pPr>
            <a:r>
              <a:rPr lang="en-US" sz="2800" dirty="0"/>
              <a:t>Documentation of Need and Opportunity (30%)</a:t>
            </a:r>
          </a:p>
          <a:p>
            <a:pPr lvl="1">
              <a:buFont typeface="Courier New" panose="02070309020205020404" pitchFamily="49" charset="0"/>
              <a:buChar char="o"/>
            </a:pPr>
            <a:r>
              <a:rPr lang="en-US" sz="2800" dirty="0"/>
              <a:t>Quality of Project Plan (40%) </a:t>
            </a:r>
          </a:p>
          <a:p>
            <a:pPr lvl="1">
              <a:buFont typeface="Courier New" panose="02070309020205020404" pitchFamily="49" charset="0"/>
              <a:buChar char="o"/>
            </a:pPr>
            <a:r>
              <a:rPr lang="en-US" sz="2800" dirty="0"/>
              <a:t>Budget Narrative  (10%)</a:t>
            </a:r>
            <a:endParaRPr lang="en-US" sz="2400" dirty="0"/>
          </a:p>
        </p:txBody>
      </p:sp>
      <p:sp>
        <p:nvSpPr>
          <p:cNvPr id="4" name="Slide Number Placeholder 3"/>
          <p:cNvSpPr>
            <a:spLocks noGrp="1"/>
          </p:cNvSpPr>
          <p:nvPr>
            <p:ph type="sldNum" sz="quarter" idx="12"/>
          </p:nvPr>
        </p:nvSpPr>
        <p:spPr/>
        <p:txBody>
          <a:bodyPr/>
          <a:lstStyle/>
          <a:p>
            <a:fld id="{62E03C93-A8B5-5E4D-ADDE-FACFC10B3CD1}" type="slidenum">
              <a:rPr lang="en-US" smtClean="0"/>
              <a:pPr/>
              <a:t>23</a:t>
            </a:fld>
            <a:endParaRPr lang="en-US" dirty="0"/>
          </a:p>
        </p:txBody>
      </p:sp>
    </p:spTree>
    <p:extLst>
      <p:ext uri="{BB962C8B-B14F-4D97-AF65-F5344CB8AC3E}">
        <p14:creationId xmlns:p14="http://schemas.microsoft.com/office/powerpoint/2010/main" val="82694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948" y="882528"/>
            <a:ext cx="7616143" cy="561049"/>
          </a:xfrm>
        </p:spPr>
        <p:txBody>
          <a:bodyPr>
            <a:normAutofit fontScale="90000"/>
          </a:bodyPr>
          <a:lstStyle/>
          <a:p>
            <a:r>
              <a:rPr lang="en-US" dirty="0">
                <a:solidFill>
                  <a:srgbClr val="172169"/>
                </a:solidFill>
              </a:rPr>
              <a:t>Grant Award Information</a:t>
            </a:r>
          </a:p>
        </p:txBody>
      </p:sp>
      <p:sp>
        <p:nvSpPr>
          <p:cNvPr id="3" name="Content Placeholder 2"/>
          <p:cNvSpPr>
            <a:spLocks noGrp="1"/>
          </p:cNvSpPr>
          <p:nvPr>
            <p:ph idx="1"/>
          </p:nvPr>
        </p:nvSpPr>
        <p:spPr>
          <a:xfrm>
            <a:off x="3053443" y="1723083"/>
            <a:ext cx="8574635" cy="3971864"/>
          </a:xfrm>
        </p:spPr>
        <p:txBody>
          <a:bodyPr>
            <a:normAutofit fontScale="55000" lnSpcReduction="20000"/>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3200" dirty="0">
                <a:effectLst/>
                <a:latin typeface="Arial" panose="020B0604020202020204" pitchFamily="34" charset="0"/>
                <a:ea typeface="Calibri" panose="020F0502020204030204" pitchFamily="34" charset="0"/>
                <a:cs typeface="Arial" panose="020B0604020202020204" pitchFamily="34" charset="0"/>
              </a:rPr>
              <a:t>It is anticipated that the Department will make one award under this NOFO for up to </a:t>
            </a:r>
            <a:r>
              <a:rPr lang="en-US" sz="3200" b="1" dirty="0">
                <a:effectLst/>
                <a:latin typeface="Arial" panose="020B0604020202020204" pitchFamily="34" charset="0"/>
                <a:ea typeface="Calibri" panose="020F0502020204030204" pitchFamily="34" charset="0"/>
                <a:cs typeface="Arial" panose="020B0604020202020204" pitchFamily="34" charset="0"/>
              </a:rPr>
              <a:t>$4 million.</a:t>
            </a:r>
          </a:p>
          <a:p>
            <a:pPr marL="457200" marR="0" hangingPunct="0">
              <a:spcBef>
                <a:spcPts val="0"/>
              </a:spcBef>
              <a:spcAft>
                <a:spcPts val="0"/>
              </a:spcAft>
            </a:pPr>
            <a:r>
              <a:rPr lang="en-US" sz="3400" b="1" dirty="0">
                <a:effectLst/>
                <a:latin typeface="Arial" panose="020B0604020202020204" pitchFamily="34" charset="0"/>
                <a:ea typeface="Times New Roman" panose="02020603050405020304" pitchFamily="18" charset="0"/>
              </a:rPr>
              <a:t>CATEGORY A:  </a:t>
            </a:r>
            <a:r>
              <a:rPr lang="en-US" sz="3400" dirty="0">
                <a:effectLst/>
                <a:latin typeface="Arial" panose="020B0604020202020204" pitchFamily="34" charset="0"/>
                <a:ea typeface="Times New Roman" panose="02020603050405020304" pitchFamily="18" charset="0"/>
              </a:rPr>
              <a:t>$1,000,000  .</a:t>
            </a:r>
            <a:endParaRPr lang="en-US" sz="3400" dirty="0">
              <a:effectLst/>
              <a:latin typeface="Times New Roman" panose="02020603050405020304" pitchFamily="18" charset="0"/>
              <a:ea typeface="Times New Roman" panose="02020603050405020304" pitchFamily="18" charset="0"/>
            </a:endParaRPr>
          </a:p>
          <a:p>
            <a:pPr marL="457200" marR="0" hangingPunct="0">
              <a:spcBef>
                <a:spcPts val="0"/>
              </a:spcBef>
              <a:spcAft>
                <a:spcPts val="0"/>
              </a:spcAft>
            </a:pPr>
            <a:r>
              <a:rPr lang="en-US" sz="3400" b="1" dirty="0">
                <a:effectLst/>
                <a:latin typeface="Arial" panose="020B0604020202020204" pitchFamily="34" charset="0"/>
                <a:ea typeface="Times New Roman" panose="02020603050405020304" pitchFamily="18" charset="0"/>
              </a:rPr>
              <a:t>CATEGORY B:  </a:t>
            </a:r>
            <a:r>
              <a:rPr lang="en-US" sz="3400" dirty="0">
                <a:effectLst/>
                <a:latin typeface="Arial" panose="020B0604020202020204" pitchFamily="34" charset="0"/>
                <a:ea typeface="Times New Roman" panose="02020603050405020304" pitchFamily="18" charset="0"/>
              </a:rPr>
              <a:t>$500,000 </a:t>
            </a:r>
            <a:endParaRPr lang="en-US" sz="3400" dirty="0">
              <a:effectLst/>
              <a:latin typeface="Times New Roman" panose="02020603050405020304" pitchFamily="18" charset="0"/>
              <a:ea typeface="Times New Roman" panose="02020603050405020304" pitchFamily="18" charset="0"/>
            </a:endParaRPr>
          </a:p>
          <a:p>
            <a:pPr marL="457200" marR="0" hangingPunct="0">
              <a:spcBef>
                <a:spcPts val="0"/>
              </a:spcBef>
              <a:spcAft>
                <a:spcPts val="0"/>
              </a:spcAft>
            </a:pPr>
            <a:r>
              <a:rPr lang="en-US" sz="3400" b="1" dirty="0">
                <a:effectLst/>
                <a:latin typeface="Arial" panose="020B0604020202020204" pitchFamily="34" charset="0"/>
                <a:ea typeface="Times New Roman" panose="02020603050405020304" pitchFamily="18" charset="0"/>
              </a:rPr>
              <a:t>CATEGORY C:  </a:t>
            </a:r>
            <a:r>
              <a:rPr lang="en-US" sz="3400" dirty="0">
                <a:effectLst/>
                <a:latin typeface="Arial" panose="020B0604020202020204" pitchFamily="34" charset="0"/>
                <a:ea typeface="Times New Roman" panose="02020603050405020304" pitchFamily="18" charset="0"/>
              </a:rPr>
              <a:t>$500,000   </a:t>
            </a:r>
            <a:endParaRPr lang="en-US" sz="3400" dirty="0">
              <a:effectLst/>
              <a:latin typeface="Times New Roman" panose="02020603050405020304" pitchFamily="18" charset="0"/>
              <a:ea typeface="Times New Roman" panose="02020603050405020304" pitchFamily="18" charset="0"/>
            </a:endParaRPr>
          </a:p>
          <a:p>
            <a:pPr marL="457200" marR="0" hangingPunct="0">
              <a:spcBef>
                <a:spcPts val="0"/>
              </a:spcBef>
              <a:spcAft>
                <a:spcPts val="0"/>
              </a:spcAft>
            </a:pPr>
            <a:r>
              <a:rPr lang="en-US" sz="3400" b="1" dirty="0">
                <a:effectLst/>
                <a:latin typeface="Arial" panose="020B0604020202020204" pitchFamily="34" charset="0"/>
                <a:ea typeface="Times New Roman" panose="02020603050405020304" pitchFamily="18" charset="0"/>
              </a:rPr>
              <a:t>CATEGORY D:  </a:t>
            </a:r>
            <a:r>
              <a:rPr lang="en-US" sz="3400" dirty="0">
                <a:effectLst/>
                <a:latin typeface="Arial" panose="020B0604020202020204" pitchFamily="34" charset="0"/>
                <a:ea typeface="Times New Roman" panose="02020603050405020304" pitchFamily="18" charset="0"/>
              </a:rPr>
              <a:t>$1,000,000    </a:t>
            </a:r>
            <a:endParaRPr lang="en-US" sz="3400" dirty="0">
              <a:effectLst/>
              <a:latin typeface="Times New Roman" panose="02020603050405020304" pitchFamily="18" charset="0"/>
              <a:ea typeface="Times New Roman" panose="02020603050405020304" pitchFamily="18" charset="0"/>
            </a:endParaRPr>
          </a:p>
          <a:p>
            <a:pPr marL="457200" marR="0" hangingPunct="0">
              <a:spcBef>
                <a:spcPts val="0"/>
              </a:spcBef>
              <a:spcAft>
                <a:spcPts val="0"/>
              </a:spcAft>
            </a:pPr>
            <a:r>
              <a:rPr lang="en-US" sz="3400" b="1" dirty="0">
                <a:effectLst/>
                <a:latin typeface="Arial" panose="020B0604020202020204" pitchFamily="34" charset="0"/>
                <a:ea typeface="Times New Roman" panose="02020603050405020304" pitchFamily="18" charset="0"/>
              </a:rPr>
              <a:t>CATEGORY E:  </a:t>
            </a:r>
            <a:r>
              <a:rPr lang="en-US" sz="3400" dirty="0">
                <a:effectLst/>
                <a:latin typeface="Arial" panose="020B0604020202020204" pitchFamily="34" charset="0"/>
                <a:ea typeface="Times New Roman" panose="02020603050405020304" pitchFamily="18" charset="0"/>
              </a:rPr>
              <a:t>$500,000 </a:t>
            </a:r>
            <a:endParaRPr lang="en-US" sz="3400" dirty="0">
              <a:effectLst/>
              <a:latin typeface="Times New Roman" panose="02020603050405020304" pitchFamily="18" charset="0"/>
              <a:ea typeface="Times New Roman" panose="02020603050405020304" pitchFamily="18" charset="0"/>
            </a:endParaRPr>
          </a:p>
          <a:p>
            <a:pPr marL="457200" marR="0" hangingPunct="0">
              <a:spcBef>
                <a:spcPts val="0"/>
              </a:spcBef>
              <a:spcAft>
                <a:spcPts val="0"/>
              </a:spcAft>
            </a:pPr>
            <a:r>
              <a:rPr lang="en-US" sz="3400" b="1" dirty="0">
                <a:effectLst/>
                <a:latin typeface="Arial" panose="020B0604020202020204" pitchFamily="34" charset="0"/>
                <a:ea typeface="Times New Roman" panose="02020603050405020304" pitchFamily="18" charset="0"/>
              </a:rPr>
              <a:t>CATEGORY F:  </a:t>
            </a:r>
            <a:r>
              <a:rPr lang="en-US" sz="3400" dirty="0">
                <a:effectLst/>
                <a:latin typeface="Arial" panose="020B0604020202020204" pitchFamily="34" charset="0"/>
                <a:ea typeface="Times New Roman" panose="02020603050405020304" pitchFamily="18" charset="0"/>
              </a:rPr>
              <a:t>$500,000  </a:t>
            </a:r>
            <a:endParaRPr lang="en-US" sz="34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3200" dirty="0">
                <a:latin typeface="Arial" panose="020B0604020202020204" pitchFamily="34" charset="0"/>
                <a:cs typeface="Arial" panose="020B0604020202020204" pitchFamily="34" charset="0"/>
              </a:rPr>
              <a:t>It is anticipated that the award will be made before August 15, 2022.</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3200" dirty="0">
                <a:effectLst/>
                <a:latin typeface="Arial" panose="020B0604020202020204" pitchFamily="34" charset="0"/>
                <a:ea typeface="Calibri" panose="020F0502020204030204" pitchFamily="34" charset="0"/>
                <a:cs typeface="Arial" panose="020B0604020202020204" pitchFamily="34" charset="0"/>
              </a:rPr>
              <a:t>The grant term/performance period is determined on a project-specific basis, It is anticipated that this grant will be awarded for 24 months with one 12- month renewal option.</a:t>
            </a:r>
          </a:p>
          <a:p>
            <a:endParaRPr lang="en-US" sz="3200" dirty="0"/>
          </a:p>
        </p:txBody>
      </p:sp>
      <p:sp>
        <p:nvSpPr>
          <p:cNvPr id="4" name="Slide Number Placeholder 3"/>
          <p:cNvSpPr>
            <a:spLocks noGrp="1"/>
          </p:cNvSpPr>
          <p:nvPr>
            <p:ph type="sldNum" sz="quarter" idx="12"/>
          </p:nvPr>
        </p:nvSpPr>
        <p:spPr/>
        <p:txBody>
          <a:bodyPr/>
          <a:lstStyle/>
          <a:p>
            <a:fld id="{62E03C93-A8B5-5E4D-ADDE-FACFC10B3CD1}" type="slidenum">
              <a:rPr lang="en-US" smtClean="0"/>
              <a:pPr/>
              <a:t>24</a:t>
            </a:fld>
            <a:endParaRPr lang="en-US" dirty="0"/>
          </a:p>
        </p:txBody>
      </p:sp>
      <p:pic>
        <p:nvPicPr>
          <p:cNvPr id="6" name="Picture 5">
            <a:extLst>
              <a:ext uri="{FF2B5EF4-FFF2-40B4-BE49-F238E27FC236}">
                <a16:creationId xmlns:a16="http://schemas.microsoft.com/office/drawing/2014/main" id="{458D0019-A93E-4976-B0D9-7357B9879491}"/>
              </a:ext>
            </a:extLst>
          </p:cNvPr>
          <p:cNvPicPr>
            <a:picLocks noChangeAspect="1"/>
          </p:cNvPicPr>
          <p:nvPr/>
        </p:nvPicPr>
        <p:blipFill>
          <a:blip r:embed="rId3">
            <a:extLst>
              <a:ext uri="{837473B0-CC2E-450A-ABE3-18F120FF3D39}">
                <a1611:picAttrSrcUrl xmlns:a1611="http://schemas.microsoft.com/office/drawing/2016/11/main" r:id="rId4"/>
              </a:ext>
            </a:extLst>
          </a:blip>
          <a:srcRect t="200" b="200"/>
          <a:stretch/>
        </p:blipFill>
        <p:spPr>
          <a:xfrm>
            <a:off x="212271" y="2468622"/>
            <a:ext cx="2530929" cy="21840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62182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276578" y="829994"/>
            <a:ext cx="4079631" cy="1083212"/>
          </a:xfrm>
          <a:prstGeom prst="rect">
            <a:avLst/>
          </a:prstGeom>
        </p:spPr>
        <p:txBody>
          <a:bodyPr>
            <a:normAutofit fontScale="90000"/>
          </a:bodyPr>
          <a:lstStyle/>
          <a:p>
            <a:pPr algn="ctr"/>
            <a:r>
              <a:rPr lang="en-US" dirty="0">
                <a:solidFill>
                  <a:srgbClr val="172169"/>
                </a:solidFill>
              </a:rPr>
              <a:t>Grant Life Cycle</a:t>
            </a:r>
            <a:br>
              <a:rPr lang="en-US" dirty="0">
                <a:solidFill>
                  <a:srgbClr val="172169"/>
                </a:solidFill>
              </a:rPr>
            </a:br>
            <a:endParaRPr lang="en-US" dirty="0">
              <a:solidFill>
                <a:srgbClr val="172169"/>
              </a:solidFill>
            </a:endParaRPr>
          </a:p>
        </p:txBody>
      </p:sp>
      <p:sp>
        <p:nvSpPr>
          <p:cNvPr id="12" name="Content Placeholder 11"/>
          <p:cNvSpPr>
            <a:spLocks noGrp="1"/>
          </p:cNvSpPr>
          <p:nvPr>
            <p:ph idx="1"/>
          </p:nvPr>
        </p:nvSpPr>
        <p:spPr>
          <a:xfrm>
            <a:off x="838200" y="2118167"/>
            <a:ext cx="10515600" cy="3691790"/>
          </a:xfrm>
          <a:prstGeom prst="rect">
            <a:avLst/>
          </a:prstGeom>
        </p:spPr>
        <p:txBody>
          <a:bodyPr>
            <a:normAutofit/>
          </a:bodyPr>
          <a:lstStyle/>
          <a:p>
            <a:endParaRPr lang="en-US" dirty="0"/>
          </a:p>
          <a:p>
            <a:pPr marL="0" indent="0">
              <a:buNone/>
            </a:pPr>
            <a:endParaRPr lang="en-US" dirty="0"/>
          </a:p>
          <a:p>
            <a:endParaRPr lang="en-US" dirty="0"/>
          </a:p>
        </p:txBody>
      </p:sp>
      <p:sp>
        <p:nvSpPr>
          <p:cNvPr id="5" name="Rectangle 4">
            <a:extLst>
              <a:ext uri="{FF2B5EF4-FFF2-40B4-BE49-F238E27FC236}">
                <a16:creationId xmlns:a16="http://schemas.microsoft.com/office/drawing/2014/main" id="{841C8DE6-3B56-436E-B09E-783C315D9B35}"/>
              </a:ext>
            </a:extLst>
          </p:cNvPr>
          <p:cNvSpPr>
            <a:spLocks noChangeArrowheads="1"/>
          </p:cNvSpPr>
          <p:nvPr/>
        </p:nvSpPr>
        <p:spPr bwMode="auto">
          <a:xfrm>
            <a:off x="0" y="97795"/>
            <a:ext cx="22313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Diagram 1">
            <a:extLst>
              <a:ext uri="{FF2B5EF4-FFF2-40B4-BE49-F238E27FC236}">
                <a16:creationId xmlns:a16="http://schemas.microsoft.com/office/drawing/2014/main" id="{5DEC889A-B0A7-42C0-AE7B-9D43586BD90C}"/>
              </a:ext>
            </a:extLst>
          </p:cNvPr>
          <p:cNvGraphicFramePr/>
          <p:nvPr/>
        </p:nvGraphicFramePr>
        <p:xfrm>
          <a:off x="6288257" y="1913206"/>
          <a:ext cx="4534071" cy="4591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11">
            <a:extLst>
              <a:ext uri="{FF2B5EF4-FFF2-40B4-BE49-F238E27FC236}">
                <a16:creationId xmlns:a16="http://schemas.microsoft.com/office/drawing/2014/main" id="{D65487F4-7038-4949-9FDF-92E269BD4799}"/>
              </a:ext>
            </a:extLst>
          </p:cNvPr>
          <p:cNvSpPr txBox="1">
            <a:spLocks/>
          </p:cNvSpPr>
          <p:nvPr/>
        </p:nvSpPr>
        <p:spPr>
          <a:xfrm>
            <a:off x="717631" y="2349661"/>
            <a:ext cx="5570628" cy="32204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3200" dirty="0"/>
              <a:t>The next several slides will focus on the pre-award requirements of a workforce grant from the Illinois Department of Commerce and Economic Opportunity.</a:t>
            </a:r>
          </a:p>
        </p:txBody>
      </p:sp>
    </p:spTree>
    <p:extLst>
      <p:ext uri="{BB962C8B-B14F-4D97-AF65-F5344CB8AC3E}">
        <p14:creationId xmlns:p14="http://schemas.microsoft.com/office/powerpoint/2010/main" val="2580793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518118" y="1011698"/>
            <a:ext cx="9045526" cy="561049"/>
          </a:xfrm>
          <a:prstGeom prst="rect">
            <a:avLst/>
          </a:prstGeom>
        </p:spPr>
        <p:txBody>
          <a:bodyPr>
            <a:normAutofit fontScale="90000"/>
          </a:bodyPr>
          <a:lstStyle/>
          <a:p>
            <a:pPr algn="ctr"/>
            <a:r>
              <a:rPr lang="en-US" dirty="0">
                <a:solidFill>
                  <a:srgbClr val="172169"/>
                </a:solidFill>
              </a:rPr>
              <a:t>Illinois Grant Accountability and Transparency Act</a:t>
            </a:r>
            <a:br>
              <a:rPr lang="en-US" dirty="0">
                <a:solidFill>
                  <a:srgbClr val="172169"/>
                </a:solidFill>
              </a:rPr>
            </a:br>
            <a:endParaRPr lang="en-US" dirty="0">
              <a:solidFill>
                <a:srgbClr val="172169"/>
              </a:solidFill>
            </a:endParaRPr>
          </a:p>
        </p:txBody>
      </p:sp>
      <p:sp>
        <p:nvSpPr>
          <p:cNvPr id="12" name="Content Placeholder 11"/>
          <p:cNvSpPr>
            <a:spLocks noGrp="1"/>
          </p:cNvSpPr>
          <p:nvPr>
            <p:ph idx="1"/>
          </p:nvPr>
        </p:nvSpPr>
        <p:spPr>
          <a:xfrm>
            <a:off x="370390" y="2349304"/>
            <a:ext cx="11343190" cy="4086220"/>
          </a:xfrm>
          <a:prstGeom prst="rect">
            <a:avLst/>
          </a:prstGeom>
        </p:spPr>
        <p:txBody>
          <a:bodyPr>
            <a:normAutofit lnSpcReduction="10000"/>
          </a:bodyPr>
          <a:lstStyle/>
          <a:p>
            <a:pPr marL="0" indent="0">
              <a:buNone/>
            </a:pPr>
            <a:r>
              <a:rPr lang="en-US" sz="3200" dirty="0"/>
              <a:t>The Grant Accountability and Transparency Act (GATA), 30 ILCS 708/1 et seq., is a State of Illinois law to:</a:t>
            </a:r>
          </a:p>
          <a:p>
            <a:pPr marL="0" indent="0">
              <a:buNone/>
            </a:pPr>
            <a:endParaRPr lang="en-US" sz="3200" dirty="0"/>
          </a:p>
          <a:p>
            <a:r>
              <a:rPr lang="en-US" sz="3200" dirty="0"/>
              <a:t>Increase accountability and transparency in the use of grant funds </a:t>
            </a:r>
          </a:p>
          <a:p>
            <a:r>
              <a:rPr lang="en-US" sz="3200" dirty="0"/>
              <a:t>Reduce the administrative burden on both State agencies and grantees  </a:t>
            </a:r>
          </a:p>
          <a:p>
            <a:r>
              <a:rPr lang="en-US" sz="3200" dirty="0"/>
              <a:t>Adoption of the federal grant guidance and regulations codified at 2 CFR Part 200 (Uniform Requirements)</a:t>
            </a:r>
          </a:p>
        </p:txBody>
      </p:sp>
    </p:spTree>
    <p:extLst>
      <p:ext uri="{BB962C8B-B14F-4D97-AF65-F5344CB8AC3E}">
        <p14:creationId xmlns:p14="http://schemas.microsoft.com/office/powerpoint/2010/main" val="2879208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149968" y="890954"/>
            <a:ext cx="7432431" cy="1008184"/>
          </a:xfrm>
          <a:prstGeom prst="rect">
            <a:avLst/>
          </a:prstGeom>
        </p:spPr>
        <p:txBody>
          <a:bodyPr>
            <a:normAutofit fontScale="90000"/>
          </a:bodyPr>
          <a:lstStyle/>
          <a:p>
            <a:pPr algn="ctr"/>
            <a:r>
              <a:rPr lang="en-US" dirty="0">
                <a:solidFill>
                  <a:srgbClr val="172169"/>
                </a:solidFill>
              </a:rPr>
              <a:t>Grantee Pre-Award Requirements that must be Completed Prior to Grant Award Execution</a:t>
            </a:r>
            <a:br>
              <a:rPr lang="en-US" dirty="0">
                <a:solidFill>
                  <a:srgbClr val="172169"/>
                </a:solidFill>
              </a:rPr>
            </a:br>
            <a:endParaRPr lang="en-US" dirty="0">
              <a:solidFill>
                <a:srgbClr val="172169"/>
              </a:solidFill>
            </a:endParaRPr>
          </a:p>
        </p:txBody>
      </p:sp>
      <p:sp>
        <p:nvSpPr>
          <p:cNvPr id="12" name="Content Placeholder 11"/>
          <p:cNvSpPr>
            <a:spLocks noGrp="1"/>
          </p:cNvSpPr>
          <p:nvPr>
            <p:ph idx="1"/>
          </p:nvPr>
        </p:nvSpPr>
        <p:spPr>
          <a:xfrm>
            <a:off x="838200" y="2368061"/>
            <a:ext cx="10910104" cy="3808901"/>
          </a:xfrm>
          <a:prstGeom prst="rect">
            <a:avLst/>
          </a:prstGeom>
        </p:spPr>
        <p:txBody>
          <a:bodyPr>
            <a:noAutofit/>
          </a:bodyPr>
          <a:lstStyle/>
          <a:p>
            <a:r>
              <a:rPr lang="en-US" sz="3600" dirty="0"/>
              <a:t>Grantee Registration</a:t>
            </a:r>
          </a:p>
          <a:p>
            <a:r>
              <a:rPr lang="en-US" sz="3600" dirty="0"/>
              <a:t>Grantee Pre-Qualification</a:t>
            </a:r>
          </a:p>
          <a:p>
            <a:r>
              <a:rPr lang="en-US" sz="3600" dirty="0"/>
              <a:t>Financial and Administrative Risk Assessment </a:t>
            </a:r>
          </a:p>
          <a:p>
            <a:pPr marL="457200" lvl="1" indent="0">
              <a:buNone/>
            </a:pPr>
            <a:r>
              <a:rPr lang="en-US" sz="3200" dirty="0"/>
              <a:t>(ICQ – Internal Control Questionnaire)</a:t>
            </a:r>
          </a:p>
          <a:p>
            <a:r>
              <a:rPr lang="en-US" sz="3600" dirty="0"/>
              <a:t>Programmatic Risk Assessment</a:t>
            </a:r>
          </a:p>
          <a:p>
            <a:r>
              <a:rPr lang="en-US" sz="3600" dirty="0"/>
              <a:t>Mandatory Disclosures &amp; Conflict of Interest Documents</a:t>
            </a:r>
          </a:p>
        </p:txBody>
      </p:sp>
    </p:spTree>
    <p:extLst>
      <p:ext uri="{BB962C8B-B14F-4D97-AF65-F5344CB8AC3E}">
        <p14:creationId xmlns:p14="http://schemas.microsoft.com/office/powerpoint/2010/main" val="2274099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953102" y="610865"/>
            <a:ext cx="7616143" cy="561049"/>
          </a:xfrm>
          <a:prstGeom prst="rect">
            <a:avLst/>
          </a:prstGeom>
        </p:spPr>
        <p:txBody>
          <a:bodyPr>
            <a:normAutofit fontScale="90000"/>
          </a:bodyPr>
          <a:lstStyle/>
          <a:p>
            <a:pPr algn="ctr"/>
            <a:r>
              <a:rPr lang="en-US" dirty="0">
                <a:solidFill>
                  <a:srgbClr val="172169"/>
                </a:solidFill>
              </a:rPr>
              <a:t>GATA &amp; Indirect Cost Rate System</a:t>
            </a:r>
          </a:p>
        </p:txBody>
      </p:sp>
      <p:sp>
        <p:nvSpPr>
          <p:cNvPr id="12" name="Content Placeholder 11"/>
          <p:cNvSpPr>
            <a:spLocks noGrp="1"/>
          </p:cNvSpPr>
          <p:nvPr>
            <p:ph idx="1"/>
          </p:nvPr>
        </p:nvSpPr>
        <p:spPr>
          <a:xfrm>
            <a:off x="208345" y="1781908"/>
            <a:ext cx="11725154" cy="4885110"/>
          </a:xfrm>
          <a:prstGeom prst="rect">
            <a:avLst/>
          </a:prstGeom>
        </p:spPr>
        <p:txBody>
          <a:bodyPr>
            <a:normAutofit fontScale="70000" lnSpcReduction="20000"/>
          </a:bodyPr>
          <a:lstStyle/>
          <a:p>
            <a:pPr marL="0" indent="0">
              <a:buNone/>
            </a:pPr>
            <a:r>
              <a:rPr lang="en-US" sz="3600" dirty="0"/>
              <a:t>Office of Management and Budget GATA Website: </a:t>
            </a:r>
            <a:r>
              <a:rPr lang="en-US" sz="3600" dirty="0">
                <a:hlinkClick r:id="rId2"/>
              </a:rPr>
              <a:t>http://grants.illinois.gov</a:t>
            </a:r>
            <a:r>
              <a:rPr lang="en-US" sz="3600" dirty="0"/>
              <a:t> </a:t>
            </a:r>
          </a:p>
          <a:p>
            <a:pPr marL="0" indent="0">
              <a:buNone/>
            </a:pPr>
            <a:endParaRPr lang="en-US" dirty="0"/>
          </a:p>
          <a:p>
            <a:r>
              <a:rPr lang="en-US" sz="3700" i="1" dirty="0"/>
              <a:t>Grantee Links Tab </a:t>
            </a:r>
            <a:r>
              <a:rPr lang="en-US" sz="3700" dirty="0"/>
              <a:t>is the entry point for the GATA portal</a:t>
            </a:r>
          </a:p>
          <a:p>
            <a:pPr lvl="1"/>
            <a:r>
              <a:rPr lang="en-US" sz="3700" dirty="0"/>
              <a:t>Authentication,</a:t>
            </a:r>
          </a:p>
          <a:p>
            <a:pPr lvl="1"/>
            <a:r>
              <a:rPr lang="en-US" sz="3700" dirty="0"/>
              <a:t>Registration, </a:t>
            </a:r>
          </a:p>
          <a:p>
            <a:pPr lvl="1"/>
            <a:r>
              <a:rPr lang="en-US" sz="3700" dirty="0"/>
              <a:t>Pre-qualification, </a:t>
            </a:r>
          </a:p>
          <a:p>
            <a:pPr lvl="1"/>
            <a:r>
              <a:rPr lang="en-US" sz="3700" dirty="0"/>
              <a:t>Fiscal &amp; Administrative Risk Assessment</a:t>
            </a:r>
          </a:p>
          <a:p>
            <a:endParaRPr lang="en-US" sz="4000" i="1" dirty="0"/>
          </a:p>
          <a:p>
            <a:r>
              <a:rPr lang="en-US" sz="4000" i="1" dirty="0"/>
              <a:t>Centralized Indirect Cost Rate System </a:t>
            </a:r>
            <a:r>
              <a:rPr lang="en-US" sz="4000" dirty="0"/>
              <a:t>will be used to elect the indirect cost rate option and, if necessary, complete the indirect cost rate negotiation process.  </a:t>
            </a:r>
          </a:p>
          <a:p>
            <a:pPr lvl="1"/>
            <a:r>
              <a:rPr lang="en-US" sz="3600" dirty="0"/>
              <a:t>Grantees that are not current users in the system will receive an invitation to the Centralized Indirect Cost Rate System once a Notice of State Award (NOSA) is generated by a State awarding agency</a:t>
            </a:r>
          </a:p>
          <a:p>
            <a:pPr lvl="1"/>
            <a:endParaRPr lang="en-US" sz="3300" dirty="0"/>
          </a:p>
          <a:p>
            <a:pPr marL="914400" lvl="2" indent="0">
              <a:buNone/>
            </a:pPr>
            <a:endParaRPr lang="en-US" sz="3300" dirty="0"/>
          </a:p>
        </p:txBody>
      </p:sp>
    </p:spTree>
    <p:extLst>
      <p:ext uri="{BB962C8B-B14F-4D97-AF65-F5344CB8AC3E}">
        <p14:creationId xmlns:p14="http://schemas.microsoft.com/office/powerpoint/2010/main" val="3534127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63866" y="643661"/>
            <a:ext cx="7616143" cy="561049"/>
          </a:xfrm>
          <a:prstGeom prst="rect">
            <a:avLst/>
          </a:prstGeom>
        </p:spPr>
        <p:txBody>
          <a:bodyPr>
            <a:normAutofit fontScale="90000"/>
          </a:bodyPr>
          <a:lstStyle/>
          <a:p>
            <a:pPr algn="ctr"/>
            <a:r>
              <a:rPr lang="en-US" dirty="0">
                <a:solidFill>
                  <a:srgbClr val="172169"/>
                </a:solidFill>
              </a:rPr>
              <a:t>Grantee Registration</a:t>
            </a:r>
          </a:p>
        </p:txBody>
      </p:sp>
      <p:sp>
        <p:nvSpPr>
          <p:cNvPr id="12" name="Content Placeholder 11"/>
          <p:cNvSpPr>
            <a:spLocks noGrp="1"/>
          </p:cNvSpPr>
          <p:nvPr>
            <p:ph idx="1"/>
          </p:nvPr>
        </p:nvSpPr>
        <p:spPr>
          <a:xfrm>
            <a:off x="370390" y="2118167"/>
            <a:ext cx="11516810" cy="4340506"/>
          </a:xfrm>
          <a:prstGeom prst="rect">
            <a:avLst/>
          </a:prstGeom>
        </p:spPr>
        <p:txBody>
          <a:bodyPr>
            <a:normAutofit fontScale="92500" lnSpcReduction="10000"/>
          </a:bodyPr>
          <a:lstStyle/>
          <a:p>
            <a:r>
              <a:rPr lang="en-US" sz="3200" dirty="0"/>
              <a:t>All Grantees must be registered with the State of Illinois using the Illinois.gov Authentication Portal. A personal or business email address is required to establish an account</a:t>
            </a:r>
          </a:p>
          <a:p>
            <a:endParaRPr lang="en-US" sz="3200" b="1" dirty="0"/>
          </a:p>
          <a:p>
            <a:r>
              <a:rPr lang="en-US" sz="3200" dirty="0"/>
              <a:t>Grantee Registration is completed by browsing to </a:t>
            </a:r>
            <a:r>
              <a:rPr lang="en-US" sz="3200" dirty="0">
                <a:hlinkClick r:id="rId2"/>
              </a:rPr>
              <a:t>https://grants.illinois.gov/portal</a:t>
            </a:r>
            <a:r>
              <a:rPr lang="en-US" sz="3200" dirty="0"/>
              <a:t> and associating your Illinois.gov account with your organization.</a:t>
            </a:r>
          </a:p>
          <a:p>
            <a:endParaRPr lang="en-US" sz="3200" dirty="0"/>
          </a:p>
          <a:p>
            <a:r>
              <a:rPr lang="en-US" sz="3200" dirty="0"/>
              <a:t>Completing the registration process triggers Grantee pre-qualification verifications</a:t>
            </a:r>
          </a:p>
        </p:txBody>
      </p:sp>
    </p:spTree>
    <p:extLst>
      <p:ext uri="{BB962C8B-B14F-4D97-AF65-F5344CB8AC3E}">
        <p14:creationId xmlns:p14="http://schemas.microsoft.com/office/powerpoint/2010/main" val="2224455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1010" y="610865"/>
            <a:ext cx="7616143" cy="821120"/>
          </a:xfrm>
        </p:spPr>
        <p:txBody>
          <a:bodyPr>
            <a:normAutofit fontScale="90000"/>
          </a:bodyPr>
          <a:lstStyle/>
          <a:p>
            <a:r>
              <a:rPr lang="en-US" dirty="0">
                <a:solidFill>
                  <a:srgbClr val="172169"/>
                </a:solidFill>
              </a:rPr>
              <a:t>Program Authorization / Legislation</a:t>
            </a:r>
          </a:p>
        </p:txBody>
      </p:sp>
      <p:sp>
        <p:nvSpPr>
          <p:cNvPr id="3" name="Content Placeholder 2"/>
          <p:cNvSpPr>
            <a:spLocks noGrp="1"/>
          </p:cNvSpPr>
          <p:nvPr>
            <p:ph idx="1"/>
          </p:nvPr>
        </p:nvSpPr>
        <p:spPr>
          <a:xfrm>
            <a:off x="577516" y="2021305"/>
            <a:ext cx="8694821" cy="4042612"/>
          </a:xfrm>
        </p:spPr>
        <p:txBody>
          <a:bodyPr>
            <a:noAutofit/>
          </a:bodyPr>
          <a:lstStyle/>
          <a:p>
            <a:r>
              <a:rPr lang="en-US" sz="2200" b="0" i="0" dirty="0">
                <a:effectLst/>
                <a:latin typeface="Arial" panose="020B0604020202020204" pitchFamily="34" charset="0"/>
              </a:rPr>
              <a:t>The purpose of the Future Energy Jobs Act (FEJA) is </a:t>
            </a:r>
            <a:r>
              <a:rPr lang="en-US" sz="2200" dirty="0">
                <a:latin typeface="Arial" panose="020B0604020202020204" pitchFamily="34" charset="0"/>
              </a:rPr>
              <a:t>to </a:t>
            </a:r>
            <a:r>
              <a:rPr lang="en-US" sz="2200" b="0" i="0" dirty="0">
                <a:effectLst/>
                <a:latin typeface="Arial" panose="020B0604020202020204" pitchFamily="34" charset="0"/>
              </a:rPr>
              <a:t>stimulate job growth in the clean energy economy with investments in energy efficiency and renewable energy.  FEJA includes three Workforce Development Programs:</a:t>
            </a:r>
          </a:p>
          <a:p>
            <a:pPr lvl="1"/>
            <a:r>
              <a:rPr lang="en-US" sz="2200" b="0" i="1" dirty="0">
                <a:effectLst/>
                <a:latin typeface="Arial" panose="020B0604020202020204" pitchFamily="34" charset="0"/>
              </a:rPr>
              <a:t>Solar Pipeline Training Program</a:t>
            </a:r>
          </a:p>
          <a:p>
            <a:pPr lvl="1"/>
            <a:r>
              <a:rPr lang="en-US" sz="2200" b="0" i="1" dirty="0">
                <a:effectLst/>
                <a:latin typeface="Arial" panose="020B0604020202020204" pitchFamily="34" charset="0"/>
              </a:rPr>
              <a:t>Craft Apprenticeship Program</a:t>
            </a:r>
          </a:p>
          <a:p>
            <a:pPr lvl="1"/>
            <a:r>
              <a:rPr lang="en-US" sz="2200" b="0" i="1" dirty="0">
                <a:effectLst/>
                <a:latin typeface="Arial" panose="020B0604020202020204" pitchFamily="34" charset="0"/>
              </a:rPr>
              <a:t>Multi-Cultural Job Training Program</a:t>
            </a:r>
          </a:p>
          <a:p>
            <a:pPr lvl="1"/>
            <a:endParaRPr lang="en-US" sz="2200" dirty="0">
              <a:latin typeface="Arial" panose="020B0604020202020204" pitchFamily="34" charset="0"/>
            </a:endParaRPr>
          </a:p>
          <a:p>
            <a:r>
              <a:rPr lang="en-US" sz="2200" dirty="0">
                <a:effectLst/>
                <a:latin typeface="Arial" panose="020B0604020202020204" pitchFamily="34" charset="0"/>
                <a:ea typeface="Calibri" panose="020F0502020204030204" pitchFamily="34" charset="0"/>
              </a:rPr>
              <a:t>The administration of the programs authorized under the FEJA were assigned to the Illinois Department of Commerce in 2022 by the Climate and Equitable Jobs Act  [see Public Act 102-662]. </a:t>
            </a:r>
            <a:endParaRPr lang="en-US" sz="2200" b="0" i="0" dirty="0">
              <a:effectLst/>
              <a:latin typeface="Arial" panose="020B0604020202020204" pitchFamily="34" charset="0"/>
            </a:endParaRPr>
          </a:p>
        </p:txBody>
      </p:sp>
      <p:sp>
        <p:nvSpPr>
          <p:cNvPr id="4" name="Slide Number Placeholder 3"/>
          <p:cNvSpPr>
            <a:spLocks noGrp="1"/>
          </p:cNvSpPr>
          <p:nvPr>
            <p:ph type="sldNum" sz="quarter" idx="12"/>
          </p:nvPr>
        </p:nvSpPr>
        <p:spPr/>
        <p:txBody>
          <a:bodyPr/>
          <a:lstStyle/>
          <a:p>
            <a:fld id="{62E03C93-A8B5-5E4D-ADDE-FACFC10B3CD1}" type="slidenum">
              <a:rPr lang="en-US" smtClean="0"/>
              <a:pPr/>
              <a:t>3</a:t>
            </a:fld>
            <a:endParaRPr lang="en-US" dirty="0"/>
          </a:p>
        </p:txBody>
      </p:sp>
      <p:pic>
        <p:nvPicPr>
          <p:cNvPr id="6" name="Picture 5" descr="A picture containing building, outdoor, old, government building&#10;&#10;Description automatically generated">
            <a:extLst>
              <a:ext uri="{FF2B5EF4-FFF2-40B4-BE49-F238E27FC236}">
                <a16:creationId xmlns:a16="http://schemas.microsoft.com/office/drawing/2014/main" id="{F732947D-016A-4C23-98DF-1976147704ED}"/>
              </a:ext>
            </a:extLst>
          </p:cNvPr>
          <p:cNvPicPr>
            <a:picLocks noChangeAspect="1"/>
          </p:cNvPicPr>
          <p:nvPr/>
        </p:nvPicPr>
        <p:blipFill>
          <a:blip r:embed="rId3"/>
          <a:stretch>
            <a:fillRect/>
          </a:stretch>
        </p:blipFill>
        <p:spPr>
          <a:xfrm>
            <a:off x="8373979" y="2616468"/>
            <a:ext cx="3715581" cy="2210603"/>
          </a:xfrm>
          <a:prstGeom prst="ellipse">
            <a:avLst/>
          </a:prstGeom>
          <a:ln>
            <a:noFill/>
          </a:ln>
          <a:effectLst>
            <a:softEdge rad="112500"/>
          </a:effectLst>
        </p:spPr>
      </p:pic>
    </p:spTree>
    <p:extLst>
      <p:ext uri="{BB962C8B-B14F-4D97-AF65-F5344CB8AC3E}">
        <p14:creationId xmlns:p14="http://schemas.microsoft.com/office/powerpoint/2010/main" val="246268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664472" y="610865"/>
            <a:ext cx="7616143" cy="561049"/>
          </a:xfrm>
          <a:prstGeom prst="rect">
            <a:avLst/>
          </a:prstGeom>
        </p:spPr>
        <p:txBody>
          <a:bodyPr>
            <a:normAutofit fontScale="90000"/>
          </a:bodyPr>
          <a:lstStyle/>
          <a:p>
            <a:pPr algn="ctr"/>
            <a:r>
              <a:rPr lang="en-US" dirty="0">
                <a:solidFill>
                  <a:srgbClr val="172169"/>
                </a:solidFill>
              </a:rPr>
              <a:t>Grantee Pre-Qualification</a:t>
            </a:r>
          </a:p>
        </p:txBody>
      </p:sp>
      <p:sp>
        <p:nvSpPr>
          <p:cNvPr id="12" name="Content Placeholder 11"/>
          <p:cNvSpPr>
            <a:spLocks noGrp="1"/>
          </p:cNvSpPr>
          <p:nvPr>
            <p:ph idx="1"/>
          </p:nvPr>
        </p:nvSpPr>
        <p:spPr>
          <a:xfrm>
            <a:off x="219919" y="1830685"/>
            <a:ext cx="11133881" cy="4627988"/>
          </a:xfrm>
          <a:prstGeom prst="rect">
            <a:avLst/>
          </a:prstGeom>
        </p:spPr>
        <p:txBody>
          <a:bodyPr>
            <a:normAutofit/>
          </a:bodyPr>
          <a:lstStyle/>
          <a:p>
            <a:r>
              <a:rPr lang="en-US" sz="3200" dirty="0"/>
              <a:t>Pre-Qualification includes verification of:</a:t>
            </a:r>
          </a:p>
          <a:p>
            <a:pPr lvl="1"/>
            <a:r>
              <a:rPr lang="en-US" sz="2800" dirty="0"/>
              <a:t>Valid </a:t>
            </a:r>
            <a:r>
              <a:rPr lang="en-US" sz="2800" i="1" dirty="0"/>
              <a:t>Unique Entity Identifier</a:t>
            </a:r>
            <a:r>
              <a:rPr lang="en-US" sz="2800" dirty="0"/>
              <a:t> number</a:t>
            </a:r>
          </a:p>
          <a:p>
            <a:pPr lvl="1"/>
            <a:r>
              <a:rPr lang="en-US" sz="2800" dirty="0"/>
              <a:t>Current SAM.gov account</a:t>
            </a:r>
          </a:p>
          <a:p>
            <a:pPr lvl="1"/>
            <a:r>
              <a:rPr lang="en-US" sz="2800" dirty="0"/>
              <a:t>Good Standing with Secretary of State</a:t>
            </a:r>
          </a:p>
          <a:p>
            <a:pPr lvl="1"/>
            <a:r>
              <a:rPr lang="en-US" sz="2800" dirty="0"/>
              <a:t>Not on Federal Excluded Parties List</a:t>
            </a:r>
          </a:p>
          <a:p>
            <a:pPr lvl="1"/>
            <a:r>
              <a:rPr lang="en-US" sz="2800" dirty="0"/>
              <a:t>Not on the Illinois Stop Payment List</a:t>
            </a:r>
          </a:p>
          <a:p>
            <a:pPr lvl="1"/>
            <a:r>
              <a:rPr lang="en-US" sz="2800" dirty="0"/>
              <a:t>Not on the DHFS Provider Sanction List</a:t>
            </a:r>
          </a:p>
          <a:p>
            <a:pPr marL="457200" lvl="1" indent="0">
              <a:buNone/>
            </a:pPr>
            <a:endParaRPr lang="en-US" sz="2800" dirty="0"/>
          </a:p>
          <a:p>
            <a:pPr marL="457200" lvl="1" indent="0">
              <a:buNone/>
            </a:pPr>
            <a:r>
              <a:rPr lang="en-US" sz="2800" i="1" dirty="0"/>
              <a:t>*Pre-qualification is dynamic and verifications </a:t>
            </a:r>
          </a:p>
          <a:p>
            <a:pPr marL="457200" lvl="1" indent="0">
              <a:buNone/>
            </a:pPr>
            <a:r>
              <a:rPr lang="en-US" sz="2800" i="1" dirty="0"/>
              <a:t>are completed nightly</a:t>
            </a:r>
            <a:r>
              <a:rPr lang="en-US" sz="2800" dirty="0"/>
              <a:t>.</a:t>
            </a:r>
          </a:p>
          <a:p>
            <a:pPr lvl="1"/>
            <a:endParaRPr lang="en-US" dirty="0"/>
          </a:p>
        </p:txBody>
      </p:sp>
      <p:pic>
        <p:nvPicPr>
          <p:cNvPr id="2" name="Picture 1"/>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2988" t="11735" r="22414" b="16667"/>
          <a:stretch/>
        </p:blipFill>
        <p:spPr>
          <a:xfrm rot="1202242">
            <a:off x="8192193" y="1866404"/>
            <a:ext cx="2995823" cy="3928602"/>
          </a:xfrm>
          <a:prstGeom prst="rect">
            <a:avLst/>
          </a:prstGeom>
        </p:spPr>
      </p:pic>
    </p:spTree>
    <p:extLst>
      <p:ext uri="{BB962C8B-B14F-4D97-AF65-F5344CB8AC3E}">
        <p14:creationId xmlns:p14="http://schemas.microsoft.com/office/powerpoint/2010/main" val="2517310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126928" y="734854"/>
            <a:ext cx="7616143" cy="561049"/>
          </a:xfrm>
          <a:prstGeom prst="rect">
            <a:avLst/>
          </a:prstGeom>
        </p:spPr>
        <p:txBody>
          <a:bodyPr>
            <a:normAutofit fontScale="90000"/>
          </a:bodyPr>
          <a:lstStyle/>
          <a:p>
            <a:pPr algn="ctr"/>
            <a:r>
              <a:rPr lang="en-US" dirty="0">
                <a:solidFill>
                  <a:srgbClr val="172169"/>
                </a:solidFill>
              </a:rPr>
              <a:t>Pre-Qualification Notification</a:t>
            </a:r>
          </a:p>
        </p:txBody>
      </p:sp>
      <p:sp>
        <p:nvSpPr>
          <p:cNvPr id="12" name="Content Placeholder 11"/>
          <p:cNvSpPr>
            <a:spLocks noGrp="1"/>
          </p:cNvSpPr>
          <p:nvPr>
            <p:ph idx="1"/>
          </p:nvPr>
        </p:nvSpPr>
        <p:spPr>
          <a:xfrm>
            <a:off x="637025" y="2048917"/>
            <a:ext cx="8459350" cy="4058796"/>
          </a:xfrm>
          <a:prstGeom prst="rect">
            <a:avLst/>
          </a:prstGeom>
        </p:spPr>
        <p:txBody>
          <a:bodyPr>
            <a:normAutofit fontScale="92500" lnSpcReduction="10000"/>
          </a:bodyPr>
          <a:lstStyle/>
          <a:p>
            <a:r>
              <a:rPr lang="en-US" sz="3200" dirty="0"/>
              <a:t>If there are no issues, the GATA portal will send email to communicate “Qualified” status.</a:t>
            </a:r>
          </a:p>
          <a:p>
            <a:pPr marL="0" indent="0">
              <a:buNone/>
            </a:pPr>
            <a:endParaRPr lang="en-US" sz="3200" dirty="0"/>
          </a:p>
          <a:p>
            <a:r>
              <a:rPr lang="en-US" sz="3200" dirty="0"/>
              <a:t>If there are issues, the GATA portal emails qualification issue(s)</a:t>
            </a:r>
          </a:p>
          <a:p>
            <a:pPr lvl="1"/>
            <a:r>
              <a:rPr lang="en-US" sz="2800" dirty="0"/>
              <a:t>DUNS number is not current</a:t>
            </a:r>
          </a:p>
          <a:p>
            <a:pPr lvl="1"/>
            <a:r>
              <a:rPr lang="en-US" sz="2800" dirty="0"/>
              <a:t>SAM CAGE Code is not current</a:t>
            </a:r>
          </a:p>
          <a:p>
            <a:pPr lvl="1"/>
            <a:r>
              <a:rPr lang="en-US" sz="2800" dirty="0"/>
              <a:t>Not in Good Standing with Secretary of State</a:t>
            </a:r>
          </a:p>
          <a:p>
            <a:pPr lvl="1"/>
            <a:r>
              <a:rPr lang="en-US" sz="2800" dirty="0"/>
              <a:t>On the Federal Excluded Parties List (cannot be remediated)</a:t>
            </a:r>
          </a:p>
        </p:txBody>
      </p:sp>
      <p:pic>
        <p:nvPicPr>
          <p:cNvPr id="5122" name="Picture 2" descr="Qualified Icon - 5 Star Rating Icon Png PNG Image | Transparent PNG Free  Download on SeekPNG">
            <a:extLst>
              <a:ext uri="{FF2B5EF4-FFF2-40B4-BE49-F238E27FC236}">
                <a16:creationId xmlns:a16="http://schemas.microsoft.com/office/drawing/2014/main" id="{ABD25A78-C7A0-4023-A98A-BFD2596010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972" y="2545807"/>
            <a:ext cx="3981942" cy="3561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999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906211" y="736989"/>
            <a:ext cx="8444962" cy="561049"/>
          </a:xfrm>
          <a:prstGeom prst="rect">
            <a:avLst/>
          </a:prstGeom>
          <a:noFill/>
        </p:spPr>
        <p:txBody>
          <a:bodyPr>
            <a:normAutofit fontScale="90000"/>
          </a:bodyPr>
          <a:lstStyle/>
          <a:p>
            <a:pPr algn="ctr"/>
            <a:r>
              <a:rPr lang="en-US" dirty="0">
                <a:solidFill>
                  <a:srgbClr val="172169"/>
                </a:solidFill>
              </a:rPr>
              <a:t>GATA Framework for Risk Assessment</a:t>
            </a:r>
          </a:p>
        </p:txBody>
      </p:sp>
      <p:sp>
        <p:nvSpPr>
          <p:cNvPr id="12" name="Content Placeholder 11"/>
          <p:cNvSpPr>
            <a:spLocks noGrp="1"/>
          </p:cNvSpPr>
          <p:nvPr>
            <p:ph idx="1"/>
          </p:nvPr>
        </p:nvSpPr>
        <p:spPr>
          <a:xfrm>
            <a:off x="525550" y="1890663"/>
            <a:ext cx="11140900" cy="4531157"/>
          </a:xfrm>
          <a:prstGeom prst="rect">
            <a:avLst/>
          </a:prstGeom>
        </p:spPr>
        <p:txBody>
          <a:bodyPr>
            <a:noAutofit/>
          </a:bodyPr>
          <a:lstStyle/>
          <a:p>
            <a:r>
              <a:rPr lang="en-US" sz="2400" dirty="0"/>
              <a:t>Fiscal Risk Assessment (ICQ) is automated.</a:t>
            </a:r>
          </a:p>
          <a:p>
            <a:pPr lvl="1"/>
            <a:r>
              <a:rPr lang="en-US" dirty="0"/>
              <a:t>The Grantee can access the ICQ from the grantee portal. </a:t>
            </a:r>
          </a:p>
          <a:p>
            <a:pPr lvl="1"/>
            <a:r>
              <a:rPr lang="en-US" dirty="0"/>
              <a:t>The ICQ is completed on an annually basis by the Grantee</a:t>
            </a:r>
          </a:p>
          <a:p>
            <a:pPr lvl="1"/>
            <a:r>
              <a:rPr lang="en-US" dirty="0"/>
              <a:t>The ICQ should be completed at the entity-wide level</a:t>
            </a:r>
          </a:p>
          <a:p>
            <a:pPr lvl="1"/>
            <a:r>
              <a:rPr lang="en-US" dirty="0"/>
              <a:t>All state agencies will utilize the results of the ICQ</a:t>
            </a:r>
          </a:p>
          <a:p>
            <a:r>
              <a:rPr lang="en-US" sz="2400" dirty="0"/>
              <a:t>Programmatic Risk Assessment will be conducted by the awarding agency (DCEO) in the application process. It is unique to each NOFO and grant program and is typically completed if the proposal is recommended for funding.</a:t>
            </a:r>
          </a:p>
          <a:p>
            <a:r>
              <a:rPr lang="en-US" sz="2400" dirty="0"/>
              <a:t>Risk profiles will be determined based on the two risk assessments. Risk profile will determine grant specific conditions and monitoring.</a:t>
            </a:r>
          </a:p>
          <a:p>
            <a:pPr marL="0" indent="0">
              <a:buNone/>
            </a:pPr>
            <a:endParaRPr lang="en-US" sz="2400" dirty="0"/>
          </a:p>
        </p:txBody>
      </p:sp>
    </p:spTree>
    <p:extLst>
      <p:ext uri="{BB962C8B-B14F-4D97-AF65-F5344CB8AC3E}">
        <p14:creationId xmlns:p14="http://schemas.microsoft.com/office/powerpoint/2010/main" val="3361529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643106" y="643661"/>
            <a:ext cx="10452438" cy="561049"/>
          </a:xfrm>
          <a:prstGeom prst="rect">
            <a:avLst/>
          </a:prstGeom>
        </p:spPr>
        <p:txBody>
          <a:bodyPr>
            <a:normAutofit fontScale="90000"/>
          </a:bodyPr>
          <a:lstStyle/>
          <a:p>
            <a:pPr algn="ctr"/>
            <a:r>
              <a:rPr lang="en-US" dirty="0">
                <a:solidFill>
                  <a:srgbClr val="172169"/>
                </a:solidFill>
              </a:rPr>
              <a:t>Indirect Cost Rate Selection </a:t>
            </a:r>
            <a:br>
              <a:rPr lang="en-US" dirty="0">
                <a:solidFill>
                  <a:srgbClr val="172169"/>
                </a:solidFill>
              </a:rPr>
            </a:br>
            <a:r>
              <a:rPr lang="en-US" dirty="0">
                <a:solidFill>
                  <a:srgbClr val="172169"/>
                </a:solidFill>
              </a:rPr>
              <a:t>Centralized Indirect Cost System</a:t>
            </a:r>
          </a:p>
        </p:txBody>
      </p:sp>
      <p:sp>
        <p:nvSpPr>
          <p:cNvPr id="12" name="Content Placeholder 11"/>
          <p:cNvSpPr>
            <a:spLocks noGrp="1"/>
          </p:cNvSpPr>
          <p:nvPr>
            <p:ph idx="1"/>
          </p:nvPr>
        </p:nvSpPr>
        <p:spPr>
          <a:xfrm>
            <a:off x="185196" y="1561514"/>
            <a:ext cx="11910348" cy="5151803"/>
          </a:xfrm>
          <a:prstGeom prst="rect">
            <a:avLst/>
          </a:prstGeom>
        </p:spPr>
        <p:txBody>
          <a:bodyPr>
            <a:noAutofit/>
          </a:bodyPr>
          <a:lstStyle/>
          <a:p>
            <a:r>
              <a:rPr lang="en-US" dirty="0"/>
              <a:t>All grantees must select an Indirect Cost Rate option in a centralized indirect cost rate system. </a:t>
            </a:r>
          </a:p>
          <a:p>
            <a:endParaRPr lang="en-US" sz="600" dirty="0"/>
          </a:p>
          <a:p>
            <a:r>
              <a:rPr lang="en-US" dirty="0"/>
              <a:t>An indirect cost rate is a device used for determining the appropriate amount of indirect costs each program should bear.  An Indirect Cost Rate is the ratio between the total indirect expenses and some direct cost base. </a:t>
            </a:r>
          </a:p>
          <a:p>
            <a:endParaRPr lang="en-US" sz="600" dirty="0"/>
          </a:p>
          <a:p>
            <a:r>
              <a:rPr lang="en-US" dirty="0"/>
              <a:t>Options available for a Grantee to receive an Indirect Cost Rate:</a:t>
            </a:r>
          </a:p>
          <a:p>
            <a:pPr lvl="1"/>
            <a:r>
              <a:rPr lang="en-US" dirty="0"/>
              <a:t>Current Federal negotiated Indirect Cost Rate Agreement</a:t>
            </a:r>
          </a:p>
          <a:p>
            <a:pPr lvl="1"/>
            <a:r>
              <a:rPr lang="en-US" dirty="0"/>
              <a:t>Negotiate a rate with the State of Illinois</a:t>
            </a:r>
          </a:p>
          <a:p>
            <a:pPr lvl="1"/>
            <a:r>
              <a:rPr lang="en-US" dirty="0"/>
              <a:t>Elect to use the Federal 10%“de minimis” rate of Modified Total Direct Cost (MTDC)*</a:t>
            </a:r>
          </a:p>
          <a:p>
            <a:pPr lvl="1"/>
            <a:r>
              <a:rPr lang="en-US" dirty="0"/>
              <a:t>Elect to decline any indirect cost rate</a:t>
            </a:r>
          </a:p>
          <a:p>
            <a:pPr marL="457200" lvl="1" indent="0">
              <a:buNone/>
            </a:pPr>
            <a:endParaRPr lang="en-US" sz="1600" i="1" dirty="0"/>
          </a:p>
          <a:p>
            <a:pPr marL="457200" lvl="1" indent="0">
              <a:buNone/>
            </a:pPr>
            <a:r>
              <a:rPr lang="en-US" sz="1600" i="1" dirty="0"/>
              <a:t>* Note that if a grantee organization has ever federal or a state-negotiated rate, they are ineligible for the de minimis rate.</a:t>
            </a:r>
          </a:p>
          <a:p>
            <a:endParaRPr lang="en-US" sz="2400" dirty="0"/>
          </a:p>
        </p:txBody>
      </p:sp>
    </p:spTree>
    <p:extLst>
      <p:ext uri="{BB962C8B-B14F-4D97-AF65-F5344CB8AC3E}">
        <p14:creationId xmlns:p14="http://schemas.microsoft.com/office/powerpoint/2010/main" val="1840144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211010" y="610865"/>
            <a:ext cx="8142790" cy="561049"/>
          </a:xfrm>
          <a:prstGeom prst="rect">
            <a:avLst/>
          </a:prstGeom>
          <a:noFill/>
        </p:spPr>
        <p:txBody>
          <a:bodyPr>
            <a:normAutofit fontScale="90000"/>
          </a:bodyPr>
          <a:lstStyle/>
          <a:p>
            <a:pPr algn="ctr"/>
            <a:r>
              <a:rPr lang="en-US" dirty="0">
                <a:solidFill>
                  <a:srgbClr val="172169"/>
                </a:solidFill>
              </a:rPr>
              <a:t>Indirect Cost Rate Proposals &amp; Elections</a:t>
            </a:r>
          </a:p>
        </p:txBody>
      </p:sp>
      <p:sp>
        <p:nvSpPr>
          <p:cNvPr id="12" name="Content Placeholder 11"/>
          <p:cNvSpPr>
            <a:spLocks noGrp="1"/>
          </p:cNvSpPr>
          <p:nvPr>
            <p:ph idx="1"/>
          </p:nvPr>
        </p:nvSpPr>
        <p:spPr>
          <a:xfrm>
            <a:off x="532435" y="1377386"/>
            <a:ext cx="11447362" cy="5301205"/>
          </a:xfrm>
          <a:prstGeom prst="rect">
            <a:avLst/>
          </a:prstGeom>
        </p:spPr>
        <p:txBody>
          <a:bodyPr>
            <a:normAutofit fontScale="85000" lnSpcReduction="20000"/>
          </a:bodyPr>
          <a:lstStyle/>
          <a:p>
            <a:r>
              <a:rPr lang="en-US" sz="3000" dirty="0"/>
              <a:t>Centralized Indirect Cost System can be accessed at </a:t>
            </a:r>
            <a:r>
              <a:rPr lang="en-US" sz="2600" dirty="0">
                <a:hlinkClick r:id="rId2"/>
              </a:rPr>
              <a:t>http://grants.illinois.gov</a:t>
            </a:r>
            <a:r>
              <a:rPr lang="en-US" sz="2600" dirty="0"/>
              <a:t> </a:t>
            </a:r>
            <a:r>
              <a:rPr lang="en-US" sz="3000" dirty="0"/>
              <a:t>from the dropdown menu in the Grantee Links Tab.  This site includes:</a:t>
            </a:r>
          </a:p>
          <a:p>
            <a:pPr lvl="1"/>
            <a:r>
              <a:rPr lang="en-US" sz="3000" dirty="0"/>
              <a:t>FAQs</a:t>
            </a:r>
          </a:p>
          <a:p>
            <a:pPr lvl="1"/>
            <a:r>
              <a:rPr lang="en-US" sz="3000" dirty="0"/>
              <a:t>Training Modules</a:t>
            </a:r>
          </a:p>
          <a:p>
            <a:pPr lvl="1"/>
            <a:r>
              <a:rPr lang="en-US" sz="3000" dirty="0"/>
              <a:t>Forms and Indirect Cost Rate Templates</a:t>
            </a:r>
          </a:p>
          <a:p>
            <a:pPr lvl="1"/>
            <a:r>
              <a:rPr lang="en-US" sz="3000" dirty="0"/>
              <a:t>Department of Labor Indirect Cost Rate Guide</a:t>
            </a:r>
          </a:p>
          <a:p>
            <a:endParaRPr lang="en-US" sz="3000" dirty="0"/>
          </a:p>
          <a:p>
            <a:r>
              <a:rPr lang="en-US" sz="3000" dirty="0"/>
              <a:t>An indirect cost proposal or rate election must be initiated with the Centralized Indirect Cost Rate system upon notice of award.  The indirect cost rate proposal or rate election must be completed no later than </a:t>
            </a:r>
            <a:r>
              <a:rPr lang="en-US" sz="3000" u="sng" dirty="0"/>
              <a:t>three (3) months</a:t>
            </a:r>
            <a:r>
              <a:rPr lang="en-US" sz="3000" dirty="0"/>
              <a:t> after the effective date of the State award.</a:t>
            </a:r>
          </a:p>
          <a:p>
            <a:endParaRPr lang="en-US" sz="3000" dirty="0"/>
          </a:p>
          <a:p>
            <a:r>
              <a:rPr lang="en-US" sz="3000" dirty="0"/>
              <a:t>Uniform Guidance (2 CFR 200) requires an </a:t>
            </a:r>
            <a:r>
              <a:rPr lang="en-US" sz="3000" i="1" dirty="0"/>
              <a:t>annual</a:t>
            </a:r>
            <a:r>
              <a:rPr lang="en-US" sz="3000" dirty="0"/>
              <a:t> submission of an indirect cost proposal or rate election.  The Centralized Indirect Cost Rate system will be used for annual renewals. Annual submissions must be received within </a:t>
            </a:r>
            <a:r>
              <a:rPr lang="en-US" sz="3000" u="sng" dirty="0"/>
              <a:t>six months</a:t>
            </a:r>
            <a:r>
              <a:rPr lang="en-US" sz="3000" dirty="0"/>
              <a:t> after the Grantee’s fiscal year end. </a:t>
            </a:r>
          </a:p>
          <a:p>
            <a:endParaRPr lang="en-US" dirty="0"/>
          </a:p>
        </p:txBody>
      </p:sp>
    </p:spTree>
    <p:extLst>
      <p:ext uri="{BB962C8B-B14F-4D97-AF65-F5344CB8AC3E}">
        <p14:creationId xmlns:p14="http://schemas.microsoft.com/office/powerpoint/2010/main" val="2637845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838200" y="2011680"/>
            <a:ext cx="10515600" cy="4165283"/>
          </a:xfrm>
          <a:prstGeom prst="rect">
            <a:avLst/>
          </a:prstGeom>
        </p:spPr>
        <p:txBody>
          <a:bodyPr>
            <a:normAutofit/>
          </a:bodyPr>
          <a:lstStyle/>
          <a:p>
            <a:r>
              <a:rPr lang="en-US" dirty="0"/>
              <a:t>Notice of Funding Opportunity (NOFO)</a:t>
            </a:r>
          </a:p>
          <a:p>
            <a:pPr marL="457200" lvl="1" indent="0">
              <a:buNone/>
            </a:pPr>
            <a:r>
              <a:rPr lang="en-US" i="1" dirty="0"/>
              <a:t>Catalog of State Financial Assistance</a:t>
            </a:r>
          </a:p>
          <a:p>
            <a:pPr marL="457200" lvl="1" indent="0">
              <a:buNone/>
            </a:pPr>
            <a:r>
              <a:rPr lang="en-US" i="1" dirty="0">
                <a:hlinkClick r:id="rId2"/>
              </a:rPr>
              <a:t>https://www.illinois.gov/sites/GATA/Grants/SitePages/CSFA.aspx</a:t>
            </a:r>
            <a:endParaRPr lang="en-US" i="1" dirty="0"/>
          </a:p>
          <a:p>
            <a:endParaRPr lang="en-US" sz="1200" dirty="0"/>
          </a:p>
          <a:p>
            <a:r>
              <a:rPr lang="en-US" dirty="0"/>
              <a:t>Uniform Application for State Grant Assistance</a:t>
            </a:r>
          </a:p>
          <a:p>
            <a:endParaRPr lang="en-US" sz="1200" dirty="0"/>
          </a:p>
          <a:p>
            <a:r>
              <a:rPr lang="en-US" dirty="0"/>
              <a:t>Uniform Budget Template</a:t>
            </a:r>
          </a:p>
          <a:p>
            <a:endParaRPr lang="en-US" sz="1200" dirty="0"/>
          </a:p>
          <a:p>
            <a:r>
              <a:rPr lang="en-US" dirty="0"/>
              <a:t>Notice of State Award</a:t>
            </a:r>
          </a:p>
          <a:p>
            <a:endParaRPr lang="en-US" dirty="0"/>
          </a:p>
          <a:p>
            <a:endParaRPr lang="en-US" dirty="0"/>
          </a:p>
        </p:txBody>
      </p:sp>
      <p:sp>
        <p:nvSpPr>
          <p:cNvPr id="3" name="Title 2">
            <a:extLst>
              <a:ext uri="{FF2B5EF4-FFF2-40B4-BE49-F238E27FC236}">
                <a16:creationId xmlns:a16="http://schemas.microsoft.com/office/drawing/2014/main" id="{72205D85-1E02-40D8-A8CE-D55DB5BD642B}"/>
              </a:ext>
            </a:extLst>
          </p:cNvPr>
          <p:cNvSpPr>
            <a:spLocks noGrp="1"/>
          </p:cNvSpPr>
          <p:nvPr>
            <p:ph type="title"/>
          </p:nvPr>
        </p:nvSpPr>
        <p:spPr>
          <a:xfrm>
            <a:off x="2974427" y="797915"/>
            <a:ext cx="9490841" cy="561049"/>
          </a:xfrm>
          <a:noFill/>
        </p:spPr>
        <p:txBody>
          <a:bodyPr>
            <a:noAutofit/>
          </a:bodyPr>
          <a:lstStyle/>
          <a:p>
            <a:r>
              <a:rPr lang="en-US" sz="3600" dirty="0">
                <a:solidFill>
                  <a:srgbClr val="172169"/>
                </a:solidFill>
              </a:rPr>
              <a:t>Standard Application &amp; Grant Award Documents</a:t>
            </a:r>
            <a:endParaRPr lang="en-US" sz="3600" dirty="0"/>
          </a:p>
        </p:txBody>
      </p:sp>
    </p:spTree>
    <p:extLst>
      <p:ext uri="{BB962C8B-B14F-4D97-AF65-F5344CB8AC3E}">
        <p14:creationId xmlns:p14="http://schemas.microsoft.com/office/powerpoint/2010/main" val="830287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20610" y="681037"/>
            <a:ext cx="7616143" cy="561049"/>
          </a:xfrm>
          <a:prstGeom prst="rect">
            <a:avLst/>
          </a:prstGeom>
        </p:spPr>
        <p:txBody>
          <a:bodyPr>
            <a:normAutofit fontScale="90000"/>
          </a:bodyPr>
          <a:lstStyle/>
          <a:p>
            <a:pPr algn="ctr"/>
            <a:r>
              <a:rPr lang="en-US" dirty="0">
                <a:solidFill>
                  <a:srgbClr val="172169"/>
                </a:solidFill>
              </a:rPr>
              <a:t>Applicant Capacity</a:t>
            </a:r>
          </a:p>
        </p:txBody>
      </p:sp>
      <p:sp>
        <p:nvSpPr>
          <p:cNvPr id="12" name="Content Placeholder 11"/>
          <p:cNvSpPr>
            <a:spLocks noGrp="1"/>
          </p:cNvSpPr>
          <p:nvPr>
            <p:ph idx="1"/>
          </p:nvPr>
        </p:nvSpPr>
        <p:spPr>
          <a:xfrm>
            <a:off x="838200" y="1744394"/>
            <a:ext cx="10515600" cy="4432569"/>
          </a:xfrm>
          <a:prstGeom prst="rect">
            <a:avLst/>
          </a:prstGeom>
        </p:spPr>
        <p:txBody>
          <a:bodyPr>
            <a:normAutofit fontScale="85000" lnSpcReduction="20000"/>
          </a:bodyPr>
          <a:lstStyle/>
          <a:p>
            <a:r>
              <a:rPr lang="en-US" altLang="en-US" dirty="0"/>
              <a:t>Who are you?</a:t>
            </a:r>
          </a:p>
          <a:p>
            <a:r>
              <a:rPr lang="en-US" altLang="en-US" dirty="0"/>
              <a:t>What is your relationship to the target population?</a:t>
            </a:r>
          </a:p>
          <a:p>
            <a:r>
              <a:rPr lang="en-US" altLang="en-US" dirty="0"/>
              <a:t>What are your qualifications?</a:t>
            </a:r>
          </a:p>
          <a:p>
            <a:r>
              <a:rPr lang="en-US" altLang="en-US" dirty="0"/>
              <a:t>What other projects have you accomplished?</a:t>
            </a:r>
          </a:p>
          <a:p>
            <a:r>
              <a:rPr lang="en-US" altLang="en-US" dirty="0"/>
              <a:t>Who are your partners?</a:t>
            </a:r>
          </a:p>
          <a:p>
            <a:r>
              <a:rPr lang="en-US" altLang="en-US" dirty="0"/>
              <a:t>What are their qualifications?</a:t>
            </a:r>
          </a:p>
          <a:p>
            <a:r>
              <a:rPr lang="en-US" altLang="en-US" dirty="0"/>
              <a:t>Describe the organization.</a:t>
            </a:r>
          </a:p>
          <a:p>
            <a:r>
              <a:rPr lang="en-US" altLang="en-US" dirty="0"/>
              <a:t>Describe any similar projects undertaken.</a:t>
            </a:r>
          </a:p>
          <a:p>
            <a:r>
              <a:rPr lang="en-US" altLang="en-US" dirty="0"/>
              <a:t>Describe the qualifications of individuals responsible to carry out the project activities.</a:t>
            </a:r>
          </a:p>
          <a:p>
            <a:r>
              <a:rPr lang="en-US" altLang="en-US" dirty="0"/>
              <a:t>List any facilities, equipment, or resources available to the project and their sources.</a:t>
            </a:r>
          </a:p>
          <a:p>
            <a:endParaRPr lang="en-US" altLang="en-US" dirty="0"/>
          </a:p>
        </p:txBody>
      </p:sp>
    </p:spTree>
    <p:extLst>
      <p:ext uri="{BB962C8B-B14F-4D97-AF65-F5344CB8AC3E}">
        <p14:creationId xmlns:p14="http://schemas.microsoft.com/office/powerpoint/2010/main" val="9042214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316114" y="610865"/>
            <a:ext cx="7616143" cy="561049"/>
          </a:xfrm>
          <a:prstGeom prst="rect">
            <a:avLst/>
          </a:prstGeom>
        </p:spPr>
        <p:txBody>
          <a:bodyPr>
            <a:normAutofit fontScale="90000"/>
          </a:bodyPr>
          <a:lstStyle/>
          <a:p>
            <a:pPr algn="ctr"/>
            <a:r>
              <a:rPr lang="en-US" dirty="0">
                <a:solidFill>
                  <a:srgbClr val="172169"/>
                </a:solidFill>
              </a:rPr>
              <a:t>Documentation of Need</a:t>
            </a:r>
          </a:p>
        </p:txBody>
      </p:sp>
      <p:sp>
        <p:nvSpPr>
          <p:cNvPr id="12" name="Content Placeholder 11"/>
          <p:cNvSpPr>
            <a:spLocks noGrp="1"/>
          </p:cNvSpPr>
          <p:nvPr>
            <p:ph idx="1"/>
          </p:nvPr>
        </p:nvSpPr>
        <p:spPr>
          <a:xfrm>
            <a:off x="838200" y="1744394"/>
            <a:ext cx="10515600" cy="4432569"/>
          </a:xfrm>
          <a:prstGeom prst="rect">
            <a:avLst/>
          </a:prstGeom>
        </p:spPr>
        <p:txBody>
          <a:bodyPr>
            <a:normAutofit fontScale="92500" lnSpcReduction="10000"/>
          </a:bodyPr>
          <a:lstStyle/>
          <a:p>
            <a:r>
              <a:rPr lang="en-US" altLang="en-US" dirty="0"/>
              <a:t>What is the target population?</a:t>
            </a:r>
          </a:p>
          <a:p>
            <a:r>
              <a:rPr lang="en-US" altLang="en-US" dirty="0"/>
              <a:t>What are the needs/problems of the target population?</a:t>
            </a:r>
          </a:p>
          <a:p>
            <a:r>
              <a:rPr lang="en-US" altLang="en-US" dirty="0"/>
              <a:t>What are the causes of the identified needs/problems?</a:t>
            </a:r>
          </a:p>
          <a:p>
            <a:r>
              <a:rPr lang="en-US" altLang="en-US" dirty="0"/>
              <a:t>What documentation is there to support the existence of the identified needs/problems?</a:t>
            </a:r>
          </a:p>
          <a:p>
            <a:r>
              <a:rPr lang="en-US" altLang="en-US" dirty="0"/>
              <a:t>Statistical information to document the extent of the need/problem</a:t>
            </a:r>
          </a:p>
          <a:p>
            <a:pPr lvl="1"/>
            <a:r>
              <a:rPr lang="en-US" altLang="en-US" dirty="0">
                <a:hlinkClick r:id="rId3"/>
              </a:rPr>
              <a:t>http://www.census.gov/</a:t>
            </a:r>
            <a:endParaRPr lang="en-US" altLang="en-US" dirty="0"/>
          </a:p>
          <a:p>
            <a:pPr lvl="1"/>
            <a:r>
              <a:rPr lang="en-US" altLang="en-US" dirty="0">
                <a:hlinkClick r:id="rId4"/>
              </a:rPr>
              <a:t>http://www.bls.gov/home.htm</a:t>
            </a:r>
            <a:endParaRPr lang="en-US" altLang="en-US" dirty="0"/>
          </a:p>
          <a:p>
            <a:pPr lvl="1"/>
            <a:r>
              <a:rPr lang="en-US" altLang="en-US" dirty="0">
                <a:hlinkClick r:id="rId5"/>
              </a:rPr>
              <a:t>https://www.illinoisreportcard.com/</a:t>
            </a:r>
            <a:endParaRPr lang="en-US" altLang="en-US" dirty="0"/>
          </a:p>
          <a:p>
            <a:r>
              <a:rPr lang="en-US" altLang="en-US" dirty="0"/>
              <a:t>Only identify the need/problem you intend to address</a:t>
            </a:r>
          </a:p>
          <a:p>
            <a:r>
              <a:rPr lang="en-US" altLang="en-US" dirty="0"/>
              <a:t>Describe the population affected by the need/problem</a:t>
            </a:r>
          </a:p>
          <a:p>
            <a:endParaRPr lang="en-US" altLang="en-US" dirty="0"/>
          </a:p>
        </p:txBody>
      </p:sp>
    </p:spTree>
    <p:extLst>
      <p:ext uri="{BB962C8B-B14F-4D97-AF65-F5344CB8AC3E}">
        <p14:creationId xmlns:p14="http://schemas.microsoft.com/office/powerpoint/2010/main" val="6814564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200500" y="610865"/>
            <a:ext cx="7616143" cy="561049"/>
          </a:xfrm>
          <a:prstGeom prst="rect">
            <a:avLst/>
          </a:prstGeom>
        </p:spPr>
        <p:txBody>
          <a:bodyPr>
            <a:normAutofit fontScale="90000"/>
          </a:bodyPr>
          <a:lstStyle/>
          <a:p>
            <a:pPr algn="ctr"/>
            <a:r>
              <a:rPr lang="en-US" dirty="0">
                <a:solidFill>
                  <a:srgbClr val="172169"/>
                </a:solidFill>
              </a:rPr>
              <a:t>Operational Plan</a:t>
            </a:r>
          </a:p>
        </p:txBody>
      </p:sp>
      <p:sp>
        <p:nvSpPr>
          <p:cNvPr id="12" name="Content Placeholder 11"/>
          <p:cNvSpPr>
            <a:spLocks noGrp="1"/>
          </p:cNvSpPr>
          <p:nvPr>
            <p:ph idx="1"/>
          </p:nvPr>
        </p:nvSpPr>
        <p:spPr>
          <a:xfrm>
            <a:off x="173620" y="1536050"/>
            <a:ext cx="12018380" cy="5113606"/>
          </a:xfrm>
          <a:prstGeom prst="rect">
            <a:avLst/>
          </a:prstGeom>
        </p:spPr>
        <p:txBody>
          <a:bodyPr>
            <a:noAutofit/>
          </a:bodyPr>
          <a:lstStyle/>
          <a:p>
            <a:r>
              <a:rPr lang="en-US" altLang="en-US" sz="2600" dirty="0"/>
              <a:t>What is your solution to the need/problem? How will you approach the solution?</a:t>
            </a:r>
          </a:p>
          <a:p>
            <a:r>
              <a:rPr lang="en-US" altLang="en-US" sz="2600" dirty="0"/>
              <a:t>What is your plan of action to address the identified need/problem?</a:t>
            </a:r>
          </a:p>
          <a:p>
            <a:r>
              <a:rPr lang="en-US" altLang="en-US" sz="2600" dirty="0"/>
              <a:t>What are the steps you will take?  Who will do what?   How long will it take?</a:t>
            </a:r>
          </a:p>
          <a:p>
            <a:r>
              <a:rPr lang="en-US" altLang="en-US" sz="2600" dirty="0"/>
              <a:t>Explain the project goal and how it would meet the need or solve the problem identified.</a:t>
            </a:r>
          </a:p>
          <a:p>
            <a:r>
              <a:rPr lang="en-US" altLang="en-US" sz="2600" dirty="0"/>
              <a:t>List specific, measurable objectives that will allow the project to meet its goal.</a:t>
            </a:r>
          </a:p>
          <a:p>
            <a:r>
              <a:rPr lang="en-US" altLang="en-US" sz="2600" dirty="0"/>
              <a:t>State expected project outcomes and how they would benefit the target population.</a:t>
            </a:r>
          </a:p>
          <a:p>
            <a:r>
              <a:rPr lang="en-US" altLang="en-US" sz="2600" dirty="0"/>
              <a:t>State the planned activities, methodology, and timetable for accomplishing the planned activities.</a:t>
            </a:r>
          </a:p>
          <a:p>
            <a:r>
              <a:rPr lang="en-US" altLang="en-US" sz="2600" dirty="0"/>
              <a:t>Explain how the project will be managed.</a:t>
            </a:r>
          </a:p>
          <a:p>
            <a:r>
              <a:rPr lang="en-US" altLang="en-US" sz="2600" dirty="0"/>
              <a:t>Always tie the objectives back to the identified need/problem.</a:t>
            </a:r>
          </a:p>
          <a:p>
            <a:endParaRPr lang="en-US" altLang="en-US" sz="2600" dirty="0"/>
          </a:p>
          <a:p>
            <a:endParaRPr lang="en-US" altLang="en-US" sz="2600" dirty="0"/>
          </a:p>
        </p:txBody>
      </p:sp>
    </p:spTree>
    <p:extLst>
      <p:ext uri="{BB962C8B-B14F-4D97-AF65-F5344CB8AC3E}">
        <p14:creationId xmlns:p14="http://schemas.microsoft.com/office/powerpoint/2010/main" val="3410902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prstGeom prst="rect">
            <a:avLst/>
          </a:prstGeom>
        </p:spPr>
        <p:txBody>
          <a:bodyPr>
            <a:normAutofit fontScale="90000"/>
          </a:bodyPr>
          <a:lstStyle/>
          <a:p>
            <a:pPr algn="ctr"/>
            <a:r>
              <a:rPr lang="en-US" dirty="0"/>
              <a:t>Return on Investment</a:t>
            </a:r>
          </a:p>
        </p:txBody>
      </p:sp>
      <p:sp>
        <p:nvSpPr>
          <p:cNvPr id="12" name="Content Placeholder 11"/>
          <p:cNvSpPr>
            <a:spLocks noGrp="1"/>
          </p:cNvSpPr>
          <p:nvPr>
            <p:ph idx="1"/>
          </p:nvPr>
        </p:nvSpPr>
        <p:spPr>
          <a:xfrm>
            <a:off x="266217" y="1744394"/>
            <a:ext cx="11806177" cy="4968922"/>
          </a:xfrm>
          <a:prstGeom prst="rect">
            <a:avLst/>
          </a:prstGeom>
        </p:spPr>
        <p:txBody>
          <a:bodyPr>
            <a:normAutofit lnSpcReduction="10000"/>
          </a:bodyPr>
          <a:lstStyle/>
          <a:p>
            <a:r>
              <a:rPr lang="en-US" altLang="en-US" dirty="0"/>
              <a:t>What are the expected outcomes of the project? The measurements should be quantitative.</a:t>
            </a:r>
          </a:p>
          <a:p>
            <a:r>
              <a:rPr lang="en-US" altLang="en-US" dirty="0"/>
              <a:t>You need to show that your proposed project has the support of those it affects.</a:t>
            </a:r>
          </a:p>
          <a:p>
            <a:pPr>
              <a:spcAft>
                <a:spcPct val="50000"/>
              </a:spcAft>
            </a:pPr>
            <a:r>
              <a:rPr lang="en-US" altLang="en-US" dirty="0"/>
              <a:t>You need to show that you have considered the need/problem from many different angles.</a:t>
            </a:r>
          </a:p>
          <a:p>
            <a:pPr>
              <a:spcAft>
                <a:spcPct val="50000"/>
              </a:spcAft>
            </a:pPr>
            <a:r>
              <a:rPr lang="en-US" altLang="en-US" dirty="0"/>
              <a:t>You need to show that you have considered all available resources.</a:t>
            </a:r>
          </a:p>
          <a:p>
            <a:pPr>
              <a:spcAft>
                <a:spcPct val="50000"/>
              </a:spcAft>
            </a:pPr>
            <a:r>
              <a:rPr lang="en-US" altLang="en-US" dirty="0"/>
              <a:t>Will the project be evaluated?  The evaluation should measure accomplishment of the stated project goals and objectives.</a:t>
            </a:r>
          </a:p>
          <a:p>
            <a:r>
              <a:rPr lang="en-US" altLang="en-US" dirty="0"/>
              <a:t>How will the project be continued after the grant expires?</a:t>
            </a:r>
          </a:p>
          <a:p>
            <a:endParaRPr lang="en-US" altLang="en-US" dirty="0"/>
          </a:p>
          <a:p>
            <a:endParaRPr lang="en-US" altLang="en-US" dirty="0"/>
          </a:p>
        </p:txBody>
      </p:sp>
    </p:spTree>
    <p:extLst>
      <p:ext uri="{BB962C8B-B14F-4D97-AF65-F5344CB8AC3E}">
        <p14:creationId xmlns:p14="http://schemas.microsoft.com/office/powerpoint/2010/main" val="939871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1010" y="610865"/>
            <a:ext cx="7616143" cy="821120"/>
          </a:xfrm>
        </p:spPr>
        <p:txBody>
          <a:bodyPr>
            <a:normAutofit/>
          </a:bodyPr>
          <a:lstStyle/>
          <a:p>
            <a:r>
              <a:rPr lang="en-US" dirty="0">
                <a:solidFill>
                  <a:srgbClr val="172169"/>
                </a:solidFill>
                <a:cs typeface="Arial" panose="020B0604020202020204" pitchFamily="34" charset="0"/>
              </a:rPr>
              <a:t>Program Objectives / Goals</a:t>
            </a:r>
          </a:p>
        </p:txBody>
      </p:sp>
      <p:sp>
        <p:nvSpPr>
          <p:cNvPr id="3" name="Content Placeholder 2"/>
          <p:cNvSpPr>
            <a:spLocks noGrp="1"/>
          </p:cNvSpPr>
          <p:nvPr>
            <p:ph idx="1"/>
          </p:nvPr>
        </p:nvSpPr>
        <p:spPr>
          <a:xfrm>
            <a:off x="577516" y="1764633"/>
            <a:ext cx="10908631" cy="4299284"/>
          </a:xfrm>
        </p:spPr>
        <p:txBody>
          <a:bodyPr>
            <a:noAutofit/>
          </a:bodyPr>
          <a:lstStyle/>
          <a:p>
            <a:pPr marL="0" marR="0" indent="0" hangingPunct="0">
              <a:spcBef>
                <a:spcPts val="0"/>
              </a:spcBef>
              <a:spcAft>
                <a:spcPts val="0"/>
              </a:spcAft>
              <a:buNone/>
            </a:pPr>
            <a:r>
              <a:rPr lang="en-US" sz="1800" dirty="0">
                <a:effectLst/>
                <a:latin typeface="Arial" panose="020B0604020202020204" pitchFamily="34" charset="0"/>
                <a:ea typeface="Times New Roman" panose="02020603050405020304" pitchFamily="18" charset="0"/>
              </a:rPr>
              <a:t> </a:t>
            </a:r>
          </a:p>
          <a:p>
            <a:pPr hangingPunct="0">
              <a:spcBef>
                <a:spcPts val="0"/>
              </a:spcBef>
            </a:pPr>
            <a:r>
              <a:rPr lang="en-US" sz="2200" dirty="0">
                <a:effectLst/>
                <a:latin typeface="Arial" panose="020B0604020202020204" pitchFamily="34" charset="0"/>
                <a:ea typeface="Calibri" panose="020F0502020204030204" pitchFamily="34" charset="0"/>
              </a:rPr>
              <a:t>The objective of this NOFO is to set </a:t>
            </a:r>
            <a:r>
              <a:rPr lang="en-US" sz="2200" dirty="0">
                <a:effectLst/>
                <a:latin typeface="Arial" panose="020B0604020202020204" pitchFamily="34" charset="0"/>
                <a:ea typeface="Times New Roman" panose="02020603050405020304" pitchFamily="18" charset="0"/>
              </a:rPr>
              <a:t>forth the requirements for the Future Energy Jobs Act Multi-Cultural Jobs Program authorized under 220 ILCS 5/16-108.12(a)(3). </a:t>
            </a:r>
          </a:p>
          <a:p>
            <a:pPr marL="0" marR="0" hangingPunct="0">
              <a:spcBef>
                <a:spcPts val="0"/>
              </a:spcBef>
              <a:spcAft>
                <a:spcPts val="0"/>
              </a:spcAft>
            </a:pPr>
            <a:endParaRPr lang="en-US" sz="1800" dirty="0">
              <a:latin typeface="Arial" panose="020B0604020202020204" pitchFamily="34" charset="0"/>
              <a:ea typeface="Times New Roman" panose="02020603050405020304" pitchFamily="18" charset="0"/>
            </a:endParaRPr>
          </a:p>
          <a:p>
            <a:pPr hangingPunct="0">
              <a:spcBef>
                <a:spcPts val="0"/>
              </a:spcBef>
            </a:pPr>
            <a:r>
              <a:rPr lang="en-US" sz="2200" dirty="0">
                <a:effectLst/>
                <a:latin typeface="Arial" panose="020B0604020202020204" pitchFamily="34" charset="0"/>
                <a:ea typeface="Times New Roman" panose="02020603050405020304" pitchFamily="18" charset="0"/>
                <a:cs typeface="Arial" panose="020B0604020202020204" pitchFamily="34" charset="0"/>
              </a:rPr>
              <a:t>Through this NOFO, the Department will fund proposals offered by  community-based,  diversity-focused  organizations   that   strive   to   provide   participants   with   development,   economic  or  career-related  opportunities  within the clean energy sector.  If feasible, Commerce anticipates providing funding for services through this NOFO in the Economic Development Regions (EDRs) that are environmental justice communities.  </a:t>
            </a:r>
          </a:p>
          <a:p>
            <a:pPr marL="0" marR="0" indent="0" hangingPunct="0">
              <a:spcBef>
                <a:spcPts val="0"/>
              </a:spcBef>
              <a:spcAft>
                <a:spcPts val="0"/>
              </a:spcAft>
              <a:buNone/>
            </a:pP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p>
            <a:pPr hangingPunct="0">
              <a:spcBef>
                <a:spcPts val="0"/>
              </a:spcBef>
            </a:pPr>
            <a:r>
              <a:rPr lang="en-US" sz="2200" dirty="0">
                <a:effectLst/>
                <a:latin typeface="Arial" panose="020B0604020202020204" pitchFamily="34" charset="0"/>
                <a:ea typeface="Times New Roman" panose="02020603050405020304" pitchFamily="18" charset="0"/>
                <a:cs typeface="Arial" panose="020B0604020202020204" pitchFamily="34" charset="0"/>
              </a:rPr>
              <a:t>The goal of this NOFO </a:t>
            </a:r>
            <a:r>
              <a:rPr lang="en-US" sz="2200" b="1" dirty="0">
                <a:effectLst/>
                <a:latin typeface="Arial" panose="020B0604020202020204" pitchFamily="34" charset="0"/>
                <a:ea typeface="Times New Roman" panose="02020603050405020304" pitchFamily="18" charset="0"/>
                <a:cs typeface="Arial" panose="020B0604020202020204" pitchFamily="34" charset="0"/>
              </a:rPr>
              <a:t>is to provide training for clean energy related occupations for diverse low-income, or economically disadvantaged populations.</a:t>
            </a:r>
          </a:p>
          <a:p>
            <a:pPr marL="0" marR="0" indent="0" hangingPunc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2E03C93-A8B5-5E4D-ADDE-FACFC10B3CD1}" type="slidenum">
              <a:rPr lang="en-US" smtClean="0"/>
              <a:pPr/>
              <a:t>4</a:t>
            </a:fld>
            <a:endParaRPr lang="en-US" dirty="0"/>
          </a:p>
        </p:txBody>
      </p:sp>
    </p:spTree>
    <p:extLst>
      <p:ext uri="{BB962C8B-B14F-4D97-AF65-F5344CB8AC3E}">
        <p14:creationId xmlns:p14="http://schemas.microsoft.com/office/powerpoint/2010/main" val="13382793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990293" y="682302"/>
            <a:ext cx="7616143" cy="561049"/>
          </a:xfrm>
          <a:prstGeom prst="rect">
            <a:avLst/>
          </a:prstGeom>
        </p:spPr>
        <p:txBody>
          <a:bodyPr>
            <a:normAutofit fontScale="90000"/>
          </a:bodyPr>
          <a:lstStyle/>
          <a:p>
            <a:pPr algn="ctr"/>
            <a:r>
              <a:rPr lang="en-US" dirty="0">
                <a:solidFill>
                  <a:srgbClr val="172169"/>
                </a:solidFill>
              </a:rPr>
              <a:t>Uniform Application for State Grant Assistance</a:t>
            </a:r>
          </a:p>
        </p:txBody>
      </p:sp>
      <p:sp>
        <p:nvSpPr>
          <p:cNvPr id="12" name="Content Placeholder 11"/>
          <p:cNvSpPr>
            <a:spLocks noGrp="1"/>
          </p:cNvSpPr>
          <p:nvPr>
            <p:ph idx="1"/>
          </p:nvPr>
        </p:nvSpPr>
        <p:spPr>
          <a:xfrm>
            <a:off x="451413" y="1794076"/>
            <a:ext cx="10902387" cy="4382887"/>
          </a:xfrm>
          <a:prstGeom prst="rect">
            <a:avLst/>
          </a:prstGeom>
        </p:spPr>
        <p:txBody>
          <a:bodyPr>
            <a:normAutofit/>
          </a:bodyPr>
          <a:lstStyle/>
          <a:p>
            <a:r>
              <a:rPr lang="en-US" dirty="0"/>
              <a:t>Agency Information</a:t>
            </a:r>
          </a:p>
          <a:p>
            <a:pPr lvl="1"/>
            <a:r>
              <a:rPr lang="en-US" dirty="0"/>
              <a:t>Funding Opportunity Information</a:t>
            </a:r>
          </a:p>
          <a:p>
            <a:pPr lvl="1"/>
            <a:r>
              <a:rPr lang="en-US" dirty="0"/>
              <a:t>Instructions on How to Submit an Application</a:t>
            </a:r>
          </a:p>
          <a:p>
            <a:pPr lvl="1"/>
            <a:r>
              <a:rPr lang="en-US" dirty="0"/>
              <a:t>Required Grant Information</a:t>
            </a:r>
          </a:p>
          <a:p>
            <a:r>
              <a:rPr lang="en-US" dirty="0"/>
              <a:t>Applicant Completed Section</a:t>
            </a:r>
          </a:p>
          <a:p>
            <a:pPr lvl="1"/>
            <a:r>
              <a:rPr lang="en-US" dirty="0"/>
              <a:t>Applicant Information</a:t>
            </a:r>
          </a:p>
          <a:p>
            <a:pPr lvl="1"/>
            <a:r>
              <a:rPr lang="en-US" dirty="0"/>
              <a:t>Contact Information</a:t>
            </a:r>
          </a:p>
          <a:p>
            <a:pPr lvl="1"/>
            <a:r>
              <a:rPr lang="en-US" dirty="0"/>
              <a:t>Key Project Information (Location, Term, Amount)</a:t>
            </a:r>
          </a:p>
          <a:p>
            <a:pPr lvl="1"/>
            <a:r>
              <a:rPr lang="en-US" dirty="0"/>
              <a:t>Fiscal Information</a:t>
            </a:r>
          </a:p>
          <a:p>
            <a:r>
              <a:rPr lang="en-US" dirty="0"/>
              <a:t>Certification</a:t>
            </a:r>
          </a:p>
        </p:txBody>
      </p:sp>
    </p:spTree>
    <p:extLst>
      <p:ext uri="{BB962C8B-B14F-4D97-AF65-F5344CB8AC3E}">
        <p14:creationId xmlns:p14="http://schemas.microsoft.com/office/powerpoint/2010/main" val="124788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948251" y="671792"/>
            <a:ext cx="7616143" cy="561049"/>
          </a:xfrm>
          <a:prstGeom prst="rect">
            <a:avLst/>
          </a:prstGeom>
        </p:spPr>
        <p:txBody>
          <a:bodyPr>
            <a:normAutofit fontScale="90000"/>
          </a:bodyPr>
          <a:lstStyle/>
          <a:p>
            <a:pPr algn="ctr"/>
            <a:r>
              <a:rPr lang="en-US" dirty="0">
                <a:solidFill>
                  <a:srgbClr val="172169"/>
                </a:solidFill>
              </a:rPr>
              <a:t>Uniform Budget Template - Overview</a:t>
            </a:r>
          </a:p>
        </p:txBody>
      </p:sp>
      <p:sp>
        <p:nvSpPr>
          <p:cNvPr id="12" name="Content Placeholder 11"/>
          <p:cNvSpPr>
            <a:spLocks noGrp="1"/>
          </p:cNvSpPr>
          <p:nvPr>
            <p:ph idx="1"/>
          </p:nvPr>
        </p:nvSpPr>
        <p:spPr>
          <a:prstGeom prst="rect">
            <a:avLst/>
          </a:prstGeom>
        </p:spPr>
        <p:txBody>
          <a:bodyPr>
            <a:normAutofit/>
          </a:bodyPr>
          <a:lstStyle/>
          <a:p>
            <a:r>
              <a:rPr lang="en-US" dirty="0"/>
              <a:t>Uniform Budget Template for most State of Illinois Grants (modeled after the SF-524 Federal Budget template).</a:t>
            </a:r>
          </a:p>
          <a:p>
            <a:r>
              <a:rPr lang="en-US" dirty="0"/>
              <a:t>Basic Budget Line Item Definitions based on the Uniform Administrative Guidelines [Develop Budget Line Items Sheet].</a:t>
            </a:r>
          </a:p>
          <a:p>
            <a:r>
              <a:rPr lang="en-US" dirty="0"/>
              <a:t>General Requirements</a:t>
            </a:r>
          </a:p>
          <a:p>
            <a:pPr lvl="1"/>
            <a:r>
              <a:rPr lang="en-US" dirty="0"/>
              <a:t>Allowable</a:t>
            </a:r>
          </a:p>
          <a:p>
            <a:pPr lvl="1"/>
            <a:r>
              <a:rPr lang="en-US" dirty="0"/>
              <a:t>Reasonable</a:t>
            </a:r>
          </a:p>
          <a:p>
            <a:pPr lvl="1"/>
            <a:r>
              <a:rPr lang="en-US" dirty="0"/>
              <a:t>Allocable</a:t>
            </a:r>
          </a:p>
          <a:p>
            <a:pPr marL="0" indent="0">
              <a:buNone/>
            </a:pPr>
            <a:endParaRPr lang="en-US" dirty="0"/>
          </a:p>
          <a:p>
            <a:endParaRPr lang="en-US" dirty="0"/>
          </a:p>
          <a:p>
            <a:endParaRPr lang="en-US" dirty="0"/>
          </a:p>
          <a:p>
            <a:endParaRPr lang="en-US" dirty="0"/>
          </a:p>
          <a:p>
            <a:pPr lvl="2"/>
            <a:endParaRPr lang="en-US" dirty="0"/>
          </a:p>
        </p:txBody>
      </p:sp>
    </p:spTree>
    <p:extLst>
      <p:ext uri="{BB962C8B-B14F-4D97-AF65-F5344CB8AC3E}">
        <p14:creationId xmlns:p14="http://schemas.microsoft.com/office/powerpoint/2010/main" val="24891727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431727" y="726479"/>
            <a:ext cx="7616143" cy="561049"/>
          </a:xfrm>
          <a:prstGeom prst="rect">
            <a:avLst/>
          </a:prstGeom>
        </p:spPr>
        <p:txBody>
          <a:bodyPr>
            <a:normAutofit fontScale="90000"/>
          </a:bodyPr>
          <a:lstStyle/>
          <a:p>
            <a:pPr algn="ctr"/>
            <a:r>
              <a:rPr lang="en-US" dirty="0">
                <a:solidFill>
                  <a:srgbClr val="172169"/>
                </a:solidFill>
              </a:rPr>
              <a:t>Allowable Costs § 200.403 </a:t>
            </a:r>
          </a:p>
        </p:txBody>
      </p:sp>
      <p:sp>
        <p:nvSpPr>
          <p:cNvPr id="12" name="Content Placeholder 11"/>
          <p:cNvSpPr>
            <a:spLocks noGrp="1"/>
          </p:cNvSpPr>
          <p:nvPr>
            <p:ph idx="1"/>
          </p:nvPr>
        </p:nvSpPr>
        <p:spPr>
          <a:xfrm>
            <a:off x="266218" y="1446834"/>
            <a:ext cx="11783028" cy="5411165"/>
          </a:xfrm>
          <a:prstGeom prst="rect">
            <a:avLst/>
          </a:prstGeom>
        </p:spPr>
        <p:txBody>
          <a:bodyPr>
            <a:noAutofit/>
          </a:bodyPr>
          <a:lstStyle/>
          <a:p>
            <a:pPr marL="0" indent="0">
              <a:buNone/>
            </a:pPr>
            <a:r>
              <a:rPr lang="en-US" sz="2000" dirty="0"/>
              <a:t>Factors affecting allowability of costs:</a:t>
            </a:r>
          </a:p>
          <a:p>
            <a:r>
              <a:rPr lang="en-US" sz="2000" dirty="0"/>
              <a:t>Be necessary and reasonable for the performance of the Federal award and be allocable under the Federal Cost Principles.</a:t>
            </a:r>
          </a:p>
          <a:p>
            <a:r>
              <a:rPr lang="en-US" sz="2000" dirty="0"/>
              <a:t>Conform to any limitations or exclusions set forth in these principles or in the Federal award as to types or amount of cost items.</a:t>
            </a:r>
          </a:p>
          <a:p>
            <a:r>
              <a:rPr lang="en-US" sz="2000" dirty="0"/>
              <a:t>Be consistent with policies and procedures that apply uniformly to both federally-financed and other activities of the non-Federal entity.</a:t>
            </a:r>
          </a:p>
          <a:p>
            <a:r>
              <a:rPr lang="en-US" sz="2000" dirty="0"/>
              <a:t>Be accorded consistent treatment.  A cost may not be assigned to a Federal award as a direct cost if any other cost incurred for the same purpose in like circumstances has been allocated to the Federal award as an indirect cost.</a:t>
            </a:r>
          </a:p>
          <a:p>
            <a:r>
              <a:rPr lang="en-US" sz="2000" dirty="0"/>
              <a:t>Be determined in accordance with generally accepted accounting principles (GAAP), except, for state and local governments and Indian tribes only, as otherwise provided for in this Part.</a:t>
            </a:r>
          </a:p>
          <a:p>
            <a:r>
              <a:rPr lang="en-US" sz="2000" dirty="0"/>
              <a:t>Not be included as a cost or used to meet cost sharing or matching requirements of any other federally financed program in either the current or a prior period.</a:t>
            </a:r>
          </a:p>
          <a:p>
            <a:r>
              <a:rPr lang="en-US" sz="2000" dirty="0"/>
              <a:t>Be adequately documented.</a:t>
            </a:r>
          </a:p>
        </p:txBody>
      </p:sp>
    </p:spTree>
    <p:extLst>
      <p:ext uri="{BB962C8B-B14F-4D97-AF65-F5344CB8AC3E}">
        <p14:creationId xmlns:p14="http://schemas.microsoft.com/office/powerpoint/2010/main" val="205277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116416" y="505762"/>
            <a:ext cx="7616143" cy="561049"/>
          </a:xfrm>
          <a:prstGeom prst="rect">
            <a:avLst/>
          </a:prstGeom>
        </p:spPr>
        <p:txBody>
          <a:bodyPr>
            <a:normAutofit fontScale="90000"/>
          </a:bodyPr>
          <a:lstStyle/>
          <a:p>
            <a:pPr algn="ctr"/>
            <a:r>
              <a:rPr lang="en-US" dirty="0">
                <a:solidFill>
                  <a:srgbClr val="172169"/>
                </a:solidFill>
              </a:rPr>
              <a:t>Reasonable Costs § 200.404 </a:t>
            </a:r>
          </a:p>
        </p:txBody>
      </p:sp>
      <p:sp>
        <p:nvSpPr>
          <p:cNvPr id="12" name="Content Placeholder 11"/>
          <p:cNvSpPr>
            <a:spLocks noGrp="1"/>
          </p:cNvSpPr>
          <p:nvPr>
            <p:ph idx="1"/>
          </p:nvPr>
        </p:nvSpPr>
        <p:spPr>
          <a:xfrm>
            <a:off x="104174" y="1299235"/>
            <a:ext cx="11968222" cy="5346117"/>
          </a:xfrm>
          <a:prstGeom prst="rect">
            <a:avLst/>
          </a:prstGeom>
        </p:spPr>
        <p:txBody>
          <a:bodyPr>
            <a:noAutofit/>
          </a:bodyPr>
          <a:lstStyle/>
          <a:p>
            <a:pPr marL="0" indent="0">
              <a:buNone/>
            </a:pPr>
            <a:r>
              <a:rPr lang="en-US" sz="2400" dirty="0"/>
              <a:t>A cost is reasonable if, in its nature and amount, it does not exceed that which would be incurred by a prudent person under the circumstances prevailing at the time the decision was made to incur the cost. The question of reasonableness is particularly important when the non-Federal entity is predominantly federally-funded. In determining reasonableness of a given cost, consideration must be given to:</a:t>
            </a:r>
          </a:p>
          <a:p>
            <a:r>
              <a:rPr lang="en-US" sz="2000" dirty="0"/>
              <a:t>Whether the cost is of a type generally recognized as ordinary and necessary for the operation of the non- Federal entity or the proper and efficient performance of the Federal award.</a:t>
            </a:r>
          </a:p>
          <a:p>
            <a:r>
              <a:rPr lang="en-US" sz="2000" dirty="0"/>
              <a:t>The restraints or requirements imposed by such factors as: sound business practices; arm’s-length bargaining; Federal, state and other laws and regulations; and terms and conditions of the Federal award.</a:t>
            </a:r>
          </a:p>
          <a:p>
            <a:r>
              <a:rPr lang="en-US" sz="2000" dirty="0"/>
              <a:t>Market prices for comparable goods or services for the geographic area.</a:t>
            </a:r>
          </a:p>
          <a:p>
            <a:r>
              <a:rPr lang="en-US" sz="2000" dirty="0"/>
              <a:t>Whether the individuals concerned acted with prudence in the circumstances considering their responsibilities to the non-Federal entity, its employees, where applicable its students or membership, the public at large, and the Federal government.</a:t>
            </a:r>
          </a:p>
          <a:p>
            <a:r>
              <a:rPr lang="en-US" sz="2000" dirty="0"/>
              <a:t>Whether the non-Federal entity significantly deviates from its established practices and policies regarding the incurrence of costs, which may unjustifiably increase the Federal award’s cost.</a:t>
            </a:r>
          </a:p>
        </p:txBody>
      </p:sp>
    </p:spTree>
    <p:extLst>
      <p:ext uri="{BB962C8B-B14F-4D97-AF65-F5344CB8AC3E}">
        <p14:creationId xmlns:p14="http://schemas.microsoft.com/office/powerpoint/2010/main" val="375948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63865" y="612130"/>
            <a:ext cx="7616143" cy="561049"/>
          </a:xfrm>
          <a:prstGeom prst="rect">
            <a:avLst/>
          </a:prstGeom>
        </p:spPr>
        <p:txBody>
          <a:bodyPr>
            <a:normAutofit fontScale="90000"/>
          </a:bodyPr>
          <a:lstStyle/>
          <a:p>
            <a:pPr algn="ctr"/>
            <a:r>
              <a:rPr lang="en-US" dirty="0">
                <a:solidFill>
                  <a:srgbClr val="172169"/>
                </a:solidFill>
              </a:rPr>
              <a:t>Allocable Costs § 200.405 </a:t>
            </a:r>
          </a:p>
        </p:txBody>
      </p:sp>
      <p:sp>
        <p:nvSpPr>
          <p:cNvPr id="12" name="Content Placeholder 11"/>
          <p:cNvSpPr>
            <a:spLocks noGrp="1"/>
          </p:cNvSpPr>
          <p:nvPr>
            <p:ph idx="1"/>
          </p:nvPr>
        </p:nvSpPr>
        <p:spPr>
          <a:xfrm>
            <a:off x="219919" y="1493134"/>
            <a:ext cx="11817752" cy="5220182"/>
          </a:xfrm>
          <a:prstGeom prst="rect">
            <a:avLst/>
          </a:prstGeom>
        </p:spPr>
        <p:txBody>
          <a:bodyPr>
            <a:noAutofit/>
          </a:bodyPr>
          <a:lstStyle/>
          <a:p>
            <a:r>
              <a:rPr lang="en-US" dirty="0"/>
              <a:t>A cost is allocable to a particular Federal award or other cost objective if the goods or services involved are chargeable or assignable to that Federal award or cost objective in accordance with relative benefits received. This standard is met if the cost:</a:t>
            </a:r>
          </a:p>
          <a:p>
            <a:pPr lvl="1"/>
            <a:r>
              <a:rPr lang="en-US" dirty="0"/>
              <a:t>Is incurred specifically for the Federal award; </a:t>
            </a:r>
          </a:p>
          <a:p>
            <a:pPr lvl="1"/>
            <a:r>
              <a:rPr lang="en-US" dirty="0"/>
              <a:t>Benefits both the Federal award and other work of the non-Federal entity and can be distributed in proportions that may be approximated using reasonable methods; and</a:t>
            </a:r>
          </a:p>
          <a:p>
            <a:pPr lvl="1"/>
            <a:r>
              <a:rPr lang="en-US" dirty="0"/>
              <a:t>Is necessary to the overall operation of the non-Federal entity and is assignable in part to the Federal award in accordance with the principles in this subpart.</a:t>
            </a:r>
            <a:endParaRPr lang="en-US" sz="2000" dirty="0"/>
          </a:p>
          <a:p>
            <a:r>
              <a:rPr lang="en-US" dirty="0"/>
              <a:t>All activities which benefit from the non-Federal entity’s indirect (F&amp;A) cost, including unallowable activities and donated services by the non-Federal entity or third parties, will receive an appropriate allocation of indirect costs.</a:t>
            </a:r>
          </a:p>
          <a:p>
            <a:endParaRPr lang="en-US" sz="900" dirty="0"/>
          </a:p>
        </p:txBody>
      </p:sp>
    </p:spTree>
    <p:extLst>
      <p:ext uri="{BB962C8B-B14F-4D97-AF65-F5344CB8AC3E}">
        <p14:creationId xmlns:p14="http://schemas.microsoft.com/office/powerpoint/2010/main" val="28273163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389685" y="891389"/>
            <a:ext cx="7616143" cy="561049"/>
          </a:xfrm>
          <a:prstGeom prst="rect">
            <a:avLst/>
          </a:prstGeom>
        </p:spPr>
        <p:txBody>
          <a:bodyPr>
            <a:normAutofit fontScale="90000"/>
          </a:bodyPr>
          <a:lstStyle/>
          <a:p>
            <a:pPr algn="ctr"/>
            <a:r>
              <a:rPr lang="en-US" dirty="0">
                <a:solidFill>
                  <a:srgbClr val="172169"/>
                </a:solidFill>
              </a:rPr>
              <a:t>Types of Costs</a:t>
            </a:r>
          </a:p>
        </p:txBody>
      </p:sp>
      <p:sp>
        <p:nvSpPr>
          <p:cNvPr id="12" name="Content Placeholder 11"/>
          <p:cNvSpPr>
            <a:spLocks noGrp="1"/>
          </p:cNvSpPr>
          <p:nvPr>
            <p:ph idx="1"/>
          </p:nvPr>
        </p:nvSpPr>
        <p:spPr>
          <a:prstGeom prst="rect">
            <a:avLst/>
          </a:prstGeom>
        </p:spPr>
        <p:txBody>
          <a:bodyPr>
            <a:normAutofit lnSpcReduction="10000"/>
          </a:bodyPr>
          <a:lstStyle/>
          <a:p>
            <a:r>
              <a:rPr lang="en-US" b="1" dirty="0"/>
              <a:t>Direct costs</a:t>
            </a:r>
            <a:r>
              <a:rPr lang="en-US" dirty="0"/>
              <a:t>:  Costs that can be identified specifically with a particular final cost objective, such as a Federal award, or other internally or externally funded activity, or that can be directly assigned to such activities relatively easily with a high degree of accuracy. </a:t>
            </a:r>
            <a:r>
              <a:rPr lang="en-US" b="1" dirty="0"/>
              <a:t>§ 200.413 </a:t>
            </a:r>
          </a:p>
          <a:p>
            <a:endParaRPr lang="en-US" dirty="0"/>
          </a:p>
          <a:p>
            <a:r>
              <a:rPr lang="en-US" b="1" dirty="0"/>
              <a:t>Indirect Costs (Facilities and Administration): </a:t>
            </a:r>
            <a:r>
              <a:rPr lang="en-US" dirty="0"/>
              <a:t>Costs incurred for a common or joint purpose benefitting more than one cost objective, and not readily assignable to the cost objectives specifically benefitted, without effort disproportionate to the results achieved.</a:t>
            </a:r>
            <a:r>
              <a:rPr lang="en-US" b="1" dirty="0"/>
              <a:t> § 200.456</a:t>
            </a:r>
          </a:p>
        </p:txBody>
      </p:sp>
    </p:spTree>
    <p:extLst>
      <p:ext uri="{BB962C8B-B14F-4D97-AF65-F5344CB8AC3E}">
        <p14:creationId xmlns:p14="http://schemas.microsoft.com/office/powerpoint/2010/main" val="26833641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263561" y="721633"/>
            <a:ext cx="7616143" cy="561049"/>
          </a:xfrm>
          <a:prstGeom prst="rect">
            <a:avLst/>
          </a:prstGeom>
        </p:spPr>
        <p:txBody>
          <a:bodyPr>
            <a:normAutofit fontScale="90000"/>
          </a:bodyPr>
          <a:lstStyle/>
          <a:p>
            <a:pPr algn="ctr"/>
            <a:r>
              <a:rPr lang="en-US" dirty="0">
                <a:solidFill>
                  <a:srgbClr val="172169"/>
                </a:solidFill>
              </a:rPr>
              <a:t>Uniform Budget Template Outline</a:t>
            </a:r>
          </a:p>
        </p:txBody>
      </p:sp>
      <p:sp>
        <p:nvSpPr>
          <p:cNvPr id="12" name="Content Placeholder 11"/>
          <p:cNvSpPr>
            <a:spLocks noGrp="1"/>
          </p:cNvSpPr>
          <p:nvPr>
            <p:ph idx="1"/>
          </p:nvPr>
        </p:nvSpPr>
        <p:spPr>
          <a:xfrm>
            <a:off x="838200" y="1823877"/>
            <a:ext cx="10515600" cy="4058796"/>
          </a:xfrm>
          <a:prstGeom prst="rect">
            <a:avLst/>
          </a:prstGeom>
        </p:spPr>
        <p:txBody>
          <a:bodyPr>
            <a:normAutofit fontScale="92500" lnSpcReduction="10000"/>
          </a:bodyPr>
          <a:lstStyle/>
          <a:p>
            <a:r>
              <a:rPr lang="en-US" b="1" dirty="0"/>
              <a:t>Section A – Grant Funds</a:t>
            </a:r>
          </a:p>
          <a:p>
            <a:pPr lvl="1"/>
            <a:r>
              <a:rPr lang="en-US" dirty="0"/>
              <a:t>Summary</a:t>
            </a:r>
          </a:p>
          <a:p>
            <a:pPr lvl="1"/>
            <a:r>
              <a:rPr lang="en-US" dirty="0"/>
              <a:t>Indirect Cost Rate Information</a:t>
            </a:r>
          </a:p>
          <a:p>
            <a:r>
              <a:rPr lang="en-US" b="1" dirty="0"/>
              <a:t>Section B Match</a:t>
            </a:r>
          </a:p>
          <a:p>
            <a:pPr lvl="1"/>
            <a:r>
              <a:rPr lang="en-US" dirty="0"/>
              <a:t>Cash </a:t>
            </a:r>
          </a:p>
          <a:p>
            <a:pPr lvl="1"/>
            <a:r>
              <a:rPr lang="en-US" dirty="0"/>
              <a:t>In-Kind</a:t>
            </a:r>
          </a:p>
          <a:p>
            <a:pPr lvl="1"/>
            <a:r>
              <a:rPr lang="en-US" dirty="0"/>
              <a:t>Leverage</a:t>
            </a:r>
          </a:p>
          <a:p>
            <a:r>
              <a:rPr lang="en-US" dirty="0"/>
              <a:t>Certification</a:t>
            </a:r>
          </a:p>
          <a:p>
            <a:r>
              <a:rPr lang="en-US" dirty="0"/>
              <a:t>FFATA Data Collection</a:t>
            </a:r>
          </a:p>
          <a:p>
            <a:r>
              <a:rPr lang="en-US" b="1" dirty="0"/>
              <a:t>Section C – Budget Worksheet &amp; Narrative</a:t>
            </a:r>
          </a:p>
          <a:p>
            <a:endParaRPr lang="en-US" dirty="0"/>
          </a:p>
          <a:p>
            <a:pPr lvl="2"/>
            <a:endParaRPr lang="en-US" dirty="0"/>
          </a:p>
        </p:txBody>
      </p:sp>
      <p:pic>
        <p:nvPicPr>
          <p:cNvPr id="3074" name="Picture 2" descr="Instruction Images, Stock Photos &amp; Vectors | Shutterstock">
            <a:extLst>
              <a:ext uri="{FF2B5EF4-FFF2-40B4-BE49-F238E27FC236}">
                <a16:creationId xmlns:a16="http://schemas.microsoft.com/office/drawing/2014/main" id="{7429A082-FC02-45E1-9828-01048F172F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749"/>
          <a:stretch/>
        </p:blipFill>
        <p:spPr bwMode="auto">
          <a:xfrm>
            <a:off x="6490137" y="1927335"/>
            <a:ext cx="5034111" cy="3159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1862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484279" y="789541"/>
            <a:ext cx="7616143" cy="561049"/>
          </a:xfrm>
          <a:prstGeom prst="rect">
            <a:avLst/>
          </a:prstGeom>
        </p:spPr>
        <p:txBody>
          <a:bodyPr>
            <a:normAutofit fontScale="90000"/>
          </a:bodyPr>
          <a:lstStyle/>
          <a:p>
            <a:pPr algn="ctr"/>
            <a:r>
              <a:rPr lang="en-US" dirty="0">
                <a:solidFill>
                  <a:srgbClr val="172169"/>
                </a:solidFill>
              </a:rPr>
              <a:t>Uniform Budget Template Section A: State of Illinois Funds</a:t>
            </a:r>
          </a:p>
        </p:txBody>
      </p:sp>
      <p:sp>
        <p:nvSpPr>
          <p:cNvPr id="12" name="Content Placeholder 11"/>
          <p:cNvSpPr>
            <a:spLocks noGrp="1"/>
          </p:cNvSpPr>
          <p:nvPr>
            <p:ph idx="1"/>
          </p:nvPr>
        </p:nvSpPr>
        <p:spPr>
          <a:xfrm>
            <a:off x="838200" y="1875692"/>
            <a:ext cx="10515600" cy="4301271"/>
          </a:xfrm>
          <a:prstGeom prst="rect">
            <a:avLst/>
          </a:prstGeom>
        </p:spPr>
        <p:txBody>
          <a:bodyPr>
            <a:normAutofit/>
          </a:bodyPr>
          <a:lstStyle/>
          <a:p>
            <a:r>
              <a:rPr lang="en-US" dirty="0"/>
              <a:t>Includes funding that is provided by the state awarding agency regardless if the grant is state or Federally funded (federal pass-through funds).</a:t>
            </a:r>
          </a:p>
          <a:p>
            <a:r>
              <a:rPr lang="en-US" dirty="0"/>
              <a:t>The standard budget line item definitions are consistent with the Uniform Administrative Guidance.</a:t>
            </a:r>
          </a:p>
          <a:p>
            <a:r>
              <a:rPr lang="en-US" dirty="0"/>
              <a:t>The line items that are not applicable to the grant program are </a:t>
            </a:r>
            <a:r>
              <a:rPr lang="en-US" i="1" dirty="0"/>
              <a:t>“grayed out”.</a:t>
            </a:r>
          </a:p>
          <a:p>
            <a:r>
              <a:rPr lang="en-US" dirty="0"/>
              <a:t>The Uniform Budget Template provides a space for Program-Specific line items.</a:t>
            </a:r>
          </a:p>
          <a:p>
            <a:endParaRPr lang="en-US" dirty="0"/>
          </a:p>
          <a:p>
            <a:endParaRPr lang="en-US" dirty="0"/>
          </a:p>
          <a:p>
            <a:pPr lvl="2"/>
            <a:endParaRPr lang="en-US" dirty="0"/>
          </a:p>
        </p:txBody>
      </p:sp>
    </p:spTree>
    <p:extLst>
      <p:ext uri="{BB962C8B-B14F-4D97-AF65-F5344CB8AC3E}">
        <p14:creationId xmlns:p14="http://schemas.microsoft.com/office/powerpoint/2010/main" val="41345876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84886" y="702203"/>
            <a:ext cx="7616143" cy="561049"/>
          </a:xfrm>
          <a:prstGeom prst="rect">
            <a:avLst/>
          </a:prstGeom>
        </p:spPr>
        <p:txBody>
          <a:bodyPr>
            <a:normAutofit fontScale="90000"/>
          </a:bodyPr>
          <a:lstStyle/>
          <a:p>
            <a:pPr algn="ctr"/>
            <a:r>
              <a:rPr lang="en-US" dirty="0">
                <a:solidFill>
                  <a:srgbClr val="172169"/>
                </a:solidFill>
              </a:rPr>
              <a:t>Section A: Indirect Cost Selection</a:t>
            </a:r>
          </a:p>
        </p:txBody>
      </p:sp>
      <p:sp>
        <p:nvSpPr>
          <p:cNvPr id="12" name="Content Placeholder 11"/>
          <p:cNvSpPr>
            <a:spLocks noGrp="1"/>
          </p:cNvSpPr>
          <p:nvPr>
            <p:ph idx="1"/>
          </p:nvPr>
        </p:nvSpPr>
        <p:spPr>
          <a:xfrm>
            <a:off x="289367" y="1701478"/>
            <a:ext cx="11690429" cy="4988689"/>
          </a:xfrm>
          <a:prstGeom prst="rect">
            <a:avLst/>
          </a:prstGeom>
        </p:spPr>
        <p:txBody>
          <a:bodyPr>
            <a:normAutofit lnSpcReduction="10000"/>
          </a:bodyPr>
          <a:lstStyle/>
          <a:p>
            <a:pPr marL="0" indent="0">
              <a:buNone/>
            </a:pPr>
            <a:r>
              <a:rPr lang="en-US" dirty="0"/>
              <a:t>All grantees must complete the Indirect Cost Rate Form and select one of the following options:</a:t>
            </a:r>
          </a:p>
          <a:p>
            <a:pPr marL="0" indent="0">
              <a:buNone/>
            </a:pPr>
            <a:endParaRPr lang="en-US" sz="900" dirty="0"/>
          </a:p>
          <a:p>
            <a:pPr>
              <a:buFont typeface="Wingdings" panose="05000000000000000000" pitchFamily="2" charset="2"/>
              <a:buChar char="ü"/>
            </a:pPr>
            <a:r>
              <a:rPr lang="en-US" sz="2400" dirty="0"/>
              <a:t>Use the current Federally approved indirect cost rate as a result of being a direct grant recipient from a Federal awarding agency;</a:t>
            </a:r>
          </a:p>
          <a:p>
            <a:pPr marL="0" indent="0">
              <a:buNone/>
            </a:pPr>
            <a:r>
              <a:rPr lang="en-US" sz="1000" dirty="0"/>
              <a:t> </a:t>
            </a:r>
          </a:p>
          <a:p>
            <a:pPr>
              <a:buFont typeface="Wingdings" panose="05000000000000000000" pitchFamily="2" charset="2"/>
              <a:buChar char="ü"/>
            </a:pPr>
            <a:r>
              <a:rPr lang="en-US" sz="2400" dirty="0"/>
              <a:t>Negotiate a rate with the State of Illinois by first submitting an Indirect Cost Rate Proposal to the State of Illinois’ Centralized Indirect Cost Unit;</a:t>
            </a:r>
          </a:p>
          <a:p>
            <a:pPr>
              <a:buFont typeface="Wingdings" panose="05000000000000000000" pitchFamily="2" charset="2"/>
              <a:buChar char="ü"/>
            </a:pPr>
            <a:endParaRPr lang="en-US" sz="1000" dirty="0"/>
          </a:p>
          <a:p>
            <a:pPr>
              <a:buFont typeface="Wingdings" panose="05000000000000000000" pitchFamily="2" charset="2"/>
              <a:buChar char="ü"/>
            </a:pPr>
            <a:r>
              <a:rPr lang="en-US" sz="2400" dirty="0"/>
              <a:t>Use the Federal “de minimis” rate of 10% of modified total direct costs (MTDC); </a:t>
            </a:r>
          </a:p>
          <a:p>
            <a:pPr>
              <a:buFont typeface="Wingdings" panose="05000000000000000000" pitchFamily="2" charset="2"/>
              <a:buChar char="ü"/>
            </a:pPr>
            <a:endParaRPr lang="en-US" sz="1000" dirty="0"/>
          </a:p>
          <a:p>
            <a:pPr>
              <a:buFont typeface="Wingdings" panose="05000000000000000000" pitchFamily="2" charset="2"/>
              <a:buChar char="ü"/>
            </a:pPr>
            <a:r>
              <a:rPr lang="en-US" sz="2400" dirty="0"/>
              <a:t>Use a Restricted Rate designated by programmatic or statutory policy; </a:t>
            </a:r>
          </a:p>
          <a:p>
            <a:pPr>
              <a:buFont typeface="Wingdings" panose="05000000000000000000" pitchFamily="2" charset="2"/>
              <a:buChar char="ü"/>
            </a:pPr>
            <a:endParaRPr lang="en-US" sz="1000" dirty="0"/>
          </a:p>
          <a:p>
            <a:pPr>
              <a:buFont typeface="Wingdings" panose="05000000000000000000" pitchFamily="2" charset="2"/>
              <a:buChar char="ü"/>
            </a:pPr>
            <a:r>
              <a:rPr lang="en-US" sz="2400" dirty="0"/>
              <a:t>Choose not to request reimbursement of indirect costs.</a:t>
            </a:r>
          </a:p>
          <a:p>
            <a:pPr lvl="1"/>
            <a:endParaRPr lang="en-US" dirty="0"/>
          </a:p>
        </p:txBody>
      </p:sp>
    </p:spTree>
    <p:extLst>
      <p:ext uri="{BB962C8B-B14F-4D97-AF65-F5344CB8AC3E}">
        <p14:creationId xmlns:p14="http://schemas.microsoft.com/office/powerpoint/2010/main" val="6737386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347644" y="610865"/>
            <a:ext cx="7616143" cy="561049"/>
          </a:xfrm>
          <a:prstGeom prst="rect">
            <a:avLst/>
          </a:prstGeom>
        </p:spPr>
        <p:txBody>
          <a:bodyPr>
            <a:normAutofit fontScale="90000"/>
          </a:bodyPr>
          <a:lstStyle/>
          <a:p>
            <a:pPr algn="ctr"/>
            <a:r>
              <a:rPr lang="en-US" dirty="0">
                <a:solidFill>
                  <a:srgbClr val="172169"/>
                </a:solidFill>
              </a:rPr>
              <a:t>Section B: Non-State of Illinois Funds:  Matching Funds</a:t>
            </a:r>
          </a:p>
        </p:txBody>
      </p:sp>
      <p:sp>
        <p:nvSpPr>
          <p:cNvPr id="12" name="Content Placeholder 11"/>
          <p:cNvSpPr>
            <a:spLocks noGrp="1"/>
          </p:cNvSpPr>
          <p:nvPr>
            <p:ph idx="1"/>
          </p:nvPr>
        </p:nvSpPr>
        <p:spPr>
          <a:xfrm>
            <a:off x="259689" y="1587957"/>
            <a:ext cx="11673810" cy="5268262"/>
          </a:xfrm>
          <a:prstGeom prst="rect">
            <a:avLst/>
          </a:prstGeom>
        </p:spPr>
        <p:txBody>
          <a:bodyPr>
            <a:normAutofit fontScale="55000" lnSpcReduction="20000"/>
          </a:bodyPr>
          <a:lstStyle/>
          <a:p>
            <a:pPr marL="0" indent="0">
              <a:buNone/>
            </a:pPr>
            <a:r>
              <a:rPr lang="en-US" sz="4600" dirty="0"/>
              <a:t>For all Federal awards, any shared costs or matching funds and all contributions, including cash and third party in-kind contributions, must be accepted as part of the non-Federal entity’s cost sharing or matching when such contributions meet all of the following criteria:</a:t>
            </a:r>
          </a:p>
          <a:p>
            <a:r>
              <a:rPr lang="en-US" sz="4600" dirty="0"/>
              <a:t>Are verifiable from the non- Federal entity’s records;</a:t>
            </a:r>
          </a:p>
          <a:p>
            <a:r>
              <a:rPr lang="en-US" sz="4600" dirty="0"/>
              <a:t>Are not included as contributions for any other Federal award;</a:t>
            </a:r>
          </a:p>
          <a:p>
            <a:r>
              <a:rPr lang="en-US" sz="4600" dirty="0"/>
              <a:t>Are necessary and reasonable for accomplishment of project or program objectives;</a:t>
            </a:r>
          </a:p>
          <a:p>
            <a:r>
              <a:rPr lang="en-US" sz="4600" dirty="0"/>
              <a:t>Are allowable under Subpart E— Cost Principles of this Part;</a:t>
            </a:r>
          </a:p>
          <a:p>
            <a:r>
              <a:rPr lang="en-US" sz="4600" dirty="0"/>
              <a:t>Are not paid by the Federal government under another Federal award, except where the Federal statute authorizing a program specifically provides that Federal funds made available for such program can be applied to matching or cost sharing requirements of other Federal programs;</a:t>
            </a:r>
          </a:p>
          <a:p>
            <a:r>
              <a:rPr lang="en-US" sz="4600" dirty="0"/>
              <a:t>Are provided for in the approved budget when required by the Federal awarding agency; and</a:t>
            </a:r>
          </a:p>
          <a:p>
            <a:r>
              <a:rPr lang="en-US" sz="4600" dirty="0"/>
              <a:t>Conform to other provisions of this Part, as applicable.</a:t>
            </a:r>
          </a:p>
          <a:p>
            <a:pPr lvl="1"/>
            <a:endParaRPr lang="en-US" sz="4000" dirty="0"/>
          </a:p>
        </p:txBody>
      </p:sp>
    </p:spTree>
    <p:extLst>
      <p:ext uri="{BB962C8B-B14F-4D97-AF65-F5344CB8AC3E}">
        <p14:creationId xmlns:p14="http://schemas.microsoft.com/office/powerpoint/2010/main" val="718213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1010" y="610865"/>
            <a:ext cx="8499727" cy="821120"/>
          </a:xfrm>
        </p:spPr>
        <p:txBody>
          <a:bodyPr>
            <a:normAutofit/>
          </a:bodyPr>
          <a:lstStyle/>
          <a:p>
            <a:r>
              <a:rPr lang="en-US" dirty="0">
                <a:solidFill>
                  <a:srgbClr val="172169"/>
                </a:solidFill>
              </a:rPr>
              <a:t>Support of Clean Energy Industry</a:t>
            </a:r>
          </a:p>
        </p:txBody>
      </p:sp>
      <p:sp>
        <p:nvSpPr>
          <p:cNvPr id="3" name="Content Placeholder 2"/>
          <p:cNvSpPr>
            <a:spLocks noGrp="1"/>
          </p:cNvSpPr>
          <p:nvPr>
            <p:ph idx="1"/>
          </p:nvPr>
        </p:nvSpPr>
        <p:spPr>
          <a:xfrm>
            <a:off x="3888866" y="2975414"/>
            <a:ext cx="7567410" cy="2205671"/>
          </a:xfrm>
        </p:spPr>
        <p:txBody>
          <a:bodyPr>
            <a:noAutofit/>
          </a:bodyPr>
          <a:lstStyle/>
          <a:p>
            <a:pPr algn="just">
              <a:spcBef>
                <a:spcPts val="0"/>
              </a:spcBef>
            </a:pPr>
            <a:r>
              <a:rPr lang="en-US" sz="2200" i="1" dirty="0">
                <a:effectLst/>
                <a:latin typeface="Arial" panose="020B0604020202020204" pitchFamily="34" charset="0"/>
                <a:ea typeface="Calibri" panose="020F0502020204030204" pitchFamily="34" charset="0"/>
                <a:cs typeface="Arial" panose="020B0604020202020204" pitchFamily="34" charset="0"/>
              </a:rPr>
              <a:t>Illinois </a:t>
            </a:r>
            <a:r>
              <a:rPr lang="en-US" sz="2000" i="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Clean energy jobs surged nearly 7 percent in the second half of 2020 to employ more than 115,00 Illinoisans across the state, according </a:t>
            </a:r>
            <a:r>
              <a:rPr lang="en-US" sz="2000" i="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to the sixth annual Clean Jobs America report</a:t>
            </a:r>
            <a:r>
              <a:rPr lang="en-US" sz="2000" i="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from </a:t>
            </a:r>
            <a:r>
              <a:rPr lang="en-US" sz="2000" i="1" strike="noStrike"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E2</a:t>
            </a:r>
            <a:r>
              <a:rPr lang="en-US" sz="2000" i="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Despite dropping clean energy jobs overall in 2020 due to the pandemic-fueled economic crisis, Illinois’ ranking among states actually improved as the state now has the most clean energy jobs in the Midwest and fifth most nationwide.</a:t>
            </a:r>
          </a:p>
          <a:p>
            <a:pPr algn="just">
              <a:spcBef>
                <a:spcPts val="0"/>
              </a:spcBef>
            </a:pPr>
            <a:endParaRPr lang="en-US" sz="2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2E03C93-A8B5-5E4D-ADDE-FACFC10B3CD1}" type="slidenum">
              <a:rPr lang="en-US" smtClean="0"/>
              <a:pPr/>
              <a:t>5</a:t>
            </a:fld>
            <a:endParaRPr lang="en-US" dirty="0"/>
          </a:p>
        </p:txBody>
      </p:sp>
      <p:pic>
        <p:nvPicPr>
          <p:cNvPr id="6" name="Picture 5">
            <a:extLst>
              <a:ext uri="{FF2B5EF4-FFF2-40B4-BE49-F238E27FC236}">
                <a16:creationId xmlns:a16="http://schemas.microsoft.com/office/drawing/2014/main" id="{FF47918B-0CB4-45D5-9EBE-057A75CE2232}"/>
              </a:ext>
            </a:extLst>
          </p:cNvPr>
          <p:cNvPicPr>
            <a:picLocks noChangeAspect="1"/>
          </p:cNvPicPr>
          <p:nvPr/>
        </p:nvPicPr>
        <p:blipFill>
          <a:blip r:embed="rId5"/>
          <a:srcRect/>
          <a:stretch/>
        </p:blipFill>
        <p:spPr>
          <a:xfrm>
            <a:off x="588579" y="3002662"/>
            <a:ext cx="3116575" cy="2205671"/>
          </a:xfrm>
          <a:prstGeom prst="rect">
            <a:avLst/>
          </a:prstGeom>
          <a:ln>
            <a:noFill/>
          </a:ln>
          <a:effectLst>
            <a:softEdge rad="112500"/>
          </a:effectLst>
        </p:spPr>
      </p:pic>
      <p:sp>
        <p:nvSpPr>
          <p:cNvPr id="7" name="TextBox 6">
            <a:extLst>
              <a:ext uri="{FF2B5EF4-FFF2-40B4-BE49-F238E27FC236}">
                <a16:creationId xmlns:a16="http://schemas.microsoft.com/office/drawing/2014/main" id="{410F51D3-0C1D-4D04-9E07-9D1D72FB26CD}"/>
              </a:ext>
            </a:extLst>
          </p:cNvPr>
          <p:cNvSpPr txBox="1"/>
          <p:nvPr/>
        </p:nvSpPr>
        <p:spPr>
          <a:xfrm>
            <a:off x="588579" y="1774098"/>
            <a:ext cx="11025352" cy="1015663"/>
          </a:xfrm>
          <a:prstGeom prst="rect">
            <a:avLst/>
          </a:prstGeom>
          <a:noFill/>
        </p:spPr>
        <p:txBody>
          <a:bodyPr wrap="square">
            <a:spAutoFit/>
          </a:bodyPr>
          <a:lstStyle/>
          <a:p>
            <a:pPr marL="342900" indent="-342900" algn="just">
              <a:spcBef>
                <a:spcPts val="0"/>
              </a:spcBef>
              <a:buFont typeface="Arial" panose="020B0604020202020204" pitchFamily="34" charset="0"/>
              <a:buChar char="•"/>
            </a:pPr>
            <a:r>
              <a:rPr lang="en-US" sz="2000" b="0" i="1" dirty="0">
                <a:solidFill>
                  <a:schemeClr val="tx1">
                    <a:lumMod val="65000"/>
                    <a:lumOff val="35000"/>
                  </a:schemeClr>
                </a:solidFill>
                <a:effectLst/>
                <a:latin typeface="Arial" panose="020B0604020202020204" pitchFamily="34" charset="0"/>
                <a:cs typeface="Arial" panose="020B0604020202020204" pitchFamily="34" charset="0"/>
              </a:rPr>
              <a:t>Clean energy jobs in 2020 accounted for </a:t>
            </a:r>
            <a:r>
              <a:rPr lang="en-US" sz="2000" i="1" dirty="0">
                <a:solidFill>
                  <a:schemeClr val="tx1">
                    <a:lumMod val="65000"/>
                    <a:lumOff val="35000"/>
                  </a:schemeClr>
                </a:solidFill>
                <a:effectLst/>
                <a:latin typeface="Arial" panose="020B0604020202020204" pitchFamily="34" charset="0"/>
                <a:cs typeface="Arial" panose="020B0604020202020204" pitchFamily="34" charset="0"/>
              </a:rPr>
              <a:t>2.2% of total U.S. employment </a:t>
            </a:r>
            <a:r>
              <a:rPr lang="en-US" sz="2000" b="0" i="1" dirty="0">
                <a:solidFill>
                  <a:schemeClr val="tx1">
                    <a:lumMod val="65000"/>
                    <a:lumOff val="35000"/>
                  </a:schemeClr>
                </a:solidFill>
                <a:effectLst/>
                <a:latin typeface="Arial" panose="020B0604020202020204" pitchFamily="34" charset="0"/>
                <a:cs typeface="Arial" panose="020B0604020202020204" pitchFamily="34" charset="0"/>
              </a:rPr>
              <a:t>or more than one in every 50 American workers. Clean energy workers now account for 19% of all construction jobs, more than 5% of jobs in wholesale trade and more than 4% of all manufacturing jobs</a:t>
            </a:r>
            <a:r>
              <a:rPr lang="en-US" sz="2000" b="0" i="1" dirty="0">
                <a:solidFill>
                  <a:schemeClr val="tx1">
                    <a:lumMod val="65000"/>
                    <a:lumOff val="35000"/>
                  </a:schemeClr>
                </a:solidFill>
                <a:effectLst/>
                <a:latin typeface="Roboto" panose="02000000000000000000" pitchFamily="2" charset="0"/>
              </a:rPr>
              <a:t>.</a:t>
            </a:r>
            <a:endParaRPr lang="en-US" sz="2000" i="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482836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990292" y="664682"/>
            <a:ext cx="7616143" cy="561049"/>
          </a:xfrm>
          <a:prstGeom prst="rect">
            <a:avLst/>
          </a:prstGeom>
        </p:spPr>
        <p:txBody>
          <a:bodyPr>
            <a:normAutofit fontScale="90000"/>
          </a:bodyPr>
          <a:lstStyle/>
          <a:p>
            <a:pPr algn="ctr"/>
            <a:r>
              <a:rPr lang="en-US" dirty="0">
                <a:solidFill>
                  <a:srgbClr val="172169"/>
                </a:solidFill>
              </a:rPr>
              <a:t>Uniform Grant Agreement - Part I</a:t>
            </a:r>
          </a:p>
        </p:txBody>
      </p:sp>
      <p:sp>
        <p:nvSpPr>
          <p:cNvPr id="12" name="Content Placeholder 11"/>
          <p:cNvSpPr>
            <a:spLocks noGrp="1"/>
          </p:cNvSpPr>
          <p:nvPr>
            <p:ph idx="1"/>
          </p:nvPr>
        </p:nvSpPr>
        <p:spPr>
          <a:xfrm>
            <a:off x="721920" y="1645005"/>
            <a:ext cx="6076443" cy="4051006"/>
          </a:xfrm>
          <a:prstGeom prst="rect">
            <a:avLst/>
          </a:prstGeom>
        </p:spPr>
        <p:txBody>
          <a:bodyPr>
            <a:normAutofit fontScale="92500" lnSpcReduction="20000"/>
          </a:bodyPr>
          <a:lstStyle/>
          <a:p>
            <a:pPr>
              <a:spcBef>
                <a:spcPts val="1200"/>
              </a:spcBef>
              <a:spcAft>
                <a:spcPts val="600"/>
              </a:spcAft>
            </a:pPr>
            <a:r>
              <a:rPr lang="en-US" dirty="0">
                <a:solidFill>
                  <a:schemeClr val="tx1"/>
                </a:solidFill>
              </a:rPr>
              <a:t>Article I Award and Grantee Specific Information</a:t>
            </a:r>
          </a:p>
          <a:p>
            <a:pPr>
              <a:spcBef>
                <a:spcPts val="1200"/>
              </a:spcBef>
              <a:spcAft>
                <a:spcPts val="600"/>
              </a:spcAft>
            </a:pPr>
            <a:r>
              <a:rPr lang="en-US" dirty="0">
                <a:solidFill>
                  <a:schemeClr val="tx1"/>
                </a:solidFill>
              </a:rPr>
              <a:t>Article II Required Representations</a:t>
            </a:r>
          </a:p>
          <a:p>
            <a:pPr>
              <a:spcBef>
                <a:spcPts val="1200"/>
              </a:spcBef>
              <a:spcAft>
                <a:spcPts val="600"/>
              </a:spcAft>
            </a:pPr>
            <a:r>
              <a:rPr lang="en-US" dirty="0">
                <a:solidFill>
                  <a:schemeClr val="tx1"/>
                </a:solidFill>
              </a:rPr>
              <a:t>Article III Definitions</a:t>
            </a:r>
          </a:p>
          <a:p>
            <a:pPr>
              <a:spcBef>
                <a:spcPts val="1200"/>
              </a:spcBef>
              <a:spcAft>
                <a:spcPts val="600"/>
              </a:spcAft>
            </a:pPr>
            <a:r>
              <a:rPr lang="en-US" dirty="0">
                <a:solidFill>
                  <a:schemeClr val="tx1"/>
                </a:solidFill>
              </a:rPr>
              <a:t>Article IV Payment</a:t>
            </a:r>
          </a:p>
          <a:p>
            <a:pPr>
              <a:spcBef>
                <a:spcPts val="1200"/>
              </a:spcBef>
              <a:spcAft>
                <a:spcPts val="600"/>
              </a:spcAft>
            </a:pPr>
            <a:r>
              <a:rPr lang="en-US" dirty="0">
                <a:solidFill>
                  <a:schemeClr val="tx1"/>
                </a:solidFill>
              </a:rPr>
              <a:t>Article V Scope of Grant Activities/Purpose of Grant</a:t>
            </a:r>
          </a:p>
          <a:p>
            <a:pPr>
              <a:spcBef>
                <a:spcPts val="1200"/>
              </a:spcBef>
              <a:spcAft>
                <a:spcPts val="600"/>
              </a:spcAft>
            </a:pPr>
            <a:r>
              <a:rPr lang="en-US" dirty="0">
                <a:solidFill>
                  <a:schemeClr val="tx1"/>
                </a:solidFill>
              </a:rPr>
              <a:t>Article VI Budget</a:t>
            </a:r>
          </a:p>
          <a:p>
            <a:pPr>
              <a:spcBef>
                <a:spcPts val="1200"/>
              </a:spcBef>
              <a:spcAft>
                <a:spcPts val="600"/>
              </a:spcAft>
            </a:pPr>
            <a:r>
              <a:rPr lang="en-US" sz="2800" dirty="0"/>
              <a:t>Article VII Allowable Costs</a:t>
            </a:r>
          </a:p>
          <a:p>
            <a:pPr>
              <a:spcBef>
                <a:spcPts val="1200"/>
              </a:spcBef>
              <a:spcAft>
                <a:spcPts val="600"/>
              </a:spcAft>
            </a:pPr>
            <a:endParaRPr lang="en-US" dirty="0">
              <a:solidFill>
                <a:schemeClr val="tx1"/>
              </a:solidFill>
            </a:endParaRPr>
          </a:p>
          <a:p>
            <a:pPr>
              <a:spcBef>
                <a:spcPts val="1200"/>
              </a:spcBef>
              <a:spcAft>
                <a:spcPts val="600"/>
              </a:spcAft>
            </a:pPr>
            <a:endParaRPr lang="en-US" dirty="0">
              <a:solidFill>
                <a:schemeClr val="tx1"/>
              </a:solidFill>
            </a:endParaRPr>
          </a:p>
          <a:p>
            <a:pPr>
              <a:spcBef>
                <a:spcPts val="1200"/>
              </a:spcBef>
              <a:spcAft>
                <a:spcPts val="600"/>
              </a:spcAft>
            </a:pPr>
            <a:endParaRPr lang="en-US" dirty="0">
              <a:solidFill>
                <a:schemeClr val="tx1"/>
              </a:solidFill>
            </a:endParaRPr>
          </a:p>
          <a:p>
            <a:pPr>
              <a:spcBef>
                <a:spcPts val="1200"/>
              </a:spcBef>
              <a:spcAft>
                <a:spcPts val="600"/>
              </a:spcAft>
            </a:pPr>
            <a:endParaRPr lang="en-US" dirty="0">
              <a:solidFill>
                <a:schemeClr val="tx1"/>
              </a:solidFill>
            </a:endParaRPr>
          </a:p>
          <a:p>
            <a:pPr>
              <a:spcBef>
                <a:spcPts val="1200"/>
              </a:spcBef>
              <a:spcAft>
                <a:spcPts val="600"/>
              </a:spcAft>
            </a:pPr>
            <a:endParaRPr lang="en-US" dirty="0">
              <a:solidFill>
                <a:schemeClr val="tx1"/>
              </a:solidFill>
            </a:endParaRPr>
          </a:p>
          <a:p>
            <a:pPr>
              <a:spcBef>
                <a:spcPts val="1200"/>
              </a:spcBef>
              <a:spcAft>
                <a:spcPts val="600"/>
              </a:spcAft>
            </a:pPr>
            <a:endParaRPr lang="en-US" dirty="0">
              <a:solidFill>
                <a:schemeClr val="tx1"/>
              </a:solidFill>
            </a:endParaRPr>
          </a:p>
          <a:p>
            <a:pPr lvl="2">
              <a:spcBef>
                <a:spcPts val="1200"/>
              </a:spcBef>
              <a:spcAft>
                <a:spcPts val="600"/>
              </a:spcAft>
            </a:pPr>
            <a:endParaRPr lang="en-US" dirty="0">
              <a:solidFill>
                <a:schemeClr val="tx1"/>
              </a:solidFill>
            </a:endParaRPr>
          </a:p>
        </p:txBody>
      </p:sp>
      <p:sp>
        <p:nvSpPr>
          <p:cNvPr id="5" name="TextBox 4">
            <a:extLst>
              <a:ext uri="{FF2B5EF4-FFF2-40B4-BE49-F238E27FC236}">
                <a16:creationId xmlns:a16="http://schemas.microsoft.com/office/drawing/2014/main" id="{03ABA335-F12E-4B4D-92E6-033EA36BF337}"/>
              </a:ext>
            </a:extLst>
          </p:cNvPr>
          <p:cNvSpPr txBox="1"/>
          <p:nvPr/>
        </p:nvSpPr>
        <p:spPr>
          <a:xfrm>
            <a:off x="6411311" y="1628507"/>
            <a:ext cx="5402317" cy="5124480"/>
          </a:xfrm>
          <a:prstGeom prst="rect">
            <a:avLst/>
          </a:prstGeom>
          <a:noFill/>
        </p:spPr>
        <p:txBody>
          <a:bodyPr wrap="square">
            <a:spAutoFit/>
          </a:bodyPr>
          <a:lstStyle/>
          <a:p>
            <a:pPr marL="457200" indent="-457200">
              <a:spcBef>
                <a:spcPts val="1200"/>
              </a:spcBef>
              <a:spcAft>
                <a:spcPts val="600"/>
              </a:spcAft>
              <a:buFont typeface="Arial" panose="020B0604020202020204" pitchFamily="34" charset="0"/>
              <a:buChar char="•"/>
            </a:pPr>
            <a:r>
              <a:rPr lang="en-US" sz="2800" dirty="0"/>
              <a:t>Article VIII Required Certifications</a:t>
            </a:r>
          </a:p>
          <a:p>
            <a:pPr marL="457200" indent="-457200">
              <a:spcBef>
                <a:spcPts val="1200"/>
              </a:spcBef>
              <a:spcAft>
                <a:spcPts val="600"/>
              </a:spcAft>
              <a:buFont typeface="Arial" panose="020B0604020202020204" pitchFamily="34" charset="0"/>
              <a:buChar char="•"/>
            </a:pPr>
            <a:r>
              <a:rPr lang="en-US" sz="2800" dirty="0"/>
              <a:t>Article IX Criminal Disclosure</a:t>
            </a:r>
          </a:p>
          <a:p>
            <a:pPr marL="457200" indent="-457200">
              <a:spcBef>
                <a:spcPts val="1200"/>
              </a:spcBef>
              <a:spcAft>
                <a:spcPts val="600"/>
              </a:spcAft>
              <a:buFont typeface="Arial" panose="020B0604020202020204" pitchFamily="34" charset="0"/>
              <a:buChar char="•"/>
            </a:pPr>
            <a:r>
              <a:rPr lang="en-US" sz="2800" dirty="0"/>
              <a:t>Article X Unlawful Discrimination</a:t>
            </a:r>
          </a:p>
          <a:p>
            <a:pPr marL="457200" indent="-457200">
              <a:spcBef>
                <a:spcPts val="1200"/>
              </a:spcBef>
              <a:spcAft>
                <a:spcPts val="600"/>
              </a:spcAft>
              <a:buFont typeface="Arial" panose="020B0604020202020204" pitchFamily="34" charset="0"/>
              <a:buChar char="•"/>
            </a:pPr>
            <a:r>
              <a:rPr lang="en-US" sz="2800" dirty="0"/>
              <a:t>Article XI Lobbying</a:t>
            </a:r>
          </a:p>
          <a:p>
            <a:pPr marL="457200" indent="-457200">
              <a:spcBef>
                <a:spcPts val="1200"/>
              </a:spcBef>
              <a:spcAft>
                <a:spcPts val="600"/>
              </a:spcAft>
              <a:buFont typeface="Arial" panose="020B0604020202020204" pitchFamily="34" charset="0"/>
              <a:buChar char="•"/>
            </a:pPr>
            <a:r>
              <a:rPr lang="en-US" sz="2800" dirty="0"/>
              <a:t>Article XII Maintenance and Accessibility of Records; Monitoring</a:t>
            </a:r>
          </a:p>
          <a:p>
            <a:pPr marL="457200" indent="-457200">
              <a:spcBef>
                <a:spcPts val="1200"/>
              </a:spcBef>
              <a:spcAft>
                <a:spcPts val="600"/>
              </a:spcAft>
              <a:buFont typeface="Arial" panose="020B0604020202020204" pitchFamily="34" charset="0"/>
              <a:buChar char="•"/>
            </a:pPr>
            <a:endParaRPr lang="en-US" sz="2800" dirty="0"/>
          </a:p>
        </p:txBody>
      </p:sp>
    </p:spTree>
    <p:extLst>
      <p:ext uri="{BB962C8B-B14F-4D97-AF65-F5344CB8AC3E}">
        <p14:creationId xmlns:p14="http://schemas.microsoft.com/office/powerpoint/2010/main" val="1374821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126927" y="612130"/>
            <a:ext cx="7616143" cy="561049"/>
          </a:xfrm>
          <a:prstGeom prst="rect">
            <a:avLst/>
          </a:prstGeom>
        </p:spPr>
        <p:txBody>
          <a:bodyPr>
            <a:normAutofit fontScale="90000"/>
          </a:bodyPr>
          <a:lstStyle/>
          <a:p>
            <a:pPr algn="ctr"/>
            <a:r>
              <a:rPr lang="en-US" dirty="0">
                <a:solidFill>
                  <a:srgbClr val="172169"/>
                </a:solidFill>
              </a:rPr>
              <a:t>Uniform Grant Agreement – Part I</a:t>
            </a:r>
          </a:p>
        </p:txBody>
      </p:sp>
      <p:sp>
        <p:nvSpPr>
          <p:cNvPr id="12" name="Content Placeholder 11"/>
          <p:cNvSpPr>
            <a:spLocks noGrp="1"/>
          </p:cNvSpPr>
          <p:nvPr>
            <p:ph idx="1"/>
          </p:nvPr>
        </p:nvSpPr>
        <p:spPr>
          <a:xfrm>
            <a:off x="578734" y="1458411"/>
            <a:ext cx="11401063" cy="5561634"/>
          </a:xfrm>
          <a:prstGeom prst="rect">
            <a:avLst/>
          </a:prstGeom>
        </p:spPr>
        <p:txBody>
          <a:bodyPr>
            <a:noAutofit/>
          </a:bodyPr>
          <a:lstStyle/>
          <a:p>
            <a:pPr>
              <a:spcBef>
                <a:spcPts val="600"/>
              </a:spcBef>
            </a:pPr>
            <a:r>
              <a:rPr lang="en-US" sz="2000" dirty="0"/>
              <a:t>Article XIII Financial Reporting Requirements</a:t>
            </a:r>
          </a:p>
          <a:p>
            <a:pPr>
              <a:spcBef>
                <a:spcPts val="600"/>
              </a:spcBef>
            </a:pPr>
            <a:r>
              <a:rPr lang="en-US" sz="2000" dirty="0"/>
              <a:t>Article XIV Performance Reporting Requirements</a:t>
            </a:r>
          </a:p>
          <a:p>
            <a:pPr>
              <a:spcBef>
                <a:spcPts val="600"/>
              </a:spcBef>
            </a:pPr>
            <a:r>
              <a:rPr lang="en-US" sz="2000" dirty="0"/>
              <a:t>Article XV Audit Requirement</a:t>
            </a:r>
          </a:p>
          <a:p>
            <a:pPr>
              <a:spcBef>
                <a:spcPts val="600"/>
              </a:spcBef>
            </a:pPr>
            <a:r>
              <a:rPr lang="en-US" sz="2000" dirty="0"/>
              <a:t>Article XVI Termination; Suspension</a:t>
            </a:r>
          </a:p>
          <a:p>
            <a:pPr>
              <a:spcBef>
                <a:spcPts val="600"/>
              </a:spcBef>
            </a:pPr>
            <a:r>
              <a:rPr lang="en-US" sz="2000" dirty="0"/>
              <a:t>Article XVII Subcontracts/Sub-Grants</a:t>
            </a:r>
          </a:p>
          <a:p>
            <a:pPr>
              <a:spcBef>
                <a:spcPts val="600"/>
              </a:spcBef>
            </a:pPr>
            <a:r>
              <a:rPr lang="en-US" sz="2000" dirty="0"/>
              <a:t>Article XVIII Notice of Change</a:t>
            </a:r>
          </a:p>
          <a:p>
            <a:pPr>
              <a:spcBef>
                <a:spcPts val="600"/>
              </a:spcBef>
            </a:pPr>
            <a:r>
              <a:rPr lang="en-US" sz="2000" dirty="0"/>
              <a:t>Article XIX Reorganization and Board Membership</a:t>
            </a:r>
          </a:p>
          <a:p>
            <a:pPr>
              <a:spcBef>
                <a:spcPts val="600"/>
              </a:spcBef>
            </a:pPr>
            <a:r>
              <a:rPr lang="en-US" sz="2000" dirty="0"/>
              <a:t>Article XX Agreements with other State Agencies</a:t>
            </a:r>
          </a:p>
          <a:p>
            <a:pPr>
              <a:spcBef>
                <a:spcPts val="600"/>
              </a:spcBef>
            </a:pPr>
            <a:r>
              <a:rPr lang="en-US" sz="2000" dirty="0"/>
              <a:t>Article XXI Conflict of Interest</a:t>
            </a:r>
          </a:p>
          <a:p>
            <a:pPr>
              <a:spcBef>
                <a:spcPts val="600"/>
              </a:spcBef>
            </a:pPr>
            <a:r>
              <a:rPr lang="en-US" sz="2000" dirty="0"/>
              <a:t>Article XXII Equipment or Property</a:t>
            </a:r>
          </a:p>
          <a:p>
            <a:pPr>
              <a:spcBef>
                <a:spcPts val="600"/>
              </a:spcBef>
            </a:pPr>
            <a:r>
              <a:rPr lang="en-US" sz="2000" dirty="0"/>
              <a:t>Article XXIII Promotional Materials; Prior Notification</a:t>
            </a:r>
          </a:p>
          <a:p>
            <a:pPr>
              <a:spcBef>
                <a:spcPts val="600"/>
              </a:spcBef>
            </a:pPr>
            <a:r>
              <a:rPr lang="en-US" sz="2000" dirty="0"/>
              <a:t>Article XXIV Insurance</a:t>
            </a:r>
          </a:p>
          <a:p>
            <a:pPr>
              <a:spcBef>
                <a:spcPts val="600"/>
              </a:spcBef>
            </a:pPr>
            <a:r>
              <a:rPr lang="en-US" sz="2000" dirty="0"/>
              <a:t>Article XXV Lawsuits and Indemnification</a:t>
            </a:r>
          </a:p>
          <a:p>
            <a:pPr>
              <a:spcBef>
                <a:spcPts val="600"/>
              </a:spcBef>
            </a:pPr>
            <a:r>
              <a:rPr lang="en-US" sz="2000" dirty="0"/>
              <a:t>Article XXVI Miscellaneous</a:t>
            </a:r>
          </a:p>
          <a:p>
            <a:pPr>
              <a:spcBef>
                <a:spcPts val="600"/>
              </a:spcBef>
            </a:pPr>
            <a:endParaRPr lang="en-US" sz="44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pPr lvl="2"/>
            <a:endParaRPr lang="en-US" sz="2800" dirty="0"/>
          </a:p>
        </p:txBody>
      </p:sp>
    </p:spTree>
    <p:extLst>
      <p:ext uri="{BB962C8B-B14F-4D97-AF65-F5344CB8AC3E}">
        <p14:creationId xmlns:p14="http://schemas.microsoft.com/office/powerpoint/2010/main" val="28929858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63865" y="891389"/>
            <a:ext cx="7616143" cy="561049"/>
          </a:xfrm>
          <a:prstGeom prst="rect">
            <a:avLst/>
          </a:prstGeom>
        </p:spPr>
        <p:txBody>
          <a:bodyPr>
            <a:normAutofit fontScale="90000"/>
          </a:bodyPr>
          <a:lstStyle/>
          <a:p>
            <a:pPr algn="ctr"/>
            <a:r>
              <a:rPr lang="en-US" dirty="0">
                <a:solidFill>
                  <a:srgbClr val="172169"/>
                </a:solidFill>
              </a:rPr>
              <a:t>Uniform Grant Agreement – Part I</a:t>
            </a:r>
          </a:p>
        </p:txBody>
      </p:sp>
      <p:sp>
        <p:nvSpPr>
          <p:cNvPr id="12" name="Content Placeholder 11"/>
          <p:cNvSpPr>
            <a:spLocks noGrp="1"/>
          </p:cNvSpPr>
          <p:nvPr>
            <p:ph idx="1"/>
          </p:nvPr>
        </p:nvSpPr>
        <p:spPr>
          <a:prstGeom prst="rect">
            <a:avLst/>
          </a:prstGeom>
        </p:spPr>
        <p:txBody>
          <a:bodyPr>
            <a:normAutofit/>
          </a:bodyPr>
          <a:lstStyle/>
          <a:p>
            <a:r>
              <a:rPr lang="en-US" dirty="0"/>
              <a:t>Exhibit A – Project Description</a:t>
            </a:r>
          </a:p>
          <a:p>
            <a:r>
              <a:rPr lang="en-US" dirty="0"/>
              <a:t>Exhibit B – Deliverables or Milestones</a:t>
            </a:r>
          </a:p>
          <a:p>
            <a:r>
              <a:rPr lang="en-US" dirty="0"/>
              <a:t>Exhibit C – Payment</a:t>
            </a:r>
          </a:p>
          <a:p>
            <a:r>
              <a:rPr lang="en-US" dirty="0"/>
              <a:t>Exhibit D – Contact Information</a:t>
            </a:r>
          </a:p>
          <a:p>
            <a:r>
              <a:rPr lang="en-US" dirty="0"/>
              <a:t>Exhibit E – Performance Measures</a:t>
            </a:r>
          </a:p>
          <a:p>
            <a:r>
              <a:rPr lang="en-US" dirty="0"/>
              <a:t>Exhibit F – Performance Standard</a:t>
            </a:r>
          </a:p>
          <a:p>
            <a:r>
              <a:rPr lang="en-US" dirty="0"/>
              <a:t>Exhibit G – Specific Conditions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2"/>
            <a:endParaRPr lang="en-US" dirty="0"/>
          </a:p>
        </p:txBody>
      </p:sp>
      <p:pic>
        <p:nvPicPr>
          <p:cNvPr id="7170" name="Picture 2">
            <a:extLst>
              <a:ext uri="{FF2B5EF4-FFF2-40B4-BE49-F238E27FC236}">
                <a16:creationId xmlns:a16="http://schemas.microsoft.com/office/drawing/2014/main" id="{8561ED69-43BB-4ABE-A383-1DFF774296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7735" y="2118167"/>
            <a:ext cx="3530983" cy="3530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2079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158458" y="610865"/>
            <a:ext cx="7616143" cy="561049"/>
          </a:xfrm>
          <a:prstGeom prst="rect">
            <a:avLst/>
          </a:prstGeom>
        </p:spPr>
        <p:txBody>
          <a:bodyPr>
            <a:normAutofit fontScale="90000"/>
          </a:bodyPr>
          <a:lstStyle/>
          <a:p>
            <a:pPr algn="ctr"/>
            <a:r>
              <a:rPr lang="en-US" dirty="0">
                <a:solidFill>
                  <a:srgbClr val="172169"/>
                </a:solidFill>
              </a:rPr>
              <a:t>Grantee Resources</a:t>
            </a:r>
          </a:p>
        </p:txBody>
      </p:sp>
      <p:sp>
        <p:nvSpPr>
          <p:cNvPr id="12" name="Content Placeholder 11"/>
          <p:cNvSpPr>
            <a:spLocks noGrp="1"/>
          </p:cNvSpPr>
          <p:nvPr>
            <p:ph idx="1"/>
          </p:nvPr>
        </p:nvSpPr>
        <p:spPr>
          <a:xfrm>
            <a:off x="253678" y="1880886"/>
            <a:ext cx="11064433" cy="4977114"/>
          </a:xfrm>
          <a:prstGeom prst="rect">
            <a:avLst/>
          </a:prstGeom>
        </p:spPr>
        <p:txBody>
          <a:bodyPr>
            <a:normAutofit/>
          </a:bodyPr>
          <a:lstStyle/>
          <a:p>
            <a:r>
              <a:rPr lang="en-US" dirty="0">
                <a:hlinkClick r:id="rId2"/>
              </a:rPr>
              <a:t>https://www2.illinois.gov/sites/GATA/Pages/default.aspx</a:t>
            </a:r>
            <a:endParaRPr lang="en-US" dirty="0"/>
          </a:p>
          <a:p>
            <a:r>
              <a:rPr lang="en-US" dirty="0">
                <a:hlinkClick r:id="rId3"/>
              </a:rPr>
              <a:t>https://www2.illinois.gov/sites/GATA/Grantee/Pages/default.aspx</a:t>
            </a:r>
            <a:endParaRPr lang="en-US" dirty="0"/>
          </a:p>
          <a:p>
            <a:r>
              <a:rPr lang="en-US" dirty="0">
                <a:hlinkClick r:id="rId4"/>
              </a:rPr>
              <a:t>https://grants.illinois.gov/portal/</a:t>
            </a:r>
            <a:endParaRPr lang="en-US" dirty="0"/>
          </a:p>
          <a:p>
            <a:r>
              <a:rPr lang="en-US" dirty="0">
                <a:hlinkClick r:id="rId5"/>
              </a:rPr>
              <a:t>https://www2.illinois.gov/sites/GATA/Grantee/Pages/GranteePortalFAQ.aspx</a:t>
            </a:r>
            <a:endParaRPr lang="en-US" dirty="0"/>
          </a:p>
          <a:p>
            <a:r>
              <a:rPr lang="en-US" dirty="0">
                <a:hlinkClick r:id="rId6"/>
              </a:rPr>
              <a:t>https://www2.illinois.gov/sites/GATA/Grantee/CentralizedIndirectCostSystem/Pages/default.aspx</a:t>
            </a:r>
            <a:endParaRPr lang="en-US" dirty="0"/>
          </a:p>
          <a:p>
            <a:r>
              <a:rPr lang="en-US" dirty="0">
                <a:hlinkClick r:id="rId7"/>
              </a:rPr>
              <a:t>https://www2.illinois.gov/sites/GATA/Pages/ResourceLibrary.aspx</a:t>
            </a:r>
            <a:endParaRPr lang="en-US" dirty="0"/>
          </a:p>
          <a:p>
            <a:r>
              <a:rPr lang="en-US" dirty="0">
                <a:hlinkClick r:id="rId8"/>
              </a:rPr>
              <a:t>https://www.illinoisworknet.com/wioastateplan</a:t>
            </a:r>
          </a:p>
          <a:p>
            <a:r>
              <a:rPr lang="en-US" dirty="0">
                <a:hlinkClick r:id="rId9"/>
              </a:rPr>
              <a:t>http://www.naswa.org/</a:t>
            </a:r>
            <a:endParaRPr lang="en-US" dirty="0"/>
          </a:p>
          <a:p>
            <a:endParaRPr lang="en-US" sz="2400" dirty="0"/>
          </a:p>
          <a:p>
            <a:endParaRPr lang="en-US" sz="2400" dirty="0"/>
          </a:p>
          <a:p>
            <a:endParaRPr lang="en-US" sz="2400" dirty="0"/>
          </a:p>
          <a:p>
            <a:endParaRPr lang="en-US" sz="2400" dirty="0"/>
          </a:p>
        </p:txBody>
      </p:sp>
      <p:pic>
        <p:nvPicPr>
          <p:cNvPr id="2050" name="Picture 2" descr="C:\Users\JBARR\AppData\Local\Microsoft\Windows\Temporary Internet Files\Content.IE5\KK267JZ4\qOXqp[1].png"/>
          <p:cNvPicPr>
            <a:picLocks noChangeAspect="1" noChangeArrowheads="1"/>
          </p:cNvPicPr>
          <p:nvPr/>
        </p:nvPicPr>
        <p:blipFill>
          <a:blip r:embed="rId10"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13695" y="4888946"/>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6903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CE1208-BED1-4514-A5B3-D0E8D0D88D26}"/>
              </a:ext>
            </a:extLst>
          </p:cNvPr>
          <p:cNvSpPr>
            <a:spLocks noGrp="1"/>
          </p:cNvSpPr>
          <p:nvPr>
            <p:ph type="title"/>
          </p:nvPr>
        </p:nvSpPr>
        <p:spPr>
          <a:xfrm>
            <a:off x="449179" y="2152357"/>
            <a:ext cx="11325725" cy="2211096"/>
          </a:xfrm>
        </p:spPr>
        <p:txBody>
          <a:bodyPr>
            <a:normAutofit fontScale="90000"/>
          </a:bodyPr>
          <a:lstStyle/>
          <a:p>
            <a:pPr algn="ctr"/>
            <a:br>
              <a:rPr lang="en-US" sz="5400" dirty="0"/>
            </a:br>
            <a:br>
              <a:rPr lang="en-US" sz="5400" dirty="0"/>
            </a:br>
            <a:r>
              <a:rPr lang="en-US" sz="4700" dirty="0">
                <a:solidFill>
                  <a:srgbClr val="58595B"/>
                </a:solidFill>
              </a:rPr>
              <a:t>Submit questions regarding this NOFO via email to:  </a:t>
            </a:r>
            <a:r>
              <a:rPr lang="en-US" sz="4700" dirty="0">
                <a:hlinkClick r:id="rId2"/>
              </a:rPr>
              <a:t>Kenis.Williams@illinoisworknet.com</a:t>
            </a:r>
            <a:br>
              <a:rPr lang="en-US" sz="4700" dirty="0"/>
            </a:br>
            <a:br>
              <a:rPr lang="en-US" sz="4700" dirty="0"/>
            </a:br>
            <a:r>
              <a:rPr lang="en-US" sz="4700" dirty="0">
                <a:solidFill>
                  <a:srgbClr val="172169"/>
                </a:solidFill>
              </a:rPr>
              <a:t>Questions and responses will be posted to the Illinois </a:t>
            </a:r>
            <a:r>
              <a:rPr lang="en-US" sz="4700" dirty="0" err="1">
                <a:solidFill>
                  <a:srgbClr val="172169"/>
                </a:solidFill>
              </a:rPr>
              <a:t>workNet</a:t>
            </a:r>
            <a:r>
              <a:rPr lang="en-US" sz="4700" dirty="0">
                <a:solidFill>
                  <a:srgbClr val="172169"/>
                </a:solidFill>
              </a:rPr>
              <a:t> page </a:t>
            </a:r>
            <a:br>
              <a:rPr lang="en-US" sz="5400" dirty="0"/>
            </a:br>
            <a:endParaRPr lang="en-US" sz="5400" dirty="0"/>
          </a:p>
        </p:txBody>
      </p:sp>
      <p:sp>
        <p:nvSpPr>
          <p:cNvPr id="5" name="Slide Number Placeholder 4">
            <a:extLst>
              <a:ext uri="{FF2B5EF4-FFF2-40B4-BE49-F238E27FC236}">
                <a16:creationId xmlns:a16="http://schemas.microsoft.com/office/drawing/2014/main" id="{A4ED22E7-322C-4E1C-8B6F-D7BD44EA8BC6}"/>
              </a:ext>
            </a:extLst>
          </p:cNvPr>
          <p:cNvSpPr>
            <a:spLocks noGrp="1"/>
          </p:cNvSpPr>
          <p:nvPr>
            <p:ph type="sldNum" sz="quarter" idx="12"/>
          </p:nvPr>
        </p:nvSpPr>
        <p:spPr/>
        <p:txBody>
          <a:bodyPr/>
          <a:lstStyle/>
          <a:p>
            <a:fld id="{62E03C93-A8B5-5E4D-ADDE-FACFC10B3CD1}" type="slidenum">
              <a:rPr lang="en-US" smtClean="0"/>
              <a:pPr/>
              <a:t>54</a:t>
            </a:fld>
            <a:endParaRPr lang="en-US" dirty="0"/>
          </a:p>
        </p:txBody>
      </p:sp>
      <p:sp>
        <p:nvSpPr>
          <p:cNvPr id="6" name="Title 1">
            <a:extLst>
              <a:ext uri="{FF2B5EF4-FFF2-40B4-BE49-F238E27FC236}">
                <a16:creationId xmlns:a16="http://schemas.microsoft.com/office/drawing/2014/main" id="{501A1F80-25A7-483F-A121-5C42D4712487}"/>
              </a:ext>
            </a:extLst>
          </p:cNvPr>
          <p:cNvSpPr txBox="1">
            <a:spLocks/>
          </p:cNvSpPr>
          <p:nvPr/>
        </p:nvSpPr>
        <p:spPr>
          <a:xfrm>
            <a:off x="3852695" y="739201"/>
            <a:ext cx="7616143" cy="5610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sz="4600" dirty="0"/>
              <a:t>Questions and Answers</a:t>
            </a:r>
          </a:p>
        </p:txBody>
      </p:sp>
    </p:spTree>
    <p:extLst>
      <p:ext uri="{BB962C8B-B14F-4D97-AF65-F5344CB8AC3E}">
        <p14:creationId xmlns:p14="http://schemas.microsoft.com/office/powerpoint/2010/main" val="1938931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6948" y="610865"/>
            <a:ext cx="9240252" cy="821120"/>
          </a:xfrm>
        </p:spPr>
        <p:txBody>
          <a:bodyPr>
            <a:normAutofit fontScale="90000"/>
          </a:bodyPr>
          <a:lstStyle/>
          <a:p>
            <a:r>
              <a:rPr lang="en-US" dirty="0">
                <a:solidFill>
                  <a:srgbClr val="172169"/>
                </a:solidFill>
              </a:rPr>
              <a:t>Multi-Cultural Jobs Program NOFO Website </a:t>
            </a:r>
          </a:p>
        </p:txBody>
      </p:sp>
      <p:sp>
        <p:nvSpPr>
          <p:cNvPr id="3" name="Content Placeholder 2"/>
          <p:cNvSpPr>
            <a:spLocks noGrp="1"/>
          </p:cNvSpPr>
          <p:nvPr>
            <p:ph idx="1"/>
          </p:nvPr>
        </p:nvSpPr>
        <p:spPr>
          <a:xfrm>
            <a:off x="786063" y="1431985"/>
            <a:ext cx="10924674" cy="4631932"/>
          </a:xfrm>
        </p:spPr>
        <p:txBody>
          <a:bodyPr>
            <a:noAutofit/>
          </a:bodyPr>
          <a:lstStyle/>
          <a:p>
            <a:pPr marL="0" indent="0" algn="ctr">
              <a:spcBef>
                <a:spcPts val="0"/>
              </a:spcBef>
              <a:buNone/>
            </a:pPr>
            <a:r>
              <a:rPr lang="en-US" sz="2200">
                <a:effectLst/>
                <a:highlight>
                  <a:srgbClr val="FFFF00"/>
                </a:highlight>
                <a:latin typeface="Arial" panose="020B0604020202020204" pitchFamily="34" charset="0"/>
                <a:ea typeface="Calibri" panose="020F0502020204030204" pitchFamily="34" charset="0"/>
                <a:cs typeface="Arial" panose="020B0604020202020204" pitchFamily="34" charset="0"/>
              </a:rPr>
              <a:t>https://www.illinoisworknet.com/fejamulitculturaljobsnofo2022  </a:t>
            </a:r>
          </a:p>
          <a:p>
            <a:pPr marL="0" indent="0" algn="just">
              <a:spcBef>
                <a:spcPts val="0"/>
              </a:spcBef>
              <a:buNone/>
            </a:pPr>
            <a:r>
              <a:rPr lang="en-US" sz="2200">
                <a:effectLst/>
                <a:latin typeface="Arial" panose="020B0604020202020204" pitchFamily="34" charset="0"/>
                <a:ea typeface="Calibri" panose="020F0502020204030204" pitchFamily="34" charset="0"/>
                <a:cs typeface="Arial" panose="020B0604020202020204" pitchFamily="34" charset="0"/>
              </a:rPr>
              <a:t>. </a:t>
            </a:r>
          </a:p>
          <a:p>
            <a:pPr marL="0" indent="0" algn="just">
              <a:spcBef>
                <a:spcPts val="0"/>
              </a:spcBef>
              <a:buNone/>
            </a:pPr>
            <a:endParaRPr lang="en-US" sz="2200">
              <a:effectLst/>
              <a:latin typeface="Arial" panose="020B0604020202020204" pitchFamily="34" charset="0"/>
              <a:ea typeface="Calibri" panose="020F0502020204030204" pitchFamily="34" charset="0"/>
              <a:cs typeface="Arial" panose="020B0604020202020204" pitchFamily="34" charset="0"/>
            </a:endParaRPr>
          </a:p>
          <a:p>
            <a:pPr marL="0" indent="0" algn="just">
              <a:spcBef>
                <a:spcPts val="0"/>
              </a:spcBef>
              <a:buNone/>
            </a:pPr>
            <a:endParaRPr lang="en-US" sz="2200">
              <a:latin typeface="Arial" panose="020B0604020202020204" pitchFamily="34" charset="0"/>
              <a:ea typeface="Calibri" panose="020F0502020204030204" pitchFamily="34" charset="0"/>
              <a:cs typeface="Arial" panose="020B0604020202020204" pitchFamily="34" charset="0"/>
            </a:endParaRPr>
          </a:p>
          <a:p>
            <a:pPr marL="0" indent="0" algn="just">
              <a:spcBef>
                <a:spcPts val="0"/>
              </a:spcBef>
              <a:buNone/>
            </a:pPr>
            <a:endParaRPr lang="en-US" sz="2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2E03C93-A8B5-5E4D-ADDE-FACFC10B3CD1}" type="slidenum">
              <a:rPr lang="en-US" smtClean="0"/>
              <a:pPr/>
              <a:t>6</a:t>
            </a:fld>
            <a:endParaRPr lang="en-US" dirty="0"/>
          </a:p>
        </p:txBody>
      </p:sp>
      <p:pic>
        <p:nvPicPr>
          <p:cNvPr id="9" name="Picture 8">
            <a:extLst>
              <a:ext uri="{FF2B5EF4-FFF2-40B4-BE49-F238E27FC236}">
                <a16:creationId xmlns:a16="http://schemas.microsoft.com/office/drawing/2014/main" id="{C8A75DDB-7D58-48DF-AFC9-6C8E5B2FEC3D}"/>
              </a:ext>
            </a:extLst>
          </p:cNvPr>
          <p:cNvPicPr>
            <a:picLocks noChangeAspect="1"/>
          </p:cNvPicPr>
          <p:nvPr/>
        </p:nvPicPr>
        <p:blipFill>
          <a:blip r:embed="rId3"/>
          <a:stretch>
            <a:fillRect/>
          </a:stretch>
        </p:blipFill>
        <p:spPr>
          <a:xfrm>
            <a:off x="481263" y="2253105"/>
            <a:ext cx="11324883" cy="3921164"/>
          </a:xfrm>
          <a:prstGeom prst="rect">
            <a:avLst/>
          </a:prstGeom>
        </p:spPr>
      </p:pic>
    </p:spTree>
    <p:extLst>
      <p:ext uri="{BB962C8B-B14F-4D97-AF65-F5344CB8AC3E}">
        <p14:creationId xmlns:p14="http://schemas.microsoft.com/office/powerpoint/2010/main" val="2972350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96C7D-2B4E-4454-88E0-8B2F9E32081E}"/>
              </a:ext>
            </a:extLst>
          </p:cNvPr>
          <p:cNvSpPr>
            <a:spLocks noGrp="1"/>
          </p:cNvSpPr>
          <p:nvPr>
            <p:ph type="title"/>
          </p:nvPr>
        </p:nvSpPr>
        <p:spPr>
          <a:xfrm>
            <a:off x="3465095" y="431790"/>
            <a:ext cx="6948906" cy="685923"/>
          </a:xfrm>
        </p:spPr>
        <p:txBody>
          <a:bodyPr>
            <a:normAutofit fontScale="90000"/>
          </a:bodyPr>
          <a:lstStyle/>
          <a:p>
            <a:r>
              <a:rPr lang="en-US" dirty="0">
                <a:solidFill>
                  <a:srgbClr val="172169"/>
                </a:solidFill>
              </a:rPr>
              <a:t>Program Foundations</a:t>
            </a:r>
          </a:p>
        </p:txBody>
      </p:sp>
      <p:sp>
        <p:nvSpPr>
          <p:cNvPr id="3" name="Content Placeholder 2">
            <a:extLst>
              <a:ext uri="{FF2B5EF4-FFF2-40B4-BE49-F238E27FC236}">
                <a16:creationId xmlns:a16="http://schemas.microsoft.com/office/drawing/2014/main" id="{AA783E8A-9B63-46E4-B912-28A91CEF1028}"/>
              </a:ext>
            </a:extLst>
          </p:cNvPr>
          <p:cNvSpPr>
            <a:spLocks noGrp="1"/>
          </p:cNvSpPr>
          <p:nvPr>
            <p:ph idx="1"/>
          </p:nvPr>
        </p:nvSpPr>
        <p:spPr>
          <a:xfrm>
            <a:off x="670034" y="1347197"/>
            <a:ext cx="6718738" cy="5077777"/>
          </a:xfrm>
        </p:spPr>
        <p:txBody>
          <a:bodyPr>
            <a:normAutofit/>
          </a:bodyPr>
          <a:lstStyle/>
          <a:p>
            <a:pPr marL="0" marR="0" indent="0">
              <a:lnSpc>
                <a:spcPct val="115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hangingPunct="0">
              <a:spcBef>
                <a:spcPts val="0"/>
              </a:spcBef>
              <a:spcAft>
                <a:spcPts val="0"/>
              </a:spcAft>
              <a:buNone/>
            </a:pPr>
            <a:endParaRPr lang="en-US" sz="1800" dirty="0">
              <a:effectLst/>
              <a:ea typeface="Times New Roman" panose="02020603050405020304" pitchFamily="18" charset="0"/>
            </a:endParaRPr>
          </a:p>
          <a:p>
            <a:pPr marL="0" marR="0" indent="0" hangingPunct="0">
              <a:spcBef>
                <a:spcPts val="0"/>
              </a:spcBef>
              <a:spcAft>
                <a:spcPts val="0"/>
              </a:spcAft>
              <a:buNone/>
            </a:pPr>
            <a:r>
              <a:rPr lang="en-US" sz="2400" b="1" dirty="0">
                <a:effectLst/>
                <a:ea typeface="Times New Roman" panose="02020603050405020304" pitchFamily="18" charset="0"/>
              </a:rPr>
              <a:t>The Multi-Cultural Jobs Program </a:t>
            </a:r>
          </a:p>
          <a:p>
            <a:pPr hangingPunct="0">
              <a:spcBef>
                <a:spcPts val="0"/>
              </a:spcBef>
              <a:spcAft>
                <a:spcPts val="600"/>
              </a:spcAft>
            </a:pPr>
            <a:r>
              <a:rPr lang="en-US" sz="2200" dirty="0">
                <a:effectLst/>
                <a:ea typeface="Times New Roman" panose="02020603050405020304" pitchFamily="18" charset="0"/>
              </a:rPr>
              <a:t>Provides an opportunity to provide innovative, employer-driven training approaches that pair education and occupational training with work-based learning to individuals in need of self-sustaining employment.  </a:t>
            </a:r>
          </a:p>
          <a:p>
            <a:pPr hangingPunct="0">
              <a:spcBef>
                <a:spcPts val="0"/>
              </a:spcBef>
              <a:spcAft>
                <a:spcPts val="600"/>
              </a:spcAft>
            </a:pPr>
            <a:r>
              <a:rPr lang="en-US" sz="2200" dirty="0">
                <a:effectLst/>
                <a:ea typeface="Times New Roman" panose="02020603050405020304" pitchFamily="18" charset="0"/>
              </a:rPr>
              <a:t>Assists  in  the  development  of  </a:t>
            </a:r>
            <a:r>
              <a:rPr lang="en-US" sz="2200" b="1" dirty="0">
                <a:effectLst/>
                <a:ea typeface="Times New Roman" panose="02020603050405020304" pitchFamily="18" charset="0"/>
              </a:rPr>
              <a:t>a  workforce  </a:t>
            </a:r>
            <a:r>
              <a:rPr lang="en-US" sz="2200" dirty="0">
                <a:effectLst/>
                <a:ea typeface="Times New Roman" panose="02020603050405020304" pitchFamily="18" charset="0"/>
              </a:rPr>
              <a:t>with  the  requisite  knowledge,  skills, training, experience, and competence to work in the clean energy sector.  </a:t>
            </a:r>
          </a:p>
          <a:p>
            <a:pPr hangingPunct="0">
              <a:spcBef>
                <a:spcPts val="0"/>
              </a:spcBef>
              <a:spcAft>
                <a:spcPts val="600"/>
              </a:spcAft>
            </a:pPr>
            <a:r>
              <a:rPr lang="en-US" sz="2200" dirty="0">
                <a:effectLst/>
                <a:ea typeface="Times New Roman" panose="02020603050405020304" pitchFamily="18" charset="0"/>
              </a:rPr>
              <a:t>Identifies  partnership  opportunities  within  training programs  to  maximize  the societal  benefits  of  the  funds  provided  pursuant  to  Section  16-108.12(a)(3) of the Public Utilities Act. </a:t>
            </a:r>
          </a:p>
          <a:p>
            <a:pPr marL="0" marR="0" indent="0" hangingPunct="0">
              <a:spcBef>
                <a:spcPts val="0"/>
              </a:spcBef>
              <a:spcAft>
                <a:spcPts val="0"/>
              </a:spcAft>
              <a:buNone/>
            </a:pPr>
            <a:endParaRPr lang="en-US" sz="1800" dirty="0">
              <a:effectLst/>
              <a:ea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A8036713-40D9-4B43-AA1D-DFD48A0DB67A}"/>
              </a:ext>
            </a:extLst>
          </p:cNvPr>
          <p:cNvSpPr>
            <a:spLocks noGrp="1"/>
          </p:cNvSpPr>
          <p:nvPr>
            <p:ph type="sldNum" sz="quarter" idx="12"/>
          </p:nvPr>
        </p:nvSpPr>
        <p:spPr/>
        <p:txBody>
          <a:bodyPr/>
          <a:lstStyle/>
          <a:p>
            <a:fld id="{62E03C93-A8B5-5E4D-ADDE-FACFC10B3CD1}" type="slidenum">
              <a:rPr lang="en-US" smtClean="0"/>
              <a:pPr/>
              <a:t>7</a:t>
            </a:fld>
            <a:endParaRPr lang="en-US" dirty="0"/>
          </a:p>
        </p:txBody>
      </p:sp>
      <p:pic>
        <p:nvPicPr>
          <p:cNvPr id="7" name="Picture 6" descr="Logo&#10;&#10;Description automatically generated">
            <a:extLst>
              <a:ext uri="{FF2B5EF4-FFF2-40B4-BE49-F238E27FC236}">
                <a16:creationId xmlns:a16="http://schemas.microsoft.com/office/drawing/2014/main" id="{A4FAB49E-B9DE-4B56-9BAC-E94D1B5C279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979023" y="2015249"/>
            <a:ext cx="3931012" cy="3590325"/>
          </a:xfrm>
          <a:prstGeom prst="rect">
            <a:avLst/>
          </a:prstGeom>
        </p:spPr>
      </p:pic>
      <p:sp>
        <p:nvSpPr>
          <p:cNvPr id="26" name="Rectangle 25">
            <a:extLst>
              <a:ext uri="{FF2B5EF4-FFF2-40B4-BE49-F238E27FC236}">
                <a16:creationId xmlns:a16="http://schemas.microsoft.com/office/drawing/2014/main" id="{91411FD2-2333-4467-A947-FAFB1970767A}"/>
              </a:ext>
            </a:extLst>
          </p:cNvPr>
          <p:cNvSpPr/>
          <p:nvPr/>
        </p:nvSpPr>
        <p:spPr>
          <a:xfrm>
            <a:off x="7547263" y="1576552"/>
            <a:ext cx="136634" cy="4630217"/>
          </a:xfrm>
          <a:prstGeom prst="rect">
            <a:avLst/>
          </a:prstGeom>
          <a:solidFill>
            <a:srgbClr val="172169"/>
          </a:solidFill>
          <a:ln>
            <a:solidFill>
              <a:srgbClr val="17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094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96C7D-2B4E-4454-88E0-8B2F9E32081E}"/>
              </a:ext>
            </a:extLst>
          </p:cNvPr>
          <p:cNvSpPr>
            <a:spLocks noGrp="1"/>
          </p:cNvSpPr>
          <p:nvPr>
            <p:ph type="title"/>
          </p:nvPr>
        </p:nvSpPr>
        <p:spPr>
          <a:xfrm>
            <a:off x="3465095" y="431790"/>
            <a:ext cx="6948906" cy="685923"/>
          </a:xfrm>
        </p:spPr>
        <p:txBody>
          <a:bodyPr>
            <a:normAutofit fontScale="90000"/>
          </a:bodyPr>
          <a:lstStyle/>
          <a:p>
            <a:r>
              <a:rPr lang="en-US" dirty="0">
                <a:solidFill>
                  <a:srgbClr val="172169"/>
                </a:solidFill>
              </a:rPr>
              <a:t>Program Foundations</a:t>
            </a:r>
          </a:p>
        </p:txBody>
      </p:sp>
      <p:sp>
        <p:nvSpPr>
          <p:cNvPr id="3" name="Content Placeholder 2">
            <a:extLst>
              <a:ext uri="{FF2B5EF4-FFF2-40B4-BE49-F238E27FC236}">
                <a16:creationId xmlns:a16="http://schemas.microsoft.com/office/drawing/2014/main" id="{AA783E8A-9B63-46E4-B912-28A91CEF1028}"/>
              </a:ext>
            </a:extLst>
          </p:cNvPr>
          <p:cNvSpPr>
            <a:spLocks noGrp="1"/>
          </p:cNvSpPr>
          <p:nvPr>
            <p:ph idx="1"/>
          </p:nvPr>
        </p:nvSpPr>
        <p:spPr>
          <a:xfrm>
            <a:off x="670034" y="1347197"/>
            <a:ext cx="6718738" cy="5077777"/>
          </a:xfrm>
        </p:spPr>
        <p:txBody>
          <a:bodyPr>
            <a:normAutofit lnSpcReduction="10000"/>
          </a:bodyPr>
          <a:lstStyle/>
          <a:p>
            <a:pPr marL="0" marR="0" indent="0">
              <a:lnSpc>
                <a:spcPct val="115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hangingPunct="0">
              <a:spcBef>
                <a:spcPts val="0"/>
              </a:spcBef>
              <a:spcAft>
                <a:spcPts val="0"/>
              </a:spcAft>
              <a:buNone/>
            </a:pPr>
            <a:endParaRPr lang="en-US" sz="1800" dirty="0">
              <a:effectLst/>
              <a:ea typeface="Times New Roman" panose="02020603050405020304" pitchFamily="18" charset="0"/>
            </a:endParaRPr>
          </a:p>
          <a:p>
            <a:pPr hangingPunct="0">
              <a:spcBef>
                <a:spcPts val="0"/>
              </a:spcBef>
            </a:pPr>
            <a:r>
              <a:rPr lang="en-US" sz="2400" dirty="0">
                <a:effectLst/>
                <a:ea typeface="Times New Roman" panose="02020603050405020304" pitchFamily="18" charset="0"/>
              </a:rPr>
              <a:t>Commerce will seek innovative service delivery proposals for programs from diversity-focused community organizations that have a record of successfully delivering job training to </a:t>
            </a:r>
          </a:p>
          <a:p>
            <a:pPr marL="914400" lvl="2" hangingPunct="0">
              <a:spcBef>
                <a:spcPts val="0"/>
              </a:spcBef>
            </a:pPr>
            <a:r>
              <a:rPr lang="en-US" sz="2400" dirty="0">
                <a:effectLst/>
                <a:ea typeface="Times New Roman" panose="02020603050405020304" pitchFamily="18" charset="0"/>
              </a:rPr>
              <a:t>women,</a:t>
            </a:r>
          </a:p>
          <a:p>
            <a:pPr marL="914400" lvl="2" hangingPunct="0">
              <a:spcBef>
                <a:spcPts val="0"/>
              </a:spcBef>
            </a:pPr>
            <a:r>
              <a:rPr lang="en-US" sz="2400" dirty="0">
                <a:effectLst/>
                <a:ea typeface="Times New Roman" panose="02020603050405020304" pitchFamily="18" charset="0"/>
              </a:rPr>
              <a:t>people of color, </a:t>
            </a:r>
          </a:p>
          <a:p>
            <a:pPr marL="914400" lvl="2" hangingPunct="0">
              <a:spcBef>
                <a:spcPts val="0"/>
              </a:spcBef>
            </a:pPr>
            <a:r>
              <a:rPr lang="en-US" sz="2400" dirty="0">
                <a:effectLst/>
                <a:ea typeface="Times New Roman" panose="02020603050405020304" pitchFamily="18" charset="0"/>
              </a:rPr>
              <a:t>persons with a record, former foster care recipients, and </a:t>
            </a:r>
          </a:p>
          <a:p>
            <a:pPr marL="914400" lvl="2" hangingPunct="0">
              <a:spcBef>
                <a:spcPts val="0"/>
              </a:spcBef>
            </a:pPr>
            <a:r>
              <a:rPr lang="en-US" sz="2400" dirty="0">
                <a:effectLst/>
                <a:ea typeface="Times New Roman" panose="02020603050405020304" pitchFamily="18" charset="0"/>
              </a:rPr>
              <a:t>other jobseekers with specific  barriers  to  employment.  </a:t>
            </a:r>
          </a:p>
          <a:p>
            <a:pPr marL="457200" lvl="1" hangingPunct="0">
              <a:spcBef>
                <a:spcPts val="0"/>
              </a:spcBef>
            </a:pPr>
            <a:endParaRPr lang="en-US" sz="2000" dirty="0">
              <a:ea typeface="Times New Roman" panose="02020603050405020304" pitchFamily="18" charset="0"/>
            </a:endParaRPr>
          </a:p>
          <a:p>
            <a:pPr hangingPunct="0">
              <a:spcBef>
                <a:spcPts val="0"/>
              </a:spcBef>
            </a:pPr>
            <a:r>
              <a:rPr lang="en-US" sz="2400" dirty="0">
                <a:effectLst/>
                <a:ea typeface="Times New Roman" panose="02020603050405020304" pitchFamily="18" charset="0"/>
              </a:rPr>
              <a:t>Selected grantees will  recruit, train, and place participants in clean energy related occupations throughout the State of Illinois</a:t>
            </a:r>
          </a:p>
          <a:p>
            <a:pPr marL="0" marR="0" indent="0" hangingPunct="0">
              <a:spcBef>
                <a:spcPts val="0"/>
              </a:spcBef>
              <a:spcAft>
                <a:spcPts val="0"/>
              </a:spcAft>
              <a:buNone/>
            </a:pPr>
            <a:endParaRPr lang="en-US" sz="1800" b="1" dirty="0">
              <a:effectLst/>
              <a:ea typeface="Times New Roman" panose="02020603050405020304" pitchFamily="18" charset="0"/>
            </a:endParaRPr>
          </a:p>
          <a:p>
            <a:pPr marL="0" marR="0" indent="0" hangingPunct="0">
              <a:spcBef>
                <a:spcPts val="0"/>
              </a:spcBef>
              <a:spcAft>
                <a:spcPts val="0"/>
              </a:spcAft>
              <a:buNone/>
            </a:pPr>
            <a:endParaRPr lang="en-US" sz="1800" dirty="0">
              <a:effectLst/>
              <a:ea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A8036713-40D9-4B43-AA1D-DFD48A0DB67A}"/>
              </a:ext>
            </a:extLst>
          </p:cNvPr>
          <p:cNvSpPr>
            <a:spLocks noGrp="1"/>
          </p:cNvSpPr>
          <p:nvPr>
            <p:ph type="sldNum" sz="quarter" idx="12"/>
          </p:nvPr>
        </p:nvSpPr>
        <p:spPr/>
        <p:txBody>
          <a:bodyPr/>
          <a:lstStyle/>
          <a:p>
            <a:fld id="{62E03C93-A8B5-5E4D-ADDE-FACFC10B3CD1}" type="slidenum">
              <a:rPr lang="en-US" smtClean="0"/>
              <a:pPr/>
              <a:t>8</a:t>
            </a:fld>
            <a:endParaRPr lang="en-US" dirty="0"/>
          </a:p>
        </p:txBody>
      </p:sp>
      <p:pic>
        <p:nvPicPr>
          <p:cNvPr id="7" name="Picture 6" descr="Logo&#10;&#10;Description automatically generated">
            <a:extLst>
              <a:ext uri="{FF2B5EF4-FFF2-40B4-BE49-F238E27FC236}">
                <a16:creationId xmlns:a16="http://schemas.microsoft.com/office/drawing/2014/main" id="{A4FAB49E-B9DE-4B56-9BAC-E94D1B5C279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979023" y="2015249"/>
            <a:ext cx="3931012" cy="3590325"/>
          </a:xfrm>
          <a:prstGeom prst="rect">
            <a:avLst/>
          </a:prstGeom>
        </p:spPr>
      </p:pic>
      <p:sp>
        <p:nvSpPr>
          <p:cNvPr id="26" name="Rectangle 25">
            <a:extLst>
              <a:ext uri="{FF2B5EF4-FFF2-40B4-BE49-F238E27FC236}">
                <a16:creationId xmlns:a16="http://schemas.microsoft.com/office/drawing/2014/main" id="{91411FD2-2333-4467-A947-FAFB1970767A}"/>
              </a:ext>
            </a:extLst>
          </p:cNvPr>
          <p:cNvSpPr/>
          <p:nvPr/>
        </p:nvSpPr>
        <p:spPr>
          <a:xfrm>
            <a:off x="7547263" y="1576552"/>
            <a:ext cx="136634" cy="4630217"/>
          </a:xfrm>
          <a:prstGeom prst="rect">
            <a:avLst/>
          </a:prstGeom>
          <a:solidFill>
            <a:srgbClr val="172169"/>
          </a:solidFill>
          <a:ln>
            <a:solidFill>
              <a:srgbClr val="17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0862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96C7D-2B4E-4454-88E0-8B2F9E32081E}"/>
              </a:ext>
            </a:extLst>
          </p:cNvPr>
          <p:cNvSpPr>
            <a:spLocks noGrp="1"/>
          </p:cNvSpPr>
          <p:nvPr>
            <p:ph type="title"/>
          </p:nvPr>
        </p:nvSpPr>
        <p:spPr>
          <a:xfrm>
            <a:off x="876018" y="825944"/>
            <a:ext cx="10588434" cy="1062644"/>
          </a:xfrm>
        </p:spPr>
        <p:txBody>
          <a:bodyPr anchor="b">
            <a:normAutofit/>
          </a:bodyPr>
          <a:lstStyle/>
          <a:p>
            <a:r>
              <a:rPr lang="en-US" dirty="0">
                <a:solidFill>
                  <a:srgbClr val="172169"/>
                </a:solidFill>
              </a:rPr>
              <a:t>Eligible Applicants</a:t>
            </a:r>
          </a:p>
        </p:txBody>
      </p:sp>
      <p:sp>
        <p:nvSpPr>
          <p:cNvPr id="3" name="Content Placeholder 2">
            <a:extLst>
              <a:ext uri="{FF2B5EF4-FFF2-40B4-BE49-F238E27FC236}">
                <a16:creationId xmlns:a16="http://schemas.microsoft.com/office/drawing/2014/main" id="{AA783E8A-9B63-46E4-B912-28A91CEF1028}"/>
              </a:ext>
            </a:extLst>
          </p:cNvPr>
          <p:cNvSpPr>
            <a:spLocks noGrp="1"/>
          </p:cNvSpPr>
          <p:nvPr>
            <p:ph idx="1"/>
          </p:nvPr>
        </p:nvSpPr>
        <p:spPr>
          <a:xfrm>
            <a:off x="4494720" y="1888588"/>
            <a:ext cx="6750583" cy="3535486"/>
          </a:xfrm>
        </p:spPr>
        <p:txBody>
          <a:bodyPr>
            <a:noAutofit/>
          </a:bodyPr>
          <a:lstStyle/>
          <a:p>
            <a:pPr marL="0" marR="0" indent="0" hangingPunct="0">
              <a:spcBef>
                <a:spcPts val="0"/>
              </a:spcBef>
              <a:spcAft>
                <a:spcPts val="600"/>
              </a:spcAft>
              <a:buNone/>
            </a:pPr>
            <a:r>
              <a:rPr lang="en-US" sz="1600" b="1" dirty="0">
                <a:effectLst/>
                <a:ea typeface="Times New Roman" panose="02020603050405020304" pitchFamily="18" charset="0"/>
              </a:rPr>
              <a:t>One grant will be funded for each of the following diversity-focused community organizations that have a record of successfully delivering job training.  Applicants must choose </a:t>
            </a:r>
            <a:r>
              <a:rPr lang="en-US" sz="1600" b="1" u="sng" dirty="0">
                <a:effectLst/>
                <a:ea typeface="Times New Roman" panose="02020603050405020304" pitchFamily="18" charset="0"/>
              </a:rPr>
              <a:t>only</a:t>
            </a:r>
            <a:r>
              <a:rPr lang="en-US" sz="1600" b="1" dirty="0">
                <a:effectLst/>
                <a:ea typeface="Times New Roman" panose="02020603050405020304" pitchFamily="18" charset="0"/>
              </a:rPr>
              <a:t> one of the six listed below to apply to even if applicant’s organization may fall into more than one category *.  </a:t>
            </a:r>
          </a:p>
          <a:p>
            <a:pPr marL="0" marR="0" lvl="0" indent="0" hangingPunct="0">
              <a:spcBef>
                <a:spcPts val="0"/>
              </a:spcBef>
              <a:spcAft>
                <a:spcPts val="600"/>
              </a:spcAft>
              <a:buNone/>
              <a:tabLst>
                <a:tab pos="914400" algn="l"/>
              </a:tabLst>
            </a:pPr>
            <a:endParaRPr lang="en-US" sz="1600" b="1" dirty="0">
              <a:effectLst/>
              <a:ea typeface="Times New Roman" panose="02020603050405020304" pitchFamily="18" charset="0"/>
            </a:endParaRPr>
          </a:p>
          <a:p>
            <a:pPr marL="0" marR="0" lvl="0" indent="0" hangingPunct="0">
              <a:spcBef>
                <a:spcPts val="0"/>
              </a:spcBef>
              <a:spcAft>
                <a:spcPts val="600"/>
              </a:spcAft>
              <a:buNone/>
              <a:tabLst>
                <a:tab pos="914400" algn="l"/>
              </a:tabLst>
            </a:pPr>
            <a:r>
              <a:rPr lang="en-US" sz="1600" b="1" dirty="0">
                <a:effectLst/>
                <a:ea typeface="Times New Roman" panose="02020603050405020304" pitchFamily="18" charset="0"/>
              </a:rPr>
              <a:t>CATEGORY A:</a:t>
            </a:r>
            <a:r>
              <a:rPr lang="en-US" sz="1600" dirty="0">
                <a:effectLst/>
                <a:ea typeface="Times New Roman" panose="02020603050405020304" pitchFamily="18" charset="0"/>
              </a:rPr>
              <a:t>  Community-based  </a:t>
            </a:r>
            <a:r>
              <a:rPr lang="en-US" sz="1600" b="1" dirty="0">
                <a:effectLst/>
                <a:ea typeface="Times New Roman" panose="02020603050405020304" pitchFamily="18" charset="0"/>
              </a:rPr>
              <a:t>civil  rights  and  human  services  </a:t>
            </a:r>
            <a:r>
              <a:rPr lang="en-US" sz="1600" dirty="0">
                <a:effectLst/>
                <a:ea typeface="Times New Roman" panose="02020603050405020304" pitchFamily="18" charset="0"/>
              </a:rPr>
              <a:t>not-for-profit  organization  that  provides  economic  development,  human  capital,  and education program services.</a:t>
            </a:r>
          </a:p>
          <a:p>
            <a:pPr marL="0" marR="0" lvl="0" indent="0" hangingPunct="0">
              <a:spcBef>
                <a:spcPts val="0"/>
              </a:spcBef>
              <a:spcAft>
                <a:spcPts val="600"/>
              </a:spcAft>
              <a:buNone/>
              <a:tabLst>
                <a:tab pos="914400" algn="l"/>
              </a:tabLst>
            </a:pPr>
            <a:endParaRPr lang="en-US" sz="1600" dirty="0">
              <a:effectLst/>
              <a:ea typeface="Times New Roman" panose="02020603050405020304" pitchFamily="18" charset="0"/>
            </a:endParaRPr>
          </a:p>
          <a:p>
            <a:pPr marL="0" marR="0" lvl="0" indent="0" hangingPunct="0">
              <a:spcBef>
                <a:spcPts val="0"/>
              </a:spcBef>
              <a:spcAft>
                <a:spcPts val="600"/>
              </a:spcAft>
              <a:buNone/>
              <a:tabLst>
                <a:tab pos="914400" algn="l"/>
              </a:tabLst>
            </a:pPr>
            <a:r>
              <a:rPr lang="en-US" sz="1600" b="1" dirty="0">
                <a:effectLst/>
                <a:ea typeface="Times New Roman" panose="02020603050405020304" pitchFamily="18" charset="0"/>
              </a:rPr>
              <a:t>CATEGORY B</a:t>
            </a:r>
            <a:r>
              <a:rPr lang="en-US" sz="1600" dirty="0">
                <a:effectLst/>
                <a:ea typeface="Times New Roman" panose="02020603050405020304" pitchFamily="18" charset="0"/>
              </a:rPr>
              <a:t>:  Not-for-profit organization that is also an </a:t>
            </a:r>
            <a:r>
              <a:rPr lang="en-US" sz="1600" b="1" dirty="0">
                <a:effectLst/>
                <a:ea typeface="Times New Roman" panose="02020603050405020304" pitchFamily="18" charset="0"/>
              </a:rPr>
              <a:t>educational </a:t>
            </a:r>
            <a:r>
              <a:rPr lang="en-US" sz="1600" dirty="0">
                <a:effectLst/>
                <a:ea typeface="Times New Roman" panose="02020603050405020304" pitchFamily="18" charset="0"/>
              </a:rPr>
              <a:t>institution that offers   training   programs   approved   by   the   Illinois   State   Board   of   Education  and  United  States  Department  of  Education  with  the  goal  of  providing workforce initiatives leading to economic independence.</a:t>
            </a:r>
          </a:p>
          <a:p>
            <a:pPr marL="0" marR="0" lvl="0" indent="0" hangingPunct="0">
              <a:spcBef>
                <a:spcPts val="0"/>
              </a:spcBef>
              <a:spcAft>
                <a:spcPts val="600"/>
              </a:spcAft>
              <a:buNone/>
              <a:tabLst>
                <a:tab pos="914400" algn="l"/>
              </a:tabLst>
            </a:pPr>
            <a:endParaRPr lang="en-US" sz="1600" dirty="0">
              <a:ea typeface="Times New Roman" panose="02020603050405020304" pitchFamily="18" charset="0"/>
            </a:endParaRPr>
          </a:p>
          <a:p>
            <a:pPr marL="0" indent="0" hangingPunct="0">
              <a:spcBef>
                <a:spcPts val="0"/>
              </a:spcBef>
              <a:spcAft>
                <a:spcPts val="600"/>
              </a:spcAft>
              <a:buNone/>
              <a:tabLst>
                <a:tab pos="914400" algn="l"/>
              </a:tabLst>
            </a:pPr>
            <a:r>
              <a:rPr lang="en-US" sz="1600" b="1">
                <a:effectLst/>
                <a:ea typeface="Times New Roman" panose="02020603050405020304" pitchFamily="18" charset="0"/>
              </a:rPr>
              <a:t>CATEGORY C:</a:t>
            </a:r>
            <a:r>
              <a:rPr lang="en-US" sz="1600">
                <a:effectLst/>
                <a:ea typeface="Times New Roman" panose="02020603050405020304" pitchFamily="18" charset="0"/>
              </a:rPr>
              <a:t>  Not-for-profit   organization   dedicated   to developing   the   </a:t>
            </a:r>
            <a:r>
              <a:rPr lang="en-US" sz="1600" b="1">
                <a:effectLst/>
                <a:ea typeface="Times New Roman" panose="02020603050405020304" pitchFamily="18" charset="0"/>
              </a:rPr>
              <a:t>educational and leadership </a:t>
            </a:r>
            <a:r>
              <a:rPr lang="en-US" sz="1600">
                <a:effectLst/>
                <a:ea typeface="Times New Roman" panose="02020603050405020304" pitchFamily="18" charset="0"/>
              </a:rPr>
              <a:t>capacity of minority youth through the operation of schools, youth leadership clubs and youth development centers</a:t>
            </a:r>
          </a:p>
          <a:p>
            <a:pPr marL="0" marR="0" indent="0" hangingPunct="0">
              <a:spcBef>
                <a:spcPts val="0"/>
              </a:spcBef>
              <a:spcAft>
                <a:spcPts val="600"/>
              </a:spcAft>
              <a:buNone/>
            </a:pPr>
            <a:endParaRPr lang="en-US" sz="1600" dirty="0">
              <a:effectLst/>
              <a:ea typeface="Times New Roman" panose="02020603050405020304" pitchFamily="18" charset="0"/>
            </a:endParaRPr>
          </a:p>
          <a:p>
            <a:pPr marL="0" marR="0" indent="0" hangingPunct="0">
              <a:spcBef>
                <a:spcPts val="0"/>
              </a:spcBef>
              <a:spcAft>
                <a:spcPts val="600"/>
              </a:spcAft>
              <a:buNone/>
            </a:pPr>
            <a:r>
              <a:rPr lang="en-US" sz="1100" dirty="0">
                <a:effectLst/>
                <a:ea typeface="Times New Roman" panose="02020603050405020304" pitchFamily="18" charset="0"/>
              </a:rPr>
              <a:t>Note: Only entities that meet one of the categories identified in A – F above and properly operating in accordance with Federal, State, and local law, in the state of Illinois may submit a proposal for consideration. </a:t>
            </a:r>
          </a:p>
          <a:p>
            <a:pPr marL="0" marR="0" indent="0" hangingPunct="0">
              <a:spcBef>
                <a:spcPts val="0"/>
              </a:spcBef>
              <a:spcAft>
                <a:spcPts val="600"/>
              </a:spcAft>
              <a:buNone/>
            </a:pPr>
            <a:endParaRPr lang="en-US" sz="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A8036713-40D9-4B43-AA1D-DFD48A0DB67A}"/>
              </a:ext>
            </a:extLst>
          </p:cNvPr>
          <p:cNvSpPr>
            <a:spLocks noGrp="1"/>
          </p:cNvSpPr>
          <p:nvPr>
            <p:ph type="sldNum" sz="quarter" idx="12"/>
          </p:nvPr>
        </p:nvSpPr>
        <p:spPr>
          <a:xfrm>
            <a:off x="10330903" y="6217920"/>
            <a:ext cx="914400" cy="365125"/>
          </a:xfrm>
        </p:spPr>
        <p:txBody>
          <a:bodyPr>
            <a:normAutofit/>
          </a:bodyPr>
          <a:lstStyle/>
          <a:p>
            <a:pPr>
              <a:spcAft>
                <a:spcPts val="600"/>
              </a:spcAft>
            </a:pPr>
            <a:fld id="{62E03C93-A8B5-5E4D-ADDE-FACFC10B3CD1}" type="slidenum">
              <a:rPr lang="en-US">
                <a:solidFill>
                  <a:prstClr val="black">
                    <a:lumMod val="50000"/>
                    <a:lumOff val="50000"/>
                  </a:prstClr>
                </a:solidFill>
              </a:rPr>
              <a:pPr>
                <a:spcAft>
                  <a:spcPts val="600"/>
                </a:spcAft>
              </a:pPr>
              <a:t>9</a:t>
            </a:fld>
            <a:endParaRPr lang="en-US">
              <a:solidFill>
                <a:prstClr val="black">
                  <a:lumMod val="50000"/>
                  <a:lumOff val="50000"/>
                </a:prstClr>
              </a:solidFill>
            </a:endParaRPr>
          </a:p>
        </p:txBody>
      </p:sp>
      <p:pic>
        <p:nvPicPr>
          <p:cNvPr id="1026" name="Picture 2" descr="95 Eligibility Icon Illustrations &amp; Clip Art - iStock">
            <a:extLst>
              <a:ext uri="{FF2B5EF4-FFF2-40B4-BE49-F238E27FC236}">
                <a16:creationId xmlns:a16="http://schemas.microsoft.com/office/drawing/2014/main" id="{7A268F09-CE51-4484-855E-3A083EF4179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33206" y="2811104"/>
            <a:ext cx="2928114" cy="2928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062204"/>
      </p:ext>
    </p:extLst>
  </p:cSld>
  <p:clrMapOvr>
    <a:masterClrMapping/>
  </p:clrMapOvr>
</p:sld>
</file>

<file path=ppt/theme/theme1.xml><?xml version="1.0" encoding="utf-8"?>
<a:theme xmlns:a="http://schemas.openxmlformats.org/drawingml/2006/main" name="Facilitation Guide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cilitation Guide Template" id="{D2DDA253-B821-46CD-AFAB-145ABC4A597B}" vid="{BB3A056D-9C20-4E32-A365-26FEB8DCD6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6E2995232B444AAB6157EDEECAC17B" ma:contentTypeVersion="28" ma:contentTypeDescription="Create a new document." ma:contentTypeScope="" ma:versionID="1f2e27e864f45066583ea3dd8cfbde85">
  <xsd:schema xmlns:xsd="http://www.w3.org/2001/XMLSchema" xmlns:xs="http://www.w3.org/2001/XMLSchema" xmlns:p="http://schemas.microsoft.com/office/2006/metadata/properties" xmlns:ns2="9352c220-c5aa-4176-b310-478a54cdcce0" xmlns:ns3="6e83a1a5-9dab-4521-85db-ea3c8196acb3" targetNamespace="http://schemas.microsoft.com/office/2006/metadata/properties" ma:root="true" ma:fieldsID="31a7c4638e4cd31596af6477553450d1" ns2:_="" ns3:_="">
    <xsd:import namespace="9352c220-c5aa-4176-b310-478a54cdcce0"/>
    <xsd:import namespace="6e83a1a5-9dab-4521-85db-ea3c8196acb3"/>
    <xsd:element name="properties">
      <xsd:complexType>
        <xsd:sequence>
          <xsd:element name="documentManagement">
            <xsd:complexType>
              <xsd:all>
                <xsd:element ref="ns2:Description0"/>
                <xsd:element ref="ns2:MainCategory"/>
                <xsd:element ref="ns2:SubCategory"/>
                <xsd:element ref="ns2:Audience" minOccurs="0"/>
                <xsd:element ref="ns2:SubAudience" minOccurs="0"/>
                <xsd:element ref="ns2:SkillLevel" minOccurs="0"/>
                <xsd:element ref="ns2:GradeLevel" minOccurs="0"/>
                <xsd:element ref="ns2:Language"/>
                <xsd:element ref="ns2:DocumentType" minOccurs="0"/>
                <xsd:element ref="ns2:Site" minOccurs="0"/>
                <xsd:element ref="ns3:TaxCatchAll" minOccurs="0"/>
                <xsd:element ref="ns3: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2c220-c5aa-4176-b310-478a54cdcce0" elementFormDefault="qualified">
    <xsd:import namespace="http://schemas.microsoft.com/office/2006/documentManagement/types"/>
    <xsd:import namespace="http://schemas.microsoft.com/office/infopath/2007/PartnerControls"/>
    <xsd:element name="Description0" ma:index="8" ma:displayName="Description" ma:internalName="Description0" ma:readOnly="false">
      <xsd:simpleType>
        <xsd:restriction base="dms:Text">
          <xsd:maxLength value="255"/>
        </xsd:restriction>
      </xsd:simpleType>
    </xsd:element>
    <xsd:element name="MainCategory" ma:index="9" ma:displayName="MainCategory" ma:list="{c7896206-7b65-404d-ae21-b02c4b29aea2}" ma:internalName="MainCategory" ma:readOnly="false" ma:showField="Title" ma:web="6e83a1a5-9dab-4521-85db-ea3c8196acb3">
      <xsd:simpleType>
        <xsd:restriction base="dms:Lookup"/>
      </xsd:simpleType>
    </xsd:element>
    <xsd:element name="SubCategory" ma:index="10" ma:displayName="SubCategory" ma:list="{2201361c-1d54-4276-95f0-f2ea81323aa2}" ma:internalName="SubCategory" ma:readOnly="false" ma:showField="Title" ma:web="6e83a1a5-9dab-4521-85db-ea3c8196acb3">
      <xsd:simpleType>
        <xsd:restriction base="dms:Lookup"/>
      </xsd:simpleType>
    </xsd:element>
    <xsd:element name="Audience" ma:index="11" nillable="true" ma:displayName="Audience" ma:list="{4b1c6106-8d5f-4a38-b368-5f452bed3ee8}" ma:internalName="Audience" ma:readOnly="false" ma:showField="Title" ma:web="6e83a1a5-9dab-4521-85db-ea3c8196acb3" ma:requiredMultiChoice="true">
      <xsd:complexType>
        <xsd:complexContent>
          <xsd:extension base="dms:MultiChoiceLookup">
            <xsd:sequence>
              <xsd:element name="Value" type="dms:Lookup" maxOccurs="unbounded" minOccurs="0" nillable="true"/>
            </xsd:sequence>
          </xsd:extension>
        </xsd:complexContent>
      </xsd:complexType>
    </xsd:element>
    <xsd:element name="SubAudience" ma:index="12" nillable="true" ma:displayName="SubAudience" ma:list="{60e689b0-3baf-46ef-b31e-b9aaee200c6d}" ma:internalName="SubAudience" ma:readOnly="false" ma:showField="Title" ma:web="6e83a1a5-9dab-4521-85db-ea3c8196acb3">
      <xsd:complexType>
        <xsd:complexContent>
          <xsd:extension base="dms:MultiChoiceLookup">
            <xsd:sequence>
              <xsd:element name="Value" type="dms:Lookup" maxOccurs="unbounded" minOccurs="0" nillable="true"/>
            </xsd:sequence>
          </xsd:extension>
        </xsd:complexContent>
      </xsd:complexType>
    </xsd:element>
    <xsd:element name="SkillLevel" ma:index="13" nillable="true" ma:displayName="SkillLevel" ma:internalName="SkillLevel" ma:readOnly="false" ma:requiredMultiChoice="true">
      <xsd:complexType>
        <xsd:complexContent>
          <xsd:extension base="dms:MultiChoice">
            <xsd:sequence>
              <xsd:element name="Value" maxOccurs="unbounded" minOccurs="0" nillable="true">
                <xsd:simpleType>
                  <xsd:restriction base="dms:Choice">
                    <xsd:enumeration value="All Levels"/>
                    <xsd:enumeration value="Minimal skill level"/>
                    <xsd:enumeration value="Intermediate skill level"/>
                    <xsd:enumeration value="Technical skill level"/>
                  </xsd:restriction>
                </xsd:simpleType>
              </xsd:element>
            </xsd:sequence>
          </xsd:extension>
        </xsd:complexContent>
      </xsd:complexType>
    </xsd:element>
    <xsd:element name="GradeLevel" ma:index="14" nillable="true" ma:displayName="GradeLevel" ma:internalName="GradeLevel" ma:readOnly="false" ma:requiredMultiChoice="true">
      <xsd:complexType>
        <xsd:complexContent>
          <xsd:extension base="dms:MultiChoice">
            <xsd:sequence>
              <xsd:element name="Value" maxOccurs="unbounded" minOccurs="0" nillable="true">
                <xsd:simpleType>
                  <xsd:restriction base="dms:Choice">
                    <xsd:enumeration value="7-8 Middle School"/>
                    <xsd:enumeration value="9-12 High School"/>
                    <xsd:enumeration value="&gt;12 Postsecondary"/>
                  </xsd:restriction>
                </xsd:simpleType>
              </xsd:element>
            </xsd:sequence>
          </xsd:extension>
        </xsd:complexContent>
      </xsd:complexType>
    </xsd:element>
    <xsd:element name="Language" ma:index="15" ma:displayName="Language" ma:default="English" ma:format="Dropdown" ma:internalName="Language" ma:readOnly="false">
      <xsd:simpleType>
        <xsd:restriction base="dms:Choice">
          <xsd:enumeration value="Arabic"/>
          <xsd:enumeration value="Chinese"/>
          <xsd:enumeration value="English"/>
          <xsd:enumeration value="Polish"/>
          <xsd:enumeration value="Spanish"/>
          <xsd:enumeration value="Other"/>
        </xsd:restriction>
      </xsd:simpleType>
    </xsd:element>
    <xsd:element name="DocumentType" ma:index="16" nillable="true" ma:displayName="DocumentType" ma:internalName="DocumentType" ma:readOnly="false" ma:requiredMultiChoice="true">
      <xsd:complexType>
        <xsd:complexContent>
          <xsd:extension base="dms:MultiChoice">
            <xsd:sequence>
              <xsd:element name="Value" maxOccurs="unbounded" minOccurs="0" nillable="true">
                <xsd:simpleType>
                  <xsd:restriction base="dms:Choice">
                    <xsd:enumeration value="Curriculum"/>
                    <xsd:enumeration value="Forms"/>
                    <xsd:enumeration value="Flyers"/>
                    <xsd:enumeration value="Guides"/>
                    <xsd:enumeration value="Images/Icons"/>
                    <xsd:enumeration value="Infographics"/>
                    <xsd:enumeration value="Informational"/>
                    <xsd:enumeration value="Instructions"/>
                    <xsd:enumeration value="Marketing/Outreach"/>
                    <xsd:enumeration value="Presentations"/>
                    <xsd:enumeration value="Report"/>
                    <xsd:enumeration value="Worksheets"/>
                  </xsd:restriction>
                </xsd:simpleType>
              </xsd:element>
            </xsd:sequence>
          </xsd:extension>
        </xsd:complexContent>
      </xsd:complexType>
    </xsd:element>
    <xsd:element name="Site" ma:index="17" nillable="true" ma:displayName="Site" ma:list="{cf69f43f-b565-45cb-9f11-9d848faecc07}" ma:internalName="Site" ma:readOnly="false" ma:showField="Title" ma:web="6e83a1a5-9dab-4521-85db-ea3c8196acb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e83a1a5-9dab-4521-85db-ea3c8196acb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f79118d-4af0-4af8-96a4-605c4274c427}" ma:internalName="TaxCatchAll" ma:showField="CatchAllData" ma:web="6e83a1a5-9dab-4521-85db-ea3c8196acb3">
      <xsd:complexType>
        <xsd:complexContent>
          <xsd:extension base="dms:MultiChoiceLookup">
            <xsd:sequence>
              <xsd:element name="Value" type="dms:Lookup" maxOccurs="unbounded" minOccurs="0" nillable="true"/>
            </xsd:sequence>
          </xsd:extension>
        </xsd:complexContent>
      </xsd:complexType>
    </xsd:element>
    <xsd:element name="TaxKeywordTaxHTField" ma:index="20"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ainCategory xmlns="9352c220-c5aa-4176-b310-478a54cdcce0">24</MainCategory>
    <Site xmlns="9352c220-c5aa-4176-b310-478a54cdcce0"/>
    <SubCategory xmlns="9352c220-c5aa-4176-b310-478a54cdcce0">7</SubCategory>
    <SkillLevel xmlns="9352c220-c5aa-4176-b310-478a54cdcce0">
      <Value>Technical skill level</Value>
    </SkillLevel>
    <Audience xmlns="9352c220-c5aa-4176-b310-478a54cdcce0">
      <Value>3</Value>
    </Audience>
    <TaxKeywordTaxHTField xmlns="6e83a1a5-9dab-4521-85db-ea3c8196acb3">
      <Terms xmlns="http://schemas.microsoft.com/office/infopath/2007/PartnerControls"/>
    </TaxKeywordTaxHTField>
    <SubAudience xmlns="9352c220-c5aa-4176-b310-478a54cdcce0"/>
    <Language xmlns="9352c220-c5aa-4176-b310-478a54cdcce0">English</Language>
    <DocumentType xmlns="9352c220-c5aa-4176-b310-478a54cdcce0">
      <Value>Informational</Value>
    </DocumentType>
    <TaxCatchAll xmlns="6e83a1a5-9dab-4521-85db-ea3c8196acb3"/>
    <Description0 xmlns="9352c220-c5aa-4176-b310-478a54cdcce0">2022 DCEO Multi Cultural Energy Program NOFO</Description0>
    <GradeLevel xmlns="9352c220-c5aa-4176-b310-478a54cdcce0">
      <Value>&gt;12 Postsecondary</Value>
    </GradeLeve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9CA0A3-6EDF-4279-AE2B-744790BE76EF}"/>
</file>

<file path=customXml/itemProps2.xml><?xml version="1.0" encoding="utf-8"?>
<ds:datastoreItem xmlns:ds="http://schemas.openxmlformats.org/officeDocument/2006/customXml" ds:itemID="{1EC3BF05-5C03-4B38-B24C-9D8C16C2F23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35e3a43-7935-4317-a6be-8c55a7b822a1"/>
    <ds:schemaRef ds:uri="caaf69db-5d6c-4491-8ee8-2c8b864890f4"/>
    <ds:schemaRef ds:uri="http://www.w3.org/XML/1998/namespace"/>
    <ds:schemaRef ds:uri="http://purl.org/dc/dcmitype/"/>
  </ds:schemaRefs>
</ds:datastoreItem>
</file>

<file path=customXml/itemProps3.xml><?xml version="1.0" encoding="utf-8"?>
<ds:datastoreItem xmlns:ds="http://schemas.openxmlformats.org/officeDocument/2006/customXml" ds:itemID="{14AF9E60-EB28-440F-BD11-5C6969835C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Facilitation Guide Template</Template>
  <TotalTime>2361</TotalTime>
  <Words>5967</Words>
  <Application>Microsoft Office PowerPoint</Application>
  <PresentationFormat>Widescreen</PresentationFormat>
  <Paragraphs>605</Paragraphs>
  <Slides>54</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Courier New</vt:lpstr>
      <vt:lpstr>Roboto</vt:lpstr>
      <vt:lpstr>Symbol</vt:lpstr>
      <vt:lpstr>Times New Roman</vt:lpstr>
      <vt:lpstr>Wingdings</vt:lpstr>
      <vt:lpstr>Facilitation Guide Template</vt:lpstr>
      <vt:lpstr>Future Energy Jobs Act:  Multi-Cultural Jobs Program  Notice of Funding Opportunity Overview of the Grant Submission and Pre-Award Requirements  </vt:lpstr>
      <vt:lpstr>Agenda</vt:lpstr>
      <vt:lpstr>Program Authorization / Legislation</vt:lpstr>
      <vt:lpstr>Program Objectives / Goals</vt:lpstr>
      <vt:lpstr>Support of Clean Energy Industry</vt:lpstr>
      <vt:lpstr>Multi-Cultural Jobs Program NOFO Website </vt:lpstr>
      <vt:lpstr>Program Foundations</vt:lpstr>
      <vt:lpstr>Program Foundations</vt:lpstr>
      <vt:lpstr>Eligible Applicants</vt:lpstr>
      <vt:lpstr>Eligible Applicants</vt:lpstr>
      <vt:lpstr>Program Design</vt:lpstr>
      <vt:lpstr>Program Design: Training</vt:lpstr>
      <vt:lpstr>Program Design:  Training Types  </vt:lpstr>
      <vt:lpstr>Highlight of Program Activities and Outcomes (refer to NOFO for complete list)</vt:lpstr>
      <vt:lpstr>Target Populations</vt:lpstr>
      <vt:lpstr>State Workforce Goals</vt:lpstr>
      <vt:lpstr>Diversity, Equity &amp; Inclusion</vt:lpstr>
      <vt:lpstr>Importance of Partnerships</vt:lpstr>
      <vt:lpstr>A Way to Address Skill Gaps:  Talent Pipeline Management</vt:lpstr>
      <vt:lpstr>Career Pathways: Industry Skill Needs  </vt:lpstr>
      <vt:lpstr>Application Components</vt:lpstr>
      <vt:lpstr>Application Submission Requirements</vt:lpstr>
      <vt:lpstr>Application Review Information</vt:lpstr>
      <vt:lpstr>Grant Award Information</vt:lpstr>
      <vt:lpstr>Grant Life Cycle </vt:lpstr>
      <vt:lpstr>Illinois Grant Accountability and Transparency Act </vt:lpstr>
      <vt:lpstr>Grantee Pre-Award Requirements that must be Completed Prior to Grant Award Execution </vt:lpstr>
      <vt:lpstr>GATA &amp; Indirect Cost Rate System</vt:lpstr>
      <vt:lpstr>Grantee Registration</vt:lpstr>
      <vt:lpstr>Grantee Pre-Qualification</vt:lpstr>
      <vt:lpstr>Pre-Qualification Notification</vt:lpstr>
      <vt:lpstr>GATA Framework for Risk Assessment</vt:lpstr>
      <vt:lpstr>Indirect Cost Rate Selection  Centralized Indirect Cost System</vt:lpstr>
      <vt:lpstr>Indirect Cost Rate Proposals &amp; Elections</vt:lpstr>
      <vt:lpstr>Standard Application &amp; Grant Award Documents</vt:lpstr>
      <vt:lpstr>Applicant Capacity</vt:lpstr>
      <vt:lpstr>Documentation of Need</vt:lpstr>
      <vt:lpstr>Operational Plan</vt:lpstr>
      <vt:lpstr>Return on Investment</vt:lpstr>
      <vt:lpstr>Uniform Application for State Grant Assistance</vt:lpstr>
      <vt:lpstr>Uniform Budget Template - Overview</vt:lpstr>
      <vt:lpstr>Allowable Costs § 200.403 </vt:lpstr>
      <vt:lpstr>Reasonable Costs § 200.404 </vt:lpstr>
      <vt:lpstr>Allocable Costs § 200.405 </vt:lpstr>
      <vt:lpstr>Types of Costs</vt:lpstr>
      <vt:lpstr>Uniform Budget Template Outline</vt:lpstr>
      <vt:lpstr>Uniform Budget Template Section A: State of Illinois Funds</vt:lpstr>
      <vt:lpstr>Section A: Indirect Cost Selection</vt:lpstr>
      <vt:lpstr>Section B: Non-State of Illinois Funds:  Matching Funds</vt:lpstr>
      <vt:lpstr>Uniform Grant Agreement - Part I</vt:lpstr>
      <vt:lpstr>Uniform Grant Agreement – Part I</vt:lpstr>
      <vt:lpstr>Uniform Grant Agreement – Part I</vt:lpstr>
      <vt:lpstr>Grantee Resources</vt:lpstr>
      <vt:lpstr>  Submit questions regarding this NOFO via email to:  Kenis.Williams@illinoisworknet.com  Questions and responses will be posted to the Illinois workNet page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DCEO Multi Cultural Energy Program NOFO</dc:title>
  <dc:creator>jennifer phillips</dc:creator>
  <cp:keywords/>
  <cp:lastModifiedBy>Williams, Kenis</cp:lastModifiedBy>
  <cp:revision>129</cp:revision>
  <dcterms:created xsi:type="dcterms:W3CDTF">2019-10-17T20:52:00Z</dcterms:created>
  <dcterms:modified xsi:type="dcterms:W3CDTF">2022-05-23T19:00:27Z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0x010100BF6E2995232B444AAB6157EDEECAC17B</vt:lpwstr>
  </property>
  <property fmtid="{D5CDD505-2E9C-101B-9397-08002B2CF9AE}" pid="3" name="TaxKeyword">
    <vt:lpwstr/>
  </property>
</Properties>
</file>