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3"/>
  </p:notesMasterIdLst>
  <p:sldIdLst>
    <p:sldId id="327" r:id="rId5"/>
    <p:sldId id="257" r:id="rId6"/>
    <p:sldId id="562" r:id="rId7"/>
    <p:sldId id="564" r:id="rId8"/>
    <p:sldId id="563" r:id="rId9"/>
    <p:sldId id="573" r:id="rId10"/>
    <p:sldId id="559" r:id="rId11"/>
    <p:sldId id="558" r:id="rId12"/>
    <p:sldId id="570" r:id="rId13"/>
    <p:sldId id="566" r:id="rId14"/>
    <p:sldId id="565" r:id="rId15"/>
    <p:sldId id="560" r:id="rId16"/>
    <p:sldId id="567" r:id="rId17"/>
    <p:sldId id="568" r:id="rId18"/>
    <p:sldId id="569" r:id="rId19"/>
    <p:sldId id="572" r:id="rId20"/>
    <p:sldId id="553" r:id="rId21"/>
    <p:sldId id="469" r:id="rId2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r, John" initials="BJ" lastIdx="2" clrIdx="0">
    <p:extLst>
      <p:ext uri="{19B8F6BF-5375-455C-9EA6-DF929625EA0E}">
        <p15:presenceInfo xmlns:p15="http://schemas.microsoft.com/office/powerpoint/2012/main" userId="Barr, John" providerId="None"/>
      </p:ext>
    </p:extLst>
  </p:cmAuthor>
  <p:cmAuthor id="2" name="Miller, Beverly" initials="MB" lastIdx="7" clrIdx="1">
    <p:extLst>
      <p:ext uri="{19B8F6BF-5375-455C-9EA6-DF929625EA0E}">
        <p15:presenceInfo xmlns:p15="http://schemas.microsoft.com/office/powerpoint/2012/main" userId="S::Beverly.Miller@Illinois.gov::45bf9b46-123c-4e23-acc4-877fb21481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172169"/>
    <a:srgbClr val="CC6600"/>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35FB9E-6F67-4B6A-B386-AD0361CFA8DB}" v="5" dt="2020-05-12T17:00:47.1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16" autoAdjust="0"/>
    <p:restoredTop sz="95380" autoAdjust="0"/>
  </p:normalViewPr>
  <p:slideViewPr>
    <p:cSldViewPr snapToGrid="0" snapToObjects="1">
      <p:cViewPr varScale="1">
        <p:scale>
          <a:sx n="81" d="100"/>
          <a:sy n="81" d="100"/>
        </p:scale>
        <p:origin x="63" y="20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my Stone" userId="8f6851f340087353" providerId="LiveId" clId="{2B35FB9E-6F67-4B6A-B386-AD0361CFA8DB}"/>
    <pc:docChg chg="custSel addSld delSld modSld">
      <pc:chgData name="Tammy Stone" userId="8f6851f340087353" providerId="LiveId" clId="{2B35FB9E-6F67-4B6A-B386-AD0361CFA8DB}" dt="2020-05-12T17:00:47.104" v="46" actId="207"/>
      <pc:docMkLst>
        <pc:docMk/>
      </pc:docMkLst>
      <pc:sldChg chg="modSp delCm">
        <pc:chgData name="Tammy Stone" userId="8f6851f340087353" providerId="LiveId" clId="{2B35FB9E-6F67-4B6A-B386-AD0361CFA8DB}" dt="2020-05-12T17:00:47.104" v="46" actId="207"/>
        <pc:sldMkLst>
          <pc:docMk/>
          <pc:sldMk cId="3934518783" sldId="469"/>
        </pc:sldMkLst>
        <pc:spChg chg="mod">
          <ac:chgData name="Tammy Stone" userId="8f6851f340087353" providerId="LiveId" clId="{2B35FB9E-6F67-4B6A-B386-AD0361CFA8DB}" dt="2020-05-12T17:00:47.104" v="46" actId="207"/>
          <ac:spMkLst>
            <pc:docMk/>
            <pc:sldMk cId="3934518783" sldId="469"/>
            <ac:spMk id="7" creationId="{3E049C82-E80C-49BA-A824-6F46487C1CF1}"/>
          </ac:spMkLst>
        </pc:spChg>
      </pc:sldChg>
      <pc:sldChg chg="modSp mod delCm">
        <pc:chgData name="Tammy Stone" userId="8f6851f340087353" providerId="LiveId" clId="{2B35FB9E-6F67-4B6A-B386-AD0361CFA8DB}" dt="2020-05-12T17:00:07.385" v="43" actId="1592"/>
        <pc:sldMkLst>
          <pc:docMk/>
          <pc:sldMk cId="3738689201" sldId="553"/>
        </pc:sldMkLst>
        <pc:spChg chg="mod">
          <ac:chgData name="Tammy Stone" userId="8f6851f340087353" providerId="LiveId" clId="{2B35FB9E-6F67-4B6A-B386-AD0361CFA8DB}" dt="2020-05-12T17:00:01.105" v="42" actId="20577"/>
          <ac:spMkLst>
            <pc:docMk/>
            <pc:sldMk cId="3738689201" sldId="553"/>
            <ac:spMk id="8" creationId="{514320E1-0598-4096-9742-62CCF4A76731}"/>
          </ac:spMkLst>
        </pc:spChg>
      </pc:sldChg>
      <pc:sldChg chg="del">
        <pc:chgData name="Tammy Stone" userId="8f6851f340087353" providerId="LiveId" clId="{2B35FB9E-6F67-4B6A-B386-AD0361CFA8DB}" dt="2020-05-12T16:56:16.021" v="3" actId="47"/>
        <pc:sldMkLst>
          <pc:docMk/>
          <pc:sldMk cId="3690612130" sldId="554"/>
        </pc:sldMkLst>
      </pc:sldChg>
      <pc:sldChg chg="delCm">
        <pc:chgData name="Tammy Stone" userId="8f6851f340087353" providerId="LiveId" clId="{2B35FB9E-6F67-4B6A-B386-AD0361CFA8DB}" dt="2020-05-12T16:56:48.597" v="4" actId="1592"/>
        <pc:sldMkLst>
          <pc:docMk/>
          <pc:sldMk cId="2120535125" sldId="559"/>
        </pc:sldMkLst>
      </pc:sldChg>
      <pc:sldChg chg="delCm">
        <pc:chgData name="Tammy Stone" userId="8f6851f340087353" providerId="LiveId" clId="{2B35FB9E-6F67-4B6A-B386-AD0361CFA8DB}" dt="2020-05-12T16:55:19.733" v="1" actId="1592"/>
        <pc:sldMkLst>
          <pc:docMk/>
          <pc:sldMk cId="163588429" sldId="563"/>
        </pc:sldMkLst>
      </pc:sldChg>
      <pc:sldChg chg="modSp mod delCm">
        <pc:chgData name="Tammy Stone" userId="8f6851f340087353" providerId="LiveId" clId="{2B35FB9E-6F67-4B6A-B386-AD0361CFA8DB}" dt="2020-05-12T16:57:40.807" v="7" actId="6549"/>
        <pc:sldMkLst>
          <pc:docMk/>
          <pc:sldMk cId="3645276876" sldId="567"/>
        </pc:sldMkLst>
        <pc:spChg chg="mod">
          <ac:chgData name="Tammy Stone" userId="8f6851f340087353" providerId="LiveId" clId="{2B35FB9E-6F67-4B6A-B386-AD0361CFA8DB}" dt="2020-05-12T16:57:40.807" v="7" actId="6549"/>
          <ac:spMkLst>
            <pc:docMk/>
            <pc:sldMk cId="3645276876" sldId="567"/>
            <ac:spMk id="3" creationId="{E11B5249-C356-4A11-B475-827ED6CCB435}"/>
          </ac:spMkLst>
        </pc:spChg>
      </pc:sldChg>
      <pc:sldChg chg="modSp mod">
        <pc:chgData name="Tammy Stone" userId="8f6851f340087353" providerId="LiveId" clId="{2B35FB9E-6F67-4B6A-B386-AD0361CFA8DB}" dt="2020-05-12T16:58:36.636" v="18" actId="1076"/>
        <pc:sldMkLst>
          <pc:docMk/>
          <pc:sldMk cId="3648120299" sldId="568"/>
        </pc:sldMkLst>
        <pc:spChg chg="mod">
          <ac:chgData name="Tammy Stone" userId="8f6851f340087353" providerId="LiveId" clId="{2B35FB9E-6F67-4B6A-B386-AD0361CFA8DB}" dt="2020-05-12T16:58:36.636" v="18" actId="1076"/>
          <ac:spMkLst>
            <pc:docMk/>
            <pc:sldMk cId="3648120299" sldId="568"/>
            <ac:spMk id="3" creationId="{E11B5249-C356-4A11-B475-827ED6CCB435}"/>
          </ac:spMkLst>
        </pc:spChg>
      </pc:sldChg>
      <pc:sldChg chg="modSp mod">
        <pc:chgData name="Tammy Stone" userId="8f6851f340087353" providerId="LiveId" clId="{2B35FB9E-6F67-4B6A-B386-AD0361CFA8DB}" dt="2020-05-12T16:59:03.756" v="39" actId="6549"/>
        <pc:sldMkLst>
          <pc:docMk/>
          <pc:sldMk cId="1877847734" sldId="569"/>
        </pc:sldMkLst>
        <pc:spChg chg="mod">
          <ac:chgData name="Tammy Stone" userId="8f6851f340087353" providerId="LiveId" clId="{2B35FB9E-6F67-4B6A-B386-AD0361CFA8DB}" dt="2020-05-12T16:59:03.756" v="39" actId="6549"/>
          <ac:spMkLst>
            <pc:docMk/>
            <pc:sldMk cId="1877847734" sldId="569"/>
            <ac:spMk id="3" creationId="{E11B5249-C356-4A11-B475-827ED6CCB435}"/>
          </ac:spMkLst>
        </pc:spChg>
      </pc:sldChg>
      <pc:sldChg chg="add">
        <pc:chgData name="Tammy Stone" userId="8f6851f340087353" providerId="LiveId" clId="{2B35FB9E-6F67-4B6A-B386-AD0361CFA8DB}" dt="2020-05-12T16:56:10.253" v="2"/>
        <pc:sldMkLst>
          <pc:docMk/>
          <pc:sldMk cId="4012832294" sldId="5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A7BEC8D-B925-4E24-B403-1BC45C0C0CB5}" type="datetimeFigureOut">
              <a:rPr lang="en-US" smtClean="0"/>
              <a:t>5/12/2020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E5E7437D-0E1D-4AF1-9332-3A6581B3585C}" type="slidenum">
              <a:rPr lang="en-US" smtClean="0"/>
              <a:t>‹#›</a:t>
            </a:fld>
            <a:endParaRPr lang="en-US"/>
          </a:p>
        </p:txBody>
      </p:sp>
    </p:spTree>
    <p:extLst>
      <p:ext uri="{BB962C8B-B14F-4D97-AF65-F5344CB8AC3E}">
        <p14:creationId xmlns:p14="http://schemas.microsoft.com/office/powerpoint/2010/main" val="2757113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a:t>
            </a:fld>
            <a:endParaRPr lang="en-US"/>
          </a:p>
        </p:txBody>
      </p:sp>
    </p:spTree>
    <p:extLst>
      <p:ext uri="{BB962C8B-B14F-4D97-AF65-F5344CB8AC3E}">
        <p14:creationId xmlns:p14="http://schemas.microsoft.com/office/powerpoint/2010/main" val="3420093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12</a:t>
            </a:fld>
            <a:endParaRPr lang="en-US"/>
          </a:p>
        </p:txBody>
      </p:sp>
    </p:spTree>
    <p:extLst>
      <p:ext uri="{BB962C8B-B14F-4D97-AF65-F5344CB8AC3E}">
        <p14:creationId xmlns:p14="http://schemas.microsoft.com/office/powerpoint/2010/main" val="804780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13</a:t>
            </a:fld>
            <a:endParaRPr lang="en-US"/>
          </a:p>
        </p:txBody>
      </p:sp>
    </p:spTree>
    <p:extLst>
      <p:ext uri="{BB962C8B-B14F-4D97-AF65-F5344CB8AC3E}">
        <p14:creationId xmlns:p14="http://schemas.microsoft.com/office/powerpoint/2010/main" val="468239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14</a:t>
            </a:fld>
            <a:endParaRPr lang="en-US"/>
          </a:p>
        </p:txBody>
      </p:sp>
    </p:spTree>
    <p:extLst>
      <p:ext uri="{BB962C8B-B14F-4D97-AF65-F5344CB8AC3E}">
        <p14:creationId xmlns:p14="http://schemas.microsoft.com/office/powerpoint/2010/main" val="734853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15</a:t>
            </a:fld>
            <a:endParaRPr lang="en-US"/>
          </a:p>
        </p:txBody>
      </p:sp>
    </p:spTree>
    <p:extLst>
      <p:ext uri="{BB962C8B-B14F-4D97-AF65-F5344CB8AC3E}">
        <p14:creationId xmlns:p14="http://schemas.microsoft.com/office/powerpoint/2010/main" val="1687411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16</a:t>
            </a:fld>
            <a:endParaRPr lang="en-US"/>
          </a:p>
        </p:txBody>
      </p:sp>
    </p:spTree>
    <p:extLst>
      <p:ext uri="{BB962C8B-B14F-4D97-AF65-F5344CB8AC3E}">
        <p14:creationId xmlns:p14="http://schemas.microsoft.com/office/powerpoint/2010/main" val="2977211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17</a:t>
            </a:fld>
            <a:endParaRPr lang="en-US"/>
          </a:p>
        </p:txBody>
      </p:sp>
    </p:spTree>
    <p:extLst>
      <p:ext uri="{BB962C8B-B14F-4D97-AF65-F5344CB8AC3E}">
        <p14:creationId xmlns:p14="http://schemas.microsoft.com/office/powerpoint/2010/main" val="34770814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7437D-0E1D-4AF1-9332-3A6581B3585C}" type="slidenum">
              <a:rPr lang="en-US" smtClean="0"/>
              <a:t>18</a:t>
            </a:fld>
            <a:endParaRPr lang="en-US"/>
          </a:p>
        </p:txBody>
      </p:sp>
    </p:spTree>
    <p:extLst>
      <p:ext uri="{BB962C8B-B14F-4D97-AF65-F5344CB8AC3E}">
        <p14:creationId xmlns:p14="http://schemas.microsoft.com/office/powerpoint/2010/main" val="4081806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2</a:t>
            </a:fld>
            <a:endParaRPr lang="en-US"/>
          </a:p>
        </p:txBody>
      </p:sp>
    </p:spTree>
    <p:extLst>
      <p:ext uri="{BB962C8B-B14F-4D97-AF65-F5344CB8AC3E}">
        <p14:creationId xmlns:p14="http://schemas.microsoft.com/office/powerpoint/2010/main" val="430175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5</a:t>
            </a:fld>
            <a:endParaRPr lang="en-US"/>
          </a:p>
        </p:txBody>
      </p:sp>
    </p:spTree>
    <p:extLst>
      <p:ext uri="{BB962C8B-B14F-4D97-AF65-F5344CB8AC3E}">
        <p14:creationId xmlns:p14="http://schemas.microsoft.com/office/powerpoint/2010/main" val="617838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6</a:t>
            </a:fld>
            <a:endParaRPr lang="en-US"/>
          </a:p>
        </p:txBody>
      </p:sp>
    </p:spTree>
    <p:extLst>
      <p:ext uri="{BB962C8B-B14F-4D97-AF65-F5344CB8AC3E}">
        <p14:creationId xmlns:p14="http://schemas.microsoft.com/office/powerpoint/2010/main" val="3392969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7</a:t>
            </a:fld>
            <a:endParaRPr lang="en-US"/>
          </a:p>
        </p:txBody>
      </p:sp>
    </p:spTree>
    <p:extLst>
      <p:ext uri="{BB962C8B-B14F-4D97-AF65-F5344CB8AC3E}">
        <p14:creationId xmlns:p14="http://schemas.microsoft.com/office/powerpoint/2010/main" val="2064363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8</a:t>
            </a:fld>
            <a:endParaRPr lang="en-US"/>
          </a:p>
        </p:txBody>
      </p:sp>
    </p:spTree>
    <p:extLst>
      <p:ext uri="{BB962C8B-B14F-4D97-AF65-F5344CB8AC3E}">
        <p14:creationId xmlns:p14="http://schemas.microsoft.com/office/powerpoint/2010/main" val="3510585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9</a:t>
            </a:fld>
            <a:endParaRPr lang="en-US"/>
          </a:p>
        </p:txBody>
      </p:sp>
    </p:spTree>
    <p:extLst>
      <p:ext uri="{BB962C8B-B14F-4D97-AF65-F5344CB8AC3E}">
        <p14:creationId xmlns:p14="http://schemas.microsoft.com/office/powerpoint/2010/main" val="1837034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10</a:t>
            </a:fld>
            <a:endParaRPr lang="en-US"/>
          </a:p>
        </p:txBody>
      </p:sp>
    </p:spTree>
    <p:extLst>
      <p:ext uri="{BB962C8B-B14F-4D97-AF65-F5344CB8AC3E}">
        <p14:creationId xmlns:p14="http://schemas.microsoft.com/office/powerpoint/2010/main" val="3979906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11</a:t>
            </a:fld>
            <a:endParaRPr lang="en-US"/>
          </a:p>
        </p:txBody>
      </p:sp>
    </p:spTree>
    <p:extLst>
      <p:ext uri="{BB962C8B-B14F-4D97-AF65-F5344CB8AC3E}">
        <p14:creationId xmlns:p14="http://schemas.microsoft.com/office/powerpoint/2010/main" val="7519762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483350"/>
            <a:ext cx="2743200" cy="365125"/>
          </a:xfrm>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4038600" y="6483350"/>
            <a:ext cx="4114800" cy="365125"/>
          </a:xfrm>
        </p:spPr>
        <p:txBody>
          <a:bodyPr/>
          <a:lstStyle/>
          <a:p>
            <a:endParaRPr lang="en-US" dirty="0"/>
          </a:p>
        </p:txBody>
      </p:sp>
      <p:sp>
        <p:nvSpPr>
          <p:cNvPr id="6" name="Slide Number Placeholder 5"/>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4038600" y="6483350"/>
            <a:ext cx="4114800" cy="365125"/>
          </a:xfrm>
        </p:spPr>
        <p:txBody>
          <a:bodyPr/>
          <a:lstStyle/>
          <a:p>
            <a:endParaRPr lang="en-US" dirty="0"/>
          </a:p>
        </p:txBody>
      </p:sp>
      <p:sp>
        <p:nvSpPr>
          <p:cNvPr id="7" name="Slide Number Placeholder 6"/>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4038600" y="6483350"/>
            <a:ext cx="4114800" cy="365125"/>
          </a:xfrm>
        </p:spPr>
        <p:txBody>
          <a:bodyPr/>
          <a:lstStyle/>
          <a:p>
            <a:endParaRPr lang="en-US" dirty="0"/>
          </a:p>
        </p:txBody>
      </p:sp>
      <p:sp>
        <p:nvSpPr>
          <p:cNvPr id="9" name="Slide Number Placeholder 8"/>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4" name="Footer Placeholder 3"/>
          <p:cNvSpPr>
            <a:spLocks noGrp="1"/>
          </p:cNvSpPr>
          <p:nvPr>
            <p:ph type="ftr" sz="quarter" idx="11"/>
          </p:nvPr>
        </p:nvSpPr>
        <p:spPr>
          <a:xfrm>
            <a:off x="4038600" y="6483350"/>
            <a:ext cx="4114800" cy="365125"/>
          </a:xfrm>
        </p:spPr>
        <p:txBody>
          <a:bodyPr/>
          <a:lstStyle/>
          <a:p>
            <a:endParaRPr lang="en-US" dirty="0"/>
          </a:p>
        </p:txBody>
      </p:sp>
      <p:sp>
        <p:nvSpPr>
          <p:cNvPr id="5" name="Slide Number Placeholder 4"/>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dr.doleta.gov/directives/corr_doc.cfm?docn=905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secure-web.cisco.com/1bSJN9IH2iToWdW9QVtWQAJrC7UN_tDXYzHnO6f_-cxP9eOiDR0PeYBP2L_cR6aopcLHkrEP0T7ILI2c0kUFnJFMahrSVNU1NDngBZyvdBfdeDmOOBBVTZJySTN9jXvxw8ilK9h5kRI2BoJnGMuJkMwHmjaKlpNLvKj4-7EVPWhp7tDgNsiYGg1-yuYsE3jOHKehz79QBuKDYSM74DJjKotVU6fPvNZG0d5f7JPvVdMf4ZnxfQF96eaSch7ZmX9Gu7IPqU0oe4_pjnuH0-6LY1OAEcrUXUobsLNzuouB_tt4wGCIzt4hs9V9zabmwWa7P2pcuTQaafO55yK_TmS6Fw4cTZHJMqZsi3oAdvNGAtVWZg0JJpI997nKpS3rJID2gteS60Z959rpX242MXU9JlA9elqijaoPaGzf1BNYbt5k/https%3A%2F%2Fwww.illinoisworknet.com%2FNE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4638" y="3567153"/>
            <a:ext cx="11637362" cy="1471812"/>
          </a:xfrm>
        </p:spPr>
        <p:txBody>
          <a:bodyPr>
            <a:noAutofit/>
          </a:bodyPr>
          <a:lstStyle/>
          <a:p>
            <a:r>
              <a:rPr lang="en-US" u="heavy" dirty="0"/>
              <a:t>Disaster Recovery National Dislocated Worker Grants Emergency Funding Request for COVID-19 Response  </a:t>
            </a:r>
            <a:br>
              <a:rPr lang="en-US" u="heavy" dirty="0"/>
            </a:br>
            <a:r>
              <a:rPr lang="en-US" u="heavy" dirty="0"/>
              <a:t> </a:t>
            </a:r>
            <a:endParaRPr lang="en-US" sz="3200" b="0" i="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37973"/>
            <a:ext cx="2715065" cy="1494931"/>
          </a:xfrm>
          <a:prstGeom prst="rect">
            <a:avLst/>
          </a:prstGeom>
        </p:spPr>
      </p:pic>
      <p:sp>
        <p:nvSpPr>
          <p:cNvPr id="6" name="Title 1">
            <a:extLst>
              <a:ext uri="{FF2B5EF4-FFF2-40B4-BE49-F238E27FC236}">
                <a16:creationId xmlns:a16="http://schemas.microsoft.com/office/drawing/2014/main" id="{8E50F05F-682A-4362-A405-E2BFBA6DB1B3}"/>
              </a:ext>
            </a:extLst>
          </p:cNvPr>
          <p:cNvSpPr txBox="1">
            <a:spLocks/>
          </p:cNvSpPr>
          <p:nvPr/>
        </p:nvSpPr>
        <p:spPr>
          <a:xfrm>
            <a:off x="430360" y="5216963"/>
            <a:ext cx="8307566" cy="128106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Illinois Department of Commerce and Economic Opportunity</a:t>
            </a:r>
          </a:p>
        </p:txBody>
      </p:sp>
      <p:pic>
        <p:nvPicPr>
          <p:cNvPr id="1026" name="Picture 2">
            <a:extLst>
              <a:ext uri="{FF2B5EF4-FFF2-40B4-BE49-F238E27FC236}">
                <a16:creationId xmlns:a16="http://schemas.microsoft.com/office/drawing/2014/main" id="{CBB1247F-8F69-4D31-9690-37DBE6C9C5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51616" y="5386577"/>
            <a:ext cx="32956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0713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Grant Activities and Services</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10</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231232" y="1432189"/>
            <a:ext cx="10122568" cy="6463308"/>
          </a:xfrm>
          <a:prstGeom prst="rect">
            <a:avLst/>
          </a:prstGeom>
        </p:spPr>
        <p:txBody>
          <a:bodyPr wrap="square">
            <a:spAutoFit/>
          </a:bodyPr>
          <a:lstStyle/>
          <a:p>
            <a:pPr lvl="0"/>
            <a:r>
              <a:rPr lang="en-US" dirty="0">
                <a:solidFill>
                  <a:schemeClr val="accent2">
                    <a:lumMod val="75000"/>
                  </a:schemeClr>
                </a:solidFill>
              </a:rPr>
              <a:t>Disaster Relief Employment (DRE)</a:t>
            </a:r>
          </a:p>
          <a:p>
            <a:pPr lvl="1"/>
            <a:r>
              <a:rPr lang="en-US" sz="1600" dirty="0"/>
              <a:t> </a:t>
            </a:r>
          </a:p>
          <a:p>
            <a:pPr marL="0" lvl="1"/>
            <a:r>
              <a:rPr lang="en-US" sz="1600" dirty="0"/>
              <a:t>Limitation on DRE Job Duration:  A participant may hold a temporary job for no longer than 12 months or 2,080 hours.  If there remains humanitarian or clean-up needs after participants reach the limits on employment duration, the grantee should attempt to employ new eligible individuals to continue the work.</a:t>
            </a:r>
          </a:p>
          <a:p>
            <a:pPr marL="0" lvl="1"/>
            <a:endParaRPr lang="en-US" sz="1600" dirty="0"/>
          </a:p>
          <a:p>
            <a:pPr marL="0" lvl="1"/>
            <a:r>
              <a:rPr lang="en-US" sz="1600" dirty="0"/>
              <a:t>Participant Wages:  Disaster Recovery DWGs may pay 100 percent of the salary and benefits for each participant enrolled in disaster-relief employment.  Participants wages must be consistent with the wages of the supervising entity’s other employees—permanent or temporary—performing the same or similar work but no less than the higher of the Federal, state, or local minimum wage.   Fringe benefits should be paid in accordance with the policies of the worksite employer.   (The employer of record needs to pay SUTA, FICA, UI </a:t>
            </a:r>
            <a:r>
              <a:rPr lang="en-US" sz="1600"/>
              <a:t>and Workers’ </a:t>
            </a:r>
            <a:r>
              <a:rPr lang="en-US" sz="1600" dirty="0"/>
              <a:t>Compensation).</a:t>
            </a:r>
          </a:p>
          <a:p>
            <a:pPr marL="0" lvl="1"/>
            <a:endParaRPr lang="en-US" sz="1600" dirty="0"/>
          </a:p>
          <a:p>
            <a:pPr marL="0" lvl="1"/>
            <a:r>
              <a:rPr lang="en-US" sz="1600" dirty="0"/>
              <a:t>Worksite Selection:  Must be located in the geographic disaster area covered by the qualifying declaration and is limited to public entities and public and private non-profit organizations.  Private property can be considered under certain circumstances and must receive State then DOL approval.</a:t>
            </a:r>
          </a:p>
          <a:p>
            <a:pPr marL="0" lvl="1"/>
            <a:endParaRPr lang="en-US" sz="1600" dirty="0"/>
          </a:p>
          <a:p>
            <a:pPr marL="0" lvl="1"/>
            <a:r>
              <a:rPr lang="en-US" sz="1600" dirty="0"/>
              <a:t>Participants that are only enrolled in DRE are not subject to WIOA performance.</a:t>
            </a:r>
          </a:p>
          <a:p>
            <a:pPr marL="0" lvl="1"/>
            <a:endParaRPr lang="en-US" sz="1600" dirty="0"/>
          </a:p>
          <a:p>
            <a:pPr marL="0" lvl="1"/>
            <a:endParaRPr lang="en-US" dirty="0"/>
          </a:p>
          <a:p>
            <a:pPr lvl="0"/>
            <a:endParaRPr lang="en-US" dirty="0"/>
          </a:p>
          <a:p>
            <a:pPr lvl="0"/>
            <a:endParaRPr lang="en-US" dirty="0"/>
          </a:p>
          <a:p>
            <a:pPr lvl="0"/>
            <a:endParaRPr lang="en-US" dirty="0"/>
          </a:p>
          <a:p>
            <a:pPr lvl="0"/>
            <a:endParaRPr lang="en-US" dirty="0"/>
          </a:p>
          <a:p>
            <a:pPr lvl="0"/>
            <a:endParaRPr lang="en-US" dirty="0"/>
          </a:p>
        </p:txBody>
      </p:sp>
    </p:spTree>
    <p:extLst>
      <p:ext uri="{BB962C8B-B14F-4D97-AF65-F5344CB8AC3E}">
        <p14:creationId xmlns:p14="http://schemas.microsoft.com/office/powerpoint/2010/main" val="2860023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Grant Activities and Services</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11</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389356" y="1469790"/>
            <a:ext cx="11645327" cy="4154984"/>
          </a:xfrm>
          <a:prstGeom prst="rect">
            <a:avLst/>
          </a:prstGeom>
        </p:spPr>
        <p:txBody>
          <a:bodyPr wrap="square">
            <a:spAutoFit/>
          </a:bodyPr>
          <a:lstStyle/>
          <a:p>
            <a:pPr lvl="0"/>
            <a:endParaRPr lang="en-US" sz="1600" dirty="0"/>
          </a:p>
          <a:p>
            <a:pPr lvl="0"/>
            <a:r>
              <a:rPr lang="en-US" dirty="0">
                <a:solidFill>
                  <a:schemeClr val="accent2">
                    <a:lumMod val="75000"/>
                  </a:schemeClr>
                </a:solidFill>
              </a:rPr>
              <a:t>Employment and Training and Support Services </a:t>
            </a:r>
          </a:p>
          <a:p>
            <a:endParaRPr lang="en-US" dirty="0">
              <a:solidFill>
                <a:schemeClr val="accent2">
                  <a:lumMod val="75000"/>
                </a:schemeClr>
              </a:solidFill>
            </a:endParaRPr>
          </a:p>
          <a:p>
            <a:r>
              <a:rPr lang="en-US" sz="1600" dirty="0">
                <a:solidFill>
                  <a:schemeClr val="accent2">
                    <a:lumMod val="75000"/>
                  </a:schemeClr>
                </a:solidFill>
              </a:rPr>
              <a:t>Employment and Training Services</a:t>
            </a:r>
            <a:r>
              <a:rPr lang="en-US" dirty="0">
                <a:solidFill>
                  <a:schemeClr val="accent2">
                    <a:lumMod val="75000"/>
                  </a:schemeClr>
                </a:solidFill>
              </a:rPr>
              <a:t>.</a:t>
            </a:r>
            <a:r>
              <a:rPr lang="en-US" sz="1600" dirty="0">
                <a:solidFill>
                  <a:srgbClr val="FF0000"/>
                </a:solidFill>
              </a:rPr>
              <a:t>  </a:t>
            </a:r>
            <a:r>
              <a:rPr lang="en-US" sz="1600" dirty="0"/>
              <a:t>DR projects can provide employment and training services to eligible participants following a qualifying disaster or emergency.  DWG funds may provide employment and training services regardless of an individual’s participation in disaster relief employment.   Participants enrolled in E&amp;T are subject to WIOA performance.</a:t>
            </a:r>
          </a:p>
          <a:p>
            <a:r>
              <a:rPr lang="en-US" sz="1600" dirty="0"/>
              <a:t> </a:t>
            </a:r>
          </a:p>
          <a:p>
            <a:r>
              <a:rPr lang="en-US" sz="1600" dirty="0">
                <a:solidFill>
                  <a:schemeClr val="accent2">
                    <a:lumMod val="75000"/>
                  </a:schemeClr>
                </a:solidFill>
              </a:rPr>
              <a:t>Supportive Services.</a:t>
            </a:r>
            <a:r>
              <a:rPr lang="en-US" sz="1600" dirty="0"/>
              <a:t>  Supportive services are allowable when they are needed to enable individuals to participate in disaster relief employment and training services and when supportive services cannot be obtained through other programs.  Supportive service policies for a disaster project must align with the state or local area supportive service policy; any supportive services provided must be consistent with WIOA.</a:t>
            </a:r>
          </a:p>
          <a:p>
            <a:endParaRPr lang="en-US" sz="1600" dirty="0"/>
          </a:p>
          <a:p>
            <a:r>
              <a:rPr lang="en-US" sz="1600" dirty="0">
                <a:solidFill>
                  <a:schemeClr val="accent2">
                    <a:lumMod val="75000"/>
                  </a:schemeClr>
                </a:solidFill>
              </a:rPr>
              <a:t>Follow-up Services.</a:t>
            </a:r>
            <a:r>
              <a:rPr lang="en-US" sz="1600" dirty="0"/>
              <a:t>  TEGL 19-16 requires that follow-up services </a:t>
            </a:r>
            <a:r>
              <a:rPr lang="en-US" sz="1600" b="1" u="sng" dirty="0"/>
              <a:t>must be provided</a:t>
            </a:r>
            <a:r>
              <a:rPr lang="en-US" sz="1600" dirty="0"/>
              <a:t> for up to 12 months after the first date of employment for Adults and Dislocated Workers </a:t>
            </a:r>
            <a:r>
              <a:rPr lang="en-US" sz="1600" b="1" u="sng" dirty="0"/>
              <a:t>who are placed in unsubsidized employment</a:t>
            </a:r>
            <a:r>
              <a:rPr lang="en-US" sz="1600" dirty="0"/>
              <a:t>.  Follow-up services are designed to help individuals retain employment, earn wage gains, or advance within their occupation.</a:t>
            </a:r>
          </a:p>
          <a:p>
            <a:pPr lvl="0"/>
            <a:endParaRPr lang="en-US" dirty="0"/>
          </a:p>
        </p:txBody>
      </p:sp>
    </p:spTree>
    <p:extLst>
      <p:ext uri="{BB962C8B-B14F-4D97-AF65-F5344CB8AC3E}">
        <p14:creationId xmlns:p14="http://schemas.microsoft.com/office/powerpoint/2010/main" val="384277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Grant Activities and Services</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12</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940326" y="1420837"/>
            <a:ext cx="9905865" cy="9602629"/>
          </a:xfrm>
          <a:prstGeom prst="rect">
            <a:avLst/>
          </a:prstGeom>
        </p:spPr>
        <p:txBody>
          <a:bodyPr wrap="square">
            <a:spAutoFit/>
          </a:bodyPr>
          <a:lstStyle/>
          <a:p>
            <a:pPr lvl="0"/>
            <a:r>
              <a:rPr lang="en-US" dirty="0">
                <a:solidFill>
                  <a:schemeClr val="accent2">
                    <a:lumMod val="75000"/>
                  </a:schemeClr>
                </a:solidFill>
              </a:rPr>
              <a:t>Employment and Training Services</a:t>
            </a:r>
          </a:p>
          <a:p>
            <a:pPr marL="285750" lvl="0" indent="-285750">
              <a:buFont typeface="Arial" panose="020B0604020202020204" pitchFamily="34" charset="0"/>
              <a:buChar char="•"/>
            </a:pPr>
            <a:r>
              <a:rPr lang="en-US" sz="1600" dirty="0"/>
              <a:t>Career Services, including Follow-up Services (includes but not limited to)</a:t>
            </a:r>
          </a:p>
          <a:p>
            <a:pPr marL="742950" lvl="1" indent="-285750">
              <a:buFont typeface="Arial" panose="020B0604020202020204" pitchFamily="34" charset="0"/>
              <a:buChar char="•"/>
            </a:pPr>
            <a:r>
              <a:rPr lang="en-US" sz="1600" dirty="0"/>
              <a:t>Assessment</a:t>
            </a:r>
          </a:p>
          <a:p>
            <a:pPr marL="742950" lvl="1" indent="-285750">
              <a:buFont typeface="Arial" panose="020B0604020202020204" pitchFamily="34" charset="0"/>
              <a:buChar char="•"/>
            </a:pPr>
            <a:r>
              <a:rPr lang="en-US" sz="1600" dirty="0"/>
              <a:t>Development of an IEP</a:t>
            </a:r>
          </a:p>
          <a:p>
            <a:pPr marL="742950" lvl="1" indent="-285750">
              <a:buFont typeface="Arial" panose="020B0604020202020204" pitchFamily="34" charset="0"/>
              <a:buChar char="•"/>
            </a:pPr>
            <a:r>
              <a:rPr lang="en-US" sz="1600" dirty="0"/>
              <a:t>Soft skills training</a:t>
            </a:r>
          </a:p>
          <a:p>
            <a:pPr marL="742950" lvl="1" indent="-285750">
              <a:buFont typeface="Arial" panose="020B0604020202020204" pitchFamily="34" charset="0"/>
              <a:buChar char="•"/>
            </a:pPr>
            <a:r>
              <a:rPr lang="en-US" sz="1600" dirty="0"/>
              <a:t>Career planning and job coaching</a:t>
            </a:r>
          </a:p>
          <a:p>
            <a:pPr lvl="1"/>
            <a:endParaRPr lang="en-US" sz="1600" dirty="0"/>
          </a:p>
          <a:p>
            <a:pPr marL="285750" lvl="0" indent="-285750">
              <a:buFont typeface="Arial" panose="020B0604020202020204" pitchFamily="34" charset="0"/>
              <a:buChar char="•"/>
            </a:pPr>
            <a:r>
              <a:rPr lang="en-US" sz="1600" dirty="0"/>
              <a:t>Training Services and Work-Based Training </a:t>
            </a:r>
          </a:p>
          <a:p>
            <a:pPr marL="742950" lvl="1" indent="-285750">
              <a:buFont typeface="Arial" panose="020B0604020202020204" pitchFamily="34" charset="0"/>
              <a:buChar char="•"/>
            </a:pPr>
            <a:r>
              <a:rPr lang="en-US" sz="1600" dirty="0"/>
              <a:t>Occupational Training through ITAs</a:t>
            </a:r>
          </a:p>
          <a:p>
            <a:pPr marL="742950" lvl="1" indent="-285750">
              <a:buFont typeface="Arial" panose="020B0604020202020204" pitchFamily="34" charset="0"/>
              <a:buChar char="•"/>
            </a:pPr>
            <a:r>
              <a:rPr lang="en-US" sz="1600" dirty="0"/>
              <a:t>Work-Based Training</a:t>
            </a:r>
          </a:p>
          <a:p>
            <a:pPr marL="1200150" lvl="2" indent="-285750">
              <a:buFont typeface="Arial" panose="020B0604020202020204" pitchFamily="34" charset="0"/>
              <a:buChar char="•"/>
            </a:pPr>
            <a:r>
              <a:rPr lang="en-US" sz="1600" dirty="0"/>
              <a:t>OJT</a:t>
            </a:r>
          </a:p>
          <a:p>
            <a:pPr marL="1200150" lvl="2" indent="-285750">
              <a:buFont typeface="Arial" panose="020B0604020202020204" pitchFamily="34" charset="0"/>
              <a:buChar char="•"/>
            </a:pPr>
            <a:r>
              <a:rPr lang="en-US" sz="1600" dirty="0"/>
              <a:t>Customized training</a:t>
            </a:r>
          </a:p>
          <a:p>
            <a:pPr marL="1200150" lvl="2" indent="-285750">
              <a:buFont typeface="Arial" panose="020B0604020202020204" pitchFamily="34" charset="0"/>
              <a:buChar char="•"/>
            </a:pPr>
            <a:r>
              <a:rPr lang="en-US" sz="1600" dirty="0"/>
              <a:t>Work experience/internships</a:t>
            </a:r>
          </a:p>
          <a:p>
            <a:pPr marL="1200150" lvl="2" indent="-285750">
              <a:buFont typeface="Arial" panose="020B0604020202020204" pitchFamily="34" charset="0"/>
              <a:buChar char="•"/>
            </a:pPr>
            <a:r>
              <a:rPr lang="en-US" sz="1600" dirty="0"/>
              <a:t>Transitional jobs (limited to 10%; a waiver to increase has been submitted to DOL)</a:t>
            </a:r>
          </a:p>
          <a:p>
            <a:pPr marL="1200150" lvl="2" indent="-285750">
              <a:buFont typeface="Arial" panose="020B0604020202020204" pitchFamily="34" charset="0"/>
              <a:buChar char="•"/>
            </a:pPr>
            <a:r>
              <a:rPr lang="en-US" sz="1600" dirty="0"/>
              <a:t>Apprenticeships</a:t>
            </a:r>
          </a:p>
          <a:p>
            <a:pPr lvl="2"/>
            <a:endParaRPr lang="en-US" sz="1600" dirty="0"/>
          </a:p>
          <a:p>
            <a:pPr marL="285750" lvl="0" indent="-285750">
              <a:buFont typeface="Arial" panose="020B0604020202020204" pitchFamily="34" charset="0"/>
              <a:buChar char="•"/>
            </a:pPr>
            <a:r>
              <a:rPr lang="en-US" sz="1600" dirty="0"/>
              <a:t>Supportive Services </a:t>
            </a:r>
          </a:p>
          <a:p>
            <a:pPr marL="742950" lvl="1" indent="-285750">
              <a:buFont typeface="Arial" panose="020B0604020202020204" pitchFamily="34" charset="0"/>
              <a:buChar char="•"/>
            </a:pPr>
            <a:r>
              <a:rPr lang="en-US" sz="1600" dirty="0"/>
              <a:t>Provisions for DRE</a:t>
            </a:r>
          </a:p>
          <a:p>
            <a:pPr marL="742950" lvl="1" indent="-285750">
              <a:buFont typeface="Arial" panose="020B0604020202020204" pitchFamily="34" charset="0"/>
              <a:buChar char="•"/>
            </a:pPr>
            <a:r>
              <a:rPr lang="en-US" sz="1600" dirty="0"/>
              <a:t>Child-care, transportation, emergency assistance</a:t>
            </a:r>
          </a:p>
          <a:p>
            <a:pPr marL="742950" lvl="1" indent="-285750">
              <a:buFont typeface="Arial" panose="020B0604020202020204" pitchFamily="34" charset="0"/>
              <a:buChar char="•"/>
            </a:pPr>
            <a:r>
              <a:rPr lang="en-US" sz="1600" dirty="0"/>
              <a:t>Education supports</a:t>
            </a:r>
          </a:p>
          <a:p>
            <a:pPr marL="742950" lvl="1" indent="-285750">
              <a:buFont typeface="Arial" panose="020B0604020202020204" pitchFamily="34" charset="0"/>
              <a:buChar char="•"/>
            </a:pPr>
            <a:r>
              <a:rPr lang="en-US" sz="1600" dirty="0"/>
              <a:t>Job placement supports</a:t>
            </a:r>
          </a:p>
          <a:p>
            <a:pPr lvl="1"/>
            <a:endParaRPr lang="en-US" sz="1600" dirty="0"/>
          </a:p>
          <a:p>
            <a:pPr lvl="1"/>
            <a:endParaRPr lang="en-US" sz="1600" dirty="0"/>
          </a:p>
          <a:p>
            <a:pPr marL="742950" lvl="1" indent="-285750">
              <a:buFont typeface="Arial" panose="020B0604020202020204" pitchFamily="34" charset="0"/>
              <a:buChar char="•"/>
            </a:pPr>
            <a:endParaRPr lang="en-US" sz="1600" dirty="0"/>
          </a:p>
          <a:p>
            <a:pPr marL="742950" lvl="1" indent="-285750">
              <a:buFont typeface="Arial" panose="020B0604020202020204" pitchFamily="34" charset="0"/>
              <a:buChar char="•"/>
            </a:pPr>
            <a:endParaRPr lang="en-US" sz="1600" dirty="0">
              <a:solidFill>
                <a:schemeClr val="accent2">
                  <a:lumMod val="75000"/>
                </a:schemeClr>
              </a:solidFill>
            </a:endParaRPr>
          </a:p>
          <a:p>
            <a:pPr lvl="1"/>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p:txBody>
      </p:sp>
    </p:spTree>
    <p:extLst>
      <p:ext uri="{BB962C8B-B14F-4D97-AF65-F5344CB8AC3E}">
        <p14:creationId xmlns:p14="http://schemas.microsoft.com/office/powerpoint/2010/main" val="599288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2E03C93-A8B5-5E4D-ADDE-FACFC10B3CD1}" type="slidenum">
              <a:rPr lang="en-US" smtClean="0"/>
              <a:pPr/>
              <a:t>13</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034716" y="1480978"/>
            <a:ext cx="10122568" cy="4524315"/>
          </a:xfrm>
          <a:prstGeom prst="rect">
            <a:avLst/>
          </a:prstGeom>
        </p:spPr>
        <p:txBody>
          <a:bodyPr wrap="square">
            <a:spAutoFit/>
          </a:bodyPr>
          <a:lstStyle/>
          <a:p>
            <a:pPr lvl="0"/>
            <a:r>
              <a:rPr lang="en-US" dirty="0">
                <a:solidFill>
                  <a:schemeClr val="accent2">
                    <a:lumMod val="75000"/>
                  </a:schemeClr>
                </a:solidFill>
              </a:rPr>
              <a:t>Participant Eligibility</a:t>
            </a:r>
          </a:p>
          <a:p>
            <a:pPr lvl="0"/>
            <a:r>
              <a:rPr lang="en-US" sz="1600" dirty="0"/>
              <a:t>Dislocated worker as defined in WIOA Section 3(15).</a:t>
            </a:r>
          </a:p>
          <a:p>
            <a:pPr lvl="0"/>
            <a:endParaRPr lang="en-US" sz="1600" dirty="0"/>
          </a:p>
          <a:p>
            <a:pPr lvl="0"/>
            <a:r>
              <a:rPr lang="en-US" sz="1600" dirty="0"/>
              <a:t>Grantees are encouraged to prioritize services to individuals impacted by the qualifying layoff events where possible, but any eligible participants may be served.</a:t>
            </a:r>
          </a:p>
          <a:p>
            <a:pPr lvl="0"/>
            <a:endParaRPr lang="en-US" sz="1600" dirty="0"/>
          </a:p>
          <a:p>
            <a:pPr lvl="0"/>
            <a:r>
              <a:rPr lang="en-US" sz="1600" dirty="0"/>
              <a:t>Trade-affected workers may receive DWG-funded training if their required training is not covered by the TAA Program. </a:t>
            </a:r>
          </a:p>
          <a:p>
            <a:pPr lvl="0"/>
            <a:endParaRPr lang="en-US" sz="1600" dirty="0"/>
          </a:p>
          <a:p>
            <a:r>
              <a:rPr lang="en-US" dirty="0">
                <a:solidFill>
                  <a:schemeClr val="accent2">
                    <a:lumMod val="75000"/>
                  </a:schemeClr>
                </a:solidFill>
              </a:rPr>
              <a:t>Allowable Activities</a:t>
            </a:r>
          </a:p>
          <a:p>
            <a:pPr lvl="0"/>
            <a:r>
              <a:rPr lang="en-US" sz="1600" dirty="0"/>
              <a:t>Employment and Training Assistance.  For Employment Recovery DWGs, the term “employment and training assistance” includes career services, training services, supportive services and follow-up services.</a:t>
            </a:r>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p:txBody>
      </p:sp>
      <p:sp>
        <p:nvSpPr>
          <p:cNvPr id="5" name="Title 1">
            <a:extLst>
              <a:ext uri="{FF2B5EF4-FFF2-40B4-BE49-F238E27FC236}">
                <a16:creationId xmlns:a16="http://schemas.microsoft.com/office/drawing/2014/main" id="{D3435063-1972-45BE-A484-2C1B1E8B0361}"/>
              </a:ext>
            </a:extLst>
          </p:cNvPr>
          <p:cNvSpPr txBox="1">
            <a:spLocks/>
          </p:cNvSpPr>
          <p:nvPr/>
        </p:nvSpPr>
        <p:spPr>
          <a:xfrm>
            <a:off x="2416288" y="639568"/>
            <a:ext cx="9092242" cy="561049"/>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Employment Recovery (ER) Funding Opportunity</a:t>
            </a:r>
            <a:endParaRPr lang="en-US" sz="3100" dirty="0"/>
          </a:p>
        </p:txBody>
      </p:sp>
    </p:spTree>
    <p:extLst>
      <p:ext uri="{BB962C8B-B14F-4D97-AF65-F5344CB8AC3E}">
        <p14:creationId xmlns:p14="http://schemas.microsoft.com/office/powerpoint/2010/main" val="3645276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2E03C93-A8B5-5E4D-ADDE-FACFC10B3CD1}" type="slidenum">
              <a:rPr lang="en-US" smtClean="0"/>
              <a:pPr/>
              <a:t>14</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976399" y="1200617"/>
            <a:ext cx="10122568" cy="5632311"/>
          </a:xfrm>
          <a:prstGeom prst="rect">
            <a:avLst/>
          </a:prstGeom>
        </p:spPr>
        <p:txBody>
          <a:bodyPr wrap="square">
            <a:spAutoFit/>
          </a:bodyPr>
          <a:lstStyle/>
          <a:p>
            <a:pPr lvl="0"/>
            <a:r>
              <a:rPr lang="en-US" dirty="0">
                <a:solidFill>
                  <a:schemeClr val="accent2">
                    <a:lumMod val="75000"/>
                  </a:schemeClr>
                </a:solidFill>
              </a:rPr>
              <a:t>Employment Recovery Services</a:t>
            </a:r>
          </a:p>
          <a:p>
            <a:pPr lvl="0"/>
            <a:endParaRPr lang="en-US" dirty="0">
              <a:solidFill>
                <a:schemeClr val="accent2">
                  <a:lumMod val="75000"/>
                </a:schemeClr>
              </a:solidFill>
            </a:endParaRPr>
          </a:p>
          <a:p>
            <a:pPr lvl="0"/>
            <a:r>
              <a:rPr lang="en-US" dirty="0">
                <a:solidFill>
                  <a:schemeClr val="accent2">
                    <a:lumMod val="75000"/>
                  </a:schemeClr>
                </a:solidFill>
              </a:rPr>
              <a:t>Career Services</a:t>
            </a:r>
            <a:r>
              <a:rPr lang="en-US" dirty="0"/>
              <a:t>.  Career services are described in WIOA Sec. 134(c)(2); 20 CFR Part 680; and TEGL 16-16 Section C.  These include several services and activities to help support dislocated workers in making informed decisions based on local and regional economic demand for the purpose of achieving reemployment and education goals.  These include but are not limited to:  outreach, intake, labor exchange services, initial and comprehensive assessments, development of an individual employment plan, referral, provision of labor market information, provision of information on eligible training providers, and provision of information on the availability of supportive services. </a:t>
            </a:r>
          </a:p>
          <a:p>
            <a:pPr lvl="0"/>
            <a:r>
              <a:rPr lang="en-US" dirty="0"/>
              <a:t> </a:t>
            </a:r>
          </a:p>
          <a:p>
            <a:pPr lvl="0"/>
            <a:r>
              <a:rPr lang="en-US" dirty="0">
                <a:solidFill>
                  <a:schemeClr val="accent2">
                    <a:lumMod val="75000"/>
                  </a:schemeClr>
                </a:solidFill>
              </a:rPr>
              <a:t>Training Services.  </a:t>
            </a:r>
            <a:r>
              <a:rPr lang="en-US" dirty="0"/>
              <a:t>As described in WIOA Sec. 134(c)(3)(D), and may include:  occupational training, on-the-job training (including apprenticeships), entrepreneurial training, and customized training.  DWG funds may be used to reimburse up to 50 percent of the wage rate for on-the-job training or up to the reimbursement percentage the Governor or local board has approved for on-the-job training for WIOA formula programs according to the criteria outlined in WIOA Sec. 134(c)(3)(H) and 20 CFR 680.730.  The use of DWG funds for training is subject to the limitations or requirements as applicable to the WIOA Dislocated Worker formula program delineated in 20 CFR part 680 and TEGL 19-16, Guidance on Services Provided through the Adult and Dislocated Worker Programs under the Workforce Innovation and Opportunity Act (WIOA) and the Wagner </a:t>
            </a:r>
            <a:r>
              <a:rPr lang="en-US" dirty="0" err="1"/>
              <a:t>Peyser</a:t>
            </a:r>
            <a:r>
              <a:rPr lang="en-US" dirty="0"/>
              <a:t> Act Employment Service (ES), as amended by title III of WIOA, and for Implementation of the WIOA Final Rules.  </a:t>
            </a:r>
          </a:p>
        </p:txBody>
      </p:sp>
      <p:sp>
        <p:nvSpPr>
          <p:cNvPr id="5" name="Title 1">
            <a:extLst>
              <a:ext uri="{FF2B5EF4-FFF2-40B4-BE49-F238E27FC236}">
                <a16:creationId xmlns:a16="http://schemas.microsoft.com/office/drawing/2014/main" id="{D3435063-1972-45BE-A484-2C1B1E8B0361}"/>
              </a:ext>
            </a:extLst>
          </p:cNvPr>
          <p:cNvSpPr txBox="1">
            <a:spLocks/>
          </p:cNvSpPr>
          <p:nvPr/>
        </p:nvSpPr>
        <p:spPr>
          <a:xfrm>
            <a:off x="2416288" y="639568"/>
            <a:ext cx="9092242" cy="561049"/>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Employment Recovery (ER) Funding Opportunity</a:t>
            </a:r>
            <a:endParaRPr lang="en-US" sz="3100" dirty="0"/>
          </a:p>
        </p:txBody>
      </p:sp>
    </p:spTree>
    <p:extLst>
      <p:ext uri="{BB962C8B-B14F-4D97-AF65-F5344CB8AC3E}">
        <p14:creationId xmlns:p14="http://schemas.microsoft.com/office/powerpoint/2010/main" val="3648120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2E03C93-A8B5-5E4D-ADDE-FACFC10B3CD1}" type="slidenum">
              <a:rPr lang="en-US" smtClean="0"/>
              <a:pPr/>
              <a:t>15</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034716" y="1368553"/>
            <a:ext cx="10122568" cy="5355312"/>
          </a:xfrm>
          <a:prstGeom prst="rect">
            <a:avLst/>
          </a:prstGeom>
        </p:spPr>
        <p:txBody>
          <a:bodyPr wrap="square">
            <a:spAutoFit/>
          </a:bodyPr>
          <a:lstStyle/>
          <a:p>
            <a:pPr lvl="0"/>
            <a:r>
              <a:rPr lang="en-US" dirty="0">
                <a:solidFill>
                  <a:schemeClr val="accent2">
                    <a:lumMod val="75000"/>
                  </a:schemeClr>
                </a:solidFill>
              </a:rPr>
              <a:t>Employment Recovery Services</a:t>
            </a:r>
          </a:p>
          <a:p>
            <a:pPr lvl="0"/>
            <a:endParaRPr lang="en-US" dirty="0">
              <a:solidFill>
                <a:schemeClr val="accent2">
                  <a:lumMod val="75000"/>
                </a:schemeClr>
              </a:solidFill>
            </a:endParaRPr>
          </a:p>
          <a:p>
            <a:pPr lvl="0"/>
            <a:r>
              <a:rPr lang="en-US" dirty="0">
                <a:solidFill>
                  <a:schemeClr val="accent2">
                    <a:lumMod val="75000"/>
                  </a:schemeClr>
                </a:solidFill>
              </a:rPr>
              <a:t>Supportive Services.  </a:t>
            </a:r>
            <a:r>
              <a:rPr lang="en-US" dirty="0"/>
              <a:t>Supportive services are allowable when they are needed to enable individuals to participate in disaster-relief employment and employment and training services and when supportive services cannot be obtained through other programs.  Supportive service policies for a disaster project must align with the state or local area supportive service policy; any supportive services provided must be consistent with WIOA. </a:t>
            </a:r>
          </a:p>
          <a:p>
            <a:pPr lvl="0"/>
            <a:r>
              <a:rPr lang="en-US" dirty="0"/>
              <a:t> </a:t>
            </a:r>
          </a:p>
          <a:p>
            <a:pPr lvl="0"/>
            <a:r>
              <a:rPr lang="en-US" dirty="0">
                <a:solidFill>
                  <a:schemeClr val="accent2">
                    <a:lumMod val="75000"/>
                  </a:schemeClr>
                </a:solidFill>
              </a:rPr>
              <a:t>Needs-Related Payments (NRPs).  </a:t>
            </a:r>
            <a:r>
              <a:rPr lang="en-US" dirty="0"/>
              <a:t>NRPs are a category of Supportive Services.  As defined in WIOA Sec. 134(d)(3), NRPs are allowable for DWG participants who are unemployed and do not qualify for (or have ceased to qualify for) unemployment compensation to enable them to participate in training services.  NRPs offered under a DWG must adhere to state and local area policies and procedures in place for all participants.  Policies and procedures may not be specifically created for DWG participants.  Applicants who plan to offer NRPs to DWG participants must include a copy of the applicable NRP policies as part of the grant submission. </a:t>
            </a:r>
          </a:p>
          <a:p>
            <a:pPr lvl="0"/>
            <a:r>
              <a:rPr lang="en-US" dirty="0"/>
              <a:t> </a:t>
            </a:r>
          </a:p>
          <a:p>
            <a:pPr lvl="0"/>
            <a:r>
              <a:rPr lang="en-US" dirty="0"/>
              <a:t>If the dislocated worker has ceased to qualify for unemployment compensation, they are still eligible for NRPs if they meet the 13-week deadline for enrollment in training requirement described in WIOA Sec. 134(d)(3)(B) and 20 CFR 680.950.    </a:t>
            </a:r>
          </a:p>
        </p:txBody>
      </p:sp>
      <p:sp>
        <p:nvSpPr>
          <p:cNvPr id="5" name="Title 1">
            <a:extLst>
              <a:ext uri="{FF2B5EF4-FFF2-40B4-BE49-F238E27FC236}">
                <a16:creationId xmlns:a16="http://schemas.microsoft.com/office/drawing/2014/main" id="{D3435063-1972-45BE-A484-2C1B1E8B0361}"/>
              </a:ext>
            </a:extLst>
          </p:cNvPr>
          <p:cNvSpPr txBox="1">
            <a:spLocks/>
          </p:cNvSpPr>
          <p:nvPr/>
        </p:nvSpPr>
        <p:spPr>
          <a:xfrm>
            <a:off x="2416288" y="639568"/>
            <a:ext cx="9092242" cy="561049"/>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Employment Recovery (ER) Funding Opportunity</a:t>
            </a:r>
            <a:endParaRPr lang="en-US" sz="3100" dirty="0"/>
          </a:p>
        </p:txBody>
      </p:sp>
    </p:spTree>
    <p:extLst>
      <p:ext uri="{BB962C8B-B14F-4D97-AF65-F5344CB8AC3E}">
        <p14:creationId xmlns:p14="http://schemas.microsoft.com/office/powerpoint/2010/main" val="1877847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2E03C93-A8B5-5E4D-ADDE-FACFC10B3CD1}" type="slidenum">
              <a:rPr lang="en-US" smtClean="0"/>
              <a:pPr/>
              <a:t>16</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034716" y="1267664"/>
            <a:ext cx="10122568" cy="769441"/>
          </a:xfrm>
          <a:prstGeom prst="rect">
            <a:avLst/>
          </a:prstGeom>
        </p:spPr>
        <p:txBody>
          <a:bodyPr wrap="square">
            <a:spAutoFit/>
          </a:bodyPr>
          <a:lstStyle/>
          <a:p>
            <a:pPr lvl="0"/>
            <a:r>
              <a:rPr lang="en-US" sz="2800" dirty="0">
                <a:solidFill>
                  <a:schemeClr val="accent2">
                    <a:lumMod val="75000"/>
                  </a:schemeClr>
                </a:solidFill>
              </a:rPr>
              <a:t>Performance</a:t>
            </a:r>
          </a:p>
          <a:p>
            <a:pPr lvl="0"/>
            <a:r>
              <a:rPr lang="en-US" sz="1600" dirty="0"/>
              <a:t> </a:t>
            </a:r>
            <a:endParaRPr lang="en-US" dirty="0"/>
          </a:p>
        </p:txBody>
      </p:sp>
      <p:sp>
        <p:nvSpPr>
          <p:cNvPr id="5" name="Title 1">
            <a:extLst>
              <a:ext uri="{FF2B5EF4-FFF2-40B4-BE49-F238E27FC236}">
                <a16:creationId xmlns:a16="http://schemas.microsoft.com/office/drawing/2014/main" id="{D3435063-1972-45BE-A484-2C1B1E8B0361}"/>
              </a:ext>
            </a:extLst>
          </p:cNvPr>
          <p:cNvSpPr txBox="1">
            <a:spLocks/>
          </p:cNvSpPr>
          <p:nvPr/>
        </p:nvSpPr>
        <p:spPr>
          <a:xfrm>
            <a:off x="2416288" y="639568"/>
            <a:ext cx="9092242" cy="561049"/>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National Dislocated Worker Performance Indicators</a:t>
            </a:r>
            <a:endParaRPr lang="en-US" sz="3100" dirty="0"/>
          </a:p>
        </p:txBody>
      </p:sp>
      <p:graphicFrame>
        <p:nvGraphicFramePr>
          <p:cNvPr id="6" name="Table 5">
            <a:extLst>
              <a:ext uri="{FF2B5EF4-FFF2-40B4-BE49-F238E27FC236}">
                <a16:creationId xmlns:a16="http://schemas.microsoft.com/office/drawing/2014/main" id="{F18AF8A3-91A1-41E1-99B0-73B00A514E9F}"/>
              </a:ext>
            </a:extLst>
          </p:cNvPr>
          <p:cNvGraphicFramePr>
            <a:graphicFrameLocks noGrp="1"/>
          </p:cNvGraphicFramePr>
          <p:nvPr>
            <p:custDataLst>
              <p:tags r:id="rId1"/>
            </p:custDataLst>
            <p:extLst>
              <p:ext uri="{D42A27DB-BD31-4B8C-83A1-F6EECF244321}">
                <p14:modId xmlns:p14="http://schemas.microsoft.com/office/powerpoint/2010/main" val="572924499"/>
              </p:ext>
            </p:extLst>
          </p:nvPr>
        </p:nvGraphicFramePr>
        <p:xfrm>
          <a:off x="3089397" y="1818366"/>
          <a:ext cx="7746023" cy="4883724"/>
        </p:xfrm>
        <a:graphic>
          <a:graphicData uri="http://schemas.openxmlformats.org/drawingml/2006/table">
            <a:tbl>
              <a:tblPr firstRow="1" firstCol="1" bandRow="1">
                <a:tableStyleId>{5C22544A-7EE6-4342-B048-85BDC9FD1C3A}</a:tableStyleId>
              </a:tblPr>
              <a:tblGrid>
                <a:gridCol w="3534593">
                  <a:extLst>
                    <a:ext uri="{9D8B030D-6E8A-4147-A177-3AD203B41FA5}">
                      <a16:colId xmlns:a16="http://schemas.microsoft.com/office/drawing/2014/main" val="1981870673"/>
                    </a:ext>
                  </a:extLst>
                </a:gridCol>
                <a:gridCol w="4211430">
                  <a:extLst>
                    <a:ext uri="{9D8B030D-6E8A-4147-A177-3AD203B41FA5}">
                      <a16:colId xmlns:a16="http://schemas.microsoft.com/office/drawing/2014/main" val="2709364372"/>
                    </a:ext>
                  </a:extLst>
                </a:gridCol>
              </a:tblGrid>
              <a:tr h="427620">
                <a:tc>
                  <a:txBody>
                    <a:bodyPr/>
                    <a:lstStyle/>
                    <a:p>
                      <a:pPr marL="0" marR="0" algn="ctr">
                        <a:lnSpc>
                          <a:spcPct val="107000"/>
                        </a:lnSpc>
                        <a:spcBef>
                          <a:spcPct val="0"/>
                        </a:spcBef>
                        <a:spcAft>
                          <a:spcPct val="0"/>
                        </a:spcAft>
                      </a:pPr>
                      <a:r>
                        <a:rPr lang="en-US" sz="1400" u="sng" baseline="0" dirty="0">
                          <a:effectLst/>
                        </a:rPr>
                        <a:t>Measure</a:t>
                      </a:r>
                      <a:endParaRPr lang="en-US" sz="1400" u="sng" baseline="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tc>
                  <a:txBody>
                    <a:bodyPr/>
                    <a:lstStyle/>
                    <a:p>
                      <a:pPr marL="0" marR="0" algn="ctr">
                        <a:lnSpc>
                          <a:spcPct val="107000"/>
                        </a:lnSpc>
                        <a:spcBef>
                          <a:spcPct val="0"/>
                        </a:spcBef>
                        <a:spcAft>
                          <a:spcPct val="0"/>
                        </a:spcAft>
                      </a:pPr>
                      <a:r>
                        <a:rPr lang="en-US" sz="1400" u="sng">
                          <a:effectLst/>
                        </a:rPr>
                        <a:t>Description</a:t>
                      </a:r>
                    </a:p>
                    <a:p>
                      <a:pPr marL="0" marR="0">
                        <a:lnSpc>
                          <a:spcPct val="107000"/>
                        </a:lnSpc>
                        <a:spcBef>
                          <a:spcPct val="0"/>
                        </a:spcBef>
                        <a:spcAft>
                          <a:spcPct val="0"/>
                        </a:spcAft>
                      </a:pPr>
                      <a:r>
                        <a:rPr lang="en-US" sz="1400">
                          <a:effectLst/>
                        </a:rPr>
                        <a:t> </a:t>
                      </a:r>
                      <a:endParaRPr lang="en-US" sz="14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extLst>
                  <a:ext uri="{0D108BD9-81ED-4DB2-BD59-A6C34878D82A}">
                    <a16:rowId xmlns:a16="http://schemas.microsoft.com/office/drawing/2014/main" val="1437154985"/>
                  </a:ext>
                </a:extLst>
              </a:tr>
              <a:tr h="646951">
                <a:tc>
                  <a:txBody>
                    <a:bodyPr/>
                    <a:lstStyle/>
                    <a:p>
                      <a:pPr marL="0" marR="0">
                        <a:lnSpc>
                          <a:spcPct val="107000"/>
                        </a:lnSpc>
                        <a:spcBef>
                          <a:spcPct val="0"/>
                        </a:spcBef>
                        <a:spcAft>
                          <a:spcPct val="0"/>
                        </a:spcAft>
                      </a:pPr>
                      <a:r>
                        <a:rPr lang="en-US" sz="1400" baseline="0" dirty="0">
                          <a:effectLst/>
                        </a:rPr>
                        <a:t>1.Employment Rate</a:t>
                      </a:r>
                    </a:p>
                    <a:p>
                      <a:pPr marL="0" marR="0">
                        <a:lnSpc>
                          <a:spcPct val="107000"/>
                        </a:lnSpc>
                        <a:spcBef>
                          <a:spcPct val="0"/>
                        </a:spcBef>
                        <a:spcAft>
                          <a:spcPct val="0"/>
                        </a:spcAft>
                      </a:pPr>
                      <a:r>
                        <a:rPr lang="en-US" sz="1400" baseline="0" dirty="0">
                          <a:effectLst/>
                        </a:rPr>
                        <a:t>   Second Quarter After Exit </a:t>
                      </a:r>
                    </a:p>
                    <a:p>
                      <a:pPr marL="0" marR="0">
                        <a:lnSpc>
                          <a:spcPct val="107000"/>
                        </a:lnSpc>
                        <a:spcBef>
                          <a:spcPct val="0"/>
                        </a:spcBef>
                        <a:spcAft>
                          <a:spcPct val="0"/>
                        </a:spcAft>
                      </a:pPr>
                      <a:r>
                        <a:rPr lang="en-US" sz="1400" baseline="0" dirty="0">
                          <a:effectLst/>
                        </a:rPr>
                        <a:t> </a:t>
                      </a:r>
                      <a:endParaRPr lang="en-US" sz="1400" baseline="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tc>
                  <a:txBody>
                    <a:bodyPr/>
                    <a:lstStyle/>
                    <a:p>
                      <a:pPr marL="0" marR="0">
                        <a:lnSpc>
                          <a:spcPct val="107000"/>
                        </a:lnSpc>
                        <a:spcBef>
                          <a:spcPct val="0"/>
                        </a:spcBef>
                        <a:spcAft>
                          <a:spcPct val="0"/>
                        </a:spcAft>
                      </a:pPr>
                      <a:r>
                        <a:rPr lang="en-US" sz="1200" dirty="0">
                          <a:effectLst/>
                        </a:rPr>
                        <a:t>Percentage of participants who are in unsubsidized employment during the second quarter after exit.</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extLst>
                  <a:ext uri="{0D108BD9-81ED-4DB2-BD59-A6C34878D82A}">
                    <a16:rowId xmlns:a16="http://schemas.microsoft.com/office/drawing/2014/main" val="4050578131"/>
                  </a:ext>
                </a:extLst>
              </a:tr>
              <a:tr h="554643">
                <a:tc>
                  <a:txBody>
                    <a:bodyPr/>
                    <a:lstStyle/>
                    <a:p>
                      <a:pPr marL="0" marR="0">
                        <a:lnSpc>
                          <a:spcPct val="107000"/>
                        </a:lnSpc>
                        <a:spcBef>
                          <a:spcPct val="0"/>
                        </a:spcBef>
                        <a:spcAft>
                          <a:spcPct val="0"/>
                        </a:spcAft>
                      </a:pPr>
                      <a:r>
                        <a:rPr lang="en-US" sz="1400" baseline="0" dirty="0">
                          <a:effectLst/>
                        </a:rPr>
                        <a:t>2. Employment Rate </a:t>
                      </a:r>
                    </a:p>
                    <a:p>
                      <a:pPr marL="0" marR="0">
                        <a:lnSpc>
                          <a:spcPct val="107000"/>
                        </a:lnSpc>
                        <a:spcBef>
                          <a:spcPct val="0"/>
                        </a:spcBef>
                        <a:spcAft>
                          <a:spcPct val="0"/>
                        </a:spcAft>
                      </a:pPr>
                      <a:r>
                        <a:rPr lang="en-US" sz="1400" baseline="0" dirty="0">
                          <a:effectLst/>
                        </a:rPr>
                        <a:t>   Fourth Quarter After Exit</a:t>
                      </a:r>
                      <a:endParaRPr lang="en-US" sz="1400" baseline="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tc>
                  <a:txBody>
                    <a:bodyPr/>
                    <a:lstStyle/>
                    <a:p>
                      <a:pPr marL="0" marR="0">
                        <a:lnSpc>
                          <a:spcPct val="107000"/>
                        </a:lnSpc>
                        <a:spcBef>
                          <a:spcPct val="0"/>
                        </a:spcBef>
                        <a:spcAft>
                          <a:spcPct val="0"/>
                        </a:spcAft>
                      </a:pPr>
                      <a:r>
                        <a:rPr lang="en-US" sz="1200" dirty="0">
                          <a:effectLst/>
                        </a:rPr>
                        <a:t>Percentage of participants who are in unsubsidized employment during the fourth quarter after exit.</a:t>
                      </a:r>
                    </a:p>
                    <a:p>
                      <a:pPr marL="0" marR="0">
                        <a:lnSpc>
                          <a:spcPct val="107000"/>
                        </a:lnSpc>
                        <a:spcBef>
                          <a:spcPct val="0"/>
                        </a:spcBef>
                        <a:spcAft>
                          <a:spcPct val="0"/>
                        </a:spcAft>
                      </a:pPr>
                      <a:r>
                        <a:rPr lang="en-US" sz="1200" dirty="0">
                          <a:effectLst/>
                        </a:rPr>
                        <a:t>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extLst>
                  <a:ext uri="{0D108BD9-81ED-4DB2-BD59-A6C34878D82A}">
                    <a16:rowId xmlns:a16="http://schemas.microsoft.com/office/drawing/2014/main" val="1213328278"/>
                  </a:ext>
                </a:extLst>
              </a:tr>
              <a:tr h="646951">
                <a:tc>
                  <a:txBody>
                    <a:bodyPr/>
                    <a:lstStyle/>
                    <a:p>
                      <a:pPr marL="0" marR="0">
                        <a:lnSpc>
                          <a:spcPct val="107000"/>
                        </a:lnSpc>
                        <a:spcBef>
                          <a:spcPct val="0"/>
                        </a:spcBef>
                        <a:spcAft>
                          <a:spcPct val="0"/>
                        </a:spcAft>
                      </a:pPr>
                      <a:r>
                        <a:rPr lang="en-US" sz="1400" baseline="0" dirty="0">
                          <a:effectLst/>
                        </a:rPr>
                        <a:t>3. Median Earnings </a:t>
                      </a:r>
                    </a:p>
                    <a:p>
                      <a:pPr marL="0" marR="0">
                        <a:lnSpc>
                          <a:spcPct val="107000"/>
                        </a:lnSpc>
                        <a:spcBef>
                          <a:spcPct val="0"/>
                        </a:spcBef>
                        <a:spcAft>
                          <a:spcPct val="0"/>
                        </a:spcAft>
                      </a:pPr>
                      <a:r>
                        <a:rPr lang="en-US" sz="1400" baseline="0" dirty="0">
                          <a:effectLst/>
                        </a:rPr>
                        <a:t>   Second Quarter After Exit </a:t>
                      </a:r>
                    </a:p>
                    <a:p>
                      <a:pPr marL="0" marR="0">
                        <a:lnSpc>
                          <a:spcPct val="107000"/>
                        </a:lnSpc>
                        <a:spcBef>
                          <a:spcPct val="0"/>
                        </a:spcBef>
                        <a:spcAft>
                          <a:spcPct val="0"/>
                        </a:spcAft>
                      </a:pPr>
                      <a:r>
                        <a:rPr lang="en-US" sz="1400" baseline="0" dirty="0">
                          <a:effectLst/>
                        </a:rPr>
                        <a:t> </a:t>
                      </a:r>
                      <a:endParaRPr lang="en-US" sz="1400" baseline="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tc>
                  <a:txBody>
                    <a:bodyPr/>
                    <a:lstStyle/>
                    <a:p>
                      <a:pPr marL="0" marR="0">
                        <a:lnSpc>
                          <a:spcPct val="107000"/>
                        </a:lnSpc>
                        <a:spcBef>
                          <a:spcPct val="0"/>
                        </a:spcBef>
                        <a:spcAft>
                          <a:spcPct val="0"/>
                        </a:spcAft>
                      </a:pPr>
                      <a:r>
                        <a:rPr lang="en-US" sz="1200">
                          <a:effectLst/>
                        </a:rPr>
                        <a:t>Median earnings of participants who are in unsubsidized employment during the second quarter after exit.</a:t>
                      </a:r>
                    </a:p>
                    <a:p>
                      <a:pPr marL="0" marR="0">
                        <a:lnSpc>
                          <a:spcPct val="107000"/>
                        </a:lnSpc>
                        <a:spcBef>
                          <a:spcPct val="0"/>
                        </a:spcBef>
                        <a:spcAft>
                          <a:spcPct val="0"/>
                        </a:spcAft>
                      </a:pPr>
                      <a:r>
                        <a:rPr lang="en-US" sz="1200">
                          <a:effectLst/>
                        </a:rPr>
                        <a:t> </a:t>
                      </a:r>
                      <a:endParaRPr lang="en-US"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extLst>
                  <a:ext uri="{0D108BD9-81ED-4DB2-BD59-A6C34878D82A}">
                    <a16:rowId xmlns:a16="http://schemas.microsoft.com/office/drawing/2014/main" val="4258394211"/>
                  </a:ext>
                </a:extLst>
              </a:tr>
              <a:tr h="930709">
                <a:tc>
                  <a:txBody>
                    <a:bodyPr/>
                    <a:lstStyle/>
                    <a:p>
                      <a:pPr marL="0" marR="0">
                        <a:lnSpc>
                          <a:spcPct val="107000"/>
                        </a:lnSpc>
                        <a:spcBef>
                          <a:spcPct val="0"/>
                        </a:spcBef>
                        <a:spcAft>
                          <a:spcPct val="0"/>
                        </a:spcAft>
                      </a:pPr>
                      <a:r>
                        <a:rPr lang="en-US" sz="1400" baseline="0">
                          <a:effectLst/>
                        </a:rPr>
                        <a:t>4. Credential Attainment</a:t>
                      </a:r>
                      <a:endParaRPr lang="en-US" sz="1400" baseline="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tc>
                  <a:txBody>
                    <a:bodyPr/>
                    <a:lstStyle/>
                    <a:p>
                      <a:pPr marL="0" marR="0">
                        <a:lnSpc>
                          <a:spcPct val="107000"/>
                        </a:lnSpc>
                        <a:spcBef>
                          <a:spcPct val="0"/>
                        </a:spcBef>
                        <a:spcAft>
                          <a:spcPct val="0"/>
                        </a:spcAft>
                      </a:pPr>
                      <a:r>
                        <a:rPr lang="en-US" sz="1200">
                          <a:effectLst/>
                        </a:rPr>
                        <a:t>Percentage of participants enrolled in an education or training program who attain a recognized postsecondary credential or a secondary school diploma during participation or within one year after exit. </a:t>
                      </a:r>
                    </a:p>
                    <a:p>
                      <a:pPr marL="0" marR="0">
                        <a:lnSpc>
                          <a:spcPct val="107000"/>
                        </a:lnSpc>
                        <a:spcBef>
                          <a:spcPct val="0"/>
                        </a:spcBef>
                        <a:spcAft>
                          <a:spcPct val="0"/>
                        </a:spcAft>
                      </a:pPr>
                      <a:r>
                        <a:rPr lang="en-US" sz="1200">
                          <a:effectLst/>
                        </a:rPr>
                        <a:t> </a:t>
                      </a:r>
                      <a:endParaRPr lang="en-US"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extLst>
                  <a:ext uri="{0D108BD9-81ED-4DB2-BD59-A6C34878D82A}">
                    <a16:rowId xmlns:a16="http://schemas.microsoft.com/office/drawing/2014/main" val="747804651"/>
                  </a:ext>
                </a:extLst>
              </a:tr>
              <a:tr h="930709">
                <a:tc>
                  <a:txBody>
                    <a:bodyPr/>
                    <a:lstStyle/>
                    <a:p>
                      <a:pPr marL="0" marR="0">
                        <a:lnSpc>
                          <a:spcPct val="107000"/>
                        </a:lnSpc>
                        <a:spcBef>
                          <a:spcPct val="0"/>
                        </a:spcBef>
                        <a:spcAft>
                          <a:spcPct val="0"/>
                        </a:spcAft>
                      </a:pPr>
                      <a:r>
                        <a:rPr lang="en-US" sz="1400" baseline="0">
                          <a:effectLst/>
                        </a:rPr>
                        <a:t>5. Measurable Skill Gains</a:t>
                      </a:r>
                      <a:endParaRPr lang="en-US" sz="1400" baseline="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tc>
                  <a:txBody>
                    <a:bodyPr/>
                    <a:lstStyle/>
                    <a:p>
                      <a:pPr marL="0" marR="0">
                        <a:lnSpc>
                          <a:spcPct val="107000"/>
                        </a:lnSpc>
                        <a:spcBef>
                          <a:spcPct val="0"/>
                        </a:spcBef>
                        <a:spcAft>
                          <a:spcPct val="0"/>
                        </a:spcAft>
                      </a:pPr>
                      <a:r>
                        <a:rPr lang="en-US" sz="1200">
                          <a:effectLst/>
                        </a:rPr>
                        <a:t>Percentage of participants during a program year who are in an education or training program that leads to a recognized postsecondary credential or employment and who are achieving measurable skill gains.  </a:t>
                      </a:r>
                    </a:p>
                    <a:p>
                      <a:pPr marL="0" marR="0">
                        <a:lnSpc>
                          <a:spcPct val="107000"/>
                        </a:lnSpc>
                        <a:spcBef>
                          <a:spcPct val="0"/>
                        </a:spcBef>
                        <a:spcAft>
                          <a:spcPct val="0"/>
                        </a:spcAft>
                      </a:pPr>
                      <a:r>
                        <a:rPr lang="en-US" sz="1200">
                          <a:effectLst/>
                        </a:rPr>
                        <a:t> </a:t>
                      </a:r>
                      <a:endParaRPr lang="en-US"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extLst>
                  <a:ext uri="{0D108BD9-81ED-4DB2-BD59-A6C34878D82A}">
                    <a16:rowId xmlns:a16="http://schemas.microsoft.com/office/drawing/2014/main" val="479269480"/>
                  </a:ext>
                </a:extLst>
              </a:tr>
              <a:tr h="366610">
                <a:tc>
                  <a:txBody>
                    <a:bodyPr/>
                    <a:lstStyle/>
                    <a:p>
                      <a:pPr marL="0" marR="0">
                        <a:lnSpc>
                          <a:spcPct val="107000"/>
                        </a:lnSpc>
                        <a:spcBef>
                          <a:spcPct val="0"/>
                        </a:spcBef>
                        <a:spcAft>
                          <a:spcPct val="0"/>
                        </a:spcAft>
                      </a:pPr>
                      <a:r>
                        <a:rPr lang="en-US" sz="1400" baseline="0" dirty="0">
                          <a:effectLst/>
                        </a:rPr>
                        <a:t>6. Effectiveness in Serving Employers</a:t>
                      </a:r>
                      <a:endParaRPr lang="en-US" sz="1400" baseline="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tc>
                  <a:txBody>
                    <a:bodyPr/>
                    <a:lstStyle/>
                    <a:p>
                      <a:pPr marL="0" marR="0">
                        <a:lnSpc>
                          <a:spcPct val="107000"/>
                        </a:lnSpc>
                        <a:spcBef>
                          <a:spcPct val="0"/>
                        </a:spcBef>
                        <a:spcAft>
                          <a:spcPct val="0"/>
                        </a:spcAft>
                      </a:pPr>
                      <a:r>
                        <a:rPr lang="en-US" sz="1200" dirty="0">
                          <a:effectLst/>
                        </a:rPr>
                        <a:t>Retention with the same employer in the 2</a:t>
                      </a:r>
                      <a:r>
                        <a:rPr lang="en-US" sz="1200" baseline="30000" dirty="0">
                          <a:effectLst/>
                        </a:rPr>
                        <a:t>nd</a:t>
                      </a:r>
                      <a:r>
                        <a:rPr lang="en-US" sz="1200" dirty="0">
                          <a:effectLst/>
                        </a:rPr>
                        <a:t> and 4</a:t>
                      </a:r>
                      <a:r>
                        <a:rPr lang="en-US" sz="1200" baseline="30000" dirty="0">
                          <a:effectLst/>
                        </a:rPr>
                        <a:t>th</a:t>
                      </a:r>
                      <a:r>
                        <a:rPr lang="en-US" sz="1200" dirty="0">
                          <a:effectLst/>
                        </a:rPr>
                        <a:t> quarter after exit.</a:t>
                      </a:r>
                    </a:p>
                    <a:p>
                      <a:pPr marL="0" marR="0">
                        <a:lnSpc>
                          <a:spcPct val="107000"/>
                        </a:lnSpc>
                        <a:spcBef>
                          <a:spcPct val="0"/>
                        </a:spcBef>
                        <a:spcAft>
                          <a:spcPct val="0"/>
                        </a:spcAft>
                      </a:pPr>
                      <a:r>
                        <a:rPr lang="en-US" sz="1200" dirty="0">
                          <a:effectLst/>
                        </a:rPr>
                        <a:t>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4698" marR="64698" marT="0" marB="0"/>
                </a:tc>
                <a:extLst>
                  <a:ext uri="{0D108BD9-81ED-4DB2-BD59-A6C34878D82A}">
                    <a16:rowId xmlns:a16="http://schemas.microsoft.com/office/drawing/2014/main" val="1758991439"/>
                  </a:ext>
                </a:extLst>
              </a:tr>
            </a:tbl>
          </a:graphicData>
        </a:graphic>
      </p:graphicFrame>
      <p:sp>
        <p:nvSpPr>
          <p:cNvPr id="2" name="TextBox 1">
            <a:extLst>
              <a:ext uri="{FF2B5EF4-FFF2-40B4-BE49-F238E27FC236}">
                <a16:creationId xmlns:a16="http://schemas.microsoft.com/office/drawing/2014/main" id="{C2F223E7-7863-432F-935F-BEFD49877C87}"/>
              </a:ext>
            </a:extLst>
          </p:cNvPr>
          <p:cNvSpPr txBox="1"/>
          <p:nvPr/>
        </p:nvSpPr>
        <p:spPr>
          <a:xfrm>
            <a:off x="1116623" y="1951892"/>
            <a:ext cx="1705708" cy="3970318"/>
          </a:xfrm>
          <a:prstGeom prst="rect">
            <a:avLst/>
          </a:prstGeom>
          <a:noFill/>
        </p:spPr>
        <p:txBody>
          <a:bodyPr wrap="square" rtlCol="0">
            <a:spAutoFit/>
          </a:bodyPr>
          <a:lstStyle/>
          <a:p>
            <a:r>
              <a:rPr lang="en-US" dirty="0"/>
              <a:t>WIOA performance indicators apply to DR and ER projects.</a:t>
            </a:r>
          </a:p>
          <a:p>
            <a:endParaRPr lang="en-US" dirty="0"/>
          </a:p>
          <a:p>
            <a:r>
              <a:rPr lang="en-US" dirty="0"/>
              <a:t>One exception is for participants that are enrolled in Disaster Relief Employment Only.</a:t>
            </a:r>
          </a:p>
        </p:txBody>
      </p:sp>
    </p:spTree>
    <p:extLst>
      <p:ext uri="{BB962C8B-B14F-4D97-AF65-F5344CB8AC3E}">
        <p14:creationId xmlns:p14="http://schemas.microsoft.com/office/powerpoint/2010/main" val="1210007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a:bodyPr>
          <a:lstStyle/>
          <a:p>
            <a:r>
              <a:rPr lang="en-US" sz="3100" dirty="0"/>
              <a:t>Project Oversight, Management and Monitoring	</a:t>
            </a:r>
          </a:p>
        </p:txBody>
      </p:sp>
      <p:sp>
        <p:nvSpPr>
          <p:cNvPr id="4" name="Slide Number Placeholder 3"/>
          <p:cNvSpPr>
            <a:spLocks noGrp="1"/>
          </p:cNvSpPr>
          <p:nvPr>
            <p:ph type="sldNum" sz="quarter" idx="12"/>
          </p:nvPr>
        </p:nvSpPr>
        <p:spPr/>
        <p:txBody>
          <a:bodyPr/>
          <a:lstStyle/>
          <a:p>
            <a:fld id="{62E03C93-A8B5-5E4D-ADDE-FACFC10B3CD1}" type="slidenum">
              <a:rPr lang="en-US" smtClean="0"/>
              <a:pPr/>
              <a:t>17</a:t>
            </a:fld>
            <a:endParaRPr lang="en-US" dirty="0"/>
          </a:p>
        </p:txBody>
      </p:sp>
      <p:sp>
        <p:nvSpPr>
          <p:cNvPr id="8" name="Content Placeholder 7">
            <a:extLst>
              <a:ext uri="{FF2B5EF4-FFF2-40B4-BE49-F238E27FC236}">
                <a16:creationId xmlns:a16="http://schemas.microsoft.com/office/drawing/2014/main" id="{514320E1-0598-4096-9742-62CCF4A76731}"/>
              </a:ext>
            </a:extLst>
          </p:cNvPr>
          <p:cNvSpPr>
            <a:spLocks noGrp="1"/>
          </p:cNvSpPr>
          <p:nvPr>
            <p:ph idx="1"/>
          </p:nvPr>
        </p:nvSpPr>
        <p:spPr>
          <a:xfrm>
            <a:off x="838200" y="1443790"/>
            <a:ext cx="10515600" cy="4584032"/>
          </a:xfrm>
        </p:spPr>
        <p:txBody>
          <a:bodyPr>
            <a:normAutofit lnSpcReduction="10000"/>
          </a:bodyPr>
          <a:lstStyle/>
          <a:p>
            <a:pPr marL="0" indent="0">
              <a:buNone/>
            </a:pPr>
            <a:r>
              <a:rPr lang="en-US" dirty="0">
                <a:solidFill>
                  <a:schemeClr val="accent2">
                    <a:lumMod val="75000"/>
                  </a:schemeClr>
                </a:solidFill>
              </a:rPr>
              <a:t>Cost Limitations</a:t>
            </a:r>
          </a:p>
          <a:p>
            <a:r>
              <a:rPr lang="en-US" dirty="0">
                <a:solidFill>
                  <a:schemeClr val="tx1"/>
                </a:solidFill>
              </a:rPr>
              <a:t>Administrative Cost both Direct and Indirect cannot exceed 10% of the award.  </a:t>
            </a:r>
          </a:p>
          <a:p>
            <a:pPr marL="0" indent="0">
              <a:buNone/>
            </a:pPr>
            <a:endParaRPr lang="en-US" dirty="0">
              <a:highlight>
                <a:srgbClr val="FFFF00"/>
              </a:highlight>
            </a:endParaRPr>
          </a:p>
          <a:p>
            <a:pPr marL="0" indent="0">
              <a:buNone/>
            </a:pPr>
            <a:r>
              <a:rPr lang="en-US" dirty="0">
                <a:solidFill>
                  <a:schemeClr val="accent2">
                    <a:lumMod val="75000"/>
                  </a:schemeClr>
                </a:solidFill>
              </a:rPr>
              <a:t>Monitoring of Expenditures and Performance</a:t>
            </a:r>
            <a:r>
              <a:rPr lang="en-US" sz="1800" dirty="0"/>
              <a:t>	</a:t>
            </a:r>
            <a:endParaRPr lang="en-US" dirty="0"/>
          </a:p>
          <a:p>
            <a:r>
              <a:rPr lang="en-US" dirty="0">
                <a:solidFill>
                  <a:schemeClr val="tx1"/>
                </a:solidFill>
              </a:rPr>
              <a:t>Expenditure will be monitored monthly to determine rate of expenditure.  </a:t>
            </a:r>
          </a:p>
          <a:p>
            <a:endParaRPr lang="en-US" dirty="0">
              <a:solidFill>
                <a:schemeClr val="tx1"/>
              </a:solidFill>
            </a:endParaRPr>
          </a:p>
          <a:p>
            <a:r>
              <a:rPr lang="en-US" dirty="0">
                <a:solidFill>
                  <a:schemeClr val="tx1"/>
                </a:solidFill>
              </a:rPr>
              <a:t>Performance will be monitored on a monthly basics to determine progress to meeting goals.</a:t>
            </a:r>
          </a:p>
          <a:p>
            <a:endParaRPr lang="en-US" dirty="0"/>
          </a:p>
          <a:p>
            <a:endParaRPr lang="en-US" dirty="0"/>
          </a:p>
          <a:p>
            <a:endParaRPr lang="en-US" dirty="0"/>
          </a:p>
          <a:p>
            <a:endParaRPr lang="en-US" dirty="0"/>
          </a:p>
          <a:p>
            <a:pPr lvl="1"/>
            <a:endParaRPr lang="en-US" dirty="0"/>
          </a:p>
          <a:p>
            <a:pPr marL="457200" lvl="1" indent="0">
              <a:buNone/>
            </a:pPr>
            <a:endParaRPr lang="en-US" sz="3600" dirty="0"/>
          </a:p>
          <a:p>
            <a:pPr lvl="1"/>
            <a:endParaRPr lang="en-US" sz="3600" dirty="0"/>
          </a:p>
          <a:p>
            <a:endParaRPr lang="en-US" dirty="0"/>
          </a:p>
        </p:txBody>
      </p:sp>
    </p:spTree>
    <p:extLst>
      <p:ext uri="{BB962C8B-B14F-4D97-AF65-F5344CB8AC3E}">
        <p14:creationId xmlns:p14="http://schemas.microsoft.com/office/powerpoint/2010/main" val="3738689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1441" y="345057"/>
            <a:ext cx="8954219" cy="1081840"/>
          </a:xfrm>
        </p:spPr>
        <p:txBody>
          <a:bodyPr>
            <a:normAutofit/>
          </a:bodyPr>
          <a:lstStyle/>
          <a:p>
            <a:r>
              <a:rPr lang="en-US" dirty="0"/>
              <a:t>Grant Terms and Information</a:t>
            </a:r>
          </a:p>
        </p:txBody>
      </p:sp>
      <p:sp>
        <p:nvSpPr>
          <p:cNvPr id="4" name="Slide Number Placeholder 3"/>
          <p:cNvSpPr>
            <a:spLocks noGrp="1"/>
          </p:cNvSpPr>
          <p:nvPr>
            <p:ph type="sldNum" sz="quarter" idx="12"/>
          </p:nvPr>
        </p:nvSpPr>
        <p:spPr/>
        <p:txBody>
          <a:bodyPr/>
          <a:lstStyle/>
          <a:p>
            <a:fld id="{62E03C93-A8B5-5E4D-ADDE-FACFC10B3CD1}" type="slidenum">
              <a:rPr lang="en-US" smtClean="0"/>
              <a:pPr/>
              <a:t>18</a:t>
            </a:fld>
            <a:endParaRPr lang="en-US" dirty="0"/>
          </a:p>
        </p:txBody>
      </p:sp>
      <p:sp>
        <p:nvSpPr>
          <p:cNvPr id="3" name="TextBox 2">
            <a:extLst>
              <a:ext uri="{FF2B5EF4-FFF2-40B4-BE49-F238E27FC236}">
                <a16:creationId xmlns:a16="http://schemas.microsoft.com/office/drawing/2014/main" id="{9A55E48E-7BA3-4D72-80C1-79B863C3DBA8}"/>
              </a:ext>
            </a:extLst>
          </p:cNvPr>
          <p:cNvSpPr txBox="1"/>
          <p:nvPr/>
        </p:nvSpPr>
        <p:spPr>
          <a:xfrm>
            <a:off x="491773" y="5686086"/>
            <a:ext cx="2035834" cy="369332"/>
          </a:xfrm>
          <a:prstGeom prst="rect">
            <a:avLst/>
          </a:prstGeom>
          <a:noFill/>
        </p:spPr>
        <p:txBody>
          <a:bodyPr wrap="square" rtlCol="0">
            <a:spAutoFit/>
          </a:bodyPr>
          <a:lstStyle/>
          <a:p>
            <a:endParaRPr lang="en-US" i="1" dirty="0"/>
          </a:p>
        </p:txBody>
      </p:sp>
      <p:sp>
        <p:nvSpPr>
          <p:cNvPr id="7" name="Content Placeholder 6">
            <a:extLst>
              <a:ext uri="{FF2B5EF4-FFF2-40B4-BE49-F238E27FC236}">
                <a16:creationId xmlns:a16="http://schemas.microsoft.com/office/drawing/2014/main" id="{3E049C82-E80C-49BA-A824-6F46487C1CF1}"/>
              </a:ext>
            </a:extLst>
          </p:cNvPr>
          <p:cNvSpPr>
            <a:spLocks noGrp="1"/>
          </p:cNvSpPr>
          <p:nvPr>
            <p:ph idx="1"/>
          </p:nvPr>
        </p:nvSpPr>
        <p:spPr>
          <a:xfrm>
            <a:off x="1152672" y="1717012"/>
            <a:ext cx="10571152" cy="4058796"/>
          </a:xfrm>
        </p:spPr>
        <p:txBody>
          <a:bodyPr>
            <a:normAutofit fontScale="47500" lnSpcReduction="20000"/>
          </a:bodyPr>
          <a:lstStyle/>
          <a:p>
            <a:r>
              <a:rPr lang="en-US" dirty="0">
                <a:solidFill>
                  <a:schemeClr val="tx1"/>
                </a:solidFill>
              </a:rPr>
              <a:t>The DR Grant Term is from 6/1/2020 – 3/31/2022.</a:t>
            </a:r>
          </a:p>
          <a:p>
            <a:r>
              <a:rPr lang="en-US" dirty="0">
                <a:solidFill>
                  <a:schemeClr val="tx1"/>
                </a:solidFill>
              </a:rPr>
              <a:t>The ER Grant Term is to be determine.</a:t>
            </a:r>
          </a:p>
          <a:p>
            <a:r>
              <a:rPr lang="en-US" dirty="0">
                <a:solidFill>
                  <a:schemeClr val="tx1"/>
                </a:solidFill>
              </a:rPr>
              <a:t>Deadline for the application and attachments is June 15</a:t>
            </a:r>
            <a:r>
              <a:rPr lang="en-US" baseline="30000" dirty="0">
                <a:solidFill>
                  <a:schemeClr val="tx1"/>
                </a:solidFill>
              </a:rPr>
              <a:t>th</a:t>
            </a:r>
            <a:r>
              <a:rPr lang="en-US" dirty="0">
                <a:solidFill>
                  <a:schemeClr val="tx1"/>
                </a:solidFill>
              </a:rPr>
              <a:t> or before.</a:t>
            </a:r>
          </a:p>
          <a:p>
            <a:r>
              <a:rPr lang="en-US" dirty="0">
                <a:solidFill>
                  <a:schemeClr val="tx1"/>
                </a:solidFill>
              </a:rPr>
              <a:t>Please communicate with OET when you have questions while completing the application.  This is not a competitive application and OET can assist you with the process.</a:t>
            </a:r>
          </a:p>
          <a:p>
            <a:r>
              <a:rPr lang="en-US" dirty="0">
                <a:solidFill>
                  <a:schemeClr val="tx1"/>
                </a:solidFill>
              </a:rPr>
              <a:t>DOL Resources:</a:t>
            </a:r>
          </a:p>
          <a:p>
            <a:pPr indent="0">
              <a:buNone/>
              <a:tabLst>
                <a:tab pos="566738" algn="l"/>
              </a:tabLst>
            </a:pPr>
            <a:r>
              <a:rPr lang="en-US" b="1" dirty="0"/>
              <a:t>TEGL 12-19  </a:t>
            </a:r>
          </a:p>
          <a:p>
            <a:pPr indent="0">
              <a:buNone/>
              <a:tabLst>
                <a:tab pos="566738" algn="l"/>
              </a:tabLst>
            </a:pPr>
            <a:r>
              <a:rPr lang="en-US" dirty="0">
                <a:hlinkClick r:id="rId3"/>
              </a:rPr>
              <a:t>https://wdr.doleta.gov/directives/corr_doc.cfm?docn=9054</a:t>
            </a:r>
            <a:endParaRPr lang="en-US" dirty="0"/>
          </a:p>
          <a:p>
            <a:pPr indent="0">
              <a:buNone/>
              <a:tabLst>
                <a:tab pos="566738" algn="l"/>
              </a:tabLst>
            </a:pPr>
            <a:r>
              <a:rPr lang="en-US" b="1" dirty="0"/>
              <a:t>TEGL 14-18</a:t>
            </a:r>
          </a:p>
          <a:p>
            <a:pPr marL="457200">
              <a:tabLst>
                <a:tab pos="566738" algn="l"/>
              </a:tabLst>
            </a:pPr>
            <a:r>
              <a:rPr lang="en-US" sz="2400" b="1" dirty="0">
                <a:solidFill>
                  <a:srgbClr val="242021"/>
                </a:solidFill>
                <a:latin typeface="Arial" panose="020B0604020202020204" pitchFamily="34" charset="0"/>
                <a:cs typeface="Arial" panose="020B0604020202020204" pitchFamily="34" charset="0"/>
              </a:rPr>
              <a:t>Training and Employment Guidance Letter 14-18</a:t>
            </a:r>
          </a:p>
          <a:p>
            <a:pPr marL="457200" lvl="1" indent="0">
              <a:buNone/>
              <a:tabLst>
                <a:tab pos="566738" algn="l"/>
              </a:tabLst>
            </a:pPr>
            <a:r>
              <a:rPr lang="en-US" sz="2000" i="1" dirty="0">
                <a:latin typeface="Calibri" panose="020F0502020204030204" pitchFamily="34" charset="0"/>
                <a:cs typeface="Calibri" panose="020F0502020204030204" pitchFamily="34" charset="0"/>
              </a:rPr>
              <a:t>Aligning Performance Accountability Reporting, Definitions, and Policies Across Workforce Employment and Training Programs Administered by the U.S. Department of Labor (DOL)</a:t>
            </a:r>
          </a:p>
          <a:p>
            <a:pPr marL="457200" lvl="1" indent="0">
              <a:buNone/>
              <a:tabLst>
                <a:tab pos="566738" algn="l"/>
              </a:tabLst>
            </a:pPr>
            <a:r>
              <a:rPr lang="en-US" dirty="0">
                <a:latin typeface="Calibri" panose="020F0502020204030204" pitchFamily="34" charset="0"/>
                <a:cs typeface="Calibri" panose="020F0502020204030204" pitchFamily="34" charset="0"/>
                <a:hlinkClick r:id="" action="ppaction://noaction"/>
              </a:rPr>
              <a:t>https://wdr.doleta.gov/directives/corr_doc.cfm?docn=7611</a:t>
            </a:r>
            <a:endParaRPr lang="en-US" dirty="0">
              <a:latin typeface="Calibri" panose="020F0502020204030204" pitchFamily="34" charset="0"/>
              <a:cs typeface="Calibri" panose="020F0502020204030204" pitchFamily="34" charset="0"/>
            </a:endParaRPr>
          </a:p>
          <a:p>
            <a:pPr marL="457200">
              <a:tabLst>
                <a:tab pos="566738" algn="l"/>
              </a:tabLst>
            </a:pPr>
            <a:r>
              <a:rPr lang="en-US" sz="2400" b="1" dirty="0">
                <a:solidFill>
                  <a:srgbClr val="242021"/>
                </a:solidFill>
                <a:latin typeface="Arial" panose="020B0604020202020204" pitchFamily="34" charset="0"/>
                <a:cs typeface="Arial" panose="020B0604020202020204" pitchFamily="34" charset="0"/>
              </a:rPr>
              <a:t>Attachment 6 National Dislocated Worker Grant Program</a:t>
            </a:r>
          </a:p>
          <a:p>
            <a:pPr marL="457200" lvl="1" indent="0">
              <a:buNone/>
              <a:tabLst>
                <a:tab pos="566738" algn="l"/>
              </a:tabLst>
            </a:pPr>
            <a:r>
              <a:rPr lang="en-US" sz="2000" dirty="0">
                <a:latin typeface="Calibri" panose="020F0502020204030204" pitchFamily="34" charset="0"/>
                <a:cs typeface="Calibri" panose="020F0502020204030204" pitchFamily="34" charset="0"/>
              </a:rPr>
              <a:t>Attachment 6 of TEGL 14-18:</a:t>
            </a:r>
          </a:p>
          <a:p>
            <a:pPr marL="457200" lvl="1" indent="0">
              <a:buNone/>
              <a:tabLst>
                <a:tab pos="566738" algn="l"/>
              </a:tabLst>
            </a:pPr>
            <a:r>
              <a:rPr lang="en-US" dirty="0">
                <a:latin typeface="Calibri" panose="020F0502020204030204" pitchFamily="34" charset="0"/>
                <a:cs typeface="Calibri" panose="020F0502020204030204" pitchFamily="34" charset="0"/>
                <a:hlinkClick r:id="" action="ppaction://noaction"/>
              </a:rPr>
              <a:t>https://wdr.doleta.gov/directives/attach/TEGL/TEGL_14-18_Attachment-6_Acc.pdf</a:t>
            </a:r>
            <a:endParaRPr lang="en-US" dirty="0">
              <a:latin typeface="Calibri" panose="020F0502020204030204" pitchFamily="34" charset="0"/>
              <a:cs typeface="Calibri" panose="020F0502020204030204" pitchFamily="34" charset="0"/>
            </a:endParaRPr>
          </a:p>
          <a:p>
            <a:pPr marL="457200" indent="0">
              <a:buNone/>
              <a:tabLst>
                <a:tab pos="566738" algn="l"/>
              </a:tabLst>
            </a:pPr>
            <a:r>
              <a:rPr lang="en-US" dirty="0">
                <a:solidFill>
                  <a:schemeClr val="tx1"/>
                </a:solidFill>
              </a:rPr>
              <a:t>Application and Resources are available on Illinois </a:t>
            </a:r>
            <a:r>
              <a:rPr lang="en-US" dirty="0" err="1">
                <a:solidFill>
                  <a:schemeClr val="tx1"/>
                </a:solidFill>
              </a:rPr>
              <a:t>workNet</a:t>
            </a:r>
            <a:r>
              <a:rPr lang="en-US" dirty="0">
                <a:solidFill>
                  <a:schemeClr val="tx1"/>
                </a:solidFill>
              </a:rPr>
              <a:t> at</a:t>
            </a:r>
            <a:r>
              <a:rPr lang="en-US" dirty="0"/>
              <a:t> </a:t>
            </a:r>
            <a:r>
              <a:rPr lang="en-US" u="sng" dirty="0">
                <a:hlinkClick r:id="rId4"/>
              </a:rPr>
              <a:t>https://www.illinoisworknet.com/NEG</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34518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a:t>
            </a:r>
          </a:p>
        </p:txBody>
      </p:sp>
      <p:sp>
        <p:nvSpPr>
          <p:cNvPr id="3" name="Content Placeholder 2"/>
          <p:cNvSpPr>
            <a:spLocks noGrp="1"/>
          </p:cNvSpPr>
          <p:nvPr>
            <p:ph idx="1"/>
          </p:nvPr>
        </p:nvSpPr>
        <p:spPr>
          <a:xfrm>
            <a:off x="1076940" y="1375233"/>
            <a:ext cx="9506309" cy="4871902"/>
          </a:xfrm>
        </p:spPr>
        <p:txBody>
          <a:bodyPr>
            <a:noAutofit/>
          </a:bodyPr>
          <a:lstStyle/>
          <a:p>
            <a:pPr lvl="0"/>
            <a:r>
              <a:rPr lang="en-US" dirty="0"/>
              <a:t>Introductions</a:t>
            </a:r>
          </a:p>
          <a:p>
            <a:pPr lvl="0"/>
            <a:r>
              <a:rPr lang="en-US" dirty="0"/>
              <a:t>Discussion of Disaster Recovery (DR) funding opportunity </a:t>
            </a:r>
          </a:p>
          <a:p>
            <a:pPr lvl="1"/>
            <a:r>
              <a:rPr lang="en-US" dirty="0"/>
              <a:t>Elements of operating a DR project</a:t>
            </a:r>
          </a:p>
          <a:p>
            <a:pPr lvl="1"/>
            <a:r>
              <a:rPr lang="en-US" dirty="0"/>
              <a:t>Elements of the application</a:t>
            </a:r>
          </a:p>
          <a:p>
            <a:pPr lvl="0"/>
            <a:r>
              <a:rPr lang="en-US" dirty="0"/>
              <a:t>Discussion of the Employment Recovery (ER) funding opportunity </a:t>
            </a:r>
          </a:p>
          <a:p>
            <a:pPr lvl="1"/>
            <a:r>
              <a:rPr lang="en-US" dirty="0"/>
              <a:t>Elements of operating an ER project</a:t>
            </a:r>
          </a:p>
          <a:p>
            <a:pPr lvl="1"/>
            <a:r>
              <a:rPr lang="en-US" dirty="0"/>
              <a:t>Elements of the application</a:t>
            </a:r>
          </a:p>
          <a:p>
            <a:pPr lvl="0"/>
            <a:r>
              <a:rPr lang="en-US" dirty="0"/>
              <a:t>Determining funding based on needs assessment</a:t>
            </a:r>
          </a:p>
          <a:p>
            <a:pPr lvl="0"/>
            <a:r>
              <a:rPr lang="en-US" dirty="0"/>
              <a:t>Q and A (Please add all questions in the chat pod)</a:t>
            </a:r>
          </a:p>
          <a:p>
            <a:pPr marL="0" indent="0">
              <a:buNone/>
            </a:pPr>
            <a:endParaRPr lang="en-US" dirty="0"/>
          </a:p>
        </p:txBody>
      </p:sp>
      <p:sp>
        <p:nvSpPr>
          <p:cNvPr id="5" name="Slide Number Placeholder 4"/>
          <p:cNvSpPr>
            <a:spLocks noGrp="1"/>
          </p:cNvSpPr>
          <p:nvPr>
            <p:ph type="sldNum" sz="quarter" idx="12"/>
          </p:nvPr>
        </p:nvSpPr>
        <p:spPr/>
        <p:txBody>
          <a:bodyPr/>
          <a:lstStyle/>
          <a:p>
            <a:fld id="{62E03C93-A8B5-5E4D-ADDE-FACFC10B3CD1}" type="slidenum">
              <a:rPr lang="en-US" smtClean="0"/>
              <a:pPr/>
              <a:t>2</a:t>
            </a:fld>
            <a:endParaRPr lang="en-US" dirty="0"/>
          </a:p>
        </p:txBody>
      </p:sp>
    </p:spTree>
    <p:extLst>
      <p:ext uri="{BB962C8B-B14F-4D97-AF65-F5344CB8AC3E}">
        <p14:creationId xmlns:p14="http://schemas.microsoft.com/office/powerpoint/2010/main" val="136568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A571A4F-770D-4C23-94FC-00BC749B94CA}"/>
              </a:ext>
            </a:extLst>
          </p:cNvPr>
          <p:cNvSpPr>
            <a:spLocks noGrp="1"/>
          </p:cNvSpPr>
          <p:nvPr>
            <p:ph type="sldNum" sz="quarter" idx="12"/>
          </p:nvPr>
        </p:nvSpPr>
        <p:spPr/>
        <p:txBody>
          <a:bodyPr/>
          <a:lstStyle/>
          <a:p>
            <a:fld id="{62E03C93-A8B5-5E4D-ADDE-FACFC10B3CD1}" type="slidenum">
              <a:rPr lang="en-US" smtClean="0"/>
              <a:pPr/>
              <a:t>3</a:t>
            </a:fld>
            <a:endParaRPr lang="en-US" dirty="0"/>
          </a:p>
        </p:txBody>
      </p:sp>
      <p:sp>
        <p:nvSpPr>
          <p:cNvPr id="5" name="Rectangle 4">
            <a:extLst>
              <a:ext uri="{FF2B5EF4-FFF2-40B4-BE49-F238E27FC236}">
                <a16:creationId xmlns:a16="http://schemas.microsoft.com/office/drawing/2014/main" id="{6A76C4CC-4B3C-453B-BC2D-8DE548C8FA5F}"/>
              </a:ext>
            </a:extLst>
          </p:cNvPr>
          <p:cNvSpPr/>
          <p:nvPr/>
        </p:nvSpPr>
        <p:spPr>
          <a:xfrm>
            <a:off x="345186" y="2792043"/>
            <a:ext cx="11043699" cy="2757871"/>
          </a:xfrm>
          <a:prstGeom prst="rect">
            <a:avLst/>
          </a:prstGeom>
        </p:spPr>
        <p:txBody>
          <a:bodyPr wrap="square">
            <a:spAutoFit/>
          </a:bodyPr>
          <a:lstStyle/>
          <a:p>
            <a:pPr marL="342900" marR="0" lvl="0" indent="-342900">
              <a:lnSpc>
                <a:spcPct val="107000"/>
              </a:lnSpc>
              <a:spcBef>
                <a:spcPts val="0"/>
              </a:spcBef>
              <a:spcAft>
                <a:spcPts val="800"/>
              </a:spcAft>
              <a:buFont typeface="Wingdings 3" panose="05040102010807070707" pitchFamily="18" charset="2"/>
              <a:buChar char=""/>
              <a:tabLst>
                <a:tab pos="457200" algn="l"/>
              </a:tabLst>
            </a:pPr>
            <a:r>
              <a:rPr lang="en-US" dirty="0">
                <a:latin typeface="Calibri" panose="020F0502020204030204" pitchFamily="34" charset="0"/>
                <a:ea typeface="Calibri" panose="020F0502020204030204" pitchFamily="34" charset="0"/>
                <a:cs typeface="Times New Roman" panose="02020603050405020304" pitchFamily="18" charset="0"/>
              </a:rPr>
              <a:t>DWGs are supplemental resources that provide flexibility responding and recovering from qualifying events (disasters and layoff events)</a:t>
            </a:r>
          </a:p>
          <a:p>
            <a:pPr marL="342900" marR="0" lvl="0" indent="-342900">
              <a:lnSpc>
                <a:spcPct val="107000"/>
              </a:lnSpc>
              <a:spcBef>
                <a:spcPts val="0"/>
              </a:spcBef>
              <a:spcAft>
                <a:spcPts val="800"/>
              </a:spcAft>
              <a:buFont typeface="Wingdings 3" panose="05040102010807070707" pitchFamily="18" charset="2"/>
              <a:buChar char=""/>
              <a:tabLst>
                <a:tab pos="457200" algn="l"/>
              </a:tabLst>
            </a:pPr>
            <a:r>
              <a:rPr lang="en-US" dirty="0">
                <a:latin typeface="Calibri" panose="020F0502020204030204" pitchFamily="34" charset="0"/>
                <a:ea typeface="Calibri" panose="020F0502020204030204" pitchFamily="34" charset="0"/>
                <a:cs typeface="Times New Roman" panose="02020603050405020304" pitchFamily="18" charset="0"/>
              </a:rPr>
              <a:t>The projects align with existing state and local priorities, resources, and programs including coordination with local government, emergency management agencies, social service agencies, employers and industry organizations, education, faith-based organization, public health, etc.</a:t>
            </a:r>
          </a:p>
          <a:p>
            <a:pPr marL="342900" marR="0" lvl="0" indent="-342900">
              <a:lnSpc>
                <a:spcPct val="107000"/>
              </a:lnSpc>
              <a:spcBef>
                <a:spcPts val="0"/>
              </a:spcBef>
              <a:spcAft>
                <a:spcPts val="800"/>
              </a:spcAft>
              <a:buFont typeface="Wingdings 3" panose="05040102010807070707" pitchFamily="18" charset="2"/>
              <a:buChar char=""/>
              <a:tabLst>
                <a:tab pos="457200" algn="l"/>
              </a:tabLst>
            </a:pPr>
            <a:r>
              <a:rPr lang="en-US" dirty="0">
                <a:latin typeface="Calibri" panose="020F0502020204030204" pitchFamily="34" charset="0"/>
                <a:ea typeface="Calibri" panose="020F0502020204030204" pitchFamily="34" charset="0"/>
                <a:cs typeface="Times New Roman" panose="02020603050405020304" pitchFamily="18" charset="0"/>
              </a:rPr>
              <a:t>DWGs should not be stand-alone programs, the design should coordinate with existing efforts through Rapid Response/layoff aversion, formula-funded activities, business engagement efforts, and more</a:t>
            </a:r>
          </a:p>
          <a:p>
            <a:pPr marL="342900" marR="0" lvl="0" indent="-342900">
              <a:lnSpc>
                <a:spcPct val="107000"/>
              </a:lnSpc>
              <a:spcBef>
                <a:spcPts val="0"/>
              </a:spcBef>
              <a:spcAft>
                <a:spcPts val="800"/>
              </a:spcAft>
              <a:buFont typeface="Wingdings 3" panose="05040102010807070707" pitchFamily="18" charset="2"/>
              <a:buChar char=""/>
              <a:tabLst>
                <a:tab pos="457200" algn="l"/>
              </a:tabLst>
            </a:pPr>
            <a:r>
              <a:rPr lang="en-US" dirty="0">
                <a:latin typeface="Calibri" panose="020F0502020204030204" pitchFamily="34" charset="0"/>
                <a:ea typeface="Calibri" panose="020F0502020204030204" pitchFamily="34" charset="0"/>
                <a:cs typeface="Times New Roman" panose="02020603050405020304" pitchFamily="18" charset="0"/>
              </a:rPr>
              <a:t>Expectation that projects demonstrate intent to maximize positive outcomes for participants </a:t>
            </a:r>
          </a:p>
        </p:txBody>
      </p:sp>
      <p:sp>
        <p:nvSpPr>
          <p:cNvPr id="7" name="Title 6">
            <a:extLst>
              <a:ext uri="{FF2B5EF4-FFF2-40B4-BE49-F238E27FC236}">
                <a16:creationId xmlns:a16="http://schemas.microsoft.com/office/drawing/2014/main" id="{7CB50ABD-6DB7-46DF-B207-1357CC98090A}"/>
              </a:ext>
            </a:extLst>
          </p:cNvPr>
          <p:cNvSpPr>
            <a:spLocks noGrp="1"/>
          </p:cNvSpPr>
          <p:nvPr>
            <p:ph type="title"/>
          </p:nvPr>
        </p:nvSpPr>
        <p:spPr/>
        <p:txBody>
          <a:bodyPr>
            <a:normAutofit fontScale="90000"/>
          </a:bodyPr>
          <a:lstStyle/>
          <a:p>
            <a:r>
              <a:rPr lang="en-US" dirty="0"/>
              <a:t>National Dislocated Worker Program</a:t>
            </a:r>
          </a:p>
        </p:txBody>
      </p:sp>
      <p:sp>
        <p:nvSpPr>
          <p:cNvPr id="8" name="Rectangle 7">
            <a:extLst>
              <a:ext uri="{FF2B5EF4-FFF2-40B4-BE49-F238E27FC236}">
                <a16:creationId xmlns:a16="http://schemas.microsoft.com/office/drawing/2014/main" id="{3A664388-F19A-481C-95B9-986C8691C6C3}"/>
              </a:ext>
            </a:extLst>
          </p:cNvPr>
          <p:cNvSpPr/>
          <p:nvPr/>
        </p:nvSpPr>
        <p:spPr>
          <a:xfrm>
            <a:off x="730858" y="1604449"/>
            <a:ext cx="10272356" cy="923330"/>
          </a:xfrm>
          <a:prstGeom prst="rect">
            <a:avLst/>
          </a:prstGeom>
        </p:spPr>
        <p:txBody>
          <a:bodyPr wrap="square">
            <a:spAutoFit/>
          </a:bodyPr>
          <a:lstStyle/>
          <a:p>
            <a:r>
              <a:rPr lang="en-US" dirty="0"/>
              <a:t>DWGs are time-limited funding assistance in response to major economic dislocations or other events that cause significant impact on states and local areas that exceed the capacity of existing formula funds and other relevant resources to address. </a:t>
            </a:r>
          </a:p>
        </p:txBody>
      </p:sp>
    </p:spTree>
    <p:extLst>
      <p:ext uri="{BB962C8B-B14F-4D97-AF65-F5344CB8AC3E}">
        <p14:creationId xmlns:p14="http://schemas.microsoft.com/office/powerpoint/2010/main" val="220680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B997D9-8243-49D0-882C-5691F578542D}"/>
              </a:ext>
            </a:extLst>
          </p:cNvPr>
          <p:cNvSpPr>
            <a:spLocks noGrp="1"/>
          </p:cNvSpPr>
          <p:nvPr>
            <p:ph idx="1"/>
          </p:nvPr>
        </p:nvSpPr>
        <p:spPr>
          <a:xfrm>
            <a:off x="1115471" y="1728806"/>
            <a:ext cx="10515600" cy="4058796"/>
          </a:xfrm>
        </p:spPr>
        <p:txBody>
          <a:bodyPr>
            <a:normAutofit fontScale="85000" lnSpcReduction="20000"/>
          </a:bodyPr>
          <a:lstStyle/>
          <a:p>
            <a:r>
              <a:rPr lang="en-US" dirty="0"/>
              <a:t>Illinois has submitted applications for two DWG projects:</a:t>
            </a:r>
          </a:p>
          <a:p>
            <a:pPr marL="0" indent="0">
              <a:buNone/>
            </a:pPr>
            <a:endParaRPr lang="en-US" dirty="0"/>
          </a:p>
          <a:p>
            <a:pPr lvl="1"/>
            <a:r>
              <a:rPr lang="en-US" dirty="0"/>
              <a:t>Disaster Recovery approved for $8,325,000</a:t>
            </a:r>
          </a:p>
          <a:p>
            <a:pPr marL="457200" lvl="1" indent="0">
              <a:buNone/>
            </a:pPr>
            <a:r>
              <a:rPr lang="en-US" dirty="0"/>
              <a:t>	Disaster Recovery DWGs provide disaster-relief and humanitarian assistance employment, 	as well as employment and training services, as appropriate, to minimize the employment 	and economic impact of declared disasters and emergency situations, in disaster-	declared areas as defined in 20 CFR 687.110(b).</a:t>
            </a:r>
          </a:p>
          <a:p>
            <a:pPr marL="457200" lvl="1" indent="0">
              <a:buNone/>
            </a:pPr>
            <a:endParaRPr lang="en-US" dirty="0"/>
          </a:p>
          <a:p>
            <a:pPr lvl="1"/>
            <a:r>
              <a:rPr lang="en-US" dirty="0"/>
              <a:t>Employment Recovery application submitted to DOL awaiting funding determination</a:t>
            </a:r>
          </a:p>
          <a:p>
            <a:pPr marL="457200" lvl="1" indent="0">
              <a:buNone/>
            </a:pPr>
            <a:r>
              <a:rPr lang="en-US" dirty="0"/>
              <a:t>	Employment Recovery DWGs provide resources to respond to major economic 	dislocations, such as large, unexpected layoff events that cause significant job losses.  	Awards are determined by the demonstration of need for additional funds to provide 	employment and training assistance to workers affected by major economic dislocations, 	such as plant closures and mass layoffs.  Employment Recovery DWGs provide employment 	and training assistance to dislocated workers.  </a:t>
            </a:r>
          </a:p>
        </p:txBody>
      </p:sp>
      <p:sp>
        <p:nvSpPr>
          <p:cNvPr id="4" name="Slide Number Placeholder 3">
            <a:extLst>
              <a:ext uri="{FF2B5EF4-FFF2-40B4-BE49-F238E27FC236}">
                <a16:creationId xmlns:a16="http://schemas.microsoft.com/office/drawing/2014/main" id="{5BD0C583-70A2-4AA1-B9FA-643D445F689C}"/>
              </a:ext>
            </a:extLst>
          </p:cNvPr>
          <p:cNvSpPr>
            <a:spLocks noGrp="1"/>
          </p:cNvSpPr>
          <p:nvPr>
            <p:ph type="sldNum" sz="quarter" idx="12"/>
          </p:nvPr>
        </p:nvSpPr>
        <p:spPr/>
        <p:txBody>
          <a:bodyPr/>
          <a:lstStyle/>
          <a:p>
            <a:fld id="{62E03C93-A8B5-5E4D-ADDE-FACFC10B3CD1}" type="slidenum">
              <a:rPr lang="en-US" smtClean="0"/>
              <a:pPr/>
              <a:t>4</a:t>
            </a:fld>
            <a:endParaRPr lang="en-US" dirty="0"/>
          </a:p>
        </p:txBody>
      </p:sp>
      <p:sp>
        <p:nvSpPr>
          <p:cNvPr id="5" name="Title 6">
            <a:extLst>
              <a:ext uri="{FF2B5EF4-FFF2-40B4-BE49-F238E27FC236}">
                <a16:creationId xmlns:a16="http://schemas.microsoft.com/office/drawing/2014/main" id="{9E7118F8-CE49-4AD8-B883-7655DA745CE0}"/>
              </a:ext>
            </a:extLst>
          </p:cNvPr>
          <p:cNvSpPr>
            <a:spLocks noGrp="1"/>
          </p:cNvSpPr>
          <p:nvPr>
            <p:ph type="title"/>
          </p:nvPr>
        </p:nvSpPr>
        <p:spPr>
          <a:xfrm>
            <a:off x="3211513" y="611188"/>
            <a:ext cx="7615237" cy="560387"/>
          </a:xfrm>
        </p:spPr>
        <p:txBody>
          <a:bodyPr>
            <a:normAutofit fontScale="90000"/>
          </a:bodyPr>
          <a:lstStyle/>
          <a:p>
            <a:r>
              <a:rPr lang="en-US" dirty="0"/>
              <a:t>National Dislocated Worker Program</a:t>
            </a:r>
          </a:p>
        </p:txBody>
      </p:sp>
    </p:spTree>
    <p:extLst>
      <p:ext uri="{BB962C8B-B14F-4D97-AF65-F5344CB8AC3E}">
        <p14:creationId xmlns:p14="http://schemas.microsoft.com/office/powerpoint/2010/main" val="1260909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Disaster Recovery (DR) Funding Opportunity</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5</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034716" y="1200892"/>
            <a:ext cx="10122568" cy="3970318"/>
          </a:xfrm>
          <a:prstGeom prst="rect">
            <a:avLst/>
          </a:prstGeom>
        </p:spPr>
        <p:txBody>
          <a:bodyPr wrap="square">
            <a:spAutoFit/>
          </a:bodyPr>
          <a:lstStyle/>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lvl="1"/>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p:txBody>
      </p:sp>
      <p:sp>
        <p:nvSpPr>
          <p:cNvPr id="6" name="TextBox 5">
            <a:extLst>
              <a:ext uri="{FF2B5EF4-FFF2-40B4-BE49-F238E27FC236}">
                <a16:creationId xmlns:a16="http://schemas.microsoft.com/office/drawing/2014/main" id="{3CAE1B93-E00C-435E-BA4D-E62A9F13F65B}"/>
              </a:ext>
            </a:extLst>
          </p:cNvPr>
          <p:cNvSpPr txBox="1"/>
          <p:nvPr/>
        </p:nvSpPr>
        <p:spPr>
          <a:xfrm>
            <a:off x="1267761" y="1501507"/>
            <a:ext cx="8879304" cy="3416320"/>
          </a:xfrm>
          <a:prstGeom prst="rect">
            <a:avLst/>
          </a:prstGeom>
          <a:noFill/>
        </p:spPr>
        <p:txBody>
          <a:bodyPr wrap="square" rtlCol="0">
            <a:spAutoFit/>
          </a:bodyPr>
          <a:lstStyle/>
          <a:p>
            <a:r>
              <a:rPr lang="en-US" b="1" dirty="0"/>
              <a:t>Elements of Operating a Disaster Recovery Project</a:t>
            </a:r>
          </a:p>
          <a:p>
            <a:endParaRPr lang="en-US" b="1" dirty="0"/>
          </a:p>
          <a:p>
            <a:pPr marL="285750" indent="-285750">
              <a:buFont typeface="Wingdings" panose="05000000000000000000" pitchFamily="2" charset="2"/>
              <a:buChar char="§"/>
            </a:pPr>
            <a:r>
              <a:rPr lang="en-US" dirty="0"/>
              <a:t>Eligibility</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Disaster Relief Employment</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Employment &amp; Training</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Case Management</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Support Services</a:t>
            </a:r>
          </a:p>
          <a:p>
            <a:r>
              <a:rPr lang="en-US" b="1" dirty="0"/>
              <a:t>	</a:t>
            </a:r>
          </a:p>
        </p:txBody>
      </p:sp>
    </p:spTree>
    <p:extLst>
      <p:ext uri="{BB962C8B-B14F-4D97-AF65-F5344CB8AC3E}">
        <p14:creationId xmlns:p14="http://schemas.microsoft.com/office/powerpoint/2010/main" val="16358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Participant Eligibility</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6</a:t>
            </a:fld>
            <a:endParaRPr lang="en-US" dirty="0"/>
          </a:p>
        </p:txBody>
      </p:sp>
      <p:sp>
        <p:nvSpPr>
          <p:cNvPr id="8" name="Content Placeholder 7">
            <a:extLst>
              <a:ext uri="{FF2B5EF4-FFF2-40B4-BE49-F238E27FC236}">
                <a16:creationId xmlns:a16="http://schemas.microsoft.com/office/drawing/2014/main" id="{514320E1-0598-4096-9742-62CCF4A76731}"/>
              </a:ext>
            </a:extLst>
          </p:cNvPr>
          <p:cNvSpPr>
            <a:spLocks noGrp="1"/>
          </p:cNvSpPr>
          <p:nvPr>
            <p:ph idx="1"/>
          </p:nvPr>
        </p:nvSpPr>
        <p:spPr>
          <a:xfrm>
            <a:off x="838200" y="1443790"/>
            <a:ext cx="10515600" cy="4584032"/>
          </a:xfrm>
        </p:spPr>
        <p:txBody>
          <a:bodyPr>
            <a:normAutofit fontScale="62500" lnSpcReduction="20000"/>
          </a:bodyPr>
          <a:lstStyle/>
          <a:p>
            <a:pPr lvl="0"/>
            <a:r>
              <a:rPr lang="en-US" dirty="0"/>
              <a:t>An individual temporarily or permanently laid off as a consequence of the </a:t>
            </a:r>
            <a:r>
              <a:rPr lang="en-US" dirty="0" err="1"/>
              <a:t>Covid</a:t>
            </a:r>
            <a:r>
              <a:rPr lang="en-US" dirty="0"/>
              <a:t> 19 disaster or emergency;</a:t>
            </a:r>
          </a:p>
          <a:p>
            <a:pPr lvl="0"/>
            <a:r>
              <a:rPr lang="en-US" dirty="0"/>
              <a:t>A self-employed individual who became unemployed or significantly underemployed as a result of the </a:t>
            </a:r>
            <a:r>
              <a:rPr lang="en-US" dirty="0" err="1"/>
              <a:t>Covid</a:t>
            </a:r>
            <a:r>
              <a:rPr lang="en-US" dirty="0"/>
              <a:t> 19 emergency or disaster; or</a:t>
            </a:r>
          </a:p>
          <a:p>
            <a:pPr lvl="0"/>
            <a:r>
              <a:rPr lang="en-US" dirty="0"/>
              <a:t>A long-term unemployed individual as defined by the State below:</a:t>
            </a:r>
          </a:p>
          <a:p>
            <a:pPr lvl="1"/>
            <a:r>
              <a:rPr lang="en-US" dirty="0"/>
              <a:t>An individual with a work history who is seeking employment and has been unemployed or underemployed for 10 non-consecutive weeks out of the last 26 weeks; or </a:t>
            </a:r>
          </a:p>
          <a:p>
            <a:pPr lvl="1"/>
            <a:r>
              <a:rPr lang="en-US" dirty="0"/>
              <a:t>An individual without a work history or with a sporadic work history (e.g. temporary or seasonal employment, multiple terminations, etc.) who is seeking employment.   </a:t>
            </a:r>
          </a:p>
          <a:p>
            <a:r>
              <a:rPr lang="en-US" dirty="0"/>
              <a:t>Underemployed:  An individual who is working part-time but desires full-time employment, who is working in employment not commensurate with the individual's demonstrated level of educational and/or skill achievement, who is employed and meets the definition of a low-income individual as defined in WIOA Sec. 3(36), or who is employed but their current earnings are not sufficient compared to their previous job’s earnings from their previous employment.</a:t>
            </a:r>
            <a:endParaRPr lang="en-US" sz="3600" dirty="0"/>
          </a:p>
          <a:p>
            <a:r>
              <a:rPr lang="en-US" dirty="0"/>
              <a:t>An eligible dislocated worker; </a:t>
            </a:r>
            <a:r>
              <a:rPr lang="en-US" dirty="0">
                <a:solidFill>
                  <a:schemeClr val="tx1"/>
                </a:solidFill>
              </a:rPr>
              <a:t>(</a:t>
            </a:r>
            <a:r>
              <a:rPr lang="en-US" dirty="0"/>
              <a:t>Priority is to be given to workers dislocated (temporarily or permanently) as a result of the disaster.  If a person is eligible as a Dislocated Worker and also one of the other three categories above, they are to be </a:t>
            </a:r>
            <a:r>
              <a:rPr lang="en-US" u="sng" dirty="0"/>
              <a:t>certified/enrolled/served as a Dislocated Worker</a:t>
            </a:r>
            <a:r>
              <a:rPr lang="en-US" dirty="0"/>
              <a:t> which will allow a project participant to be co-enrolled under other Dislocated Worker grants (e.g. formula) as appropriate.)</a:t>
            </a:r>
          </a:p>
        </p:txBody>
      </p:sp>
    </p:spTree>
    <p:extLst>
      <p:ext uri="{BB962C8B-B14F-4D97-AF65-F5344CB8AC3E}">
        <p14:creationId xmlns:p14="http://schemas.microsoft.com/office/powerpoint/2010/main" val="4012832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Grant Activities and Services</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7</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231232" y="1321695"/>
            <a:ext cx="10122568" cy="7078861"/>
          </a:xfrm>
          <a:prstGeom prst="rect">
            <a:avLst/>
          </a:prstGeom>
        </p:spPr>
        <p:txBody>
          <a:bodyPr wrap="square">
            <a:spAutoFit/>
          </a:bodyPr>
          <a:lstStyle/>
          <a:p>
            <a:pPr lvl="0"/>
            <a:r>
              <a:rPr lang="en-US" dirty="0">
                <a:solidFill>
                  <a:schemeClr val="accent2">
                    <a:lumMod val="75000"/>
                  </a:schemeClr>
                </a:solidFill>
              </a:rPr>
              <a:t>Grant Activities</a:t>
            </a:r>
          </a:p>
          <a:p>
            <a:pPr lvl="0"/>
            <a:r>
              <a:rPr lang="en-US" sz="1600" dirty="0"/>
              <a:t>Although the focus of the Disaster Recovery Grant is Disaster Relief Employment, not all participants must participate in disaster-relief employment.  Grantees may provide employment and training activities to participants not in disaster-relief employment.  In summary, grantees may enroll Disaster Recovery DWG participants in: </a:t>
            </a:r>
          </a:p>
          <a:p>
            <a:pPr lvl="0"/>
            <a:r>
              <a:rPr lang="en-US" sz="1600" dirty="0"/>
              <a:t> </a:t>
            </a:r>
          </a:p>
          <a:p>
            <a:pPr marL="742950" lvl="1" indent="-285750">
              <a:buFont typeface="Wingdings" panose="05000000000000000000" pitchFamily="2" charset="2"/>
              <a:buChar char="§"/>
            </a:pPr>
            <a:r>
              <a:rPr lang="en-US" sz="1600" dirty="0"/>
              <a:t>Disaster-relief employment only; </a:t>
            </a:r>
          </a:p>
          <a:p>
            <a:pPr marL="742950" lvl="1" indent="-285750">
              <a:buFont typeface="Wingdings" panose="05000000000000000000" pitchFamily="2" charset="2"/>
              <a:buChar char="§"/>
            </a:pPr>
            <a:r>
              <a:rPr lang="en-US" sz="1600" dirty="0"/>
              <a:t>Employment and training activities only; or </a:t>
            </a:r>
          </a:p>
          <a:p>
            <a:pPr marL="742950" lvl="1" indent="-285750">
              <a:buFont typeface="Wingdings" panose="05000000000000000000" pitchFamily="2" charset="2"/>
              <a:buChar char="§"/>
            </a:pPr>
            <a:r>
              <a:rPr lang="en-US" sz="1600" dirty="0"/>
              <a:t>Both disaster-relief employment and employment and training activities.  </a:t>
            </a:r>
          </a:p>
          <a:p>
            <a:pPr lvl="0"/>
            <a:r>
              <a:rPr lang="en-US" sz="1600" dirty="0"/>
              <a:t> </a:t>
            </a:r>
          </a:p>
          <a:p>
            <a:pPr lvl="0"/>
            <a:r>
              <a:rPr lang="en-US" sz="1600" dirty="0"/>
              <a:t>These activities may occur concurrently, or one may occur prior to the other.  Grantees must assess and determine the specific needs of each individual participant and enroll them in disaster-relief employment, employment and training services, or both, in a manner that is most likely to result in successful outcomes.  As a general goal, grantees should design and provide employment and training activities aimed at allowing participants to obtain unsubsidized, sustainable employment following the conclusion of grant-supported activities. </a:t>
            </a:r>
          </a:p>
          <a:p>
            <a:pPr lvl="0"/>
            <a:r>
              <a:rPr lang="en-US" sz="1600" dirty="0"/>
              <a:t> </a:t>
            </a:r>
          </a:p>
          <a:p>
            <a:pPr lvl="0"/>
            <a:endParaRPr lang="en-US" sz="1600"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p:txBody>
      </p:sp>
    </p:spTree>
    <p:extLst>
      <p:ext uri="{BB962C8B-B14F-4D97-AF65-F5344CB8AC3E}">
        <p14:creationId xmlns:p14="http://schemas.microsoft.com/office/powerpoint/2010/main" val="2120535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Grant Activities and Services</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8</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034716" y="1184416"/>
            <a:ext cx="10122568" cy="5078313"/>
          </a:xfrm>
          <a:prstGeom prst="rect">
            <a:avLst/>
          </a:prstGeom>
        </p:spPr>
        <p:txBody>
          <a:bodyPr wrap="square">
            <a:spAutoFit/>
          </a:bodyPr>
          <a:lstStyle/>
          <a:p>
            <a:pPr lvl="0"/>
            <a:r>
              <a:rPr lang="en-US" dirty="0">
                <a:solidFill>
                  <a:schemeClr val="accent2">
                    <a:lumMod val="75000"/>
                  </a:schemeClr>
                </a:solidFill>
              </a:rPr>
              <a:t>Disaster Relief Employment (DRE)</a:t>
            </a:r>
          </a:p>
          <a:p>
            <a:pPr lvl="1"/>
            <a:endParaRPr lang="en-US" sz="1600" dirty="0"/>
          </a:p>
          <a:p>
            <a:r>
              <a:rPr lang="en-US" sz="1600" dirty="0"/>
              <a:t>Disaster relief employment must directly relate to the effects or complications of widespread COVID-19 pandemic.  DRE’s created must align with the following:</a:t>
            </a:r>
          </a:p>
          <a:p>
            <a:endParaRPr lang="en-US" sz="1600" dirty="0"/>
          </a:p>
          <a:p>
            <a:pPr marL="457200" lvl="2"/>
            <a:r>
              <a:rPr lang="en-US" sz="1600" dirty="0"/>
              <a:t>1. Clean-up and recovery efforts including demolition, repair, renovation and reconstruction of damaged and destroyed structures, facilities and lands located within the disaster area and in offshore areas related to the emergency or disaster; or,  </a:t>
            </a:r>
          </a:p>
          <a:p>
            <a:pPr marL="457200" lvl="2"/>
            <a:r>
              <a:rPr lang="en-US" sz="1600" dirty="0"/>
              <a:t> </a:t>
            </a:r>
          </a:p>
          <a:p>
            <a:pPr marL="457200" lvl="2"/>
            <a:r>
              <a:rPr lang="en-US" sz="1600" dirty="0"/>
              <a:t>2. Employment related to the delivery of appropriate humanitarian assistance in the immediate aftermath of the disaster or emergency. </a:t>
            </a:r>
          </a:p>
          <a:p>
            <a:pPr marL="0" lvl="1"/>
            <a:endParaRPr lang="en-US" sz="1600" dirty="0"/>
          </a:p>
          <a:p>
            <a:pPr marL="0" lvl="1"/>
            <a:r>
              <a:rPr lang="en-US" sz="1600" dirty="0"/>
              <a:t>Clean-up and recovery projects may perform work on private property only under authorized circumstances and with prior State approval. </a:t>
            </a:r>
          </a:p>
          <a:p>
            <a:pPr marL="0" lvl="1"/>
            <a:endParaRPr lang="en-US" sz="1600" dirty="0"/>
          </a:p>
          <a:p>
            <a:pPr marL="0" lvl="1"/>
            <a:r>
              <a:rPr lang="en-US" sz="1600" dirty="0"/>
              <a:t>Humanitarian assistance generally includes actions designed to save lives, alleviate suffering, and maintain human dignity in the immediate aftermath of disasters.  This assistance includes activities such as the provision of food, clothing, and shelter.  The humanitarian assistance provided by disaster-relief workers must relate directly to immediate response to the disaster situation named in the DWG application and the Federal declaration.</a:t>
            </a:r>
            <a:endParaRPr lang="en-US" sz="1600" u="sng" dirty="0"/>
          </a:p>
          <a:p>
            <a:pPr lvl="0"/>
            <a:endParaRPr lang="en-US" dirty="0"/>
          </a:p>
        </p:txBody>
      </p:sp>
    </p:spTree>
    <p:extLst>
      <p:ext uri="{BB962C8B-B14F-4D97-AF65-F5344CB8AC3E}">
        <p14:creationId xmlns:p14="http://schemas.microsoft.com/office/powerpoint/2010/main" val="355816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Grant Activities and Services</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9</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1017019" y="1196214"/>
            <a:ext cx="10122568" cy="5047536"/>
          </a:xfrm>
          <a:prstGeom prst="rect">
            <a:avLst/>
          </a:prstGeom>
        </p:spPr>
        <p:txBody>
          <a:bodyPr wrap="square">
            <a:spAutoFit/>
          </a:bodyPr>
          <a:lstStyle/>
          <a:p>
            <a:pPr lvl="0"/>
            <a:r>
              <a:rPr lang="en-US" dirty="0">
                <a:solidFill>
                  <a:schemeClr val="accent2">
                    <a:lumMod val="75000"/>
                  </a:schemeClr>
                </a:solidFill>
              </a:rPr>
              <a:t>Disaster Relief Employment (DRE)</a:t>
            </a:r>
          </a:p>
          <a:p>
            <a:pPr lvl="1"/>
            <a:endParaRPr lang="en-US" sz="1600" dirty="0"/>
          </a:p>
          <a:p>
            <a:pPr lvl="0"/>
            <a:r>
              <a:rPr lang="en-US" dirty="0"/>
              <a:t>Examples of DRE positions can include but are not limited to:</a:t>
            </a:r>
          </a:p>
          <a:p>
            <a:pPr lvl="0"/>
            <a:endParaRPr lang="en-US" dirty="0"/>
          </a:p>
          <a:p>
            <a:pPr lvl="0"/>
            <a:r>
              <a:rPr lang="en-US" dirty="0"/>
              <a:t>• Delivery of food, medicine and other supplies to affected or quarantined individuals, especially the      elderly and those with chronic health conditions or other vulnerabilities </a:t>
            </a:r>
          </a:p>
          <a:p>
            <a:pPr lvl="0"/>
            <a:r>
              <a:rPr lang="en-US" dirty="0"/>
              <a:t>• Helping set up quarantine areas and providing assistance to quarantined individuals  </a:t>
            </a:r>
          </a:p>
          <a:p>
            <a:pPr lvl="0"/>
            <a:r>
              <a:rPr lang="en-US" dirty="0"/>
              <a:t>• Organizing and coordinating recovery, quarantine, or other related activities  </a:t>
            </a:r>
          </a:p>
          <a:p>
            <a:r>
              <a:rPr lang="en-US" dirty="0"/>
              <a:t>• Contact tracing of individuals affected by COVID-19 per guidelines released by the Governor’s office</a:t>
            </a:r>
          </a:p>
          <a:p>
            <a:pPr lvl="0"/>
            <a:r>
              <a:rPr lang="en-US" dirty="0"/>
              <a:t>• Providing childcare for essential healthcare workers, first responders, etc. </a:t>
            </a:r>
          </a:p>
          <a:p>
            <a:pPr lvl="0"/>
            <a:r>
              <a:rPr lang="en-US" dirty="0"/>
              <a:t>• Cleanup activities as identified and deemed necessary, including cleaning schools, etc. or sanitizing quarantine or treatment areas, etc. </a:t>
            </a:r>
          </a:p>
          <a:p>
            <a:pPr lvl="0"/>
            <a:r>
              <a:rPr lang="en-US" dirty="0"/>
              <a:t>• Healthcare workers including Certified Nursing Assistants, Phlebotomists, Lab Technicians, Medical Assisting, or Certified Healthcare Workers </a:t>
            </a:r>
          </a:p>
          <a:p>
            <a:pPr lvl="0"/>
            <a:r>
              <a:rPr lang="en-US" dirty="0"/>
              <a:t>• Manufacturing jobs to support medical supplies, devices and other COVID-19 related needs  </a:t>
            </a:r>
          </a:p>
          <a:p>
            <a:pPr lvl="0"/>
            <a:r>
              <a:rPr lang="en-US" dirty="0"/>
              <a:t>• Transportation and Trucking, and Warehousing and Shipping jobs  </a:t>
            </a:r>
          </a:p>
          <a:p>
            <a:pPr lvl="0"/>
            <a:r>
              <a:rPr lang="en-US" dirty="0"/>
              <a:t>• Other disaster-relief employment opportunities to be determined as they emerge throughout the crisis to address the ever-evolving needs created by the public health emergency </a:t>
            </a:r>
          </a:p>
        </p:txBody>
      </p:sp>
    </p:spTree>
    <p:extLst>
      <p:ext uri="{BB962C8B-B14F-4D97-AF65-F5344CB8AC3E}">
        <p14:creationId xmlns:p14="http://schemas.microsoft.com/office/powerpoint/2010/main" val="25082153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INFO" val="&lt;ThreeDShapeInfo&gt;&lt;uuid val=&quot;{a501730c-e7f4-4b52-98c9-f0743dd48726}&quot; /&gt;&lt;isInvalidForFieldText val=&quot;0&quot; /&gt;&lt;Image&gt;&lt;filename val=&quot;E:\breeze\content\14339732\1842766960-1\input\breezo\data\asimages\{a501730c-e7f4-4b52-98c9-f0743dd48726}.png&quot; /&gt;&lt;left val=&quot;263&quot; /&gt;&lt;top val=&quot;101&quot; /&gt;&lt;width val=&quot;756&quot; /&gt;&lt;height val=&quot;607&quot; /&gt;&lt;hasText val=&quot;1&quot; /&gt;&lt;/Image&gt;&lt;/ThreeDShapeInfo&gt;"/>
  <p:tag name="PRESENTER_SHAPETEXTINFO" val="&lt;ShapeTextInfo&gt;&lt;TableIndex row=&quot;1&quot; col=&quot;1&quot;&gt;&lt;linesCount val=&quot;1&quot; /&gt;&lt;lineCharCount val=&quot;7&quot; /&gt;&lt;/TableIndex&gt;&lt;TableIndex row=&quot;1&quot; col=&quot;2&quot;&gt;&lt;linesCount val=&quot;2&quot; /&gt;&lt;lineCharCount val=&quot;11&quot; /&gt;&lt;lineCharCount val=&quot;1&quot; /&gt;&lt;/TableIndex&gt;&lt;TableIndex row=&quot;2&quot; col=&quot;1&quot;&gt;&lt;linesCount val=&quot;3&quot; /&gt;&lt;lineCharCount val=&quot;17&quot; /&gt;&lt;lineCharCount val=&quot;29&quot; /&gt;&lt;lineCharCount val=&quot;1&quot; /&gt;&lt;/TableIndex&gt;&lt;TableIndex row=&quot;2&quot; col=&quot;2&quot;&gt;&lt;linesCount val=&quot;1&quot; /&gt;&lt;lineCharCount val=&quot;99&quot; /&gt;&lt;/TableIndex&gt;&lt;TableIndex row=&quot;3&quot; col=&quot;1&quot;&gt;&lt;linesCount val=&quot;2&quot; /&gt;&lt;lineCharCount val=&quot;19&quot; /&gt;&lt;lineCharCount val=&quot;28&quot; /&gt;&lt;/TableIndex&gt;&lt;TableIndex row=&quot;3&quot; col=&quot;2&quot;&gt;&lt;linesCount val=&quot;2&quot; /&gt;&lt;lineCharCount val=&quot;99&quot; /&gt;&lt;lineCharCount val=&quot;1&quot; /&gt;&lt;/TableIndex&gt;&lt;TableIndex row=&quot;4&quot; col=&quot;1&quot;&gt;&lt;linesCount val=&quot;3&quot; /&gt;&lt;lineCharCount val=&quot;19&quot; /&gt;&lt;lineCharCount val=&quot;29&quot; /&gt;&lt;lineCharCount val=&quot;1&quot; /&gt;&lt;/TableIndex&gt;&lt;TableIndex row=&quot;4&quot; col=&quot;2&quot;&gt;&lt;linesCount val=&quot;2&quot; /&gt;&lt;lineCharCount val=&quot;104&quot; /&gt;&lt;lineCharCount val=&quot;1&quot; /&gt;&lt;/TableIndex&gt;&lt;TableIndex row=&quot;5&quot; col=&quot;1&quot;&gt;&lt;linesCount val=&quot;1&quot; /&gt;&lt;lineCharCount val=&quot;24&quot; /&gt;&lt;/TableIndex&gt;&lt;TableIndex row=&quot;5&quot; col=&quot;2&quot;&gt;&lt;linesCount val=&quot;2&quot; /&gt;&lt;lineCharCount val=&quot;203&quot; /&gt;&lt;lineCharCount val=&quot;1&quot; /&gt;&lt;/TableIndex&gt;&lt;TableIndex row=&quot;6&quot; col=&quot;1&quot;&gt;&lt;linesCount val=&quot;1&quot; /&gt;&lt;lineCharCount val=&quot;25&quot; /&gt;&lt;/TableIndex&gt;&lt;TableIndex row=&quot;6&quot; col=&quot;2&quot;&gt;&lt;linesCount val=&quot;2&quot; /&gt;&lt;lineCharCount val=&quot;206&quot; /&gt;&lt;lineCharCount val=&quot;1&quot; /&gt;&lt;/TableIndex&gt;&lt;TableIndex row=&quot;7&quot; col=&quot;1&quot;&gt;&lt;linesCount val=&quot;1&quot; /&gt;&lt;lineCharCount val=&quot;37&quot; /&gt;&lt;/TableIndex&gt;&lt;TableIndex row=&quot;7&quot; col=&quot;2&quot;&gt;&lt;linesCount val=&quot;2&quot; /&gt;&lt;lineCharCount val=&quot;71&quot; /&gt;&lt;lineCharCount val=&quot;1&quot; /&gt;&lt;/TableIndex&gt;&lt;/ShapeText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ainCategory xmlns="9352c220-c5aa-4176-b310-478a54cdcce0">23</MainCategory>
    <Site xmlns="9352c220-c5aa-4176-b310-478a54cdcce0">
      <Value>1</Value>
    </Site>
    <SubCategory xmlns="9352c220-c5aa-4176-b310-478a54cdcce0">126</SubCategory>
    <SkillLevel xmlns="9352c220-c5aa-4176-b310-478a54cdcce0">
      <Value>All Levels</Value>
    </SkillLevel>
    <Audience xmlns="9352c220-c5aa-4176-b310-478a54cdcce0">
      <Value>3</Value>
    </Audience>
    <TaxKeywordTaxHTField xmlns="6e83a1a5-9dab-4521-85db-ea3c8196acb3">
      <Terms xmlns="http://schemas.microsoft.com/office/infopath/2007/PartnerControls"/>
    </TaxKeywordTaxHTField>
    <SubAudience xmlns="9352c220-c5aa-4176-b310-478a54cdcce0"/>
    <Language xmlns="9352c220-c5aa-4176-b310-478a54cdcce0">English</Language>
    <DocumentType xmlns="9352c220-c5aa-4176-b310-478a54cdcce0">
      <Value>Informational</Value>
    </DocumentType>
    <TaxCatchAll xmlns="6e83a1a5-9dab-4521-85db-ea3c8196acb3"/>
    <Description0 xmlns="9352c220-c5aa-4176-b310-478a54cdcce0">2020 DCEO Covid 19 Grantee Webinar Final 5 12 20</Description0>
    <GradeLevel xmlns="9352c220-c5aa-4176-b310-478a54cdcce0">
      <Value>&gt;12 Postsecondary</Value>
    </GradeLeve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59CFE9-B30F-44B3-A8AD-B94BF92F6143}"/>
</file>

<file path=customXml/itemProps2.xml><?xml version="1.0" encoding="utf-8"?>
<ds:datastoreItem xmlns:ds="http://schemas.openxmlformats.org/officeDocument/2006/customXml" ds:itemID="{1EC3BF05-5C03-4B38-B24C-9D8C16C2F23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4AF9E60-EB28-440F-BD11-5C6969835C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1529</TotalTime>
  <Words>2832</Words>
  <Application>Microsoft Office PowerPoint</Application>
  <PresentationFormat>Widescreen</PresentationFormat>
  <Paragraphs>289</Paragraphs>
  <Slides>18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Wingdings</vt:lpstr>
      <vt:lpstr>Wingdings 3</vt:lpstr>
      <vt:lpstr>Office Theme</vt:lpstr>
      <vt:lpstr>Disaster Recovery National Dislocated Worker Grants Emergency Funding Request for COVID-19 Response    </vt:lpstr>
      <vt:lpstr>Agenda</vt:lpstr>
      <vt:lpstr>National Dislocated Worker Program</vt:lpstr>
      <vt:lpstr>National Dislocated Worker Program</vt:lpstr>
      <vt:lpstr>Disaster Recovery (DR) Funding Opportunity</vt:lpstr>
      <vt:lpstr>Participant Eligibility</vt:lpstr>
      <vt:lpstr>Grant Activities and Services</vt:lpstr>
      <vt:lpstr>Grant Activities and Services</vt:lpstr>
      <vt:lpstr>Grant Activities and Services</vt:lpstr>
      <vt:lpstr>Grant Activities and Services</vt:lpstr>
      <vt:lpstr>Grant Activities and Services</vt:lpstr>
      <vt:lpstr>Grant Activities and Services</vt:lpstr>
      <vt:lpstr>PowerPoint Presentation</vt:lpstr>
      <vt:lpstr>PowerPoint Presentation</vt:lpstr>
      <vt:lpstr>PowerPoint Presentation</vt:lpstr>
      <vt:lpstr>PowerPoint Presentation</vt:lpstr>
      <vt:lpstr>Project Oversight, Management and Monitoring </vt:lpstr>
      <vt:lpstr>Grant Terms and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Illinois Apprenticeship Expansion Program Notice of Funding Opportunity Overview of the Grant Submission and Pre-Award Requirements</dc:title>
  <dc:creator>jennifer phillips</dc:creator>
  <cp:keywords/>
  <cp:lastModifiedBy>Tammy Stone</cp:lastModifiedBy>
  <cp:revision>88</cp:revision>
  <cp:lastPrinted>2019-12-04T20:26:59Z</cp:lastPrinted>
  <dcterms:created xsi:type="dcterms:W3CDTF">2019-10-17T20:52:00Z</dcterms:created>
  <dcterms:modified xsi:type="dcterms:W3CDTF">2020-05-12T17:00:57Z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