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sldIdLst>
    <p:sldId id="327" r:id="rId2"/>
    <p:sldId id="257" r:id="rId3"/>
    <p:sldId id="431" r:id="rId4"/>
    <p:sldId id="391" r:id="rId5"/>
    <p:sldId id="392" r:id="rId6"/>
    <p:sldId id="393" r:id="rId7"/>
    <p:sldId id="258" r:id="rId8"/>
    <p:sldId id="259" r:id="rId9"/>
    <p:sldId id="311" r:id="rId10"/>
    <p:sldId id="332" r:id="rId11"/>
    <p:sldId id="384" r:id="rId12"/>
    <p:sldId id="405" r:id="rId13"/>
    <p:sldId id="397" r:id="rId14"/>
    <p:sldId id="399" r:id="rId15"/>
    <p:sldId id="403" r:id="rId16"/>
    <p:sldId id="402" r:id="rId17"/>
    <p:sldId id="406" r:id="rId18"/>
    <p:sldId id="448" r:id="rId19"/>
    <p:sldId id="450" r:id="rId20"/>
    <p:sldId id="443" r:id="rId21"/>
    <p:sldId id="451" r:id="rId22"/>
    <p:sldId id="447" r:id="rId23"/>
    <p:sldId id="309" r:id="rId24"/>
    <p:sldId id="436" r:id="rId25"/>
    <p:sldId id="435" r:id="rId26"/>
    <p:sldId id="433" r:id="rId27"/>
    <p:sldId id="434" r:id="rId28"/>
    <p:sldId id="437" r:id="rId29"/>
    <p:sldId id="449" r:id="rId30"/>
    <p:sldId id="455" r:id="rId31"/>
    <p:sldId id="452" r:id="rId32"/>
    <p:sldId id="453" r:id="rId33"/>
    <p:sldId id="454" r:id="rId34"/>
    <p:sldId id="439" r:id="rId35"/>
    <p:sldId id="427" r:id="rId36"/>
    <p:sldId id="428" r:id="rId37"/>
    <p:sldId id="429" r:id="rId38"/>
    <p:sldId id="347" r:id="rId39"/>
    <p:sldId id="348" r:id="rId40"/>
    <p:sldId id="275" r:id="rId41"/>
    <p:sldId id="425" r:id="rId42"/>
    <p:sldId id="426" r:id="rId43"/>
    <p:sldId id="423" r:id="rId44"/>
    <p:sldId id="344"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 John" initials="BJ" lastIdx="2" clrIdx="0">
    <p:extLst>
      <p:ext uri="{19B8F6BF-5375-455C-9EA6-DF929625EA0E}">
        <p15:presenceInfo xmlns:p15="http://schemas.microsoft.com/office/powerpoint/2012/main" userId="Barr, 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00"/>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0" autoAdjust="0"/>
    <p:restoredTop sz="92661" autoAdjust="0"/>
  </p:normalViewPr>
  <p:slideViewPr>
    <p:cSldViewPr snapToGrid="0" snapToObjects="1">
      <p:cViewPr varScale="1">
        <p:scale>
          <a:sx n="84" d="100"/>
          <a:sy n="84"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F4F4C-BF7C-4214-8C38-968B64AD47A5}"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1267EEC7-3A4A-4892-9F4C-F8CC06D5E275}">
      <dgm:prSet/>
      <dgm:spPr/>
      <dgm:t>
        <a:bodyPr/>
        <a:lstStyle/>
        <a:p>
          <a:r>
            <a:rPr lang="en-US" dirty="0">
              <a:solidFill>
                <a:srgbClr val="58595B"/>
              </a:solidFill>
            </a:rPr>
            <a:t>Aligns with the skill needs of industries in the economy of the State or regional economy involved; </a:t>
          </a:r>
        </a:p>
      </dgm:t>
    </dgm:pt>
    <dgm:pt modelId="{E3DEFE41-D00F-452C-A06B-589D2F35E354}" type="parTrans" cxnId="{9377080B-FE27-401A-B745-CB02C1A54850}">
      <dgm:prSet/>
      <dgm:spPr/>
      <dgm:t>
        <a:bodyPr/>
        <a:lstStyle/>
        <a:p>
          <a:endParaRPr lang="en-US"/>
        </a:p>
      </dgm:t>
    </dgm:pt>
    <dgm:pt modelId="{F1D66911-DCE0-40B5-A82B-109A039F6E14}" type="sibTrans" cxnId="{9377080B-FE27-401A-B745-CB02C1A54850}">
      <dgm:prSet/>
      <dgm:spPr/>
      <dgm:t>
        <a:bodyPr/>
        <a:lstStyle/>
        <a:p>
          <a:endParaRPr lang="en-US"/>
        </a:p>
      </dgm:t>
    </dgm:pt>
    <dgm:pt modelId="{7A148185-EECF-4E97-BB67-05394BB30AD1}">
      <dgm:prSet/>
      <dgm:spPr/>
      <dgm:t>
        <a:bodyPr/>
        <a:lstStyle/>
        <a:p>
          <a:r>
            <a:rPr lang="en-US" dirty="0">
              <a:solidFill>
                <a:srgbClr val="58595B"/>
              </a:solidFill>
            </a:rPr>
            <a:t>Prepares an individual to be successful in any of a full range of secondary or postsecondary education options, including apprenticeships registered under the National Apprenticeship Act;</a:t>
          </a:r>
        </a:p>
      </dgm:t>
    </dgm:pt>
    <dgm:pt modelId="{A0BF16E0-436D-4B47-92B9-E7BDE84C2119}" type="parTrans" cxnId="{5DE52E54-C79F-48C4-96CA-E63520851AEC}">
      <dgm:prSet/>
      <dgm:spPr/>
      <dgm:t>
        <a:bodyPr/>
        <a:lstStyle/>
        <a:p>
          <a:endParaRPr lang="en-US"/>
        </a:p>
      </dgm:t>
    </dgm:pt>
    <dgm:pt modelId="{54349EAF-97FD-4A74-96F7-5A3D4800B2F5}" type="sibTrans" cxnId="{5DE52E54-C79F-48C4-96CA-E63520851AEC}">
      <dgm:prSet/>
      <dgm:spPr/>
      <dgm:t>
        <a:bodyPr/>
        <a:lstStyle/>
        <a:p>
          <a:endParaRPr lang="en-US"/>
        </a:p>
      </dgm:t>
    </dgm:pt>
    <dgm:pt modelId="{ABB0F205-CFC6-4060-B336-7B59A0CA584B}">
      <dgm:prSet/>
      <dgm:spPr/>
      <dgm:t>
        <a:bodyPr/>
        <a:lstStyle/>
        <a:p>
          <a:r>
            <a:rPr lang="en-US" dirty="0">
              <a:solidFill>
                <a:srgbClr val="58595B"/>
              </a:solidFill>
            </a:rPr>
            <a:t>Includes counseling to support an individual in achieving the individual’s education and career goals; </a:t>
          </a:r>
        </a:p>
      </dgm:t>
    </dgm:pt>
    <dgm:pt modelId="{60D39C3A-522B-4E6A-83B4-D7EFDF2F9000}" type="parTrans" cxnId="{05F44B4F-95A1-4075-8598-B552F6E2ACE6}">
      <dgm:prSet/>
      <dgm:spPr/>
      <dgm:t>
        <a:bodyPr/>
        <a:lstStyle/>
        <a:p>
          <a:endParaRPr lang="en-US"/>
        </a:p>
      </dgm:t>
    </dgm:pt>
    <dgm:pt modelId="{61C2998B-C1CD-4252-8D63-5176C475ED3C}" type="sibTrans" cxnId="{05F44B4F-95A1-4075-8598-B552F6E2ACE6}">
      <dgm:prSet/>
      <dgm:spPr/>
      <dgm:t>
        <a:bodyPr/>
        <a:lstStyle/>
        <a:p>
          <a:endParaRPr lang="en-US"/>
        </a:p>
      </dgm:t>
    </dgm:pt>
    <dgm:pt modelId="{48B6E4B1-1521-4A15-B56D-FDDD58D7C47A}">
      <dgm:prSet/>
      <dgm:spPr/>
      <dgm:t>
        <a:bodyPr/>
        <a:lstStyle/>
        <a:p>
          <a:r>
            <a:rPr lang="en-US" dirty="0">
              <a:solidFill>
                <a:srgbClr val="58595B"/>
              </a:solidFill>
            </a:rPr>
            <a:t>Includes, as appropriate, education offered concurrently with and in the same context as workforce preparation activities and training for a specific occupation or occupational cluster; </a:t>
          </a:r>
        </a:p>
      </dgm:t>
    </dgm:pt>
    <dgm:pt modelId="{25B8EAEC-A019-497B-AE5B-F32DA2E0AB5A}" type="parTrans" cxnId="{6B03B327-1B40-4B14-B0AB-829C33102782}">
      <dgm:prSet/>
      <dgm:spPr/>
      <dgm:t>
        <a:bodyPr/>
        <a:lstStyle/>
        <a:p>
          <a:endParaRPr lang="en-US"/>
        </a:p>
      </dgm:t>
    </dgm:pt>
    <dgm:pt modelId="{4E1FE037-CC5A-4D6A-86FF-C4D27FD2E20D}" type="sibTrans" cxnId="{6B03B327-1B40-4B14-B0AB-829C33102782}">
      <dgm:prSet/>
      <dgm:spPr/>
      <dgm:t>
        <a:bodyPr/>
        <a:lstStyle/>
        <a:p>
          <a:endParaRPr lang="en-US"/>
        </a:p>
      </dgm:t>
    </dgm:pt>
    <dgm:pt modelId="{746459FB-4D55-40D0-90FD-6EAEF169BFC0}">
      <dgm:prSet/>
      <dgm:spPr/>
      <dgm:t>
        <a:bodyPr/>
        <a:lstStyle/>
        <a:p>
          <a:r>
            <a:rPr lang="en-US" dirty="0">
              <a:solidFill>
                <a:srgbClr val="58595B"/>
              </a:solidFill>
            </a:rPr>
            <a:t>Organizes education, training, and other services to meet the needs of an individual in a manner that accelerates the educational and career advancement of the individual to the extent practicable; </a:t>
          </a:r>
        </a:p>
      </dgm:t>
    </dgm:pt>
    <dgm:pt modelId="{475DFD15-F136-4217-9666-0C88452E864A}" type="parTrans" cxnId="{AFA19A5E-A4A6-4E38-B873-F0C7232D0B30}">
      <dgm:prSet/>
      <dgm:spPr/>
      <dgm:t>
        <a:bodyPr/>
        <a:lstStyle/>
        <a:p>
          <a:endParaRPr lang="en-US"/>
        </a:p>
      </dgm:t>
    </dgm:pt>
    <dgm:pt modelId="{0E1C6787-3FB3-4B27-8A2B-C31FEF98C54C}" type="sibTrans" cxnId="{AFA19A5E-A4A6-4E38-B873-F0C7232D0B30}">
      <dgm:prSet/>
      <dgm:spPr/>
      <dgm:t>
        <a:bodyPr/>
        <a:lstStyle/>
        <a:p>
          <a:endParaRPr lang="en-US"/>
        </a:p>
      </dgm:t>
    </dgm:pt>
    <dgm:pt modelId="{0459150B-4824-4A39-9AF4-6ECDC5C7BDD6}">
      <dgm:prSet/>
      <dgm:spPr/>
      <dgm:t>
        <a:bodyPr/>
        <a:lstStyle/>
        <a:p>
          <a:r>
            <a:rPr lang="en-US" dirty="0">
              <a:solidFill>
                <a:srgbClr val="58595B"/>
              </a:solidFill>
            </a:rPr>
            <a:t>Enables an individual to attain a secondary school diploma or its recognized equivalent, and at least one recognized postsecondary credential; </a:t>
          </a:r>
        </a:p>
      </dgm:t>
    </dgm:pt>
    <dgm:pt modelId="{0F7DD34C-3377-44AD-B327-37F1275D802C}" type="parTrans" cxnId="{94DDE193-DCD4-491B-98BD-38F5BE8623D7}">
      <dgm:prSet/>
      <dgm:spPr/>
      <dgm:t>
        <a:bodyPr/>
        <a:lstStyle/>
        <a:p>
          <a:endParaRPr lang="en-US"/>
        </a:p>
      </dgm:t>
    </dgm:pt>
    <dgm:pt modelId="{3E85406A-F750-412F-AD97-1DBB99EFC9E9}" type="sibTrans" cxnId="{94DDE193-DCD4-491B-98BD-38F5BE8623D7}">
      <dgm:prSet/>
      <dgm:spPr/>
      <dgm:t>
        <a:bodyPr/>
        <a:lstStyle/>
        <a:p>
          <a:endParaRPr lang="en-US"/>
        </a:p>
      </dgm:t>
    </dgm:pt>
    <dgm:pt modelId="{AAF96F4F-1FE2-4DA2-BB4B-9F2FA1A4D615}">
      <dgm:prSet/>
      <dgm:spPr/>
      <dgm:t>
        <a:bodyPr/>
        <a:lstStyle/>
        <a:p>
          <a:r>
            <a:rPr lang="en-US" dirty="0">
              <a:solidFill>
                <a:srgbClr val="58595B"/>
              </a:solidFill>
            </a:rPr>
            <a:t>Helps an individual enter or advance within a specific occupation or occupational cluster. </a:t>
          </a:r>
        </a:p>
      </dgm:t>
    </dgm:pt>
    <dgm:pt modelId="{33C188DF-ED77-44C0-8BAB-BE53ED53A991}" type="parTrans" cxnId="{14D8A224-709E-4186-9A9A-3CEE81B2E3B4}">
      <dgm:prSet/>
      <dgm:spPr/>
      <dgm:t>
        <a:bodyPr/>
        <a:lstStyle/>
        <a:p>
          <a:endParaRPr lang="en-US"/>
        </a:p>
      </dgm:t>
    </dgm:pt>
    <dgm:pt modelId="{B6851786-9365-4B20-BA0E-AFCDD7F830D4}" type="sibTrans" cxnId="{14D8A224-709E-4186-9A9A-3CEE81B2E3B4}">
      <dgm:prSet/>
      <dgm:spPr/>
      <dgm:t>
        <a:bodyPr/>
        <a:lstStyle/>
        <a:p>
          <a:endParaRPr lang="en-US"/>
        </a:p>
      </dgm:t>
    </dgm:pt>
    <dgm:pt modelId="{B7AE0F1E-8A60-4C3B-ACB9-86F21DFD459B}" type="pres">
      <dgm:prSet presAssocID="{FEDF4F4C-BF7C-4214-8C38-968B64AD47A5}" presName="vert0" presStyleCnt="0">
        <dgm:presLayoutVars>
          <dgm:dir/>
          <dgm:animOne val="branch"/>
          <dgm:animLvl val="lvl"/>
        </dgm:presLayoutVars>
      </dgm:prSet>
      <dgm:spPr/>
    </dgm:pt>
    <dgm:pt modelId="{ED24F92F-03FF-4237-BECD-28856784739D}" type="pres">
      <dgm:prSet presAssocID="{1267EEC7-3A4A-4892-9F4C-F8CC06D5E275}" presName="thickLine" presStyleLbl="alignNode1" presStyleIdx="0" presStyleCnt="7"/>
      <dgm:spPr/>
    </dgm:pt>
    <dgm:pt modelId="{C80DCCE5-F20F-4A8B-A05C-E291AD7A3086}" type="pres">
      <dgm:prSet presAssocID="{1267EEC7-3A4A-4892-9F4C-F8CC06D5E275}" presName="horz1" presStyleCnt="0"/>
      <dgm:spPr/>
    </dgm:pt>
    <dgm:pt modelId="{6EA2893A-F6E5-4429-B0A3-1A2523BAD426}" type="pres">
      <dgm:prSet presAssocID="{1267EEC7-3A4A-4892-9F4C-F8CC06D5E275}" presName="tx1" presStyleLbl="revTx" presStyleIdx="0" presStyleCnt="7"/>
      <dgm:spPr/>
    </dgm:pt>
    <dgm:pt modelId="{F1834902-0523-41C8-95CC-18610960C152}" type="pres">
      <dgm:prSet presAssocID="{1267EEC7-3A4A-4892-9F4C-F8CC06D5E275}" presName="vert1" presStyleCnt="0"/>
      <dgm:spPr/>
    </dgm:pt>
    <dgm:pt modelId="{3637BC1E-54D4-4AAA-BF0E-8EFE3FD89F18}" type="pres">
      <dgm:prSet presAssocID="{7A148185-EECF-4E97-BB67-05394BB30AD1}" presName="thickLine" presStyleLbl="alignNode1" presStyleIdx="1" presStyleCnt="7"/>
      <dgm:spPr/>
    </dgm:pt>
    <dgm:pt modelId="{717FDDB8-B15C-488C-AA00-0E6D2AF2919B}" type="pres">
      <dgm:prSet presAssocID="{7A148185-EECF-4E97-BB67-05394BB30AD1}" presName="horz1" presStyleCnt="0"/>
      <dgm:spPr/>
    </dgm:pt>
    <dgm:pt modelId="{91EEAD8B-CABD-4EA5-9646-C451849AB899}" type="pres">
      <dgm:prSet presAssocID="{7A148185-EECF-4E97-BB67-05394BB30AD1}" presName="tx1" presStyleLbl="revTx" presStyleIdx="1" presStyleCnt="7"/>
      <dgm:spPr/>
    </dgm:pt>
    <dgm:pt modelId="{B8B44424-8BCB-44DD-AB72-558B31A2F531}" type="pres">
      <dgm:prSet presAssocID="{7A148185-EECF-4E97-BB67-05394BB30AD1}" presName="vert1" presStyleCnt="0"/>
      <dgm:spPr/>
    </dgm:pt>
    <dgm:pt modelId="{BA66233E-AC93-4C23-92CA-3A8F47DF9CAF}" type="pres">
      <dgm:prSet presAssocID="{ABB0F205-CFC6-4060-B336-7B59A0CA584B}" presName="thickLine" presStyleLbl="alignNode1" presStyleIdx="2" presStyleCnt="7"/>
      <dgm:spPr/>
    </dgm:pt>
    <dgm:pt modelId="{84F390CB-DAB9-47B8-96C1-8DCF870E6308}" type="pres">
      <dgm:prSet presAssocID="{ABB0F205-CFC6-4060-B336-7B59A0CA584B}" presName="horz1" presStyleCnt="0"/>
      <dgm:spPr/>
    </dgm:pt>
    <dgm:pt modelId="{8B45F60A-0D0F-448D-B0C2-B082420BD523}" type="pres">
      <dgm:prSet presAssocID="{ABB0F205-CFC6-4060-B336-7B59A0CA584B}" presName="tx1" presStyleLbl="revTx" presStyleIdx="2" presStyleCnt="7"/>
      <dgm:spPr/>
    </dgm:pt>
    <dgm:pt modelId="{DE74E4FE-C727-4F3B-8990-ACC37E7BA92B}" type="pres">
      <dgm:prSet presAssocID="{ABB0F205-CFC6-4060-B336-7B59A0CA584B}" presName="vert1" presStyleCnt="0"/>
      <dgm:spPr/>
    </dgm:pt>
    <dgm:pt modelId="{4523B746-CC48-4873-B957-457F3BC278EA}" type="pres">
      <dgm:prSet presAssocID="{48B6E4B1-1521-4A15-B56D-FDDD58D7C47A}" presName="thickLine" presStyleLbl="alignNode1" presStyleIdx="3" presStyleCnt="7"/>
      <dgm:spPr/>
    </dgm:pt>
    <dgm:pt modelId="{84CBC964-9846-46D0-9B0E-C054A90A6B71}" type="pres">
      <dgm:prSet presAssocID="{48B6E4B1-1521-4A15-B56D-FDDD58D7C47A}" presName="horz1" presStyleCnt="0"/>
      <dgm:spPr/>
    </dgm:pt>
    <dgm:pt modelId="{71A4FB52-9F95-408E-B2FE-7C3AC2F07A4A}" type="pres">
      <dgm:prSet presAssocID="{48B6E4B1-1521-4A15-B56D-FDDD58D7C47A}" presName="tx1" presStyleLbl="revTx" presStyleIdx="3" presStyleCnt="7"/>
      <dgm:spPr/>
    </dgm:pt>
    <dgm:pt modelId="{B5D98455-ED5B-4BF7-BACC-7B8D0E3CC6AE}" type="pres">
      <dgm:prSet presAssocID="{48B6E4B1-1521-4A15-B56D-FDDD58D7C47A}" presName="vert1" presStyleCnt="0"/>
      <dgm:spPr/>
    </dgm:pt>
    <dgm:pt modelId="{7CAD87C0-0124-4D49-9D42-778238321997}" type="pres">
      <dgm:prSet presAssocID="{746459FB-4D55-40D0-90FD-6EAEF169BFC0}" presName="thickLine" presStyleLbl="alignNode1" presStyleIdx="4" presStyleCnt="7"/>
      <dgm:spPr/>
    </dgm:pt>
    <dgm:pt modelId="{8E96B9EA-6C6E-44CD-9010-29E88FD24CAA}" type="pres">
      <dgm:prSet presAssocID="{746459FB-4D55-40D0-90FD-6EAEF169BFC0}" presName="horz1" presStyleCnt="0"/>
      <dgm:spPr/>
    </dgm:pt>
    <dgm:pt modelId="{8DED51D7-8F82-4646-8712-A9352C32E9C9}" type="pres">
      <dgm:prSet presAssocID="{746459FB-4D55-40D0-90FD-6EAEF169BFC0}" presName="tx1" presStyleLbl="revTx" presStyleIdx="4" presStyleCnt="7"/>
      <dgm:spPr/>
    </dgm:pt>
    <dgm:pt modelId="{F48750EF-03BE-4E66-A217-5CD701030F05}" type="pres">
      <dgm:prSet presAssocID="{746459FB-4D55-40D0-90FD-6EAEF169BFC0}" presName="vert1" presStyleCnt="0"/>
      <dgm:spPr/>
    </dgm:pt>
    <dgm:pt modelId="{8F6DC48A-DD9C-406B-9633-507D59ADF218}" type="pres">
      <dgm:prSet presAssocID="{0459150B-4824-4A39-9AF4-6ECDC5C7BDD6}" presName="thickLine" presStyleLbl="alignNode1" presStyleIdx="5" presStyleCnt="7"/>
      <dgm:spPr/>
    </dgm:pt>
    <dgm:pt modelId="{74CFD343-9D4E-41A1-A001-CDCD766E3FDA}" type="pres">
      <dgm:prSet presAssocID="{0459150B-4824-4A39-9AF4-6ECDC5C7BDD6}" presName="horz1" presStyleCnt="0"/>
      <dgm:spPr/>
    </dgm:pt>
    <dgm:pt modelId="{380342A9-5099-4048-BDCA-B25D84341B9A}" type="pres">
      <dgm:prSet presAssocID="{0459150B-4824-4A39-9AF4-6ECDC5C7BDD6}" presName="tx1" presStyleLbl="revTx" presStyleIdx="5" presStyleCnt="7"/>
      <dgm:spPr/>
    </dgm:pt>
    <dgm:pt modelId="{E37D9E06-CFF4-4E5E-B7CC-15FBA3582C83}" type="pres">
      <dgm:prSet presAssocID="{0459150B-4824-4A39-9AF4-6ECDC5C7BDD6}" presName="vert1" presStyleCnt="0"/>
      <dgm:spPr/>
    </dgm:pt>
    <dgm:pt modelId="{DF51A987-D4EF-4276-A9A2-D4541AFBF0E6}" type="pres">
      <dgm:prSet presAssocID="{AAF96F4F-1FE2-4DA2-BB4B-9F2FA1A4D615}" presName="thickLine" presStyleLbl="alignNode1" presStyleIdx="6" presStyleCnt="7"/>
      <dgm:spPr/>
    </dgm:pt>
    <dgm:pt modelId="{C0D8C706-B613-4BAF-A6D9-102B941F8C94}" type="pres">
      <dgm:prSet presAssocID="{AAF96F4F-1FE2-4DA2-BB4B-9F2FA1A4D615}" presName="horz1" presStyleCnt="0"/>
      <dgm:spPr/>
    </dgm:pt>
    <dgm:pt modelId="{E3F83D69-9313-44E8-8733-FA4C802E691B}" type="pres">
      <dgm:prSet presAssocID="{AAF96F4F-1FE2-4DA2-BB4B-9F2FA1A4D615}" presName="tx1" presStyleLbl="revTx" presStyleIdx="6" presStyleCnt="7"/>
      <dgm:spPr/>
    </dgm:pt>
    <dgm:pt modelId="{C23AA592-838C-4EBE-B869-96D8ACE157DD}" type="pres">
      <dgm:prSet presAssocID="{AAF96F4F-1FE2-4DA2-BB4B-9F2FA1A4D615}" presName="vert1" presStyleCnt="0"/>
      <dgm:spPr/>
    </dgm:pt>
  </dgm:ptLst>
  <dgm:cxnLst>
    <dgm:cxn modelId="{9377080B-FE27-401A-B745-CB02C1A54850}" srcId="{FEDF4F4C-BF7C-4214-8C38-968B64AD47A5}" destId="{1267EEC7-3A4A-4892-9F4C-F8CC06D5E275}" srcOrd="0" destOrd="0" parTransId="{E3DEFE41-D00F-452C-A06B-589D2F35E354}" sibTransId="{F1D66911-DCE0-40B5-A82B-109A039F6E14}"/>
    <dgm:cxn modelId="{14D8A224-709E-4186-9A9A-3CEE81B2E3B4}" srcId="{FEDF4F4C-BF7C-4214-8C38-968B64AD47A5}" destId="{AAF96F4F-1FE2-4DA2-BB4B-9F2FA1A4D615}" srcOrd="6" destOrd="0" parTransId="{33C188DF-ED77-44C0-8BAB-BE53ED53A991}" sibTransId="{B6851786-9365-4B20-BA0E-AFCDD7F830D4}"/>
    <dgm:cxn modelId="{6B03B327-1B40-4B14-B0AB-829C33102782}" srcId="{FEDF4F4C-BF7C-4214-8C38-968B64AD47A5}" destId="{48B6E4B1-1521-4A15-B56D-FDDD58D7C47A}" srcOrd="3" destOrd="0" parTransId="{25B8EAEC-A019-497B-AE5B-F32DA2E0AB5A}" sibTransId="{4E1FE037-CC5A-4D6A-86FF-C4D27FD2E20D}"/>
    <dgm:cxn modelId="{E110915B-5D6B-4105-8456-E261926DED2E}" type="presOf" srcId="{1267EEC7-3A4A-4892-9F4C-F8CC06D5E275}" destId="{6EA2893A-F6E5-4429-B0A3-1A2523BAD426}" srcOrd="0" destOrd="0" presId="urn:microsoft.com/office/officeart/2008/layout/LinedList"/>
    <dgm:cxn modelId="{AFA19A5E-A4A6-4E38-B873-F0C7232D0B30}" srcId="{FEDF4F4C-BF7C-4214-8C38-968B64AD47A5}" destId="{746459FB-4D55-40D0-90FD-6EAEF169BFC0}" srcOrd="4" destOrd="0" parTransId="{475DFD15-F136-4217-9666-0C88452E864A}" sibTransId="{0E1C6787-3FB3-4B27-8A2B-C31FEF98C54C}"/>
    <dgm:cxn modelId="{92781B41-6445-4F34-A6AE-601D6B719BB4}" type="presOf" srcId="{AAF96F4F-1FE2-4DA2-BB4B-9F2FA1A4D615}" destId="{E3F83D69-9313-44E8-8733-FA4C802E691B}" srcOrd="0" destOrd="0" presId="urn:microsoft.com/office/officeart/2008/layout/LinedList"/>
    <dgm:cxn modelId="{05F44B4F-95A1-4075-8598-B552F6E2ACE6}" srcId="{FEDF4F4C-BF7C-4214-8C38-968B64AD47A5}" destId="{ABB0F205-CFC6-4060-B336-7B59A0CA584B}" srcOrd="2" destOrd="0" parTransId="{60D39C3A-522B-4E6A-83B4-D7EFDF2F9000}" sibTransId="{61C2998B-C1CD-4252-8D63-5176C475ED3C}"/>
    <dgm:cxn modelId="{5DE52E54-C79F-48C4-96CA-E63520851AEC}" srcId="{FEDF4F4C-BF7C-4214-8C38-968B64AD47A5}" destId="{7A148185-EECF-4E97-BB67-05394BB30AD1}" srcOrd="1" destOrd="0" parTransId="{A0BF16E0-436D-4B47-92B9-E7BDE84C2119}" sibTransId="{54349EAF-97FD-4A74-96F7-5A3D4800B2F5}"/>
    <dgm:cxn modelId="{DC4F1079-6DB3-48BD-BCA3-48C47606F844}" type="presOf" srcId="{7A148185-EECF-4E97-BB67-05394BB30AD1}" destId="{91EEAD8B-CABD-4EA5-9646-C451849AB899}" srcOrd="0" destOrd="0" presId="urn:microsoft.com/office/officeart/2008/layout/LinedList"/>
    <dgm:cxn modelId="{E4166481-4942-4C98-8775-5180840DCDDD}" type="presOf" srcId="{48B6E4B1-1521-4A15-B56D-FDDD58D7C47A}" destId="{71A4FB52-9F95-408E-B2FE-7C3AC2F07A4A}" srcOrd="0" destOrd="0" presId="urn:microsoft.com/office/officeart/2008/layout/LinedList"/>
    <dgm:cxn modelId="{94DDE193-DCD4-491B-98BD-38F5BE8623D7}" srcId="{FEDF4F4C-BF7C-4214-8C38-968B64AD47A5}" destId="{0459150B-4824-4A39-9AF4-6ECDC5C7BDD6}" srcOrd="5" destOrd="0" parTransId="{0F7DD34C-3377-44AD-B327-37F1275D802C}" sibTransId="{3E85406A-F750-412F-AD97-1DBB99EFC9E9}"/>
    <dgm:cxn modelId="{88A76F9E-0945-4AE5-9DF7-87988187C0B0}" type="presOf" srcId="{746459FB-4D55-40D0-90FD-6EAEF169BFC0}" destId="{8DED51D7-8F82-4646-8712-A9352C32E9C9}" srcOrd="0" destOrd="0" presId="urn:microsoft.com/office/officeart/2008/layout/LinedList"/>
    <dgm:cxn modelId="{5034EAA2-2ECE-493A-A34C-C45A3971E833}" type="presOf" srcId="{FEDF4F4C-BF7C-4214-8C38-968B64AD47A5}" destId="{B7AE0F1E-8A60-4C3B-ACB9-86F21DFD459B}" srcOrd="0" destOrd="0" presId="urn:microsoft.com/office/officeart/2008/layout/LinedList"/>
    <dgm:cxn modelId="{509058B7-4A85-4C4E-B1B6-381F9E2D120C}" type="presOf" srcId="{0459150B-4824-4A39-9AF4-6ECDC5C7BDD6}" destId="{380342A9-5099-4048-BDCA-B25D84341B9A}" srcOrd="0" destOrd="0" presId="urn:microsoft.com/office/officeart/2008/layout/LinedList"/>
    <dgm:cxn modelId="{BB5B74F9-EC0C-4628-8B36-001A18542278}" type="presOf" srcId="{ABB0F205-CFC6-4060-B336-7B59A0CA584B}" destId="{8B45F60A-0D0F-448D-B0C2-B082420BD523}" srcOrd="0" destOrd="0" presId="urn:microsoft.com/office/officeart/2008/layout/LinedList"/>
    <dgm:cxn modelId="{A2AFEBC3-86B3-4833-BFFB-4482744B8372}" type="presParOf" srcId="{B7AE0F1E-8A60-4C3B-ACB9-86F21DFD459B}" destId="{ED24F92F-03FF-4237-BECD-28856784739D}" srcOrd="0" destOrd="0" presId="urn:microsoft.com/office/officeart/2008/layout/LinedList"/>
    <dgm:cxn modelId="{7858C594-7B3D-4649-888B-27AB9CAFD0FC}" type="presParOf" srcId="{B7AE0F1E-8A60-4C3B-ACB9-86F21DFD459B}" destId="{C80DCCE5-F20F-4A8B-A05C-E291AD7A3086}" srcOrd="1" destOrd="0" presId="urn:microsoft.com/office/officeart/2008/layout/LinedList"/>
    <dgm:cxn modelId="{F963263E-1EDE-4B9B-8438-1517A8A3093B}" type="presParOf" srcId="{C80DCCE5-F20F-4A8B-A05C-E291AD7A3086}" destId="{6EA2893A-F6E5-4429-B0A3-1A2523BAD426}" srcOrd="0" destOrd="0" presId="urn:microsoft.com/office/officeart/2008/layout/LinedList"/>
    <dgm:cxn modelId="{81DD6F1B-E6F5-435C-95BE-90FBD7D5B176}" type="presParOf" srcId="{C80DCCE5-F20F-4A8B-A05C-E291AD7A3086}" destId="{F1834902-0523-41C8-95CC-18610960C152}" srcOrd="1" destOrd="0" presId="urn:microsoft.com/office/officeart/2008/layout/LinedList"/>
    <dgm:cxn modelId="{0E935F8C-AA5F-4881-B52D-145779BA41FE}" type="presParOf" srcId="{B7AE0F1E-8A60-4C3B-ACB9-86F21DFD459B}" destId="{3637BC1E-54D4-4AAA-BF0E-8EFE3FD89F18}" srcOrd="2" destOrd="0" presId="urn:microsoft.com/office/officeart/2008/layout/LinedList"/>
    <dgm:cxn modelId="{25D1327E-5940-4130-8D52-E8EAD9A5F309}" type="presParOf" srcId="{B7AE0F1E-8A60-4C3B-ACB9-86F21DFD459B}" destId="{717FDDB8-B15C-488C-AA00-0E6D2AF2919B}" srcOrd="3" destOrd="0" presId="urn:microsoft.com/office/officeart/2008/layout/LinedList"/>
    <dgm:cxn modelId="{7E3A4505-A9C5-4E83-9B4C-1C07D95A9743}" type="presParOf" srcId="{717FDDB8-B15C-488C-AA00-0E6D2AF2919B}" destId="{91EEAD8B-CABD-4EA5-9646-C451849AB899}" srcOrd="0" destOrd="0" presId="urn:microsoft.com/office/officeart/2008/layout/LinedList"/>
    <dgm:cxn modelId="{50F0A457-FE5C-433A-B642-C64151D3BD6B}" type="presParOf" srcId="{717FDDB8-B15C-488C-AA00-0E6D2AF2919B}" destId="{B8B44424-8BCB-44DD-AB72-558B31A2F531}" srcOrd="1" destOrd="0" presId="urn:microsoft.com/office/officeart/2008/layout/LinedList"/>
    <dgm:cxn modelId="{AF94BB9B-120E-4D52-AE8F-5CA05CE24F2D}" type="presParOf" srcId="{B7AE0F1E-8A60-4C3B-ACB9-86F21DFD459B}" destId="{BA66233E-AC93-4C23-92CA-3A8F47DF9CAF}" srcOrd="4" destOrd="0" presId="urn:microsoft.com/office/officeart/2008/layout/LinedList"/>
    <dgm:cxn modelId="{3F119861-0C9D-4C05-AB12-EA3D359BD4BB}" type="presParOf" srcId="{B7AE0F1E-8A60-4C3B-ACB9-86F21DFD459B}" destId="{84F390CB-DAB9-47B8-96C1-8DCF870E6308}" srcOrd="5" destOrd="0" presId="urn:microsoft.com/office/officeart/2008/layout/LinedList"/>
    <dgm:cxn modelId="{4E5B1B07-3AB4-40B0-A21A-10CA7824D04E}" type="presParOf" srcId="{84F390CB-DAB9-47B8-96C1-8DCF870E6308}" destId="{8B45F60A-0D0F-448D-B0C2-B082420BD523}" srcOrd="0" destOrd="0" presId="urn:microsoft.com/office/officeart/2008/layout/LinedList"/>
    <dgm:cxn modelId="{28284178-EE3A-4D92-9698-19E78A881328}" type="presParOf" srcId="{84F390CB-DAB9-47B8-96C1-8DCF870E6308}" destId="{DE74E4FE-C727-4F3B-8990-ACC37E7BA92B}" srcOrd="1" destOrd="0" presId="urn:microsoft.com/office/officeart/2008/layout/LinedList"/>
    <dgm:cxn modelId="{244BFDF3-DAD3-4A63-BD69-BA252EC8A300}" type="presParOf" srcId="{B7AE0F1E-8A60-4C3B-ACB9-86F21DFD459B}" destId="{4523B746-CC48-4873-B957-457F3BC278EA}" srcOrd="6" destOrd="0" presId="urn:microsoft.com/office/officeart/2008/layout/LinedList"/>
    <dgm:cxn modelId="{53B20934-79D8-482D-8CDD-0B4F1AC491B9}" type="presParOf" srcId="{B7AE0F1E-8A60-4C3B-ACB9-86F21DFD459B}" destId="{84CBC964-9846-46D0-9B0E-C054A90A6B71}" srcOrd="7" destOrd="0" presId="urn:microsoft.com/office/officeart/2008/layout/LinedList"/>
    <dgm:cxn modelId="{CFD3BA8C-5637-4E7B-B0DC-0AFDBC110D4B}" type="presParOf" srcId="{84CBC964-9846-46D0-9B0E-C054A90A6B71}" destId="{71A4FB52-9F95-408E-B2FE-7C3AC2F07A4A}" srcOrd="0" destOrd="0" presId="urn:microsoft.com/office/officeart/2008/layout/LinedList"/>
    <dgm:cxn modelId="{01937B93-B365-4BA8-A355-9B511DC2966A}" type="presParOf" srcId="{84CBC964-9846-46D0-9B0E-C054A90A6B71}" destId="{B5D98455-ED5B-4BF7-BACC-7B8D0E3CC6AE}" srcOrd="1" destOrd="0" presId="urn:microsoft.com/office/officeart/2008/layout/LinedList"/>
    <dgm:cxn modelId="{4A8B3397-12CD-42CC-97D9-FF63F1DD5549}" type="presParOf" srcId="{B7AE0F1E-8A60-4C3B-ACB9-86F21DFD459B}" destId="{7CAD87C0-0124-4D49-9D42-778238321997}" srcOrd="8" destOrd="0" presId="urn:microsoft.com/office/officeart/2008/layout/LinedList"/>
    <dgm:cxn modelId="{6877CECF-C1A4-4C25-92FD-A3AC515AEC0E}" type="presParOf" srcId="{B7AE0F1E-8A60-4C3B-ACB9-86F21DFD459B}" destId="{8E96B9EA-6C6E-44CD-9010-29E88FD24CAA}" srcOrd="9" destOrd="0" presId="urn:microsoft.com/office/officeart/2008/layout/LinedList"/>
    <dgm:cxn modelId="{EE77AA9B-8874-45C5-B1B1-7D9BD3288358}" type="presParOf" srcId="{8E96B9EA-6C6E-44CD-9010-29E88FD24CAA}" destId="{8DED51D7-8F82-4646-8712-A9352C32E9C9}" srcOrd="0" destOrd="0" presId="urn:microsoft.com/office/officeart/2008/layout/LinedList"/>
    <dgm:cxn modelId="{DEBD2116-C21F-42A0-B897-78B3EF48A234}" type="presParOf" srcId="{8E96B9EA-6C6E-44CD-9010-29E88FD24CAA}" destId="{F48750EF-03BE-4E66-A217-5CD701030F05}" srcOrd="1" destOrd="0" presId="urn:microsoft.com/office/officeart/2008/layout/LinedList"/>
    <dgm:cxn modelId="{79307E5E-A150-42BD-A694-535A40DE3E9F}" type="presParOf" srcId="{B7AE0F1E-8A60-4C3B-ACB9-86F21DFD459B}" destId="{8F6DC48A-DD9C-406B-9633-507D59ADF218}" srcOrd="10" destOrd="0" presId="urn:microsoft.com/office/officeart/2008/layout/LinedList"/>
    <dgm:cxn modelId="{0FBD4D18-8AAE-492A-B080-050D5080A6A8}" type="presParOf" srcId="{B7AE0F1E-8A60-4C3B-ACB9-86F21DFD459B}" destId="{74CFD343-9D4E-41A1-A001-CDCD766E3FDA}" srcOrd="11" destOrd="0" presId="urn:microsoft.com/office/officeart/2008/layout/LinedList"/>
    <dgm:cxn modelId="{5556090F-FADF-48A9-B284-2F282D120793}" type="presParOf" srcId="{74CFD343-9D4E-41A1-A001-CDCD766E3FDA}" destId="{380342A9-5099-4048-BDCA-B25D84341B9A}" srcOrd="0" destOrd="0" presId="urn:microsoft.com/office/officeart/2008/layout/LinedList"/>
    <dgm:cxn modelId="{CBAD6DB1-8AEC-4537-98CC-1B89E979ED67}" type="presParOf" srcId="{74CFD343-9D4E-41A1-A001-CDCD766E3FDA}" destId="{E37D9E06-CFF4-4E5E-B7CC-15FBA3582C83}" srcOrd="1" destOrd="0" presId="urn:microsoft.com/office/officeart/2008/layout/LinedList"/>
    <dgm:cxn modelId="{2B134999-CBA1-49C6-A560-E88B479AD8D2}" type="presParOf" srcId="{B7AE0F1E-8A60-4C3B-ACB9-86F21DFD459B}" destId="{DF51A987-D4EF-4276-A9A2-D4541AFBF0E6}" srcOrd="12" destOrd="0" presId="urn:microsoft.com/office/officeart/2008/layout/LinedList"/>
    <dgm:cxn modelId="{8D786C7E-857B-4FF4-8869-6AE1B41845C6}" type="presParOf" srcId="{B7AE0F1E-8A60-4C3B-ACB9-86F21DFD459B}" destId="{C0D8C706-B613-4BAF-A6D9-102B941F8C94}" srcOrd="13" destOrd="0" presId="urn:microsoft.com/office/officeart/2008/layout/LinedList"/>
    <dgm:cxn modelId="{82D8EE24-148A-4FB3-BBF5-180952DDABE6}" type="presParOf" srcId="{C0D8C706-B613-4BAF-A6D9-102B941F8C94}" destId="{E3F83D69-9313-44E8-8733-FA4C802E691B}" srcOrd="0" destOrd="0" presId="urn:microsoft.com/office/officeart/2008/layout/LinedList"/>
    <dgm:cxn modelId="{C7E855CD-9029-48D7-BE67-F60B5CB5ACBE}" type="presParOf" srcId="{C0D8C706-B613-4BAF-A6D9-102B941F8C94}" destId="{C23AA592-838C-4EBE-B869-96D8ACE157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2E3B3-7D72-49A8-AD9C-E21CCAFE61B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AAEC827-E87A-43D7-A712-D00821BF45BF}">
      <dgm:prSet/>
      <dgm:spPr>
        <a:solidFill>
          <a:srgbClr val="AD2531"/>
        </a:solidFill>
      </dgm:spPr>
      <dgm:t>
        <a:bodyPr/>
        <a:lstStyle/>
        <a:p>
          <a:r>
            <a:rPr lang="en-US" dirty="0"/>
            <a:t>Recruitment</a:t>
          </a:r>
        </a:p>
      </dgm:t>
    </dgm:pt>
    <dgm:pt modelId="{06929126-6F16-470D-BC97-05AE65804DB4}" type="parTrans" cxnId="{8531054C-74F8-4094-B15B-F9C8C910B022}">
      <dgm:prSet/>
      <dgm:spPr/>
      <dgm:t>
        <a:bodyPr/>
        <a:lstStyle/>
        <a:p>
          <a:endParaRPr lang="en-US"/>
        </a:p>
      </dgm:t>
    </dgm:pt>
    <dgm:pt modelId="{7C975D5F-B28B-48B1-B047-9C3E6E26C6F6}" type="sibTrans" cxnId="{8531054C-74F8-4094-B15B-F9C8C910B022}">
      <dgm:prSet/>
      <dgm:spPr/>
      <dgm:t>
        <a:bodyPr/>
        <a:lstStyle/>
        <a:p>
          <a:endParaRPr lang="en-US"/>
        </a:p>
      </dgm:t>
    </dgm:pt>
    <dgm:pt modelId="{E41CFE01-FCFE-48C7-9DC4-AA33DCD37D71}">
      <dgm:prSet/>
      <dgm:spPr>
        <a:solidFill>
          <a:srgbClr val="2F428E"/>
        </a:solidFill>
      </dgm:spPr>
      <dgm:t>
        <a:bodyPr/>
        <a:lstStyle/>
        <a:p>
          <a:r>
            <a:rPr lang="en-US" dirty="0"/>
            <a:t>Eligibility Determination</a:t>
          </a:r>
        </a:p>
      </dgm:t>
    </dgm:pt>
    <dgm:pt modelId="{70D93FFB-8626-4E92-B4B9-FA6551EC361C}" type="parTrans" cxnId="{28F0387F-88C3-43DA-B77A-FA17BF5424CF}">
      <dgm:prSet/>
      <dgm:spPr/>
      <dgm:t>
        <a:bodyPr/>
        <a:lstStyle/>
        <a:p>
          <a:endParaRPr lang="en-US"/>
        </a:p>
      </dgm:t>
    </dgm:pt>
    <dgm:pt modelId="{77270288-9CAE-447B-959B-11EE47EAE9AD}" type="sibTrans" cxnId="{28F0387F-88C3-43DA-B77A-FA17BF5424CF}">
      <dgm:prSet/>
      <dgm:spPr/>
      <dgm:t>
        <a:bodyPr/>
        <a:lstStyle/>
        <a:p>
          <a:endParaRPr lang="en-US"/>
        </a:p>
      </dgm:t>
    </dgm:pt>
    <dgm:pt modelId="{BAB20B90-705B-4F33-9EFB-E90AF5CCEC94}">
      <dgm:prSet/>
      <dgm:spPr>
        <a:solidFill>
          <a:srgbClr val="2F428E"/>
        </a:solidFill>
      </dgm:spPr>
      <dgm:t>
        <a:bodyPr/>
        <a:lstStyle/>
        <a:p>
          <a:r>
            <a:rPr lang="en-US" dirty="0"/>
            <a:t>Enrollment</a:t>
          </a:r>
        </a:p>
      </dgm:t>
    </dgm:pt>
    <dgm:pt modelId="{4E741608-2E9E-4AC6-9561-B8D66734ED8E}" type="parTrans" cxnId="{183BC55E-CCCF-447A-875F-97BABA002EA6}">
      <dgm:prSet/>
      <dgm:spPr/>
      <dgm:t>
        <a:bodyPr/>
        <a:lstStyle/>
        <a:p>
          <a:endParaRPr lang="en-US"/>
        </a:p>
      </dgm:t>
    </dgm:pt>
    <dgm:pt modelId="{982E12FE-AEBB-4F76-98C4-D4CA476717E6}" type="sibTrans" cxnId="{183BC55E-CCCF-447A-875F-97BABA002EA6}">
      <dgm:prSet/>
      <dgm:spPr/>
      <dgm:t>
        <a:bodyPr/>
        <a:lstStyle/>
        <a:p>
          <a:endParaRPr lang="en-US"/>
        </a:p>
      </dgm:t>
    </dgm:pt>
    <dgm:pt modelId="{D6DC96DF-8E04-4A07-AF6B-26EF00E084B4}">
      <dgm:prSet/>
      <dgm:spPr>
        <a:solidFill>
          <a:srgbClr val="B74900"/>
        </a:solidFill>
      </dgm:spPr>
      <dgm:t>
        <a:bodyPr/>
        <a:lstStyle/>
        <a:p>
          <a:r>
            <a:rPr lang="en-US" dirty="0"/>
            <a:t>IWDS Entry</a:t>
          </a:r>
        </a:p>
      </dgm:t>
    </dgm:pt>
    <dgm:pt modelId="{7FB1EB42-69B9-48AC-A630-CFF99A0B26AD}" type="parTrans" cxnId="{237E650A-3EF4-409F-BE78-676B345E7E46}">
      <dgm:prSet/>
      <dgm:spPr/>
      <dgm:t>
        <a:bodyPr/>
        <a:lstStyle/>
        <a:p>
          <a:endParaRPr lang="en-US"/>
        </a:p>
      </dgm:t>
    </dgm:pt>
    <dgm:pt modelId="{5AA6F439-32FC-4C95-B087-2F655FE909E6}" type="sibTrans" cxnId="{237E650A-3EF4-409F-BE78-676B345E7E46}">
      <dgm:prSet/>
      <dgm:spPr/>
      <dgm:t>
        <a:bodyPr/>
        <a:lstStyle/>
        <a:p>
          <a:endParaRPr lang="en-US"/>
        </a:p>
      </dgm:t>
    </dgm:pt>
    <dgm:pt modelId="{910E5C0D-BF1B-4114-8D41-622B5BF9215D}">
      <dgm:prSet/>
      <dgm:spPr>
        <a:solidFill>
          <a:srgbClr val="AD2531"/>
        </a:solidFill>
      </dgm:spPr>
      <dgm:t>
        <a:bodyPr/>
        <a:lstStyle/>
        <a:p>
          <a:r>
            <a:rPr lang="en-US" dirty="0"/>
            <a:t>Case Management</a:t>
          </a:r>
        </a:p>
      </dgm:t>
    </dgm:pt>
    <dgm:pt modelId="{5C14B9DF-FC86-4C40-843E-3A5850A26DA2}" type="parTrans" cxnId="{C13DB220-C6FE-40A1-9037-90F174D217B2}">
      <dgm:prSet/>
      <dgm:spPr/>
      <dgm:t>
        <a:bodyPr/>
        <a:lstStyle/>
        <a:p>
          <a:endParaRPr lang="en-US"/>
        </a:p>
      </dgm:t>
    </dgm:pt>
    <dgm:pt modelId="{0C80F846-F5E9-4659-AD9D-AE6A003DD718}" type="sibTrans" cxnId="{C13DB220-C6FE-40A1-9037-90F174D217B2}">
      <dgm:prSet/>
      <dgm:spPr/>
      <dgm:t>
        <a:bodyPr/>
        <a:lstStyle/>
        <a:p>
          <a:endParaRPr lang="en-US"/>
        </a:p>
      </dgm:t>
    </dgm:pt>
    <dgm:pt modelId="{B7D0C102-5A1F-4179-8EBC-9E043A10AC50}">
      <dgm:prSet/>
      <dgm:spPr>
        <a:solidFill>
          <a:srgbClr val="2F428E"/>
        </a:solidFill>
      </dgm:spPr>
      <dgm:t>
        <a:bodyPr/>
        <a:lstStyle/>
        <a:p>
          <a:r>
            <a:rPr lang="en-US" dirty="0"/>
            <a:t>Performance Requirements</a:t>
          </a:r>
        </a:p>
      </dgm:t>
    </dgm:pt>
    <dgm:pt modelId="{722776DD-8D3A-4D53-9FA7-B58EF212AB6E}" type="parTrans" cxnId="{837B8B93-CDD6-4F10-B5FB-824FFA94FE7D}">
      <dgm:prSet/>
      <dgm:spPr/>
      <dgm:t>
        <a:bodyPr/>
        <a:lstStyle/>
        <a:p>
          <a:endParaRPr lang="en-US"/>
        </a:p>
      </dgm:t>
    </dgm:pt>
    <dgm:pt modelId="{1FE35669-7419-49E4-B8BE-012FD79D59C3}" type="sibTrans" cxnId="{837B8B93-CDD6-4F10-B5FB-824FFA94FE7D}">
      <dgm:prSet/>
      <dgm:spPr/>
      <dgm:t>
        <a:bodyPr/>
        <a:lstStyle/>
        <a:p>
          <a:endParaRPr lang="en-US"/>
        </a:p>
      </dgm:t>
    </dgm:pt>
    <dgm:pt modelId="{309ED925-6811-454E-89AA-2C77C4F25F5C}">
      <dgm:prSet/>
      <dgm:spPr>
        <a:solidFill>
          <a:srgbClr val="B74900"/>
        </a:solidFill>
      </dgm:spPr>
      <dgm:t>
        <a:bodyPr/>
        <a:lstStyle/>
        <a:p>
          <a:r>
            <a:rPr lang="en-US" dirty="0"/>
            <a:t>Reporting</a:t>
          </a:r>
        </a:p>
      </dgm:t>
    </dgm:pt>
    <dgm:pt modelId="{BC646532-B8A3-4C72-AF07-27AC0DB01BAB}" type="parTrans" cxnId="{9523BF5B-EC62-4DDC-8BD4-DC2E197688F5}">
      <dgm:prSet/>
      <dgm:spPr/>
      <dgm:t>
        <a:bodyPr/>
        <a:lstStyle/>
        <a:p>
          <a:endParaRPr lang="en-US"/>
        </a:p>
      </dgm:t>
    </dgm:pt>
    <dgm:pt modelId="{BB6CA16A-ACF0-4CE6-A04F-18630253DCD3}" type="sibTrans" cxnId="{9523BF5B-EC62-4DDC-8BD4-DC2E197688F5}">
      <dgm:prSet/>
      <dgm:spPr>
        <a:ln>
          <a:solidFill>
            <a:srgbClr val="2F428E"/>
          </a:solidFill>
        </a:ln>
      </dgm:spPr>
      <dgm:t>
        <a:bodyPr/>
        <a:lstStyle/>
        <a:p>
          <a:endParaRPr lang="en-US"/>
        </a:p>
      </dgm:t>
    </dgm:pt>
    <dgm:pt modelId="{85B3581B-3FC4-4D5F-8CD7-FE039ADDD4CD}">
      <dgm:prSet/>
      <dgm:spPr>
        <a:solidFill>
          <a:srgbClr val="2F428E"/>
        </a:solidFill>
      </dgm:spPr>
      <dgm:t>
        <a:bodyPr/>
        <a:lstStyle/>
        <a:p>
          <a:r>
            <a:rPr lang="en-US" dirty="0"/>
            <a:t>Follow-up</a:t>
          </a:r>
        </a:p>
      </dgm:t>
    </dgm:pt>
    <dgm:pt modelId="{8E1B89B5-6864-4498-846D-72E3602470EB}" type="parTrans" cxnId="{036C56CE-7638-4D4F-B91B-9B3FA4705DA9}">
      <dgm:prSet/>
      <dgm:spPr/>
      <dgm:t>
        <a:bodyPr/>
        <a:lstStyle/>
        <a:p>
          <a:endParaRPr lang="en-US"/>
        </a:p>
      </dgm:t>
    </dgm:pt>
    <dgm:pt modelId="{80D75684-EE6F-4D3B-83E4-ED0CDF2D482D}" type="sibTrans" cxnId="{036C56CE-7638-4D4F-B91B-9B3FA4705DA9}">
      <dgm:prSet/>
      <dgm:spPr/>
      <dgm:t>
        <a:bodyPr/>
        <a:lstStyle/>
        <a:p>
          <a:endParaRPr lang="en-US"/>
        </a:p>
      </dgm:t>
    </dgm:pt>
    <dgm:pt modelId="{34F67BA8-61BB-4774-A834-7FADD51DDED3}" type="pres">
      <dgm:prSet presAssocID="{4802E3B3-7D72-49A8-AD9C-E21CCAFE61BB}" presName="cycle" presStyleCnt="0">
        <dgm:presLayoutVars>
          <dgm:dir/>
          <dgm:resizeHandles val="exact"/>
        </dgm:presLayoutVars>
      </dgm:prSet>
      <dgm:spPr/>
    </dgm:pt>
    <dgm:pt modelId="{703EED9B-4AA4-4A1A-AAE9-BDCA83D948CB}" type="pres">
      <dgm:prSet presAssocID="{FAAEC827-E87A-43D7-A712-D00821BF45BF}" presName="node" presStyleLbl="node1" presStyleIdx="0" presStyleCnt="8" custRadScaleRad="100210" custRadScaleInc="4497">
        <dgm:presLayoutVars>
          <dgm:bulletEnabled val="1"/>
        </dgm:presLayoutVars>
      </dgm:prSet>
      <dgm:spPr/>
    </dgm:pt>
    <dgm:pt modelId="{ECDE2FF6-4AD6-4634-B3DB-17BB36714744}" type="pres">
      <dgm:prSet presAssocID="{FAAEC827-E87A-43D7-A712-D00821BF45BF}" presName="spNode" presStyleCnt="0"/>
      <dgm:spPr/>
    </dgm:pt>
    <dgm:pt modelId="{195A4641-C3C0-4D93-8E4C-FB607ADEC028}" type="pres">
      <dgm:prSet presAssocID="{7C975D5F-B28B-48B1-B047-9C3E6E26C6F6}" presName="sibTrans" presStyleLbl="sibTrans1D1" presStyleIdx="0" presStyleCnt="8"/>
      <dgm:spPr/>
    </dgm:pt>
    <dgm:pt modelId="{666E0A09-80A9-4689-9D71-EDE6025D3AC6}" type="pres">
      <dgm:prSet presAssocID="{E41CFE01-FCFE-48C7-9DC4-AA33DCD37D71}" presName="node" presStyleLbl="node1" presStyleIdx="1" presStyleCnt="8">
        <dgm:presLayoutVars>
          <dgm:bulletEnabled val="1"/>
        </dgm:presLayoutVars>
      </dgm:prSet>
      <dgm:spPr/>
    </dgm:pt>
    <dgm:pt modelId="{3C355417-991C-4B09-AAEB-EB63F44349B6}" type="pres">
      <dgm:prSet presAssocID="{E41CFE01-FCFE-48C7-9DC4-AA33DCD37D71}" presName="spNode" presStyleCnt="0"/>
      <dgm:spPr/>
    </dgm:pt>
    <dgm:pt modelId="{56196258-DA78-491B-B2D4-0A0E4C9660FA}" type="pres">
      <dgm:prSet presAssocID="{77270288-9CAE-447B-959B-11EE47EAE9AD}" presName="sibTrans" presStyleLbl="sibTrans1D1" presStyleIdx="1" presStyleCnt="8"/>
      <dgm:spPr/>
    </dgm:pt>
    <dgm:pt modelId="{1C3B9B45-FFFE-476D-93B0-B0A059C05A62}" type="pres">
      <dgm:prSet presAssocID="{D6DC96DF-8E04-4A07-AF6B-26EF00E084B4}" presName="node" presStyleLbl="node1" presStyleIdx="2" presStyleCnt="8">
        <dgm:presLayoutVars>
          <dgm:bulletEnabled val="1"/>
        </dgm:presLayoutVars>
      </dgm:prSet>
      <dgm:spPr/>
    </dgm:pt>
    <dgm:pt modelId="{6F589FDB-7FD1-4D58-896D-5B0C18466170}" type="pres">
      <dgm:prSet presAssocID="{D6DC96DF-8E04-4A07-AF6B-26EF00E084B4}" presName="spNode" presStyleCnt="0"/>
      <dgm:spPr/>
    </dgm:pt>
    <dgm:pt modelId="{6D2F8C69-7B76-4A68-9944-24722E46BD61}" type="pres">
      <dgm:prSet presAssocID="{5AA6F439-32FC-4C95-B087-2F655FE909E6}" presName="sibTrans" presStyleLbl="sibTrans1D1" presStyleIdx="2" presStyleCnt="8"/>
      <dgm:spPr/>
    </dgm:pt>
    <dgm:pt modelId="{A90E6BF0-A2E2-4146-B204-698EA2EDCD79}" type="pres">
      <dgm:prSet presAssocID="{BAB20B90-705B-4F33-9EFB-E90AF5CCEC94}" presName="node" presStyleLbl="node1" presStyleIdx="3" presStyleCnt="8">
        <dgm:presLayoutVars>
          <dgm:bulletEnabled val="1"/>
        </dgm:presLayoutVars>
      </dgm:prSet>
      <dgm:spPr/>
    </dgm:pt>
    <dgm:pt modelId="{F7F0C461-02E5-408A-A7C3-4DC78F232267}" type="pres">
      <dgm:prSet presAssocID="{BAB20B90-705B-4F33-9EFB-E90AF5CCEC94}" presName="spNode" presStyleCnt="0"/>
      <dgm:spPr/>
    </dgm:pt>
    <dgm:pt modelId="{AD91A616-AD81-4521-AAE6-24D2F51467B7}" type="pres">
      <dgm:prSet presAssocID="{982E12FE-AEBB-4F76-98C4-D4CA476717E6}" presName="sibTrans" presStyleLbl="sibTrans1D1" presStyleIdx="3" presStyleCnt="8"/>
      <dgm:spPr/>
    </dgm:pt>
    <dgm:pt modelId="{F0060A34-403A-4C8B-B378-51B3E875D62C}" type="pres">
      <dgm:prSet presAssocID="{910E5C0D-BF1B-4114-8D41-622B5BF9215D}" presName="node" presStyleLbl="node1" presStyleIdx="4" presStyleCnt="8">
        <dgm:presLayoutVars>
          <dgm:bulletEnabled val="1"/>
        </dgm:presLayoutVars>
      </dgm:prSet>
      <dgm:spPr/>
    </dgm:pt>
    <dgm:pt modelId="{2CEC57CC-1352-429A-A3D9-B20897616BD4}" type="pres">
      <dgm:prSet presAssocID="{910E5C0D-BF1B-4114-8D41-622B5BF9215D}" presName="spNode" presStyleCnt="0"/>
      <dgm:spPr/>
    </dgm:pt>
    <dgm:pt modelId="{AE51379B-B1D9-4B45-B091-E179D0D6E574}" type="pres">
      <dgm:prSet presAssocID="{0C80F846-F5E9-4659-AD9D-AE6A003DD718}" presName="sibTrans" presStyleLbl="sibTrans1D1" presStyleIdx="4" presStyleCnt="8"/>
      <dgm:spPr/>
    </dgm:pt>
    <dgm:pt modelId="{867A6CFE-F43A-4E14-950E-7DC03DB7DDF3}" type="pres">
      <dgm:prSet presAssocID="{B7D0C102-5A1F-4179-8EBC-9E043A10AC50}" presName="node" presStyleLbl="node1" presStyleIdx="5" presStyleCnt="8">
        <dgm:presLayoutVars>
          <dgm:bulletEnabled val="1"/>
        </dgm:presLayoutVars>
      </dgm:prSet>
      <dgm:spPr/>
    </dgm:pt>
    <dgm:pt modelId="{304862FA-0576-47D7-95E7-022B7D414E9E}" type="pres">
      <dgm:prSet presAssocID="{B7D0C102-5A1F-4179-8EBC-9E043A10AC50}" presName="spNode" presStyleCnt="0"/>
      <dgm:spPr/>
    </dgm:pt>
    <dgm:pt modelId="{F5B68944-FF40-4767-A450-8581C2FB5E3A}" type="pres">
      <dgm:prSet presAssocID="{1FE35669-7419-49E4-B8BE-012FD79D59C3}" presName="sibTrans" presStyleLbl="sibTrans1D1" presStyleIdx="5" presStyleCnt="8"/>
      <dgm:spPr/>
    </dgm:pt>
    <dgm:pt modelId="{E205BA6F-9215-4D3C-94A1-6F8260F3ABE1}" type="pres">
      <dgm:prSet presAssocID="{309ED925-6811-454E-89AA-2C77C4F25F5C}" presName="node" presStyleLbl="node1" presStyleIdx="6" presStyleCnt="8">
        <dgm:presLayoutVars>
          <dgm:bulletEnabled val="1"/>
        </dgm:presLayoutVars>
      </dgm:prSet>
      <dgm:spPr/>
    </dgm:pt>
    <dgm:pt modelId="{564B6F62-C5EC-411A-B067-8B9368E160B1}" type="pres">
      <dgm:prSet presAssocID="{309ED925-6811-454E-89AA-2C77C4F25F5C}" presName="spNode" presStyleCnt="0"/>
      <dgm:spPr/>
    </dgm:pt>
    <dgm:pt modelId="{728EA433-2009-401D-9966-C74EBEB3ABAE}" type="pres">
      <dgm:prSet presAssocID="{BB6CA16A-ACF0-4CE6-A04F-18630253DCD3}" presName="sibTrans" presStyleLbl="sibTrans1D1" presStyleIdx="6" presStyleCnt="8"/>
      <dgm:spPr/>
    </dgm:pt>
    <dgm:pt modelId="{5A92108F-4237-4A4F-8000-C5157B6B75E6}" type="pres">
      <dgm:prSet presAssocID="{85B3581B-3FC4-4D5F-8CD7-FE039ADDD4CD}" presName="node" presStyleLbl="node1" presStyleIdx="7" presStyleCnt="8">
        <dgm:presLayoutVars>
          <dgm:bulletEnabled val="1"/>
        </dgm:presLayoutVars>
      </dgm:prSet>
      <dgm:spPr/>
    </dgm:pt>
    <dgm:pt modelId="{BBBB966B-4118-4648-80B4-7D5132972464}" type="pres">
      <dgm:prSet presAssocID="{85B3581B-3FC4-4D5F-8CD7-FE039ADDD4CD}" presName="spNode" presStyleCnt="0"/>
      <dgm:spPr/>
    </dgm:pt>
    <dgm:pt modelId="{8009A875-2EEF-4CFC-B0E0-1692A310BFD6}" type="pres">
      <dgm:prSet presAssocID="{80D75684-EE6F-4D3B-83E4-ED0CDF2D482D}" presName="sibTrans" presStyleLbl="sibTrans1D1" presStyleIdx="7" presStyleCnt="8"/>
      <dgm:spPr/>
    </dgm:pt>
  </dgm:ptLst>
  <dgm:cxnLst>
    <dgm:cxn modelId="{237E650A-3EF4-409F-BE78-676B345E7E46}" srcId="{4802E3B3-7D72-49A8-AD9C-E21CCAFE61BB}" destId="{D6DC96DF-8E04-4A07-AF6B-26EF00E084B4}" srcOrd="2" destOrd="0" parTransId="{7FB1EB42-69B9-48AC-A630-CFF99A0B26AD}" sibTransId="{5AA6F439-32FC-4C95-B087-2F655FE909E6}"/>
    <dgm:cxn modelId="{EF0FF715-1A79-4C32-A720-367CC51BC012}" type="presOf" srcId="{4802E3B3-7D72-49A8-AD9C-E21CCAFE61BB}" destId="{34F67BA8-61BB-4774-A834-7FADD51DDED3}" srcOrd="0" destOrd="0" presId="urn:microsoft.com/office/officeart/2005/8/layout/cycle6"/>
    <dgm:cxn modelId="{6CA9F919-A793-4919-8E3E-997874D901C5}" type="presOf" srcId="{5AA6F439-32FC-4C95-B087-2F655FE909E6}" destId="{6D2F8C69-7B76-4A68-9944-24722E46BD61}" srcOrd="0" destOrd="0" presId="urn:microsoft.com/office/officeart/2005/8/layout/cycle6"/>
    <dgm:cxn modelId="{C13DB220-C6FE-40A1-9037-90F174D217B2}" srcId="{4802E3B3-7D72-49A8-AD9C-E21CCAFE61BB}" destId="{910E5C0D-BF1B-4114-8D41-622B5BF9215D}" srcOrd="4" destOrd="0" parTransId="{5C14B9DF-FC86-4C40-843E-3A5850A26DA2}" sibTransId="{0C80F846-F5E9-4659-AD9D-AE6A003DD718}"/>
    <dgm:cxn modelId="{DAA14D27-DF0F-405A-A453-E1E714744F4E}" type="presOf" srcId="{77270288-9CAE-447B-959B-11EE47EAE9AD}" destId="{56196258-DA78-491B-B2D4-0A0E4C9660FA}" srcOrd="0" destOrd="0" presId="urn:microsoft.com/office/officeart/2005/8/layout/cycle6"/>
    <dgm:cxn modelId="{2ED1F935-C310-4622-8498-31B29FBA4FA8}" type="presOf" srcId="{1FE35669-7419-49E4-B8BE-012FD79D59C3}" destId="{F5B68944-FF40-4767-A450-8581C2FB5E3A}" srcOrd="0" destOrd="0" presId="urn:microsoft.com/office/officeart/2005/8/layout/cycle6"/>
    <dgm:cxn modelId="{E4A8D83E-A8D3-4C74-BF91-3E4B7D57E1CE}" type="presOf" srcId="{BB6CA16A-ACF0-4CE6-A04F-18630253DCD3}" destId="{728EA433-2009-401D-9966-C74EBEB3ABAE}" srcOrd="0" destOrd="0" presId="urn:microsoft.com/office/officeart/2005/8/layout/cycle6"/>
    <dgm:cxn modelId="{9523BF5B-EC62-4DDC-8BD4-DC2E197688F5}" srcId="{4802E3B3-7D72-49A8-AD9C-E21CCAFE61BB}" destId="{309ED925-6811-454E-89AA-2C77C4F25F5C}" srcOrd="6" destOrd="0" parTransId="{BC646532-B8A3-4C72-AF07-27AC0DB01BAB}" sibTransId="{BB6CA16A-ACF0-4CE6-A04F-18630253DCD3}"/>
    <dgm:cxn modelId="{183BC55E-CCCF-447A-875F-97BABA002EA6}" srcId="{4802E3B3-7D72-49A8-AD9C-E21CCAFE61BB}" destId="{BAB20B90-705B-4F33-9EFB-E90AF5CCEC94}" srcOrd="3" destOrd="0" parTransId="{4E741608-2E9E-4AC6-9561-B8D66734ED8E}" sibTransId="{982E12FE-AEBB-4F76-98C4-D4CA476717E6}"/>
    <dgm:cxn modelId="{F4F9E346-EF69-4D01-9D35-147E3BC83C01}" type="presOf" srcId="{D6DC96DF-8E04-4A07-AF6B-26EF00E084B4}" destId="{1C3B9B45-FFFE-476D-93B0-B0A059C05A62}" srcOrd="0" destOrd="0" presId="urn:microsoft.com/office/officeart/2005/8/layout/cycle6"/>
    <dgm:cxn modelId="{8531054C-74F8-4094-B15B-F9C8C910B022}" srcId="{4802E3B3-7D72-49A8-AD9C-E21CCAFE61BB}" destId="{FAAEC827-E87A-43D7-A712-D00821BF45BF}" srcOrd="0" destOrd="0" parTransId="{06929126-6F16-470D-BC97-05AE65804DB4}" sibTransId="{7C975D5F-B28B-48B1-B047-9C3E6E26C6F6}"/>
    <dgm:cxn modelId="{A5171A4D-7B4A-4E8E-BB9E-CA0E2FC171DC}" type="presOf" srcId="{FAAEC827-E87A-43D7-A712-D00821BF45BF}" destId="{703EED9B-4AA4-4A1A-AAE9-BDCA83D948CB}" srcOrd="0" destOrd="0" presId="urn:microsoft.com/office/officeart/2005/8/layout/cycle6"/>
    <dgm:cxn modelId="{75F55A73-9F46-44D4-B99F-25AC7BA13BE7}" type="presOf" srcId="{982E12FE-AEBB-4F76-98C4-D4CA476717E6}" destId="{AD91A616-AD81-4521-AAE6-24D2F51467B7}" srcOrd="0" destOrd="0" presId="urn:microsoft.com/office/officeart/2005/8/layout/cycle6"/>
    <dgm:cxn modelId="{6FE0A453-8D75-4937-AB16-5CD5C7F8D302}" type="presOf" srcId="{309ED925-6811-454E-89AA-2C77C4F25F5C}" destId="{E205BA6F-9215-4D3C-94A1-6F8260F3ABE1}" srcOrd="0" destOrd="0" presId="urn:microsoft.com/office/officeart/2005/8/layout/cycle6"/>
    <dgm:cxn modelId="{24C50B7C-15C6-4B00-972C-4182E40D9E8B}" type="presOf" srcId="{85B3581B-3FC4-4D5F-8CD7-FE039ADDD4CD}" destId="{5A92108F-4237-4A4F-8000-C5157B6B75E6}" srcOrd="0" destOrd="0" presId="urn:microsoft.com/office/officeart/2005/8/layout/cycle6"/>
    <dgm:cxn modelId="{28F0387F-88C3-43DA-B77A-FA17BF5424CF}" srcId="{4802E3B3-7D72-49A8-AD9C-E21CCAFE61BB}" destId="{E41CFE01-FCFE-48C7-9DC4-AA33DCD37D71}" srcOrd="1" destOrd="0" parTransId="{70D93FFB-8626-4E92-B4B9-FA6551EC361C}" sibTransId="{77270288-9CAE-447B-959B-11EE47EAE9AD}"/>
    <dgm:cxn modelId="{1CDDAC80-62A7-4514-93BC-1C2C794AC90A}" type="presOf" srcId="{0C80F846-F5E9-4659-AD9D-AE6A003DD718}" destId="{AE51379B-B1D9-4B45-B091-E179D0D6E574}" srcOrd="0" destOrd="0" presId="urn:microsoft.com/office/officeart/2005/8/layout/cycle6"/>
    <dgm:cxn modelId="{837B8B93-CDD6-4F10-B5FB-824FFA94FE7D}" srcId="{4802E3B3-7D72-49A8-AD9C-E21CCAFE61BB}" destId="{B7D0C102-5A1F-4179-8EBC-9E043A10AC50}" srcOrd="5" destOrd="0" parTransId="{722776DD-8D3A-4D53-9FA7-B58EF212AB6E}" sibTransId="{1FE35669-7419-49E4-B8BE-012FD79D59C3}"/>
    <dgm:cxn modelId="{8374669F-9ACA-4D3B-BB5F-7D621CFACC48}" type="presOf" srcId="{80D75684-EE6F-4D3B-83E4-ED0CDF2D482D}" destId="{8009A875-2EEF-4CFC-B0E0-1692A310BFD6}" srcOrd="0" destOrd="0" presId="urn:microsoft.com/office/officeart/2005/8/layout/cycle6"/>
    <dgm:cxn modelId="{DB7026BD-B587-4F81-9680-27560816C546}" type="presOf" srcId="{B7D0C102-5A1F-4179-8EBC-9E043A10AC50}" destId="{867A6CFE-F43A-4E14-950E-7DC03DB7DDF3}" srcOrd="0" destOrd="0" presId="urn:microsoft.com/office/officeart/2005/8/layout/cycle6"/>
    <dgm:cxn modelId="{77A899C2-7AB4-4ACD-8AB5-59946E512E26}" type="presOf" srcId="{910E5C0D-BF1B-4114-8D41-622B5BF9215D}" destId="{F0060A34-403A-4C8B-B378-51B3E875D62C}" srcOrd="0" destOrd="0" presId="urn:microsoft.com/office/officeart/2005/8/layout/cycle6"/>
    <dgm:cxn modelId="{42CBE6C4-311E-4486-B053-A8C67EC4D4B7}" type="presOf" srcId="{7C975D5F-B28B-48B1-B047-9C3E6E26C6F6}" destId="{195A4641-C3C0-4D93-8E4C-FB607ADEC028}" srcOrd="0" destOrd="0" presId="urn:microsoft.com/office/officeart/2005/8/layout/cycle6"/>
    <dgm:cxn modelId="{5EE081C5-BD7B-459D-96E9-50E73E51EDE0}" type="presOf" srcId="{BAB20B90-705B-4F33-9EFB-E90AF5CCEC94}" destId="{A90E6BF0-A2E2-4146-B204-698EA2EDCD79}" srcOrd="0" destOrd="0" presId="urn:microsoft.com/office/officeart/2005/8/layout/cycle6"/>
    <dgm:cxn modelId="{036C56CE-7638-4D4F-B91B-9B3FA4705DA9}" srcId="{4802E3B3-7D72-49A8-AD9C-E21CCAFE61BB}" destId="{85B3581B-3FC4-4D5F-8CD7-FE039ADDD4CD}" srcOrd="7" destOrd="0" parTransId="{8E1B89B5-6864-4498-846D-72E3602470EB}" sibTransId="{80D75684-EE6F-4D3B-83E4-ED0CDF2D482D}"/>
    <dgm:cxn modelId="{28E94CE9-B70C-4838-8BEA-E2DB707641EE}" type="presOf" srcId="{E41CFE01-FCFE-48C7-9DC4-AA33DCD37D71}" destId="{666E0A09-80A9-4689-9D71-EDE6025D3AC6}" srcOrd="0" destOrd="0" presId="urn:microsoft.com/office/officeart/2005/8/layout/cycle6"/>
    <dgm:cxn modelId="{D78C5304-934C-4200-A8C4-956FD8349C68}" type="presParOf" srcId="{34F67BA8-61BB-4774-A834-7FADD51DDED3}" destId="{703EED9B-4AA4-4A1A-AAE9-BDCA83D948CB}" srcOrd="0" destOrd="0" presId="urn:microsoft.com/office/officeart/2005/8/layout/cycle6"/>
    <dgm:cxn modelId="{14E75729-5BE1-462B-8207-4BEB419974BA}" type="presParOf" srcId="{34F67BA8-61BB-4774-A834-7FADD51DDED3}" destId="{ECDE2FF6-4AD6-4634-B3DB-17BB36714744}" srcOrd="1" destOrd="0" presId="urn:microsoft.com/office/officeart/2005/8/layout/cycle6"/>
    <dgm:cxn modelId="{CDB132E3-0DEA-4FC9-865C-9836C613C72E}" type="presParOf" srcId="{34F67BA8-61BB-4774-A834-7FADD51DDED3}" destId="{195A4641-C3C0-4D93-8E4C-FB607ADEC028}" srcOrd="2" destOrd="0" presId="urn:microsoft.com/office/officeart/2005/8/layout/cycle6"/>
    <dgm:cxn modelId="{590D2638-6377-4859-98B5-C6A3EB082E7B}" type="presParOf" srcId="{34F67BA8-61BB-4774-A834-7FADD51DDED3}" destId="{666E0A09-80A9-4689-9D71-EDE6025D3AC6}" srcOrd="3" destOrd="0" presId="urn:microsoft.com/office/officeart/2005/8/layout/cycle6"/>
    <dgm:cxn modelId="{FB976105-3A93-47B8-B8ED-E63E024CC8D1}" type="presParOf" srcId="{34F67BA8-61BB-4774-A834-7FADD51DDED3}" destId="{3C355417-991C-4B09-AAEB-EB63F44349B6}" srcOrd="4" destOrd="0" presId="urn:microsoft.com/office/officeart/2005/8/layout/cycle6"/>
    <dgm:cxn modelId="{05966B46-B801-476E-A384-C1DD530D3F11}" type="presParOf" srcId="{34F67BA8-61BB-4774-A834-7FADD51DDED3}" destId="{56196258-DA78-491B-B2D4-0A0E4C9660FA}" srcOrd="5" destOrd="0" presId="urn:microsoft.com/office/officeart/2005/8/layout/cycle6"/>
    <dgm:cxn modelId="{6F899342-C9EE-4534-8253-3D0E9A82171A}" type="presParOf" srcId="{34F67BA8-61BB-4774-A834-7FADD51DDED3}" destId="{1C3B9B45-FFFE-476D-93B0-B0A059C05A62}" srcOrd="6" destOrd="0" presId="urn:microsoft.com/office/officeart/2005/8/layout/cycle6"/>
    <dgm:cxn modelId="{A5031761-9863-4811-93D7-82E554ED38AE}" type="presParOf" srcId="{34F67BA8-61BB-4774-A834-7FADD51DDED3}" destId="{6F589FDB-7FD1-4D58-896D-5B0C18466170}" srcOrd="7" destOrd="0" presId="urn:microsoft.com/office/officeart/2005/8/layout/cycle6"/>
    <dgm:cxn modelId="{19EE4C4B-050C-419D-B773-3DD991B0E15C}" type="presParOf" srcId="{34F67BA8-61BB-4774-A834-7FADD51DDED3}" destId="{6D2F8C69-7B76-4A68-9944-24722E46BD61}" srcOrd="8" destOrd="0" presId="urn:microsoft.com/office/officeart/2005/8/layout/cycle6"/>
    <dgm:cxn modelId="{4948ABA0-810D-45CE-90F8-4A368BA03A7E}" type="presParOf" srcId="{34F67BA8-61BB-4774-A834-7FADD51DDED3}" destId="{A90E6BF0-A2E2-4146-B204-698EA2EDCD79}" srcOrd="9" destOrd="0" presId="urn:microsoft.com/office/officeart/2005/8/layout/cycle6"/>
    <dgm:cxn modelId="{40E22D52-7D28-4194-9844-E14DDECE9AD7}" type="presParOf" srcId="{34F67BA8-61BB-4774-A834-7FADD51DDED3}" destId="{F7F0C461-02E5-408A-A7C3-4DC78F232267}" srcOrd="10" destOrd="0" presId="urn:microsoft.com/office/officeart/2005/8/layout/cycle6"/>
    <dgm:cxn modelId="{74D8CB12-827C-451A-919B-773AFC68CEB2}" type="presParOf" srcId="{34F67BA8-61BB-4774-A834-7FADD51DDED3}" destId="{AD91A616-AD81-4521-AAE6-24D2F51467B7}" srcOrd="11" destOrd="0" presId="urn:microsoft.com/office/officeart/2005/8/layout/cycle6"/>
    <dgm:cxn modelId="{9E293A2A-E17F-40D3-942E-C5E18B41D5B7}" type="presParOf" srcId="{34F67BA8-61BB-4774-A834-7FADD51DDED3}" destId="{F0060A34-403A-4C8B-B378-51B3E875D62C}" srcOrd="12" destOrd="0" presId="urn:microsoft.com/office/officeart/2005/8/layout/cycle6"/>
    <dgm:cxn modelId="{768999C8-E732-4BB0-99A4-0A6985CB2984}" type="presParOf" srcId="{34F67BA8-61BB-4774-A834-7FADD51DDED3}" destId="{2CEC57CC-1352-429A-A3D9-B20897616BD4}" srcOrd="13" destOrd="0" presId="urn:microsoft.com/office/officeart/2005/8/layout/cycle6"/>
    <dgm:cxn modelId="{8E7680E4-50C6-45A9-945B-25C942ABBAE8}" type="presParOf" srcId="{34F67BA8-61BB-4774-A834-7FADD51DDED3}" destId="{AE51379B-B1D9-4B45-B091-E179D0D6E574}" srcOrd="14" destOrd="0" presId="urn:microsoft.com/office/officeart/2005/8/layout/cycle6"/>
    <dgm:cxn modelId="{BBF0628E-DE58-462A-9AF4-8DDF0ECAB361}" type="presParOf" srcId="{34F67BA8-61BB-4774-A834-7FADD51DDED3}" destId="{867A6CFE-F43A-4E14-950E-7DC03DB7DDF3}" srcOrd="15" destOrd="0" presId="urn:microsoft.com/office/officeart/2005/8/layout/cycle6"/>
    <dgm:cxn modelId="{BB27E47F-C363-4429-9C40-CCF69D85D985}" type="presParOf" srcId="{34F67BA8-61BB-4774-A834-7FADD51DDED3}" destId="{304862FA-0576-47D7-95E7-022B7D414E9E}" srcOrd="16" destOrd="0" presId="urn:microsoft.com/office/officeart/2005/8/layout/cycle6"/>
    <dgm:cxn modelId="{48C8224F-FE56-4D49-8C8B-1958BE0B5B83}" type="presParOf" srcId="{34F67BA8-61BB-4774-A834-7FADD51DDED3}" destId="{F5B68944-FF40-4767-A450-8581C2FB5E3A}" srcOrd="17" destOrd="0" presId="urn:microsoft.com/office/officeart/2005/8/layout/cycle6"/>
    <dgm:cxn modelId="{E09206DA-8CDD-4839-847A-0EC89BC2CC08}" type="presParOf" srcId="{34F67BA8-61BB-4774-A834-7FADD51DDED3}" destId="{E205BA6F-9215-4D3C-94A1-6F8260F3ABE1}" srcOrd="18" destOrd="0" presId="urn:microsoft.com/office/officeart/2005/8/layout/cycle6"/>
    <dgm:cxn modelId="{C260B678-D063-4C84-85FD-1A90E12D79BB}" type="presParOf" srcId="{34F67BA8-61BB-4774-A834-7FADD51DDED3}" destId="{564B6F62-C5EC-411A-B067-8B9368E160B1}" srcOrd="19" destOrd="0" presId="urn:microsoft.com/office/officeart/2005/8/layout/cycle6"/>
    <dgm:cxn modelId="{3C141D59-3516-4050-B636-18E6E8789AC3}" type="presParOf" srcId="{34F67BA8-61BB-4774-A834-7FADD51DDED3}" destId="{728EA433-2009-401D-9966-C74EBEB3ABAE}" srcOrd="20" destOrd="0" presId="urn:microsoft.com/office/officeart/2005/8/layout/cycle6"/>
    <dgm:cxn modelId="{6FA48D57-1196-4EE8-9C3B-9639BBEF3A1B}" type="presParOf" srcId="{34F67BA8-61BB-4774-A834-7FADD51DDED3}" destId="{5A92108F-4237-4A4F-8000-C5157B6B75E6}" srcOrd="21" destOrd="0" presId="urn:microsoft.com/office/officeart/2005/8/layout/cycle6"/>
    <dgm:cxn modelId="{4F0E5758-6A37-4E6C-B652-82D990BA07C3}" type="presParOf" srcId="{34F67BA8-61BB-4774-A834-7FADD51DDED3}" destId="{BBBB966B-4118-4648-80B4-7D5132972464}" srcOrd="22" destOrd="0" presId="urn:microsoft.com/office/officeart/2005/8/layout/cycle6"/>
    <dgm:cxn modelId="{67F7EC24-CBEA-4202-9998-58F0E93834E8}" type="presParOf" srcId="{34F67BA8-61BB-4774-A834-7FADD51DDED3}" destId="{8009A875-2EEF-4CFC-B0E0-1692A310BFD6}"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9CD1D-C0A9-4CA0-AFEB-06D9A6EA15B3}" type="doc">
      <dgm:prSet loTypeId="urn:microsoft.com/office/officeart/2005/8/layout/lProcess2" loCatId="list" qsTypeId="urn:microsoft.com/office/officeart/2005/8/quickstyle/simple1" qsCatId="simple" csTypeId="urn:microsoft.com/office/officeart/2005/8/colors/accent1_5" csCatId="accent1" phldr="1"/>
      <dgm:spPr/>
      <dgm:t>
        <a:bodyPr/>
        <a:lstStyle/>
        <a:p>
          <a:endParaRPr lang="en-US"/>
        </a:p>
      </dgm:t>
    </dgm:pt>
    <dgm:pt modelId="{1C5EB6F9-C05B-47AD-B32D-11677368FDBA}">
      <dgm:prSet phldrT="[Text]" custT="1"/>
      <dgm:spPr/>
      <dgm:t>
        <a:bodyPr/>
        <a:lstStyle/>
        <a:p>
          <a:r>
            <a:rPr lang="en-US" sz="3200" dirty="0"/>
            <a:t>Incumbent Workers</a:t>
          </a:r>
        </a:p>
      </dgm:t>
    </dgm:pt>
    <dgm:pt modelId="{DE40167F-0B9D-40A1-AB02-8F0B73F71006}" type="parTrans" cxnId="{93F8B18D-AE4C-41D7-B3F6-013059D435F8}">
      <dgm:prSet/>
      <dgm:spPr/>
      <dgm:t>
        <a:bodyPr/>
        <a:lstStyle/>
        <a:p>
          <a:endParaRPr lang="en-US"/>
        </a:p>
      </dgm:t>
    </dgm:pt>
    <dgm:pt modelId="{2507B1BA-DBED-4751-99E2-0B4F9F278028}" type="sibTrans" cxnId="{93F8B18D-AE4C-41D7-B3F6-013059D435F8}">
      <dgm:prSet/>
      <dgm:spPr/>
      <dgm:t>
        <a:bodyPr/>
        <a:lstStyle/>
        <a:p>
          <a:endParaRPr lang="en-US"/>
        </a:p>
      </dgm:t>
    </dgm:pt>
    <dgm:pt modelId="{C9D39700-708B-4E1D-A3E4-23B98367D429}">
      <dgm:prSet phldrT="[Text]" custT="1"/>
      <dgm:spPr/>
      <dgm:t>
        <a:bodyPr/>
        <a:lstStyle/>
        <a:p>
          <a:pPr algn="l"/>
          <a:r>
            <a:rPr lang="en-US" sz="1800" i="1" dirty="0"/>
            <a:t>IL Workforce Tracking System</a:t>
          </a:r>
        </a:p>
        <a:p>
          <a:pPr algn="l"/>
          <a:r>
            <a:rPr lang="en-US" sz="1800" dirty="0"/>
            <a:t>      </a:t>
          </a:r>
          <a:r>
            <a:rPr lang="en-US" sz="1500" dirty="0"/>
            <a:t>Workers</a:t>
          </a:r>
        </a:p>
        <a:p>
          <a:pPr algn="l"/>
          <a:r>
            <a:rPr lang="en-US" sz="1500" dirty="0"/>
            <a:t>      Training Information</a:t>
          </a:r>
        </a:p>
        <a:p>
          <a:pPr algn="l"/>
          <a:r>
            <a:rPr lang="en-US" sz="1500" dirty="0"/>
            <a:t>      Outcomes</a:t>
          </a:r>
        </a:p>
      </dgm:t>
    </dgm:pt>
    <dgm:pt modelId="{830723F3-2722-4EA0-9C5D-FF1B4001F9BB}" type="parTrans" cxnId="{68982E85-3BC0-4D8E-A3AB-9568A4451A16}">
      <dgm:prSet/>
      <dgm:spPr/>
      <dgm:t>
        <a:bodyPr/>
        <a:lstStyle/>
        <a:p>
          <a:endParaRPr lang="en-US"/>
        </a:p>
      </dgm:t>
    </dgm:pt>
    <dgm:pt modelId="{4B49612C-57EA-4A85-8A94-C599E544769B}" type="sibTrans" cxnId="{68982E85-3BC0-4D8E-A3AB-9568A4451A16}">
      <dgm:prSet/>
      <dgm:spPr/>
      <dgm:t>
        <a:bodyPr/>
        <a:lstStyle/>
        <a:p>
          <a:endParaRPr lang="en-US"/>
        </a:p>
      </dgm:t>
    </dgm:pt>
    <dgm:pt modelId="{5DFE238C-10A9-42D7-B6A3-DA23B7B09DFA}">
      <dgm:prSet phldrT="[Text]" custT="1"/>
      <dgm:spPr/>
      <dgm:t>
        <a:bodyPr/>
        <a:lstStyle/>
        <a:p>
          <a:pPr algn="l"/>
          <a:r>
            <a:rPr lang="en-US" sz="1800" dirty="0"/>
            <a:t>Monthly Cost Reporting</a:t>
          </a:r>
        </a:p>
      </dgm:t>
    </dgm:pt>
    <dgm:pt modelId="{13324CD6-BBD8-456A-B88F-435F215E40E8}" type="parTrans" cxnId="{0297CBDA-2BF7-4A3D-A433-17F0F1B7CFDC}">
      <dgm:prSet/>
      <dgm:spPr/>
      <dgm:t>
        <a:bodyPr/>
        <a:lstStyle/>
        <a:p>
          <a:endParaRPr lang="en-US"/>
        </a:p>
      </dgm:t>
    </dgm:pt>
    <dgm:pt modelId="{ACC9274D-D64D-4D86-B5D7-34495B50C51A}" type="sibTrans" cxnId="{0297CBDA-2BF7-4A3D-A433-17F0F1B7CFDC}">
      <dgm:prSet/>
      <dgm:spPr/>
      <dgm:t>
        <a:bodyPr/>
        <a:lstStyle/>
        <a:p>
          <a:endParaRPr lang="en-US"/>
        </a:p>
      </dgm:t>
    </dgm:pt>
    <dgm:pt modelId="{0D2EC3DB-E005-4AFE-9589-3C40CD47C3D0}">
      <dgm:prSet phldrT="[Text]" custT="1"/>
      <dgm:spPr/>
      <dgm:t>
        <a:bodyPr/>
        <a:lstStyle/>
        <a:p>
          <a:r>
            <a:rPr lang="en-US" sz="3200" dirty="0"/>
            <a:t>WIOA Participants</a:t>
          </a:r>
        </a:p>
      </dgm:t>
    </dgm:pt>
    <dgm:pt modelId="{FBE2B79D-B6B4-4B5D-92FC-A2464081A153}" type="parTrans" cxnId="{61AB6C59-74B2-4692-9390-36D19BFCDE46}">
      <dgm:prSet/>
      <dgm:spPr/>
      <dgm:t>
        <a:bodyPr/>
        <a:lstStyle/>
        <a:p>
          <a:endParaRPr lang="en-US"/>
        </a:p>
      </dgm:t>
    </dgm:pt>
    <dgm:pt modelId="{D6E90001-5D06-468F-AB42-C1E5982E00FE}" type="sibTrans" cxnId="{61AB6C59-74B2-4692-9390-36D19BFCDE46}">
      <dgm:prSet/>
      <dgm:spPr/>
      <dgm:t>
        <a:bodyPr/>
        <a:lstStyle/>
        <a:p>
          <a:endParaRPr lang="en-US"/>
        </a:p>
      </dgm:t>
    </dgm:pt>
    <dgm:pt modelId="{896F6AF2-76D3-4272-AC6C-D0150F0E3111}">
      <dgm:prSet phldrT="[Text]" custT="1"/>
      <dgm:spPr>
        <a:solidFill>
          <a:schemeClr val="accent1">
            <a:alpha val="90000"/>
          </a:schemeClr>
        </a:solidFill>
      </dgm:spPr>
      <dgm:t>
        <a:bodyPr/>
        <a:lstStyle/>
        <a:p>
          <a:pPr algn="l"/>
          <a:r>
            <a:rPr lang="en-US" sz="1800" i="1" dirty="0"/>
            <a:t>IL Workforce Development System</a:t>
          </a:r>
        </a:p>
        <a:p>
          <a:pPr algn="l"/>
          <a:r>
            <a:rPr lang="en-US" sz="1500" dirty="0"/>
            <a:t>      Eligibility &amp; Services  Provided</a:t>
          </a:r>
        </a:p>
        <a:p>
          <a:pPr algn="l"/>
          <a:r>
            <a:rPr lang="en-US" sz="1500" dirty="0"/>
            <a:t>      Case notes</a:t>
          </a:r>
        </a:p>
        <a:p>
          <a:pPr algn="l"/>
          <a:r>
            <a:rPr lang="en-US" sz="1500" dirty="0"/>
            <a:t>      Outcomes</a:t>
          </a:r>
        </a:p>
      </dgm:t>
    </dgm:pt>
    <dgm:pt modelId="{376B62E8-9A28-4BFF-996D-8A7FDC23578A}" type="parTrans" cxnId="{B14981F3-FB63-4141-BEF1-07BF057A5D9B}">
      <dgm:prSet/>
      <dgm:spPr/>
      <dgm:t>
        <a:bodyPr/>
        <a:lstStyle/>
        <a:p>
          <a:endParaRPr lang="en-US"/>
        </a:p>
      </dgm:t>
    </dgm:pt>
    <dgm:pt modelId="{6B25D6C3-E226-473C-BE91-BCE0F23A4BFD}" type="sibTrans" cxnId="{B14981F3-FB63-4141-BEF1-07BF057A5D9B}">
      <dgm:prSet/>
      <dgm:spPr/>
      <dgm:t>
        <a:bodyPr/>
        <a:lstStyle/>
        <a:p>
          <a:endParaRPr lang="en-US"/>
        </a:p>
      </dgm:t>
    </dgm:pt>
    <dgm:pt modelId="{A573550C-864D-44DB-820A-82658B24DA04}">
      <dgm:prSet custT="1"/>
      <dgm:spPr/>
      <dgm:t>
        <a:bodyPr/>
        <a:lstStyle/>
        <a:p>
          <a:pPr algn="l"/>
          <a:r>
            <a:rPr lang="en-US" sz="1800" dirty="0"/>
            <a:t>Quarterly Reports</a:t>
          </a:r>
        </a:p>
      </dgm:t>
    </dgm:pt>
    <dgm:pt modelId="{D205F278-2ED1-4B63-BB19-860F05F1FA5B}" type="parTrans" cxnId="{7F2C888C-DB03-43FF-B842-BB0B56B54E1A}">
      <dgm:prSet/>
      <dgm:spPr/>
      <dgm:t>
        <a:bodyPr/>
        <a:lstStyle/>
        <a:p>
          <a:endParaRPr lang="en-US"/>
        </a:p>
      </dgm:t>
    </dgm:pt>
    <dgm:pt modelId="{9BC632C4-5706-465E-90FE-88BC5DCF0720}" type="sibTrans" cxnId="{7F2C888C-DB03-43FF-B842-BB0B56B54E1A}">
      <dgm:prSet/>
      <dgm:spPr/>
      <dgm:t>
        <a:bodyPr/>
        <a:lstStyle/>
        <a:p>
          <a:endParaRPr lang="en-US"/>
        </a:p>
      </dgm:t>
    </dgm:pt>
    <dgm:pt modelId="{0288234A-7AF6-4AD9-B8FE-E6FF57730A36}">
      <dgm:prSet/>
      <dgm:spPr>
        <a:solidFill>
          <a:schemeClr val="accent1">
            <a:hueOff val="0"/>
            <a:satOff val="0"/>
            <a:lumOff val="0"/>
            <a:alpha val="77000"/>
          </a:schemeClr>
        </a:solidFill>
      </dgm:spPr>
      <dgm:t>
        <a:bodyPr/>
        <a:lstStyle/>
        <a:p>
          <a:pPr algn="l"/>
          <a:r>
            <a:rPr lang="en-US" dirty="0"/>
            <a:t>Monthly Cost Reporting</a:t>
          </a:r>
        </a:p>
      </dgm:t>
    </dgm:pt>
    <dgm:pt modelId="{A0E2ABF1-36B2-4277-A215-EC473CBBA909}" type="parTrans" cxnId="{2895BF52-2076-46E0-A218-DE06AFC80EB0}">
      <dgm:prSet/>
      <dgm:spPr/>
      <dgm:t>
        <a:bodyPr/>
        <a:lstStyle/>
        <a:p>
          <a:endParaRPr lang="en-US"/>
        </a:p>
      </dgm:t>
    </dgm:pt>
    <dgm:pt modelId="{6F4E3DB2-3098-43DB-B377-A38F4C21F4B4}" type="sibTrans" cxnId="{2895BF52-2076-46E0-A218-DE06AFC80EB0}">
      <dgm:prSet/>
      <dgm:spPr/>
      <dgm:t>
        <a:bodyPr/>
        <a:lstStyle/>
        <a:p>
          <a:endParaRPr lang="en-US"/>
        </a:p>
      </dgm:t>
    </dgm:pt>
    <dgm:pt modelId="{796E6ED5-5742-47EB-92C5-47A96A33691D}">
      <dgm:prSet/>
      <dgm:spPr>
        <a:solidFill>
          <a:schemeClr val="accent1">
            <a:hueOff val="0"/>
            <a:satOff val="0"/>
            <a:lumOff val="0"/>
            <a:alpha val="71000"/>
          </a:schemeClr>
        </a:solidFill>
      </dgm:spPr>
      <dgm:t>
        <a:bodyPr/>
        <a:lstStyle/>
        <a:p>
          <a:pPr algn="l"/>
          <a:r>
            <a:rPr lang="en-US" dirty="0"/>
            <a:t>Quarterly Reports</a:t>
          </a:r>
        </a:p>
      </dgm:t>
    </dgm:pt>
    <dgm:pt modelId="{3E786A1A-4D77-4CC3-B1D6-3D72F9B8574B}" type="parTrans" cxnId="{7767E7ED-D621-4A64-95F4-DEAD0AFF0A6A}">
      <dgm:prSet/>
      <dgm:spPr/>
      <dgm:t>
        <a:bodyPr/>
        <a:lstStyle/>
        <a:p>
          <a:endParaRPr lang="en-US"/>
        </a:p>
      </dgm:t>
    </dgm:pt>
    <dgm:pt modelId="{70551A28-D1E5-426E-93CC-56BB05CF77AC}" type="sibTrans" cxnId="{7767E7ED-D621-4A64-95F4-DEAD0AFF0A6A}">
      <dgm:prSet/>
      <dgm:spPr/>
      <dgm:t>
        <a:bodyPr/>
        <a:lstStyle/>
        <a:p>
          <a:endParaRPr lang="en-US"/>
        </a:p>
      </dgm:t>
    </dgm:pt>
    <dgm:pt modelId="{E08A1737-63ED-433F-8083-25F90DB428EE}">
      <dgm:prSet phldrT="[Text]" custT="1"/>
      <dgm:spPr>
        <a:solidFill>
          <a:schemeClr val="accent1">
            <a:hueOff val="0"/>
            <a:satOff val="0"/>
            <a:lumOff val="0"/>
            <a:alpha val="83000"/>
          </a:schemeClr>
        </a:solidFill>
      </dgm:spPr>
      <dgm:t>
        <a:bodyPr/>
        <a:lstStyle/>
        <a:p>
          <a:pPr algn="l"/>
          <a:r>
            <a:rPr lang="en-US" sz="1800" i="1" dirty="0"/>
            <a:t>Illinois </a:t>
          </a:r>
          <a:r>
            <a:rPr lang="en-US" sz="1800" i="1" dirty="0" err="1"/>
            <a:t>workNet</a:t>
          </a:r>
          <a:r>
            <a:rPr lang="en-US" sz="1800" i="1" dirty="0"/>
            <a:t> Portal</a:t>
          </a:r>
        </a:p>
        <a:p>
          <a:pPr algn="l"/>
          <a:r>
            <a:rPr lang="en-US" sz="1800" i="1" dirty="0"/>
            <a:t>  </a:t>
          </a:r>
          <a:r>
            <a:rPr lang="en-US" sz="1500" dirty="0"/>
            <a:t>Youth Pathways Program</a:t>
          </a:r>
        </a:p>
      </dgm:t>
    </dgm:pt>
    <dgm:pt modelId="{A82FF47F-A92C-40E1-8BB0-30C53A1A0ED0}" type="sibTrans" cxnId="{25109195-2406-4C9D-BD96-8BEEE59311DA}">
      <dgm:prSet/>
      <dgm:spPr/>
      <dgm:t>
        <a:bodyPr/>
        <a:lstStyle/>
        <a:p>
          <a:endParaRPr lang="en-US"/>
        </a:p>
      </dgm:t>
    </dgm:pt>
    <dgm:pt modelId="{19E2E1AE-3C6E-4ED2-BF88-EB81A1D50781}" type="parTrans" cxnId="{25109195-2406-4C9D-BD96-8BEEE59311DA}">
      <dgm:prSet/>
      <dgm:spPr/>
      <dgm:t>
        <a:bodyPr/>
        <a:lstStyle/>
        <a:p>
          <a:endParaRPr lang="en-US"/>
        </a:p>
      </dgm:t>
    </dgm:pt>
    <dgm:pt modelId="{57D68310-840C-4A71-A2E2-D5D71FE2262F}" type="pres">
      <dgm:prSet presAssocID="{7B19CD1D-C0A9-4CA0-AFEB-06D9A6EA15B3}" presName="theList" presStyleCnt="0">
        <dgm:presLayoutVars>
          <dgm:dir/>
          <dgm:animLvl val="lvl"/>
          <dgm:resizeHandles val="exact"/>
        </dgm:presLayoutVars>
      </dgm:prSet>
      <dgm:spPr/>
    </dgm:pt>
    <dgm:pt modelId="{AA769F41-0326-4B20-BABC-8BD4F11FBF8E}" type="pres">
      <dgm:prSet presAssocID="{1C5EB6F9-C05B-47AD-B32D-11677368FDBA}" presName="compNode" presStyleCnt="0"/>
      <dgm:spPr/>
    </dgm:pt>
    <dgm:pt modelId="{96B222D5-7EA6-44B4-A6E2-FE086E749C38}" type="pres">
      <dgm:prSet presAssocID="{1C5EB6F9-C05B-47AD-B32D-11677368FDBA}" presName="aNode" presStyleLbl="bgShp" presStyleIdx="0" presStyleCnt="2"/>
      <dgm:spPr/>
    </dgm:pt>
    <dgm:pt modelId="{505DC6F9-3E7A-4375-9F67-7B2A0DB2F3FA}" type="pres">
      <dgm:prSet presAssocID="{1C5EB6F9-C05B-47AD-B32D-11677368FDBA}" presName="textNode" presStyleLbl="bgShp" presStyleIdx="0" presStyleCnt="2"/>
      <dgm:spPr/>
    </dgm:pt>
    <dgm:pt modelId="{9A51F608-0DB8-4D4C-9D9A-CF736C994EBB}" type="pres">
      <dgm:prSet presAssocID="{1C5EB6F9-C05B-47AD-B32D-11677368FDBA}" presName="compChildNode" presStyleCnt="0"/>
      <dgm:spPr/>
    </dgm:pt>
    <dgm:pt modelId="{36C1DEB9-F29D-4A98-86F2-486C4283CC64}" type="pres">
      <dgm:prSet presAssocID="{1C5EB6F9-C05B-47AD-B32D-11677368FDBA}" presName="theInnerList" presStyleCnt="0"/>
      <dgm:spPr/>
    </dgm:pt>
    <dgm:pt modelId="{4A9B521E-19C1-4C5A-9845-D3626410DC10}" type="pres">
      <dgm:prSet presAssocID="{C9D39700-708B-4E1D-A3E4-23B98367D429}" presName="childNode" presStyleLbl="node1" presStyleIdx="0" presStyleCnt="7" custScaleY="197061">
        <dgm:presLayoutVars>
          <dgm:bulletEnabled val="1"/>
        </dgm:presLayoutVars>
      </dgm:prSet>
      <dgm:spPr/>
    </dgm:pt>
    <dgm:pt modelId="{9746620D-50EC-4503-A871-4ED155F7ADAB}" type="pres">
      <dgm:prSet presAssocID="{C9D39700-708B-4E1D-A3E4-23B98367D429}" presName="aSpace2" presStyleCnt="0"/>
      <dgm:spPr/>
    </dgm:pt>
    <dgm:pt modelId="{505E672C-3683-4FF3-8FCD-D1EB6977A420}" type="pres">
      <dgm:prSet presAssocID="{5DFE238C-10A9-42D7-B6A3-DA23B7B09DFA}" presName="childNode" presStyleLbl="node1" presStyleIdx="1" presStyleCnt="7">
        <dgm:presLayoutVars>
          <dgm:bulletEnabled val="1"/>
        </dgm:presLayoutVars>
      </dgm:prSet>
      <dgm:spPr/>
    </dgm:pt>
    <dgm:pt modelId="{5512D003-89CC-4833-9309-4D4A48066012}" type="pres">
      <dgm:prSet presAssocID="{5DFE238C-10A9-42D7-B6A3-DA23B7B09DFA}" presName="aSpace2" presStyleCnt="0"/>
      <dgm:spPr/>
    </dgm:pt>
    <dgm:pt modelId="{D2CA6AA3-909E-4FD7-84C6-A6022E7724B6}" type="pres">
      <dgm:prSet presAssocID="{A573550C-864D-44DB-820A-82658B24DA04}" presName="childNode" presStyleLbl="node1" presStyleIdx="2" presStyleCnt="7">
        <dgm:presLayoutVars>
          <dgm:bulletEnabled val="1"/>
        </dgm:presLayoutVars>
      </dgm:prSet>
      <dgm:spPr/>
    </dgm:pt>
    <dgm:pt modelId="{E7DA6B8B-E94E-4459-9D8F-063564DB8694}" type="pres">
      <dgm:prSet presAssocID="{1C5EB6F9-C05B-47AD-B32D-11677368FDBA}" presName="aSpace" presStyleCnt="0"/>
      <dgm:spPr/>
    </dgm:pt>
    <dgm:pt modelId="{77F78C36-8BE2-463E-AC25-E50046E23C8E}" type="pres">
      <dgm:prSet presAssocID="{0D2EC3DB-E005-4AFE-9589-3C40CD47C3D0}" presName="compNode" presStyleCnt="0"/>
      <dgm:spPr/>
    </dgm:pt>
    <dgm:pt modelId="{5E4DAC40-C3FE-4814-B134-B150D5877BED}" type="pres">
      <dgm:prSet presAssocID="{0D2EC3DB-E005-4AFE-9589-3C40CD47C3D0}" presName="aNode" presStyleLbl="bgShp" presStyleIdx="1" presStyleCnt="2" custLinFactNeighborX="104" custLinFactNeighborY="4840"/>
      <dgm:spPr/>
    </dgm:pt>
    <dgm:pt modelId="{A4049A5F-718C-46FA-97A2-3DE6FF024E2C}" type="pres">
      <dgm:prSet presAssocID="{0D2EC3DB-E005-4AFE-9589-3C40CD47C3D0}" presName="textNode" presStyleLbl="bgShp" presStyleIdx="1" presStyleCnt="2"/>
      <dgm:spPr/>
    </dgm:pt>
    <dgm:pt modelId="{A757711D-FC88-4D6B-957A-413F8D6BC918}" type="pres">
      <dgm:prSet presAssocID="{0D2EC3DB-E005-4AFE-9589-3C40CD47C3D0}" presName="compChildNode" presStyleCnt="0"/>
      <dgm:spPr/>
    </dgm:pt>
    <dgm:pt modelId="{159B67A8-2022-4E1A-BC62-1CDDF19CA8F9}" type="pres">
      <dgm:prSet presAssocID="{0D2EC3DB-E005-4AFE-9589-3C40CD47C3D0}" presName="theInnerList" presStyleCnt="0"/>
      <dgm:spPr/>
    </dgm:pt>
    <dgm:pt modelId="{5DC20FEE-432F-4D62-A578-DDEBFB0F1CCF}" type="pres">
      <dgm:prSet presAssocID="{896F6AF2-76D3-4272-AC6C-D0150F0E3111}" presName="childNode" presStyleLbl="node1" presStyleIdx="3" presStyleCnt="7" custScaleY="774077">
        <dgm:presLayoutVars>
          <dgm:bulletEnabled val="1"/>
        </dgm:presLayoutVars>
      </dgm:prSet>
      <dgm:spPr/>
    </dgm:pt>
    <dgm:pt modelId="{8637F7FC-3E3E-4C4F-A001-DCBF0196381C}" type="pres">
      <dgm:prSet presAssocID="{896F6AF2-76D3-4272-AC6C-D0150F0E3111}" presName="aSpace2" presStyleCnt="0"/>
      <dgm:spPr/>
    </dgm:pt>
    <dgm:pt modelId="{8769CAE3-90E3-46C8-A89C-9B2B5C112C70}" type="pres">
      <dgm:prSet presAssocID="{E08A1737-63ED-433F-8083-25F90DB428EE}" presName="childNode" presStyleLbl="node1" presStyleIdx="4" presStyleCnt="7" custScaleY="341830" custLinFactNeighborX="469">
        <dgm:presLayoutVars>
          <dgm:bulletEnabled val="1"/>
        </dgm:presLayoutVars>
      </dgm:prSet>
      <dgm:spPr/>
    </dgm:pt>
    <dgm:pt modelId="{EF75EF74-DF5F-42FE-8050-FBB401816508}" type="pres">
      <dgm:prSet presAssocID="{E08A1737-63ED-433F-8083-25F90DB428EE}" presName="aSpace2" presStyleCnt="0"/>
      <dgm:spPr/>
    </dgm:pt>
    <dgm:pt modelId="{6C6ABE5F-E8B4-4552-8275-878ED55DC94A}" type="pres">
      <dgm:prSet presAssocID="{0288234A-7AF6-4AD9-B8FE-E6FF57730A36}" presName="childNode" presStyleLbl="node1" presStyleIdx="5" presStyleCnt="7">
        <dgm:presLayoutVars>
          <dgm:bulletEnabled val="1"/>
        </dgm:presLayoutVars>
      </dgm:prSet>
      <dgm:spPr/>
    </dgm:pt>
    <dgm:pt modelId="{630767EC-7E86-4016-A5D5-E004B5A45147}" type="pres">
      <dgm:prSet presAssocID="{0288234A-7AF6-4AD9-B8FE-E6FF57730A36}" presName="aSpace2" presStyleCnt="0"/>
      <dgm:spPr/>
    </dgm:pt>
    <dgm:pt modelId="{456E043C-F648-4C21-9956-49A07F77CF2B}" type="pres">
      <dgm:prSet presAssocID="{796E6ED5-5742-47EB-92C5-47A96A33691D}" presName="childNode" presStyleLbl="node1" presStyleIdx="6" presStyleCnt="7">
        <dgm:presLayoutVars>
          <dgm:bulletEnabled val="1"/>
        </dgm:presLayoutVars>
      </dgm:prSet>
      <dgm:spPr/>
    </dgm:pt>
  </dgm:ptLst>
  <dgm:cxnLst>
    <dgm:cxn modelId="{54524215-416A-42B6-97BA-2BD61CBD8285}" type="presOf" srcId="{1C5EB6F9-C05B-47AD-B32D-11677368FDBA}" destId="{96B222D5-7EA6-44B4-A6E2-FE086E749C38}" srcOrd="0" destOrd="0" presId="urn:microsoft.com/office/officeart/2005/8/layout/lProcess2"/>
    <dgm:cxn modelId="{65F6701F-2607-4E75-BBD9-2296EBE35A72}" type="presOf" srcId="{A573550C-864D-44DB-820A-82658B24DA04}" destId="{D2CA6AA3-909E-4FD7-84C6-A6022E7724B6}" srcOrd="0" destOrd="0" presId="urn:microsoft.com/office/officeart/2005/8/layout/lProcess2"/>
    <dgm:cxn modelId="{30288027-08A5-43A8-85E7-C4F74A897CA0}" type="presOf" srcId="{0288234A-7AF6-4AD9-B8FE-E6FF57730A36}" destId="{6C6ABE5F-E8B4-4552-8275-878ED55DC94A}" srcOrd="0" destOrd="0" presId="urn:microsoft.com/office/officeart/2005/8/layout/lProcess2"/>
    <dgm:cxn modelId="{C86AC128-65A8-4321-ACFD-DE73A87AE829}" type="presOf" srcId="{5DFE238C-10A9-42D7-B6A3-DA23B7B09DFA}" destId="{505E672C-3683-4FF3-8FCD-D1EB6977A420}" srcOrd="0" destOrd="0" presId="urn:microsoft.com/office/officeart/2005/8/layout/lProcess2"/>
    <dgm:cxn modelId="{88646239-AAAB-4821-B8F1-B0468C252B2C}" type="presOf" srcId="{C9D39700-708B-4E1D-A3E4-23B98367D429}" destId="{4A9B521E-19C1-4C5A-9845-D3626410DC10}" srcOrd="0" destOrd="0" presId="urn:microsoft.com/office/officeart/2005/8/layout/lProcess2"/>
    <dgm:cxn modelId="{632DF35D-3040-4A9B-9683-CFD3C0290228}" type="presOf" srcId="{0D2EC3DB-E005-4AFE-9589-3C40CD47C3D0}" destId="{5E4DAC40-C3FE-4814-B134-B150D5877BED}" srcOrd="0" destOrd="0" presId="urn:microsoft.com/office/officeart/2005/8/layout/lProcess2"/>
    <dgm:cxn modelId="{0EBAB042-EC5B-410F-9DB5-3CCD0F80281D}" type="presOf" srcId="{E08A1737-63ED-433F-8083-25F90DB428EE}" destId="{8769CAE3-90E3-46C8-A89C-9B2B5C112C70}" srcOrd="0" destOrd="0" presId="urn:microsoft.com/office/officeart/2005/8/layout/lProcess2"/>
    <dgm:cxn modelId="{EAA60045-DA4E-490A-8435-7A5B119BE252}" type="presOf" srcId="{7B19CD1D-C0A9-4CA0-AFEB-06D9A6EA15B3}" destId="{57D68310-840C-4A71-A2E2-D5D71FE2262F}" srcOrd="0" destOrd="0" presId="urn:microsoft.com/office/officeart/2005/8/layout/lProcess2"/>
    <dgm:cxn modelId="{2895BF52-2076-46E0-A218-DE06AFC80EB0}" srcId="{0D2EC3DB-E005-4AFE-9589-3C40CD47C3D0}" destId="{0288234A-7AF6-4AD9-B8FE-E6FF57730A36}" srcOrd="2" destOrd="0" parTransId="{A0E2ABF1-36B2-4277-A215-EC473CBBA909}" sibTransId="{6F4E3DB2-3098-43DB-B377-A38F4C21F4B4}"/>
    <dgm:cxn modelId="{61AB6C59-74B2-4692-9390-36D19BFCDE46}" srcId="{7B19CD1D-C0A9-4CA0-AFEB-06D9A6EA15B3}" destId="{0D2EC3DB-E005-4AFE-9589-3C40CD47C3D0}" srcOrd="1" destOrd="0" parTransId="{FBE2B79D-B6B4-4B5D-92FC-A2464081A153}" sibTransId="{D6E90001-5D06-468F-AB42-C1E5982E00FE}"/>
    <dgm:cxn modelId="{68982E85-3BC0-4D8E-A3AB-9568A4451A16}" srcId="{1C5EB6F9-C05B-47AD-B32D-11677368FDBA}" destId="{C9D39700-708B-4E1D-A3E4-23B98367D429}" srcOrd="0" destOrd="0" parTransId="{830723F3-2722-4EA0-9C5D-FF1B4001F9BB}" sibTransId="{4B49612C-57EA-4A85-8A94-C599E544769B}"/>
    <dgm:cxn modelId="{7F2C888C-DB03-43FF-B842-BB0B56B54E1A}" srcId="{1C5EB6F9-C05B-47AD-B32D-11677368FDBA}" destId="{A573550C-864D-44DB-820A-82658B24DA04}" srcOrd="2" destOrd="0" parTransId="{D205F278-2ED1-4B63-BB19-860F05F1FA5B}" sibTransId="{9BC632C4-5706-465E-90FE-88BC5DCF0720}"/>
    <dgm:cxn modelId="{93F8B18D-AE4C-41D7-B3F6-013059D435F8}" srcId="{7B19CD1D-C0A9-4CA0-AFEB-06D9A6EA15B3}" destId="{1C5EB6F9-C05B-47AD-B32D-11677368FDBA}" srcOrd="0" destOrd="0" parTransId="{DE40167F-0B9D-40A1-AB02-8F0B73F71006}" sibTransId="{2507B1BA-DBED-4751-99E2-0B4F9F278028}"/>
    <dgm:cxn modelId="{25109195-2406-4C9D-BD96-8BEEE59311DA}" srcId="{0D2EC3DB-E005-4AFE-9589-3C40CD47C3D0}" destId="{E08A1737-63ED-433F-8083-25F90DB428EE}" srcOrd="1" destOrd="0" parTransId="{19E2E1AE-3C6E-4ED2-BF88-EB81A1D50781}" sibTransId="{A82FF47F-A92C-40E1-8BB0-30C53A1A0ED0}"/>
    <dgm:cxn modelId="{B56895A0-1AA4-4650-B78E-1CB75723A90C}" type="presOf" srcId="{896F6AF2-76D3-4272-AC6C-D0150F0E3111}" destId="{5DC20FEE-432F-4D62-A578-DDEBFB0F1CCF}" srcOrd="0" destOrd="0" presId="urn:microsoft.com/office/officeart/2005/8/layout/lProcess2"/>
    <dgm:cxn modelId="{EACC85A6-FD91-4364-880E-4D7AEB08DCFD}" type="presOf" srcId="{796E6ED5-5742-47EB-92C5-47A96A33691D}" destId="{456E043C-F648-4C21-9956-49A07F77CF2B}" srcOrd="0" destOrd="0" presId="urn:microsoft.com/office/officeart/2005/8/layout/lProcess2"/>
    <dgm:cxn modelId="{0297CBDA-2BF7-4A3D-A433-17F0F1B7CFDC}" srcId="{1C5EB6F9-C05B-47AD-B32D-11677368FDBA}" destId="{5DFE238C-10A9-42D7-B6A3-DA23B7B09DFA}" srcOrd="1" destOrd="0" parTransId="{13324CD6-BBD8-456A-B88F-435F215E40E8}" sibTransId="{ACC9274D-D64D-4D86-B5D7-34495B50C51A}"/>
    <dgm:cxn modelId="{7767E7ED-D621-4A64-95F4-DEAD0AFF0A6A}" srcId="{0D2EC3DB-E005-4AFE-9589-3C40CD47C3D0}" destId="{796E6ED5-5742-47EB-92C5-47A96A33691D}" srcOrd="3" destOrd="0" parTransId="{3E786A1A-4D77-4CC3-B1D6-3D72F9B8574B}" sibTransId="{70551A28-D1E5-426E-93CC-56BB05CF77AC}"/>
    <dgm:cxn modelId="{E1DD11EF-83AF-425A-9B5D-A2C7B29F884B}" type="presOf" srcId="{0D2EC3DB-E005-4AFE-9589-3C40CD47C3D0}" destId="{A4049A5F-718C-46FA-97A2-3DE6FF024E2C}" srcOrd="1" destOrd="0" presId="urn:microsoft.com/office/officeart/2005/8/layout/lProcess2"/>
    <dgm:cxn modelId="{B14981F3-FB63-4141-BEF1-07BF057A5D9B}" srcId="{0D2EC3DB-E005-4AFE-9589-3C40CD47C3D0}" destId="{896F6AF2-76D3-4272-AC6C-D0150F0E3111}" srcOrd="0" destOrd="0" parTransId="{376B62E8-9A28-4BFF-996D-8A7FDC23578A}" sibTransId="{6B25D6C3-E226-473C-BE91-BCE0F23A4BFD}"/>
    <dgm:cxn modelId="{5E2B75FA-AD1B-43DB-ABEC-44AB55FAB620}" type="presOf" srcId="{1C5EB6F9-C05B-47AD-B32D-11677368FDBA}" destId="{505DC6F9-3E7A-4375-9F67-7B2A0DB2F3FA}" srcOrd="1" destOrd="0" presId="urn:microsoft.com/office/officeart/2005/8/layout/lProcess2"/>
    <dgm:cxn modelId="{65EAE1A7-EEA2-4BB0-8F23-BE115DAB4BBF}" type="presParOf" srcId="{57D68310-840C-4A71-A2E2-D5D71FE2262F}" destId="{AA769F41-0326-4B20-BABC-8BD4F11FBF8E}" srcOrd="0" destOrd="0" presId="urn:microsoft.com/office/officeart/2005/8/layout/lProcess2"/>
    <dgm:cxn modelId="{D403EB77-E9FD-44F5-AE19-951B819B0150}" type="presParOf" srcId="{AA769F41-0326-4B20-BABC-8BD4F11FBF8E}" destId="{96B222D5-7EA6-44B4-A6E2-FE086E749C38}" srcOrd="0" destOrd="0" presId="urn:microsoft.com/office/officeart/2005/8/layout/lProcess2"/>
    <dgm:cxn modelId="{51A52758-A691-48E7-B76F-5A7442230A1B}" type="presParOf" srcId="{AA769F41-0326-4B20-BABC-8BD4F11FBF8E}" destId="{505DC6F9-3E7A-4375-9F67-7B2A0DB2F3FA}" srcOrd="1" destOrd="0" presId="urn:microsoft.com/office/officeart/2005/8/layout/lProcess2"/>
    <dgm:cxn modelId="{348502CC-052D-4445-A3F1-9A50CA879DDA}" type="presParOf" srcId="{AA769F41-0326-4B20-BABC-8BD4F11FBF8E}" destId="{9A51F608-0DB8-4D4C-9D9A-CF736C994EBB}" srcOrd="2" destOrd="0" presId="urn:microsoft.com/office/officeart/2005/8/layout/lProcess2"/>
    <dgm:cxn modelId="{B8D1F01D-EB1C-4BF9-8F1A-2D615C14BDEE}" type="presParOf" srcId="{9A51F608-0DB8-4D4C-9D9A-CF736C994EBB}" destId="{36C1DEB9-F29D-4A98-86F2-486C4283CC64}" srcOrd="0" destOrd="0" presId="urn:microsoft.com/office/officeart/2005/8/layout/lProcess2"/>
    <dgm:cxn modelId="{DDFBDA0C-00AA-4701-9A1B-29651BCC2F8C}" type="presParOf" srcId="{36C1DEB9-F29D-4A98-86F2-486C4283CC64}" destId="{4A9B521E-19C1-4C5A-9845-D3626410DC10}" srcOrd="0" destOrd="0" presId="urn:microsoft.com/office/officeart/2005/8/layout/lProcess2"/>
    <dgm:cxn modelId="{FE8EBEB7-F1AE-4FD9-B9C0-637FC1B37D7C}" type="presParOf" srcId="{36C1DEB9-F29D-4A98-86F2-486C4283CC64}" destId="{9746620D-50EC-4503-A871-4ED155F7ADAB}" srcOrd="1" destOrd="0" presId="urn:microsoft.com/office/officeart/2005/8/layout/lProcess2"/>
    <dgm:cxn modelId="{4FDC247E-82D2-4E96-9A9B-975C99EF1F9C}" type="presParOf" srcId="{36C1DEB9-F29D-4A98-86F2-486C4283CC64}" destId="{505E672C-3683-4FF3-8FCD-D1EB6977A420}" srcOrd="2" destOrd="0" presId="urn:microsoft.com/office/officeart/2005/8/layout/lProcess2"/>
    <dgm:cxn modelId="{7E1C5483-ADCF-4BE3-B37F-31A843A4D66A}" type="presParOf" srcId="{36C1DEB9-F29D-4A98-86F2-486C4283CC64}" destId="{5512D003-89CC-4833-9309-4D4A48066012}" srcOrd="3" destOrd="0" presId="urn:microsoft.com/office/officeart/2005/8/layout/lProcess2"/>
    <dgm:cxn modelId="{1DD351C5-295E-458B-A2CE-DB9E8EB1AA93}" type="presParOf" srcId="{36C1DEB9-F29D-4A98-86F2-486C4283CC64}" destId="{D2CA6AA3-909E-4FD7-84C6-A6022E7724B6}" srcOrd="4" destOrd="0" presId="urn:microsoft.com/office/officeart/2005/8/layout/lProcess2"/>
    <dgm:cxn modelId="{711C50BE-8664-4C48-888D-7F1B5E75B36F}" type="presParOf" srcId="{57D68310-840C-4A71-A2E2-D5D71FE2262F}" destId="{E7DA6B8B-E94E-4459-9D8F-063564DB8694}" srcOrd="1" destOrd="0" presId="urn:microsoft.com/office/officeart/2005/8/layout/lProcess2"/>
    <dgm:cxn modelId="{6745EB85-483B-468E-96EB-F3DE9DC556AD}" type="presParOf" srcId="{57D68310-840C-4A71-A2E2-D5D71FE2262F}" destId="{77F78C36-8BE2-463E-AC25-E50046E23C8E}" srcOrd="2" destOrd="0" presId="urn:microsoft.com/office/officeart/2005/8/layout/lProcess2"/>
    <dgm:cxn modelId="{9D7E576A-A8DC-4A2E-8DF7-AC52968171AC}" type="presParOf" srcId="{77F78C36-8BE2-463E-AC25-E50046E23C8E}" destId="{5E4DAC40-C3FE-4814-B134-B150D5877BED}" srcOrd="0" destOrd="0" presId="urn:microsoft.com/office/officeart/2005/8/layout/lProcess2"/>
    <dgm:cxn modelId="{349D9BE4-7F4C-4002-8752-41EFFA569D8D}" type="presParOf" srcId="{77F78C36-8BE2-463E-AC25-E50046E23C8E}" destId="{A4049A5F-718C-46FA-97A2-3DE6FF024E2C}" srcOrd="1" destOrd="0" presId="urn:microsoft.com/office/officeart/2005/8/layout/lProcess2"/>
    <dgm:cxn modelId="{485C1013-A988-4317-8FDE-F3DCEB09F8BD}" type="presParOf" srcId="{77F78C36-8BE2-463E-AC25-E50046E23C8E}" destId="{A757711D-FC88-4D6B-957A-413F8D6BC918}" srcOrd="2" destOrd="0" presId="urn:microsoft.com/office/officeart/2005/8/layout/lProcess2"/>
    <dgm:cxn modelId="{1B1D5212-A6CA-47F8-9A52-5F39C387B572}" type="presParOf" srcId="{A757711D-FC88-4D6B-957A-413F8D6BC918}" destId="{159B67A8-2022-4E1A-BC62-1CDDF19CA8F9}" srcOrd="0" destOrd="0" presId="urn:microsoft.com/office/officeart/2005/8/layout/lProcess2"/>
    <dgm:cxn modelId="{9431BD8B-C280-49BC-97D0-24644E9AF4B0}" type="presParOf" srcId="{159B67A8-2022-4E1A-BC62-1CDDF19CA8F9}" destId="{5DC20FEE-432F-4D62-A578-DDEBFB0F1CCF}" srcOrd="0" destOrd="0" presId="urn:microsoft.com/office/officeart/2005/8/layout/lProcess2"/>
    <dgm:cxn modelId="{309B5752-B14B-4307-993F-43724710C089}" type="presParOf" srcId="{159B67A8-2022-4E1A-BC62-1CDDF19CA8F9}" destId="{8637F7FC-3E3E-4C4F-A001-DCBF0196381C}" srcOrd="1" destOrd="0" presId="urn:microsoft.com/office/officeart/2005/8/layout/lProcess2"/>
    <dgm:cxn modelId="{BA36D662-F065-4D45-82EF-306B1B1FC75F}" type="presParOf" srcId="{159B67A8-2022-4E1A-BC62-1CDDF19CA8F9}" destId="{8769CAE3-90E3-46C8-A89C-9B2B5C112C70}" srcOrd="2" destOrd="0" presId="urn:microsoft.com/office/officeart/2005/8/layout/lProcess2"/>
    <dgm:cxn modelId="{899FB3AB-F5D1-4871-BB17-1DDA4876FE1E}" type="presParOf" srcId="{159B67A8-2022-4E1A-BC62-1CDDF19CA8F9}" destId="{EF75EF74-DF5F-42FE-8050-FBB401816508}" srcOrd="3" destOrd="0" presId="urn:microsoft.com/office/officeart/2005/8/layout/lProcess2"/>
    <dgm:cxn modelId="{68B45A9B-AFF6-4EA8-91B8-99855A7FB4A0}" type="presParOf" srcId="{159B67A8-2022-4E1A-BC62-1CDDF19CA8F9}" destId="{6C6ABE5F-E8B4-4552-8275-878ED55DC94A}" srcOrd="4" destOrd="0" presId="urn:microsoft.com/office/officeart/2005/8/layout/lProcess2"/>
    <dgm:cxn modelId="{054AAA01-6D46-4F6B-B122-A14F53208D7A}" type="presParOf" srcId="{159B67A8-2022-4E1A-BC62-1CDDF19CA8F9}" destId="{630767EC-7E86-4016-A5D5-E004B5A45147}" srcOrd="5" destOrd="0" presId="urn:microsoft.com/office/officeart/2005/8/layout/lProcess2"/>
    <dgm:cxn modelId="{BEA7ED0D-1B03-49B9-8FB3-3C6A993976CE}" type="presParOf" srcId="{159B67A8-2022-4E1A-BC62-1CDDF19CA8F9}" destId="{456E043C-F648-4C21-9956-49A07F77CF2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4F92F-03FF-4237-BECD-28856784739D}">
      <dsp:nvSpPr>
        <dsp:cNvPr id="0" name=""/>
        <dsp:cNvSpPr/>
      </dsp:nvSpPr>
      <dsp:spPr>
        <a:xfrm>
          <a:off x="0" y="531"/>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A2893A-F6E5-4429-B0A3-1A2523BAD426}">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Aligns with the skill needs of industries in the economy of the State or regional economy involved; </a:t>
          </a:r>
        </a:p>
      </dsp:txBody>
      <dsp:txXfrm>
        <a:off x="0" y="531"/>
        <a:ext cx="10515600" cy="621467"/>
      </dsp:txXfrm>
    </dsp:sp>
    <dsp:sp modelId="{3637BC1E-54D4-4AAA-BF0E-8EFE3FD89F18}">
      <dsp:nvSpPr>
        <dsp:cNvPr id="0" name=""/>
        <dsp:cNvSpPr/>
      </dsp:nvSpPr>
      <dsp:spPr>
        <a:xfrm>
          <a:off x="0" y="621999"/>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EEAD8B-CABD-4EA5-9646-C451849AB899}">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Prepares an individual to be successful in any of a full range of secondary or postsecondary education options, including apprenticeships registered under the National Apprenticeship Act;</a:t>
          </a:r>
        </a:p>
      </dsp:txBody>
      <dsp:txXfrm>
        <a:off x="0" y="621999"/>
        <a:ext cx="10515600" cy="621467"/>
      </dsp:txXfrm>
    </dsp:sp>
    <dsp:sp modelId="{BA66233E-AC93-4C23-92CA-3A8F47DF9CAF}">
      <dsp:nvSpPr>
        <dsp:cNvPr id="0" name=""/>
        <dsp:cNvSpPr/>
      </dsp:nvSpPr>
      <dsp:spPr>
        <a:xfrm>
          <a:off x="0" y="1243467"/>
          <a:ext cx="105156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45F60A-0D0F-448D-B0C2-B082420BD523}">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Includes counseling to support an individual in achieving the individual’s education and career goals; </a:t>
          </a:r>
        </a:p>
      </dsp:txBody>
      <dsp:txXfrm>
        <a:off x="0" y="1243467"/>
        <a:ext cx="10515600" cy="621467"/>
      </dsp:txXfrm>
    </dsp:sp>
    <dsp:sp modelId="{4523B746-CC48-4873-B957-457F3BC278EA}">
      <dsp:nvSpPr>
        <dsp:cNvPr id="0" name=""/>
        <dsp:cNvSpPr/>
      </dsp:nvSpPr>
      <dsp:spPr>
        <a:xfrm>
          <a:off x="0" y="1864935"/>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A4FB52-9F95-408E-B2FE-7C3AC2F07A4A}">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Includes, as appropriate, education offered concurrently with and in the same context as workforce preparation activities and training for a specific occupation or occupational cluster; </a:t>
          </a:r>
        </a:p>
      </dsp:txBody>
      <dsp:txXfrm>
        <a:off x="0" y="1864935"/>
        <a:ext cx="10515600" cy="621467"/>
      </dsp:txXfrm>
    </dsp:sp>
    <dsp:sp modelId="{7CAD87C0-0124-4D49-9D42-778238321997}">
      <dsp:nvSpPr>
        <dsp:cNvPr id="0" name=""/>
        <dsp:cNvSpPr/>
      </dsp:nvSpPr>
      <dsp:spPr>
        <a:xfrm>
          <a:off x="0" y="2486402"/>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ED51D7-8F82-4646-8712-A9352C32E9C9}">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Organizes education, training, and other services to meet the needs of an individual in a manner that accelerates the educational and career advancement of the individual to the extent practicable; </a:t>
          </a:r>
        </a:p>
      </dsp:txBody>
      <dsp:txXfrm>
        <a:off x="0" y="2486402"/>
        <a:ext cx="10515600" cy="621467"/>
      </dsp:txXfrm>
    </dsp:sp>
    <dsp:sp modelId="{8F6DC48A-DD9C-406B-9633-507D59ADF218}">
      <dsp:nvSpPr>
        <dsp:cNvPr id="0" name=""/>
        <dsp:cNvSpPr/>
      </dsp:nvSpPr>
      <dsp:spPr>
        <a:xfrm>
          <a:off x="0" y="310787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0342A9-5099-4048-BDCA-B25D84341B9A}">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Enables an individual to attain a secondary school diploma or its recognized equivalent, and at least one recognized postsecondary credential; </a:t>
          </a:r>
        </a:p>
      </dsp:txBody>
      <dsp:txXfrm>
        <a:off x="0" y="3107870"/>
        <a:ext cx="10515600" cy="621467"/>
      </dsp:txXfrm>
    </dsp:sp>
    <dsp:sp modelId="{DF51A987-D4EF-4276-A9A2-D4541AFBF0E6}">
      <dsp:nvSpPr>
        <dsp:cNvPr id="0" name=""/>
        <dsp:cNvSpPr/>
      </dsp:nvSpPr>
      <dsp:spPr>
        <a:xfrm>
          <a:off x="0" y="3729338"/>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F83D69-9313-44E8-8733-FA4C802E691B}">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58595B"/>
              </a:solidFill>
            </a:rPr>
            <a:t>Helps an individual enter or advance within a specific occupation or occupational cluster. </a:t>
          </a:r>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EED9B-4AA4-4A1A-AAE9-BDCA83D948CB}">
      <dsp:nvSpPr>
        <dsp:cNvPr id="0" name=""/>
        <dsp:cNvSpPr/>
      </dsp:nvSpPr>
      <dsp:spPr>
        <a:xfrm>
          <a:off x="6210939" y="1"/>
          <a:ext cx="1074551" cy="698458"/>
        </a:xfrm>
        <a:prstGeom prst="roundRect">
          <a:avLst/>
        </a:prstGeom>
        <a:solidFill>
          <a:srgbClr val="AD25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Recruitment</a:t>
          </a:r>
        </a:p>
      </dsp:txBody>
      <dsp:txXfrm>
        <a:off x="6245035" y="34097"/>
        <a:ext cx="1006359" cy="630266"/>
      </dsp:txXfrm>
    </dsp:sp>
    <dsp:sp modelId="{195A4641-C3C0-4D93-8E4C-FB607ADEC028}">
      <dsp:nvSpPr>
        <dsp:cNvPr id="0" name=""/>
        <dsp:cNvSpPr/>
      </dsp:nvSpPr>
      <dsp:spPr>
        <a:xfrm>
          <a:off x="4283445" y="345547"/>
          <a:ext cx="4844682" cy="4844682"/>
        </a:xfrm>
        <a:custGeom>
          <a:avLst/>
          <a:gdLst/>
          <a:ahLst/>
          <a:cxnLst/>
          <a:rect l="0" t="0" r="0" b="0"/>
          <a:pathLst>
            <a:path>
              <a:moveTo>
                <a:pt x="3009478" y="72233"/>
              </a:moveTo>
              <a:arcTo wR="2422341" hR="2422341" stAng="17041637" swAng="10695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6E0A09-80A9-4689-9D71-EDE6025D3AC6}">
      <dsp:nvSpPr>
        <dsp:cNvPr id="0" name=""/>
        <dsp:cNvSpPr/>
      </dsp:nvSpPr>
      <dsp:spPr>
        <a:xfrm>
          <a:off x="7895216" y="714407"/>
          <a:ext cx="1074551" cy="698458"/>
        </a:xfrm>
        <a:prstGeom prst="roundRect">
          <a:avLst/>
        </a:prstGeom>
        <a:solidFill>
          <a:srgbClr val="2F42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Eligibility Determination</a:t>
          </a:r>
        </a:p>
      </dsp:txBody>
      <dsp:txXfrm>
        <a:off x="7929312" y="748503"/>
        <a:ext cx="1006359" cy="630266"/>
      </dsp:txXfrm>
    </dsp:sp>
    <dsp:sp modelId="{56196258-DA78-491B-B2D4-0A0E4C9660FA}">
      <dsp:nvSpPr>
        <dsp:cNvPr id="0" name=""/>
        <dsp:cNvSpPr/>
      </dsp:nvSpPr>
      <dsp:spPr>
        <a:xfrm>
          <a:off x="4297296" y="354149"/>
          <a:ext cx="4844682" cy="4844682"/>
        </a:xfrm>
        <a:custGeom>
          <a:avLst/>
          <a:gdLst/>
          <a:ahLst/>
          <a:cxnLst/>
          <a:rect l="0" t="0" r="0" b="0"/>
          <a:pathLst>
            <a:path>
              <a:moveTo>
                <a:pt x="4430514" y="1067727"/>
              </a:moveTo>
              <a:arcTo wR="2422341" hR="2422341" stAng="19559901" swAng="15272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3B9B45-FFFE-476D-93B0-B0A059C05A62}">
      <dsp:nvSpPr>
        <dsp:cNvPr id="0" name=""/>
        <dsp:cNvSpPr/>
      </dsp:nvSpPr>
      <dsp:spPr>
        <a:xfrm>
          <a:off x="8604703" y="2427261"/>
          <a:ext cx="1074551" cy="698458"/>
        </a:xfrm>
        <a:prstGeom prst="roundRect">
          <a:avLst/>
        </a:prstGeom>
        <a:solidFill>
          <a:srgbClr val="B74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IWDS Entry</a:t>
          </a:r>
        </a:p>
      </dsp:txBody>
      <dsp:txXfrm>
        <a:off x="8638799" y="2461357"/>
        <a:ext cx="1006359" cy="630266"/>
      </dsp:txXfrm>
    </dsp:sp>
    <dsp:sp modelId="{6D2F8C69-7B76-4A68-9944-24722E46BD61}">
      <dsp:nvSpPr>
        <dsp:cNvPr id="0" name=""/>
        <dsp:cNvSpPr/>
      </dsp:nvSpPr>
      <dsp:spPr>
        <a:xfrm>
          <a:off x="4297296" y="354149"/>
          <a:ext cx="4844682" cy="4844682"/>
        </a:xfrm>
        <a:custGeom>
          <a:avLst/>
          <a:gdLst/>
          <a:ahLst/>
          <a:cxnLst/>
          <a:rect l="0" t="0" r="0" b="0"/>
          <a:pathLst>
            <a:path>
              <a:moveTo>
                <a:pt x="4817782" y="2782339"/>
              </a:moveTo>
              <a:arcTo wR="2422341" hR="2422341" stAng="512802" swAng="15272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0E6BF0-A2E2-4146-B204-698EA2EDCD79}">
      <dsp:nvSpPr>
        <dsp:cNvPr id="0" name=""/>
        <dsp:cNvSpPr/>
      </dsp:nvSpPr>
      <dsp:spPr>
        <a:xfrm>
          <a:off x="7895216" y="4140115"/>
          <a:ext cx="1074551" cy="698458"/>
        </a:xfrm>
        <a:prstGeom prst="roundRect">
          <a:avLst/>
        </a:prstGeom>
        <a:solidFill>
          <a:srgbClr val="2F42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Enrollment</a:t>
          </a:r>
        </a:p>
      </dsp:txBody>
      <dsp:txXfrm>
        <a:off x="7929312" y="4174211"/>
        <a:ext cx="1006359" cy="630266"/>
      </dsp:txXfrm>
    </dsp:sp>
    <dsp:sp modelId="{AD91A616-AD81-4521-AAE6-24D2F51467B7}">
      <dsp:nvSpPr>
        <dsp:cNvPr id="0" name=""/>
        <dsp:cNvSpPr/>
      </dsp:nvSpPr>
      <dsp:spPr>
        <a:xfrm>
          <a:off x="4297296" y="354149"/>
          <a:ext cx="4844682" cy="4844682"/>
        </a:xfrm>
        <a:custGeom>
          <a:avLst/>
          <a:gdLst/>
          <a:ahLst/>
          <a:cxnLst/>
          <a:rect l="0" t="0" r="0" b="0"/>
          <a:pathLst>
            <a:path>
              <a:moveTo>
                <a:pt x="3686629" y="4488573"/>
              </a:moveTo>
              <a:arcTo wR="2422341" hR="2422341" stAng="3512299" swAng="11075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060A34-403A-4C8B-B378-51B3E875D62C}">
      <dsp:nvSpPr>
        <dsp:cNvPr id="0" name=""/>
        <dsp:cNvSpPr/>
      </dsp:nvSpPr>
      <dsp:spPr>
        <a:xfrm>
          <a:off x="6182362" y="4849603"/>
          <a:ext cx="1074551" cy="698458"/>
        </a:xfrm>
        <a:prstGeom prst="roundRect">
          <a:avLst/>
        </a:prstGeom>
        <a:solidFill>
          <a:srgbClr val="AD25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Case Management</a:t>
          </a:r>
        </a:p>
      </dsp:txBody>
      <dsp:txXfrm>
        <a:off x="6216458" y="4883699"/>
        <a:ext cx="1006359" cy="630266"/>
      </dsp:txXfrm>
    </dsp:sp>
    <dsp:sp modelId="{AE51379B-B1D9-4B45-B091-E179D0D6E574}">
      <dsp:nvSpPr>
        <dsp:cNvPr id="0" name=""/>
        <dsp:cNvSpPr/>
      </dsp:nvSpPr>
      <dsp:spPr>
        <a:xfrm>
          <a:off x="4297296" y="354149"/>
          <a:ext cx="4844682" cy="4844682"/>
        </a:xfrm>
        <a:custGeom>
          <a:avLst/>
          <a:gdLst/>
          <a:ahLst/>
          <a:cxnLst/>
          <a:rect l="0" t="0" r="0" b="0"/>
          <a:pathLst>
            <a:path>
              <a:moveTo>
                <a:pt x="1877339" y="4782576"/>
              </a:moveTo>
              <a:arcTo wR="2422341" hR="2422341" stAng="6180137" swAng="11075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7A6CFE-F43A-4E14-950E-7DC03DB7DDF3}">
      <dsp:nvSpPr>
        <dsp:cNvPr id="0" name=""/>
        <dsp:cNvSpPr/>
      </dsp:nvSpPr>
      <dsp:spPr>
        <a:xfrm>
          <a:off x="4469508" y="4140115"/>
          <a:ext cx="1074551" cy="698458"/>
        </a:xfrm>
        <a:prstGeom prst="roundRect">
          <a:avLst/>
        </a:prstGeom>
        <a:solidFill>
          <a:srgbClr val="2F42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Performance Requirements</a:t>
          </a:r>
        </a:p>
      </dsp:txBody>
      <dsp:txXfrm>
        <a:off x="4503604" y="4174211"/>
        <a:ext cx="1006359" cy="630266"/>
      </dsp:txXfrm>
    </dsp:sp>
    <dsp:sp modelId="{F5B68944-FF40-4767-A450-8581C2FB5E3A}">
      <dsp:nvSpPr>
        <dsp:cNvPr id="0" name=""/>
        <dsp:cNvSpPr/>
      </dsp:nvSpPr>
      <dsp:spPr>
        <a:xfrm>
          <a:off x="4297296" y="354149"/>
          <a:ext cx="4844682" cy="4844682"/>
        </a:xfrm>
        <a:custGeom>
          <a:avLst/>
          <a:gdLst/>
          <a:ahLst/>
          <a:cxnLst/>
          <a:rect l="0" t="0" r="0" b="0"/>
          <a:pathLst>
            <a:path>
              <a:moveTo>
                <a:pt x="414168" y="3776955"/>
              </a:moveTo>
              <a:arcTo wR="2422341" hR="2422341" stAng="8759901" swAng="15272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05BA6F-9215-4D3C-94A1-6F8260F3ABE1}">
      <dsp:nvSpPr>
        <dsp:cNvPr id="0" name=""/>
        <dsp:cNvSpPr/>
      </dsp:nvSpPr>
      <dsp:spPr>
        <a:xfrm>
          <a:off x="3760020" y="2427261"/>
          <a:ext cx="1074551" cy="698458"/>
        </a:xfrm>
        <a:prstGeom prst="roundRect">
          <a:avLst/>
        </a:prstGeom>
        <a:solidFill>
          <a:srgbClr val="B74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Reporting</a:t>
          </a:r>
        </a:p>
      </dsp:txBody>
      <dsp:txXfrm>
        <a:off x="3794116" y="2461357"/>
        <a:ext cx="1006359" cy="630266"/>
      </dsp:txXfrm>
    </dsp:sp>
    <dsp:sp modelId="{728EA433-2009-401D-9966-C74EBEB3ABAE}">
      <dsp:nvSpPr>
        <dsp:cNvPr id="0" name=""/>
        <dsp:cNvSpPr/>
      </dsp:nvSpPr>
      <dsp:spPr>
        <a:xfrm>
          <a:off x="4297296" y="354149"/>
          <a:ext cx="4844682" cy="4844682"/>
        </a:xfrm>
        <a:custGeom>
          <a:avLst/>
          <a:gdLst/>
          <a:ahLst/>
          <a:cxnLst/>
          <a:rect l="0" t="0" r="0" b="0"/>
          <a:pathLst>
            <a:path>
              <a:moveTo>
                <a:pt x="26899" y="2062343"/>
              </a:moveTo>
              <a:arcTo wR="2422341" hR="2422341" stAng="11312802" swAng="1527297"/>
            </a:path>
          </a:pathLst>
        </a:custGeom>
        <a:noFill/>
        <a:ln w="6350" cap="flat" cmpd="sng" algn="ctr">
          <a:solidFill>
            <a:srgbClr val="2F428E"/>
          </a:solidFill>
          <a:prstDash val="solid"/>
          <a:miter lim="800000"/>
        </a:ln>
        <a:effectLst/>
      </dsp:spPr>
      <dsp:style>
        <a:lnRef idx="1">
          <a:scrgbClr r="0" g="0" b="0"/>
        </a:lnRef>
        <a:fillRef idx="0">
          <a:scrgbClr r="0" g="0" b="0"/>
        </a:fillRef>
        <a:effectRef idx="0">
          <a:scrgbClr r="0" g="0" b="0"/>
        </a:effectRef>
        <a:fontRef idx="minor"/>
      </dsp:style>
    </dsp:sp>
    <dsp:sp modelId="{5A92108F-4237-4A4F-8000-C5157B6B75E6}">
      <dsp:nvSpPr>
        <dsp:cNvPr id="0" name=""/>
        <dsp:cNvSpPr/>
      </dsp:nvSpPr>
      <dsp:spPr>
        <a:xfrm>
          <a:off x="4469508" y="714407"/>
          <a:ext cx="1074551" cy="698458"/>
        </a:xfrm>
        <a:prstGeom prst="roundRect">
          <a:avLst/>
        </a:prstGeom>
        <a:solidFill>
          <a:srgbClr val="2F42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Follow-up</a:t>
          </a:r>
        </a:p>
      </dsp:txBody>
      <dsp:txXfrm>
        <a:off x="4503604" y="748503"/>
        <a:ext cx="1006359" cy="630266"/>
      </dsp:txXfrm>
    </dsp:sp>
    <dsp:sp modelId="{8009A875-2EEF-4CFC-B0E0-1692A310BFD6}">
      <dsp:nvSpPr>
        <dsp:cNvPr id="0" name=""/>
        <dsp:cNvSpPr/>
      </dsp:nvSpPr>
      <dsp:spPr>
        <a:xfrm>
          <a:off x="4310203" y="346137"/>
          <a:ext cx="4844682" cy="4844682"/>
        </a:xfrm>
        <a:custGeom>
          <a:avLst/>
          <a:gdLst/>
          <a:ahLst/>
          <a:cxnLst/>
          <a:rect l="0" t="0" r="0" b="0"/>
          <a:pathLst>
            <a:path>
              <a:moveTo>
                <a:pt x="1145381" y="363917"/>
              </a:moveTo>
              <a:arcTo wR="2422341" hR="2422341" stAng="14291176" swAng="11510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22D5-7EA6-44B4-A6E2-FE086E749C38}">
      <dsp:nvSpPr>
        <dsp:cNvPr id="0" name=""/>
        <dsp:cNvSpPr/>
      </dsp:nvSpPr>
      <dsp:spPr>
        <a:xfrm>
          <a:off x="3961" y="0"/>
          <a:ext cx="3810772" cy="4657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Incumbent Workers</a:t>
          </a:r>
        </a:p>
      </dsp:txBody>
      <dsp:txXfrm>
        <a:off x="3961" y="0"/>
        <a:ext cx="3810772" cy="1397317"/>
      </dsp:txXfrm>
    </dsp:sp>
    <dsp:sp modelId="{4A9B521E-19C1-4C5A-9845-D3626410DC10}">
      <dsp:nvSpPr>
        <dsp:cNvPr id="0" name=""/>
        <dsp:cNvSpPr/>
      </dsp:nvSpPr>
      <dsp:spPr>
        <a:xfrm>
          <a:off x="385038" y="1397932"/>
          <a:ext cx="3048617" cy="139392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i="1" kern="1200" dirty="0"/>
            <a:t>IL Workforce Tracking System</a:t>
          </a:r>
        </a:p>
        <a:p>
          <a:pPr marL="0" lvl="0" indent="0" algn="l" defTabSz="800100">
            <a:lnSpc>
              <a:spcPct val="90000"/>
            </a:lnSpc>
            <a:spcBef>
              <a:spcPct val="0"/>
            </a:spcBef>
            <a:spcAft>
              <a:spcPct val="35000"/>
            </a:spcAft>
            <a:buNone/>
          </a:pPr>
          <a:r>
            <a:rPr lang="en-US" sz="1800" kern="1200" dirty="0"/>
            <a:t>      </a:t>
          </a:r>
          <a:r>
            <a:rPr lang="en-US" sz="1500" kern="1200" dirty="0"/>
            <a:t>Workers</a:t>
          </a:r>
        </a:p>
        <a:p>
          <a:pPr marL="0" lvl="0" indent="0" algn="l" defTabSz="800100">
            <a:lnSpc>
              <a:spcPct val="90000"/>
            </a:lnSpc>
            <a:spcBef>
              <a:spcPct val="0"/>
            </a:spcBef>
            <a:spcAft>
              <a:spcPct val="35000"/>
            </a:spcAft>
            <a:buNone/>
          </a:pPr>
          <a:r>
            <a:rPr lang="en-US" sz="1500" kern="1200" dirty="0"/>
            <a:t>      Training Information</a:t>
          </a:r>
        </a:p>
        <a:p>
          <a:pPr marL="0" lvl="0" indent="0" algn="l" defTabSz="800100">
            <a:lnSpc>
              <a:spcPct val="90000"/>
            </a:lnSpc>
            <a:spcBef>
              <a:spcPct val="0"/>
            </a:spcBef>
            <a:spcAft>
              <a:spcPct val="35000"/>
            </a:spcAft>
            <a:buNone/>
          </a:pPr>
          <a:r>
            <a:rPr lang="en-US" sz="1500" kern="1200" dirty="0"/>
            <a:t>      Outcomes</a:t>
          </a:r>
        </a:p>
      </dsp:txBody>
      <dsp:txXfrm>
        <a:off x="425865" y="1438759"/>
        <a:ext cx="2966963" cy="1312272"/>
      </dsp:txXfrm>
    </dsp:sp>
    <dsp:sp modelId="{505E672C-3683-4FF3-8FCD-D1EB6977A420}">
      <dsp:nvSpPr>
        <dsp:cNvPr id="0" name=""/>
        <dsp:cNvSpPr/>
      </dsp:nvSpPr>
      <dsp:spPr>
        <a:xfrm>
          <a:off x="385038" y="2900683"/>
          <a:ext cx="3048617" cy="707357"/>
        </a:xfrm>
        <a:prstGeom prst="roundRect">
          <a:avLst>
            <a:gd name="adj" fmla="val 10000"/>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kern="1200" dirty="0"/>
            <a:t>Monthly Cost Reporting</a:t>
          </a:r>
        </a:p>
      </dsp:txBody>
      <dsp:txXfrm>
        <a:off x="405756" y="2921401"/>
        <a:ext cx="3007181" cy="665921"/>
      </dsp:txXfrm>
    </dsp:sp>
    <dsp:sp modelId="{D2CA6AA3-909E-4FD7-84C6-A6022E7724B6}">
      <dsp:nvSpPr>
        <dsp:cNvPr id="0" name=""/>
        <dsp:cNvSpPr/>
      </dsp:nvSpPr>
      <dsp:spPr>
        <a:xfrm>
          <a:off x="385038" y="3716865"/>
          <a:ext cx="3048617" cy="707357"/>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kern="1200" dirty="0"/>
            <a:t>Quarterly Reports</a:t>
          </a:r>
        </a:p>
      </dsp:txBody>
      <dsp:txXfrm>
        <a:off x="405756" y="3737583"/>
        <a:ext cx="3007181" cy="665921"/>
      </dsp:txXfrm>
    </dsp:sp>
    <dsp:sp modelId="{5E4DAC40-C3FE-4814-B134-B150D5877BED}">
      <dsp:nvSpPr>
        <dsp:cNvPr id="0" name=""/>
        <dsp:cNvSpPr/>
      </dsp:nvSpPr>
      <dsp:spPr>
        <a:xfrm>
          <a:off x="4104502" y="0"/>
          <a:ext cx="3810772" cy="4657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WIOA Participants</a:t>
          </a:r>
        </a:p>
      </dsp:txBody>
      <dsp:txXfrm>
        <a:off x="4104502" y="0"/>
        <a:ext cx="3810772" cy="1397317"/>
      </dsp:txXfrm>
    </dsp:sp>
    <dsp:sp modelId="{5DC20FEE-432F-4D62-A578-DDEBFB0F1CCF}">
      <dsp:nvSpPr>
        <dsp:cNvPr id="0" name=""/>
        <dsp:cNvSpPr/>
      </dsp:nvSpPr>
      <dsp:spPr>
        <a:xfrm>
          <a:off x="4481618" y="1398428"/>
          <a:ext cx="3048617" cy="1719316"/>
        </a:xfrm>
        <a:prstGeom prst="roundRect">
          <a:avLst>
            <a:gd name="adj" fmla="val 10000"/>
          </a:avLst>
        </a:prstGeom>
        <a:solidFill>
          <a:schemeClr val="accent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i="1" kern="1200" dirty="0"/>
            <a:t>IL Workforce Development System</a:t>
          </a:r>
        </a:p>
        <a:p>
          <a:pPr marL="0" lvl="0" indent="0" algn="l" defTabSz="800100">
            <a:lnSpc>
              <a:spcPct val="90000"/>
            </a:lnSpc>
            <a:spcBef>
              <a:spcPct val="0"/>
            </a:spcBef>
            <a:spcAft>
              <a:spcPct val="35000"/>
            </a:spcAft>
            <a:buNone/>
          </a:pPr>
          <a:r>
            <a:rPr lang="en-US" sz="1500" kern="1200" dirty="0"/>
            <a:t>      Eligibility &amp; Services  Provided</a:t>
          </a:r>
        </a:p>
        <a:p>
          <a:pPr marL="0" lvl="0" indent="0" algn="l" defTabSz="800100">
            <a:lnSpc>
              <a:spcPct val="90000"/>
            </a:lnSpc>
            <a:spcBef>
              <a:spcPct val="0"/>
            </a:spcBef>
            <a:spcAft>
              <a:spcPct val="35000"/>
            </a:spcAft>
            <a:buNone/>
          </a:pPr>
          <a:r>
            <a:rPr lang="en-US" sz="1500" kern="1200" dirty="0"/>
            <a:t>      Case notes</a:t>
          </a:r>
        </a:p>
        <a:p>
          <a:pPr marL="0" lvl="0" indent="0" algn="l" defTabSz="800100">
            <a:lnSpc>
              <a:spcPct val="90000"/>
            </a:lnSpc>
            <a:spcBef>
              <a:spcPct val="0"/>
            </a:spcBef>
            <a:spcAft>
              <a:spcPct val="35000"/>
            </a:spcAft>
            <a:buNone/>
          </a:pPr>
          <a:r>
            <a:rPr lang="en-US" sz="1500" kern="1200" dirty="0"/>
            <a:t>      Outcomes</a:t>
          </a:r>
        </a:p>
      </dsp:txBody>
      <dsp:txXfrm>
        <a:off x="4531975" y="1448785"/>
        <a:ext cx="2947903" cy="1618602"/>
      </dsp:txXfrm>
    </dsp:sp>
    <dsp:sp modelId="{8769CAE3-90E3-46C8-A89C-9B2B5C112C70}">
      <dsp:nvSpPr>
        <dsp:cNvPr id="0" name=""/>
        <dsp:cNvSpPr/>
      </dsp:nvSpPr>
      <dsp:spPr>
        <a:xfrm>
          <a:off x="4495916" y="3151916"/>
          <a:ext cx="3048617" cy="759244"/>
        </a:xfrm>
        <a:prstGeom prst="roundRect">
          <a:avLst>
            <a:gd name="adj" fmla="val 10000"/>
          </a:avLst>
        </a:prstGeom>
        <a:solidFill>
          <a:schemeClr val="accent1">
            <a:hueOff val="0"/>
            <a:satOff val="0"/>
            <a:lumOff val="0"/>
            <a:alpha val="8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en-US" sz="1800" i="1" kern="1200" dirty="0"/>
            <a:t>Illinois </a:t>
          </a:r>
          <a:r>
            <a:rPr lang="en-US" sz="1800" i="1" kern="1200" dirty="0" err="1"/>
            <a:t>workNet</a:t>
          </a:r>
          <a:r>
            <a:rPr lang="en-US" sz="1800" i="1" kern="1200" dirty="0"/>
            <a:t> Portal</a:t>
          </a:r>
        </a:p>
        <a:p>
          <a:pPr marL="0" lvl="0" indent="0" algn="l" defTabSz="800100">
            <a:lnSpc>
              <a:spcPct val="90000"/>
            </a:lnSpc>
            <a:spcBef>
              <a:spcPct val="0"/>
            </a:spcBef>
            <a:spcAft>
              <a:spcPct val="35000"/>
            </a:spcAft>
            <a:buNone/>
          </a:pPr>
          <a:r>
            <a:rPr lang="en-US" sz="1800" i="1" kern="1200" dirty="0"/>
            <a:t>  </a:t>
          </a:r>
          <a:r>
            <a:rPr lang="en-US" sz="1500" kern="1200" dirty="0"/>
            <a:t>Youth Pathways Program</a:t>
          </a:r>
        </a:p>
      </dsp:txBody>
      <dsp:txXfrm>
        <a:off x="4518153" y="3174153"/>
        <a:ext cx="3004143" cy="714770"/>
      </dsp:txXfrm>
    </dsp:sp>
    <dsp:sp modelId="{6C6ABE5F-E8B4-4552-8275-878ED55DC94A}">
      <dsp:nvSpPr>
        <dsp:cNvPr id="0" name=""/>
        <dsp:cNvSpPr/>
      </dsp:nvSpPr>
      <dsp:spPr>
        <a:xfrm>
          <a:off x="4481618" y="3945332"/>
          <a:ext cx="3048617" cy="222111"/>
        </a:xfrm>
        <a:prstGeom prst="roundRect">
          <a:avLst>
            <a:gd name="adj" fmla="val 10000"/>
          </a:avLst>
        </a:prstGeom>
        <a:solidFill>
          <a:schemeClr val="accent1">
            <a:hueOff val="0"/>
            <a:satOff val="0"/>
            <a:lumOff val="0"/>
            <a:alpha val="77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90000"/>
            </a:lnSpc>
            <a:spcBef>
              <a:spcPct val="0"/>
            </a:spcBef>
            <a:spcAft>
              <a:spcPct val="35000"/>
            </a:spcAft>
            <a:buNone/>
          </a:pPr>
          <a:r>
            <a:rPr lang="en-US" sz="1100" kern="1200" dirty="0"/>
            <a:t>Monthly Cost Reporting</a:t>
          </a:r>
        </a:p>
      </dsp:txBody>
      <dsp:txXfrm>
        <a:off x="4488123" y="3951837"/>
        <a:ext cx="3035607" cy="209101"/>
      </dsp:txXfrm>
    </dsp:sp>
    <dsp:sp modelId="{456E043C-F648-4C21-9956-49A07F77CF2B}">
      <dsp:nvSpPr>
        <dsp:cNvPr id="0" name=""/>
        <dsp:cNvSpPr/>
      </dsp:nvSpPr>
      <dsp:spPr>
        <a:xfrm>
          <a:off x="4481618" y="4201615"/>
          <a:ext cx="3048617" cy="222111"/>
        </a:xfrm>
        <a:prstGeom prst="roundRect">
          <a:avLst>
            <a:gd name="adj" fmla="val 10000"/>
          </a:avLst>
        </a:prstGeom>
        <a:solidFill>
          <a:schemeClr val="accent1">
            <a:hueOff val="0"/>
            <a:satOff val="0"/>
            <a:lumOff val="0"/>
            <a:alpha val="71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90000"/>
            </a:lnSpc>
            <a:spcBef>
              <a:spcPct val="0"/>
            </a:spcBef>
            <a:spcAft>
              <a:spcPct val="35000"/>
            </a:spcAft>
            <a:buNone/>
          </a:pPr>
          <a:r>
            <a:rPr lang="en-US" sz="1100" kern="1200" dirty="0"/>
            <a:t>Quarterly Reports</a:t>
          </a:r>
        </a:p>
      </dsp:txBody>
      <dsp:txXfrm>
        <a:off x="4488123" y="4208120"/>
        <a:ext cx="3035607" cy="2091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8/13/2018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3286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E58DC-1F55-40B6-AEEA-954102D683BB}" type="slidenum">
              <a:rPr lang="en-US" smtClean="0"/>
              <a:t>25</a:t>
            </a:fld>
            <a:endParaRPr lang="en-US" dirty="0"/>
          </a:p>
        </p:txBody>
      </p:sp>
    </p:spTree>
    <p:extLst>
      <p:ext uri="{BB962C8B-B14F-4D97-AF65-F5344CB8AC3E}">
        <p14:creationId xmlns:p14="http://schemas.microsoft.com/office/powerpoint/2010/main" val="359710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30</a:t>
            </a:fld>
            <a:endParaRPr lang="en-US"/>
          </a:p>
        </p:txBody>
      </p:sp>
    </p:spTree>
    <p:extLst>
      <p:ext uri="{BB962C8B-B14F-4D97-AF65-F5344CB8AC3E}">
        <p14:creationId xmlns:p14="http://schemas.microsoft.com/office/powerpoint/2010/main" val="261146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illinoisworknet.com/WIOAInnovationNOF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llinoisworknet.com/TalentPipelineNOF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llinoisworknet.com/TalentPipelineNOF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rantworkshopspringfield.eventbrite.com/" TargetMode="External"/><Relationship Id="rId7" Type="http://schemas.openxmlformats.org/officeDocument/2006/relationships/hyperlink" Target="https://grantworkshopmarion.eventbrite.com/" TargetMode="External"/><Relationship Id="rId2" Type="http://schemas.openxmlformats.org/officeDocument/2006/relationships/hyperlink" Target="https://grantworkshopcollinsville.eventbrite.com/" TargetMode="External"/><Relationship Id="rId1" Type="http://schemas.openxmlformats.org/officeDocument/2006/relationships/slideLayout" Target="../slideLayouts/slideLayout2.xml"/><Relationship Id="rId6" Type="http://schemas.openxmlformats.org/officeDocument/2006/relationships/hyperlink" Target="https://grantworkshopnaperville.eventbrite.com/" TargetMode="External"/><Relationship Id="rId5" Type="http://schemas.openxmlformats.org/officeDocument/2006/relationships/hyperlink" Target="https://grantworkshopchicago.eventbrite.com/" TargetMode="External"/><Relationship Id="rId4" Type="http://schemas.openxmlformats.org/officeDocument/2006/relationships/hyperlink" Target="https://grantworkshoprockford.eventbrite.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grantapplication@illinoisworknet.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illinoisworknet.com/apprenticeshipnof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naswa.org/" TargetMode="External"/><Relationship Id="rId3" Type="http://schemas.openxmlformats.org/officeDocument/2006/relationships/hyperlink" Target="http://www.illinoisworknet.com/GATA" TargetMode="External"/><Relationship Id="rId7" Type="http://schemas.openxmlformats.org/officeDocument/2006/relationships/hyperlink" Target="https://www.workforcegps.org/" TargetMode="External"/><Relationship Id="rId2" Type="http://schemas.openxmlformats.org/officeDocument/2006/relationships/hyperlink" Target="https://www.grants.illinois.gov/" TargetMode="External"/><Relationship Id="rId1" Type="http://schemas.openxmlformats.org/officeDocument/2006/relationships/slideLayout" Target="../slideLayouts/slideLayout2.xml"/><Relationship Id="rId6" Type="http://schemas.openxmlformats.org/officeDocument/2006/relationships/hyperlink" Target="http://etasmarttraining.com/pdf/Single_Track_Region1.pdf" TargetMode="External"/><Relationship Id="rId5" Type="http://schemas.openxmlformats.org/officeDocument/2006/relationships/hyperlink" Target="https://apps.il-work-net.com/WIOAPolicy/Policy/Home" TargetMode="External"/><Relationship Id="rId10" Type="http://schemas.openxmlformats.org/officeDocument/2006/relationships/image" Target="../media/image20.png"/><Relationship Id="rId4" Type="http://schemas.openxmlformats.org/officeDocument/2006/relationships/hyperlink" Target="https://www.illinoisworknet.com/ApprenticeshipIL" TargetMode="External"/><Relationship Id="rId9" Type="http://schemas.openxmlformats.org/officeDocument/2006/relationships/hyperlink" Target="https://www.doleta.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666" y="2617470"/>
            <a:ext cx="10656114" cy="1471812"/>
          </a:xfrm>
        </p:spPr>
        <p:txBody>
          <a:bodyPr>
            <a:noAutofit/>
          </a:bodyPr>
          <a:lstStyle/>
          <a:p>
            <a:r>
              <a:rPr lang="en-US" sz="4800" dirty="0"/>
              <a:t>2018 Illinois Apprenticeship Expansion Program Notice of Funding Opportunity</a:t>
            </a:r>
            <a:br>
              <a:rPr lang="en-US" sz="4800" dirty="0"/>
            </a:br>
            <a:r>
              <a:rPr lang="en-US" sz="3200" b="0" i="1" dirty="0"/>
              <a:t>Overview of the Grant Submission and Pre-Award Requirements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973"/>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i="1" dirty="0">
                <a:solidFill>
                  <a:schemeClr val="bg1"/>
                </a:solidFill>
              </a:rPr>
              <a:t>Illinois Department of Commerce and Economic Opportunity</a:t>
            </a:r>
          </a:p>
        </p:txBody>
      </p:sp>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Coordination with Regional Workforce Plans</a:t>
            </a:r>
          </a:p>
        </p:txBody>
      </p:sp>
      <p:sp>
        <p:nvSpPr>
          <p:cNvPr id="3" name="Content Placeholder 2"/>
          <p:cNvSpPr>
            <a:spLocks noGrp="1"/>
          </p:cNvSpPr>
          <p:nvPr>
            <p:ph idx="1"/>
          </p:nvPr>
        </p:nvSpPr>
        <p:spPr>
          <a:xfrm>
            <a:off x="406400" y="1787967"/>
            <a:ext cx="7226300" cy="4058796"/>
          </a:xfrm>
        </p:spPr>
        <p:txBody>
          <a:bodyPr>
            <a:noAutofit/>
          </a:bodyPr>
          <a:lstStyle/>
          <a:p>
            <a:pPr marL="0" indent="0">
              <a:spcBef>
                <a:spcPts val="0"/>
              </a:spcBef>
              <a:buNone/>
            </a:pPr>
            <a:r>
              <a:rPr lang="en-US" sz="2000" dirty="0"/>
              <a:t>The Department of Commerce will consider projects from LWAs and regions throughout the state. The goal is to fund 2-3 projects in northern Illinois, 1-2 projects in central Illinois, and 1-2 projects in southern Illinois. </a:t>
            </a:r>
          </a:p>
          <a:p>
            <a:pPr marL="0" indent="0">
              <a:spcBef>
                <a:spcPts val="0"/>
              </a:spcBef>
              <a:buNone/>
            </a:pPr>
            <a:endParaRPr lang="en-US" sz="2000" dirty="0"/>
          </a:p>
          <a:p>
            <a:pPr marL="0" indent="0">
              <a:spcBef>
                <a:spcPts val="0"/>
              </a:spcBef>
              <a:buNone/>
            </a:pPr>
            <a:r>
              <a:rPr lang="en-US" sz="2000" dirty="0"/>
              <a:t>Applicants must identify the workforce / economic development region and administer the pilot programs within the context of the State, Regional, and Local workforce development plans.   </a:t>
            </a:r>
          </a:p>
          <a:p>
            <a:pPr marL="0" indent="0">
              <a:spcBef>
                <a:spcPts val="0"/>
              </a:spcBef>
              <a:buNone/>
            </a:pPr>
            <a:endParaRPr lang="en-US" sz="2000" dirty="0"/>
          </a:p>
          <a:p>
            <a:pPr marL="0" indent="0">
              <a:spcBef>
                <a:spcPts val="0"/>
              </a:spcBef>
              <a:buNone/>
            </a:pPr>
            <a:r>
              <a:rPr lang="en-US" sz="2000" dirty="0"/>
              <a:t>The WIOA Regional and Local Plans may be viewed at: </a:t>
            </a:r>
            <a:r>
              <a:rPr lang="en-US" sz="2000" dirty="0">
                <a:solidFill>
                  <a:schemeClr val="accent1"/>
                </a:solidFill>
              </a:rPr>
              <a:t>www.illinoisworknet.com/WIOA/RegPlanning/Pages/Plans_MOUs_Dashboard.aspx</a:t>
            </a:r>
            <a:endParaRPr lang="en-US" sz="2000" dirty="0"/>
          </a:p>
          <a:p>
            <a:pPr marL="0" indent="0">
              <a:spcBef>
                <a:spcPts val="0"/>
              </a:spcBef>
              <a:buNone/>
            </a:pPr>
            <a:endParaRPr lang="en-US" sz="2000" dirty="0"/>
          </a:p>
          <a:p>
            <a:pPr marL="0" indent="0">
              <a:spcBef>
                <a:spcPts val="0"/>
              </a:spcBef>
              <a:buNone/>
            </a:pPr>
            <a:r>
              <a:rPr lang="en-US" sz="2000" dirty="0"/>
              <a:t>Applicants must work with the State, Regional, and Local WIOA partners to implement the project in coordination with WIOA. Illinois workforce and economic development regions are depicted in the map on this page.</a:t>
            </a:r>
          </a:p>
          <a:p>
            <a:pPr marL="0" indent="0">
              <a:spcBef>
                <a:spcPts val="0"/>
              </a:spcBef>
              <a:buNone/>
            </a:pPr>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290" y="1195095"/>
            <a:ext cx="3988406" cy="524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136326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Apprenticeship Navigators</a:t>
            </a:r>
          </a:p>
        </p:txBody>
      </p:sp>
      <p:sp>
        <p:nvSpPr>
          <p:cNvPr id="3" name="Content Placeholder 2"/>
          <p:cNvSpPr>
            <a:spLocks noGrp="1"/>
          </p:cNvSpPr>
          <p:nvPr>
            <p:ph idx="1"/>
          </p:nvPr>
        </p:nvSpPr>
        <p:spPr>
          <a:xfrm>
            <a:off x="838200" y="1766170"/>
            <a:ext cx="10515600" cy="4258849"/>
          </a:xfrm>
        </p:spPr>
        <p:txBody>
          <a:bodyPr>
            <a:normAutofit fontScale="92500" lnSpcReduction="20000"/>
          </a:bodyPr>
          <a:lstStyle/>
          <a:p>
            <a:pPr marL="0" indent="0">
              <a:buNone/>
            </a:pPr>
            <a:r>
              <a:rPr lang="en-US" dirty="0"/>
              <a:t>Regional Apprenticeship Navigators will implement a targeted approach to business engagement within Illinois’ economic development regions focused on the targeted strategies.</a:t>
            </a:r>
          </a:p>
          <a:p>
            <a:r>
              <a:rPr lang="en-US" dirty="0"/>
              <a:t>Regional Apprenticeship Navigators build capacity by developing and strengthening the knowledge, skills, abilities, processes, and resources that businesses, educational institutions, local workforce areas, and community partners need to create new or expand existing apprenticeship programs.</a:t>
            </a:r>
          </a:p>
          <a:p>
            <a:r>
              <a:rPr lang="en-US" dirty="0"/>
              <a:t>Apprenticeship Navigators will develop sector and regional partnerships between interested parties with the common goal of growing the talent pipeline. </a:t>
            </a:r>
          </a:p>
          <a:p>
            <a:r>
              <a:rPr lang="en-US" dirty="0"/>
              <a:t>Navigators should build relationships with regional employers and ease the access to apprenticeship for business and employees as the lead outreach and technical expert in their assigned geographic region.</a:t>
            </a:r>
          </a:p>
        </p:txBody>
      </p:sp>
      <p:sp>
        <p:nvSpPr>
          <p:cNvPr id="4" name="Slide Number Placeholder 3"/>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44596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Apprenticeship Navigators</a:t>
            </a:r>
          </a:p>
        </p:txBody>
      </p:sp>
      <p:sp>
        <p:nvSpPr>
          <p:cNvPr id="3" name="Content Placeholder 2"/>
          <p:cNvSpPr>
            <a:spLocks noGrp="1"/>
          </p:cNvSpPr>
          <p:nvPr>
            <p:ph idx="1"/>
          </p:nvPr>
        </p:nvSpPr>
        <p:spPr>
          <a:xfrm>
            <a:off x="391886" y="1962150"/>
            <a:ext cx="11408228" cy="5093154"/>
          </a:xfrm>
        </p:spPr>
        <p:txBody>
          <a:bodyPr>
            <a:normAutofit/>
          </a:bodyPr>
          <a:lstStyle/>
          <a:p>
            <a:r>
              <a:rPr lang="en-US" dirty="0"/>
              <a:t>A major role of the Apprenticeship Navigator is to </a:t>
            </a:r>
            <a:r>
              <a:rPr lang="en-US" u="sng" dirty="0"/>
              <a:t>establish and build partnerships</a:t>
            </a:r>
            <a:r>
              <a:rPr lang="en-US" dirty="0"/>
              <a:t> in the region(s), which includes the following stakeholders:</a:t>
            </a:r>
          </a:p>
          <a:p>
            <a:pPr lvl="1"/>
            <a:r>
              <a:rPr lang="en-US" dirty="0"/>
              <a:t>Education – High Schools, Community Colleges, Training Providers</a:t>
            </a:r>
          </a:p>
          <a:p>
            <a:pPr lvl="1"/>
            <a:r>
              <a:rPr lang="en-US" dirty="0"/>
              <a:t>Employers and Associations</a:t>
            </a:r>
          </a:p>
          <a:p>
            <a:pPr lvl="1"/>
            <a:r>
              <a:rPr lang="en-US" dirty="0"/>
              <a:t>Public Entities and CBOs</a:t>
            </a:r>
          </a:p>
          <a:p>
            <a:pPr lvl="1"/>
            <a:r>
              <a:rPr lang="en-US" dirty="0"/>
              <a:t>Others</a:t>
            </a:r>
          </a:p>
          <a:p>
            <a:pPr marL="457200" lvl="1" indent="0">
              <a:buNone/>
            </a:pPr>
            <a:endParaRPr lang="en-US" sz="1200" dirty="0"/>
          </a:p>
          <a:p>
            <a:r>
              <a:rPr lang="en-US" dirty="0"/>
              <a:t>Understand the employers’ needs (demand) and the educational programs and other services available (supply). Working with each requires understanding how the pieces fit for apprenticeship.</a:t>
            </a:r>
          </a:p>
          <a:p>
            <a:pPr marL="0" indent="0">
              <a:buNone/>
            </a:pPr>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64844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512" y="610865"/>
            <a:ext cx="9206630" cy="561049"/>
          </a:xfrm>
        </p:spPr>
        <p:txBody>
          <a:bodyPr>
            <a:noAutofit/>
          </a:bodyPr>
          <a:lstStyle/>
          <a:p>
            <a:r>
              <a:rPr lang="en-US" sz="3600" dirty="0"/>
              <a:t>Regional Apprenticeship Navigator Characteristics</a:t>
            </a:r>
          </a:p>
        </p:txBody>
      </p:sp>
      <p:sp>
        <p:nvSpPr>
          <p:cNvPr id="3" name="Content Placeholder 2"/>
          <p:cNvSpPr>
            <a:spLocks noGrp="1"/>
          </p:cNvSpPr>
          <p:nvPr>
            <p:ph idx="1"/>
          </p:nvPr>
        </p:nvSpPr>
        <p:spPr>
          <a:xfrm>
            <a:off x="400833" y="1393295"/>
            <a:ext cx="8743167" cy="5344962"/>
          </a:xfrm>
        </p:spPr>
        <p:txBody>
          <a:bodyPr>
            <a:normAutofit fontScale="85000" lnSpcReduction="10000"/>
          </a:bodyPr>
          <a:lstStyle/>
          <a:p>
            <a:pPr marL="0" indent="0">
              <a:buNone/>
            </a:pPr>
            <a:endParaRPr lang="en-US" dirty="0"/>
          </a:p>
          <a:p>
            <a:pPr lvl="1"/>
            <a:r>
              <a:rPr lang="en-US" sz="3200" dirty="0"/>
              <a:t>Knowledgeable about apprenticeships and workforce development/solutions</a:t>
            </a:r>
          </a:p>
          <a:p>
            <a:pPr lvl="1"/>
            <a:r>
              <a:rPr lang="en-US" sz="3200" dirty="0"/>
              <a:t>Successful and experienced in business engagement</a:t>
            </a:r>
          </a:p>
          <a:p>
            <a:pPr lvl="1"/>
            <a:r>
              <a:rPr lang="en-US" sz="3200" dirty="0"/>
              <a:t>Fosters the development of partnerships, get people to the starting line, “holds their hand” guiding them through the process</a:t>
            </a:r>
          </a:p>
          <a:p>
            <a:pPr lvl="1"/>
            <a:r>
              <a:rPr lang="en-US" sz="3200" dirty="0"/>
              <a:t>The Apprenticeship Point of Contact for the region</a:t>
            </a:r>
          </a:p>
          <a:p>
            <a:pPr lvl="1"/>
            <a:r>
              <a:rPr lang="en-US" sz="3200" dirty="0"/>
              <a:t>Ingenious, Accountable, Well Prepared, Highly Engaged, Goal Oriented, Relationship Driven, Salespeople</a:t>
            </a:r>
          </a:p>
          <a:p>
            <a:pPr lvl="1"/>
            <a:r>
              <a:rPr lang="en-US" sz="3200" dirty="0"/>
              <a:t>Can be Chambers of Commerce, Local Workforce Areas, Associations/Coalitions, Service Providers, Community Based Organizations, Technical Colleges, other Entities</a:t>
            </a:r>
          </a:p>
          <a:p>
            <a:pPr marL="914400" lvl="2"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13</a:t>
            </a:fld>
            <a:endParaRPr lang="en-US" dirty="0"/>
          </a:p>
        </p:txBody>
      </p:sp>
      <p:pic>
        <p:nvPicPr>
          <p:cNvPr id="5" name="Picture 4"/>
          <p:cNvPicPr>
            <a:picLocks noChangeAspect="1"/>
          </p:cNvPicPr>
          <p:nvPr/>
        </p:nvPicPr>
        <p:blipFill>
          <a:blip r:embed="rId2">
            <a:duotone>
              <a:schemeClr val="accent5">
                <a:shade val="45000"/>
                <a:satMod val="135000"/>
              </a:schemeClr>
              <a:prstClr val="white"/>
            </a:duotone>
          </a:blip>
          <a:stretch>
            <a:fillRect/>
          </a:stretch>
        </p:blipFill>
        <p:spPr>
          <a:xfrm>
            <a:off x="9034855" y="2020797"/>
            <a:ext cx="3065287" cy="2901242"/>
          </a:xfrm>
          <a:prstGeom prst="rect">
            <a:avLst/>
          </a:prstGeom>
        </p:spPr>
      </p:pic>
    </p:spTree>
    <p:extLst>
      <p:ext uri="{BB962C8B-B14F-4D97-AF65-F5344CB8AC3E}">
        <p14:creationId xmlns:p14="http://schemas.microsoft.com/office/powerpoint/2010/main" val="383765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375565" cy="561049"/>
          </a:xfrm>
        </p:spPr>
        <p:txBody>
          <a:bodyPr>
            <a:noAutofit/>
          </a:bodyPr>
          <a:lstStyle/>
          <a:p>
            <a:r>
              <a:rPr lang="en-US" sz="3600" dirty="0"/>
              <a:t>Navigators Understand Workforce Challenges</a:t>
            </a:r>
          </a:p>
        </p:txBody>
      </p:sp>
      <p:sp>
        <p:nvSpPr>
          <p:cNvPr id="4" name="Slide Number Placeholder 3"/>
          <p:cNvSpPr>
            <a:spLocks noGrp="1"/>
          </p:cNvSpPr>
          <p:nvPr>
            <p:ph type="sldNum" sz="quarter" idx="12"/>
          </p:nvPr>
        </p:nvSpPr>
        <p:spPr/>
        <p:txBody>
          <a:bodyPr/>
          <a:lstStyle/>
          <a:p>
            <a:fld id="{62E03C93-A8B5-5E4D-ADDE-FACFC10B3CD1}" type="slidenum">
              <a:rPr lang="en-US" smtClean="0"/>
              <a:pPr/>
              <a:t>14</a:t>
            </a:fld>
            <a:endParaRPr lang="en-US" dirty="0"/>
          </a:p>
        </p:txBody>
      </p:sp>
      <p:pic>
        <p:nvPicPr>
          <p:cNvPr id="6" name="Content Placeholder 5"/>
          <p:cNvPicPr>
            <a:picLocks noGrp="1" noChangeAspect="1"/>
          </p:cNvPicPr>
          <p:nvPr>
            <p:ph idx="1"/>
          </p:nvPr>
        </p:nvPicPr>
        <p:blipFill>
          <a:blip r:embed="rId2"/>
          <a:stretch>
            <a:fillRect/>
          </a:stretch>
        </p:blipFill>
        <p:spPr>
          <a:xfrm>
            <a:off x="658550" y="1689056"/>
            <a:ext cx="10401335" cy="4794294"/>
          </a:xfrm>
          <a:prstGeom prst="rect">
            <a:avLst/>
          </a:prstGeom>
        </p:spPr>
      </p:pic>
    </p:spTree>
    <p:extLst>
      <p:ext uri="{BB962C8B-B14F-4D97-AF65-F5344CB8AC3E}">
        <p14:creationId xmlns:p14="http://schemas.microsoft.com/office/powerpoint/2010/main" val="328549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325461" cy="561049"/>
          </a:xfrm>
        </p:spPr>
        <p:txBody>
          <a:bodyPr>
            <a:noAutofit/>
          </a:bodyPr>
          <a:lstStyle/>
          <a:p>
            <a:r>
              <a:rPr lang="en-US" sz="3600" dirty="0"/>
              <a:t>Navigators Speak the Language of Businesses</a:t>
            </a: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837530" y="1839685"/>
            <a:ext cx="10233800" cy="4467906"/>
          </a:xfrm>
          <a:prstGeom prst="rect">
            <a:avLst/>
          </a:prstGeom>
        </p:spPr>
      </p:pic>
      <p:sp>
        <p:nvSpPr>
          <p:cNvPr id="4" name="Slide Number Placeholder 3"/>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424721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Apprenticeship Navigators</a:t>
            </a:r>
          </a:p>
        </p:txBody>
      </p:sp>
      <p:sp>
        <p:nvSpPr>
          <p:cNvPr id="3" name="Content Placeholder 2"/>
          <p:cNvSpPr>
            <a:spLocks noGrp="1"/>
          </p:cNvSpPr>
          <p:nvPr>
            <p:ph idx="1"/>
          </p:nvPr>
        </p:nvSpPr>
        <p:spPr>
          <a:xfrm>
            <a:off x="838200" y="1678488"/>
            <a:ext cx="10515600" cy="4972683"/>
          </a:xfrm>
        </p:spPr>
        <p:txBody>
          <a:bodyPr>
            <a:normAutofit fontScale="85000" lnSpcReduction="20000"/>
          </a:bodyPr>
          <a:lstStyle/>
          <a:p>
            <a:pPr fontAlgn="t"/>
            <a:r>
              <a:rPr lang="en-US" dirty="0"/>
              <a:t>Increase the number of apprentices and programs within the region</a:t>
            </a:r>
          </a:p>
          <a:p>
            <a:pPr fontAlgn="t"/>
            <a:r>
              <a:rPr lang="en-US" dirty="0"/>
              <a:t>Demystify the process &amp; decrease the amount of time to start a program</a:t>
            </a:r>
          </a:p>
          <a:p>
            <a:pPr fontAlgn="t"/>
            <a:r>
              <a:rPr lang="en-US" dirty="0"/>
              <a:t>Support development of innovative programs and practices</a:t>
            </a:r>
          </a:p>
          <a:p>
            <a:pPr fontAlgn="t"/>
            <a:r>
              <a:rPr lang="en-US" dirty="0"/>
              <a:t>Use regional data to support employers with workforce needs and identify new solutions</a:t>
            </a:r>
          </a:p>
          <a:p>
            <a:r>
              <a:rPr lang="en-US" dirty="0"/>
              <a:t>Increase access and diversity for targeted populations</a:t>
            </a:r>
          </a:p>
          <a:p>
            <a:r>
              <a:rPr lang="en-US" dirty="0"/>
              <a:t>Leverage existing resources</a:t>
            </a:r>
          </a:p>
          <a:p>
            <a:r>
              <a:rPr lang="en-US" dirty="0"/>
              <a:t>Create collaborative partnerships</a:t>
            </a:r>
          </a:p>
          <a:p>
            <a:r>
              <a:rPr lang="en-US" sz="2900" dirty="0"/>
              <a:t>Educate/create awareness among all stakeholders</a:t>
            </a:r>
          </a:p>
          <a:p>
            <a:r>
              <a:rPr lang="en-US" sz="2900" dirty="0"/>
              <a:t>Actively Engage Local Business</a:t>
            </a:r>
          </a:p>
          <a:p>
            <a:r>
              <a:rPr lang="en-US" sz="2900" dirty="0"/>
              <a:t>Use Labor Market Data to Drive Decisions</a:t>
            </a:r>
          </a:p>
          <a:p>
            <a:r>
              <a:rPr lang="en-US" sz="2900" dirty="0"/>
              <a:t>Tap Innovative Funding Sources</a:t>
            </a:r>
          </a:p>
          <a:p>
            <a:r>
              <a:rPr lang="en-US" sz="2900" dirty="0"/>
              <a:t>Embrace Evaluation</a:t>
            </a:r>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331426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284304" cy="1200915"/>
          </a:xfrm>
        </p:spPr>
        <p:txBody>
          <a:bodyPr>
            <a:normAutofit/>
          </a:bodyPr>
          <a:lstStyle/>
          <a:p>
            <a:r>
              <a:rPr lang="en-US" dirty="0"/>
              <a:t>The “Sales” role of the Navigator</a:t>
            </a:r>
          </a:p>
        </p:txBody>
      </p:sp>
      <p:sp>
        <p:nvSpPr>
          <p:cNvPr id="3" name="Content Placeholder 2"/>
          <p:cNvSpPr>
            <a:spLocks noGrp="1"/>
          </p:cNvSpPr>
          <p:nvPr>
            <p:ph idx="1"/>
          </p:nvPr>
        </p:nvSpPr>
        <p:spPr/>
        <p:txBody>
          <a:bodyPr>
            <a:normAutofit fontScale="92500" lnSpcReduction="10000"/>
          </a:bodyPr>
          <a:lstStyle/>
          <a:p>
            <a:pPr lvl="0"/>
            <a:r>
              <a:rPr lang="en-US" dirty="0"/>
              <a:t>Don’t assume that everyone will understand the need for the program.</a:t>
            </a:r>
          </a:p>
          <a:p>
            <a:pPr lvl="0"/>
            <a:r>
              <a:rPr lang="en-US" dirty="0"/>
              <a:t>Provide context and details for your proposal to build understanding of the apprenticeship approach.</a:t>
            </a:r>
          </a:p>
          <a:p>
            <a:pPr lvl="0"/>
            <a:r>
              <a:rPr lang="en-US" dirty="0"/>
              <a:t>Don’t leave room for surprises, debunk the myths and connect the dots.</a:t>
            </a:r>
          </a:p>
          <a:p>
            <a:pPr lvl="0"/>
            <a:r>
              <a:rPr lang="en-US" dirty="0"/>
              <a:t>Meet with your stakeholders and understand their issues.</a:t>
            </a:r>
          </a:p>
          <a:p>
            <a:pPr lvl="0"/>
            <a:r>
              <a:rPr lang="en-US" dirty="0"/>
              <a:t>Leverage appropriate resources and determine which elements of an apprenticeship program are needed to be in place.</a:t>
            </a:r>
          </a:p>
          <a:p>
            <a:pPr lvl="0"/>
            <a:r>
              <a:rPr lang="en-US" dirty="0"/>
              <a:t>Don’t give up.</a:t>
            </a:r>
          </a:p>
          <a:p>
            <a:pPr lvl="0"/>
            <a:r>
              <a:rPr lang="en-US" dirty="0"/>
              <a:t>If the answer is no, understand the rationale, make adjustments and try again.</a:t>
            </a:r>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116878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841" y="610865"/>
            <a:ext cx="8573573" cy="620058"/>
          </a:xfrm>
        </p:spPr>
        <p:txBody>
          <a:bodyPr>
            <a:normAutofit fontScale="90000"/>
          </a:bodyPr>
          <a:lstStyle/>
          <a:p>
            <a:r>
              <a:rPr lang="en-US" dirty="0"/>
              <a:t>Capacity Building Activities and Outcomes</a:t>
            </a:r>
          </a:p>
        </p:txBody>
      </p:sp>
      <p:sp>
        <p:nvSpPr>
          <p:cNvPr id="10" name="Content Placeholder 9">
            <a:extLst>
              <a:ext uri="{FF2B5EF4-FFF2-40B4-BE49-F238E27FC236}">
                <a16:creationId xmlns:a16="http://schemas.microsoft.com/office/drawing/2014/main" id="{CA6184E7-3303-4069-9C7D-1ED568D5773B}"/>
              </a:ext>
            </a:extLst>
          </p:cNvPr>
          <p:cNvSpPr>
            <a:spLocks noGrp="1"/>
          </p:cNvSpPr>
          <p:nvPr>
            <p:ph sz="half" idx="1"/>
          </p:nvPr>
        </p:nvSpPr>
        <p:spPr>
          <a:xfrm>
            <a:off x="492370" y="2036639"/>
            <a:ext cx="5978768" cy="4351338"/>
          </a:xfrm>
        </p:spPr>
        <p:txBody>
          <a:bodyPr>
            <a:normAutofit/>
          </a:bodyPr>
          <a:lstStyle/>
          <a:p>
            <a:pPr marL="0" indent="0">
              <a:buNone/>
            </a:pPr>
            <a:r>
              <a:rPr lang="en-US" dirty="0">
                <a:solidFill>
                  <a:srgbClr val="FF6600"/>
                </a:solidFill>
              </a:rPr>
              <a:t>Activities &amp; Funding</a:t>
            </a:r>
          </a:p>
          <a:p>
            <a:pPr lvl="1"/>
            <a:r>
              <a:rPr lang="en-US" dirty="0">
                <a:solidFill>
                  <a:srgbClr val="58595B"/>
                </a:solidFill>
              </a:rPr>
              <a:t>Number of new businesses engaged</a:t>
            </a:r>
          </a:p>
          <a:p>
            <a:pPr lvl="1"/>
            <a:r>
              <a:rPr lang="en-US" dirty="0">
                <a:solidFill>
                  <a:srgbClr val="58595B"/>
                </a:solidFill>
              </a:rPr>
              <a:t>Number of sponsors that receive apprenticeship expansion support</a:t>
            </a:r>
          </a:p>
          <a:p>
            <a:pPr lvl="1"/>
            <a:r>
              <a:rPr lang="en-US" dirty="0">
                <a:solidFill>
                  <a:srgbClr val="58595B"/>
                </a:solidFill>
              </a:rPr>
              <a:t>Number of partners from underutilized area that receive apprenticeship support</a:t>
            </a:r>
          </a:p>
          <a:p>
            <a:pPr lvl="1"/>
            <a:r>
              <a:rPr lang="en-US" dirty="0">
                <a:solidFill>
                  <a:srgbClr val="58595B"/>
                </a:solidFill>
              </a:rPr>
              <a:t>Number of outreach events &amp; attendees</a:t>
            </a:r>
          </a:p>
          <a:p>
            <a:pPr lvl="1"/>
            <a:r>
              <a:rPr lang="en-US" dirty="0">
                <a:solidFill>
                  <a:srgbClr val="58595B"/>
                </a:solidFill>
              </a:rPr>
              <a:t>Number of industry sector partnerships supported and developed</a:t>
            </a:r>
          </a:p>
          <a:p>
            <a:pPr lvl="1"/>
            <a:r>
              <a:rPr lang="en-US" dirty="0">
                <a:solidFill>
                  <a:srgbClr val="58595B"/>
                </a:solidFill>
              </a:rPr>
              <a:t>Amount of matching / leveraged funds</a:t>
            </a:r>
          </a:p>
        </p:txBody>
      </p:sp>
      <p:sp>
        <p:nvSpPr>
          <p:cNvPr id="11" name="Content Placeholder 10">
            <a:extLst>
              <a:ext uri="{FF2B5EF4-FFF2-40B4-BE49-F238E27FC236}">
                <a16:creationId xmlns:a16="http://schemas.microsoft.com/office/drawing/2014/main" id="{168BF977-C43A-48C2-8100-656651FB062E}"/>
              </a:ext>
            </a:extLst>
          </p:cNvPr>
          <p:cNvSpPr>
            <a:spLocks noGrp="1"/>
          </p:cNvSpPr>
          <p:nvPr>
            <p:ph sz="half" idx="2"/>
          </p:nvPr>
        </p:nvSpPr>
        <p:spPr>
          <a:xfrm>
            <a:off x="6576164" y="2036639"/>
            <a:ext cx="5311036" cy="4351338"/>
          </a:xfrm>
        </p:spPr>
        <p:txBody>
          <a:bodyPr/>
          <a:lstStyle/>
          <a:p>
            <a:pPr marL="0" indent="0">
              <a:buNone/>
            </a:pPr>
            <a:r>
              <a:rPr lang="en-US" dirty="0">
                <a:solidFill>
                  <a:srgbClr val="FF6600"/>
                </a:solidFill>
              </a:rPr>
              <a:t>Outcomes</a:t>
            </a:r>
          </a:p>
          <a:p>
            <a:pPr lvl="1"/>
            <a:r>
              <a:rPr lang="en-US" dirty="0">
                <a:solidFill>
                  <a:srgbClr val="58595B"/>
                </a:solidFill>
              </a:rPr>
              <a:t>Number of new registered apprenticeship programs</a:t>
            </a:r>
          </a:p>
          <a:p>
            <a:pPr lvl="1"/>
            <a:r>
              <a:rPr lang="en-US" dirty="0">
                <a:solidFill>
                  <a:srgbClr val="58595B"/>
                </a:solidFill>
              </a:rPr>
              <a:t>Number of registered apprenticeship programs expanded</a:t>
            </a:r>
          </a:p>
          <a:p>
            <a:pPr lvl="1"/>
            <a:r>
              <a:rPr lang="en-US" dirty="0">
                <a:solidFill>
                  <a:srgbClr val="58595B"/>
                </a:solidFill>
              </a:rPr>
              <a:t>Number of new pre-apprenticeship programs established</a:t>
            </a:r>
          </a:p>
          <a:p>
            <a:pPr lvl="1"/>
            <a:r>
              <a:rPr lang="en-US" dirty="0">
                <a:solidFill>
                  <a:srgbClr val="58595B"/>
                </a:solidFill>
              </a:rPr>
              <a:t>Number of pre-apprenticeship programs expanded </a:t>
            </a:r>
          </a:p>
        </p:txBody>
      </p:sp>
      <p:sp>
        <p:nvSpPr>
          <p:cNvPr id="4" name="Slide Number Placeholder 3"/>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12800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Apprenticeship Intermediary</a:t>
            </a:r>
          </a:p>
        </p:txBody>
      </p:sp>
      <p:sp>
        <p:nvSpPr>
          <p:cNvPr id="3" name="Content Placeholder 2"/>
          <p:cNvSpPr>
            <a:spLocks noGrp="1"/>
          </p:cNvSpPr>
          <p:nvPr>
            <p:ph idx="1"/>
          </p:nvPr>
        </p:nvSpPr>
        <p:spPr>
          <a:xfrm>
            <a:off x="838200" y="1589314"/>
            <a:ext cx="11125200" cy="5116285"/>
          </a:xfrm>
        </p:spPr>
        <p:txBody>
          <a:bodyPr>
            <a:normAutofit/>
          </a:bodyPr>
          <a:lstStyle/>
          <a:p>
            <a:r>
              <a:rPr lang="en-US" dirty="0"/>
              <a:t>An organization that can help broker local, regional, and national workforce solutions by, among other things, helping job seekers find jobs and employers find workers; convening employers and community partners to determine workforce trends; and assisting in blending customized services and seed funding to grow the demand for new apprenticeship programs. </a:t>
            </a:r>
          </a:p>
          <a:p>
            <a:endParaRPr lang="en-US" sz="1800" dirty="0"/>
          </a:p>
          <a:p>
            <a:r>
              <a:rPr lang="en-US" dirty="0"/>
              <a:t>Examples of apprenticeship intermediaries include industry associations, Institutions of Higher Education, CBOs, chambers of commerce, local workforce areas, and community service organizations. Industry Intermediaries usually specialize in a specific sector, but some may possess expertise that cuts across more than one market. </a:t>
            </a:r>
          </a:p>
          <a:p>
            <a:pPr>
              <a:lnSpc>
                <a:spcPct val="150000"/>
              </a:lnSpc>
            </a:pPr>
            <a:endParaRPr lang="en-US" sz="3600" dirty="0"/>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333648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a:t>
            </a:r>
          </a:p>
        </p:txBody>
      </p:sp>
      <p:sp>
        <p:nvSpPr>
          <p:cNvPr id="3" name="Content Placeholder 2"/>
          <p:cNvSpPr>
            <a:spLocks noGrp="1"/>
          </p:cNvSpPr>
          <p:nvPr>
            <p:ph idx="1"/>
          </p:nvPr>
        </p:nvSpPr>
        <p:spPr>
          <a:xfrm>
            <a:off x="1762125" y="2182557"/>
            <a:ext cx="6558915" cy="3520455"/>
          </a:xfrm>
        </p:spPr>
        <p:txBody>
          <a:bodyPr>
            <a:noAutofit/>
          </a:bodyPr>
          <a:lstStyle/>
          <a:p>
            <a:pPr>
              <a:spcBef>
                <a:spcPts val="1200"/>
              </a:spcBef>
            </a:pPr>
            <a:r>
              <a:rPr lang="en-US" dirty="0"/>
              <a:t>Illinois Apprenticeship Expansion Program                                   </a:t>
            </a:r>
          </a:p>
          <a:p>
            <a:pPr marL="0" indent="0" defTabSz="231775">
              <a:spcBef>
                <a:spcPts val="600"/>
              </a:spcBef>
              <a:buNone/>
            </a:pPr>
            <a:r>
              <a:rPr lang="en-US" dirty="0"/>
              <a:t>	</a:t>
            </a:r>
            <a:r>
              <a:rPr lang="en-US" i="1" dirty="0"/>
              <a:t>Patrick Campbell </a:t>
            </a:r>
          </a:p>
          <a:p>
            <a:pPr>
              <a:spcBef>
                <a:spcPts val="1200"/>
              </a:spcBef>
            </a:pPr>
            <a:endParaRPr lang="en-US" sz="1600" dirty="0"/>
          </a:p>
          <a:p>
            <a:pPr>
              <a:spcBef>
                <a:spcPts val="1200"/>
              </a:spcBef>
            </a:pPr>
            <a:r>
              <a:rPr lang="en-US" dirty="0"/>
              <a:t>Pre-Award &amp; Submission Requirements</a:t>
            </a:r>
          </a:p>
          <a:p>
            <a:pPr marL="0" indent="0" defTabSz="231775">
              <a:spcBef>
                <a:spcPts val="600"/>
              </a:spcBef>
              <a:buNone/>
            </a:pPr>
            <a:r>
              <a:rPr lang="en-US" dirty="0"/>
              <a:t>	</a:t>
            </a:r>
            <a:r>
              <a:rPr lang="en-US" i="1" dirty="0"/>
              <a:t>John Barr</a:t>
            </a:r>
          </a:p>
          <a:p>
            <a:endParaRPr lang="en-US" dirty="0"/>
          </a:p>
        </p:txBody>
      </p:sp>
      <p:sp>
        <p:nvSpPr>
          <p:cNvPr id="5" name="Slide Number Placeholder 4"/>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610865"/>
            <a:ext cx="8293503" cy="561049"/>
          </a:xfrm>
        </p:spPr>
        <p:txBody>
          <a:bodyPr>
            <a:normAutofit fontScale="90000"/>
          </a:bodyPr>
          <a:lstStyle/>
          <a:p>
            <a:r>
              <a:rPr lang="en-US" dirty="0"/>
              <a:t>Role of Apprenticeship Intermediaries</a:t>
            </a:r>
          </a:p>
        </p:txBody>
      </p:sp>
      <p:sp>
        <p:nvSpPr>
          <p:cNvPr id="3" name="Content Placeholder 2"/>
          <p:cNvSpPr>
            <a:spLocks noGrp="1"/>
          </p:cNvSpPr>
          <p:nvPr>
            <p:ph idx="1"/>
          </p:nvPr>
        </p:nvSpPr>
        <p:spPr>
          <a:xfrm>
            <a:off x="590550" y="1619251"/>
            <a:ext cx="11372850" cy="4864100"/>
          </a:xfrm>
        </p:spPr>
        <p:txBody>
          <a:bodyPr>
            <a:normAutofit fontScale="40000" lnSpcReduction="20000"/>
          </a:bodyPr>
          <a:lstStyle/>
          <a:p>
            <a:pPr marL="0" indent="0">
              <a:lnSpc>
                <a:spcPct val="120000"/>
              </a:lnSpc>
              <a:buNone/>
            </a:pPr>
            <a:r>
              <a:rPr lang="en-US" sz="7000" dirty="0"/>
              <a:t>Intermediaries often serve as the Sponsor of the apprenticeship program and the activities include, but are not limited to:</a:t>
            </a:r>
          </a:p>
          <a:p>
            <a:pPr marL="0" indent="0">
              <a:lnSpc>
                <a:spcPct val="120000"/>
              </a:lnSpc>
              <a:buNone/>
            </a:pPr>
            <a:endParaRPr lang="en-US" sz="3000" dirty="0"/>
          </a:p>
          <a:p>
            <a:r>
              <a:rPr lang="en-US" sz="5400" dirty="0"/>
              <a:t>Supporting the registration of new programs with the USDOL Office of Apprenticeship</a:t>
            </a:r>
          </a:p>
          <a:p>
            <a:endParaRPr lang="en-US" sz="3000" dirty="0"/>
          </a:p>
          <a:p>
            <a:r>
              <a:rPr lang="en-US" sz="5400" dirty="0"/>
              <a:t>Sharing or utilizing resources from community colleges or other organizations for process acceleration that help stakeholders rapidly embrace programs; this includes sharing curricula and standards</a:t>
            </a:r>
          </a:p>
          <a:p>
            <a:endParaRPr lang="en-US" sz="3000" dirty="0"/>
          </a:p>
          <a:p>
            <a:r>
              <a:rPr lang="en-US" sz="5400" dirty="0"/>
              <a:t>Aggregating the needs of small employers within an industry</a:t>
            </a:r>
          </a:p>
          <a:p>
            <a:endParaRPr lang="en-US" sz="3000" dirty="0"/>
          </a:p>
          <a:p>
            <a:r>
              <a:rPr lang="en-US" sz="5400" dirty="0"/>
              <a:t>Identifying “champions” and “coaches” for apprentices, employers, and faculty</a:t>
            </a:r>
          </a:p>
          <a:p>
            <a:endParaRPr lang="en-US" sz="3000" dirty="0"/>
          </a:p>
          <a:p>
            <a:r>
              <a:rPr lang="en-US" sz="5400" dirty="0"/>
              <a:t>Providing informational sessions on available or soon-to-be available programs</a:t>
            </a:r>
          </a:p>
        </p:txBody>
      </p:sp>
      <p:sp>
        <p:nvSpPr>
          <p:cNvPr id="4" name="Slide Number Placeholder 3"/>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71973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610865"/>
            <a:ext cx="8293503" cy="561049"/>
          </a:xfrm>
        </p:spPr>
        <p:txBody>
          <a:bodyPr>
            <a:normAutofit fontScale="90000"/>
          </a:bodyPr>
          <a:lstStyle/>
          <a:p>
            <a:r>
              <a:rPr lang="en-US" dirty="0"/>
              <a:t>Role of Apprenticeship Intermediaries</a:t>
            </a:r>
          </a:p>
        </p:txBody>
      </p:sp>
      <p:sp>
        <p:nvSpPr>
          <p:cNvPr id="3" name="Content Placeholder 2"/>
          <p:cNvSpPr>
            <a:spLocks noGrp="1"/>
          </p:cNvSpPr>
          <p:nvPr>
            <p:ph idx="1"/>
          </p:nvPr>
        </p:nvSpPr>
        <p:spPr>
          <a:xfrm>
            <a:off x="590550" y="1619251"/>
            <a:ext cx="11372850" cy="4864100"/>
          </a:xfrm>
        </p:spPr>
        <p:txBody>
          <a:bodyPr>
            <a:normAutofit fontScale="40000" lnSpcReduction="20000"/>
          </a:bodyPr>
          <a:lstStyle/>
          <a:p>
            <a:r>
              <a:rPr lang="en-US" sz="5400" dirty="0"/>
              <a:t>Targeting underrepresented population(s) and creating a plan for outreach, wraparound supports and accommodations</a:t>
            </a:r>
          </a:p>
          <a:p>
            <a:endParaRPr lang="en-US" sz="3700" dirty="0"/>
          </a:p>
          <a:p>
            <a:r>
              <a:rPr lang="en-US" sz="5400" dirty="0"/>
              <a:t>Managing Registered Apprenticeship Programs</a:t>
            </a:r>
          </a:p>
          <a:p>
            <a:endParaRPr lang="en-US" sz="3000" dirty="0"/>
          </a:p>
          <a:p>
            <a:r>
              <a:rPr lang="en-US" sz="5400" dirty="0"/>
              <a:t>Developing the program design and coordinating the program activities including the recruitment, assessment, case management, related technical training, work-based training, supportive service and placement of participants</a:t>
            </a:r>
          </a:p>
          <a:p>
            <a:endParaRPr lang="en-US" sz="3000" dirty="0"/>
          </a:p>
          <a:p>
            <a:r>
              <a:rPr lang="en-US" sz="5400" dirty="0"/>
              <a:t>Facilitating the participation of employers and other partners</a:t>
            </a:r>
          </a:p>
          <a:p>
            <a:endParaRPr lang="en-US" sz="3000" dirty="0"/>
          </a:p>
          <a:p>
            <a:r>
              <a:rPr lang="en-US" sz="5400" dirty="0"/>
              <a:t>Supporting the development and expansion of apprenticeship program in “non-traditional” industries, employers and occupations.</a:t>
            </a:r>
          </a:p>
          <a:p>
            <a:endParaRPr lang="en-US" sz="3000" dirty="0"/>
          </a:p>
          <a:p>
            <a:r>
              <a:rPr lang="en-US" sz="5400" dirty="0"/>
              <a:t>Identifying funding and resources to support demonstration projects</a:t>
            </a:r>
          </a:p>
        </p:txBody>
      </p:sp>
      <p:sp>
        <p:nvSpPr>
          <p:cNvPr id="4" name="Slide Number Placeholder 3"/>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424816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Partnerships</a:t>
            </a:r>
          </a:p>
        </p:txBody>
      </p:sp>
      <p:sp>
        <p:nvSpPr>
          <p:cNvPr id="3" name="Content Placeholder 2"/>
          <p:cNvSpPr>
            <a:spLocks noGrp="1"/>
          </p:cNvSpPr>
          <p:nvPr>
            <p:ph idx="1"/>
          </p:nvPr>
        </p:nvSpPr>
        <p:spPr>
          <a:xfrm>
            <a:off x="685800" y="1841500"/>
            <a:ext cx="3924300" cy="4889500"/>
          </a:xfrm>
        </p:spPr>
        <p:txBody>
          <a:bodyPr>
            <a:noAutofit/>
          </a:bodyPr>
          <a:lstStyle/>
          <a:p>
            <a:pPr marL="0" indent="0">
              <a:spcBef>
                <a:spcPts val="600"/>
              </a:spcBef>
              <a:spcAft>
                <a:spcPts val="600"/>
              </a:spcAft>
              <a:buNone/>
            </a:pPr>
            <a:r>
              <a:rPr lang="en-US" sz="2400" dirty="0"/>
              <a:t>The Development of partnerships should result in the following goals:</a:t>
            </a:r>
          </a:p>
          <a:p>
            <a:pPr marL="457200" indent="-279400">
              <a:spcBef>
                <a:spcPts val="0"/>
              </a:spcBef>
              <a:spcAft>
                <a:spcPts val="600"/>
              </a:spcAft>
            </a:pPr>
            <a:r>
              <a:rPr lang="en-US" sz="2000" dirty="0"/>
              <a:t>To connect with businesses that need this training for their workforce</a:t>
            </a:r>
          </a:p>
          <a:p>
            <a:pPr marL="457200" indent="-279400">
              <a:spcBef>
                <a:spcPts val="600"/>
              </a:spcBef>
              <a:spcAft>
                <a:spcPts val="1200"/>
              </a:spcAft>
            </a:pPr>
            <a:r>
              <a:rPr lang="en-US" sz="2000" dirty="0"/>
              <a:t>To connect with organizations  that can facilitate or provide skill upgrade training to these workers</a:t>
            </a:r>
            <a:endParaRPr lang="en-US" sz="1600" dirty="0"/>
          </a:p>
          <a:p>
            <a:pPr lvl="1">
              <a:spcBef>
                <a:spcPts val="0"/>
              </a:spcBef>
              <a:buFont typeface="Wingdings" panose="05000000000000000000" pitchFamily="2" charset="2"/>
              <a:buChar char="ü"/>
            </a:pPr>
            <a:r>
              <a:rPr lang="en-US" sz="1800" dirty="0"/>
              <a:t> Industry &amp; Business Associations</a:t>
            </a:r>
          </a:p>
          <a:p>
            <a:pPr lvl="1">
              <a:spcBef>
                <a:spcPts val="0"/>
              </a:spcBef>
              <a:buFont typeface="Wingdings" panose="05000000000000000000" pitchFamily="2" charset="2"/>
              <a:buChar char="ü"/>
            </a:pPr>
            <a:r>
              <a:rPr lang="en-US" sz="1800" dirty="0"/>
              <a:t> Community Colleges</a:t>
            </a:r>
          </a:p>
          <a:p>
            <a:pPr lvl="1">
              <a:spcBef>
                <a:spcPts val="0"/>
              </a:spcBef>
              <a:buFont typeface="Wingdings" panose="05000000000000000000" pitchFamily="2" charset="2"/>
              <a:buChar char="ü"/>
            </a:pPr>
            <a:r>
              <a:rPr lang="en-US" sz="1800" dirty="0"/>
              <a:t> Public-Private Partners</a:t>
            </a:r>
          </a:p>
          <a:p>
            <a:pPr lvl="1">
              <a:spcBef>
                <a:spcPts val="0"/>
              </a:spcBef>
              <a:buFont typeface="Wingdings" panose="05000000000000000000" pitchFamily="2" charset="2"/>
              <a:buChar char="ü"/>
            </a:pPr>
            <a:r>
              <a:rPr lang="en-US" sz="1800" dirty="0"/>
              <a:t> Local Workforce Agencies</a:t>
            </a:r>
          </a:p>
          <a:p>
            <a:pPr marL="0" indent="0">
              <a:spcBef>
                <a:spcPts val="0"/>
              </a:spcBef>
              <a:buNone/>
            </a:pPr>
            <a:endParaRPr lang="en-US" sz="1600" dirty="0"/>
          </a:p>
        </p:txBody>
      </p:sp>
      <p:pic>
        <p:nvPicPr>
          <p:cNvPr id="4" name="Picture 3"/>
          <p:cNvPicPr>
            <a:picLocks noChangeAspect="1"/>
          </p:cNvPicPr>
          <p:nvPr/>
        </p:nvPicPr>
        <p:blipFill>
          <a:blip r:embed="rId2"/>
          <a:stretch>
            <a:fillRect/>
          </a:stretch>
        </p:blipFill>
        <p:spPr>
          <a:xfrm>
            <a:off x="4810981" y="1193818"/>
            <a:ext cx="6608637" cy="5651482"/>
          </a:xfrm>
          <a:prstGeom prst="rect">
            <a:avLst/>
          </a:prstGeom>
        </p:spPr>
      </p:pic>
      <p:sp>
        <p:nvSpPr>
          <p:cNvPr id="5" name="Slide Number Placeholder 4"/>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71357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8D9E-E99B-4156-B8C6-C2D30E57EC07}"/>
              </a:ext>
            </a:extLst>
          </p:cNvPr>
          <p:cNvSpPr>
            <a:spLocks noGrp="1"/>
          </p:cNvSpPr>
          <p:nvPr>
            <p:ph type="title"/>
          </p:nvPr>
        </p:nvSpPr>
        <p:spPr>
          <a:xfrm>
            <a:off x="428625" y="1912276"/>
            <a:ext cx="4006216" cy="3374099"/>
          </a:xfrm>
          <a:ln>
            <a:solidFill>
              <a:srgbClr val="B74900"/>
            </a:solidFill>
          </a:ln>
        </p:spPr>
        <p:txBody>
          <a:bodyPr>
            <a:normAutofit/>
          </a:bodyPr>
          <a:lstStyle/>
          <a:p>
            <a:pPr algn="ctr"/>
            <a:r>
              <a:rPr lang="en-US" sz="7200" dirty="0"/>
              <a:t>MOU  </a:t>
            </a:r>
            <a:br>
              <a:rPr lang="en-US" sz="7200" dirty="0"/>
            </a:br>
            <a:r>
              <a:rPr lang="en-US" sz="7200" dirty="0"/>
              <a:t>“Musts”</a:t>
            </a:r>
          </a:p>
        </p:txBody>
      </p:sp>
      <p:graphicFrame>
        <p:nvGraphicFramePr>
          <p:cNvPr id="4" name="Content Placeholder 3">
            <a:extLst>
              <a:ext uri="{FF2B5EF4-FFF2-40B4-BE49-F238E27FC236}">
                <a16:creationId xmlns:a16="http://schemas.microsoft.com/office/drawing/2014/main" id="{2543BCE4-64A3-4763-BA18-8BE96F430FFC}"/>
              </a:ext>
            </a:extLst>
          </p:cNvPr>
          <p:cNvGraphicFramePr>
            <a:graphicFrameLocks noGrp="1"/>
          </p:cNvGraphicFramePr>
          <p:nvPr>
            <p:ph idx="1"/>
            <p:extLst>
              <p:ext uri="{D42A27DB-BD31-4B8C-83A1-F6EECF244321}">
                <p14:modId xmlns:p14="http://schemas.microsoft.com/office/powerpoint/2010/main" val="737108139"/>
              </p:ext>
            </p:extLst>
          </p:nvPr>
        </p:nvGraphicFramePr>
        <p:xfrm>
          <a:off x="1657350" y="822834"/>
          <a:ext cx="13439276" cy="5552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60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F24883-EDED-4767-A1C1-5DEEF47D0B4E}"/>
              </a:ext>
            </a:extLst>
          </p:cNvPr>
          <p:cNvSpPr txBox="1">
            <a:spLocks/>
          </p:cNvSpPr>
          <p:nvPr/>
        </p:nvSpPr>
        <p:spPr>
          <a:xfrm>
            <a:off x="238125" y="1849702"/>
            <a:ext cx="3494362" cy="2550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dirty="0"/>
              <a:t>WIOA</a:t>
            </a:r>
            <a:br>
              <a:rPr lang="en-US" dirty="0">
                <a:solidFill>
                  <a:srgbClr val="2F428E"/>
                </a:solidFill>
              </a:rPr>
            </a:br>
            <a:r>
              <a:rPr lang="en-US" dirty="0"/>
              <a:t>Performance</a:t>
            </a:r>
          </a:p>
        </p:txBody>
      </p:sp>
      <p:sp>
        <p:nvSpPr>
          <p:cNvPr id="5" name="Content Placeholder 2">
            <a:extLst>
              <a:ext uri="{FF2B5EF4-FFF2-40B4-BE49-F238E27FC236}">
                <a16:creationId xmlns:a16="http://schemas.microsoft.com/office/drawing/2014/main" id="{365E3B6C-77E1-4DDB-A671-425804831B53}"/>
              </a:ext>
            </a:extLst>
          </p:cNvPr>
          <p:cNvSpPr txBox="1">
            <a:spLocks/>
          </p:cNvSpPr>
          <p:nvPr/>
        </p:nvSpPr>
        <p:spPr>
          <a:xfrm>
            <a:off x="3926302" y="1192477"/>
            <a:ext cx="7279767" cy="48490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457200">
              <a:spcBef>
                <a:spcPts val="0"/>
              </a:spcBef>
              <a:buClr>
                <a:srgbClr val="58595B"/>
              </a:buClr>
              <a:buSzPct val="80000"/>
              <a:buFont typeface="Wingdings" panose="05000000000000000000" pitchFamily="2" charset="2"/>
              <a:buChar char="§"/>
            </a:pPr>
            <a:endParaRPr lang="en-US" sz="1100" u="sng" dirty="0">
              <a:ea typeface="Calibri" panose="020F0502020204030204" pitchFamily="34" charset="0"/>
              <a:cs typeface="Times New Roman" panose="02020603050405020304" pitchFamily="18" charset="0"/>
            </a:endParaRPr>
          </a:p>
          <a:p>
            <a:pPr lvl="1" indent="-342900" defTabSz="457200">
              <a:spcBef>
                <a:spcPts val="0"/>
              </a:spcBef>
              <a:buClr>
                <a:srgbClr val="58595B"/>
              </a:buClr>
              <a:buSzPct val="80000"/>
              <a:buFont typeface="Wingdings" panose="05000000000000000000" pitchFamily="2" charset="2"/>
              <a:buChar char="§"/>
            </a:pPr>
            <a:r>
              <a:rPr lang="en-US" dirty="0"/>
              <a:t>Projects that provide services directly to participants are expected to meet the WIOA performance measures of the LWIA in which they are partnering.  </a:t>
            </a:r>
          </a:p>
          <a:p>
            <a:pPr lvl="1" indent="-342900" defTabSz="457200">
              <a:spcBef>
                <a:spcPts val="0"/>
              </a:spcBef>
              <a:buClr>
                <a:srgbClr val="58595B"/>
              </a:buClr>
              <a:buSzPct val="80000"/>
              <a:buFont typeface="Wingdings" panose="05000000000000000000" pitchFamily="2" charset="2"/>
              <a:buChar char="§"/>
            </a:pPr>
            <a:endParaRPr lang="en-US" dirty="0"/>
          </a:p>
          <a:p>
            <a:pPr lvl="1" indent="-342900" defTabSz="457200">
              <a:spcBef>
                <a:spcPts val="0"/>
              </a:spcBef>
              <a:buClr>
                <a:srgbClr val="58595B"/>
              </a:buClr>
              <a:buSzPct val="80000"/>
              <a:buFont typeface="Wingdings" panose="05000000000000000000" pitchFamily="2" charset="2"/>
              <a:buChar char="§"/>
            </a:pPr>
            <a:r>
              <a:rPr lang="en-US" dirty="0"/>
              <a:t>Negotiated performance measures unique to each local area are applicable to all participants served under this NOFO are listed in Appendix D.  </a:t>
            </a:r>
          </a:p>
          <a:p>
            <a:pPr lvl="1" indent="-342900" defTabSz="457200">
              <a:spcBef>
                <a:spcPts val="0"/>
              </a:spcBef>
              <a:buClr>
                <a:srgbClr val="58595B"/>
              </a:buClr>
              <a:buSzPct val="80000"/>
              <a:buFont typeface="Wingdings" panose="05000000000000000000" pitchFamily="2" charset="2"/>
              <a:buChar char="§"/>
            </a:pPr>
            <a:endParaRPr lang="en-US" dirty="0"/>
          </a:p>
          <a:p>
            <a:pPr lvl="1" indent="-342900" defTabSz="457200">
              <a:spcBef>
                <a:spcPts val="0"/>
              </a:spcBef>
              <a:buClr>
                <a:srgbClr val="58595B"/>
              </a:buClr>
              <a:buSzPct val="80000"/>
              <a:buFont typeface="Wingdings" panose="05000000000000000000" pitchFamily="2" charset="2"/>
              <a:buChar char="§"/>
            </a:pPr>
            <a:r>
              <a:rPr lang="en-US" dirty="0"/>
              <a:t>In instances where the Grantee is not an LWIA, WIOA performance measures and targets for the grant will be determined at the State level. </a:t>
            </a:r>
            <a:endParaRPr lang="en-US" sz="1100" dirty="0"/>
          </a:p>
        </p:txBody>
      </p:sp>
      <p:cxnSp>
        <p:nvCxnSpPr>
          <p:cNvPr id="7" name="Straight Connector 6">
            <a:extLst>
              <a:ext uri="{FF2B5EF4-FFF2-40B4-BE49-F238E27FC236}">
                <a16:creationId xmlns:a16="http://schemas.microsoft.com/office/drawing/2014/main" id="{218D5165-AB4F-4576-889C-3E721F62F1E5}"/>
              </a:ext>
            </a:extLst>
          </p:cNvPr>
          <p:cNvCxnSpPr/>
          <p:nvPr/>
        </p:nvCxnSpPr>
        <p:spPr>
          <a:xfrm>
            <a:off x="3829394" y="1459591"/>
            <a:ext cx="0" cy="4353339"/>
          </a:xfrm>
          <a:prstGeom prst="line">
            <a:avLst/>
          </a:prstGeom>
          <a:ln w="53975">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02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544" y="612648"/>
            <a:ext cx="7616952" cy="557784"/>
          </a:xfrm>
        </p:spPr>
        <p:txBody>
          <a:bodyPr anchor="ctr" anchorCtr="0">
            <a:noAutofit/>
          </a:bodyPr>
          <a:lstStyle/>
          <a:p>
            <a:r>
              <a:rPr lang="en-US" sz="4000" dirty="0"/>
              <a:t>Priority Populations Projects</a:t>
            </a:r>
          </a:p>
        </p:txBody>
      </p:sp>
      <p:sp>
        <p:nvSpPr>
          <p:cNvPr id="10" name="Content Placeholder 2"/>
          <p:cNvSpPr txBox="1">
            <a:spLocks/>
          </p:cNvSpPr>
          <p:nvPr/>
        </p:nvSpPr>
        <p:spPr>
          <a:xfrm>
            <a:off x="4094224" y="5199378"/>
            <a:ext cx="5506976" cy="159995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en-US" sz="2400" dirty="0"/>
          </a:p>
          <a:p>
            <a:endParaRPr lang="en-US" sz="2400" dirty="0"/>
          </a:p>
        </p:txBody>
      </p:sp>
      <p:sp>
        <p:nvSpPr>
          <p:cNvPr id="7" name="Slide Number Placeholder 6"/>
          <p:cNvSpPr>
            <a:spLocks noGrp="1"/>
          </p:cNvSpPr>
          <p:nvPr>
            <p:ph type="sldNum" sz="quarter" idx="12"/>
          </p:nvPr>
        </p:nvSpPr>
        <p:spPr/>
        <p:txBody>
          <a:bodyPr/>
          <a:lstStyle/>
          <a:p>
            <a:fld id="{361780CC-7401-754A-815A-212FF76E8ACF}" type="slidenum">
              <a:rPr lang="en-US" smtClean="0"/>
              <a:t>25</a:t>
            </a:fld>
            <a:endParaRPr lang="en-US" dirty="0"/>
          </a:p>
        </p:txBody>
      </p:sp>
      <p:sp>
        <p:nvSpPr>
          <p:cNvPr id="9" name="TextBox 8">
            <a:extLst>
              <a:ext uri="{FF2B5EF4-FFF2-40B4-BE49-F238E27FC236}">
                <a16:creationId xmlns:a16="http://schemas.microsoft.com/office/drawing/2014/main" id="{5E853BAB-D62F-4495-9F97-61DA3E960137}"/>
              </a:ext>
            </a:extLst>
          </p:cNvPr>
          <p:cNvSpPr txBox="1"/>
          <p:nvPr/>
        </p:nvSpPr>
        <p:spPr>
          <a:xfrm>
            <a:off x="1202498" y="1653971"/>
            <a:ext cx="9227377" cy="3108543"/>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solidFill>
                  <a:srgbClr val="58595B"/>
                </a:solidFill>
              </a:rPr>
              <a:t>Grant funds may be used to help develop strategies for effectively serving individuals with barriers to employment and for coordinating programs and services among workforce partners.  </a:t>
            </a:r>
          </a:p>
          <a:p>
            <a:pPr marL="457200" lvl="0" indent="-457200">
              <a:buFont typeface="Arial" panose="020B0604020202020204" pitchFamily="34" charset="0"/>
              <a:buChar char="•"/>
            </a:pPr>
            <a:endParaRPr lang="en-US" sz="2800" dirty="0">
              <a:solidFill>
                <a:srgbClr val="58595B"/>
              </a:solidFill>
            </a:endParaRPr>
          </a:p>
          <a:p>
            <a:pPr marL="457200" lvl="0" indent="-457200">
              <a:buFont typeface="Arial" panose="020B0604020202020204" pitchFamily="34" charset="0"/>
              <a:buChar char="•"/>
            </a:pPr>
            <a:r>
              <a:rPr lang="en-US" sz="2800" dirty="0">
                <a:solidFill>
                  <a:srgbClr val="58595B"/>
                </a:solidFill>
              </a:rPr>
              <a:t>Projects must be focused on serving the targeted populations identified in Illinois’ Unified Workforce Plan.</a:t>
            </a:r>
          </a:p>
        </p:txBody>
      </p:sp>
      <p:grpSp>
        <p:nvGrpSpPr>
          <p:cNvPr id="8" name="Group 7">
            <a:extLst>
              <a:ext uri="{FF2B5EF4-FFF2-40B4-BE49-F238E27FC236}">
                <a16:creationId xmlns:a16="http://schemas.microsoft.com/office/drawing/2014/main" id="{08A0A7DF-8DD7-4E81-85B3-AEAEDEF561A7}"/>
              </a:ext>
            </a:extLst>
          </p:cNvPr>
          <p:cNvGrpSpPr/>
          <p:nvPr/>
        </p:nvGrpSpPr>
        <p:grpSpPr>
          <a:xfrm>
            <a:off x="1330151" y="5169273"/>
            <a:ext cx="8488450" cy="1398814"/>
            <a:chOff x="-2769" y="4879641"/>
            <a:chExt cx="8488450" cy="1561375"/>
          </a:xfrm>
        </p:grpSpPr>
        <p:sp>
          <p:nvSpPr>
            <p:cNvPr id="12" name="Rectangle 11">
              <a:extLst>
                <a:ext uri="{FF2B5EF4-FFF2-40B4-BE49-F238E27FC236}">
                  <a16:creationId xmlns:a16="http://schemas.microsoft.com/office/drawing/2014/main" id="{29710689-1F2A-40BD-9202-0BD779BFF450}"/>
                </a:ext>
              </a:extLst>
            </p:cNvPr>
            <p:cNvSpPr/>
            <p:nvPr/>
          </p:nvSpPr>
          <p:spPr>
            <a:xfrm>
              <a:off x="-2769" y="4879641"/>
              <a:ext cx="8488450" cy="1561375"/>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ADE6D72-3381-4D69-9D42-9E6318C6C34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69702" y="5042202"/>
              <a:ext cx="1107540" cy="1236251"/>
            </a:xfrm>
            <a:prstGeom prst="rect">
              <a:avLst/>
            </a:prstGeom>
          </p:spPr>
        </p:pic>
        <p:sp>
          <p:nvSpPr>
            <p:cNvPr id="14" name="TextBox 13">
              <a:extLst>
                <a:ext uri="{FF2B5EF4-FFF2-40B4-BE49-F238E27FC236}">
                  <a16:creationId xmlns:a16="http://schemas.microsoft.com/office/drawing/2014/main" id="{7F6EDD13-A9A8-4287-92AA-3DB87ABB023A}"/>
                </a:ext>
              </a:extLst>
            </p:cNvPr>
            <p:cNvSpPr txBox="1"/>
            <p:nvPr/>
          </p:nvSpPr>
          <p:spPr>
            <a:xfrm>
              <a:off x="1649714" y="5219610"/>
              <a:ext cx="6644887" cy="858861"/>
            </a:xfrm>
            <a:prstGeom prst="rect">
              <a:avLst/>
            </a:prstGeom>
            <a:noFill/>
          </p:spPr>
          <p:txBody>
            <a:bodyPr wrap="square" rtlCol="0">
              <a:spAutoFit/>
            </a:bodyPr>
            <a:lstStyle/>
            <a:p>
              <a:r>
                <a:rPr lang="en-US" sz="2200" b="1" dirty="0">
                  <a:solidFill>
                    <a:schemeClr val="bg1"/>
                  </a:solidFill>
                </a:rPr>
                <a:t>Projects that serve individuals must meet the WIOA</a:t>
              </a:r>
            </a:p>
            <a:p>
              <a:r>
                <a:rPr lang="en-US" sz="2200" b="1" dirty="0">
                  <a:solidFill>
                    <a:schemeClr val="bg1"/>
                  </a:solidFill>
                </a:rPr>
                <a:t>Eligibility, Reporting &amp; Performance Requirements</a:t>
              </a:r>
              <a:endParaRPr lang="en-US" sz="2200" dirty="0">
                <a:solidFill>
                  <a:schemeClr val="bg1"/>
                </a:solidFill>
              </a:endParaRPr>
            </a:p>
          </p:txBody>
        </p:sp>
      </p:grpSp>
    </p:spTree>
    <p:extLst>
      <p:ext uri="{BB962C8B-B14F-4D97-AF65-F5344CB8AC3E}">
        <p14:creationId xmlns:p14="http://schemas.microsoft.com/office/powerpoint/2010/main" val="102399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F24883-EDED-4767-A1C1-5DEEF47D0B4E}"/>
              </a:ext>
            </a:extLst>
          </p:cNvPr>
          <p:cNvSpPr txBox="1">
            <a:spLocks/>
          </p:cNvSpPr>
          <p:nvPr/>
        </p:nvSpPr>
        <p:spPr>
          <a:xfrm>
            <a:off x="428625" y="963877"/>
            <a:ext cx="3457575"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r"/>
            <a:r>
              <a:rPr lang="en-US" dirty="0"/>
              <a:t>Targeted Industries and Occupations</a:t>
            </a:r>
          </a:p>
        </p:txBody>
      </p:sp>
      <p:sp>
        <p:nvSpPr>
          <p:cNvPr id="5" name="Content Placeholder 2">
            <a:extLst>
              <a:ext uri="{FF2B5EF4-FFF2-40B4-BE49-F238E27FC236}">
                <a16:creationId xmlns:a16="http://schemas.microsoft.com/office/drawing/2014/main" id="{365E3B6C-77E1-4DDB-A671-425804831B53}"/>
              </a:ext>
            </a:extLst>
          </p:cNvPr>
          <p:cNvSpPr txBox="1">
            <a:spLocks/>
          </p:cNvSpPr>
          <p:nvPr/>
        </p:nvSpPr>
        <p:spPr>
          <a:xfrm>
            <a:off x="4114800" y="963876"/>
            <a:ext cx="7479791" cy="54003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342900" defTabSz="457200">
              <a:spcBef>
                <a:spcPts val="0"/>
              </a:spcBef>
              <a:buClr>
                <a:srgbClr val="2F428E"/>
              </a:buClr>
              <a:buSzPct val="80000"/>
              <a:buFont typeface="Wingdings" panose="05000000000000000000" pitchFamily="2" charset="2"/>
              <a:buChar char="§"/>
            </a:pPr>
            <a:endParaRPr lang="en-US" sz="1100" i="1" u="sng" dirty="0">
              <a:ea typeface="Calibri" panose="020F0502020204030204" pitchFamily="34" charset="0"/>
              <a:cs typeface="Times New Roman" panose="02020603050405020304" pitchFamily="18" charset="0"/>
            </a:endParaRPr>
          </a:p>
          <a:p>
            <a:pPr marL="0" indent="0" defTabSz="457200">
              <a:spcBef>
                <a:spcPts val="0"/>
              </a:spcBef>
              <a:buClr>
                <a:srgbClr val="2F428E"/>
              </a:buClr>
              <a:buSzPct val="80000"/>
              <a:buFont typeface="Arial"/>
              <a:buNone/>
            </a:pPr>
            <a:endParaRPr lang="en-US" sz="1100" u="sng" dirty="0">
              <a:ea typeface="Calibri" panose="020F0502020204030204" pitchFamily="34" charset="0"/>
              <a:cs typeface="Times New Roman" panose="02020603050405020304" pitchFamily="18" charset="0"/>
            </a:endParaRPr>
          </a:p>
          <a:p>
            <a:pPr lvl="1" indent="-342900" defTabSz="457200">
              <a:spcBef>
                <a:spcPts val="0"/>
              </a:spcBef>
              <a:buClr>
                <a:srgbClr val="58595B"/>
              </a:buClr>
              <a:buSzPct val="80000"/>
              <a:buFont typeface="Wingdings" panose="05000000000000000000" pitchFamily="2" charset="2"/>
              <a:buChar char="§"/>
            </a:pPr>
            <a:r>
              <a:rPr lang="en-US" dirty="0"/>
              <a:t>Applications will be accepted that target a specific industry(</a:t>
            </a:r>
            <a:r>
              <a:rPr lang="en-US" dirty="0" err="1"/>
              <a:t>ies</a:t>
            </a:r>
            <a:r>
              <a:rPr lang="en-US" dirty="0"/>
              <a:t>) that aligns with the state and/or regional workforce plan. </a:t>
            </a:r>
          </a:p>
          <a:p>
            <a:pPr lvl="2"/>
            <a:r>
              <a:rPr lang="en-US" dirty="0"/>
              <a:t>State of Illinois Unified Workforce Plan</a:t>
            </a:r>
          </a:p>
          <a:p>
            <a:pPr marL="914400" lvl="2" indent="0">
              <a:spcAft>
                <a:spcPts val="1200"/>
              </a:spcAft>
              <a:buNone/>
            </a:pPr>
            <a:r>
              <a:rPr lang="en-US" dirty="0"/>
              <a:t> </a:t>
            </a:r>
            <a:r>
              <a:rPr lang="en-US" dirty="0">
                <a:solidFill>
                  <a:schemeClr val="accent1">
                    <a:lumMod val="75000"/>
                  </a:schemeClr>
                </a:solidFill>
              </a:rPr>
              <a:t>https://www.illinoisworknet.com/wioastateplan</a:t>
            </a:r>
          </a:p>
          <a:p>
            <a:pPr lvl="2"/>
            <a:r>
              <a:rPr lang="en-US" dirty="0"/>
              <a:t>WIOA Regional/Local Plans by Economic Development Region</a:t>
            </a:r>
          </a:p>
          <a:p>
            <a:pPr marL="914400" lvl="2" indent="0">
              <a:buNone/>
            </a:pPr>
            <a:r>
              <a:rPr lang="en-US" dirty="0">
                <a:solidFill>
                  <a:schemeClr val="accent1">
                    <a:lumMod val="75000"/>
                  </a:schemeClr>
                </a:solidFill>
              </a:rPr>
              <a:t>https://www.illinoisworknet.com/WIOA/RegPlanning/Pages/Plans_MOUs_Dashboard.aspx</a:t>
            </a:r>
          </a:p>
          <a:p>
            <a:pPr marL="914400" lvl="2" indent="0">
              <a:buNone/>
            </a:pPr>
            <a:r>
              <a:rPr lang="en-US" dirty="0"/>
              <a:t> </a:t>
            </a:r>
          </a:p>
          <a:p>
            <a:pPr lvl="1" indent="-342900" defTabSz="457200">
              <a:spcBef>
                <a:spcPts val="0"/>
              </a:spcBef>
              <a:buClr>
                <a:srgbClr val="2F428E"/>
              </a:buClr>
              <a:buSzPct val="80000"/>
              <a:buFont typeface="Wingdings" panose="05000000000000000000" pitchFamily="2" charset="2"/>
              <a:buChar char="§"/>
            </a:pPr>
            <a:endParaRPr lang="en-US" sz="1400" dirty="0">
              <a:ea typeface="Calibri" panose="020F0502020204030204" pitchFamily="34" charset="0"/>
              <a:cs typeface="Times New Roman" panose="02020603050405020304" pitchFamily="18" charset="0"/>
            </a:endParaRPr>
          </a:p>
          <a:p>
            <a:pPr lvl="1" indent="-342900" defTabSz="457200">
              <a:spcBef>
                <a:spcPts val="0"/>
              </a:spcBef>
              <a:buClr>
                <a:srgbClr val="58595B"/>
              </a:buClr>
              <a:buSzPct val="80000"/>
              <a:buFont typeface="Wingdings" panose="05000000000000000000" pitchFamily="2" charset="2"/>
              <a:buChar char="§"/>
            </a:pPr>
            <a:r>
              <a:rPr lang="en-US" dirty="0"/>
              <a:t>Industries targeted are based on an analysis of the labor market information. </a:t>
            </a:r>
          </a:p>
          <a:p>
            <a:pPr lvl="1" indent="-342900" defTabSz="457200">
              <a:spcBef>
                <a:spcPts val="0"/>
              </a:spcBef>
              <a:buClr>
                <a:srgbClr val="2F428E"/>
              </a:buClr>
              <a:buSzPct val="80000"/>
              <a:buFont typeface="Wingdings" panose="05000000000000000000" pitchFamily="2" charset="2"/>
              <a:buChar char="§"/>
            </a:pPr>
            <a:endParaRPr lang="en-US" sz="1400" dirty="0">
              <a:ea typeface="Calibri" panose="020F0502020204030204" pitchFamily="34" charset="0"/>
              <a:cs typeface="Times New Roman" panose="02020603050405020304" pitchFamily="18" charset="0"/>
            </a:endParaRPr>
          </a:p>
          <a:p>
            <a:pPr indent="-342900" defTabSz="457200">
              <a:spcBef>
                <a:spcPts val="0"/>
              </a:spcBef>
              <a:buClr>
                <a:srgbClr val="2F428E"/>
              </a:buClr>
              <a:buSzPct val="80000"/>
              <a:buFont typeface="Wingdings" panose="05000000000000000000" pitchFamily="2" charset="2"/>
              <a:buChar char="§"/>
            </a:pPr>
            <a:endParaRPr lang="en-US" sz="1400" i="1" dirty="0">
              <a:ea typeface="Calibri" panose="020F0502020204030204" pitchFamily="34" charset="0"/>
              <a:cs typeface="Times New Roman" panose="02020603050405020304" pitchFamily="18" charset="0"/>
            </a:endParaRPr>
          </a:p>
          <a:p>
            <a:endParaRPr lang="en-US" sz="1100" dirty="0"/>
          </a:p>
        </p:txBody>
      </p:sp>
      <p:cxnSp>
        <p:nvCxnSpPr>
          <p:cNvPr id="7" name="Straight Connector 6">
            <a:extLst>
              <a:ext uri="{FF2B5EF4-FFF2-40B4-BE49-F238E27FC236}">
                <a16:creationId xmlns:a16="http://schemas.microsoft.com/office/drawing/2014/main" id="{218D5165-AB4F-4576-889C-3E721F62F1E5}"/>
              </a:ext>
            </a:extLst>
          </p:cNvPr>
          <p:cNvCxnSpPr/>
          <p:nvPr/>
        </p:nvCxnSpPr>
        <p:spPr>
          <a:xfrm>
            <a:off x="4354581" y="1381539"/>
            <a:ext cx="0" cy="4353339"/>
          </a:xfrm>
          <a:prstGeom prst="line">
            <a:avLst/>
          </a:prstGeom>
          <a:ln w="53975">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9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885949" y="1628773"/>
          <a:ext cx="7915275" cy="465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015038" y="6483350"/>
            <a:ext cx="5338762" cy="365125"/>
          </a:xfrm>
        </p:spPr>
        <p:txBody>
          <a:bodyPr/>
          <a:lstStyle/>
          <a:p>
            <a:fld id="{361780CC-7401-754A-815A-212FF76E8ACF}" type="slidenum">
              <a:rPr lang="en-US" smtClean="0"/>
              <a:t>27</a:t>
            </a:fld>
            <a:endParaRPr lang="en-US" dirty="0"/>
          </a:p>
        </p:txBody>
      </p:sp>
      <p:sp>
        <p:nvSpPr>
          <p:cNvPr id="3" name="Title 2"/>
          <p:cNvSpPr>
            <a:spLocks noGrp="1"/>
          </p:cNvSpPr>
          <p:nvPr>
            <p:ph type="title"/>
          </p:nvPr>
        </p:nvSpPr>
        <p:spPr>
          <a:xfrm>
            <a:off x="3209544" y="612648"/>
            <a:ext cx="7616952" cy="557784"/>
          </a:xfrm>
        </p:spPr>
        <p:txBody>
          <a:bodyPr>
            <a:normAutofit fontScale="90000"/>
          </a:bodyPr>
          <a:lstStyle/>
          <a:p>
            <a:r>
              <a:rPr lang="en-US" dirty="0"/>
              <a:t>Reporting Requirements</a:t>
            </a:r>
            <a:r>
              <a:rPr lang="en-US" sz="2400" dirty="0">
                <a:latin typeface="+mn-lt"/>
              </a:rPr>
              <a:t> </a:t>
            </a:r>
            <a:r>
              <a:rPr lang="en-US" sz="2400" dirty="0">
                <a:solidFill>
                  <a:schemeClr val="bg1"/>
                </a:solidFill>
                <a:latin typeface="+mn-lt"/>
              </a:rPr>
              <a:t>Training Type</a:t>
            </a:r>
          </a:p>
        </p:txBody>
      </p:sp>
    </p:spTree>
    <p:extLst>
      <p:ext uri="{BB962C8B-B14F-4D97-AF65-F5344CB8AC3E}">
        <p14:creationId xmlns:p14="http://schemas.microsoft.com/office/powerpoint/2010/main" val="1081469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841" y="610865"/>
            <a:ext cx="7616143" cy="620058"/>
          </a:xfrm>
        </p:spPr>
        <p:txBody>
          <a:bodyPr>
            <a:normAutofit fontScale="90000"/>
          </a:bodyPr>
          <a:lstStyle/>
          <a:p>
            <a:r>
              <a:rPr lang="en-US" dirty="0"/>
              <a:t>Demonstration Projects Serving Individuals Under this Grant</a:t>
            </a:r>
          </a:p>
        </p:txBody>
      </p:sp>
      <p:sp>
        <p:nvSpPr>
          <p:cNvPr id="10" name="Content Placeholder 9">
            <a:extLst>
              <a:ext uri="{FF2B5EF4-FFF2-40B4-BE49-F238E27FC236}">
                <a16:creationId xmlns:a16="http://schemas.microsoft.com/office/drawing/2014/main" id="{CA6184E7-3303-4069-9C7D-1ED568D5773B}"/>
              </a:ext>
            </a:extLst>
          </p:cNvPr>
          <p:cNvSpPr>
            <a:spLocks noGrp="1"/>
          </p:cNvSpPr>
          <p:nvPr>
            <p:ph sz="half" idx="1"/>
          </p:nvPr>
        </p:nvSpPr>
        <p:spPr>
          <a:xfrm>
            <a:off x="838200" y="2036639"/>
            <a:ext cx="5181600" cy="4351338"/>
          </a:xfrm>
        </p:spPr>
        <p:txBody>
          <a:bodyPr/>
          <a:lstStyle/>
          <a:p>
            <a:pPr marL="0" indent="0">
              <a:buNone/>
            </a:pPr>
            <a:r>
              <a:rPr lang="en-US" dirty="0">
                <a:solidFill>
                  <a:srgbClr val="FF6600"/>
                </a:solidFill>
              </a:rPr>
              <a:t>Services</a:t>
            </a:r>
          </a:p>
          <a:p>
            <a:pPr lvl="1"/>
            <a:r>
              <a:rPr lang="en-US" dirty="0">
                <a:solidFill>
                  <a:srgbClr val="58595B"/>
                </a:solidFill>
              </a:rPr>
              <a:t>On the Job Training</a:t>
            </a:r>
          </a:p>
          <a:p>
            <a:pPr lvl="1"/>
            <a:r>
              <a:rPr lang="en-US" dirty="0">
                <a:solidFill>
                  <a:srgbClr val="58595B"/>
                </a:solidFill>
              </a:rPr>
              <a:t>Related Training &amp; Instruction</a:t>
            </a:r>
          </a:p>
          <a:p>
            <a:pPr lvl="1"/>
            <a:r>
              <a:rPr lang="en-US" dirty="0">
                <a:solidFill>
                  <a:srgbClr val="58595B"/>
                </a:solidFill>
              </a:rPr>
              <a:t>Supportive Services</a:t>
            </a:r>
          </a:p>
          <a:p>
            <a:pPr lvl="1"/>
            <a:r>
              <a:rPr lang="en-US" dirty="0">
                <a:solidFill>
                  <a:srgbClr val="58595B"/>
                </a:solidFill>
              </a:rPr>
              <a:t>Other</a:t>
            </a:r>
          </a:p>
          <a:p>
            <a:pPr marL="0" indent="0">
              <a:buNone/>
            </a:pPr>
            <a:r>
              <a:rPr lang="en-US" dirty="0">
                <a:solidFill>
                  <a:srgbClr val="FF6600"/>
                </a:solidFill>
              </a:rPr>
              <a:t>Funding</a:t>
            </a:r>
          </a:p>
          <a:p>
            <a:pPr lvl="1"/>
            <a:r>
              <a:rPr lang="en-US" dirty="0">
                <a:solidFill>
                  <a:srgbClr val="58595B"/>
                </a:solidFill>
              </a:rPr>
              <a:t>Registered Apprentices</a:t>
            </a:r>
          </a:p>
          <a:p>
            <a:pPr lvl="1"/>
            <a:r>
              <a:rPr lang="en-US" dirty="0">
                <a:solidFill>
                  <a:srgbClr val="58595B"/>
                </a:solidFill>
              </a:rPr>
              <a:t>Pre-Apprentices</a:t>
            </a:r>
          </a:p>
          <a:p>
            <a:pPr lvl="1"/>
            <a:r>
              <a:rPr lang="en-US" dirty="0">
                <a:solidFill>
                  <a:srgbClr val="58595B"/>
                </a:solidFill>
              </a:rPr>
              <a:t>Matching / Leveraged Funds</a:t>
            </a:r>
          </a:p>
        </p:txBody>
      </p:sp>
      <p:sp>
        <p:nvSpPr>
          <p:cNvPr id="11" name="Content Placeholder 10">
            <a:extLst>
              <a:ext uri="{FF2B5EF4-FFF2-40B4-BE49-F238E27FC236}">
                <a16:creationId xmlns:a16="http://schemas.microsoft.com/office/drawing/2014/main" id="{168BF977-C43A-48C2-8100-656651FB062E}"/>
              </a:ext>
            </a:extLst>
          </p:cNvPr>
          <p:cNvSpPr>
            <a:spLocks noGrp="1"/>
          </p:cNvSpPr>
          <p:nvPr>
            <p:ph sz="half" idx="2"/>
          </p:nvPr>
        </p:nvSpPr>
        <p:spPr>
          <a:xfrm>
            <a:off x="6541476" y="2036639"/>
            <a:ext cx="4812323" cy="4351338"/>
          </a:xfrm>
        </p:spPr>
        <p:txBody>
          <a:bodyPr/>
          <a:lstStyle/>
          <a:p>
            <a:pPr marL="0" indent="0">
              <a:buNone/>
            </a:pPr>
            <a:r>
              <a:rPr lang="en-US" dirty="0">
                <a:solidFill>
                  <a:srgbClr val="FF6600"/>
                </a:solidFill>
              </a:rPr>
              <a:t>Outcomes</a:t>
            </a:r>
          </a:p>
          <a:p>
            <a:pPr lvl="1"/>
            <a:r>
              <a:rPr lang="en-US" dirty="0">
                <a:solidFill>
                  <a:srgbClr val="58595B"/>
                </a:solidFill>
              </a:rPr>
              <a:t>Number of Registered Apprentices</a:t>
            </a:r>
          </a:p>
          <a:p>
            <a:pPr lvl="1"/>
            <a:r>
              <a:rPr lang="en-US" dirty="0">
                <a:solidFill>
                  <a:srgbClr val="58595B"/>
                </a:solidFill>
              </a:rPr>
              <a:t>Number of Pre-Apprentices</a:t>
            </a:r>
          </a:p>
          <a:p>
            <a:pPr lvl="1"/>
            <a:r>
              <a:rPr lang="en-US" dirty="0">
                <a:solidFill>
                  <a:srgbClr val="58595B"/>
                </a:solidFill>
              </a:rPr>
              <a:t>Number of Pre-Apprentices that transition to Registered Apprentices</a:t>
            </a:r>
          </a:p>
          <a:p>
            <a:pPr lvl="1"/>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63348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3E80-1583-417C-9638-636ABB2BD47F}"/>
              </a:ext>
            </a:extLst>
          </p:cNvPr>
          <p:cNvSpPr>
            <a:spLocks noGrp="1"/>
          </p:cNvSpPr>
          <p:nvPr>
            <p:ph type="title"/>
          </p:nvPr>
        </p:nvSpPr>
        <p:spPr/>
        <p:txBody>
          <a:bodyPr>
            <a:normAutofit fontScale="90000"/>
          </a:bodyPr>
          <a:lstStyle/>
          <a:p>
            <a:r>
              <a:rPr lang="en-US" dirty="0"/>
              <a:t>Application Options</a:t>
            </a:r>
          </a:p>
        </p:txBody>
      </p:sp>
      <p:sp>
        <p:nvSpPr>
          <p:cNvPr id="3" name="Content Placeholder 2">
            <a:extLst>
              <a:ext uri="{FF2B5EF4-FFF2-40B4-BE49-F238E27FC236}">
                <a16:creationId xmlns:a16="http://schemas.microsoft.com/office/drawing/2014/main" id="{645A9131-3DA9-445F-821D-1FBE1B87F328}"/>
              </a:ext>
            </a:extLst>
          </p:cNvPr>
          <p:cNvSpPr>
            <a:spLocks noGrp="1"/>
          </p:cNvSpPr>
          <p:nvPr>
            <p:ph idx="1"/>
          </p:nvPr>
        </p:nvSpPr>
        <p:spPr>
          <a:xfrm>
            <a:off x="838200" y="1816274"/>
            <a:ext cx="10515600" cy="4360689"/>
          </a:xfrm>
        </p:spPr>
        <p:txBody>
          <a:bodyPr>
            <a:normAutofit/>
          </a:bodyPr>
          <a:lstStyle/>
          <a:p>
            <a:pPr marL="0" indent="0">
              <a:buNone/>
            </a:pPr>
            <a:r>
              <a:rPr lang="en-US" b="1" dirty="0"/>
              <a:t>Please note that organizations may submit a single proposal under this NOFO:</a:t>
            </a:r>
            <a:endParaRPr lang="en-US" dirty="0"/>
          </a:p>
          <a:p>
            <a:pPr lvl="1"/>
            <a:r>
              <a:rPr lang="en-US" u="sng" dirty="0"/>
              <a:t>As an </a:t>
            </a:r>
            <a:r>
              <a:rPr lang="en-US" u="sng" dirty="0">
                <a:solidFill>
                  <a:srgbClr val="FF6600"/>
                </a:solidFill>
              </a:rPr>
              <a:t>Intermediary</a:t>
            </a:r>
            <a:r>
              <a:rPr lang="en-US" u="sng" dirty="0"/>
              <a:t> </a:t>
            </a:r>
            <a:r>
              <a:rPr lang="en-US" dirty="0"/>
              <a:t>creating or expanding Registered Apprenticeship or pre-apprenticeship pilot programs </a:t>
            </a:r>
          </a:p>
          <a:p>
            <a:pPr lvl="1"/>
            <a:r>
              <a:rPr lang="en-US" u="sng" dirty="0"/>
              <a:t>As a </a:t>
            </a:r>
            <a:r>
              <a:rPr lang="en-US" u="sng" dirty="0">
                <a:solidFill>
                  <a:srgbClr val="FF6600"/>
                </a:solidFill>
              </a:rPr>
              <a:t>Regional Apprenticeship Navigator </a:t>
            </a:r>
            <a:r>
              <a:rPr lang="en-US" dirty="0"/>
              <a:t>promoting and building capacity with various organizations to expand apprenticeship programs or</a:t>
            </a:r>
          </a:p>
          <a:p>
            <a:pPr lvl="1"/>
            <a:r>
              <a:rPr lang="en-US" u="sng" dirty="0"/>
              <a:t>Serving in </a:t>
            </a:r>
            <a:r>
              <a:rPr lang="en-US" u="sng" dirty="0">
                <a:solidFill>
                  <a:srgbClr val="FF6600"/>
                </a:solidFill>
              </a:rPr>
              <a:t>both</a:t>
            </a:r>
            <a:r>
              <a:rPr lang="en-US" u="sng" dirty="0"/>
              <a:t> the </a:t>
            </a:r>
            <a:r>
              <a:rPr lang="en-US" u="sng" dirty="0">
                <a:solidFill>
                  <a:srgbClr val="FF6600"/>
                </a:solidFill>
              </a:rPr>
              <a:t>Intermediary </a:t>
            </a:r>
            <a:r>
              <a:rPr lang="en-US" u="sng" dirty="0"/>
              <a:t>and </a:t>
            </a:r>
            <a:r>
              <a:rPr lang="en-US" u="sng" dirty="0">
                <a:solidFill>
                  <a:srgbClr val="FF6600"/>
                </a:solidFill>
              </a:rPr>
              <a:t>Regional Navigator </a:t>
            </a:r>
            <a:r>
              <a:rPr lang="en-US" u="sng" dirty="0"/>
              <a:t>roles </a:t>
            </a:r>
            <a:r>
              <a:rPr lang="en-US" dirty="0"/>
              <a:t>in creating or expanding registered apprenticeships or pre-apprenticeships pilot programs and providing regional assistance as a regional navigator </a:t>
            </a:r>
          </a:p>
          <a:p>
            <a:endParaRPr lang="en-US" dirty="0"/>
          </a:p>
        </p:txBody>
      </p:sp>
      <p:sp>
        <p:nvSpPr>
          <p:cNvPr id="4" name="Slide Number Placeholder 3">
            <a:extLst>
              <a:ext uri="{FF2B5EF4-FFF2-40B4-BE49-F238E27FC236}">
                <a16:creationId xmlns:a16="http://schemas.microsoft.com/office/drawing/2014/main" id="{B35449CA-50B2-4710-BDF4-BFF3C7141D20}"/>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375352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6C7D-2B4E-4454-88E0-8B2F9E32081E}"/>
              </a:ext>
            </a:extLst>
          </p:cNvPr>
          <p:cNvSpPr>
            <a:spLocks noGrp="1"/>
          </p:cNvSpPr>
          <p:nvPr>
            <p:ph type="title"/>
          </p:nvPr>
        </p:nvSpPr>
        <p:spPr/>
        <p:txBody>
          <a:bodyPr>
            <a:normAutofit fontScale="90000"/>
          </a:bodyPr>
          <a:lstStyle/>
          <a:p>
            <a:r>
              <a:rPr lang="en-US" dirty="0"/>
              <a:t>Program Purpose </a:t>
            </a:r>
          </a:p>
        </p:txBody>
      </p:sp>
      <p:sp>
        <p:nvSpPr>
          <p:cNvPr id="3" name="Content Placeholder 2">
            <a:extLst>
              <a:ext uri="{FF2B5EF4-FFF2-40B4-BE49-F238E27FC236}">
                <a16:creationId xmlns:a16="http://schemas.microsoft.com/office/drawing/2014/main" id="{AA783E8A-9B63-46E4-B912-28A91CEF1028}"/>
              </a:ext>
            </a:extLst>
          </p:cNvPr>
          <p:cNvSpPr>
            <a:spLocks noGrp="1"/>
          </p:cNvSpPr>
          <p:nvPr>
            <p:ph idx="1"/>
          </p:nvPr>
        </p:nvSpPr>
        <p:spPr>
          <a:xfrm>
            <a:off x="605790" y="1645920"/>
            <a:ext cx="8709660" cy="4354831"/>
          </a:xfrm>
        </p:spPr>
        <p:txBody>
          <a:bodyPr>
            <a:normAutofit fontScale="92500" lnSpcReduction="10000"/>
          </a:bodyPr>
          <a:lstStyle/>
          <a:p>
            <a:r>
              <a:rPr lang="en-US" dirty="0"/>
              <a:t>Illinois recognizes apprenticeships are a proven work-based learning strategy connecting individuals to a career pathway.  Although a solid foundation is in place, Illinois recognizes more resources are required to meet the goal of expanding Registered Apprenticeships 25% by 2020.  </a:t>
            </a:r>
          </a:p>
          <a:p>
            <a:pPr marL="0" indent="0">
              <a:buNone/>
            </a:pPr>
            <a:endParaRPr lang="en-US" sz="1400" dirty="0"/>
          </a:p>
          <a:p>
            <a:r>
              <a:rPr lang="en-US" dirty="0"/>
              <a:t>The purpose of this NOFO is to request proposals from eligible organizations capable of implementing the apprenticeship expansion priorities of Illinois’ Unified State Plan and the Illinois Apprenticeship Committee the support of </a:t>
            </a:r>
            <a:r>
              <a:rPr lang="en-US" i="1" dirty="0"/>
              <a:t>Apprenticeship Intermediaries </a:t>
            </a:r>
            <a:r>
              <a:rPr lang="en-US" dirty="0"/>
              <a:t>and </a:t>
            </a:r>
            <a:r>
              <a:rPr lang="en-US" i="1" dirty="0"/>
              <a:t>Regional Apprenticeship Navigators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A8036713-40D9-4B43-AA1D-DFD48A0DB67A}"/>
              </a:ext>
            </a:extLst>
          </p:cNvPr>
          <p:cNvSpPr>
            <a:spLocks noGrp="1"/>
          </p:cNvSpPr>
          <p:nvPr>
            <p:ph type="sldNum" sz="quarter" idx="12"/>
          </p:nvPr>
        </p:nvSpPr>
        <p:spPr/>
        <p:txBody>
          <a:bodyPr/>
          <a:lstStyle/>
          <a:p>
            <a:fld id="{62E03C93-A8B5-5E4D-ADDE-FACFC10B3CD1}" type="slidenum">
              <a:rPr lang="en-US" smtClean="0"/>
              <a:pPr/>
              <a:t>3</a:t>
            </a:fld>
            <a:endParaRPr lang="en-US" dirty="0"/>
          </a:p>
        </p:txBody>
      </p:sp>
      <p:pic>
        <p:nvPicPr>
          <p:cNvPr id="6" name="Graphic 5" descr="Bullseye">
            <a:extLst>
              <a:ext uri="{FF2B5EF4-FFF2-40B4-BE49-F238E27FC236}">
                <a16:creationId xmlns:a16="http://schemas.microsoft.com/office/drawing/2014/main" id="{054B4A34-5107-48A1-80D9-65148364BB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5460" y="2407000"/>
            <a:ext cx="1802215" cy="1802215"/>
          </a:xfrm>
          <a:prstGeom prst="rect">
            <a:avLst/>
          </a:prstGeom>
        </p:spPr>
      </p:pic>
    </p:spTree>
    <p:extLst>
      <p:ext uri="{BB962C8B-B14F-4D97-AF65-F5344CB8AC3E}">
        <p14:creationId xmlns:p14="http://schemas.microsoft.com/office/powerpoint/2010/main" val="108497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26D3-FD5C-45DC-97F2-6D3A798A9B7E}"/>
              </a:ext>
            </a:extLst>
          </p:cNvPr>
          <p:cNvSpPr>
            <a:spLocks noGrp="1"/>
          </p:cNvSpPr>
          <p:nvPr>
            <p:ph type="title"/>
          </p:nvPr>
        </p:nvSpPr>
        <p:spPr/>
        <p:txBody>
          <a:bodyPr>
            <a:normAutofit fontScale="90000"/>
          </a:bodyPr>
          <a:lstStyle/>
          <a:p>
            <a:r>
              <a:rPr lang="en-US" dirty="0"/>
              <a:t>Additional Funding Opportunities</a:t>
            </a:r>
          </a:p>
        </p:txBody>
      </p:sp>
      <p:sp>
        <p:nvSpPr>
          <p:cNvPr id="3" name="Content Placeholder 2">
            <a:extLst>
              <a:ext uri="{FF2B5EF4-FFF2-40B4-BE49-F238E27FC236}">
                <a16:creationId xmlns:a16="http://schemas.microsoft.com/office/drawing/2014/main" id="{2FF544DB-C51A-49E3-BCD7-F1ED41E9C7A7}"/>
              </a:ext>
            </a:extLst>
          </p:cNvPr>
          <p:cNvSpPr>
            <a:spLocks noGrp="1"/>
          </p:cNvSpPr>
          <p:nvPr>
            <p:ph idx="1"/>
          </p:nvPr>
        </p:nvSpPr>
        <p:spPr/>
        <p:txBody>
          <a:bodyPr/>
          <a:lstStyle/>
          <a:p>
            <a:pPr marL="0" indent="0" algn="ctr">
              <a:buNone/>
            </a:pPr>
            <a:r>
              <a:rPr lang="en-US" b="1" dirty="0">
                <a:solidFill>
                  <a:srgbClr val="FF0000"/>
                </a:solidFill>
              </a:rPr>
              <a:t>“SUSTAINABILTIY”</a:t>
            </a:r>
          </a:p>
          <a:p>
            <a:pPr marL="0" indent="0" algn="ctr">
              <a:buNone/>
            </a:pPr>
            <a:endParaRPr lang="en-US" b="1" dirty="0"/>
          </a:p>
          <a:p>
            <a:pPr marL="514350" indent="-514350">
              <a:buFont typeface="+mj-lt"/>
              <a:buAutoNum type="arabicPeriod"/>
            </a:pPr>
            <a:r>
              <a:rPr lang="en-US" dirty="0"/>
              <a:t>Federal Apprenticeship USA Funds</a:t>
            </a:r>
          </a:p>
          <a:p>
            <a:pPr marL="514350" indent="-514350">
              <a:buFont typeface="+mj-lt"/>
              <a:buAutoNum type="arabicPeriod"/>
            </a:pPr>
            <a:r>
              <a:rPr lang="en-US" dirty="0"/>
              <a:t>Federal Workforce Innovation and Opportunity </a:t>
            </a:r>
          </a:p>
          <a:p>
            <a:pPr marL="514350" indent="-514350">
              <a:buFont typeface="+mj-lt"/>
              <a:buAutoNum type="arabicPeriod"/>
            </a:pPr>
            <a:r>
              <a:rPr lang="en-US" dirty="0"/>
              <a:t>Other State and Federal Funds</a:t>
            </a:r>
          </a:p>
          <a:p>
            <a:pPr marL="514350" indent="-514350">
              <a:buFont typeface="+mj-lt"/>
              <a:buAutoNum type="arabicPeriod"/>
            </a:pPr>
            <a:r>
              <a:rPr lang="en-US" dirty="0"/>
              <a:t>Company and other Private Funds</a:t>
            </a:r>
          </a:p>
          <a:p>
            <a:endParaRPr lang="en-US" dirty="0"/>
          </a:p>
        </p:txBody>
      </p:sp>
      <p:sp>
        <p:nvSpPr>
          <p:cNvPr id="4" name="Slide Number Placeholder 3">
            <a:extLst>
              <a:ext uri="{FF2B5EF4-FFF2-40B4-BE49-F238E27FC236}">
                <a16:creationId xmlns:a16="http://schemas.microsoft.com/office/drawing/2014/main" id="{C71CA651-B250-4DAF-8F64-F946B8FA8CC6}"/>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252070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2BD2-46D9-4B05-BA63-FC289A25098B}"/>
              </a:ext>
            </a:extLst>
          </p:cNvPr>
          <p:cNvSpPr>
            <a:spLocks noGrp="1"/>
          </p:cNvSpPr>
          <p:nvPr>
            <p:ph type="title"/>
          </p:nvPr>
        </p:nvSpPr>
        <p:spPr>
          <a:xfrm>
            <a:off x="4965430" y="629268"/>
            <a:ext cx="6586491" cy="1162567"/>
          </a:xfrm>
        </p:spPr>
        <p:txBody>
          <a:bodyPr anchor="b">
            <a:normAutofit/>
          </a:bodyPr>
          <a:lstStyle/>
          <a:p>
            <a:pPr lvl="0" eaLnBrk="0" hangingPunct="0"/>
            <a:r>
              <a:rPr lang="en-US" sz="2800" i="1" dirty="0"/>
              <a:t>Statewide Workforce Innovation Program</a:t>
            </a:r>
            <a:br>
              <a:rPr lang="en-US" sz="2400" dirty="0"/>
            </a:br>
            <a:r>
              <a:rPr lang="en-US" sz="1800" i="1" u="sng" dirty="0">
                <a:hlinkClick r:id="rId2"/>
              </a:rPr>
              <a:t>www.illinoisworknet.com/WIOAInnovationNOFO</a:t>
            </a:r>
            <a:endParaRPr lang="en-US" sz="1800" dirty="0"/>
          </a:p>
        </p:txBody>
      </p:sp>
      <p:cxnSp>
        <p:nvCxnSpPr>
          <p:cNvPr id="22" name="Straight Connector 21">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F6B03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EBE96B-8AA6-4BC3-965E-BF235211C812}"/>
              </a:ext>
            </a:extLst>
          </p:cNvPr>
          <p:cNvSpPr>
            <a:spLocks noGrp="1"/>
          </p:cNvSpPr>
          <p:nvPr>
            <p:ph idx="1"/>
          </p:nvPr>
        </p:nvSpPr>
        <p:spPr>
          <a:xfrm>
            <a:off x="4965431" y="2438400"/>
            <a:ext cx="7320354" cy="4051300"/>
          </a:xfrm>
        </p:spPr>
        <p:txBody>
          <a:bodyPr>
            <a:normAutofit lnSpcReduction="10000"/>
          </a:bodyPr>
          <a:lstStyle/>
          <a:p>
            <a:pPr marL="0" marR="0" indent="0" eaLnBrk="0" hangingPunct="0">
              <a:spcBef>
                <a:spcPts val="500"/>
              </a:spcBef>
              <a:spcAft>
                <a:spcPts val="0"/>
              </a:spcAft>
              <a:buNone/>
            </a:pPr>
            <a:r>
              <a:rPr lang="en-US" sz="1600" b="1" i="1" dirty="0">
                <a:latin typeface="Cambria" panose="02040503050406030204" pitchFamily="18" charset="0"/>
                <a:cs typeface="Cambria" panose="02040503050406030204" pitchFamily="18" charset="0"/>
              </a:rPr>
              <a:t>           </a:t>
            </a:r>
            <a:r>
              <a:rPr lang="en-US" sz="1800" b="1" i="1" dirty="0">
                <a:solidFill>
                  <a:srgbClr val="002060"/>
                </a:solidFill>
                <a:latin typeface="Cambria" panose="02040503050406030204" pitchFamily="18" charset="0"/>
                <a:cs typeface="Cambria" panose="02040503050406030204" pitchFamily="18" charset="0"/>
              </a:rPr>
              <a:t>Grass Roots Innovation: Looking for good ideas:</a:t>
            </a:r>
          </a:p>
          <a:p>
            <a:pPr marL="0" marR="0" eaLnBrk="0" hangingPunct="0">
              <a:spcBef>
                <a:spcPts val="30"/>
              </a:spcBef>
              <a:spcAft>
                <a:spcPts val="0"/>
              </a:spcAft>
            </a:pPr>
            <a:endParaRPr lang="en-US" sz="1100" i="1" dirty="0">
              <a:latin typeface="Calibri" panose="020F0502020204030204" pitchFamily="34" charset="0"/>
              <a:ea typeface="Times New Roman" panose="02020603050405020304" pitchFamily="18" charset="0"/>
              <a:cs typeface="Calibri" panose="020F0502020204030204" pitchFamily="34" charset="0"/>
            </a:endParaRPr>
          </a:p>
          <a:p>
            <a:pPr marL="63500" marR="1770380" eaLnBrk="0" hangingPunct="0">
              <a:spcBef>
                <a:spcPts val="0"/>
              </a:spcBef>
              <a:spcAft>
                <a:spcPts val="0"/>
              </a:spcAft>
            </a:pPr>
            <a:r>
              <a:rPr lang="en-US" sz="1500" i="1" dirty="0">
                <a:latin typeface="Calibri" panose="020F0502020204030204" pitchFamily="34" charset="0"/>
                <a:ea typeface="Times New Roman" panose="02020603050405020304" pitchFamily="18" charset="0"/>
                <a:cs typeface="Calibri" panose="020F0502020204030204" pitchFamily="34" charset="0"/>
              </a:rPr>
              <a:t>Regional and local workforce practitioners have incredible potential to spur innovation because they can most easily see what needs fixed. Does your team ever ask, “Why hasn’t anyone tried…?”.</a:t>
            </a:r>
          </a:p>
          <a:p>
            <a:pPr marL="0" marR="1770380" indent="0" eaLnBrk="0" hangingPunct="0">
              <a:spcBef>
                <a:spcPts val="0"/>
              </a:spcBef>
              <a:spcAft>
                <a:spcPts val="0"/>
              </a:spcAft>
              <a:buNone/>
            </a:pPr>
            <a:endParaRPr lang="en-US" sz="1500" i="1" dirty="0">
              <a:latin typeface="Calibri" panose="020F0502020204030204" pitchFamily="34" charset="0"/>
              <a:ea typeface="Times New Roman" panose="02020603050405020304" pitchFamily="18" charset="0"/>
              <a:cs typeface="Calibri" panose="020F0502020204030204" pitchFamily="34" charset="0"/>
            </a:endParaRPr>
          </a:p>
          <a:p>
            <a:pPr marL="63500" marR="1975485" eaLnBrk="0" hangingPunct="0">
              <a:spcBef>
                <a:spcPts val="15"/>
              </a:spcBef>
              <a:spcAft>
                <a:spcPts val="0"/>
              </a:spcAft>
            </a:pPr>
            <a:r>
              <a:rPr lang="en-US" sz="1500" i="1" dirty="0">
                <a:latin typeface="Calibri" panose="020F0502020204030204" pitchFamily="34" charset="0"/>
                <a:ea typeface="Times New Roman" panose="02020603050405020304" pitchFamily="18" charset="0"/>
                <a:cs typeface="Calibri" panose="020F0502020204030204" pitchFamily="34" charset="0"/>
              </a:rPr>
              <a:t>Do you have the desire to improve your community’s pool of skilled workers and employment opportunities?</a:t>
            </a:r>
          </a:p>
          <a:p>
            <a:pPr marL="63500" marR="1975485" eaLnBrk="0" hangingPunct="0">
              <a:spcBef>
                <a:spcPts val="15"/>
              </a:spcBef>
              <a:spcAft>
                <a:spcPts val="0"/>
              </a:spcAft>
            </a:pPr>
            <a:endParaRPr lang="en-US" sz="1500" i="1" dirty="0">
              <a:latin typeface="Calibri" panose="020F0502020204030204" pitchFamily="34" charset="0"/>
              <a:ea typeface="Times New Roman" panose="02020603050405020304" pitchFamily="18" charset="0"/>
              <a:cs typeface="Calibri" panose="020F0502020204030204" pitchFamily="34" charset="0"/>
            </a:endParaRPr>
          </a:p>
          <a:p>
            <a:pPr marL="63500" marR="0" eaLnBrk="0" hangingPunct="0">
              <a:spcBef>
                <a:spcPts val="10"/>
              </a:spcBef>
              <a:spcAft>
                <a:spcPts val="0"/>
              </a:spcAft>
            </a:pPr>
            <a:r>
              <a:rPr lang="en-US" sz="1500" i="1" dirty="0">
                <a:latin typeface="Calibri" panose="020F0502020204030204" pitchFamily="34" charset="0"/>
                <a:ea typeface="Times New Roman" panose="02020603050405020304" pitchFamily="18" charset="0"/>
                <a:cs typeface="Calibri" panose="020F0502020204030204" pitchFamily="34" charset="0"/>
              </a:rPr>
              <a:t>Do you believe your ideas could make a difference for businesses and workers?</a:t>
            </a:r>
          </a:p>
          <a:p>
            <a:pPr marL="0" marR="0" indent="0" eaLnBrk="0" hangingPunct="0">
              <a:spcBef>
                <a:spcPts val="0"/>
              </a:spcBef>
              <a:spcAft>
                <a:spcPts val="0"/>
              </a:spcAft>
              <a:buNone/>
            </a:pPr>
            <a:r>
              <a:rPr lang="en-US" sz="1500" i="1" dirty="0">
                <a:latin typeface="Calibri" panose="020F0502020204030204" pitchFamily="34" charset="0"/>
                <a:ea typeface="Times New Roman" panose="02020603050405020304" pitchFamily="18" charset="0"/>
                <a:cs typeface="Calibri" panose="020F0502020204030204" pitchFamily="34" charset="0"/>
              </a:rPr>
              <a:t> </a:t>
            </a:r>
          </a:p>
          <a:p>
            <a:pPr marL="63500" marR="1726565" eaLnBrk="0" hangingPunct="0">
              <a:spcBef>
                <a:spcPts val="0"/>
              </a:spcBef>
              <a:spcAft>
                <a:spcPts val="0"/>
              </a:spcAft>
            </a:pPr>
            <a:r>
              <a:rPr lang="en-US" sz="1500" i="1" dirty="0">
                <a:latin typeface="Calibri" panose="020F0502020204030204" pitchFamily="34" charset="0"/>
                <a:ea typeface="Times New Roman" panose="02020603050405020304" pitchFamily="18" charset="0"/>
                <a:cs typeface="Calibri" panose="020F0502020204030204" pitchFamily="34" charset="0"/>
              </a:rPr>
              <a:t>Our goal is to identify and test promising practices, from incremental adjustments to sea-change approaches in:</a:t>
            </a:r>
          </a:p>
          <a:p>
            <a:pPr marL="977900" marR="1726565" lvl="2" eaLnBrk="0" hangingPunct="0">
              <a:spcBef>
                <a:spcPts val="0"/>
              </a:spcBef>
            </a:pPr>
            <a:endParaRPr lang="en-US" sz="1100" i="1" dirty="0">
              <a:latin typeface="Calibri" panose="020F0502020204030204" pitchFamily="34" charset="0"/>
              <a:ea typeface="Times New Roman" panose="02020603050405020304" pitchFamily="18" charset="0"/>
              <a:cs typeface="Calibri" panose="020F0502020204030204" pitchFamily="34" charset="0"/>
            </a:endParaRPr>
          </a:p>
          <a:p>
            <a:pPr marL="1257300" lvl="2" indent="-342900" eaLnBrk="0" hangingPunct="0">
              <a:spcBef>
                <a:spcPts val="0"/>
              </a:spcBef>
              <a:buSzPts val="1000"/>
              <a:buFont typeface="Wingdings" panose="05000000000000000000" pitchFamily="2" charset="2"/>
              <a:buChar char=""/>
              <a:tabLst>
                <a:tab pos="521335" algn="l"/>
              </a:tabLst>
            </a:pPr>
            <a:r>
              <a:rPr lang="en-US" sz="1300" dirty="0"/>
              <a:t>Sector Partnership Projects</a:t>
            </a:r>
          </a:p>
          <a:p>
            <a:pPr marL="1257300" lvl="2" indent="-342900" eaLnBrk="0" hangingPunct="0">
              <a:spcBef>
                <a:spcPts val="0"/>
              </a:spcBef>
              <a:buSzPts val="1000"/>
              <a:buFont typeface="Wingdings" panose="05000000000000000000" pitchFamily="2" charset="2"/>
              <a:buChar char=""/>
              <a:tabLst>
                <a:tab pos="521335" algn="l"/>
              </a:tabLst>
            </a:pPr>
            <a:endParaRPr lang="en-US" sz="1300" dirty="0"/>
          </a:p>
          <a:p>
            <a:pPr marL="1257300" lvl="2" indent="-342900" eaLnBrk="0" hangingPunct="0">
              <a:spcBef>
                <a:spcPts val="0"/>
              </a:spcBef>
              <a:buSzPts val="1000"/>
              <a:buFont typeface="Wingdings" panose="05000000000000000000" pitchFamily="2" charset="2"/>
              <a:buChar char=""/>
              <a:tabLst>
                <a:tab pos="521335" algn="l"/>
              </a:tabLst>
            </a:pPr>
            <a:r>
              <a:rPr lang="en-US" sz="1300" dirty="0"/>
              <a:t>Innovative Workforce Pilot and Research Projects</a:t>
            </a:r>
          </a:p>
          <a:p>
            <a:pPr marL="1257300" lvl="2" indent="-342900" eaLnBrk="0" hangingPunct="0">
              <a:spcBef>
                <a:spcPts val="0"/>
              </a:spcBef>
              <a:buSzPts val="1000"/>
              <a:buFont typeface="Wingdings" panose="05000000000000000000" pitchFamily="2" charset="2"/>
              <a:buChar char=""/>
              <a:tabLst>
                <a:tab pos="521335" algn="l"/>
              </a:tabLst>
            </a:pPr>
            <a:endParaRPr lang="en-US" sz="1300" dirty="0"/>
          </a:p>
          <a:p>
            <a:pPr marL="1257300" lvl="2" indent="-342900" eaLnBrk="0" hangingPunct="0">
              <a:spcBef>
                <a:spcPts val="0"/>
              </a:spcBef>
              <a:buSzPts val="1000"/>
              <a:buFont typeface="Wingdings" panose="05000000000000000000" pitchFamily="2" charset="2"/>
              <a:buChar char=""/>
              <a:tabLst>
                <a:tab pos="521335" algn="l"/>
              </a:tabLst>
            </a:pPr>
            <a:r>
              <a:rPr lang="en-US" sz="1300" dirty="0"/>
              <a:t>Priority Population Projects</a:t>
            </a:r>
          </a:p>
          <a:p>
            <a:pPr marL="1257300" lvl="2" indent="-342900" eaLnBrk="0" hangingPunct="0">
              <a:spcBef>
                <a:spcPts val="0"/>
              </a:spcBef>
              <a:buSzPts val="1000"/>
              <a:buFont typeface="Wingdings" panose="05000000000000000000" pitchFamily="2" charset="2"/>
              <a:buChar char=""/>
              <a:tabLst>
                <a:tab pos="521335" algn="l"/>
              </a:tabLst>
            </a:pPr>
            <a:endParaRPr lang="en-US" sz="1300" dirty="0"/>
          </a:p>
          <a:p>
            <a:pPr marL="1257300" lvl="2" indent="-342900" eaLnBrk="0" hangingPunct="0">
              <a:spcBef>
                <a:spcPts val="0"/>
              </a:spcBef>
              <a:buSzPts val="1000"/>
              <a:buFont typeface="Wingdings" panose="05000000000000000000" pitchFamily="2" charset="2"/>
              <a:buChar char=""/>
              <a:tabLst>
                <a:tab pos="521335" algn="l"/>
              </a:tabLst>
            </a:pPr>
            <a:r>
              <a:rPr lang="en-US" sz="1300" dirty="0"/>
              <a:t>Statewide Technical Assistance</a:t>
            </a:r>
          </a:p>
          <a:p>
            <a:pPr marL="342900" marR="0" lvl="0" indent="-342900" eaLnBrk="0" hangingPunct="0">
              <a:spcBef>
                <a:spcPts val="0"/>
              </a:spcBef>
              <a:spcAft>
                <a:spcPts val="0"/>
              </a:spcAft>
              <a:buSzPts val="1000"/>
              <a:buFont typeface="Wingdings" panose="05000000000000000000" pitchFamily="2" charset="2"/>
              <a:buChar char=""/>
              <a:tabLst>
                <a:tab pos="521335" algn="l"/>
              </a:tabLst>
            </a:pPr>
            <a:endParaRPr lang="en-US" sz="1100" dirty="0">
              <a:latin typeface="Symbol" panose="05050102010706020507" pitchFamily="18" charset="2"/>
              <a:ea typeface="Times New Roman" panose="02020603050405020304" pitchFamily="18" charset="0"/>
              <a:cs typeface="Symbol" panose="05050102010706020507" pitchFamily="18" charset="2"/>
            </a:endParaRPr>
          </a:p>
          <a:p>
            <a:pPr marL="342900" marR="0" lvl="0" indent="-342900" eaLnBrk="0" hangingPunct="0">
              <a:spcBef>
                <a:spcPts val="0"/>
              </a:spcBef>
              <a:spcAft>
                <a:spcPts val="0"/>
              </a:spcAft>
              <a:buSzPts val="1000"/>
              <a:buFont typeface="Wingdings" panose="05000000000000000000" pitchFamily="2" charset="2"/>
              <a:buChar char=""/>
              <a:tabLst>
                <a:tab pos="521335" algn="l"/>
              </a:tabLst>
            </a:pPr>
            <a:endParaRPr lang="en-US" sz="1100" dirty="0">
              <a:latin typeface="Symbol" panose="05050102010706020507" pitchFamily="18" charset="2"/>
              <a:ea typeface="Times New Roman" panose="02020603050405020304" pitchFamily="18" charset="0"/>
              <a:cs typeface="Symbol" panose="05050102010706020507" pitchFamily="18" charset="2"/>
            </a:endParaRPr>
          </a:p>
          <a:p>
            <a:pPr marL="342900" marR="0" lvl="0" indent="-342900" eaLnBrk="0" hangingPunct="0">
              <a:spcBef>
                <a:spcPts val="0"/>
              </a:spcBef>
              <a:spcAft>
                <a:spcPts val="0"/>
              </a:spcAft>
              <a:buSzPts val="1000"/>
              <a:buFont typeface="Wingdings" panose="05000000000000000000" pitchFamily="2" charset="2"/>
              <a:buChar char=""/>
              <a:tabLst>
                <a:tab pos="521335" algn="l"/>
              </a:tabLst>
            </a:pPr>
            <a:endParaRPr lang="en-US" sz="1100" dirty="0">
              <a:latin typeface="Symbol" panose="05050102010706020507" pitchFamily="18" charset="2"/>
              <a:ea typeface="Times New Roman" panose="02020603050405020304" pitchFamily="18" charset="0"/>
              <a:cs typeface="Symbol" panose="05050102010706020507" pitchFamily="18" charset="2"/>
            </a:endParaRPr>
          </a:p>
          <a:p>
            <a:endParaRPr lang="en-US" sz="1100" dirty="0"/>
          </a:p>
        </p:txBody>
      </p:sp>
      <p:sp>
        <p:nvSpPr>
          <p:cNvPr id="4" name="Slide Number Placeholder 3">
            <a:extLst>
              <a:ext uri="{FF2B5EF4-FFF2-40B4-BE49-F238E27FC236}">
                <a16:creationId xmlns:a16="http://schemas.microsoft.com/office/drawing/2014/main" id="{9E916429-3D83-40FA-BCB3-3769AB4AD37D}"/>
              </a:ext>
            </a:extLst>
          </p:cNvPr>
          <p:cNvSpPr>
            <a:spLocks noGrp="1"/>
          </p:cNvSpPr>
          <p:nvPr>
            <p:ph type="sldNum" sz="quarter" idx="12"/>
          </p:nvPr>
        </p:nvSpPr>
        <p:spPr>
          <a:xfrm>
            <a:off x="10167042" y="6356350"/>
            <a:ext cx="1186758" cy="365125"/>
          </a:xfrm>
        </p:spPr>
        <p:txBody>
          <a:bodyPr>
            <a:normAutofit/>
          </a:bodyPr>
          <a:lstStyle/>
          <a:p>
            <a:pPr>
              <a:spcAft>
                <a:spcPts val="600"/>
              </a:spcAft>
            </a:pPr>
            <a:fld id="{62E03C93-A8B5-5E4D-ADDE-FACFC10B3CD1}" type="slidenum">
              <a:rPr lang="en-US"/>
              <a:pPr>
                <a:spcAft>
                  <a:spcPts val="600"/>
                </a:spcAft>
              </a:pPr>
              <a:t>31</a:t>
            </a:fld>
            <a:endParaRPr lang="en-US"/>
          </a:p>
        </p:txBody>
      </p:sp>
      <p:pic>
        <p:nvPicPr>
          <p:cNvPr id="11" name="Picture 10">
            <a:extLst>
              <a:ext uri="{FF2B5EF4-FFF2-40B4-BE49-F238E27FC236}">
                <a16:creationId xmlns:a16="http://schemas.microsoft.com/office/drawing/2014/main" id="{98D4E368-C2C0-478E-871D-85363740D4F5}"/>
              </a:ext>
            </a:extLst>
          </p:cNvPr>
          <p:cNvPicPr>
            <a:picLocks noChangeAspect="1"/>
          </p:cNvPicPr>
          <p:nvPr/>
        </p:nvPicPr>
        <p:blipFill>
          <a:blip r:embed="rId3"/>
          <a:stretch>
            <a:fillRect/>
          </a:stretch>
        </p:blipFill>
        <p:spPr>
          <a:xfrm>
            <a:off x="922866" y="1337733"/>
            <a:ext cx="3344880" cy="5402637"/>
          </a:xfrm>
          <a:prstGeom prst="rect">
            <a:avLst/>
          </a:prstGeom>
        </p:spPr>
      </p:pic>
    </p:spTree>
    <p:extLst>
      <p:ext uri="{BB962C8B-B14F-4D97-AF65-F5344CB8AC3E}">
        <p14:creationId xmlns:p14="http://schemas.microsoft.com/office/powerpoint/2010/main" val="2206412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BCFC-DC14-438F-A342-535F8F47FFED}"/>
              </a:ext>
            </a:extLst>
          </p:cNvPr>
          <p:cNvSpPr>
            <a:spLocks noGrp="1"/>
          </p:cNvSpPr>
          <p:nvPr>
            <p:ph type="title"/>
          </p:nvPr>
        </p:nvSpPr>
        <p:spPr>
          <a:xfrm>
            <a:off x="838200" y="365125"/>
            <a:ext cx="10515600" cy="1325563"/>
          </a:xfrm>
        </p:spPr>
        <p:txBody>
          <a:bodyPr>
            <a:normAutofit/>
          </a:bodyPr>
          <a:lstStyle/>
          <a:p>
            <a:pPr lvl="0" algn="r" eaLnBrk="0" hangingPunct="0"/>
            <a:r>
              <a:rPr lang="en-US" i="1" dirty="0"/>
              <a:t>Illinois Talent Pipeline Program</a:t>
            </a:r>
            <a:br>
              <a:rPr lang="en-US" dirty="0"/>
            </a:br>
            <a:r>
              <a:rPr lang="en-US" sz="2000" i="1" u="sng" dirty="0">
                <a:hlinkClick r:id="rId2"/>
              </a:rPr>
              <a:t>www.illinoisworknet.com/TalentPipelineNOFO</a:t>
            </a:r>
            <a:endParaRPr lang="en-US" sz="2000" dirty="0"/>
          </a:p>
        </p:txBody>
      </p:sp>
      <p:sp>
        <p:nvSpPr>
          <p:cNvPr id="3" name="Content Placeholder 2">
            <a:extLst>
              <a:ext uri="{FF2B5EF4-FFF2-40B4-BE49-F238E27FC236}">
                <a16:creationId xmlns:a16="http://schemas.microsoft.com/office/drawing/2014/main" id="{62118A0E-5543-4852-836E-425B21A168B5}"/>
              </a:ext>
            </a:extLst>
          </p:cNvPr>
          <p:cNvSpPr>
            <a:spLocks noGrp="1"/>
          </p:cNvSpPr>
          <p:nvPr>
            <p:ph idx="1"/>
          </p:nvPr>
        </p:nvSpPr>
        <p:spPr>
          <a:xfrm>
            <a:off x="838200" y="1825625"/>
            <a:ext cx="4267200" cy="4351338"/>
          </a:xfrm>
        </p:spPr>
        <p:txBody>
          <a:bodyPr>
            <a:normAutofit lnSpcReduction="10000"/>
          </a:bodyPr>
          <a:lstStyle/>
          <a:p>
            <a:pPr marL="0" indent="0" eaLnBrk="0" hangingPunct="0">
              <a:buNone/>
            </a:pPr>
            <a:r>
              <a:rPr lang="en-US" sz="2200" i="1" dirty="0">
                <a:solidFill>
                  <a:srgbClr val="002060"/>
                </a:solidFill>
                <a:latin typeface="Cambria" panose="02040503050406030204" pitchFamily="18" charset="0"/>
              </a:rPr>
              <a:t>Looking to  maintain  a pipeline of hirable talent for  your business?</a:t>
            </a:r>
          </a:p>
          <a:p>
            <a:pPr marL="0" indent="0">
              <a:buNone/>
            </a:pPr>
            <a:endParaRPr lang="en-US" sz="1700" dirty="0"/>
          </a:p>
          <a:p>
            <a:pPr marL="0" indent="0">
              <a:buNone/>
            </a:pPr>
            <a:r>
              <a:rPr lang="en-US" sz="1800" i="1" dirty="0"/>
              <a:t>Looking to hire new employees and train them your way? </a:t>
            </a:r>
            <a:r>
              <a:rPr lang="en-US" sz="1800" b="1" i="1" dirty="0">
                <a:solidFill>
                  <a:srgbClr val="002060"/>
                </a:solidFill>
              </a:rPr>
              <a:t>On-the-Job Training</a:t>
            </a:r>
            <a:r>
              <a:rPr lang="en-US" sz="1800" i="1" dirty="0">
                <a:solidFill>
                  <a:srgbClr val="002060"/>
                </a:solidFill>
              </a:rPr>
              <a:t> </a:t>
            </a:r>
            <a:r>
              <a:rPr lang="en-US" sz="1800" i="1" dirty="0"/>
              <a:t>assists with the costs of training new employees. The employer agrees to hire, train and retain an individual who successfully completes the training. Illinois will match qualified applicants with job openings and refer them to you (you hire or not hire as you normally would). </a:t>
            </a:r>
            <a:r>
              <a:rPr lang="en-US" sz="1800" i="1" dirty="0">
                <a:solidFill>
                  <a:schemeClr val="accent2">
                    <a:lumMod val="75000"/>
                  </a:schemeClr>
                </a:solidFill>
              </a:rPr>
              <a:t>As the employer, you may be reimbursed an amount for training costs that is </a:t>
            </a:r>
            <a:r>
              <a:rPr lang="en-US" sz="1800" b="1" i="1" dirty="0">
                <a:solidFill>
                  <a:schemeClr val="accent2">
                    <a:lumMod val="75000"/>
                  </a:schemeClr>
                </a:solidFill>
              </a:rPr>
              <a:t>up to 75% </a:t>
            </a:r>
            <a:r>
              <a:rPr lang="en-US" sz="1800" i="1" dirty="0">
                <a:solidFill>
                  <a:schemeClr val="accent2">
                    <a:lumMod val="75000"/>
                  </a:schemeClr>
                </a:solidFill>
              </a:rPr>
              <a:t>of the new employee’s wages during the training period.</a:t>
            </a:r>
          </a:p>
          <a:p>
            <a:endParaRPr lang="en-US" sz="1700" dirty="0"/>
          </a:p>
        </p:txBody>
      </p:sp>
      <p:pic>
        <p:nvPicPr>
          <p:cNvPr id="5" name="Picture 4">
            <a:extLst>
              <a:ext uri="{FF2B5EF4-FFF2-40B4-BE49-F238E27FC236}">
                <a16:creationId xmlns:a16="http://schemas.microsoft.com/office/drawing/2014/main" id="{EA6190B4-ADEF-448A-A0F8-796EBBF5DA84}"/>
              </a:ext>
            </a:extLst>
          </p:cNvPr>
          <p:cNvPicPr>
            <a:picLocks noChangeAspect="1"/>
          </p:cNvPicPr>
          <p:nvPr/>
        </p:nvPicPr>
        <p:blipFill rotWithShape="1">
          <a:blip r:embed="rId3"/>
          <a:srcRect l="2744" r="-1" b="-1"/>
          <a:stretch/>
        </p:blipFill>
        <p:spPr>
          <a:xfrm>
            <a:off x="5384800" y="1904282"/>
            <a:ext cx="5969000" cy="4091606"/>
          </a:xfrm>
          <a:prstGeom prst="rect">
            <a:avLst/>
          </a:prstGeom>
        </p:spPr>
      </p:pic>
      <p:sp>
        <p:nvSpPr>
          <p:cNvPr id="4" name="Slide Number Placeholder 3">
            <a:extLst>
              <a:ext uri="{FF2B5EF4-FFF2-40B4-BE49-F238E27FC236}">
                <a16:creationId xmlns:a16="http://schemas.microsoft.com/office/drawing/2014/main" id="{20DFC030-3613-496E-9F48-46110ED4367F}"/>
              </a:ext>
            </a:extLst>
          </p:cNvPr>
          <p:cNvSpPr>
            <a:spLocks noGrp="1"/>
          </p:cNvSpPr>
          <p:nvPr>
            <p:ph type="sldNum" sz="quarter" idx="12"/>
          </p:nvPr>
        </p:nvSpPr>
        <p:spPr>
          <a:xfrm>
            <a:off x="8610600" y="6356350"/>
            <a:ext cx="2743200" cy="365125"/>
          </a:xfrm>
        </p:spPr>
        <p:txBody>
          <a:bodyPr>
            <a:normAutofit/>
          </a:bodyPr>
          <a:lstStyle/>
          <a:p>
            <a:pPr>
              <a:spcAft>
                <a:spcPts val="600"/>
              </a:spcAft>
            </a:pPr>
            <a:fld id="{62E03C93-A8B5-5E4D-ADDE-FACFC10B3CD1}" type="slidenum">
              <a:rPr lang="en-US"/>
              <a:pPr>
                <a:spcAft>
                  <a:spcPts val="600"/>
                </a:spcAft>
              </a:pPr>
              <a:t>32</a:t>
            </a:fld>
            <a:endParaRPr lang="en-US"/>
          </a:p>
        </p:txBody>
      </p:sp>
    </p:spTree>
    <p:extLst>
      <p:ext uri="{BB962C8B-B14F-4D97-AF65-F5344CB8AC3E}">
        <p14:creationId xmlns:p14="http://schemas.microsoft.com/office/powerpoint/2010/main" val="158635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768E-640A-4EFC-9024-DAA083955575}"/>
              </a:ext>
            </a:extLst>
          </p:cNvPr>
          <p:cNvSpPr>
            <a:spLocks noGrp="1"/>
          </p:cNvSpPr>
          <p:nvPr>
            <p:ph type="title"/>
          </p:nvPr>
        </p:nvSpPr>
        <p:spPr>
          <a:xfrm>
            <a:off x="838200" y="365125"/>
            <a:ext cx="10515600" cy="1325563"/>
          </a:xfrm>
        </p:spPr>
        <p:txBody>
          <a:bodyPr>
            <a:normAutofit/>
          </a:bodyPr>
          <a:lstStyle/>
          <a:p>
            <a:pPr algn="r"/>
            <a:r>
              <a:rPr lang="en-US" i="1" dirty="0"/>
              <a:t>Illinois Talent Pipeline Program</a:t>
            </a:r>
            <a:br>
              <a:rPr lang="en-US" dirty="0"/>
            </a:br>
            <a:r>
              <a:rPr lang="en-US" sz="2000" i="1" u="sng" dirty="0">
                <a:hlinkClick r:id="rId2"/>
              </a:rPr>
              <a:t>www.illinoisworknet.com/TalentPipelineNOFO</a:t>
            </a:r>
            <a:endParaRPr lang="en-US" sz="2000" dirty="0"/>
          </a:p>
        </p:txBody>
      </p:sp>
      <p:sp>
        <p:nvSpPr>
          <p:cNvPr id="3" name="Content Placeholder 2">
            <a:extLst>
              <a:ext uri="{FF2B5EF4-FFF2-40B4-BE49-F238E27FC236}">
                <a16:creationId xmlns:a16="http://schemas.microsoft.com/office/drawing/2014/main" id="{871B5C97-FA28-4100-A873-E44D8F09696A}"/>
              </a:ext>
            </a:extLst>
          </p:cNvPr>
          <p:cNvSpPr>
            <a:spLocks noGrp="1"/>
          </p:cNvSpPr>
          <p:nvPr>
            <p:ph idx="1"/>
          </p:nvPr>
        </p:nvSpPr>
        <p:spPr>
          <a:xfrm>
            <a:off x="838200" y="1825625"/>
            <a:ext cx="3797807" cy="3649052"/>
          </a:xfrm>
        </p:spPr>
        <p:txBody>
          <a:bodyPr>
            <a:normAutofit/>
          </a:bodyPr>
          <a:lstStyle/>
          <a:p>
            <a:pPr marL="0" indent="0">
              <a:buNone/>
            </a:pPr>
            <a:r>
              <a:rPr lang="en-US" sz="1500" i="1" dirty="0"/>
              <a:t>Thinking your business may be at-risk and in need of an investment in training employees to meet demands of changing technology or work environment, such as new production machines?</a:t>
            </a:r>
          </a:p>
          <a:p>
            <a:pPr marL="0" indent="0">
              <a:buNone/>
            </a:pPr>
            <a:r>
              <a:rPr lang="en-US" sz="1500" b="1" i="1" dirty="0">
                <a:solidFill>
                  <a:srgbClr val="002060"/>
                </a:solidFill>
              </a:rPr>
              <a:t>Incumbent Worker Training </a:t>
            </a:r>
            <a:r>
              <a:rPr lang="en-US" sz="1500" i="1" dirty="0"/>
              <a:t>can help a business mitigate “at risk” factors such as declining sales, supply chain issues, adverse industry or market trends, changes in management philosophy or business ownership by providing training to current employees who may not have all the necessary in-demand skills</a:t>
            </a:r>
            <a:r>
              <a:rPr lang="en-US" sz="1500" i="1" dirty="0">
                <a:solidFill>
                  <a:schemeClr val="accent2">
                    <a:lumMod val="75000"/>
                  </a:schemeClr>
                </a:solidFill>
              </a:rPr>
              <a:t>. As the employer, you can be reimbursed </a:t>
            </a:r>
            <a:r>
              <a:rPr lang="en-US" sz="1500" b="1" i="1" dirty="0">
                <a:solidFill>
                  <a:schemeClr val="accent2">
                    <a:lumMod val="75000"/>
                  </a:schemeClr>
                </a:solidFill>
              </a:rPr>
              <a:t>up to 90% </a:t>
            </a:r>
            <a:r>
              <a:rPr lang="en-US" sz="1500" i="1" dirty="0">
                <a:solidFill>
                  <a:schemeClr val="accent2">
                    <a:lumMod val="75000"/>
                  </a:schemeClr>
                </a:solidFill>
              </a:rPr>
              <a:t>of Incumbent Worker training costs. </a:t>
            </a:r>
            <a:r>
              <a:rPr lang="en-US" sz="1500" i="1" dirty="0"/>
              <a:t>In so doing, you can avoid the high cost of re-hiring.</a:t>
            </a:r>
          </a:p>
          <a:p>
            <a:endParaRPr lang="en-US" sz="1100" dirty="0"/>
          </a:p>
        </p:txBody>
      </p:sp>
      <p:sp>
        <p:nvSpPr>
          <p:cNvPr id="4" name="Slide Number Placeholder 3">
            <a:extLst>
              <a:ext uri="{FF2B5EF4-FFF2-40B4-BE49-F238E27FC236}">
                <a16:creationId xmlns:a16="http://schemas.microsoft.com/office/drawing/2014/main" id="{F73673DC-BD7B-490D-BC77-3BB8962E3D6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62E03C93-A8B5-5E4D-ADDE-FACFC10B3CD1}" type="slidenum">
              <a:rPr lang="en-US"/>
              <a:pPr>
                <a:lnSpc>
                  <a:spcPct val="90000"/>
                </a:lnSpc>
                <a:spcAft>
                  <a:spcPts val="600"/>
                </a:spcAft>
              </a:pPr>
              <a:t>33</a:t>
            </a:fld>
            <a:endParaRPr lang="en-US" dirty="0"/>
          </a:p>
        </p:txBody>
      </p:sp>
      <p:pic>
        <p:nvPicPr>
          <p:cNvPr id="3074" name="Picture 2">
            <a:extLst>
              <a:ext uri="{FF2B5EF4-FFF2-40B4-BE49-F238E27FC236}">
                <a16:creationId xmlns:a16="http://schemas.microsoft.com/office/drawing/2014/main" id="{5D25EA31-0D9C-4BE0-8F70-8A0073A11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90" y="1825625"/>
            <a:ext cx="6434410" cy="26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313F900-827C-4D5C-B77B-F8EBAF4CC6DF}"/>
              </a:ext>
            </a:extLst>
          </p:cNvPr>
          <p:cNvSpPr txBox="1"/>
          <p:nvPr/>
        </p:nvSpPr>
        <p:spPr>
          <a:xfrm>
            <a:off x="4919390" y="4724400"/>
            <a:ext cx="6434410" cy="1569660"/>
          </a:xfrm>
          <a:prstGeom prst="rect">
            <a:avLst/>
          </a:prstGeom>
          <a:noFill/>
        </p:spPr>
        <p:txBody>
          <a:bodyPr wrap="square" rtlCol="0">
            <a:spAutoFit/>
          </a:bodyPr>
          <a:lstStyle/>
          <a:p>
            <a:r>
              <a:rPr lang="en-US" sz="1600" i="1" dirty="0"/>
              <a:t>Good fit for your business? Let’s see: Does your business operate year-round? Are employees paid an hourly wage or salary equal to or more than minimum wage? As employer, do you want an opportunity to train employees your way and realize the benefits of investing in employees? We at the Illinois Department of Commerce </a:t>
            </a:r>
            <a:r>
              <a:rPr lang="en-US" sz="1600" b="1" i="1" dirty="0">
                <a:solidFill>
                  <a:schemeClr val="accent2">
                    <a:lumMod val="75000"/>
                  </a:schemeClr>
                </a:solidFill>
              </a:rPr>
              <a:t>would like to listen </a:t>
            </a:r>
            <a:r>
              <a:rPr lang="en-US" sz="1600" i="1" dirty="0"/>
              <a:t>to how your business can benefit from Illinois Talent Pipeline workforce training grants.</a:t>
            </a:r>
          </a:p>
        </p:txBody>
      </p:sp>
    </p:spTree>
    <p:extLst>
      <p:ext uri="{BB962C8B-B14F-4D97-AF65-F5344CB8AC3E}">
        <p14:creationId xmlns:p14="http://schemas.microsoft.com/office/powerpoint/2010/main" val="3946469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EA0D-26C8-4A0F-B8D5-E6B4381B68BC}"/>
              </a:ext>
            </a:extLst>
          </p:cNvPr>
          <p:cNvSpPr>
            <a:spLocks noGrp="1"/>
          </p:cNvSpPr>
          <p:nvPr>
            <p:ph type="title"/>
          </p:nvPr>
        </p:nvSpPr>
        <p:spPr/>
        <p:txBody>
          <a:bodyPr>
            <a:normAutofit fontScale="90000"/>
          </a:bodyPr>
          <a:lstStyle/>
          <a:p>
            <a:r>
              <a:rPr lang="en-US" i="1" u="sng" dirty="0"/>
              <a:t>Bidders’ Conferences/Workshops </a:t>
            </a:r>
            <a:br>
              <a:rPr lang="en-US" dirty="0"/>
            </a:br>
            <a:endParaRPr lang="en-US" dirty="0"/>
          </a:p>
        </p:txBody>
      </p:sp>
      <p:sp>
        <p:nvSpPr>
          <p:cNvPr id="3" name="Content Placeholder 2">
            <a:extLst>
              <a:ext uri="{FF2B5EF4-FFF2-40B4-BE49-F238E27FC236}">
                <a16:creationId xmlns:a16="http://schemas.microsoft.com/office/drawing/2014/main" id="{8636B94E-2B57-4638-ABA2-9FE22E4E7A33}"/>
              </a:ext>
            </a:extLst>
          </p:cNvPr>
          <p:cNvSpPr>
            <a:spLocks noGrp="1"/>
          </p:cNvSpPr>
          <p:nvPr>
            <p:ph idx="1"/>
          </p:nvPr>
        </p:nvSpPr>
        <p:spPr>
          <a:xfrm>
            <a:off x="6477000" y="1543050"/>
            <a:ext cx="5524500" cy="4633913"/>
          </a:xfrm>
        </p:spPr>
        <p:txBody>
          <a:bodyPr>
            <a:normAutofit/>
          </a:bodyPr>
          <a:lstStyle/>
          <a:p>
            <a:pPr marL="0" indent="0">
              <a:buNone/>
            </a:pPr>
            <a:r>
              <a:rPr lang="en-US" sz="1600" b="1" dirty="0"/>
              <a:t>Collinsville, IL</a:t>
            </a:r>
            <a:r>
              <a:rPr lang="en-US" sz="1600" dirty="0"/>
              <a:t> – August 22, 2018, 10:00 am – 3:00 pm </a:t>
            </a:r>
          </a:p>
          <a:p>
            <a:pPr marL="0" indent="0">
              <a:buNone/>
            </a:pPr>
            <a:r>
              <a:rPr lang="en-US" sz="1600" dirty="0"/>
              <a:t>Illinois State Police, </a:t>
            </a:r>
            <a:r>
              <a:rPr lang="en-US" sz="1600" u="sng" dirty="0"/>
              <a:t>1102 Eastport Plaza, Collinsville, IL</a:t>
            </a:r>
            <a:r>
              <a:rPr lang="en-US" sz="1600" dirty="0"/>
              <a:t> 62234</a:t>
            </a:r>
          </a:p>
          <a:p>
            <a:pPr marL="0" indent="0">
              <a:buNone/>
            </a:pPr>
            <a:r>
              <a:rPr lang="en-US" sz="1600" dirty="0"/>
              <a:t>Register here: </a:t>
            </a:r>
            <a:r>
              <a:rPr lang="en-US" sz="1600" u="sng" dirty="0">
                <a:hlinkClick r:id="rId2"/>
              </a:rPr>
              <a:t>https://grantworkshopcollinsville.eventbrite.com</a:t>
            </a:r>
            <a:endParaRPr lang="en-US" sz="1600" dirty="0"/>
          </a:p>
          <a:p>
            <a:pPr marL="0" indent="0">
              <a:buNone/>
            </a:pPr>
            <a:endParaRPr lang="en-US" sz="1600" b="1" dirty="0"/>
          </a:p>
          <a:p>
            <a:pPr marL="0" indent="0">
              <a:buNone/>
            </a:pPr>
            <a:r>
              <a:rPr lang="en-US" sz="1600" b="1" dirty="0"/>
              <a:t>Springfield, IL</a:t>
            </a:r>
            <a:r>
              <a:rPr lang="en-US" sz="1600" dirty="0"/>
              <a:t> – August 23, 2018, 10:00 am – 3:00 pm </a:t>
            </a:r>
          </a:p>
          <a:p>
            <a:pPr marL="0" indent="0">
              <a:buNone/>
            </a:pPr>
            <a:r>
              <a:rPr lang="en-US" sz="1600" dirty="0"/>
              <a:t>Lincoln Land Community College, Montgomery Hall</a:t>
            </a:r>
          </a:p>
          <a:p>
            <a:pPr marL="0" indent="0">
              <a:buNone/>
            </a:pPr>
            <a:r>
              <a:rPr lang="en-US" sz="1600" dirty="0"/>
              <a:t>2450 Foundation Drive, Suite 100 Springfield, IL 62703</a:t>
            </a:r>
          </a:p>
          <a:p>
            <a:pPr marL="0" indent="0">
              <a:buNone/>
            </a:pPr>
            <a:r>
              <a:rPr lang="en-US" sz="1600" dirty="0"/>
              <a:t>Register here: </a:t>
            </a:r>
            <a:r>
              <a:rPr lang="en-US" sz="1600" u="sng" dirty="0">
                <a:hlinkClick r:id="rId3"/>
              </a:rPr>
              <a:t>https://grantworkshopspringfield.eventbrite.com</a:t>
            </a:r>
            <a:endParaRPr lang="en-US" sz="1600" dirty="0"/>
          </a:p>
          <a:p>
            <a:pPr marL="0" indent="0">
              <a:buNone/>
            </a:pPr>
            <a:r>
              <a:rPr lang="en-US" sz="1600" dirty="0"/>
              <a:t> </a:t>
            </a:r>
          </a:p>
          <a:p>
            <a:pPr marL="0" indent="0">
              <a:buNone/>
            </a:pPr>
            <a:r>
              <a:rPr lang="en-US" sz="1600" b="1" dirty="0"/>
              <a:t>Rockford, IL</a:t>
            </a:r>
            <a:r>
              <a:rPr lang="en-US" sz="1600" dirty="0"/>
              <a:t> – August 29, 2018, 10:00 am – 3:00 pm</a:t>
            </a:r>
          </a:p>
          <a:p>
            <a:pPr marL="0" indent="0">
              <a:buNone/>
            </a:pPr>
            <a:r>
              <a:rPr lang="en-US" sz="1600" dirty="0"/>
              <a:t>Regional Design Center, 315 North Main Street, Rockford 61101</a:t>
            </a:r>
          </a:p>
          <a:p>
            <a:pPr marL="0" indent="0">
              <a:buNone/>
            </a:pPr>
            <a:r>
              <a:rPr lang="en-US" sz="1600" dirty="0"/>
              <a:t>Register here: </a:t>
            </a:r>
            <a:r>
              <a:rPr lang="en-US" sz="1600" u="sng" dirty="0">
                <a:hlinkClick r:id="rId4"/>
              </a:rPr>
              <a:t>https://grantworkshoprockford.eventbrite.com</a:t>
            </a:r>
            <a:r>
              <a:rPr lang="en-US" sz="1600" dirty="0"/>
              <a:t> </a:t>
            </a:r>
          </a:p>
          <a:p>
            <a:pPr marL="0" indent="0">
              <a:buNone/>
            </a:pPr>
            <a:endParaRPr lang="en-US" sz="1400" dirty="0"/>
          </a:p>
        </p:txBody>
      </p:sp>
      <p:sp>
        <p:nvSpPr>
          <p:cNvPr id="4" name="Slide Number Placeholder 3">
            <a:extLst>
              <a:ext uri="{FF2B5EF4-FFF2-40B4-BE49-F238E27FC236}">
                <a16:creationId xmlns:a16="http://schemas.microsoft.com/office/drawing/2014/main" id="{22F3876A-7A88-436B-9947-6194A0DC9BDD}"/>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
        <p:nvSpPr>
          <p:cNvPr id="5" name="Content Placeholder 2">
            <a:extLst>
              <a:ext uri="{FF2B5EF4-FFF2-40B4-BE49-F238E27FC236}">
                <a16:creationId xmlns:a16="http://schemas.microsoft.com/office/drawing/2014/main" id="{5B67B588-5EA4-4A83-8377-26517EC5C5A7}"/>
              </a:ext>
            </a:extLst>
          </p:cNvPr>
          <p:cNvSpPr txBox="1">
            <a:spLocks/>
          </p:cNvSpPr>
          <p:nvPr/>
        </p:nvSpPr>
        <p:spPr>
          <a:xfrm>
            <a:off x="609600" y="1638300"/>
            <a:ext cx="5524500" cy="4845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b="1" dirty="0"/>
              <a:t>Chicago, IL</a:t>
            </a:r>
            <a:r>
              <a:rPr lang="en-US" sz="1600" dirty="0"/>
              <a:t> – August 14, 2018, 10:00 am – 3:00 pm</a:t>
            </a:r>
          </a:p>
          <a:p>
            <a:pPr marL="0" indent="0">
              <a:buFont typeface="Arial"/>
              <a:buNone/>
            </a:pPr>
            <a:r>
              <a:rPr lang="en-US" sz="1600" dirty="0" err="1"/>
              <a:t>Bilandic</a:t>
            </a:r>
            <a:r>
              <a:rPr lang="en-US" sz="1600" dirty="0"/>
              <a:t> Building, 160 N LaSalle St, Chicago, IL 60601</a:t>
            </a:r>
          </a:p>
          <a:p>
            <a:pPr marL="0" indent="0">
              <a:buFont typeface="Arial"/>
              <a:buNone/>
            </a:pPr>
            <a:r>
              <a:rPr lang="en-US" sz="1600" dirty="0"/>
              <a:t>Register here: </a:t>
            </a:r>
            <a:r>
              <a:rPr lang="en-US" sz="1600" u="sng" dirty="0">
                <a:hlinkClick r:id="rId5"/>
              </a:rPr>
              <a:t>https://grantworkshopchicago.eventbrite.com</a:t>
            </a:r>
            <a:endParaRPr lang="en-US" sz="1600" dirty="0"/>
          </a:p>
          <a:p>
            <a:pPr marL="0" indent="0">
              <a:buFont typeface="Arial"/>
              <a:buNone/>
            </a:pPr>
            <a:r>
              <a:rPr lang="en-US" sz="1600" dirty="0"/>
              <a:t> </a:t>
            </a:r>
          </a:p>
          <a:p>
            <a:pPr marL="0" indent="0">
              <a:buFont typeface="Arial"/>
              <a:buNone/>
            </a:pPr>
            <a:r>
              <a:rPr lang="en-US" sz="1600" b="1" dirty="0"/>
              <a:t>Naperville, IL</a:t>
            </a:r>
            <a:r>
              <a:rPr lang="en-US" sz="1600" dirty="0"/>
              <a:t> – August 15, 2018, 10:00 am – 3:00 pm</a:t>
            </a:r>
          </a:p>
          <a:p>
            <a:pPr marL="0" indent="0">
              <a:buFont typeface="Arial"/>
              <a:buNone/>
            </a:pPr>
            <a:r>
              <a:rPr lang="en-US" sz="1600" dirty="0"/>
              <a:t>NIU Naperville, 1120 E Diehl Rd, Naperville, IL 60563</a:t>
            </a:r>
          </a:p>
          <a:p>
            <a:pPr marL="0" indent="0">
              <a:buFont typeface="Arial"/>
              <a:buNone/>
            </a:pPr>
            <a:r>
              <a:rPr lang="en-US" sz="1600" dirty="0"/>
              <a:t>Register here: </a:t>
            </a:r>
            <a:r>
              <a:rPr lang="en-US" sz="1600" u="sng" dirty="0">
                <a:hlinkClick r:id="rId6"/>
              </a:rPr>
              <a:t>https://grantworkshopnaperville.eventbrite.com</a:t>
            </a:r>
            <a:endParaRPr lang="en-US" sz="1600" u="sng" dirty="0"/>
          </a:p>
          <a:p>
            <a:pPr marL="0" indent="0">
              <a:buFont typeface="Arial"/>
              <a:buNone/>
            </a:pPr>
            <a:endParaRPr lang="en-US" sz="1600" u="sng" dirty="0"/>
          </a:p>
          <a:p>
            <a:pPr marL="0" indent="0">
              <a:buFont typeface="Arial"/>
              <a:buNone/>
            </a:pPr>
            <a:r>
              <a:rPr lang="en-US" sz="1600" b="1" dirty="0"/>
              <a:t>Marion, IL</a:t>
            </a:r>
            <a:r>
              <a:rPr lang="en-US" sz="1600" dirty="0"/>
              <a:t> – August 21, 2018, 10:00 am – 3:00 pm </a:t>
            </a:r>
          </a:p>
          <a:p>
            <a:pPr marL="0" indent="0">
              <a:buFont typeface="Arial"/>
              <a:buNone/>
            </a:pPr>
            <a:r>
              <a:rPr lang="en-US" sz="1600" dirty="0"/>
              <a:t>State Regional Office Building, 2309 West Main Street, Marion</a:t>
            </a:r>
          </a:p>
          <a:p>
            <a:pPr marL="0" indent="0">
              <a:buFont typeface="Arial"/>
              <a:buNone/>
            </a:pPr>
            <a:r>
              <a:rPr lang="en-US" sz="1600" dirty="0"/>
              <a:t>Register here: </a:t>
            </a:r>
            <a:r>
              <a:rPr lang="en-US" sz="1600" u="sng" dirty="0">
                <a:hlinkClick r:id="rId7"/>
              </a:rPr>
              <a:t>https://grantworkshopmarion.eventbrite.com</a:t>
            </a:r>
            <a:endParaRPr lang="en-US" sz="1600" dirty="0"/>
          </a:p>
          <a:p>
            <a:pPr marL="0" indent="0">
              <a:buFont typeface="Arial"/>
              <a:buNone/>
            </a:pPr>
            <a:r>
              <a:rPr lang="en-US" sz="1600" dirty="0"/>
              <a:t> </a:t>
            </a:r>
          </a:p>
          <a:p>
            <a:pPr marL="0" indent="0">
              <a:buFont typeface="Arial"/>
              <a:buNone/>
            </a:pPr>
            <a:endParaRPr lang="en-US" sz="1400" dirty="0"/>
          </a:p>
        </p:txBody>
      </p:sp>
    </p:spTree>
    <p:extLst>
      <p:ext uri="{BB962C8B-B14F-4D97-AF65-F5344CB8AC3E}">
        <p14:creationId xmlns:p14="http://schemas.microsoft.com/office/powerpoint/2010/main" val="214763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Apprenticeship Tools &amp; Resources </a:t>
            </a:r>
          </a:p>
        </p:txBody>
      </p:sp>
      <p:sp>
        <p:nvSpPr>
          <p:cNvPr id="4" name="Content Placeholder 3"/>
          <p:cNvSpPr>
            <a:spLocks noGrp="1"/>
          </p:cNvSpPr>
          <p:nvPr>
            <p:ph idx="1"/>
          </p:nvPr>
        </p:nvSpPr>
        <p:spPr>
          <a:xfrm>
            <a:off x="838200" y="1743075"/>
            <a:ext cx="11099800" cy="4433888"/>
          </a:xfrm>
        </p:spPr>
        <p:txBody>
          <a:bodyPr>
            <a:noAutofit/>
          </a:bodyPr>
          <a:lstStyle/>
          <a:p>
            <a:pPr marL="342900" lvl="0" indent="-342900">
              <a:spcBef>
                <a:spcPts val="1200"/>
              </a:spcBef>
              <a:buFont typeface="Arial" panose="020B0604020202020204" pitchFamily="34" charset="0"/>
              <a:buChar char="•"/>
            </a:pPr>
            <a:r>
              <a:rPr lang="en-US" sz="2400" dirty="0"/>
              <a:t>US Department of Labor Workforce GPS: </a:t>
            </a:r>
          </a:p>
          <a:p>
            <a:pPr marL="0" lvl="0" indent="0" defTabSz="342900">
              <a:spcBef>
                <a:spcPts val="1200"/>
              </a:spcBef>
              <a:buNone/>
            </a:pPr>
            <a:r>
              <a:rPr lang="en-US" sz="2400" dirty="0">
                <a:solidFill>
                  <a:schemeClr val="accent5">
                    <a:lumMod val="75000"/>
                  </a:schemeClr>
                </a:solidFill>
              </a:rPr>
              <a:t>	https://apprenticeshipusa.workforcegps.org/</a:t>
            </a:r>
          </a:p>
          <a:p>
            <a:pPr marL="342900" lvl="0" indent="-342900">
              <a:buFont typeface="Arial" panose="020B0604020202020204" pitchFamily="34" charset="0"/>
              <a:buChar char="•"/>
            </a:pPr>
            <a:endParaRPr lang="en-US" sz="1600" dirty="0"/>
          </a:p>
          <a:p>
            <a:pPr marL="342900" lvl="0" indent="-342900">
              <a:buFont typeface="Arial" panose="020B0604020202020204" pitchFamily="34" charset="0"/>
              <a:buChar char="•"/>
            </a:pPr>
            <a:r>
              <a:rPr lang="en-US" sz="2400" dirty="0"/>
              <a:t>US Department of Labor Apprenticeship Playbook: </a:t>
            </a:r>
          </a:p>
          <a:p>
            <a:pPr marL="0" lvl="0" indent="0" defTabSz="342900">
              <a:buNone/>
            </a:pPr>
            <a:r>
              <a:rPr lang="en-US" sz="2400" dirty="0">
                <a:solidFill>
                  <a:schemeClr val="accent5">
                    <a:lumMod val="75000"/>
                  </a:schemeClr>
                </a:solidFill>
              </a:rPr>
              <a:t>	https://www.doleta.gov/oa/federalresources/playbook.pdf</a:t>
            </a:r>
          </a:p>
          <a:p>
            <a:pPr marL="342900" lvl="0" indent="-342900">
              <a:buFont typeface="Arial" panose="020B0604020202020204" pitchFamily="34" charset="0"/>
              <a:buChar char="•"/>
            </a:pPr>
            <a:endParaRPr lang="en-US" sz="1600" dirty="0"/>
          </a:p>
          <a:p>
            <a:pPr marL="342900" lvl="0" indent="-342900">
              <a:buFont typeface="Arial" panose="020B0604020202020204" pitchFamily="34" charset="0"/>
              <a:buChar char="•"/>
            </a:pPr>
            <a:r>
              <a:rPr lang="en-US" sz="2400" dirty="0"/>
              <a:t>High Level Apprenticeship Partner Roles Infographic: </a:t>
            </a:r>
          </a:p>
          <a:p>
            <a:pPr marL="0" lvl="0" indent="0" defTabSz="342900">
              <a:buNone/>
            </a:pPr>
            <a:r>
              <a:rPr lang="en-US" sz="2400" dirty="0">
                <a:solidFill>
                  <a:schemeClr val="accent5">
                    <a:lumMod val="75000"/>
                  </a:schemeClr>
                </a:solidFill>
              </a:rPr>
              <a:t>	https://www.dol.gov/apprenticeship/docs/Partner_Roles_Infographic_20150616.pdf</a:t>
            </a:r>
          </a:p>
          <a:p>
            <a:pPr marL="342900" lvl="0" indent="-342900">
              <a:buFont typeface="Arial" panose="020B0604020202020204" pitchFamily="34" charset="0"/>
              <a:buChar char="•"/>
            </a:pPr>
            <a:endParaRPr lang="en-US" sz="1600" dirty="0"/>
          </a:p>
          <a:p>
            <a:pPr marL="342900" lvl="0" indent="-342900">
              <a:buFont typeface="Arial" panose="020B0604020202020204" pitchFamily="34" charset="0"/>
              <a:buChar char="•"/>
            </a:pPr>
            <a:r>
              <a:rPr lang="en-US" sz="2400" dirty="0"/>
              <a:t>Illinois </a:t>
            </a:r>
            <a:r>
              <a:rPr lang="en-US" sz="2400" dirty="0" err="1"/>
              <a:t>workNet</a:t>
            </a:r>
            <a:r>
              <a:rPr lang="en-US" sz="2400" dirty="0"/>
              <a:t>: </a:t>
            </a:r>
            <a:r>
              <a:rPr lang="en-US" sz="2400" dirty="0">
                <a:solidFill>
                  <a:schemeClr val="accent5">
                    <a:lumMod val="75000"/>
                  </a:schemeClr>
                </a:solidFill>
              </a:rPr>
              <a:t>www.illinoisworknet.com/apprenticeshipplus</a:t>
            </a:r>
          </a:p>
          <a:p>
            <a:endParaRPr lang="en-US" dirty="0"/>
          </a:p>
        </p:txBody>
      </p:sp>
      <p:sp>
        <p:nvSpPr>
          <p:cNvPr id="2" name="Slide Number Placeholder 1"/>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2969598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Apprenticeship Tools &amp; Resources: Sponsors &amp; Business Outreach</a:t>
            </a:r>
          </a:p>
        </p:txBody>
      </p:sp>
      <p:sp>
        <p:nvSpPr>
          <p:cNvPr id="3" name="Content Placeholder 2"/>
          <p:cNvSpPr>
            <a:spLocks noGrp="1"/>
          </p:cNvSpPr>
          <p:nvPr>
            <p:ph idx="1"/>
          </p:nvPr>
        </p:nvSpPr>
        <p:spPr>
          <a:xfrm>
            <a:off x="685800" y="1700213"/>
            <a:ext cx="11379200" cy="3892550"/>
          </a:xfrm>
        </p:spPr>
        <p:txBody>
          <a:bodyPr>
            <a:noAutofit/>
          </a:bodyPr>
          <a:lstStyle/>
          <a:p>
            <a:r>
              <a:rPr lang="en-US" sz="2200" dirty="0"/>
              <a:t>USDOL Interactive Map of Sponsor Programs: </a:t>
            </a:r>
            <a:r>
              <a:rPr lang="en-US" sz="1800" dirty="0">
                <a:solidFill>
                  <a:schemeClr val="accent5">
                    <a:lumMod val="75000"/>
                  </a:schemeClr>
                </a:solidFill>
              </a:rPr>
              <a:t>https://oa.doleta.gov/bat.cfm </a:t>
            </a:r>
          </a:p>
          <a:p>
            <a:endParaRPr lang="en-US" sz="100" dirty="0"/>
          </a:p>
          <a:p>
            <a:r>
              <a:rPr lang="en-US" sz="2200" dirty="0"/>
              <a:t>USDOL Marketing to Apprenticeship Sponsors: </a:t>
            </a:r>
            <a:r>
              <a:rPr lang="en-US" sz="1800" dirty="0">
                <a:solidFill>
                  <a:schemeClr val="accent5">
                    <a:lumMod val="75000"/>
                  </a:schemeClr>
                </a:solidFill>
              </a:rPr>
              <a:t>https://apprenticeshipusa.workforcegps.org/resources/2017/03/13/10/27/Apprenticeship-Sponsors-as-Eligible-Training-Providers</a:t>
            </a:r>
          </a:p>
          <a:p>
            <a:endParaRPr lang="en-US" sz="100" dirty="0"/>
          </a:p>
          <a:p>
            <a:r>
              <a:rPr lang="en-US" sz="2200" dirty="0"/>
              <a:t>USDOL Business Outreach Guides &amp; Fact Sheets:</a:t>
            </a:r>
          </a:p>
          <a:p>
            <a:pPr marL="457200" lvl="1">
              <a:spcBef>
                <a:spcPts val="0"/>
              </a:spcBef>
            </a:pPr>
            <a:r>
              <a:rPr lang="en-US" sz="1800" dirty="0">
                <a:solidFill>
                  <a:schemeClr val="accent5">
                    <a:lumMod val="75000"/>
                  </a:schemeClr>
                </a:solidFill>
              </a:rPr>
              <a:t>https://apprenticeshipusa.workforcegps.org/resources/2017/02/02/10/12/Marketing-Outreach-to-Business-on-Apprenticeship</a:t>
            </a:r>
          </a:p>
          <a:p>
            <a:pPr marL="457200" lvl="1">
              <a:spcBef>
                <a:spcPts val="0"/>
              </a:spcBef>
            </a:pPr>
            <a:r>
              <a:rPr lang="en-US" sz="1800" dirty="0">
                <a:solidFill>
                  <a:schemeClr val="accent5">
                    <a:lumMod val="75000"/>
                  </a:schemeClr>
                </a:solidFill>
              </a:rPr>
              <a:t>https://www.dol.gov/apprenticeship/toolkit/docs/RA-Employer-Fact-Sheet.pdf</a:t>
            </a:r>
          </a:p>
          <a:p>
            <a:pPr marL="457200" lvl="1">
              <a:spcBef>
                <a:spcPts val="0"/>
              </a:spcBef>
            </a:pPr>
            <a:r>
              <a:rPr lang="en-US" sz="1800" dirty="0">
                <a:solidFill>
                  <a:schemeClr val="accent5">
                    <a:lumMod val="75000"/>
                  </a:schemeClr>
                </a:solidFill>
              </a:rPr>
              <a:t>https://www.doleta.gov/oa/employers/apprenticeship_toolkit.pdf</a:t>
            </a:r>
          </a:p>
          <a:p>
            <a:endParaRPr lang="en-US" sz="100" dirty="0"/>
          </a:p>
          <a:p>
            <a:r>
              <a:rPr lang="en-US" sz="2200" dirty="0"/>
              <a:t>USDOL Industry Focused Flyers:</a:t>
            </a:r>
          </a:p>
          <a:p>
            <a:pPr marL="457200">
              <a:lnSpc>
                <a:spcPct val="100000"/>
              </a:lnSpc>
              <a:spcBef>
                <a:spcPts val="0"/>
              </a:spcBef>
            </a:pPr>
            <a:r>
              <a:rPr lang="en-US" sz="1800" dirty="0">
                <a:solidFill>
                  <a:schemeClr val="accent5">
                    <a:lumMod val="75000"/>
                  </a:schemeClr>
                </a:solidFill>
              </a:rPr>
              <a:t>https://www.dol.gov/apprenticeship/pdf/ATR-AdvancedManufacturing.pdf</a:t>
            </a:r>
          </a:p>
          <a:p>
            <a:pPr marL="457200">
              <a:lnSpc>
                <a:spcPct val="100000"/>
              </a:lnSpc>
              <a:spcBef>
                <a:spcPts val="0"/>
              </a:spcBef>
            </a:pPr>
            <a:r>
              <a:rPr lang="en-US" sz="1800" dirty="0">
                <a:solidFill>
                  <a:schemeClr val="accent5">
                    <a:lumMod val="75000"/>
                  </a:schemeClr>
                </a:solidFill>
              </a:rPr>
              <a:t>https://www.dol.gov/apprenticeship/pdf/ATR-Healthcare.pdf</a:t>
            </a:r>
          </a:p>
          <a:p>
            <a:pPr marL="457200">
              <a:lnSpc>
                <a:spcPct val="100000"/>
              </a:lnSpc>
              <a:spcBef>
                <a:spcPts val="0"/>
              </a:spcBef>
            </a:pPr>
            <a:r>
              <a:rPr lang="en-US" sz="1800" dirty="0">
                <a:solidFill>
                  <a:schemeClr val="accent5">
                    <a:lumMod val="75000"/>
                  </a:schemeClr>
                </a:solidFill>
              </a:rPr>
              <a:t>https://www.dol.gov/apprenticeship/pdf/ATR-Transportation.pdf</a:t>
            </a:r>
          </a:p>
          <a:p>
            <a:pPr marL="457200">
              <a:lnSpc>
                <a:spcPct val="100000"/>
              </a:lnSpc>
              <a:spcBef>
                <a:spcPts val="0"/>
              </a:spcBef>
            </a:pPr>
            <a:r>
              <a:rPr lang="en-US" sz="1800" dirty="0">
                <a:solidFill>
                  <a:schemeClr val="accent5">
                    <a:lumMod val="75000"/>
                  </a:schemeClr>
                </a:solidFill>
              </a:rPr>
              <a:t>https://www.dol.gov/apprenticeship/pdf/ATR-SkillTrades.pdf</a:t>
            </a:r>
          </a:p>
          <a:p>
            <a:pPr marL="457200">
              <a:lnSpc>
                <a:spcPct val="100000"/>
              </a:lnSpc>
              <a:spcBef>
                <a:spcPts val="0"/>
              </a:spcBef>
            </a:pPr>
            <a:r>
              <a:rPr lang="en-US" sz="1800" dirty="0">
                <a:solidFill>
                  <a:schemeClr val="accent5">
                    <a:lumMod val="75000"/>
                  </a:schemeClr>
                </a:solidFill>
              </a:rPr>
              <a:t>https://www.dol.gov/apprenticeship/pdf/FinancialSector.pdf</a:t>
            </a:r>
          </a:p>
          <a:p>
            <a:pPr marL="457200">
              <a:lnSpc>
                <a:spcPct val="100000"/>
              </a:lnSpc>
              <a:spcBef>
                <a:spcPts val="0"/>
              </a:spcBef>
            </a:pPr>
            <a:endParaRPr lang="en-US" sz="2000" dirty="0">
              <a:solidFill>
                <a:schemeClr val="accent5">
                  <a:lumMod val="75000"/>
                </a:schemeClr>
              </a:solidFill>
            </a:endParaRPr>
          </a:p>
          <a:p>
            <a:endParaRPr lang="en-US" sz="24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27083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Apprenticeship Tools &amp; Resources: Workforce Professionals</a:t>
            </a:r>
          </a:p>
        </p:txBody>
      </p:sp>
      <p:sp>
        <p:nvSpPr>
          <p:cNvPr id="3" name="Content Placeholder 2"/>
          <p:cNvSpPr>
            <a:spLocks noGrp="1"/>
          </p:cNvSpPr>
          <p:nvPr>
            <p:ph idx="1"/>
          </p:nvPr>
        </p:nvSpPr>
        <p:spPr>
          <a:xfrm>
            <a:off x="838200" y="1771650"/>
            <a:ext cx="11226800" cy="4405313"/>
          </a:xfrm>
        </p:spPr>
        <p:txBody>
          <a:bodyPr>
            <a:noAutofit/>
          </a:bodyPr>
          <a:lstStyle/>
          <a:p>
            <a:r>
              <a:rPr lang="en-US" sz="2200" dirty="0"/>
              <a:t>US Department of Labor Interactive Training Modules: </a:t>
            </a:r>
            <a:r>
              <a:rPr lang="en-US" sz="2200" dirty="0">
                <a:solidFill>
                  <a:schemeClr val="accent5">
                    <a:lumMod val="75000"/>
                  </a:schemeClr>
                </a:solidFill>
              </a:rPr>
              <a:t>https://www.dol.gov/apprenticeship/toolkit/learn.htm</a:t>
            </a:r>
          </a:p>
          <a:p>
            <a:endParaRPr lang="en-US" sz="600" dirty="0"/>
          </a:p>
          <a:p>
            <a:r>
              <a:rPr lang="en-US" sz="2200" dirty="0"/>
              <a:t>US Department of Labor Apprenticeship Tools &amp; Templates: </a:t>
            </a:r>
            <a:r>
              <a:rPr lang="en-US" sz="2200" dirty="0">
                <a:solidFill>
                  <a:schemeClr val="accent5">
                    <a:lumMod val="75000"/>
                  </a:schemeClr>
                </a:solidFill>
              </a:rPr>
              <a:t>https://www.dol.gov/apprenticeship/toolkit/implement.htm</a:t>
            </a:r>
          </a:p>
          <a:p>
            <a:endParaRPr lang="en-US" sz="600" dirty="0"/>
          </a:p>
          <a:p>
            <a:r>
              <a:rPr lang="en-US" sz="2200" dirty="0"/>
              <a:t>US Department of Labor Guide to Expand Apprenticeship to Under Represented Populations: </a:t>
            </a:r>
            <a:r>
              <a:rPr lang="en-US" sz="2200" dirty="0">
                <a:solidFill>
                  <a:schemeClr val="accent5">
                    <a:lumMod val="75000"/>
                  </a:schemeClr>
                </a:solidFill>
              </a:rPr>
              <a:t>https://apprenticeshipusa.workforcegps.org/resources/2017/02/28/12/33/Expanding-Apprenticeship-to-Under-Represented-Populations</a:t>
            </a:r>
          </a:p>
          <a:p>
            <a:endParaRPr lang="en-US" sz="600" dirty="0"/>
          </a:p>
          <a:p>
            <a:r>
              <a:rPr lang="en-US" sz="2200" dirty="0"/>
              <a:t>US Department of Labor Quick Facts Resources:</a:t>
            </a:r>
          </a:p>
          <a:p>
            <a:pPr marL="457200">
              <a:lnSpc>
                <a:spcPct val="100000"/>
              </a:lnSpc>
              <a:spcBef>
                <a:spcPts val="0"/>
              </a:spcBef>
            </a:pPr>
            <a:r>
              <a:rPr lang="en-US" sz="2100" dirty="0"/>
              <a:t>Customer Flow: </a:t>
            </a:r>
            <a:r>
              <a:rPr lang="en-US" sz="2100" dirty="0">
                <a:solidFill>
                  <a:schemeClr val="accent5">
                    <a:lumMod val="75000"/>
                  </a:schemeClr>
                </a:solidFill>
              </a:rPr>
              <a:t>https://www.dol.gov/apprenticeship/toolkit/docs/Desk-Aid-Customer-Flow.pdf</a:t>
            </a:r>
          </a:p>
          <a:p>
            <a:pPr marL="457200">
              <a:lnSpc>
                <a:spcPct val="100000"/>
              </a:lnSpc>
              <a:spcBef>
                <a:spcPts val="0"/>
              </a:spcBef>
            </a:pPr>
            <a:r>
              <a:rPr lang="en-US" sz="2100" dirty="0"/>
              <a:t>Use of Funds: </a:t>
            </a:r>
            <a:r>
              <a:rPr lang="en-US" sz="2100" dirty="0">
                <a:solidFill>
                  <a:schemeClr val="accent5">
                    <a:lumMod val="75000"/>
                  </a:schemeClr>
                </a:solidFill>
              </a:rPr>
              <a:t>https://www.dol.gov/apprenticeship/toolkit/docs/Desk-Aid-Use-of-Funds.pdf</a:t>
            </a:r>
          </a:p>
          <a:p>
            <a:pPr marL="457200">
              <a:lnSpc>
                <a:spcPct val="100000"/>
              </a:lnSpc>
              <a:spcBef>
                <a:spcPts val="0"/>
              </a:spcBef>
            </a:pPr>
            <a:r>
              <a:rPr lang="en-US" sz="2100" dirty="0"/>
              <a:t>Performance: </a:t>
            </a:r>
            <a:r>
              <a:rPr lang="en-US" sz="2100" dirty="0">
                <a:solidFill>
                  <a:schemeClr val="accent5">
                    <a:lumMod val="75000"/>
                  </a:schemeClr>
                </a:solidFill>
              </a:rPr>
              <a:t>https://www.dol.gov/apprenticeship/toolkit/docs/Desk-Aid-Performance.pdf</a:t>
            </a:r>
          </a:p>
          <a:p>
            <a:endParaRPr lang="en-US" sz="2200"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13748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Requirements</a:t>
            </a:r>
          </a:p>
        </p:txBody>
      </p:sp>
      <p:sp>
        <p:nvSpPr>
          <p:cNvPr id="3" name="Content Placeholder 2"/>
          <p:cNvSpPr>
            <a:spLocks noGrp="1"/>
          </p:cNvSpPr>
          <p:nvPr>
            <p:ph idx="1"/>
          </p:nvPr>
        </p:nvSpPr>
        <p:spPr>
          <a:xfrm>
            <a:off x="838200" y="1637414"/>
            <a:ext cx="10515600" cy="4539549"/>
          </a:xfrm>
        </p:spPr>
        <p:txBody>
          <a:bodyPr>
            <a:normAutofit/>
          </a:bodyPr>
          <a:lstStyle/>
          <a:p>
            <a:pPr lvl="1"/>
            <a:r>
              <a:rPr lang="en-US" sz="2800" dirty="0"/>
              <a:t>Uniform Application Form</a:t>
            </a:r>
          </a:p>
          <a:p>
            <a:pPr lvl="1"/>
            <a:r>
              <a:rPr lang="en-US" sz="2800" dirty="0"/>
              <a:t>Executive Summary</a:t>
            </a:r>
          </a:p>
          <a:p>
            <a:pPr lvl="1"/>
            <a:r>
              <a:rPr lang="en-US" sz="2800" dirty="0"/>
              <a:t>Technical Proposal</a:t>
            </a:r>
          </a:p>
          <a:p>
            <a:pPr lvl="2"/>
            <a:r>
              <a:rPr lang="en-US" sz="2800" dirty="0"/>
              <a:t>Applicant Capacity</a:t>
            </a:r>
          </a:p>
          <a:p>
            <a:pPr lvl="2"/>
            <a:r>
              <a:rPr lang="en-US" sz="2800" dirty="0"/>
              <a:t>Documentation of Need</a:t>
            </a:r>
          </a:p>
          <a:p>
            <a:pPr lvl="2"/>
            <a:r>
              <a:rPr lang="en-US" sz="2800" dirty="0"/>
              <a:t>Specific Project Requirements and Considerations</a:t>
            </a:r>
          </a:p>
          <a:p>
            <a:pPr lvl="2"/>
            <a:r>
              <a:rPr lang="en-US" sz="2800" dirty="0"/>
              <a:t>Project Plan</a:t>
            </a:r>
          </a:p>
          <a:p>
            <a:pPr lvl="1"/>
            <a:r>
              <a:rPr lang="en-US" sz="2800" dirty="0"/>
              <a:t>Resumes of Key Program Staff</a:t>
            </a:r>
          </a:p>
          <a:p>
            <a:pPr lvl="1"/>
            <a:r>
              <a:rPr lang="en-US" sz="2800" dirty="0"/>
              <a:t>Memorandum of Understanding</a:t>
            </a:r>
          </a:p>
          <a:p>
            <a:pPr lvl="1"/>
            <a:r>
              <a:rPr lang="en-US" sz="2800" dirty="0"/>
              <a:t>Budget Proposal</a:t>
            </a:r>
          </a:p>
        </p:txBody>
      </p:sp>
      <p:sp>
        <p:nvSpPr>
          <p:cNvPr id="4" name="Slide Number Placeholder 3"/>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323883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Review Information</a:t>
            </a:r>
          </a:p>
        </p:txBody>
      </p:sp>
      <p:sp>
        <p:nvSpPr>
          <p:cNvPr id="3" name="Content Placeholder 2"/>
          <p:cNvSpPr>
            <a:spLocks noGrp="1"/>
          </p:cNvSpPr>
          <p:nvPr>
            <p:ph idx="1"/>
          </p:nvPr>
        </p:nvSpPr>
        <p:spPr/>
        <p:txBody>
          <a:bodyPr/>
          <a:lstStyle/>
          <a:p>
            <a:r>
              <a:rPr lang="en-US" dirty="0"/>
              <a:t>Applicants must demonstrate that they meet all of the requirements outlined in the Notice of Funding Opportunity. </a:t>
            </a:r>
          </a:p>
          <a:p>
            <a:r>
              <a:rPr lang="en-US" dirty="0"/>
              <a:t>The following criteria will be used to evaluate applications: </a:t>
            </a:r>
          </a:p>
          <a:p>
            <a:pPr lvl="1"/>
            <a:r>
              <a:rPr lang="en-US" dirty="0"/>
              <a:t>Applicant Capacity (20%)</a:t>
            </a:r>
          </a:p>
          <a:p>
            <a:pPr lvl="1"/>
            <a:r>
              <a:rPr lang="en-US" dirty="0"/>
              <a:t>Documentation of Need (25%)</a:t>
            </a:r>
          </a:p>
          <a:p>
            <a:pPr lvl="1"/>
            <a:r>
              <a:rPr lang="en-US" dirty="0"/>
              <a:t>Project Quality and Integration (30%)</a:t>
            </a:r>
          </a:p>
          <a:p>
            <a:pPr lvl="1"/>
            <a:r>
              <a:rPr lang="en-US" dirty="0"/>
              <a:t>Cost Effectiveness/Return on Investment (25%)</a:t>
            </a:r>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39</a:t>
            </a:fld>
            <a:endParaRPr lang="en-US" dirty="0"/>
          </a:p>
        </p:txBody>
      </p:sp>
    </p:spTree>
    <p:extLst>
      <p:ext uri="{BB962C8B-B14F-4D97-AF65-F5344CB8AC3E}">
        <p14:creationId xmlns:p14="http://schemas.microsoft.com/office/powerpoint/2010/main" val="370083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090" y="432697"/>
            <a:ext cx="8515350" cy="961763"/>
          </a:xfrm>
        </p:spPr>
        <p:txBody>
          <a:bodyPr>
            <a:normAutofit/>
          </a:bodyPr>
          <a:lstStyle/>
          <a:p>
            <a:r>
              <a:rPr lang="en-US" sz="3600" dirty="0"/>
              <a:t>Registered Apprenticeship Industries - 2017</a:t>
            </a:r>
          </a:p>
        </p:txBody>
      </p:sp>
      <p:sp>
        <p:nvSpPr>
          <p:cNvPr id="3" name="Slide Number Placeholder 2"/>
          <p:cNvSpPr>
            <a:spLocks noGrp="1"/>
          </p:cNvSpPr>
          <p:nvPr>
            <p:ph type="sldNum" sz="quarter" idx="12"/>
          </p:nvPr>
        </p:nvSpPr>
        <p:spPr>
          <a:xfrm>
            <a:off x="2845976" y="6583679"/>
            <a:ext cx="7981177" cy="137161"/>
          </a:xfrm>
        </p:spPr>
        <p:txBody>
          <a:bodyPr/>
          <a:lstStyle/>
          <a:p>
            <a:fld id="{4C252FB9-B173-B746-BC64-1AB9D36BCBA0}" type="slidenum">
              <a:rPr lang="en-US" smtClean="0"/>
              <a:t>4</a:t>
            </a:fld>
            <a:endParaRPr lang="en-US" dirty="0"/>
          </a:p>
        </p:txBody>
      </p:sp>
      <p:sp>
        <p:nvSpPr>
          <p:cNvPr id="5" name="Title 1"/>
          <p:cNvSpPr txBox="1">
            <a:spLocks/>
          </p:cNvSpPr>
          <p:nvPr/>
        </p:nvSpPr>
        <p:spPr>
          <a:xfrm>
            <a:off x="3211010" y="935027"/>
            <a:ext cx="8969318" cy="715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endParaRPr lang="en-US" sz="2400" b="0" dirty="0"/>
          </a:p>
        </p:txBody>
      </p:sp>
      <p:sp>
        <p:nvSpPr>
          <p:cNvPr id="6" name="TextBox 5"/>
          <p:cNvSpPr txBox="1"/>
          <p:nvPr/>
        </p:nvSpPr>
        <p:spPr>
          <a:xfrm>
            <a:off x="2571656" y="769434"/>
            <a:ext cx="4640674" cy="1477328"/>
          </a:xfrm>
          <a:prstGeom prst="rect">
            <a:avLst/>
          </a:prstGeom>
          <a:noFill/>
        </p:spPr>
        <p:txBody>
          <a:bodyPr wrap="square" rtlCol="0">
            <a:spAutoFit/>
          </a:bodyPr>
          <a:lstStyle/>
          <a:p>
            <a:endParaRPr lang="en-US" b="1" dirty="0">
              <a:solidFill>
                <a:srgbClr val="FF6600"/>
              </a:solidFill>
            </a:endParaRPr>
          </a:p>
          <a:p>
            <a:endParaRPr lang="en-US" b="1" dirty="0">
              <a:solidFill>
                <a:srgbClr val="FF6600"/>
              </a:solidFill>
            </a:endParaRPr>
          </a:p>
          <a:p>
            <a:endParaRPr lang="en-US" b="1" dirty="0">
              <a:solidFill>
                <a:srgbClr val="FF6600"/>
              </a:solidFill>
            </a:endParaRPr>
          </a:p>
          <a:p>
            <a:r>
              <a:rPr lang="en-US" b="1" dirty="0">
                <a:solidFill>
                  <a:srgbClr val="FF6600"/>
                </a:solidFill>
              </a:rPr>
              <a:t>Active Registered Apprentices:  15,507*         Active Registered Programs:  431</a:t>
            </a:r>
          </a:p>
        </p:txBody>
      </p:sp>
      <p:pic>
        <p:nvPicPr>
          <p:cNvPr id="7" name="Content Placeholder 5"/>
          <p:cNvPicPr>
            <a:picLocks noChangeAspect="1"/>
          </p:cNvPicPr>
          <p:nvPr/>
        </p:nvPicPr>
        <p:blipFill>
          <a:blip r:embed="rId2"/>
          <a:stretch>
            <a:fillRect/>
          </a:stretch>
        </p:blipFill>
        <p:spPr>
          <a:xfrm>
            <a:off x="2571656" y="2463825"/>
            <a:ext cx="5571762" cy="3733645"/>
          </a:xfrm>
          <a:prstGeom prst="rect">
            <a:avLst/>
          </a:prstGeom>
        </p:spPr>
      </p:pic>
      <p:sp>
        <p:nvSpPr>
          <p:cNvPr id="9" name="TextBox 8">
            <a:extLst>
              <a:ext uri="{FF2B5EF4-FFF2-40B4-BE49-F238E27FC236}">
                <a16:creationId xmlns:a16="http://schemas.microsoft.com/office/drawing/2014/main" id="{1D83C30F-BAF3-4B0C-9882-442442FFB6B8}"/>
              </a:ext>
            </a:extLst>
          </p:cNvPr>
          <p:cNvSpPr txBox="1"/>
          <p:nvPr/>
        </p:nvSpPr>
        <p:spPr>
          <a:xfrm>
            <a:off x="2571656" y="6269211"/>
            <a:ext cx="6035134" cy="276999"/>
          </a:xfrm>
          <a:prstGeom prst="rect">
            <a:avLst/>
          </a:prstGeom>
          <a:noFill/>
        </p:spPr>
        <p:txBody>
          <a:bodyPr wrap="square" rtlCol="0">
            <a:spAutoFit/>
          </a:bodyPr>
          <a:lstStyle/>
          <a:p>
            <a:r>
              <a:rPr lang="en-US" sz="1200" i="1" dirty="0"/>
              <a:t>*According to the US Department of Labor RAPIDS System</a:t>
            </a:r>
          </a:p>
        </p:txBody>
      </p:sp>
    </p:spTree>
    <p:extLst>
      <p:ext uri="{BB962C8B-B14F-4D97-AF65-F5344CB8AC3E}">
        <p14:creationId xmlns:p14="http://schemas.microsoft.com/office/powerpoint/2010/main" val="262971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544" y="612648"/>
            <a:ext cx="7616143" cy="557784"/>
          </a:xfrm>
        </p:spPr>
        <p:txBody>
          <a:bodyPr>
            <a:noAutofit/>
          </a:bodyPr>
          <a:lstStyle/>
          <a:p>
            <a:r>
              <a:rPr lang="en-US" sz="4000" dirty="0"/>
              <a:t>Application Timeline </a:t>
            </a:r>
          </a:p>
        </p:txBody>
      </p:sp>
      <p:graphicFrame>
        <p:nvGraphicFramePr>
          <p:cNvPr id="4" name="Table 3"/>
          <p:cNvGraphicFramePr>
            <a:graphicFrameLocks noGrp="1" noChangeAspect="1"/>
          </p:cNvGraphicFramePr>
          <p:nvPr>
            <p:extLst>
              <p:ext uri="{D42A27DB-BD31-4B8C-83A1-F6EECF244321}">
                <p14:modId xmlns:p14="http://schemas.microsoft.com/office/powerpoint/2010/main" val="1421217471"/>
              </p:ext>
            </p:extLst>
          </p:nvPr>
        </p:nvGraphicFramePr>
        <p:xfrm>
          <a:off x="1128713" y="2406557"/>
          <a:ext cx="9256258" cy="2463400"/>
        </p:xfrm>
        <a:graphic>
          <a:graphicData uri="http://schemas.openxmlformats.org/drawingml/2006/table">
            <a:tbl>
              <a:tblPr firstRow="1" bandRow="1">
                <a:tableStyleId>{5C22544A-7EE6-4342-B048-85BDC9FD1C3A}</a:tableStyleId>
              </a:tblPr>
              <a:tblGrid>
                <a:gridCol w="5979658">
                  <a:extLst>
                    <a:ext uri="{9D8B030D-6E8A-4147-A177-3AD203B41FA5}">
                      <a16:colId xmlns:a16="http://schemas.microsoft.com/office/drawing/2014/main" val="3193574863"/>
                    </a:ext>
                  </a:extLst>
                </a:gridCol>
                <a:gridCol w="3276600">
                  <a:extLst>
                    <a:ext uri="{9D8B030D-6E8A-4147-A177-3AD203B41FA5}">
                      <a16:colId xmlns:a16="http://schemas.microsoft.com/office/drawing/2014/main" val="3482173943"/>
                    </a:ext>
                  </a:extLst>
                </a:gridCol>
              </a:tblGrid>
              <a:tr h="473565">
                <a:tc gridSpan="2">
                  <a:txBody>
                    <a:bodyPr/>
                    <a:lstStyle/>
                    <a:p>
                      <a:r>
                        <a:rPr lang="en-US" sz="2400" baseline="0" dirty="0"/>
                        <a:t>APPLICATION TIMELINE</a:t>
                      </a:r>
                      <a:endParaRPr lang="en-US" sz="2400" dirty="0"/>
                    </a:p>
                  </a:txBody>
                  <a:tcPr/>
                </a:tc>
                <a:tc hMerge="1">
                  <a:txBody>
                    <a:bodyPr/>
                    <a:lstStyle/>
                    <a:p>
                      <a:endParaRPr lang="en-US" dirty="0"/>
                    </a:p>
                  </a:txBody>
                  <a:tcPr/>
                </a:tc>
                <a:extLst>
                  <a:ext uri="{0D108BD9-81ED-4DB2-BD59-A6C34878D82A}">
                    <a16:rowId xmlns:a16="http://schemas.microsoft.com/office/drawing/2014/main" val="3498633229"/>
                  </a:ext>
                </a:extLst>
              </a:tr>
              <a:tr h="569140">
                <a:tc>
                  <a:txBody>
                    <a:bodyPr/>
                    <a:lstStyle/>
                    <a:p>
                      <a:r>
                        <a:rPr lang="en-US" sz="2400" dirty="0"/>
                        <a:t>Grant Information Workshops</a:t>
                      </a:r>
                    </a:p>
                  </a:txBody>
                  <a:tcPr anchor="ctr"/>
                </a:tc>
                <a:tc>
                  <a:txBody>
                    <a:bodyPr/>
                    <a:lstStyle/>
                    <a:p>
                      <a:pPr algn="r"/>
                      <a:r>
                        <a:rPr lang="en-US" sz="2400" dirty="0"/>
                        <a:t>August</a:t>
                      </a:r>
                    </a:p>
                  </a:txBody>
                  <a:tcPr anchor="ctr"/>
                </a:tc>
                <a:extLst>
                  <a:ext uri="{0D108BD9-81ED-4DB2-BD59-A6C34878D82A}">
                    <a16:rowId xmlns:a16="http://schemas.microsoft.com/office/drawing/2014/main" val="3445783857"/>
                  </a:ext>
                </a:extLst>
              </a:tr>
              <a:tr h="473565">
                <a:tc>
                  <a:txBody>
                    <a:bodyPr/>
                    <a:lstStyle/>
                    <a:p>
                      <a:r>
                        <a:rPr lang="en-US" sz="2400" b="1" dirty="0"/>
                        <a:t>Applications Due</a:t>
                      </a:r>
                    </a:p>
                  </a:txBody>
                  <a:tcPr anchor="ctr"/>
                </a:tc>
                <a:tc>
                  <a:txBody>
                    <a:bodyPr/>
                    <a:lstStyle/>
                    <a:p>
                      <a:pPr algn="r"/>
                      <a:r>
                        <a:rPr lang="en-US" sz="2400" b="1" dirty="0"/>
                        <a:t>September 17, 2018</a:t>
                      </a:r>
                    </a:p>
                  </a:txBody>
                  <a:tcPr anchor="ctr"/>
                </a:tc>
                <a:extLst>
                  <a:ext uri="{0D108BD9-81ED-4DB2-BD59-A6C34878D82A}">
                    <a16:rowId xmlns:a16="http://schemas.microsoft.com/office/drawing/2014/main" val="1260102506"/>
                  </a:ext>
                </a:extLst>
              </a:tr>
              <a:tr h="473565">
                <a:tc>
                  <a:txBody>
                    <a:bodyPr/>
                    <a:lstStyle/>
                    <a:p>
                      <a:r>
                        <a:rPr lang="en-US" sz="2400" dirty="0"/>
                        <a:t>Grant Negotiation</a:t>
                      </a:r>
                    </a:p>
                  </a:txBody>
                  <a:tcPr anchor="ctr"/>
                </a:tc>
                <a:tc>
                  <a:txBody>
                    <a:bodyPr/>
                    <a:lstStyle/>
                    <a:p>
                      <a:pPr algn="r"/>
                      <a:r>
                        <a:rPr lang="en-US" sz="2400" dirty="0"/>
                        <a:t>October/November</a:t>
                      </a:r>
                    </a:p>
                  </a:txBody>
                  <a:tcPr anchor="ctr"/>
                </a:tc>
                <a:extLst>
                  <a:ext uri="{0D108BD9-81ED-4DB2-BD59-A6C34878D82A}">
                    <a16:rowId xmlns:a16="http://schemas.microsoft.com/office/drawing/2014/main" val="3760250391"/>
                  </a:ext>
                </a:extLst>
              </a:tr>
              <a:tr h="473565">
                <a:tc>
                  <a:txBody>
                    <a:bodyPr/>
                    <a:lstStyle/>
                    <a:p>
                      <a:r>
                        <a:rPr lang="en-US" sz="2400" dirty="0"/>
                        <a:t>Grant Award (Anticipated)</a:t>
                      </a:r>
                    </a:p>
                  </a:txBody>
                  <a:tcPr anchor="ctr"/>
                </a:tc>
                <a:tc>
                  <a:txBody>
                    <a:bodyPr/>
                    <a:lstStyle/>
                    <a:p>
                      <a:pPr algn="r"/>
                      <a:r>
                        <a:rPr lang="en-US" sz="2400" dirty="0"/>
                        <a:t>December</a:t>
                      </a:r>
                    </a:p>
                  </a:txBody>
                  <a:tcPr anchor="ctr"/>
                </a:tc>
                <a:extLst>
                  <a:ext uri="{0D108BD9-81ED-4DB2-BD59-A6C34878D82A}">
                    <a16:rowId xmlns:a16="http://schemas.microsoft.com/office/drawing/2014/main" val="701566185"/>
                  </a:ext>
                </a:extLst>
              </a:tr>
            </a:tbl>
          </a:graphicData>
        </a:graphic>
      </p:graphicFrame>
      <p:sp>
        <p:nvSpPr>
          <p:cNvPr id="3" name="Slide Number Placeholder 2"/>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1927621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Grant Submission Details</a:t>
            </a:r>
          </a:p>
        </p:txBody>
      </p:sp>
      <p:sp>
        <p:nvSpPr>
          <p:cNvPr id="3" name="Content Placeholder 2"/>
          <p:cNvSpPr>
            <a:spLocks noGrp="1"/>
          </p:cNvSpPr>
          <p:nvPr>
            <p:ph idx="1"/>
          </p:nvPr>
        </p:nvSpPr>
        <p:spPr>
          <a:xfrm>
            <a:off x="838200" y="1701478"/>
            <a:ext cx="10515600" cy="4475485"/>
          </a:xfrm>
        </p:spPr>
        <p:txBody>
          <a:bodyPr>
            <a:normAutofit fontScale="92500" lnSpcReduction="20000"/>
          </a:bodyPr>
          <a:lstStyle/>
          <a:p>
            <a:r>
              <a:rPr lang="en-US" b="1" dirty="0"/>
              <a:t>Applications must be received via email no later than 5:00 p.m. on September 17, 2018 to </a:t>
            </a:r>
            <a:r>
              <a:rPr lang="en-US" dirty="0">
                <a:hlinkClick r:id="rId2"/>
              </a:rPr>
              <a:t>grantapplication@illinoisworknet.com</a:t>
            </a:r>
            <a:r>
              <a:rPr lang="en-US" b="1" dirty="0"/>
              <a:t> including:</a:t>
            </a:r>
          </a:p>
          <a:p>
            <a:pPr lvl="1"/>
            <a:r>
              <a:rPr lang="en-US" b="1" dirty="0"/>
              <a:t>Uniform Application Form</a:t>
            </a:r>
          </a:p>
          <a:p>
            <a:pPr lvl="1"/>
            <a:r>
              <a:rPr lang="en-US" b="1" dirty="0"/>
              <a:t>Executive Summary</a:t>
            </a:r>
          </a:p>
          <a:p>
            <a:pPr lvl="1"/>
            <a:r>
              <a:rPr lang="en-US" b="1" dirty="0"/>
              <a:t>Technical Proposal</a:t>
            </a:r>
          </a:p>
          <a:p>
            <a:pPr lvl="1"/>
            <a:r>
              <a:rPr lang="en-US" b="1" dirty="0"/>
              <a:t>Resumes of Program Staff</a:t>
            </a:r>
          </a:p>
          <a:p>
            <a:pPr lvl="1"/>
            <a:r>
              <a:rPr lang="en-US" b="1" dirty="0"/>
              <a:t>Partnership Agreement and/or MOUs</a:t>
            </a:r>
          </a:p>
          <a:p>
            <a:pPr lvl="1"/>
            <a:r>
              <a:rPr lang="en-US" b="1" dirty="0"/>
              <a:t>Budget Proposal</a:t>
            </a:r>
          </a:p>
          <a:p>
            <a:pPr marL="0" indent="0">
              <a:buNone/>
            </a:pPr>
            <a:endParaRPr lang="en-US" sz="2000" dirty="0"/>
          </a:p>
          <a:p>
            <a:r>
              <a:rPr lang="en-US" dirty="0"/>
              <a:t>Applications must be formatted on 8 1/2 x 11‐inch paper using 11‐point type and at 100% magnification. Tables may be used to present information with a 10‐point type.</a:t>
            </a:r>
          </a:p>
          <a:p>
            <a:endParaRPr lang="en-US" sz="2000" dirty="0"/>
          </a:p>
          <a:p>
            <a:r>
              <a:rPr lang="en-US" dirty="0"/>
              <a:t>The Technical Proposal is limited to 12-18 pages. </a:t>
            </a:r>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651719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Freedom of Information / NOFO Questions</a:t>
            </a:r>
          </a:p>
        </p:txBody>
      </p:sp>
      <p:sp>
        <p:nvSpPr>
          <p:cNvPr id="3" name="Content Placeholder 2"/>
          <p:cNvSpPr>
            <a:spLocks noGrp="1"/>
          </p:cNvSpPr>
          <p:nvPr>
            <p:ph idx="1"/>
          </p:nvPr>
        </p:nvSpPr>
        <p:spPr>
          <a:xfrm>
            <a:off x="838200" y="1828800"/>
            <a:ext cx="10515600" cy="4348163"/>
          </a:xfrm>
        </p:spPr>
        <p:txBody>
          <a:bodyPr>
            <a:normAutofit fontScale="92500" lnSpcReduction="10000"/>
          </a:bodyPr>
          <a:lstStyle/>
          <a:p>
            <a:r>
              <a:rPr lang="en-US" dirty="0"/>
              <a:t>Applications are subject to disclosure in response to requests received under provisions of the Freedom of Information Act (5 ILCS 140/1 </a:t>
            </a:r>
            <a:r>
              <a:rPr lang="en-US" i="1" dirty="0"/>
              <a:t>et seq.</a:t>
            </a:r>
            <a:r>
              <a:rPr lang="en-US" dirty="0"/>
              <a:t>).  Information that could reasonably be considered to be proprietary, privileged, or confidential commercial or financial information should be identified as such in the application.</a:t>
            </a:r>
          </a:p>
          <a:p>
            <a:endParaRPr lang="en-US" dirty="0"/>
          </a:p>
          <a:p>
            <a:pPr>
              <a:spcAft>
                <a:spcPts val="2400"/>
              </a:spcAft>
            </a:pPr>
            <a:r>
              <a:rPr lang="en-US" dirty="0"/>
              <a:t>Questions regarding the grant opportunity can be sent to: Patrick.Campbell@Illinois.gov</a:t>
            </a:r>
          </a:p>
          <a:p>
            <a:pPr>
              <a:spcAft>
                <a:spcPts val="2400"/>
              </a:spcAft>
            </a:pPr>
            <a:r>
              <a:rPr lang="en-US" dirty="0"/>
              <a:t>The program webpage includes a question and answer document for all applicants to view. </a:t>
            </a:r>
            <a:r>
              <a:rPr lang="en-US" dirty="0">
                <a:hlinkClick r:id="rId2"/>
              </a:rPr>
              <a:t>http://www.illinoisworknet.com/apprenticeshipnofo</a:t>
            </a:r>
            <a:endParaRPr lang="en-US" dirty="0"/>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42</a:t>
            </a:fld>
            <a:endParaRPr lang="en-US" dirty="0"/>
          </a:p>
        </p:txBody>
      </p:sp>
    </p:spTree>
    <p:extLst>
      <p:ext uri="{BB962C8B-B14F-4D97-AF65-F5344CB8AC3E}">
        <p14:creationId xmlns:p14="http://schemas.microsoft.com/office/powerpoint/2010/main" val="2494633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rmAutofit fontScale="90000"/>
          </a:bodyPr>
          <a:lstStyle/>
          <a:p>
            <a:pPr algn="ctr"/>
            <a:r>
              <a:rPr lang="en-US" dirty="0"/>
              <a:t>Grantee Resources</a:t>
            </a:r>
          </a:p>
        </p:txBody>
      </p:sp>
      <p:sp>
        <p:nvSpPr>
          <p:cNvPr id="12" name="Content Placeholder 11"/>
          <p:cNvSpPr>
            <a:spLocks noGrp="1"/>
          </p:cNvSpPr>
          <p:nvPr>
            <p:ph idx="1"/>
          </p:nvPr>
        </p:nvSpPr>
        <p:spPr>
          <a:xfrm>
            <a:off x="838200" y="1840090"/>
            <a:ext cx="10515600" cy="4336874"/>
          </a:xfrm>
          <a:prstGeom prst="rect">
            <a:avLst/>
          </a:prstGeom>
        </p:spPr>
        <p:txBody>
          <a:bodyPr>
            <a:normAutofit lnSpcReduction="10000"/>
          </a:bodyPr>
          <a:lstStyle/>
          <a:p>
            <a:r>
              <a:rPr lang="en-US" sz="2400" dirty="0">
                <a:hlinkClick r:id="rId2"/>
              </a:rPr>
              <a:t>https://www.grants.Illinois.gov</a:t>
            </a:r>
            <a:endParaRPr lang="en-US" sz="2400" dirty="0"/>
          </a:p>
          <a:p>
            <a:r>
              <a:rPr lang="en-US" sz="2400" dirty="0">
                <a:hlinkClick r:id="rId3"/>
              </a:rPr>
              <a:t>http://www.illinoisworknet.com/GATA</a:t>
            </a:r>
            <a:endParaRPr lang="en-US" sz="2400" dirty="0"/>
          </a:p>
          <a:p>
            <a:r>
              <a:rPr lang="en-US" sz="2400" u="sng" dirty="0">
                <a:solidFill>
                  <a:schemeClr val="accent1"/>
                </a:solidFill>
                <a:hlinkClick r:id="rId4"/>
              </a:rPr>
              <a:t>https://www.illinoisworknet.com/ApprenticeshipPlus</a:t>
            </a:r>
            <a:endParaRPr lang="en-US" sz="2400" u="sng" dirty="0">
              <a:solidFill>
                <a:schemeClr val="accent1"/>
              </a:solidFill>
            </a:endParaRPr>
          </a:p>
          <a:p>
            <a:r>
              <a:rPr lang="en-US" sz="2400" dirty="0">
                <a:hlinkClick r:id="rId5"/>
              </a:rPr>
              <a:t>https://apps.il-work-net.com/WIOAPolicy/Policy/Home</a:t>
            </a:r>
            <a:endParaRPr lang="en-US" sz="2400" dirty="0"/>
          </a:p>
          <a:p>
            <a:r>
              <a:rPr lang="en-US" sz="2400" dirty="0">
                <a:hlinkClick r:id="rId6"/>
              </a:rPr>
              <a:t>https://www.illinoisworknet.com/wioastateplan</a:t>
            </a:r>
          </a:p>
          <a:p>
            <a:r>
              <a:rPr lang="en-US" sz="2400" dirty="0">
                <a:hlinkClick r:id="rId6"/>
              </a:rPr>
              <a:t>https://www.doleta.gov/grants/UniformGuidance.cfm</a:t>
            </a:r>
          </a:p>
          <a:p>
            <a:r>
              <a:rPr lang="en-US" sz="2400" dirty="0">
                <a:hlinkClick r:id="rId6"/>
              </a:rPr>
              <a:t>http://etasmarttraining.com/pdf/Single_Track_Region1.pdf</a:t>
            </a:r>
            <a:endParaRPr lang="en-US" sz="2400" dirty="0"/>
          </a:p>
          <a:p>
            <a:r>
              <a:rPr lang="en-US" sz="2400" dirty="0">
                <a:hlinkClick r:id="rId7"/>
              </a:rPr>
              <a:t>https://www.workforcegps.org/</a:t>
            </a:r>
            <a:endParaRPr lang="en-US" sz="2400" dirty="0"/>
          </a:p>
          <a:p>
            <a:r>
              <a:rPr lang="en-US" sz="2400" dirty="0">
                <a:hlinkClick r:id="rId8"/>
              </a:rPr>
              <a:t>http://www.naswa.org/</a:t>
            </a:r>
            <a:endParaRPr lang="en-US" sz="2400" dirty="0"/>
          </a:p>
          <a:p>
            <a:r>
              <a:rPr lang="en-US" sz="2400" dirty="0">
                <a:hlinkClick r:id="rId9"/>
              </a:rPr>
              <a:t>https://www.doleta.gov/</a:t>
            </a:r>
            <a:endParaRPr lang="en-US" sz="2400" dirty="0"/>
          </a:p>
          <a:p>
            <a:endParaRPr lang="en-US" sz="2400" dirty="0"/>
          </a:p>
          <a:p>
            <a:endParaRPr lang="en-US" sz="2400" dirty="0"/>
          </a:p>
          <a:p>
            <a:endParaRPr lang="en-US" sz="2400" dirty="0"/>
          </a:p>
          <a:p>
            <a:endParaRPr lang="en-US" sz="2400" dirty="0"/>
          </a:p>
        </p:txBody>
      </p:sp>
      <p:pic>
        <p:nvPicPr>
          <p:cNvPr id="2050" name="Picture 2" descr="C:\Users\JBARR\AppData\Local\Microsoft\Windows\Temporary Internet Files\Content.IE5\KK267JZ4\qOXqp[1].png"/>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0939" y="211102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B9103C2-65DA-48A3-895A-6693A8331294}"/>
              </a:ext>
            </a:extLst>
          </p:cNvPr>
          <p:cNvSpPr>
            <a:spLocks noGrp="1"/>
          </p:cNvSpPr>
          <p:nvPr>
            <p:ph type="sldNum" sz="quarter" idx="12"/>
          </p:nvPr>
        </p:nvSpPr>
        <p:spPr/>
        <p:txBody>
          <a:bodyPr/>
          <a:lstStyle/>
          <a:p>
            <a:fld id="{62E03C93-A8B5-5E4D-ADDE-FACFC10B3CD1}" type="slidenum">
              <a:rPr lang="en-US" smtClean="0"/>
              <a:pPr/>
              <a:t>43</a:t>
            </a:fld>
            <a:endParaRPr lang="en-US" dirty="0"/>
          </a:p>
        </p:txBody>
      </p:sp>
      <p:sp>
        <p:nvSpPr>
          <p:cNvPr id="3" name="Footer Placeholder 2">
            <a:extLst>
              <a:ext uri="{FF2B5EF4-FFF2-40B4-BE49-F238E27FC236}">
                <a16:creationId xmlns:a16="http://schemas.microsoft.com/office/drawing/2014/main" id="{6A11B0EC-57FC-4916-AE74-1139863E0916}"/>
              </a:ext>
            </a:extLst>
          </p:cNvPr>
          <p:cNvSpPr>
            <a:spLocks noGrp="1"/>
          </p:cNvSpPr>
          <p:nvPr>
            <p:ph type="ftr" sz="quarter" idx="11"/>
          </p:nvPr>
        </p:nvSpPr>
        <p:spPr/>
        <p:txBody>
          <a:bodyPr/>
          <a:lstStyle/>
          <a:p>
            <a:r>
              <a:rPr lang="en-US" dirty="0"/>
              <a:t>Friday, July 6, 2017</a:t>
            </a:r>
          </a:p>
        </p:txBody>
      </p:sp>
    </p:spTree>
    <p:extLst>
      <p:ext uri="{BB962C8B-B14F-4D97-AF65-F5344CB8AC3E}">
        <p14:creationId xmlns:p14="http://schemas.microsoft.com/office/powerpoint/2010/main" val="361572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31120" y="838200"/>
            <a:ext cx="7539670" cy="707886"/>
          </a:xfrm>
          <a:prstGeom prst="rect">
            <a:avLst/>
          </a:prstGeom>
        </p:spPr>
        <p:txBody>
          <a:bodyPr wrap="square">
            <a:spAutoFit/>
          </a:bodyPr>
          <a:lstStyle/>
          <a:p>
            <a:pPr algn="ctr"/>
            <a:r>
              <a:rPr lang="en-US" sz="4000" dirty="0">
                <a:solidFill>
                  <a:prstClr val="white"/>
                </a:solidFill>
              </a:rPr>
              <a:t>For More Information Contact</a:t>
            </a:r>
          </a:p>
        </p:txBody>
      </p:sp>
      <p:sp>
        <p:nvSpPr>
          <p:cNvPr id="5" name="Rectangle 4"/>
          <p:cNvSpPr/>
          <p:nvPr/>
        </p:nvSpPr>
        <p:spPr>
          <a:xfrm>
            <a:off x="3197342" y="3200401"/>
            <a:ext cx="4803659" cy="830997"/>
          </a:xfrm>
          <a:prstGeom prst="rect">
            <a:avLst/>
          </a:prstGeom>
        </p:spPr>
        <p:txBody>
          <a:bodyPr wrap="square">
            <a:spAutoFit/>
          </a:bodyPr>
          <a:lstStyle/>
          <a:p>
            <a:r>
              <a:rPr lang="en-US" sz="2400" dirty="0">
                <a:solidFill>
                  <a:prstClr val="white"/>
                </a:solidFill>
              </a:rPr>
              <a:t>John Barr</a:t>
            </a:r>
          </a:p>
          <a:p>
            <a:r>
              <a:rPr lang="en-US" sz="2400" dirty="0">
                <a:solidFill>
                  <a:prstClr val="white"/>
                </a:solidFill>
              </a:rPr>
              <a:t>John.W.Barr@Illinois.gov</a:t>
            </a:r>
          </a:p>
        </p:txBody>
      </p:sp>
      <p:sp>
        <p:nvSpPr>
          <p:cNvPr id="6" name="Rectangle 5"/>
          <p:cNvSpPr/>
          <p:nvPr/>
        </p:nvSpPr>
        <p:spPr>
          <a:xfrm>
            <a:off x="2470511" y="1896277"/>
            <a:ext cx="4956059" cy="830997"/>
          </a:xfrm>
          <a:prstGeom prst="rect">
            <a:avLst/>
          </a:prstGeom>
        </p:spPr>
        <p:txBody>
          <a:bodyPr wrap="square">
            <a:spAutoFit/>
          </a:bodyPr>
          <a:lstStyle/>
          <a:p>
            <a:r>
              <a:rPr lang="en-US" sz="2400" dirty="0">
                <a:solidFill>
                  <a:prstClr val="white"/>
                </a:solidFill>
              </a:rPr>
              <a:t>Charles Dooley</a:t>
            </a:r>
          </a:p>
          <a:p>
            <a:r>
              <a:rPr lang="en-US" sz="2400" dirty="0">
                <a:solidFill>
                  <a:prstClr val="white"/>
                </a:solidFill>
              </a:rPr>
              <a:t>Charles.Dooley@Illinois.gov</a:t>
            </a:r>
          </a:p>
        </p:txBody>
      </p:sp>
      <p:sp>
        <p:nvSpPr>
          <p:cNvPr id="7" name="Rectangle 6"/>
          <p:cNvSpPr/>
          <p:nvPr/>
        </p:nvSpPr>
        <p:spPr>
          <a:xfrm>
            <a:off x="3197342" y="4343401"/>
            <a:ext cx="5108459" cy="830997"/>
          </a:xfrm>
          <a:prstGeom prst="rect">
            <a:avLst/>
          </a:prstGeom>
        </p:spPr>
        <p:txBody>
          <a:bodyPr wrap="square">
            <a:spAutoFit/>
          </a:bodyPr>
          <a:lstStyle/>
          <a:p>
            <a:r>
              <a:rPr lang="en-US" sz="2400" dirty="0">
                <a:solidFill>
                  <a:prstClr val="white"/>
                </a:solidFill>
              </a:rPr>
              <a:t>Matthew Hillen</a:t>
            </a:r>
          </a:p>
          <a:p>
            <a:r>
              <a:rPr lang="en-US" sz="2400" dirty="0">
                <a:solidFill>
                  <a:prstClr val="white"/>
                </a:solidFill>
              </a:rPr>
              <a:t>Matthew.Hillen@Illinois.gov</a:t>
            </a:r>
          </a:p>
        </p:txBody>
      </p:sp>
      <p:sp>
        <p:nvSpPr>
          <p:cNvPr id="2" name="Title 1"/>
          <p:cNvSpPr>
            <a:spLocks noGrp="1"/>
          </p:cNvSpPr>
          <p:nvPr>
            <p:ph type="title"/>
          </p:nvPr>
        </p:nvSpPr>
        <p:spPr/>
        <p:txBody>
          <a:bodyPr>
            <a:normAutofit fontScale="90000"/>
          </a:bodyPr>
          <a:lstStyle/>
          <a:p>
            <a:r>
              <a:rPr lang="en-US" dirty="0"/>
              <a:t>For More Information Contact</a:t>
            </a:r>
          </a:p>
        </p:txBody>
      </p:sp>
      <p:sp>
        <p:nvSpPr>
          <p:cNvPr id="3" name="Content Placeholder 2"/>
          <p:cNvSpPr>
            <a:spLocks noGrp="1"/>
          </p:cNvSpPr>
          <p:nvPr>
            <p:ph idx="1"/>
          </p:nvPr>
        </p:nvSpPr>
        <p:spPr>
          <a:xfrm>
            <a:off x="838200" y="1896277"/>
            <a:ext cx="10515600" cy="4280686"/>
          </a:xfrm>
        </p:spPr>
        <p:txBody>
          <a:bodyPr>
            <a:normAutofit/>
          </a:bodyPr>
          <a:lstStyle/>
          <a:p>
            <a:r>
              <a:rPr lang="en-US" sz="3200" dirty="0"/>
              <a:t>Apprenticeship Expansion – Patrick Campbell</a:t>
            </a:r>
          </a:p>
          <a:p>
            <a:pPr marL="0" indent="0">
              <a:buNone/>
            </a:pPr>
            <a:r>
              <a:rPr lang="en-US" sz="2400" dirty="0"/>
              <a:t>	</a:t>
            </a:r>
            <a:r>
              <a:rPr lang="en-US" sz="2400" dirty="0">
                <a:solidFill>
                  <a:schemeClr val="accent1">
                    <a:lumMod val="75000"/>
                  </a:schemeClr>
                </a:solidFill>
              </a:rPr>
              <a:t>Patrick.Campbell@Illinois.gov</a:t>
            </a:r>
          </a:p>
          <a:p>
            <a:pPr marL="0" indent="0">
              <a:buNone/>
            </a:pPr>
            <a:endParaRPr lang="en-US" sz="1200" dirty="0"/>
          </a:p>
          <a:p>
            <a:endParaRPr lang="en-US" sz="1200" dirty="0"/>
          </a:p>
          <a:p>
            <a:r>
              <a:rPr lang="en-US" sz="3200" dirty="0"/>
              <a:t>GATA / Program Administration – John Barr</a:t>
            </a:r>
          </a:p>
          <a:p>
            <a:pPr marL="0" indent="0">
              <a:buNone/>
            </a:pPr>
            <a:r>
              <a:rPr lang="en-US" sz="2400" dirty="0"/>
              <a:t>	</a:t>
            </a:r>
            <a:r>
              <a:rPr lang="en-US" sz="2400" dirty="0">
                <a:solidFill>
                  <a:schemeClr val="accent1">
                    <a:lumMod val="75000"/>
                  </a:schemeClr>
                </a:solidFill>
              </a:rPr>
              <a:t>John.W.Barr@Illinois.gov</a:t>
            </a:r>
          </a:p>
          <a:p>
            <a:pPr marL="0" indent="0">
              <a:buNone/>
            </a:pPr>
            <a:endParaRPr lang="en-US" sz="2200" dirty="0"/>
          </a:p>
        </p:txBody>
      </p:sp>
    </p:spTree>
    <p:extLst>
      <p:ext uri="{BB962C8B-B14F-4D97-AF65-F5344CB8AC3E}">
        <p14:creationId xmlns:p14="http://schemas.microsoft.com/office/powerpoint/2010/main" val="9690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289016"/>
            <a:ext cx="7616143" cy="945424"/>
          </a:xfrm>
        </p:spPr>
        <p:txBody>
          <a:bodyPr>
            <a:normAutofit fontScale="90000"/>
          </a:bodyPr>
          <a:lstStyle/>
          <a:p>
            <a:r>
              <a:rPr lang="en-US" dirty="0"/>
              <a:t>Registered Apprenticeship Locations</a:t>
            </a:r>
          </a:p>
        </p:txBody>
      </p:sp>
      <p:sp>
        <p:nvSpPr>
          <p:cNvPr id="3" name="Slide Number Placeholder 2"/>
          <p:cNvSpPr>
            <a:spLocks noGrp="1"/>
          </p:cNvSpPr>
          <p:nvPr>
            <p:ph type="sldNum" sz="quarter" idx="12"/>
          </p:nvPr>
        </p:nvSpPr>
        <p:spPr/>
        <p:txBody>
          <a:bodyPr/>
          <a:lstStyle/>
          <a:p>
            <a:fld id="{4C252FB9-B173-B746-BC64-1AB9D36BCBA0}" type="slidenum">
              <a:rPr lang="en-US" smtClean="0"/>
              <a:t>5</a:t>
            </a:fld>
            <a:endParaRPr lang="en-US" dirty="0"/>
          </a:p>
        </p:txBody>
      </p:sp>
      <p:sp>
        <p:nvSpPr>
          <p:cNvPr id="5" name="Title 1"/>
          <p:cNvSpPr txBox="1">
            <a:spLocks/>
          </p:cNvSpPr>
          <p:nvPr/>
        </p:nvSpPr>
        <p:spPr>
          <a:xfrm>
            <a:off x="3211010" y="602323"/>
            <a:ext cx="8969318" cy="715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endParaRPr lang="en-US" sz="2400" b="0" dirty="0"/>
          </a:p>
        </p:txBody>
      </p:sp>
      <p:pic>
        <p:nvPicPr>
          <p:cNvPr id="8" name="Content Placeholder 8"/>
          <p:cNvPicPr>
            <a:picLocks noChangeAspect="1"/>
          </p:cNvPicPr>
          <p:nvPr/>
        </p:nvPicPr>
        <p:blipFill>
          <a:blip r:embed="rId2"/>
          <a:stretch>
            <a:fillRect/>
          </a:stretch>
        </p:blipFill>
        <p:spPr>
          <a:xfrm>
            <a:off x="3245498" y="1631592"/>
            <a:ext cx="2356868" cy="5151130"/>
          </a:xfrm>
          <a:prstGeom prst="rect">
            <a:avLst/>
          </a:prstGeom>
        </p:spPr>
      </p:pic>
      <p:pic>
        <p:nvPicPr>
          <p:cNvPr id="9" name="Picture 8"/>
          <p:cNvPicPr>
            <a:picLocks noChangeAspect="1"/>
          </p:cNvPicPr>
          <p:nvPr/>
        </p:nvPicPr>
        <p:blipFill>
          <a:blip r:embed="rId3"/>
          <a:stretch>
            <a:fillRect/>
          </a:stretch>
        </p:blipFill>
        <p:spPr>
          <a:xfrm>
            <a:off x="6457950" y="1594361"/>
            <a:ext cx="2312685" cy="5308078"/>
          </a:xfrm>
          <a:prstGeom prst="rect">
            <a:avLst/>
          </a:prstGeom>
        </p:spPr>
      </p:pic>
      <p:sp>
        <p:nvSpPr>
          <p:cNvPr id="10" name="TextBox 9"/>
          <p:cNvSpPr txBox="1"/>
          <p:nvPr/>
        </p:nvSpPr>
        <p:spPr>
          <a:xfrm>
            <a:off x="9284970" y="2629495"/>
            <a:ext cx="2419350" cy="1200329"/>
          </a:xfrm>
          <a:prstGeom prst="rect">
            <a:avLst/>
          </a:prstGeom>
          <a:noFill/>
        </p:spPr>
        <p:txBody>
          <a:bodyPr wrap="square" rtlCol="0">
            <a:spAutoFit/>
          </a:bodyPr>
          <a:lstStyle/>
          <a:p>
            <a:r>
              <a:rPr lang="en-US" b="1" dirty="0">
                <a:solidFill>
                  <a:srgbClr val="FF6600"/>
                </a:solidFill>
              </a:rPr>
              <a:t>70% of Illinois’ Registered Apprentices are located in Cook and DuPage counties</a:t>
            </a:r>
          </a:p>
        </p:txBody>
      </p:sp>
    </p:spTree>
    <p:extLst>
      <p:ext uri="{BB962C8B-B14F-4D97-AF65-F5344CB8AC3E}">
        <p14:creationId xmlns:p14="http://schemas.microsoft.com/office/powerpoint/2010/main" val="77746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578208"/>
            <a:ext cx="7616143" cy="561049"/>
          </a:xfrm>
        </p:spPr>
        <p:txBody>
          <a:bodyPr>
            <a:normAutofit fontScale="90000"/>
          </a:bodyPr>
          <a:lstStyle/>
          <a:p>
            <a:r>
              <a:rPr lang="en-US" dirty="0"/>
              <a:t>Apprenticeship Expansion </a:t>
            </a:r>
            <a:br>
              <a:rPr lang="en-US" dirty="0"/>
            </a:br>
            <a:r>
              <a:rPr lang="en-US" dirty="0"/>
              <a:t>Activities &amp; Outcomes</a:t>
            </a:r>
          </a:p>
        </p:txBody>
      </p:sp>
      <p:sp>
        <p:nvSpPr>
          <p:cNvPr id="3" name="Content Placeholder 2"/>
          <p:cNvSpPr>
            <a:spLocks noGrp="1"/>
          </p:cNvSpPr>
          <p:nvPr>
            <p:ph idx="1"/>
          </p:nvPr>
        </p:nvSpPr>
        <p:spPr>
          <a:xfrm>
            <a:off x="511629" y="1874520"/>
            <a:ext cx="11444151" cy="5320937"/>
          </a:xfrm>
        </p:spPr>
        <p:txBody>
          <a:bodyPr>
            <a:normAutofit/>
          </a:bodyPr>
          <a:lstStyle/>
          <a:p>
            <a:pPr lvl="0"/>
            <a:r>
              <a:rPr lang="en-US" sz="2400" dirty="0"/>
              <a:t>Number of new registered apprentices</a:t>
            </a:r>
          </a:p>
          <a:p>
            <a:r>
              <a:rPr lang="en-US" sz="2400" dirty="0"/>
              <a:t>Number of individuals (including targeted populations) that will be provided with apprenticeship‐related services</a:t>
            </a:r>
          </a:p>
          <a:p>
            <a:pPr lvl="0"/>
            <a:r>
              <a:rPr lang="en-US" sz="2400" dirty="0"/>
              <a:t>Number of new and/or expanded registered apprenticeship programs</a:t>
            </a:r>
          </a:p>
          <a:p>
            <a:pPr lvl="0"/>
            <a:r>
              <a:rPr lang="en-US" sz="2400" dirty="0"/>
              <a:t>Number of partners in underutilized areas that receive apprenticeship expansion support</a:t>
            </a:r>
          </a:p>
          <a:p>
            <a:pPr lvl="0"/>
            <a:r>
              <a:rPr lang="en-US" sz="2400" dirty="0"/>
              <a:t>Number of businesses engaged, outreach events &amp; number of targeted attendees</a:t>
            </a:r>
          </a:p>
          <a:p>
            <a:pPr lvl="0"/>
            <a:r>
              <a:rPr lang="en-US" sz="2400" dirty="0"/>
              <a:t>Number of apprenticeship sponsors receiving support</a:t>
            </a:r>
          </a:p>
          <a:p>
            <a:pPr lvl="0"/>
            <a:r>
              <a:rPr lang="en-US" sz="2400" dirty="0"/>
              <a:t>Number of industry sector partnerships supported and developed</a:t>
            </a:r>
          </a:p>
          <a:p>
            <a:pPr lvl="0"/>
            <a:r>
              <a:rPr lang="en-US" sz="2400" dirty="0"/>
              <a:t>Use of innovative, collaborative models/practices to create and sustain Apprenticeship programs</a:t>
            </a:r>
          </a:p>
          <a:p>
            <a:endParaRPr lang="en-US" dirty="0"/>
          </a:p>
        </p:txBody>
      </p:sp>
      <p:sp>
        <p:nvSpPr>
          <p:cNvPr id="4" name="Slide Number Placeholder 3"/>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358169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Apprenticeship?</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873" t="1441" r="22120"/>
          <a:stretch/>
        </p:blipFill>
        <p:spPr>
          <a:xfrm>
            <a:off x="2880500" y="1260050"/>
            <a:ext cx="5715000" cy="5557763"/>
          </a:xfrm>
          <a:prstGeom prst="rect">
            <a:avLst/>
          </a:prstGeom>
        </p:spPr>
      </p:pic>
      <p:sp>
        <p:nvSpPr>
          <p:cNvPr id="3" name="Slide Number Placeholder 2"/>
          <p:cNvSpPr>
            <a:spLocks noGrp="1"/>
          </p:cNvSpPr>
          <p:nvPr>
            <p:ph type="sldNum" sz="quarter" idx="12"/>
          </p:nvPr>
        </p:nvSpPr>
        <p:spPr/>
        <p:txBody>
          <a:bodyPr/>
          <a:lstStyle/>
          <a:p>
            <a:fld id="{4C252FB9-B173-B746-BC64-1AB9D36BCBA0}" type="slidenum">
              <a:rPr lang="en-US" smtClean="0"/>
              <a:t>7</a:t>
            </a:fld>
            <a:endParaRPr lang="en-US" dirty="0"/>
          </a:p>
        </p:txBody>
      </p:sp>
    </p:spTree>
    <p:extLst>
      <p:ext uri="{BB962C8B-B14F-4D97-AF65-F5344CB8AC3E}">
        <p14:creationId xmlns:p14="http://schemas.microsoft.com/office/powerpoint/2010/main" val="7026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252FB9-B173-B746-BC64-1AB9D36BCBA0}" type="slidenum">
              <a:rPr lang="en-US" smtClean="0"/>
              <a:t>8</a:t>
            </a:fld>
            <a:endParaRPr lang="en-US" dirty="0"/>
          </a:p>
        </p:txBody>
      </p:sp>
      <p:pic>
        <p:nvPicPr>
          <p:cNvPr id="7" name="Picture 6"/>
          <p:cNvPicPr>
            <a:picLocks noChangeAspect="1"/>
          </p:cNvPicPr>
          <p:nvPr/>
        </p:nvPicPr>
        <p:blipFill>
          <a:blip r:embed="rId2"/>
          <a:stretch>
            <a:fillRect/>
          </a:stretch>
        </p:blipFill>
        <p:spPr>
          <a:xfrm>
            <a:off x="2503714" y="1133194"/>
            <a:ext cx="8832055" cy="5734702"/>
          </a:xfrm>
          <a:prstGeom prst="rect">
            <a:avLst/>
          </a:prstGeom>
        </p:spPr>
      </p:pic>
      <p:sp>
        <p:nvSpPr>
          <p:cNvPr id="3" name="TextBox 2"/>
          <p:cNvSpPr txBox="1"/>
          <p:nvPr/>
        </p:nvSpPr>
        <p:spPr>
          <a:xfrm>
            <a:off x="3156492" y="311059"/>
            <a:ext cx="7526497" cy="646331"/>
          </a:xfrm>
          <a:prstGeom prst="rect">
            <a:avLst/>
          </a:prstGeom>
          <a:noFill/>
        </p:spPr>
        <p:txBody>
          <a:bodyPr wrap="square" rtlCol="0">
            <a:spAutoFit/>
          </a:bodyPr>
          <a:lstStyle/>
          <a:p>
            <a:r>
              <a:rPr lang="en-US" sz="3600" dirty="0">
                <a:solidFill>
                  <a:schemeClr val="accent1">
                    <a:lumMod val="50000"/>
                  </a:schemeClr>
                </a:solidFill>
              </a:rPr>
              <a:t>Illinois Apprenticeship Plus Framework</a:t>
            </a:r>
          </a:p>
        </p:txBody>
      </p:sp>
    </p:spTree>
    <p:extLst>
      <p:ext uri="{BB962C8B-B14F-4D97-AF65-F5344CB8AC3E}">
        <p14:creationId xmlns:p14="http://schemas.microsoft.com/office/powerpoint/2010/main" val="55334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AD47-D5BD-4534-9CF2-E8570A2AE6C5}"/>
              </a:ext>
            </a:extLst>
          </p:cNvPr>
          <p:cNvSpPr>
            <a:spLocks noGrp="1"/>
          </p:cNvSpPr>
          <p:nvPr>
            <p:ph type="title"/>
          </p:nvPr>
        </p:nvSpPr>
        <p:spPr>
          <a:xfrm>
            <a:off x="3209544" y="612648"/>
            <a:ext cx="7616952" cy="758952"/>
          </a:xfrm>
        </p:spPr>
        <p:txBody>
          <a:bodyPr>
            <a:normAutofit/>
          </a:bodyPr>
          <a:lstStyle/>
          <a:p>
            <a:r>
              <a:rPr lang="en-US" dirty="0"/>
              <a:t>Career Pathway Elements</a:t>
            </a:r>
          </a:p>
        </p:txBody>
      </p:sp>
      <p:graphicFrame>
        <p:nvGraphicFramePr>
          <p:cNvPr id="5" name="Content Placeholder 2">
            <a:extLst>
              <a:ext uri="{FF2B5EF4-FFF2-40B4-BE49-F238E27FC236}">
                <a16:creationId xmlns:a16="http://schemas.microsoft.com/office/drawing/2014/main" id="{89218D6A-F6B2-49F6-906A-F3B31482BC59}"/>
              </a:ext>
            </a:extLst>
          </p:cNvPr>
          <p:cNvGraphicFramePr>
            <a:graphicFrameLocks noGrp="1"/>
          </p:cNvGraphicFramePr>
          <p:nvPr>
            <p:ph idx="1"/>
            <p:extLst>
              <p:ext uri="{D42A27DB-BD31-4B8C-83A1-F6EECF244321}">
                <p14:modId xmlns:p14="http://schemas.microsoft.com/office/powerpoint/2010/main" val="4238782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394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21</MainCategory>
    <Site xmlns="9352c220-c5aa-4176-b310-478a54cdcce0">
      <Value>4</Value>
    </Site>
    <SubCategory xmlns="9352c220-c5aa-4176-b310-478a54cdcce0">71</SubCategory>
    <SkillLevel xmlns="9352c220-c5aa-4176-b310-478a54cdcce0">
      <Value>Technical skill level</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Informational</Value>
    </DocumentType>
    <TaxCatchAll xmlns="6e83a1a5-9dab-4521-85db-ea3c8196acb3"/>
    <Description0 xmlns="9352c220-c5aa-4176-b310-478a54cdcce0">2018 DCEO Apprenticeship Expansion NOFO 8-13-18</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2321FFA4-2997-41D0-893D-A6EDE2ECA3D7}"/>
</file>

<file path=customXml/itemProps2.xml><?xml version="1.0" encoding="utf-8"?>
<ds:datastoreItem xmlns:ds="http://schemas.openxmlformats.org/officeDocument/2006/customXml" ds:itemID="{14AF9E60-EB28-440F-BD11-5C6969835C82}"/>
</file>

<file path=customXml/itemProps3.xml><?xml version="1.0" encoding="utf-8"?>
<ds:datastoreItem xmlns:ds="http://schemas.openxmlformats.org/officeDocument/2006/customXml" ds:itemID="{1EC3BF05-5C03-4B38-B24C-9D8C16C2F233}"/>
</file>

<file path=docProps/app.xml><?xml version="1.0" encoding="utf-8"?>
<Properties xmlns="http://schemas.openxmlformats.org/officeDocument/2006/extended-properties" xmlns:vt="http://schemas.openxmlformats.org/officeDocument/2006/docPropsVTypes">
  <TotalTime>4929</TotalTime>
  <Words>3094</Words>
  <Application>Microsoft Office PowerPoint</Application>
  <PresentationFormat>Widescreen</PresentationFormat>
  <Paragraphs>422</Paragraphs>
  <Slides>44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Cambria</vt:lpstr>
      <vt:lpstr>Symbol</vt:lpstr>
      <vt:lpstr>Times New Roman</vt:lpstr>
      <vt:lpstr>Wingdings</vt:lpstr>
      <vt:lpstr>Office Theme</vt:lpstr>
      <vt:lpstr>2018 Illinois Apprenticeship Expansion Program Notice of Funding Opportunity Overview of the Grant Submission and Pre-Award Requirements</vt:lpstr>
      <vt:lpstr>Agenda</vt:lpstr>
      <vt:lpstr>Program Purpose </vt:lpstr>
      <vt:lpstr>Registered Apprenticeship Industries - 2017</vt:lpstr>
      <vt:lpstr>Registered Apprenticeship Locations</vt:lpstr>
      <vt:lpstr>Apprenticeship Expansion  Activities &amp; Outcomes</vt:lpstr>
      <vt:lpstr>What is Apprenticeship?</vt:lpstr>
      <vt:lpstr>PowerPoint Presentation</vt:lpstr>
      <vt:lpstr>Career Pathway Elements</vt:lpstr>
      <vt:lpstr>Coordination with Regional Workforce Plans</vt:lpstr>
      <vt:lpstr>Regional Apprenticeship Navigators</vt:lpstr>
      <vt:lpstr>Regional Apprenticeship Navigators</vt:lpstr>
      <vt:lpstr>Regional Apprenticeship Navigator Characteristics</vt:lpstr>
      <vt:lpstr>Navigators Understand Workforce Challenges</vt:lpstr>
      <vt:lpstr>Navigators Speak the Language of Businesses</vt:lpstr>
      <vt:lpstr>Regional Apprenticeship Navigators</vt:lpstr>
      <vt:lpstr>The “Sales” role of the Navigator</vt:lpstr>
      <vt:lpstr>Capacity Building Activities and Outcomes</vt:lpstr>
      <vt:lpstr>Apprenticeship Intermediary</vt:lpstr>
      <vt:lpstr>Role of Apprenticeship Intermediaries</vt:lpstr>
      <vt:lpstr>Role of Apprenticeship Intermediaries</vt:lpstr>
      <vt:lpstr>Importance of Partnerships</vt:lpstr>
      <vt:lpstr>MOU   “Musts”</vt:lpstr>
      <vt:lpstr>PowerPoint Presentation</vt:lpstr>
      <vt:lpstr>Priority Populations Projects</vt:lpstr>
      <vt:lpstr>PowerPoint Presentation</vt:lpstr>
      <vt:lpstr>Reporting Requirements Training Type</vt:lpstr>
      <vt:lpstr>Demonstration Projects Serving Individuals Under this Grant</vt:lpstr>
      <vt:lpstr>Application Options</vt:lpstr>
      <vt:lpstr>Additional Funding Opportunities</vt:lpstr>
      <vt:lpstr>Statewide Workforce Innovation Program www.illinoisworknet.com/WIOAInnovationNOFO</vt:lpstr>
      <vt:lpstr>Illinois Talent Pipeline Program www.illinoisworknet.com/TalentPipelineNOFO</vt:lpstr>
      <vt:lpstr>Illinois Talent Pipeline Program www.illinoisworknet.com/TalentPipelineNOFO</vt:lpstr>
      <vt:lpstr>Bidders’ Conferences/Workshops  </vt:lpstr>
      <vt:lpstr>Apprenticeship Tools &amp; Resources </vt:lpstr>
      <vt:lpstr>Apprenticeship Tools &amp; Resources: Sponsors &amp; Business Outreach</vt:lpstr>
      <vt:lpstr>Apprenticeship Tools &amp; Resources: Workforce Professionals</vt:lpstr>
      <vt:lpstr>Application Requirements</vt:lpstr>
      <vt:lpstr>Application Review Information</vt:lpstr>
      <vt:lpstr>Application Timeline </vt:lpstr>
      <vt:lpstr>Grant Submission Details</vt:lpstr>
      <vt:lpstr>Freedom of Information / NOFO Questions</vt:lpstr>
      <vt:lpstr>Grantee Resources</vt:lpstr>
      <vt:lpstr>For More Information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DCEO Apprenticeship Expansion NOFO 8-13-18</dc:title>
  <dc:creator>Jessica Betz</dc:creator>
  <cp:keywords/>
  <cp:lastModifiedBy>Barr, John</cp:lastModifiedBy>
  <cp:revision>144</cp:revision>
  <cp:lastPrinted>2018-03-21T16:22:11Z</cp:lastPrinted>
  <dcterms:created xsi:type="dcterms:W3CDTF">2017-04-24T20:34:09Z</dcterms:created>
  <dcterms:modified xsi:type="dcterms:W3CDTF">2018-08-13T17:30:16Z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