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715" r:id="rId9"/>
    <p:sldMasterId id="2147483699" r:id="rId10"/>
  </p:sldMasterIdLst>
  <p:notesMasterIdLst>
    <p:notesMasterId r:id="rId27"/>
  </p:notesMasterIdLst>
  <p:sldIdLst>
    <p:sldId id="305" r:id="rId11"/>
    <p:sldId id="256" r:id="rId12"/>
    <p:sldId id="343" r:id="rId13"/>
    <p:sldId id="470" r:id="rId14"/>
    <p:sldId id="466" r:id="rId15"/>
    <p:sldId id="464" r:id="rId16"/>
    <p:sldId id="393" r:id="rId17"/>
    <p:sldId id="471" r:id="rId18"/>
    <p:sldId id="472" r:id="rId19"/>
    <p:sldId id="473" r:id="rId20"/>
    <p:sldId id="475" r:id="rId21"/>
    <p:sldId id="469" r:id="rId22"/>
    <p:sldId id="323" r:id="rId23"/>
    <p:sldId id="467" r:id="rId24"/>
    <p:sldId id="474" r:id="rId25"/>
    <p:sldId id="339"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Sillers" initials="AS" lastIdx="4" clrIdx="0">
    <p:extLst>
      <p:ext uri="{19B8F6BF-5375-455C-9EA6-DF929625EA0E}">
        <p15:presenceInfo xmlns:p15="http://schemas.microsoft.com/office/powerpoint/2012/main" userId="S::asillers@manhattanstrategy.com::0a0c1513-358b-453e-821a-5566874768ab" providerId="AD"/>
      </p:ext>
    </p:extLst>
  </p:cmAuthor>
  <p:cmAuthor id="2" name="Brooke Hawkins" initials="BH" lastIdx="29" clrIdx="1">
    <p:extLst>
      <p:ext uri="{19B8F6BF-5375-455C-9EA6-DF929625EA0E}">
        <p15:presenceInfo xmlns:p15="http://schemas.microsoft.com/office/powerpoint/2012/main" userId="S::bhawkins@manhattanstrategy.com::119bef68-3bc7-4a78-804f-653f5db9643e" providerId="AD"/>
      </p:ext>
    </p:extLst>
  </p:cmAuthor>
  <p:cmAuthor id="3" name="Makonnen, Zewditu - ETA" initials="MZ-E" lastIdx="5" clrIdx="2">
    <p:extLst>
      <p:ext uri="{19B8F6BF-5375-455C-9EA6-DF929625EA0E}">
        <p15:presenceInfo xmlns:p15="http://schemas.microsoft.com/office/powerpoint/2012/main" userId="S-1-5-21-2522062978-2635407418-847139880-69072" providerId="AD"/>
      </p:ext>
    </p:extLst>
  </p:cmAuthor>
  <p:cmAuthor id="4" name="Olshefski, Stanley S - OPA" initials="OSS-O" lastIdx="132" clrIdx="3">
    <p:extLst>
      <p:ext uri="{19B8F6BF-5375-455C-9EA6-DF929625EA0E}">
        <p15:presenceInfo xmlns:p15="http://schemas.microsoft.com/office/powerpoint/2012/main" userId="S-1-5-21-625881431-3029617060-3355961844-125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040"/>
    <a:srgbClr val="9E301C"/>
    <a:srgbClr val="415966"/>
    <a:srgbClr val="0563C1"/>
    <a:srgbClr val="C0504D"/>
    <a:srgbClr val="124D95"/>
    <a:srgbClr val="2C5261"/>
    <a:srgbClr val="F3F4F4"/>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76005" autoAdjust="0"/>
  </p:normalViewPr>
  <p:slideViewPr>
    <p:cSldViewPr snapToGrid="0">
      <p:cViewPr varScale="1">
        <p:scale>
          <a:sx n="65" d="100"/>
          <a:sy n="65" d="100"/>
        </p:scale>
        <p:origin x="1358"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ags" Target="tags/tag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10/21/2020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dirty="0"/>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a:t>
            </a:fld>
            <a:endParaRPr lang="en-US" dirty="0"/>
          </a:p>
        </p:txBody>
      </p:sp>
    </p:spTree>
    <p:extLst>
      <p:ext uri="{BB962C8B-B14F-4D97-AF65-F5344CB8AC3E}">
        <p14:creationId xmlns:p14="http://schemas.microsoft.com/office/powerpoint/2010/main" val="155946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dirty="0"/>
          </a:p>
        </p:txBody>
      </p:sp>
    </p:spTree>
    <p:extLst>
      <p:ext uri="{BB962C8B-B14F-4D97-AF65-F5344CB8AC3E}">
        <p14:creationId xmlns:p14="http://schemas.microsoft.com/office/powerpoint/2010/main" val="835662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dirty="0"/>
          </a:p>
        </p:txBody>
      </p:sp>
    </p:spTree>
    <p:extLst>
      <p:ext uri="{BB962C8B-B14F-4D97-AF65-F5344CB8AC3E}">
        <p14:creationId xmlns:p14="http://schemas.microsoft.com/office/powerpoint/2010/main" val="164779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dirty="0"/>
          </a:p>
        </p:txBody>
      </p:sp>
    </p:spTree>
    <p:extLst>
      <p:ext uri="{BB962C8B-B14F-4D97-AF65-F5344CB8AC3E}">
        <p14:creationId xmlns:p14="http://schemas.microsoft.com/office/powerpoint/2010/main" val="266491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dirty="0"/>
          </a:p>
        </p:txBody>
      </p:sp>
    </p:spTree>
    <p:extLst>
      <p:ext uri="{BB962C8B-B14F-4D97-AF65-F5344CB8AC3E}">
        <p14:creationId xmlns:p14="http://schemas.microsoft.com/office/powerpoint/2010/main" val="133479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dirty="0"/>
          </a:p>
        </p:txBody>
      </p:sp>
    </p:spTree>
    <p:extLst>
      <p:ext uri="{BB962C8B-B14F-4D97-AF65-F5344CB8AC3E}">
        <p14:creationId xmlns:p14="http://schemas.microsoft.com/office/powerpoint/2010/main" val="358099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dirty="0"/>
          </a:p>
        </p:txBody>
      </p:sp>
    </p:spTree>
    <p:extLst>
      <p:ext uri="{BB962C8B-B14F-4D97-AF65-F5344CB8AC3E}">
        <p14:creationId xmlns:p14="http://schemas.microsoft.com/office/powerpoint/2010/main" val="353482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dirty="0"/>
          </a:p>
        </p:txBody>
      </p:sp>
    </p:spTree>
    <p:extLst>
      <p:ext uri="{BB962C8B-B14F-4D97-AF65-F5344CB8AC3E}">
        <p14:creationId xmlns:p14="http://schemas.microsoft.com/office/powerpoint/2010/main" val="1582091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dirty="0"/>
          </a:p>
        </p:txBody>
      </p:sp>
    </p:spTree>
    <p:extLst>
      <p:ext uri="{BB962C8B-B14F-4D97-AF65-F5344CB8AC3E}">
        <p14:creationId xmlns:p14="http://schemas.microsoft.com/office/powerpoint/2010/main" val="130424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dirty="0"/>
          </a:p>
        </p:txBody>
      </p:sp>
    </p:spTree>
    <p:extLst>
      <p:ext uri="{BB962C8B-B14F-4D97-AF65-F5344CB8AC3E}">
        <p14:creationId xmlns:p14="http://schemas.microsoft.com/office/powerpoint/2010/main" val="2277433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dirty="0"/>
          </a:p>
        </p:txBody>
      </p:sp>
    </p:spTree>
    <p:extLst>
      <p:ext uri="{BB962C8B-B14F-4D97-AF65-F5344CB8AC3E}">
        <p14:creationId xmlns:p14="http://schemas.microsoft.com/office/powerpoint/2010/main" val="36569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205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B145-7A41-492A-922C-8CA3715090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A9771F-58D4-4A71-B7A5-D36D0D60DD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72AD1C-B05A-4430-BADB-C8B8C07CD209}"/>
              </a:ext>
            </a:extLst>
          </p:cNvPr>
          <p:cNvSpPr>
            <a:spLocks noGrp="1"/>
          </p:cNvSpPr>
          <p:nvPr>
            <p:ph type="dt" sz="half" idx="10"/>
          </p:nvPr>
        </p:nvSpPr>
        <p:spPr/>
        <p:txBody>
          <a:bodyPr/>
          <a:lstStyle/>
          <a:p>
            <a:fld id="{B4122017-6A0B-48AD-BFFF-FC56CA9B92CD}" type="datetimeFigureOut">
              <a:rPr lang="en-US" smtClean="0"/>
              <a:t>10/21/2020</a:t>
            </a:fld>
            <a:endParaRPr lang="en-US" dirty="0"/>
          </a:p>
        </p:txBody>
      </p:sp>
      <p:sp>
        <p:nvSpPr>
          <p:cNvPr id="5" name="Footer Placeholder 4">
            <a:extLst>
              <a:ext uri="{FF2B5EF4-FFF2-40B4-BE49-F238E27FC236}">
                <a16:creationId xmlns:a16="http://schemas.microsoft.com/office/drawing/2014/main" id="{4C84D1F1-0301-47E2-8B16-E73290DE3E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3A1E6C-2DEA-4D1C-A9CC-227E0F1EE9F2}"/>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194229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DB46-D146-409B-BE6A-3CB27253E9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7E7E97-17FF-4673-AF4C-A29A94D68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113F82-77C3-426D-8AD4-1879BAB86282}"/>
              </a:ext>
            </a:extLst>
          </p:cNvPr>
          <p:cNvSpPr>
            <a:spLocks noGrp="1"/>
          </p:cNvSpPr>
          <p:nvPr>
            <p:ph type="dt" sz="half" idx="10"/>
          </p:nvPr>
        </p:nvSpPr>
        <p:spPr/>
        <p:txBody>
          <a:bodyPr/>
          <a:lstStyle/>
          <a:p>
            <a:fld id="{B4122017-6A0B-48AD-BFFF-FC56CA9B92CD}" type="datetimeFigureOut">
              <a:rPr lang="en-US" smtClean="0"/>
              <a:t>10/21/2020</a:t>
            </a:fld>
            <a:endParaRPr lang="en-US" dirty="0"/>
          </a:p>
        </p:txBody>
      </p:sp>
      <p:sp>
        <p:nvSpPr>
          <p:cNvPr id="5" name="Footer Placeholder 4">
            <a:extLst>
              <a:ext uri="{FF2B5EF4-FFF2-40B4-BE49-F238E27FC236}">
                <a16:creationId xmlns:a16="http://schemas.microsoft.com/office/drawing/2014/main" id="{39027073-BBAC-4F87-94F4-1AE53B44A9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95D0C1-1618-4251-9DBE-800EB0D9CC8F}"/>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2921743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72C1-02A5-4BD3-8626-1622759F10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1DAD3-2EA5-4D6F-9499-2A695BB085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8827AC-DE30-4326-B5FA-A6AE176F40A7}"/>
              </a:ext>
            </a:extLst>
          </p:cNvPr>
          <p:cNvSpPr>
            <a:spLocks noGrp="1"/>
          </p:cNvSpPr>
          <p:nvPr>
            <p:ph type="dt" sz="half" idx="10"/>
          </p:nvPr>
        </p:nvSpPr>
        <p:spPr/>
        <p:txBody>
          <a:bodyPr/>
          <a:lstStyle/>
          <a:p>
            <a:fld id="{B4122017-6A0B-48AD-BFFF-FC56CA9B92CD}" type="datetimeFigureOut">
              <a:rPr lang="en-US" smtClean="0"/>
              <a:t>10/21/2020</a:t>
            </a:fld>
            <a:endParaRPr lang="en-US" dirty="0"/>
          </a:p>
        </p:txBody>
      </p:sp>
      <p:sp>
        <p:nvSpPr>
          <p:cNvPr id="5" name="Footer Placeholder 4">
            <a:extLst>
              <a:ext uri="{FF2B5EF4-FFF2-40B4-BE49-F238E27FC236}">
                <a16:creationId xmlns:a16="http://schemas.microsoft.com/office/drawing/2014/main" id="{2D369D4B-8A8E-414C-99A5-1EB1097E16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AAAD94-2642-4A2F-89DC-011952B1A503}"/>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2395956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903D-2D4A-4A62-BD65-75AC736377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E68CE6-85EF-4403-A39B-4A30B9C7FA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28F559-4DA6-4FBB-8F9C-4E5AFD7C41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8DDD13-FF2B-4C3A-9B00-41438C81B24F}"/>
              </a:ext>
            </a:extLst>
          </p:cNvPr>
          <p:cNvSpPr>
            <a:spLocks noGrp="1"/>
          </p:cNvSpPr>
          <p:nvPr>
            <p:ph type="dt" sz="half" idx="10"/>
          </p:nvPr>
        </p:nvSpPr>
        <p:spPr/>
        <p:txBody>
          <a:bodyPr/>
          <a:lstStyle/>
          <a:p>
            <a:fld id="{B4122017-6A0B-48AD-BFFF-FC56CA9B92CD}" type="datetimeFigureOut">
              <a:rPr lang="en-US" smtClean="0"/>
              <a:t>10/21/2020</a:t>
            </a:fld>
            <a:endParaRPr lang="en-US" dirty="0"/>
          </a:p>
        </p:txBody>
      </p:sp>
      <p:sp>
        <p:nvSpPr>
          <p:cNvPr id="6" name="Footer Placeholder 5">
            <a:extLst>
              <a:ext uri="{FF2B5EF4-FFF2-40B4-BE49-F238E27FC236}">
                <a16:creationId xmlns:a16="http://schemas.microsoft.com/office/drawing/2014/main" id="{C675A5BC-D815-43D6-8A1A-6C843FC6B0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6F6E34-F8D5-4FCE-8731-805C548C66B7}"/>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415288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4A5-30DA-4298-AFDF-D86FC5FB87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E0BC50-03F2-4254-A19C-ECD61485B1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A3C872-FDB1-48B4-85E5-CF8B0E9C4F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0451E3-60EF-4BAC-BA92-2D667D2EEE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B7178D-CE8E-4939-9262-0A8C8C28B2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9D797A-D402-449E-B16C-311A914D99FC}"/>
              </a:ext>
            </a:extLst>
          </p:cNvPr>
          <p:cNvSpPr>
            <a:spLocks noGrp="1"/>
          </p:cNvSpPr>
          <p:nvPr>
            <p:ph type="dt" sz="half" idx="10"/>
          </p:nvPr>
        </p:nvSpPr>
        <p:spPr/>
        <p:txBody>
          <a:bodyPr/>
          <a:lstStyle/>
          <a:p>
            <a:fld id="{B4122017-6A0B-48AD-BFFF-FC56CA9B92CD}" type="datetimeFigureOut">
              <a:rPr lang="en-US" smtClean="0"/>
              <a:t>10/21/2020</a:t>
            </a:fld>
            <a:endParaRPr lang="en-US" dirty="0"/>
          </a:p>
        </p:txBody>
      </p:sp>
      <p:sp>
        <p:nvSpPr>
          <p:cNvPr id="8" name="Footer Placeholder 7">
            <a:extLst>
              <a:ext uri="{FF2B5EF4-FFF2-40B4-BE49-F238E27FC236}">
                <a16:creationId xmlns:a16="http://schemas.microsoft.com/office/drawing/2014/main" id="{18247928-8110-4A69-BA5E-F2C006B7C2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82DB476-3BD8-4B38-AF46-F9A0F71BF2F7}"/>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707024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B563-E1A3-4E5C-81D8-50340E3A2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0B497A-3ABE-4E16-8352-F3929A474392}"/>
              </a:ext>
            </a:extLst>
          </p:cNvPr>
          <p:cNvSpPr>
            <a:spLocks noGrp="1"/>
          </p:cNvSpPr>
          <p:nvPr>
            <p:ph type="dt" sz="half" idx="10"/>
          </p:nvPr>
        </p:nvSpPr>
        <p:spPr/>
        <p:txBody>
          <a:bodyPr/>
          <a:lstStyle/>
          <a:p>
            <a:fld id="{B4122017-6A0B-48AD-BFFF-FC56CA9B92CD}" type="datetimeFigureOut">
              <a:rPr lang="en-US" smtClean="0"/>
              <a:t>10/21/2020</a:t>
            </a:fld>
            <a:endParaRPr lang="en-US" dirty="0"/>
          </a:p>
        </p:txBody>
      </p:sp>
      <p:sp>
        <p:nvSpPr>
          <p:cNvPr id="4" name="Footer Placeholder 3">
            <a:extLst>
              <a:ext uri="{FF2B5EF4-FFF2-40B4-BE49-F238E27FC236}">
                <a16:creationId xmlns:a16="http://schemas.microsoft.com/office/drawing/2014/main" id="{57C88FD7-0561-4F4A-87AD-07945F7FFE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7A543C8-90EC-477A-B74D-146D88372ACD}"/>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3983564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8E060-19D0-4ED7-B4EF-04EE4F1A6DDA}"/>
              </a:ext>
            </a:extLst>
          </p:cNvPr>
          <p:cNvSpPr>
            <a:spLocks noGrp="1"/>
          </p:cNvSpPr>
          <p:nvPr>
            <p:ph type="dt" sz="half" idx="10"/>
          </p:nvPr>
        </p:nvSpPr>
        <p:spPr/>
        <p:txBody>
          <a:bodyPr/>
          <a:lstStyle/>
          <a:p>
            <a:fld id="{B4122017-6A0B-48AD-BFFF-FC56CA9B92CD}" type="datetimeFigureOut">
              <a:rPr lang="en-US" smtClean="0"/>
              <a:t>10/21/2020</a:t>
            </a:fld>
            <a:endParaRPr lang="en-US" dirty="0"/>
          </a:p>
        </p:txBody>
      </p:sp>
      <p:sp>
        <p:nvSpPr>
          <p:cNvPr id="3" name="Footer Placeholder 2">
            <a:extLst>
              <a:ext uri="{FF2B5EF4-FFF2-40B4-BE49-F238E27FC236}">
                <a16:creationId xmlns:a16="http://schemas.microsoft.com/office/drawing/2014/main" id="{4741C837-AC98-4DA3-9268-762BC17504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7DB926-0F98-40E0-8939-516529ECB1FD}"/>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2140163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A4BD-A2D9-4592-A566-B3AFC3160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3AEFA0-1CDB-4205-B70E-A25489DFE7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7C69D6-55B7-497F-B126-0E705CDE7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737AD-D24B-471F-9380-3501ACB2C191}"/>
              </a:ext>
            </a:extLst>
          </p:cNvPr>
          <p:cNvSpPr>
            <a:spLocks noGrp="1"/>
          </p:cNvSpPr>
          <p:nvPr>
            <p:ph type="dt" sz="half" idx="10"/>
          </p:nvPr>
        </p:nvSpPr>
        <p:spPr/>
        <p:txBody>
          <a:bodyPr/>
          <a:lstStyle/>
          <a:p>
            <a:fld id="{B4122017-6A0B-48AD-BFFF-FC56CA9B92CD}" type="datetimeFigureOut">
              <a:rPr lang="en-US" smtClean="0"/>
              <a:t>10/21/2020</a:t>
            </a:fld>
            <a:endParaRPr lang="en-US" dirty="0"/>
          </a:p>
        </p:txBody>
      </p:sp>
      <p:sp>
        <p:nvSpPr>
          <p:cNvPr id="6" name="Footer Placeholder 5">
            <a:extLst>
              <a:ext uri="{FF2B5EF4-FFF2-40B4-BE49-F238E27FC236}">
                <a16:creationId xmlns:a16="http://schemas.microsoft.com/office/drawing/2014/main" id="{AA13EB7A-C732-4000-9EB1-DBFBC0AB69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C667B0-DC17-44BA-9B69-1041037F224B}"/>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1886639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0DAC-16CC-4AB9-B534-A171A83E4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ECC365-7176-40D2-AF5A-6FD7322A8C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F972819-14F3-4DFE-BFA2-C58D352392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BD9DC2-4ECE-408B-8FCA-3DFD25C2F40C}"/>
              </a:ext>
            </a:extLst>
          </p:cNvPr>
          <p:cNvSpPr>
            <a:spLocks noGrp="1"/>
          </p:cNvSpPr>
          <p:nvPr>
            <p:ph type="dt" sz="half" idx="10"/>
          </p:nvPr>
        </p:nvSpPr>
        <p:spPr/>
        <p:txBody>
          <a:bodyPr/>
          <a:lstStyle/>
          <a:p>
            <a:fld id="{B4122017-6A0B-48AD-BFFF-FC56CA9B92CD}" type="datetimeFigureOut">
              <a:rPr lang="en-US" smtClean="0"/>
              <a:t>10/21/2020</a:t>
            </a:fld>
            <a:endParaRPr lang="en-US" dirty="0"/>
          </a:p>
        </p:txBody>
      </p:sp>
      <p:sp>
        <p:nvSpPr>
          <p:cNvPr id="6" name="Footer Placeholder 5">
            <a:extLst>
              <a:ext uri="{FF2B5EF4-FFF2-40B4-BE49-F238E27FC236}">
                <a16:creationId xmlns:a16="http://schemas.microsoft.com/office/drawing/2014/main" id="{862605C8-FE55-4C86-B986-7577C43357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AA78D8-28B9-4981-8648-12A998DF793B}"/>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1223806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59B7-3827-4C72-B871-091B7785F8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8559C3-67CB-4D59-ACE8-D61FCE0C0E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3E9C9-B616-44A5-BB43-2AA06F8AB9BE}"/>
              </a:ext>
            </a:extLst>
          </p:cNvPr>
          <p:cNvSpPr>
            <a:spLocks noGrp="1"/>
          </p:cNvSpPr>
          <p:nvPr>
            <p:ph type="dt" sz="half" idx="10"/>
          </p:nvPr>
        </p:nvSpPr>
        <p:spPr/>
        <p:txBody>
          <a:bodyPr/>
          <a:lstStyle/>
          <a:p>
            <a:fld id="{B4122017-6A0B-48AD-BFFF-FC56CA9B92CD}" type="datetimeFigureOut">
              <a:rPr lang="en-US" smtClean="0"/>
              <a:t>10/21/2020</a:t>
            </a:fld>
            <a:endParaRPr lang="en-US" dirty="0"/>
          </a:p>
        </p:txBody>
      </p:sp>
      <p:sp>
        <p:nvSpPr>
          <p:cNvPr id="5" name="Footer Placeholder 4">
            <a:extLst>
              <a:ext uri="{FF2B5EF4-FFF2-40B4-BE49-F238E27FC236}">
                <a16:creationId xmlns:a16="http://schemas.microsoft.com/office/drawing/2014/main" id="{EF707B3B-69E4-4C69-8E7F-9261E95ED9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0F289F-958B-48E4-BE4B-BE049C6A5A3F}"/>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3760913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92FE46-2A24-4584-A6B3-143F281805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9BADA-0185-4D84-8946-849D5A6FFB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83F23-2154-47AA-80BB-381EE811F8C1}"/>
              </a:ext>
            </a:extLst>
          </p:cNvPr>
          <p:cNvSpPr>
            <a:spLocks noGrp="1"/>
          </p:cNvSpPr>
          <p:nvPr>
            <p:ph type="dt" sz="half" idx="10"/>
          </p:nvPr>
        </p:nvSpPr>
        <p:spPr/>
        <p:txBody>
          <a:bodyPr/>
          <a:lstStyle/>
          <a:p>
            <a:fld id="{B4122017-6A0B-48AD-BFFF-FC56CA9B92CD}" type="datetimeFigureOut">
              <a:rPr lang="en-US" smtClean="0"/>
              <a:t>10/21/2020</a:t>
            </a:fld>
            <a:endParaRPr lang="en-US" dirty="0"/>
          </a:p>
        </p:txBody>
      </p:sp>
      <p:sp>
        <p:nvSpPr>
          <p:cNvPr id="5" name="Footer Placeholder 4">
            <a:extLst>
              <a:ext uri="{FF2B5EF4-FFF2-40B4-BE49-F238E27FC236}">
                <a16:creationId xmlns:a16="http://schemas.microsoft.com/office/drawing/2014/main" id="{A549DA73-5394-4EDA-A9E5-546F867BEC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9DE259-F51C-4699-8081-2EAEBEB13F09}"/>
              </a:ext>
            </a:extLst>
          </p:cNvPr>
          <p:cNvSpPr>
            <a:spLocks noGrp="1"/>
          </p:cNvSpPr>
          <p:nvPr>
            <p:ph type="sldNum" sz="quarter" idx="12"/>
          </p:nvPr>
        </p:nvSpPr>
        <p:spPr/>
        <p:txBody>
          <a:bodyPr/>
          <a:lstStyle/>
          <a:p>
            <a:fld id="{A1CC48E8-8DA3-428C-AF19-1210FF3A34B4}" type="slidenum">
              <a:rPr lang="en-US" smtClean="0"/>
              <a:t>‹#›</a:t>
            </a:fld>
            <a:endParaRPr lang="en-US" dirty="0"/>
          </a:p>
        </p:txBody>
      </p:sp>
    </p:spTree>
    <p:extLst>
      <p:ext uri="{BB962C8B-B14F-4D97-AF65-F5344CB8AC3E}">
        <p14:creationId xmlns:p14="http://schemas.microsoft.com/office/powerpoint/2010/main" val="1915764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6852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8793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76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762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9896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microsoft.com/office/2007/relationships/hdphoto" Target="../media/hdphoto1.wdp"/><Relationship Id="rId5" Type="http://schemas.openxmlformats.org/officeDocument/2006/relationships/slideLayout" Target="../slideLayouts/slideLayout41.xml"/><Relationship Id="rId10" Type="http://schemas.openxmlformats.org/officeDocument/2006/relationships/image" Target="../media/image2.png"/><Relationship Id="rId4" Type="http://schemas.openxmlformats.org/officeDocument/2006/relationships/slideLayout" Target="../slideLayouts/slideLayout40.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2857F2-DE08-4798-A285-7B0D44FC0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2F0E3B-09B8-4A69-A6C5-85BAA3B1C1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E860E-9853-4FA3-B2C4-8321EEDF2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22017-6A0B-48AD-BFFF-FC56CA9B92CD}" type="datetimeFigureOut">
              <a:rPr lang="en-US" smtClean="0"/>
              <a:t>10/21/2020</a:t>
            </a:fld>
            <a:endParaRPr lang="en-US" dirty="0"/>
          </a:p>
        </p:txBody>
      </p:sp>
      <p:sp>
        <p:nvSpPr>
          <p:cNvPr id="5" name="Footer Placeholder 4">
            <a:extLst>
              <a:ext uri="{FF2B5EF4-FFF2-40B4-BE49-F238E27FC236}">
                <a16:creationId xmlns:a16="http://schemas.microsoft.com/office/drawing/2014/main" id="{4A3B2FD0-4E1F-47A6-87B0-F6EAF3E6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54FD8F-7C3E-4FF3-AC2D-4FFA8EA21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C48E8-8DA3-428C-AF19-1210FF3A34B4}" type="slidenum">
              <a:rPr lang="en-US" smtClean="0"/>
              <a:t>‹#›</a:t>
            </a:fld>
            <a:endParaRPr lang="en-US" dirty="0"/>
          </a:p>
        </p:txBody>
      </p:sp>
    </p:spTree>
    <p:extLst>
      <p:ext uri="{BB962C8B-B14F-4D97-AF65-F5344CB8AC3E}">
        <p14:creationId xmlns:p14="http://schemas.microsoft.com/office/powerpoint/2010/main" val="21917099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meo.com/370983870/2afa9e8306" TargetMode="External"/><Relationship Id="rId7" Type="http://schemas.openxmlformats.org/officeDocument/2006/relationships/image" Target="../media/image38.sv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www.workforcegps.org/events/2020/08/26/15/51/PLENARY-Why-Apprenticeship-Employer-Partners-and-Apprenticeship-Program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2.jfi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00AFC2C-43E3-4FF4-AB8A-D928780F7D5C}"/>
              </a:ext>
            </a:extLst>
          </p:cNvPr>
          <p:cNvSpPr>
            <a:spLocks noGrp="1"/>
          </p:cNvSpPr>
          <p:nvPr>
            <p:ph idx="1"/>
          </p:nvPr>
        </p:nvSpPr>
        <p:spPr>
          <a:xfrm>
            <a:off x="6770670" y="845177"/>
            <a:ext cx="5188441" cy="5631596"/>
          </a:xfrm>
        </p:spPr>
        <p:txBody>
          <a:bodyPr>
            <a:noAutofit/>
          </a:bodyPr>
          <a:lstStyle/>
          <a:p>
            <a:pPr lvl="0">
              <a:spcBef>
                <a:spcPts val="800"/>
              </a:spcBef>
            </a:pPr>
            <a:r>
              <a:rPr lang="en-US" sz="1400" b="1" dirty="0"/>
              <a:t>Only use tables </a:t>
            </a:r>
            <a:r>
              <a:rPr lang="en-US" sz="1400" dirty="0"/>
              <a:t>when standard content delivery is insufficient, and never merge table cells.</a:t>
            </a:r>
          </a:p>
          <a:p>
            <a:pPr lvl="0">
              <a:spcBef>
                <a:spcPts val="800"/>
              </a:spcBef>
            </a:pPr>
            <a:r>
              <a:rPr lang="en-US" sz="1400" b="1" dirty="0"/>
              <a:t>Do not use screenshots or images of text items</a:t>
            </a:r>
            <a:r>
              <a:rPr lang="en-US" sz="1400" dirty="0"/>
              <a:t>.  All text must be editable and not blur when the screen is zoomed in.</a:t>
            </a:r>
          </a:p>
          <a:p>
            <a:pPr lvl="0">
              <a:spcBef>
                <a:spcPts val="800"/>
              </a:spcBef>
            </a:pPr>
            <a:r>
              <a:rPr lang="en-US" sz="1400" b="1" dirty="0"/>
              <a:t>Avoid</a:t>
            </a:r>
            <a:r>
              <a:rPr lang="en-US" sz="1400" dirty="0"/>
              <a:t> using “</a:t>
            </a:r>
            <a:r>
              <a:rPr lang="en-US" sz="1400" b="1" dirty="0"/>
              <a:t>Smart Art</a:t>
            </a:r>
            <a:r>
              <a:rPr lang="en-US" sz="1400" dirty="0"/>
              <a:t>” or the “</a:t>
            </a:r>
            <a:r>
              <a:rPr lang="en-US" sz="1400" b="1" dirty="0"/>
              <a:t>Design Ideas</a:t>
            </a:r>
            <a:r>
              <a:rPr lang="en-US" sz="1400" dirty="0"/>
              <a:t>” tool.</a:t>
            </a:r>
          </a:p>
          <a:p>
            <a:pPr lvl="0">
              <a:spcBef>
                <a:spcPts val="800"/>
              </a:spcBef>
            </a:pPr>
            <a:r>
              <a:rPr lang="en-US" sz="1400" dirty="0"/>
              <a:t>Do not repurpose slide title boxes for any other use.</a:t>
            </a:r>
          </a:p>
          <a:p>
            <a:pPr lvl="0">
              <a:spcBef>
                <a:spcPts val="800"/>
              </a:spcBef>
              <a:spcAft>
                <a:spcPts val="400"/>
              </a:spcAft>
            </a:pPr>
            <a:r>
              <a:rPr lang="en-US" sz="1400" b="1" dirty="0"/>
              <a:t>Do not use multiple spaces</a:t>
            </a:r>
            <a:r>
              <a:rPr lang="en-US" sz="1400" dirty="0"/>
              <a:t>, </a:t>
            </a:r>
            <a:r>
              <a:rPr lang="en-US" sz="1400" b="1" dirty="0"/>
              <a:t>empty paragraphs</a:t>
            </a:r>
            <a:r>
              <a:rPr lang="en-US" sz="1400" dirty="0"/>
              <a:t>, or </a:t>
            </a:r>
            <a:r>
              <a:rPr lang="en-US" sz="1400" b="1" dirty="0"/>
              <a:t>strings of tabs </a:t>
            </a:r>
            <a:r>
              <a:rPr lang="en-US" sz="1400" dirty="0"/>
              <a:t>to visually adjust your content, as every such repeated character must then be manually stripped from all slides before posting.  Instead:</a:t>
            </a:r>
          </a:p>
          <a:p>
            <a:pPr lvl="1">
              <a:spcBef>
                <a:spcPts val="400"/>
              </a:spcBef>
            </a:pPr>
            <a:r>
              <a:rPr lang="en-US" sz="1300" dirty="0"/>
              <a:t>Use soft returns to bump content to the next line in lieu of spaces (Shift + Enter)</a:t>
            </a:r>
          </a:p>
          <a:p>
            <a:pPr lvl="1">
              <a:spcBef>
                <a:spcPts val="400"/>
              </a:spcBef>
            </a:pPr>
            <a:r>
              <a:rPr lang="en-US" sz="1300" dirty="0"/>
              <a:t>Manage paragraph spacing and tabs in the “Paragraph” panel.</a:t>
            </a:r>
          </a:p>
          <a:p>
            <a:pPr lvl="0">
              <a:spcBef>
                <a:spcPts val="800"/>
              </a:spcBef>
              <a:spcAft>
                <a:spcPts val="400"/>
              </a:spcAft>
            </a:pPr>
            <a:r>
              <a:rPr lang="en-US" sz="1400" b="1" dirty="0"/>
              <a:t>Every image</a:t>
            </a:r>
            <a:r>
              <a:rPr lang="en-US" sz="1400" dirty="0"/>
              <a:t> or visual element used must either have alternative “alt” text applied </a:t>
            </a:r>
            <a:r>
              <a:rPr lang="en-US" sz="1400" i="1" dirty="0"/>
              <a:t>or</a:t>
            </a:r>
            <a:r>
              <a:rPr lang="en-US" sz="1400" dirty="0"/>
              <a:t> be marked as “decorative.” </a:t>
            </a:r>
          </a:p>
          <a:p>
            <a:pPr lvl="1">
              <a:spcBef>
                <a:spcPts val="400"/>
              </a:spcBef>
            </a:pPr>
            <a:r>
              <a:rPr lang="en-US" sz="1300" dirty="0"/>
              <a:t>Alt text translates visual information into verbal information, which is read aloud in screen readers, while items marked “decorative” are skipped.  </a:t>
            </a:r>
          </a:p>
          <a:p>
            <a:pPr lvl="1">
              <a:spcBef>
                <a:spcPts val="400"/>
              </a:spcBef>
            </a:pPr>
            <a:r>
              <a:rPr lang="en-US" sz="1300" dirty="0"/>
              <a:t>This step is required to deliver the full message provided by any graphics.</a:t>
            </a:r>
          </a:p>
          <a:p>
            <a:pPr lvl="1">
              <a:spcBef>
                <a:spcPts val="400"/>
              </a:spcBef>
            </a:pPr>
            <a:r>
              <a:rPr lang="en-US" sz="1300" dirty="0"/>
              <a:t>The person who laid out the content should also provide </a:t>
            </a:r>
            <a:br>
              <a:rPr lang="en-US" sz="1300" dirty="0"/>
            </a:br>
            <a:r>
              <a:rPr lang="en-US" sz="1300" dirty="0"/>
              <a:t>that alternate information to ensure their </a:t>
            </a:r>
            <a:br>
              <a:rPr lang="en-US" sz="1300" dirty="0"/>
            </a:br>
            <a:r>
              <a:rPr lang="en-US" sz="1300" dirty="0"/>
              <a:t>message stays intact.</a:t>
            </a:r>
          </a:p>
        </p:txBody>
      </p:sp>
      <p:sp>
        <p:nvSpPr>
          <p:cNvPr id="10" name="Title 9">
            <a:extLst>
              <a:ext uri="{FF2B5EF4-FFF2-40B4-BE49-F238E27FC236}">
                <a16:creationId xmlns:a16="http://schemas.microsoft.com/office/drawing/2014/main" id="{1DC183B2-9D0B-4E1A-A13C-D984C77F0A35}"/>
              </a:ext>
            </a:extLst>
          </p:cNvPr>
          <p:cNvSpPr>
            <a:spLocks noGrp="1"/>
          </p:cNvSpPr>
          <p:nvPr>
            <p:ph type="title"/>
          </p:nvPr>
        </p:nvSpPr>
        <p:spPr>
          <a:xfrm>
            <a:off x="757597" y="0"/>
            <a:ext cx="5704850" cy="1230593"/>
          </a:xfrm>
        </p:spPr>
        <p:txBody>
          <a:bodyPr>
            <a:noAutofit/>
          </a:bodyPr>
          <a:lstStyle/>
          <a:p>
            <a:r>
              <a:rPr lang="en-US" sz="4000" dirty="0"/>
              <a:t>Read Before You Proceed:</a:t>
            </a:r>
            <a:br>
              <a:rPr lang="en-US" sz="4000" dirty="0"/>
            </a:br>
            <a:r>
              <a:rPr lang="en-US" sz="2600" b="0" dirty="0">
                <a:solidFill>
                  <a:schemeClr val="accent5"/>
                </a:solidFill>
              </a:rPr>
              <a:t>Instructions for Use &amp; Legal Compliance</a:t>
            </a:r>
          </a:p>
        </p:txBody>
      </p:sp>
      <p:sp>
        <p:nvSpPr>
          <p:cNvPr id="4" name="Slide Number Placeholder 3">
            <a:extLst>
              <a:ext uri="{FF2B5EF4-FFF2-40B4-BE49-F238E27FC236}">
                <a16:creationId xmlns:a16="http://schemas.microsoft.com/office/drawing/2014/main" id="{7E016177-F1BF-423A-8D44-AC8FAF48CAFC}"/>
              </a:ext>
            </a:extLst>
          </p:cNvPr>
          <p:cNvSpPr>
            <a:spLocks noGrp="1"/>
          </p:cNvSpPr>
          <p:nvPr>
            <p:ph type="sldNum" sz="quarter" idx="12"/>
          </p:nvPr>
        </p:nvSpPr>
        <p:spPr/>
        <p:txBody>
          <a:bodyPr/>
          <a:lstStyle/>
          <a:p>
            <a:fld id="{158B7785-F6D6-45F8-833E-07BD84680091}" type="slidenum">
              <a:rPr lang="en-US" smtClean="0"/>
              <a:t>1</a:t>
            </a:fld>
            <a:endParaRPr lang="en-US" dirty="0"/>
          </a:p>
        </p:txBody>
      </p:sp>
      <p:grpSp>
        <p:nvGrpSpPr>
          <p:cNvPr id="21" name="Group 20">
            <a:extLst>
              <a:ext uri="{FF2B5EF4-FFF2-40B4-BE49-F238E27FC236}">
                <a16:creationId xmlns:a16="http://schemas.microsoft.com/office/drawing/2014/main" id="{91798838-FC65-4DB5-A0E8-339CA459BF23}"/>
              </a:ext>
            </a:extLst>
          </p:cNvPr>
          <p:cNvGrpSpPr/>
          <p:nvPr/>
        </p:nvGrpSpPr>
        <p:grpSpPr>
          <a:xfrm>
            <a:off x="1169979" y="1563108"/>
            <a:ext cx="4474207" cy="4297942"/>
            <a:chOff x="839788" y="1563108"/>
            <a:chExt cx="4474207" cy="4297942"/>
          </a:xfrm>
        </p:grpSpPr>
        <p:sp>
          <p:nvSpPr>
            <p:cNvPr id="13" name="Text Placeholder 11">
              <a:extLst>
                <a:ext uri="{FF2B5EF4-FFF2-40B4-BE49-F238E27FC236}">
                  <a16:creationId xmlns:a16="http://schemas.microsoft.com/office/drawing/2014/main" id="{5B249FCD-B91F-4598-99BA-5E12CD7DD00A}"/>
                </a:ext>
              </a:extLst>
            </p:cNvPr>
            <p:cNvSpPr txBox="1">
              <a:spLocks/>
            </p:cNvSpPr>
            <p:nvPr/>
          </p:nvSpPr>
          <p:spPr>
            <a:xfrm>
              <a:off x="839788" y="2493235"/>
              <a:ext cx="4474207" cy="2801657"/>
            </a:xfrm>
            <a:prstGeom prst="rect">
              <a:avLst/>
            </a:prstGeom>
            <a:solidFill>
              <a:srgbClr val="F3F4F4"/>
            </a:solidFill>
            <a:ln>
              <a:solidFill>
                <a:schemeClr val="accent4"/>
              </a:solidFill>
            </a:ln>
          </p:spPr>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2200" dirty="0"/>
                <a:t>Please watch this webcast</a:t>
              </a:r>
              <a:br>
                <a:rPr lang="en-US" sz="2200" dirty="0"/>
              </a:br>
              <a:r>
                <a:rPr lang="en-US" sz="2200" dirty="0"/>
                <a:t>before using this template.</a:t>
              </a:r>
            </a:p>
            <a:p>
              <a:r>
                <a:rPr lang="en-US" sz="1800" dirty="0">
                  <a:hlinkClick r:id="rId3"/>
                </a:rPr>
                <a:t>https://vimeo.com/370983870/2afa9e8306</a:t>
              </a:r>
              <a:endParaRPr lang="en-US" sz="1800" dirty="0"/>
            </a:p>
            <a:p>
              <a:pPr>
                <a:spcBef>
                  <a:spcPts val="600"/>
                </a:spcBef>
              </a:pPr>
              <a:r>
                <a:rPr lang="en-US" sz="1600" dirty="0">
                  <a:solidFill>
                    <a:schemeClr val="tx1"/>
                  </a:solidFill>
                </a:rPr>
                <a:t>(Ctrl + Click to open link)</a:t>
              </a:r>
            </a:p>
          </p:txBody>
        </p:sp>
        <p:pic>
          <p:nvPicPr>
            <p:cNvPr id="18" name="Graphic 17" descr="Clapper board">
              <a:extLst>
                <a:ext uri="{FF2B5EF4-FFF2-40B4-BE49-F238E27FC236}">
                  <a16:creationId xmlns:a16="http://schemas.microsoft.com/office/drawing/2014/main" id="{8D1C183F-30AE-4C17-8216-AF8E5DF5064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9691" y="3409732"/>
              <a:ext cx="914400" cy="914400"/>
            </a:xfrm>
            <a:prstGeom prst="rect">
              <a:avLst/>
            </a:prstGeom>
          </p:spPr>
        </p:pic>
        <p:sp>
          <p:nvSpPr>
            <p:cNvPr id="19" name="Text Placeholder 11">
              <a:extLst>
                <a:ext uri="{FF2B5EF4-FFF2-40B4-BE49-F238E27FC236}">
                  <a16:creationId xmlns:a16="http://schemas.microsoft.com/office/drawing/2014/main" id="{5315959E-841F-44D2-A062-7E147543ED69}"/>
                </a:ext>
              </a:extLst>
            </p:cNvPr>
            <p:cNvSpPr txBox="1">
              <a:spLocks/>
            </p:cNvSpPr>
            <p:nvPr/>
          </p:nvSpPr>
          <p:spPr>
            <a:xfrm>
              <a:off x="839788" y="5294891"/>
              <a:ext cx="447420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7800"/>
                </a:spcBef>
                <a:spcAft>
                  <a:spcPts val="7800"/>
                </a:spcAft>
              </a:pPr>
              <a:r>
                <a:rPr lang="en-US" sz="1800" dirty="0">
                  <a:solidFill>
                    <a:schemeClr val="bg1"/>
                  </a:solidFill>
                </a:rPr>
                <a:t>Duration: 6 minutes</a:t>
              </a:r>
            </a:p>
          </p:txBody>
        </p:sp>
        <p:sp>
          <p:nvSpPr>
            <p:cNvPr id="20" name="Text Placeholder 11">
              <a:extLst>
                <a:ext uri="{FF2B5EF4-FFF2-40B4-BE49-F238E27FC236}">
                  <a16:creationId xmlns:a16="http://schemas.microsoft.com/office/drawing/2014/main" id="{2C34D0C3-D766-442B-B815-010FF64600E2}"/>
                </a:ext>
              </a:extLst>
            </p:cNvPr>
            <p:cNvSpPr txBox="1">
              <a:spLocks/>
            </p:cNvSpPr>
            <p:nvPr/>
          </p:nvSpPr>
          <p:spPr>
            <a:xfrm>
              <a:off x="839788" y="1563108"/>
              <a:ext cx="4474207" cy="930126"/>
            </a:xfrm>
            <a:prstGeom prst="rect">
              <a:avLst/>
            </a:prstGeom>
            <a:ln/>
          </p:spPr>
          <p:style>
            <a:lnRef idx="0">
              <a:schemeClr val="accent2"/>
            </a:lnRef>
            <a:fillRef idx="3">
              <a:schemeClr val="accent2"/>
            </a:fillRef>
            <a:effectRef idx="3">
              <a:schemeClr val="accent2"/>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90000"/>
                </a:lnSpc>
                <a:spcBef>
                  <a:spcPts val="7800"/>
                </a:spcBef>
                <a:spcAft>
                  <a:spcPts val="7800"/>
                </a:spcAft>
              </a:pPr>
              <a:r>
                <a:rPr lang="en-US" sz="2400" b="1" i="0" dirty="0">
                  <a:solidFill>
                    <a:schemeClr val="bg1"/>
                  </a:solidFill>
                </a:rPr>
                <a:t>Learn about the new innovative features!</a:t>
              </a:r>
            </a:p>
          </p:txBody>
        </p:sp>
      </p:grpSp>
      <p:pic>
        <p:nvPicPr>
          <p:cNvPr id="22" name="Graphic 21">
            <a:extLst>
              <a:ext uri="{FF2B5EF4-FFF2-40B4-BE49-F238E27FC236}">
                <a16:creationId xmlns:a16="http://schemas.microsoft.com/office/drawing/2014/main" id="{EE201BAF-B041-4B62-B6A0-2CB76D644998}"/>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276" y="229454"/>
            <a:ext cx="365760" cy="365760"/>
          </a:xfrm>
          <a:prstGeom prst="rect">
            <a:avLst/>
          </a:prstGeom>
        </p:spPr>
      </p:pic>
      <p:cxnSp>
        <p:nvCxnSpPr>
          <p:cNvPr id="25" name="Straight Connector 24">
            <a:extLst>
              <a:ext uri="{FF2B5EF4-FFF2-40B4-BE49-F238E27FC236}">
                <a16:creationId xmlns:a16="http://schemas.microsoft.com/office/drawing/2014/main" id="{270BB380-AE0E-406F-9822-278C0B707AD6}"/>
              </a:ext>
            </a:extLst>
          </p:cNvPr>
          <p:cNvCxnSpPr>
            <a:cxnSpLocks/>
          </p:cNvCxnSpPr>
          <p:nvPr/>
        </p:nvCxnSpPr>
        <p:spPr>
          <a:xfrm>
            <a:off x="6544639" y="0"/>
            <a:ext cx="0" cy="68580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Text Placeholder 11">
            <a:extLst>
              <a:ext uri="{FF2B5EF4-FFF2-40B4-BE49-F238E27FC236}">
                <a16:creationId xmlns:a16="http://schemas.microsoft.com/office/drawing/2014/main" id="{F63A8164-E940-4C50-9A7D-C661095C658C}"/>
              </a:ext>
            </a:extLst>
          </p:cNvPr>
          <p:cNvSpPr txBox="1">
            <a:spLocks/>
          </p:cNvSpPr>
          <p:nvPr/>
        </p:nvSpPr>
        <p:spPr>
          <a:xfrm>
            <a:off x="6770671" y="163285"/>
            <a:ext cx="5266927" cy="566159"/>
          </a:xfrm>
          <a:prstGeom prst="rect">
            <a:avLst/>
          </a:prstGeom>
          <a:ln/>
        </p:spPr>
        <p:style>
          <a:lnRef idx="0">
            <a:schemeClr val="accent1"/>
          </a:lnRef>
          <a:fillRef idx="3">
            <a:schemeClr val="accent1"/>
          </a:fillRef>
          <a:effectRef idx="3">
            <a:schemeClr val="accent1"/>
          </a:effectRef>
          <a:fontRef idx="minor">
            <a:schemeClr val="lt1"/>
          </a:fontRef>
        </p:style>
        <p:txBody>
          <a:bodyPr vert="horz" lIns="182880" tIns="182880" rIns="182880" bIns="182880" rtlCol="0" anchor="ctr">
            <a:noAutofit/>
          </a:bodyPr>
          <a:lstStyle>
            <a:lvl1pPr marL="0" indent="0" algn="ctr" defTabSz="914400" rtl="0" eaLnBrk="1" latinLnBrk="0" hangingPunct="1">
              <a:lnSpc>
                <a:spcPct val="95000"/>
              </a:lnSpc>
              <a:spcBef>
                <a:spcPts val="1800"/>
              </a:spcBef>
              <a:buClr>
                <a:schemeClr val="accent2"/>
              </a:buClr>
              <a:buFont typeface="Wingdings 3" panose="05040102010807070707" pitchFamily="18" charset="2"/>
              <a:buNone/>
              <a:defRPr sz="2000" i="1" kern="1200">
                <a:solidFill>
                  <a:schemeClr val="accent2"/>
                </a:solidFill>
                <a:latin typeface="+mn-lt"/>
                <a:ea typeface="+mn-ea"/>
                <a:cs typeface="+mn-cs"/>
              </a:defRPr>
            </a:lvl1pPr>
            <a:lvl2pPr marL="457200" indent="0" algn="l" defTabSz="914400" rtl="0" eaLnBrk="1" latinLnBrk="0" hangingPunct="1">
              <a:lnSpc>
                <a:spcPct val="95000"/>
              </a:lnSpc>
              <a:spcBef>
                <a:spcPts val="800"/>
              </a:spcBef>
              <a:buClr>
                <a:schemeClr val="accent6"/>
              </a:buClr>
              <a:buFont typeface="Wingdings 3" panose="05040102010807070707" pitchFamily="18" charset="2"/>
              <a:buNone/>
              <a:defRPr sz="1400" kern="1200">
                <a:solidFill>
                  <a:schemeClr val="bg2">
                    <a:lumMod val="25000"/>
                  </a:schemeClr>
                </a:solidFill>
                <a:latin typeface="+mn-lt"/>
                <a:ea typeface="+mn-ea"/>
                <a:cs typeface="+mn-cs"/>
              </a:defRPr>
            </a:lvl2pPr>
            <a:lvl3pPr marL="914400" indent="0" algn="l" defTabSz="914400" rtl="0" eaLnBrk="1" latinLnBrk="0" hangingPunct="1">
              <a:lnSpc>
                <a:spcPct val="95000"/>
              </a:lnSpc>
              <a:spcBef>
                <a:spcPts val="500"/>
              </a:spcBef>
              <a:buClr>
                <a:schemeClr val="bg1">
                  <a:lumMod val="50000"/>
                </a:schemeClr>
              </a:buClr>
              <a:buFont typeface="Wingdings 3" panose="05040102010807070707" pitchFamily="18" charset="2"/>
              <a:buNone/>
              <a:defRPr sz="1200" kern="1200">
                <a:solidFill>
                  <a:schemeClr val="bg2">
                    <a:lumMod val="25000"/>
                  </a:schemeClr>
                </a:solidFill>
                <a:latin typeface="+mn-lt"/>
                <a:ea typeface="+mn-ea"/>
                <a:cs typeface="+mn-cs"/>
              </a:defRPr>
            </a:lvl3pPr>
            <a:lvl4pPr marL="1371600" indent="0" algn="l" defTabSz="914400" rtl="0" eaLnBrk="1" latinLnBrk="0" hangingPunct="1">
              <a:lnSpc>
                <a:spcPct val="95000"/>
              </a:lnSpc>
              <a:spcBef>
                <a:spcPts val="500"/>
              </a:spcBef>
              <a:buClr>
                <a:schemeClr val="accent2"/>
              </a:buClr>
              <a:buFont typeface="Wingdings 3" panose="05040102010807070707" pitchFamily="18" charset="2"/>
              <a:buNone/>
              <a:defRPr sz="1000" kern="1200">
                <a:solidFill>
                  <a:schemeClr val="bg2">
                    <a:lumMod val="25000"/>
                  </a:schemeClr>
                </a:solidFill>
                <a:latin typeface="+mn-lt"/>
                <a:ea typeface="+mn-ea"/>
                <a:cs typeface="+mn-cs"/>
              </a:defRPr>
            </a:lvl4pPr>
            <a:lvl5pPr marL="1828800" indent="0" algn="l" defTabSz="914400" rtl="0" eaLnBrk="1" latinLnBrk="0" hangingPunct="1">
              <a:lnSpc>
                <a:spcPct val="95000"/>
              </a:lnSpc>
              <a:spcBef>
                <a:spcPts val="500"/>
              </a:spcBef>
              <a:buClr>
                <a:schemeClr val="accent6"/>
              </a:buClr>
              <a:buFont typeface="Wingdings 3" panose="05040102010807070707" pitchFamily="18" charset="2"/>
              <a:buNone/>
              <a:defRPr sz="1000" kern="1200">
                <a:solidFill>
                  <a:schemeClr val="bg2">
                    <a:lumMod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spcBef>
                <a:spcPts val="7800"/>
              </a:spcBef>
              <a:spcAft>
                <a:spcPts val="7800"/>
              </a:spcAft>
            </a:pPr>
            <a:r>
              <a:rPr lang="en-US" sz="1850" b="1" i="0" dirty="0">
                <a:solidFill>
                  <a:schemeClr val="bg1"/>
                </a:solidFill>
              </a:rPr>
              <a:t>Legal Accessibility Requirements: </a:t>
            </a:r>
            <a:r>
              <a:rPr lang="en-US" sz="1850" i="0" dirty="0">
                <a:solidFill>
                  <a:schemeClr val="bg1"/>
                </a:solidFill>
              </a:rPr>
              <a:t>508 Compliance</a:t>
            </a:r>
          </a:p>
        </p:txBody>
      </p:sp>
    </p:spTree>
    <p:extLst>
      <p:ext uri="{BB962C8B-B14F-4D97-AF65-F5344CB8AC3E}">
        <p14:creationId xmlns:p14="http://schemas.microsoft.com/office/powerpoint/2010/main" val="2038743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10</a:t>
            </a:fld>
            <a:endParaRPr lang="en-US" dirty="0"/>
          </a:p>
        </p:txBody>
      </p:sp>
      <p:sp>
        <p:nvSpPr>
          <p:cNvPr id="3" name="Title 2"/>
          <p:cNvSpPr>
            <a:spLocks noGrp="1"/>
          </p:cNvSpPr>
          <p:nvPr>
            <p:ph type="title"/>
          </p:nvPr>
        </p:nvSpPr>
        <p:spPr/>
        <p:txBody>
          <a:bodyPr/>
          <a:lstStyle/>
          <a:p>
            <a:r>
              <a:rPr lang="en-US" dirty="0"/>
              <a:t>Discussion Questions</a:t>
            </a:r>
          </a:p>
        </p:txBody>
      </p:sp>
      <p:sp>
        <p:nvSpPr>
          <p:cNvPr id="4" name="Content Placeholder 3"/>
          <p:cNvSpPr>
            <a:spLocks noGrp="1"/>
          </p:cNvSpPr>
          <p:nvPr>
            <p:ph idx="1"/>
          </p:nvPr>
        </p:nvSpPr>
        <p:spPr/>
        <p:txBody>
          <a:bodyPr>
            <a:normAutofit/>
          </a:bodyPr>
          <a:lstStyle/>
          <a:p>
            <a:pPr lvl="0"/>
            <a:r>
              <a:rPr lang="en-US" sz="4000" dirty="0"/>
              <a:t>COVID has required all of us to innovate rapidly.  What are some of the innovations you’ve put in place to respond to the pandemic? </a:t>
            </a:r>
          </a:p>
          <a:p>
            <a:endParaRPr lang="en-US" sz="4000" dirty="0"/>
          </a:p>
        </p:txBody>
      </p:sp>
    </p:spTree>
    <p:extLst>
      <p:ext uri="{BB962C8B-B14F-4D97-AF65-F5344CB8AC3E}">
        <p14:creationId xmlns:p14="http://schemas.microsoft.com/office/powerpoint/2010/main" val="145274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11</a:t>
            </a:fld>
            <a:endParaRPr lang="en-US" dirty="0"/>
          </a:p>
        </p:txBody>
      </p:sp>
      <p:sp>
        <p:nvSpPr>
          <p:cNvPr id="3" name="Title 2"/>
          <p:cNvSpPr>
            <a:spLocks noGrp="1"/>
          </p:cNvSpPr>
          <p:nvPr>
            <p:ph type="title"/>
          </p:nvPr>
        </p:nvSpPr>
        <p:spPr/>
        <p:txBody>
          <a:bodyPr/>
          <a:lstStyle/>
          <a:p>
            <a:r>
              <a:rPr lang="en-US" dirty="0"/>
              <a:t>Discussion Questions</a:t>
            </a:r>
          </a:p>
        </p:txBody>
      </p:sp>
      <p:sp>
        <p:nvSpPr>
          <p:cNvPr id="4" name="Content Placeholder 3"/>
          <p:cNvSpPr>
            <a:spLocks noGrp="1"/>
          </p:cNvSpPr>
          <p:nvPr>
            <p:ph idx="1"/>
          </p:nvPr>
        </p:nvSpPr>
        <p:spPr/>
        <p:txBody>
          <a:bodyPr>
            <a:normAutofit/>
          </a:bodyPr>
          <a:lstStyle/>
          <a:p>
            <a:r>
              <a:rPr lang="en-US" sz="4000" dirty="0"/>
              <a:t>When talking to other employers and partners, what are the key benefits you emphasize/highlight about Apprenticeships?  How have you calculated the Return on Investment (ROI) for your organization, whether formally or informally? </a:t>
            </a:r>
          </a:p>
          <a:p>
            <a:pPr lvl="0"/>
            <a:endParaRPr lang="en-US" sz="4000" dirty="0"/>
          </a:p>
          <a:p>
            <a:endParaRPr lang="en-US" dirty="0"/>
          </a:p>
        </p:txBody>
      </p:sp>
    </p:spTree>
    <p:extLst>
      <p:ext uri="{BB962C8B-B14F-4D97-AF65-F5344CB8AC3E}">
        <p14:creationId xmlns:p14="http://schemas.microsoft.com/office/powerpoint/2010/main" val="120286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38A7D9-2DBA-4D87-B7EE-5C5606EA37B8}"/>
              </a:ext>
            </a:extLst>
          </p:cNvPr>
          <p:cNvSpPr>
            <a:spLocks noGrp="1"/>
          </p:cNvSpPr>
          <p:nvPr>
            <p:ph type="title"/>
          </p:nvPr>
        </p:nvSpPr>
        <p:spPr/>
        <p:txBody>
          <a:bodyPr>
            <a:noAutofit/>
          </a:bodyPr>
          <a:lstStyle/>
          <a:p>
            <a:r>
              <a:rPr lang="en-US" sz="3600" dirty="0"/>
              <a:t>Argentum: </a:t>
            </a:r>
            <a:r>
              <a:rPr lang="en-US" spc="0" dirty="0">
                <a:solidFill>
                  <a:srgbClr val="013657"/>
                </a:solidFill>
                <a:latin typeface="Franklin Gothic Medium" panose="020B0603020102020204" pitchFamily="34" charset="0"/>
                <a:cs typeface="+mj-cs"/>
              </a:rPr>
              <a:t>Return on Investment</a:t>
            </a:r>
            <a:endParaRPr lang="en-US" sz="4000" dirty="0"/>
          </a:p>
        </p:txBody>
      </p:sp>
      <p:sp>
        <p:nvSpPr>
          <p:cNvPr id="11" name="Text Placeholder 10">
            <a:extLst>
              <a:ext uri="{FF2B5EF4-FFF2-40B4-BE49-F238E27FC236}">
                <a16:creationId xmlns:a16="http://schemas.microsoft.com/office/drawing/2014/main" id="{AD981C7D-D008-4AC7-B861-E6EB7C5E82D5}"/>
              </a:ext>
            </a:extLst>
          </p:cNvPr>
          <p:cNvSpPr>
            <a:spLocks noGrp="1"/>
          </p:cNvSpPr>
          <p:nvPr>
            <p:ph type="body" idx="1"/>
          </p:nvPr>
        </p:nvSpPr>
        <p:spPr>
          <a:xfrm>
            <a:off x="805866" y="1629908"/>
            <a:ext cx="5212080" cy="823912"/>
          </a:xfrm>
        </p:spPr>
        <p:txBody>
          <a:bodyPr/>
          <a:lstStyle/>
          <a:p>
            <a:r>
              <a:rPr lang="en-US" dirty="0"/>
              <a:t>Trilogy Health Services</a:t>
            </a:r>
          </a:p>
        </p:txBody>
      </p:sp>
      <p:sp>
        <p:nvSpPr>
          <p:cNvPr id="12" name="Content Placeholder 11">
            <a:extLst>
              <a:ext uri="{FF2B5EF4-FFF2-40B4-BE49-F238E27FC236}">
                <a16:creationId xmlns:a16="http://schemas.microsoft.com/office/drawing/2014/main" id="{F09440E7-8F6E-4DAE-AE5B-217D13EDCD39}"/>
              </a:ext>
            </a:extLst>
          </p:cNvPr>
          <p:cNvSpPr>
            <a:spLocks noGrp="1"/>
          </p:cNvSpPr>
          <p:nvPr>
            <p:ph sz="half" idx="2"/>
          </p:nvPr>
        </p:nvSpPr>
        <p:spPr>
          <a:xfrm>
            <a:off x="805866" y="2658215"/>
            <a:ext cx="5212080" cy="4199785"/>
          </a:xfrm>
        </p:spPr>
        <p:txBody>
          <a:bodyPr/>
          <a:lstStyle/>
          <a:p>
            <a:r>
              <a:rPr lang="en-US" dirty="0"/>
              <a:t>Retention for Registered Apprentices: 80%</a:t>
            </a:r>
          </a:p>
          <a:p>
            <a:r>
              <a:rPr lang="en-US" dirty="0"/>
              <a:t>Retention for All Other Nurse Aides: 51%</a:t>
            </a:r>
          </a:p>
          <a:p>
            <a:pPr marL="514350" indent="-514350">
              <a:buNone/>
              <a:tabLst>
                <a:tab pos="519113" algn="l"/>
              </a:tabLst>
            </a:pPr>
            <a:r>
              <a:rPr lang="en-US" dirty="0">
                <a:sym typeface="Wingdings" panose="05000000000000000000" pitchFamily="2" charset="2"/>
              </a:rPr>
              <a:t>	Raised total retention rate to 58% nationwide</a:t>
            </a:r>
            <a:endParaRPr lang="en-US" dirty="0"/>
          </a:p>
        </p:txBody>
      </p:sp>
      <p:sp>
        <p:nvSpPr>
          <p:cNvPr id="13" name="Text Placeholder 12">
            <a:extLst>
              <a:ext uri="{FF2B5EF4-FFF2-40B4-BE49-F238E27FC236}">
                <a16:creationId xmlns:a16="http://schemas.microsoft.com/office/drawing/2014/main" id="{0B74A4DC-9184-430A-AEA6-EECC03347739}"/>
              </a:ext>
            </a:extLst>
          </p:cNvPr>
          <p:cNvSpPr>
            <a:spLocks noGrp="1"/>
          </p:cNvSpPr>
          <p:nvPr>
            <p:ph type="body" sz="quarter" idx="3"/>
          </p:nvPr>
        </p:nvSpPr>
        <p:spPr>
          <a:xfrm>
            <a:off x="6248847" y="1629908"/>
            <a:ext cx="5212080" cy="823912"/>
          </a:xfrm>
        </p:spPr>
        <p:txBody>
          <a:bodyPr/>
          <a:lstStyle/>
          <a:p>
            <a:r>
              <a:rPr lang="en-US" dirty="0"/>
              <a:t>Commonwealth Senior Living</a:t>
            </a:r>
          </a:p>
        </p:txBody>
      </p:sp>
      <p:sp>
        <p:nvSpPr>
          <p:cNvPr id="14" name="Content Placeholder 13">
            <a:extLst>
              <a:ext uri="{FF2B5EF4-FFF2-40B4-BE49-F238E27FC236}">
                <a16:creationId xmlns:a16="http://schemas.microsoft.com/office/drawing/2014/main" id="{DBAE6E45-C221-40B4-B465-62FC5AC4E33C}"/>
              </a:ext>
            </a:extLst>
          </p:cNvPr>
          <p:cNvSpPr>
            <a:spLocks noGrp="1"/>
          </p:cNvSpPr>
          <p:nvPr>
            <p:ph sz="quarter" idx="4"/>
          </p:nvPr>
        </p:nvSpPr>
        <p:spPr>
          <a:xfrm>
            <a:off x="6172200" y="2661218"/>
            <a:ext cx="5212080" cy="4199785"/>
          </a:xfrm>
        </p:spPr>
        <p:txBody>
          <a:bodyPr/>
          <a:lstStyle/>
          <a:p>
            <a:r>
              <a:rPr lang="en-US" dirty="0"/>
              <a:t>Cost of turnover $4,400 per employee</a:t>
            </a:r>
          </a:p>
        </p:txBody>
      </p:sp>
      <p:sp>
        <p:nvSpPr>
          <p:cNvPr id="8" name="Content Placeholder 2">
            <a:extLst>
              <a:ext uri="{FF2B5EF4-FFF2-40B4-BE49-F238E27FC236}">
                <a16:creationId xmlns:a16="http://schemas.microsoft.com/office/drawing/2014/main" id="{2BD8CDCD-35B5-4A71-AC60-D36B9A3A6ACE}"/>
              </a:ext>
            </a:extLst>
          </p:cNvPr>
          <p:cNvSpPr txBox="1">
            <a:spLocks/>
          </p:cNvSpPr>
          <p:nvPr/>
        </p:nvSpPr>
        <p:spPr>
          <a:xfrm>
            <a:off x="520698" y="2041864"/>
            <a:ext cx="9759644" cy="4076361"/>
          </a:xfrm>
          <a:prstGeom prst="rect">
            <a:avLst/>
          </a:prstGeom>
        </p:spPr>
        <p:txBody>
          <a:bodyPr>
            <a:normAutofit/>
          </a:bodyPr>
          <a:lstStyle>
            <a:lvl1pPr marL="0" indent="0" algn="l" defTabSz="914400" rtl="0" eaLnBrk="1" latinLnBrk="0" hangingPunct="1">
              <a:lnSpc>
                <a:spcPct val="90000"/>
              </a:lnSpc>
              <a:spcBef>
                <a:spcPts val="1000"/>
              </a:spcBef>
              <a:buClr>
                <a:schemeClr val="tx1">
                  <a:lumMod val="60000"/>
                  <a:lumOff val="40000"/>
                </a:schemeClr>
              </a:buClr>
              <a:buFont typeface="Franklin Gothic Demi" panose="020B0703020102020204" pitchFamily="34" charset="0"/>
              <a:buNone/>
              <a:defRPr lang="en-US" sz="2400" kern="1200" dirty="0">
                <a:solidFill>
                  <a:srgbClr val="013657"/>
                </a:solidFill>
                <a:latin typeface="Franklin Gothic Book" panose="020B0503020102020204" pitchFamily="34" charset="0"/>
                <a:ea typeface="+mn-ea"/>
                <a:cs typeface="+mn-cs"/>
              </a:defRPr>
            </a:lvl1pPr>
            <a:lvl2pPr marL="457200" indent="0" algn="l" defTabSz="914400" rtl="0" eaLnBrk="1" latinLnBrk="0" hangingPunct="1">
              <a:lnSpc>
                <a:spcPct val="90000"/>
              </a:lnSpc>
              <a:spcBef>
                <a:spcPts val="500"/>
              </a:spcBef>
              <a:buClr>
                <a:schemeClr val="tx1">
                  <a:lumMod val="60000"/>
                  <a:lumOff val="40000"/>
                </a:schemeClr>
              </a:buClr>
              <a:buFont typeface="Franklin Gothic Demi" panose="020B0703020102020204" pitchFamily="34" charset="0"/>
              <a:buNone/>
              <a:defRPr lang="en-US" sz="2000" kern="1200" dirty="0">
                <a:solidFill>
                  <a:srgbClr val="013657"/>
                </a:solidFill>
                <a:latin typeface="Franklin Gothic Book" panose="020B0503020102020204" pitchFamily="34" charset="0"/>
                <a:ea typeface="+mn-ea"/>
                <a:cs typeface="+mn-cs"/>
              </a:defRPr>
            </a:lvl2pPr>
            <a:lvl3pPr marL="914400" indent="0" algn="l" defTabSz="914400" rtl="0" eaLnBrk="1" latinLnBrk="0" hangingPunct="1">
              <a:lnSpc>
                <a:spcPct val="90000"/>
              </a:lnSpc>
              <a:spcBef>
                <a:spcPts val="500"/>
              </a:spcBef>
              <a:buClr>
                <a:schemeClr val="tx1">
                  <a:lumMod val="60000"/>
                  <a:lumOff val="40000"/>
                </a:schemeClr>
              </a:buClr>
              <a:buFont typeface="Franklin Gothic Demi" panose="020B0703020102020204" pitchFamily="34" charset="0"/>
              <a:buNone/>
              <a:defRPr lang="en-US" sz="1800" kern="1200" dirty="0">
                <a:solidFill>
                  <a:srgbClr val="013657"/>
                </a:solidFill>
                <a:latin typeface="Franklin Gothic Book" panose="020B0503020102020204" pitchFamily="34" charset="0"/>
                <a:ea typeface="+mn-ea"/>
                <a:cs typeface="+mn-cs"/>
              </a:defRPr>
            </a:lvl3pPr>
            <a:lvl4pPr marL="1371600" indent="0" algn="l" defTabSz="914400" rtl="0" eaLnBrk="1" latinLnBrk="0" hangingPunct="1">
              <a:lnSpc>
                <a:spcPct val="90000"/>
              </a:lnSpc>
              <a:spcBef>
                <a:spcPts val="500"/>
              </a:spcBef>
              <a:buClr>
                <a:schemeClr val="tx1">
                  <a:lumMod val="60000"/>
                  <a:lumOff val="40000"/>
                </a:schemeClr>
              </a:buClr>
              <a:buFont typeface="Franklin Gothic Demi" panose="020B0703020102020204" pitchFamily="34" charset="0"/>
              <a:buNone/>
              <a:defRPr lang="en-US" sz="1600" kern="1200" dirty="0">
                <a:solidFill>
                  <a:srgbClr val="013657"/>
                </a:solidFill>
                <a:latin typeface="Franklin Gothic Book" panose="020B0503020102020204" pitchFamily="34" charset="0"/>
                <a:ea typeface="+mn-ea"/>
                <a:cs typeface="+mn-cs"/>
              </a:defRPr>
            </a:lvl4pPr>
            <a:lvl5pPr marL="1828800" indent="0" algn="l" defTabSz="914400" rtl="0" eaLnBrk="1" latinLnBrk="0" hangingPunct="1">
              <a:lnSpc>
                <a:spcPct val="90000"/>
              </a:lnSpc>
              <a:spcBef>
                <a:spcPts val="500"/>
              </a:spcBef>
              <a:buClr>
                <a:schemeClr val="tx1">
                  <a:lumMod val="60000"/>
                  <a:lumOff val="40000"/>
                </a:schemeClr>
              </a:buClr>
              <a:buFont typeface="Franklin Gothic Demi" panose="020B0703020102020204" pitchFamily="34" charset="0"/>
              <a:buNone/>
              <a:defRPr lang="en-IN" sz="1600" kern="1200" dirty="0">
                <a:solidFill>
                  <a:srgbClr val="013657"/>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3F3F3F">
                  <a:lumMod val="60000"/>
                  <a:lumOff val="40000"/>
                </a:srgbClr>
              </a:buClr>
              <a:buSzTx/>
              <a:buFont typeface="Franklin Gothic Demi" panose="020B0703020102020204" pitchFamily="34" charset="0"/>
              <a:buNone/>
              <a:tabLst/>
              <a:defRPr/>
            </a:pPr>
            <a:endParaRPr kumimoji="0" lang="en-US" sz="2400" b="0" i="0" u="none" strike="noStrike" kern="1200" cap="none" spc="0" normalizeH="0" baseline="0" noProof="0">
              <a:ln>
                <a:noFill/>
              </a:ln>
              <a:solidFill>
                <a:srgbClr val="013657"/>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
                <a:srgbClr val="3F3F3F">
                  <a:lumMod val="60000"/>
                  <a:lumOff val="40000"/>
                </a:srgbClr>
              </a:buClr>
              <a:buSzTx/>
              <a:buFont typeface="Franklin Gothic Demi" panose="020B0703020102020204" pitchFamily="34" charset="0"/>
              <a:buNone/>
              <a:tabLst/>
              <a:defRPr/>
            </a:pPr>
            <a:endParaRPr kumimoji="0" lang="en-US" sz="2400" b="0" i="0" u="none" strike="noStrike" kern="1200" cap="none" spc="0" normalizeH="0" baseline="0" noProof="0">
              <a:ln>
                <a:noFill/>
              </a:ln>
              <a:solidFill>
                <a:srgbClr val="013657"/>
              </a:solidFill>
              <a:effectLst/>
              <a:uLnTx/>
              <a:uFillTx/>
              <a:latin typeface="Franklin Gothic Book" panose="020B0503020102020204" pitchFamily="34" charset="0"/>
              <a:ea typeface="+mn-ea"/>
              <a:cs typeface="+mn-cs"/>
            </a:endParaRPr>
          </a:p>
        </p:txBody>
      </p:sp>
      <p:pic>
        <p:nvPicPr>
          <p:cNvPr id="16" name="Picture 15">
            <a:extLst>
              <a:ext uri="{FF2B5EF4-FFF2-40B4-BE49-F238E27FC236}">
                <a16:creationId xmlns:a16="http://schemas.microsoft.com/office/drawing/2014/main" id="{70FCF440-7EBA-46BA-A5B2-F664E8428CB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7689468" y="45700"/>
            <a:ext cx="3970277" cy="1404027"/>
          </a:xfrm>
          <a:prstGeom prst="rect">
            <a:avLst/>
          </a:prstGeom>
        </p:spPr>
      </p:pic>
    </p:spTree>
    <p:extLst>
      <p:ext uri="{BB962C8B-B14F-4D97-AF65-F5344CB8AC3E}">
        <p14:creationId xmlns:p14="http://schemas.microsoft.com/office/powerpoint/2010/main" val="5945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13</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normAutofit/>
          </a:bodyPr>
          <a:lstStyle/>
          <a:p>
            <a:r>
              <a:rPr lang="en-US" sz="3600" dirty="0"/>
              <a:t>OMICO Plastics: Return on Investment</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956266" y="1074712"/>
            <a:ext cx="11081334" cy="5039517"/>
          </a:xfrm>
        </p:spPr>
        <p:txBody>
          <a:bodyPr>
            <a:normAutofit/>
          </a:bodyPr>
          <a:lstStyle/>
          <a:p>
            <a:pPr lvl="0"/>
            <a:r>
              <a:rPr lang="en-US" dirty="0"/>
              <a:t>Developed a calculator for GOFAME which shows that:</a:t>
            </a:r>
          </a:p>
          <a:p>
            <a:pPr lvl="1"/>
            <a:r>
              <a:rPr lang="en-US" dirty="0"/>
              <a:t>Even if a sponsoring company lost their student after the program ended, they would come out ahead a minimum of $7,142 over 2 years compared to hiring “off the street” (conservative estimate) </a:t>
            </a:r>
          </a:p>
          <a:p>
            <a:pPr lvl="1"/>
            <a:r>
              <a:rPr lang="en-US" dirty="0"/>
              <a:t>OMICO Plastics came out $20,000 ahead per year, or $40,228 for the program</a:t>
            </a:r>
          </a:p>
          <a:p>
            <a:pPr lvl="0"/>
            <a:r>
              <a:rPr lang="en-US" dirty="0"/>
              <a:t>However, apprentice retention for GOFAME companies has been high – 78-80% </a:t>
            </a:r>
          </a:p>
          <a:p>
            <a:r>
              <a:rPr lang="en-US" dirty="0"/>
              <a:t>Return of Investment Calculator Variables include:</a:t>
            </a:r>
          </a:p>
          <a:p>
            <a:pPr lvl="0"/>
            <a:endParaRPr lang="en-US" dirty="0"/>
          </a:p>
          <a:p>
            <a:pPr lvl="0"/>
            <a:endParaRPr lang="en-US" dirty="0"/>
          </a:p>
          <a:p>
            <a:pPr lvl="0"/>
            <a:endParaRPr lang="en-US" sz="1200" dirty="0"/>
          </a:p>
        </p:txBody>
      </p:sp>
      <p:pic>
        <p:nvPicPr>
          <p:cNvPr id="8" name="Picture 7"/>
          <p:cNvPicPr>
            <a:picLocks noChangeAspect="1"/>
          </p:cNvPicPr>
          <p:nvPr/>
        </p:nvPicPr>
        <p:blipFill>
          <a:blip r:embed="rId3"/>
          <a:stretch>
            <a:fillRect/>
          </a:stretch>
        </p:blipFill>
        <p:spPr>
          <a:xfrm>
            <a:off x="1334769" y="4450895"/>
            <a:ext cx="6633183" cy="1360261"/>
          </a:xfrm>
          <a:prstGeom prst="rect">
            <a:avLst/>
          </a:prstGeom>
        </p:spPr>
      </p:pic>
    </p:spTree>
    <p:extLst>
      <p:ext uri="{BB962C8B-B14F-4D97-AF65-F5344CB8AC3E}">
        <p14:creationId xmlns:p14="http://schemas.microsoft.com/office/powerpoint/2010/main" val="71423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14</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normAutofit/>
          </a:bodyPr>
          <a:lstStyle/>
          <a:p>
            <a:r>
              <a:rPr lang="en-US" sz="3600" dirty="0" err="1"/>
              <a:t>Techtonic</a:t>
            </a:r>
            <a:r>
              <a:rPr lang="en-US" sz="3600" dirty="0"/>
              <a:t>: Return on Investment</a:t>
            </a: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505" y="853291"/>
            <a:ext cx="9403195" cy="548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59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dirty="0"/>
          </a:p>
        </p:txBody>
      </p:sp>
      <p:sp>
        <p:nvSpPr>
          <p:cNvPr id="3" name="Title 2"/>
          <p:cNvSpPr>
            <a:spLocks noGrp="1"/>
          </p:cNvSpPr>
          <p:nvPr>
            <p:ph type="title"/>
          </p:nvPr>
        </p:nvSpPr>
        <p:spPr/>
        <p:txBody>
          <a:bodyPr/>
          <a:lstStyle/>
          <a:p>
            <a:r>
              <a:rPr lang="en-US" dirty="0"/>
              <a:t>Discussion Questions</a:t>
            </a:r>
          </a:p>
        </p:txBody>
      </p:sp>
      <p:sp>
        <p:nvSpPr>
          <p:cNvPr id="4" name="Content Placeholder 3"/>
          <p:cNvSpPr>
            <a:spLocks noGrp="1"/>
          </p:cNvSpPr>
          <p:nvPr>
            <p:ph idx="1"/>
          </p:nvPr>
        </p:nvSpPr>
        <p:spPr/>
        <p:txBody>
          <a:bodyPr>
            <a:normAutofit/>
          </a:bodyPr>
          <a:lstStyle/>
          <a:p>
            <a:pPr lvl="0"/>
            <a:r>
              <a:rPr lang="en-US" sz="4000" dirty="0"/>
              <a:t>What type of messages and engagement strategies seem to be resonating most with your employer peers right now, particularly in light of challenges created by COVID19? And what kind of positive feedback are you hearing from employers who are trying apprenticeship for the first time? </a:t>
            </a:r>
          </a:p>
          <a:p>
            <a:endParaRPr lang="en-US" dirty="0"/>
          </a:p>
        </p:txBody>
      </p:sp>
    </p:spTree>
    <p:extLst>
      <p:ext uri="{BB962C8B-B14F-4D97-AF65-F5344CB8AC3E}">
        <p14:creationId xmlns:p14="http://schemas.microsoft.com/office/powerpoint/2010/main" val="1617618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60E1-EB04-4124-8C88-67E1C53FDF83}"/>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EFA947D1-9F30-403C-A041-964236B7C225}"/>
              </a:ext>
            </a:extLst>
          </p:cNvPr>
          <p:cNvSpPr>
            <a:spLocks noGrp="1"/>
          </p:cNvSpPr>
          <p:nvPr>
            <p:ph type="body" idx="20"/>
          </p:nvPr>
        </p:nvSpPr>
        <p:spPr/>
        <p:txBody>
          <a:bodyPr/>
          <a:lstStyle/>
          <a:p>
            <a:endParaRPr lang="en-US" dirty="0"/>
          </a:p>
        </p:txBody>
      </p:sp>
    </p:spTree>
    <p:extLst>
      <p:ext uri="{BB962C8B-B14F-4D97-AF65-F5344CB8AC3E}">
        <p14:creationId xmlns:p14="http://schemas.microsoft.com/office/powerpoint/2010/main" val="381477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4107766" y="2313782"/>
            <a:ext cx="7604584" cy="2230436"/>
          </a:xfrm>
        </p:spPr>
        <p:txBody>
          <a:bodyPr>
            <a:normAutofit/>
          </a:bodyPr>
          <a:lstStyle/>
          <a:p>
            <a:r>
              <a:rPr lang="en-US" dirty="0">
                <a:hlinkClick r:id="rId3"/>
              </a:rPr>
              <a:t>Why Apprenticeship? Employer Partners and Apprenticeship Programs</a:t>
            </a:r>
            <a:endParaRPr lang="en-US" dirty="0"/>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October 21, 2020</a:t>
            </a:r>
          </a:p>
        </p:txBody>
      </p:sp>
      <p:sp>
        <p:nvSpPr>
          <p:cNvPr id="5" name="Subtitle 3">
            <a:extLst>
              <a:ext uri="{FF2B5EF4-FFF2-40B4-BE49-F238E27FC236}">
                <a16:creationId xmlns:a16="http://schemas.microsoft.com/office/drawing/2014/main" id="{15D1C27E-D943-4713-A369-471A06660E4A}"/>
              </a:ext>
            </a:extLst>
          </p:cNvPr>
          <p:cNvSpPr txBox="1">
            <a:spLocks/>
          </p:cNvSpPr>
          <p:nvPr/>
        </p:nvSpPr>
        <p:spPr>
          <a:xfrm>
            <a:off x="5603846" y="4623210"/>
            <a:ext cx="4798656" cy="139250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5000"/>
              </a:lnSpc>
              <a:spcBef>
                <a:spcPts val="1800"/>
              </a:spcBef>
              <a:buClr>
                <a:schemeClr val="accent2"/>
              </a:buClr>
              <a:buFont typeface="Wingdings 3" panose="05040102010807070707" pitchFamily="18" charset="2"/>
              <a:buNone/>
              <a:defRPr sz="2800" kern="1200">
                <a:solidFill>
                  <a:schemeClr val="tx2"/>
                </a:solidFill>
                <a:latin typeface="+mn-lt"/>
                <a:ea typeface="+mn-ea"/>
                <a:cs typeface="+mn-cs"/>
              </a:defRPr>
            </a:lvl1pPr>
            <a:lvl2pPr marL="457200" indent="0" algn="ctr" defTabSz="914400" rtl="0" eaLnBrk="1" latinLnBrk="0" hangingPunct="1">
              <a:lnSpc>
                <a:spcPct val="95000"/>
              </a:lnSpc>
              <a:spcBef>
                <a:spcPts val="800"/>
              </a:spcBef>
              <a:buClr>
                <a:schemeClr val="accent6"/>
              </a:buClr>
              <a:buFont typeface="Wingdings 3" panose="05040102010807070707" pitchFamily="18" charset="2"/>
              <a:buNone/>
              <a:defRPr sz="2000" kern="1200">
                <a:solidFill>
                  <a:schemeClr val="bg2">
                    <a:lumMod val="25000"/>
                  </a:schemeClr>
                </a:solidFill>
                <a:latin typeface="+mn-lt"/>
                <a:ea typeface="+mn-ea"/>
                <a:cs typeface="+mn-cs"/>
              </a:defRPr>
            </a:lvl2pPr>
            <a:lvl3pPr marL="914400" indent="0" algn="ctr" defTabSz="914400" rtl="0" eaLnBrk="1" latinLnBrk="0" hangingPunct="1">
              <a:lnSpc>
                <a:spcPct val="95000"/>
              </a:lnSpc>
              <a:spcBef>
                <a:spcPts val="500"/>
              </a:spcBef>
              <a:buClr>
                <a:schemeClr val="bg1">
                  <a:lumMod val="50000"/>
                </a:schemeClr>
              </a:buClr>
              <a:buFont typeface="Wingdings 3" panose="05040102010807070707" pitchFamily="18" charset="2"/>
              <a:buNone/>
              <a:defRPr sz="1800" kern="1200">
                <a:solidFill>
                  <a:schemeClr val="bg2">
                    <a:lumMod val="25000"/>
                  </a:schemeClr>
                </a:solidFill>
                <a:latin typeface="+mn-lt"/>
                <a:ea typeface="+mn-ea"/>
                <a:cs typeface="+mn-cs"/>
              </a:defRPr>
            </a:lvl3pPr>
            <a:lvl4pPr marL="1371600" indent="0" algn="ctr" defTabSz="914400" rtl="0" eaLnBrk="1" latinLnBrk="0" hangingPunct="1">
              <a:lnSpc>
                <a:spcPct val="95000"/>
              </a:lnSpc>
              <a:spcBef>
                <a:spcPts val="500"/>
              </a:spcBef>
              <a:buClr>
                <a:schemeClr val="accent2"/>
              </a:buClr>
              <a:buFont typeface="Wingdings 3" panose="05040102010807070707" pitchFamily="18" charset="2"/>
              <a:buNone/>
              <a:defRPr sz="1600" kern="1200">
                <a:solidFill>
                  <a:schemeClr val="bg2">
                    <a:lumMod val="25000"/>
                  </a:schemeClr>
                </a:solidFill>
                <a:latin typeface="+mn-lt"/>
                <a:ea typeface="+mn-ea"/>
                <a:cs typeface="+mn-cs"/>
              </a:defRPr>
            </a:lvl4pPr>
            <a:lvl5pPr marL="1828800" indent="0" algn="ctr" defTabSz="914400" rtl="0" eaLnBrk="1" latinLnBrk="0" hangingPunct="1">
              <a:lnSpc>
                <a:spcPct val="95000"/>
              </a:lnSpc>
              <a:spcBef>
                <a:spcPts val="500"/>
              </a:spcBef>
              <a:buClr>
                <a:schemeClr val="accent6"/>
              </a:buClr>
              <a:buFont typeface="Wingdings 3" panose="05040102010807070707" pitchFamily="18" charset="2"/>
              <a:buNone/>
              <a:defRPr sz="1600" kern="1200">
                <a:solidFill>
                  <a:schemeClr val="bg2">
                    <a:lumMod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a:t>Presented By:</a:t>
            </a:r>
          </a:p>
          <a:p>
            <a:r>
              <a:rPr lang="en-US" dirty="0"/>
              <a:t>Office of Workforce Investment, Division of Strategic Investments</a:t>
            </a:r>
          </a:p>
          <a:p>
            <a:endParaRPr lang="en-US" dirty="0"/>
          </a:p>
          <a:p>
            <a:endParaRPr lang="en-US" dirty="0"/>
          </a:p>
        </p:txBody>
      </p:sp>
    </p:spTree>
    <p:extLst>
      <p:ext uri="{BB962C8B-B14F-4D97-AF65-F5344CB8AC3E}">
        <p14:creationId xmlns:p14="http://schemas.microsoft.com/office/powerpoint/2010/main" val="266355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3</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Moderator</a:t>
            </a:r>
          </a:p>
        </p:txBody>
      </p:sp>
      <p:sp>
        <p:nvSpPr>
          <p:cNvPr id="4" name="Content Placeholder 3">
            <a:extLst>
              <a:ext uri="{FF2B5EF4-FFF2-40B4-BE49-F238E27FC236}">
                <a16:creationId xmlns:a16="http://schemas.microsoft.com/office/drawing/2014/main" id="{298036D9-27CC-4B0A-8B6E-D5790E6B7F12}"/>
              </a:ext>
            </a:extLst>
          </p:cNvPr>
          <p:cNvSpPr>
            <a:spLocks noGrp="1"/>
          </p:cNvSpPr>
          <p:nvPr>
            <p:ph sz="half" idx="2"/>
          </p:nvPr>
        </p:nvSpPr>
        <p:spPr>
          <a:xfrm>
            <a:off x="4441767" y="1684897"/>
            <a:ext cx="5646057" cy="2201789"/>
          </a:xfrm>
        </p:spPr>
        <p:txBody>
          <a:bodyPr/>
          <a:lstStyle/>
          <a:p>
            <a:r>
              <a:rPr lang="en-US" dirty="0"/>
              <a:t>Cheryl Martin</a:t>
            </a:r>
          </a:p>
          <a:p>
            <a:pPr lvl="1"/>
            <a:r>
              <a:rPr lang="en-US" dirty="0"/>
              <a:t>Program Manager</a:t>
            </a:r>
          </a:p>
          <a:p>
            <a:pPr lvl="2"/>
            <a:r>
              <a:rPr lang="en-US" dirty="0"/>
              <a:t>Division of Strategic Investments</a:t>
            </a:r>
          </a:p>
          <a:p>
            <a:pPr lvl="2"/>
            <a:r>
              <a:rPr lang="en-US" dirty="0"/>
              <a:t>Employment and Training Administration</a:t>
            </a:r>
          </a:p>
        </p:txBody>
      </p:sp>
      <p:pic>
        <p:nvPicPr>
          <p:cNvPr id="14" name="Picture Placeholder 3">
            <a:extLst>
              <a:ext uri="{FF2B5EF4-FFF2-40B4-BE49-F238E27FC236}">
                <a16:creationId xmlns:a16="http://schemas.microsoft.com/office/drawing/2014/main" id="{382AD8F9-12E3-46BB-AA45-E256F5380F9D}"/>
              </a:ext>
            </a:extLst>
          </p:cNvPr>
          <p:cNvPicPr>
            <a:picLocks noChangeAspect="1"/>
          </p:cNvPicPr>
          <p:nvPr/>
        </p:nvPicPr>
        <p:blipFill>
          <a:blip r:embed="rId3" cstate="hqprint">
            <a:extLst>
              <a:ext uri="{28A0092B-C50C-407E-A947-70E740481C1C}">
                <a14:useLocalDpi xmlns:a14="http://schemas.microsoft.com/office/drawing/2010/main" val="0"/>
              </a:ext>
            </a:extLst>
          </a:blip>
          <a:srcRect t="4609" b="4609"/>
          <a:stretch>
            <a:fillRect/>
          </a:stretch>
        </p:blipFill>
        <p:spPr>
          <a:xfrm>
            <a:off x="1530088" y="1684897"/>
            <a:ext cx="1846637" cy="2133600"/>
          </a:xfrm>
          <a:prstGeom prst="rect">
            <a:avLst/>
          </a:prstGeom>
        </p:spPr>
      </p:pic>
      <p:sp>
        <p:nvSpPr>
          <p:cNvPr id="8" name="Content Placeholder 3">
            <a:extLst>
              <a:ext uri="{FF2B5EF4-FFF2-40B4-BE49-F238E27FC236}">
                <a16:creationId xmlns:a16="http://schemas.microsoft.com/office/drawing/2014/main" id="{0362DBC6-7E9B-4423-B11A-94CFF8B0880A}"/>
              </a:ext>
            </a:extLst>
          </p:cNvPr>
          <p:cNvSpPr txBox="1">
            <a:spLocks/>
          </p:cNvSpPr>
          <p:nvPr/>
        </p:nvSpPr>
        <p:spPr>
          <a:xfrm>
            <a:off x="4543367" y="3818497"/>
            <a:ext cx="5646057" cy="2201789"/>
          </a:xfrm>
          <a:prstGeom prst="rect">
            <a:avLst/>
          </a:prstGeom>
        </p:spPr>
        <p:txBody>
          <a:bodyPr vert="horz" lIns="91440" tIns="45720" rIns="91440" bIns="45720" rtlCol="0" anchor="ctr">
            <a:noAutofit/>
          </a:bodyPr>
          <a:lst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49844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a:t>
            </a:fld>
            <a:endParaRPr lang="en-US" dirty="0"/>
          </a:p>
        </p:txBody>
      </p:sp>
      <p:sp>
        <p:nvSpPr>
          <p:cNvPr id="3" name="Title 2"/>
          <p:cNvSpPr>
            <a:spLocks noGrp="1"/>
          </p:cNvSpPr>
          <p:nvPr>
            <p:ph type="title"/>
          </p:nvPr>
        </p:nvSpPr>
        <p:spPr/>
        <p:txBody>
          <a:bodyPr>
            <a:normAutofit/>
          </a:bodyPr>
          <a:lstStyle/>
          <a:p>
            <a:r>
              <a:rPr lang="en-US" dirty="0"/>
              <a:t>Today’s Panel Moderator: Office of Apprenticeship</a:t>
            </a:r>
          </a:p>
        </p:txBody>
      </p:sp>
      <p:sp>
        <p:nvSpPr>
          <p:cNvPr id="5" name="Content Placeholder 4"/>
          <p:cNvSpPr>
            <a:spLocks noGrp="1"/>
          </p:cNvSpPr>
          <p:nvPr>
            <p:ph sz="half" idx="2"/>
          </p:nvPr>
        </p:nvSpPr>
        <p:spPr>
          <a:xfrm>
            <a:off x="3721575" y="1337573"/>
            <a:ext cx="3519954" cy="2201789"/>
          </a:xfrm>
        </p:spPr>
        <p:txBody>
          <a:bodyPr/>
          <a:lstStyle/>
          <a:p>
            <a:pPr lvl="0" algn="ctr">
              <a:lnSpc>
                <a:spcPct val="100000"/>
              </a:lnSpc>
              <a:spcBef>
                <a:spcPts val="0"/>
              </a:spcBef>
              <a:buClrTx/>
              <a:defRPr/>
            </a:pPr>
            <a:endParaRPr lang="en-US" b="0" dirty="0">
              <a:ln w="0"/>
              <a:solidFill>
                <a:prstClr val="black"/>
              </a:solidFill>
              <a:effectLst>
                <a:outerShdw blurRad="38100" dist="19050" dir="2700000" algn="tl" rotWithShape="0">
                  <a:prstClr val="black">
                    <a:alpha val="40000"/>
                  </a:prstClr>
                </a:outerShdw>
              </a:effectLst>
              <a:latin typeface="Century Gothic"/>
            </a:endParaRPr>
          </a:p>
          <a:p>
            <a:r>
              <a:rPr lang="en-US" dirty="0"/>
              <a:t>Michael Qualter</a:t>
            </a:r>
          </a:p>
          <a:p>
            <a:pPr lvl="1"/>
            <a:r>
              <a:rPr lang="en-US" dirty="0"/>
              <a:t>Deputy Administrator</a:t>
            </a:r>
          </a:p>
          <a:p>
            <a:pPr lvl="2"/>
            <a:r>
              <a:rPr lang="en-US" dirty="0"/>
              <a:t>Office of Apprenticeship</a:t>
            </a:r>
          </a:p>
          <a:p>
            <a:pPr>
              <a:spcBef>
                <a:spcPts val="0"/>
              </a:spcBef>
            </a:pPr>
            <a:endParaRPr lang="en-US" dirty="0"/>
          </a:p>
        </p:txBody>
      </p:sp>
      <p:sp>
        <p:nvSpPr>
          <p:cNvPr id="11" name="Rectangle 4"/>
          <p:cNvSpPr>
            <a:spLocks noChangeArrowheads="1"/>
          </p:cNvSpPr>
          <p:nvPr/>
        </p:nvSpPr>
        <p:spPr bwMode="auto">
          <a:xfrm>
            <a:off x="927100" y="1226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748" y="1619473"/>
            <a:ext cx="1631950" cy="22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11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a:t>
            </a:fld>
            <a:endParaRPr lang="en-US" dirty="0"/>
          </a:p>
        </p:txBody>
      </p:sp>
      <p:sp>
        <p:nvSpPr>
          <p:cNvPr id="3" name="Title 2"/>
          <p:cNvSpPr>
            <a:spLocks noGrp="1"/>
          </p:cNvSpPr>
          <p:nvPr>
            <p:ph type="title"/>
          </p:nvPr>
        </p:nvSpPr>
        <p:spPr/>
        <p:txBody>
          <a:bodyPr>
            <a:normAutofit/>
          </a:bodyPr>
          <a:lstStyle/>
          <a:p>
            <a:r>
              <a:rPr lang="en-US" dirty="0"/>
              <a:t>Today’s Speakers</a:t>
            </a:r>
          </a:p>
        </p:txBody>
      </p:sp>
      <p:sp>
        <p:nvSpPr>
          <p:cNvPr id="6" name="Content Placeholder 2">
            <a:extLst>
              <a:ext uri="{FF2B5EF4-FFF2-40B4-BE49-F238E27FC236}">
                <a16:creationId xmlns:a16="http://schemas.microsoft.com/office/drawing/2014/main" id="{97050536-9415-4670-BC57-2C187410CDB3}"/>
              </a:ext>
            </a:extLst>
          </p:cNvPr>
          <p:cNvSpPr>
            <a:spLocks noGrp="1"/>
          </p:cNvSpPr>
          <p:nvPr>
            <p:ph sz="half" idx="1"/>
          </p:nvPr>
        </p:nvSpPr>
        <p:spPr>
          <a:xfrm>
            <a:off x="4505047" y="1806577"/>
            <a:ext cx="5646057" cy="2201789"/>
          </a:xfrm>
        </p:spPr>
        <p:txBody>
          <a:bodyPr/>
          <a:lstStyle/>
          <a:p>
            <a:pPr>
              <a:defRPr/>
            </a:pPr>
            <a:r>
              <a:rPr lang="en-US" dirty="0"/>
              <a:t>Will Mounts</a:t>
            </a:r>
          </a:p>
          <a:p>
            <a:pPr lvl="1">
              <a:defRPr/>
            </a:pPr>
            <a:r>
              <a:rPr lang="en-US" dirty="0"/>
              <a:t>Vice President and Board Member</a:t>
            </a:r>
          </a:p>
          <a:p>
            <a:pPr>
              <a:spcBef>
                <a:spcPts val="0"/>
              </a:spcBef>
              <a:defRPr/>
            </a:pPr>
            <a:r>
              <a:rPr lang="en-US" sz="1800" b="0" dirty="0">
                <a:ln w="0"/>
                <a:solidFill>
                  <a:prstClr val="black"/>
                </a:solidFill>
                <a:effectLst>
                  <a:outerShdw blurRad="38100" dist="19050" dir="2700000" algn="tl" rotWithShape="0">
                    <a:prstClr val="black">
                      <a:alpha val="40000"/>
                    </a:prstClr>
                  </a:outerShdw>
                </a:effectLst>
                <a:latin typeface="Century Gothic"/>
              </a:rPr>
              <a:t>       OMICO Plastics, Inc.</a:t>
            </a:r>
          </a:p>
        </p:txBody>
      </p:sp>
      <p:pic>
        <p:nvPicPr>
          <p:cNvPr id="17" name="Picture Placeholder 16"/>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1592" b="1592"/>
          <a:stretch>
            <a:fillRect/>
          </a:stretch>
        </p:blipFill>
        <p:spPr>
          <a:xfrm>
            <a:off x="1745533" y="1874766"/>
            <a:ext cx="2133600" cy="2133600"/>
          </a:xfrm>
        </p:spPr>
      </p:pic>
    </p:spTree>
    <p:extLst>
      <p:ext uri="{BB962C8B-B14F-4D97-AF65-F5344CB8AC3E}">
        <p14:creationId xmlns:p14="http://schemas.microsoft.com/office/powerpoint/2010/main" val="347984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6</a:t>
            </a:fld>
            <a:endParaRPr lang="en-US" dirty="0"/>
          </a:p>
        </p:txBody>
      </p:sp>
      <p:sp>
        <p:nvSpPr>
          <p:cNvPr id="3" name="Title 2"/>
          <p:cNvSpPr>
            <a:spLocks noGrp="1"/>
          </p:cNvSpPr>
          <p:nvPr>
            <p:ph type="title"/>
          </p:nvPr>
        </p:nvSpPr>
        <p:spPr/>
        <p:txBody>
          <a:bodyPr>
            <a:normAutofit/>
          </a:bodyPr>
          <a:lstStyle/>
          <a:p>
            <a:r>
              <a:rPr lang="en-US" dirty="0"/>
              <a:t>Today’s Speakers</a:t>
            </a:r>
          </a:p>
        </p:txBody>
      </p:sp>
      <p:pic>
        <p:nvPicPr>
          <p:cNvPr id="14" name="Picture Placeholder 1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1383348" y="1920946"/>
            <a:ext cx="2133600" cy="2133600"/>
          </a:xfrm>
        </p:spPr>
      </p:pic>
      <p:sp>
        <p:nvSpPr>
          <p:cNvPr id="12" name="Content Placeholder 2">
            <a:extLst>
              <a:ext uri="{FF2B5EF4-FFF2-40B4-BE49-F238E27FC236}">
                <a16:creationId xmlns:a16="http://schemas.microsoft.com/office/drawing/2014/main" id="{97050536-9415-4670-BC57-2C187410CDB3}"/>
              </a:ext>
            </a:extLst>
          </p:cNvPr>
          <p:cNvSpPr>
            <a:spLocks noGrp="1"/>
          </p:cNvSpPr>
          <p:nvPr>
            <p:ph sz="half" idx="1"/>
          </p:nvPr>
        </p:nvSpPr>
        <p:spPr>
          <a:xfrm>
            <a:off x="3953127" y="1920946"/>
            <a:ext cx="5646057" cy="2201789"/>
          </a:xfrm>
        </p:spPr>
        <p:txBody>
          <a:bodyPr/>
          <a:lstStyle/>
          <a:p>
            <a:r>
              <a:rPr lang="en-US" dirty="0"/>
              <a:t>Heather Terenzio</a:t>
            </a:r>
          </a:p>
          <a:p>
            <a:pPr lvl="1">
              <a:defRPr/>
            </a:pPr>
            <a:r>
              <a:rPr lang="en-US" dirty="0"/>
              <a:t>CEO and Co-Founder</a:t>
            </a:r>
          </a:p>
          <a:p>
            <a:pPr>
              <a:spcBef>
                <a:spcPts val="0"/>
              </a:spcBef>
              <a:defRPr/>
            </a:pPr>
            <a:r>
              <a:rPr lang="en-US" sz="1800" b="0" dirty="0">
                <a:ln w="0"/>
                <a:solidFill>
                  <a:prstClr val="black"/>
                </a:solidFill>
                <a:effectLst>
                  <a:outerShdw blurRad="38100" dist="19050" dir="2700000" algn="tl" rotWithShape="0">
                    <a:prstClr val="black">
                      <a:alpha val="40000"/>
                    </a:prstClr>
                  </a:outerShdw>
                </a:effectLst>
                <a:latin typeface="Century Gothic"/>
              </a:rPr>
              <a:t>       </a:t>
            </a:r>
            <a:r>
              <a:rPr lang="en-US" sz="1800" b="0" dirty="0" err="1">
                <a:ln w="0"/>
                <a:solidFill>
                  <a:prstClr val="black"/>
                </a:solidFill>
                <a:effectLst>
                  <a:outerShdw blurRad="38100" dist="19050" dir="2700000" algn="tl" rotWithShape="0">
                    <a:prstClr val="black">
                      <a:alpha val="40000"/>
                    </a:prstClr>
                  </a:outerShdw>
                </a:effectLst>
                <a:latin typeface="Century Gothic"/>
              </a:rPr>
              <a:t>Techtonic</a:t>
            </a:r>
            <a:endParaRPr lang="en-US" sz="1800" b="0" dirty="0">
              <a:ln w="0"/>
              <a:solidFill>
                <a:prstClr val="black"/>
              </a:solidFill>
              <a:effectLst>
                <a:outerShdw blurRad="38100" dist="19050" dir="2700000" algn="tl" rotWithShape="0">
                  <a:prstClr val="black">
                    <a:alpha val="40000"/>
                  </a:prstClr>
                </a:outerShdw>
              </a:effectLst>
              <a:latin typeface="Century Gothic"/>
            </a:endParaRPr>
          </a:p>
        </p:txBody>
      </p:sp>
    </p:spTree>
    <p:extLst>
      <p:ext uri="{BB962C8B-B14F-4D97-AF65-F5344CB8AC3E}">
        <p14:creationId xmlns:p14="http://schemas.microsoft.com/office/powerpoint/2010/main" val="230219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7</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normAutofit/>
          </a:bodyPr>
          <a:lstStyle/>
          <a:p>
            <a:r>
              <a:rPr lang="en-US" dirty="0"/>
              <a:t>Today’s Speakers</a:t>
            </a:r>
          </a:p>
        </p:txBody>
      </p:sp>
      <p:sp>
        <p:nvSpPr>
          <p:cNvPr id="3" name="Content Placeholder 2">
            <a:extLst>
              <a:ext uri="{FF2B5EF4-FFF2-40B4-BE49-F238E27FC236}">
                <a16:creationId xmlns:a16="http://schemas.microsoft.com/office/drawing/2014/main" id="{97050536-9415-4670-BC57-2C187410CDB3}"/>
              </a:ext>
            </a:extLst>
          </p:cNvPr>
          <p:cNvSpPr>
            <a:spLocks noGrp="1"/>
          </p:cNvSpPr>
          <p:nvPr>
            <p:ph sz="half" idx="1"/>
          </p:nvPr>
        </p:nvSpPr>
        <p:spPr>
          <a:xfrm>
            <a:off x="3732267" y="1949994"/>
            <a:ext cx="5646057" cy="2201789"/>
          </a:xfrm>
        </p:spPr>
        <p:txBody>
          <a:bodyPr/>
          <a:lstStyle/>
          <a:p>
            <a:pPr>
              <a:defRPr/>
            </a:pPr>
            <a:r>
              <a:rPr lang="en-US" dirty="0"/>
              <a:t>Brent Weil</a:t>
            </a:r>
          </a:p>
          <a:p>
            <a:pPr lvl="1">
              <a:defRPr/>
            </a:pPr>
            <a:r>
              <a:rPr lang="en-US" dirty="0"/>
              <a:t>Vice President, Workforce Development</a:t>
            </a:r>
          </a:p>
          <a:p>
            <a:pPr>
              <a:spcBef>
                <a:spcPts val="0"/>
              </a:spcBef>
              <a:defRPr/>
            </a:pPr>
            <a:r>
              <a:rPr lang="en-US" sz="1800" b="0" dirty="0">
                <a:ln w="0"/>
                <a:solidFill>
                  <a:prstClr val="black"/>
                </a:solidFill>
                <a:effectLst>
                  <a:outerShdw blurRad="38100" dist="19050" dir="2700000" algn="tl" rotWithShape="0">
                    <a:prstClr val="black">
                      <a:alpha val="40000"/>
                    </a:prstClr>
                  </a:outerShdw>
                </a:effectLst>
                <a:latin typeface="Century Gothic"/>
              </a:rPr>
              <a:t>       Argentum</a:t>
            </a:r>
          </a:p>
        </p:txBody>
      </p:sp>
      <p:pic>
        <p:nvPicPr>
          <p:cNvPr id="4" name="Picture Placeholder 3"/>
          <p:cNvPicPr>
            <a:picLocks noGrp="1" noChangeAspect="1"/>
          </p:cNvPicPr>
          <p:nvPr>
            <p:ph type="pic" sz="quarter" idx="14"/>
          </p:nvPr>
        </p:nvPicPr>
        <p:blipFill>
          <a:blip r:embed="rId3"/>
          <a:srcRect/>
          <a:stretch>
            <a:fillRect/>
          </a:stretch>
        </p:blipFill>
        <p:spPr>
          <a:xfrm>
            <a:off x="1050427" y="1949994"/>
            <a:ext cx="2133600" cy="2133600"/>
          </a:xfrm>
          <a:prstGeom prst="rect">
            <a:avLst/>
          </a:prstGeom>
        </p:spPr>
      </p:pic>
    </p:spTree>
    <p:extLst>
      <p:ext uri="{BB962C8B-B14F-4D97-AF65-F5344CB8AC3E}">
        <p14:creationId xmlns:p14="http://schemas.microsoft.com/office/powerpoint/2010/main" val="1333259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8</a:t>
            </a:fld>
            <a:endParaRPr lang="en-US" dirty="0"/>
          </a:p>
        </p:txBody>
      </p:sp>
      <p:sp>
        <p:nvSpPr>
          <p:cNvPr id="3" name="Title 2"/>
          <p:cNvSpPr>
            <a:spLocks noGrp="1"/>
          </p:cNvSpPr>
          <p:nvPr>
            <p:ph type="title"/>
          </p:nvPr>
        </p:nvSpPr>
        <p:spPr/>
        <p:txBody>
          <a:bodyPr/>
          <a:lstStyle/>
          <a:p>
            <a:r>
              <a:rPr lang="en-US" dirty="0"/>
              <a:t>Discussion Questions</a:t>
            </a:r>
          </a:p>
        </p:txBody>
      </p:sp>
      <p:sp>
        <p:nvSpPr>
          <p:cNvPr id="4" name="Content Placeholder 3"/>
          <p:cNvSpPr>
            <a:spLocks noGrp="1"/>
          </p:cNvSpPr>
          <p:nvPr>
            <p:ph idx="1"/>
          </p:nvPr>
        </p:nvSpPr>
        <p:spPr/>
        <p:txBody>
          <a:bodyPr>
            <a:normAutofit/>
          </a:bodyPr>
          <a:lstStyle/>
          <a:p>
            <a:pPr lvl="0"/>
            <a:r>
              <a:rPr lang="en-US" sz="4000" dirty="0"/>
              <a:t>There are many workforce development approaches… Can you give us some insight into why this business decision was made? Specifically, why apprenticeship? </a:t>
            </a:r>
          </a:p>
          <a:p>
            <a:pPr marL="0" indent="0">
              <a:buNone/>
            </a:pPr>
            <a:endParaRPr lang="en-US" dirty="0"/>
          </a:p>
        </p:txBody>
      </p:sp>
    </p:spTree>
    <p:extLst>
      <p:ext uri="{BB962C8B-B14F-4D97-AF65-F5344CB8AC3E}">
        <p14:creationId xmlns:p14="http://schemas.microsoft.com/office/powerpoint/2010/main" val="353830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9</a:t>
            </a:fld>
            <a:endParaRPr lang="en-US" dirty="0"/>
          </a:p>
        </p:txBody>
      </p:sp>
      <p:sp>
        <p:nvSpPr>
          <p:cNvPr id="3" name="Title 2"/>
          <p:cNvSpPr>
            <a:spLocks noGrp="1"/>
          </p:cNvSpPr>
          <p:nvPr>
            <p:ph type="title"/>
          </p:nvPr>
        </p:nvSpPr>
        <p:spPr/>
        <p:txBody>
          <a:bodyPr/>
          <a:lstStyle/>
          <a:p>
            <a:r>
              <a:rPr lang="en-US" dirty="0"/>
              <a:t>Discussion Questions</a:t>
            </a:r>
          </a:p>
        </p:txBody>
      </p:sp>
      <p:sp>
        <p:nvSpPr>
          <p:cNvPr id="4" name="Content Placeholder 3"/>
          <p:cNvSpPr>
            <a:spLocks noGrp="1"/>
          </p:cNvSpPr>
          <p:nvPr>
            <p:ph idx="1"/>
          </p:nvPr>
        </p:nvSpPr>
        <p:spPr/>
        <p:txBody>
          <a:bodyPr>
            <a:normAutofit/>
          </a:bodyPr>
          <a:lstStyle/>
          <a:p>
            <a:r>
              <a:rPr lang="en-US" sz="4000" dirty="0"/>
              <a:t>Every program has a recipe for success and there are certainly cross cutting success factors. What are the key factors that contributed to the successful launch of your apprenticeship program?</a:t>
            </a:r>
          </a:p>
          <a:p>
            <a:endParaRPr lang="en-US" dirty="0"/>
          </a:p>
        </p:txBody>
      </p:sp>
    </p:spTree>
    <p:extLst>
      <p:ext uri="{BB962C8B-B14F-4D97-AF65-F5344CB8AC3E}">
        <p14:creationId xmlns:p14="http://schemas.microsoft.com/office/powerpoint/2010/main" val="22068627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ad Before You Proceed: Instructions for Use &amp;amp; Legal Compliance&amp;quot;&quot;/&gt;&lt;property id=&quot;20307&quot; value=&quot;305&quot;/&gt;&lt;/object&gt;&lt;object type=&quot;3&quot; unique_id=&quot;10004&quot;&gt;&lt;property id=&quot;20148&quot; value=&quot;5&quot;/&gt;&lt;property id=&quot;20300&quot; value=&quot;Slide 2 - &amp;quot;Why Apprenticeship? Employer Partners and Apprenticeship Programs&amp;quot;&quot;/&gt;&lt;property id=&quot;20307&quot; value=&quot;256&quot;/&gt;&lt;/object&gt;&lt;object type=&quot;3&quot; unique_id=&quot;10005&quot;&gt;&lt;property id=&quot;20148&quot; value=&quot;5&quot;/&gt;&lt;property id=&quot;20300&quot; value=&quot;Slide 3 - &amp;quot;Today’s Moderator&amp;quot;&quot;/&gt;&lt;property id=&quot;20307&quot; value=&quot;343&quot;/&gt;&lt;/object&gt;&lt;object type=&quot;3&quot; unique_id=&quot;10006&quot;&gt;&lt;property id=&quot;20148&quot; value=&quot;5&quot;/&gt;&lt;property id=&quot;20300&quot; value=&quot;Slide 4 - &amp;quot;Today’s Panel Moderator: Office of Apprenticeship&amp;quot;&quot;/&gt;&lt;property id=&quot;20307&quot; value=&quot;470&quot;/&gt;&lt;/object&gt;&lt;object type=&quot;3&quot; unique_id=&quot;10007&quot;&gt;&lt;property id=&quot;20148&quot; value=&quot;5&quot;/&gt;&lt;property id=&quot;20300&quot; value=&quot;Slide 5 - &amp;quot;Today’s Speakers&amp;quot;&quot;/&gt;&lt;property id=&quot;20307&quot; value=&quot;466&quot;/&gt;&lt;/object&gt;&lt;object type=&quot;3&quot; unique_id=&quot;10008&quot;&gt;&lt;property id=&quot;20148&quot; value=&quot;5&quot;/&gt;&lt;property id=&quot;20300&quot; value=&quot;Slide 6 - &amp;quot;Today’s Speakers&amp;quot;&quot;/&gt;&lt;property id=&quot;20307&quot; value=&quot;464&quot;/&gt;&lt;/object&gt;&lt;object type=&quot;3&quot; unique_id=&quot;10009&quot;&gt;&lt;property id=&quot;20148&quot; value=&quot;5&quot;/&gt;&lt;property id=&quot;20300&quot; value=&quot;Slide 7 - &amp;quot;Today’s Speakers&amp;quot;&quot;/&gt;&lt;property id=&quot;20307&quot; value=&quot;393&quot;/&gt;&lt;/object&gt;&lt;object type=&quot;3&quot; unique_id=&quot;10010&quot;&gt;&lt;property id=&quot;20148&quot; value=&quot;5&quot;/&gt;&lt;property id=&quot;20300&quot; value=&quot;Slide 8 - &amp;quot;Discussion Questions&amp;quot;&quot;/&gt;&lt;property id=&quot;20307&quot; value=&quot;471&quot;/&gt;&lt;/object&gt;&lt;object type=&quot;3&quot; unique_id=&quot;10011&quot;&gt;&lt;property id=&quot;20148&quot; value=&quot;5&quot;/&gt;&lt;property id=&quot;20300&quot; value=&quot;Slide 9 - &amp;quot;Discussion Questions&amp;quot;&quot;/&gt;&lt;property id=&quot;20307&quot; value=&quot;472&quot;/&gt;&lt;/object&gt;&lt;object type=&quot;3&quot; unique_id=&quot;10012&quot;&gt;&lt;property id=&quot;20148&quot; value=&quot;5&quot;/&gt;&lt;property id=&quot;20300&quot; value=&quot;Slide 10 - &amp;quot;Discussion Questions&amp;quot;&quot;/&gt;&lt;property id=&quot;20307&quot; value=&quot;473&quot;/&gt;&lt;/object&gt;&lt;object type=&quot;3&quot; unique_id=&quot;10013&quot;&gt;&lt;property id=&quot;20148&quot; value=&quot;5&quot;/&gt;&lt;property id=&quot;20300&quot; value=&quot;Slide 11 - &amp;quot;Discussion Questions&amp;quot;&quot;/&gt;&lt;property id=&quot;20307&quot; value=&quot;475&quot;/&gt;&lt;/object&gt;&lt;object type=&quot;3&quot; unique_id=&quot;10014&quot;&gt;&lt;property id=&quot;20148&quot; value=&quot;5&quot;/&gt;&lt;property id=&quot;20300&quot; value=&quot;Slide 12 - &amp;quot;Argentum: Return on Investment&amp;quot;&quot;/&gt;&lt;property id=&quot;20307&quot; value=&quot;469&quot;/&gt;&lt;/object&gt;&lt;object type=&quot;3&quot; unique_id=&quot;10015&quot;&gt;&lt;property id=&quot;20148&quot; value=&quot;5&quot;/&gt;&lt;property id=&quot;20300&quot; value=&quot;Slide 13 - &amp;quot;OMICO Plastics: Return on Investment&amp;quot;&quot;/&gt;&lt;property id=&quot;20307&quot; value=&quot;323&quot;/&gt;&lt;/object&gt;&lt;object type=&quot;3&quot; unique_id=&quot;10016&quot;&gt;&lt;property id=&quot;20148&quot; value=&quot;5&quot;/&gt;&lt;property id=&quot;20300&quot; value=&quot;Slide 14 - &amp;quot;Techtonic: Return on Investment&amp;quot;&quot;/&gt;&lt;property id=&quot;20307&quot; value=&quot;467&quot;/&gt;&lt;/object&gt;&lt;object type=&quot;3&quot; unique_id=&quot;10017&quot;&gt;&lt;property id=&quot;20148&quot; value=&quot;5&quot;/&gt;&lt;property id=&quot;20300&quot; value=&quot;Slide 15 - &amp;quot;Discussion Questions&amp;quot;&quot;/&gt;&lt;property id=&quot;20307&quot; value=&quot;474&quot;/&gt;&lt;/object&gt;&lt;object type=&quot;3&quot; unique_id=&quot;10018&quot;&gt;&lt;property id=&quot;20148&quot; value=&quot;5&quot;/&gt;&lt;property id=&quot;20300&quot; value=&quot;Slide 16 - &amp;quot;Thank you!&amp;quot;&quot;/&gt;&lt;property id=&quot;20307&quot; value=&quot;339&quot;/&gt;&lt;/object&gt;&lt;/object&gt;&lt;object type=&quot;8&quot; unique_id=&quot;10036&quot;&gt;&lt;/object&gt;&lt;/object&gt;&lt;/database&gt;"/>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3.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A08CCE7-09D3-44C4-9BF7-902DD935D8F1}">
  <ds:schemaRefs>
    <ds:schemaRef ds:uri="http://schemas.microsoft.com/sharepoint/v3/contenttype/forms"/>
  </ds:schemaRefs>
</ds:datastoreItem>
</file>

<file path=customXml/itemProps2.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3.xml><?xml version="1.0" encoding="utf-8"?>
<ds:datastoreItem xmlns:ds="http://schemas.openxmlformats.org/officeDocument/2006/customXml" ds:itemID="{3E918D47-30CA-4071-A194-55338BA81F01}"/>
</file>

<file path=customXml/itemProps4.xml><?xml version="1.0" encoding="utf-8"?>
<ds:datastoreItem xmlns:ds="http://schemas.openxmlformats.org/officeDocument/2006/customXml" ds:itemID="{A66967E3-1049-4557-AB26-9689F1BC7F5F}">
  <ds:schemaRefs>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568424f6-90d6-4a87-9cd2-22bbffa31fa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9414</TotalTime>
  <Words>706</Words>
  <Application>Microsoft Office PowerPoint</Application>
  <PresentationFormat>Widescreen</PresentationFormat>
  <Paragraphs>94</Paragraphs>
  <Slides>16</Slides>
  <Notes>11</Notes>
  <HiddenSlides>1</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16</vt:i4>
      </vt:variant>
    </vt:vector>
  </HeadingPairs>
  <TitlesOfParts>
    <vt:vector size="34" baseType="lpstr">
      <vt:lpstr>Arial</vt:lpstr>
      <vt:lpstr>Calibri</vt:lpstr>
      <vt:lpstr>Calibri Light</vt:lpstr>
      <vt:lpstr>Century Gothic</vt:lpstr>
      <vt:lpstr>Franklin Gothic Book</vt:lpstr>
      <vt:lpstr>Franklin Gothic Demi</vt:lpstr>
      <vt:lpstr>Franklin Gothic Medium</vt:lpstr>
      <vt:lpstr>Times New Roman</vt:lpstr>
      <vt:lpstr>Webdings</vt:lpstr>
      <vt:lpstr>Wingdings</vt:lpstr>
      <vt:lpstr>Wingdings 2</vt:lpstr>
      <vt:lpstr>Wingdings 3</vt:lpstr>
      <vt:lpstr>General Content</vt:lpstr>
      <vt:lpstr>Special Content</vt:lpstr>
      <vt:lpstr>People Slides</vt:lpstr>
      <vt:lpstr>Interactive Slides</vt:lpstr>
      <vt:lpstr>Custom Design</vt:lpstr>
      <vt:lpstr>Infographic Layouts</vt:lpstr>
      <vt:lpstr>Read Before You Proceed: Instructions for Use &amp; Legal Compliance</vt:lpstr>
      <vt:lpstr>Why Apprenticeship? Employer Partners and Apprenticeship Programs</vt:lpstr>
      <vt:lpstr>Today’s Moderator</vt:lpstr>
      <vt:lpstr>Today’s Panel Moderator: Office of Apprenticeship</vt:lpstr>
      <vt:lpstr>Today’s Speakers</vt:lpstr>
      <vt:lpstr>Today’s Speakers</vt:lpstr>
      <vt:lpstr>Today’s Speakers</vt:lpstr>
      <vt:lpstr>Discussion Questions</vt:lpstr>
      <vt:lpstr>Discussion Questions</vt:lpstr>
      <vt:lpstr>Discussion Questions</vt:lpstr>
      <vt:lpstr>Discussion Questions</vt:lpstr>
      <vt:lpstr>Argentum: Return on Investment</vt:lpstr>
      <vt:lpstr>OMICO Plastics: Return on Investment</vt:lpstr>
      <vt:lpstr>Techtonic: Return on Investment</vt:lpstr>
      <vt:lpstr>Discussion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609</cp:revision>
  <dcterms:created xsi:type="dcterms:W3CDTF">2019-06-21T16:58:05Z</dcterms:created>
  <dcterms:modified xsi:type="dcterms:W3CDTF">2020-10-21T13:27:57Z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ies>
</file>