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eg"/>
  <Override PartName="/ppt/notesSlides/notesSlide3.xml" ContentType="application/vnd.openxmlformats-officedocument.presentationml.notesSlide+xml"/>
  <Override PartName="/ppt/media/image1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12" r:id="rId5"/>
    <p:sldMasterId id="2147483724" r:id="rId6"/>
  </p:sldMasterIdLst>
  <p:notesMasterIdLst>
    <p:notesMasterId r:id="rId42"/>
  </p:notesMasterIdLst>
  <p:handoutMasterIdLst>
    <p:handoutMasterId r:id="rId43"/>
  </p:handoutMasterIdLst>
  <p:sldIdLst>
    <p:sldId id="261" r:id="rId7"/>
    <p:sldId id="513" r:id="rId8"/>
    <p:sldId id="546" r:id="rId9"/>
    <p:sldId id="554" r:id="rId10"/>
    <p:sldId id="545" r:id="rId11"/>
    <p:sldId id="541" r:id="rId12"/>
    <p:sldId id="507" r:id="rId13"/>
    <p:sldId id="494" r:id="rId14"/>
    <p:sldId id="548" r:id="rId15"/>
    <p:sldId id="549" r:id="rId16"/>
    <p:sldId id="550" r:id="rId17"/>
    <p:sldId id="551" r:id="rId18"/>
    <p:sldId id="552" r:id="rId19"/>
    <p:sldId id="257" r:id="rId20"/>
    <p:sldId id="258" r:id="rId21"/>
    <p:sldId id="259" r:id="rId22"/>
    <p:sldId id="260" r:id="rId23"/>
    <p:sldId id="553" r:id="rId24"/>
    <p:sldId id="268" r:id="rId25"/>
    <p:sldId id="256" r:id="rId26"/>
    <p:sldId id="264" r:id="rId27"/>
    <p:sldId id="271" r:id="rId28"/>
    <p:sldId id="279" r:id="rId29"/>
    <p:sldId id="280" r:id="rId30"/>
    <p:sldId id="266" r:id="rId31"/>
    <p:sldId id="281" r:id="rId32"/>
    <p:sldId id="273" r:id="rId33"/>
    <p:sldId id="282" r:id="rId34"/>
    <p:sldId id="275" r:id="rId35"/>
    <p:sldId id="285" r:id="rId36"/>
    <p:sldId id="276" r:id="rId37"/>
    <p:sldId id="283" r:id="rId38"/>
    <p:sldId id="272" r:id="rId39"/>
    <p:sldId id="267" r:id="rId40"/>
    <p:sldId id="511" r:id="rId41"/>
  </p:sldIdLst>
  <p:sldSz cx="9144000" cy="6858000" type="screen4x3"/>
  <p:notesSz cx="7023100" cy="9309100"/>
  <p:custDataLst>
    <p:tags r:id="rId4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6C8"/>
    <a:srgbClr val="4D4D4D"/>
    <a:srgbClr val="D14C27"/>
    <a:srgbClr val="F6F8FA"/>
    <a:srgbClr val="303745"/>
    <a:srgbClr val="F58025"/>
    <a:srgbClr val="1C4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A97CB-044B-47A9-9BF1-1CF36DDCCA1F}" v="117" dt="2024-10-15T16:52:31.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2" autoAdjust="0"/>
    <p:restoredTop sz="94379" autoAdjust="0"/>
  </p:normalViewPr>
  <p:slideViewPr>
    <p:cSldViewPr snapToGrid="0">
      <p:cViewPr varScale="1">
        <p:scale>
          <a:sx n="114" d="100"/>
          <a:sy n="114" d="100"/>
        </p:scale>
        <p:origin x="1140"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10/25/2024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10/25/2024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a:p>
        </p:txBody>
      </p:sp>
    </p:spTree>
    <p:extLst>
      <p:ext uri="{BB962C8B-B14F-4D97-AF65-F5344CB8AC3E}">
        <p14:creationId xmlns:p14="http://schemas.microsoft.com/office/powerpoint/2010/main" val="396217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213477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35</a:t>
            </a:fld>
            <a:endParaRPr lang="en-US"/>
          </a:p>
        </p:txBody>
      </p:sp>
    </p:spTree>
    <p:extLst>
      <p:ext uri="{BB962C8B-B14F-4D97-AF65-F5344CB8AC3E}">
        <p14:creationId xmlns:p14="http://schemas.microsoft.com/office/powerpoint/2010/main" val="31207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130138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37285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227669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313148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168884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235110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865465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0A7F-3757-8120-43DD-C8BD6207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560C1-0042-D775-E9B7-13AE34460E6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4A7E-7BCC-E6C6-B13A-2A3C3886030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642D1-FA49-64E2-ABC3-EBA1FA3EB803}"/>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6" name="Footer Placeholder 5">
            <a:extLst>
              <a:ext uri="{FF2B5EF4-FFF2-40B4-BE49-F238E27FC236}">
                <a16:creationId xmlns:a16="http://schemas.microsoft.com/office/drawing/2014/main" id="{E605AB90-ABF3-A5AF-89B6-66A5D4115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2C32B-2629-2B83-2067-6A9DA11843D1}"/>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25476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61AB-85C3-6F6D-8ED5-1BA917839F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2D4EA-8C4C-4023-FAD1-536BEA3878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1403B-1C88-C9A0-5EC8-C1F8EDCD09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4A1AF-BB07-9E58-655F-E72BAA3C4D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1437A-4F4D-C5B7-2566-F5944C6C8C0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21180-578B-578A-0318-83399308E1C3}"/>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8" name="Footer Placeholder 7">
            <a:extLst>
              <a:ext uri="{FF2B5EF4-FFF2-40B4-BE49-F238E27FC236}">
                <a16:creationId xmlns:a16="http://schemas.microsoft.com/office/drawing/2014/main" id="{8AC43AE8-4A08-BBB4-CF70-EB9A28EA5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AD448-73B0-4CD6-8316-7F6499115C9D}"/>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37757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7880-2430-5195-20AE-F5BBBD00B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8E60A-B150-2C6B-1ACB-04B726880F0A}"/>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4" name="Footer Placeholder 3">
            <a:extLst>
              <a:ext uri="{FF2B5EF4-FFF2-40B4-BE49-F238E27FC236}">
                <a16:creationId xmlns:a16="http://schemas.microsoft.com/office/drawing/2014/main" id="{957E6827-7223-0D5A-DA67-67D3AD71C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41C7D1-8719-68CD-7E59-367DFDC4ECA0}"/>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1889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EBA00-908B-69E6-B237-62E1BDF38D2D}"/>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3" name="Footer Placeholder 2">
            <a:extLst>
              <a:ext uri="{FF2B5EF4-FFF2-40B4-BE49-F238E27FC236}">
                <a16:creationId xmlns:a16="http://schemas.microsoft.com/office/drawing/2014/main" id="{BC5669E5-8DAE-27DE-C3B2-AB5E3FAD9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0A6E1-869F-F6CD-50CD-1279AC12BDB7}"/>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78107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7E60-BB6A-5C90-2F3D-3852066EC3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51A75C-8C8D-0908-8E59-1DB5933FDA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4DE4-1018-A7FF-080B-CDE6917F9B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91F1F9-8AED-7DB9-F4DA-B47540BF4BB7}"/>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6" name="Footer Placeholder 5">
            <a:extLst>
              <a:ext uri="{FF2B5EF4-FFF2-40B4-BE49-F238E27FC236}">
                <a16:creationId xmlns:a16="http://schemas.microsoft.com/office/drawing/2014/main" id="{12CA3AE7-3BBC-25CE-3FBF-E61B951A8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B3845-7075-E037-4D90-C143FC1C6262}"/>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55979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DD06-9A62-F1EC-77BE-B13FB439F9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1BF7E36-1DE8-3F7C-65D8-F6EEEB168F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FF70F4D-BC77-F02D-52F0-4285BF7113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6313E7-2633-8620-9E82-2B077B47264F}"/>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6" name="Footer Placeholder 5">
            <a:extLst>
              <a:ext uri="{FF2B5EF4-FFF2-40B4-BE49-F238E27FC236}">
                <a16:creationId xmlns:a16="http://schemas.microsoft.com/office/drawing/2014/main" id="{6C338485-979E-36A2-3978-A4BE17824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4A828-EE26-B6A8-AAA8-63E463FC3D55}"/>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370311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7238-A27A-D8CC-B928-3BF9E1143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8A16F-3008-2016-B294-F04C556D0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8313E-9A35-F1E3-7276-535B917D79FC}"/>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5" name="Footer Placeholder 4">
            <a:extLst>
              <a:ext uri="{FF2B5EF4-FFF2-40B4-BE49-F238E27FC236}">
                <a16:creationId xmlns:a16="http://schemas.microsoft.com/office/drawing/2014/main" id="{D6CE3394-88F8-E328-F557-3498423CB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71297-EE68-99DC-E478-B04AE0AC38F2}"/>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00651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179C0-EC0A-257F-E07C-6E8ED0103B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719A6-31C2-8EB4-8716-CC4BB9B7FF2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D01C8-1171-48F9-EA13-134B235F4B0A}"/>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5" name="Footer Placeholder 4">
            <a:extLst>
              <a:ext uri="{FF2B5EF4-FFF2-40B4-BE49-F238E27FC236}">
                <a16:creationId xmlns:a16="http://schemas.microsoft.com/office/drawing/2014/main" id="{3D6183F1-345B-F329-52B7-DE62AFD04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ED609-D1FD-C082-0B30-46EDC3186497}"/>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5066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D4B6F"/>
          </a:solidFill>
        </p:spPr>
        <p:txBody>
          <a:bodyPr wrap="square" lIns="0" tIns="0" rIns="0" bIns="0" rtlCol="0"/>
          <a:lstStyle/>
          <a:p>
            <a:endParaRPr sz="1013"/>
          </a:p>
        </p:txBody>
      </p:sp>
      <p:pic>
        <p:nvPicPr>
          <p:cNvPr id="17" name="bg object 17"/>
          <p:cNvPicPr/>
          <p:nvPr/>
        </p:nvPicPr>
        <p:blipFill>
          <a:blip r:embed="rId2" cstate="print"/>
          <a:stretch>
            <a:fillRect/>
          </a:stretch>
        </p:blipFill>
        <p:spPr>
          <a:xfrm>
            <a:off x="4944617" y="227996"/>
            <a:ext cx="1981962" cy="6380816"/>
          </a:xfrm>
          <a:prstGeom prst="rect">
            <a:avLst/>
          </a:prstGeom>
        </p:spPr>
      </p:pic>
      <p:pic>
        <p:nvPicPr>
          <p:cNvPr id="18" name="bg object 18"/>
          <p:cNvPicPr/>
          <p:nvPr/>
        </p:nvPicPr>
        <p:blipFill>
          <a:blip r:embed="rId3" cstate="print"/>
          <a:stretch>
            <a:fillRect/>
          </a:stretch>
        </p:blipFill>
        <p:spPr>
          <a:xfrm>
            <a:off x="2844926" y="224029"/>
            <a:ext cx="1983105" cy="6385559"/>
          </a:xfrm>
          <a:prstGeom prst="rect">
            <a:avLst/>
          </a:prstGeom>
        </p:spPr>
      </p:pic>
      <p:pic>
        <p:nvPicPr>
          <p:cNvPr id="19" name="bg object 19"/>
          <p:cNvPicPr/>
          <p:nvPr/>
        </p:nvPicPr>
        <p:blipFill>
          <a:blip r:embed="rId4" cstate="print"/>
          <a:stretch>
            <a:fillRect/>
          </a:stretch>
        </p:blipFill>
        <p:spPr>
          <a:xfrm>
            <a:off x="7044308" y="224029"/>
            <a:ext cx="1981962" cy="6385559"/>
          </a:xfrm>
          <a:prstGeom prst="rect">
            <a:avLst/>
          </a:prstGeom>
        </p:spPr>
      </p:pic>
      <p:sp>
        <p:nvSpPr>
          <p:cNvPr id="2" name="Holder 2"/>
          <p:cNvSpPr>
            <a:spLocks noGrp="1"/>
          </p:cNvSpPr>
          <p:nvPr>
            <p:ph type="ctrTitle"/>
          </p:nvPr>
        </p:nvSpPr>
        <p:spPr>
          <a:xfrm>
            <a:off x="643819" y="196649"/>
            <a:ext cx="1478279" cy="369332"/>
          </a:xfrm>
          <a:prstGeom prst="rect">
            <a:avLst/>
          </a:prstGeom>
        </p:spPr>
        <p:txBody>
          <a:bodyPr wrap="square" lIns="0" tIns="0" rIns="0" bIns="0">
            <a:spAutoFit/>
          </a:bodyPr>
          <a:lstStyle>
            <a:lvl1pPr>
              <a:defRPr sz="2400" b="0" i="0">
                <a:solidFill>
                  <a:schemeClr val="bg1"/>
                </a:solidFill>
                <a:latin typeface="Palatino Linotype"/>
                <a:cs typeface="Palatino Linotype"/>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10/25/2024</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Georgia"/>
                <a:cs typeface="Georgia"/>
              </a:defRPr>
            </a:lvl1pPr>
          </a:lstStyle>
          <a:p>
            <a:pPr marL="9525">
              <a:lnSpc>
                <a:spcPts val="1248"/>
              </a:lnSpc>
            </a:pPr>
            <a:r>
              <a:rPr lang="en-US"/>
              <a:t>Illinois’</a:t>
            </a:r>
            <a:r>
              <a:rPr lang="en-US" spc="-26"/>
              <a:t> </a:t>
            </a:r>
            <a:r>
              <a:rPr lang="en-US"/>
              <a:t>2024</a:t>
            </a:r>
            <a:r>
              <a:rPr lang="en-US" spc="-11"/>
              <a:t> </a:t>
            </a:r>
            <a:r>
              <a:rPr lang="en-US"/>
              <a:t>Economic</a:t>
            </a:r>
            <a:r>
              <a:rPr lang="en-US" spc="-30"/>
              <a:t> </a:t>
            </a:r>
            <a:r>
              <a:rPr lang="en-US"/>
              <a:t>Growth</a:t>
            </a:r>
            <a:r>
              <a:rPr lang="en-US" spc="-19"/>
              <a:t> </a:t>
            </a:r>
            <a:r>
              <a:rPr lang="en-US"/>
              <a:t>Plan</a:t>
            </a:r>
            <a:r>
              <a:rPr lang="en-US" spc="-30"/>
              <a:t> </a:t>
            </a:r>
            <a:r>
              <a:rPr lang="en-US"/>
              <a:t>|</a:t>
            </a:r>
            <a:r>
              <a:rPr lang="en-US" spc="-15"/>
              <a:t> </a:t>
            </a:r>
            <a:fld id="{81D60167-4931-47E6-BA6A-407CBD079E47}" type="slidenum">
              <a:rPr lang="en-US" spc="-38" smtClean="0"/>
              <a:pPr marL="9525">
                <a:lnSpc>
                  <a:spcPts val="1248"/>
                </a:lnSpc>
              </a:pPr>
              <a:t>‹#›</a:t>
            </a:fld>
            <a:endParaRPr lang="en-US" spc="-38" dirty="0"/>
          </a:p>
        </p:txBody>
      </p:sp>
    </p:spTree>
    <p:extLst>
      <p:ext uri="{BB962C8B-B14F-4D97-AF65-F5344CB8AC3E}">
        <p14:creationId xmlns:p14="http://schemas.microsoft.com/office/powerpoint/2010/main" val="118103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71678" y="756108"/>
            <a:ext cx="2337911" cy="369332"/>
          </a:xfrm>
        </p:spPr>
        <p:txBody>
          <a:bodyPr lIns="0" tIns="0" rIns="0" bIns="0"/>
          <a:lstStyle>
            <a:lvl1pPr>
              <a:defRPr sz="24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10/25/2024</a:t>
            </a:fld>
            <a:endParaRPr lang="en-US"/>
          </a:p>
        </p:txBody>
      </p:sp>
      <p:sp>
        <p:nvSpPr>
          <p:cNvPr id="6" name="Holder 6"/>
          <p:cNvSpPr>
            <a:spLocks noGrp="1"/>
          </p:cNvSpPr>
          <p:nvPr>
            <p:ph type="sldNum" sz="quarter" idx="7"/>
          </p:nvPr>
        </p:nvSpPr>
        <p:spPr/>
        <p:txBody>
          <a:bodyPr lIns="0" tIns="0" rIns="0" bIns="0"/>
          <a:lstStyle>
            <a:lvl1pPr>
              <a:defRPr sz="1050" b="0" i="0">
                <a:solidFill>
                  <a:schemeClr val="bg1"/>
                </a:solidFill>
                <a:latin typeface="Georgia"/>
                <a:cs typeface="Georgia"/>
              </a:defRPr>
            </a:lvl1pPr>
          </a:lstStyle>
          <a:p>
            <a:pPr marL="9525">
              <a:lnSpc>
                <a:spcPts val="1248"/>
              </a:lnSpc>
            </a:pPr>
            <a:r>
              <a:rPr lang="en-US"/>
              <a:t>Illinois’</a:t>
            </a:r>
            <a:r>
              <a:rPr lang="en-US" spc="-26"/>
              <a:t> </a:t>
            </a:r>
            <a:r>
              <a:rPr lang="en-US"/>
              <a:t>2024</a:t>
            </a:r>
            <a:r>
              <a:rPr lang="en-US" spc="-11"/>
              <a:t> </a:t>
            </a:r>
            <a:r>
              <a:rPr lang="en-US"/>
              <a:t>Economic</a:t>
            </a:r>
            <a:r>
              <a:rPr lang="en-US" spc="-30"/>
              <a:t> </a:t>
            </a:r>
            <a:r>
              <a:rPr lang="en-US"/>
              <a:t>Growth</a:t>
            </a:r>
            <a:r>
              <a:rPr lang="en-US" spc="-19"/>
              <a:t> </a:t>
            </a:r>
            <a:r>
              <a:rPr lang="en-US"/>
              <a:t>Plan</a:t>
            </a:r>
            <a:r>
              <a:rPr lang="en-US" spc="-30"/>
              <a:t> </a:t>
            </a:r>
            <a:r>
              <a:rPr lang="en-US"/>
              <a:t>|</a:t>
            </a:r>
            <a:r>
              <a:rPr lang="en-US" spc="-15"/>
              <a:t> </a:t>
            </a:r>
            <a:fld id="{81D60167-4931-47E6-BA6A-407CBD079E47}" type="slidenum">
              <a:rPr lang="en-US" spc="-38" smtClean="0"/>
              <a:pPr marL="9525">
                <a:lnSpc>
                  <a:spcPts val="1248"/>
                </a:lnSpc>
              </a:pPr>
              <a:t>‹#›</a:t>
            </a:fld>
            <a:endParaRPr lang="en-US" spc="-38" dirty="0"/>
          </a:p>
        </p:txBody>
      </p:sp>
    </p:spTree>
    <p:extLst>
      <p:ext uri="{BB962C8B-B14F-4D97-AF65-F5344CB8AC3E}">
        <p14:creationId xmlns:p14="http://schemas.microsoft.com/office/powerpoint/2010/main" val="145870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371678" y="756108"/>
            <a:ext cx="2337911" cy="369332"/>
          </a:xfrm>
        </p:spPr>
        <p:txBody>
          <a:bodyPr lIns="0" tIns="0" rIns="0" bIns="0"/>
          <a:lstStyle>
            <a:lvl1pPr>
              <a:defRPr sz="24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10/25/2024</a:t>
            </a:fld>
            <a:endParaRPr lang="en-US"/>
          </a:p>
        </p:txBody>
      </p:sp>
      <p:sp>
        <p:nvSpPr>
          <p:cNvPr id="7" name="Holder 7"/>
          <p:cNvSpPr>
            <a:spLocks noGrp="1"/>
          </p:cNvSpPr>
          <p:nvPr>
            <p:ph type="sldNum" sz="quarter" idx="7"/>
          </p:nvPr>
        </p:nvSpPr>
        <p:spPr/>
        <p:txBody>
          <a:bodyPr lIns="0" tIns="0" rIns="0" bIns="0"/>
          <a:lstStyle>
            <a:lvl1pPr>
              <a:defRPr sz="1050" b="0" i="0">
                <a:solidFill>
                  <a:schemeClr val="bg1"/>
                </a:solidFill>
                <a:latin typeface="Georgia"/>
                <a:cs typeface="Georgia"/>
              </a:defRPr>
            </a:lvl1pPr>
          </a:lstStyle>
          <a:p>
            <a:pPr marL="9525">
              <a:lnSpc>
                <a:spcPts val="1248"/>
              </a:lnSpc>
            </a:pPr>
            <a:r>
              <a:rPr lang="en-US"/>
              <a:t>Illinois’</a:t>
            </a:r>
            <a:r>
              <a:rPr lang="en-US" spc="-26"/>
              <a:t> </a:t>
            </a:r>
            <a:r>
              <a:rPr lang="en-US"/>
              <a:t>2024</a:t>
            </a:r>
            <a:r>
              <a:rPr lang="en-US" spc="-11"/>
              <a:t> </a:t>
            </a:r>
            <a:r>
              <a:rPr lang="en-US"/>
              <a:t>Economic</a:t>
            </a:r>
            <a:r>
              <a:rPr lang="en-US" spc="-30"/>
              <a:t> </a:t>
            </a:r>
            <a:r>
              <a:rPr lang="en-US"/>
              <a:t>Growth</a:t>
            </a:r>
            <a:r>
              <a:rPr lang="en-US" spc="-19"/>
              <a:t> </a:t>
            </a:r>
            <a:r>
              <a:rPr lang="en-US"/>
              <a:t>Plan</a:t>
            </a:r>
            <a:r>
              <a:rPr lang="en-US" spc="-30"/>
              <a:t> </a:t>
            </a:r>
            <a:r>
              <a:rPr lang="en-US"/>
              <a:t>|</a:t>
            </a:r>
            <a:r>
              <a:rPr lang="en-US" spc="-15"/>
              <a:t> </a:t>
            </a:r>
            <a:fld id="{81D60167-4931-47E6-BA6A-407CBD079E47}" type="slidenum">
              <a:rPr lang="en-US" spc="-38" smtClean="0"/>
              <a:pPr marL="9525">
                <a:lnSpc>
                  <a:spcPts val="1248"/>
                </a:lnSpc>
              </a:pPr>
              <a:t>‹#›</a:t>
            </a:fld>
            <a:endParaRPr lang="en-US" spc="-38" dirty="0"/>
          </a:p>
        </p:txBody>
      </p:sp>
    </p:spTree>
    <p:extLst>
      <p:ext uri="{BB962C8B-B14F-4D97-AF65-F5344CB8AC3E}">
        <p14:creationId xmlns:p14="http://schemas.microsoft.com/office/powerpoint/2010/main" val="7933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371678" y="756108"/>
            <a:ext cx="2337911" cy="369332"/>
          </a:xfrm>
        </p:spPr>
        <p:txBody>
          <a:bodyPr lIns="0" tIns="0" rIns="0" bIns="0"/>
          <a:lstStyle>
            <a:lvl1pPr>
              <a:defRPr sz="24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10/25/2024</a:t>
            </a:fld>
            <a:endParaRPr lang="en-US"/>
          </a:p>
        </p:txBody>
      </p:sp>
      <p:sp>
        <p:nvSpPr>
          <p:cNvPr id="5" name="Holder 5"/>
          <p:cNvSpPr>
            <a:spLocks noGrp="1"/>
          </p:cNvSpPr>
          <p:nvPr>
            <p:ph type="sldNum" sz="quarter" idx="7"/>
          </p:nvPr>
        </p:nvSpPr>
        <p:spPr/>
        <p:txBody>
          <a:bodyPr lIns="0" tIns="0" rIns="0" bIns="0"/>
          <a:lstStyle>
            <a:lvl1pPr>
              <a:defRPr sz="1050" b="0" i="0">
                <a:solidFill>
                  <a:schemeClr val="bg1"/>
                </a:solidFill>
                <a:latin typeface="Georgia"/>
                <a:cs typeface="Georgia"/>
              </a:defRPr>
            </a:lvl1pPr>
          </a:lstStyle>
          <a:p>
            <a:pPr marL="9525">
              <a:lnSpc>
                <a:spcPts val="1248"/>
              </a:lnSpc>
            </a:pPr>
            <a:r>
              <a:rPr lang="en-US"/>
              <a:t>Illinois’</a:t>
            </a:r>
            <a:r>
              <a:rPr lang="en-US" spc="-26"/>
              <a:t> </a:t>
            </a:r>
            <a:r>
              <a:rPr lang="en-US"/>
              <a:t>2024</a:t>
            </a:r>
            <a:r>
              <a:rPr lang="en-US" spc="-11"/>
              <a:t> </a:t>
            </a:r>
            <a:r>
              <a:rPr lang="en-US"/>
              <a:t>Economic</a:t>
            </a:r>
            <a:r>
              <a:rPr lang="en-US" spc="-30"/>
              <a:t> </a:t>
            </a:r>
            <a:r>
              <a:rPr lang="en-US"/>
              <a:t>Growth</a:t>
            </a:r>
            <a:r>
              <a:rPr lang="en-US" spc="-19"/>
              <a:t> </a:t>
            </a:r>
            <a:r>
              <a:rPr lang="en-US"/>
              <a:t>Plan</a:t>
            </a:r>
            <a:r>
              <a:rPr lang="en-US" spc="-30"/>
              <a:t> </a:t>
            </a:r>
            <a:r>
              <a:rPr lang="en-US"/>
              <a:t>|</a:t>
            </a:r>
            <a:r>
              <a:rPr lang="en-US" spc="-15"/>
              <a:t> </a:t>
            </a:r>
            <a:fld id="{81D60167-4931-47E6-BA6A-407CBD079E47}" type="slidenum">
              <a:rPr lang="en-US" spc="-38" smtClean="0"/>
              <a:pPr marL="9525">
                <a:lnSpc>
                  <a:spcPts val="1248"/>
                </a:lnSpc>
              </a:pPr>
              <a:t>‹#›</a:t>
            </a:fld>
            <a:endParaRPr lang="en-US" spc="-38" dirty="0"/>
          </a:p>
        </p:txBody>
      </p:sp>
    </p:spTree>
    <p:extLst>
      <p:ext uri="{BB962C8B-B14F-4D97-AF65-F5344CB8AC3E}">
        <p14:creationId xmlns:p14="http://schemas.microsoft.com/office/powerpoint/2010/main" val="117323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10/25/2024</a:t>
            </a:fld>
            <a:endParaRPr lang="en-US"/>
          </a:p>
        </p:txBody>
      </p:sp>
      <p:sp>
        <p:nvSpPr>
          <p:cNvPr id="4" name="Holder 4"/>
          <p:cNvSpPr>
            <a:spLocks noGrp="1"/>
          </p:cNvSpPr>
          <p:nvPr>
            <p:ph type="sldNum" sz="quarter" idx="7"/>
          </p:nvPr>
        </p:nvSpPr>
        <p:spPr/>
        <p:txBody>
          <a:bodyPr lIns="0" tIns="0" rIns="0" bIns="0"/>
          <a:lstStyle>
            <a:lvl1pPr>
              <a:defRPr sz="1050" b="0" i="0">
                <a:solidFill>
                  <a:schemeClr val="bg1"/>
                </a:solidFill>
                <a:latin typeface="Georgia"/>
                <a:cs typeface="Georgia"/>
              </a:defRPr>
            </a:lvl1pPr>
          </a:lstStyle>
          <a:p>
            <a:pPr marL="9525">
              <a:lnSpc>
                <a:spcPts val="1248"/>
              </a:lnSpc>
            </a:pPr>
            <a:r>
              <a:rPr lang="en-US"/>
              <a:t>Illinois’</a:t>
            </a:r>
            <a:r>
              <a:rPr lang="en-US" spc="-26"/>
              <a:t> </a:t>
            </a:r>
            <a:r>
              <a:rPr lang="en-US"/>
              <a:t>2024</a:t>
            </a:r>
            <a:r>
              <a:rPr lang="en-US" spc="-11"/>
              <a:t> </a:t>
            </a:r>
            <a:r>
              <a:rPr lang="en-US"/>
              <a:t>Economic</a:t>
            </a:r>
            <a:r>
              <a:rPr lang="en-US" spc="-30"/>
              <a:t> </a:t>
            </a:r>
            <a:r>
              <a:rPr lang="en-US"/>
              <a:t>Growth</a:t>
            </a:r>
            <a:r>
              <a:rPr lang="en-US" spc="-19"/>
              <a:t> </a:t>
            </a:r>
            <a:r>
              <a:rPr lang="en-US"/>
              <a:t>Plan</a:t>
            </a:r>
            <a:r>
              <a:rPr lang="en-US" spc="-30"/>
              <a:t> </a:t>
            </a:r>
            <a:r>
              <a:rPr lang="en-US"/>
              <a:t>|</a:t>
            </a:r>
            <a:r>
              <a:rPr lang="en-US" spc="-15"/>
              <a:t> </a:t>
            </a:r>
            <a:fld id="{81D60167-4931-47E6-BA6A-407CBD079E47}" type="slidenum">
              <a:rPr lang="en-US" spc="-38" smtClean="0"/>
              <a:pPr marL="9525">
                <a:lnSpc>
                  <a:spcPts val="1248"/>
                </a:lnSpc>
              </a:pPr>
              <a:t>‹#›</a:t>
            </a:fld>
            <a:endParaRPr lang="en-US" spc="-38" dirty="0"/>
          </a:p>
        </p:txBody>
      </p:sp>
    </p:spTree>
    <p:extLst>
      <p:ext uri="{BB962C8B-B14F-4D97-AF65-F5344CB8AC3E}">
        <p14:creationId xmlns:p14="http://schemas.microsoft.com/office/powerpoint/2010/main" val="238572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C84A-C473-7146-08F5-2E501EE0452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42B18D-4AA2-3816-841D-3B86EE4B2E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610CEE-D34B-76AD-5805-AB3A717747F5}"/>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5" name="Footer Placeholder 4">
            <a:extLst>
              <a:ext uri="{FF2B5EF4-FFF2-40B4-BE49-F238E27FC236}">
                <a16:creationId xmlns:a16="http://schemas.microsoft.com/office/drawing/2014/main" id="{153FA41A-506C-32B4-111F-D24B30FE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20794-EC69-B2FC-D2B1-EBDCDD408004}"/>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87274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D5C4-9FC9-F62E-DCEF-11909CFDE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2913A-DB22-BD14-8B90-34D8FDF580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500FE-5851-1A82-8E57-D02B46C436CC}"/>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5" name="Footer Placeholder 4">
            <a:extLst>
              <a:ext uri="{FF2B5EF4-FFF2-40B4-BE49-F238E27FC236}">
                <a16:creationId xmlns:a16="http://schemas.microsoft.com/office/drawing/2014/main" id="{8D1B784C-89E3-406F-C319-E6C263065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CE7D2-EF85-1998-45DE-B2B37BBDE275}"/>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60592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1FE-FD3A-2D24-2CF7-B9141DB50C6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8041AE4-D3F9-5C35-8231-3EB10F76FD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BF714-6C52-5D37-044B-A379EC56CE78}"/>
              </a:ext>
            </a:extLst>
          </p:cNvPr>
          <p:cNvSpPr>
            <a:spLocks noGrp="1"/>
          </p:cNvSpPr>
          <p:nvPr>
            <p:ph type="dt" sz="half" idx="10"/>
          </p:nvPr>
        </p:nvSpPr>
        <p:spPr/>
        <p:txBody>
          <a:bodyPr/>
          <a:lstStyle/>
          <a:p>
            <a:fld id="{86C1BFF4-BC11-4669-8E75-F2A86CA88C6F}" type="datetimeFigureOut">
              <a:rPr lang="en-US" smtClean="0"/>
              <a:t>10/25/2024</a:t>
            </a:fld>
            <a:endParaRPr lang="en-US"/>
          </a:p>
        </p:txBody>
      </p:sp>
      <p:sp>
        <p:nvSpPr>
          <p:cNvPr id="5" name="Footer Placeholder 4">
            <a:extLst>
              <a:ext uri="{FF2B5EF4-FFF2-40B4-BE49-F238E27FC236}">
                <a16:creationId xmlns:a16="http://schemas.microsoft.com/office/drawing/2014/main" id="{926BCA24-AF67-474D-5CA1-D3100F0BF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CFA8-47CB-90AD-C427-92232C6AC0EA}"/>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42200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8"/>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868FDB-E3E4-3B8C-DC29-9A74EB1212D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403FDC-BDE4-6007-76C6-DFB0A3F577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F6B49-F0B4-532A-4EF8-EE688C7A15E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C1BFF4-BC11-4669-8E75-F2A86CA88C6F}" type="datetimeFigureOut">
              <a:rPr lang="en-US" smtClean="0"/>
              <a:t>10/25/2024</a:t>
            </a:fld>
            <a:endParaRPr lang="en-US"/>
          </a:p>
        </p:txBody>
      </p:sp>
      <p:sp>
        <p:nvSpPr>
          <p:cNvPr id="5" name="Footer Placeholder 4">
            <a:extLst>
              <a:ext uri="{FF2B5EF4-FFF2-40B4-BE49-F238E27FC236}">
                <a16:creationId xmlns:a16="http://schemas.microsoft.com/office/drawing/2014/main" id="{7737A4E4-1AB4-4DE2-87AD-3A089F4A2A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4F3C-B32E-81AB-F8E5-845373DE90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6F9074-C050-487A-9662-76A067CC87CB}" type="slidenum">
              <a:rPr lang="en-US" smtClean="0"/>
              <a:t>‹#›</a:t>
            </a:fld>
            <a:endParaRPr lang="en-US"/>
          </a:p>
        </p:txBody>
      </p:sp>
    </p:spTree>
    <p:extLst>
      <p:ext uri="{BB962C8B-B14F-4D97-AF65-F5344CB8AC3E}">
        <p14:creationId xmlns:p14="http://schemas.microsoft.com/office/powerpoint/2010/main" val="24548297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739D"/>
          </a:solidFill>
        </p:spPr>
        <p:txBody>
          <a:bodyPr wrap="square" lIns="0" tIns="0" rIns="0" bIns="0" rtlCol="0"/>
          <a:lstStyle/>
          <a:p>
            <a:endParaRPr sz="1013"/>
          </a:p>
        </p:txBody>
      </p:sp>
      <p:sp>
        <p:nvSpPr>
          <p:cNvPr id="2" name="Holder 2"/>
          <p:cNvSpPr>
            <a:spLocks noGrp="1"/>
          </p:cNvSpPr>
          <p:nvPr>
            <p:ph type="title"/>
          </p:nvPr>
        </p:nvSpPr>
        <p:spPr>
          <a:xfrm>
            <a:off x="2371678" y="756108"/>
            <a:ext cx="2337911" cy="492443"/>
          </a:xfrm>
          <a:prstGeom prst="rect">
            <a:avLst/>
          </a:prstGeom>
        </p:spPr>
        <p:txBody>
          <a:bodyPr wrap="square" lIns="0" tIns="0" rIns="0" bIns="0">
            <a:spAutoFit/>
          </a:bodyPr>
          <a:lstStyle>
            <a:lvl1pPr>
              <a:defRPr sz="32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0774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10/25/2024</a:t>
            </a:fld>
            <a:endParaRPr lang="en-US"/>
          </a:p>
        </p:txBody>
      </p:sp>
      <p:sp>
        <p:nvSpPr>
          <p:cNvPr id="6" name="Holder 6"/>
          <p:cNvSpPr>
            <a:spLocks noGrp="1"/>
          </p:cNvSpPr>
          <p:nvPr>
            <p:ph type="sldNum" sz="quarter" idx="7"/>
          </p:nvPr>
        </p:nvSpPr>
        <p:spPr>
          <a:xfrm>
            <a:off x="6565280" y="6495540"/>
            <a:ext cx="2413159" cy="307777"/>
          </a:xfrm>
          <a:prstGeom prst="rect">
            <a:avLst/>
          </a:prstGeom>
        </p:spPr>
        <p:txBody>
          <a:bodyPr wrap="square" lIns="0" tIns="0" rIns="0" bIns="0">
            <a:spAutoFit/>
          </a:bodyPr>
          <a:lstStyle>
            <a:lvl1pPr>
              <a:defRPr sz="1050" b="0" i="0">
                <a:solidFill>
                  <a:schemeClr val="bg1"/>
                </a:solidFill>
                <a:latin typeface="Georgia"/>
                <a:cs typeface="Georgia"/>
              </a:defRPr>
            </a:lvl1pPr>
          </a:lstStyle>
          <a:p>
            <a:pPr marL="9525">
              <a:lnSpc>
                <a:spcPts val="1248"/>
              </a:lnSpc>
            </a:pPr>
            <a:r>
              <a:rPr lang="en-US"/>
              <a:t>Illinois’</a:t>
            </a:r>
            <a:r>
              <a:rPr lang="en-US" spc="-26"/>
              <a:t> </a:t>
            </a:r>
            <a:r>
              <a:rPr lang="en-US"/>
              <a:t>2024</a:t>
            </a:r>
            <a:r>
              <a:rPr lang="en-US" spc="-11"/>
              <a:t> </a:t>
            </a:r>
            <a:r>
              <a:rPr lang="en-US"/>
              <a:t>Economic</a:t>
            </a:r>
            <a:r>
              <a:rPr lang="en-US" spc="-30"/>
              <a:t> </a:t>
            </a:r>
            <a:r>
              <a:rPr lang="en-US"/>
              <a:t>Growth</a:t>
            </a:r>
            <a:r>
              <a:rPr lang="en-US" spc="-19"/>
              <a:t> </a:t>
            </a:r>
            <a:r>
              <a:rPr lang="en-US"/>
              <a:t>Plan</a:t>
            </a:r>
            <a:r>
              <a:rPr lang="en-US" spc="-30"/>
              <a:t> </a:t>
            </a:r>
            <a:r>
              <a:rPr lang="en-US"/>
              <a:t>|</a:t>
            </a:r>
            <a:r>
              <a:rPr lang="en-US" spc="-15"/>
              <a:t> </a:t>
            </a:r>
            <a:fld id="{81D60167-4931-47E6-BA6A-407CBD079E47}" type="slidenum">
              <a:rPr lang="en-US" spc="-38" smtClean="0"/>
              <a:pPr marL="9525">
                <a:lnSpc>
                  <a:spcPts val="1248"/>
                </a:lnSpc>
              </a:pPr>
              <a:t>‹#›</a:t>
            </a:fld>
            <a:endParaRPr lang="en-US" spc="-38" dirty="0"/>
          </a:p>
        </p:txBody>
      </p:sp>
    </p:spTree>
    <p:extLst>
      <p:ext uri="{BB962C8B-B14F-4D97-AF65-F5344CB8AC3E}">
        <p14:creationId xmlns:p14="http://schemas.microsoft.com/office/powerpoint/2010/main" val="7549910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1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viewer.blipstar.com/map?uid=240677&amp;type=radius&amp;width=auto&amp;language=&amp;lat=&amp;lng=&amp;accuracy=&amp;slat=&amp;slng=&amp;sc=none&amp;notstr=true&amp;search=waukegan%2C+illinois&amp;country=&amp;value=100&amp;units=miles&amp;tagshow=showall&amp;tag=" TargetMode="External"/><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Renee.Wott@Illinois.gov" TargetMode="External"/><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ncarlson@niu.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jtjohns@ilstu.edu" TargetMode="External"/><Relationship Id="rId4" Type="http://schemas.openxmlformats.org/officeDocument/2006/relationships/hyperlink" Target="mailto:jfoil@ni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183559" y="1167778"/>
            <a:ext cx="8776879" cy="1301382"/>
          </a:xfrm>
          <a:prstGeom prst="rect">
            <a:avLst/>
          </a:prstGeom>
          <a:noFill/>
        </p:spPr>
        <p:txBody>
          <a:bodyPr wrap="square" lIns="0" tIns="0" rIns="0" bIns="0" rtlCol="0">
            <a:spAutoFit/>
          </a:bodyPr>
          <a:lstStyle/>
          <a:p>
            <a:pPr algn="ctr">
              <a:lnSpc>
                <a:spcPts val="3467"/>
              </a:lnSpc>
            </a:pPr>
            <a:r>
              <a:rPr lang="en-US" sz="2400" b="1" cap="all" spc="54" dirty="0">
                <a:solidFill>
                  <a:schemeClr val="tx2"/>
                </a:solidFill>
                <a:latin typeface="Futura Std Heavy" panose="020B0502020204020303" pitchFamily="34" charset="77"/>
              </a:rPr>
              <a:t>Thinking local: Working with Chambers </a:t>
            </a:r>
          </a:p>
          <a:p>
            <a:pPr algn="ctr">
              <a:lnSpc>
                <a:spcPts val="3467"/>
              </a:lnSpc>
            </a:pPr>
            <a:r>
              <a:rPr lang="en-US" sz="2400" b="1" cap="all" spc="54" dirty="0">
                <a:solidFill>
                  <a:schemeClr val="tx2"/>
                </a:solidFill>
                <a:latin typeface="Futura Std Heavy" panose="020B0502020204020303" pitchFamily="34" charset="77"/>
              </a:rPr>
              <a:t>&amp; Regional Economic development</a:t>
            </a:r>
          </a:p>
          <a:p>
            <a:pPr algn="ctr">
              <a:lnSpc>
                <a:spcPts val="3467"/>
              </a:lnSpc>
            </a:pPr>
            <a:r>
              <a:rPr lang="en-US" sz="2400" b="1" cap="all" spc="54" dirty="0">
                <a:solidFill>
                  <a:schemeClr val="tx2"/>
                </a:solidFill>
                <a:latin typeface="Futura Std Heavy" panose="020B0502020204020303" pitchFamily="34" charset="77"/>
              </a:rPr>
              <a:t>10/15/24</a:t>
            </a:r>
            <a:endParaRPr lang="en-US" sz="1400" b="1" cap="all" spc="54" dirty="0">
              <a:solidFill>
                <a:schemeClr val="accent1"/>
              </a:solidFill>
              <a:latin typeface="Futura Std Heavy" panose="020B0502020204020303" pitchFamily="34" charset="77"/>
            </a:endParaRP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487000"/>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E57C7-AFBC-F142-DBF6-7BE6E93206D1}"/>
              </a:ext>
            </a:extLst>
          </p:cNvPr>
          <p:cNvSpPr txBox="1"/>
          <p:nvPr/>
        </p:nvSpPr>
        <p:spPr>
          <a:xfrm>
            <a:off x="295668" y="5588981"/>
            <a:ext cx="7155719" cy="1087605"/>
          </a:xfrm>
          <a:prstGeom prst="rect">
            <a:avLst/>
          </a:prstGeom>
          <a:noFill/>
        </p:spPr>
        <p:txBody>
          <a:bodyPr wrap="square" lIns="0" tIns="0" rIns="0" bIns="0" rtlCol="0">
            <a:spAutoFit/>
          </a:bodyPr>
          <a:lstStyle/>
          <a:p>
            <a:r>
              <a:rPr lang="en-US" sz="1600" b="1" cap="all" spc="54" dirty="0">
                <a:solidFill>
                  <a:schemeClr val="tx2"/>
                </a:solidFill>
                <a:latin typeface="Futura Std Heavy" panose="020B0502020204020303" pitchFamily="34" charset="77"/>
              </a:rPr>
              <a:t>Nate Carlson, TA program director</a:t>
            </a:r>
          </a:p>
          <a:p>
            <a:pPr>
              <a:lnSpc>
                <a:spcPts val="3467"/>
              </a:lnSpc>
            </a:pPr>
            <a:endParaRPr lang="en-US" sz="2000" b="1" cap="all" spc="54" dirty="0">
              <a:solidFill>
                <a:schemeClr val="tx2"/>
              </a:solidFill>
              <a:latin typeface="Futura Std Heavy" panose="020B0502020204020303" pitchFamily="34" charset="77"/>
            </a:endParaRPr>
          </a:p>
          <a:p>
            <a:pPr>
              <a:lnSpc>
                <a:spcPts val="3467"/>
              </a:lnSpc>
            </a:pPr>
            <a:endParaRPr lang="en-US" sz="2000" b="1" cap="all" spc="54" dirty="0">
              <a:solidFill>
                <a:schemeClr val="tx2"/>
              </a:solidFill>
              <a:latin typeface="Futura Std Heavy" panose="020B0502020204020303" pitchFamily="34" charset="77"/>
            </a:endParaRP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41568" y="1052238"/>
            <a:ext cx="7953374" cy="511013"/>
          </a:xfrm>
        </p:spPr>
        <p:txBody>
          <a:bodyPr/>
          <a:lstStyle/>
          <a:p>
            <a:r>
              <a:rPr lang="en-US" dirty="0">
                <a:solidFill>
                  <a:schemeClr val="tx2"/>
                </a:solidFill>
                <a:cs typeface="+mn-cs"/>
              </a:rPr>
              <a:t>Benefits of partnering with chambers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66853" y="2089924"/>
            <a:ext cx="8610294" cy="828372"/>
          </a:xfrm>
        </p:spPr>
        <p:txBody>
          <a:bodyPr>
            <a:noAutofit/>
          </a:bodyPr>
          <a:lstStyle/>
          <a:p>
            <a:pPr marL="576263" lvl="1" indent="-342900">
              <a:spcBef>
                <a:spcPts val="0"/>
              </a:spcBef>
              <a:spcAft>
                <a:spcPts val="1200"/>
              </a:spcAft>
            </a:pPr>
            <a:r>
              <a:rPr lang="en-US" sz="2300" b="1" dirty="0">
                <a:effectLst/>
                <a:latin typeface="Futura Std Book" panose="020B0502020204020303"/>
                <a:ea typeface="Times New Roman" panose="02020603050405020304" pitchFamily="18" charset="0"/>
                <a:cs typeface="Calibri" panose="020F0502020204030204" pitchFamily="34" charset="0"/>
              </a:rPr>
              <a:t>Chambers have an existing infrastructure for sharing </a:t>
            </a:r>
            <a:r>
              <a:rPr lang="en-US" sz="2300" b="1" dirty="0">
                <a:latin typeface="Futura Std Book" panose="020B0502020204020303"/>
                <a:ea typeface="Times New Roman" panose="02020603050405020304" pitchFamily="18" charset="0"/>
                <a:cs typeface="Calibri" panose="020F0502020204030204" pitchFamily="34" charset="0"/>
              </a:rPr>
              <a:t>valuable information with their members</a:t>
            </a:r>
          </a:p>
          <a:p>
            <a:pPr marL="576263" lvl="1" indent="-342900">
              <a:spcBef>
                <a:spcPts val="0"/>
              </a:spcBef>
              <a:spcAft>
                <a:spcPts val="1200"/>
              </a:spcAft>
            </a:pPr>
            <a:r>
              <a:rPr lang="en-US" sz="2300" b="1" dirty="0">
                <a:latin typeface="Futura Std Book" panose="020B0502020204020303"/>
                <a:ea typeface="Times New Roman" panose="02020603050405020304" pitchFamily="18" charset="0"/>
                <a:cs typeface="Calibri" panose="020F0502020204030204" pitchFamily="34" charset="0"/>
              </a:rPr>
              <a:t>Highly-involved chamber members are early adopters interested in staying current on innovative opportunities</a:t>
            </a:r>
          </a:p>
          <a:p>
            <a:pPr marL="576263" lvl="1" indent="-342900">
              <a:spcBef>
                <a:spcPts val="0"/>
              </a:spcBef>
              <a:spcAft>
                <a:spcPts val="1200"/>
              </a:spcAft>
            </a:pPr>
            <a:r>
              <a:rPr lang="en-US" sz="2300" b="1" dirty="0">
                <a:latin typeface="Futura Std Book" panose="020B0502020204020303"/>
                <a:ea typeface="Times New Roman" panose="02020603050405020304" pitchFamily="18" charset="0"/>
                <a:cs typeface="Calibri" panose="020F0502020204030204" pitchFamily="34" charset="0"/>
              </a:rPr>
              <a:t>When brought on board apprenticeship champions, chambers can function as a high-powered referral system with significant potential for lead generation!</a:t>
            </a:r>
          </a:p>
          <a:p>
            <a:pPr marL="576263" lvl="1" indent="-342900">
              <a:spcBef>
                <a:spcPts val="0"/>
              </a:spcBef>
              <a:spcAft>
                <a:spcPts val="1200"/>
              </a:spcAft>
            </a:pPr>
            <a:r>
              <a:rPr lang="en-US" sz="2300" b="1" dirty="0">
                <a:latin typeface="Futura Std Book" panose="020B0502020204020303"/>
                <a:ea typeface="Times New Roman" panose="02020603050405020304" pitchFamily="18" charset="0"/>
                <a:cs typeface="Calibri" panose="020F0502020204030204" pitchFamily="34" charset="0"/>
              </a:rPr>
              <a:t>Chambers have the organizational ethos and reputation that LWIAs and local government sometimes lack amongst members of the business community</a:t>
            </a:r>
          </a:p>
          <a:p>
            <a:pPr marL="576263" lvl="1" indent="-342900">
              <a:spcBef>
                <a:spcPts val="0"/>
              </a:spcBef>
              <a:spcAft>
                <a:spcPts val="1200"/>
              </a:spcAft>
            </a:pPr>
            <a:endParaRPr lang="en-US" b="1" dirty="0">
              <a:latin typeface="Futura Std Book" panose="020B0502020204020303"/>
              <a:ea typeface="Times New Roman" panose="02020603050405020304" pitchFamily="18" charset="0"/>
              <a:cs typeface="Calibri" panose="020F0502020204030204" pitchFamily="34" charset="0"/>
            </a:endParaRPr>
          </a:p>
          <a:p>
            <a:pPr marL="576263" lvl="1" indent="-342900">
              <a:spcBef>
                <a:spcPts val="0"/>
              </a:spcBef>
              <a:spcAft>
                <a:spcPts val="1200"/>
              </a:spcAft>
            </a:pPr>
            <a:endParaRPr lang="en-US" b="1" dirty="0">
              <a:effectLst/>
              <a:latin typeface="Futura Std Book" panose="020B0502020204020303"/>
              <a:ea typeface="Times New Roman" panose="02020603050405020304" pitchFamily="18" charset="0"/>
              <a:cs typeface="Calibri" panose="020F0502020204030204" pitchFamily="34" charset="0"/>
            </a:endParaRPr>
          </a:p>
          <a:p>
            <a:pPr marL="457200" lvl="1" indent="0">
              <a:spcBef>
                <a:spcPts val="0"/>
              </a:spcBef>
              <a:spcAft>
                <a:spcPts val="1200"/>
              </a:spcAft>
              <a:buNone/>
            </a:pPr>
            <a:endParaRPr lang="en-US" b="1" dirty="0">
              <a:latin typeface="Futura Std Book" panose="020B0502020204020303"/>
              <a:ea typeface="Times New Roman" panose="02020603050405020304" pitchFamily="18" charset="0"/>
              <a:cs typeface="Calibri" panose="020F0502020204030204" pitchFamily="34" charset="0"/>
            </a:endParaRPr>
          </a:p>
          <a:p>
            <a:pPr lvl="1">
              <a:spcBef>
                <a:spcPts val="0"/>
              </a:spcBef>
              <a:spcAft>
                <a:spcPts val="1200"/>
              </a:spcAft>
            </a:pPr>
            <a:endParaRPr lang="en-US" b="1" dirty="0">
              <a:effectLst/>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87583244"/>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41568" y="1139787"/>
            <a:ext cx="7953374" cy="511013"/>
          </a:xfrm>
        </p:spPr>
        <p:txBody>
          <a:bodyPr/>
          <a:lstStyle/>
          <a:p>
            <a:r>
              <a:rPr lang="en-US" dirty="0">
                <a:solidFill>
                  <a:schemeClr val="tx2"/>
                </a:solidFill>
                <a:cs typeface="+mn-cs"/>
              </a:rPr>
              <a:t>Opportunities for chamber partnerships: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20112" y="1885646"/>
            <a:ext cx="8610294" cy="828372"/>
          </a:xfrm>
        </p:spPr>
        <p:txBody>
          <a:bodyPr>
            <a:noAutofit/>
          </a:bodyPr>
          <a:lstStyle/>
          <a:p>
            <a:pPr lvl="1">
              <a:spcBef>
                <a:spcPts val="0"/>
              </a:spcBef>
              <a:spcAft>
                <a:spcPts val="1200"/>
              </a:spcAft>
            </a:pPr>
            <a:r>
              <a:rPr lang="en-US" b="1" dirty="0">
                <a:effectLst/>
                <a:latin typeface="Futura Std Book" panose="020B0502020204020303"/>
                <a:ea typeface="Times New Roman" panose="02020603050405020304" pitchFamily="18" charset="0"/>
                <a:cs typeface="Calibri" panose="020F0502020204030204" pitchFamily="34" charset="0"/>
              </a:rPr>
              <a:t>Networking through casual events (After Hours/Golf Scrambles social events) or informal presentations (Lunch &amp; Learns/Chamber Breakfasts)</a:t>
            </a:r>
          </a:p>
          <a:p>
            <a:pPr lvl="1">
              <a:spcBef>
                <a:spcPts val="0"/>
              </a:spcBef>
              <a:spcAft>
                <a:spcPts val="1200"/>
              </a:spcAft>
            </a:pPr>
            <a:r>
              <a:rPr lang="en-US" b="1" dirty="0">
                <a:latin typeface="Futura Std Book" panose="020B0502020204020303"/>
                <a:ea typeface="Times New Roman" panose="02020603050405020304" pitchFamily="18" charset="0"/>
                <a:cs typeface="Calibri" panose="020F0502020204030204" pitchFamily="34" charset="0"/>
              </a:rPr>
              <a:t>Formal joint outreach events (Symposiums, Business Roundtables, Business Services Expo, Publications)</a:t>
            </a:r>
          </a:p>
          <a:p>
            <a:pPr lvl="1">
              <a:spcBef>
                <a:spcPts val="0"/>
              </a:spcBef>
              <a:spcAft>
                <a:spcPts val="1200"/>
              </a:spcAft>
            </a:pPr>
            <a:r>
              <a:rPr lang="en-US" b="1" dirty="0">
                <a:effectLst/>
                <a:latin typeface="Futura Std Book" panose="020B0502020204020303"/>
                <a:ea typeface="Times New Roman" panose="02020603050405020304" pitchFamily="18" charset="0"/>
                <a:cs typeface="Calibri" panose="020F0502020204030204" pitchFamily="34" charset="0"/>
              </a:rPr>
              <a:t>Mutual Social Media promotion on Facebook, LinkedIn, Instagram, etc. </a:t>
            </a:r>
          </a:p>
          <a:p>
            <a:pPr lvl="1">
              <a:spcBef>
                <a:spcPts val="0"/>
              </a:spcBef>
              <a:spcAft>
                <a:spcPts val="1200"/>
              </a:spcAft>
            </a:pPr>
            <a:r>
              <a:rPr lang="en-US" b="1" dirty="0">
                <a:effectLst/>
                <a:latin typeface="Futura Std Book" panose="020B0502020204020303"/>
                <a:ea typeface="Times New Roman" panose="02020603050405020304" pitchFamily="18" charset="0"/>
                <a:cs typeface="Calibri" panose="020F0502020204030204" pitchFamily="34" charset="0"/>
              </a:rPr>
              <a:t>Collaboration on TPM Employer Sector Partnership facilitation</a:t>
            </a:r>
          </a:p>
          <a:p>
            <a:pPr lvl="1">
              <a:spcBef>
                <a:spcPts val="0"/>
              </a:spcBef>
              <a:spcAft>
                <a:spcPts val="1200"/>
              </a:spcAft>
            </a:pPr>
            <a:r>
              <a:rPr lang="en-US" b="1" dirty="0">
                <a:latin typeface="Futura Std Book" panose="020B0502020204020303"/>
                <a:ea typeface="Times New Roman" panose="02020603050405020304" pitchFamily="18" charset="0"/>
                <a:cs typeface="Calibri" panose="020F0502020204030204" pitchFamily="34" charset="0"/>
              </a:rPr>
              <a:t>Integrated Business Services Team Meetings</a:t>
            </a:r>
          </a:p>
          <a:p>
            <a:pPr lvl="1">
              <a:spcBef>
                <a:spcPts val="0"/>
              </a:spcBef>
              <a:spcAft>
                <a:spcPts val="1200"/>
              </a:spcAft>
            </a:pPr>
            <a:r>
              <a:rPr lang="en-US" b="1" dirty="0">
                <a:effectLst/>
                <a:latin typeface="Futura Std Book" panose="020B0502020204020303"/>
                <a:ea typeface="Times New Roman" panose="02020603050405020304" pitchFamily="18" charset="0"/>
                <a:cs typeface="Calibri" panose="020F0502020204030204" pitchFamily="34" charset="0"/>
              </a:rPr>
              <a:t>1:1 Referrals/Consultations to Members</a:t>
            </a: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90188107"/>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41568" y="1139787"/>
            <a:ext cx="7953374" cy="511013"/>
          </a:xfrm>
        </p:spPr>
        <p:txBody>
          <a:bodyPr/>
          <a:lstStyle/>
          <a:p>
            <a:r>
              <a:rPr lang="en-US" dirty="0">
                <a:solidFill>
                  <a:schemeClr val="tx2"/>
                </a:solidFill>
                <a:cs typeface="+mn-cs"/>
              </a:rPr>
              <a:t>Potential Barriers to partnership</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120112" y="1885646"/>
            <a:ext cx="8610294" cy="828372"/>
          </a:xfrm>
        </p:spPr>
        <p:txBody>
          <a:bodyPr>
            <a:noAutofit/>
          </a:bodyPr>
          <a:lstStyle/>
          <a:p>
            <a:pPr marL="742950" marR="0" lvl="1" indent="-285750">
              <a:spcBef>
                <a:spcPts val="0"/>
              </a:spcBef>
              <a:spcAft>
                <a:spcPts val="1200"/>
              </a:spcAft>
              <a:buFont typeface="Courier New" panose="02070309020205020404" pitchFamily="49" charset="0"/>
              <a:buChar char="o"/>
            </a:pPr>
            <a:r>
              <a:rPr lang="en-US" b="1" u="sng" dirty="0">
                <a:latin typeface="Futura Std Book" panose="020B0502020204020303"/>
                <a:ea typeface="Times New Roman" panose="02020603050405020304" pitchFamily="18" charset="0"/>
                <a:cs typeface="Calibri" panose="020F0502020204030204" pitchFamily="34" charset="0"/>
              </a:rPr>
              <a:t>Communication</a:t>
            </a:r>
            <a:r>
              <a:rPr lang="en-US" b="1" dirty="0">
                <a:latin typeface="Futura Std Book" panose="020B0502020204020303"/>
                <a:ea typeface="Times New Roman" panose="02020603050405020304" pitchFamily="18" charset="0"/>
                <a:cs typeface="Calibri" panose="020F0502020204030204" pitchFamily="34" charset="0"/>
              </a:rPr>
              <a:t>; make sure you are speaking the same “language” as your chamber partners! </a:t>
            </a:r>
          </a:p>
          <a:p>
            <a:pPr marL="742950" marR="0" lvl="1" indent="-285750">
              <a:spcBef>
                <a:spcPts val="0"/>
              </a:spcBef>
              <a:spcAft>
                <a:spcPts val="1200"/>
              </a:spcAft>
              <a:buFont typeface="Courier New" panose="02070309020205020404" pitchFamily="49" charset="0"/>
              <a:buChar char="o"/>
            </a:pPr>
            <a:r>
              <a:rPr lang="en-US" b="1" u="sng" dirty="0">
                <a:latin typeface="Futura Std Book" panose="020B0502020204020303"/>
                <a:ea typeface="Times New Roman" panose="02020603050405020304" pitchFamily="18" charset="0"/>
                <a:cs typeface="Calibri" panose="020F0502020204030204" pitchFamily="34" charset="0"/>
              </a:rPr>
              <a:t>Perception of Red Tape/Bureaucracy</a:t>
            </a:r>
            <a:r>
              <a:rPr lang="en-US" b="1" dirty="0">
                <a:latin typeface="Futura Std Book" panose="020B0502020204020303"/>
                <a:ea typeface="Times New Roman" panose="02020603050405020304" pitchFamily="18" charset="0"/>
                <a:cs typeface="Calibri" panose="020F0502020204030204" pitchFamily="34" charset="0"/>
              </a:rPr>
              <a:t>; as with employers, overemphasize a streamlined process in all your engagements with chambers</a:t>
            </a:r>
          </a:p>
          <a:p>
            <a:pPr marL="742950" marR="0" lvl="1" indent="-285750">
              <a:spcBef>
                <a:spcPts val="0"/>
              </a:spcBef>
              <a:spcAft>
                <a:spcPts val="1200"/>
              </a:spcAft>
              <a:buFont typeface="Courier New" panose="02070309020205020404" pitchFamily="49" charset="0"/>
              <a:buChar char="o"/>
            </a:pPr>
            <a:r>
              <a:rPr lang="en-US" b="1" u="sng" dirty="0">
                <a:latin typeface="Futura Std Book" panose="020B0502020204020303"/>
                <a:ea typeface="Times New Roman" panose="02020603050405020304" pitchFamily="18" charset="0"/>
                <a:cs typeface="Calibri" panose="020F0502020204030204" pitchFamily="34" charset="0"/>
              </a:rPr>
              <a:t>Lack of Awareness;</a:t>
            </a:r>
            <a:r>
              <a:rPr lang="en-US" b="1" dirty="0">
                <a:latin typeface="Futura Std Book" panose="020B0502020204020303"/>
                <a:ea typeface="Times New Roman" panose="02020603050405020304" pitchFamily="18" charset="0"/>
                <a:cs typeface="Calibri" panose="020F0502020204030204" pitchFamily="34" charset="0"/>
              </a:rPr>
              <a:t> if your local chambers don’t know the services you offer or the benefits presented by apprenticeship, why should their members? </a:t>
            </a:r>
          </a:p>
          <a:p>
            <a:pPr marL="742950" marR="0" lvl="1" indent="-285750">
              <a:spcBef>
                <a:spcPts val="0"/>
              </a:spcBef>
              <a:spcAft>
                <a:spcPts val="1200"/>
              </a:spcAft>
              <a:buFont typeface="Courier New" panose="02070309020205020404" pitchFamily="49" charset="0"/>
              <a:buChar char="o"/>
            </a:pPr>
            <a:r>
              <a:rPr lang="en-US" b="1" u="sng" dirty="0">
                <a:latin typeface="Futura Std Book" panose="020B0502020204020303"/>
                <a:ea typeface="Times New Roman" panose="02020603050405020304" pitchFamily="18" charset="0"/>
                <a:cs typeface="Calibri" panose="020F0502020204030204" pitchFamily="34" charset="0"/>
              </a:rPr>
              <a:t>Lack of Trust;</a:t>
            </a:r>
            <a:r>
              <a:rPr lang="en-US" b="1" dirty="0">
                <a:latin typeface="Futura Std Book" panose="020B0502020204020303"/>
                <a:ea typeface="Times New Roman" panose="02020603050405020304" pitchFamily="18" charset="0"/>
                <a:cs typeface="Calibri" panose="020F0502020204030204" pitchFamily="34" charset="0"/>
              </a:rPr>
              <a:t> leverage existing business champions and success stories when available– if not, put in the time and energy to build a relationship!</a:t>
            </a:r>
            <a:endParaRPr lang="en-US" b="1" u="sng"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u="sng"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21440343"/>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29247" y="1910792"/>
            <a:ext cx="1923150" cy="932467"/>
          </a:xfrm>
          <a:prstGeom prst="rect">
            <a:avLst/>
          </a:prstGeom>
        </p:spPr>
        <p:txBody>
          <a:bodyPr vert="horz" wrap="square" lIns="0" tIns="9049" rIns="0" bIns="0" rtlCol="0">
            <a:spAutoFit/>
          </a:bodyPr>
          <a:lstStyle/>
          <a:p>
            <a:pPr marL="48101" marR="3810" indent="-39052" algn="ctr">
              <a:spcBef>
                <a:spcPts val="71"/>
              </a:spcBef>
            </a:pPr>
            <a:r>
              <a:rPr sz="3000" spc="-30" dirty="0"/>
              <a:t>Open</a:t>
            </a:r>
            <a:r>
              <a:rPr sz="3000" spc="-158" dirty="0"/>
              <a:t> </a:t>
            </a:r>
            <a:r>
              <a:rPr sz="3000" spc="-64" dirty="0"/>
              <a:t>for </a:t>
            </a:r>
            <a:r>
              <a:rPr sz="3000" spc="-49" dirty="0"/>
              <a:t>Business</a:t>
            </a:r>
            <a:endParaRPr sz="3000" dirty="0"/>
          </a:p>
        </p:txBody>
      </p:sp>
      <p:sp>
        <p:nvSpPr>
          <p:cNvPr id="3" name="object 3"/>
          <p:cNvSpPr txBox="1"/>
          <p:nvPr/>
        </p:nvSpPr>
        <p:spPr>
          <a:xfrm>
            <a:off x="413957" y="3008692"/>
            <a:ext cx="1950720" cy="840615"/>
          </a:xfrm>
          <a:prstGeom prst="rect">
            <a:avLst/>
          </a:prstGeom>
        </p:spPr>
        <p:txBody>
          <a:bodyPr vert="horz" wrap="square" lIns="0" tIns="9525" rIns="0" bIns="0" rtlCol="0">
            <a:spAutoFit/>
          </a:bodyPr>
          <a:lstStyle/>
          <a:p>
            <a:pPr marL="9525" marR="3810" indent="-1429" algn="ctr">
              <a:spcBef>
                <a:spcPts val="75"/>
              </a:spcBef>
            </a:pPr>
            <a:r>
              <a:rPr sz="1800" b="1" kern="0" dirty="0">
                <a:solidFill>
                  <a:srgbClr val="FFFFFF"/>
                </a:solidFill>
                <a:latin typeface="72"/>
                <a:cs typeface="72"/>
              </a:rPr>
              <a:t>Illinois’</a:t>
            </a:r>
            <a:r>
              <a:rPr sz="1800" b="1" kern="0" spc="-56" dirty="0">
                <a:solidFill>
                  <a:srgbClr val="FFFFFF"/>
                </a:solidFill>
                <a:latin typeface="72"/>
                <a:cs typeface="72"/>
              </a:rPr>
              <a:t> </a:t>
            </a:r>
            <a:r>
              <a:rPr sz="1800" b="1" kern="0" spc="-15" dirty="0">
                <a:solidFill>
                  <a:srgbClr val="FFFFFF"/>
                </a:solidFill>
                <a:latin typeface="72"/>
                <a:cs typeface="72"/>
              </a:rPr>
              <a:t>2024 </a:t>
            </a:r>
            <a:r>
              <a:rPr sz="1800" b="1" kern="0" dirty="0">
                <a:solidFill>
                  <a:srgbClr val="FFFFFF"/>
                </a:solidFill>
                <a:latin typeface="72"/>
                <a:cs typeface="72"/>
              </a:rPr>
              <a:t>Economic</a:t>
            </a:r>
            <a:r>
              <a:rPr sz="1800" b="1" kern="0" spc="-34" dirty="0">
                <a:solidFill>
                  <a:srgbClr val="FFFFFF"/>
                </a:solidFill>
                <a:latin typeface="72"/>
                <a:cs typeface="72"/>
              </a:rPr>
              <a:t> </a:t>
            </a:r>
            <a:r>
              <a:rPr sz="1800" b="1" kern="0" spc="-8" dirty="0">
                <a:solidFill>
                  <a:srgbClr val="FFFFFF"/>
                </a:solidFill>
                <a:latin typeface="72"/>
                <a:cs typeface="72"/>
              </a:rPr>
              <a:t>Growth </a:t>
            </a:r>
            <a:r>
              <a:rPr sz="1800" b="1" kern="0" spc="-15" dirty="0">
                <a:solidFill>
                  <a:srgbClr val="FFFFFF"/>
                </a:solidFill>
                <a:latin typeface="72"/>
                <a:cs typeface="72"/>
              </a:rPr>
              <a:t>Plan</a:t>
            </a:r>
            <a:endParaRPr sz="1800" kern="0" dirty="0">
              <a:solidFill>
                <a:sysClr val="windowText" lastClr="000000"/>
              </a:solidFill>
              <a:latin typeface="72"/>
              <a:cs typeface="72"/>
            </a:endParaRPr>
          </a:p>
        </p:txBody>
      </p:sp>
      <p:pic>
        <p:nvPicPr>
          <p:cNvPr id="4" name="object 4"/>
          <p:cNvPicPr/>
          <p:nvPr/>
        </p:nvPicPr>
        <p:blipFill>
          <a:blip r:embed="rId2" cstate="print"/>
          <a:stretch>
            <a:fillRect/>
          </a:stretch>
        </p:blipFill>
        <p:spPr>
          <a:xfrm>
            <a:off x="372619" y="5112640"/>
            <a:ext cx="2033396" cy="5749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620" y="857250"/>
            <a:ext cx="8755856" cy="4759643"/>
          </a:xfrm>
          <a:custGeom>
            <a:avLst/>
            <a:gdLst/>
            <a:ahLst/>
            <a:cxnLst/>
            <a:rect l="l" t="t" r="r" b="b"/>
            <a:pathLst>
              <a:path w="11674475" h="6346190">
                <a:moveTo>
                  <a:pt x="11673852" y="0"/>
                </a:moveTo>
                <a:lnTo>
                  <a:pt x="0" y="0"/>
                </a:lnTo>
                <a:lnTo>
                  <a:pt x="0" y="6345936"/>
                </a:lnTo>
                <a:lnTo>
                  <a:pt x="11673852" y="6345936"/>
                </a:lnTo>
                <a:lnTo>
                  <a:pt x="11673852" y="0"/>
                </a:lnTo>
                <a:close/>
              </a:path>
            </a:pathLst>
          </a:custGeom>
          <a:solidFill>
            <a:srgbClr val="0D4B6F"/>
          </a:solidFill>
        </p:spPr>
        <p:txBody>
          <a:bodyPr wrap="square" lIns="0" tIns="0" rIns="0" bIns="0" rtlCol="0"/>
          <a:lstStyle/>
          <a:p>
            <a:endParaRPr kern="0">
              <a:solidFill>
                <a:sysClr val="windowText" lastClr="000000"/>
              </a:solidFill>
            </a:endParaRPr>
          </a:p>
        </p:txBody>
      </p:sp>
      <p:pic>
        <p:nvPicPr>
          <p:cNvPr id="3" name="object 3"/>
          <p:cNvPicPr/>
          <p:nvPr/>
        </p:nvPicPr>
        <p:blipFill>
          <a:blip r:embed="rId2" cstate="print"/>
          <a:stretch>
            <a:fillRect/>
          </a:stretch>
        </p:blipFill>
        <p:spPr>
          <a:xfrm>
            <a:off x="1224154" y="1850517"/>
            <a:ext cx="1815083" cy="3629024"/>
          </a:xfrm>
          <a:prstGeom prst="rect">
            <a:avLst/>
          </a:prstGeom>
        </p:spPr>
      </p:pic>
      <p:sp>
        <p:nvSpPr>
          <p:cNvPr id="4" name="object 4"/>
          <p:cNvSpPr txBox="1">
            <a:spLocks noGrp="1"/>
          </p:cNvSpPr>
          <p:nvPr>
            <p:ph type="title"/>
          </p:nvPr>
        </p:nvSpPr>
        <p:spPr>
          <a:xfrm>
            <a:off x="1081105" y="1093837"/>
            <a:ext cx="2581275" cy="983603"/>
          </a:xfrm>
          <a:prstGeom prst="rect">
            <a:avLst/>
          </a:prstGeom>
        </p:spPr>
        <p:txBody>
          <a:bodyPr vert="horz" wrap="square" lIns="0" tIns="179070" rIns="0" bIns="0" rtlCol="0">
            <a:spAutoFit/>
          </a:bodyPr>
          <a:lstStyle/>
          <a:p>
            <a:pPr marL="9525">
              <a:spcBef>
                <a:spcPts val="1410"/>
              </a:spcBef>
            </a:pPr>
            <a:r>
              <a:rPr sz="2700" spc="-98" dirty="0"/>
              <a:t>Illinois</a:t>
            </a:r>
            <a:r>
              <a:rPr sz="2700" spc="-49" dirty="0"/>
              <a:t> </a:t>
            </a:r>
            <a:r>
              <a:rPr sz="2700" spc="-131" dirty="0"/>
              <a:t>on</a:t>
            </a:r>
            <a:r>
              <a:rPr sz="2700" spc="-53" dirty="0"/>
              <a:t> </a:t>
            </a:r>
            <a:r>
              <a:rPr sz="2700" spc="-116" dirty="0"/>
              <a:t>the</a:t>
            </a:r>
            <a:r>
              <a:rPr sz="2700" spc="-68" dirty="0"/>
              <a:t> </a:t>
            </a:r>
            <a:r>
              <a:rPr sz="2700" spc="-86" dirty="0"/>
              <a:t>Rise</a:t>
            </a:r>
            <a:endParaRPr sz="2700"/>
          </a:p>
          <a:p>
            <a:pPr marL="9525" marR="172403">
              <a:spcBef>
                <a:spcPts val="521"/>
              </a:spcBef>
            </a:pPr>
            <a:r>
              <a:rPr sz="1050" spc="-26" dirty="0">
                <a:latin typeface="Calibri"/>
                <a:cs typeface="Calibri"/>
              </a:rPr>
              <a:t>Mid-</a:t>
            </a:r>
            <a:r>
              <a:rPr sz="1050" dirty="0">
                <a:latin typeface="Calibri"/>
                <a:cs typeface="Calibri"/>
              </a:rPr>
              <a:t>Size</a:t>
            </a:r>
            <a:r>
              <a:rPr sz="1050" spc="19" dirty="0">
                <a:latin typeface="Calibri"/>
                <a:cs typeface="Calibri"/>
              </a:rPr>
              <a:t> </a:t>
            </a:r>
            <a:r>
              <a:rPr sz="1050" spc="-8" dirty="0">
                <a:latin typeface="Calibri"/>
                <a:cs typeface="Calibri"/>
              </a:rPr>
              <a:t>and</a:t>
            </a:r>
            <a:r>
              <a:rPr sz="1050" spc="49" dirty="0">
                <a:latin typeface="Calibri"/>
                <a:cs typeface="Calibri"/>
              </a:rPr>
              <a:t> </a:t>
            </a:r>
            <a:r>
              <a:rPr sz="1050" spc="-8" dirty="0">
                <a:latin typeface="Calibri"/>
                <a:cs typeface="Calibri"/>
              </a:rPr>
              <a:t>Large</a:t>
            </a:r>
            <a:r>
              <a:rPr sz="1050" spc="49" dirty="0">
                <a:latin typeface="Calibri"/>
                <a:cs typeface="Calibri"/>
              </a:rPr>
              <a:t> </a:t>
            </a:r>
            <a:r>
              <a:rPr sz="1050" dirty="0">
                <a:latin typeface="Calibri"/>
                <a:cs typeface="Calibri"/>
              </a:rPr>
              <a:t>Businesses</a:t>
            </a:r>
            <a:r>
              <a:rPr sz="1050" spc="26" dirty="0">
                <a:latin typeface="Calibri"/>
                <a:cs typeface="Calibri"/>
              </a:rPr>
              <a:t> </a:t>
            </a:r>
            <a:r>
              <a:rPr sz="1050" spc="-8" dirty="0">
                <a:latin typeface="Calibri"/>
                <a:cs typeface="Calibri"/>
              </a:rPr>
              <a:t>Relocating</a:t>
            </a:r>
            <a:r>
              <a:rPr sz="1050" dirty="0">
                <a:latin typeface="Calibri"/>
                <a:cs typeface="Calibri"/>
              </a:rPr>
              <a:t> </a:t>
            </a:r>
            <a:r>
              <a:rPr sz="1050" spc="-19" dirty="0">
                <a:latin typeface="Calibri"/>
                <a:cs typeface="Calibri"/>
              </a:rPr>
              <a:t>or </a:t>
            </a:r>
            <a:r>
              <a:rPr sz="1050" spc="-15" dirty="0">
                <a:latin typeface="Calibri"/>
                <a:cs typeface="Calibri"/>
              </a:rPr>
              <a:t>Expanding</a:t>
            </a:r>
            <a:r>
              <a:rPr sz="1050" spc="-26" dirty="0">
                <a:latin typeface="Calibri"/>
                <a:cs typeface="Calibri"/>
              </a:rPr>
              <a:t> </a:t>
            </a:r>
            <a:r>
              <a:rPr sz="1050" spc="-15" dirty="0">
                <a:latin typeface="Calibri"/>
                <a:cs typeface="Calibri"/>
              </a:rPr>
              <a:t>in</a:t>
            </a:r>
            <a:r>
              <a:rPr sz="1050" spc="-4" dirty="0">
                <a:latin typeface="Calibri"/>
                <a:cs typeface="Calibri"/>
              </a:rPr>
              <a:t> </a:t>
            </a:r>
            <a:r>
              <a:rPr sz="1050" spc="-8" dirty="0">
                <a:latin typeface="Calibri"/>
                <a:cs typeface="Calibri"/>
              </a:rPr>
              <a:t>Illinois,</a:t>
            </a:r>
            <a:r>
              <a:rPr sz="1050" spc="-30" dirty="0">
                <a:latin typeface="Calibri"/>
                <a:cs typeface="Calibri"/>
              </a:rPr>
              <a:t> </a:t>
            </a:r>
            <a:r>
              <a:rPr sz="1050" dirty="0">
                <a:latin typeface="Calibri"/>
                <a:cs typeface="Calibri"/>
              </a:rPr>
              <a:t>2019</a:t>
            </a:r>
            <a:r>
              <a:rPr sz="1050" spc="11" dirty="0">
                <a:latin typeface="Calibri"/>
                <a:cs typeface="Calibri"/>
              </a:rPr>
              <a:t> </a:t>
            </a:r>
            <a:r>
              <a:rPr sz="1050" spc="45" dirty="0">
                <a:latin typeface="Calibri"/>
                <a:cs typeface="Calibri"/>
              </a:rPr>
              <a:t>-</a:t>
            </a:r>
            <a:r>
              <a:rPr sz="1050" spc="-8" dirty="0">
                <a:latin typeface="Calibri"/>
                <a:cs typeface="Calibri"/>
              </a:rPr>
              <a:t> </a:t>
            </a:r>
            <a:r>
              <a:rPr sz="1050" spc="-19" dirty="0">
                <a:latin typeface="Calibri"/>
                <a:cs typeface="Calibri"/>
              </a:rPr>
              <a:t>24</a:t>
            </a:r>
            <a:endParaRPr sz="1050">
              <a:latin typeface="Calibri"/>
              <a:cs typeface="Calibri"/>
            </a:endParaRPr>
          </a:p>
        </p:txBody>
      </p:sp>
      <p:grpSp>
        <p:nvGrpSpPr>
          <p:cNvPr id="5" name="object 5"/>
          <p:cNvGrpSpPr/>
          <p:nvPr/>
        </p:nvGrpSpPr>
        <p:grpSpPr>
          <a:xfrm>
            <a:off x="4961008" y="1496614"/>
            <a:ext cx="295751" cy="295751"/>
            <a:chOff x="6614677" y="852484"/>
            <a:chExt cx="394335" cy="394335"/>
          </a:xfrm>
        </p:grpSpPr>
        <p:sp>
          <p:nvSpPr>
            <p:cNvPr id="6" name="object 6"/>
            <p:cNvSpPr/>
            <p:nvPr/>
          </p:nvSpPr>
          <p:spPr>
            <a:xfrm>
              <a:off x="6617525" y="855204"/>
              <a:ext cx="388620" cy="389255"/>
            </a:xfrm>
            <a:custGeom>
              <a:avLst/>
              <a:gdLst/>
              <a:ahLst/>
              <a:cxnLst/>
              <a:rect l="l" t="t" r="r" b="b"/>
              <a:pathLst>
                <a:path w="388620" h="389255">
                  <a:moveTo>
                    <a:pt x="388366" y="354444"/>
                  </a:moveTo>
                  <a:lnTo>
                    <a:pt x="34264" y="354444"/>
                  </a:lnTo>
                  <a:lnTo>
                    <a:pt x="34264" y="0"/>
                  </a:lnTo>
                  <a:lnTo>
                    <a:pt x="0" y="0"/>
                  </a:lnTo>
                  <a:lnTo>
                    <a:pt x="0" y="354444"/>
                  </a:lnTo>
                  <a:lnTo>
                    <a:pt x="0" y="388734"/>
                  </a:lnTo>
                  <a:lnTo>
                    <a:pt x="388366" y="388734"/>
                  </a:lnTo>
                  <a:lnTo>
                    <a:pt x="388366" y="354444"/>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 name="object 7"/>
            <p:cNvSpPr/>
            <p:nvPr/>
          </p:nvSpPr>
          <p:spPr>
            <a:xfrm>
              <a:off x="6617534" y="855340"/>
              <a:ext cx="388620" cy="388620"/>
            </a:xfrm>
            <a:custGeom>
              <a:avLst/>
              <a:gdLst/>
              <a:ahLst/>
              <a:cxnLst/>
              <a:rect l="l" t="t" r="r" b="b"/>
              <a:pathLst>
                <a:path w="388620" h="388619">
                  <a:moveTo>
                    <a:pt x="34267" y="0"/>
                  </a:moveTo>
                  <a:lnTo>
                    <a:pt x="0" y="0"/>
                  </a:lnTo>
                  <a:lnTo>
                    <a:pt x="0" y="388599"/>
                  </a:lnTo>
                  <a:lnTo>
                    <a:pt x="388368" y="388599"/>
                  </a:lnTo>
                  <a:lnTo>
                    <a:pt x="388368" y="354311"/>
                  </a:lnTo>
                  <a:lnTo>
                    <a:pt x="34267" y="354311"/>
                  </a:lnTo>
                  <a:lnTo>
                    <a:pt x="34267" y="0"/>
                  </a:lnTo>
                  <a:close/>
                </a:path>
              </a:pathLst>
            </a:custGeom>
            <a:ln w="5712">
              <a:solidFill>
                <a:srgbClr val="20739D"/>
              </a:solidFill>
            </a:ln>
          </p:spPr>
          <p:txBody>
            <a:bodyPr wrap="square" lIns="0" tIns="0" rIns="0" bIns="0" rtlCol="0"/>
            <a:lstStyle/>
            <a:p>
              <a:endParaRPr kern="0">
                <a:solidFill>
                  <a:sysClr val="windowText" lastClr="000000"/>
                </a:solidFill>
              </a:endParaRPr>
            </a:p>
          </p:txBody>
        </p:sp>
        <p:sp>
          <p:nvSpPr>
            <p:cNvPr id="8" name="object 8"/>
            <p:cNvSpPr/>
            <p:nvPr/>
          </p:nvSpPr>
          <p:spPr>
            <a:xfrm>
              <a:off x="6674077" y="952485"/>
              <a:ext cx="332105" cy="194945"/>
            </a:xfrm>
            <a:custGeom>
              <a:avLst/>
              <a:gdLst/>
              <a:ahLst/>
              <a:cxnLst/>
              <a:rect l="l" t="t" r="r" b="b"/>
              <a:pathLst>
                <a:path w="332104" h="194944">
                  <a:moveTo>
                    <a:pt x="23981" y="194871"/>
                  </a:moveTo>
                  <a:lnTo>
                    <a:pt x="0" y="170875"/>
                  </a:lnTo>
                  <a:lnTo>
                    <a:pt x="103374" y="67439"/>
                  </a:lnTo>
                  <a:lnTo>
                    <a:pt x="137642" y="101721"/>
                  </a:lnTo>
                  <a:lnTo>
                    <a:pt x="194755" y="44580"/>
                  </a:lnTo>
                  <a:lnTo>
                    <a:pt x="229017" y="78868"/>
                  </a:lnTo>
                  <a:lnTo>
                    <a:pt x="274142" y="33722"/>
                  </a:lnTo>
                  <a:lnTo>
                    <a:pt x="240445" y="0"/>
                  </a:lnTo>
                  <a:lnTo>
                    <a:pt x="331820" y="0"/>
                  </a:lnTo>
                  <a:lnTo>
                    <a:pt x="331820" y="91435"/>
                  </a:lnTo>
                  <a:lnTo>
                    <a:pt x="298129" y="57724"/>
                  </a:lnTo>
                  <a:lnTo>
                    <a:pt x="229017" y="126872"/>
                  </a:lnTo>
                  <a:lnTo>
                    <a:pt x="194755" y="92578"/>
                  </a:lnTo>
                  <a:lnTo>
                    <a:pt x="137642" y="149730"/>
                  </a:lnTo>
                  <a:lnTo>
                    <a:pt x="103374" y="115442"/>
                  </a:lnTo>
                  <a:lnTo>
                    <a:pt x="23981" y="194871"/>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 name="object 9"/>
            <p:cNvSpPr/>
            <p:nvPr/>
          </p:nvSpPr>
          <p:spPr>
            <a:xfrm>
              <a:off x="6674076" y="952490"/>
              <a:ext cx="332105" cy="194945"/>
            </a:xfrm>
            <a:custGeom>
              <a:avLst/>
              <a:gdLst/>
              <a:ahLst/>
              <a:cxnLst/>
              <a:rect l="l" t="t" r="r" b="b"/>
              <a:pathLst>
                <a:path w="332104" h="194944">
                  <a:moveTo>
                    <a:pt x="240445" y="0"/>
                  </a:moveTo>
                  <a:lnTo>
                    <a:pt x="274142" y="33716"/>
                  </a:lnTo>
                  <a:lnTo>
                    <a:pt x="229023" y="78862"/>
                  </a:lnTo>
                  <a:lnTo>
                    <a:pt x="194755" y="44574"/>
                  </a:lnTo>
                  <a:lnTo>
                    <a:pt x="137642" y="101721"/>
                  </a:lnTo>
                  <a:lnTo>
                    <a:pt x="103374" y="67433"/>
                  </a:lnTo>
                  <a:lnTo>
                    <a:pt x="0" y="170869"/>
                  </a:lnTo>
                  <a:lnTo>
                    <a:pt x="23987" y="194871"/>
                  </a:lnTo>
                  <a:lnTo>
                    <a:pt x="103374" y="115436"/>
                  </a:lnTo>
                  <a:lnTo>
                    <a:pt x="137642" y="149725"/>
                  </a:lnTo>
                  <a:lnTo>
                    <a:pt x="194755" y="92578"/>
                  </a:lnTo>
                  <a:lnTo>
                    <a:pt x="229023" y="126866"/>
                  </a:lnTo>
                  <a:lnTo>
                    <a:pt x="298129" y="57718"/>
                  </a:lnTo>
                  <a:lnTo>
                    <a:pt x="331826" y="91435"/>
                  </a:lnTo>
                  <a:lnTo>
                    <a:pt x="331826" y="0"/>
                  </a:lnTo>
                  <a:lnTo>
                    <a:pt x="240445" y="0"/>
                  </a:lnTo>
                  <a:close/>
                </a:path>
              </a:pathLst>
            </a:custGeom>
            <a:ln w="5713">
              <a:solidFill>
                <a:srgbClr val="20739D"/>
              </a:solidFill>
            </a:ln>
          </p:spPr>
          <p:txBody>
            <a:bodyPr wrap="square" lIns="0" tIns="0" rIns="0" bIns="0" rtlCol="0"/>
            <a:lstStyle/>
            <a:p>
              <a:endParaRPr kern="0">
                <a:solidFill>
                  <a:sysClr val="windowText" lastClr="000000"/>
                </a:solidFill>
              </a:endParaRPr>
            </a:p>
          </p:txBody>
        </p:sp>
      </p:grpSp>
      <p:sp>
        <p:nvSpPr>
          <p:cNvPr id="10" name="object 10"/>
          <p:cNvSpPr txBox="1"/>
          <p:nvPr/>
        </p:nvSpPr>
        <p:spPr>
          <a:xfrm>
            <a:off x="4748109" y="2133606"/>
            <a:ext cx="839629" cy="1129668"/>
          </a:xfrm>
          <a:prstGeom prst="rect">
            <a:avLst/>
          </a:prstGeom>
        </p:spPr>
        <p:txBody>
          <a:bodyPr vert="horz" wrap="square" lIns="0" tIns="5715" rIns="0" bIns="0" rtlCol="0">
            <a:spAutoFit/>
          </a:bodyPr>
          <a:lstStyle/>
          <a:p>
            <a:pPr marL="9525" marR="3810" indent="-953" algn="ctr">
              <a:lnSpc>
                <a:spcPct val="101800"/>
              </a:lnSpc>
              <a:spcBef>
                <a:spcPts val="45"/>
              </a:spcBef>
            </a:pPr>
            <a:r>
              <a:rPr sz="1200" kern="0" spc="34" dirty="0">
                <a:solidFill>
                  <a:srgbClr val="FFFFFF"/>
                </a:solidFill>
                <a:latin typeface="Calibri"/>
                <a:cs typeface="Calibri"/>
              </a:rPr>
              <a:t>Illinois</a:t>
            </a:r>
            <a:r>
              <a:rPr sz="1200" kern="0" spc="-19" dirty="0">
                <a:solidFill>
                  <a:srgbClr val="FFFFFF"/>
                </a:solidFill>
                <a:latin typeface="Calibri"/>
                <a:cs typeface="Calibri"/>
              </a:rPr>
              <a:t> </a:t>
            </a:r>
            <a:r>
              <a:rPr sz="1200" kern="0" spc="53" dirty="0">
                <a:solidFill>
                  <a:srgbClr val="FFFFFF"/>
                </a:solidFill>
                <a:latin typeface="Calibri"/>
                <a:cs typeface="Calibri"/>
              </a:rPr>
              <a:t>GDP </a:t>
            </a:r>
            <a:r>
              <a:rPr sz="1200" kern="0" spc="49" dirty="0">
                <a:solidFill>
                  <a:srgbClr val="FFFFFF"/>
                </a:solidFill>
                <a:latin typeface="Calibri"/>
                <a:cs typeface="Calibri"/>
              </a:rPr>
              <a:t>eclipsed</a:t>
            </a:r>
            <a:r>
              <a:rPr sz="1200" kern="0" spc="-15" dirty="0">
                <a:solidFill>
                  <a:srgbClr val="FFFFFF"/>
                </a:solidFill>
                <a:latin typeface="Calibri"/>
                <a:cs typeface="Calibri"/>
              </a:rPr>
              <a:t> </a:t>
            </a:r>
            <a:r>
              <a:rPr sz="1200" kern="0" spc="-19" dirty="0">
                <a:solidFill>
                  <a:srgbClr val="FFFFFF"/>
                </a:solidFill>
                <a:latin typeface="Calibri"/>
                <a:cs typeface="Calibri"/>
              </a:rPr>
              <a:t>$1 </a:t>
            </a:r>
            <a:r>
              <a:rPr sz="1200" kern="0" dirty="0">
                <a:solidFill>
                  <a:srgbClr val="FFFFFF"/>
                </a:solidFill>
                <a:latin typeface="Calibri"/>
                <a:cs typeface="Calibri"/>
              </a:rPr>
              <a:t>trillion</a:t>
            </a:r>
            <a:r>
              <a:rPr sz="1200" kern="0" spc="71" dirty="0">
                <a:solidFill>
                  <a:srgbClr val="FFFFFF"/>
                </a:solidFill>
                <a:latin typeface="Calibri"/>
                <a:cs typeface="Calibri"/>
              </a:rPr>
              <a:t> </a:t>
            </a:r>
            <a:r>
              <a:rPr sz="1200" kern="0" spc="-19" dirty="0">
                <a:solidFill>
                  <a:srgbClr val="FFFFFF"/>
                </a:solidFill>
                <a:latin typeface="Calibri"/>
                <a:cs typeface="Calibri"/>
              </a:rPr>
              <a:t>in </a:t>
            </a:r>
            <a:r>
              <a:rPr sz="1200" kern="0" dirty="0">
                <a:solidFill>
                  <a:srgbClr val="FFFFFF"/>
                </a:solidFill>
                <a:latin typeface="Calibri"/>
                <a:cs typeface="Calibri"/>
              </a:rPr>
              <a:t>2022</a:t>
            </a:r>
            <a:r>
              <a:rPr sz="1200" kern="0" spc="64" dirty="0">
                <a:solidFill>
                  <a:srgbClr val="FFFFFF"/>
                </a:solidFill>
                <a:latin typeface="Calibri"/>
                <a:cs typeface="Calibri"/>
              </a:rPr>
              <a:t> </a:t>
            </a:r>
            <a:r>
              <a:rPr sz="1200" kern="0" spc="23" dirty="0">
                <a:solidFill>
                  <a:srgbClr val="FFFFFF"/>
                </a:solidFill>
                <a:latin typeface="Calibri"/>
                <a:cs typeface="Calibri"/>
              </a:rPr>
              <a:t>and </a:t>
            </a:r>
            <a:r>
              <a:rPr sz="1200" kern="0" spc="38" dirty="0">
                <a:solidFill>
                  <a:srgbClr val="FFFFFF"/>
                </a:solidFill>
                <a:latin typeface="Calibri"/>
                <a:cs typeface="Calibri"/>
              </a:rPr>
              <a:t>continues</a:t>
            </a:r>
            <a:r>
              <a:rPr sz="1200" kern="0" spc="4" dirty="0">
                <a:solidFill>
                  <a:srgbClr val="FFFFFF"/>
                </a:solidFill>
                <a:latin typeface="Calibri"/>
                <a:cs typeface="Calibri"/>
              </a:rPr>
              <a:t> </a:t>
            </a:r>
            <a:r>
              <a:rPr sz="1200" kern="0" spc="-19" dirty="0">
                <a:solidFill>
                  <a:srgbClr val="FFFFFF"/>
                </a:solidFill>
                <a:latin typeface="Calibri"/>
                <a:cs typeface="Calibri"/>
              </a:rPr>
              <a:t>to </a:t>
            </a:r>
            <a:r>
              <a:rPr sz="1200" kern="0" spc="-15" dirty="0">
                <a:solidFill>
                  <a:srgbClr val="FFFFFF"/>
                </a:solidFill>
                <a:latin typeface="Calibri"/>
                <a:cs typeface="Calibri"/>
              </a:rPr>
              <a:t>rise</a:t>
            </a:r>
            <a:endParaRPr sz="1200" kern="0">
              <a:solidFill>
                <a:sysClr val="windowText" lastClr="000000"/>
              </a:solidFill>
              <a:latin typeface="Calibri"/>
              <a:cs typeface="Calibri"/>
            </a:endParaRPr>
          </a:p>
        </p:txBody>
      </p:sp>
      <p:grpSp>
        <p:nvGrpSpPr>
          <p:cNvPr id="11" name="object 11"/>
          <p:cNvGrpSpPr/>
          <p:nvPr/>
        </p:nvGrpSpPr>
        <p:grpSpPr>
          <a:xfrm>
            <a:off x="6019447" y="1488041"/>
            <a:ext cx="364331" cy="312896"/>
            <a:chOff x="8025929" y="841054"/>
            <a:chExt cx="485775" cy="417195"/>
          </a:xfrm>
        </p:grpSpPr>
        <p:sp>
          <p:nvSpPr>
            <p:cNvPr id="12" name="object 12"/>
            <p:cNvSpPr/>
            <p:nvPr/>
          </p:nvSpPr>
          <p:spPr>
            <a:xfrm>
              <a:off x="8028791" y="843909"/>
              <a:ext cx="480059" cy="250825"/>
            </a:xfrm>
            <a:custGeom>
              <a:avLst/>
              <a:gdLst/>
              <a:ahLst/>
              <a:cxnLst/>
              <a:rect l="l" t="t" r="r" b="b"/>
              <a:pathLst>
                <a:path w="480059" h="250825">
                  <a:moveTo>
                    <a:pt x="454042" y="250303"/>
                  </a:moveTo>
                  <a:lnTo>
                    <a:pt x="239868" y="46860"/>
                  </a:lnTo>
                  <a:lnTo>
                    <a:pt x="25700" y="250303"/>
                  </a:lnTo>
                  <a:lnTo>
                    <a:pt x="0" y="228593"/>
                  </a:lnTo>
                  <a:lnTo>
                    <a:pt x="239868" y="0"/>
                  </a:lnTo>
                  <a:lnTo>
                    <a:pt x="331249" y="86863"/>
                  </a:lnTo>
                  <a:lnTo>
                    <a:pt x="331249" y="34288"/>
                  </a:lnTo>
                  <a:lnTo>
                    <a:pt x="376940" y="34288"/>
                  </a:lnTo>
                  <a:lnTo>
                    <a:pt x="376940" y="130300"/>
                  </a:lnTo>
                  <a:lnTo>
                    <a:pt x="479743" y="228593"/>
                  </a:lnTo>
                  <a:lnTo>
                    <a:pt x="454042" y="250303"/>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3" name="object 13"/>
            <p:cNvSpPr/>
            <p:nvPr/>
          </p:nvSpPr>
          <p:spPr>
            <a:xfrm>
              <a:off x="8028786" y="843911"/>
              <a:ext cx="480059" cy="250825"/>
            </a:xfrm>
            <a:custGeom>
              <a:avLst/>
              <a:gdLst/>
              <a:ahLst/>
              <a:cxnLst/>
              <a:rect l="l" t="t" r="r" b="b"/>
              <a:pathLst>
                <a:path w="480059" h="250825">
                  <a:moveTo>
                    <a:pt x="376945" y="130295"/>
                  </a:moveTo>
                  <a:lnTo>
                    <a:pt x="376945" y="34288"/>
                  </a:lnTo>
                  <a:lnTo>
                    <a:pt x="331255" y="34288"/>
                  </a:lnTo>
                  <a:lnTo>
                    <a:pt x="331255" y="86863"/>
                  </a:lnTo>
                  <a:lnTo>
                    <a:pt x="239874" y="0"/>
                  </a:lnTo>
                  <a:lnTo>
                    <a:pt x="0" y="228587"/>
                  </a:lnTo>
                  <a:lnTo>
                    <a:pt x="25700" y="250303"/>
                  </a:lnTo>
                  <a:lnTo>
                    <a:pt x="239874" y="46860"/>
                  </a:lnTo>
                  <a:lnTo>
                    <a:pt x="454048" y="250303"/>
                  </a:lnTo>
                  <a:lnTo>
                    <a:pt x="479749" y="228587"/>
                  </a:lnTo>
                  <a:lnTo>
                    <a:pt x="376945" y="130295"/>
                  </a:lnTo>
                  <a:close/>
                </a:path>
              </a:pathLst>
            </a:custGeom>
            <a:ln w="5713">
              <a:solidFill>
                <a:srgbClr val="20739D"/>
              </a:solidFill>
            </a:ln>
          </p:spPr>
          <p:txBody>
            <a:bodyPr wrap="square" lIns="0" tIns="0" rIns="0" bIns="0" rtlCol="0"/>
            <a:lstStyle/>
            <a:p>
              <a:endParaRPr kern="0">
                <a:solidFill>
                  <a:sysClr val="windowText" lastClr="000000"/>
                </a:solidFill>
              </a:endParaRPr>
            </a:p>
          </p:txBody>
        </p:sp>
        <p:sp>
          <p:nvSpPr>
            <p:cNvPr id="14" name="object 14"/>
            <p:cNvSpPr/>
            <p:nvPr/>
          </p:nvSpPr>
          <p:spPr>
            <a:xfrm>
              <a:off x="8097321" y="922778"/>
              <a:ext cx="342900" cy="332740"/>
            </a:xfrm>
            <a:custGeom>
              <a:avLst/>
              <a:gdLst/>
              <a:ahLst/>
              <a:cxnLst/>
              <a:rect l="l" t="t" r="r" b="b"/>
              <a:pathLst>
                <a:path w="342900" h="332740">
                  <a:moveTo>
                    <a:pt x="137071" y="332589"/>
                  </a:moveTo>
                  <a:lnTo>
                    <a:pt x="0" y="332589"/>
                  </a:lnTo>
                  <a:lnTo>
                    <a:pt x="0" y="162863"/>
                  </a:lnTo>
                  <a:lnTo>
                    <a:pt x="171339" y="0"/>
                  </a:lnTo>
                  <a:lnTo>
                    <a:pt x="342678" y="162863"/>
                  </a:lnTo>
                  <a:lnTo>
                    <a:pt x="342678" y="189722"/>
                  </a:lnTo>
                  <a:lnTo>
                    <a:pt x="34267" y="189722"/>
                  </a:lnTo>
                  <a:lnTo>
                    <a:pt x="34267" y="258298"/>
                  </a:lnTo>
                  <a:lnTo>
                    <a:pt x="137071" y="258298"/>
                  </a:lnTo>
                  <a:lnTo>
                    <a:pt x="137071" y="332589"/>
                  </a:lnTo>
                  <a:close/>
                </a:path>
                <a:path w="342900" h="332740">
                  <a:moveTo>
                    <a:pt x="137071" y="258298"/>
                  </a:moveTo>
                  <a:lnTo>
                    <a:pt x="102803" y="258298"/>
                  </a:lnTo>
                  <a:lnTo>
                    <a:pt x="102803" y="189722"/>
                  </a:lnTo>
                  <a:lnTo>
                    <a:pt x="137071" y="189722"/>
                  </a:lnTo>
                  <a:lnTo>
                    <a:pt x="137071" y="258298"/>
                  </a:lnTo>
                  <a:close/>
                </a:path>
                <a:path w="342900" h="332740">
                  <a:moveTo>
                    <a:pt x="342678" y="332589"/>
                  </a:moveTo>
                  <a:lnTo>
                    <a:pt x="205606" y="332589"/>
                  </a:lnTo>
                  <a:lnTo>
                    <a:pt x="205606" y="189722"/>
                  </a:lnTo>
                  <a:lnTo>
                    <a:pt x="239874" y="189722"/>
                  </a:lnTo>
                  <a:lnTo>
                    <a:pt x="239874" y="258298"/>
                  </a:lnTo>
                  <a:lnTo>
                    <a:pt x="342678" y="258298"/>
                  </a:lnTo>
                  <a:lnTo>
                    <a:pt x="342678" y="332589"/>
                  </a:lnTo>
                  <a:close/>
                </a:path>
                <a:path w="342900" h="332740">
                  <a:moveTo>
                    <a:pt x="342678" y="258298"/>
                  </a:moveTo>
                  <a:lnTo>
                    <a:pt x="308410" y="258298"/>
                  </a:lnTo>
                  <a:lnTo>
                    <a:pt x="308410" y="189722"/>
                  </a:lnTo>
                  <a:lnTo>
                    <a:pt x="342678" y="189722"/>
                  </a:lnTo>
                  <a:lnTo>
                    <a:pt x="342678" y="258298"/>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15" name="object 15"/>
            <p:cNvSpPr/>
            <p:nvPr/>
          </p:nvSpPr>
          <p:spPr>
            <a:xfrm>
              <a:off x="8097320" y="922774"/>
              <a:ext cx="342900" cy="332740"/>
            </a:xfrm>
            <a:custGeom>
              <a:avLst/>
              <a:gdLst/>
              <a:ahLst/>
              <a:cxnLst/>
              <a:rect l="l" t="t" r="r" b="b"/>
              <a:pathLst>
                <a:path w="342900" h="332740">
                  <a:moveTo>
                    <a:pt x="0" y="162868"/>
                  </a:moveTo>
                  <a:lnTo>
                    <a:pt x="0" y="332595"/>
                  </a:lnTo>
                  <a:lnTo>
                    <a:pt x="137071" y="332595"/>
                  </a:lnTo>
                  <a:lnTo>
                    <a:pt x="137071" y="189727"/>
                  </a:lnTo>
                  <a:lnTo>
                    <a:pt x="205606" y="189727"/>
                  </a:lnTo>
                  <a:lnTo>
                    <a:pt x="205606" y="332595"/>
                  </a:lnTo>
                  <a:lnTo>
                    <a:pt x="342678" y="332595"/>
                  </a:lnTo>
                  <a:lnTo>
                    <a:pt x="342678" y="162868"/>
                  </a:lnTo>
                  <a:lnTo>
                    <a:pt x="171339" y="0"/>
                  </a:lnTo>
                  <a:lnTo>
                    <a:pt x="0" y="162868"/>
                  </a:lnTo>
                  <a:close/>
                </a:path>
              </a:pathLst>
            </a:custGeom>
            <a:ln w="5713">
              <a:solidFill>
                <a:srgbClr val="20739D"/>
              </a:solidFill>
            </a:ln>
          </p:spPr>
          <p:txBody>
            <a:bodyPr wrap="square" lIns="0" tIns="0" rIns="0" bIns="0" rtlCol="0"/>
            <a:lstStyle/>
            <a:p>
              <a:endParaRPr kern="0">
                <a:solidFill>
                  <a:sysClr val="windowText" lastClr="000000"/>
                </a:solidFill>
              </a:endParaRPr>
            </a:p>
          </p:txBody>
        </p:sp>
      </p:grpSp>
      <p:sp>
        <p:nvSpPr>
          <p:cNvPr id="16" name="object 16"/>
          <p:cNvSpPr/>
          <p:nvPr/>
        </p:nvSpPr>
        <p:spPr>
          <a:xfrm>
            <a:off x="6098691" y="1691627"/>
            <a:ext cx="51435" cy="51435"/>
          </a:xfrm>
          <a:custGeom>
            <a:avLst/>
            <a:gdLst/>
            <a:ahLst/>
            <a:cxnLst/>
            <a:rect l="l" t="t" r="r" b="b"/>
            <a:pathLst>
              <a:path w="68579" h="68580">
                <a:moveTo>
                  <a:pt x="68535" y="68576"/>
                </a:moveTo>
                <a:lnTo>
                  <a:pt x="0" y="68576"/>
                </a:lnTo>
                <a:lnTo>
                  <a:pt x="0" y="0"/>
                </a:lnTo>
                <a:lnTo>
                  <a:pt x="68535" y="0"/>
                </a:lnTo>
                <a:lnTo>
                  <a:pt x="68535" y="68576"/>
                </a:lnTo>
                <a:close/>
              </a:path>
            </a:pathLst>
          </a:custGeom>
          <a:ln w="5712">
            <a:solidFill>
              <a:srgbClr val="20739D"/>
            </a:solidFill>
          </a:ln>
        </p:spPr>
        <p:txBody>
          <a:bodyPr wrap="square" lIns="0" tIns="0" rIns="0" bIns="0" rtlCol="0"/>
          <a:lstStyle/>
          <a:p>
            <a:endParaRPr kern="0">
              <a:solidFill>
                <a:sysClr val="windowText" lastClr="000000"/>
              </a:solidFill>
            </a:endParaRPr>
          </a:p>
        </p:txBody>
      </p:sp>
      <p:sp>
        <p:nvSpPr>
          <p:cNvPr id="17" name="object 17"/>
          <p:cNvSpPr/>
          <p:nvPr/>
        </p:nvSpPr>
        <p:spPr>
          <a:xfrm>
            <a:off x="6252896" y="1691627"/>
            <a:ext cx="51435" cy="51435"/>
          </a:xfrm>
          <a:custGeom>
            <a:avLst/>
            <a:gdLst/>
            <a:ahLst/>
            <a:cxnLst/>
            <a:rect l="l" t="t" r="r" b="b"/>
            <a:pathLst>
              <a:path w="68579" h="68580">
                <a:moveTo>
                  <a:pt x="0" y="0"/>
                </a:moveTo>
                <a:lnTo>
                  <a:pt x="68535" y="0"/>
                </a:lnTo>
                <a:lnTo>
                  <a:pt x="68535" y="68576"/>
                </a:lnTo>
                <a:lnTo>
                  <a:pt x="0" y="68576"/>
                </a:lnTo>
                <a:lnTo>
                  <a:pt x="0" y="0"/>
                </a:lnTo>
                <a:close/>
              </a:path>
            </a:pathLst>
          </a:custGeom>
          <a:ln w="5712">
            <a:solidFill>
              <a:srgbClr val="20739D"/>
            </a:solidFill>
          </a:ln>
        </p:spPr>
        <p:txBody>
          <a:bodyPr wrap="square" lIns="0" tIns="0" rIns="0" bIns="0" rtlCol="0"/>
          <a:lstStyle/>
          <a:p>
            <a:endParaRPr kern="0">
              <a:solidFill>
                <a:sysClr val="windowText" lastClr="000000"/>
              </a:solidFill>
            </a:endParaRPr>
          </a:p>
        </p:txBody>
      </p:sp>
      <p:sp>
        <p:nvSpPr>
          <p:cNvPr id="18" name="object 18"/>
          <p:cNvSpPr txBox="1"/>
          <p:nvPr/>
        </p:nvSpPr>
        <p:spPr>
          <a:xfrm>
            <a:off x="5733931" y="2141920"/>
            <a:ext cx="932498" cy="938014"/>
          </a:xfrm>
          <a:prstGeom prst="rect">
            <a:avLst/>
          </a:prstGeom>
        </p:spPr>
        <p:txBody>
          <a:bodyPr vert="horz" wrap="square" lIns="0" tIns="5715" rIns="0" bIns="0" rtlCol="0">
            <a:spAutoFit/>
          </a:bodyPr>
          <a:lstStyle/>
          <a:p>
            <a:pPr marL="9525" marR="3810" indent="-1905" algn="ctr">
              <a:lnSpc>
                <a:spcPct val="101899"/>
              </a:lnSpc>
              <a:spcBef>
                <a:spcPts val="45"/>
              </a:spcBef>
            </a:pPr>
            <a:r>
              <a:rPr sz="1200" kern="0" spc="34" dirty="0">
                <a:solidFill>
                  <a:srgbClr val="FFFFFF"/>
                </a:solidFill>
                <a:latin typeface="Calibri"/>
                <a:cs typeface="Calibri"/>
              </a:rPr>
              <a:t>Illinois</a:t>
            </a:r>
            <a:r>
              <a:rPr sz="1200" kern="0" spc="-19" dirty="0">
                <a:solidFill>
                  <a:srgbClr val="FFFFFF"/>
                </a:solidFill>
                <a:latin typeface="Calibri"/>
                <a:cs typeface="Calibri"/>
              </a:rPr>
              <a:t> </a:t>
            </a:r>
            <a:r>
              <a:rPr sz="1200" kern="0" spc="41" dirty="0">
                <a:solidFill>
                  <a:srgbClr val="FFFFFF"/>
                </a:solidFill>
                <a:latin typeface="Calibri"/>
                <a:cs typeface="Calibri"/>
              </a:rPr>
              <a:t>is </a:t>
            </a:r>
            <a:r>
              <a:rPr sz="1200" kern="0" dirty="0">
                <a:solidFill>
                  <a:srgbClr val="FFFFFF"/>
                </a:solidFill>
                <a:latin typeface="Calibri"/>
                <a:cs typeface="Calibri"/>
              </a:rPr>
              <a:t>home</a:t>
            </a:r>
            <a:r>
              <a:rPr sz="1200" kern="0" spc="49" dirty="0">
                <a:solidFill>
                  <a:srgbClr val="FFFFFF"/>
                </a:solidFill>
                <a:latin typeface="Calibri"/>
                <a:cs typeface="Calibri"/>
              </a:rPr>
              <a:t> </a:t>
            </a:r>
            <a:r>
              <a:rPr sz="1200" kern="0" dirty="0">
                <a:solidFill>
                  <a:srgbClr val="FFFFFF"/>
                </a:solidFill>
                <a:latin typeface="Calibri"/>
                <a:cs typeface="Calibri"/>
              </a:rPr>
              <a:t>to</a:t>
            </a:r>
            <a:r>
              <a:rPr sz="1200" kern="0" spc="34" dirty="0">
                <a:solidFill>
                  <a:srgbClr val="FFFFFF"/>
                </a:solidFill>
                <a:latin typeface="Calibri"/>
                <a:cs typeface="Calibri"/>
              </a:rPr>
              <a:t> </a:t>
            </a:r>
            <a:r>
              <a:rPr sz="1200" kern="0" spc="-15" dirty="0">
                <a:solidFill>
                  <a:srgbClr val="FFFFFF"/>
                </a:solidFill>
                <a:latin typeface="Calibri"/>
                <a:cs typeface="Calibri"/>
              </a:rPr>
              <a:t>more </a:t>
            </a:r>
            <a:r>
              <a:rPr sz="1200" kern="0" dirty="0">
                <a:solidFill>
                  <a:srgbClr val="FFFFFF"/>
                </a:solidFill>
                <a:latin typeface="Calibri"/>
                <a:cs typeface="Calibri"/>
              </a:rPr>
              <a:t>than</a:t>
            </a:r>
            <a:r>
              <a:rPr sz="1200" kern="0" spc="68" dirty="0">
                <a:solidFill>
                  <a:srgbClr val="FFFFFF"/>
                </a:solidFill>
                <a:latin typeface="Calibri"/>
                <a:cs typeface="Calibri"/>
              </a:rPr>
              <a:t> </a:t>
            </a:r>
            <a:r>
              <a:rPr sz="1200" kern="0" spc="-19" dirty="0">
                <a:solidFill>
                  <a:srgbClr val="FFFFFF"/>
                </a:solidFill>
                <a:latin typeface="Calibri"/>
                <a:cs typeface="Calibri"/>
              </a:rPr>
              <a:t>30</a:t>
            </a:r>
            <a:endParaRPr sz="1200" kern="0">
              <a:solidFill>
                <a:sysClr val="windowText" lastClr="000000"/>
              </a:solidFill>
              <a:latin typeface="Calibri"/>
              <a:cs typeface="Calibri"/>
            </a:endParaRPr>
          </a:p>
          <a:p>
            <a:pPr marL="71914" marR="67628" algn="ctr">
              <a:lnSpc>
                <a:spcPct val="101200"/>
              </a:lnSpc>
              <a:spcBef>
                <a:spcPts val="8"/>
              </a:spcBef>
            </a:pPr>
            <a:r>
              <a:rPr sz="1200" kern="0" dirty="0">
                <a:solidFill>
                  <a:srgbClr val="FFFFFF"/>
                </a:solidFill>
                <a:latin typeface="Calibri"/>
                <a:cs typeface="Calibri"/>
              </a:rPr>
              <a:t>Fortune</a:t>
            </a:r>
            <a:r>
              <a:rPr sz="1200" kern="0" spc="105" dirty="0">
                <a:solidFill>
                  <a:srgbClr val="FFFFFF"/>
                </a:solidFill>
                <a:latin typeface="Calibri"/>
                <a:cs typeface="Calibri"/>
              </a:rPr>
              <a:t> </a:t>
            </a:r>
            <a:r>
              <a:rPr sz="1200" kern="0" spc="-19" dirty="0">
                <a:solidFill>
                  <a:srgbClr val="FFFFFF"/>
                </a:solidFill>
                <a:latin typeface="Calibri"/>
                <a:cs typeface="Calibri"/>
              </a:rPr>
              <a:t>500 </a:t>
            </a:r>
            <a:r>
              <a:rPr sz="1200" kern="0" spc="41" dirty="0">
                <a:solidFill>
                  <a:srgbClr val="FFFFFF"/>
                </a:solidFill>
                <a:latin typeface="Calibri"/>
                <a:cs typeface="Calibri"/>
              </a:rPr>
              <a:t>companies</a:t>
            </a:r>
            <a:endParaRPr sz="1200" kern="0">
              <a:solidFill>
                <a:sysClr val="windowText" lastClr="000000"/>
              </a:solidFill>
              <a:latin typeface="Calibri"/>
              <a:cs typeface="Calibri"/>
            </a:endParaRPr>
          </a:p>
        </p:txBody>
      </p:sp>
      <p:grpSp>
        <p:nvGrpSpPr>
          <p:cNvPr id="19" name="object 19"/>
          <p:cNvGrpSpPr/>
          <p:nvPr/>
        </p:nvGrpSpPr>
        <p:grpSpPr>
          <a:xfrm>
            <a:off x="7367558" y="1496614"/>
            <a:ext cx="182880" cy="295751"/>
            <a:chOff x="9823410" y="852484"/>
            <a:chExt cx="243840" cy="394335"/>
          </a:xfrm>
        </p:grpSpPr>
        <p:sp>
          <p:nvSpPr>
            <p:cNvPr id="20" name="object 20"/>
            <p:cNvSpPr/>
            <p:nvPr/>
          </p:nvSpPr>
          <p:spPr>
            <a:xfrm>
              <a:off x="9826267" y="855340"/>
              <a:ext cx="238125" cy="388620"/>
            </a:xfrm>
            <a:custGeom>
              <a:avLst/>
              <a:gdLst/>
              <a:ahLst/>
              <a:cxnLst/>
              <a:rect l="l" t="t" r="r" b="b"/>
              <a:pathLst>
                <a:path w="238125" h="388619">
                  <a:moveTo>
                    <a:pt x="123364" y="388599"/>
                  </a:moveTo>
                  <a:lnTo>
                    <a:pt x="114226" y="388599"/>
                  </a:lnTo>
                  <a:lnTo>
                    <a:pt x="110228" y="386313"/>
                  </a:lnTo>
                  <a:lnTo>
                    <a:pt x="108514" y="382313"/>
                  </a:lnTo>
                  <a:lnTo>
                    <a:pt x="61682" y="284020"/>
                  </a:lnTo>
                  <a:lnTo>
                    <a:pt x="7424" y="164011"/>
                  </a:lnTo>
                  <a:lnTo>
                    <a:pt x="232" y="135509"/>
                  </a:lnTo>
                  <a:lnTo>
                    <a:pt x="107" y="120008"/>
                  </a:lnTo>
                  <a:lnTo>
                    <a:pt x="0" y="106579"/>
                  </a:lnTo>
                  <a:lnTo>
                    <a:pt x="6621" y="78505"/>
                  </a:lnTo>
                  <a:lnTo>
                    <a:pt x="39283" y="30377"/>
                  </a:lnTo>
                  <a:lnTo>
                    <a:pt x="89863" y="3553"/>
                  </a:lnTo>
                  <a:lnTo>
                    <a:pt x="118795" y="0"/>
                  </a:lnTo>
                  <a:lnTo>
                    <a:pt x="147726" y="3553"/>
                  </a:lnTo>
                  <a:lnTo>
                    <a:pt x="174623" y="13858"/>
                  </a:lnTo>
                  <a:lnTo>
                    <a:pt x="198307" y="30377"/>
                  </a:lnTo>
                  <a:lnTo>
                    <a:pt x="217600" y="52575"/>
                  </a:lnTo>
                  <a:lnTo>
                    <a:pt x="225849" y="68576"/>
                  </a:lnTo>
                  <a:lnTo>
                    <a:pt x="118795" y="68576"/>
                  </a:lnTo>
                  <a:lnTo>
                    <a:pt x="98716" y="72594"/>
                  </a:lnTo>
                  <a:lnTo>
                    <a:pt x="82385" y="83577"/>
                  </a:lnTo>
                  <a:lnTo>
                    <a:pt x="71409" y="99917"/>
                  </a:lnTo>
                  <a:lnTo>
                    <a:pt x="67393" y="120008"/>
                  </a:lnTo>
                  <a:lnTo>
                    <a:pt x="71409" y="140099"/>
                  </a:lnTo>
                  <a:lnTo>
                    <a:pt x="82385" y="156439"/>
                  </a:lnTo>
                  <a:lnTo>
                    <a:pt x="98716" y="167422"/>
                  </a:lnTo>
                  <a:lnTo>
                    <a:pt x="118795" y="171440"/>
                  </a:lnTo>
                  <a:lnTo>
                    <a:pt x="226806" y="171440"/>
                  </a:lnTo>
                  <a:lnTo>
                    <a:pt x="175908" y="284020"/>
                  </a:lnTo>
                  <a:lnTo>
                    <a:pt x="129075" y="382313"/>
                  </a:lnTo>
                  <a:lnTo>
                    <a:pt x="127362" y="386313"/>
                  </a:lnTo>
                  <a:lnTo>
                    <a:pt x="123364" y="388599"/>
                  </a:lnTo>
                  <a:close/>
                </a:path>
                <a:path w="238125" h="388619">
                  <a:moveTo>
                    <a:pt x="226806" y="171440"/>
                  </a:moveTo>
                  <a:lnTo>
                    <a:pt x="118795" y="171440"/>
                  </a:lnTo>
                  <a:lnTo>
                    <a:pt x="138873" y="167422"/>
                  </a:lnTo>
                  <a:lnTo>
                    <a:pt x="155204" y="156439"/>
                  </a:lnTo>
                  <a:lnTo>
                    <a:pt x="166181" y="140099"/>
                  </a:lnTo>
                  <a:lnTo>
                    <a:pt x="170196" y="120008"/>
                  </a:lnTo>
                  <a:lnTo>
                    <a:pt x="166181" y="99917"/>
                  </a:lnTo>
                  <a:lnTo>
                    <a:pt x="155204" y="83577"/>
                  </a:lnTo>
                  <a:lnTo>
                    <a:pt x="138873" y="72594"/>
                  </a:lnTo>
                  <a:lnTo>
                    <a:pt x="118795" y="68576"/>
                  </a:lnTo>
                  <a:lnTo>
                    <a:pt x="225849" y="68576"/>
                  </a:lnTo>
                  <a:lnTo>
                    <a:pt x="230968" y="78505"/>
                  </a:lnTo>
                  <a:lnTo>
                    <a:pt x="237590" y="106579"/>
                  </a:lnTo>
                  <a:lnTo>
                    <a:pt x="237482" y="120008"/>
                  </a:lnTo>
                  <a:lnTo>
                    <a:pt x="237358" y="135509"/>
                  </a:lnTo>
                  <a:lnTo>
                    <a:pt x="230165" y="164011"/>
                  </a:lnTo>
                  <a:lnTo>
                    <a:pt x="226806" y="171440"/>
                  </a:lnTo>
                  <a:close/>
                </a:path>
              </a:pathLst>
            </a:custGeom>
            <a:solidFill>
              <a:srgbClr val="FFFFFF"/>
            </a:solidFill>
          </p:spPr>
          <p:txBody>
            <a:bodyPr wrap="square" lIns="0" tIns="0" rIns="0" bIns="0" rtlCol="0"/>
            <a:lstStyle/>
            <a:p>
              <a:endParaRPr kern="0">
                <a:solidFill>
                  <a:sysClr val="windowText" lastClr="000000"/>
                </a:solidFill>
              </a:endParaRPr>
            </a:p>
          </p:txBody>
        </p:sp>
        <p:pic>
          <p:nvPicPr>
            <p:cNvPr id="21" name="object 21"/>
            <p:cNvPicPr/>
            <p:nvPr/>
          </p:nvPicPr>
          <p:blipFill>
            <a:blip r:embed="rId3" cstate="print"/>
            <a:stretch>
              <a:fillRect/>
            </a:stretch>
          </p:blipFill>
          <p:spPr>
            <a:xfrm>
              <a:off x="9890803" y="921060"/>
              <a:ext cx="108516" cy="108577"/>
            </a:xfrm>
            <a:prstGeom prst="rect">
              <a:avLst/>
            </a:prstGeom>
          </p:spPr>
        </p:pic>
        <p:sp>
          <p:nvSpPr>
            <p:cNvPr id="22" name="object 22"/>
            <p:cNvSpPr/>
            <p:nvPr/>
          </p:nvSpPr>
          <p:spPr>
            <a:xfrm>
              <a:off x="9826266" y="855340"/>
              <a:ext cx="238125" cy="388620"/>
            </a:xfrm>
            <a:custGeom>
              <a:avLst/>
              <a:gdLst/>
              <a:ahLst/>
              <a:cxnLst/>
              <a:rect l="l" t="t" r="r" b="b"/>
              <a:pathLst>
                <a:path w="238125" h="388619">
                  <a:moveTo>
                    <a:pt x="118795" y="0"/>
                  </a:moveTo>
                  <a:lnTo>
                    <a:pt x="62967" y="13858"/>
                  </a:lnTo>
                  <a:lnTo>
                    <a:pt x="19989" y="52575"/>
                  </a:lnTo>
                  <a:lnTo>
                    <a:pt x="0" y="106579"/>
                  </a:lnTo>
                  <a:lnTo>
                    <a:pt x="232" y="135509"/>
                  </a:lnTo>
                  <a:lnTo>
                    <a:pt x="7424" y="164011"/>
                  </a:lnTo>
                  <a:lnTo>
                    <a:pt x="61682" y="284020"/>
                  </a:lnTo>
                  <a:lnTo>
                    <a:pt x="108514" y="382313"/>
                  </a:lnTo>
                  <a:lnTo>
                    <a:pt x="110228" y="386313"/>
                  </a:lnTo>
                  <a:lnTo>
                    <a:pt x="114226" y="388599"/>
                  </a:lnTo>
                  <a:lnTo>
                    <a:pt x="118795" y="388599"/>
                  </a:lnTo>
                  <a:lnTo>
                    <a:pt x="123364" y="388599"/>
                  </a:lnTo>
                  <a:lnTo>
                    <a:pt x="127362" y="386313"/>
                  </a:lnTo>
                  <a:lnTo>
                    <a:pt x="129075" y="382313"/>
                  </a:lnTo>
                  <a:lnTo>
                    <a:pt x="175908" y="284020"/>
                  </a:lnTo>
                  <a:lnTo>
                    <a:pt x="230165" y="164011"/>
                  </a:lnTo>
                  <a:lnTo>
                    <a:pt x="237358" y="135509"/>
                  </a:lnTo>
                  <a:lnTo>
                    <a:pt x="237590" y="106579"/>
                  </a:lnTo>
                  <a:lnTo>
                    <a:pt x="230968" y="78505"/>
                  </a:lnTo>
                  <a:lnTo>
                    <a:pt x="217600" y="52575"/>
                  </a:lnTo>
                  <a:lnTo>
                    <a:pt x="198307" y="30377"/>
                  </a:lnTo>
                  <a:lnTo>
                    <a:pt x="174623" y="13858"/>
                  </a:lnTo>
                  <a:lnTo>
                    <a:pt x="147726" y="3553"/>
                  </a:lnTo>
                  <a:lnTo>
                    <a:pt x="118795" y="0"/>
                  </a:lnTo>
                  <a:close/>
                </a:path>
              </a:pathLst>
            </a:custGeom>
            <a:ln w="5712">
              <a:solidFill>
                <a:srgbClr val="145F82"/>
              </a:solidFill>
            </a:ln>
          </p:spPr>
          <p:txBody>
            <a:bodyPr wrap="square" lIns="0" tIns="0" rIns="0" bIns="0" rtlCol="0"/>
            <a:lstStyle/>
            <a:p>
              <a:endParaRPr kern="0">
                <a:solidFill>
                  <a:sysClr val="windowText" lastClr="000000"/>
                </a:solidFill>
              </a:endParaRPr>
            </a:p>
          </p:txBody>
        </p:sp>
      </p:grpSp>
      <p:sp>
        <p:nvSpPr>
          <p:cNvPr id="23" name="object 23"/>
          <p:cNvSpPr txBox="1"/>
          <p:nvPr/>
        </p:nvSpPr>
        <p:spPr>
          <a:xfrm>
            <a:off x="6826591" y="2142972"/>
            <a:ext cx="1259681" cy="1129668"/>
          </a:xfrm>
          <a:prstGeom prst="rect">
            <a:avLst/>
          </a:prstGeom>
        </p:spPr>
        <p:txBody>
          <a:bodyPr vert="horz" wrap="square" lIns="0" tIns="5715" rIns="0" bIns="0" rtlCol="0">
            <a:spAutoFit/>
          </a:bodyPr>
          <a:lstStyle/>
          <a:p>
            <a:pPr marL="9525" marR="3810" indent="-953" algn="ctr">
              <a:lnSpc>
                <a:spcPct val="101800"/>
              </a:lnSpc>
              <a:spcBef>
                <a:spcPts val="45"/>
              </a:spcBef>
            </a:pPr>
            <a:r>
              <a:rPr sz="1200" kern="0" spc="45" dirty="0">
                <a:solidFill>
                  <a:srgbClr val="FFFFFF"/>
                </a:solidFill>
                <a:latin typeface="Calibri"/>
                <a:cs typeface="Calibri"/>
              </a:rPr>
              <a:t>Chicagoland </a:t>
            </a:r>
            <a:r>
              <a:rPr sz="1200" kern="0" dirty="0">
                <a:solidFill>
                  <a:srgbClr val="FFFFFF"/>
                </a:solidFill>
                <a:latin typeface="Calibri"/>
                <a:cs typeface="Calibri"/>
              </a:rPr>
              <a:t>ranked</a:t>
            </a:r>
            <a:r>
              <a:rPr sz="1200" kern="0" spc="45" dirty="0">
                <a:solidFill>
                  <a:srgbClr val="FFFFFF"/>
                </a:solidFill>
                <a:latin typeface="Calibri"/>
                <a:cs typeface="Calibri"/>
              </a:rPr>
              <a:t> </a:t>
            </a:r>
            <a:r>
              <a:rPr sz="1200" kern="0" dirty="0">
                <a:solidFill>
                  <a:srgbClr val="FFFFFF"/>
                </a:solidFill>
                <a:latin typeface="Calibri"/>
                <a:cs typeface="Calibri"/>
              </a:rPr>
              <a:t>first</a:t>
            </a:r>
            <a:r>
              <a:rPr sz="1200" kern="0" spc="34" dirty="0">
                <a:solidFill>
                  <a:srgbClr val="FFFFFF"/>
                </a:solidFill>
                <a:latin typeface="Calibri"/>
                <a:cs typeface="Calibri"/>
              </a:rPr>
              <a:t> </a:t>
            </a:r>
            <a:r>
              <a:rPr sz="1200" kern="0" dirty="0">
                <a:solidFill>
                  <a:srgbClr val="FFFFFF"/>
                </a:solidFill>
                <a:latin typeface="Calibri"/>
                <a:cs typeface="Calibri"/>
              </a:rPr>
              <a:t>in</a:t>
            </a:r>
            <a:r>
              <a:rPr sz="1200" kern="0" spc="41" dirty="0">
                <a:solidFill>
                  <a:srgbClr val="FFFFFF"/>
                </a:solidFill>
                <a:latin typeface="Calibri"/>
                <a:cs typeface="Calibri"/>
              </a:rPr>
              <a:t> </a:t>
            </a:r>
            <a:r>
              <a:rPr sz="1200" kern="0" spc="-19" dirty="0">
                <a:solidFill>
                  <a:srgbClr val="FFFFFF"/>
                </a:solidFill>
                <a:latin typeface="Calibri"/>
                <a:cs typeface="Calibri"/>
              </a:rPr>
              <a:t>the </a:t>
            </a:r>
            <a:r>
              <a:rPr sz="1200" kern="0" dirty="0">
                <a:solidFill>
                  <a:srgbClr val="FFFFFF"/>
                </a:solidFill>
                <a:latin typeface="Calibri"/>
                <a:cs typeface="Calibri"/>
              </a:rPr>
              <a:t>nation</a:t>
            </a:r>
            <a:r>
              <a:rPr sz="1200" kern="0" spc="90" dirty="0">
                <a:solidFill>
                  <a:srgbClr val="FFFFFF"/>
                </a:solidFill>
                <a:latin typeface="Calibri"/>
                <a:cs typeface="Calibri"/>
              </a:rPr>
              <a:t> </a:t>
            </a:r>
            <a:r>
              <a:rPr sz="1200" kern="0" spc="-8" dirty="0">
                <a:solidFill>
                  <a:srgbClr val="FFFFFF"/>
                </a:solidFill>
                <a:latin typeface="Calibri"/>
                <a:cs typeface="Calibri"/>
              </a:rPr>
              <a:t>among </a:t>
            </a:r>
            <a:r>
              <a:rPr sz="1200" kern="0" dirty="0">
                <a:solidFill>
                  <a:srgbClr val="FFFFFF"/>
                </a:solidFill>
                <a:latin typeface="Calibri"/>
                <a:cs typeface="Calibri"/>
              </a:rPr>
              <a:t>metro</a:t>
            </a:r>
            <a:r>
              <a:rPr sz="1200" kern="0" spc="75" dirty="0">
                <a:solidFill>
                  <a:srgbClr val="FFFFFF"/>
                </a:solidFill>
                <a:latin typeface="Calibri"/>
                <a:cs typeface="Calibri"/>
              </a:rPr>
              <a:t> </a:t>
            </a:r>
            <a:r>
              <a:rPr sz="1200" kern="0" dirty="0">
                <a:solidFill>
                  <a:srgbClr val="FFFFFF"/>
                </a:solidFill>
                <a:latin typeface="Calibri"/>
                <a:cs typeface="Calibri"/>
              </a:rPr>
              <a:t>regions</a:t>
            </a:r>
            <a:r>
              <a:rPr sz="1200" kern="0" spc="98" dirty="0">
                <a:solidFill>
                  <a:srgbClr val="FFFFFF"/>
                </a:solidFill>
                <a:latin typeface="Calibri"/>
                <a:cs typeface="Calibri"/>
              </a:rPr>
              <a:t> </a:t>
            </a:r>
            <a:r>
              <a:rPr sz="1200" kern="0" spc="-19" dirty="0">
                <a:solidFill>
                  <a:srgbClr val="FFFFFF"/>
                </a:solidFill>
                <a:latin typeface="Calibri"/>
                <a:cs typeface="Calibri"/>
              </a:rPr>
              <a:t>for </a:t>
            </a:r>
            <a:r>
              <a:rPr sz="1200" kern="0" spc="-8" dirty="0">
                <a:solidFill>
                  <a:srgbClr val="FFFFFF"/>
                </a:solidFill>
                <a:latin typeface="Calibri"/>
                <a:cs typeface="Calibri"/>
              </a:rPr>
              <a:t>corporate </a:t>
            </a:r>
            <a:r>
              <a:rPr sz="1200" kern="0" dirty="0">
                <a:solidFill>
                  <a:srgbClr val="FFFFFF"/>
                </a:solidFill>
                <a:latin typeface="Calibri"/>
                <a:cs typeface="Calibri"/>
              </a:rPr>
              <a:t>investment</a:t>
            </a:r>
            <a:r>
              <a:rPr sz="1200" kern="0" spc="131" dirty="0">
                <a:solidFill>
                  <a:srgbClr val="FFFFFF"/>
                </a:solidFill>
                <a:latin typeface="Calibri"/>
                <a:cs typeface="Calibri"/>
              </a:rPr>
              <a:t> </a:t>
            </a:r>
            <a:r>
              <a:rPr sz="1200" kern="0" dirty="0">
                <a:solidFill>
                  <a:srgbClr val="FFFFFF"/>
                </a:solidFill>
                <a:latin typeface="Calibri"/>
                <a:cs typeface="Calibri"/>
              </a:rPr>
              <a:t>in</a:t>
            </a:r>
            <a:r>
              <a:rPr sz="1200" kern="0" spc="86" dirty="0">
                <a:solidFill>
                  <a:srgbClr val="FFFFFF"/>
                </a:solidFill>
                <a:latin typeface="Calibri"/>
                <a:cs typeface="Calibri"/>
              </a:rPr>
              <a:t> </a:t>
            </a:r>
            <a:r>
              <a:rPr sz="1200" kern="0" spc="-15" dirty="0">
                <a:solidFill>
                  <a:srgbClr val="FFFFFF"/>
                </a:solidFill>
                <a:latin typeface="Calibri"/>
                <a:cs typeface="Calibri"/>
              </a:rPr>
              <a:t>2023</a:t>
            </a:r>
            <a:endParaRPr sz="1200" kern="0">
              <a:solidFill>
                <a:sysClr val="windowText" lastClr="000000"/>
              </a:solidFill>
              <a:latin typeface="Calibri"/>
              <a:cs typeface="Calibri"/>
            </a:endParaRPr>
          </a:p>
        </p:txBody>
      </p:sp>
      <p:grpSp>
        <p:nvGrpSpPr>
          <p:cNvPr id="24" name="object 24"/>
          <p:cNvGrpSpPr/>
          <p:nvPr/>
        </p:nvGrpSpPr>
        <p:grpSpPr>
          <a:xfrm>
            <a:off x="4513183" y="3513194"/>
            <a:ext cx="364807" cy="243840"/>
            <a:chOff x="6017577" y="3541258"/>
            <a:chExt cx="486409" cy="325120"/>
          </a:xfrm>
        </p:grpSpPr>
        <p:sp>
          <p:nvSpPr>
            <p:cNvPr id="25" name="object 25"/>
            <p:cNvSpPr/>
            <p:nvPr/>
          </p:nvSpPr>
          <p:spPr>
            <a:xfrm>
              <a:off x="6403174" y="3544106"/>
              <a:ext cx="57150" cy="57150"/>
            </a:xfrm>
            <a:custGeom>
              <a:avLst/>
              <a:gdLst/>
              <a:ahLst/>
              <a:cxnLst/>
              <a:rect l="l" t="t" r="r" b="b"/>
              <a:pathLst>
                <a:path w="57150" h="57150">
                  <a:moveTo>
                    <a:pt x="28478" y="56989"/>
                  </a:move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lnTo>
                    <a:pt x="54717" y="39585"/>
                  </a:lnTo>
                  <a:lnTo>
                    <a:pt x="48614" y="48643"/>
                  </a:lnTo>
                  <a:lnTo>
                    <a:pt x="39561" y="54750"/>
                  </a:lnTo>
                  <a:lnTo>
                    <a:pt x="28478" y="5698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6" name="object 26"/>
            <p:cNvSpPr/>
            <p:nvPr/>
          </p:nvSpPr>
          <p:spPr>
            <a:xfrm>
              <a:off x="6403173" y="3544107"/>
              <a:ext cx="57150" cy="57150"/>
            </a:xfrm>
            <a:custGeom>
              <a:avLst/>
              <a:gdLst/>
              <a:ahLst/>
              <a:cxnLst/>
              <a:rect l="l" t="t" r="r" b="b"/>
              <a:pathLst>
                <a:path w="57150" h="57150">
                  <a:moveTo>
                    <a:pt x="56956" y="28494"/>
                  </a:moveTo>
                  <a:lnTo>
                    <a:pt x="54717" y="39585"/>
                  </a:lnTo>
                  <a:lnTo>
                    <a:pt x="48614" y="48643"/>
                  </a:lnTo>
                  <a:lnTo>
                    <a:pt x="39561" y="54750"/>
                  </a:lnTo>
                  <a:lnTo>
                    <a:pt x="28478" y="56989"/>
                  </a:ln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close/>
                </a:path>
              </a:pathLst>
            </a:custGeom>
            <a:ln w="5697">
              <a:solidFill>
                <a:srgbClr val="20739D"/>
              </a:solidFill>
            </a:ln>
          </p:spPr>
          <p:txBody>
            <a:bodyPr wrap="square" lIns="0" tIns="0" rIns="0" bIns="0" rtlCol="0"/>
            <a:lstStyle/>
            <a:p>
              <a:endParaRPr kern="0">
                <a:solidFill>
                  <a:sysClr val="windowText" lastClr="000000"/>
                </a:solidFill>
              </a:endParaRPr>
            </a:p>
          </p:txBody>
        </p:sp>
        <p:sp>
          <p:nvSpPr>
            <p:cNvPr id="27" name="object 27"/>
            <p:cNvSpPr/>
            <p:nvPr/>
          </p:nvSpPr>
          <p:spPr>
            <a:xfrm>
              <a:off x="6061436" y="3544107"/>
              <a:ext cx="57150" cy="57150"/>
            </a:xfrm>
            <a:custGeom>
              <a:avLst/>
              <a:gdLst/>
              <a:ahLst/>
              <a:cxnLst/>
              <a:rect l="l" t="t" r="r" b="b"/>
              <a:pathLst>
                <a:path w="57150" h="57150">
                  <a:moveTo>
                    <a:pt x="28478" y="56989"/>
                  </a:move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lnTo>
                    <a:pt x="54717" y="39585"/>
                  </a:lnTo>
                  <a:lnTo>
                    <a:pt x="48614" y="48643"/>
                  </a:lnTo>
                  <a:lnTo>
                    <a:pt x="39561" y="54750"/>
                  </a:lnTo>
                  <a:lnTo>
                    <a:pt x="28478" y="5698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28" name="object 28"/>
            <p:cNvSpPr/>
            <p:nvPr/>
          </p:nvSpPr>
          <p:spPr>
            <a:xfrm>
              <a:off x="6061436" y="3544107"/>
              <a:ext cx="57150" cy="57150"/>
            </a:xfrm>
            <a:custGeom>
              <a:avLst/>
              <a:gdLst/>
              <a:ahLst/>
              <a:cxnLst/>
              <a:rect l="l" t="t" r="r" b="b"/>
              <a:pathLst>
                <a:path w="57150" h="57150">
                  <a:moveTo>
                    <a:pt x="56956" y="28494"/>
                  </a:moveTo>
                  <a:lnTo>
                    <a:pt x="54717" y="39585"/>
                  </a:lnTo>
                  <a:lnTo>
                    <a:pt x="48614" y="48643"/>
                  </a:lnTo>
                  <a:lnTo>
                    <a:pt x="39561" y="54750"/>
                  </a:lnTo>
                  <a:lnTo>
                    <a:pt x="28478" y="56989"/>
                  </a:ln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close/>
                </a:path>
              </a:pathLst>
            </a:custGeom>
            <a:ln w="5697">
              <a:solidFill>
                <a:srgbClr val="20739D"/>
              </a:solidFill>
            </a:ln>
          </p:spPr>
          <p:txBody>
            <a:bodyPr wrap="square" lIns="0" tIns="0" rIns="0" bIns="0" rtlCol="0"/>
            <a:lstStyle/>
            <a:p>
              <a:endParaRPr kern="0">
                <a:solidFill>
                  <a:sysClr val="windowText" lastClr="000000"/>
                </a:solidFill>
              </a:endParaRPr>
            </a:p>
          </p:txBody>
        </p:sp>
        <p:sp>
          <p:nvSpPr>
            <p:cNvPr id="29" name="object 29"/>
            <p:cNvSpPr/>
            <p:nvPr/>
          </p:nvSpPr>
          <p:spPr>
            <a:xfrm>
              <a:off x="6289260" y="3544108"/>
              <a:ext cx="57150" cy="57150"/>
            </a:xfrm>
            <a:custGeom>
              <a:avLst/>
              <a:gdLst/>
              <a:ahLst/>
              <a:cxnLst/>
              <a:rect l="l" t="t" r="r" b="b"/>
              <a:pathLst>
                <a:path w="57150" h="57150">
                  <a:moveTo>
                    <a:pt x="28478" y="56989"/>
                  </a:move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lnTo>
                    <a:pt x="54717" y="39585"/>
                  </a:lnTo>
                  <a:lnTo>
                    <a:pt x="48614" y="48643"/>
                  </a:lnTo>
                  <a:lnTo>
                    <a:pt x="39561" y="54750"/>
                  </a:lnTo>
                  <a:lnTo>
                    <a:pt x="28478" y="5698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0" name="object 30"/>
            <p:cNvSpPr/>
            <p:nvPr/>
          </p:nvSpPr>
          <p:spPr>
            <a:xfrm>
              <a:off x="6289260" y="3544108"/>
              <a:ext cx="57150" cy="57150"/>
            </a:xfrm>
            <a:custGeom>
              <a:avLst/>
              <a:gdLst/>
              <a:ahLst/>
              <a:cxnLst/>
              <a:rect l="l" t="t" r="r" b="b"/>
              <a:pathLst>
                <a:path w="57150" h="57150">
                  <a:moveTo>
                    <a:pt x="56956" y="28494"/>
                  </a:moveTo>
                  <a:lnTo>
                    <a:pt x="54717" y="39585"/>
                  </a:lnTo>
                  <a:lnTo>
                    <a:pt x="48614" y="48643"/>
                  </a:lnTo>
                  <a:lnTo>
                    <a:pt x="39561" y="54750"/>
                  </a:lnTo>
                  <a:lnTo>
                    <a:pt x="28478" y="56989"/>
                  </a:ln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close/>
                </a:path>
              </a:pathLst>
            </a:custGeom>
            <a:ln w="5697">
              <a:solidFill>
                <a:srgbClr val="20739D"/>
              </a:solidFill>
            </a:ln>
          </p:spPr>
          <p:txBody>
            <a:bodyPr wrap="square" lIns="0" tIns="0" rIns="0" bIns="0" rtlCol="0"/>
            <a:lstStyle/>
            <a:p>
              <a:endParaRPr kern="0">
                <a:solidFill>
                  <a:sysClr val="windowText" lastClr="000000"/>
                </a:solidFill>
              </a:endParaRPr>
            </a:p>
          </p:txBody>
        </p:sp>
        <p:sp>
          <p:nvSpPr>
            <p:cNvPr id="31" name="object 31"/>
            <p:cNvSpPr/>
            <p:nvPr/>
          </p:nvSpPr>
          <p:spPr>
            <a:xfrm>
              <a:off x="6175347" y="3544108"/>
              <a:ext cx="57150" cy="57150"/>
            </a:xfrm>
            <a:custGeom>
              <a:avLst/>
              <a:gdLst/>
              <a:ahLst/>
              <a:cxnLst/>
              <a:rect l="l" t="t" r="r" b="b"/>
              <a:pathLst>
                <a:path w="57150" h="57150">
                  <a:moveTo>
                    <a:pt x="28478" y="56989"/>
                  </a:move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lnTo>
                    <a:pt x="54717" y="39585"/>
                  </a:lnTo>
                  <a:lnTo>
                    <a:pt x="48614" y="48643"/>
                  </a:lnTo>
                  <a:lnTo>
                    <a:pt x="39561" y="54750"/>
                  </a:lnTo>
                  <a:lnTo>
                    <a:pt x="28478" y="56989"/>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2" name="object 32"/>
            <p:cNvSpPr/>
            <p:nvPr/>
          </p:nvSpPr>
          <p:spPr>
            <a:xfrm>
              <a:off x="6175347" y="3544108"/>
              <a:ext cx="57150" cy="57150"/>
            </a:xfrm>
            <a:custGeom>
              <a:avLst/>
              <a:gdLst/>
              <a:ahLst/>
              <a:cxnLst/>
              <a:rect l="l" t="t" r="r" b="b"/>
              <a:pathLst>
                <a:path w="57150" h="57150">
                  <a:moveTo>
                    <a:pt x="56956" y="28494"/>
                  </a:moveTo>
                  <a:lnTo>
                    <a:pt x="54717" y="39585"/>
                  </a:lnTo>
                  <a:lnTo>
                    <a:pt x="48614" y="48643"/>
                  </a:lnTo>
                  <a:lnTo>
                    <a:pt x="39561" y="54750"/>
                  </a:lnTo>
                  <a:lnTo>
                    <a:pt x="28478" y="56989"/>
                  </a:lnTo>
                  <a:lnTo>
                    <a:pt x="17394" y="54750"/>
                  </a:lnTo>
                  <a:lnTo>
                    <a:pt x="8341" y="48643"/>
                  </a:lnTo>
                  <a:lnTo>
                    <a:pt x="2238" y="39585"/>
                  </a:lnTo>
                  <a:lnTo>
                    <a:pt x="0" y="28494"/>
                  </a:lnTo>
                  <a:lnTo>
                    <a:pt x="2238" y="17404"/>
                  </a:lnTo>
                  <a:lnTo>
                    <a:pt x="8341" y="8346"/>
                  </a:lnTo>
                  <a:lnTo>
                    <a:pt x="17394" y="2239"/>
                  </a:lnTo>
                  <a:lnTo>
                    <a:pt x="28478" y="0"/>
                  </a:lnTo>
                  <a:lnTo>
                    <a:pt x="39561" y="2239"/>
                  </a:lnTo>
                  <a:lnTo>
                    <a:pt x="48614" y="8346"/>
                  </a:lnTo>
                  <a:lnTo>
                    <a:pt x="54717" y="17404"/>
                  </a:lnTo>
                  <a:lnTo>
                    <a:pt x="56956" y="28494"/>
                  </a:lnTo>
                  <a:close/>
                </a:path>
              </a:pathLst>
            </a:custGeom>
            <a:ln w="5697">
              <a:solidFill>
                <a:srgbClr val="20739D"/>
              </a:solidFill>
            </a:ln>
          </p:spPr>
          <p:txBody>
            <a:bodyPr wrap="square" lIns="0" tIns="0" rIns="0" bIns="0" rtlCol="0"/>
            <a:lstStyle/>
            <a:p>
              <a:endParaRPr kern="0">
                <a:solidFill>
                  <a:sysClr val="windowText" lastClr="000000"/>
                </a:solidFill>
              </a:endParaRPr>
            </a:p>
          </p:txBody>
        </p:sp>
        <p:sp>
          <p:nvSpPr>
            <p:cNvPr id="33" name="object 33"/>
            <p:cNvSpPr/>
            <p:nvPr/>
          </p:nvSpPr>
          <p:spPr>
            <a:xfrm>
              <a:off x="6020426" y="3606797"/>
              <a:ext cx="480695" cy="256540"/>
            </a:xfrm>
            <a:custGeom>
              <a:avLst/>
              <a:gdLst/>
              <a:ahLst/>
              <a:cxnLst/>
              <a:rect l="l" t="t" r="r" b="b"/>
              <a:pathLst>
                <a:path w="480695" h="256539">
                  <a:moveTo>
                    <a:pt x="439701" y="256454"/>
                  </a:moveTo>
                  <a:lnTo>
                    <a:pt x="416918" y="256454"/>
                  </a:lnTo>
                  <a:lnTo>
                    <a:pt x="416918" y="125377"/>
                  </a:lnTo>
                  <a:lnTo>
                    <a:pt x="405527" y="125377"/>
                  </a:lnTo>
                  <a:lnTo>
                    <a:pt x="405527" y="256454"/>
                  </a:lnTo>
                  <a:lnTo>
                    <a:pt x="382744" y="256454"/>
                  </a:lnTo>
                  <a:lnTo>
                    <a:pt x="382744" y="34193"/>
                  </a:lnTo>
                  <a:lnTo>
                    <a:pt x="365658" y="110560"/>
                  </a:lnTo>
                  <a:lnTo>
                    <a:pt x="363949" y="116259"/>
                  </a:lnTo>
                  <a:lnTo>
                    <a:pt x="359392" y="119678"/>
                  </a:lnTo>
                  <a:lnTo>
                    <a:pt x="348571" y="119678"/>
                  </a:lnTo>
                  <a:lnTo>
                    <a:pt x="344014" y="115689"/>
                  </a:lnTo>
                  <a:lnTo>
                    <a:pt x="325788" y="34193"/>
                  </a:lnTo>
                  <a:lnTo>
                    <a:pt x="325788" y="74086"/>
                  </a:lnTo>
                  <a:lnTo>
                    <a:pt x="342875" y="159571"/>
                  </a:lnTo>
                  <a:lnTo>
                    <a:pt x="325788" y="159571"/>
                  </a:lnTo>
                  <a:lnTo>
                    <a:pt x="325788" y="256454"/>
                  </a:lnTo>
                  <a:lnTo>
                    <a:pt x="303006" y="256454"/>
                  </a:lnTo>
                  <a:lnTo>
                    <a:pt x="303006" y="159571"/>
                  </a:lnTo>
                  <a:lnTo>
                    <a:pt x="291615" y="159571"/>
                  </a:lnTo>
                  <a:lnTo>
                    <a:pt x="291615" y="256454"/>
                  </a:lnTo>
                  <a:lnTo>
                    <a:pt x="268832" y="256454"/>
                  </a:lnTo>
                  <a:lnTo>
                    <a:pt x="268832" y="159571"/>
                  </a:lnTo>
                  <a:lnTo>
                    <a:pt x="251745" y="159571"/>
                  </a:lnTo>
                  <a:lnTo>
                    <a:pt x="268832" y="75226"/>
                  </a:lnTo>
                  <a:lnTo>
                    <a:pt x="268832" y="34193"/>
                  </a:lnTo>
                  <a:lnTo>
                    <a:pt x="251176" y="110560"/>
                  </a:lnTo>
                  <a:lnTo>
                    <a:pt x="250037" y="116259"/>
                  </a:lnTo>
                  <a:lnTo>
                    <a:pt x="245480" y="119678"/>
                  </a:lnTo>
                  <a:lnTo>
                    <a:pt x="234659" y="119678"/>
                  </a:lnTo>
                  <a:lnTo>
                    <a:pt x="230102" y="115689"/>
                  </a:lnTo>
                  <a:lnTo>
                    <a:pt x="211876" y="34193"/>
                  </a:lnTo>
                  <a:lnTo>
                    <a:pt x="211876" y="256454"/>
                  </a:lnTo>
                  <a:lnTo>
                    <a:pt x="189094" y="256454"/>
                  </a:lnTo>
                  <a:lnTo>
                    <a:pt x="189094" y="125377"/>
                  </a:lnTo>
                  <a:lnTo>
                    <a:pt x="177703" y="125377"/>
                  </a:lnTo>
                  <a:lnTo>
                    <a:pt x="177703" y="256454"/>
                  </a:lnTo>
                  <a:lnTo>
                    <a:pt x="154920" y="256454"/>
                  </a:lnTo>
                  <a:lnTo>
                    <a:pt x="154920" y="34193"/>
                  </a:lnTo>
                  <a:lnTo>
                    <a:pt x="136694" y="110560"/>
                  </a:lnTo>
                  <a:lnTo>
                    <a:pt x="135555" y="116259"/>
                  </a:lnTo>
                  <a:lnTo>
                    <a:pt x="130999" y="119678"/>
                  </a:lnTo>
                  <a:lnTo>
                    <a:pt x="120746" y="119678"/>
                  </a:lnTo>
                  <a:lnTo>
                    <a:pt x="116190" y="115689"/>
                  </a:lnTo>
                  <a:lnTo>
                    <a:pt x="97964" y="34193"/>
                  </a:lnTo>
                  <a:lnTo>
                    <a:pt x="97964" y="74656"/>
                  </a:lnTo>
                  <a:lnTo>
                    <a:pt x="115051" y="159571"/>
                  </a:lnTo>
                  <a:lnTo>
                    <a:pt x="97964" y="159571"/>
                  </a:lnTo>
                  <a:lnTo>
                    <a:pt x="97964" y="256454"/>
                  </a:lnTo>
                  <a:lnTo>
                    <a:pt x="75182" y="256454"/>
                  </a:lnTo>
                  <a:lnTo>
                    <a:pt x="75182" y="159571"/>
                  </a:lnTo>
                  <a:lnTo>
                    <a:pt x="63790" y="159571"/>
                  </a:lnTo>
                  <a:lnTo>
                    <a:pt x="63790" y="256454"/>
                  </a:lnTo>
                  <a:lnTo>
                    <a:pt x="41008" y="256454"/>
                  </a:lnTo>
                  <a:lnTo>
                    <a:pt x="41008" y="159571"/>
                  </a:lnTo>
                  <a:lnTo>
                    <a:pt x="23921" y="159571"/>
                  </a:lnTo>
                  <a:lnTo>
                    <a:pt x="41008" y="74656"/>
                  </a:lnTo>
                  <a:lnTo>
                    <a:pt x="41008" y="34193"/>
                  </a:lnTo>
                  <a:lnTo>
                    <a:pt x="23921" y="109990"/>
                  </a:lnTo>
                  <a:lnTo>
                    <a:pt x="22212" y="115689"/>
                  </a:lnTo>
                  <a:lnTo>
                    <a:pt x="17656" y="119109"/>
                  </a:lnTo>
                  <a:lnTo>
                    <a:pt x="10821" y="119109"/>
                  </a:lnTo>
                  <a:lnTo>
                    <a:pt x="3986" y="117969"/>
                  </a:lnTo>
                  <a:lnTo>
                    <a:pt x="0" y="111130"/>
                  </a:lnTo>
                  <a:lnTo>
                    <a:pt x="1708" y="104861"/>
                  </a:lnTo>
                  <a:lnTo>
                    <a:pt x="19934" y="22226"/>
                  </a:lnTo>
                  <a:lnTo>
                    <a:pt x="46703" y="3989"/>
                  </a:lnTo>
                  <a:lnTo>
                    <a:pt x="53538" y="1139"/>
                  </a:lnTo>
                  <a:lnTo>
                    <a:pt x="61512" y="0"/>
                  </a:lnTo>
                  <a:lnTo>
                    <a:pt x="77460" y="0"/>
                  </a:lnTo>
                  <a:lnTo>
                    <a:pt x="117329" y="17666"/>
                  </a:lnTo>
                  <a:lnTo>
                    <a:pt x="126442" y="55280"/>
                  </a:lnTo>
                  <a:lnTo>
                    <a:pt x="134416" y="19946"/>
                  </a:lnTo>
                  <a:lnTo>
                    <a:pt x="160616" y="3989"/>
                  </a:lnTo>
                  <a:lnTo>
                    <a:pt x="167450" y="1139"/>
                  </a:lnTo>
                  <a:lnTo>
                    <a:pt x="175424" y="0"/>
                  </a:lnTo>
                  <a:lnTo>
                    <a:pt x="191372" y="0"/>
                  </a:lnTo>
                  <a:lnTo>
                    <a:pt x="231241" y="17666"/>
                  </a:lnTo>
                  <a:lnTo>
                    <a:pt x="240354" y="55850"/>
                  </a:lnTo>
                  <a:lnTo>
                    <a:pt x="240354" y="55280"/>
                  </a:lnTo>
                  <a:lnTo>
                    <a:pt x="249467" y="17666"/>
                  </a:lnTo>
                  <a:lnTo>
                    <a:pt x="274528" y="3989"/>
                  </a:lnTo>
                  <a:lnTo>
                    <a:pt x="281363" y="1139"/>
                  </a:lnTo>
                  <a:lnTo>
                    <a:pt x="289336" y="0"/>
                  </a:lnTo>
                  <a:lnTo>
                    <a:pt x="305284" y="0"/>
                  </a:lnTo>
                  <a:lnTo>
                    <a:pt x="345153" y="17666"/>
                  </a:lnTo>
                  <a:lnTo>
                    <a:pt x="354266" y="55850"/>
                  </a:lnTo>
                  <a:lnTo>
                    <a:pt x="361671" y="22226"/>
                  </a:lnTo>
                  <a:lnTo>
                    <a:pt x="388440" y="3989"/>
                  </a:lnTo>
                  <a:lnTo>
                    <a:pt x="395275" y="1139"/>
                  </a:lnTo>
                  <a:lnTo>
                    <a:pt x="403249" y="0"/>
                  </a:lnTo>
                  <a:lnTo>
                    <a:pt x="419196" y="0"/>
                  </a:lnTo>
                  <a:lnTo>
                    <a:pt x="459066" y="17666"/>
                  </a:lnTo>
                  <a:lnTo>
                    <a:pt x="479000" y="105431"/>
                  </a:lnTo>
                  <a:lnTo>
                    <a:pt x="480139" y="111130"/>
                  </a:lnTo>
                  <a:lnTo>
                    <a:pt x="477292" y="116829"/>
                  </a:lnTo>
                  <a:lnTo>
                    <a:pt x="471026" y="119678"/>
                  </a:lnTo>
                  <a:lnTo>
                    <a:pt x="462483" y="119678"/>
                  </a:lnTo>
                  <a:lnTo>
                    <a:pt x="457927" y="115689"/>
                  </a:lnTo>
                  <a:lnTo>
                    <a:pt x="439701" y="34193"/>
                  </a:lnTo>
                  <a:lnTo>
                    <a:pt x="439701" y="256454"/>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4" name="object 34"/>
            <p:cNvSpPr/>
            <p:nvPr/>
          </p:nvSpPr>
          <p:spPr>
            <a:xfrm>
              <a:off x="6020426" y="3606797"/>
              <a:ext cx="480695" cy="256540"/>
            </a:xfrm>
            <a:custGeom>
              <a:avLst/>
              <a:gdLst/>
              <a:ahLst/>
              <a:cxnLst/>
              <a:rect l="l" t="t" r="r" b="b"/>
              <a:pathLst>
                <a:path w="480695" h="256539">
                  <a:moveTo>
                    <a:pt x="479000" y="105431"/>
                  </a:moveTo>
                  <a:lnTo>
                    <a:pt x="460774" y="22226"/>
                  </a:lnTo>
                  <a:lnTo>
                    <a:pt x="426601" y="1709"/>
                  </a:lnTo>
                  <a:lnTo>
                    <a:pt x="419196" y="0"/>
                  </a:lnTo>
                  <a:lnTo>
                    <a:pt x="411223" y="0"/>
                  </a:lnTo>
                  <a:lnTo>
                    <a:pt x="403249" y="0"/>
                  </a:lnTo>
                  <a:lnTo>
                    <a:pt x="395275" y="1139"/>
                  </a:lnTo>
                  <a:lnTo>
                    <a:pt x="388440" y="3989"/>
                  </a:lnTo>
                  <a:lnTo>
                    <a:pt x="382237" y="6340"/>
                  </a:lnTo>
                  <a:lnTo>
                    <a:pt x="354266" y="55850"/>
                  </a:lnTo>
                  <a:lnTo>
                    <a:pt x="346862" y="22226"/>
                  </a:lnTo>
                  <a:lnTo>
                    <a:pt x="312688" y="1709"/>
                  </a:lnTo>
                  <a:lnTo>
                    <a:pt x="305284" y="0"/>
                  </a:lnTo>
                  <a:lnTo>
                    <a:pt x="297310" y="0"/>
                  </a:lnTo>
                  <a:lnTo>
                    <a:pt x="289336" y="0"/>
                  </a:lnTo>
                  <a:lnTo>
                    <a:pt x="281363" y="1139"/>
                  </a:lnTo>
                  <a:lnTo>
                    <a:pt x="274528" y="3989"/>
                  </a:lnTo>
                  <a:lnTo>
                    <a:pt x="268325" y="6340"/>
                  </a:lnTo>
                  <a:lnTo>
                    <a:pt x="240354" y="55280"/>
                  </a:lnTo>
                  <a:lnTo>
                    <a:pt x="240354" y="55850"/>
                  </a:lnTo>
                  <a:lnTo>
                    <a:pt x="232950" y="22226"/>
                  </a:lnTo>
                  <a:lnTo>
                    <a:pt x="198776" y="1709"/>
                  </a:lnTo>
                  <a:lnTo>
                    <a:pt x="191372" y="0"/>
                  </a:lnTo>
                  <a:lnTo>
                    <a:pt x="183398" y="0"/>
                  </a:lnTo>
                  <a:lnTo>
                    <a:pt x="175424" y="0"/>
                  </a:lnTo>
                  <a:lnTo>
                    <a:pt x="167450" y="1139"/>
                  </a:lnTo>
                  <a:lnTo>
                    <a:pt x="160616" y="3989"/>
                  </a:lnTo>
                  <a:lnTo>
                    <a:pt x="154413" y="6340"/>
                  </a:lnTo>
                  <a:lnTo>
                    <a:pt x="126442" y="55280"/>
                  </a:lnTo>
                  <a:lnTo>
                    <a:pt x="119038" y="22226"/>
                  </a:lnTo>
                  <a:lnTo>
                    <a:pt x="84864" y="1709"/>
                  </a:lnTo>
                  <a:lnTo>
                    <a:pt x="77460" y="0"/>
                  </a:lnTo>
                  <a:lnTo>
                    <a:pt x="69486" y="0"/>
                  </a:lnTo>
                  <a:lnTo>
                    <a:pt x="61512" y="0"/>
                  </a:lnTo>
                  <a:lnTo>
                    <a:pt x="53538" y="1139"/>
                  </a:lnTo>
                  <a:lnTo>
                    <a:pt x="46703" y="3989"/>
                  </a:lnTo>
                  <a:lnTo>
                    <a:pt x="40501" y="6340"/>
                  </a:lnTo>
                  <a:lnTo>
                    <a:pt x="1708" y="104861"/>
                  </a:lnTo>
                  <a:lnTo>
                    <a:pt x="0" y="111130"/>
                  </a:lnTo>
                  <a:lnTo>
                    <a:pt x="3986" y="117969"/>
                  </a:lnTo>
                  <a:lnTo>
                    <a:pt x="10821" y="119109"/>
                  </a:lnTo>
                  <a:lnTo>
                    <a:pt x="12530" y="119109"/>
                  </a:lnTo>
                  <a:lnTo>
                    <a:pt x="17656" y="119109"/>
                  </a:lnTo>
                  <a:lnTo>
                    <a:pt x="22212" y="115689"/>
                  </a:lnTo>
                  <a:lnTo>
                    <a:pt x="23921" y="109990"/>
                  </a:lnTo>
                  <a:lnTo>
                    <a:pt x="41008" y="34193"/>
                  </a:lnTo>
                  <a:lnTo>
                    <a:pt x="41008" y="74656"/>
                  </a:lnTo>
                  <a:lnTo>
                    <a:pt x="23921" y="159571"/>
                  </a:lnTo>
                  <a:lnTo>
                    <a:pt x="41008" y="159571"/>
                  </a:lnTo>
                  <a:lnTo>
                    <a:pt x="41008" y="256454"/>
                  </a:lnTo>
                  <a:lnTo>
                    <a:pt x="63790" y="256454"/>
                  </a:lnTo>
                  <a:lnTo>
                    <a:pt x="63790" y="159571"/>
                  </a:lnTo>
                  <a:lnTo>
                    <a:pt x="75182" y="159571"/>
                  </a:lnTo>
                  <a:lnTo>
                    <a:pt x="75182" y="256454"/>
                  </a:lnTo>
                  <a:lnTo>
                    <a:pt x="97964" y="256454"/>
                  </a:lnTo>
                  <a:lnTo>
                    <a:pt x="97964" y="159571"/>
                  </a:lnTo>
                  <a:lnTo>
                    <a:pt x="115051" y="159571"/>
                  </a:lnTo>
                  <a:lnTo>
                    <a:pt x="97964" y="74656"/>
                  </a:lnTo>
                  <a:lnTo>
                    <a:pt x="97964" y="34193"/>
                  </a:lnTo>
                  <a:lnTo>
                    <a:pt x="115051" y="110560"/>
                  </a:lnTo>
                  <a:lnTo>
                    <a:pt x="116190" y="115689"/>
                  </a:lnTo>
                  <a:lnTo>
                    <a:pt x="120746" y="119678"/>
                  </a:lnTo>
                  <a:lnTo>
                    <a:pt x="125872" y="119678"/>
                  </a:lnTo>
                  <a:lnTo>
                    <a:pt x="130999" y="119678"/>
                  </a:lnTo>
                  <a:lnTo>
                    <a:pt x="135555" y="116259"/>
                  </a:lnTo>
                  <a:lnTo>
                    <a:pt x="136694" y="110560"/>
                  </a:lnTo>
                  <a:lnTo>
                    <a:pt x="154920" y="34193"/>
                  </a:lnTo>
                  <a:lnTo>
                    <a:pt x="154920" y="125377"/>
                  </a:lnTo>
                  <a:lnTo>
                    <a:pt x="154920" y="256454"/>
                  </a:lnTo>
                  <a:lnTo>
                    <a:pt x="177703" y="256454"/>
                  </a:lnTo>
                  <a:lnTo>
                    <a:pt x="177703" y="125377"/>
                  </a:lnTo>
                  <a:lnTo>
                    <a:pt x="189094" y="125377"/>
                  </a:lnTo>
                  <a:lnTo>
                    <a:pt x="189094" y="256454"/>
                  </a:lnTo>
                  <a:lnTo>
                    <a:pt x="211876" y="256454"/>
                  </a:lnTo>
                  <a:lnTo>
                    <a:pt x="211876" y="125377"/>
                  </a:lnTo>
                  <a:lnTo>
                    <a:pt x="211876" y="34193"/>
                  </a:lnTo>
                  <a:lnTo>
                    <a:pt x="228963" y="110560"/>
                  </a:lnTo>
                  <a:lnTo>
                    <a:pt x="230102" y="115689"/>
                  </a:lnTo>
                  <a:lnTo>
                    <a:pt x="234659" y="119678"/>
                  </a:lnTo>
                  <a:lnTo>
                    <a:pt x="240354" y="119678"/>
                  </a:lnTo>
                  <a:lnTo>
                    <a:pt x="245480" y="119678"/>
                  </a:lnTo>
                  <a:lnTo>
                    <a:pt x="250037" y="116259"/>
                  </a:lnTo>
                  <a:lnTo>
                    <a:pt x="251176" y="110560"/>
                  </a:lnTo>
                  <a:lnTo>
                    <a:pt x="268832" y="34193"/>
                  </a:lnTo>
                  <a:lnTo>
                    <a:pt x="268832" y="75226"/>
                  </a:lnTo>
                  <a:lnTo>
                    <a:pt x="251745" y="159571"/>
                  </a:lnTo>
                  <a:lnTo>
                    <a:pt x="268832" y="159571"/>
                  </a:lnTo>
                  <a:lnTo>
                    <a:pt x="268832" y="256454"/>
                  </a:lnTo>
                  <a:lnTo>
                    <a:pt x="291615" y="256454"/>
                  </a:lnTo>
                  <a:lnTo>
                    <a:pt x="291615" y="159571"/>
                  </a:lnTo>
                  <a:lnTo>
                    <a:pt x="303006" y="159571"/>
                  </a:lnTo>
                  <a:lnTo>
                    <a:pt x="303006" y="256454"/>
                  </a:lnTo>
                  <a:lnTo>
                    <a:pt x="325788" y="256454"/>
                  </a:lnTo>
                  <a:lnTo>
                    <a:pt x="325788" y="159571"/>
                  </a:lnTo>
                  <a:lnTo>
                    <a:pt x="342875" y="159571"/>
                  </a:lnTo>
                  <a:lnTo>
                    <a:pt x="325788" y="74086"/>
                  </a:lnTo>
                  <a:lnTo>
                    <a:pt x="325788" y="34193"/>
                  </a:lnTo>
                  <a:lnTo>
                    <a:pt x="342875" y="110560"/>
                  </a:lnTo>
                  <a:lnTo>
                    <a:pt x="344014" y="115689"/>
                  </a:lnTo>
                  <a:lnTo>
                    <a:pt x="348571" y="119678"/>
                  </a:lnTo>
                  <a:lnTo>
                    <a:pt x="354266" y="119678"/>
                  </a:lnTo>
                  <a:lnTo>
                    <a:pt x="359392" y="119678"/>
                  </a:lnTo>
                  <a:lnTo>
                    <a:pt x="363949" y="116259"/>
                  </a:lnTo>
                  <a:lnTo>
                    <a:pt x="365658" y="110560"/>
                  </a:lnTo>
                  <a:lnTo>
                    <a:pt x="382744" y="34193"/>
                  </a:lnTo>
                  <a:lnTo>
                    <a:pt x="382744" y="125377"/>
                  </a:lnTo>
                  <a:lnTo>
                    <a:pt x="382744" y="256454"/>
                  </a:lnTo>
                  <a:lnTo>
                    <a:pt x="405527" y="256454"/>
                  </a:lnTo>
                  <a:lnTo>
                    <a:pt x="405527" y="125377"/>
                  </a:lnTo>
                  <a:lnTo>
                    <a:pt x="416918" y="125377"/>
                  </a:lnTo>
                  <a:lnTo>
                    <a:pt x="416918" y="256454"/>
                  </a:lnTo>
                  <a:lnTo>
                    <a:pt x="439701" y="256454"/>
                  </a:lnTo>
                  <a:lnTo>
                    <a:pt x="439701" y="125377"/>
                  </a:lnTo>
                  <a:lnTo>
                    <a:pt x="439701" y="34193"/>
                  </a:lnTo>
                  <a:lnTo>
                    <a:pt x="456787" y="110560"/>
                  </a:lnTo>
                  <a:lnTo>
                    <a:pt x="457927" y="115689"/>
                  </a:lnTo>
                  <a:lnTo>
                    <a:pt x="462483" y="119678"/>
                  </a:lnTo>
                  <a:lnTo>
                    <a:pt x="468179" y="119678"/>
                  </a:lnTo>
                  <a:lnTo>
                    <a:pt x="469318" y="119678"/>
                  </a:lnTo>
                  <a:lnTo>
                    <a:pt x="471026" y="119678"/>
                  </a:lnTo>
                  <a:lnTo>
                    <a:pt x="472166" y="119109"/>
                  </a:lnTo>
                  <a:lnTo>
                    <a:pt x="477292" y="116829"/>
                  </a:lnTo>
                  <a:lnTo>
                    <a:pt x="480139" y="111130"/>
                  </a:lnTo>
                  <a:lnTo>
                    <a:pt x="479000" y="105431"/>
                  </a:lnTo>
                  <a:close/>
                </a:path>
              </a:pathLst>
            </a:custGeom>
            <a:ln w="5698">
              <a:solidFill>
                <a:srgbClr val="20739D"/>
              </a:solidFill>
            </a:ln>
          </p:spPr>
          <p:txBody>
            <a:bodyPr wrap="square" lIns="0" tIns="0" rIns="0" bIns="0" rtlCol="0"/>
            <a:lstStyle/>
            <a:p>
              <a:endParaRPr kern="0">
                <a:solidFill>
                  <a:sysClr val="windowText" lastClr="000000"/>
                </a:solidFill>
              </a:endParaRPr>
            </a:p>
          </p:txBody>
        </p:sp>
      </p:grpSp>
      <p:sp>
        <p:nvSpPr>
          <p:cNvPr id="35" name="object 35"/>
          <p:cNvSpPr txBox="1"/>
          <p:nvPr/>
        </p:nvSpPr>
        <p:spPr>
          <a:xfrm>
            <a:off x="4061521" y="4020294"/>
            <a:ext cx="1265396" cy="1129668"/>
          </a:xfrm>
          <a:prstGeom prst="rect">
            <a:avLst/>
          </a:prstGeom>
        </p:spPr>
        <p:txBody>
          <a:bodyPr vert="horz" wrap="square" lIns="0" tIns="5715" rIns="0" bIns="0" rtlCol="0">
            <a:spAutoFit/>
          </a:bodyPr>
          <a:lstStyle/>
          <a:p>
            <a:pPr marL="9049" marR="3810" indent="-476" algn="ctr">
              <a:lnSpc>
                <a:spcPct val="101800"/>
              </a:lnSpc>
              <a:spcBef>
                <a:spcPts val="45"/>
              </a:spcBef>
            </a:pPr>
            <a:r>
              <a:rPr sz="1200" kern="0" spc="34" dirty="0">
                <a:solidFill>
                  <a:srgbClr val="FFFFFF"/>
                </a:solidFill>
                <a:latin typeface="Calibri"/>
                <a:cs typeface="Calibri"/>
              </a:rPr>
              <a:t>Illinois</a:t>
            </a:r>
            <a:r>
              <a:rPr sz="1200" kern="0" spc="-19" dirty="0">
                <a:solidFill>
                  <a:srgbClr val="FFFFFF"/>
                </a:solidFill>
                <a:latin typeface="Calibri"/>
                <a:cs typeface="Calibri"/>
              </a:rPr>
              <a:t> </a:t>
            </a:r>
            <a:r>
              <a:rPr sz="1200" kern="0" spc="-8" dirty="0">
                <a:solidFill>
                  <a:srgbClr val="FFFFFF"/>
                </a:solidFill>
                <a:latin typeface="Calibri"/>
                <a:cs typeface="Calibri"/>
              </a:rPr>
              <a:t>ranked </a:t>
            </a:r>
            <a:r>
              <a:rPr sz="1200" kern="0" spc="53" dirty="0">
                <a:solidFill>
                  <a:srgbClr val="FFFFFF"/>
                </a:solidFill>
                <a:latin typeface="Calibri"/>
                <a:cs typeface="Calibri"/>
              </a:rPr>
              <a:t>second</a:t>
            </a:r>
            <a:r>
              <a:rPr sz="1200" kern="0" spc="11" dirty="0">
                <a:solidFill>
                  <a:srgbClr val="FFFFFF"/>
                </a:solidFill>
                <a:latin typeface="Calibri"/>
                <a:cs typeface="Calibri"/>
              </a:rPr>
              <a:t> </a:t>
            </a:r>
            <a:r>
              <a:rPr sz="1200" kern="0" dirty="0">
                <a:solidFill>
                  <a:srgbClr val="FFFFFF"/>
                </a:solidFill>
                <a:latin typeface="Calibri"/>
                <a:cs typeface="Calibri"/>
              </a:rPr>
              <a:t>in </a:t>
            </a:r>
            <a:r>
              <a:rPr sz="1200" kern="0" spc="-19" dirty="0">
                <a:solidFill>
                  <a:srgbClr val="FFFFFF"/>
                </a:solidFill>
                <a:latin typeface="Calibri"/>
                <a:cs typeface="Calibri"/>
              </a:rPr>
              <a:t>the </a:t>
            </a:r>
            <a:r>
              <a:rPr sz="1200" kern="0" dirty="0">
                <a:solidFill>
                  <a:srgbClr val="FFFFFF"/>
                </a:solidFill>
                <a:latin typeface="Calibri"/>
                <a:cs typeface="Calibri"/>
              </a:rPr>
              <a:t>nation</a:t>
            </a:r>
            <a:r>
              <a:rPr sz="1200" kern="0" spc="90" dirty="0">
                <a:solidFill>
                  <a:srgbClr val="FFFFFF"/>
                </a:solidFill>
                <a:latin typeface="Calibri"/>
                <a:cs typeface="Calibri"/>
              </a:rPr>
              <a:t> </a:t>
            </a:r>
            <a:r>
              <a:rPr sz="1200" kern="0" spc="-19" dirty="0">
                <a:solidFill>
                  <a:srgbClr val="FFFFFF"/>
                </a:solidFill>
                <a:latin typeface="Calibri"/>
                <a:cs typeface="Calibri"/>
              </a:rPr>
              <a:t>for</a:t>
            </a:r>
            <a:r>
              <a:rPr sz="1200" kern="0" spc="375" dirty="0">
                <a:solidFill>
                  <a:srgbClr val="FFFFFF"/>
                </a:solidFill>
                <a:latin typeface="Calibri"/>
                <a:cs typeface="Calibri"/>
              </a:rPr>
              <a:t> </a:t>
            </a:r>
            <a:r>
              <a:rPr sz="1200" kern="0" spc="-8" dirty="0">
                <a:solidFill>
                  <a:srgbClr val="FFFFFF"/>
                </a:solidFill>
                <a:latin typeface="Calibri"/>
                <a:cs typeface="Calibri"/>
              </a:rPr>
              <a:t>corporate </a:t>
            </a:r>
            <a:r>
              <a:rPr sz="1200" kern="0" spc="41" dirty="0">
                <a:solidFill>
                  <a:srgbClr val="FFFFFF"/>
                </a:solidFill>
                <a:latin typeface="Calibri"/>
                <a:cs typeface="Calibri"/>
              </a:rPr>
              <a:t>expansions</a:t>
            </a:r>
            <a:r>
              <a:rPr sz="1200" kern="0" spc="-4" dirty="0">
                <a:solidFill>
                  <a:srgbClr val="FFFFFF"/>
                </a:solidFill>
                <a:latin typeface="Calibri"/>
                <a:cs typeface="Calibri"/>
              </a:rPr>
              <a:t> </a:t>
            </a:r>
            <a:r>
              <a:rPr sz="1200" kern="0" spc="19" dirty="0">
                <a:solidFill>
                  <a:srgbClr val="FFFFFF"/>
                </a:solidFill>
                <a:latin typeface="Calibri"/>
                <a:cs typeface="Calibri"/>
              </a:rPr>
              <a:t>and </a:t>
            </a:r>
            <a:r>
              <a:rPr sz="1200" kern="0" spc="15" dirty="0">
                <a:solidFill>
                  <a:srgbClr val="FFFFFF"/>
                </a:solidFill>
                <a:latin typeface="Calibri"/>
                <a:cs typeface="Calibri"/>
              </a:rPr>
              <a:t>relocations</a:t>
            </a:r>
            <a:r>
              <a:rPr sz="1200" kern="0" spc="98" dirty="0">
                <a:solidFill>
                  <a:srgbClr val="FFFFFF"/>
                </a:solidFill>
                <a:latin typeface="Calibri"/>
                <a:cs typeface="Calibri"/>
              </a:rPr>
              <a:t> </a:t>
            </a:r>
            <a:r>
              <a:rPr sz="1200" kern="0" spc="15" dirty="0">
                <a:solidFill>
                  <a:srgbClr val="FFFFFF"/>
                </a:solidFill>
                <a:latin typeface="Calibri"/>
                <a:cs typeface="Calibri"/>
              </a:rPr>
              <a:t>in</a:t>
            </a:r>
            <a:r>
              <a:rPr sz="1200" kern="0" spc="60" dirty="0">
                <a:solidFill>
                  <a:srgbClr val="FFFFFF"/>
                </a:solidFill>
                <a:latin typeface="Calibri"/>
                <a:cs typeface="Calibri"/>
              </a:rPr>
              <a:t> </a:t>
            </a:r>
            <a:r>
              <a:rPr sz="1200" kern="0" spc="-15" dirty="0">
                <a:solidFill>
                  <a:srgbClr val="FFFFFF"/>
                </a:solidFill>
                <a:latin typeface="Calibri"/>
                <a:cs typeface="Calibri"/>
              </a:rPr>
              <a:t>2023</a:t>
            </a:r>
            <a:endParaRPr sz="1200" kern="0">
              <a:solidFill>
                <a:sysClr val="windowText" lastClr="000000"/>
              </a:solidFill>
              <a:latin typeface="Calibri"/>
              <a:cs typeface="Calibri"/>
            </a:endParaRPr>
          </a:p>
        </p:txBody>
      </p:sp>
      <p:grpSp>
        <p:nvGrpSpPr>
          <p:cNvPr id="36" name="object 36"/>
          <p:cNvGrpSpPr/>
          <p:nvPr/>
        </p:nvGrpSpPr>
        <p:grpSpPr>
          <a:xfrm>
            <a:off x="6164474" y="3470453"/>
            <a:ext cx="329088" cy="329565"/>
            <a:chOff x="8219299" y="3484270"/>
            <a:chExt cx="438784" cy="439420"/>
          </a:xfrm>
        </p:grpSpPr>
        <p:sp>
          <p:nvSpPr>
            <p:cNvPr id="37" name="object 37"/>
            <p:cNvSpPr/>
            <p:nvPr/>
          </p:nvSpPr>
          <p:spPr>
            <a:xfrm>
              <a:off x="8222148" y="3623892"/>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38" name="object 38"/>
            <p:cNvSpPr/>
            <p:nvPr/>
          </p:nvSpPr>
          <p:spPr>
            <a:xfrm>
              <a:off x="8222148" y="3623892"/>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39" name="object 39"/>
            <p:cNvSpPr/>
            <p:nvPr/>
          </p:nvSpPr>
          <p:spPr>
            <a:xfrm>
              <a:off x="8222148" y="3578301"/>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40" name="object 40"/>
            <p:cNvSpPr/>
            <p:nvPr/>
          </p:nvSpPr>
          <p:spPr>
            <a:xfrm>
              <a:off x="8222148" y="3578301"/>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41" name="object 41"/>
            <p:cNvSpPr/>
            <p:nvPr/>
          </p:nvSpPr>
          <p:spPr>
            <a:xfrm>
              <a:off x="8222148" y="3669486"/>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42" name="object 42"/>
            <p:cNvSpPr/>
            <p:nvPr/>
          </p:nvSpPr>
          <p:spPr>
            <a:xfrm>
              <a:off x="8222148" y="3669486"/>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43" name="object 43"/>
            <p:cNvSpPr/>
            <p:nvPr/>
          </p:nvSpPr>
          <p:spPr>
            <a:xfrm>
              <a:off x="8222148" y="3806262"/>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44" name="object 44"/>
            <p:cNvSpPr/>
            <p:nvPr/>
          </p:nvSpPr>
          <p:spPr>
            <a:xfrm>
              <a:off x="8222148" y="3806262"/>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45" name="object 45"/>
            <p:cNvSpPr/>
            <p:nvPr/>
          </p:nvSpPr>
          <p:spPr>
            <a:xfrm>
              <a:off x="8222148" y="3760670"/>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46" name="object 46"/>
            <p:cNvSpPr/>
            <p:nvPr/>
          </p:nvSpPr>
          <p:spPr>
            <a:xfrm>
              <a:off x="8222148" y="3760670"/>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47" name="object 47"/>
            <p:cNvSpPr/>
            <p:nvPr/>
          </p:nvSpPr>
          <p:spPr>
            <a:xfrm>
              <a:off x="8222148" y="3715078"/>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48" name="object 48"/>
            <p:cNvSpPr/>
            <p:nvPr/>
          </p:nvSpPr>
          <p:spPr>
            <a:xfrm>
              <a:off x="8222148" y="3715078"/>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49" name="object 49"/>
            <p:cNvSpPr/>
            <p:nvPr/>
          </p:nvSpPr>
          <p:spPr>
            <a:xfrm>
              <a:off x="8615139" y="3760670"/>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0" name="object 50"/>
            <p:cNvSpPr/>
            <p:nvPr/>
          </p:nvSpPr>
          <p:spPr>
            <a:xfrm>
              <a:off x="8615145" y="3760670"/>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51" name="object 51"/>
            <p:cNvSpPr/>
            <p:nvPr/>
          </p:nvSpPr>
          <p:spPr>
            <a:xfrm>
              <a:off x="8615139" y="3806262"/>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2" name="object 52"/>
            <p:cNvSpPr/>
            <p:nvPr/>
          </p:nvSpPr>
          <p:spPr>
            <a:xfrm>
              <a:off x="8615145" y="3806262"/>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53" name="object 53"/>
            <p:cNvSpPr/>
            <p:nvPr/>
          </p:nvSpPr>
          <p:spPr>
            <a:xfrm>
              <a:off x="8615139" y="3715078"/>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4" name="object 54"/>
            <p:cNvSpPr/>
            <p:nvPr/>
          </p:nvSpPr>
          <p:spPr>
            <a:xfrm>
              <a:off x="8615145" y="3715078"/>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55" name="object 55"/>
            <p:cNvSpPr/>
            <p:nvPr/>
          </p:nvSpPr>
          <p:spPr>
            <a:xfrm>
              <a:off x="8615139" y="3578302"/>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6" name="object 56"/>
            <p:cNvSpPr/>
            <p:nvPr/>
          </p:nvSpPr>
          <p:spPr>
            <a:xfrm>
              <a:off x="8615145" y="3578302"/>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57" name="object 57"/>
            <p:cNvSpPr/>
            <p:nvPr/>
          </p:nvSpPr>
          <p:spPr>
            <a:xfrm>
              <a:off x="8615139" y="3669486"/>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58" name="object 58"/>
            <p:cNvSpPr/>
            <p:nvPr/>
          </p:nvSpPr>
          <p:spPr>
            <a:xfrm>
              <a:off x="8615145" y="3669486"/>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59" name="object 59"/>
            <p:cNvSpPr/>
            <p:nvPr/>
          </p:nvSpPr>
          <p:spPr>
            <a:xfrm>
              <a:off x="8615139" y="3623894"/>
              <a:ext cx="40005" cy="22860"/>
            </a:xfrm>
            <a:custGeom>
              <a:avLst/>
              <a:gdLst/>
              <a:ahLst/>
              <a:cxnLst/>
              <a:rect l="l" t="t" r="r" b="b"/>
              <a:pathLst>
                <a:path w="40004" h="22860">
                  <a:moveTo>
                    <a:pt x="39869" y="22795"/>
                  </a:moveTo>
                  <a:lnTo>
                    <a:pt x="0" y="22795"/>
                  </a:lnTo>
                  <a:lnTo>
                    <a:pt x="0" y="0"/>
                  </a:lnTo>
                  <a:lnTo>
                    <a:pt x="39869" y="0"/>
                  </a:lnTo>
                  <a:lnTo>
                    <a:pt x="39869" y="2279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60" name="object 60"/>
            <p:cNvSpPr/>
            <p:nvPr/>
          </p:nvSpPr>
          <p:spPr>
            <a:xfrm>
              <a:off x="8615145" y="3623894"/>
              <a:ext cx="40005" cy="22860"/>
            </a:xfrm>
            <a:custGeom>
              <a:avLst/>
              <a:gdLst/>
              <a:ahLst/>
              <a:cxnLst/>
              <a:rect l="l" t="t" r="r" b="b"/>
              <a:pathLst>
                <a:path w="40004" h="22860">
                  <a:moveTo>
                    <a:pt x="0" y="0"/>
                  </a:moveTo>
                  <a:lnTo>
                    <a:pt x="39869" y="0"/>
                  </a:lnTo>
                  <a:lnTo>
                    <a:pt x="39869" y="22795"/>
                  </a:lnTo>
                  <a:lnTo>
                    <a:pt x="0" y="22795"/>
                  </a:lnTo>
                  <a:lnTo>
                    <a:pt x="0" y="0"/>
                  </a:lnTo>
                  <a:close/>
                </a:path>
              </a:pathLst>
            </a:custGeom>
            <a:ln w="5698">
              <a:solidFill>
                <a:srgbClr val="20739D"/>
              </a:solidFill>
            </a:ln>
          </p:spPr>
          <p:txBody>
            <a:bodyPr wrap="square" lIns="0" tIns="0" rIns="0" bIns="0" rtlCol="0"/>
            <a:lstStyle/>
            <a:p>
              <a:endParaRPr kern="0">
                <a:solidFill>
                  <a:sysClr val="windowText" lastClr="000000"/>
                </a:solidFill>
              </a:endParaRPr>
            </a:p>
          </p:txBody>
        </p:sp>
        <p:sp>
          <p:nvSpPr>
            <p:cNvPr id="61" name="object 61"/>
            <p:cNvSpPr/>
            <p:nvPr/>
          </p:nvSpPr>
          <p:spPr>
            <a:xfrm>
              <a:off x="8449966" y="3487118"/>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62" name="object 62"/>
            <p:cNvSpPr/>
            <p:nvPr/>
          </p:nvSpPr>
          <p:spPr>
            <a:xfrm>
              <a:off x="8449972" y="3487118"/>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63" name="object 63"/>
            <p:cNvSpPr/>
            <p:nvPr/>
          </p:nvSpPr>
          <p:spPr>
            <a:xfrm>
              <a:off x="8541102" y="3487118"/>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64" name="object 64"/>
            <p:cNvSpPr/>
            <p:nvPr/>
          </p:nvSpPr>
          <p:spPr>
            <a:xfrm>
              <a:off x="8541102" y="3487118"/>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65" name="object 65"/>
            <p:cNvSpPr/>
            <p:nvPr/>
          </p:nvSpPr>
          <p:spPr>
            <a:xfrm>
              <a:off x="8495531" y="3487118"/>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66" name="object 66"/>
            <p:cNvSpPr/>
            <p:nvPr/>
          </p:nvSpPr>
          <p:spPr>
            <a:xfrm>
              <a:off x="8495537" y="3487118"/>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67" name="object 67"/>
            <p:cNvSpPr/>
            <p:nvPr/>
          </p:nvSpPr>
          <p:spPr>
            <a:xfrm>
              <a:off x="8404401" y="3487118"/>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68" name="object 68"/>
            <p:cNvSpPr/>
            <p:nvPr/>
          </p:nvSpPr>
          <p:spPr>
            <a:xfrm>
              <a:off x="8404407" y="3487118"/>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69" name="object 69"/>
            <p:cNvSpPr/>
            <p:nvPr/>
          </p:nvSpPr>
          <p:spPr>
            <a:xfrm>
              <a:off x="8313277" y="3487118"/>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0" name="object 70"/>
            <p:cNvSpPr/>
            <p:nvPr/>
          </p:nvSpPr>
          <p:spPr>
            <a:xfrm>
              <a:off x="8313277" y="3487118"/>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71" name="object 71"/>
            <p:cNvSpPr/>
            <p:nvPr/>
          </p:nvSpPr>
          <p:spPr>
            <a:xfrm>
              <a:off x="8358837" y="3487118"/>
              <a:ext cx="22860" cy="40005"/>
            </a:xfrm>
            <a:custGeom>
              <a:avLst/>
              <a:gdLst/>
              <a:ahLst/>
              <a:cxnLst/>
              <a:rect l="l" t="t" r="r" b="b"/>
              <a:pathLst>
                <a:path w="22859" h="40004">
                  <a:moveTo>
                    <a:pt x="22788" y="39892"/>
                  </a:moveTo>
                  <a:lnTo>
                    <a:pt x="0" y="39892"/>
                  </a:lnTo>
                  <a:lnTo>
                    <a:pt x="0" y="0"/>
                  </a:lnTo>
                  <a:lnTo>
                    <a:pt x="22788" y="0"/>
                  </a:lnTo>
                  <a:lnTo>
                    <a:pt x="22788"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2" name="object 72"/>
            <p:cNvSpPr/>
            <p:nvPr/>
          </p:nvSpPr>
          <p:spPr>
            <a:xfrm>
              <a:off x="8358842" y="3487118"/>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73" name="object 73"/>
            <p:cNvSpPr/>
            <p:nvPr/>
          </p:nvSpPr>
          <p:spPr>
            <a:xfrm>
              <a:off x="8358837" y="3880349"/>
              <a:ext cx="22860" cy="40005"/>
            </a:xfrm>
            <a:custGeom>
              <a:avLst/>
              <a:gdLst/>
              <a:ahLst/>
              <a:cxnLst/>
              <a:rect l="l" t="t" r="r" b="b"/>
              <a:pathLst>
                <a:path w="22859" h="40004">
                  <a:moveTo>
                    <a:pt x="22788" y="39892"/>
                  </a:moveTo>
                  <a:lnTo>
                    <a:pt x="0" y="39892"/>
                  </a:lnTo>
                  <a:lnTo>
                    <a:pt x="0" y="0"/>
                  </a:lnTo>
                  <a:lnTo>
                    <a:pt x="22788" y="0"/>
                  </a:lnTo>
                  <a:lnTo>
                    <a:pt x="22788"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4" name="object 74"/>
            <p:cNvSpPr/>
            <p:nvPr/>
          </p:nvSpPr>
          <p:spPr>
            <a:xfrm>
              <a:off x="8358842" y="3880349"/>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75" name="object 75"/>
            <p:cNvSpPr/>
            <p:nvPr/>
          </p:nvSpPr>
          <p:spPr>
            <a:xfrm>
              <a:off x="8313277" y="3880349"/>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6" name="object 76"/>
            <p:cNvSpPr/>
            <p:nvPr/>
          </p:nvSpPr>
          <p:spPr>
            <a:xfrm>
              <a:off x="8313277" y="3880349"/>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77" name="object 77"/>
            <p:cNvSpPr/>
            <p:nvPr/>
          </p:nvSpPr>
          <p:spPr>
            <a:xfrm>
              <a:off x="8404401" y="3880349"/>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78" name="object 78"/>
            <p:cNvSpPr/>
            <p:nvPr/>
          </p:nvSpPr>
          <p:spPr>
            <a:xfrm>
              <a:off x="8404407" y="3880349"/>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79" name="object 79"/>
            <p:cNvSpPr/>
            <p:nvPr/>
          </p:nvSpPr>
          <p:spPr>
            <a:xfrm>
              <a:off x="8449966" y="3880349"/>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80" name="object 80"/>
            <p:cNvSpPr/>
            <p:nvPr/>
          </p:nvSpPr>
          <p:spPr>
            <a:xfrm>
              <a:off x="8449972" y="3880349"/>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81" name="object 81"/>
            <p:cNvSpPr/>
            <p:nvPr/>
          </p:nvSpPr>
          <p:spPr>
            <a:xfrm>
              <a:off x="8495531" y="3880349"/>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82" name="object 82"/>
            <p:cNvSpPr/>
            <p:nvPr/>
          </p:nvSpPr>
          <p:spPr>
            <a:xfrm>
              <a:off x="8495537" y="3880349"/>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83" name="object 83"/>
            <p:cNvSpPr/>
            <p:nvPr/>
          </p:nvSpPr>
          <p:spPr>
            <a:xfrm>
              <a:off x="8541102" y="3880349"/>
              <a:ext cx="22860" cy="40005"/>
            </a:xfrm>
            <a:custGeom>
              <a:avLst/>
              <a:gdLst/>
              <a:ahLst/>
              <a:cxnLst/>
              <a:rect l="l" t="t" r="r" b="b"/>
              <a:pathLst>
                <a:path w="22859" h="40004">
                  <a:moveTo>
                    <a:pt x="22782" y="39892"/>
                  </a:moveTo>
                  <a:lnTo>
                    <a:pt x="0" y="39892"/>
                  </a:lnTo>
                  <a:lnTo>
                    <a:pt x="0" y="0"/>
                  </a:lnTo>
                  <a:lnTo>
                    <a:pt x="22782" y="0"/>
                  </a:lnTo>
                  <a:lnTo>
                    <a:pt x="22782" y="39892"/>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84" name="object 84"/>
            <p:cNvSpPr/>
            <p:nvPr/>
          </p:nvSpPr>
          <p:spPr>
            <a:xfrm>
              <a:off x="8541102" y="3880349"/>
              <a:ext cx="22860" cy="40005"/>
            </a:xfrm>
            <a:custGeom>
              <a:avLst/>
              <a:gdLst/>
              <a:ahLst/>
              <a:cxnLst/>
              <a:rect l="l" t="t" r="r" b="b"/>
              <a:pathLst>
                <a:path w="22859" h="40004">
                  <a:moveTo>
                    <a:pt x="0" y="0"/>
                  </a:moveTo>
                  <a:lnTo>
                    <a:pt x="22782" y="0"/>
                  </a:lnTo>
                  <a:lnTo>
                    <a:pt x="22782" y="39892"/>
                  </a:lnTo>
                  <a:lnTo>
                    <a:pt x="0" y="39892"/>
                  </a:lnTo>
                  <a:lnTo>
                    <a:pt x="0" y="0"/>
                  </a:lnTo>
                  <a:close/>
                </a:path>
              </a:pathLst>
            </a:custGeom>
            <a:ln w="5696">
              <a:solidFill>
                <a:srgbClr val="20739D"/>
              </a:solidFill>
            </a:ln>
          </p:spPr>
          <p:txBody>
            <a:bodyPr wrap="square" lIns="0" tIns="0" rIns="0" bIns="0" rtlCol="0"/>
            <a:lstStyle/>
            <a:p>
              <a:endParaRPr kern="0">
                <a:solidFill>
                  <a:sysClr val="windowText" lastClr="000000"/>
                </a:solidFill>
              </a:endParaRPr>
            </a:p>
          </p:txBody>
        </p:sp>
        <p:sp>
          <p:nvSpPr>
            <p:cNvPr id="85" name="object 85"/>
            <p:cNvSpPr/>
            <p:nvPr/>
          </p:nvSpPr>
          <p:spPr>
            <a:xfrm>
              <a:off x="8364538" y="3629593"/>
              <a:ext cx="148590" cy="148590"/>
            </a:xfrm>
            <a:custGeom>
              <a:avLst/>
              <a:gdLst/>
              <a:ahLst/>
              <a:cxnLst/>
              <a:rect l="l" t="t" r="r" b="b"/>
              <a:pathLst>
                <a:path w="148590" h="148589">
                  <a:moveTo>
                    <a:pt x="148080" y="148173"/>
                  </a:moveTo>
                  <a:lnTo>
                    <a:pt x="0" y="148173"/>
                  </a:lnTo>
                  <a:lnTo>
                    <a:pt x="0" y="0"/>
                  </a:lnTo>
                  <a:lnTo>
                    <a:pt x="148080" y="0"/>
                  </a:lnTo>
                  <a:lnTo>
                    <a:pt x="148080" y="148173"/>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86" name="object 86"/>
            <p:cNvSpPr/>
            <p:nvPr/>
          </p:nvSpPr>
          <p:spPr>
            <a:xfrm>
              <a:off x="8364538" y="3629593"/>
              <a:ext cx="148590" cy="148590"/>
            </a:xfrm>
            <a:custGeom>
              <a:avLst/>
              <a:gdLst/>
              <a:ahLst/>
              <a:cxnLst/>
              <a:rect l="l" t="t" r="r" b="b"/>
              <a:pathLst>
                <a:path w="148590" h="148589">
                  <a:moveTo>
                    <a:pt x="0" y="0"/>
                  </a:moveTo>
                  <a:lnTo>
                    <a:pt x="148085" y="0"/>
                  </a:lnTo>
                  <a:lnTo>
                    <a:pt x="148085" y="148173"/>
                  </a:lnTo>
                  <a:lnTo>
                    <a:pt x="0" y="148173"/>
                  </a:lnTo>
                  <a:lnTo>
                    <a:pt x="0" y="0"/>
                  </a:lnTo>
                  <a:close/>
                </a:path>
              </a:pathLst>
            </a:custGeom>
            <a:ln w="5697">
              <a:solidFill>
                <a:srgbClr val="20739D"/>
              </a:solidFill>
            </a:ln>
          </p:spPr>
          <p:txBody>
            <a:bodyPr wrap="square" lIns="0" tIns="0" rIns="0" bIns="0" rtlCol="0"/>
            <a:lstStyle/>
            <a:p>
              <a:endParaRPr kern="0">
                <a:solidFill>
                  <a:sysClr val="windowText" lastClr="000000"/>
                </a:solidFill>
              </a:endParaRPr>
            </a:p>
          </p:txBody>
        </p:sp>
        <p:sp>
          <p:nvSpPr>
            <p:cNvPr id="87" name="object 87"/>
            <p:cNvSpPr/>
            <p:nvPr/>
          </p:nvSpPr>
          <p:spPr>
            <a:xfrm>
              <a:off x="8284797" y="3549807"/>
              <a:ext cx="307975" cy="307975"/>
            </a:xfrm>
            <a:custGeom>
              <a:avLst/>
              <a:gdLst/>
              <a:ahLst/>
              <a:cxnLst/>
              <a:rect l="l" t="t" r="r" b="b"/>
              <a:pathLst>
                <a:path w="307975" h="307975">
                  <a:moveTo>
                    <a:pt x="284780" y="307745"/>
                  </a:moveTo>
                  <a:lnTo>
                    <a:pt x="22782" y="307745"/>
                  </a:lnTo>
                  <a:lnTo>
                    <a:pt x="13914" y="305954"/>
                  </a:lnTo>
                  <a:lnTo>
                    <a:pt x="6673" y="301068"/>
                  </a:lnTo>
                  <a:lnTo>
                    <a:pt x="1790" y="293822"/>
                  </a:lnTo>
                  <a:lnTo>
                    <a:pt x="0" y="284949"/>
                  </a:lnTo>
                  <a:lnTo>
                    <a:pt x="0" y="22795"/>
                  </a:lnTo>
                  <a:lnTo>
                    <a:pt x="1790" y="13923"/>
                  </a:lnTo>
                  <a:lnTo>
                    <a:pt x="6673" y="6677"/>
                  </a:lnTo>
                  <a:lnTo>
                    <a:pt x="13914" y="1791"/>
                  </a:lnTo>
                  <a:lnTo>
                    <a:pt x="22782" y="0"/>
                  </a:lnTo>
                  <a:lnTo>
                    <a:pt x="284780" y="0"/>
                  </a:lnTo>
                  <a:lnTo>
                    <a:pt x="293648" y="1791"/>
                  </a:lnTo>
                  <a:lnTo>
                    <a:pt x="300889" y="6677"/>
                  </a:lnTo>
                  <a:lnTo>
                    <a:pt x="305772" y="13923"/>
                  </a:lnTo>
                  <a:lnTo>
                    <a:pt x="307562" y="22795"/>
                  </a:lnTo>
                  <a:lnTo>
                    <a:pt x="307562" y="56989"/>
                  </a:lnTo>
                  <a:lnTo>
                    <a:pt x="56956" y="56989"/>
                  </a:lnTo>
                  <a:lnTo>
                    <a:pt x="56956" y="250755"/>
                  </a:lnTo>
                  <a:lnTo>
                    <a:pt x="307562" y="250755"/>
                  </a:lnTo>
                  <a:lnTo>
                    <a:pt x="307562" y="284949"/>
                  </a:lnTo>
                  <a:lnTo>
                    <a:pt x="305772" y="293822"/>
                  </a:lnTo>
                  <a:lnTo>
                    <a:pt x="300889" y="301068"/>
                  </a:lnTo>
                  <a:lnTo>
                    <a:pt x="293648" y="305954"/>
                  </a:lnTo>
                  <a:lnTo>
                    <a:pt x="284780" y="307745"/>
                  </a:lnTo>
                  <a:close/>
                </a:path>
                <a:path w="307975" h="307975">
                  <a:moveTo>
                    <a:pt x="307562" y="250755"/>
                  </a:moveTo>
                  <a:lnTo>
                    <a:pt x="250606" y="250755"/>
                  </a:lnTo>
                  <a:lnTo>
                    <a:pt x="250606" y="56989"/>
                  </a:lnTo>
                  <a:lnTo>
                    <a:pt x="307562" y="56989"/>
                  </a:lnTo>
                  <a:lnTo>
                    <a:pt x="307562" y="250755"/>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88" name="object 88"/>
            <p:cNvSpPr/>
            <p:nvPr/>
          </p:nvSpPr>
          <p:spPr>
            <a:xfrm>
              <a:off x="8284797" y="3549807"/>
              <a:ext cx="307975" cy="307975"/>
            </a:xfrm>
            <a:custGeom>
              <a:avLst/>
              <a:gdLst/>
              <a:ahLst/>
              <a:cxnLst/>
              <a:rect l="l" t="t" r="r" b="b"/>
              <a:pathLst>
                <a:path w="307975" h="307975">
                  <a:moveTo>
                    <a:pt x="284780" y="0"/>
                  </a:moveTo>
                  <a:lnTo>
                    <a:pt x="22782" y="0"/>
                  </a:lnTo>
                  <a:lnTo>
                    <a:pt x="13914" y="1791"/>
                  </a:lnTo>
                  <a:lnTo>
                    <a:pt x="6673" y="6677"/>
                  </a:lnTo>
                  <a:lnTo>
                    <a:pt x="1790" y="13923"/>
                  </a:lnTo>
                  <a:lnTo>
                    <a:pt x="0" y="22795"/>
                  </a:lnTo>
                  <a:lnTo>
                    <a:pt x="0" y="284949"/>
                  </a:lnTo>
                  <a:lnTo>
                    <a:pt x="1790" y="293822"/>
                  </a:lnTo>
                  <a:lnTo>
                    <a:pt x="6673" y="301068"/>
                  </a:lnTo>
                  <a:lnTo>
                    <a:pt x="13914" y="305954"/>
                  </a:lnTo>
                  <a:lnTo>
                    <a:pt x="22782" y="307745"/>
                  </a:lnTo>
                  <a:lnTo>
                    <a:pt x="284780" y="307745"/>
                  </a:lnTo>
                  <a:lnTo>
                    <a:pt x="293648" y="305954"/>
                  </a:lnTo>
                  <a:lnTo>
                    <a:pt x="300889" y="301068"/>
                  </a:lnTo>
                  <a:lnTo>
                    <a:pt x="305772" y="293822"/>
                  </a:lnTo>
                  <a:lnTo>
                    <a:pt x="307562" y="284949"/>
                  </a:lnTo>
                  <a:lnTo>
                    <a:pt x="307562" y="22795"/>
                  </a:lnTo>
                  <a:lnTo>
                    <a:pt x="305772" y="13923"/>
                  </a:lnTo>
                  <a:lnTo>
                    <a:pt x="300889" y="6677"/>
                  </a:lnTo>
                  <a:lnTo>
                    <a:pt x="293648" y="1791"/>
                  </a:lnTo>
                  <a:lnTo>
                    <a:pt x="284780" y="0"/>
                  </a:lnTo>
                  <a:close/>
                </a:path>
                <a:path w="307975" h="307975">
                  <a:moveTo>
                    <a:pt x="250606" y="250755"/>
                  </a:moveTo>
                  <a:lnTo>
                    <a:pt x="56956" y="250755"/>
                  </a:lnTo>
                  <a:lnTo>
                    <a:pt x="56956" y="56989"/>
                  </a:lnTo>
                  <a:lnTo>
                    <a:pt x="250606" y="56989"/>
                  </a:lnTo>
                  <a:lnTo>
                    <a:pt x="250606" y="250755"/>
                  </a:lnTo>
                  <a:close/>
                </a:path>
              </a:pathLst>
            </a:custGeom>
            <a:ln w="5697">
              <a:solidFill>
                <a:srgbClr val="20739D"/>
              </a:solidFill>
            </a:ln>
          </p:spPr>
          <p:txBody>
            <a:bodyPr wrap="square" lIns="0" tIns="0" rIns="0" bIns="0" rtlCol="0"/>
            <a:lstStyle/>
            <a:p>
              <a:endParaRPr kern="0">
                <a:solidFill>
                  <a:sysClr val="windowText" lastClr="000000"/>
                </a:solidFill>
              </a:endParaRPr>
            </a:p>
          </p:txBody>
        </p:sp>
      </p:grpSp>
      <p:sp>
        <p:nvSpPr>
          <p:cNvPr id="89" name="object 89"/>
          <p:cNvSpPr txBox="1"/>
          <p:nvPr/>
        </p:nvSpPr>
        <p:spPr>
          <a:xfrm>
            <a:off x="5483341" y="4020295"/>
            <a:ext cx="1688306" cy="1129668"/>
          </a:xfrm>
          <a:prstGeom prst="rect">
            <a:avLst/>
          </a:prstGeom>
        </p:spPr>
        <p:txBody>
          <a:bodyPr vert="horz" wrap="square" lIns="0" tIns="5715" rIns="0" bIns="0" rtlCol="0">
            <a:spAutoFit/>
          </a:bodyPr>
          <a:lstStyle/>
          <a:p>
            <a:pPr marL="9525" marR="3810" indent="-476" algn="ctr">
              <a:lnSpc>
                <a:spcPct val="101800"/>
              </a:lnSpc>
              <a:spcBef>
                <a:spcPts val="45"/>
              </a:spcBef>
            </a:pPr>
            <a:r>
              <a:rPr sz="1200" kern="0" spc="34" dirty="0">
                <a:solidFill>
                  <a:srgbClr val="FFFFFF"/>
                </a:solidFill>
                <a:latin typeface="Calibri"/>
                <a:cs typeface="Calibri"/>
              </a:rPr>
              <a:t>Illinois</a:t>
            </a:r>
            <a:r>
              <a:rPr sz="1200" kern="0" spc="19" dirty="0">
                <a:solidFill>
                  <a:srgbClr val="FFFFFF"/>
                </a:solidFill>
                <a:latin typeface="Calibri"/>
                <a:cs typeface="Calibri"/>
              </a:rPr>
              <a:t> </a:t>
            </a:r>
            <a:r>
              <a:rPr sz="1200" kern="0" dirty="0">
                <a:solidFill>
                  <a:srgbClr val="FFFFFF"/>
                </a:solidFill>
                <a:latin typeface="Calibri"/>
                <a:cs typeface="Calibri"/>
              </a:rPr>
              <a:t>ranked</a:t>
            </a:r>
            <a:r>
              <a:rPr sz="1200" kern="0" spc="19" dirty="0">
                <a:solidFill>
                  <a:srgbClr val="FFFFFF"/>
                </a:solidFill>
                <a:latin typeface="Calibri"/>
                <a:cs typeface="Calibri"/>
              </a:rPr>
              <a:t> </a:t>
            </a:r>
            <a:r>
              <a:rPr sz="1200" kern="0" dirty="0">
                <a:solidFill>
                  <a:srgbClr val="FFFFFF"/>
                </a:solidFill>
                <a:latin typeface="Calibri"/>
                <a:cs typeface="Calibri"/>
              </a:rPr>
              <a:t>in</a:t>
            </a:r>
            <a:r>
              <a:rPr sz="1200" kern="0" spc="23" dirty="0">
                <a:solidFill>
                  <a:srgbClr val="FFFFFF"/>
                </a:solidFill>
                <a:latin typeface="Calibri"/>
                <a:cs typeface="Calibri"/>
              </a:rPr>
              <a:t> </a:t>
            </a:r>
            <a:r>
              <a:rPr sz="1200" kern="0" dirty="0">
                <a:solidFill>
                  <a:srgbClr val="FFFFFF"/>
                </a:solidFill>
                <a:latin typeface="Calibri"/>
                <a:cs typeface="Calibri"/>
              </a:rPr>
              <a:t>the</a:t>
            </a:r>
            <a:r>
              <a:rPr sz="1200" kern="0" spc="23" dirty="0">
                <a:solidFill>
                  <a:srgbClr val="FFFFFF"/>
                </a:solidFill>
                <a:latin typeface="Calibri"/>
                <a:cs typeface="Calibri"/>
              </a:rPr>
              <a:t> </a:t>
            </a:r>
            <a:r>
              <a:rPr sz="1200" kern="0" spc="-19" dirty="0">
                <a:solidFill>
                  <a:srgbClr val="FFFFFF"/>
                </a:solidFill>
                <a:latin typeface="Calibri"/>
                <a:cs typeface="Calibri"/>
              </a:rPr>
              <a:t>top </a:t>
            </a:r>
            <a:r>
              <a:rPr sz="1200" kern="0" spc="45" dirty="0">
                <a:solidFill>
                  <a:srgbClr val="FFFFFF"/>
                </a:solidFill>
                <a:latin typeface="Calibri"/>
                <a:cs typeface="Calibri"/>
              </a:rPr>
              <a:t>six</a:t>
            </a:r>
            <a:r>
              <a:rPr sz="1200" kern="0" spc="15" dirty="0">
                <a:solidFill>
                  <a:srgbClr val="FFFFFF"/>
                </a:solidFill>
                <a:latin typeface="Calibri"/>
                <a:cs typeface="Calibri"/>
              </a:rPr>
              <a:t> </a:t>
            </a:r>
            <a:r>
              <a:rPr sz="1200" kern="0" dirty="0">
                <a:solidFill>
                  <a:srgbClr val="FFFFFF"/>
                </a:solidFill>
                <a:latin typeface="Calibri"/>
                <a:cs typeface="Calibri"/>
              </a:rPr>
              <a:t>in</a:t>
            </a:r>
            <a:r>
              <a:rPr sz="1200" kern="0" spc="15" dirty="0">
                <a:solidFill>
                  <a:srgbClr val="FFFFFF"/>
                </a:solidFill>
                <a:latin typeface="Calibri"/>
                <a:cs typeface="Calibri"/>
              </a:rPr>
              <a:t> </a:t>
            </a:r>
            <a:r>
              <a:rPr sz="1200" kern="0" dirty="0">
                <a:solidFill>
                  <a:srgbClr val="FFFFFF"/>
                </a:solidFill>
                <a:latin typeface="Calibri"/>
                <a:cs typeface="Calibri"/>
              </a:rPr>
              <a:t>the</a:t>
            </a:r>
            <a:r>
              <a:rPr sz="1200" kern="0" spc="30" dirty="0">
                <a:solidFill>
                  <a:srgbClr val="FFFFFF"/>
                </a:solidFill>
                <a:latin typeface="Calibri"/>
                <a:cs typeface="Calibri"/>
              </a:rPr>
              <a:t> </a:t>
            </a:r>
            <a:r>
              <a:rPr sz="1200" kern="0" dirty="0">
                <a:solidFill>
                  <a:srgbClr val="FFFFFF"/>
                </a:solidFill>
                <a:latin typeface="Calibri"/>
                <a:cs typeface="Calibri"/>
              </a:rPr>
              <a:t>nation</a:t>
            </a:r>
            <a:r>
              <a:rPr sz="1200" kern="0" spc="26" dirty="0">
                <a:solidFill>
                  <a:srgbClr val="FFFFFF"/>
                </a:solidFill>
                <a:latin typeface="Calibri"/>
                <a:cs typeface="Calibri"/>
              </a:rPr>
              <a:t> </a:t>
            </a:r>
            <a:r>
              <a:rPr sz="1200" kern="0" spc="-19" dirty="0">
                <a:solidFill>
                  <a:srgbClr val="FFFFFF"/>
                </a:solidFill>
                <a:latin typeface="Calibri"/>
                <a:cs typeface="Calibri"/>
              </a:rPr>
              <a:t>for </a:t>
            </a:r>
            <a:r>
              <a:rPr sz="1200" kern="0" spc="15" dirty="0">
                <a:solidFill>
                  <a:srgbClr val="FFFFFF"/>
                </a:solidFill>
                <a:latin typeface="Calibri"/>
                <a:cs typeface="Calibri"/>
              </a:rPr>
              <a:t>education,</a:t>
            </a:r>
            <a:r>
              <a:rPr sz="1200" kern="0" spc="184" dirty="0">
                <a:solidFill>
                  <a:srgbClr val="FFFFFF"/>
                </a:solidFill>
                <a:latin typeface="Calibri"/>
                <a:cs typeface="Calibri"/>
              </a:rPr>
              <a:t> </a:t>
            </a:r>
            <a:r>
              <a:rPr sz="1200" kern="0" spc="-8" dirty="0">
                <a:solidFill>
                  <a:srgbClr val="FFFFFF"/>
                </a:solidFill>
                <a:latin typeface="Calibri"/>
                <a:cs typeface="Calibri"/>
              </a:rPr>
              <a:t>infrastructure, </a:t>
            </a:r>
            <a:r>
              <a:rPr sz="1200" kern="0" dirty="0">
                <a:solidFill>
                  <a:srgbClr val="FFFFFF"/>
                </a:solidFill>
                <a:latin typeface="Calibri"/>
                <a:cs typeface="Calibri"/>
              </a:rPr>
              <a:t>technology</a:t>
            </a:r>
            <a:r>
              <a:rPr sz="1200" kern="0" spc="251" dirty="0">
                <a:solidFill>
                  <a:srgbClr val="FFFFFF"/>
                </a:solidFill>
                <a:latin typeface="Calibri"/>
                <a:cs typeface="Calibri"/>
              </a:rPr>
              <a:t> </a:t>
            </a:r>
            <a:r>
              <a:rPr sz="1200" kern="0" spc="19" dirty="0">
                <a:solidFill>
                  <a:srgbClr val="FFFFFF"/>
                </a:solidFill>
                <a:latin typeface="Calibri"/>
                <a:cs typeface="Calibri"/>
              </a:rPr>
              <a:t>and </a:t>
            </a:r>
            <a:r>
              <a:rPr sz="1200" kern="0" dirty="0">
                <a:solidFill>
                  <a:srgbClr val="FFFFFF"/>
                </a:solidFill>
                <a:latin typeface="Calibri"/>
                <a:cs typeface="Calibri"/>
              </a:rPr>
              <a:t>innovation</a:t>
            </a:r>
            <a:r>
              <a:rPr sz="1200" kern="0" spc="45" dirty="0">
                <a:solidFill>
                  <a:srgbClr val="FFFFFF"/>
                </a:solidFill>
                <a:latin typeface="Calibri"/>
                <a:cs typeface="Calibri"/>
              </a:rPr>
              <a:t> </a:t>
            </a:r>
            <a:r>
              <a:rPr sz="1200" kern="0" spc="38" dirty="0">
                <a:solidFill>
                  <a:srgbClr val="FFFFFF"/>
                </a:solidFill>
                <a:latin typeface="Calibri"/>
                <a:cs typeface="Calibri"/>
              </a:rPr>
              <a:t>and </a:t>
            </a:r>
            <a:r>
              <a:rPr sz="1200" kern="0" spc="90" dirty="0">
                <a:solidFill>
                  <a:srgbClr val="FFFFFF"/>
                </a:solidFill>
                <a:latin typeface="Calibri"/>
                <a:cs typeface="Calibri"/>
              </a:rPr>
              <a:t>access</a:t>
            </a:r>
            <a:r>
              <a:rPr sz="1200" kern="0" spc="34" dirty="0">
                <a:solidFill>
                  <a:srgbClr val="FFFFFF"/>
                </a:solidFill>
                <a:latin typeface="Calibri"/>
                <a:cs typeface="Calibri"/>
              </a:rPr>
              <a:t> </a:t>
            </a:r>
            <a:r>
              <a:rPr sz="1200" kern="0" spc="-19" dirty="0">
                <a:solidFill>
                  <a:srgbClr val="FFFFFF"/>
                </a:solidFill>
                <a:latin typeface="Calibri"/>
                <a:cs typeface="Calibri"/>
              </a:rPr>
              <a:t>to </a:t>
            </a:r>
            <a:r>
              <a:rPr sz="1200" kern="0" spc="41" dirty="0">
                <a:solidFill>
                  <a:srgbClr val="FFFFFF"/>
                </a:solidFill>
                <a:latin typeface="Calibri"/>
                <a:cs typeface="Calibri"/>
              </a:rPr>
              <a:t>capital</a:t>
            </a:r>
            <a:r>
              <a:rPr sz="1200" kern="0" spc="-4" dirty="0">
                <a:solidFill>
                  <a:srgbClr val="FFFFFF"/>
                </a:solidFill>
                <a:latin typeface="Calibri"/>
                <a:cs typeface="Calibri"/>
              </a:rPr>
              <a:t> </a:t>
            </a:r>
            <a:r>
              <a:rPr sz="1200" kern="0" dirty="0">
                <a:solidFill>
                  <a:srgbClr val="FFFFFF"/>
                </a:solidFill>
                <a:latin typeface="Calibri"/>
                <a:cs typeface="Calibri"/>
              </a:rPr>
              <a:t>by</a:t>
            </a:r>
            <a:r>
              <a:rPr sz="1200" kern="0" spc="-8" dirty="0">
                <a:solidFill>
                  <a:srgbClr val="FFFFFF"/>
                </a:solidFill>
                <a:latin typeface="Calibri"/>
                <a:cs typeface="Calibri"/>
              </a:rPr>
              <a:t> </a:t>
            </a:r>
            <a:r>
              <a:rPr sz="1200" kern="0" spc="124" dirty="0">
                <a:solidFill>
                  <a:srgbClr val="FFFFFF"/>
                </a:solidFill>
                <a:latin typeface="Calibri"/>
                <a:cs typeface="Calibri"/>
              </a:rPr>
              <a:t>CNBC</a:t>
            </a:r>
            <a:r>
              <a:rPr sz="1200" kern="0" spc="4" dirty="0">
                <a:solidFill>
                  <a:srgbClr val="FFFFFF"/>
                </a:solidFill>
                <a:latin typeface="Calibri"/>
                <a:cs typeface="Calibri"/>
              </a:rPr>
              <a:t> </a:t>
            </a:r>
            <a:r>
              <a:rPr sz="1200" kern="0" dirty="0">
                <a:solidFill>
                  <a:srgbClr val="FFFFFF"/>
                </a:solidFill>
                <a:latin typeface="Calibri"/>
                <a:cs typeface="Calibri"/>
              </a:rPr>
              <a:t>in</a:t>
            </a:r>
            <a:r>
              <a:rPr sz="1200" kern="0" spc="4" dirty="0">
                <a:solidFill>
                  <a:srgbClr val="FFFFFF"/>
                </a:solidFill>
                <a:latin typeface="Calibri"/>
                <a:cs typeface="Calibri"/>
              </a:rPr>
              <a:t> </a:t>
            </a:r>
            <a:r>
              <a:rPr sz="1200" kern="0" spc="-15" dirty="0">
                <a:solidFill>
                  <a:srgbClr val="FFFFFF"/>
                </a:solidFill>
                <a:latin typeface="Calibri"/>
                <a:cs typeface="Calibri"/>
              </a:rPr>
              <a:t>2024</a:t>
            </a:r>
            <a:endParaRPr sz="1200" kern="0">
              <a:solidFill>
                <a:sysClr val="windowText" lastClr="000000"/>
              </a:solidFill>
              <a:latin typeface="Calibri"/>
              <a:cs typeface="Calibri"/>
            </a:endParaRPr>
          </a:p>
        </p:txBody>
      </p:sp>
      <p:grpSp>
        <p:nvGrpSpPr>
          <p:cNvPr id="90" name="object 90"/>
          <p:cNvGrpSpPr/>
          <p:nvPr/>
        </p:nvGrpSpPr>
        <p:grpSpPr>
          <a:xfrm>
            <a:off x="7841382" y="3470448"/>
            <a:ext cx="330041" cy="329565"/>
            <a:chOff x="10455175" y="3484264"/>
            <a:chExt cx="440055" cy="439420"/>
          </a:xfrm>
        </p:grpSpPr>
        <p:sp>
          <p:nvSpPr>
            <p:cNvPr id="91" name="object 91"/>
            <p:cNvSpPr/>
            <p:nvPr/>
          </p:nvSpPr>
          <p:spPr>
            <a:xfrm>
              <a:off x="10458094" y="3487116"/>
              <a:ext cx="434340" cy="433705"/>
            </a:xfrm>
            <a:custGeom>
              <a:avLst/>
              <a:gdLst/>
              <a:ahLst/>
              <a:cxnLst/>
              <a:rect l="l" t="t" r="r" b="b"/>
              <a:pathLst>
                <a:path w="434340" h="433704">
                  <a:moveTo>
                    <a:pt x="216963" y="433123"/>
                  </a:moveTo>
                  <a:lnTo>
                    <a:pt x="167177" y="427408"/>
                  </a:lnTo>
                  <a:lnTo>
                    <a:pt x="121486" y="411125"/>
                  </a:lnTo>
                  <a:lnTo>
                    <a:pt x="81191" y="385571"/>
                  </a:lnTo>
                  <a:lnTo>
                    <a:pt x="47589" y="352041"/>
                  </a:lnTo>
                  <a:lnTo>
                    <a:pt x="21980" y="311833"/>
                  </a:lnTo>
                  <a:lnTo>
                    <a:pt x="5662" y="266241"/>
                  </a:lnTo>
                  <a:lnTo>
                    <a:pt x="0" y="217131"/>
                  </a:lnTo>
                  <a:lnTo>
                    <a:pt x="0" y="215992"/>
                  </a:lnTo>
                  <a:lnTo>
                    <a:pt x="5662" y="166882"/>
                  </a:lnTo>
                  <a:lnTo>
                    <a:pt x="21980" y="121290"/>
                  </a:lnTo>
                  <a:lnTo>
                    <a:pt x="47589" y="81081"/>
                  </a:lnTo>
                  <a:lnTo>
                    <a:pt x="81191" y="47552"/>
                  </a:lnTo>
                  <a:lnTo>
                    <a:pt x="121486" y="21998"/>
                  </a:lnTo>
                  <a:lnTo>
                    <a:pt x="167177" y="5715"/>
                  </a:lnTo>
                  <a:lnTo>
                    <a:pt x="216963" y="0"/>
                  </a:lnTo>
                  <a:lnTo>
                    <a:pt x="266750" y="5715"/>
                  </a:lnTo>
                  <a:lnTo>
                    <a:pt x="312440" y="21998"/>
                  </a:lnTo>
                  <a:lnTo>
                    <a:pt x="322684" y="28494"/>
                  </a:lnTo>
                  <a:lnTo>
                    <a:pt x="244377" y="28494"/>
                  </a:lnTo>
                  <a:lnTo>
                    <a:pt x="207825" y="43882"/>
                  </a:lnTo>
                  <a:lnTo>
                    <a:pt x="206112" y="45022"/>
                  </a:lnTo>
                  <a:lnTo>
                    <a:pt x="205541" y="46731"/>
                  </a:lnTo>
                  <a:lnTo>
                    <a:pt x="205541" y="66108"/>
                  </a:lnTo>
                  <a:lnTo>
                    <a:pt x="207825" y="68387"/>
                  </a:lnTo>
                  <a:lnTo>
                    <a:pt x="228386" y="68387"/>
                  </a:lnTo>
                  <a:lnTo>
                    <a:pt x="234097" y="74086"/>
                  </a:lnTo>
                  <a:lnTo>
                    <a:pt x="306631" y="74086"/>
                  </a:lnTo>
                  <a:lnTo>
                    <a:pt x="318053" y="80925"/>
                  </a:lnTo>
                  <a:lnTo>
                    <a:pt x="322051" y="83775"/>
                  </a:lnTo>
                  <a:lnTo>
                    <a:pt x="322908" y="85484"/>
                  </a:lnTo>
                  <a:lnTo>
                    <a:pt x="74181" y="85484"/>
                  </a:lnTo>
                  <a:lnTo>
                    <a:pt x="52656" y="113499"/>
                  </a:lnTo>
                  <a:lnTo>
                    <a:pt x="36486" y="145039"/>
                  </a:lnTo>
                  <a:lnTo>
                    <a:pt x="26329" y="179518"/>
                  </a:lnTo>
                  <a:lnTo>
                    <a:pt x="22833" y="215992"/>
                  </a:lnTo>
                  <a:lnTo>
                    <a:pt x="22845" y="217131"/>
                  </a:lnTo>
                  <a:lnTo>
                    <a:pt x="27932" y="260846"/>
                  </a:lnTo>
                  <a:lnTo>
                    <a:pt x="42607" y="301541"/>
                  </a:lnTo>
                  <a:lnTo>
                    <a:pt x="65624" y="337432"/>
                  </a:lnTo>
                  <a:lnTo>
                    <a:pt x="95804" y="367301"/>
                  </a:lnTo>
                  <a:lnTo>
                    <a:pt x="131968" y="389932"/>
                  </a:lnTo>
                  <a:lnTo>
                    <a:pt x="172938" y="404110"/>
                  </a:lnTo>
                  <a:lnTo>
                    <a:pt x="217534" y="408618"/>
                  </a:lnTo>
                  <a:lnTo>
                    <a:pt x="316394" y="408618"/>
                  </a:lnTo>
                  <a:lnTo>
                    <a:pt x="312440" y="411125"/>
                  </a:lnTo>
                  <a:lnTo>
                    <a:pt x="266750" y="427408"/>
                  </a:lnTo>
                  <a:lnTo>
                    <a:pt x="216963" y="433123"/>
                  </a:lnTo>
                  <a:close/>
                </a:path>
                <a:path w="434340" h="433704">
                  <a:moveTo>
                    <a:pt x="271792" y="39892"/>
                  </a:moveTo>
                  <a:lnTo>
                    <a:pt x="252373" y="39892"/>
                  </a:lnTo>
                  <a:lnTo>
                    <a:pt x="251231" y="39323"/>
                  </a:lnTo>
                  <a:lnTo>
                    <a:pt x="250089" y="38183"/>
                  </a:lnTo>
                  <a:lnTo>
                    <a:pt x="244377" y="28494"/>
                  </a:lnTo>
                  <a:lnTo>
                    <a:pt x="322684" y="28494"/>
                  </a:lnTo>
                  <a:lnTo>
                    <a:pt x="327178" y="31344"/>
                  </a:lnTo>
                  <a:lnTo>
                    <a:pt x="274076" y="31344"/>
                  </a:lnTo>
                  <a:lnTo>
                    <a:pt x="274076" y="37613"/>
                  </a:lnTo>
                  <a:lnTo>
                    <a:pt x="271792" y="39892"/>
                  </a:lnTo>
                  <a:close/>
                </a:path>
                <a:path w="434340" h="433704">
                  <a:moveTo>
                    <a:pt x="336164" y="396080"/>
                  </a:moveTo>
                  <a:lnTo>
                    <a:pt x="290068" y="396080"/>
                  </a:lnTo>
                  <a:lnTo>
                    <a:pt x="329855" y="374018"/>
                  </a:lnTo>
                  <a:lnTo>
                    <a:pt x="363282" y="343640"/>
                  </a:lnTo>
                  <a:lnTo>
                    <a:pt x="388924" y="306341"/>
                  </a:lnTo>
                  <a:lnTo>
                    <a:pt x="405245" y="263801"/>
                  </a:lnTo>
                  <a:lnTo>
                    <a:pt x="405354" y="263517"/>
                  </a:lnTo>
                  <a:lnTo>
                    <a:pt x="411077" y="217131"/>
                  </a:lnTo>
                  <a:lnTo>
                    <a:pt x="411072" y="215992"/>
                  </a:lnTo>
                  <a:lnTo>
                    <a:pt x="404607" y="166882"/>
                  </a:lnTo>
                  <a:lnTo>
                    <a:pt x="404513" y="166169"/>
                  </a:lnTo>
                  <a:lnTo>
                    <a:pt x="385762" y="120754"/>
                  </a:lnTo>
                  <a:lnTo>
                    <a:pt x="356621" y="82015"/>
                  </a:lnTo>
                  <a:lnTo>
                    <a:pt x="318816" y="51646"/>
                  </a:lnTo>
                  <a:lnTo>
                    <a:pt x="274076" y="31344"/>
                  </a:lnTo>
                  <a:lnTo>
                    <a:pt x="327178" y="31344"/>
                  </a:lnTo>
                  <a:lnTo>
                    <a:pt x="386337" y="81081"/>
                  </a:lnTo>
                  <a:lnTo>
                    <a:pt x="411947" y="121290"/>
                  </a:lnTo>
                  <a:lnTo>
                    <a:pt x="428265" y="166882"/>
                  </a:lnTo>
                  <a:lnTo>
                    <a:pt x="433927" y="215992"/>
                  </a:lnTo>
                  <a:lnTo>
                    <a:pt x="433927" y="217131"/>
                  </a:lnTo>
                  <a:lnTo>
                    <a:pt x="428265" y="266241"/>
                  </a:lnTo>
                  <a:lnTo>
                    <a:pt x="411947" y="311833"/>
                  </a:lnTo>
                  <a:lnTo>
                    <a:pt x="386337" y="352041"/>
                  </a:lnTo>
                  <a:lnTo>
                    <a:pt x="352736" y="385571"/>
                  </a:lnTo>
                  <a:lnTo>
                    <a:pt x="336164" y="396080"/>
                  </a:lnTo>
                  <a:close/>
                </a:path>
                <a:path w="434340" h="433704">
                  <a:moveTo>
                    <a:pt x="306631" y="74086"/>
                  </a:moveTo>
                  <a:lnTo>
                    <a:pt x="243235" y="74086"/>
                  </a:lnTo>
                  <a:lnTo>
                    <a:pt x="245520" y="71807"/>
                  </a:lnTo>
                  <a:lnTo>
                    <a:pt x="245520" y="56420"/>
                  </a:lnTo>
                  <a:lnTo>
                    <a:pt x="250660" y="51290"/>
                  </a:lnTo>
                  <a:lnTo>
                    <a:pt x="268936" y="51290"/>
                  </a:lnTo>
                  <a:lnTo>
                    <a:pt x="269507" y="51860"/>
                  </a:lnTo>
                  <a:lnTo>
                    <a:pt x="306631" y="74086"/>
                  </a:lnTo>
                  <a:close/>
                </a:path>
                <a:path w="434340" h="433704">
                  <a:moveTo>
                    <a:pt x="125582" y="188066"/>
                  </a:moveTo>
                  <a:lnTo>
                    <a:pt x="87888" y="139625"/>
                  </a:lnTo>
                  <a:lnTo>
                    <a:pt x="86174" y="137915"/>
                  </a:lnTo>
                  <a:lnTo>
                    <a:pt x="85603" y="135066"/>
                  </a:lnTo>
                  <a:lnTo>
                    <a:pt x="85603" y="96882"/>
                  </a:lnTo>
                  <a:lnTo>
                    <a:pt x="84461" y="92893"/>
                  </a:lnTo>
                  <a:lnTo>
                    <a:pt x="79321" y="88334"/>
                  </a:lnTo>
                  <a:lnTo>
                    <a:pt x="74181" y="85484"/>
                  </a:lnTo>
                  <a:lnTo>
                    <a:pt x="322908" y="85484"/>
                  </a:lnTo>
                  <a:lnTo>
                    <a:pt x="324336" y="88334"/>
                  </a:lnTo>
                  <a:lnTo>
                    <a:pt x="323320" y="92893"/>
                  </a:lnTo>
                  <a:lnTo>
                    <a:pt x="322403" y="96882"/>
                  </a:lnTo>
                  <a:lnTo>
                    <a:pt x="294066" y="96882"/>
                  </a:lnTo>
                  <a:lnTo>
                    <a:pt x="291781" y="103151"/>
                  </a:lnTo>
                  <a:lnTo>
                    <a:pt x="296921" y="108280"/>
                  </a:lnTo>
                  <a:lnTo>
                    <a:pt x="296921" y="117399"/>
                  </a:lnTo>
                  <a:lnTo>
                    <a:pt x="294637" y="119678"/>
                  </a:lnTo>
                  <a:lnTo>
                    <a:pt x="271221" y="119678"/>
                  </a:lnTo>
                  <a:lnTo>
                    <a:pt x="266652" y="121958"/>
                  </a:lnTo>
                  <a:lnTo>
                    <a:pt x="244516" y="153303"/>
                  </a:lnTo>
                  <a:lnTo>
                    <a:pt x="201622" y="153303"/>
                  </a:lnTo>
                  <a:lnTo>
                    <a:pt x="191262" y="155511"/>
                  </a:lnTo>
                  <a:lnTo>
                    <a:pt x="189485" y="156722"/>
                  </a:lnTo>
                  <a:lnTo>
                    <a:pt x="124440" y="156722"/>
                  </a:lnTo>
                  <a:lnTo>
                    <a:pt x="119871" y="162421"/>
                  </a:lnTo>
                  <a:lnTo>
                    <a:pt x="122665" y="166882"/>
                  </a:lnTo>
                  <a:lnTo>
                    <a:pt x="129580" y="178378"/>
                  </a:lnTo>
                  <a:lnTo>
                    <a:pt x="130723" y="180658"/>
                  </a:lnTo>
                  <a:lnTo>
                    <a:pt x="130151" y="183507"/>
                  </a:lnTo>
                  <a:lnTo>
                    <a:pt x="125582" y="188066"/>
                  </a:lnTo>
                  <a:close/>
                </a:path>
                <a:path w="434340" h="433704">
                  <a:moveTo>
                    <a:pt x="319767" y="108280"/>
                  </a:moveTo>
                  <a:lnTo>
                    <a:pt x="310629" y="108280"/>
                  </a:lnTo>
                  <a:lnTo>
                    <a:pt x="308344" y="106001"/>
                  </a:lnTo>
                  <a:lnTo>
                    <a:pt x="308344" y="99162"/>
                  </a:lnTo>
                  <a:lnTo>
                    <a:pt x="306060" y="96882"/>
                  </a:lnTo>
                  <a:lnTo>
                    <a:pt x="322403" y="96882"/>
                  </a:lnTo>
                  <a:lnTo>
                    <a:pt x="319767" y="108280"/>
                  </a:lnTo>
                  <a:close/>
                </a:path>
                <a:path w="434340" h="433704">
                  <a:moveTo>
                    <a:pt x="238095" y="176668"/>
                  </a:moveTo>
                  <a:lnTo>
                    <a:pt x="230099" y="176668"/>
                  </a:lnTo>
                  <a:lnTo>
                    <a:pt x="227815" y="174389"/>
                  </a:lnTo>
                  <a:lnTo>
                    <a:pt x="227244" y="172109"/>
                  </a:lnTo>
                  <a:lnTo>
                    <a:pt x="223817" y="157862"/>
                  </a:lnTo>
                  <a:lnTo>
                    <a:pt x="223346" y="155511"/>
                  </a:lnTo>
                  <a:lnTo>
                    <a:pt x="223246" y="155012"/>
                  </a:lnTo>
                  <a:lnTo>
                    <a:pt x="220961" y="153303"/>
                  </a:lnTo>
                  <a:lnTo>
                    <a:pt x="244516" y="153303"/>
                  </a:lnTo>
                  <a:lnTo>
                    <a:pt x="240951" y="172109"/>
                  </a:lnTo>
                  <a:lnTo>
                    <a:pt x="240494" y="174389"/>
                  </a:lnTo>
                  <a:lnTo>
                    <a:pt x="240380" y="174959"/>
                  </a:lnTo>
                  <a:lnTo>
                    <a:pt x="238095" y="176668"/>
                  </a:lnTo>
                  <a:close/>
                </a:path>
                <a:path w="434340" h="433704">
                  <a:moveTo>
                    <a:pt x="316394" y="408618"/>
                  </a:moveTo>
                  <a:lnTo>
                    <a:pt x="217534" y="408618"/>
                  </a:lnTo>
                  <a:lnTo>
                    <a:pt x="229421" y="408208"/>
                  </a:lnTo>
                  <a:lnTo>
                    <a:pt x="241093" y="407051"/>
                  </a:lnTo>
                  <a:lnTo>
                    <a:pt x="252552" y="405252"/>
                  </a:lnTo>
                  <a:lnTo>
                    <a:pt x="263796" y="402919"/>
                  </a:lnTo>
                  <a:lnTo>
                    <a:pt x="265322" y="390230"/>
                  </a:lnTo>
                  <a:lnTo>
                    <a:pt x="266889" y="374018"/>
                  </a:lnTo>
                  <a:lnTo>
                    <a:pt x="267009" y="372785"/>
                  </a:lnTo>
                  <a:lnTo>
                    <a:pt x="268374" y="353311"/>
                  </a:lnTo>
                  <a:lnTo>
                    <a:pt x="268663" y="343640"/>
                  </a:lnTo>
                  <a:lnTo>
                    <a:pt x="268751" y="340728"/>
                  </a:lnTo>
                  <a:lnTo>
                    <a:pt x="268849" y="337432"/>
                  </a:lnTo>
                  <a:lnTo>
                    <a:pt x="268936" y="334531"/>
                  </a:lnTo>
                  <a:lnTo>
                    <a:pt x="263582" y="327309"/>
                  </a:lnTo>
                  <a:lnTo>
                    <a:pt x="251802" y="316935"/>
                  </a:lnTo>
                  <a:lnTo>
                    <a:pt x="240023" y="301111"/>
                  </a:lnTo>
                  <a:lnTo>
                    <a:pt x="234723" y="277781"/>
                  </a:lnTo>
                  <a:lnTo>
                    <a:pt x="234668" y="264433"/>
                  </a:lnTo>
                  <a:lnTo>
                    <a:pt x="243806" y="255315"/>
                  </a:lnTo>
                  <a:lnTo>
                    <a:pt x="244949" y="252465"/>
                  </a:lnTo>
                  <a:lnTo>
                    <a:pt x="243235" y="248476"/>
                  </a:lnTo>
                  <a:lnTo>
                    <a:pt x="239808" y="247906"/>
                  </a:lnTo>
                  <a:lnTo>
                    <a:pt x="227815" y="245056"/>
                  </a:lnTo>
                  <a:lnTo>
                    <a:pt x="224959" y="244487"/>
                  </a:lnTo>
                  <a:lnTo>
                    <a:pt x="222675" y="242777"/>
                  </a:lnTo>
                  <a:lnTo>
                    <a:pt x="220961" y="240497"/>
                  </a:lnTo>
                  <a:lnTo>
                    <a:pt x="213536" y="229669"/>
                  </a:lnTo>
                  <a:lnTo>
                    <a:pt x="212394" y="228529"/>
                  </a:lnTo>
                  <a:lnTo>
                    <a:pt x="210681" y="227390"/>
                  </a:lnTo>
                  <a:lnTo>
                    <a:pt x="197545" y="227390"/>
                  </a:lnTo>
                  <a:lnTo>
                    <a:pt x="193547" y="225110"/>
                  </a:lnTo>
                  <a:lnTo>
                    <a:pt x="191834" y="221121"/>
                  </a:lnTo>
                  <a:lnTo>
                    <a:pt x="190120" y="218271"/>
                  </a:lnTo>
                  <a:lnTo>
                    <a:pt x="189549" y="217131"/>
                  </a:lnTo>
                  <a:lnTo>
                    <a:pt x="188407" y="215992"/>
                  </a:lnTo>
                  <a:lnTo>
                    <a:pt x="161564" y="206873"/>
                  </a:lnTo>
                  <a:lnTo>
                    <a:pt x="157566" y="205733"/>
                  </a:lnTo>
                  <a:lnTo>
                    <a:pt x="154139" y="202314"/>
                  </a:lnTo>
                  <a:lnTo>
                    <a:pt x="151854" y="198325"/>
                  </a:lnTo>
                  <a:lnTo>
                    <a:pt x="132436" y="160141"/>
                  </a:lnTo>
                  <a:lnTo>
                    <a:pt x="131294" y="159002"/>
                  </a:lnTo>
                  <a:lnTo>
                    <a:pt x="124440" y="156722"/>
                  </a:lnTo>
                  <a:lnTo>
                    <a:pt x="189485" y="156722"/>
                  </a:lnTo>
                  <a:lnTo>
                    <a:pt x="181446" y="162198"/>
                  </a:lnTo>
                  <a:lnTo>
                    <a:pt x="176984" y="176099"/>
                  </a:lnTo>
                  <a:lnTo>
                    <a:pt x="176984" y="179518"/>
                  </a:lnTo>
                  <a:lnTo>
                    <a:pt x="182695" y="187497"/>
                  </a:lnTo>
                  <a:lnTo>
                    <a:pt x="185551" y="193765"/>
                  </a:lnTo>
                  <a:lnTo>
                    <a:pt x="193547" y="196045"/>
                  </a:lnTo>
                  <a:lnTo>
                    <a:pt x="216963" y="196045"/>
                  </a:lnTo>
                  <a:lnTo>
                    <a:pt x="216963" y="210862"/>
                  </a:lnTo>
                  <a:lnTo>
                    <a:pt x="231813" y="210862"/>
                  </a:lnTo>
                  <a:lnTo>
                    <a:pt x="234097" y="213142"/>
                  </a:lnTo>
                  <a:lnTo>
                    <a:pt x="234097" y="233658"/>
                  </a:lnTo>
                  <a:lnTo>
                    <a:pt x="245520" y="239357"/>
                  </a:lnTo>
                  <a:lnTo>
                    <a:pt x="320372" y="239357"/>
                  </a:lnTo>
                  <a:lnTo>
                    <a:pt x="332947" y="247434"/>
                  </a:lnTo>
                  <a:lnTo>
                    <a:pt x="342612" y="262153"/>
                  </a:lnTo>
                  <a:lnTo>
                    <a:pt x="348859" y="263801"/>
                  </a:lnTo>
                  <a:lnTo>
                    <a:pt x="362601" y="268921"/>
                  </a:lnTo>
                  <a:lnTo>
                    <a:pt x="376344" y="277781"/>
                  </a:lnTo>
                  <a:lnTo>
                    <a:pt x="382591" y="290648"/>
                  </a:lnTo>
                  <a:lnTo>
                    <a:pt x="382013" y="306341"/>
                  </a:lnTo>
                  <a:lnTo>
                    <a:pt x="381966" y="307621"/>
                  </a:lnTo>
                  <a:lnTo>
                    <a:pt x="377594" y="317434"/>
                  </a:lnTo>
                  <a:lnTo>
                    <a:pt x="365725" y="323827"/>
                  </a:lnTo>
                  <a:lnTo>
                    <a:pt x="342612" y="330541"/>
                  </a:lnTo>
                  <a:lnTo>
                    <a:pt x="342192" y="333471"/>
                  </a:lnTo>
                  <a:lnTo>
                    <a:pt x="323399" y="366668"/>
                  </a:lnTo>
                  <a:lnTo>
                    <a:pt x="290068" y="396080"/>
                  </a:lnTo>
                  <a:lnTo>
                    <a:pt x="336164" y="396080"/>
                  </a:lnTo>
                  <a:lnTo>
                    <a:pt x="316394" y="408618"/>
                  </a:lnTo>
                  <a:close/>
                </a:path>
                <a:path w="434340" h="433704">
                  <a:moveTo>
                    <a:pt x="216963" y="196045"/>
                  </a:moveTo>
                  <a:lnTo>
                    <a:pt x="193547" y="196045"/>
                  </a:lnTo>
                  <a:lnTo>
                    <a:pt x="199258" y="192056"/>
                  </a:lnTo>
                  <a:lnTo>
                    <a:pt x="205541" y="188066"/>
                  </a:lnTo>
                  <a:lnTo>
                    <a:pt x="214679" y="188066"/>
                  </a:lnTo>
                  <a:lnTo>
                    <a:pt x="216963" y="190346"/>
                  </a:lnTo>
                  <a:lnTo>
                    <a:pt x="216963" y="196045"/>
                  </a:lnTo>
                  <a:close/>
                </a:path>
                <a:path w="434340" h="433704">
                  <a:moveTo>
                    <a:pt x="320372" y="239357"/>
                  </a:moveTo>
                  <a:lnTo>
                    <a:pt x="245520" y="239357"/>
                  </a:lnTo>
                  <a:lnTo>
                    <a:pt x="249098" y="237577"/>
                  </a:lnTo>
                  <a:lnTo>
                    <a:pt x="257442" y="233658"/>
                  </a:lnTo>
                  <a:lnTo>
                    <a:pt x="265904" y="230177"/>
                  </a:lnTo>
                  <a:lnTo>
                    <a:pt x="267248" y="229669"/>
                  </a:lnTo>
                  <a:lnTo>
                    <a:pt x="274076" y="227959"/>
                  </a:lnTo>
                  <a:lnTo>
                    <a:pt x="295628" y="230177"/>
                  </a:lnTo>
                  <a:lnTo>
                    <a:pt x="316269" y="236722"/>
                  </a:lnTo>
                  <a:lnTo>
                    <a:pt x="320372" y="239357"/>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2" name="object 92"/>
            <p:cNvSpPr/>
            <p:nvPr/>
          </p:nvSpPr>
          <p:spPr>
            <a:xfrm>
              <a:off x="10458028" y="3487117"/>
              <a:ext cx="434340" cy="433705"/>
            </a:xfrm>
            <a:custGeom>
              <a:avLst/>
              <a:gdLst/>
              <a:ahLst/>
              <a:cxnLst/>
              <a:rect l="l" t="t" r="r" b="b"/>
              <a:pathLst>
                <a:path w="434340" h="433704">
                  <a:moveTo>
                    <a:pt x="217029" y="0"/>
                  </a:moveTo>
                  <a:lnTo>
                    <a:pt x="167242" y="5715"/>
                  </a:lnTo>
                  <a:lnTo>
                    <a:pt x="121552" y="21998"/>
                  </a:lnTo>
                  <a:lnTo>
                    <a:pt x="81257" y="47552"/>
                  </a:lnTo>
                  <a:lnTo>
                    <a:pt x="47655" y="81081"/>
                  </a:lnTo>
                  <a:lnTo>
                    <a:pt x="22045" y="121290"/>
                  </a:lnTo>
                  <a:lnTo>
                    <a:pt x="5727" y="166882"/>
                  </a:lnTo>
                  <a:lnTo>
                    <a:pt x="0" y="216561"/>
                  </a:lnTo>
                  <a:lnTo>
                    <a:pt x="5727" y="266241"/>
                  </a:lnTo>
                  <a:lnTo>
                    <a:pt x="22045" y="311833"/>
                  </a:lnTo>
                  <a:lnTo>
                    <a:pt x="47655" y="352041"/>
                  </a:lnTo>
                  <a:lnTo>
                    <a:pt x="81257" y="385571"/>
                  </a:lnTo>
                  <a:lnTo>
                    <a:pt x="121552" y="411125"/>
                  </a:lnTo>
                  <a:lnTo>
                    <a:pt x="167242" y="427408"/>
                  </a:lnTo>
                  <a:lnTo>
                    <a:pt x="217029" y="433123"/>
                  </a:lnTo>
                  <a:lnTo>
                    <a:pt x="266816" y="427408"/>
                  </a:lnTo>
                  <a:lnTo>
                    <a:pt x="312506" y="411125"/>
                  </a:lnTo>
                  <a:lnTo>
                    <a:pt x="352801" y="385571"/>
                  </a:lnTo>
                  <a:lnTo>
                    <a:pt x="386403" y="352041"/>
                  </a:lnTo>
                  <a:lnTo>
                    <a:pt x="412012" y="311833"/>
                  </a:lnTo>
                  <a:lnTo>
                    <a:pt x="428330" y="266241"/>
                  </a:lnTo>
                  <a:lnTo>
                    <a:pt x="434058" y="216561"/>
                  </a:lnTo>
                  <a:lnTo>
                    <a:pt x="428330" y="166882"/>
                  </a:lnTo>
                  <a:lnTo>
                    <a:pt x="412012" y="121290"/>
                  </a:lnTo>
                  <a:lnTo>
                    <a:pt x="386403" y="81081"/>
                  </a:lnTo>
                  <a:lnTo>
                    <a:pt x="352801" y="47552"/>
                  </a:lnTo>
                  <a:lnTo>
                    <a:pt x="312506" y="21998"/>
                  </a:lnTo>
                  <a:lnTo>
                    <a:pt x="266816" y="5715"/>
                  </a:lnTo>
                  <a:lnTo>
                    <a:pt x="217029" y="0"/>
                  </a:lnTo>
                  <a:close/>
                </a:path>
                <a:path w="434340" h="433704">
                  <a:moveTo>
                    <a:pt x="22845" y="216561"/>
                  </a:moveTo>
                  <a:lnTo>
                    <a:pt x="26379" y="179571"/>
                  </a:lnTo>
                  <a:lnTo>
                    <a:pt x="36552" y="145039"/>
                  </a:lnTo>
                  <a:lnTo>
                    <a:pt x="52722" y="113499"/>
                  </a:lnTo>
                  <a:lnTo>
                    <a:pt x="74246" y="85484"/>
                  </a:lnTo>
                  <a:lnTo>
                    <a:pt x="79387" y="88334"/>
                  </a:lnTo>
                  <a:lnTo>
                    <a:pt x="84527" y="92893"/>
                  </a:lnTo>
                  <a:lnTo>
                    <a:pt x="85669" y="96882"/>
                  </a:lnTo>
                  <a:lnTo>
                    <a:pt x="85669" y="132786"/>
                  </a:lnTo>
                  <a:lnTo>
                    <a:pt x="85669" y="135066"/>
                  </a:lnTo>
                  <a:lnTo>
                    <a:pt x="86240" y="137915"/>
                  </a:lnTo>
                  <a:lnTo>
                    <a:pt x="87954" y="139625"/>
                  </a:lnTo>
                  <a:lnTo>
                    <a:pt x="125648" y="188066"/>
                  </a:lnTo>
                  <a:lnTo>
                    <a:pt x="128504" y="185217"/>
                  </a:lnTo>
                  <a:lnTo>
                    <a:pt x="130217" y="183507"/>
                  </a:lnTo>
                  <a:lnTo>
                    <a:pt x="130788" y="180658"/>
                  </a:lnTo>
                  <a:lnTo>
                    <a:pt x="129646" y="178378"/>
                  </a:lnTo>
                  <a:lnTo>
                    <a:pt x="122792" y="166980"/>
                  </a:lnTo>
                  <a:lnTo>
                    <a:pt x="119937" y="162421"/>
                  </a:lnTo>
                  <a:lnTo>
                    <a:pt x="124506" y="156722"/>
                  </a:lnTo>
                  <a:lnTo>
                    <a:pt x="129646" y="158432"/>
                  </a:lnTo>
                  <a:lnTo>
                    <a:pt x="131359" y="159002"/>
                  </a:lnTo>
                  <a:lnTo>
                    <a:pt x="132502" y="160141"/>
                  </a:lnTo>
                  <a:lnTo>
                    <a:pt x="151920" y="198325"/>
                  </a:lnTo>
                  <a:lnTo>
                    <a:pt x="161629" y="206873"/>
                  </a:lnTo>
                  <a:lnTo>
                    <a:pt x="186759" y="215422"/>
                  </a:lnTo>
                  <a:lnTo>
                    <a:pt x="188472" y="215992"/>
                  </a:lnTo>
                  <a:lnTo>
                    <a:pt x="189615" y="217131"/>
                  </a:lnTo>
                  <a:lnTo>
                    <a:pt x="190186" y="218271"/>
                  </a:lnTo>
                  <a:lnTo>
                    <a:pt x="191899" y="221121"/>
                  </a:lnTo>
                  <a:lnTo>
                    <a:pt x="193613" y="225110"/>
                  </a:lnTo>
                  <a:lnTo>
                    <a:pt x="197611" y="227390"/>
                  </a:lnTo>
                  <a:lnTo>
                    <a:pt x="202180" y="227390"/>
                  </a:lnTo>
                  <a:lnTo>
                    <a:pt x="209033" y="227390"/>
                  </a:lnTo>
                  <a:lnTo>
                    <a:pt x="210747" y="227390"/>
                  </a:lnTo>
                  <a:lnTo>
                    <a:pt x="212460" y="228529"/>
                  </a:lnTo>
                  <a:lnTo>
                    <a:pt x="213602" y="229669"/>
                  </a:lnTo>
                  <a:lnTo>
                    <a:pt x="221027" y="240497"/>
                  </a:lnTo>
                  <a:lnTo>
                    <a:pt x="222740" y="242777"/>
                  </a:lnTo>
                  <a:lnTo>
                    <a:pt x="225025" y="244487"/>
                  </a:lnTo>
                  <a:lnTo>
                    <a:pt x="227880" y="245056"/>
                  </a:lnTo>
                  <a:lnTo>
                    <a:pt x="239874" y="247906"/>
                  </a:lnTo>
                  <a:lnTo>
                    <a:pt x="243301" y="248476"/>
                  </a:lnTo>
                  <a:lnTo>
                    <a:pt x="245014" y="252465"/>
                  </a:lnTo>
                  <a:lnTo>
                    <a:pt x="243872" y="255315"/>
                  </a:lnTo>
                  <a:lnTo>
                    <a:pt x="234734" y="264433"/>
                  </a:lnTo>
                  <a:lnTo>
                    <a:pt x="234734" y="277541"/>
                  </a:lnTo>
                  <a:lnTo>
                    <a:pt x="240088" y="301111"/>
                  </a:lnTo>
                  <a:lnTo>
                    <a:pt x="251868" y="316935"/>
                  </a:lnTo>
                  <a:lnTo>
                    <a:pt x="263647" y="327309"/>
                  </a:lnTo>
                  <a:lnTo>
                    <a:pt x="269002" y="334531"/>
                  </a:lnTo>
                  <a:lnTo>
                    <a:pt x="267074" y="372785"/>
                  </a:lnTo>
                  <a:lnTo>
                    <a:pt x="241159" y="407050"/>
                  </a:lnTo>
                  <a:lnTo>
                    <a:pt x="217600" y="408618"/>
                  </a:lnTo>
                  <a:lnTo>
                    <a:pt x="173004" y="404110"/>
                  </a:lnTo>
                  <a:lnTo>
                    <a:pt x="132034" y="389932"/>
                  </a:lnTo>
                  <a:lnTo>
                    <a:pt x="95869" y="367301"/>
                  </a:lnTo>
                  <a:lnTo>
                    <a:pt x="65689" y="337432"/>
                  </a:lnTo>
                  <a:lnTo>
                    <a:pt x="42673" y="301541"/>
                  </a:lnTo>
                  <a:lnTo>
                    <a:pt x="27998" y="260846"/>
                  </a:lnTo>
                  <a:lnTo>
                    <a:pt x="22845" y="216561"/>
                  </a:lnTo>
                  <a:close/>
                </a:path>
                <a:path w="434340" h="433704">
                  <a:moveTo>
                    <a:pt x="290134" y="396080"/>
                  </a:moveTo>
                  <a:lnTo>
                    <a:pt x="323464" y="366668"/>
                  </a:lnTo>
                  <a:lnTo>
                    <a:pt x="342258" y="333471"/>
                  </a:lnTo>
                  <a:lnTo>
                    <a:pt x="342678" y="330541"/>
                  </a:lnTo>
                  <a:lnTo>
                    <a:pt x="365791" y="323827"/>
                  </a:lnTo>
                  <a:lnTo>
                    <a:pt x="377659" y="317434"/>
                  </a:lnTo>
                  <a:lnTo>
                    <a:pt x="382032" y="307621"/>
                  </a:lnTo>
                  <a:lnTo>
                    <a:pt x="382657" y="290648"/>
                  </a:lnTo>
                  <a:lnTo>
                    <a:pt x="376410" y="277781"/>
                  </a:lnTo>
                  <a:lnTo>
                    <a:pt x="362667" y="268921"/>
                  </a:lnTo>
                  <a:lnTo>
                    <a:pt x="348924" y="263801"/>
                  </a:lnTo>
                  <a:lnTo>
                    <a:pt x="342678" y="262153"/>
                  </a:lnTo>
                  <a:lnTo>
                    <a:pt x="333013" y="247434"/>
                  </a:lnTo>
                  <a:lnTo>
                    <a:pt x="316334" y="236722"/>
                  </a:lnTo>
                  <a:lnTo>
                    <a:pt x="295693" y="230177"/>
                  </a:lnTo>
                  <a:lnTo>
                    <a:pt x="274142" y="227959"/>
                  </a:lnTo>
                  <a:lnTo>
                    <a:pt x="267030" y="229740"/>
                  </a:lnTo>
                  <a:lnTo>
                    <a:pt x="257508" y="233658"/>
                  </a:lnTo>
                  <a:lnTo>
                    <a:pt x="249164" y="237576"/>
                  </a:lnTo>
                  <a:lnTo>
                    <a:pt x="245585" y="239357"/>
                  </a:lnTo>
                  <a:lnTo>
                    <a:pt x="234163" y="233658"/>
                  </a:lnTo>
                  <a:lnTo>
                    <a:pt x="234163" y="216561"/>
                  </a:lnTo>
                  <a:lnTo>
                    <a:pt x="234163" y="213142"/>
                  </a:lnTo>
                  <a:lnTo>
                    <a:pt x="231878" y="210862"/>
                  </a:lnTo>
                  <a:lnTo>
                    <a:pt x="228452" y="210862"/>
                  </a:lnTo>
                  <a:lnTo>
                    <a:pt x="217029" y="210862"/>
                  </a:lnTo>
                  <a:lnTo>
                    <a:pt x="217029" y="193765"/>
                  </a:lnTo>
                  <a:lnTo>
                    <a:pt x="217029" y="190346"/>
                  </a:lnTo>
                  <a:lnTo>
                    <a:pt x="214744" y="188066"/>
                  </a:lnTo>
                  <a:lnTo>
                    <a:pt x="211318" y="188066"/>
                  </a:lnTo>
                  <a:lnTo>
                    <a:pt x="205606" y="188066"/>
                  </a:lnTo>
                  <a:lnTo>
                    <a:pt x="199324" y="192056"/>
                  </a:lnTo>
                  <a:lnTo>
                    <a:pt x="193613" y="196045"/>
                  </a:lnTo>
                  <a:lnTo>
                    <a:pt x="185617" y="193765"/>
                  </a:lnTo>
                  <a:lnTo>
                    <a:pt x="182761" y="187497"/>
                  </a:lnTo>
                  <a:lnTo>
                    <a:pt x="177050" y="179518"/>
                  </a:lnTo>
                  <a:lnTo>
                    <a:pt x="177050" y="176099"/>
                  </a:lnTo>
                  <a:lnTo>
                    <a:pt x="181512" y="162198"/>
                  </a:lnTo>
                  <a:lnTo>
                    <a:pt x="191328" y="155511"/>
                  </a:lnTo>
                  <a:lnTo>
                    <a:pt x="201144" y="153418"/>
                  </a:lnTo>
                  <a:lnTo>
                    <a:pt x="205606" y="153303"/>
                  </a:lnTo>
                  <a:lnTo>
                    <a:pt x="218171" y="153303"/>
                  </a:lnTo>
                  <a:lnTo>
                    <a:pt x="221027" y="153303"/>
                  </a:lnTo>
                  <a:lnTo>
                    <a:pt x="223311" y="155012"/>
                  </a:lnTo>
                  <a:lnTo>
                    <a:pt x="223883" y="157862"/>
                  </a:lnTo>
                  <a:lnTo>
                    <a:pt x="227309" y="172109"/>
                  </a:lnTo>
                  <a:lnTo>
                    <a:pt x="227880" y="174389"/>
                  </a:lnTo>
                  <a:lnTo>
                    <a:pt x="230165" y="176668"/>
                  </a:lnTo>
                  <a:lnTo>
                    <a:pt x="233021" y="176668"/>
                  </a:lnTo>
                  <a:lnTo>
                    <a:pt x="235305" y="176668"/>
                  </a:lnTo>
                  <a:lnTo>
                    <a:pt x="238161" y="176668"/>
                  </a:lnTo>
                  <a:lnTo>
                    <a:pt x="240445" y="174959"/>
                  </a:lnTo>
                  <a:lnTo>
                    <a:pt x="241016" y="172109"/>
                  </a:lnTo>
                  <a:lnTo>
                    <a:pt x="245014" y="151023"/>
                  </a:lnTo>
                  <a:lnTo>
                    <a:pt x="245585" y="149313"/>
                  </a:lnTo>
                  <a:lnTo>
                    <a:pt x="271286" y="119678"/>
                  </a:lnTo>
                  <a:lnTo>
                    <a:pt x="276426" y="119678"/>
                  </a:lnTo>
                  <a:lnTo>
                    <a:pt x="291276" y="119678"/>
                  </a:lnTo>
                  <a:lnTo>
                    <a:pt x="294703" y="119678"/>
                  </a:lnTo>
                  <a:lnTo>
                    <a:pt x="296987" y="117399"/>
                  </a:lnTo>
                  <a:lnTo>
                    <a:pt x="296987" y="113979"/>
                  </a:lnTo>
                  <a:lnTo>
                    <a:pt x="296987" y="108280"/>
                  </a:lnTo>
                  <a:lnTo>
                    <a:pt x="295274" y="106571"/>
                  </a:lnTo>
                  <a:lnTo>
                    <a:pt x="291847" y="103151"/>
                  </a:lnTo>
                  <a:lnTo>
                    <a:pt x="294132" y="96882"/>
                  </a:lnTo>
                  <a:lnTo>
                    <a:pt x="299272" y="96882"/>
                  </a:lnTo>
                  <a:lnTo>
                    <a:pt x="302698" y="96882"/>
                  </a:lnTo>
                  <a:lnTo>
                    <a:pt x="306125" y="96882"/>
                  </a:lnTo>
                  <a:lnTo>
                    <a:pt x="308410" y="99162"/>
                  </a:lnTo>
                  <a:lnTo>
                    <a:pt x="308410" y="102581"/>
                  </a:lnTo>
                  <a:lnTo>
                    <a:pt x="308410" y="106001"/>
                  </a:lnTo>
                  <a:lnTo>
                    <a:pt x="310694" y="108280"/>
                  </a:lnTo>
                  <a:lnTo>
                    <a:pt x="314121" y="108280"/>
                  </a:lnTo>
                  <a:lnTo>
                    <a:pt x="319832" y="108280"/>
                  </a:lnTo>
                  <a:lnTo>
                    <a:pt x="323259" y="93463"/>
                  </a:lnTo>
                  <a:lnTo>
                    <a:pt x="324401" y="88334"/>
                  </a:lnTo>
                  <a:lnTo>
                    <a:pt x="322117" y="83775"/>
                  </a:lnTo>
                  <a:lnTo>
                    <a:pt x="318119" y="80925"/>
                  </a:lnTo>
                  <a:lnTo>
                    <a:pt x="269573" y="51860"/>
                  </a:lnTo>
                  <a:lnTo>
                    <a:pt x="269002" y="51290"/>
                  </a:lnTo>
                  <a:lnTo>
                    <a:pt x="267860" y="51290"/>
                  </a:lnTo>
                  <a:lnTo>
                    <a:pt x="266717" y="51290"/>
                  </a:lnTo>
                  <a:lnTo>
                    <a:pt x="257008" y="51290"/>
                  </a:lnTo>
                  <a:lnTo>
                    <a:pt x="250726" y="51290"/>
                  </a:lnTo>
                  <a:lnTo>
                    <a:pt x="245585" y="56420"/>
                  </a:lnTo>
                  <a:lnTo>
                    <a:pt x="245585" y="62688"/>
                  </a:lnTo>
                  <a:lnTo>
                    <a:pt x="245585" y="68387"/>
                  </a:lnTo>
                  <a:lnTo>
                    <a:pt x="245585" y="71807"/>
                  </a:lnTo>
                  <a:lnTo>
                    <a:pt x="243301" y="74086"/>
                  </a:lnTo>
                  <a:lnTo>
                    <a:pt x="239874" y="74086"/>
                  </a:lnTo>
                  <a:lnTo>
                    <a:pt x="234163" y="74086"/>
                  </a:lnTo>
                  <a:lnTo>
                    <a:pt x="228452" y="68387"/>
                  </a:lnTo>
                  <a:lnTo>
                    <a:pt x="211318" y="68387"/>
                  </a:lnTo>
                  <a:lnTo>
                    <a:pt x="207891" y="68387"/>
                  </a:lnTo>
                  <a:lnTo>
                    <a:pt x="205606" y="66108"/>
                  </a:lnTo>
                  <a:lnTo>
                    <a:pt x="205606" y="62688"/>
                  </a:lnTo>
                  <a:lnTo>
                    <a:pt x="205606" y="48441"/>
                  </a:lnTo>
                  <a:lnTo>
                    <a:pt x="205606" y="46731"/>
                  </a:lnTo>
                  <a:lnTo>
                    <a:pt x="206177" y="45022"/>
                  </a:lnTo>
                  <a:lnTo>
                    <a:pt x="207891" y="43882"/>
                  </a:lnTo>
                  <a:lnTo>
                    <a:pt x="244443" y="28494"/>
                  </a:lnTo>
                  <a:lnTo>
                    <a:pt x="250155" y="38183"/>
                  </a:lnTo>
                  <a:lnTo>
                    <a:pt x="251297" y="39323"/>
                  </a:lnTo>
                  <a:lnTo>
                    <a:pt x="252439" y="39892"/>
                  </a:lnTo>
                  <a:lnTo>
                    <a:pt x="254152" y="39892"/>
                  </a:lnTo>
                  <a:lnTo>
                    <a:pt x="268431" y="39892"/>
                  </a:lnTo>
                  <a:lnTo>
                    <a:pt x="271857" y="39892"/>
                  </a:lnTo>
                  <a:lnTo>
                    <a:pt x="274142" y="37613"/>
                  </a:lnTo>
                  <a:lnTo>
                    <a:pt x="274142" y="34193"/>
                  </a:lnTo>
                  <a:lnTo>
                    <a:pt x="274142" y="31344"/>
                  </a:lnTo>
                  <a:lnTo>
                    <a:pt x="318882" y="51646"/>
                  </a:lnTo>
                  <a:lnTo>
                    <a:pt x="356686" y="82015"/>
                  </a:lnTo>
                  <a:lnTo>
                    <a:pt x="385828" y="120754"/>
                  </a:lnTo>
                  <a:lnTo>
                    <a:pt x="404579" y="166169"/>
                  </a:lnTo>
                  <a:lnTo>
                    <a:pt x="411213" y="216561"/>
                  </a:lnTo>
                  <a:lnTo>
                    <a:pt x="405420" y="263517"/>
                  </a:lnTo>
                  <a:lnTo>
                    <a:pt x="388989" y="306341"/>
                  </a:lnTo>
                  <a:lnTo>
                    <a:pt x="363348" y="343640"/>
                  </a:lnTo>
                  <a:lnTo>
                    <a:pt x="329921" y="374018"/>
                  </a:lnTo>
                  <a:lnTo>
                    <a:pt x="290134" y="396080"/>
                  </a:lnTo>
                  <a:close/>
                </a:path>
              </a:pathLst>
            </a:custGeom>
            <a:ln w="5705">
              <a:solidFill>
                <a:srgbClr val="20739D"/>
              </a:solidFill>
            </a:ln>
          </p:spPr>
          <p:txBody>
            <a:bodyPr wrap="square" lIns="0" tIns="0" rIns="0" bIns="0" rtlCol="0"/>
            <a:lstStyle/>
            <a:p>
              <a:endParaRPr kern="0">
                <a:solidFill>
                  <a:sysClr val="windowText" lastClr="000000"/>
                </a:solidFill>
              </a:endParaRPr>
            </a:p>
          </p:txBody>
        </p:sp>
        <p:sp>
          <p:nvSpPr>
            <p:cNvPr id="93" name="object 93"/>
            <p:cNvSpPr/>
            <p:nvPr/>
          </p:nvSpPr>
          <p:spPr>
            <a:xfrm>
              <a:off x="10689906" y="3670055"/>
              <a:ext cx="59690" cy="20955"/>
            </a:xfrm>
            <a:custGeom>
              <a:avLst/>
              <a:gdLst/>
              <a:ahLst/>
              <a:cxnLst/>
              <a:rect l="l" t="t" r="r" b="b"/>
              <a:pathLst>
                <a:path w="59690" h="20954">
                  <a:moveTo>
                    <a:pt x="55970" y="20516"/>
                  </a:moveTo>
                  <a:lnTo>
                    <a:pt x="52543" y="19376"/>
                  </a:lnTo>
                  <a:lnTo>
                    <a:pt x="32554" y="11397"/>
                  </a:lnTo>
                  <a:lnTo>
                    <a:pt x="31412" y="10828"/>
                  </a:lnTo>
                  <a:lnTo>
                    <a:pt x="2284" y="10828"/>
                  </a:lnTo>
                  <a:lnTo>
                    <a:pt x="0" y="8548"/>
                  </a:lnTo>
                  <a:lnTo>
                    <a:pt x="571" y="6268"/>
                  </a:lnTo>
                  <a:lnTo>
                    <a:pt x="2284" y="5129"/>
                  </a:lnTo>
                  <a:lnTo>
                    <a:pt x="23987" y="0"/>
                  </a:lnTo>
                  <a:lnTo>
                    <a:pt x="25700" y="0"/>
                  </a:lnTo>
                  <a:lnTo>
                    <a:pt x="27985" y="569"/>
                  </a:lnTo>
                  <a:lnTo>
                    <a:pt x="55399" y="9688"/>
                  </a:lnTo>
                  <a:lnTo>
                    <a:pt x="57684" y="10258"/>
                  </a:lnTo>
                  <a:lnTo>
                    <a:pt x="59397" y="12537"/>
                  </a:lnTo>
                  <a:lnTo>
                    <a:pt x="59397" y="18236"/>
                  </a:lnTo>
                  <a:lnTo>
                    <a:pt x="55970" y="20516"/>
                  </a:lnTo>
                  <a:close/>
                </a:path>
              </a:pathLst>
            </a:custGeom>
            <a:solidFill>
              <a:srgbClr val="FFFFFF"/>
            </a:solidFill>
          </p:spPr>
          <p:txBody>
            <a:bodyPr wrap="square" lIns="0" tIns="0" rIns="0" bIns="0" rtlCol="0"/>
            <a:lstStyle/>
            <a:p>
              <a:endParaRPr kern="0">
                <a:solidFill>
                  <a:sysClr val="windowText" lastClr="000000"/>
                </a:solidFill>
              </a:endParaRPr>
            </a:p>
          </p:txBody>
        </p:sp>
        <p:sp>
          <p:nvSpPr>
            <p:cNvPr id="94" name="object 94"/>
            <p:cNvSpPr/>
            <p:nvPr/>
          </p:nvSpPr>
          <p:spPr>
            <a:xfrm>
              <a:off x="10689905" y="3670055"/>
              <a:ext cx="59690" cy="20955"/>
            </a:xfrm>
            <a:custGeom>
              <a:avLst/>
              <a:gdLst/>
              <a:ahLst/>
              <a:cxnLst/>
              <a:rect l="l" t="t" r="r" b="b"/>
              <a:pathLst>
                <a:path w="59690" h="20954">
                  <a:moveTo>
                    <a:pt x="55399" y="9688"/>
                  </a:moveTo>
                  <a:lnTo>
                    <a:pt x="27985" y="569"/>
                  </a:lnTo>
                  <a:lnTo>
                    <a:pt x="25700" y="0"/>
                  </a:lnTo>
                  <a:lnTo>
                    <a:pt x="23987" y="0"/>
                  </a:lnTo>
                  <a:lnTo>
                    <a:pt x="21702" y="569"/>
                  </a:lnTo>
                  <a:lnTo>
                    <a:pt x="2284" y="5129"/>
                  </a:lnTo>
                  <a:lnTo>
                    <a:pt x="571" y="6268"/>
                  </a:lnTo>
                  <a:lnTo>
                    <a:pt x="0" y="8548"/>
                  </a:lnTo>
                  <a:lnTo>
                    <a:pt x="2284" y="10828"/>
                  </a:lnTo>
                  <a:lnTo>
                    <a:pt x="28556" y="10828"/>
                  </a:lnTo>
                  <a:lnTo>
                    <a:pt x="30269" y="10828"/>
                  </a:lnTo>
                  <a:lnTo>
                    <a:pt x="31412" y="10828"/>
                  </a:lnTo>
                  <a:lnTo>
                    <a:pt x="32554" y="11397"/>
                  </a:lnTo>
                  <a:lnTo>
                    <a:pt x="52543" y="19376"/>
                  </a:lnTo>
                  <a:lnTo>
                    <a:pt x="55970" y="20516"/>
                  </a:lnTo>
                  <a:lnTo>
                    <a:pt x="59397" y="18236"/>
                  </a:lnTo>
                  <a:lnTo>
                    <a:pt x="59397" y="14817"/>
                  </a:lnTo>
                  <a:lnTo>
                    <a:pt x="59397" y="12537"/>
                  </a:lnTo>
                  <a:lnTo>
                    <a:pt x="57684" y="10258"/>
                  </a:lnTo>
                  <a:lnTo>
                    <a:pt x="55399" y="9688"/>
                  </a:lnTo>
                  <a:close/>
                </a:path>
              </a:pathLst>
            </a:custGeom>
            <a:ln w="5700">
              <a:solidFill>
                <a:srgbClr val="20739D"/>
              </a:solidFill>
            </a:ln>
          </p:spPr>
          <p:txBody>
            <a:bodyPr wrap="square" lIns="0" tIns="0" rIns="0" bIns="0" rtlCol="0"/>
            <a:lstStyle/>
            <a:p>
              <a:endParaRPr kern="0">
                <a:solidFill>
                  <a:sysClr val="windowText" lastClr="000000"/>
                </a:solidFill>
              </a:endParaRPr>
            </a:p>
          </p:txBody>
        </p:sp>
      </p:grpSp>
      <p:sp>
        <p:nvSpPr>
          <p:cNvPr id="95" name="object 95"/>
          <p:cNvSpPr txBox="1"/>
          <p:nvPr/>
        </p:nvSpPr>
        <p:spPr>
          <a:xfrm>
            <a:off x="7325992" y="4020294"/>
            <a:ext cx="1355884" cy="938014"/>
          </a:xfrm>
          <a:prstGeom prst="rect">
            <a:avLst/>
          </a:prstGeom>
        </p:spPr>
        <p:txBody>
          <a:bodyPr vert="horz" wrap="square" lIns="0" tIns="5715" rIns="0" bIns="0" rtlCol="0">
            <a:spAutoFit/>
          </a:bodyPr>
          <a:lstStyle/>
          <a:p>
            <a:pPr marL="9525" marR="3810" indent="953" algn="ctr">
              <a:lnSpc>
                <a:spcPct val="101899"/>
              </a:lnSpc>
              <a:spcBef>
                <a:spcPts val="45"/>
              </a:spcBef>
            </a:pPr>
            <a:r>
              <a:rPr sz="1200" kern="0" spc="34" dirty="0">
                <a:solidFill>
                  <a:srgbClr val="FFFFFF"/>
                </a:solidFill>
                <a:latin typeface="Calibri"/>
                <a:cs typeface="Calibri"/>
              </a:rPr>
              <a:t>Illinois</a:t>
            </a:r>
            <a:r>
              <a:rPr sz="1200" kern="0" spc="19" dirty="0">
                <a:solidFill>
                  <a:srgbClr val="FFFFFF"/>
                </a:solidFill>
                <a:latin typeface="Calibri"/>
                <a:cs typeface="Calibri"/>
              </a:rPr>
              <a:t> </a:t>
            </a:r>
            <a:r>
              <a:rPr sz="1200" kern="0" dirty="0">
                <a:solidFill>
                  <a:srgbClr val="FFFFFF"/>
                </a:solidFill>
                <a:latin typeface="Calibri"/>
                <a:cs typeface="Calibri"/>
              </a:rPr>
              <a:t>ranked</a:t>
            </a:r>
            <a:r>
              <a:rPr sz="1200" kern="0" spc="23" dirty="0">
                <a:solidFill>
                  <a:srgbClr val="FFFFFF"/>
                </a:solidFill>
                <a:latin typeface="Calibri"/>
                <a:cs typeface="Calibri"/>
              </a:rPr>
              <a:t> </a:t>
            </a:r>
            <a:r>
              <a:rPr sz="1200" kern="0" dirty="0">
                <a:solidFill>
                  <a:srgbClr val="FFFFFF"/>
                </a:solidFill>
                <a:latin typeface="Calibri"/>
                <a:cs typeface="Calibri"/>
              </a:rPr>
              <a:t>in</a:t>
            </a:r>
            <a:r>
              <a:rPr sz="1200" kern="0" spc="26" dirty="0">
                <a:solidFill>
                  <a:srgbClr val="FFFFFF"/>
                </a:solidFill>
                <a:latin typeface="Calibri"/>
                <a:cs typeface="Calibri"/>
              </a:rPr>
              <a:t> </a:t>
            </a:r>
            <a:r>
              <a:rPr sz="1200" kern="0" spc="-19" dirty="0">
                <a:solidFill>
                  <a:srgbClr val="FFFFFF"/>
                </a:solidFill>
                <a:latin typeface="Calibri"/>
                <a:cs typeface="Calibri"/>
              </a:rPr>
              <a:t>the </a:t>
            </a:r>
            <a:r>
              <a:rPr sz="1200" kern="0" dirty="0">
                <a:solidFill>
                  <a:srgbClr val="FFFFFF"/>
                </a:solidFill>
                <a:latin typeface="Calibri"/>
                <a:cs typeface="Calibri"/>
              </a:rPr>
              <a:t>top</a:t>
            </a:r>
            <a:r>
              <a:rPr sz="1200" kern="0" spc="-4" dirty="0">
                <a:solidFill>
                  <a:srgbClr val="FFFFFF"/>
                </a:solidFill>
                <a:latin typeface="Calibri"/>
                <a:cs typeface="Calibri"/>
              </a:rPr>
              <a:t> </a:t>
            </a:r>
            <a:r>
              <a:rPr sz="1200" kern="0" dirty="0">
                <a:solidFill>
                  <a:srgbClr val="FFFFFF"/>
                </a:solidFill>
                <a:latin typeface="Calibri"/>
                <a:cs typeface="Calibri"/>
              </a:rPr>
              <a:t>five</a:t>
            </a:r>
            <a:r>
              <a:rPr sz="1200" kern="0" spc="-15" dirty="0">
                <a:solidFill>
                  <a:srgbClr val="FFFFFF"/>
                </a:solidFill>
                <a:latin typeface="Calibri"/>
                <a:cs typeface="Calibri"/>
              </a:rPr>
              <a:t> </a:t>
            </a:r>
            <a:r>
              <a:rPr sz="1200" kern="0" spc="38" dirty="0">
                <a:solidFill>
                  <a:srgbClr val="FFFFFF"/>
                </a:solidFill>
                <a:latin typeface="Calibri"/>
                <a:cs typeface="Calibri"/>
              </a:rPr>
              <a:t>states</a:t>
            </a:r>
            <a:r>
              <a:rPr sz="1200" kern="0" spc="-4" dirty="0">
                <a:solidFill>
                  <a:srgbClr val="FFFFFF"/>
                </a:solidFill>
                <a:latin typeface="Calibri"/>
                <a:cs typeface="Calibri"/>
              </a:rPr>
              <a:t> </a:t>
            </a:r>
            <a:r>
              <a:rPr sz="1200" kern="0" spc="-19" dirty="0">
                <a:solidFill>
                  <a:srgbClr val="FFFFFF"/>
                </a:solidFill>
                <a:latin typeface="Calibri"/>
                <a:cs typeface="Calibri"/>
              </a:rPr>
              <a:t>for </a:t>
            </a:r>
            <a:r>
              <a:rPr sz="1200" kern="0" spc="38" dirty="0">
                <a:solidFill>
                  <a:srgbClr val="FFFFFF"/>
                </a:solidFill>
                <a:latin typeface="Calibri"/>
                <a:cs typeface="Calibri"/>
              </a:rPr>
              <a:t>college</a:t>
            </a:r>
            <a:r>
              <a:rPr sz="1200" kern="0" spc="-11" dirty="0">
                <a:solidFill>
                  <a:srgbClr val="FFFFFF"/>
                </a:solidFill>
                <a:latin typeface="Calibri"/>
                <a:cs typeface="Calibri"/>
              </a:rPr>
              <a:t> </a:t>
            </a:r>
            <a:r>
              <a:rPr sz="1200" kern="0" spc="41" dirty="0">
                <a:solidFill>
                  <a:srgbClr val="FFFFFF"/>
                </a:solidFill>
                <a:latin typeface="Calibri"/>
                <a:cs typeface="Calibri"/>
              </a:rPr>
              <a:t>readiness</a:t>
            </a:r>
            <a:r>
              <a:rPr sz="1200" kern="0" spc="-4" dirty="0">
                <a:solidFill>
                  <a:srgbClr val="FFFFFF"/>
                </a:solidFill>
                <a:latin typeface="Calibri"/>
                <a:cs typeface="Calibri"/>
              </a:rPr>
              <a:t> </a:t>
            </a:r>
            <a:r>
              <a:rPr sz="1200" kern="0" spc="-19" dirty="0">
                <a:solidFill>
                  <a:srgbClr val="FFFFFF"/>
                </a:solidFill>
                <a:latin typeface="Calibri"/>
                <a:cs typeface="Calibri"/>
              </a:rPr>
              <a:t>by</a:t>
            </a:r>
            <a:endParaRPr sz="1200" kern="0">
              <a:solidFill>
                <a:sysClr val="windowText" lastClr="000000"/>
              </a:solidFill>
              <a:latin typeface="Calibri"/>
              <a:cs typeface="Calibri"/>
            </a:endParaRPr>
          </a:p>
          <a:p>
            <a:pPr marL="202406" marR="60960" indent="-136208">
              <a:lnSpc>
                <a:spcPct val="101200"/>
              </a:lnSpc>
              <a:spcBef>
                <a:spcPts val="8"/>
              </a:spcBef>
            </a:pPr>
            <a:r>
              <a:rPr sz="1200" kern="0" spc="41" dirty="0">
                <a:solidFill>
                  <a:srgbClr val="FFFFFF"/>
                </a:solidFill>
                <a:latin typeface="Calibri"/>
                <a:cs typeface="Calibri"/>
              </a:rPr>
              <a:t>U.S.</a:t>
            </a:r>
            <a:r>
              <a:rPr sz="1200" kern="0" spc="-23" dirty="0">
                <a:solidFill>
                  <a:srgbClr val="FFFFFF"/>
                </a:solidFill>
                <a:latin typeface="Calibri"/>
                <a:cs typeface="Calibri"/>
              </a:rPr>
              <a:t> </a:t>
            </a:r>
            <a:r>
              <a:rPr sz="1200" kern="0" spc="45" dirty="0">
                <a:solidFill>
                  <a:srgbClr val="FFFFFF"/>
                </a:solidFill>
                <a:latin typeface="Calibri"/>
                <a:cs typeface="Calibri"/>
              </a:rPr>
              <a:t>News</a:t>
            </a:r>
            <a:r>
              <a:rPr sz="1200" kern="0" spc="-11" dirty="0">
                <a:solidFill>
                  <a:srgbClr val="FFFFFF"/>
                </a:solidFill>
                <a:latin typeface="Calibri"/>
                <a:cs typeface="Calibri"/>
              </a:rPr>
              <a:t> </a:t>
            </a:r>
            <a:r>
              <a:rPr sz="1200" kern="0" spc="-53" dirty="0">
                <a:solidFill>
                  <a:srgbClr val="FFFFFF"/>
                </a:solidFill>
                <a:latin typeface="Calibri"/>
                <a:cs typeface="Calibri"/>
              </a:rPr>
              <a:t>&amp;</a:t>
            </a:r>
            <a:r>
              <a:rPr sz="1200" kern="0" spc="-23" dirty="0">
                <a:solidFill>
                  <a:srgbClr val="FFFFFF"/>
                </a:solidFill>
                <a:latin typeface="Calibri"/>
                <a:cs typeface="Calibri"/>
              </a:rPr>
              <a:t> </a:t>
            </a:r>
            <a:r>
              <a:rPr sz="1200" kern="0" spc="-8" dirty="0">
                <a:solidFill>
                  <a:srgbClr val="FFFFFF"/>
                </a:solidFill>
                <a:latin typeface="Calibri"/>
                <a:cs typeface="Calibri"/>
              </a:rPr>
              <a:t>World </a:t>
            </a:r>
            <a:r>
              <a:rPr sz="1200" kern="0" dirty="0">
                <a:solidFill>
                  <a:srgbClr val="FFFFFF"/>
                </a:solidFill>
                <a:latin typeface="Calibri"/>
                <a:cs typeface="Calibri"/>
              </a:rPr>
              <a:t>Report</a:t>
            </a:r>
            <a:r>
              <a:rPr sz="1200" kern="0" spc="45" dirty="0">
                <a:solidFill>
                  <a:srgbClr val="FFFFFF"/>
                </a:solidFill>
                <a:latin typeface="Calibri"/>
                <a:cs typeface="Calibri"/>
              </a:rPr>
              <a:t> </a:t>
            </a:r>
            <a:r>
              <a:rPr sz="1200" kern="0" dirty="0">
                <a:solidFill>
                  <a:srgbClr val="FFFFFF"/>
                </a:solidFill>
                <a:latin typeface="Calibri"/>
                <a:cs typeface="Calibri"/>
              </a:rPr>
              <a:t>in</a:t>
            </a:r>
            <a:r>
              <a:rPr sz="1200" kern="0" spc="41" dirty="0">
                <a:solidFill>
                  <a:srgbClr val="FFFFFF"/>
                </a:solidFill>
                <a:latin typeface="Calibri"/>
                <a:cs typeface="Calibri"/>
              </a:rPr>
              <a:t> </a:t>
            </a:r>
            <a:r>
              <a:rPr sz="1200" kern="0" spc="-15" dirty="0">
                <a:solidFill>
                  <a:srgbClr val="FFFFFF"/>
                </a:solidFill>
                <a:latin typeface="Calibri"/>
                <a:cs typeface="Calibri"/>
              </a:rPr>
              <a:t>2024</a:t>
            </a:r>
            <a:endParaRPr sz="1200" kern="0">
              <a:solidFill>
                <a:sysClr val="windowText" lastClr="000000"/>
              </a:solidFill>
              <a:latin typeface="Calibri"/>
              <a:cs typeface="Calibri"/>
            </a:endParaRPr>
          </a:p>
        </p:txBody>
      </p:sp>
      <p:sp>
        <p:nvSpPr>
          <p:cNvPr id="96" name="object 96"/>
          <p:cNvSpPr txBox="1">
            <a:spLocks noGrp="1"/>
          </p:cNvSpPr>
          <p:nvPr>
            <p:ph type="sldNum" sz="quarter" idx="7"/>
          </p:nvPr>
        </p:nvSpPr>
        <p:spPr>
          <a:xfrm>
            <a:off x="7264342" y="6480774"/>
            <a:ext cx="1809869" cy="307777"/>
          </a:xfrm>
          <a:prstGeom prst="rect">
            <a:avLst/>
          </a:prstGeom>
        </p:spPr>
        <p:txBody>
          <a:bodyPr vert="horz" wrap="square" lIns="0" tIns="0" rIns="0" bIns="0" rtlCol="0">
            <a:spAutoFit/>
          </a:bodyPr>
          <a:lstStyle/>
          <a:p>
            <a:pPr marL="9525">
              <a:lnSpc>
                <a:spcPts val="1248"/>
              </a:lnSpc>
            </a:pPr>
            <a:r>
              <a:rPr kern="0" dirty="0">
                <a:solidFill>
                  <a:prstClr val="white"/>
                </a:solidFill>
              </a:rPr>
              <a:t>Illinois’</a:t>
            </a:r>
            <a:r>
              <a:rPr kern="0" spc="-26" dirty="0">
                <a:solidFill>
                  <a:prstClr val="white"/>
                </a:solidFill>
              </a:rPr>
              <a:t> </a:t>
            </a:r>
            <a:r>
              <a:rPr kern="0" dirty="0">
                <a:solidFill>
                  <a:prstClr val="white"/>
                </a:solidFill>
              </a:rPr>
              <a:t>2024</a:t>
            </a:r>
            <a:r>
              <a:rPr kern="0" spc="-11" dirty="0">
                <a:solidFill>
                  <a:prstClr val="white"/>
                </a:solidFill>
              </a:rPr>
              <a:t> </a:t>
            </a:r>
            <a:r>
              <a:rPr kern="0" dirty="0">
                <a:solidFill>
                  <a:prstClr val="white"/>
                </a:solidFill>
              </a:rPr>
              <a:t>Economic</a:t>
            </a:r>
            <a:r>
              <a:rPr kern="0" spc="-30" dirty="0">
                <a:solidFill>
                  <a:prstClr val="white"/>
                </a:solidFill>
              </a:rPr>
              <a:t> </a:t>
            </a:r>
            <a:r>
              <a:rPr kern="0" dirty="0">
                <a:solidFill>
                  <a:prstClr val="white"/>
                </a:solidFill>
              </a:rPr>
              <a:t>Growth</a:t>
            </a:r>
            <a:r>
              <a:rPr kern="0" spc="-19" dirty="0">
                <a:solidFill>
                  <a:prstClr val="white"/>
                </a:solidFill>
              </a:rPr>
              <a:t> </a:t>
            </a:r>
            <a:r>
              <a:rPr kern="0" dirty="0">
                <a:solidFill>
                  <a:prstClr val="white"/>
                </a:solidFill>
              </a:rPr>
              <a:t>Plan</a:t>
            </a:r>
            <a:r>
              <a:rPr kern="0" spc="-30" dirty="0">
                <a:solidFill>
                  <a:prstClr val="white"/>
                </a:solidFill>
              </a:rPr>
              <a:t> </a:t>
            </a:r>
            <a:r>
              <a:rPr kern="0" dirty="0">
                <a:solidFill>
                  <a:prstClr val="white"/>
                </a:solidFill>
              </a:rPr>
              <a:t>|</a:t>
            </a:r>
            <a:r>
              <a:rPr kern="0" spc="-15" dirty="0">
                <a:solidFill>
                  <a:prstClr val="white"/>
                </a:solidFill>
              </a:rPr>
              <a:t> </a:t>
            </a:r>
            <a:fld id="{81D60167-4931-47E6-BA6A-407CBD079E47}" type="slidenum">
              <a:rPr kern="0" spc="-38" dirty="0">
                <a:solidFill>
                  <a:prstClr val="white"/>
                </a:solidFill>
              </a:rPr>
              <a:pPr marL="9525">
                <a:lnSpc>
                  <a:spcPts val="1248"/>
                </a:lnSpc>
              </a:pPr>
              <a:t>14</a:t>
            </a:fld>
            <a:endParaRPr kern="0" spc="-38"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620" y="857250"/>
            <a:ext cx="8755856" cy="4759643"/>
          </a:xfrm>
          <a:custGeom>
            <a:avLst/>
            <a:gdLst/>
            <a:ahLst/>
            <a:cxnLst/>
            <a:rect l="l" t="t" r="r" b="b"/>
            <a:pathLst>
              <a:path w="11674475" h="6346190">
                <a:moveTo>
                  <a:pt x="11673852" y="0"/>
                </a:moveTo>
                <a:lnTo>
                  <a:pt x="0" y="0"/>
                </a:lnTo>
                <a:lnTo>
                  <a:pt x="0" y="6345936"/>
                </a:lnTo>
                <a:lnTo>
                  <a:pt x="11673852" y="6345936"/>
                </a:lnTo>
                <a:lnTo>
                  <a:pt x="11673852" y="0"/>
                </a:lnTo>
                <a:close/>
              </a:path>
            </a:pathLst>
          </a:custGeom>
          <a:solidFill>
            <a:srgbClr val="0D4B6F"/>
          </a:solidFill>
        </p:spPr>
        <p:txBody>
          <a:bodyPr wrap="square" lIns="0" tIns="0" rIns="0" bIns="0" rtlCol="0"/>
          <a:lstStyle/>
          <a:p>
            <a:endParaRPr kern="0">
              <a:solidFill>
                <a:sysClr val="windowText" lastClr="000000"/>
              </a:solidFill>
            </a:endParaRPr>
          </a:p>
        </p:txBody>
      </p:sp>
      <p:sp>
        <p:nvSpPr>
          <p:cNvPr id="3" name="object 3"/>
          <p:cNvSpPr txBox="1"/>
          <p:nvPr/>
        </p:nvSpPr>
        <p:spPr>
          <a:xfrm>
            <a:off x="3891451" y="1388032"/>
            <a:ext cx="4365784" cy="1089016"/>
          </a:xfrm>
          <a:prstGeom prst="rect">
            <a:avLst/>
          </a:prstGeom>
        </p:spPr>
        <p:txBody>
          <a:bodyPr vert="horz" wrap="square" lIns="0" tIns="9525" rIns="0" bIns="0" rtlCol="0">
            <a:spAutoFit/>
          </a:bodyPr>
          <a:lstStyle/>
          <a:p>
            <a:pPr marL="9525" marR="3810" algn="just">
              <a:lnSpc>
                <a:spcPct val="150000"/>
              </a:lnSpc>
              <a:spcBef>
                <a:spcPts val="75"/>
              </a:spcBef>
            </a:pPr>
            <a:r>
              <a:rPr sz="1200" kern="0" dirty="0">
                <a:solidFill>
                  <a:srgbClr val="FFFFFF"/>
                </a:solidFill>
                <a:latin typeface="72"/>
                <a:cs typeface="72"/>
              </a:rPr>
              <a:t>In</a:t>
            </a:r>
            <a:r>
              <a:rPr sz="1200" kern="0" spc="64" dirty="0">
                <a:solidFill>
                  <a:srgbClr val="FFFFFF"/>
                </a:solidFill>
                <a:latin typeface="72"/>
                <a:cs typeface="72"/>
              </a:rPr>
              <a:t>  </a:t>
            </a:r>
            <a:r>
              <a:rPr sz="1200" kern="0" dirty="0">
                <a:solidFill>
                  <a:srgbClr val="FFFFFF"/>
                </a:solidFill>
                <a:latin typeface="72"/>
                <a:cs typeface="72"/>
              </a:rPr>
              <a:t>this</a:t>
            </a:r>
            <a:r>
              <a:rPr sz="1200" kern="0" spc="60" dirty="0">
                <a:solidFill>
                  <a:srgbClr val="FFFFFF"/>
                </a:solidFill>
                <a:latin typeface="72"/>
                <a:cs typeface="72"/>
              </a:rPr>
              <a:t>  </a:t>
            </a:r>
            <a:r>
              <a:rPr sz="1200" kern="0" spc="-8" dirty="0">
                <a:solidFill>
                  <a:srgbClr val="FFFFFF"/>
                </a:solidFill>
                <a:latin typeface="72"/>
                <a:cs typeface="72"/>
              </a:rPr>
              <a:t>Five-</a:t>
            </a:r>
            <a:r>
              <a:rPr sz="1200" kern="0" dirty="0">
                <a:solidFill>
                  <a:srgbClr val="FFFFFF"/>
                </a:solidFill>
                <a:latin typeface="72"/>
                <a:cs typeface="72"/>
              </a:rPr>
              <a:t>Year</a:t>
            </a:r>
            <a:r>
              <a:rPr sz="1200" kern="0" spc="68" dirty="0">
                <a:solidFill>
                  <a:srgbClr val="FFFFFF"/>
                </a:solidFill>
                <a:latin typeface="72"/>
                <a:cs typeface="72"/>
              </a:rPr>
              <a:t>  </a:t>
            </a:r>
            <a:r>
              <a:rPr sz="1200" kern="0" dirty="0">
                <a:solidFill>
                  <a:srgbClr val="FFFFFF"/>
                </a:solidFill>
                <a:latin typeface="72"/>
                <a:cs typeface="72"/>
              </a:rPr>
              <a:t>Economic</a:t>
            </a:r>
            <a:r>
              <a:rPr sz="1200" kern="0" spc="60" dirty="0">
                <a:solidFill>
                  <a:srgbClr val="FFFFFF"/>
                </a:solidFill>
                <a:latin typeface="72"/>
                <a:cs typeface="72"/>
              </a:rPr>
              <a:t>  </a:t>
            </a:r>
            <a:r>
              <a:rPr sz="1200" kern="0" dirty="0">
                <a:solidFill>
                  <a:srgbClr val="FFFFFF"/>
                </a:solidFill>
                <a:latin typeface="72"/>
                <a:cs typeface="72"/>
              </a:rPr>
              <a:t>Growth</a:t>
            </a:r>
            <a:r>
              <a:rPr sz="1200" kern="0" spc="64" dirty="0">
                <a:solidFill>
                  <a:srgbClr val="FFFFFF"/>
                </a:solidFill>
                <a:latin typeface="72"/>
                <a:cs typeface="72"/>
              </a:rPr>
              <a:t>  </a:t>
            </a:r>
            <a:r>
              <a:rPr sz="1200" kern="0" dirty="0">
                <a:solidFill>
                  <a:srgbClr val="FFFFFF"/>
                </a:solidFill>
                <a:latin typeface="72"/>
                <a:cs typeface="72"/>
              </a:rPr>
              <a:t>Plan,</a:t>
            </a:r>
            <a:r>
              <a:rPr sz="1200" kern="0" spc="71" dirty="0">
                <a:solidFill>
                  <a:srgbClr val="FFFFFF"/>
                </a:solidFill>
                <a:latin typeface="72"/>
                <a:cs typeface="72"/>
              </a:rPr>
              <a:t>  </a:t>
            </a:r>
            <a:r>
              <a:rPr sz="1200" kern="0" dirty="0">
                <a:solidFill>
                  <a:srgbClr val="FFFFFF"/>
                </a:solidFill>
                <a:latin typeface="72"/>
                <a:cs typeface="72"/>
              </a:rPr>
              <a:t>Illinois</a:t>
            </a:r>
            <a:r>
              <a:rPr sz="1200" kern="0" spc="60" dirty="0">
                <a:solidFill>
                  <a:srgbClr val="FFFFFF"/>
                </a:solidFill>
                <a:latin typeface="72"/>
                <a:cs typeface="72"/>
              </a:rPr>
              <a:t>  </a:t>
            </a:r>
            <a:r>
              <a:rPr sz="1200" kern="0" dirty="0">
                <a:solidFill>
                  <a:srgbClr val="FFFFFF"/>
                </a:solidFill>
                <a:latin typeface="72"/>
                <a:cs typeface="72"/>
              </a:rPr>
              <a:t>outlines</a:t>
            </a:r>
            <a:r>
              <a:rPr sz="1200" kern="0" spc="64" dirty="0">
                <a:solidFill>
                  <a:srgbClr val="FFFFFF"/>
                </a:solidFill>
                <a:latin typeface="72"/>
                <a:cs typeface="72"/>
              </a:rPr>
              <a:t>  </a:t>
            </a:r>
            <a:r>
              <a:rPr sz="1200" kern="0" spc="-38" dirty="0">
                <a:solidFill>
                  <a:srgbClr val="FFFFFF"/>
                </a:solidFill>
                <a:latin typeface="72"/>
                <a:cs typeface="72"/>
              </a:rPr>
              <a:t>a </a:t>
            </a:r>
            <a:r>
              <a:rPr sz="1200" kern="0" dirty="0">
                <a:solidFill>
                  <a:srgbClr val="FFFFFF"/>
                </a:solidFill>
                <a:latin typeface="72"/>
                <a:cs typeface="72"/>
              </a:rPr>
              <a:t>roadmap</a:t>
            </a:r>
            <a:r>
              <a:rPr sz="1200" kern="0" spc="68" dirty="0">
                <a:solidFill>
                  <a:srgbClr val="FFFFFF"/>
                </a:solidFill>
                <a:latin typeface="72"/>
                <a:cs typeface="72"/>
              </a:rPr>
              <a:t> </a:t>
            </a:r>
            <a:r>
              <a:rPr sz="1200" kern="0" dirty="0">
                <a:solidFill>
                  <a:srgbClr val="FFFFFF"/>
                </a:solidFill>
                <a:latin typeface="72"/>
                <a:cs typeface="72"/>
              </a:rPr>
              <a:t>to</a:t>
            </a:r>
            <a:r>
              <a:rPr sz="1200" kern="0" spc="60" dirty="0">
                <a:solidFill>
                  <a:srgbClr val="FFFFFF"/>
                </a:solidFill>
                <a:latin typeface="72"/>
                <a:cs typeface="72"/>
              </a:rPr>
              <a:t> </a:t>
            </a:r>
            <a:r>
              <a:rPr sz="1200" b="1" kern="0" dirty="0">
                <a:solidFill>
                  <a:srgbClr val="FFFFFF"/>
                </a:solidFill>
                <a:latin typeface="72"/>
                <a:cs typeface="72"/>
              </a:rPr>
              <a:t>attract</a:t>
            </a:r>
            <a:r>
              <a:rPr sz="1200" b="1" kern="0" spc="60" dirty="0">
                <a:solidFill>
                  <a:srgbClr val="FFFFFF"/>
                </a:solidFill>
                <a:latin typeface="72"/>
                <a:cs typeface="72"/>
              </a:rPr>
              <a:t> </a:t>
            </a:r>
            <a:r>
              <a:rPr sz="1200" b="1" kern="0" spc="-8" dirty="0">
                <a:solidFill>
                  <a:srgbClr val="FFFFFF"/>
                </a:solidFill>
                <a:latin typeface="72"/>
                <a:cs typeface="72"/>
              </a:rPr>
              <a:t>record-</a:t>
            </a:r>
            <a:r>
              <a:rPr sz="1200" b="1" kern="0" dirty="0">
                <a:solidFill>
                  <a:srgbClr val="FFFFFF"/>
                </a:solidFill>
                <a:latin typeface="72"/>
                <a:cs typeface="72"/>
              </a:rPr>
              <a:t>level</a:t>
            </a:r>
            <a:r>
              <a:rPr sz="1200" b="1" kern="0" spc="68" dirty="0">
                <a:solidFill>
                  <a:srgbClr val="FFFFFF"/>
                </a:solidFill>
                <a:latin typeface="72"/>
                <a:cs typeface="72"/>
              </a:rPr>
              <a:t> </a:t>
            </a:r>
            <a:r>
              <a:rPr sz="1200" b="1" kern="0" dirty="0">
                <a:solidFill>
                  <a:srgbClr val="FFFFFF"/>
                </a:solidFill>
                <a:latin typeface="72"/>
                <a:cs typeface="72"/>
              </a:rPr>
              <a:t>investments</a:t>
            </a:r>
            <a:r>
              <a:rPr sz="1200" kern="0" dirty="0">
                <a:solidFill>
                  <a:srgbClr val="FFFFFF"/>
                </a:solidFill>
                <a:latin typeface="72"/>
                <a:cs typeface="72"/>
              </a:rPr>
              <a:t>,</a:t>
            </a:r>
            <a:r>
              <a:rPr sz="1200" kern="0" spc="60" dirty="0">
                <a:solidFill>
                  <a:srgbClr val="FFFFFF"/>
                </a:solidFill>
                <a:latin typeface="72"/>
                <a:cs typeface="72"/>
              </a:rPr>
              <a:t> </a:t>
            </a:r>
            <a:r>
              <a:rPr sz="1200" b="1" kern="0" dirty="0">
                <a:solidFill>
                  <a:srgbClr val="FFFFFF"/>
                </a:solidFill>
                <a:latin typeface="72"/>
                <a:cs typeface="72"/>
              </a:rPr>
              <a:t>create</a:t>
            </a:r>
            <a:r>
              <a:rPr sz="1200" b="1" kern="0" spc="60" dirty="0">
                <a:solidFill>
                  <a:srgbClr val="FFFFFF"/>
                </a:solidFill>
                <a:latin typeface="72"/>
                <a:cs typeface="72"/>
              </a:rPr>
              <a:t> </a:t>
            </a:r>
            <a:r>
              <a:rPr sz="1200" b="1" kern="0" dirty="0">
                <a:solidFill>
                  <a:srgbClr val="FFFFFF"/>
                </a:solidFill>
                <a:latin typeface="72"/>
                <a:cs typeface="72"/>
              </a:rPr>
              <a:t>jobs</a:t>
            </a:r>
            <a:r>
              <a:rPr sz="1200" b="1" kern="0" spc="60" dirty="0">
                <a:solidFill>
                  <a:srgbClr val="FFFFFF"/>
                </a:solidFill>
                <a:latin typeface="72"/>
                <a:cs typeface="72"/>
              </a:rPr>
              <a:t> </a:t>
            </a:r>
            <a:r>
              <a:rPr sz="1200" kern="0" spc="-19" dirty="0">
                <a:solidFill>
                  <a:srgbClr val="FFFFFF"/>
                </a:solidFill>
                <a:latin typeface="72"/>
                <a:cs typeface="72"/>
              </a:rPr>
              <a:t>and </a:t>
            </a:r>
            <a:r>
              <a:rPr sz="1200" b="1" kern="0" dirty="0">
                <a:solidFill>
                  <a:srgbClr val="FFFFFF"/>
                </a:solidFill>
                <a:latin typeface="72"/>
                <a:cs typeface="72"/>
              </a:rPr>
              <a:t>support</a:t>
            </a:r>
            <a:r>
              <a:rPr sz="1200" b="1" kern="0" spc="83" dirty="0">
                <a:solidFill>
                  <a:srgbClr val="FFFFFF"/>
                </a:solidFill>
                <a:latin typeface="72"/>
                <a:cs typeface="72"/>
              </a:rPr>
              <a:t> </a:t>
            </a:r>
            <a:r>
              <a:rPr sz="1200" b="1" kern="0" dirty="0">
                <a:solidFill>
                  <a:srgbClr val="FFFFFF"/>
                </a:solidFill>
                <a:latin typeface="72"/>
                <a:cs typeface="72"/>
              </a:rPr>
              <a:t>communities</a:t>
            </a:r>
            <a:r>
              <a:rPr sz="1200" b="1" kern="0" spc="83" dirty="0">
                <a:solidFill>
                  <a:srgbClr val="FFFFFF"/>
                </a:solidFill>
                <a:latin typeface="72"/>
                <a:cs typeface="72"/>
              </a:rPr>
              <a:t> </a:t>
            </a:r>
            <a:r>
              <a:rPr sz="1200" kern="0" dirty="0">
                <a:solidFill>
                  <a:srgbClr val="FFFFFF"/>
                </a:solidFill>
                <a:latin typeface="72"/>
                <a:cs typeface="72"/>
              </a:rPr>
              <a:t>over</a:t>
            </a:r>
            <a:r>
              <a:rPr sz="1200" kern="0" spc="90" dirty="0">
                <a:solidFill>
                  <a:srgbClr val="FFFFFF"/>
                </a:solidFill>
                <a:latin typeface="72"/>
                <a:cs typeface="72"/>
              </a:rPr>
              <a:t> </a:t>
            </a:r>
            <a:r>
              <a:rPr sz="1200" kern="0" dirty="0">
                <a:solidFill>
                  <a:srgbClr val="FFFFFF"/>
                </a:solidFill>
                <a:latin typeface="72"/>
                <a:cs typeface="72"/>
              </a:rPr>
              <a:t>the</a:t>
            </a:r>
            <a:r>
              <a:rPr sz="1200" kern="0" spc="94" dirty="0">
                <a:solidFill>
                  <a:srgbClr val="FFFFFF"/>
                </a:solidFill>
                <a:latin typeface="72"/>
                <a:cs typeface="72"/>
              </a:rPr>
              <a:t> </a:t>
            </a:r>
            <a:r>
              <a:rPr sz="1200" kern="0" dirty="0">
                <a:solidFill>
                  <a:srgbClr val="FFFFFF"/>
                </a:solidFill>
                <a:latin typeface="72"/>
                <a:cs typeface="72"/>
              </a:rPr>
              <a:t>next</a:t>
            </a:r>
            <a:r>
              <a:rPr sz="1200" kern="0" spc="83" dirty="0">
                <a:solidFill>
                  <a:srgbClr val="FFFFFF"/>
                </a:solidFill>
                <a:latin typeface="72"/>
                <a:cs typeface="72"/>
              </a:rPr>
              <a:t> </a:t>
            </a:r>
            <a:r>
              <a:rPr sz="1200" kern="0" dirty="0">
                <a:solidFill>
                  <a:srgbClr val="FFFFFF"/>
                </a:solidFill>
                <a:latin typeface="72"/>
                <a:cs typeface="72"/>
              </a:rPr>
              <a:t>five</a:t>
            </a:r>
            <a:r>
              <a:rPr sz="1200" kern="0" spc="86" dirty="0">
                <a:solidFill>
                  <a:srgbClr val="FFFFFF"/>
                </a:solidFill>
                <a:latin typeface="72"/>
                <a:cs typeface="72"/>
              </a:rPr>
              <a:t> </a:t>
            </a:r>
            <a:r>
              <a:rPr sz="1200" kern="0" dirty="0">
                <a:solidFill>
                  <a:srgbClr val="FFFFFF"/>
                </a:solidFill>
                <a:latin typeface="72"/>
                <a:cs typeface="72"/>
              </a:rPr>
              <a:t>years</a:t>
            </a:r>
            <a:r>
              <a:rPr sz="1200" kern="0" spc="79" dirty="0">
                <a:solidFill>
                  <a:srgbClr val="FFFFFF"/>
                </a:solidFill>
                <a:latin typeface="72"/>
                <a:cs typeface="72"/>
              </a:rPr>
              <a:t> </a:t>
            </a:r>
            <a:r>
              <a:rPr sz="1200" kern="0" dirty="0">
                <a:solidFill>
                  <a:srgbClr val="FFFFFF"/>
                </a:solidFill>
                <a:latin typeface="72"/>
                <a:cs typeface="72"/>
              </a:rPr>
              <a:t>while</a:t>
            </a:r>
            <a:r>
              <a:rPr sz="1200" kern="0" spc="86" dirty="0">
                <a:solidFill>
                  <a:srgbClr val="FFFFFF"/>
                </a:solidFill>
                <a:latin typeface="72"/>
                <a:cs typeface="72"/>
              </a:rPr>
              <a:t> </a:t>
            </a:r>
            <a:r>
              <a:rPr sz="1200" kern="0" dirty="0">
                <a:solidFill>
                  <a:srgbClr val="FFFFFF"/>
                </a:solidFill>
                <a:latin typeface="72"/>
                <a:cs typeface="72"/>
              </a:rPr>
              <a:t>laying</a:t>
            </a:r>
            <a:r>
              <a:rPr sz="1200" kern="0" spc="83" dirty="0">
                <a:solidFill>
                  <a:srgbClr val="FFFFFF"/>
                </a:solidFill>
                <a:latin typeface="72"/>
                <a:cs typeface="72"/>
              </a:rPr>
              <a:t> </a:t>
            </a:r>
            <a:r>
              <a:rPr sz="1200" kern="0" spc="-19" dirty="0">
                <a:solidFill>
                  <a:srgbClr val="FFFFFF"/>
                </a:solidFill>
                <a:latin typeface="72"/>
                <a:cs typeface="72"/>
              </a:rPr>
              <a:t>the </a:t>
            </a:r>
            <a:r>
              <a:rPr sz="1200" kern="0" dirty="0">
                <a:solidFill>
                  <a:srgbClr val="FFFFFF"/>
                </a:solidFill>
                <a:latin typeface="72"/>
                <a:cs typeface="72"/>
              </a:rPr>
              <a:t>foundation</a:t>
            </a:r>
            <a:r>
              <a:rPr sz="1200" kern="0" spc="-41" dirty="0">
                <a:solidFill>
                  <a:srgbClr val="FFFFFF"/>
                </a:solidFill>
                <a:latin typeface="72"/>
                <a:cs typeface="72"/>
              </a:rPr>
              <a:t> </a:t>
            </a:r>
            <a:r>
              <a:rPr sz="1200" kern="0" dirty="0">
                <a:solidFill>
                  <a:srgbClr val="FFFFFF"/>
                </a:solidFill>
                <a:latin typeface="72"/>
                <a:cs typeface="72"/>
              </a:rPr>
              <a:t>for</a:t>
            </a:r>
            <a:r>
              <a:rPr sz="1200" kern="0" spc="-34" dirty="0">
                <a:solidFill>
                  <a:srgbClr val="FFFFFF"/>
                </a:solidFill>
                <a:latin typeface="72"/>
                <a:cs typeface="72"/>
              </a:rPr>
              <a:t> </a:t>
            </a:r>
            <a:r>
              <a:rPr sz="1200" kern="0" dirty="0">
                <a:solidFill>
                  <a:srgbClr val="FFFFFF"/>
                </a:solidFill>
                <a:latin typeface="72"/>
                <a:cs typeface="72"/>
              </a:rPr>
              <a:t>economic</a:t>
            </a:r>
            <a:r>
              <a:rPr sz="1200" kern="0" spc="-19" dirty="0">
                <a:solidFill>
                  <a:srgbClr val="FFFFFF"/>
                </a:solidFill>
                <a:latin typeface="72"/>
                <a:cs typeface="72"/>
              </a:rPr>
              <a:t> </a:t>
            </a:r>
            <a:r>
              <a:rPr sz="1200" kern="0" dirty="0">
                <a:solidFill>
                  <a:srgbClr val="FFFFFF"/>
                </a:solidFill>
                <a:latin typeface="72"/>
                <a:cs typeface="72"/>
              </a:rPr>
              <a:t>growth</a:t>
            </a:r>
            <a:r>
              <a:rPr sz="1200" kern="0" spc="-30" dirty="0">
                <a:solidFill>
                  <a:srgbClr val="FFFFFF"/>
                </a:solidFill>
                <a:latin typeface="72"/>
                <a:cs typeface="72"/>
              </a:rPr>
              <a:t> </a:t>
            </a:r>
            <a:r>
              <a:rPr sz="1200" kern="0" dirty="0">
                <a:solidFill>
                  <a:srgbClr val="FFFFFF"/>
                </a:solidFill>
                <a:latin typeface="72"/>
                <a:cs typeface="72"/>
              </a:rPr>
              <a:t>for</a:t>
            </a:r>
            <a:r>
              <a:rPr sz="1200" kern="0" spc="-30" dirty="0">
                <a:solidFill>
                  <a:srgbClr val="FFFFFF"/>
                </a:solidFill>
                <a:latin typeface="72"/>
                <a:cs typeface="72"/>
              </a:rPr>
              <a:t> </a:t>
            </a:r>
            <a:r>
              <a:rPr sz="1200" kern="0" dirty="0">
                <a:solidFill>
                  <a:srgbClr val="FFFFFF"/>
                </a:solidFill>
                <a:latin typeface="72"/>
                <a:cs typeface="72"/>
              </a:rPr>
              <a:t>generations</a:t>
            </a:r>
            <a:r>
              <a:rPr sz="1200" kern="0" spc="-34" dirty="0">
                <a:solidFill>
                  <a:srgbClr val="FFFFFF"/>
                </a:solidFill>
                <a:latin typeface="72"/>
                <a:cs typeface="72"/>
              </a:rPr>
              <a:t> </a:t>
            </a:r>
            <a:r>
              <a:rPr sz="1200" kern="0" dirty="0">
                <a:solidFill>
                  <a:srgbClr val="FFFFFF"/>
                </a:solidFill>
                <a:latin typeface="72"/>
                <a:cs typeface="72"/>
              </a:rPr>
              <a:t>to</a:t>
            </a:r>
            <a:r>
              <a:rPr sz="1200" kern="0" spc="-30" dirty="0">
                <a:solidFill>
                  <a:srgbClr val="FFFFFF"/>
                </a:solidFill>
                <a:latin typeface="72"/>
                <a:cs typeface="72"/>
              </a:rPr>
              <a:t> </a:t>
            </a:r>
            <a:r>
              <a:rPr sz="1200" kern="0" spc="-8" dirty="0">
                <a:solidFill>
                  <a:srgbClr val="FFFFFF"/>
                </a:solidFill>
                <a:latin typeface="72"/>
                <a:cs typeface="72"/>
              </a:rPr>
              <a:t>come.</a:t>
            </a:r>
            <a:endParaRPr sz="1200" kern="0">
              <a:solidFill>
                <a:sysClr val="windowText" lastClr="000000"/>
              </a:solidFill>
              <a:latin typeface="72"/>
              <a:cs typeface="72"/>
            </a:endParaRPr>
          </a:p>
        </p:txBody>
      </p:sp>
      <p:sp>
        <p:nvSpPr>
          <p:cNvPr id="4" name="object 4"/>
          <p:cNvSpPr txBox="1">
            <a:spLocks noGrp="1"/>
          </p:cNvSpPr>
          <p:nvPr>
            <p:ph type="title"/>
          </p:nvPr>
        </p:nvSpPr>
        <p:spPr>
          <a:xfrm>
            <a:off x="1492997" y="1424331"/>
            <a:ext cx="2006918" cy="1118094"/>
          </a:xfrm>
          <a:prstGeom prst="rect">
            <a:avLst/>
          </a:prstGeom>
        </p:spPr>
        <p:txBody>
          <a:bodyPr vert="horz" wrap="square" lIns="0" tIns="10001" rIns="0" bIns="0" rtlCol="0">
            <a:spAutoFit/>
          </a:bodyPr>
          <a:lstStyle/>
          <a:p>
            <a:pPr marL="9525" marR="3810">
              <a:spcBef>
                <a:spcPts val="79"/>
              </a:spcBef>
            </a:pPr>
            <a:r>
              <a:rPr dirty="0"/>
              <a:t>2024</a:t>
            </a:r>
            <a:r>
              <a:rPr spc="64" dirty="0"/>
              <a:t> </a:t>
            </a:r>
            <a:r>
              <a:rPr spc="-41" dirty="0"/>
              <a:t>Economic </a:t>
            </a:r>
            <a:r>
              <a:rPr spc="-79" dirty="0"/>
              <a:t>Growth</a:t>
            </a:r>
            <a:r>
              <a:rPr spc="-56" dirty="0"/>
              <a:t> </a:t>
            </a:r>
            <a:r>
              <a:rPr spc="-15" dirty="0"/>
              <a:t>Plan </a:t>
            </a:r>
            <a:r>
              <a:rPr spc="-8" dirty="0"/>
              <a:t>Goals</a:t>
            </a:r>
          </a:p>
        </p:txBody>
      </p:sp>
      <p:pic>
        <p:nvPicPr>
          <p:cNvPr id="5" name="object 5"/>
          <p:cNvPicPr/>
          <p:nvPr/>
        </p:nvPicPr>
        <p:blipFill>
          <a:blip r:embed="rId2" cstate="print"/>
          <a:stretch>
            <a:fillRect/>
          </a:stretch>
        </p:blipFill>
        <p:spPr>
          <a:xfrm>
            <a:off x="1839088" y="3159252"/>
            <a:ext cx="802385" cy="802385"/>
          </a:xfrm>
          <a:prstGeom prst="rect">
            <a:avLst/>
          </a:prstGeom>
        </p:spPr>
      </p:pic>
      <p:sp>
        <p:nvSpPr>
          <p:cNvPr id="6" name="object 6"/>
          <p:cNvSpPr txBox="1"/>
          <p:nvPr/>
        </p:nvSpPr>
        <p:spPr>
          <a:xfrm>
            <a:off x="1290210" y="4045723"/>
            <a:ext cx="1901666" cy="815929"/>
          </a:xfrm>
          <a:prstGeom prst="rect">
            <a:avLst/>
          </a:prstGeom>
        </p:spPr>
        <p:txBody>
          <a:bodyPr vert="horz" wrap="square" lIns="0" tIns="18098" rIns="0" bIns="0" rtlCol="0">
            <a:spAutoFit/>
          </a:bodyPr>
          <a:lstStyle/>
          <a:p>
            <a:pPr marL="9525" marR="3810" indent="-476" algn="ctr">
              <a:lnSpc>
                <a:spcPct val="95700"/>
              </a:lnSpc>
              <a:spcBef>
                <a:spcPts val="143"/>
              </a:spcBef>
            </a:pPr>
            <a:r>
              <a:rPr kern="0" dirty="0">
                <a:solidFill>
                  <a:srgbClr val="FFFFFF"/>
                </a:solidFill>
                <a:latin typeface="72"/>
                <a:cs typeface="72"/>
              </a:rPr>
              <a:t>Focus</a:t>
            </a:r>
            <a:r>
              <a:rPr kern="0" spc="-30" dirty="0">
                <a:solidFill>
                  <a:srgbClr val="FFFFFF"/>
                </a:solidFill>
                <a:latin typeface="72"/>
                <a:cs typeface="72"/>
              </a:rPr>
              <a:t> </a:t>
            </a:r>
            <a:r>
              <a:rPr kern="0" dirty="0">
                <a:solidFill>
                  <a:srgbClr val="FFFFFF"/>
                </a:solidFill>
                <a:latin typeface="72"/>
                <a:cs typeface="72"/>
              </a:rPr>
              <a:t>on</a:t>
            </a:r>
            <a:r>
              <a:rPr kern="0" spc="-23" dirty="0">
                <a:solidFill>
                  <a:srgbClr val="FFFFFF"/>
                </a:solidFill>
                <a:latin typeface="72"/>
                <a:cs typeface="72"/>
              </a:rPr>
              <a:t> </a:t>
            </a:r>
            <a:r>
              <a:rPr kern="0" dirty="0">
                <a:solidFill>
                  <a:srgbClr val="FFFFFF"/>
                </a:solidFill>
                <a:latin typeface="72"/>
                <a:cs typeface="72"/>
              </a:rPr>
              <a:t>High</a:t>
            </a:r>
            <a:r>
              <a:rPr kern="0" spc="-30" dirty="0">
                <a:solidFill>
                  <a:srgbClr val="FFFFFF"/>
                </a:solidFill>
                <a:latin typeface="72"/>
                <a:cs typeface="72"/>
              </a:rPr>
              <a:t> </a:t>
            </a:r>
            <a:r>
              <a:rPr kern="0" spc="-8" dirty="0">
                <a:solidFill>
                  <a:srgbClr val="FFFFFF"/>
                </a:solidFill>
                <a:latin typeface="72"/>
                <a:cs typeface="72"/>
              </a:rPr>
              <a:t>Growth </a:t>
            </a:r>
            <a:r>
              <a:rPr kern="0" dirty="0">
                <a:solidFill>
                  <a:srgbClr val="FFFFFF"/>
                </a:solidFill>
                <a:latin typeface="72"/>
                <a:cs typeface="72"/>
              </a:rPr>
              <a:t>Sectors</a:t>
            </a:r>
            <a:r>
              <a:rPr kern="0" spc="-34" dirty="0">
                <a:solidFill>
                  <a:srgbClr val="FFFFFF"/>
                </a:solidFill>
                <a:latin typeface="72"/>
                <a:cs typeface="72"/>
              </a:rPr>
              <a:t> </a:t>
            </a:r>
            <a:r>
              <a:rPr kern="0" dirty="0">
                <a:solidFill>
                  <a:srgbClr val="FFFFFF"/>
                </a:solidFill>
                <a:latin typeface="72"/>
                <a:cs typeface="72"/>
              </a:rPr>
              <a:t>and</a:t>
            </a:r>
            <a:r>
              <a:rPr kern="0" spc="-38" dirty="0">
                <a:solidFill>
                  <a:srgbClr val="FFFFFF"/>
                </a:solidFill>
                <a:latin typeface="72"/>
                <a:cs typeface="72"/>
              </a:rPr>
              <a:t> </a:t>
            </a:r>
            <a:r>
              <a:rPr kern="0" spc="-8" dirty="0">
                <a:solidFill>
                  <a:srgbClr val="FFFFFF"/>
                </a:solidFill>
                <a:latin typeface="72"/>
                <a:cs typeface="72"/>
              </a:rPr>
              <a:t>Continue </a:t>
            </a:r>
            <a:r>
              <a:rPr kern="0" dirty="0">
                <a:solidFill>
                  <a:srgbClr val="FFFFFF"/>
                </a:solidFill>
                <a:latin typeface="72"/>
                <a:cs typeface="72"/>
              </a:rPr>
              <a:t>Overall</a:t>
            </a:r>
            <a:r>
              <a:rPr kern="0" spc="-56" dirty="0">
                <a:solidFill>
                  <a:srgbClr val="FFFFFF"/>
                </a:solidFill>
                <a:latin typeface="72"/>
                <a:cs typeface="72"/>
              </a:rPr>
              <a:t> </a:t>
            </a:r>
            <a:r>
              <a:rPr kern="0" dirty="0">
                <a:solidFill>
                  <a:srgbClr val="FFFFFF"/>
                </a:solidFill>
                <a:latin typeface="72"/>
                <a:cs typeface="72"/>
              </a:rPr>
              <a:t>Business</a:t>
            </a:r>
            <a:r>
              <a:rPr kern="0" spc="-38" dirty="0">
                <a:solidFill>
                  <a:srgbClr val="FFFFFF"/>
                </a:solidFill>
                <a:latin typeface="72"/>
                <a:cs typeface="72"/>
              </a:rPr>
              <a:t> </a:t>
            </a:r>
            <a:r>
              <a:rPr kern="0" spc="-8" dirty="0">
                <a:solidFill>
                  <a:srgbClr val="FFFFFF"/>
                </a:solidFill>
                <a:latin typeface="72"/>
                <a:cs typeface="72"/>
              </a:rPr>
              <a:t>Climate Improvements</a:t>
            </a:r>
            <a:endParaRPr kern="0">
              <a:solidFill>
                <a:sysClr val="windowText" lastClr="000000"/>
              </a:solidFill>
              <a:latin typeface="72"/>
              <a:cs typeface="72"/>
            </a:endParaRPr>
          </a:p>
        </p:txBody>
      </p:sp>
      <p:pic>
        <p:nvPicPr>
          <p:cNvPr id="7" name="object 7"/>
          <p:cNvPicPr/>
          <p:nvPr/>
        </p:nvPicPr>
        <p:blipFill>
          <a:blip r:embed="rId3" cstate="print"/>
          <a:stretch>
            <a:fillRect/>
          </a:stretch>
        </p:blipFill>
        <p:spPr>
          <a:xfrm>
            <a:off x="3790188" y="3159252"/>
            <a:ext cx="802385" cy="802385"/>
          </a:xfrm>
          <a:prstGeom prst="rect">
            <a:avLst/>
          </a:prstGeom>
        </p:spPr>
      </p:pic>
      <p:sp>
        <p:nvSpPr>
          <p:cNvPr id="8" name="object 8"/>
          <p:cNvSpPr txBox="1"/>
          <p:nvPr/>
        </p:nvSpPr>
        <p:spPr>
          <a:xfrm>
            <a:off x="3423390" y="4044580"/>
            <a:ext cx="1534954" cy="1293559"/>
          </a:xfrm>
          <a:prstGeom prst="rect">
            <a:avLst/>
          </a:prstGeom>
        </p:spPr>
        <p:txBody>
          <a:bodyPr vert="horz" wrap="square" lIns="0" tIns="5715" rIns="0" bIns="0" rtlCol="0">
            <a:spAutoFit/>
          </a:bodyPr>
          <a:lstStyle/>
          <a:p>
            <a:pPr marL="9049" marR="3810" algn="ctr">
              <a:lnSpc>
                <a:spcPct val="101800"/>
              </a:lnSpc>
              <a:spcBef>
                <a:spcPts val="45"/>
              </a:spcBef>
            </a:pPr>
            <a:r>
              <a:rPr sz="1500" kern="0" spc="38" dirty="0">
                <a:solidFill>
                  <a:srgbClr val="FFFFFF"/>
                </a:solidFill>
                <a:latin typeface="Calibri"/>
                <a:cs typeface="Calibri"/>
              </a:rPr>
              <a:t>Advance </a:t>
            </a:r>
            <a:r>
              <a:rPr kern="0" spc="34" dirty="0">
                <a:solidFill>
                  <a:srgbClr val="FFFFFF"/>
                </a:solidFill>
                <a:latin typeface="Calibri"/>
                <a:cs typeface="Calibri"/>
              </a:rPr>
              <a:t>Comprehensive </a:t>
            </a:r>
            <a:r>
              <a:rPr kern="0" spc="56" dirty="0">
                <a:solidFill>
                  <a:srgbClr val="FFFFFF"/>
                </a:solidFill>
                <a:latin typeface="Calibri"/>
                <a:cs typeface="Calibri"/>
              </a:rPr>
              <a:t>Economic </a:t>
            </a:r>
            <a:r>
              <a:rPr kern="0" spc="8" dirty="0">
                <a:solidFill>
                  <a:srgbClr val="FFFFFF"/>
                </a:solidFill>
                <a:latin typeface="Calibri"/>
                <a:cs typeface="Calibri"/>
              </a:rPr>
              <a:t>Development</a:t>
            </a:r>
            <a:r>
              <a:rPr kern="0" spc="210" dirty="0">
                <a:solidFill>
                  <a:srgbClr val="FFFFFF"/>
                </a:solidFill>
                <a:latin typeface="Calibri"/>
                <a:cs typeface="Calibri"/>
              </a:rPr>
              <a:t> </a:t>
            </a:r>
            <a:r>
              <a:rPr kern="0" spc="-8" dirty="0">
                <a:solidFill>
                  <a:srgbClr val="FFFFFF"/>
                </a:solidFill>
                <a:latin typeface="Calibri"/>
                <a:cs typeface="Calibri"/>
              </a:rPr>
              <a:t>Efforts </a:t>
            </a:r>
            <a:r>
              <a:rPr kern="0" dirty="0">
                <a:solidFill>
                  <a:srgbClr val="FFFFFF"/>
                </a:solidFill>
                <a:latin typeface="Calibri"/>
                <a:cs typeface="Calibri"/>
              </a:rPr>
              <a:t>for</a:t>
            </a:r>
            <a:r>
              <a:rPr kern="0" spc="-30" dirty="0">
                <a:solidFill>
                  <a:srgbClr val="FFFFFF"/>
                </a:solidFill>
                <a:latin typeface="Calibri"/>
                <a:cs typeface="Calibri"/>
              </a:rPr>
              <a:t> </a:t>
            </a:r>
            <a:r>
              <a:rPr kern="0" spc="68" dirty="0">
                <a:solidFill>
                  <a:srgbClr val="FFFFFF"/>
                </a:solidFill>
                <a:latin typeface="Calibri"/>
                <a:cs typeface="Calibri"/>
              </a:rPr>
              <a:t>Business</a:t>
            </a:r>
            <a:r>
              <a:rPr kern="0" spc="-41" dirty="0">
                <a:solidFill>
                  <a:srgbClr val="FFFFFF"/>
                </a:solidFill>
                <a:latin typeface="Calibri"/>
                <a:cs typeface="Calibri"/>
              </a:rPr>
              <a:t> </a:t>
            </a:r>
            <a:r>
              <a:rPr kern="0" spc="-8" dirty="0">
                <a:solidFill>
                  <a:srgbClr val="FFFFFF"/>
                </a:solidFill>
                <a:latin typeface="Calibri"/>
                <a:cs typeface="Calibri"/>
              </a:rPr>
              <a:t>Growth </a:t>
            </a:r>
            <a:r>
              <a:rPr kern="0" spc="45" dirty="0">
                <a:solidFill>
                  <a:srgbClr val="FFFFFF"/>
                </a:solidFill>
                <a:latin typeface="Calibri"/>
                <a:cs typeface="Calibri"/>
              </a:rPr>
              <a:t>and</a:t>
            </a:r>
            <a:r>
              <a:rPr kern="0" spc="-30" dirty="0">
                <a:solidFill>
                  <a:srgbClr val="FFFFFF"/>
                </a:solidFill>
                <a:latin typeface="Calibri"/>
                <a:cs typeface="Calibri"/>
              </a:rPr>
              <a:t> </a:t>
            </a:r>
            <a:r>
              <a:rPr kern="0" spc="-8" dirty="0">
                <a:solidFill>
                  <a:srgbClr val="FFFFFF"/>
                </a:solidFill>
                <a:latin typeface="Calibri"/>
                <a:cs typeface="Calibri"/>
              </a:rPr>
              <a:t>Attraction</a:t>
            </a:r>
            <a:endParaRPr kern="0">
              <a:solidFill>
                <a:sysClr val="windowText" lastClr="000000"/>
              </a:solidFill>
              <a:latin typeface="Calibri"/>
              <a:cs typeface="Calibri"/>
            </a:endParaRPr>
          </a:p>
        </p:txBody>
      </p:sp>
      <p:pic>
        <p:nvPicPr>
          <p:cNvPr id="9" name="object 9"/>
          <p:cNvPicPr/>
          <p:nvPr/>
        </p:nvPicPr>
        <p:blipFill>
          <a:blip r:embed="rId4" cstate="print"/>
          <a:stretch>
            <a:fillRect/>
          </a:stretch>
        </p:blipFill>
        <p:spPr>
          <a:xfrm>
            <a:off x="5631561" y="3159252"/>
            <a:ext cx="802385" cy="802385"/>
          </a:xfrm>
          <a:prstGeom prst="rect">
            <a:avLst/>
          </a:prstGeom>
        </p:spPr>
      </p:pic>
      <p:sp>
        <p:nvSpPr>
          <p:cNvPr id="10" name="object 10"/>
          <p:cNvSpPr txBox="1"/>
          <p:nvPr/>
        </p:nvSpPr>
        <p:spPr>
          <a:xfrm>
            <a:off x="5170414" y="4045723"/>
            <a:ext cx="1724501" cy="1058110"/>
          </a:xfrm>
          <a:prstGeom prst="rect">
            <a:avLst/>
          </a:prstGeom>
        </p:spPr>
        <p:txBody>
          <a:bodyPr vert="horz" wrap="square" lIns="0" tIns="5715" rIns="0" bIns="0" rtlCol="0">
            <a:spAutoFit/>
          </a:bodyPr>
          <a:lstStyle/>
          <a:p>
            <a:pPr marL="9525" marR="3810" algn="ctr">
              <a:lnSpc>
                <a:spcPct val="101699"/>
              </a:lnSpc>
              <a:spcBef>
                <a:spcPts val="45"/>
              </a:spcBef>
            </a:pPr>
            <a:r>
              <a:rPr kern="0" dirty="0">
                <a:solidFill>
                  <a:srgbClr val="FFFFFF"/>
                </a:solidFill>
                <a:latin typeface="Calibri"/>
                <a:cs typeface="Calibri"/>
              </a:rPr>
              <a:t>Promote</a:t>
            </a:r>
            <a:r>
              <a:rPr kern="0" spc="113" dirty="0">
                <a:solidFill>
                  <a:srgbClr val="FFFFFF"/>
                </a:solidFill>
                <a:latin typeface="Calibri"/>
                <a:cs typeface="Calibri"/>
              </a:rPr>
              <a:t> </a:t>
            </a:r>
            <a:r>
              <a:rPr kern="0" spc="26" dirty="0">
                <a:solidFill>
                  <a:srgbClr val="FFFFFF"/>
                </a:solidFill>
                <a:latin typeface="Calibri"/>
                <a:cs typeface="Calibri"/>
              </a:rPr>
              <a:t>Equitable </a:t>
            </a:r>
            <a:r>
              <a:rPr kern="0" dirty="0">
                <a:solidFill>
                  <a:srgbClr val="FFFFFF"/>
                </a:solidFill>
                <a:latin typeface="Calibri"/>
                <a:cs typeface="Calibri"/>
              </a:rPr>
              <a:t>Growth</a:t>
            </a:r>
            <a:r>
              <a:rPr kern="0" spc="26" dirty="0">
                <a:solidFill>
                  <a:srgbClr val="FFFFFF"/>
                </a:solidFill>
                <a:latin typeface="Calibri"/>
                <a:cs typeface="Calibri"/>
              </a:rPr>
              <a:t> </a:t>
            </a:r>
            <a:r>
              <a:rPr kern="0" dirty="0">
                <a:solidFill>
                  <a:srgbClr val="FFFFFF"/>
                </a:solidFill>
                <a:latin typeface="Calibri"/>
                <a:cs typeface="Calibri"/>
              </a:rPr>
              <a:t>by</a:t>
            </a:r>
            <a:r>
              <a:rPr kern="0" spc="26" dirty="0">
                <a:solidFill>
                  <a:srgbClr val="FFFFFF"/>
                </a:solidFill>
                <a:latin typeface="Calibri"/>
                <a:cs typeface="Calibri"/>
              </a:rPr>
              <a:t> </a:t>
            </a:r>
            <a:r>
              <a:rPr kern="0" spc="-8" dirty="0">
                <a:solidFill>
                  <a:srgbClr val="FFFFFF"/>
                </a:solidFill>
                <a:latin typeface="Calibri"/>
                <a:cs typeface="Calibri"/>
              </a:rPr>
              <a:t>Empowering Workers,</a:t>
            </a:r>
            <a:r>
              <a:rPr kern="0" spc="375" dirty="0">
                <a:solidFill>
                  <a:srgbClr val="FFFFFF"/>
                </a:solidFill>
                <a:latin typeface="Calibri"/>
                <a:cs typeface="Calibri"/>
              </a:rPr>
              <a:t> </a:t>
            </a:r>
            <a:r>
              <a:rPr kern="0" spc="8" dirty="0">
                <a:solidFill>
                  <a:srgbClr val="FFFFFF"/>
                </a:solidFill>
                <a:latin typeface="Calibri"/>
                <a:cs typeface="Calibri"/>
              </a:rPr>
              <a:t>Entrepreneurs</a:t>
            </a:r>
            <a:r>
              <a:rPr kern="0" spc="158" dirty="0">
                <a:solidFill>
                  <a:srgbClr val="FFFFFF"/>
                </a:solidFill>
                <a:latin typeface="Calibri"/>
                <a:cs typeface="Calibri"/>
              </a:rPr>
              <a:t> </a:t>
            </a:r>
            <a:r>
              <a:rPr kern="0" spc="26" dirty="0">
                <a:solidFill>
                  <a:srgbClr val="FFFFFF"/>
                </a:solidFill>
                <a:latin typeface="Calibri"/>
                <a:cs typeface="Calibri"/>
              </a:rPr>
              <a:t>and </a:t>
            </a:r>
            <a:r>
              <a:rPr kern="0" spc="45" dirty="0">
                <a:solidFill>
                  <a:srgbClr val="FFFFFF"/>
                </a:solidFill>
                <a:latin typeface="Calibri"/>
                <a:cs typeface="Calibri"/>
              </a:rPr>
              <a:t>Communities</a:t>
            </a:r>
            <a:endParaRPr kern="0">
              <a:solidFill>
                <a:sysClr val="windowText" lastClr="000000"/>
              </a:solidFill>
              <a:latin typeface="Calibri"/>
              <a:cs typeface="Calibri"/>
            </a:endParaRPr>
          </a:p>
        </p:txBody>
      </p:sp>
      <p:pic>
        <p:nvPicPr>
          <p:cNvPr id="11" name="object 11"/>
          <p:cNvPicPr/>
          <p:nvPr/>
        </p:nvPicPr>
        <p:blipFill>
          <a:blip r:embed="rId5" cstate="print"/>
          <a:stretch>
            <a:fillRect/>
          </a:stretch>
        </p:blipFill>
        <p:spPr>
          <a:xfrm>
            <a:off x="7287768" y="3159252"/>
            <a:ext cx="802385" cy="802385"/>
          </a:xfrm>
          <a:prstGeom prst="rect">
            <a:avLst/>
          </a:prstGeom>
        </p:spPr>
      </p:pic>
      <p:sp>
        <p:nvSpPr>
          <p:cNvPr id="12" name="object 12"/>
          <p:cNvSpPr txBox="1"/>
          <p:nvPr/>
        </p:nvSpPr>
        <p:spPr>
          <a:xfrm>
            <a:off x="7195588" y="4045723"/>
            <a:ext cx="985838" cy="846194"/>
          </a:xfrm>
          <a:prstGeom prst="rect">
            <a:avLst/>
          </a:prstGeom>
        </p:spPr>
        <p:txBody>
          <a:bodyPr vert="horz" wrap="square" lIns="0" tIns="5715" rIns="0" bIns="0" rtlCol="0">
            <a:spAutoFit/>
          </a:bodyPr>
          <a:lstStyle/>
          <a:p>
            <a:pPr marL="9049" marR="3810" algn="ctr">
              <a:lnSpc>
                <a:spcPct val="101699"/>
              </a:lnSpc>
              <a:spcBef>
                <a:spcPts val="45"/>
              </a:spcBef>
            </a:pPr>
            <a:r>
              <a:rPr kern="0" spc="41" dirty="0">
                <a:solidFill>
                  <a:srgbClr val="FFFFFF"/>
                </a:solidFill>
                <a:latin typeface="Calibri"/>
                <a:cs typeface="Calibri"/>
              </a:rPr>
              <a:t>Build</a:t>
            </a:r>
            <a:r>
              <a:rPr kern="0" spc="-30" dirty="0">
                <a:solidFill>
                  <a:srgbClr val="FFFFFF"/>
                </a:solidFill>
                <a:latin typeface="Calibri"/>
                <a:cs typeface="Calibri"/>
              </a:rPr>
              <a:t> </a:t>
            </a:r>
            <a:r>
              <a:rPr kern="0" spc="38" dirty="0">
                <a:solidFill>
                  <a:srgbClr val="FFFFFF"/>
                </a:solidFill>
                <a:latin typeface="Calibri"/>
                <a:cs typeface="Calibri"/>
              </a:rPr>
              <a:t>Out</a:t>
            </a:r>
            <a:r>
              <a:rPr kern="0" spc="-34" dirty="0">
                <a:solidFill>
                  <a:srgbClr val="FFFFFF"/>
                </a:solidFill>
                <a:latin typeface="Calibri"/>
                <a:cs typeface="Calibri"/>
              </a:rPr>
              <a:t> </a:t>
            </a:r>
            <a:r>
              <a:rPr kern="0" spc="-19" dirty="0">
                <a:solidFill>
                  <a:srgbClr val="FFFFFF"/>
                </a:solidFill>
                <a:latin typeface="Calibri"/>
                <a:cs typeface="Calibri"/>
              </a:rPr>
              <a:t>the </a:t>
            </a:r>
            <a:r>
              <a:rPr kern="0" dirty="0">
                <a:solidFill>
                  <a:srgbClr val="FFFFFF"/>
                </a:solidFill>
                <a:latin typeface="Calibri"/>
                <a:cs typeface="Calibri"/>
              </a:rPr>
              <a:t>New</a:t>
            </a:r>
            <a:r>
              <a:rPr kern="0" spc="71" dirty="0">
                <a:solidFill>
                  <a:srgbClr val="FFFFFF"/>
                </a:solidFill>
                <a:latin typeface="Calibri"/>
                <a:cs typeface="Calibri"/>
              </a:rPr>
              <a:t> </a:t>
            </a:r>
            <a:r>
              <a:rPr kern="0" spc="60" dirty="0">
                <a:solidFill>
                  <a:srgbClr val="FFFFFF"/>
                </a:solidFill>
                <a:latin typeface="Calibri"/>
                <a:cs typeface="Calibri"/>
              </a:rPr>
              <a:t>Clean </a:t>
            </a:r>
            <a:r>
              <a:rPr kern="0" spc="-8" dirty="0">
                <a:solidFill>
                  <a:srgbClr val="FFFFFF"/>
                </a:solidFill>
                <a:latin typeface="Calibri"/>
                <a:cs typeface="Calibri"/>
              </a:rPr>
              <a:t>Energy </a:t>
            </a:r>
            <a:r>
              <a:rPr kern="0" spc="41" dirty="0">
                <a:solidFill>
                  <a:srgbClr val="FFFFFF"/>
                </a:solidFill>
                <a:latin typeface="Calibri"/>
                <a:cs typeface="Calibri"/>
              </a:rPr>
              <a:t>Economy</a:t>
            </a:r>
            <a:endParaRPr kern="0">
              <a:solidFill>
                <a:sysClr val="windowText" lastClr="000000"/>
              </a:solidFill>
              <a:latin typeface="Calibri"/>
              <a:cs typeface="Calibri"/>
            </a:endParaRPr>
          </a:p>
        </p:txBody>
      </p:sp>
      <p:sp>
        <p:nvSpPr>
          <p:cNvPr id="13" name="object 13"/>
          <p:cNvSpPr txBox="1">
            <a:spLocks noGrp="1"/>
          </p:cNvSpPr>
          <p:nvPr>
            <p:ph type="sldNum" sz="quarter" idx="7"/>
          </p:nvPr>
        </p:nvSpPr>
        <p:spPr>
          <a:xfrm>
            <a:off x="7224017" y="6460592"/>
            <a:ext cx="1809869" cy="307777"/>
          </a:xfrm>
          <a:prstGeom prst="rect">
            <a:avLst/>
          </a:prstGeom>
        </p:spPr>
        <p:txBody>
          <a:bodyPr vert="horz" wrap="square" lIns="0" tIns="0" rIns="0" bIns="0" rtlCol="0">
            <a:spAutoFit/>
          </a:bodyPr>
          <a:lstStyle/>
          <a:p>
            <a:pPr marL="9525">
              <a:lnSpc>
                <a:spcPts val="1248"/>
              </a:lnSpc>
            </a:pPr>
            <a:r>
              <a:rPr kern="0" dirty="0">
                <a:solidFill>
                  <a:prstClr val="white"/>
                </a:solidFill>
              </a:rPr>
              <a:t>Illinois’</a:t>
            </a:r>
            <a:r>
              <a:rPr kern="0" spc="-26" dirty="0">
                <a:solidFill>
                  <a:prstClr val="white"/>
                </a:solidFill>
              </a:rPr>
              <a:t> </a:t>
            </a:r>
            <a:r>
              <a:rPr kern="0" dirty="0">
                <a:solidFill>
                  <a:prstClr val="white"/>
                </a:solidFill>
              </a:rPr>
              <a:t>2024</a:t>
            </a:r>
            <a:r>
              <a:rPr kern="0" spc="-11" dirty="0">
                <a:solidFill>
                  <a:prstClr val="white"/>
                </a:solidFill>
              </a:rPr>
              <a:t> </a:t>
            </a:r>
            <a:r>
              <a:rPr kern="0" dirty="0">
                <a:solidFill>
                  <a:prstClr val="white"/>
                </a:solidFill>
              </a:rPr>
              <a:t>Economic</a:t>
            </a:r>
            <a:r>
              <a:rPr kern="0" spc="-30" dirty="0">
                <a:solidFill>
                  <a:prstClr val="white"/>
                </a:solidFill>
              </a:rPr>
              <a:t> </a:t>
            </a:r>
            <a:r>
              <a:rPr kern="0" dirty="0">
                <a:solidFill>
                  <a:prstClr val="white"/>
                </a:solidFill>
              </a:rPr>
              <a:t>Growth</a:t>
            </a:r>
            <a:r>
              <a:rPr kern="0" spc="-19" dirty="0">
                <a:solidFill>
                  <a:prstClr val="white"/>
                </a:solidFill>
              </a:rPr>
              <a:t> </a:t>
            </a:r>
            <a:r>
              <a:rPr kern="0" dirty="0">
                <a:solidFill>
                  <a:prstClr val="white"/>
                </a:solidFill>
              </a:rPr>
              <a:t>Plan</a:t>
            </a:r>
            <a:r>
              <a:rPr kern="0" spc="-30" dirty="0">
                <a:solidFill>
                  <a:prstClr val="white"/>
                </a:solidFill>
              </a:rPr>
              <a:t> </a:t>
            </a:r>
            <a:r>
              <a:rPr kern="0" dirty="0">
                <a:solidFill>
                  <a:prstClr val="white"/>
                </a:solidFill>
              </a:rPr>
              <a:t>|</a:t>
            </a:r>
            <a:r>
              <a:rPr kern="0" spc="-15" dirty="0">
                <a:solidFill>
                  <a:prstClr val="white"/>
                </a:solidFill>
              </a:rPr>
              <a:t> </a:t>
            </a:r>
            <a:fld id="{81D60167-4931-47E6-BA6A-407CBD079E47}" type="slidenum">
              <a:rPr kern="0" spc="-38" dirty="0">
                <a:solidFill>
                  <a:prstClr val="white"/>
                </a:solidFill>
              </a:rPr>
              <a:pPr marL="9525">
                <a:lnSpc>
                  <a:spcPts val="1248"/>
                </a:lnSpc>
              </a:pPr>
              <a:t>15</a:t>
            </a:fld>
            <a:endParaRPr kern="0" spc="-38"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620" y="857250"/>
            <a:ext cx="8755856" cy="4759643"/>
          </a:xfrm>
          <a:custGeom>
            <a:avLst/>
            <a:gdLst/>
            <a:ahLst/>
            <a:cxnLst/>
            <a:rect l="l" t="t" r="r" b="b"/>
            <a:pathLst>
              <a:path w="11674475" h="6346190">
                <a:moveTo>
                  <a:pt x="11673852" y="0"/>
                </a:moveTo>
                <a:lnTo>
                  <a:pt x="0" y="0"/>
                </a:lnTo>
                <a:lnTo>
                  <a:pt x="0" y="6345936"/>
                </a:lnTo>
                <a:lnTo>
                  <a:pt x="11673852" y="6345936"/>
                </a:lnTo>
                <a:lnTo>
                  <a:pt x="11673852" y="0"/>
                </a:lnTo>
                <a:close/>
              </a:path>
            </a:pathLst>
          </a:custGeom>
          <a:solidFill>
            <a:srgbClr val="0D4B6F"/>
          </a:solidFill>
        </p:spPr>
        <p:txBody>
          <a:bodyPr wrap="square" lIns="0" tIns="0" rIns="0" bIns="0" rtlCol="0"/>
          <a:lstStyle/>
          <a:p>
            <a:endParaRPr kern="0">
              <a:solidFill>
                <a:sysClr val="windowText" lastClr="000000"/>
              </a:solidFill>
            </a:endParaRPr>
          </a:p>
        </p:txBody>
      </p:sp>
      <p:sp>
        <p:nvSpPr>
          <p:cNvPr id="3" name="object 3"/>
          <p:cNvSpPr txBox="1">
            <a:spLocks noGrp="1"/>
          </p:cNvSpPr>
          <p:nvPr>
            <p:ph type="title"/>
          </p:nvPr>
        </p:nvSpPr>
        <p:spPr>
          <a:xfrm>
            <a:off x="2153897" y="1441203"/>
            <a:ext cx="2208893" cy="1118094"/>
          </a:xfrm>
          <a:prstGeom prst="rect">
            <a:avLst/>
          </a:prstGeom>
        </p:spPr>
        <p:txBody>
          <a:bodyPr vert="horz" wrap="square" lIns="0" tIns="10001" rIns="0" bIns="0" rtlCol="0">
            <a:spAutoFit/>
          </a:bodyPr>
          <a:lstStyle/>
          <a:p>
            <a:pPr marL="63818" marR="3810">
              <a:spcBef>
                <a:spcPts val="79"/>
              </a:spcBef>
            </a:pPr>
            <a:r>
              <a:rPr spc="-8" dirty="0"/>
              <a:t>Business </a:t>
            </a:r>
            <a:r>
              <a:rPr spc="-83" dirty="0"/>
              <a:t>Development </a:t>
            </a:r>
            <a:r>
              <a:rPr spc="-8" dirty="0"/>
              <a:t>Strategy</a:t>
            </a:r>
          </a:p>
        </p:txBody>
      </p:sp>
      <p:grpSp>
        <p:nvGrpSpPr>
          <p:cNvPr id="4" name="object 4"/>
          <p:cNvGrpSpPr/>
          <p:nvPr/>
        </p:nvGrpSpPr>
        <p:grpSpPr>
          <a:xfrm>
            <a:off x="4764024" y="1504188"/>
            <a:ext cx="544354" cy="544354"/>
            <a:chOff x="6352032" y="862583"/>
            <a:chExt cx="725805" cy="725805"/>
          </a:xfrm>
        </p:grpSpPr>
        <p:sp>
          <p:nvSpPr>
            <p:cNvPr id="5" name="object 5"/>
            <p:cNvSpPr/>
            <p:nvPr/>
          </p:nvSpPr>
          <p:spPr>
            <a:xfrm>
              <a:off x="6352032" y="862583"/>
              <a:ext cx="725805" cy="725805"/>
            </a:xfrm>
            <a:custGeom>
              <a:avLst/>
              <a:gdLst/>
              <a:ahLst/>
              <a:cxnLst/>
              <a:rect l="l" t="t" r="r" b="b"/>
              <a:pathLst>
                <a:path w="725804" h="725805">
                  <a:moveTo>
                    <a:pt x="362712" y="0"/>
                  </a:moveTo>
                  <a:lnTo>
                    <a:pt x="313494" y="3311"/>
                  </a:lnTo>
                  <a:lnTo>
                    <a:pt x="266289" y="12956"/>
                  </a:lnTo>
                  <a:lnTo>
                    <a:pt x="221529" y="28504"/>
                  </a:lnTo>
                  <a:lnTo>
                    <a:pt x="179645" y="49521"/>
                  </a:lnTo>
                  <a:lnTo>
                    <a:pt x="141070" y="75576"/>
                  </a:lnTo>
                  <a:lnTo>
                    <a:pt x="106237" y="106237"/>
                  </a:lnTo>
                  <a:lnTo>
                    <a:pt x="75576" y="141070"/>
                  </a:lnTo>
                  <a:lnTo>
                    <a:pt x="49521" y="179645"/>
                  </a:lnTo>
                  <a:lnTo>
                    <a:pt x="28504" y="221529"/>
                  </a:lnTo>
                  <a:lnTo>
                    <a:pt x="12956" y="266289"/>
                  </a:lnTo>
                  <a:lnTo>
                    <a:pt x="3311" y="313494"/>
                  </a:lnTo>
                  <a:lnTo>
                    <a:pt x="0" y="362712"/>
                  </a:lnTo>
                  <a:lnTo>
                    <a:pt x="3311" y="411929"/>
                  </a:lnTo>
                  <a:lnTo>
                    <a:pt x="12956" y="459134"/>
                  </a:lnTo>
                  <a:lnTo>
                    <a:pt x="28504" y="503894"/>
                  </a:lnTo>
                  <a:lnTo>
                    <a:pt x="49521" y="545778"/>
                  </a:lnTo>
                  <a:lnTo>
                    <a:pt x="75576" y="584353"/>
                  </a:lnTo>
                  <a:lnTo>
                    <a:pt x="106237" y="619186"/>
                  </a:lnTo>
                  <a:lnTo>
                    <a:pt x="141070" y="649847"/>
                  </a:lnTo>
                  <a:lnTo>
                    <a:pt x="179645" y="675902"/>
                  </a:lnTo>
                  <a:lnTo>
                    <a:pt x="221529" y="696919"/>
                  </a:lnTo>
                  <a:lnTo>
                    <a:pt x="266289" y="712467"/>
                  </a:lnTo>
                  <a:lnTo>
                    <a:pt x="313494" y="722112"/>
                  </a:lnTo>
                  <a:lnTo>
                    <a:pt x="362712" y="725424"/>
                  </a:lnTo>
                  <a:lnTo>
                    <a:pt x="411929" y="722112"/>
                  </a:lnTo>
                  <a:lnTo>
                    <a:pt x="459134" y="712467"/>
                  </a:lnTo>
                  <a:lnTo>
                    <a:pt x="503894" y="696919"/>
                  </a:lnTo>
                  <a:lnTo>
                    <a:pt x="545778" y="675902"/>
                  </a:lnTo>
                  <a:lnTo>
                    <a:pt x="584353" y="649847"/>
                  </a:lnTo>
                  <a:lnTo>
                    <a:pt x="619186" y="619186"/>
                  </a:lnTo>
                  <a:lnTo>
                    <a:pt x="649847" y="584353"/>
                  </a:lnTo>
                  <a:lnTo>
                    <a:pt x="675902" y="545778"/>
                  </a:lnTo>
                  <a:lnTo>
                    <a:pt x="696919" y="503894"/>
                  </a:lnTo>
                  <a:lnTo>
                    <a:pt x="712467" y="459134"/>
                  </a:lnTo>
                  <a:lnTo>
                    <a:pt x="722112" y="411929"/>
                  </a:lnTo>
                  <a:lnTo>
                    <a:pt x="725424" y="362712"/>
                  </a:lnTo>
                  <a:lnTo>
                    <a:pt x="722112" y="313494"/>
                  </a:lnTo>
                  <a:lnTo>
                    <a:pt x="712467" y="266289"/>
                  </a:lnTo>
                  <a:lnTo>
                    <a:pt x="696919" y="221529"/>
                  </a:lnTo>
                  <a:lnTo>
                    <a:pt x="675902" y="179645"/>
                  </a:lnTo>
                  <a:lnTo>
                    <a:pt x="649847" y="141070"/>
                  </a:lnTo>
                  <a:lnTo>
                    <a:pt x="619186" y="106237"/>
                  </a:lnTo>
                  <a:lnTo>
                    <a:pt x="584353" y="75576"/>
                  </a:lnTo>
                  <a:lnTo>
                    <a:pt x="545778" y="49521"/>
                  </a:lnTo>
                  <a:lnTo>
                    <a:pt x="503894" y="28504"/>
                  </a:lnTo>
                  <a:lnTo>
                    <a:pt x="459134" y="12956"/>
                  </a:lnTo>
                  <a:lnTo>
                    <a:pt x="411929" y="3311"/>
                  </a:lnTo>
                  <a:lnTo>
                    <a:pt x="36271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6" name="object 6"/>
            <p:cNvPicPr/>
            <p:nvPr/>
          </p:nvPicPr>
          <p:blipFill>
            <a:blip r:embed="rId2" cstate="print"/>
            <a:stretch>
              <a:fillRect/>
            </a:stretch>
          </p:blipFill>
          <p:spPr>
            <a:xfrm>
              <a:off x="6449568" y="960120"/>
              <a:ext cx="530351" cy="530351"/>
            </a:xfrm>
            <a:prstGeom prst="rect">
              <a:avLst/>
            </a:prstGeom>
          </p:spPr>
        </p:pic>
      </p:grpSp>
      <p:sp>
        <p:nvSpPr>
          <p:cNvPr id="7" name="object 7"/>
          <p:cNvSpPr txBox="1"/>
          <p:nvPr/>
        </p:nvSpPr>
        <p:spPr>
          <a:xfrm>
            <a:off x="5414445" y="1651929"/>
            <a:ext cx="1112044" cy="217367"/>
          </a:xfrm>
          <a:prstGeom prst="rect">
            <a:avLst/>
          </a:prstGeom>
        </p:spPr>
        <p:txBody>
          <a:bodyPr vert="horz" wrap="square" lIns="0" tIns="9525" rIns="0" bIns="0" rtlCol="0">
            <a:spAutoFit/>
          </a:bodyPr>
          <a:lstStyle/>
          <a:p>
            <a:pPr marL="9525">
              <a:spcBef>
                <a:spcPts val="75"/>
              </a:spcBef>
            </a:pPr>
            <a:r>
              <a:rPr kern="0" spc="38" dirty="0">
                <a:solidFill>
                  <a:srgbClr val="FFFFFF"/>
                </a:solidFill>
                <a:latin typeface="Calibri"/>
                <a:cs typeface="Calibri"/>
              </a:rPr>
              <a:t>Site</a:t>
            </a:r>
            <a:r>
              <a:rPr kern="0" spc="-23" dirty="0">
                <a:solidFill>
                  <a:srgbClr val="FFFFFF"/>
                </a:solidFill>
                <a:latin typeface="Calibri"/>
                <a:cs typeface="Calibri"/>
              </a:rPr>
              <a:t> </a:t>
            </a:r>
            <a:r>
              <a:rPr kern="0" spc="49" dirty="0">
                <a:solidFill>
                  <a:srgbClr val="FFFFFF"/>
                </a:solidFill>
                <a:latin typeface="Calibri"/>
                <a:cs typeface="Calibri"/>
              </a:rPr>
              <a:t>Readiness</a:t>
            </a:r>
            <a:endParaRPr kern="0">
              <a:solidFill>
                <a:sysClr val="windowText" lastClr="000000"/>
              </a:solidFill>
              <a:latin typeface="Calibri"/>
              <a:cs typeface="Calibri"/>
            </a:endParaRPr>
          </a:p>
        </p:txBody>
      </p:sp>
      <p:grpSp>
        <p:nvGrpSpPr>
          <p:cNvPr id="8" name="object 8"/>
          <p:cNvGrpSpPr/>
          <p:nvPr/>
        </p:nvGrpSpPr>
        <p:grpSpPr>
          <a:xfrm>
            <a:off x="6927723" y="1504188"/>
            <a:ext cx="544354" cy="544354"/>
            <a:chOff x="9236964" y="862583"/>
            <a:chExt cx="725805" cy="725805"/>
          </a:xfrm>
        </p:grpSpPr>
        <p:sp>
          <p:nvSpPr>
            <p:cNvPr id="9" name="object 9"/>
            <p:cNvSpPr/>
            <p:nvPr/>
          </p:nvSpPr>
          <p:spPr>
            <a:xfrm>
              <a:off x="9236964" y="862583"/>
              <a:ext cx="725805" cy="725805"/>
            </a:xfrm>
            <a:custGeom>
              <a:avLst/>
              <a:gdLst/>
              <a:ahLst/>
              <a:cxnLst/>
              <a:rect l="l" t="t" r="r" b="b"/>
              <a:pathLst>
                <a:path w="725804" h="725805">
                  <a:moveTo>
                    <a:pt x="362712" y="0"/>
                  </a:moveTo>
                  <a:lnTo>
                    <a:pt x="313494" y="3311"/>
                  </a:lnTo>
                  <a:lnTo>
                    <a:pt x="266289" y="12956"/>
                  </a:lnTo>
                  <a:lnTo>
                    <a:pt x="221529" y="28504"/>
                  </a:lnTo>
                  <a:lnTo>
                    <a:pt x="179645" y="49521"/>
                  </a:lnTo>
                  <a:lnTo>
                    <a:pt x="141070" y="75576"/>
                  </a:lnTo>
                  <a:lnTo>
                    <a:pt x="106237" y="106237"/>
                  </a:lnTo>
                  <a:lnTo>
                    <a:pt x="75576" y="141070"/>
                  </a:lnTo>
                  <a:lnTo>
                    <a:pt x="49521" y="179645"/>
                  </a:lnTo>
                  <a:lnTo>
                    <a:pt x="28504" y="221529"/>
                  </a:lnTo>
                  <a:lnTo>
                    <a:pt x="12956" y="266289"/>
                  </a:lnTo>
                  <a:lnTo>
                    <a:pt x="3311" y="313494"/>
                  </a:lnTo>
                  <a:lnTo>
                    <a:pt x="0" y="362712"/>
                  </a:lnTo>
                  <a:lnTo>
                    <a:pt x="3311" y="411929"/>
                  </a:lnTo>
                  <a:lnTo>
                    <a:pt x="12956" y="459134"/>
                  </a:lnTo>
                  <a:lnTo>
                    <a:pt x="28504" y="503894"/>
                  </a:lnTo>
                  <a:lnTo>
                    <a:pt x="49521" y="545778"/>
                  </a:lnTo>
                  <a:lnTo>
                    <a:pt x="75576" y="584353"/>
                  </a:lnTo>
                  <a:lnTo>
                    <a:pt x="106237" y="619186"/>
                  </a:lnTo>
                  <a:lnTo>
                    <a:pt x="141070" y="649847"/>
                  </a:lnTo>
                  <a:lnTo>
                    <a:pt x="179645" y="675902"/>
                  </a:lnTo>
                  <a:lnTo>
                    <a:pt x="221529" y="696919"/>
                  </a:lnTo>
                  <a:lnTo>
                    <a:pt x="266289" y="712467"/>
                  </a:lnTo>
                  <a:lnTo>
                    <a:pt x="313494" y="722112"/>
                  </a:lnTo>
                  <a:lnTo>
                    <a:pt x="362712" y="725424"/>
                  </a:lnTo>
                  <a:lnTo>
                    <a:pt x="411929" y="722112"/>
                  </a:lnTo>
                  <a:lnTo>
                    <a:pt x="459134" y="712467"/>
                  </a:lnTo>
                  <a:lnTo>
                    <a:pt x="503894" y="696919"/>
                  </a:lnTo>
                  <a:lnTo>
                    <a:pt x="545778" y="675902"/>
                  </a:lnTo>
                  <a:lnTo>
                    <a:pt x="584353" y="649847"/>
                  </a:lnTo>
                  <a:lnTo>
                    <a:pt x="619186" y="619186"/>
                  </a:lnTo>
                  <a:lnTo>
                    <a:pt x="649847" y="584353"/>
                  </a:lnTo>
                  <a:lnTo>
                    <a:pt x="675902" y="545778"/>
                  </a:lnTo>
                  <a:lnTo>
                    <a:pt x="696919" y="503894"/>
                  </a:lnTo>
                  <a:lnTo>
                    <a:pt x="712467" y="459134"/>
                  </a:lnTo>
                  <a:lnTo>
                    <a:pt x="722112" y="411929"/>
                  </a:lnTo>
                  <a:lnTo>
                    <a:pt x="725424" y="362712"/>
                  </a:lnTo>
                  <a:lnTo>
                    <a:pt x="722112" y="313494"/>
                  </a:lnTo>
                  <a:lnTo>
                    <a:pt x="712467" y="266289"/>
                  </a:lnTo>
                  <a:lnTo>
                    <a:pt x="696919" y="221529"/>
                  </a:lnTo>
                  <a:lnTo>
                    <a:pt x="675902" y="179645"/>
                  </a:lnTo>
                  <a:lnTo>
                    <a:pt x="649847" y="141070"/>
                  </a:lnTo>
                  <a:lnTo>
                    <a:pt x="619186" y="106237"/>
                  </a:lnTo>
                  <a:lnTo>
                    <a:pt x="584353" y="75576"/>
                  </a:lnTo>
                  <a:lnTo>
                    <a:pt x="545778" y="49521"/>
                  </a:lnTo>
                  <a:lnTo>
                    <a:pt x="503894" y="28504"/>
                  </a:lnTo>
                  <a:lnTo>
                    <a:pt x="459134" y="12956"/>
                  </a:lnTo>
                  <a:lnTo>
                    <a:pt x="411929" y="3311"/>
                  </a:lnTo>
                  <a:lnTo>
                    <a:pt x="36271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0" name="object 10"/>
            <p:cNvPicPr/>
            <p:nvPr/>
          </p:nvPicPr>
          <p:blipFill>
            <a:blip r:embed="rId3" cstate="print"/>
            <a:stretch>
              <a:fillRect/>
            </a:stretch>
          </p:blipFill>
          <p:spPr>
            <a:xfrm>
              <a:off x="9302496" y="928116"/>
              <a:ext cx="594359" cy="595883"/>
            </a:xfrm>
            <a:prstGeom prst="rect">
              <a:avLst/>
            </a:prstGeom>
          </p:spPr>
        </p:pic>
      </p:grpSp>
      <p:sp>
        <p:nvSpPr>
          <p:cNvPr id="11" name="object 11"/>
          <p:cNvSpPr txBox="1"/>
          <p:nvPr/>
        </p:nvSpPr>
        <p:spPr>
          <a:xfrm>
            <a:off x="7578337" y="1547297"/>
            <a:ext cx="1194435" cy="422360"/>
          </a:xfrm>
          <a:prstGeom prst="rect">
            <a:avLst/>
          </a:prstGeom>
        </p:spPr>
        <p:txBody>
          <a:bodyPr vert="horz" wrap="square" lIns="0" tIns="5715" rIns="0" bIns="0" rtlCol="0">
            <a:spAutoFit/>
          </a:bodyPr>
          <a:lstStyle/>
          <a:p>
            <a:pPr marL="9525" marR="3810">
              <a:lnSpc>
                <a:spcPct val="101699"/>
              </a:lnSpc>
              <a:spcBef>
                <a:spcPts val="45"/>
              </a:spcBef>
            </a:pPr>
            <a:r>
              <a:rPr kern="0" spc="53" dirty="0">
                <a:solidFill>
                  <a:srgbClr val="FFFFFF"/>
                </a:solidFill>
                <a:latin typeface="Calibri"/>
                <a:cs typeface="Calibri"/>
              </a:rPr>
              <a:t>Customized</a:t>
            </a:r>
            <a:r>
              <a:rPr kern="0" spc="-23" dirty="0">
                <a:solidFill>
                  <a:srgbClr val="FFFFFF"/>
                </a:solidFill>
                <a:latin typeface="Calibri"/>
                <a:cs typeface="Calibri"/>
              </a:rPr>
              <a:t> </a:t>
            </a:r>
            <a:r>
              <a:rPr kern="0" spc="-19" dirty="0">
                <a:solidFill>
                  <a:srgbClr val="FFFFFF"/>
                </a:solidFill>
                <a:latin typeface="Calibri"/>
                <a:cs typeface="Calibri"/>
              </a:rPr>
              <a:t>Job </a:t>
            </a:r>
            <a:r>
              <a:rPr kern="0" spc="-8" dirty="0">
                <a:solidFill>
                  <a:srgbClr val="FFFFFF"/>
                </a:solidFill>
                <a:latin typeface="Calibri"/>
                <a:cs typeface="Calibri"/>
              </a:rPr>
              <a:t>training</a:t>
            </a:r>
            <a:endParaRPr kern="0">
              <a:solidFill>
                <a:sysClr val="windowText" lastClr="000000"/>
              </a:solidFill>
              <a:latin typeface="Calibri"/>
              <a:cs typeface="Calibri"/>
            </a:endParaRPr>
          </a:p>
        </p:txBody>
      </p:sp>
      <p:grpSp>
        <p:nvGrpSpPr>
          <p:cNvPr id="12" name="object 12"/>
          <p:cNvGrpSpPr/>
          <p:nvPr/>
        </p:nvGrpSpPr>
        <p:grpSpPr>
          <a:xfrm>
            <a:off x="4764024" y="2812923"/>
            <a:ext cx="544354" cy="544354"/>
            <a:chOff x="6352032" y="2607564"/>
            <a:chExt cx="725805" cy="725805"/>
          </a:xfrm>
        </p:grpSpPr>
        <p:sp>
          <p:nvSpPr>
            <p:cNvPr id="13" name="object 13"/>
            <p:cNvSpPr/>
            <p:nvPr/>
          </p:nvSpPr>
          <p:spPr>
            <a:xfrm>
              <a:off x="6352032" y="2607564"/>
              <a:ext cx="725805" cy="725805"/>
            </a:xfrm>
            <a:custGeom>
              <a:avLst/>
              <a:gdLst/>
              <a:ahLst/>
              <a:cxnLst/>
              <a:rect l="l" t="t" r="r" b="b"/>
              <a:pathLst>
                <a:path w="725804" h="725804">
                  <a:moveTo>
                    <a:pt x="362712" y="0"/>
                  </a:moveTo>
                  <a:lnTo>
                    <a:pt x="313494" y="3311"/>
                  </a:lnTo>
                  <a:lnTo>
                    <a:pt x="266289" y="12956"/>
                  </a:lnTo>
                  <a:lnTo>
                    <a:pt x="221529" y="28504"/>
                  </a:lnTo>
                  <a:lnTo>
                    <a:pt x="179645" y="49521"/>
                  </a:lnTo>
                  <a:lnTo>
                    <a:pt x="141070" y="75576"/>
                  </a:lnTo>
                  <a:lnTo>
                    <a:pt x="106237" y="106237"/>
                  </a:lnTo>
                  <a:lnTo>
                    <a:pt x="75576" y="141070"/>
                  </a:lnTo>
                  <a:lnTo>
                    <a:pt x="49521" y="179645"/>
                  </a:lnTo>
                  <a:lnTo>
                    <a:pt x="28504" y="221529"/>
                  </a:lnTo>
                  <a:lnTo>
                    <a:pt x="12956" y="266289"/>
                  </a:lnTo>
                  <a:lnTo>
                    <a:pt x="3311" y="313494"/>
                  </a:lnTo>
                  <a:lnTo>
                    <a:pt x="0" y="362712"/>
                  </a:lnTo>
                  <a:lnTo>
                    <a:pt x="3311" y="411929"/>
                  </a:lnTo>
                  <a:lnTo>
                    <a:pt x="12956" y="459134"/>
                  </a:lnTo>
                  <a:lnTo>
                    <a:pt x="28504" y="503894"/>
                  </a:lnTo>
                  <a:lnTo>
                    <a:pt x="49521" y="545778"/>
                  </a:lnTo>
                  <a:lnTo>
                    <a:pt x="75576" y="584353"/>
                  </a:lnTo>
                  <a:lnTo>
                    <a:pt x="106237" y="619186"/>
                  </a:lnTo>
                  <a:lnTo>
                    <a:pt x="141070" y="649847"/>
                  </a:lnTo>
                  <a:lnTo>
                    <a:pt x="179645" y="675902"/>
                  </a:lnTo>
                  <a:lnTo>
                    <a:pt x="221529" y="696919"/>
                  </a:lnTo>
                  <a:lnTo>
                    <a:pt x="266289" y="712467"/>
                  </a:lnTo>
                  <a:lnTo>
                    <a:pt x="313494" y="722112"/>
                  </a:lnTo>
                  <a:lnTo>
                    <a:pt x="362712" y="725424"/>
                  </a:lnTo>
                  <a:lnTo>
                    <a:pt x="411929" y="722112"/>
                  </a:lnTo>
                  <a:lnTo>
                    <a:pt x="459134" y="712467"/>
                  </a:lnTo>
                  <a:lnTo>
                    <a:pt x="503894" y="696919"/>
                  </a:lnTo>
                  <a:lnTo>
                    <a:pt x="545778" y="675902"/>
                  </a:lnTo>
                  <a:lnTo>
                    <a:pt x="584353" y="649847"/>
                  </a:lnTo>
                  <a:lnTo>
                    <a:pt x="619186" y="619186"/>
                  </a:lnTo>
                  <a:lnTo>
                    <a:pt x="649847" y="584353"/>
                  </a:lnTo>
                  <a:lnTo>
                    <a:pt x="675902" y="545778"/>
                  </a:lnTo>
                  <a:lnTo>
                    <a:pt x="696919" y="503894"/>
                  </a:lnTo>
                  <a:lnTo>
                    <a:pt x="712467" y="459134"/>
                  </a:lnTo>
                  <a:lnTo>
                    <a:pt x="722112" y="411929"/>
                  </a:lnTo>
                  <a:lnTo>
                    <a:pt x="725424" y="362712"/>
                  </a:lnTo>
                  <a:lnTo>
                    <a:pt x="722112" y="313494"/>
                  </a:lnTo>
                  <a:lnTo>
                    <a:pt x="712467" y="266289"/>
                  </a:lnTo>
                  <a:lnTo>
                    <a:pt x="696919" y="221529"/>
                  </a:lnTo>
                  <a:lnTo>
                    <a:pt x="675902" y="179645"/>
                  </a:lnTo>
                  <a:lnTo>
                    <a:pt x="649847" y="141070"/>
                  </a:lnTo>
                  <a:lnTo>
                    <a:pt x="619186" y="106237"/>
                  </a:lnTo>
                  <a:lnTo>
                    <a:pt x="584353" y="75576"/>
                  </a:lnTo>
                  <a:lnTo>
                    <a:pt x="545778" y="49521"/>
                  </a:lnTo>
                  <a:lnTo>
                    <a:pt x="503894" y="28504"/>
                  </a:lnTo>
                  <a:lnTo>
                    <a:pt x="459134" y="12956"/>
                  </a:lnTo>
                  <a:lnTo>
                    <a:pt x="411929" y="3311"/>
                  </a:lnTo>
                  <a:lnTo>
                    <a:pt x="36271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4" name="object 14"/>
            <p:cNvPicPr/>
            <p:nvPr/>
          </p:nvPicPr>
          <p:blipFill>
            <a:blip r:embed="rId4" cstate="print"/>
            <a:stretch>
              <a:fillRect/>
            </a:stretch>
          </p:blipFill>
          <p:spPr>
            <a:xfrm>
              <a:off x="6449568" y="2705100"/>
              <a:ext cx="530351" cy="530351"/>
            </a:xfrm>
            <a:prstGeom prst="rect">
              <a:avLst/>
            </a:prstGeom>
          </p:spPr>
        </p:pic>
      </p:grpSp>
      <p:sp>
        <p:nvSpPr>
          <p:cNvPr id="15" name="object 15"/>
          <p:cNvSpPr txBox="1"/>
          <p:nvPr/>
        </p:nvSpPr>
        <p:spPr>
          <a:xfrm>
            <a:off x="5414445" y="2437255"/>
            <a:ext cx="1125379" cy="1270028"/>
          </a:xfrm>
          <a:prstGeom prst="rect">
            <a:avLst/>
          </a:prstGeom>
        </p:spPr>
        <p:txBody>
          <a:bodyPr vert="horz" wrap="square" lIns="0" tIns="5715" rIns="0" bIns="0" rtlCol="0">
            <a:spAutoFit/>
          </a:bodyPr>
          <a:lstStyle/>
          <a:p>
            <a:pPr marL="9525" marR="3810">
              <a:lnSpc>
                <a:spcPct val="101699"/>
              </a:lnSpc>
              <a:spcBef>
                <a:spcPts val="45"/>
              </a:spcBef>
            </a:pPr>
            <a:r>
              <a:rPr kern="0" spc="-8" dirty="0">
                <a:solidFill>
                  <a:srgbClr val="FFFFFF"/>
                </a:solidFill>
                <a:latin typeface="Calibri"/>
                <a:cs typeface="Calibri"/>
              </a:rPr>
              <a:t>Strengthening </a:t>
            </a:r>
            <a:r>
              <a:rPr kern="0" spc="45" dirty="0">
                <a:solidFill>
                  <a:srgbClr val="FFFFFF"/>
                </a:solidFill>
                <a:latin typeface="Calibri"/>
                <a:cs typeface="Calibri"/>
              </a:rPr>
              <a:t>and</a:t>
            </a:r>
            <a:r>
              <a:rPr kern="0" spc="-30" dirty="0">
                <a:solidFill>
                  <a:srgbClr val="FFFFFF"/>
                </a:solidFill>
                <a:latin typeface="Calibri"/>
                <a:cs typeface="Calibri"/>
              </a:rPr>
              <a:t> </a:t>
            </a:r>
            <a:r>
              <a:rPr kern="0" spc="-8" dirty="0">
                <a:solidFill>
                  <a:srgbClr val="FFFFFF"/>
                </a:solidFill>
                <a:latin typeface="Calibri"/>
                <a:cs typeface="Calibri"/>
              </a:rPr>
              <a:t>Leveraging Unified </a:t>
            </a:r>
            <a:r>
              <a:rPr kern="0" spc="56" dirty="0">
                <a:solidFill>
                  <a:srgbClr val="FFFFFF"/>
                </a:solidFill>
                <a:latin typeface="Calibri"/>
                <a:cs typeface="Calibri"/>
              </a:rPr>
              <a:t>Economic </a:t>
            </a:r>
            <a:r>
              <a:rPr kern="0" spc="-8" dirty="0">
                <a:solidFill>
                  <a:srgbClr val="FFFFFF"/>
                </a:solidFill>
                <a:latin typeface="Calibri"/>
                <a:cs typeface="Calibri"/>
              </a:rPr>
              <a:t>Development </a:t>
            </a:r>
            <a:r>
              <a:rPr kern="0" spc="26" dirty="0">
                <a:solidFill>
                  <a:srgbClr val="FFFFFF"/>
                </a:solidFill>
                <a:latin typeface="Calibri"/>
                <a:cs typeface="Calibri"/>
              </a:rPr>
              <a:t>Partnerships</a:t>
            </a:r>
            <a:endParaRPr kern="0">
              <a:solidFill>
                <a:sysClr val="windowText" lastClr="000000"/>
              </a:solidFill>
              <a:latin typeface="Calibri"/>
              <a:cs typeface="Calibri"/>
            </a:endParaRPr>
          </a:p>
        </p:txBody>
      </p:sp>
      <p:grpSp>
        <p:nvGrpSpPr>
          <p:cNvPr id="16" name="object 16"/>
          <p:cNvGrpSpPr/>
          <p:nvPr/>
        </p:nvGrpSpPr>
        <p:grpSpPr>
          <a:xfrm>
            <a:off x="6927723" y="2812923"/>
            <a:ext cx="544354" cy="544354"/>
            <a:chOff x="9236964" y="2607564"/>
            <a:chExt cx="725805" cy="725805"/>
          </a:xfrm>
        </p:grpSpPr>
        <p:sp>
          <p:nvSpPr>
            <p:cNvPr id="17" name="object 17"/>
            <p:cNvSpPr/>
            <p:nvPr/>
          </p:nvSpPr>
          <p:spPr>
            <a:xfrm>
              <a:off x="9236964" y="2607564"/>
              <a:ext cx="725805" cy="725805"/>
            </a:xfrm>
            <a:custGeom>
              <a:avLst/>
              <a:gdLst/>
              <a:ahLst/>
              <a:cxnLst/>
              <a:rect l="l" t="t" r="r" b="b"/>
              <a:pathLst>
                <a:path w="725804" h="725804">
                  <a:moveTo>
                    <a:pt x="362712" y="0"/>
                  </a:moveTo>
                  <a:lnTo>
                    <a:pt x="313494" y="3311"/>
                  </a:lnTo>
                  <a:lnTo>
                    <a:pt x="266289" y="12956"/>
                  </a:lnTo>
                  <a:lnTo>
                    <a:pt x="221529" y="28504"/>
                  </a:lnTo>
                  <a:lnTo>
                    <a:pt x="179645" y="49521"/>
                  </a:lnTo>
                  <a:lnTo>
                    <a:pt x="141070" y="75576"/>
                  </a:lnTo>
                  <a:lnTo>
                    <a:pt x="106237" y="106237"/>
                  </a:lnTo>
                  <a:lnTo>
                    <a:pt x="75576" y="141070"/>
                  </a:lnTo>
                  <a:lnTo>
                    <a:pt x="49521" y="179645"/>
                  </a:lnTo>
                  <a:lnTo>
                    <a:pt x="28504" y="221529"/>
                  </a:lnTo>
                  <a:lnTo>
                    <a:pt x="12956" y="266289"/>
                  </a:lnTo>
                  <a:lnTo>
                    <a:pt x="3311" y="313494"/>
                  </a:lnTo>
                  <a:lnTo>
                    <a:pt x="0" y="362712"/>
                  </a:lnTo>
                  <a:lnTo>
                    <a:pt x="3311" y="411929"/>
                  </a:lnTo>
                  <a:lnTo>
                    <a:pt x="12956" y="459134"/>
                  </a:lnTo>
                  <a:lnTo>
                    <a:pt x="28504" y="503894"/>
                  </a:lnTo>
                  <a:lnTo>
                    <a:pt x="49521" y="545778"/>
                  </a:lnTo>
                  <a:lnTo>
                    <a:pt x="75576" y="584353"/>
                  </a:lnTo>
                  <a:lnTo>
                    <a:pt x="106237" y="619186"/>
                  </a:lnTo>
                  <a:lnTo>
                    <a:pt x="141070" y="649847"/>
                  </a:lnTo>
                  <a:lnTo>
                    <a:pt x="179645" y="675902"/>
                  </a:lnTo>
                  <a:lnTo>
                    <a:pt x="221529" y="696919"/>
                  </a:lnTo>
                  <a:lnTo>
                    <a:pt x="266289" y="712467"/>
                  </a:lnTo>
                  <a:lnTo>
                    <a:pt x="313494" y="722112"/>
                  </a:lnTo>
                  <a:lnTo>
                    <a:pt x="362712" y="725424"/>
                  </a:lnTo>
                  <a:lnTo>
                    <a:pt x="411929" y="722112"/>
                  </a:lnTo>
                  <a:lnTo>
                    <a:pt x="459134" y="712467"/>
                  </a:lnTo>
                  <a:lnTo>
                    <a:pt x="503894" y="696919"/>
                  </a:lnTo>
                  <a:lnTo>
                    <a:pt x="545778" y="675902"/>
                  </a:lnTo>
                  <a:lnTo>
                    <a:pt x="584353" y="649847"/>
                  </a:lnTo>
                  <a:lnTo>
                    <a:pt x="619186" y="619186"/>
                  </a:lnTo>
                  <a:lnTo>
                    <a:pt x="649847" y="584353"/>
                  </a:lnTo>
                  <a:lnTo>
                    <a:pt x="675902" y="545778"/>
                  </a:lnTo>
                  <a:lnTo>
                    <a:pt x="696919" y="503894"/>
                  </a:lnTo>
                  <a:lnTo>
                    <a:pt x="712467" y="459134"/>
                  </a:lnTo>
                  <a:lnTo>
                    <a:pt x="722112" y="411929"/>
                  </a:lnTo>
                  <a:lnTo>
                    <a:pt x="725424" y="362712"/>
                  </a:lnTo>
                  <a:lnTo>
                    <a:pt x="722112" y="313494"/>
                  </a:lnTo>
                  <a:lnTo>
                    <a:pt x="712467" y="266289"/>
                  </a:lnTo>
                  <a:lnTo>
                    <a:pt x="696919" y="221529"/>
                  </a:lnTo>
                  <a:lnTo>
                    <a:pt x="675902" y="179645"/>
                  </a:lnTo>
                  <a:lnTo>
                    <a:pt x="649847" y="141070"/>
                  </a:lnTo>
                  <a:lnTo>
                    <a:pt x="619186" y="106237"/>
                  </a:lnTo>
                  <a:lnTo>
                    <a:pt x="584353" y="75576"/>
                  </a:lnTo>
                  <a:lnTo>
                    <a:pt x="545778" y="49521"/>
                  </a:lnTo>
                  <a:lnTo>
                    <a:pt x="503894" y="28504"/>
                  </a:lnTo>
                  <a:lnTo>
                    <a:pt x="459134" y="12956"/>
                  </a:lnTo>
                  <a:lnTo>
                    <a:pt x="411929" y="3311"/>
                  </a:lnTo>
                  <a:lnTo>
                    <a:pt x="36271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8" name="object 18"/>
            <p:cNvPicPr/>
            <p:nvPr/>
          </p:nvPicPr>
          <p:blipFill>
            <a:blip r:embed="rId5" cstate="print"/>
            <a:stretch>
              <a:fillRect/>
            </a:stretch>
          </p:blipFill>
          <p:spPr>
            <a:xfrm>
              <a:off x="9302496" y="2671572"/>
              <a:ext cx="594359" cy="595883"/>
            </a:xfrm>
            <a:prstGeom prst="rect">
              <a:avLst/>
            </a:prstGeom>
          </p:spPr>
        </p:pic>
      </p:grpSp>
      <p:sp>
        <p:nvSpPr>
          <p:cNvPr id="19" name="object 19"/>
          <p:cNvSpPr txBox="1"/>
          <p:nvPr/>
        </p:nvSpPr>
        <p:spPr>
          <a:xfrm>
            <a:off x="7578337" y="2751152"/>
            <a:ext cx="1243489" cy="634276"/>
          </a:xfrm>
          <a:prstGeom prst="rect">
            <a:avLst/>
          </a:prstGeom>
        </p:spPr>
        <p:txBody>
          <a:bodyPr vert="horz" wrap="square" lIns="0" tIns="5715" rIns="0" bIns="0" rtlCol="0">
            <a:spAutoFit/>
          </a:bodyPr>
          <a:lstStyle/>
          <a:p>
            <a:pPr marL="9525" marR="3810">
              <a:lnSpc>
                <a:spcPct val="101699"/>
              </a:lnSpc>
              <a:spcBef>
                <a:spcPts val="45"/>
              </a:spcBef>
            </a:pPr>
            <a:r>
              <a:rPr kern="0" spc="41" dirty="0">
                <a:solidFill>
                  <a:srgbClr val="FFFFFF"/>
                </a:solidFill>
                <a:latin typeface="Calibri"/>
                <a:cs typeface="Calibri"/>
              </a:rPr>
              <a:t>Build</a:t>
            </a:r>
            <a:r>
              <a:rPr kern="0" spc="-30" dirty="0">
                <a:solidFill>
                  <a:srgbClr val="FFFFFF"/>
                </a:solidFill>
                <a:latin typeface="Calibri"/>
                <a:cs typeface="Calibri"/>
              </a:rPr>
              <a:t> </a:t>
            </a:r>
            <a:r>
              <a:rPr kern="0" spc="38" dirty="0">
                <a:solidFill>
                  <a:srgbClr val="FFFFFF"/>
                </a:solidFill>
                <a:latin typeface="Calibri"/>
                <a:cs typeface="Calibri"/>
              </a:rPr>
              <a:t>Out</a:t>
            </a:r>
            <a:r>
              <a:rPr kern="0" spc="-34" dirty="0">
                <a:solidFill>
                  <a:srgbClr val="FFFFFF"/>
                </a:solidFill>
                <a:latin typeface="Calibri"/>
                <a:cs typeface="Calibri"/>
              </a:rPr>
              <a:t> </a:t>
            </a:r>
            <a:r>
              <a:rPr kern="0" spc="-19" dirty="0">
                <a:solidFill>
                  <a:srgbClr val="FFFFFF"/>
                </a:solidFill>
                <a:latin typeface="Calibri"/>
                <a:cs typeface="Calibri"/>
              </a:rPr>
              <a:t>the </a:t>
            </a:r>
            <a:r>
              <a:rPr kern="0" dirty="0">
                <a:solidFill>
                  <a:srgbClr val="FFFFFF"/>
                </a:solidFill>
                <a:latin typeface="Calibri"/>
                <a:cs typeface="Calibri"/>
              </a:rPr>
              <a:t>New</a:t>
            </a:r>
            <a:r>
              <a:rPr kern="0" spc="71" dirty="0">
                <a:solidFill>
                  <a:srgbClr val="FFFFFF"/>
                </a:solidFill>
                <a:latin typeface="Calibri"/>
                <a:cs typeface="Calibri"/>
              </a:rPr>
              <a:t> </a:t>
            </a:r>
            <a:r>
              <a:rPr kern="0" spc="60" dirty="0">
                <a:solidFill>
                  <a:srgbClr val="FFFFFF"/>
                </a:solidFill>
                <a:latin typeface="Calibri"/>
                <a:cs typeface="Calibri"/>
              </a:rPr>
              <a:t>Clean </a:t>
            </a:r>
            <a:r>
              <a:rPr kern="0" dirty="0">
                <a:solidFill>
                  <a:srgbClr val="FFFFFF"/>
                </a:solidFill>
                <a:latin typeface="Calibri"/>
                <a:cs typeface="Calibri"/>
              </a:rPr>
              <a:t>Energy</a:t>
            </a:r>
            <a:r>
              <a:rPr kern="0" spc="83" dirty="0">
                <a:solidFill>
                  <a:srgbClr val="FFFFFF"/>
                </a:solidFill>
                <a:latin typeface="Calibri"/>
                <a:cs typeface="Calibri"/>
              </a:rPr>
              <a:t> </a:t>
            </a:r>
            <a:r>
              <a:rPr kern="0" spc="41" dirty="0">
                <a:solidFill>
                  <a:srgbClr val="FFFFFF"/>
                </a:solidFill>
                <a:latin typeface="Calibri"/>
                <a:cs typeface="Calibri"/>
              </a:rPr>
              <a:t>Economy</a:t>
            </a:r>
            <a:endParaRPr kern="0">
              <a:solidFill>
                <a:sysClr val="windowText" lastClr="000000"/>
              </a:solidFill>
              <a:latin typeface="Calibri"/>
              <a:cs typeface="Calibri"/>
            </a:endParaRPr>
          </a:p>
        </p:txBody>
      </p:sp>
      <p:grpSp>
        <p:nvGrpSpPr>
          <p:cNvPr id="20" name="object 20"/>
          <p:cNvGrpSpPr/>
          <p:nvPr/>
        </p:nvGrpSpPr>
        <p:grpSpPr>
          <a:xfrm>
            <a:off x="4764024" y="4121658"/>
            <a:ext cx="544354" cy="542925"/>
            <a:chOff x="6352032" y="4352544"/>
            <a:chExt cx="725805" cy="723900"/>
          </a:xfrm>
        </p:grpSpPr>
        <p:sp>
          <p:nvSpPr>
            <p:cNvPr id="21" name="object 21"/>
            <p:cNvSpPr/>
            <p:nvPr/>
          </p:nvSpPr>
          <p:spPr>
            <a:xfrm>
              <a:off x="6352032" y="4352544"/>
              <a:ext cx="725805" cy="723900"/>
            </a:xfrm>
            <a:custGeom>
              <a:avLst/>
              <a:gdLst/>
              <a:ahLst/>
              <a:cxnLst/>
              <a:rect l="l" t="t" r="r" b="b"/>
              <a:pathLst>
                <a:path w="725804" h="723900">
                  <a:moveTo>
                    <a:pt x="362712" y="0"/>
                  </a:moveTo>
                  <a:lnTo>
                    <a:pt x="313494" y="3304"/>
                  </a:lnTo>
                  <a:lnTo>
                    <a:pt x="266289" y="12929"/>
                  </a:lnTo>
                  <a:lnTo>
                    <a:pt x="221529" y="28444"/>
                  </a:lnTo>
                  <a:lnTo>
                    <a:pt x="179645" y="49417"/>
                  </a:lnTo>
                  <a:lnTo>
                    <a:pt x="141070" y="75417"/>
                  </a:lnTo>
                  <a:lnTo>
                    <a:pt x="106237" y="106013"/>
                  </a:lnTo>
                  <a:lnTo>
                    <a:pt x="75576" y="140773"/>
                  </a:lnTo>
                  <a:lnTo>
                    <a:pt x="49521" y="179267"/>
                  </a:lnTo>
                  <a:lnTo>
                    <a:pt x="28504" y="221063"/>
                  </a:lnTo>
                  <a:lnTo>
                    <a:pt x="12956" y="265729"/>
                  </a:lnTo>
                  <a:lnTo>
                    <a:pt x="3311" y="312835"/>
                  </a:lnTo>
                  <a:lnTo>
                    <a:pt x="0" y="361949"/>
                  </a:lnTo>
                  <a:lnTo>
                    <a:pt x="3311" y="411064"/>
                  </a:lnTo>
                  <a:lnTo>
                    <a:pt x="12956" y="458170"/>
                  </a:lnTo>
                  <a:lnTo>
                    <a:pt x="28504" y="502836"/>
                  </a:lnTo>
                  <a:lnTo>
                    <a:pt x="49521" y="544632"/>
                  </a:lnTo>
                  <a:lnTo>
                    <a:pt x="75576" y="583126"/>
                  </a:lnTo>
                  <a:lnTo>
                    <a:pt x="106237" y="617886"/>
                  </a:lnTo>
                  <a:lnTo>
                    <a:pt x="141070" y="648482"/>
                  </a:lnTo>
                  <a:lnTo>
                    <a:pt x="179645" y="674482"/>
                  </a:lnTo>
                  <a:lnTo>
                    <a:pt x="221529" y="695455"/>
                  </a:lnTo>
                  <a:lnTo>
                    <a:pt x="266289" y="710970"/>
                  </a:lnTo>
                  <a:lnTo>
                    <a:pt x="313494" y="720595"/>
                  </a:lnTo>
                  <a:lnTo>
                    <a:pt x="362712" y="723899"/>
                  </a:lnTo>
                  <a:lnTo>
                    <a:pt x="411929" y="720595"/>
                  </a:lnTo>
                  <a:lnTo>
                    <a:pt x="459134" y="710970"/>
                  </a:lnTo>
                  <a:lnTo>
                    <a:pt x="503894" y="695455"/>
                  </a:lnTo>
                  <a:lnTo>
                    <a:pt x="545778" y="674482"/>
                  </a:lnTo>
                  <a:lnTo>
                    <a:pt x="584353" y="648482"/>
                  </a:lnTo>
                  <a:lnTo>
                    <a:pt x="619186" y="617886"/>
                  </a:lnTo>
                  <a:lnTo>
                    <a:pt x="649847" y="583126"/>
                  </a:lnTo>
                  <a:lnTo>
                    <a:pt x="675902" y="544632"/>
                  </a:lnTo>
                  <a:lnTo>
                    <a:pt x="696919" y="502836"/>
                  </a:lnTo>
                  <a:lnTo>
                    <a:pt x="712467" y="458170"/>
                  </a:lnTo>
                  <a:lnTo>
                    <a:pt x="722112" y="411064"/>
                  </a:lnTo>
                  <a:lnTo>
                    <a:pt x="725424" y="361949"/>
                  </a:lnTo>
                  <a:lnTo>
                    <a:pt x="722112" y="312835"/>
                  </a:lnTo>
                  <a:lnTo>
                    <a:pt x="712467" y="265729"/>
                  </a:lnTo>
                  <a:lnTo>
                    <a:pt x="696919" y="221063"/>
                  </a:lnTo>
                  <a:lnTo>
                    <a:pt x="675902" y="179267"/>
                  </a:lnTo>
                  <a:lnTo>
                    <a:pt x="649847" y="140773"/>
                  </a:lnTo>
                  <a:lnTo>
                    <a:pt x="619186" y="106013"/>
                  </a:lnTo>
                  <a:lnTo>
                    <a:pt x="584353" y="75417"/>
                  </a:lnTo>
                  <a:lnTo>
                    <a:pt x="545778" y="49417"/>
                  </a:lnTo>
                  <a:lnTo>
                    <a:pt x="503894" y="28444"/>
                  </a:lnTo>
                  <a:lnTo>
                    <a:pt x="459134" y="12929"/>
                  </a:lnTo>
                  <a:lnTo>
                    <a:pt x="411929" y="3304"/>
                  </a:lnTo>
                  <a:lnTo>
                    <a:pt x="36271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22" name="object 22"/>
            <p:cNvPicPr/>
            <p:nvPr/>
          </p:nvPicPr>
          <p:blipFill>
            <a:blip r:embed="rId6" cstate="print"/>
            <a:stretch>
              <a:fillRect/>
            </a:stretch>
          </p:blipFill>
          <p:spPr>
            <a:xfrm>
              <a:off x="6499860" y="4500372"/>
              <a:ext cx="428231" cy="428243"/>
            </a:xfrm>
            <a:prstGeom prst="rect">
              <a:avLst/>
            </a:prstGeom>
          </p:spPr>
        </p:pic>
      </p:grpSp>
      <p:sp>
        <p:nvSpPr>
          <p:cNvPr id="23" name="object 23"/>
          <p:cNvSpPr txBox="1"/>
          <p:nvPr/>
        </p:nvSpPr>
        <p:spPr>
          <a:xfrm>
            <a:off x="5414444" y="4059638"/>
            <a:ext cx="1034415" cy="634276"/>
          </a:xfrm>
          <a:prstGeom prst="rect">
            <a:avLst/>
          </a:prstGeom>
        </p:spPr>
        <p:txBody>
          <a:bodyPr vert="horz" wrap="square" lIns="0" tIns="5715" rIns="0" bIns="0" rtlCol="0">
            <a:spAutoFit/>
          </a:bodyPr>
          <a:lstStyle/>
          <a:p>
            <a:pPr marL="9525" marR="3810">
              <a:lnSpc>
                <a:spcPct val="101699"/>
              </a:lnSpc>
              <a:spcBef>
                <a:spcPts val="45"/>
              </a:spcBef>
            </a:pPr>
            <a:r>
              <a:rPr kern="0" dirty="0">
                <a:solidFill>
                  <a:srgbClr val="FFFFFF"/>
                </a:solidFill>
                <a:latin typeface="Calibri"/>
                <a:cs typeface="Calibri"/>
              </a:rPr>
              <a:t>Building</a:t>
            </a:r>
            <a:r>
              <a:rPr kern="0" spc="210" dirty="0">
                <a:solidFill>
                  <a:srgbClr val="FFFFFF"/>
                </a:solidFill>
                <a:latin typeface="Calibri"/>
                <a:cs typeface="Calibri"/>
              </a:rPr>
              <a:t> </a:t>
            </a:r>
            <a:r>
              <a:rPr kern="0" spc="-15" dirty="0">
                <a:solidFill>
                  <a:srgbClr val="FFFFFF"/>
                </a:solidFill>
                <a:latin typeface="Calibri"/>
                <a:cs typeface="Calibri"/>
              </a:rPr>
              <a:t>upon </a:t>
            </a:r>
            <a:r>
              <a:rPr kern="0" spc="26" dirty="0">
                <a:solidFill>
                  <a:srgbClr val="FFFFFF"/>
                </a:solidFill>
                <a:latin typeface="Calibri"/>
                <a:cs typeface="Calibri"/>
              </a:rPr>
              <a:t>Competitive incentives</a:t>
            </a:r>
            <a:endParaRPr kern="0">
              <a:solidFill>
                <a:sysClr val="windowText" lastClr="000000"/>
              </a:solidFill>
              <a:latin typeface="Calibri"/>
              <a:cs typeface="Calibri"/>
            </a:endParaRPr>
          </a:p>
        </p:txBody>
      </p:sp>
      <p:grpSp>
        <p:nvGrpSpPr>
          <p:cNvPr id="24" name="object 24"/>
          <p:cNvGrpSpPr/>
          <p:nvPr/>
        </p:nvGrpSpPr>
        <p:grpSpPr>
          <a:xfrm>
            <a:off x="6927723" y="4121658"/>
            <a:ext cx="544354" cy="542925"/>
            <a:chOff x="9236964" y="4352544"/>
            <a:chExt cx="725805" cy="723900"/>
          </a:xfrm>
        </p:grpSpPr>
        <p:sp>
          <p:nvSpPr>
            <p:cNvPr id="25" name="object 25"/>
            <p:cNvSpPr/>
            <p:nvPr/>
          </p:nvSpPr>
          <p:spPr>
            <a:xfrm>
              <a:off x="9236964" y="4352544"/>
              <a:ext cx="725805" cy="723900"/>
            </a:xfrm>
            <a:custGeom>
              <a:avLst/>
              <a:gdLst/>
              <a:ahLst/>
              <a:cxnLst/>
              <a:rect l="l" t="t" r="r" b="b"/>
              <a:pathLst>
                <a:path w="725804" h="723900">
                  <a:moveTo>
                    <a:pt x="362712" y="0"/>
                  </a:moveTo>
                  <a:lnTo>
                    <a:pt x="313494" y="3304"/>
                  </a:lnTo>
                  <a:lnTo>
                    <a:pt x="266289" y="12929"/>
                  </a:lnTo>
                  <a:lnTo>
                    <a:pt x="221529" y="28444"/>
                  </a:lnTo>
                  <a:lnTo>
                    <a:pt x="179645" y="49417"/>
                  </a:lnTo>
                  <a:lnTo>
                    <a:pt x="141070" y="75417"/>
                  </a:lnTo>
                  <a:lnTo>
                    <a:pt x="106237" y="106013"/>
                  </a:lnTo>
                  <a:lnTo>
                    <a:pt x="75576" y="140773"/>
                  </a:lnTo>
                  <a:lnTo>
                    <a:pt x="49521" y="179267"/>
                  </a:lnTo>
                  <a:lnTo>
                    <a:pt x="28504" y="221063"/>
                  </a:lnTo>
                  <a:lnTo>
                    <a:pt x="12956" y="265729"/>
                  </a:lnTo>
                  <a:lnTo>
                    <a:pt x="3311" y="312835"/>
                  </a:lnTo>
                  <a:lnTo>
                    <a:pt x="0" y="361949"/>
                  </a:lnTo>
                  <a:lnTo>
                    <a:pt x="3311" y="411064"/>
                  </a:lnTo>
                  <a:lnTo>
                    <a:pt x="12956" y="458170"/>
                  </a:lnTo>
                  <a:lnTo>
                    <a:pt x="28504" y="502836"/>
                  </a:lnTo>
                  <a:lnTo>
                    <a:pt x="49521" y="544632"/>
                  </a:lnTo>
                  <a:lnTo>
                    <a:pt x="75576" y="583126"/>
                  </a:lnTo>
                  <a:lnTo>
                    <a:pt x="106237" y="617886"/>
                  </a:lnTo>
                  <a:lnTo>
                    <a:pt x="141070" y="648482"/>
                  </a:lnTo>
                  <a:lnTo>
                    <a:pt x="179645" y="674482"/>
                  </a:lnTo>
                  <a:lnTo>
                    <a:pt x="221529" y="695455"/>
                  </a:lnTo>
                  <a:lnTo>
                    <a:pt x="266289" y="710970"/>
                  </a:lnTo>
                  <a:lnTo>
                    <a:pt x="313494" y="720595"/>
                  </a:lnTo>
                  <a:lnTo>
                    <a:pt x="362712" y="723899"/>
                  </a:lnTo>
                  <a:lnTo>
                    <a:pt x="411929" y="720595"/>
                  </a:lnTo>
                  <a:lnTo>
                    <a:pt x="459134" y="710970"/>
                  </a:lnTo>
                  <a:lnTo>
                    <a:pt x="503894" y="695455"/>
                  </a:lnTo>
                  <a:lnTo>
                    <a:pt x="545778" y="674482"/>
                  </a:lnTo>
                  <a:lnTo>
                    <a:pt x="584353" y="648482"/>
                  </a:lnTo>
                  <a:lnTo>
                    <a:pt x="619186" y="617886"/>
                  </a:lnTo>
                  <a:lnTo>
                    <a:pt x="649847" y="583126"/>
                  </a:lnTo>
                  <a:lnTo>
                    <a:pt x="675902" y="544632"/>
                  </a:lnTo>
                  <a:lnTo>
                    <a:pt x="696919" y="502836"/>
                  </a:lnTo>
                  <a:lnTo>
                    <a:pt x="712467" y="458170"/>
                  </a:lnTo>
                  <a:lnTo>
                    <a:pt x="722112" y="411064"/>
                  </a:lnTo>
                  <a:lnTo>
                    <a:pt x="725424" y="361949"/>
                  </a:lnTo>
                  <a:lnTo>
                    <a:pt x="722112" y="312835"/>
                  </a:lnTo>
                  <a:lnTo>
                    <a:pt x="712467" y="265729"/>
                  </a:lnTo>
                  <a:lnTo>
                    <a:pt x="696919" y="221063"/>
                  </a:lnTo>
                  <a:lnTo>
                    <a:pt x="675902" y="179267"/>
                  </a:lnTo>
                  <a:lnTo>
                    <a:pt x="649847" y="140773"/>
                  </a:lnTo>
                  <a:lnTo>
                    <a:pt x="619186" y="106013"/>
                  </a:lnTo>
                  <a:lnTo>
                    <a:pt x="584353" y="75417"/>
                  </a:lnTo>
                  <a:lnTo>
                    <a:pt x="545778" y="49417"/>
                  </a:lnTo>
                  <a:lnTo>
                    <a:pt x="503894" y="28444"/>
                  </a:lnTo>
                  <a:lnTo>
                    <a:pt x="459134" y="12929"/>
                  </a:lnTo>
                  <a:lnTo>
                    <a:pt x="411929" y="3304"/>
                  </a:lnTo>
                  <a:lnTo>
                    <a:pt x="36271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26" name="object 26"/>
            <p:cNvPicPr/>
            <p:nvPr/>
          </p:nvPicPr>
          <p:blipFill>
            <a:blip r:embed="rId7" cstate="print"/>
            <a:stretch>
              <a:fillRect/>
            </a:stretch>
          </p:blipFill>
          <p:spPr>
            <a:xfrm>
              <a:off x="9302496" y="4416552"/>
              <a:ext cx="594359" cy="595883"/>
            </a:xfrm>
            <a:prstGeom prst="rect">
              <a:avLst/>
            </a:prstGeom>
          </p:spPr>
        </p:pic>
      </p:grpSp>
      <p:sp>
        <p:nvSpPr>
          <p:cNvPr id="27" name="object 27"/>
          <p:cNvSpPr txBox="1"/>
          <p:nvPr/>
        </p:nvSpPr>
        <p:spPr>
          <a:xfrm>
            <a:off x="7578337" y="4268904"/>
            <a:ext cx="747236" cy="217367"/>
          </a:xfrm>
          <a:prstGeom prst="rect">
            <a:avLst/>
          </a:prstGeom>
        </p:spPr>
        <p:txBody>
          <a:bodyPr vert="horz" wrap="square" lIns="0" tIns="9525" rIns="0" bIns="0" rtlCol="0">
            <a:spAutoFit/>
          </a:bodyPr>
          <a:lstStyle/>
          <a:p>
            <a:pPr marL="9525">
              <a:spcBef>
                <a:spcPts val="75"/>
              </a:spcBef>
            </a:pPr>
            <a:r>
              <a:rPr kern="0" spc="-8" dirty="0">
                <a:solidFill>
                  <a:srgbClr val="FFFFFF"/>
                </a:solidFill>
                <a:latin typeface="Calibri"/>
                <a:cs typeface="Calibri"/>
              </a:rPr>
              <a:t>Marketing</a:t>
            </a:r>
            <a:endParaRPr kern="0">
              <a:solidFill>
                <a:sysClr val="windowText" lastClr="000000"/>
              </a:solidFill>
              <a:latin typeface="Calibri"/>
              <a:cs typeface="Calibri"/>
            </a:endParaRPr>
          </a:p>
        </p:txBody>
      </p:sp>
      <p:grpSp>
        <p:nvGrpSpPr>
          <p:cNvPr id="28" name="object 28"/>
          <p:cNvGrpSpPr/>
          <p:nvPr/>
        </p:nvGrpSpPr>
        <p:grpSpPr>
          <a:xfrm>
            <a:off x="388620" y="857250"/>
            <a:ext cx="1590199" cy="4771073"/>
            <a:chOff x="518159" y="0"/>
            <a:chExt cx="2120265" cy="6361430"/>
          </a:xfrm>
        </p:grpSpPr>
        <p:pic>
          <p:nvPicPr>
            <p:cNvPr id="29" name="object 29"/>
            <p:cNvPicPr/>
            <p:nvPr/>
          </p:nvPicPr>
          <p:blipFill>
            <a:blip r:embed="rId8" cstate="print"/>
            <a:stretch>
              <a:fillRect/>
            </a:stretch>
          </p:blipFill>
          <p:spPr>
            <a:xfrm>
              <a:off x="518159" y="0"/>
              <a:ext cx="2119883" cy="2121407"/>
            </a:xfrm>
            <a:prstGeom prst="rect">
              <a:avLst/>
            </a:prstGeom>
          </p:spPr>
        </p:pic>
        <p:pic>
          <p:nvPicPr>
            <p:cNvPr id="30" name="object 30"/>
            <p:cNvPicPr/>
            <p:nvPr/>
          </p:nvPicPr>
          <p:blipFill>
            <a:blip r:embed="rId9" cstate="print"/>
            <a:stretch>
              <a:fillRect/>
            </a:stretch>
          </p:blipFill>
          <p:spPr>
            <a:xfrm>
              <a:off x="518159" y="2124455"/>
              <a:ext cx="2119883" cy="4236719"/>
            </a:xfrm>
            <a:prstGeom prst="rect">
              <a:avLst/>
            </a:prstGeom>
          </p:spPr>
        </p:pic>
      </p:grpSp>
      <p:sp>
        <p:nvSpPr>
          <p:cNvPr id="31" name="object 31"/>
          <p:cNvSpPr txBox="1">
            <a:spLocks noGrp="1"/>
          </p:cNvSpPr>
          <p:nvPr>
            <p:ph type="sldNum" sz="quarter" idx="7"/>
          </p:nvPr>
        </p:nvSpPr>
        <p:spPr>
          <a:xfrm>
            <a:off x="7199756" y="6398388"/>
            <a:ext cx="1809869" cy="307777"/>
          </a:xfrm>
          <a:prstGeom prst="rect">
            <a:avLst/>
          </a:prstGeom>
        </p:spPr>
        <p:txBody>
          <a:bodyPr vert="horz" wrap="square" lIns="0" tIns="0" rIns="0" bIns="0" rtlCol="0">
            <a:spAutoFit/>
          </a:bodyPr>
          <a:lstStyle/>
          <a:p>
            <a:pPr marL="9525">
              <a:lnSpc>
                <a:spcPts val="1248"/>
              </a:lnSpc>
            </a:pPr>
            <a:r>
              <a:rPr kern="0" dirty="0">
                <a:solidFill>
                  <a:prstClr val="white"/>
                </a:solidFill>
              </a:rPr>
              <a:t>Illinois’</a:t>
            </a:r>
            <a:r>
              <a:rPr kern="0" spc="-26" dirty="0">
                <a:solidFill>
                  <a:prstClr val="white"/>
                </a:solidFill>
              </a:rPr>
              <a:t> </a:t>
            </a:r>
            <a:r>
              <a:rPr kern="0" dirty="0">
                <a:solidFill>
                  <a:prstClr val="white"/>
                </a:solidFill>
              </a:rPr>
              <a:t>2024</a:t>
            </a:r>
            <a:r>
              <a:rPr kern="0" spc="-11" dirty="0">
                <a:solidFill>
                  <a:prstClr val="white"/>
                </a:solidFill>
              </a:rPr>
              <a:t> </a:t>
            </a:r>
            <a:r>
              <a:rPr kern="0" dirty="0">
                <a:solidFill>
                  <a:prstClr val="white"/>
                </a:solidFill>
              </a:rPr>
              <a:t>Economic</a:t>
            </a:r>
            <a:r>
              <a:rPr kern="0" spc="-30" dirty="0">
                <a:solidFill>
                  <a:prstClr val="white"/>
                </a:solidFill>
              </a:rPr>
              <a:t> </a:t>
            </a:r>
            <a:r>
              <a:rPr kern="0" dirty="0">
                <a:solidFill>
                  <a:prstClr val="white"/>
                </a:solidFill>
              </a:rPr>
              <a:t>Growth</a:t>
            </a:r>
            <a:r>
              <a:rPr kern="0" spc="-19" dirty="0">
                <a:solidFill>
                  <a:prstClr val="white"/>
                </a:solidFill>
              </a:rPr>
              <a:t> </a:t>
            </a:r>
            <a:r>
              <a:rPr kern="0" dirty="0">
                <a:solidFill>
                  <a:prstClr val="white"/>
                </a:solidFill>
              </a:rPr>
              <a:t>Plan</a:t>
            </a:r>
            <a:r>
              <a:rPr kern="0" spc="-30" dirty="0">
                <a:solidFill>
                  <a:prstClr val="white"/>
                </a:solidFill>
              </a:rPr>
              <a:t> </a:t>
            </a:r>
            <a:r>
              <a:rPr kern="0" dirty="0">
                <a:solidFill>
                  <a:prstClr val="white"/>
                </a:solidFill>
              </a:rPr>
              <a:t>|</a:t>
            </a:r>
            <a:r>
              <a:rPr kern="0" spc="-15" dirty="0">
                <a:solidFill>
                  <a:prstClr val="white"/>
                </a:solidFill>
              </a:rPr>
              <a:t> </a:t>
            </a:r>
            <a:fld id="{81D60167-4931-47E6-BA6A-407CBD079E47}" type="slidenum">
              <a:rPr kern="0" spc="-38" dirty="0">
                <a:solidFill>
                  <a:prstClr val="white"/>
                </a:solidFill>
              </a:rPr>
              <a:pPr marL="9525">
                <a:lnSpc>
                  <a:spcPts val="1248"/>
                </a:lnSpc>
              </a:pPr>
              <a:t>16</a:t>
            </a:fld>
            <a:endParaRPr kern="0" spc="-38"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620" y="857250"/>
            <a:ext cx="8755856" cy="4759643"/>
          </a:xfrm>
          <a:custGeom>
            <a:avLst/>
            <a:gdLst/>
            <a:ahLst/>
            <a:cxnLst/>
            <a:rect l="l" t="t" r="r" b="b"/>
            <a:pathLst>
              <a:path w="11674475" h="6346190">
                <a:moveTo>
                  <a:pt x="11673852" y="0"/>
                </a:moveTo>
                <a:lnTo>
                  <a:pt x="0" y="0"/>
                </a:lnTo>
                <a:lnTo>
                  <a:pt x="0" y="6345936"/>
                </a:lnTo>
                <a:lnTo>
                  <a:pt x="11673852" y="6345936"/>
                </a:lnTo>
                <a:lnTo>
                  <a:pt x="11673852" y="0"/>
                </a:lnTo>
                <a:close/>
              </a:path>
            </a:pathLst>
          </a:custGeom>
          <a:solidFill>
            <a:srgbClr val="0D4B6F"/>
          </a:solidFill>
        </p:spPr>
        <p:txBody>
          <a:bodyPr wrap="square" lIns="0" tIns="0" rIns="0" bIns="0" rtlCol="0"/>
          <a:lstStyle/>
          <a:p>
            <a:endParaRPr kern="0">
              <a:solidFill>
                <a:sysClr val="windowText" lastClr="000000"/>
              </a:solidFill>
            </a:endParaRPr>
          </a:p>
        </p:txBody>
      </p:sp>
      <p:grpSp>
        <p:nvGrpSpPr>
          <p:cNvPr id="3" name="object 3"/>
          <p:cNvGrpSpPr/>
          <p:nvPr/>
        </p:nvGrpSpPr>
        <p:grpSpPr>
          <a:xfrm>
            <a:off x="2156841" y="3915918"/>
            <a:ext cx="778669" cy="778669"/>
            <a:chOff x="2875788" y="4078223"/>
            <a:chExt cx="1038225" cy="1038225"/>
          </a:xfrm>
        </p:grpSpPr>
        <p:sp>
          <p:nvSpPr>
            <p:cNvPr id="4" name="object 4"/>
            <p:cNvSpPr/>
            <p:nvPr/>
          </p:nvSpPr>
          <p:spPr>
            <a:xfrm>
              <a:off x="2875788" y="4078223"/>
              <a:ext cx="1038225" cy="1038225"/>
            </a:xfrm>
            <a:custGeom>
              <a:avLst/>
              <a:gdLst/>
              <a:ahLst/>
              <a:cxnLst/>
              <a:rect l="l" t="t" r="r" b="b"/>
              <a:pathLst>
                <a:path w="1038225" h="1038225">
                  <a:moveTo>
                    <a:pt x="518922" y="0"/>
                  </a:moveTo>
                  <a:lnTo>
                    <a:pt x="471690" y="2120"/>
                  </a:lnTo>
                  <a:lnTo>
                    <a:pt x="425646" y="8360"/>
                  </a:lnTo>
                  <a:lnTo>
                    <a:pt x="380973" y="18536"/>
                  </a:lnTo>
                  <a:lnTo>
                    <a:pt x="337855" y="32465"/>
                  </a:lnTo>
                  <a:lnTo>
                    <a:pt x="296474" y="49964"/>
                  </a:lnTo>
                  <a:lnTo>
                    <a:pt x="257014" y="70849"/>
                  </a:lnTo>
                  <a:lnTo>
                    <a:pt x="219657" y="94937"/>
                  </a:lnTo>
                  <a:lnTo>
                    <a:pt x="184589" y="122045"/>
                  </a:lnTo>
                  <a:lnTo>
                    <a:pt x="151990" y="151990"/>
                  </a:lnTo>
                  <a:lnTo>
                    <a:pt x="122045" y="184589"/>
                  </a:lnTo>
                  <a:lnTo>
                    <a:pt x="94937" y="219657"/>
                  </a:lnTo>
                  <a:lnTo>
                    <a:pt x="70849" y="257014"/>
                  </a:lnTo>
                  <a:lnTo>
                    <a:pt x="49964" y="296474"/>
                  </a:lnTo>
                  <a:lnTo>
                    <a:pt x="32465" y="337855"/>
                  </a:lnTo>
                  <a:lnTo>
                    <a:pt x="18536" y="380973"/>
                  </a:lnTo>
                  <a:lnTo>
                    <a:pt x="8360" y="425646"/>
                  </a:lnTo>
                  <a:lnTo>
                    <a:pt x="2120" y="471690"/>
                  </a:lnTo>
                  <a:lnTo>
                    <a:pt x="0" y="518921"/>
                  </a:lnTo>
                  <a:lnTo>
                    <a:pt x="2120" y="566153"/>
                  </a:lnTo>
                  <a:lnTo>
                    <a:pt x="8360" y="612197"/>
                  </a:lnTo>
                  <a:lnTo>
                    <a:pt x="18536" y="656870"/>
                  </a:lnTo>
                  <a:lnTo>
                    <a:pt x="32465" y="699988"/>
                  </a:lnTo>
                  <a:lnTo>
                    <a:pt x="49964" y="741369"/>
                  </a:lnTo>
                  <a:lnTo>
                    <a:pt x="70849" y="780829"/>
                  </a:lnTo>
                  <a:lnTo>
                    <a:pt x="94937" y="818186"/>
                  </a:lnTo>
                  <a:lnTo>
                    <a:pt x="122045" y="853254"/>
                  </a:lnTo>
                  <a:lnTo>
                    <a:pt x="151990" y="885853"/>
                  </a:lnTo>
                  <a:lnTo>
                    <a:pt x="184589" y="915798"/>
                  </a:lnTo>
                  <a:lnTo>
                    <a:pt x="219657" y="942906"/>
                  </a:lnTo>
                  <a:lnTo>
                    <a:pt x="257014" y="966994"/>
                  </a:lnTo>
                  <a:lnTo>
                    <a:pt x="296474" y="987879"/>
                  </a:lnTo>
                  <a:lnTo>
                    <a:pt x="337855" y="1005378"/>
                  </a:lnTo>
                  <a:lnTo>
                    <a:pt x="380973" y="1019307"/>
                  </a:lnTo>
                  <a:lnTo>
                    <a:pt x="425646" y="1029483"/>
                  </a:lnTo>
                  <a:lnTo>
                    <a:pt x="471690" y="1035723"/>
                  </a:lnTo>
                  <a:lnTo>
                    <a:pt x="518922" y="1037843"/>
                  </a:lnTo>
                  <a:lnTo>
                    <a:pt x="566153" y="1035723"/>
                  </a:lnTo>
                  <a:lnTo>
                    <a:pt x="612197" y="1029483"/>
                  </a:lnTo>
                  <a:lnTo>
                    <a:pt x="656870" y="1019307"/>
                  </a:lnTo>
                  <a:lnTo>
                    <a:pt x="699988" y="1005378"/>
                  </a:lnTo>
                  <a:lnTo>
                    <a:pt x="741369" y="987879"/>
                  </a:lnTo>
                  <a:lnTo>
                    <a:pt x="780829" y="966994"/>
                  </a:lnTo>
                  <a:lnTo>
                    <a:pt x="818186" y="942906"/>
                  </a:lnTo>
                  <a:lnTo>
                    <a:pt x="853254" y="915798"/>
                  </a:lnTo>
                  <a:lnTo>
                    <a:pt x="885853" y="885853"/>
                  </a:lnTo>
                  <a:lnTo>
                    <a:pt x="915798" y="853254"/>
                  </a:lnTo>
                  <a:lnTo>
                    <a:pt x="942906" y="818186"/>
                  </a:lnTo>
                  <a:lnTo>
                    <a:pt x="966994" y="780829"/>
                  </a:lnTo>
                  <a:lnTo>
                    <a:pt x="987879" y="741369"/>
                  </a:lnTo>
                  <a:lnTo>
                    <a:pt x="1005378" y="699988"/>
                  </a:lnTo>
                  <a:lnTo>
                    <a:pt x="1019307" y="656870"/>
                  </a:lnTo>
                  <a:lnTo>
                    <a:pt x="1029483" y="612197"/>
                  </a:lnTo>
                  <a:lnTo>
                    <a:pt x="1035723" y="566153"/>
                  </a:lnTo>
                  <a:lnTo>
                    <a:pt x="1037844" y="518921"/>
                  </a:lnTo>
                  <a:lnTo>
                    <a:pt x="1035723" y="471690"/>
                  </a:lnTo>
                  <a:lnTo>
                    <a:pt x="1029483" y="425646"/>
                  </a:lnTo>
                  <a:lnTo>
                    <a:pt x="1019307" y="380973"/>
                  </a:lnTo>
                  <a:lnTo>
                    <a:pt x="1005378" y="337855"/>
                  </a:lnTo>
                  <a:lnTo>
                    <a:pt x="987879" y="296474"/>
                  </a:lnTo>
                  <a:lnTo>
                    <a:pt x="966994" y="257014"/>
                  </a:lnTo>
                  <a:lnTo>
                    <a:pt x="942906" y="219657"/>
                  </a:lnTo>
                  <a:lnTo>
                    <a:pt x="915798" y="184589"/>
                  </a:lnTo>
                  <a:lnTo>
                    <a:pt x="885853" y="151990"/>
                  </a:lnTo>
                  <a:lnTo>
                    <a:pt x="853254" y="122045"/>
                  </a:lnTo>
                  <a:lnTo>
                    <a:pt x="818186" y="94937"/>
                  </a:lnTo>
                  <a:lnTo>
                    <a:pt x="780829" y="70849"/>
                  </a:lnTo>
                  <a:lnTo>
                    <a:pt x="741369" y="49964"/>
                  </a:lnTo>
                  <a:lnTo>
                    <a:pt x="699988" y="32465"/>
                  </a:lnTo>
                  <a:lnTo>
                    <a:pt x="656870" y="18536"/>
                  </a:lnTo>
                  <a:lnTo>
                    <a:pt x="612197" y="8360"/>
                  </a:lnTo>
                  <a:lnTo>
                    <a:pt x="566153" y="2120"/>
                  </a:lnTo>
                  <a:lnTo>
                    <a:pt x="5189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5" name="object 5"/>
            <p:cNvPicPr/>
            <p:nvPr/>
          </p:nvPicPr>
          <p:blipFill>
            <a:blip r:embed="rId2" cstate="print"/>
            <a:stretch>
              <a:fillRect/>
            </a:stretch>
          </p:blipFill>
          <p:spPr>
            <a:xfrm>
              <a:off x="3093720" y="4296168"/>
              <a:ext cx="601967" cy="601967"/>
            </a:xfrm>
            <a:prstGeom prst="rect">
              <a:avLst/>
            </a:prstGeom>
          </p:spPr>
        </p:pic>
      </p:grpSp>
      <p:sp>
        <p:nvSpPr>
          <p:cNvPr id="6" name="object 6"/>
          <p:cNvSpPr txBox="1"/>
          <p:nvPr/>
        </p:nvSpPr>
        <p:spPr>
          <a:xfrm>
            <a:off x="2189856" y="4780339"/>
            <a:ext cx="711994" cy="136576"/>
          </a:xfrm>
          <a:prstGeom prst="rect">
            <a:avLst/>
          </a:prstGeom>
        </p:spPr>
        <p:txBody>
          <a:bodyPr vert="horz" wrap="square" lIns="0" tIns="9525" rIns="0" bIns="0" rtlCol="0">
            <a:spAutoFit/>
          </a:bodyPr>
          <a:lstStyle/>
          <a:p>
            <a:pPr marL="9525">
              <a:spcBef>
                <a:spcPts val="75"/>
              </a:spcBef>
            </a:pPr>
            <a:r>
              <a:rPr sz="825" b="1" kern="0" spc="41" dirty="0">
                <a:solidFill>
                  <a:srgbClr val="FFFFFF"/>
                </a:solidFill>
                <a:latin typeface="Calibri"/>
                <a:cs typeface="Calibri"/>
              </a:rPr>
              <a:t>LIFE</a:t>
            </a:r>
            <a:r>
              <a:rPr sz="825" b="1" kern="0" spc="-38" dirty="0">
                <a:solidFill>
                  <a:srgbClr val="FFFFFF"/>
                </a:solidFill>
                <a:latin typeface="Calibri"/>
                <a:cs typeface="Calibri"/>
              </a:rPr>
              <a:t> </a:t>
            </a:r>
            <a:r>
              <a:rPr sz="825" b="1" kern="0" spc="56" dirty="0">
                <a:solidFill>
                  <a:srgbClr val="FFFFFF"/>
                </a:solidFill>
                <a:latin typeface="Calibri"/>
                <a:cs typeface="Calibri"/>
              </a:rPr>
              <a:t>SCIENCES</a:t>
            </a:r>
            <a:endParaRPr sz="825" kern="0">
              <a:solidFill>
                <a:sysClr val="windowText" lastClr="000000"/>
              </a:solidFill>
              <a:latin typeface="Calibri"/>
              <a:cs typeface="Calibri"/>
            </a:endParaRPr>
          </a:p>
        </p:txBody>
      </p:sp>
      <p:grpSp>
        <p:nvGrpSpPr>
          <p:cNvPr id="7" name="object 7"/>
          <p:cNvGrpSpPr/>
          <p:nvPr/>
        </p:nvGrpSpPr>
        <p:grpSpPr>
          <a:xfrm>
            <a:off x="3323844" y="3915918"/>
            <a:ext cx="777239" cy="778669"/>
            <a:chOff x="4431791" y="4078223"/>
            <a:chExt cx="1036319" cy="1038225"/>
          </a:xfrm>
        </p:grpSpPr>
        <p:sp>
          <p:nvSpPr>
            <p:cNvPr id="8" name="object 8"/>
            <p:cNvSpPr/>
            <p:nvPr/>
          </p:nvSpPr>
          <p:spPr>
            <a:xfrm>
              <a:off x="4431791" y="4078223"/>
              <a:ext cx="1036319" cy="1038225"/>
            </a:xfrm>
            <a:custGeom>
              <a:avLst/>
              <a:gdLst/>
              <a:ahLst/>
              <a:cxnLst/>
              <a:rect l="l" t="t" r="r" b="b"/>
              <a:pathLst>
                <a:path w="1036320" h="1038225">
                  <a:moveTo>
                    <a:pt x="518159" y="0"/>
                  </a:moveTo>
                  <a:lnTo>
                    <a:pt x="470997" y="2120"/>
                  </a:lnTo>
                  <a:lnTo>
                    <a:pt x="425020" y="8360"/>
                  </a:lnTo>
                  <a:lnTo>
                    <a:pt x="380413" y="18536"/>
                  </a:lnTo>
                  <a:lnTo>
                    <a:pt x="337358" y="32465"/>
                  </a:lnTo>
                  <a:lnTo>
                    <a:pt x="296038" y="49964"/>
                  </a:lnTo>
                  <a:lnTo>
                    <a:pt x="256635" y="70849"/>
                  </a:lnTo>
                  <a:lnTo>
                    <a:pt x="219334" y="94937"/>
                  </a:lnTo>
                  <a:lnTo>
                    <a:pt x="184317" y="122045"/>
                  </a:lnTo>
                  <a:lnTo>
                    <a:pt x="151766" y="151990"/>
                  </a:lnTo>
                  <a:lnTo>
                    <a:pt x="121865" y="184589"/>
                  </a:lnTo>
                  <a:lnTo>
                    <a:pt x="94797" y="219657"/>
                  </a:lnTo>
                  <a:lnTo>
                    <a:pt x="70744" y="257014"/>
                  </a:lnTo>
                  <a:lnTo>
                    <a:pt x="49890" y="296474"/>
                  </a:lnTo>
                  <a:lnTo>
                    <a:pt x="32417" y="337855"/>
                  </a:lnTo>
                  <a:lnTo>
                    <a:pt x="18509" y="380973"/>
                  </a:lnTo>
                  <a:lnTo>
                    <a:pt x="8348" y="425646"/>
                  </a:lnTo>
                  <a:lnTo>
                    <a:pt x="2117" y="471690"/>
                  </a:lnTo>
                  <a:lnTo>
                    <a:pt x="0" y="518921"/>
                  </a:lnTo>
                  <a:lnTo>
                    <a:pt x="2117" y="566153"/>
                  </a:lnTo>
                  <a:lnTo>
                    <a:pt x="8348" y="612197"/>
                  </a:lnTo>
                  <a:lnTo>
                    <a:pt x="18509" y="656870"/>
                  </a:lnTo>
                  <a:lnTo>
                    <a:pt x="32417" y="699988"/>
                  </a:lnTo>
                  <a:lnTo>
                    <a:pt x="49890" y="741369"/>
                  </a:lnTo>
                  <a:lnTo>
                    <a:pt x="70744" y="780829"/>
                  </a:lnTo>
                  <a:lnTo>
                    <a:pt x="94797" y="818186"/>
                  </a:lnTo>
                  <a:lnTo>
                    <a:pt x="121865" y="853254"/>
                  </a:lnTo>
                  <a:lnTo>
                    <a:pt x="151766" y="885853"/>
                  </a:lnTo>
                  <a:lnTo>
                    <a:pt x="184317" y="915798"/>
                  </a:lnTo>
                  <a:lnTo>
                    <a:pt x="219334" y="942906"/>
                  </a:lnTo>
                  <a:lnTo>
                    <a:pt x="256635" y="966994"/>
                  </a:lnTo>
                  <a:lnTo>
                    <a:pt x="296038" y="987879"/>
                  </a:lnTo>
                  <a:lnTo>
                    <a:pt x="337358" y="1005378"/>
                  </a:lnTo>
                  <a:lnTo>
                    <a:pt x="380413" y="1019307"/>
                  </a:lnTo>
                  <a:lnTo>
                    <a:pt x="425020" y="1029483"/>
                  </a:lnTo>
                  <a:lnTo>
                    <a:pt x="470997" y="1035723"/>
                  </a:lnTo>
                  <a:lnTo>
                    <a:pt x="518159" y="1037843"/>
                  </a:lnTo>
                  <a:lnTo>
                    <a:pt x="565322" y="1035723"/>
                  </a:lnTo>
                  <a:lnTo>
                    <a:pt x="611299" y="1029483"/>
                  </a:lnTo>
                  <a:lnTo>
                    <a:pt x="655906" y="1019307"/>
                  </a:lnTo>
                  <a:lnTo>
                    <a:pt x="698961" y="1005378"/>
                  </a:lnTo>
                  <a:lnTo>
                    <a:pt x="740281" y="987879"/>
                  </a:lnTo>
                  <a:lnTo>
                    <a:pt x="779684" y="966994"/>
                  </a:lnTo>
                  <a:lnTo>
                    <a:pt x="816985" y="942906"/>
                  </a:lnTo>
                  <a:lnTo>
                    <a:pt x="852002" y="915798"/>
                  </a:lnTo>
                  <a:lnTo>
                    <a:pt x="884553" y="885853"/>
                  </a:lnTo>
                  <a:lnTo>
                    <a:pt x="914454" y="853254"/>
                  </a:lnTo>
                  <a:lnTo>
                    <a:pt x="941522" y="818186"/>
                  </a:lnTo>
                  <a:lnTo>
                    <a:pt x="965575" y="780829"/>
                  </a:lnTo>
                  <a:lnTo>
                    <a:pt x="986429" y="741369"/>
                  </a:lnTo>
                  <a:lnTo>
                    <a:pt x="1003902" y="699988"/>
                  </a:lnTo>
                  <a:lnTo>
                    <a:pt x="1017810" y="656870"/>
                  </a:lnTo>
                  <a:lnTo>
                    <a:pt x="1027971" y="612197"/>
                  </a:lnTo>
                  <a:lnTo>
                    <a:pt x="1034202" y="566153"/>
                  </a:lnTo>
                  <a:lnTo>
                    <a:pt x="1036319" y="518921"/>
                  </a:lnTo>
                  <a:lnTo>
                    <a:pt x="1034202" y="471690"/>
                  </a:lnTo>
                  <a:lnTo>
                    <a:pt x="1027971" y="425646"/>
                  </a:lnTo>
                  <a:lnTo>
                    <a:pt x="1017810" y="380973"/>
                  </a:lnTo>
                  <a:lnTo>
                    <a:pt x="1003902" y="337855"/>
                  </a:lnTo>
                  <a:lnTo>
                    <a:pt x="986429" y="296474"/>
                  </a:lnTo>
                  <a:lnTo>
                    <a:pt x="965575" y="257014"/>
                  </a:lnTo>
                  <a:lnTo>
                    <a:pt x="941522" y="219657"/>
                  </a:lnTo>
                  <a:lnTo>
                    <a:pt x="914454" y="184589"/>
                  </a:lnTo>
                  <a:lnTo>
                    <a:pt x="884553" y="151990"/>
                  </a:lnTo>
                  <a:lnTo>
                    <a:pt x="852002" y="122045"/>
                  </a:lnTo>
                  <a:lnTo>
                    <a:pt x="816985" y="94937"/>
                  </a:lnTo>
                  <a:lnTo>
                    <a:pt x="779684" y="70849"/>
                  </a:lnTo>
                  <a:lnTo>
                    <a:pt x="740281" y="49964"/>
                  </a:lnTo>
                  <a:lnTo>
                    <a:pt x="698961" y="32465"/>
                  </a:lnTo>
                  <a:lnTo>
                    <a:pt x="655906" y="18536"/>
                  </a:lnTo>
                  <a:lnTo>
                    <a:pt x="611299" y="8360"/>
                  </a:lnTo>
                  <a:lnTo>
                    <a:pt x="565322" y="2120"/>
                  </a:lnTo>
                  <a:lnTo>
                    <a:pt x="518159"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9" name="object 9"/>
            <p:cNvPicPr/>
            <p:nvPr/>
          </p:nvPicPr>
          <p:blipFill>
            <a:blip r:embed="rId3" cstate="print"/>
            <a:stretch>
              <a:fillRect/>
            </a:stretch>
          </p:blipFill>
          <p:spPr>
            <a:xfrm>
              <a:off x="4648199" y="4296156"/>
              <a:ext cx="603503" cy="601979"/>
            </a:xfrm>
            <a:prstGeom prst="rect">
              <a:avLst/>
            </a:prstGeom>
          </p:spPr>
        </p:pic>
      </p:grpSp>
      <p:sp>
        <p:nvSpPr>
          <p:cNvPr id="10" name="object 10"/>
          <p:cNvSpPr txBox="1"/>
          <p:nvPr/>
        </p:nvSpPr>
        <p:spPr>
          <a:xfrm>
            <a:off x="3212308" y="4780339"/>
            <a:ext cx="1002030" cy="391839"/>
          </a:xfrm>
          <a:prstGeom prst="rect">
            <a:avLst/>
          </a:prstGeom>
        </p:spPr>
        <p:txBody>
          <a:bodyPr vert="horz" wrap="square" lIns="0" tIns="7620" rIns="0" bIns="0" rtlCol="0">
            <a:spAutoFit/>
          </a:bodyPr>
          <a:lstStyle/>
          <a:p>
            <a:pPr marL="9049" marR="3810" indent="-1905" algn="ctr">
              <a:lnSpc>
                <a:spcPct val="101800"/>
              </a:lnSpc>
              <a:spcBef>
                <a:spcPts val="60"/>
              </a:spcBef>
            </a:pPr>
            <a:r>
              <a:rPr sz="825" b="1" kern="0" spc="-8" dirty="0">
                <a:solidFill>
                  <a:srgbClr val="FFFFFF"/>
                </a:solidFill>
                <a:latin typeface="Calibri"/>
                <a:cs typeface="Calibri"/>
              </a:rPr>
              <a:t>QUANTUM </a:t>
            </a:r>
            <a:r>
              <a:rPr sz="825" b="1" kern="0" spc="8" dirty="0">
                <a:solidFill>
                  <a:srgbClr val="FFFFFF"/>
                </a:solidFill>
                <a:latin typeface="Calibri"/>
                <a:cs typeface="Calibri"/>
              </a:rPr>
              <a:t>COMPUTING,</a:t>
            </a:r>
            <a:r>
              <a:rPr sz="825" b="1" kern="0" dirty="0">
                <a:solidFill>
                  <a:srgbClr val="FFFFFF"/>
                </a:solidFill>
                <a:latin typeface="Calibri"/>
                <a:cs typeface="Calibri"/>
              </a:rPr>
              <a:t> AI,</a:t>
            </a:r>
            <a:r>
              <a:rPr sz="825" b="1" kern="0" spc="30" dirty="0">
                <a:solidFill>
                  <a:srgbClr val="FFFFFF"/>
                </a:solidFill>
                <a:latin typeface="Calibri"/>
                <a:cs typeface="Calibri"/>
              </a:rPr>
              <a:t> </a:t>
            </a:r>
            <a:r>
              <a:rPr sz="825" b="1" kern="0" spc="-38" dirty="0">
                <a:solidFill>
                  <a:srgbClr val="FFFFFF"/>
                </a:solidFill>
                <a:latin typeface="Calibri"/>
                <a:cs typeface="Calibri"/>
              </a:rPr>
              <a:t>&amp;</a:t>
            </a:r>
            <a:r>
              <a:rPr sz="825" b="1" kern="0" spc="30" dirty="0">
                <a:solidFill>
                  <a:srgbClr val="FFFFFF"/>
                </a:solidFill>
                <a:latin typeface="Calibri"/>
                <a:cs typeface="Calibri"/>
              </a:rPr>
              <a:t> MICROELECTRONICS</a:t>
            </a:r>
            <a:endParaRPr sz="825" kern="0">
              <a:solidFill>
                <a:sysClr val="windowText" lastClr="000000"/>
              </a:solidFill>
              <a:latin typeface="Calibri"/>
              <a:cs typeface="Calibri"/>
            </a:endParaRPr>
          </a:p>
        </p:txBody>
      </p:sp>
      <p:grpSp>
        <p:nvGrpSpPr>
          <p:cNvPr id="11" name="object 11"/>
          <p:cNvGrpSpPr/>
          <p:nvPr/>
        </p:nvGrpSpPr>
        <p:grpSpPr>
          <a:xfrm>
            <a:off x="4489704" y="3915918"/>
            <a:ext cx="778669" cy="778669"/>
            <a:chOff x="5986271" y="4078223"/>
            <a:chExt cx="1038225" cy="1038225"/>
          </a:xfrm>
        </p:grpSpPr>
        <p:sp>
          <p:nvSpPr>
            <p:cNvPr id="12" name="object 12"/>
            <p:cNvSpPr/>
            <p:nvPr/>
          </p:nvSpPr>
          <p:spPr>
            <a:xfrm>
              <a:off x="5986271" y="4078223"/>
              <a:ext cx="1038225" cy="1038225"/>
            </a:xfrm>
            <a:custGeom>
              <a:avLst/>
              <a:gdLst/>
              <a:ahLst/>
              <a:cxnLst/>
              <a:rect l="l" t="t" r="r" b="b"/>
              <a:pathLst>
                <a:path w="1038225" h="1038225">
                  <a:moveTo>
                    <a:pt x="518922" y="0"/>
                  </a:moveTo>
                  <a:lnTo>
                    <a:pt x="471690" y="2120"/>
                  </a:lnTo>
                  <a:lnTo>
                    <a:pt x="425646" y="8360"/>
                  </a:lnTo>
                  <a:lnTo>
                    <a:pt x="380973" y="18536"/>
                  </a:lnTo>
                  <a:lnTo>
                    <a:pt x="337855" y="32465"/>
                  </a:lnTo>
                  <a:lnTo>
                    <a:pt x="296474" y="49964"/>
                  </a:lnTo>
                  <a:lnTo>
                    <a:pt x="257014" y="70849"/>
                  </a:lnTo>
                  <a:lnTo>
                    <a:pt x="219657" y="94937"/>
                  </a:lnTo>
                  <a:lnTo>
                    <a:pt x="184589" y="122045"/>
                  </a:lnTo>
                  <a:lnTo>
                    <a:pt x="151990" y="151990"/>
                  </a:lnTo>
                  <a:lnTo>
                    <a:pt x="122045" y="184589"/>
                  </a:lnTo>
                  <a:lnTo>
                    <a:pt x="94937" y="219657"/>
                  </a:lnTo>
                  <a:lnTo>
                    <a:pt x="70849" y="257014"/>
                  </a:lnTo>
                  <a:lnTo>
                    <a:pt x="49964" y="296474"/>
                  </a:lnTo>
                  <a:lnTo>
                    <a:pt x="32465" y="337855"/>
                  </a:lnTo>
                  <a:lnTo>
                    <a:pt x="18536" y="380973"/>
                  </a:lnTo>
                  <a:lnTo>
                    <a:pt x="8360" y="425646"/>
                  </a:lnTo>
                  <a:lnTo>
                    <a:pt x="2120" y="471690"/>
                  </a:lnTo>
                  <a:lnTo>
                    <a:pt x="0" y="518921"/>
                  </a:lnTo>
                  <a:lnTo>
                    <a:pt x="2120" y="566153"/>
                  </a:lnTo>
                  <a:lnTo>
                    <a:pt x="8360" y="612197"/>
                  </a:lnTo>
                  <a:lnTo>
                    <a:pt x="18536" y="656870"/>
                  </a:lnTo>
                  <a:lnTo>
                    <a:pt x="32465" y="699988"/>
                  </a:lnTo>
                  <a:lnTo>
                    <a:pt x="49964" y="741369"/>
                  </a:lnTo>
                  <a:lnTo>
                    <a:pt x="70849" y="780829"/>
                  </a:lnTo>
                  <a:lnTo>
                    <a:pt x="94937" y="818186"/>
                  </a:lnTo>
                  <a:lnTo>
                    <a:pt x="122045" y="853254"/>
                  </a:lnTo>
                  <a:lnTo>
                    <a:pt x="151990" y="885853"/>
                  </a:lnTo>
                  <a:lnTo>
                    <a:pt x="184589" y="915798"/>
                  </a:lnTo>
                  <a:lnTo>
                    <a:pt x="219657" y="942906"/>
                  </a:lnTo>
                  <a:lnTo>
                    <a:pt x="257014" y="966994"/>
                  </a:lnTo>
                  <a:lnTo>
                    <a:pt x="296474" y="987879"/>
                  </a:lnTo>
                  <a:lnTo>
                    <a:pt x="337855" y="1005378"/>
                  </a:lnTo>
                  <a:lnTo>
                    <a:pt x="380973" y="1019307"/>
                  </a:lnTo>
                  <a:lnTo>
                    <a:pt x="425646" y="1029483"/>
                  </a:lnTo>
                  <a:lnTo>
                    <a:pt x="471690" y="1035723"/>
                  </a:lnTo>
                  <a:lnTo>
                    <a:pt x="518922" y="1037843"/>
                  </a:lnTo>
                  <a:lnTo>
                    <a:pt x="566153" y="1035723"/>
                  </a:lnTo>
                  <a:lnTo>
                    <a:pt x="612197" y="1029483"/>
                  </a:lnTo>
                  <a:lnTo>
                    <a:pt x="656870" y="1019307"/>
                  </a:lnTo>
                  <a:lnTo>
                    <a:pt x="699988" y="1005378"/>
                  </a:lnTo>
                  <a:lnTo>
                    <a:pt x="741369" y="987879"/>
                  </a:lnTo>
                  <a:lnTo>
                    <a:pt x="780829" y="966994"/>
                  </a:lnTo>
                  <a:lnTo>
                    <a:pt x="818186" y="942906"/>
                  </a:lnTo>
                  <a:lnTo>
                    <a:pt x="853254" y="915798"/>
                  </a:lnTo>
                  <a:lnTo>
                    <a:pt x="885853" y="885853"/>
                  </a:lnTo>
                  <a:lnTo>
                    <a:pt x="915798" y="853254"/>
                  </a:lnTo>
                  <a:lnTo>
                    <a:pt x="942906" y="818186"/>
                  </a:lnTo>
                  <a:lnTo>
                    <a:pt x="966994" y="780829"/>
                  </a:lnTo>
                  <a:lnTo>
                    <a:pt x="987879" y="741369"/>
                  </a:lnTo>
                  <a:lnTo>
                    <a:pt x="1005378" y="699988"/>
                  </a:lnTo>
                  <a:lnTo>
                    <a:pt x="1019307" y="656870"/>
                  </a:lnTo>
                  <a:lnTo>
                    <a:pt x="1029483" y="612197"/>
                  </a:lnTo>
                  <a:lnTo>
                    <a:pt x="1035723" y="566153"/>
                  </a:lnTo>
                  <a:lnTo>
                    <a:pt x="1037844" y="518921"/>
                  </a:lnTo>
                  <a:lnTo>
                    <a:pt x="1035723" y="471690"/>
                  </a:lnTo>
                  <a:lnTo>
                    <a:pt x="1029483" y="425646"/>
                  </a:lnTo>
                  <a:lnTo>
                    <a:pt x="1019307" y="380973"/>
                  </a:lnTo>
                  <a:lnTo>
                    <a:pt x="1005378" y="337855"/>
                  </a:lnTo>
                  <a:lnTo>
                    <a:pt x="987879" y="296474"/>
                  </a:lnTo>
                  <a:lnTo>
                    <a:pt x="966994" y="257014"/>
                  </a:lnTo>
                  <a:lnTo>
                    <a:pt x="942906" y="219657"/>
                  </a:lnTo>
                  <a:lnTo>
                    <a:pt x="915798" y="184589"/>
                  </a:lnTo>
                  <a:lnTo>
                    <a:pt x="885853" y="151990"/>
                  </a:lnTo>
                  <a:lnTo>
                    <a:pt x="853254" y="122045"/>
                  </a:lnTo>
                  <a:lnTo>
                    <a:pt x="818186" y="94937"/>
                  </a:lnTo>
                  <a:lnTo>
                    <a:pt x="780829" y="70849"/>
                  </a:lnTo>
                  <a:lnTo>
                    <a:pt x="741369" y="49964"/>
                  </a:lnTo>
                  <a:lnTo>
                    <a:pt x="699988" y="32465"/>
                  </a:lnTo>
                  <a:lnTo>
                    <a:pt x="656870" y="18536"/>
                  </a:lnTo>
                  <a:lnTo>
                    <a:pt x="612197" y="8360"/>
                  </a:lnTo>
                  <a:lnTo>
                    <a:pt x="566153" y="2120"/>
                  </a:lnTo>
                  <a:lnTo>
                    <a:pt x="5189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3" name="object 13"/>
            <p:cNvPicPr/>
            <p:nvPr/>
          </p:nvPicPr>
          <p:blipFill>
            <a:blip r:embed="rId4" cstate="print"/>
            <a:stretch>
              <a:fillRect/>
            </a:stretch>
          </p:blipFill>
          <p:spPr>
            <a:xfrm>
              <a:off x="6204203" y="4296168"/>
              <a:ext cx="601979" cy="601967"/>
            </a:xfrm>
            <a:prstGeom prst="rect">
              <a:avLst/>
            </a:prstGeom>
          </p:spPr>
        </p:pic>
      </p:grpSp>
      <p:sp>
        <p:nvSpPr>
          <p:cNvPr id="14" name="object 14"/>
          <p:cNvSpPr txBox="1"/>
          <p:nvPr/>
        </p:nvSpPr>
        <p:spPr>
          <a:xfrm>
            <a:off x="4448509" y="4780339"/>
            <a:ext cx="861536" cy="391839"/>
          </a:xfrm>
          <a:prstGeom prst="rect">
            <a:avLst/>
          </a:prstGeom>
        </p:spPr>
        <p:txBody>
          <a:bodyPr vert="horz" wrap="square" lIns="0" tIns="7620" rIns="0" bIns="0" rtlCol="0">
            <a:spAutoFit/>
          </a:bodyPr>
          <a:lstStyle/>
          <a:p>
            <a:pPr marL="9525" marR="3810" indent="59055" algn="just">
              <a:lnSpc>
                <a:spcPct val="101800"/>
              </a:lnSpc>
              <a:spcBef>
                <a:spcPts val="60"/>
              </a:spcBef>
            </a:pPr>
            <a:r>
              <a:rPr sz="825" b="1" kern="0" spc="49" dirty="0">
                <a:solidFill>
                  <a:srgbClr val="FFFFFF"/>
                </a:solidFill>
                <a:latin typeface="Calibri"/>
                <a:cs typeface="Calibri"/>
              </a:rPr>
              <a:t>CLEAN</a:t>
            </a:r>
            <a:r>
              <a:rPr sz="825" b="1" kern="0" spc="-38" dirty="0">
                <a:solidFill>
                  <a:srgbClr val="FFFFFF"/>
                </a:solidFill>
                <a:latin typeface="Calibri"/>
                <a:cs typeface="Calibri"/>
              </a:rPr>
              <a:t> </a:t>
            </a:r>
            <a:r>
              <a:rPr sz="825" b="1" kern="0" spc="30" dirty="0">
                <a:solidFill>
                  <a:srgbClr val="FFFFFF"/>
                </a:solidFill>
                <a:latin typeface="Calibri"/>
                <a:cs typeface="Calibri"/>
              </a:rPr>
              <a:t>ENERGY </a:t>
            </a:r>
            <a:r>
              <a:rPr sz="825" b="1" kern="0" spc="23" dirty="0">
                <a:solidFill>
                  <a:srgbClr val="FFFFFF"/>
                </a:solidFill>
                <a:latin typeface="Calibri"/>
                <a:cs typeface="Calibri"/>
              </a:rPr>
              <a:t>PRODUCTION</a:t>
            </a:r>
            <a:r>
              <a:rPr sz="825" b="1" kern="0" spc="30" dirty="0">
                <a:solidFill>
                  <a:srgbClr val="FFFFFF"/>
                </a:solidFill>
                <a:latin typeface="Calibri"/>
                <a:cs typeface="Calibri"/>
              </a:rPr>
              <a:t> </a:t>
            </a:r>
            <a:r>
              <a:rPr sz="825" b="1" kern="0" spc="-38" dirty="0">
                <a:solidFill>
                  <a:srgbClr val="FFFFFF"/>
                </a:solidFill>
                <a:latin typeface="Calibri"/>
                <a:cs typeface="Calibri"/>
              </a:rPr>
              <a:t>&amp;</a:t>
            </a:r>
            <a:r>
              <a:rPr sz="825" b="1" kern="0" spc="-8" dirty="0">
                <a:solidFill>
                  <a:srgbClr val="FFFFFF"/>
                </a:solidFill>
                <a:latin typeface="Calibri"/>
                <a:cs typeface="Calibri"/>
              </a:rPr>
              <a:t> MANUFACTURING</a:t>
            </a:r>
            <a:endParaRPr sz="825" kern="0">
              <a:solidFill>
                <a:sysClr val="windowText" lastClr="000000"/>
              </a:solidFill>
              <a:latin typeface="Calibri"/>
              <a:cs typeface="Calibri"/>
            </a:endParaRPr>
          </a:p>
        </p:txBody>
      </p:sp>
      <p:grpSp>
        <p:nvGrpSpPr>
          <p:cNvPr id="15" name="object 15"/>
          <p:cNvGrpSpPr/>
          <p:nvPr/>
        </p:nvGrpSpPr>
        <p:grpSpPr>
          <a:xfrm>
            <a:off x="5656708" y="3915918"/>
            <a:ext cx="777239" cy="778669"/>
            <a:chOff x="7542276" y="4078223"/>
            <a:chExt cx="1036319" cy="1038225"/>
          </a:xfrm>
        </p:grpSpPr>
        <p:sp>
          <p:nvSpPr>
            <p:cNvPr id="16" name="object 16"/>
            <p:cNvSpPr/>
            <p:nvPr/>
          </p:nvSpPr>
          <p:spPr>
            <a:xfrm>
              <a:off x="7542276" y="4078223"/>
              <a:ext cx="1036319" cy="1038225"/>
            </a:xfrm>
            <a:custGeom>
              <a:avLst/>
              <a:gdLst/>
              <a:ahLst/>
              <a:cxnLst/>
              <a:rect l="l" t="t" r="r" b="b"/>
              <a:pathLst>
                <a:path w="1036320" h="1038225">
                  <a:moveTo>
                    <a:pt x="518159" y="0"/>
                  </a:moveTo>
                  <a:lnTo>
                    <a:pt x="470997" y="2120"/>
                  </a:lnTo>
                  <a:lnTo>
                    <a:pt x="425020" y="8360"/>
                  </a:lnTo>
                  <a:lnTo>
                    <a:pt x="380413" y="18536"/>
                  </a:lnTo>
                  <a:lnTo>
                    <a:pt x="337358" y="32465"/>
                  </a:lnTo>
                  <a:lnTo>
                    <a:pt x="296038" y="49964"/>
                  </a:lnTo>
                  <a:lnTo>
                    <a:pt x="256635" y="70849"/>
                  </a:lnTo>
                  <a:lnTo>
                    <a:pt x="219334" y="94937"/>
                  </a:lnTo>
                  <a:lnTo>
                    <a:pt x="184317" y="122045"/>
                  </a:lnTo>
                  <a:lnTo>
                    <a:pt x="151766" y="151990"/>
                  </a:lnTo>
                  <a:lnTo>
                    <a:pt x="121865" y="184589"/>
                  </a:lnTo>
                  <a:lnTo>
                    <a:pt x="94797" y="219657"/>
                  </a:lnTo>
                  <a:lnTo>
                    <a:pt x="70744" y="257014"/>
                  </a:lnTo>
                  <a:lnTo>
                    <a:pt x="49890" y="296474"/>
                  </a:lnTo>
                  <a:lnTo>
                    <a:pt x="32417" y="337855"/>
                  </a:lnTo>
                  <a:lnTo>
                    <a:pt x="18509" y="380973"/>
                  </a:lnTo>
                  <a:lnTo>
                    <a:pt x="8348" y="425646"/>
                  </a:lnTo>
                  <a:lnTo>
                    <a:pt x="2117" y="471690"/>
                  </a:lnTo>
                  <a:lnTo>
                    <a:pt x="0" y="518921"/>
                  </a:lnTo>
                  <a:lnTo>
                    <a:pt x="2117" y="566153"/>
                  </a:lnTo>
                  <a:lnTo>
                    <a:pt x="8348" y="612197"/>
                  </a:lnTo>
                  <a:lnTo>
                    <a:pt x="18509" y="656870"/>
                  </a:lnTo>
                  <a:lnTo>
                    <a:pt x="32417" y="699988"/>
                  </a:lnTo>
                  <a:lnTo>
                    <a:pt x="49890" y="741369"/>
                  </a:lnTo>
                  <a:lnTo>
                    <a:pt x="70744" y="780829"/>
                  </a:lnTo>
                  <a:lnTo>
                    <a:pt x="94797" y="818186"/>
                  </a:lnTo>
                  <a:lnTo>
                    <a:pt x="121865" y="853254"/>
                  </a:lnTo>
                  <a:lnTo>
                    <a:pt x="151766" y="885853"/>
                  </a:lnTo>
                  <a:lnTo>
                    <a:pt x="184317" y="915798"/>
                  </a:lnTo>
                  <a:lnTo>
                    <a:pt x="219334" y="942906"/>
                  </a:lnTo>
                  <a:lnTo>
                    <a:pt x="256635" y="966994"/>
                  </a:lnTo>
                  <a:lnTo>
                    <a:pt x="296038" y="987879"/>
                  </a:lnTo>
                  <a:lnTo>
                    <a:pt x="337358" y="1005378"/>
                  </a:lnTo>
                  <a:lnTo>
                    <a:pt x="380413" y="1019307"/>
                  </a:lnTo>
                  <a:lnTo>
                    <a:pt x="425020" y="1029483"/>
                  </a:lnTo>
                  <a:lnTo>
                    <a:pt x="470997" y="1035723"/>
                  </a:lnTo>
                  <a:lnTo>
                    <a:pt x="518159" y="1037843"/>
                  </a:lnTo>
                  <a:lnTo>
                    <a:pt x="565322" y="1035723"/>
                  </a:lnTo>
                  <a:lnTo>
                    <a:pt x="611299" y="1029483"/>
                  </a:lnTo>
                  <a:lnTo>
                    <a:pt x="655906" y="1019307"/>
                  </a:lnTo>
                  <a:lnTo>
                    <a:pt x="698961" y="1005378"/>
                  </a:lnTo>
                  <a:lnTo>
                    <a:pt x="740281" y="987879"/>
                  </a:lnTo>
                  <a:lnTo>
                    <a:pt x="779684" y="966994"/>
                  </a:lnTo>
                  <a:lnTo>
                    <a:pt x="816985" y="942906"/>
                  </a:lnTo>
                  <a:lnTo>
                    <a:pt x="852002" y="915798"/>
                  </a:lnTo>
                  <a:lnTo>
                    <a:pt x="884553" y="885853"/>
                  </a:lnTo>
                  <a:lnTo>
                    <a:pt x="914454" y="853254"/>
                  </a:lnTo>
                  <a:lnTo>
                    <a:pt x="941522" y="818186"/>
                  </a:lnTo>
                  <a:lnTo>
                    <a:pt x="965575" y="780829"/>
                  </a:lnTo>
                  <a:lnTo>
                    <a:pt x="986429" y="741369"/>
                  </a:lnTo>
                  <a:lnTo>
                    <a:pt x="1003902" y="699988"/>
                  </a:lnTo>
                  <a:lnTo>
                    <a:pt x="1017810" y="656870"/>
                  </a:lnTo>
                  <a:lnTo>
                    <a:pt x="1027971" y="612197"/>
                  </a:lnTo>
                  <a:lnTo>
                    <a:pt x="1034202" y="566153"/>
                  </a:lnTo>
                  <a:lnTo>
                    <a:pt x="1036319" y="518921"/>
                  </a:lnTo>
                  <a:lnTo>
                    <a:pt x="1034202" y="471690"/>
                  </a:lnTo>
                  <a:lnTo>
                    <a:pt x="1027971" y="425646"/>
                  </a:lnTo>
                  <a:lnTo>
                    <a:pt x="1017810" y="380973"/>
                  </a:lnTo>
                  <a:lnTo>
                    <a:pt x="1003902" y="337855"/>
                  </a:lnTo>
                  <a:lnTo>
                    <a:pt x="986429" y="296474"/>
                  </a:lnTo>
                  <a:lnTo>
                    <a:pt x="965575" y="257014"/>
                  </a:lnTo>
                  <a:lnTo>
                    <a:pt x="941522" y="219657"/>
                  </a:lnTo>
                  <a:lnTo>
                    <a:pt x="914454" y="184589"/>
                  </a:lnTo>
                  <a:lnTo>
                    <a:pt x="884553" y="151990"/>
                  </a:lnTo>
                  <a:lnTo>
                    <a:pt x="852002" y="122045"/>
                  </a:lnTo>
                  <a:lnTo>
                    <a:pt x="816985" y="94937"/>
                  </a:lnTo>
                  <a:lnTo>
                    <a:pt x="779684" y="70849"/>
                  </a:lnTo>
                  <a:lnTo>
                    <a:pt x="740281" y="49964"/>
                  </a:lnTo>
                  <a:lnTo>
                    <a:pt x="698961" y="32465"/>
                  </a:lnTo>
                  <a:lnTo>
                    <a:pt x="655906" y="18536"/>
                  </a:lnTo>
                  <a:lnTo>
                    <a:pt x="611299" y="8360"/>
                  </a:lnTo>
                  <a:lnTo>
                    <a:pt x="565322" y="2120"/>
                  </a:lnTo>
                  <a:lnTo>
                    <a:pt x="518159"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7" name="object 17"/>
            <p:cNvPicPr/>
            <p:nvPr/>
          </p:nvPicPr>
          <p:blipFill>
            <a:blip r:embed="rId5" cstate="print"/>
            <a:stretch>
              <a:fillRect/>
            </a:stretch>
          </p:blipFill>
          <p:spPr>
            <a:xfrm>
              <a:off x="7758684" y="4296155"/>
              <a:ext cx="603503" cy="601979"/>
            </a:xfrm>
            <a:prstGeom prst="rect">
              <a:avLst/>
            </a:prstGeom>
          </p:spPr>
        </p:pic>
      </p:grpSp>
      <p:sp>
        <p:nvSpPr>
          <p:cNvPr id="18" name="object 18"/>
          <p:cNvSpPr txBox="1"/>
          <p:nvPr/>
        </p:nvSpPr>
        <p:spPr>
          <a:xfrm>
            <a:off x="5614888" y="4780339"/>
            <a:ext cx="861536" cy="262316"/>
          </a:xfrm>
          <a:prstGeom prst="rect">
            <a:avLst/>
          </a:prstGeom>
        </p:spPr>
        <p:txBody>
          <a:bodyPr vert="horz" wrap="square" lIns="0" tIns="7620" rIns="0" bIns="0" rtlCol="0">
            <a:spAutoFit/>
          </a:bodyPr>
          <a:lstStyle/>
          <a:p>
            <a:pPr marL="9525" marR="3810" indent="152876">
              <a:lnSpc>
                <a:spcPct val="101800"/>
              </a:lnSpc>
              <a:spcBef>
                <a:spcPts val="60"/>
              </a:spcBef>
            </a:pPr>
            <a:r>
              <a:rPr sz="825" b="1" kern="0" spc="26" dirty="0">
                <a:solidFill>
                  <a:srgbClr val="FFFFFF"/>
                </a:solidFill>
                <a:latin typeface="Calibri"/>
                <a:cs typeface="Calibri"/>
              </a:rPr>
              <a:t>ADVANCED </a:t>
            </a:r>
            <a:r>
              <a:rPr sz="825" b="1" kern="0" spc="-8" dirty="0">
                <a:solidFill>
                  <a:srgbClr val="FFFFFF"/>
                </a:solidFill>
                <a:latin typeface="Calibri"/>
                <a:cs typeface="Calibri"/>
              </a:rPr>
              <a:t>MANUFACTURING</a:t>
            </a:r>
            <a:endParaRPr sz="825" kern="0">
              <a:solidFill>
                <a:sysClr val="windowText" lastClr="000000"/>
              </a:solidFill>
              <a:latin typeface="Calibri"/>
              <a:cs typeface="Calibri"/>
            </a:endParaRPr>
          </a:p>
        </p:txBody>
      </p:sp>
      <p:grpSp>
        <p:nvGrpSpPr>
          <p:cNvPr id="19" name="object 19"/>
          <p:cNvGrpSpPr/>
          <p:nvPr/>
        </p:nvGrpSpPr>
        <p:grpSpPr>
          <a:xfrm>
            <a:off x="6822567" y="3915918"/>
            <a:ext cx="778669" cy="778669"/>
            <a:chOff x="9096756" y="4078223"/>
            <a:chExt cx="1038225" cy="1038225"/>
          </a:xfrm>
        </p:grpSpPr>
        <p:sp>
          <p:nvSpPr>
            <p:cNvPr id="20" name="object 20"/>
            <p:cNvSpPr/>
            <p:nvPr/>
          </p:nvSpPr>
          <p:spPr>
            <a:xfrm>
              <a:off x="9096756" y="4078223"/>
              <a:ext cx="1038225" cy="1038225"/>
            </a:xfrm>
            <a:custGeom>
              <a:avLst/>
              <a:gdLst/>
              <a:ahLst/>
              <a:cxnLst/>
              <a:rect l="l" t="t" r="r" b="b"/>
              <a:pathLst>
                <a:path w="1038225" h="1038225">
                  <a:moveTo>
                    <a:pt x="518922" y="0"/>
                  </a:moveTo>
                  <a:lnTo>
                    <a:pt x="471690" y="2120"/>
                  </a:lnTo>
                  <a:lnTo>
                    <a:pt x="425646" y="8360"/>
                  </a:lnTo>
                  <a:lnTo>
                    <a:pt x="380973" y="18536"/>
                  </a:lnTo>
                  <a:lnTo>
                    <a:pt x="337855" y="32465"/>
                  </a:lnTo>
                  <a:lnTo>
                    <a:pt x="296474" y="49964"/>
                  </a:lnTo>
                  <a:lnTo>
                    <a:pt x="257014" y="70849"/>
                  </a:lnTo>
                  <a:lnTo>
                    <a:pt x="219657" y="94937"/>
                  </a:lnTo>
                  <a:lnTo>
                    <a:pt x="184589" y="122045"/>
                  </a:lnTo>
                  <a:lnTo>
                    <a:pt x="151990" y="151990"/>
                  </a:lnTo>
                  <a:lnTo>
                    <a:pt x="122045" y="184589"/>
                  </a:lnTo>
                  <a:lnTo>
                    <a:pt x="94937" y="219657"/>
                  </a:lnTo>
                  <a:lnTo>
                    <a:pt x="70849" y="257014"/>
                  </a:lnTo>
                  <a:lnTo>
                    <a:pt x="49964" y="296474"/>
                  </a:lnTo>
                  <a:lnTo>
                    <a:pt x="32465" y="337855"/>
                  </a:lnTo>
                  <a:lnTo>
                    <a:pt x="18536" y="380973"/>
                  </a:lnTo>
                  <a:lnTo>
                    <a:pt x="8360" y="425646"/>
                  </a:lnTo>
                  <a:lnTo>
                    <a:pt x="2120" y="471690"/>
                  </a:lnTo>
                  <a:lnTo>
                    <a:pt x="0" y="518921"/>
                  </a:lnTo>
                  <a:lnTo>
                    <a:pt x="2120" y="566153"/>
                  </a:lnTo>
                  <a:lnTo>
                    <a:pt x="8360" y="612197"/>
                  </a:lnTo>
                  <a:lnTo>
                    <a:pt x="18536" y="656870"/>
                  </a:lnTo>
                  <a:lnTo>
                    <a:pt x="32465" y="699988"/>
                  </a:lnTo>
                  <a:lnTo>
                    <a:pt x="49964" y="741369"/>
                  </a:lnTo>
                  <a:lnTo>
                    <a:pt x="70849" y="780829"/>
                  </a:lnTo>
                  <a:lnTo>
                    <a:pt x="94937" y="818186"/>
                  </a:lnTo>
                  <a:lnTo>
                    <a:pt x="122045" y="853254"/>
                  </a:lnTo>
                  <a:lnTo>
                    <a:pt x="151990" y="885853"/>
                  </a:lnTo>
                  <a:lnTo>
                    <a:pt x="184589" y="915798"/>
                  </a:lnTo>
                  <a:lnTo>
                    <a:pt x="219657" y="942906"/>
                  </a:lnTo>
                  <a:lnTo>
                    <a:pt x="257014" y="966994"/>
                  </a:lnTo>
                  <a:lnTo>
                    <a:pt x="296474" y="987879"/>
                  </a:lnTo>
                  <a:lnTo>
                    <a:pt x="337855" y="1005378"/>
                  </a:lnTo>
                  <a:lnTo>
                    <a:pt x="380973" y="1019307"/>
                  </a:lnTo>
                  <a:lnTo>
                    <a:pt x="425646" y="1029483"/>
                  </a:lnTo>
                  <a:lnTo>
                    <a:pt x="471690" y="1035723"/>
                  </a:lnTo>
                  <a:lnTo>
                    <a:pt x="518922" y="1037843"/>
                  </a:lnTo>
                  <a:lnTo>
                    <a:pt x="566153" y="1035723"/>
                  </a:lnTo>
                  <a:lnTo>
                    <a:pt x="612197" y="1029483"/>
                  </a:lnTo>
                  <a:lnTo>
                    <a:pt x="656870" y="1019307"/>
                  </a:lnTo>
                  <a:lnTo>
                    <a:pt x="699988" y="1005378"/>
                  </a:lnTo>
                  <a:lnTo>
                    <a:pt x="741369" y="987879"/>
                  </a:lnTo>
                  <a:lnTo>
                    <a:pt x="780829" y="966994"/>
                  </a:lnTo>
                  <a:lnTo>
                    <a:pt x="818186" y="942906"/>
                  </a:lnTo>
                  <a:lnTo>
                    <a:pt x="853254" y="915798"/>
                  </a:lnTo>
                  <a:lnTo>
                    <a:pt x="885853" y="885853"/>
                  </a:lnTo>
                  <a:lnTo>
                    <a:pt x="915798" y="853254"/>
                  </a:lnTo>
                  <a:lnTo>
                    <a:pt x="942906" y="818186"/>
                  </a:lnTo>
                  <a:lnTo>
                    <a:pt x="966994" y="780829"/>
                  </a:lnTo>
                  <a:lnTo>
                    <a:pt x="987879" y="741369"/>
                  </a:lnTo>
                  <a:lnTo>
                    <a:pt x="1005378" y="699988"/>
                  </a:lnTo>
                  <a:lnTo>
                    <a:pt x="1019307" y="656870"/>
                  </a:lnTo>
                  <a:lnTo>
                    <a:pt x="1029483" y="612197"/>
                  </a:lnTo>
                  <a:lnTo>
                    <a:pt x="1035723" y="566153"/>
                  </a:lnTo>
                  <a:lnTo>
                    <a:pt x="1037844" y="518921"/>
                  </a:lnTo>
                  <a:lnTo>
                    <a:pt x="1035723" y="471690"/>
                  </a:lnTo>
                  <a:lnTo>
                    <a:pt x="1029483" y="425646"/>
                  </a:lnTo>
                  <a:lnTo>
                    <a:pt x="1019307" y="380973"/>
                  </a:lnTo>
                  <a:lnTo>
                    <a:pt x="1005378" y="337855"/>
                  </a:lnTo>
                  <a:lnTo>
                    <a:pt x="987879" y="296474"/>
                  </a:lnTo>
                  <a:lnTo>
                    <a:pt x="966994" y="257014"/>
                  </a:lnTo>
                  <a:lnTo>
                    <a:pt x="942906" y="219657"/>
                  </a:lnTo>
                  <a:lnTo>
                    <a:pt x="915798" y="184589"/>
                  </a:lnTo>
                  <a:lnTo>
                    <a:pt x="885853" y="151990"/>
                  </a:lnTo>
                  <a:lnTo>
                    <a:pt x="853254" y="122045"/>
                  </a:lnTo>
                  <a:lnTo>
                    <a:pt x="818186" y="94937"/>
                  </a:lnTo>
                  <a:lnTo>
                    <a:pt x="780829" y="70849"/>
                  </a:lnTo>
                  <a:lnTo>
                    <a:pt x="741369" y="49964"/>
                  </a:lnTo>
                  <a:lnTo>
                    <a:pt x="699988" y="32465"/>
                  </a:lnTo>
                  <a:lnTo>
                    <a:pt x="656870" y="18536"/>
                  </a:lnTo>
                  <a:lnTo>
                    <a:pt x="612197" y="8360"/>
                  </a:lnTo>
                  <a:lnTo>
                    <a:pt x="566153" y="2120"/>
                  </a:lnTo>
                  <a:lnTo>
                    <a:pt x="5189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21" name="object 21"/>
            <p:cNvPicPr/>
            <p:nvPr/>
          </p:nvPicPr>
          <p:blipFill>
            <a:blip r:embed="rId6" cstate="print"/>
            <a:stretch>
              <a:fillRect/>
            </a:stretch>
          </p:blipFill>
          <p:spPr>
            <a:xfrm>
              <a:off x="9314688" y="4296168"/>
              <a:ext cx="601979" cy="601967"/>
            </a:xfrm>
            <a:prstGeom prst="rect">
              <a:avLst/>
            </a:prstGeom>
          </p:spPr>
        </p:pic>
      </p:grpSp>
      <p:sp>
        <p:nvSpPr>
          <p:cNvPr id="22" name="object 22"/>
          <p:cNvSpPr txBox="1"/>
          <p:nvPr/>
        </p:nvSpPr>
        <p:spPr>
          <a:xfrm>
            <a:off x="6760815" y="4780339"/>
            <a:ext cx="902970" cy="521361"/>
          </a:xfrm>
          <a:prstGeom prst="rect">
            <a:avLst/>
          </a:prstGeom>
        </p:spPr>
        <p:txBody>
          <a:bodyPr vert="horz" wrap="square" lIns="0" tIns="7620" rIns="0" bIns="0" rtlCol="0">
            <a:spAutoFit/>
          </a:bodyPr>
          <a:lstStyle/>
          <a:p>
            <a:pPr marL="9525" marR="3810" algn="ctr">
              <a:lnSpc>
                <a:spcPct val="101800"/>
              </a:lnSpc>
              <a:spcBef>
                <a:spcPts val="60"/>
              </a:spcBef>
            </a:pPr>
            <a:r>
              <a:rPr sz="825" b="1" kern="0" dirty="0">
                <a:solidFill>
                  <a:srgbClr val="FFFFFF"/>
                </a:solidFill>
                <a:latin typeface="Calibri"/>
                <a:cs typeface="Calibri"/>
              </a:rPr>
              <a:t>NEXT</a:t>
            </a:r>
            <a:r>
              <a:rPr sz="825" b="1" kern="0" spc="75" dirty="0">
                <a:solidFill>
                  <a:srgbClr val="FFFFFF"/>
                </a:solidFill>
                <a:latin typeface="Calibri"/>
                <a:cs typeface="Calibri"/>
              </a:rPr>
              <a:t> </a:t>
            </a:r>
            <a:r>
              <a:rPr sz="825" b="1" kern="0" spc="-8" dirty="0">
                <a:solidFill>
                  <a:srgbClr val="FFFFFF"/>
                </a:solidFill>
                <a:latin typeface="Calibri"/>
                <a:cs typeface="Calibri"/>
              </a:rPr>
              <a:t>GENERATION </a:t>
            </a:r>
            <a:r>
              <a:rPr sz="825" b="1" kern="0" spc="23" dirty="0">
                <a:solidFill>
                  <a:srgbClr val="FFFFFF"/>
                </a:solidFill>
                <a:latin typeface="Calibri"/>
                <a:cs typeface="Calibri"/>
              </a:rPr>
              <a:t>AGRICULTURE,</a:t>
            </a:r>
            <a:r>
              <a:rPr sz="825" b="1" kern="0" spc="30" dirty="0">
                <a:solidFill>
                  <a:srgbClr val="FFFFFF"/>
                </a:solidFill>
                <a:latin typeface="Calibri"/>
                <a:cs typeface="Calibri"/>
              </a:rPr>
              <a:t> </a:t>
            </a:r>
            <a:r>
              <a:rPr sz="825" b="1" kern="0" spc="-19" dirty="0">
                <a:solidFill>
                  <a:srgbClr val="FFFFFF"/>
                </a:solidFill>
                <a:latin typeface="Calibri"/>
                <a:cs typeface="Calibri"/>
              </a:rPr>
              <a:t>AG </a:t>
            </a:r>
            <a:r>
              <a:rPr sz="825" b="1" kern="0" spc="38" dirty="0">
                <a:solidFill>
                  <a:srgbClr val="FFFFFF"/>
                </a:solidFill>
                <a:latin typeface="Calibri"/>
                <a:cs typeface="Calibri"/>
              </a:rPr>
              <a:t>TECH,</a:t>
            </a:r>
            <a:r>
              <a:rPr sz="825" b="1" kern="0" spc="-38" dirty="0">
                <a:solidFill>
                  <a:srgbClr val="FFFFFF"/>
                </a:solidFill>
                <a:latin typeface="Calibri"/>
                <a:cs typeface="Calibri"/>
              </a:rPr>
              <a:t> </a:t>
            </a:r>
            <a:r>
              <a:rPr sz="825" b="1" kern="0" spc="-45" dirty="0">
                <a:solidFill>
                  <a:srgbClr val="FFFFFF"/>
                </a:solidFill>
                <a:latin typeface="Calibri"/>
                <a:cs typeface="Calibri"/>
              </a:rPr>
              <a:t>&amp;</a:t>
            </a:r>
            <a:r>
              <a:rPr sz="825" b="1" kern="0" spc="-23" dirty="0">
                <a:solidFill>
                  <a:srgbClr val="FFFFFF"/>
                </a:solidFill>
                <a:latin typeface="Calibri"/>
                <a:cs typeface="Calibri"/>
              </a:rPr>
              <a:t> </a:t>
            </a:r>
            <a:r>
              <a:rPr sz="825" b="1" kern="0" spc="-15" dirty="0">
                <a:solidFill>
                  <a:srgbClr val="FFFFFF"/>
                </a:solidFill>
                <a:latin typeface="Calibri"/>
                <a:cs typeface="Calibri"/>
              </a:rPr>
              <a:t>FOOD </a:t>
            </a:r>
            <a:r>
              <a:rPr sz="825" b="1" kern="0" spc="38" dirty="0">
                <a:solidFill>
                  <a:srgbClr val="FFFFFF"/>
                </a:solidFill>
                <a:latin typeface="Calibri"/>
                <a:cs typeface="Calibri"/>
              </a:rPr>
              <a:t>PROCESSING</a:t>
            </a:r>
            <a:endParaRPr sz="825" kern="0">
              <a:solidFill>
                <a:sysClr val="windowText" lastClr="000000"/>
              </a:solidFill>
              <a:latin typeface="Calibri"/>
              <a:cs typeface="Calibri"/>
            </a:endParaRPr>
          </a:p>
        </p:txBody>
      </p:sp>
      <p:grpSp>
        <p:nvGrpSpPr>
          <p:cNvPr id="23" name="object 23"/>
          <p:cNvGrpSpPr/>
          <p:nvPr/>
        </p:nvGrpSpPr>
        <p:grpSpPr>
          <a:xfrm>
            <a:off x="7989570" y="3915918"/>
            <a:ext cx="777239" cy="778669"/>
            <a:chOff x="10652759" y="4078223"/>
            <a:chExt cx="1036319" cy="1038225"/>
          </a:xfrm>
        </p:grpSpPr>
        <p:sp>
          <p:nvSpPr>
            <p:cNvPr id="24" name="object 24"/>
            <p:cNvSpPr/>
            <p:nvPr/>
          </p:nvSpPr>
          <p:spPr>
            <a:xfrm>
              <a:off x="10652759" y="4078223"/>
              <a:ext cx="1036319" cy="1038225"/>
            </a:xfrm>
            <a:custGeom>
              <a:avLst/>
              <a:gdLst/>
              <a:ahLst/>
              <a:cxnLst/>
              <a:rect l="l" t="t" r="r" b="b"/>
              <a:pathLst>
                <a:path w="1036320" h="1038225">
                  <a:moveTo>
                    <a:pt x="518159" y="0"/>
                  </a:moveTo>
                  <a:lnTo>
                    <a:pt x="470997" y="2120"/>
                  </a:lnTo>
                  <a:lnTo>
                    <a:pt x="425020" y="8360"/>
                  </a:lnTo>
                  <a:lnTo>
                    <a:pt x="380413" y="18536"/>
                  </a:lnTo>
                  <a:lnTo>
                    <a:pt x="337358" y="32465"/>
                  </a:lnTo>
                  <a:lnTo>
                    <a:pt x="296038" y="49964"/>
                  </a:lnTo>
                  <a:lnTo>
                    <a:pt x="256635" y="70849"/>
                  </a:lnTo>
                  <a:lnTo>
                    <a:pt x="219334" y="94937"/>
                  </a:lnTo>
                  <a:lnTo>
                    <a:pt x="184317" y="122045"/>
                  </a:lnTo>
                  <a:lnTo>
                    <a:pt x="151766" y="151990"/>
                  </a:lnTo>
                  <a:lnTo>
                    <a:pt x="121865" y="184589"/>
                  </a:lnTo>
                  <a:lnTo>
                    <a:pt x="94797" y="219657"/>
                  </a:lnTo>
                  <a:lnTo>
                    <a:pt x="70744" y="257014"/>
                  </a:lnTo>
                  <a:lnTo>
                    <a:pt x="49890" y="296474"/>
                  </a:lnTo>
                  <a:lnTo>
                    <a:pt x="32417" y="337855"/>
                  </a:lnTo>
                  <a:lnTo>
                    <a:pt x="18509" y="380973"/>
                  </a:lnTo>
                  <a:lnTo>
                    <a:pt x="8348" y="425646"/>
                  </a:lnTo>
                  <a:lnTo>
                    <a:pt x="2117" y="471690"/>
                  </a:lnTo>
                  <a:lnTo>
                    <a:pt x="0" y="518921"/>
                  </a:lnTo>
                  <a:lnTo>
                    <a:pt x="2117" y="566153"/>
                  </a:lnTo>
                  <a:lnTo>
                    <a:pt x="8348" y="612197"/>
                  </a:lnTo>
                  <a:lnTo>
                    <a:pt x="18509" y="656870"/>
                  </a:lnTo>
                  <a:lnTo>
                    <a:pt x="32417" y="699988"/>
                  </a:lnTo>
                  <a:lnTo>
                    <a:pt x="49890" y="741369"/>
                  </a:lnTo>
                  <a:lnTo>
                    <a:pt x="70744" y="780829"/>
                  </a:lnTo>
                  <a:lnTo>
                    <a:pt x="94797" y="818186"/>
                  </a:lnTo>
                  <a:lnTo>
                    <a:pt x="121865" y="853254"/>
                  </a:lnTo>
                  <a:lnTo>
                    <a:pt x="151766" y="885853"/>
                  </a:lnTo>
                  <a:lnTo>
                    <a:pt x="184317" y="915798"/>
                  </a:lnTo>
                  <a:lnTo>
                    <a:pt x="219334" y="942906"/>
                  </a:lnTo>
                  <a:lnTo>
                    <a:pt x="256635" y="966994"/>
                  </a:lnTo>
                  <a:lnTo>
                    <a:pt x="296038" y="987879"/>
                  </a:lnTo>
                  <a:lnTo>
                    <a:pt x="337358" y="1005378"/>
                  </a:lnTo>
                  <a:lnTo>
                    <a:pt x="380413" y="1019307"/>
                  </a:lnTo>
                  <a:lnTo>
                    <a:pt x="425020" y="1029483"/>
                  </a:lnTo>
                  <a:lnTo>
                    <a:pt x="470997" y="1035723"/>
                  </a:lnTo>
                  <a:lnTo>
                    <a:pt x="518159" y="1037843"/>
                  </a:lnTo>
                  <a:lnTo>
                    <a:pt x="565322" y="1035723"/>
                  </a:lnTo>
                  <a:lnTo>
                    <a:pt x="611299" y="1029483"/>
                  </a:lnTo>
                  <a:lnTo>
                    <a:pt x="655906" y="1019307"/>
                  </a:lnTo>
                  <a:lnTo>
                    <a:pt x="698961" y="1005378"/>
                  </a:lnTo>
                  <a:lnTo>
                    <a:pt x="740281" y="987879"/>
                  </a:lnTo>
                  <a:lnTo>
                    <a:pt x="779684" y="966994"/>
                  </a:lnTo>
                  <a:lnTo>
                    <a:pt x="816985" y="942906"/>
                  </a:lnTo>
                  <a:lnTo>
                    <a:pt x="852002" y="915798"/>
                  </a:lnTo>
                  <a:lnTo>
                    <a:pt x="884553" y="885853"/>
                  </a:lnTo>
                  <a:lnTo>
                    <a:pt x="914454" y="853254"/>
                  </a:lnTo>
                  <a:lnTo>
                    <a:pt x="941522" y="818186"/>
                  </a:lnTo>
                  <a:lnTo>
                    <a:pt x="965575" y="780829"/>
                  </a:lnTo>
                  <a:lnTo>
                    <a:pt x="986429" y="741369"/>
                  </a:lnTo>
                  <a:lnTo>
                    <a:pt x="1003902" y="699988"/>
                  </a:lnTo>
                  <a:lnTo>
                    <a:pt x="1017810" y="656870"/>
                  </a:lnTo>
                  <a:lnTo>
                    <a:pt x="1027971" y="612197"/>
                  </a:lnTo>
                  <a:lnTo>
                    <a:pt x="1034202" y="566153"/>
                  </a:lnTo>
                  <a:lnTo>
                    <a:pt x="1036319" y="518921"/>
                  </a:lnTo>
                  <a:lnTo>
                    <a:pt x="1034202" y="471690"/>
                  </a:lnTo>
                  <a:lnTo>
                    <a:pt x="1027971" y="425646"/>
                  </a:lnTo>
                  <a:lnTo>
                    <a:pt x="1017810" y="380973"/>
                  </a:lnTo>
                  <a:lnTo>
                    <a:pt x="1003902" y="337855"/>
                  </a:lnTo>
                  <a:lnTo>
                    <a:pt x="986429" y="296474"/>
                  </a:lnTo>
                  <a:lnTo>
                    <a:pt x="965575" y="257014"/>
                  </a:lnTo>
                  <a:lnTo>
                    <a:pt x="941522" y="219657"/>
                  </a:lnTo>
                  <a:lnTo>
                    <a:pt x="914454" y="184589"/>
                  </a:lnTo>
                  <a:lnTo>
                    <a:pt x="884553" y="151990"/>
                  </a:lnTo>
                  <a:lnTo>
                    <a:pt x="852002" y="122045"/>
                  </a:lnTo>
                  <a:lnTo>
                    <a:pt x="816985" y="94937"/>
                  </a:lnTo>
                  <a:lnTo>
                    <a:pt x="779684" y="70849"/>
                  </a:lnTo>
                  <a:lnTo>
                    <a:pt x="740281" y="49964"/>
                  </a:lnTo>
                  <a:lnTo>
                    <a:pt x="698961" y="32465"/>
                  </a:lnTo>
                  <a:lnTo>
                    <a:pt x="655906" y="18536"/>
                  </a:lnTo>
                  <a:lnTo>
                    <a:pt x="611299" y="8360"/>
                  </a:lnTo>
                  <a:lnTo>
                    <a:pt x="565322" y="2120"/>
                  </a:lnTo>
                  <a:lnTo>
                    <a:pt x="518159"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25" name="object 25"/>
            <p:cNvPicPr/>
            <p:nvPr/>
          </p:nvPicPr>
          <p:blipFill>
            <a:blip r:embed="rId7" cstate="print"/>
            <a:stretch>
              <a:fillRect/>
            </a:stretch>
          </p:blipFill>
          <p:spPr>
            <a:xfrm>
              <a:off x="10869167" y="4296156"/>
              <a:ext cx="603502" cy="601979"/>
            </a:xfrm>
            <a:prstGeom prst="rect">
              <a:avLst/>
            </a:prstGeom>
          </p:spPr>
        </p:pic>
      </p:grpSp>
      <p:sp>
        <p:nvSpPr>
          <p:cNvPr id="26" name="object 26"/>
          <p:cNvSpPr txBox="1"/>
          <p:nvPr/>
        </p:nvSpPr>
        <p:spPr>
          <a:xfrm>
            <a:off x="7924957" y="4780339"/>
            <a:ext cx="906304" cy="391839"/>
          </a:xfrm>
          <a:prstGeom prst="rect">
            <a:avLst/>
          </a:prstGeom>
        </p:spPr>
        <p:txBody>
          <a:bodyPr vert="horz" wrap="square" lIns="0" tIns="7620" rIns="0" bIns="0" rtlCol="0">
            <a:spAutoFit/>
          </a:bodyPr>
          <a:lstStyle/>
          <a:p>
            <a:pPr marL="9525" marR="3810" algn="ctr">
              <a:lnSpc>
                <a:spcPct val="101800"/>
              </a:lnSpc>
              <a:spcBef>
                <a:spcPts val="60"/>
              </a:spcBef>
            </a:pPr>
            <a:r>
              <a:rPr sz="825" b="1" kern="0" spc="-8" dirty="0">
                <a:solidFill>
                  <a:srgbClr val="FFFFFF"/>
                </a:solidFill>
                <a:latin typeface="Calibri"/>
                <a:cs typeface="Calibri"/>
              </a:rPr>
              <a:t>TRANSPORTATION, </a:t>
            </a:r>
            <a:r>
              <a:rPr sz="825" b="1" kern="0" spc="15" dirty="0">
                <a:solidFill>
                  <a:srgbClr val="FFFFFF"/>
                </a:solidFill>
                <a:latin typeface="Calibri"/>
                <a:cs typeface="Calibri"/>
              </a:rPr>
              <a:t>DISTRIBUTION,</a:t>
            </a:r>
            <a:r>
              <a:rPr sz="825" b="1" kern="0" spc="11" dirty="0">
                <a:solidFill>
                  <a:srgbClr val="FFFFFF"/>
                </a:solidFill>
                <a:latin typeface="Calibri"/>
                <a:cs typeface="Calibri"/>
              </a:rPr>
              <a:t> </a:t>
            </a:r>
            <a:r>
              <a:rPr sz="825" b="1" kern="0" spc="-38" dirty="0">
                <a:solidFill>
                  <a:srgbClr val="FFFFFF"/>
                </a:solidFill>
                <a:latin typeface="Calibri"/>
                <a:cs typeface="Calibri"/>
              </a:rPr>
              <a:t>&amp;</a:t>
            </a:r>
            <a:r>
              <a:rPr sz="825" b="1" kern="0" spc="34" dirty="0">
                <a:solidFill>
                  <a:srgbClr val="FFFFFF"/>
                </a:solidFill>
                <a:latin typeface="Calibri"/>
                <a:cs typeface="Calibri"/>
              </a:rPr>
              <a:t> LOGISTICS</a:t>
            </a:r>
            <a:endParaRPr sz="825" kern="0">
              <a:solidFill>
                <a:sysClr val="windowText" lastClr="000000"/>
              </a:solidFill>
              <a:latin typeface="Calibri"/>
              <a:cs typeface="Calibri"/>
            </a:endParaRPr>
          </a:p>
        </p:txBody>
      </p:sp>
      <p:pic>
        <p:nvPicPr>
          <p:cNvPr id="27" name="object 27"/>
          <p:cNvPicPr/>
          <p:nvPr/>
        </p:nvPicPr>
        <p:blipFill>
          <a:blip r:embed="rId8" cstate="print"/>
          <a:stretch>
            <a:fillRect/>
          </a:stretch>
        </p:blipFill>
        <p:spPr>
          <a:xfrm>
            <a:off x="4341115" y="997840"/>
            <a:ext cx="4536566" cy="2620898"/>
          </a:xfrm>
          <a:prstGeom prst="rect">
            <a:avLst/>
          </a:prstGeom>
        </p:spPr>
      </p:pic>
      <p:sp>
        <p:nvSpPr>
          <p:cNvPr id="28" name="object 28"/>
          <p:cNvSpPr txBox="1">
            <a:spLocks noGrp="1"/>
          </p:cNvSpPr>
          <p:nvPr>
            <p:ph type="title"/>
          </p:nvPr>
        </p:nvSpPr>
        <p:spPr>
          <a:xfrm>
            <a:off x="2331878" y="1424331"/>
            <a:ext cx="1321117" cy="748762"/>
          </a:xfrm>
          <a:prstGeom prst="rect">
            <a:avLst/>
          </a:prstGeom>
        </p:spPr>
        <p:txBody>
          <a:bodyPr vert="horz" wrap="square" lIns="0" tIns="10001" rIns="0" bIns="0" rtlCol="0">
            <a:spAutoFit/>
          </a:bodyPr>
          <a:lstStyle/>
          <a:p>
            <a:pPr marL="9525" marR="3810">
              <a:spcBef>
                <a:spcPts val="79"/>
              </a:spcBef>
            </a:pPr>
            <a:r>
              <a:rPr spc="-8" dirty="0"/>
              <a:t>Growth </a:t>
            </a:r>
            <a:r>
              <a:rPr spc="-56" dirty="0"/>
              <a:t>Industries</a:t>
            </a:r>
          </a:p>
        </p:txBody>
      </p:sp>
      <p:grpSp>
        <p:nvGrpSpPr>
          <p:cNvPr id="29" name="object 29"/>
          <p:cNvGrpSpPr/>
          <p:nvPr/>
        </p:nvGrpSpPr>
        <p:grpSpPr>
          <a:xfrm>
            <a:off x="388620" y="857250"/>
            <a:ext cx="1590199" cy="4758690"/>
            <a:chOff x="518159" y="0"/>
            <a:chExt cx="2120265" cy="6344920"/>
          </a:xfrm>
        </p:grpSpPr>
        <p:pic>
          <p:nvPicPr>
            <p:cNvPr id="30" name="object 30"/>
            <p:cNvPicPr/>
            <p:nvPr/>
          </p:nvPicPr>
          <p:blipFill>
            <a:blip r:embed="rId9" cstate="print"/>
            <a:stretch>
              <a:fillRect/>
            </a:stretch>
          </p:blipFill>
          <p:spPr>
            <a:xfrm>
              <a:off x="518160" y="0"/>
              <a:ext cx="2119883" cy="2104631"/>
            </a:xfrm>
            <a:prstGeom prst="rect">
              <a:avLst/>
            </a:prstGeom>
          </p:spPr>
        </p:pic>
        <p:pic>
          <p:nvPicPr>
            <p:cNvPr id="31" name="object 31"/>
            <p:cNvPicPr/>
            <p:nvPr/>
          </p:nvPicPr>
          <p:blipFill>
            <a:blip r:embed="rId10" cstate="print"/>
            <a:stretch>
              <a:fillRect/>
            </a:stretch>
          </p:blipFill>
          <p:spPr>
            <a:xfrm>
              <a:off x="518159" y="2109216"/>
              <a:ext cx="2119883" cy="4235195"/>
            </a:xfrm>
            <a:prstGeom prst="rect">
              <a:avLst/>
            </a:prstGeom>
          </p:spPr>
        </p:pic>
      </p:grpSp>
      <p:sp>
        <p:nvSpPr>
          <p:cNvPr id="32" name="object 32"/>
          <p:cNvSpPr txBox="1">
            <a:spLocks noGrp="1"/>
          </p:cNvSpPr>
          <p:nvPr>
            <p:ph type="sldNum" sz="quarter" idx="7"/>
          </p:nvPr>
        </p:nvSpPr>
        <p:spPr>
          <a:xfrm>
            <a:off x="7211758" y="6451138"/>
            <a:ext cx="1809869" cy="307777"/>
          </a:xfrm>
          <a:prstGeom prst="rect">
            <a:avLst/>
          </a:prstGeom>
        </p:spPr>
        <p:txBody>
          <a:bodyPr vert="horz" wrap="square" lIns="0" tIns="0" rIns="0" bIns="0" rtlCol="0">
            <a:spAutoFit/>
          </a:bodyPr>
          <a:lstStyle/>
          <a:p>
            <a:pPr marL="9525">
              <a:lnSpc>
                <a:spcPts val="1248"/>
              </a:lnSpc>
            </a:pPr>
            <a:r>
              <a:rPr kern="0" dirty="0">
                <a:solidFill>
                  <a:prstClr val="white"/>
                </a:solidFill>
              </a:rPr>
              <a:t>Illinois’</a:t>
            </a:r>
            <a:r>
              <a:rPr kern="0" spc="-26" dirty="0">
                <a:solidFill>
                  <a:prstClr val="white"/>
                </a:solidFill>
              </a:rPr>
              <a:t> </a:t>
            </a:r>
            <a:r>
              <a:rPr kern="0" dirty="0">
                <a:solidFill>
                  <a:prstClr val="white"/>
                </a:solidFill>
              </a:rPr>
              <a:t>2024</a:t>
            </a:r>
            <a:r>
              <a:rPr kern="0" spc="-11" dirty="0">
                <a:solidFill>
                  <a:prstClr val="white"/>
                </a:solidFill>
              </a:rPr>
              <a:t> </a:t>
            </a:r>
            <a:r>
              <a:rPr kern="0" dirty="0">
                <a:solidFill>
                  <a:prstClr val="white"/>
                </a:solidFill>
              </a:rPr>
              <a:t>Economic</a:t>
            </a:r>
            <a:r>
              <a:rPr kern="0" spc="-30" dirty="0">
                <a:solidFill>
                  <a:prstClr val="white"/>
                </a:solidFill>
              </a:rPr>
              <a:t> </a:t>
            </a:r>
            <a:r>
              <a:rPr kern="0" dirty="0">
                <a:solidFill>
                  <a:prstClr val="white"/>
                </a:solidFill>
              </a:rPr>
              <a:t>Growth</a:t>
            </a:r>
            <a:r>
              <a:rPr kern="0" spc="-19" dirty="0">
                <a:solidFill>
                  <a:prstClr val="white"/>
                </a:solidFill>
              </a:rPr>
              <a:t> </a:t>
            </a:r>
            <a:r>
              <a:rPr kern="0" dirty="0">
                <a:solidFill>
                  <a:prstClr val="white"/>
                </a:solidFill>
              </a:rPr>
              <a:t>Plan</a:t>
            </a:r>
            <a:r>
              <a:rPr kern="0" spc="-30" dirty="0">
                <a:solidFill>
                  <a:prstClr val="white"/>
                </a:solidFill>
              </a:rPr>
              <a:t> </a:t>
            </a:r>
            <a:r>
              <a:rPr kern="0" dirty="0">
                <a:solidFill>
                  <a:prstClr val="white"/>
                </a:solidFill>
              </a:rPr>
              <a:t>|</a:t>
            </a:r>
            <a:r>
              <a:rPr kern="0" spc="-15" dirty="0">
                <a:solidFill>
                  <a:prstClr val="white"/>
                </a:solidFill>
              </a:rPr>
              <a:t> </a:t>
            </a:r>
            <a:fld id="{81D60167-4931-47E6-BA6A-407CBD079E47}" type="slidenum">
              <a:rPr kern="0" spc="-38" dirty="0">
                <a:solidFill>
                  <a:prstClr val="white"/>
                </a:solidFill>
              </a:rPr>
              <a:pPr marL="9525">
                <a:lnSpc>
                  <a:spcPts val="1248"/>
                </a:lnSpc>
              </a:pPr>
              <a:t>17</a:t>
            </a:fld>
            <a:endParaRPr kern="0" spc="-38"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8620" y="857250"/>
            <a:ext cx="8755856" cy="4759643"/>
          </a:xfrm>
          <a:custGeom>
            <a:avLst/>
            <a:gdLst/>
            <a:ahLst/>
            <a:cxnLst/>
            <a:rect l="l" t="t" r="r" b="b"/>
            <a:pathLst>
              <a:path w="11674475" h="6346190">
                <a:moveTo>
                  <a:pt x="11673852" y="0"/>
                </a:moveTo>
                <a:lnTo>
                  <a:pt x="0" y="0"/>
                </a:lnTo>
                <a:lnTo>
                  <a:pt x="0" y="6345936"/>
                </a:lnTo>
                <a:lnTo>
                  <a:pt x="11673852" y="6345936"/>
                </a:lnTo>
                <a:lnTo>
                  <a:pt x="11673852" y="0"/>
                </a:lnTo>
                <a:close/>
              </a:path>
            </a:pathLst>
          </a:custGeom>
          <a:solidFill>
            <a:srgbClr val="0D4B6F"/>
          </a:solidFill>
        </p:spPr>
        <p:txBody>
          <a:bodyPr wrap="square" lIns="0" tIns="0" rIns="0" bIns="0" rtlCol="0"/>
          <a:lstStyle/>
          <a:p>
            <a:endParaRPr kern="0">
              <a:solidFill>
                <a:sysClr val="windowText" lastClr="000000"/>
              </a:solidFill>
            </a:endParaRPr>
          </a:p>
        </p:txBody>
      </p:sp>
      <p:sp>
        <p:nvSpPr>
          <p:cNvPr id="3" name="object 3"/>
          <p:cNvSpPr txBox="1">
            <a:spLocks noGrp="1"/>
          </p:cNvSpPr>
          <p:nvPr>
            <p:ph type="title"/>
          </p:nvPr>
        </p:nvSpPr>
        <p:spPr>
          <a:xfrm>
            <a:off x="2165222" y="1521331"/>
            <a:ext cx="2172015" cy="1487426"/>
          </a:xfrm>
          <a:prstGeom prst="rect">
            <a:avLst/>
          </a:prstGeom>
        </p:spPr>
        <p:txBody>
          <a:bodyPr vert="horz" wrap="square" lIns="0" tIns="10001" rIns="0" bIns="0" rtlCol="0">
            <a:spAutoFit/>
          </a:bodyPr>
          <a:lstStyle/>
          <a:p>
            <a:pPr marL="9525" marR="3810">
              <a:spcBef>
                <a:spcPts val="79"/>
              </a:spcBef>
            </a:pPr>
            <a:r>
              <a:rPr spc="-53" dirty="0"/>
              <a:t>Building</a:t>
            </a:r>
            <a:r>
              <a:rPr spc="-56" dirty="0"/>
              <a:t> </a:t>
            </a:r>
            <a:r>
              <a:rPr spc="-41" dirty="0"/>
              <a:t>Resilient </a:t>
            </a:r>
            <a:r>
              <a:rPr dirty="0"/>
              <a:t>&amp;</a:t>
            </a:r>
            <a:r>
              <a:rPr spc="-94" dirty="0"/>
              <a:t> </a:t>
            </a:r>
            <a:r>
              <a:rPr spc="-8" dirty="0"/>
              <a:t>Growing Communities</a:t>
            </a:r>
          </a:p>
        </p:txBody>
      </p:sp>
      <p:grpSp>
        <p:nvGrpSpPr>
          <p:cNvPr id="4" name="object 4"/>
          <p:cNvGrpSpPr/>
          <p:nvPr/>
        </p:nvGrpSpPr>
        <p:grpSpPr>
          <a:xfrm>
            <a:off x="5112639" y="1573911"/>
            <a:ext cx="492919" cy="492919"/>
            <a:chOff x="6816852" y="955547"/>
            <a:chExt cx="657225" cy="657225"/>
          </a:xfrm>
        </p:grpSpPr>
        <p:sp>
          <p:nvSpPr>
            <p:cNvPr id="5" name="object 5"/>
            <p:cNvSpPr/>
            <p:nvPr/>
          </p:nvSpPr>
          <p:spPr>
            <a:xfrm>
              <a:off x="6816852" y="955547"/>
              <a:ext cx="657225" cy="657225"/>
            </a:xfrm>
            <a:custGeom>
              <a:avLst/>
              <a:gdLst/>
              <a:ahLst/>
              <a:cxnLst/>
              <a:rect l="l" t="t" r="r" b="b"/>
              <a:pathLst>
                <a:path w="657225" h="657225">
                  <a:moveTo>
                    <a:pt x="328422" y="0"/>
                  </a:moveTo>
                  <a:lnTo>
                    <a:pt x="279890" y="3560"/>
                  </a:lnTo>
                  <a:lnTo>
                    <a:pt x="233569" y="13905"/>
                  </a:lnTo>
                  <a:lnTo>
                    <a:pt x="189968" y="30524"/>
                  </a:lnTo>
                  <a:lnTo>
                    <a:pt x="149593" y="52911"/>
                  </a:lnTo>
                  <a:lnTo>
                    <a:pt x="112953" y="80556"/>
                  </a:lnTo>
                  <a:lnTo>
                    <a:pt x="80556" y="112953"/>
                  </a:lnTo>
                  <a:lnTo>
                    <a:pt x="52911" y="149593"/>
                  </a:lnTo>
                  <a:lnTo>
                    <a:pt x="30524" y="189968"/>
                  </a:lnTo>
                  <a:lnTo>
                    <a:pt x="13905" y="233569"/>
                  </a:lnTo>
                  <a:lnTo>
                    <a:pt x="3560" y="279890"/>
                  </a:lnTo>
                  <a:lnTo>
                    <a:pt x="0" y="328422"/>
                  </a:lnTo>
                  <a:lnTo>
                    <a:pt x="3560" y="376953"/>
                  </a:lnTo>
                  <a:lnTo>
                    <a:pt x="13905" y="423274"/>
                  </a:lnTo>
                  <a:lnTo>
                    <a:pt x="30524" y="466875"/>
                  </a:lnTo>
                  <a:lnTo>
                    <a:pt x="52911" y="507250"/>
                  </a:lnTo>
                  <a:lnTo>
                    <a:pt x="80556" y="543890"/>
                  </a:lnTo>
                  <a:lnTo>
                    <a:pt x="112953" y="576287"/>
                  </a:lnTo>
                  <a:lnTo>
                    <a:pt x="149593" y="603932"/>
                  </a:lnTo>
                  <a:lnTo>
                    <a:pt x="189968" y="626319"/>
                  </a:lnTo>
                  <a:lnTo>
                    <a:pt x="233569" y="642938"/>
                  </a:lnTo>
                  <a:lnTo>
                    <a:pt x="279890" y="653283"/>
                  </a:lnTo>
                  <a:lnTo>
                    <a:pt x="328422" y="656844"/>
                  </a:lnTo>
                  <a:lnTo>
                    <a:pt x="376953" y="653283"/>
                  </a:lnTo>
                  <a:lnTo>
                    <a:pt x="423274" y="642938"/>
                  </a:lnTo>
                  <a:lnTo>
                    <a:pt x="466875" y="626319"/>
                  </a:lnTo>
                  <a:lnTo>
                    <a:pt x="507250" y="603932"/>
                  </a:lnTo>
                  <a:lnTo>
                    <a:pt x="543890" y="576287"/>
                  </a:lnTo>
                  <a:lnTo>
                    <a:pt x="576287" y="543890"/>
                  </a:lnTo>
                  <a:lnTo>
                    <a:pt x="603932" y="507250"/>
                  </a:lnTo>
                  <a:lnTo>
                    <a:pt x="626319" y="466875"/>
                  </a:lnTo>
                  <a:lnTo>
                    <a:pt x="642938" y="423274"/>
                  </a:lnTo>
                  <a:lnTo>
                    <a:pt x="653283" y="376953"/>
                  </a:lnTo>
                  <a:lnTo>
                    <a:pt x="656844" y="328422"/>
                  </a:lnTo>
                  <a:lnTo>
                    <a:pt x="653283" y="279890"/>
                  </a:lnTo>
                  <a:lnTo>
                    <a:pt x="642938" y="233569"/>
                  </a:lnTo>
                  <a:lnTo>
                    <a:pt x="626319" y="189968"/>
                  </a:lnTo>
                  <a:lnTo>
                    <a:pt x="603932" y="149593"/>
                  </a:lnTo>
                  <a:lnTo>
                    <a:pt x="576287" y="112953"/>
                  </a:lnTo>
                  <a:lnTo>
                    <a:pt x="543890" y="80556"/>
                  </a:lnTo>
                  <a:lnTo>
                    <a:pt x="507250" y="52911"/>
                  </a:lnTo>
                  <a:lnTo>
                    <a:pt x="466875" y="30524"/>
                  </a:lnTo>
                  <a:lnTo>
                    <a:pt x="423274" y="13905"/>
                  </a:lnTo>
                  <a:lnTo>
                    <a:pt x="376953" y="3560"/>
                  </a:lnTo>
                  <a:lnTo>
                    <a:pt x="3284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6" name="object 6"/>
            <p:cNvPicPr/>
            <p:nvPr/>
          </p:nvPicPr>
          <p:blipFill>
            <a:blip r:embed="rId2" cstate="print"/>
            <a:stretch>
              <a:fillRect/>
            </a:stretch>
          </p:blipFill>
          <p:spPr>
            <a:xfrm>
              <a:off x="6950964" y="1089659"/>
              <a:ext cx="388619" cy="388619"/>
            </a:xfrm>
            <a:prstGeom prst="rect">
              <a:avLst/>
            </a:prstGeom>
          </p:spPr>
        </p:pic>
      </p:grpSp>
      <p:sp>
        <p:nvSpPr>
          <p:cNvPr id="7" name="object 7"/>
          <p:cNvSpPr txBox="1"/>
          <p:nvPr/>
        </p:nvSpPr>
        <p:spPr>
          <a:xfrm>
            <a:off x="5701351" y="1591062"/>
            <a:ext cx="1006793" cy="422360"/>
          </a:xfrm>
          <a:prstGeom prst="rect">
            <a:avLst/>
          </a:prstGeom>
        </p:spPr>
        <p:txBody>
          <a:bodyPr vert="horz" wrap="square" lIns="0" tIns="5715" rIns="0" bIns="0" rtlCol="0">
            <a:spAutoFit/>
          </a:bodyPr>
          <a:lstStyle/>
          <a:p>
            <a:pPr marL="9525" marR="3810">
              <a:lnSpc>
                <a:spcPct val="101699"/>
              </a:lnSpc>
              <a:spcBef>
                <a:spcPts val="45"/>
              </a:spcBef>
            </a:pPr>
            <a:r>
              <a:rPr kern="0" spc="41" dirty="0">
                <a:solidFill>
                  <a:srgbClr val="FFFFFF"/>
                </a:solidFill>
                <a:latin typeface="Calibri"/>
                <a:cs typeface="Calibri"/>
              </a:rPr>
              <a:t>Education</a:t>
            </a:r>
            <a:r>
              <a:rPr kern="0" spc="-23" dirty="0">
                <a:solidFill>
                  <a:srgbClr val="FFFFFF"/>
                </a:solidFill>
                <a:latin typeface="Calibri"/>
                <a:cs typeface="Calibri"/>
              </a:rPr>
              <a:t> </a:t>
            </a:r>
            <a:r>
              <a:rPr kern="0" spc="-19" dirty="0">
                <a:solidFill>
                  <a:srgbClr val="FFFFFF"/>
                </a:solidFill>
                <a:latin typeface="Calibri"/>
                <a:cs typeface="Calibri"/>
              </a:rPr>
              <a:t>for </a:t>
            </a:r>
            <a:r>
              <a:rPr kern="0" spc="49" dirty="0">
                <a:solidFill>
                  <a:srgbClr val="FFFFFF"/>
                </a:solidFill>
                <a:latin typeface="Calibri"/>
                <a:cs typeface="Calibri"/>
              </a:rPr>
              <a:t>Careers</a:t>
            </a:r>
            <a:endParaRPr kern="0">
              <a:solidFill>
                <a:sysClr val="windowText" lastClr="000000"/>
              </a:solidFill>
              <a:latin typeface="Calibri"/>
              <a:cs typeface="Calibri"/>
            </a:endParaRPr>
          </a:p>
        </p:txBody>
      </p:sp>
      <p:grpSp>
        <p:nvGrpSpPr>
          <p:cNvPr id="8" name="object 8"/>
          <p:cNvGrpSpPr/>
          <p:nvPr/>
        </p:nvGrpSpPr>
        <p:grpSpPr>
          <a:xfrm>
            <a:off x="7075170" y="1573911"/>
            <a:ext cx="492919" cy="492919"/>
            <a:chOff x="9433559" y="955547"/>
            <a:chExt cx="657225" cy="657225"/>
          </a:xfrm>
        </p:grpSpPr>
        <p:sp>
          <p:nvSpPr>
            <p:cNvPr id="9" name="object 9"/>
            <p:cNvSpPr/>
            <p:nvPr/>
          </p:nvSpPr>
          <p:spPr>
            <a:xfrm>
              <a:off x="9433559" y="955547"/>
              <a:ext cx="657225" cy="657225"/>
            </a:xfrm>
            <a:custGeom>
              <a:avLst/>
              <a:gdLst/>
              <a:ahLst/>
              <a:cxnLst/>
              <a:rect l="l" t="t" r="r" b="b"/>
              <a:pathLst>
                <a:path w="657225" h="657225">
                  <a:moveTo>
                    <a:pt x="328422" y="0"/>
                  </a:moveTo>
                  <a:lnTo>
                    <a:pt x="279890" y="3560"/>
                  </a:lnTo>
                  <a:lnTo>
                    <a:pt x="233569" y="13905"/>
                  </a:lnTo>
                  <a:lnTo>
                    <a:pt x="189968" y="30524"/>
                  </a:lnTo>
                  <a:lnTo>
                    <a:pt x="149593" y="52911"/>
                  </a:lnTo>
                  <a:lnTo>
                    <a:pt x="112953" y="80556"/>
                  </a:lnTo>
                  <a:lnTo>
                    <a:pt x="80556" y="112953"/>
                  </a:lnTo>
                  <a:lnTo>
                    <a:pt x="52911" y="149593"/>
                  </a:lnTo>
                  <a:lnTo>
                    <a:pt x="30524" y="189968"/>
                  </a:lnTo>
                  <a:lnTo>
                    <a:pt x="13905" y="233569"/>
                  </a:lnTo>
                  <a:lnTo>
                    <a:pt x="3560" y="279890"/>
                  </a:lnTo>
                  <a:lnTo>
                    <a:pt x="0" y="328422"/>
                  </a:lnTo>
                  <a:lnTo>
                    <a:pt x="3560" y="376953"/>
                  </a:lnTo>
                  <a:lnTo>
                    <a:pt x="13905" y="423274"/>
                  </a:lnTo>
                  <a:lnTo>
                    <a:pt x="30524" y="466875"/>
                  </a:lnTo>
                  <a:lnTo>
                    <a:pt x="52911" y="507250"/>
                  </a:lnTo>
                  <a:lnTo>
                    <a:pt x="80556" y="543890"/>
                  </a:lnTo>
                  <a:lnTo>
                    <a:pt x="112953" y="576287"/>
                  </a:lnTo>
                  <a:lnTo>
                    <a:pt x="149593" y="603932"/>
                  </a:lnTo>
                  <a:lnTo>
                    <a:pt x="189968" y="626319"/>
                  </a:lnTo>
                  <a:lnTo>
                    <a:pt x="233569" y="642938"/>
                  </a:lnTo>
                  <a:lnTo>
                    <a:pt x="279890" y="653283"/>
                  </a:lnTo>
                  <a:lnTo>
                    <a:pt x="328422" y="656844"/>
                  </a:lnTo>
                  <a:lnTo>
                    <a:pt x="376953" y="653283"/>
                  </a:lnTo>
                  <a:lnTo>
                    <a:pt x="423274" y="642938"/>
                  </a:lnTo>
                  <a:lnTo>
                    <a:pt x="466875" y="626319"/>
                  </a:lnTo>
                  <a:lnTo>
                    <a:pt x="507250" y="603932"/>
                  </a:lnTo>
                  <a:lnTo>
                    <a:pt x="543890" y="576287"/>
                  </a:lnTo>
                  <a:lnTo>
                    <a:pt x="576287" y="543890"/>
                  </a:lnTo>
                  <a:lnTo>
                    <a:pt x="603932" y="507250"/>
                  </a:lnTo>
                  <a:lnTo>
                    <a:pt x="626319" y="466875"/>
                  </a:lnTo>
                  <a:lnTo>
                    <a:pt x="642938" y="423274"/>
                  </a:lnTo>
                  <a:lnTo>
                    <a:pt x="653283" y="376953"/>
                  </a:lnTo>
                  <a:lnTo>
                    <a:pt x="656844" y="328422"/>
                  </a:lnTo>
                  <a:lnTo>
                    <a:pt x="653283" y="279890"/>
                  </a:lnTo>
                  <a:lnTo>
                    <a:pt x="642938" y="233569"/>
                  </a:lnTo>
                  <a:lnTo>
                    <a:pt x="626319" y="189968"/>
                  </a:lnTo>
                  <a:lnTo>
                    <a:pt x="603932" y="149593"/>
                  </a:lnTo>
                  <a:lnTo>
                    <a:pt x="576287" y="112953"/>
                  </a:lnTo>
                  <a:lnTo>
                    <a:pt x="543890" y="80556"/>
                  </a:lnTo>
                  <a:lnTo>
                    <a:pt x="507250" y="52911"/>
                  </a:lnTo>
                  <a:lnTo>
                    <a:pt x="466875" y="30524"/>
                  </a:lnTo>
                  <a:lnTo>
                    <a:pt x="423274" y="13905"/>
                  </a:lnTo>
                  <a:lnTo>
                    <a:pt x="376953" y="3560"/>
                  </a:lnTo>
                  <a:lnTo>
                    <a:pt x="3284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0" name="object 10"/>
            <p:cNvPicPr/>
            <p:nvPr/>
          </p:nvPicPr>
          <p:blipFill>
            <a:blip r:embed="rId3" cstate="print"/>
            <a:stretch>
              <a:fillRect/>
            </a:stretch>
          </p:blipFill>
          <p:spPr>
            <a:xfrm>
              <a:off x="9567671" y="1089659"/>
              <a:ext cx="388619" cy="388619"/>
            </a:xfrm>
            <a:prstGeom prst="rect">
              <a:avLst/>
            </a:prstGeom>
          </p:spPr>
        </p:pic>
      </p:grpSp>
      <p:sp>
        <p:nvSpPr>
          <p:cNvPr id="11" name="object 11"/>
          <p:cNvSpPr txBox="1"/>
          <p:nvPr/>
        </p:nvSpPr>
        <p:spPr>
          <a:xfrm>
            <a:off x="7664468" y="1591061"/>
            <a:ext cx="1171575" cy="422360"/>
          </a:xfrm>
          <a:prstGeom prst="rect">
            <a:avLst/>
          </a:prstGeom>
        </p:spPr>
        <p:txBody>
          <a:bodyPr vert="horz" wrap="square" lIns="0" tIns="5715" rIns="0" bIns="0" rtlCol="0">
            <a:spAutoFit/>
          </a:bodyPr>
          <a:lstStyle/>
          <a:p>
            <a:pPr marL="9525" marR="3810">
              <a:lnSpc>
                <a:spcPct val="101699"/>
              </a:lnSpc>
              <a:spcBef>
                <a:spcPts val="45"/>
              </a:spcBef>
            </a:pPr>
            <a:r>
              <a:rPr kern="0" spc="90" dirty="0">
                <a:solidFill>
                  <a:srgbClr val="FFFFFF"/>
                </a:solidFill>
                <a:latin typeface="Calibri"/>
                <a:cs typeface="Calibri"/>
              </a:rPr>
              <a:t>Access</a:t>
            </a:r>
            <a:r>
              <a:rPr kern="0" spc="-30" dirty="0">
                <a:solidFill>
                  <a:srgbClr val="FFFFFF"/>
                </a:solidFill>
                <a:latin typeface="Calibri"/>
                <a:cs typeface="Calibri"/>
              </a:rPr>
              <a:t> </a:t>
            </a:r>
            <a:r>
              <a:rPr kern="0" dirty="0">
                <a:solidFill>
                  <a:srgbClr val="FFFFFF"/>
                </a:solidFill>
                <a:latin typeface="Calibri"/>
                <a:cs typeface="Calibri"/>
              </a:rPr>
              <a:t>to</a:t>
            </a:r>
            <a:r>
              <a:rPr kern="0" spc="-19" dirty="0">
                <a:solidFill>
                  <a:srgbClr val="FFFFFF"/>
                </a:solidFill>
                <a:latin typeface="Calibri"/>
                <a:cs typeface="Calibri"/>
              </a:rPr>
              <a:t> </a:t>
            </a:r>
            <a:r>
              <a:rPr kern="0" spc="49" dirty="0">
                <a:solidFill>
                  <a:srgbClr val="FFFFFF"/>
                </a:solidFill>
                <a:latin typeface="Calibri"/>
                <a:cs typeface="Calibri"/>
              </a:rPr>
              <a:t>Child </a:t>
            </a:r>
            <a:r>
              <a:rPr kern="0" spc="45" dirty="0">
                <a:solidFill>
                  <a:srgbClr val="FFFFFF"/>
                </a:solidFill>
                <a:latin typeface="Calibri"/>
                <a:cs typeface="Calibri"/>
              </a:rPr>
              <a:t>Care</a:t>
            </a:r>
            <a:endParaRPr kern="0">
              <a:solidFill>
                <a:sysClr val="windowText" lastClr="000000"/>
              </a:solidFill>
              <a:latin typeface="Calibri"/>
              <a:cs typeface="Calibri"/>
            </a:endParaRPr>
          </a:p>
        </p:txBody>
      </p:sp>
      <p:grpSp>
        <p:nvGrpSpPr>
          <p:cNvPr id="12" name="object 12"/>
          <p:cNvGrpSpPr/>
          <p:nvPr/>
        </p:nvGrpSpPr>
        <p:grpSpPr>
          <a:xfrm>
            <a:off x="5112639" y="2827783"/>
            <a:ext cx="492919" cy="493871"/>
            <a:chOff x="6816852" y="2627376"/>
            <a:chExt cx="657225" cy="658495"/>
          </a:xfrm>
        </p:grpSpPr>
        <p:sp>
          <p:nvSpPr>
            <p:cNvPr id="13" name="object 13"/>
            <p:cNvSpPr/>
            <p:nvPr/>
          </p:nvSpPr>
          <p:spPr>
            <a:xfrm>
              <a:off x="6816852" y="2627376"/>
              <a:ext cx="657225" cy="658495"/>
            </a:xfrm>
            <a:custGeom>
              <a:avLst/>
              <a:gdLst/>
              <a:ahLst/>
              <a:cxnLst/>
              <a:rect l="l" t="t" r="r" b="b"/>
              <a:pathLst>
                <a:path w="657225" h="658495">
                  <a:moveTo>
                    <a:pt x="328422" y="0"/>
                  </a:moveTo>
                  <a:lnTo>
                    <a:pt x="279890" y="3569"/>
                  </a:lnTo>
                  <a:lnTo>
                    <a:pt x="233569" y="13937"/>
                  </a:lnTo>
                  <a:lnTo>
                    <a:pt x="189968" y="30595"/>
                  </a:lnTo>
                  <a:lnTo>
                    <a:pt x="149593" y="53034"/>
                  </a:lnTo>
                  <a:lnTo>
                    <a:pt x="112953" y="80744"/>
                  </a:lnTo>
                  <a:lnTo>
                    <a:pt x="80556" y="113216"/>
                  </a:lnTo>
                  <a:lnTo>
                    <a:pt x="52911" y="149941"/>
                  </a:lnTo>
                  <a:lnTo>
                    <a:pt x="30524" y="190409"/>
                  </a:lnTo>
                  <a:lnTo>
                    <a:pt x="13905" y="234112"/>
                  </a:lnTo>
                  <a:lnTo>
                    <a:pt x="3560" y="280540"/>
                  </a:lnTo>
                  <a:lnTo>
                    <a:pt x="0" y="329184"/>
                  </a:lnTo>
                  <a:lnTo>
                    <a:pt x="3560" y="377827"/>
                  </a:lnTo>
                  <a:lnTo>
                    <a:pt x="13905" y="424255"/>
                  </a:lnTo>
                  <a:lnTo>
                    <a:pt x="30524" y="467958"/>
                  </a:lnTo>
                  <a:lnTo>
                    <a:pt x="52911" y="508426"/>
                  </a:lnTo>
                  <a:lnTo>
                    <a:pt x="80556" y="545151"/>
                  </a:lnTo>
                  <a:lnTo>
                    <a:pt x="112953" y="577623"/>
                  </a:lnTo>
                  <a:lnTo>
                    <a:pt x="149593" y="605333"/>
                  </a:lnTo>
                  <a:lnTo>
                    <a:pt x="189968" y="627772"/>
                  </a:lnTo>
                  <a:lnTo>
                    <a:pt x="233569" y="644430"/>
                  </a:lnTo>
                  <a:lnTo>
                    <a:pt x="279890" y="654798"/>
                  </a:lnTo>
                  <a:lnTo>
                    <a:pt x="328422" y="658368"/>
                  </a:lnTo>
                  <a:lnTo>
                    <a:pt x="376953" y="654798"/>
                  </a:lnTo>
                  <a:lnTo>
                    <a:pt x="423274" y="644430"/>
                  </a:lnTo>
                  <a:lnTo>
                    <a:pt x="466875" y="627772"/>
                  </a:lnTo>
                  <a:lnTo>
                    <a:pt x="507250" y="605333"/>
                  </a:lnTo>
                  <a:lnTo>
                    <a:pt x="543890" y="577623"/>
                  </a:lnTo>
                  <a:lnTo>
                    <a:pt x="576287" y="545151"/>
                  </a:lnTo>
                  <a:lnTo>
                    <a:pt x="603932" y="508426"/>
                  </a:lnTo>
                  <a:lnTo>
                    <a:pt x="626319" y="467958"/>
                  </a:lnTo>
                  <a:lnTo>
                    <a:pt x="642938" y="424255"/>
                  </a:lnTo>
                  <a:lnTo>
                    <a:pt x="653283" y="377827"/>
                  </a:lnTo>
                  <a:lnTo>
                    <a:pt x="656844" y="329184"/>
                  </a:lnTo>
                  <a:lnTo>
                    <a:pt x="653283" y="280540"/>
                  </a:lnTo>
                  <a:lnTo>
                    <a:pt x="642938" y="234112"/>
                  </a:lnTo>
                  <a:lnTo>
                    <a:pt x="626319" y="190409"/>
                  </a:lnTo>
                  <a:lnTo>
                    <a:pt x="603932" y="149941"/>
                  </a:lnTo>
                  <a:lnTo>
                    <a:pt x="576287" y="113216"/>
                  </a:lnTo>
                  <a:lnTo>
                    <a:pt x="543890" y="80744"/>
                  </a:lnTo>
                  <a:lnTo>
                    <a:pt x="507250" y="53034"/>
                  </a:lnTo>
                  <a:lnTo>
                    <a:pt x="466875" y="30595"/>
                  </a:lnTo>
                  <a:lnTo>
                    <a:pt x="423274" y="13937"/>
                  </a:lnTo>
                  <a:lnTo>
                    <a:pt x="376953" y="3569"/>
                  </a:lnTo>
                  <a:lnTo>
                    <a:pt x="3284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4" name="object 14"/>
            <p:cNvPicPr/>
            <p:nvPr/>
          </p:nvPicPr>
          <p:blipFill>
            <a:blip r:embed="rId4" cstate="print"/>
            <a:stretch>
              <a:fillRect/>
            </a:stretch>
          </p:blipFill>
          <p:spPr>
            <a:xfrm>
              <a:off x="6950964" y="2763012"/>
              <a:ext cx="388619" cy="388619"/>
            </a:xfrm>
            <a:prstGeom prst="rect">
              <a:avLst/>
            </a:prstGeom>
          </p:spPr>
        </p:pic>
      </p:grpSp>
      <p:sp>
        <p:nvSpPr>
          <p:cNvPr id="15" name="object 15"/>
          <p:cNvSpPr txBox="1"/>
          <p:nvPr/>
        </p:nvSpPr>
        <p:spPr>
          <a:xfrm>
            <a:off x="5701351" y="2531804"/>
            <a:ext cx="1101566" cy="1058110"/>
          </a:xfrm>
          <a:prstGeom prst="rect">
            <a:avLst/>
          </a:prstGeom>
        </p:spPr>
        <p:txBody>
          <a:bodyPr vert="horz" wrap="square" lIns="0" tIns="5715" rIns="0" bIns="0" rtlCol="0">
            <a:spAutoFit/>
          </a:bodyPr>
          <a:lstStyle/>
          <a:p>
            <a:pPr marL="9525" marR="3810">
              <a:lnSpc>
                <a:spcPct val="101699"/>
              </a:lnSpc>
              <a:spcBef>
                <a:spcPts val="45"/>
              </a:spcBef>
            </a:pPr>
            <a:r>
              <a:rPr kern="0" dirty="0">
                <a:solidFill>
                  <a:srgbClr val="FFFFFF"/>
                </a:solidFill>
                <a:latin typeface="Calibri"/>
                <a:cs typeface="Calibri"/>
              </a:rPr>
              <a:t>Promote</a:t>
            </a:r>
            <a:r>
              <a:rPr kern="0" spc="116" dirty="0">
                <a:solidFill>
                  <a:srgbClr val="FFFFFF"/>
                </a:solidFill>
                <a:latin typeface="Calibri"/>
                <a:cs typeface="Calibri"/>
              </a:rPr>
              <a:t> </a:t>
            </a:r>
            <a:r>
              <a:rPr kern="0" spc="26" dirty="0">
                <a:solidFill>
                  <a:srgbClr val="FFFFFF"/>
                </a:solidFill>
                <a:latin typeface="Calibri"/>
                <a:cs typeface="Calibri"/>
              </a:rPr>
              <a:t>and </a:t>
            </a:r>
            <a:r>
              <a:rPr kern="0" spc="-8" dirty="0">
                <a:solidFill>
                  <a:srgbClr val="FFFFFF"/>
                </a:solidFill>
                <a:latin typeface="Calibri"/>
                <a:cs typeface="Calibri"/>
              </a:rPr>
              <a:t>Provide </a:t>
            </a:r>
            <a:r>
              <a:rPr kern="0" spc="8" dirty="0">
                <a:solidFill>
                  <a:srgbClr val="FFFFFF"/>
                </a:solidFill>
                <a:latin typeface="Calibri"/>
                <a:cs typeface="Calibri"/>
              </a:rPr>
              <a:t>Investments</a:t>
            </a:r>
            <a:r>
              <a:rPr kern="0" spc="240" dirty="0">
                <a:solidFill>
                  <a:srgbClr val="FFFFFF"/>
                </a:solidFill>
                <a:latin typeface="Calibri"/>
                <a:cs typeface="Calibri"/>
              </a:rPr>
              <a:t> </a:t>
            </a:r>
            <a:r>
              <a:rPr kern="0" spc="-19" dirty="0">
                <a:solidFill>
                  <a:srgbClr val="FFFFFF"/>
                </a:solidFill>
                <a:latin typeface="Calibri"/>
                <a:cs typeface="Calibri"/>
              </a:rPr>
              <a:t>in </a:t>
            </a:r>
            <a:r>
              <a:rPr kern="0" spc="-8" dirty="0">
                <a:solidFill>
                  <a:srgbClr val="FFFFFF"/>
                </a:solidFill>
                <a:latin typeface="Calibri"/>
                <a:cs typeface="Calibri"/>
              </a:rPr>
              <a:t>Underserved </a:t>
            </a:r>
            <a:r>
              <a:rPr kern="0" spc="45" dirty="0">
                <a:solidFill>
                  <a:srgbClr val="FFFFFF"/>
                </a:solidFill>
                <a:latin typeface="Calibri"/>
                <a:cs typeface="Calibri"/>
              </a:rPr>
              <a:t>Communities</a:t>
            </a:r>
            <a:endParaRPr kern="0">
              <a:solidFill>
                <a:sysClr val="windowText" lastClr="000000"/>
              </a:solidFill>
              <a:latin typeface="Calibri"/>
              <a:cs typeface="Calibri"/>
            </a:endParaRPr>
          </a:p>
        </p:txBody>
      </p:sp>
      <p:grpSp>
        <p:nvGrpSpPr>
          <p:cNvPr id="16" name="object 16"/>
          <p:cNvGrpSpPr/>
          <p:nvPr/>
        </p:nvGrpSpPr>
        <p:grpSpPr>
          <a:xfrm>
            <a:off x="7075170" y="2827783"/>
            <a:ext cx="492919" cy="493871"/>
            <a:chOff x="9433559" y="2627376"/>
            <a:chExt cx="657225" cy="658495"/>
          </a:xfrm>
        </p:grpSpPr>
        <p:sp>
          <p:nvSpPr>
            <p:cNvPr id="17" name="object 17"/>
            <p:cNvSpPr/>
            <p:nvPr/>
          </p:nvSpPr>
          <p:spPr>
            <a:xfrm>
              <a:off x="9433559" y="2627376"/>
              <a:ext cx="657225" cy="658495"/>
            </a:xfrm>
            <a:custGeom>
              <a:avLst/>
              <a:gdLst/>
              <a:ahLst/>
              <a:cxnLst/>
              <a:rect l="l" t="t" r="r" b="b"/>
              <a:pathLst>
                <a:path w="657225" h="658495">
                  <a:moveTo>
                    <a:pt x="328422" y="0"/>
                  </a:moveTo>
                  <a:lnTo>
                    <a:pt x="279890" y="3569"/>
                  </a:lnTo>
                  <a:lnTo>
                    <a:pt x="233569" y="13937"/>
                  </a:lnTo>
                  <a:lnTo>
                    <a:pt x="189968" y="30595"/>
                  </a:lnTo>
                  <a:lnTo>
                    <a:pt x="149593" y="53034"/>
                  </a:lnTo>
                  <a:lnTo>
                    <a:pt x="112953" y="80744"/>
                  </a:lnTo>
                  <a:lnTo>
                    <a:pt x="80556" y="113216"/>
                  </a:lnTo>
                  <a:lnTo>
                    <a:pt x="52911" y="149941"/>
                  </a:lnTo>
                  <a:lnTo>
                    <a:pt x="30524" y="190409"/>
                  </a:lnTo>
                  <a:lnTo>
                    <a:pt x="13905" y="234112"/>
                  </a:lnTo>
                  <a:lnTo>
                    <a:pt x="3560" y="280540"/>
                  </a:lnTo>
                  <a:lnTo>
                    <a:pt x="0" y="329184"/>
                  </a:lnTo>
                  <a:lnTo>
                    <a:pt x="3560" y="377827"/>
                  </a:lnTo>
                  <a:lnTo>
                    <a:pt x="13905" y="424255"/>
                  </a:lnTo>
                  <a:lnTo>
                    <a:pt x="30524" y="467958"/>
                  </a:lnTo>
                  <a:lnTo>
                    <a:pt x="52911" y="508426"/>
                  </a:lnTo>
                  <a:lnTo>
                    <a:pt x="80556" y="545151"/>
                  </a:lnTo>
                  <a:lnTo>
                    <a:pt x="112953" y="577623"/>
                  </a:lnTo>
                  <a:lnTo>
                    <a:pt x="149593" y="605333"/>
                  </a:lnTo>
                  <a:lnTo>
                    <a:pt x="189968" y="627772"/>
                  </a:lnTo>
                  <a:lnTo>
                    <a:pt x="233569" y="644430"/>
                  </a:lnTo>
                  <a:lnTo>
                    <a:pt x="279890" y="654798"/>
                  </a:lnTo>
                  <a:lnTo>
                    <a:pt x="328422" y="658368"/>
                  </a:lnTo>
                  <a:lnTo>
                    <a:pt x="376953" y="654798"/>
                  </a:lnTo>
                  <a:lnTo>
                    <a:pt x="423274" y="644430"/>
                  </a:lnTo>
                  <a:lnTo>
                    <a:pt x="466875" y="627772"/>
                  </a:lnTo>
                  <a:lnTo>
                    <a:pt x="507250" y="605333"/>
                  </a:lnTo>
                  <a:lnTo>
                    <a:pt x="543890" y="577623"/>
                  </a:lnTo>
                  <a:lnTo>
                    <a:pt x="576287" y="545151"/>
                  </a:lnTo>
                  <a:lnTo>
                    <a:pt x="603932" y="508426"/>
                  </a:lnTo>
                  <a:lnTo>
                    <a:pt x="626319" y="467958"/>
                  </a:lnTo>
                  <a:lnTo>
                    <a:pt x="642938" y="424255"/>
                  </a:lnTo>
                  <a:lnTo>
                    <a:pt x="653283" y="377827"/>
                  </a:lnTo>
                  <a:lnTo>
                    <a:pt x="656844" y="329184"/>
                  </a:lnTo>
                  <a:lnTo>
                    <a:pt x="653283" y="280540"/>
                  </a:lnTo>
                  <a:lnTo>
                    <a:pt x="642938" y="234112"/>
                  </a:lnTo>
                  <a:lnTo>
                    <a:pt x="626319" y="190409"/>
                  </a:lnTo>
                  <a:lnTo>
                    <a:pt x="603932" y="149941"/>
                  </a:lnTo>
                  <a:lnTo>
                    <a:pt x="576287" y="113216"/>
                  </a:lnTo>
                  <a:lnTo>
                    <a:pt x="543890" y="80744"/>
                  </a:lnTo>
                  <a:lnTo>
                    <a:pt x="507250" y="53034"/>
                  </a:lnTo>
                  <a:lnTo>
                    <a:pt x="466875" y="30595"/>
                  </a:lnTo>
                  <a:lnTo>
                    <a:pt x="423274" y="13937"/>
                  </a:lnTo>
                  <a:lnTo>
                    <a:pt x="376953" y="3569"/>
                  </a:lnTo>
                  <a:lnTo>
                    <a:pt x="3284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18" name="object 18"/>
            <p:cNvPicPr/>
            <p:nvPr/>
          </p:nvPicPr>
          <p:blipFill>
            <a:blip r:embed="rId5" cstate="print"/>
            <a:stretch>
              <a:fillRect/>
            </a:stretch>
          </p:blipFill>
          <p:spPr>
            <a:xfrm>
              <a:off x="9567671" y="2763012"/>
              <a:ext cx="388619" cy="388619"/>
            </a:xfrm>
            <a:prstGeom prst="rect">
              <a:avLst/>
            </a:prstGeom>
          </p:spPr>
        </p:pic>
      </p:grpSp>
      <p:sp>
        <p:nvSpPr>
          <p:cNvPr id="19" name="object 19"/>
          <p:cNvSpPr txBox="1"/>
          <p:nvPr/>
        </p:nvSpPr>
        <p:spPr>
          <a:xfrm>
            <a:off x="7664468" y="2845701"/>
            <a:ext cx="1070610" cy="422360"/>
          </a:xfrm>
          <a:prstGeom prst="rect">
            <a:avLst/>
          </a:prstGeom>
        </p:spPr>
        <p:txBody>
          <a:bodyPr vert="horz" wrap="square" lIns="0" tIns="5715" rIns="0" bIns="0" rtlCol="0">
            <a:spAutoFit/>
          </a:bodyPr>
          <a:lstStyle/>
          <a:p>
            <a:pPr marL="9525" marR="3810">
              <a:lnSpc>
                <a:spcPct val="101699"/>
              </a:lnSpc>
              <a:spcBef>
                <a:spcPts val="45"/>
              </a:spcBef>
            </a:pPr>
            <a:r>
              <a:rPr kern="0" spc="-8" dirty="0">
                <a:solidFill>
                  <a:srgbClr val="FFFFFF"/>
                </a:solidFill>
                <a:latin typeface="Calibri"/>
                <a:cs typeface="Calibri"/>
              </a:rPr>
              <a:t>Supporting Entrepreneurs</a:t>
            </a:r>
            <a:endParaRPr kern="0">
              <a:solidFill>
                <a:sysClr val="windowText" lastClr="000000"/>
              </a:solidFill>
              <a:latin typeface="Calibri"/>
              <a:cs typeface="Calibri"/>
            </a:endParaRPr>
          </a:p>
        </p:txBody>
      </p:sp>
      <p:grpSp>
        <p:nvGrpSpPr>
          <p:cNvPr id="20" name="object 20"/>
          <p:cNvGrpSpPr/>
          <p:nvPr/>
        </p:nvGrpSpPr>
        <p:grpSpPr>
          <a:xfrm>
            <a:off x="5112639" y="4082796"/>
            <a:ext cx="492919" cy="492919"/>
            <a:chOff x="6816852" y="4300728"/>
            <a:chExt cx="657225" cy="657225"/>
          </a:xfrm>
        </p:grpSpPr>
        <p:sp>
          <p:nvSpPr>
            <p:cNvPr id="21" name="object 21"/>
            <p:cNvSpPr/>
            <p:nvPr/>
          </p:nvSpPr>
          <p:spPr>
            <a:xfrm>
              <a:off x="6816852" y="4300728"/>
              <a:ext cx="657225" cy="657225"/>
            </a:xfrm>
            <a:custGeom>
              <a:avLst/>
              <a:gdLst/>
              <a:ahLst/>
              <a:cxnLst/>
              <a:rect l="l" t="t" r="r" b="b"/>
              <a:pathLst>
                <a:path w="657225" h="657225">
                  <a:moveTo>
                    <a:pt x="328422" y="0"/>
                  </a:moveTo>
                  <a:lnTo>
                    <a:pt x="279890" y="3560"/>
                  </a:lnTo>
                  <a:lnTo>
                    <a:pt x="233569" y="13905"/>
                  </a:lnTo>
                  <a:lnTo>
                    <a:pt x="189968" y="30524"/>
                  </a:lnTo>
                  <a:lnTo>
                    <a:pt x="149593" y="52911"/>
                  </a:lnTo>
                  <a:lnTo>
                    <a:pt x="112953" y="80556"/>
                  </a:lnTo>
                  <a:lnTo>
                    <a:pt x="80556" y="112953"/>
                  </a:lnTo>
                  <a:lnTo>
                    <a:pt x="52911" y="149593"/>
                  </a:lnTo>
                  <a:lnTo>
                    <a:pt x="30524" y="189968"/>
                  </a:lnTo>
                  <a:lnTo>
                    <a:pt x="13905" y="233569"/>
                  </a:lnTo>
                  <a:lnTo>
                    <a:pt x="3560" y="279890"/>
                  </a:lnTo>
                  <a:lnTo>
                    <a:pt x="0" y="328422"/>
                  </a:lnTo>
                  <a:lnTo>
                    <a:pt x="3560" y="376953"/>
                  </a:lnTo>
                  <a:lnTo>
                    <a:pt x="13905" y="423274"/>
                  </a:lnTo>
                  <a:lnTo>
                    <a:pt x="30524" y="466875"/>
                  </a:lnTo>
                  <a:lnTo>
                    <a:pt x="52911" y="507250"/>
                  </a:lnTo>
                  <a:lnTo>
                    <a:pt x="80556" y="543890"/>
                  </a:lnTo>
                  <a:lnTo>
                    <a:pt x="112953" y="576287"/>
                  </a:lnTo>
                  <a:lnTo>
                    <a:pt x="149593" y="603932"/>
                  </a:lnTo>
                  <a:lnTo>
                    <a:pt x="189968" y="626319"/>
                  </a:lnTo>
                  <a:lnTo>
                    <a:pt x="233569" y="642938"/>
                  </a:lnTo>
                  <a:lnTo>
                    <a:pt x="279890" y="653283"/>
                  </a:lnTo>
                  <a:lnTo>
                    <a:pt x="328422" y="656844"/>
                  </a:lnTo>
                  <a:lnTo>
                    <a:pt x="376953" y="653283"/>
                  </a:lnTo>
                  <a:lnTo>
                    <a:pt x="423274" y="642938"/>
                  </a:lnTo>
                  <a:lnTo>
                    <a:pt x="466875" y="626319"/>
                  </a:lnTo>
                  <a:lnTo>
                    <a:pt x="507250" y="603932"/>
                  </a:lnTo>
                  <a:lnTo>
                    <a:pt x="543890" y="576287"/>
                  </a:lnTo>
                  <a:lnTo>
                    <a:pt x="576287" y="543890"/>
                  </a:lnTo>
                  <a:lnTo>
                    <a:pt x="603932" y="507250"/>
                  </a:lnTo>
                  <a:lnTo>
                    <a:pt x="626319" y="466875"/>
                  </a:lnTo>
                  <a:lnTo>
                    <a:pt x="642938" y="423274"/>
                  </a:lnTo>
                  <a:lnTo>
                    <a:pt x="653283" y="376953"/>
                  </a:lnTo>
                  <a:lnTo>
                    <a:pt x="656844" y="328422"/>
                  </a:lnTo>
                  <a:lnTo>
                    <a:pt x="653283" y="279890"/>
                  </a:lnTo>
                  <a:lnTo>
                    <a:pt x="642938" y="233569"/>
                  </a:lnTo>
                  <a:lnTo>
                    <a:pt x="626319" y="189968"/>
                  </a:lnTo>
                  <a:lnTo>
                    <a:pt x="603932" y="149593"/>
                  </a:lnTo>
                  <a:lnTo>
                    <a:pt x="576287" y="112953"/>
                  </a:lnTo>
                  <a:lnTo>
                    <a:pt x="543890" y="80556"/>
                  </a:lnTo>
                  <a:lnTo>
                    <a:pt x="507250" y="52911"/>
                  </a:lnTo>
                  <a:lnTo>
                    <a:pt x="466875" y="30524"/>
                  </a:lnTo>
                  <a:lnTo>
                    <a:pt x="423274" y="13905"/>
                  </a:lnTo>
                  <a:lnTo>
                    <a:pt x="376953" y="3560"/>
                  </a:lnTo>
                  <a:lnTo>
                    <a:pt x="3284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22" name="object 22"/>
            <p:cNvPicPr/>
            <p:nvPr/>
          </p:nvPicPr>
          <p:blipFill>
            <a:blip r:embed="rId6" cstate="print"/>
            <a:stretch>
              <a:fillRect/>
            </a:stretch>
          </p:blipFill>
          <p:spPr>
            <a:xfrm>
              <a:off x="6950964" y="4434839"/>
              <a:ext cx="388619" cy="388619"/>
            </a:xfrm>
            <a:prstGeom prst="rect">
              <a:avLst/>
            </a:prstGeom>
          </p:spPr>
        </p:pic>
      </p:grpSp>
      <p:sp>
        <p:nvSpPr>
          <p:cNvPr id="23" name="object 23"/>
          <p:cNvSpPr txBox="1"/>
          <p:nvPr/>
        </p:nvSpPr>
        <p:spPr>
          <a:xfrm>
            <a:off x="5701351" y="4100340"/>
            <a:ext cx="915829" cy="422360"/>
          </a:xfrm>
          <a:prstGeom prst="rect">
            <a:avLst/>
          </a:prstGeom>
        </p:spPr>
        <p:txBody>
          <a:bodyPr vert="horz" wrap="square" lIns="0" tIns="5715" rIns="0" bIns="0" rtlCol="0">
            <a:spAutoFit/>
          </a:bodyPr>
          <a:lstStyle/>
          <a:p>
            <a:pPr marL="9525" marR="3810">
              <a:lnSpc>
                <a:spcPct val="101699"/>
              </a:lnSpc>
              <a:spcBef>
                <a:spcPts val="45"/>
              </a:spcBef>
            </a:pPr>
            <a:r>
              <a:rPr kern="0" spc="-8" dirty="0">
                <a:solidFill>
                  <a:srgbClr val="FFFFFF"/>
                </a:solidFill>
                <a:latin typeface="Calibri"/>
                <a:cs typeface="Calibri"/>
              </a:rPr>
              <a:t>Boosting </a:t>
            </a:r>
            <a:r>
              <a:rPr kern="0" dirty="0">
                <a:solidFill>
                  <a:srgbClr val="FFFFFF"/>
                </a:solidFill>
                <a:latin typeface="Calibri"/>
                <a:cs typeface="Calibri"/>
              </a:rPr>
              <a:t>Quality</a:t>
            </a:r>
            <a:r>
              <a:rPr kern="0" spc="165" dirty="0">
                <a:solidFill>
                  <a:srgbClr val="FFFFFF"/>
                </a:solidFill>
                <a:latin typeface="Calibri"/>
                <a:cs typeface="Calibri"/>
              </a:rPr>
              <a:t> </a:t>
            </a:r>
            <a:r>
              <a:rPr kern="0" spc="34" dirty="0">
                <a:solidFill>
                  <a:srgbClr val="FFFFFF"/>
                </a:solidFill>
                <a:latin typeface="Calibri"/>
                <a:cs typeface="Calibri"/>
              </a:rPr>
              <a:t>Jobs</a:t>
            </a:r>
            <a:endParaRPr kern="0">
              <a:solidFill>
                <a:sysClr val="windowText" lastClr="000000"/>
              </a:solidFill>
              <a:latin typeface="Calibri"/>
              <a:cs typeface="Calibri"/>
            </a:endParaRPr>
          </a:p>
        </p:txBody>
      </p:sp>
      <p:grpSp>
        <p:nvGrpSpPr>
          <p:cNvPr id="24" name="object 24"/>
          <p:cNvGrpSpPr/>
          <p:nvPr/>
        </p:nvGrpSpPr>
        <p:grpSpPr>
          <a:xfrm>
            <a:off x="7075170" y="4082796"/>
            <a:ext cx="492919" cy="492919"/>
            <a:chOff x="9433559" y="4300728"/>
            <a:chExt cx="657225" cy="657225"/>
          </a:xfrm>
        </p:grpSpPr>
        <p:sp>
          <p:nvSpPr>
            <p:cNvPr id="25" name="object 25"/>
            <p:cNvSpPr/>
            <p:nvPr/>
          </p:nvSpPr>
          <p:spPr>
            <a:xfrm>
              <a:off x="9433559" y="4300728"/>
              <a:ext cx="657225" cy="657225"/>
            </a:xfrm>
            <a:custGeom>
              <a:avLst/>
              <a:gdLst/>
              <a:ahLst/>
              <a:cxnLst/>
              <a:rect l="l" t="t" r="r" b="b"/>
              <a:pathLst>
                <a:path w="657225" h="657225">
                  <a:moveTo>
                    <a:pt x="328422" y="0"/>
                  </a:moveTo>
                  <a:lnTo>
                    <a:pt x="279890" y="3560"/>
                  </a:lnTo>
                  <a:lnTo>
                    <a:pt x="233569" y="13905"/>
                  </a:lnTo>
                  <a:lnTo>
                    <a:pt x="189968" y="30524"/>
                  </a:lnTo>
                  <a:lnTo>
                    <a:pt x="149593" y="52911"/>
                  </a:lnTo>
                  <a:lnTo>
                    <a:pt x="112953" y="80556"/>
                  </a:lnTo>
                  <a:lnTo>
                    <a:pt x="80556" y="112953"/>
                  </a:lnTo>
                  <a:lnTo>
                    <a:pt x="52911" y="149593"/>
                  </a:lnTo>
                  <a:lnTo>
                    <a:pt x="30524" y="189968"/>
                  </a:lnTo>
                  <a:lnTo>
                    <a:pt x="13905" y="233569"/>
                  </a:lnTo>
                  <a:lnTo>
                    <a:pt x="3560" y="279890"/>
                  </a:lnTo>
                  <a:lnTo>
                    <a:pt x="0" y="328422"/>
                  </a:lnTo>
                  <a:lnTo>
                    <a:pt x="3560" y="376953"/>
                  </a:lnTo>
                  <a:lnTo>
                    <a:pt x="13905" y="423274"/>
                  </a:lnTo>
                  <a:lnTo>
                    <a:pt x="30524" y="466875"/>
                  </a:lnTo>
                  <a:lnTo>
                    <a:pt x="52911" y="507250"/>
                  </a:lnTo>
                  <a:lnTo>
                    <a:pt x="80556" y="543890"/>
                  </a:lnTo>
                  <a:lnTo>
                    <a:pt x="112953" y="576287"/>
                  </a:lnTo>
                  <a:lnTo>
                    <a:pt x="149593" y="603932"/>
                  </a:lnTo>
                  <a:lnTo>
                    <a:pt x="189968" y="626319"/>
                  </a:lnTo>
                  <a:lnTo>
                    <a:pt x="233569" y="642938"/>
                  </a:lnTo>
                  <a:lnTo>
                    <a:pt x="279890" y="653283"/>
                  </a:lnTo>
                  <a:lnTo>
                    <a:pt x="328422" y="656844"/>
                  </a:lnTo>
                  <a:lnTo>
                    <a:pt x="376953" y="653283"/>
                  </a:lnTo>
                  <a:lnTo>
                    <a:pt x="423274" y="642938"/>
                  </a:lnTo>
                  <a:lnTo>
                    <a:pt x="466875" y="626319"/>
                  </a:lnTo>
                  <a:lnTo>
                    <a:pt x="507250" y="603932"/>
                  </a:lnTo>
                  <a:lnTo>
                    <a:pt x="543890" y="576287"/>
                  </a:lnTo>
                  <a:lnTo>
                    <a:pt x="576287" y="543890"/>
                  </a:lnTo>
                  <a:lnTo>
                    <a:pt x="603932" y="507250"/>
                  </a:lnTo>
                  <a:lnTo>
                    <a:pt x="626319" y="466875"/>
                  </a:lnTo>
                  <a:lnTo>
                    <a:pt x="642938" y="423274"/>
                  </a:lnTo>
                  <a:lnTo>
                    <a:pt x="653283" y="376953"/>
                  </a:lnTo>
                  <a:lnTo>
                    <a:pt x="656844" y="328422"/>
                  </a:lnTo>
                  <a:lnTo>
                    <a:pt x="653283" y="279890"/>
                  </a:lnTo>
                  <a:lnTo>
                    <a:pt x="642938" y="233569"/>
                  </a:lnTo>
                  <a:lnTo>
                    <a:pt x="626319" y="189968"/>
                  </a:lnTo>
                  <a:lnTo>
                    <a:pt x="603932" y="149593"/>
                  </a:lnTo>
                  <a:lnTo>
                    <a:pt x="576287" y="112953"/>
                  </a:lnTo>
                  <a:lnTo>
                    <a:pt x="543890" y="80556"/>
                  </a:lnTo>
                  <a:lnTo>
                    <a:pt x="507250" y="52911"/>
                  </a:lnTo>
                  <a:lnTo>
                    <a:pt x="466875" y="30524"/>
                  </a:lnTo>
                  <a:lnTo>
                    <a:pt x="423274" y="13905"/>
                  </a:lnTo>
                  <a:lnTo>
                    <a:pt x="376953" y="3560"/>
                  </a:lnTo>
                  <a:lnTo>
                    <a:pt x="328422" y="0"/>
                  </a:lnTo>
                  <a:close/>
                </a:path>
              </a:pathLst>
            </a:custGeom>
            <a:solidFill>
              <a:srgbClr val="20739D"/>
            </a:solidFill>
          </p:spPr>
          <p:txBody>
            <a:bodyPr wrap="square" lIns="0" tIns="0" rIns="0" bIns="0" rtlCol="0"/>
            <a:lstStyle/>
            <a:p>
              <a:endParaRPr kern="0">
                <a:solidFill>
                  <a:sysClr val="windowText" lastClr="000000"/>
                </a:solidFill>
              </a:endParaRPr>
            </a:p>
          </p:txBody>
        </p:sp>
        <p:pic>
          <p:nvPicPr>
            <p:cNvPr id="26" name="object 26"/>
            <p:cNvPicPr/>
            <p:nvPr/>
          </p:nvPicPr>
          <p:blipFill>
            <a:blip r:embed="rId7" cstate="print"/>
            <a:stretch>
              <a:fillRect/>
            </a:stretch>
          </p:blipFill>
          <p:spPr>
            <a:xfrm>
              <a:off x="9567671" y="4434839"/>
              <a:ext cx="388619" cy="388619"/>
            </a:xfrm>
            <a:prstGeom prst="rect">
              <a:avLst/>
            </a:prstGeom>
          </p:spPr>
        </p:pic>
      </p:grpSp>
      <p:sp>
        <p:nvSpPr>
          <p:cNvPr id="27" name="object 27"/>
          <p:cNvSpPr txBox="1"/>
          <p:nvPr/>
        </p:nvSpPr>
        <p:spPr>
          <a:xfrm>
            <a:off x="7664468" y="3995707"/>
            <a:ext cx="953929" cy="634276"/>
          </a:xfrm>
          <a:prstGeom prst="rect">
            <a:avLst/>
          </a:prstGeom>
        </p:spPr>
        <p:txBody>
          <a:bodyPr vert="horz" wrap="square" lIns="0" tIns="5715" rIns="0" bIns="0" rtlCol="0">
            <a:spAutoFit/>
          </a:bodyPr>
          <a:lstStyle/>
          <a:p>
            <a:pPr marL="9525" marR="3810">
              <a:lnSpc>
                <a:spcPct val="101699"/>
              </a:lnSpc>
              <a:spcBef>
                <a:spcPts val="45"/>
              </a:spcBef>
            </a:pPr>
            <a:r>
              <a:rPr kern="0" spc="30" dirty="0">
                <a:solidFill>
                  <a:srgbClr val="FFFFFF"/>
                </a:solidFill>
                <a:latin typeface="Calibri"/>
                <a:cs typeface="Calibri"/>
              </a:rPr>
              <a:t>Increasing </a:t>
            </a:r>
            <a:r>
              <a:rPr kern="0" spc="-8" dirty="0">
                <a:solidFill>
                  <a:srgbClr val="FFFFFF"/>
                </a:solidFill>
                <a:latin typeface="Calibri"/>
                <a:cs typeface="Calibri"/>
              </a:rPr>
              <a:t>Grant </a:t>
            </a:r>
            <a:r>
              <a:rPr kern="0" spc="41" dirty="0">
                <a:solidFill>
                  <a:srgbClr val="FFFFFF"/>
                </a:solidFill>
                <a:latin typeface="Calibri"/>
                <a:cs typeface="Calibri"/>
              </a:rPr>
              <a:t>Accessibility</a:t>
            </a:r>
            <a:endParaRPr kern="0">
              <a:solidFill>
                <a:sysClr val="windowText" lastClr="000000"/>
              </a:solidFill>
              <a:latin typeface="Calibri"/>
              <a:cs typeface="Calibri"/>
            </a:endParaRPr>
          </a:p>
        </p:txBody>
      </p:sp>
      <p:grpSp>
        <p:nvGrpSpPr>
          <p:cNvPr id="28" name="object 28"/>
          <p:cNvGrpSpPr/>
          <p:nvPr/>
        </p:nvGrpSpPr>
        <p:grpSpPr>
          <a:xfrm>
            <a:off x="388620" y="857250"/>
            <a:ext cx="1590199" cy="4758690"/>
            <a:chOff x="518159" y="0"/>
            <a:chExt cx="2120265" cy="6344920"/>
          </a:xfrm>
        </p:grpSpPr>
        <p:pic>
          <p:nvPicPr>
            <p:cNvPr id="29" name="object 29"/>
            <p:cNvPicPr/>
            <p:nvPr/>
          </p:nvPicPr>
          <p:blipFill>
            <a:blip r:embed="rId8" cstate="print"/>
            <a:stretch>
              <a:fillRect/>
            </a:stretch>
          </p:blipFill>
          <p:spPr>
            <a:xfrm>
              <a:off x="518159" y="0"/>
              <a:ext cx="2119883" cy="2104631"/>
            </a:xfrm>
            <a:prstGeom prst="rect">
              <a:avLst/>
            </a:prstGeom>
          </p:spPr>
        </p:pic>
        <p:pic>
          <p:nvPicPr>
            <p:cNvPr id="30" name="object 30"/>
            <p:cNvPicPr/>
            <p:nvPr/>
          </p:nvPicPr>
          <p:blipFill>
            <a:blip r:embed="rId9" cstate="print"/>
            <a:stretch>
              <a:fillRect/>
            </a:stretch>
          </p:blipFill>
          <p:spPr>
            <a:xfrm>
              <a:off x="518159" y="2109216"/>
              <a:ext cx="2119883" cy="4235195"/>
            </a:xfrm>
            <a:prstGeom prst="rect">
              <a:avLst/>
            </a:prstGeom>
          </p:spPr>
        </p:pic>
      </p:grpSp>
      <p:sp>
        <p:nvSpPr>
          <p:cNvPr id="31" name="object 31"/>
          <p:cNvSpPr txBox="1">
            <a:spLocks noGrp="1"/>
          </p:cNvSpPr>
          <p:nvPr>
            <p:ph type="sldNum" sz="quarter" idx="7"/>
          </p:nvPr>
        </p:nvSpPr>
        <p:spPr>
          <a:xfrm>
            <a:off x="7236497" y="6483531"/>
            <a:ext cx="1809869" cy="307777"/>
          </a:xfrm>
          <a:prstGeom prst="rect">
            <a:avLst/>
          </a:prstGeom>
        </p:spPr>
        <p:txBody>
          <a:bodyPr vert="horz" wrap="square" lIns="0" tIns="0" rIns="0" bIns="0" rtlCol="0">
            <a:spAutoFit/>
          </a:bodyPr>
          <a:lstStyle/>
          <a:p>
            <a:pPr marL="9525">
              <a:lnSpc>
                <a:spcPts val="1248"/>
              </a:lnSpc>
            </a:pPr>
            <a:r>
              <a:rPr kern="0" dirty="0">
                <a:solidFill>
                  <a:prstClr val="white"/>
                </a:solidFill>
              </a:rPr>
              <a:t>Illinois’</a:t>
            </a:r>
            <a:r>
              <a:rPr kern="0" spc="-26" dirty="0">
                <a:solidFill>
                  <a:prstClr val="white"/>
                </a:solidFill>
              </a:rPr>
              <a:t> </a:t>
            </a:r>
            <a:r>
              <a:rPr kern="0" dirty="0">
                <a:solidFill>
                  <a:prstClr val="white"/>
                </a:solidFill>
              </a:rPr>
              <a:t>2024</a:t>
            </a:r>
            <a:r>
              <a:rPr kern="0" spc="-11" dirty="0">
                <a:solidFill>
                  <a:prstClr val="white"/>
                </a:solidFill>
              </a:rPr>
              <a:t> </a:t>
            </a:r>
            <a:r>
              <a:rPr kern="0" dirty="0">
                <a:solidFill>
                  <a:prstClr val="white"/>
                </a:solidFill>
              </a:rPr>
              <a:t>Economic</a:t>
            </a:r>
            <a:r>
              <a:rPr kern="0" spc="-30" dirty="0">
                <a:solidFill>
                  <a:prstClr val="white"/>
                </a:solidFill>
              </a:rPr>
              <a:t> </a:t>
            </a:r>
            <a:r>
              <a:rPr kern="0" dirty="0">
                <a:solidFill>
                  <a:prstClr val="white"/>
                </a:solidFill>
              </a:rPr>
              <a:t>Growth</a:t>
            </a:r>
            <a:r>
              <a:rPr kern="0" spc="-19" dirty="0">
                <a:solidFill>
                  <a:prstClr val="white"/>
                </a:solidFill>
              </a:rPr>
              <a:t> </a:t>
            </a:r>
            <a:r>
              <a:rPr kern="0" dirty="0">
                <a:solidFill>
                  <a:prstClr val="white"/>
                </a:solidFill>
              </a:rPr>
              <a:t>Plan</a:t>
            </a:r>
            <a:r>
              <a:rPr kern="0" spc="-30" dirty="0">
                <a:solidFill>
                  <a:prstClr val="white"/>
                </a:solidFill>
              </a:rPr>
              <a:t> </a:t>
            </a:r>
            <a:r>
              <a:rPr kern="0" dirty="0">
                <a:solidFill>
                  <a:prstClr val="white"/>
                </a:solidFill>
              </a:rPr>
              <a:t>|</a:t>
            </a:r>
            <a:r>
              <a:rPr kern="0" spc="-15" dirty="0">
                <a:solidFill>
                  <a:prstClr val="white"/>
                </a:solidFill>
              </a:rPr>
              <a:t> </a:t>
            </a:r>
            <a:fld id="{81D60167-4931-47E6-BA6A-407CBD079E47}" type="slidenum">
              <a:rPr kern="0" spc="-38" dirty="0">
                <a:solidFill>
                  <a:prstClr val="white"/>
                </a:solidFill>
              </a:rPr>
              <a:pPr marL="9525">
                <a:lnSpc>
                  <a:spcPts val="1248"/>
                </a:lnSpc>
              </a:pPr>
              <a:t>18</a:t>
            </a:fld>
            <a:endParaRPr kern="0" spc="-38"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3B915A-1E2A-FB17-6796-7239E902530A}"/>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CB541505-AEDC-7EFB-487E-B0CE9E19B0D4}"/>
              </a:ext>
            </a:extLst>
          </p:cNvPr>
          <p:cNvSpPr>
            <a:spLocks noGrp="1"/>
          </p:cNvSpPr>
          <p:nvPr>
            <p:ph type="subTitle" idx="1"/>
          </p:nvPr>
        </p:nvSpPr>
        <p:spPr/>
        <p:txBody>
          <a:bodyPr/>
          <a:lstStyle/>
          <a:p>
            <a:endParaRPr lang="en-US"/>
          </a:p>
        </p:txBody>
      </p:sp>
      <p:pic>
        <p:nvPicPr>
          <p:cNvPr id="15" name="Picture 14">
            <a:extLst>
              <a:ext uri="{FF2B5EF4-FFF2-40B4-BE49-F238E27FC236}">
                <a16:creationId xmlns:a16="http://schemas.microsoft.com/office/drawing/2014/main" id="{E3ED1313-9894-E9B2-6456-1AE9992C4CB1}"/>
              </a:ext>
            </a:extLst>
          </p:cNvPr>
          <p:cNvPicPr>
            <a:picLocks noChangeAspect="1"/>
          </p:cNvPicPr>
          <p:nvPr/>
        </p:nvPicPr>
        <p:blipFill>
          <a:blip r:embed="rId2"/>
          <a:stretch>
            <a:fillRect/>
          </a:stretch>
        </p:blipFill>
        <p:spPr>
          <a:xfrm>
            <a:off x="0" y="857250"/>
            <a:ext cx="9144000" cy="5143500"/>
          </a:xfrm>
          <a:prstGeom prst="rect">
            <a:avLst/>
          </a:prstGeom>
        </p:spPr>
      </p:pic>
      <p:sp>
        <p:nvSpPr>
          <p:cNvPr id="7" name="TextBox 6">
            <a:extLst>
              <a:ext uri="{FF2B5EF4-FFF2-40B4-BE49-F238E27FC236}">
                <a16:creationId xmlns:a16="http://schemas.microsoft.com/office/drawing/2014/main" id="{B0093A0B-6C54-15B5-FB1F-862AC5648393}"/>
              </a:ext>
            </a:extLst>
          </p:cNvPr>
          <p:cNvSpPr txBox="1"/>
          <p:nvPr/>
        </p:nvSpPr>
        <p:spPr>
          <a:xfrm>
            <a:off x="206701" y="1222499"/>
            <a:ext cx="8249867" cy="1338828"/>
          </a:xfrm>
          <a:prstGeom prst="rect">
            <a:avLst/>
          </a:prstGeom>
          <a:noFill/>
        </p:spPr>
        <p:txBody>
          <a:bodyPr wrap="square">
            <a:spAutoFit/>
          </a:bodyPr>
          <a:lstStyle/>
          <a:p>
            <a:r>
              <a:rPr lang="en-US" sz="4050" b="1">
                <a:solidFill>
                  <a:srgbClr val="4472C4">
                    <a:lumMod val="50000"/>
                  </a:srgbClr>
                </a:solidFill>
                <a:latin typeface="Calibri" panose="020F0502020204030204" pitchFamily="34" charset="0"/>
              </a:rPr>
              <a:t>State of Illinois</a:t>
            </a:r>
          </a:p>
          <a:p>
            <a:r>
              <a:rPr lang="en-US" sz="4050" b="1">
                <a:solidFill>
                  <a:srgbClr val="4472C4">
                    <a:lumMod val="50000"/>
                  </a:srgbClr>
                </a:solidFill>
                <a:latin typeface="Calibri" panose="020F0502020204030204" pitchFamily="34" charset="0"/>
              </a:rPr>
              <a:t>Business Development Programs </a:t>
            </a:r>
          </a:p>
        </p:txBody>
      </p:sp>
      <p:sp>
        <p:nvSpPr>
          <p:cNvPr id="10" name="TextBox 9">
            <a:extLst>
              <a:ext uri="{FF2B5EF4-FFF2-40B4-BE49-F238E27FC236}">
                <a16:creationId xmlns:a16="http://schemas.microsoft.com/office/drawing/2014/main" id="{F64C28B9-965E-C905-7AA1-2015CA57AA10}"/>
              </a:ext>
            </a:extLst>
          </p:cNvPr>
          <p:cNvSpPr txBox="1"/>
          <p:nvPr/>
        </p:nvSpPr>
        <p:spPr>
          <a:xfrm>
            <a:off x="205106" y="5382130"/>
            <a:ext cx="2344530" cy="807913"/>
          </a:xfrm>
          <a:prstGeom prst="rect">
            <a:avLst/>
          </a:prstGeom>
          <a:noFill/>
        </p:spPr>
        <p:txBody>
          <a:bodyPr wrap="square" lIns="68580" tIns="34290" rIns="68580" bIns="34290" rtlCol="0" anchor="t">
            <a:spAutoFit/>
          </a:bodyPr>
          <a:lstStyle/>
          <a:p>
            <a:r>
              <a:rPr lang="en-US" sz="2400">
                <a:solidFill>
                  <a:prstClr val="black"/>
                </a:solidFill>
                <a:latin typeface="Calibri" panose="020F0502020204030204"/>
              </a:rPr>
              <a:t>2024</a:t>
            </a:r>
          </a:p>
          <a:p>
            <a:endParaRPr lang="en-US" sz="2400">
              <a:solidFill>
                <a:prstClr val="black"/>
              </a:solidFill>
              <a:latin typeface="Calibri" panose="020F0502020204030204"/>
              <a:cs typeface="Calibri"/>
            </a:endParaRPr>
          </a:p>
        </p:txBody>
      </p:sp>
    </p:spTree>
    <p:extLst>
      <p:ext uri="{BB962C8B-B14F-4D97-AF65-F5344CB8AC3E}">
        <p14:creationId xmlns:p14="http://schemas.microsoft.com/office/powerpoint/2010/main" val="68589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53210-5BE5-0490-FFD8-CA9B3444016C}"/>
              </a:ext>
            </a:extLst>
          </p:cNvPr>
          <p:cNvSpPr>
            <a:spLocks noGrp="1"/>
          </p:cNvSpPr>
          <p:nvPr>
            <p:ph type="body" sz="quarter" idx="10"/>
          </p:nvPr>
        </p:nvSpPr>
        <p:spPr>
          <a:xfrm>
            <a:off x="584202" y="1377822"/>
            <a:ext cx="7953374" cy="511013"/>
          </a:xfrm>
        </p:spPr>
        <p:txBody>
          <a:bodyPr/>
          <a:lstStyle/>
          <a:p>
            <a:r>
              <a:rPr lang="en-US" dirty="0"/>
              <a:t>lunch &amp; learn webinar series Dates</a:t>
            </a:r>
          </a:p>
        </p:txBody>
      </p:sp>
      <p:pic>
        <p:nvPicPr>
          <p:cNvPr id="5" name="Picture 4" descr="A screenshot of a computer&#10;&#10;Description automatically generated">
            <a:extLst>
              <a:ext uri="{FF2B5EF4-FFF2-40B4-BE49-F238E27FC236}">
                <a16:creationId xmlns:a16="http://schemas.microsoft.com/office/drawing/2014/main" id="{6DE75708-81B8-FE14-BAF3-710FF114F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2" y="2117690"/>
            <a:ext cx="7800392" cy="3511778"/>
          </a:xfrm>
          <a:prstGeom prst="rect">
            <a:avLst/>
          </a:prstGeom>
        </p:spPr>
      </p:pic>
    </p:spTree>
    <p:extLst>
      <p:ext uri="{BB962C8B-B14F-4D97-AF65-F5344CB8AC3E}">
        <p14:creationId xmlns:p14="http://schemas.microsoft.com/office/powerpoint/2010/main" val="3368013658"/>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dirty="0">
                <a:solidFill>
                  <a:srgbClr val="FFFFFF"/>
                </a:solidFill>
                <a:latin typeface="Calibri" panose="020F0502020204030204" pitchFamily="34" charset="0"/>
              </a:rPr>
              <a:t>Illinois Tax Incentive Programs </a:t>
            </a:r>
            <a:br>
              <a:rPr lang="en-US" sz="3600" b="1" dirty="0">
                <a:solidFill>
                  <a:srgbClr val="FFFFFF"/>
                </a:solidFill>
                <a:latin typeface="Calibri" panose="020F0502020204030204" pitchFamily="34" charset="0"/>
              </a:rPr>
            </a:br>
            <a:endParaRPr lang="en-US" sz="3600" dirty="0">
              <a:solidFill>
                <a:srgbClr val="FFFFFF"/>
              </a:solidFill>
            </a:endParaRPr>
          </a:p>
        </p:txBody>
      </p:sp>
      <p:pic>
        <p:nvPicPr>
          <p:cNvPr id="1026" name="Picture 2" descr="Partners2 – The Hub">
            <a:extLst>
              <a:ext uri="{FF2B5EF4-FFF2-40B4-BE49-F238E27FC236}">
                <a16:creationId xmlns:a16="http://schemas.microsoft.com/office/drawing/2014/main" id="{7E4AEAD3-5D8E-63FB-03DF-3FA738D9BD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62946" y="1017423"/>
            <a:ext cx="8739725" cy="2850780"/>
          </a:xfrm>
          <a:prstGeom prst="rect">
            <a:avLst/>
          </a:prstGeom>
          <a:noFill/>
        </p:spPr>
        <p:txBody>
          <a:bodyPr wrap="square">
            <a:spAutoFit/>
          </a:bodyPr>
          <a:lstStyle/>
          <a:p>
            <a:r>
              <a:rPr lang="en-US" sz="2400" b="1">
                <a:solidFill>
                  <a:srgbClr val="4472C4">
                    <a:lumMod val="50000"/>
                  </a:srgbClr>
                </a:solidFill>
                <a:latin typeface="Calibri" panose="020F0502020204030204"/>
              </a:rPr>
              <a:t>EDGE (Economic Development for Growing Economies)</a:t>
            </a:r>
          </a:p>
          <a:p>
            <a:pPr marL="214313" indent="-214313">
              <a:lnSpc>
                <a:spcPct val="150000"/>
              </a:lnSpc>
              <a:buFont typeface="Arial" panose="020B0604020202020204" pitchFamily="34" charset="0"/>
              <a:buChar char="•"/>
            </a:pPr>
            <a:r>
              <a:rPr lang="en-US" sz="1200">
                <a:solidFill>
                  <a:srgbClr val="211D1E"/>
                </a:solidFill>
                <a:latin typeface="Calibri" panose="020F0502020204030204"/>
              </a:rPr>
              <a:t>Provides a tax credit equal to 50% of the new full-time employees’ payroll withholding tax and 25% withholding credits for retained jobs for 10 years to companies creating new jobs and making a qualifying capital investment. </a:t>
            </a:r>
          </a:p>
          <a:p>
            <a:pPr marL="214313" indent="-214313">
              <a:lnSpc>
                <a:spcPct val="150000"/>
              </a:lnSpc>
              <a:buFont typeface="Arial" panose="020B0604020202020204" pitchFamily="34" charset="0"/>
              <a:buChar char="•"/>
            </a:pPr>
            <a:r>
              <a:rPr lang="en-US" sz="1200">
                <a:solidFill>
                  <a:srgbClr val="211D1E"/>
                </a:solidFill>
                <a:latin typeface="Calibri" panose="020F0502020204030204"/>
              </a:rPr>
              <a:t>For projects located in underserved areas, companies receive credits equal to 75% of the new full-time employees’ payroll withholding and 50% withholding credits for retained jobs. </a:t>
            </a:r>
          </a:p>
          <a:p>
            <a:pPr marL="214313" indent="-214313">
              <a:lnSpc>
                <a:spcPct val="150000"/>
              </a:lnSpc>
              <a:buFont typeface="Arial" panose="020B0604020202020204" pitchFamily="34" charset="0"/>
              <a:buChar char="•"/>
            </a:pPr>
            <a:r>
              <a:rPr lang="en-US" sz="1200">
                <a:solidFill>
                  <a:srgbClr val="211D1E"/>
                </a:solidFill>
                <a:latin typeface="Calibri" panose="020F0502020204030204"/>
              </a:rPr>
              <a:t>For startups*, companies established less than 5 years before the filing of an application and that have never had any Illinois income tax liability are eligible to retain the payroll withholdings with an approved project</a:t>
            </a:r>
            <a:r>
              <a:rPr lang="en-US">
                <a:solidFill>
                  <a:srgbClr val="211D1E"/>
                </a:solidFill>
                <a:latin typeface="Calibri" panose="020F0502020204030204"/>
              </a:rPr>
              <a:t>. </a:t>
            </a:r>
          </a:p>
          <a:p>
            <a:pPr>
              <a:lnSpc>
                <a:spcPct val="150000"/>
              </a:lnSpc>
            </a:pPr>
            <a:endParaRPr lang="en-US" sz="1800" b="1">
              <a:solidFill>
                <a:srgbClr val="0080C0"/>
              </a:solidFill>
              <a:latin typeface="Calibri" panose="020F0502020204030204"/>
            </a:endParaRPr>
          </a:p>
          <a:p>
            <a:endParaRPr lang="en-US" sz="1800" b="1">
              <a:solidFill>
                <a:srgbClr val="0080C0"/>
              </a:solidFill>
              <a:latin typeface="Calibri" panose="020F0502020204030204"/>
            </a:endParaRPr>
          </a:p>
        </p:txBody>
      </p:sp>
      <p:pic>
        <p:nvPicPr>
          <p:cNvPr id="5" name="Picture 4">
            <a:extLst>
              <a:ext uri="{FF2B5EF4-FFF2-40B4-BE49-F238E27FC236}">
                <a16:creationId xmlns:a16="http://schemas.microsoft.com/office/drawing/2014/main" id="{09085620-369F-FEB9-6FE8-214AD8B8D091}"/>
              </a:ext>
            </a:extLst>
          </p:cNvPr>
          <p:cNvPicPr>
            <a:picLocks noChangeAspect="1"/>
          </p:cNvPicPr>
          <p:nvPr/>
        </p:nvPicPr>
        <p:blipFill>
          <a:blip r:embed="rId2"/>
          <a:stretch>
            <a:fillRect/>
          </a:stretch>
        </p:blipFill>
        <p:spPr>
          <a:xfrm>
            <a:off x="241329" y="3304903"/>
            <a:ext cx="6415088" cy="1971675"/>
          </a:xfrm>
          <a:prstGeom prst="rect">
            <a:avLst/>
          </a:prstGeom>
        </p:spPr>
      </p:pic>
    </p:spTree>
    <p:extLst>
      <p:ext uri="{BB962C8B-B14F-4D97-AF65-F5344CB8AC3E}">
        <p14:creationId xmlns:p14="http://schemas.microsoft.com/office/powerpoint/2010/main" val="57445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Electric car charger">
            <a:extLst>
              <a:ext uri="{FF2B5EF4-FFF2-40B4-BE49-F238E27FC236}">
                <a16:creationId xmlns:a16="http://schemas.microsoft.com/office/drawing/2014/main" id="{72E953A9-3743-7D3A-7E22-694D2197F9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6908" y="2972753"/>
            <a:ext cx="4285293" cy="2859094"/>
          </a:xfrm>
        </p:spPr>
      </p:pic>
      <p:sp>
        <p:nvSpPr>
          <p:cNvPr id="9" name="TextBox 8">
            <a:extLst>
              <a:ext uri="{FF2B5EF4-FFF2-40B4-BE49-F238E27FC236}">
                <a16:creationId xmlns:a16="http://schemas.microsoft.com/office/drawing/2014/main" id="{3DC9965C-7751-736F-CCD9-1BF6A4A0E5BC}"/>
              </a:ext>
            </a:extLst>
          </p:cNvPr>
          <p:cNvSpPr txBox="1"/>
          <p:nvPr/>
        </p:nvSpPr>
        <p:spPr>
          <a:xfrm>
            <a:off x="202477" y="1110994"/>
            <a:ext cx="8739725" cy="738664"/>
          </a:xfrm>
          <a:prstGeom prst="rect">
            <a:avLst/>
          </a:prstGeom>
          <a:noFill/>
        </p:spPr>
        <p:txBody>
          <a:bodyPr wrap="square">
            <a:spAutoFit/>
          </a:bodyPr>
          <a:lstStyle/>
          <a:p>
            <a:r>
              <a:rPr lang="en-US" sz="2400" b="1">
                <a:solidFill>
                  <a:srgbClr val="4472C4">
                    <a:lumMod val="50000"/>
                  </a:srgbClr>
                </a:solidFill>
                <a:latin typeface="Calibri" panose="020F0502020204030204" pitchFamily="34" charset="0"/>
              </a:rPr>
              <a:t>REV (Reimaging Energy and Vehicles)</a:t>
            </a:r>
          </a:p>
          <a:p>
            <a:endParaRPr lang="en-US" sz="1800" b="1">
              <a:solidFill>
                <a:srgbClr val="0080C0"/>
              </a:solidFill>
              <a:latin typeface="Calibri" panose="020F0502020204030204" pitchFamily="34" charset="0"/>
            </a:endParaRPr>
          </a:p>
        </p:txBody>
      </p:sp>
      <p:sp>
        <p:nvSpPr>
          <p:cNvPr id="4" name="TextBox 3">
            <a:extLst>
              <a:ext uri="{FF2B5EF4-FFF2-40B4-BE49-F238E27FC236}">
                <a16:creationId xmlns:a16="http://schemas.microsoft.com/office/drawing/2014/main" id="{44FC3962-2030-CF94-EFA1-0589222450BC}"/>
              </a:ext>
            </a:extLst>
          </p:cNvPr>
          <p:cNvSpPr txBox="1"/>
          <p:nvPr/>
        </p:nvSpPr>
        <p:spPr>
          <a:xfrm>
            <a:off x="318153" y="3376480"/>
            <a:ext cx="3794760" cy="1131079"/>
          </a:xfrm>
          <a:prstGeom prst="rect">
            <a:avLst/>
          </a:prstGeom>
          <a:noFill/>
        </p:spPr>
        <p:txBody>
          <a:bodyPr wrap="square" rtlCol="0">
            <a:spAutoFit/>
          </a:bodyPr>
          <a:lstStyle/>
          <a:p>
            <a:r>
              <a:rPr lang="en-US" b="1">
                <a:solidFill>
                  <a:srgbClr val="4472C4">
                    <a:lumMod val="50000"/>
                  </a:srgbClr>
                </a:solidFill>
                <a:latin typeface="Calibri" panose="020F0502020204030204"/>
              </a:rPr>
              <a:t>Tier 1: </a:t>
            </a:r>
          </a:p>
          <a:p>
            <a:pPr marL="214313" indent="-214313">
              <a:buFont typeface="Arial" panose="020B0604020202020204" pitchFamily="34" charset="0"/>
              <a:buChar char="•"/>
            </a:pPr>
            <a:r>
              <a:rPr lang="en-US">
                <a:solidFill>
                  <a:prstClr val="black"/>
                </a:solidFill>
                <a:latin typeface="Calibri" panose="020F0502020204030204"/>
              </a:rPr>
              <a:t>Invest in at least $2.5M and at least 50 new jobs (or 10% of WWE) in 4 years </a:t>
            </a:r>
          </a:p>
          <a:p>
            <a:pPr marL="214313" indent="-214313">
              <a:buFont typeface="Arial" panose="020B0604020202020204" pitchFamily="34" charset="0"/>
              <a:buChar char="•"/>
            </a:pPr>
            <a:r>
              <a:rPr lang="en-US">
                <a:solidFill>
                  <a:prstClr val="black"/>
                </a:solidFill>
                <a:latin typeface="Calibri" panose="020F0502020204030204"/>
              </a:rPr>
              <a:t>20 year benefits (10 year plus renewal)</a:t>
            </a:r>
          </a:p>
          <a:p>
            <a:pPr marL="214313" indent="-214313">
              <a:buFontTx/>
              <a:buChar cha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05E827D9-0F5C-A0EA-5E87-4D189E594D2E}"/>
              </a:ext>
            </a:extLst>
          </p:cNvPr>
          <p:cNvSpPr txBox="1"/>
          <p:nvPr/>
        </p:nvSpPr>
        <p:spPr>
          <a:xfrm>
            <a:off x="284800" y="4295014"/>
            <a:ext cx="4152356" cy="1131079"/>
          </a:xfrm>
          <a:prstGeom prst="rect">
            <a:avLst/>
          </a:prstGeom>
          <a:noFill/>
        </p:spPr>
        <p:txBody>
          <a:bodyPr wrap="square" rtlCol="0">
            <a:spAutoFit/>
          </a:bodyPr>
          <a:lstStyle/>
          <a:p>
            <a:r>
              <a:rPr lang="en-US" b="1">
                <a:solidFill>
                  <a:srgbClr val="4472C4">
                    <a:lumMod val="50000"/>
                  </a:srgbClr>
                </a:solidFill>
                <a:latin typeface="Calibri" panose="020F0502020204030204"/>
              </a:rPr>
              <a:t>Tier 2: </a:t>
            </a:r>
          </a:p>
          <a:p>
            <a:pPr marL="214313" indent="-214313">
              <a:buFont typeface="Arial" panose="020B0604020202020204" pitchFamily="34" charset="0"/>
              <a:buChar char="•"/>
            </a:pPr>
            <a:r>
              <a:rPr lang="en-US">
                <a:solidFill>
                  <a:prstClr val="black"/>
                </a:solidFill>
                <a:latin typeface="Calibri" panose="020F0502020204030204"/>
              </a:rPr>
              <a:t>Invest in at least $1.5B and at least 500 new jobs  in 5 years </a:t>
            </a:r>
          </a:p>
          <a:p>
            <a:pPr marL="214313" indent="-214313">
              <a:buFont typeface="Arial" panose="020B0604020202020204" pitchFamily="34" charset="0"/>
              <a:buChar char="•"/>
            </a:pPr>
            <a:r>
              <a:rPr lang="en-US">
                <a:solidFill>
                  <a:prstClr val="black"/>
                </a:solidFill>
                <a:latin typeface="Calibri" panose="020F0502020204030204"/>
              </a:rPr>
              <a:t>30 year benefits (15 year plus renewal)</a:t>
            </a:r>
          </a:p>
          <a:p>
            <a:pPr marL="214313" indent="-214313">
              <a:buFontTx/>
              <a:buChar char="-"/>
            </a:pPr>
            <a:endParaRPr lang="en-US">
              <a:solidFill>
                <a:prstClr val="black"/>
              </a:solidFill>
              <a:latin typeface="Calibri" panose="020F0502020204030204"/>
            </a:endParaRPr>
          </a:p>
        </p:txBody>
      </p:sp>
      <p:sp>
        <p:nvSpPr>
          <p:cNvPr id="6" name="TextBox 5">
            <a:extLst>
              <a:ext uri="{FF2B5EF4-FFF2-40B4-BE49-F238E27FC236}">
                <a16:creationId xmlns:a16="http://schemas.microsoft.com/office/drawing/2014/main" id="{CEB6AC04-90C6-F541-8631-34C905326906}"/>
              </a:ext>
            </a:extLst>
          </p:cNvPr>
          <p:cNvSpPr txBox="1"/>
          <p:nvPr/>
        </p:nvSpPr>
        <p:spPr>
          <a:xfrm>
            <a:off x="201798" y="1579305"/>
            <a:ext cx="8470714" cy="1546577"/>
          </a:xfrm>
          <a:prstGeom prst="rect">
            <a:avLst/>
          </a:prstGeom>
          <a:noFill/>
        </p:spPr>
        <p:txBody>
          <a:bodyPr wrap="square" rtlCol="0">
            <a:spAutoFit/>
          </a:bodyPr>
          <a:lstStyle/>
          <a:p>
            <a:pPr marL="214313" indent="-214313">
              <a:buFont typeface="Arial" panose="020B0604020202020204" pitchFamily="34" charset="0"/>
              <a:buChar char="•"/>
            </a:pPr>
            <a:r>
              <a:rPr lang="en-US">
                <a:solidFill>
                  <a:prstClr val="black"/>
                </a:solidFill>
                <a:latin typeface="Calibri" panose="020F0502020204030204"/>
              </a:rPr>
              <a:t>Income tax withholding is retained instead of being turned over to the state for a credit  </a:t>
            </a:r>
          </a:p>
          <a:p>
            <a:pPr marL="557213" lvl="1" indent="-214313">
              <a:buFont typeface="Arial" panose="020B0604020202020204" pitchFamily="34" charset="0"/>
              <a:buChar char="•"/>
            </a:pPr>
            <a:r>
              <a:rPr lang="en-US">
                <a:solidFill>
                  <a:prstClr val="black"/>
                </a:solidFill>
                <a:latin typeface="Calibri" panose="020F0502020204030204"/>
              </a:rPr>
              <a:t>Up to 100 percent income tax withholding for new or retained employees </a:t>
            </a:r>
          </a:p>
          <a:p>
            <a:pPr marL="557213" lvl="1" indent="-214313">
              <a:buFont typeface="Arial" panose="020B0604020202020204" pitchFamily="34" charset="0"/>
              <a:buChar char="•"/>
            </a:pPr>
            <a:r>
              <a:rPr lang="en-US">
                <a:solidFill>
                  <a:prstClr val="black"/>
                </a:solidFill>
                <a:latin typeface="Calibri" panose="020F0502020204030204"/>
              </a:rPr>
              <a:t>Up to 75 percent income tax credit equivalent to construction wages</a:t>
            </a:r>
          </a:p>
          <a:p>
            <a:pPr marL="214313" indent="-214313">
              <a:buFont typeface="Arial" panose="020B0604020202020204" pitchFamily="34" charset="0"/>
              <a:buChar char="•"/>
            </a:pPr>
            <a:r>
              <a:rPr lang="en-US">
                <a:solidFill>
                  <a:prstClr val="black"/>
                </a:solidFill>
                <a:latin typeface="Calibri" panose="020F0502020204030204"/>
              </a:rPr>
              <a:t>Tax credits covering up to 25 percent of employee training costs  </a:t>
            </a:r>
          </a:p>
          <a:p>
            <a:pPr marL="214313" indent="-214313">
              <a:buFont typeface="Arial" panose="020B0604020202020204" pitchFamily="34" charset="0"/>
              <a:buChar char="•"/>
            </a:pPr>
            <a:r>
              <a:rPr lang="en-US">
                <a:solidFill>
                  <a:prstClr val="black"/>
                </a:solidFill>
                <a:latin typeface="Calibri" panose="020F0502020204030204"/>
              </a:rPr>
              <a:t>Tax credit equal to 0.5 percent of qualified property investments</a:t>
            </a:r>
          </a:p>
          <a:p>
            <a:pPr marL="214313" indent="-214313">
              <a:buFont typeface="Arial" panose="020B0604020202020204" pitchFamily="34" charset="0"/>
              <a:buChar char="•"/>
            </a:pPr>
            <a:r>
              <a:rPr lang="en-US">
                <a:solidFill>
                  <a:prstClr val="black"/>
                </a:solidFill>
                <a:latin typeface="Calibri" panose="020F0502020204030204"/>
              </a:rPr>
              <a:t>Blue Collar Job Act (BCJA) Benefits </a:t>
            </a:r>
          </a:p>
          <a:p>
            <a:endParaRPr lang="en-US">
              <a:solidFill>
                <a:prstClr val="black"/>
              </a:solidFill>
              <a:latin typeface="Calibri" panose="020F0502020204030204"/>
            </a:endParaRPr>
          </a:p>
        </p:txBody>
      </p:sp>
    </p:spTree>
    <p:extLst>
      <p:ext uri="{BB962C8B-B14F-4D97-AF65-F5344CB8AC3E}">
        <p14:creationId xmlns:p14="http://schemas.microsoft.com/office/powerpoint/2010/main" val="196391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17566" y="1035713"/>
            <a:ext cx="4349932" cy="4793587"/>
          </a:xfrm>
          <a:prstGeom prst="rect">
            <a:avLst/>
          </a:prstGeom>
        </p:spPr>
        <p:txBody>
          <a:bodyPr vert="horz" lIns="68580" tIns="34290" rIns="68580" bIns="34290" rtlCol="0" anchor="t">
            <a:normAutofit lnSpcReduction="10000"/>
          </a:bodyPr>
          <a:lstStyle/>
          <a:p>
            <a:pPr>
              <a:lnSpc>
                <a:spcPct val="90000"/>
              </a:lnSpc>
              <a:spcAft>
                <a:spcPts val="450"/>
              </a:spcAft>
            </a:pPr>
            <a:r>
              <a:rPr lang="en-US" b="1">
                <a:solidFill>
                  <a:srgbClr val="4472C4">
                    <a:lumMod val="50000"/>
                  </a:srgbClr>
                </a:solidFill>
                <a:latin typeface="Calibri" panose="020F0502020204030204"/>
              </a:rPr>
              <a:t>Blue Collar Jobs Act </a:t>
            </a:r>
            <a:endParaRPr lang="en-US">
              <a:solidFill>
                <a:srgbClr val="4472C4">
                  <a:lumMod val="50000"/>
                </a:srgbClr>
              </a:solidFill>
              <a:latin typeface="Calibri" panose="020F0502020204030204"/>
            </a:endParaRP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The tax credits are based on the wages paid to construction workers employed on eligible projects and may receive up to 75 percent income tax withholding credits for construction workers. </a:t>
            </a: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To be eligible, a company must be located in an Enterprise Zone (EZ) or a River Edge Redevelopment Zone (RERZ), designated a High Impact Business (HIB), or have an agreement under the Economic Development for a Growing Economy (EDGE) Program. </a:t>
            </a:r>
          </a:p>
          <a:p>
            <a:pPr marL="42863">
              <a:lnSpc>
                <a:spcPct val="90000"/>
              </a:lnSpc>
              <a:spcAft>
                <a:spcPts val="450"/>
              </a:spcAft>
            </a:pPr>
            <a:r>
              <a:rPr lang="en-US" b="1">
                <a:solidFill>
                  <a:srgbClr val="4472C4">
                    <a:lumMod val="50000"/>
                  </a:srgbClr>
                </a:solidFill>
                <a:latin typeface="Calibri" panose="020F0502020204030204"/>
              </a:rPr>
              <a:t>Manufacturing Machinery and Equiptment (MME) Exemption </a:t>
            </a: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Provides company with sales and use tax exemption all tangible personal property that is used or consumed by a purchaser in a manufacturing facility</a:t>
            </a: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The state also expanded the definition of production related tangible personal property to include supplies and consumables used in a manufacturing facility including fuels, coolants, solvents, oils, lubricants, and adhesives, hand tools, protective apparel, and fire and safety equipment used or consumed within a manufacturing facility. </a:t>
            </a:r>
            <a:endParaRPr lang="en-US" b="1">
              <a:solidFill>
                <a:prstClr val="black"/>
              </a:solidFill>
              <a:latin typeface="Calibri" panose="020F0502020204030204"/>
            </a:endParaRPr>
          </a:p>
          <a:p>
            <a:pPr>
              <a:lnSpc>
                <a:spcPct val="90000"/>
              </a:lnSpc>
              <a:spcAft>
                <a:spcPts val="450"/>
              </a:spcAft>
            </a:pPr>
            <a:r>
              <a:rPr lang="en-US" b="1">
                <a:solidFill>
                  <a:srgbClr val="4472C4">
                    <a:lumMod val="50000"/>
                  </a:srgbClr>
                </a:solidFill>
                <a:latin typeface="Calibri" panose="020F0502020204030204"/>
              </a:rPr>
              <a:t>Investment Tax Credit </a:t>
            </a: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Provides 0.5% tax credit on the total capital investment on a project located in an Enterprise Zone</a:t>
            </a:r>
          </a:p>
          <a:p>
            <a:pPr indent="-171450">
              <a:lnSpc>
                <a:spcPct val="90000"/>
              </a:lnSpc>
              <a:spcAft>
                <a:spcPts val="450"/>
              </a:spcAft>
              <a:buFont typeface="Arial" panose="020B0604020202020204" pitchFamily="34" charset="0"/>
              <a:buChar char="•"/>
            </a:pPr>
            <a:endParaRPr lang="en-US" sz="750" b="1">
              <a:solidFill>
                <a:prstClr val="black"/>
              </a:solidFill>
              <a:latin typeface="Calibri" panose="020F0502020204030204"/>
            </a:endParaRPr>
          </a:p>
        </p:txBody>
      </p:sp>
      <p:pic>
        <p:nvPicPr>
          <p:cNvPr id="5" name="Picture 4" descr="Silhouette of a construction site">
            <a:extLst>
              <a:ext uri="{FF2B5EF4-FFF2-40B4-BE49-F238E27FC236}">
                <a16:creationId xmlns:a16="http://schemas.microsoft.com/office/drawing/2014/main" id="{E1314E7B-66E4-0389-8AF3-69C0443837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89" r="13977" b="-1"/>
          <a:stretch/>
        </p:blipFill>
        <p:spPr>
          <a:xfrm>
            <a:off x="4579736" y="857257"/>
            <a:ext cx="4571999" cy="5143493"/>
          </a:xfrm>
          <a:prstGeom prst="rect">
            <a:avLst/>
          </a:prstGeom>
        </p:spPr>
      </p:pic>
      <p:sp>
        <p:nvSpPr>
          <p:cNvPr id="14" name="Rectangle 13">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7068" y="3128904"/>
            <a:ext cx="1169598" cy="4579735"/>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1581" y="854431"/>
            <a:ext cx="1632418" cy="51434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72000" y="4983977"/>
            <a:ext cx="4579736" cy="1019592"/>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0169" y="3061970"/>
            <a:ext cx="2372181" cy="2935959"/>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prstClr val="white"/>
              </a:solidFill>
              <a:latin typeface="Calibri" panose="020F0502020204030204"/>
            </a:endParaRPr>
          </a:p>
        </p:txBody>
      </p:sp>
    </p:spTree>
    <p:extLst>
      <p:ext uri="{BB962C8B-B14F-4D97-AF65-F5344CB8AC3E}">
        <p14:creationId xmlns:p14="http://schemas.microsoft.com/office/powerpoint/2010/main" val="2506702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Programs for Start Ups</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787CA2EF-0C74-8664-4E5C-D0F53BEC19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People meeting in conference room">
            <a:extLst>
              <a:ext uri="{FF2B5EF4-FFF2-40B4-BE49-F238E27FC236}">
                <a16:creationId xmlns:a16="http://schemas.microsoft.com/office/drawing/2014/main" id="{B14AC0A3-3316-A1E5-1B58-B7D2B91E0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0" y="857250"/>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3DC9965C-7751-736F-CCD9-1BF6A4A0E5BC}"/>
              </a:ext>
            </a:extLst>
          </p:cNvPr>
          <p:cNvSpPr txBox="1"/>
          <p:nvPr/>
        </p:nvSpPr>
        <p:spPr>
          <a:xfrm>
            <a:off x="5237228" y="1102294"/>
            <a:ext cx="3736955" cy="4660058"/>
          </a:xfrm>
          <a:prstGeom prst="rect">
            <a:avLst/>
          </a:prstGeom>
        </p:spPr>
        <p:txBody>
          <a:bodyPr vert="horz" lIns="68580" tIns="34290" rIns="68580" bIns="34290" rtlCol="0">
            <a:normAutofit fontScale="92500"/>
          </a:bodyPr>
          <a:lstStyle/>
          <a:p>
            <a:pPr>
              <a:lnSpc>
                <a:spcPct val="90000"/>
              </a:lnSpc>
              <a:spcAft>
                <a:spcPts val="450"/>
              </a:spcAft>
            </a:pPr>
            <a:r>
              <a:rPr lang="en-US" sz="1200" b="1">
                <a:solidFill>
                  <a:srgbClr val="4472C4">
                    <a:lumMod val="50000"/>
                  </a:srgbClr>
                </a:solidFill>
                <a:latin typeface="Calibri" panose="020F0502020204030204"/>
              </a:rPr>
              <a:t>EDGE for Start Ups</a:t>
            </a:r>
            <a:endParaRPr lang="en-US" sz="1200">
              <a:solidFill>
                <a:srgbClr val="4472C4">
                  <a:lumMod val="50000"/>
                </a:srgbClr>
              </a:solidFill>
              <a:latin typeface="Calibri" panose="020F0502020204030204"/>
            </a:endParaRP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EDGE, the Economic Development for a Growing Economy, is a tax credit incentive program designed to encourage startups to invest, create, and retain jobs in Illinois. Businesses must be incorporated 10 years ago or less, not yet turning a profit, and ready to hire full time W2 employees to be eligible.</a:t>
            </a:r>
          </a:p>
          <a:p>
            <a:pPr marL="42863">
              <a:lnSpc>
                <a:spcPct val="90000"/>
              </a:lnSpc>
              <a:spcAft>
                <a:spcPts val="450"/>
              </a:spcAft>
            </a:pPr>
            <a:r>
              <a:rPr lang="en-US" sz="1200" b="1">
                <a:solidFill>
                  <a:srgbClr val="4472C4">
                    <a:lumMod val="50000"/>
                  </a:srgbClr>
                </a:solidFill>
                <a:latin typeface="Calibri" panose="020F0502020204030204"/>
              </a:rPr>
              <a:t>INVENT Illinois</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The Illinois Innovation Venture Fund is a direct equity investment program funded through the U.S. Department of the Treasury State Small Business Credit Initiative (SSBCI). </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The funds are expected to provide small businesses with the resources they need to sustainably grow and thrive, and to improve access to capital for traditionally underserved entrepreneurs.</a:t>
            </a:r>
          </a:p>
          <a:p>
            <a:pPr>
              <a:lnSpc>
                <a:spcPct val="90000"/>
              </a:lnSpc>
              <a:spcAft>
                <a:spcPts val="450"/>
              </a:spcAft>
            </a:pPr>
            <a:r>
              <a:rPr lang="en-US" sz="1200" b="1">
                <a:solidFill>
                  <a:srgbClr val="4472C4">
                    <a:lumMod val="50000"/>
                  </a:srgbClr>
                </a:solidFill>
                <a:latin typeface="Calibri" panose="020F0502020204030204"/>
              </a:rPr>
              <a:t>Angel Investment Tax Credit </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This program encourages investment in innovative, early-stage companies to help obtain the working capital needed to further the growth of their company in Illinois. </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Investors in companies that are certified as Qualified New Business Ventures (QNBVs) can receive a state tax credit equal to 25% of their investment (up to $2 million).  </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Investors in companies that are designated Set-Aside QNBVs can receive a tax credit equal to 35% of their investment (up to $2 million).</a:t>
            </a:r>
            <a:endParaRPr lang="en-US" sz="1200" b="1">
              <a:solidFill>
                <a:prstClr val="black"/>
              </a:solidFill>
              <a:latin typeface="Calibri" panose="020F0502020204030204"/>
            </a:endParaRPr>
          </a:p>
        </p:txBody>
      </p:sp>
    </p:spTree>
    <p:extLst>
      <p:ext uri="{BB962C8B-B14F-4D97-AF65-F5344CB8AC3E}">
        <p14:creationId xmlns:p14="http://schemas.microsoft.com/office/powerpoint/2010/main" val="239326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Workforce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6B1BF46C-B417-61C3-EC48-F00D4FE49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47510" y="923434"/>
            <a:ext cx="4253041" cy="6324808"/>
          </a:xfrm>
          <a:prstGeom prst="rect">
            <a:avLst/>
          </a:prstGeom>
          <a:noFill/>
        </p:spPr>
        <p:txBody>
          <a:bodyPr wrap="square">
            <a:spAutoFit/>
          </a:bodyPr>
          <a:lstStyle/>
          <a:p>
            <a:r>
              <a:rPr lang="en-US" sz="1800" b="1">
                <a:solidFill>
                  <a:srgbClr val="4472C4">
                    <a:lumMod val="50000"/>
                  </a:srgbClr>
                </a:solidFill>
                <a:latin typeface="Calibri" panose="020F0502020204030204" pitchFamily="34" charset="0"/>
              </a:rPr>
              <a:t>Employer Training Investment Credit	</a:t>
            </a:r>
            <a:endParaRPr lang="en-US">
              <a:solidFill>
                <a:srgbClr val="4472C4">
                  <a:lumMod val="50000"/>
                </a:srgbClr>
              </a:solidFill>
              <a:latin typeface="Helvetica Neue"/>
            </a:endParaRPr>
          </a:p>
          <a:p>
            <a:pPr marL="214313" indent="-214313">
              <a:buFont typeface="Arial" panose="020B0604020202020204" pitchFamily="34" charset="0"/>
              <a:buChar char="•"/>
            </a:pPr>
            <a:r>
              <a:rPr lang="en-US">
                <a:solidFill>
                  <a:srgbClr val="211D1E"/>
                </a:solidFill>
                <a:latin typeface="Helvetica Neue"/>
              </a:rPr>
              <a:t>The ETIP program is a competitive matching grant awarded to companies that provide job training to Illinois residents. The job training may be provided to both new employees and incumbent workers. The training should be a direct result of a permanent expansion, location, or retention activity. ETIP will cover up to 50% of training costs.</a:t>
            </a:r>
          </a:p>
          <a:p>
            <a:r>
              <a:rPr lang="en-US" sz="1800" b="1">
                <a:solidFill>
                  <a:srgbClr val="4472C4">
                    <a:lumMod val="50000"/>
                  </a:srgbClr>
                </a:solidFill>
                <a:latin typeface="Calibri" panose="020F0502020204030204" pitchFamily="34" charset="0"/>
              </a:rPr>
              <a:t>Apprenticeship Program </a:t>
            </a:r>
          </a:p>
          <a:p>
            <a:pPr marL="214313" indent="-214313">
              <a:buFont typeface="Arial" panose="020B0604020202020204" pitchFamily="34" charset="0"/>
              <a:buChar char="•"/>
            </a:pPr>
            <a:r>
              <a:rPr lang="en-US">
                <a:solidFill>
                  <a:srgbClr val="211D1E"/>
                </a:solidFill>
                <a:latin typeface="Helvetica Neue"/>
              </a:rPr>
              <a:t>Under this program, employers are allowed a tax credit for qualified educational expenses associated with training and upskilling apprentices. Employers are eligible for a credit of up to $3,500 per apprentice against the taxes imposed by subsections (a) and (b) of Section 201 of the Illinois Income Tax Act. </a:t>
            </a:r>
          </a:p>
          <a:p>
            <a:pPr marL="214313" indent="-214313">
              <a:buFont typeface="Arial" panose="020B0604020202020204" pitchFamily="34" charset="0"/>
              <a:buChar char="•"/>
            </a:pPr>
            <a:r>
              <a:rPr lang="en-US">
                <a:solidFill>
                  <a:srgbClr val="211D1E"/>
                </a:solidFill>
                <a:latin typeface="Helvetica Neue"/>
              </a:rPr>
              <a:t>This credit may be enhanced by an additional credit of up to $1,500 for each apprentice if (1) the apprentice resides in an underserved area or (2) the employer’s principal place of business is located in an underserved area. The credit is applicable to expenses such as tuition, books, and lab fees.</a:t>
            </a:r>
          </a:p>
          <a:p>
            <a:pPr marL="214313" indent="-214313">
              <a:buFont typeface="Arial" panose="020B0604020202020204" pitchFamily="34" charset="0"/>
              <a:buChar char="•"/>
            </a:pPr>
            <a:endParaRPr lang="en-US">
              <a:solidFill>
                <a:srgbClr val="211D1E"/>
              </a:solidFill>
              <a:highlight>
                <a:srgbClr val="FFFF00"/>
              </a:highlight>
              <a:latin typeface="Helvetica Neue"/>
            </a:endParaRPr>
          </a:p>
          <a:p>
            <a:endParaRPr lang="en-US" sz="1800" b="1">
              <a:solidFill>
                <a:srgbClr val="0080C0"/>
              </a:solidFill>
              <a:latin typeface="Calibri" panose="020F0502020204030204" pitchFamily="34" charset="0"/>
            </a:endParaRPr>
          </a:p>
          <a:p>
            <a:endParaRPr lang="en-US" sz="1800" b="1">
              <a:solidFill>
                <a:srgbClr val="0080C0"/>
              </a:solidFill>
              <a:latin typeface="Calibri" panose="020F0502020204030204" pitchFamily="34" charset="0"/>
            </a:endParaRPr>
          </a:p>
          <a:p>
            <a:endParaRPr lang="en-US" sz="1800" b="1">
              <a:solidFill>
                <a:srgbClr val="0080C0"/>
              </a:solidFill>
              <a:latin typeface="Calibri" panose="020F0502020204030204" pitchFamily="34" charset="0"/>
            </a:endParaRPr>
          </a:p>
        </p:txBody>
      </p:sp>
      <p:pic>
        <p:nvPicPr>
          <p:cNvPr id="5" name="Picture 4" descr="Close-up of using a drill with protective gloves">
            <a:extLst>
              <a:ext uri="{FF2B5EF4-FFF2-40B4-BE49-F238E27FC236}">
                <a16:creationId xmlns:a16="http://schemas.microsoft.com/office/drawing/2014/main" id="{EB33DF8E-DAFD-62DF-8113-B68FD8E73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781884"/>
            <a:ext cx="4436933" cy="2961566"/>
          </a:xfrm>
          <a:prstGeom prst="rect">
            <a:avLst/>
          </a:prstGeom>
        </p:spPr>
      </p:pic>
    </p:spTree>
    <p:extLst>
      <p:ext uri="{BB962C8B-B14F-4D97-AF65-F5344CB8AC3E}">
        <p14:creationId xmlns:p14="http://schemas.microsoft.com/office/powerpoint/2010/main" val="372259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Loan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13A8B073-0F63-A9EB-F7B9-CF523AC4A8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Jars of coins">
            <a:extLst>
              <a:ext uri="{FF2B5EF4-FFF2-40B4-BE49-F238E27FC236}">
                <a16:creationId xmlns:a16="http://schemas.microsoft.com/office/drawing/2014/main" id="{17F5194C-124C-3795-0AC9-C6C25970F7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104872" y="857250"/>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3DC9965C-7751-736F-CCD9-1BF6A4A0E5BC}"/>
              </a:ext>
            </a:extLst>
          </p:cNvPr>
          <p:cNvSpPr txBox="1"/>
          <p:nvPr/>
        </p:nvSpPr>
        <p:spPr>
          <a:xfrm>
            <a:off x="107157" y="1028700"/>
            <a:ext cx="8958262" cy="2636044"/>
          </a:xfrm>
          <a:prstGeom prst="rect">
            <a:avLst/>
          </a:prstGeom>
        </p:spPr>
        <p:txBody>
          <a:bodyPr vert="horz" lIns="68580" tIns="34290" rIns="68580" bIns="34290" rtlCol="0">
            <a:normAutofit fontScale="92500" lnSpcReduction="20000"/>
          </a:bodyPr>
          <a:lstStyle/>
          <a:p>
            <a:pPr>
              <a:lnSpc>
                <a:spcPct val="90000"/>
              </a:lnSpc>
              <a:spcAft>
                <a:spcPts val="450"/>
              </a:spcAft>
            </a:pPr>
            <a:r>
              <a:rPr lang="en-US" sz="1200" b="1">
                <a:solidFill>
                  <a:srgbClr val="4472C4">
                    <a:lumMod val="50000"/>
                  </a:srgbClr>
                </a:solidFill>
                <a:latin typeface="Calibri" panose="020F0502020204030204"/>
              </a:rPr>
              <a:t>Advantage Illinois Participate Loan Program (PLP)	</a:t>
            </a:r>
            <a:endParaRPr lang="en-US" sz="1200">
              <a:solidFill>
                <a:srgbClr val="4472C4">
                  <a:lumMod val="50000"/>
                </a:srgbClr>
              </a:solidFill>
              <a:latin typeface="Calibri" panose="020F0502020204030204"/>
            </a:endParaRP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The PLP offsets the risk by DCEO participating (sharing) in a portion of the loan with the Lender.  There are no costs or fees to the lender or borrower.  The DCEO buyout creates a lower blended rate for the borrower. </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Eligible loans can be used to finance the following: equipment, real estate (must be 51% or more occupied by the business), working capital, inventory, leasehold improvements, and accounts receivable.</a:t>
            </a:r>
          </a:p>
          <a:p>
            <a:pPr>
              <a:lnSpc>
                <a:spcPct val="90000"/>
              </a:lnSpc>
              <a:spcAft>
                <a:spcPts val="450"/>
              </a:spcAft>
            </a:pPr>
            <a:r>
              <a:rPr lang="en-US" sz="1200" b="1">
                <a:solidFill>
                  <a:srgbClr val="4472C4">
                    <a:lumMod val="50000"/>
                  </a:srgbClr>
                </a:solidFill>
                <a:latin typeface="Calibri" panose="020F0502020204030204"/>
              </a:rPr>
              <a:t>Advantage Illinois Loan Guarantee Program (LGP)	</a:t>
            </a:r>
            <a:endParaRPr lang="en-US" sz="1200">
              <a:solidFill>
                <a:srgbClr val="4472C4">
                  <a:lumMod val="50000"/>
                </a:srgbClr>
              </a:solidFill>
              <a:latin typeface="Calibri" panose="020F0502020204030204"/>
            </a:endParaRP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The LGP offsets the risk by DCEO insuring partial repayment to the Lender in case of loan default.  There are origination and ongoing costs and fees to utilize the program that may affect the Lender and/or Borrower.  There is no rate adjustment as we are not purchasing any portion out.</a:t>
            </a:r>
          </a:p>
          <a:p>
            <a:pPr>
              <a:lnSpc>
                <a:spcPct val="90000"/>
              </a:lnSpc>
              <a:spcAft>
                <a:spcPts val="450"/>
              </a:spcAft>
            </a:pPr>
            <a:r>
              <a:rPr lang="en-US" sz="1200" b="1">
                <a:solidFill>
                  <a:srgbClr val="4472C4">
                    <a:lumMod val="50000"/>
                  </a:srgbClr>
                </a:solidFill>
                <a:latin typeface="Calibri" panose="020F0502020204030204"/>
              </a:rPr>
              <a:t>Cannabis Social Equity Loan Program</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This program is an unwavering commitment to equity as the state works to ensure that entrepreneurs that have been adversely impacted by the war on drugs have a space in the growing cannabis industry. </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Direct Forgivable Loans are fully financed by the State of Illinois. We offer a significant grace period, low interest rates, and full principal forgiveness upon receiving proof of eligible expenses.</a:t>
            </a:r>
          </a:p>
          <a:p>
            <a:pPr marL="214313" indent="-171450">
              <a:lnSpc>
                <a:spcPct val="90000"/>
              </a:lnSpc>
              <a:spcAft>
                <a:spcPts val="450"/>
              </a:spcAft>
              <a:buFont typeface="Arial" panose="020B0604020202020204" pitchFamily="34" charset="0"/>
              <a:buChar char="•"/>
            </a:pPr>
            <a:r>
              <a:rPr lang="en-US" sz="1200">
                <a:solidFill>
                  <a:prstClr val="black"/>
                </a:solidFill>
                <a:latin typeface="Calibri" panose="020F0502020204030204"/>
              </a:rPr>
              <a:t>Interest Rates are 4% after an 18-month grace period of no required payments and 0% interest; applicants can also pursue forgiveness prior to any interest accruing.  The loan principal is 100% forgivable upon providing documentation for eligible business expense</a:t>
            </a:r>
            <a:endParaRPr lang="en-US" sz="1200" b="1">
              <a:solidFill>
                <a:prstClr val="black"/>
              </a:solidFill>
              <a:latin typeface="Calibri" panose="020F0502020204030204"/>
            </a:endParaRPr>
          </a:p>
          <a:p>
            <a:pPr indent="-171450">
              <a:lnSpc>
                <a:spcPct val="90000"/>
              </a:lnSpc>
              <a:spcAft>
                <a:spcPts val="450"/>
              </a:spcAft>
              <a:buFont typeface="Arial" panose="020B0604020202020204" pitchFamily="34" charset="0"/>
              <a:buChar char="•"/>
            </a:pPr>
            <a:endParaRPr lang="en-US" sz="600" b="1">
              <a:solidFill>
                <a:prstClr val="black"/>
              </a:solidFill>
              <a:latin typeface="Calibri" panose="020F0502020204030204"/>
            </a:endParaRPr>
          </a:p>
        </p:txBody>
      </p:sp>
    </p:spTree>
    <p:extLst>
      <p:ext uri="{BB962C8B-B14F-4D97-AF65-F5344CB8AC3E}">
        <p14:creationId xmlns:p14="http://schemas.microsoft.com/office/powerpoint/2010/main" val="76883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3200" dirty="0">
                <a:solidFill>
                  <a:schemeClr val="tx2"/>
                </a:solidFill>
                <a:cs typeface="+mn-cs"/>
              </a:rPr>
              <a:t>About the presenter:</a:t>
            </a:r>
          </a:p>
          <a:p>
            <a:endParaRPr lang="en-US" sz="2800" dirty="0">
              <a:solidFill>
                <a:schemeClr val="tx2"/>
              </a:solidFill>
              <a:cs typeface="+mn-cs"/>
            </a:endParaRPr>
          </a:p>
        </p:txBody>
      </p:sp>
      <p:pic>
        <p:nvPicPr>
          <p:cNvPr id="4" name="Picture 3">
            <a:extLst>
              <a:ext uri="{FF2B5EF4-FFF2-40B4-BE49-F238E27FC236}">
                <a16:creationId xmlns:a16="http://schemas.microsoft.com/office/drawing/2014/main" id="{8BDB2979-70E3-A4E3-8F50-7C8057E5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850" y="2212577"/>
            <a:ext cx="2685765" cy="2685765"/>
          </a:xfrm>
          <a:prstGeom prst="rect">
            <a:avLst/>
          </a:prstGeom>
          <a:effectLst>
            <a:softEdge rad="31750"/>
          </a:effectLst>
        </p:spPr>
      </p:pic>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980335"/>
            <a:ext cx="5242667" cy="4449649"/>
          </a:xfrm>
        </p:spPr>
        <p:txBody>
          <a:bodyPr>
            <a:normAutofit/>
          </a:bodyPr>
          <a:lstStyle/>
          <a:p>
            <a:r>
              <a:rPr lang="en-US" sz="3000" b="1" dirty="0"/>
              <a:t>Nate Carlson</a:t>
            </a:r>
          </a:p>
          <a:p>
            <a:endParaRPr lang="en-US" sz="2400" dirty="0"/>
          </a:p>
          <a:p>
            <a:pPr marL="342900" indent="-342900">
              <a:lnSpc>
                <a:spcPct val="100000"/>
              </a:lnSpc>
              <a:buFont typeface="Arial" panose="020B0604020202020204" pitchFamily="34" charset="0"/>
              <a:buChar char="•"/>
            </a:pPr>
            <a:r>
              <a:rPr lang="en-US" sz="2400" dirty="0"/>
              <a:t>State Mentor &amp; Technical Assistance Program Director for Apprenticeship Illinois</a:t>
            </a:r>
          </a:p>
          <a:p>
            <a:pPr>
              <a:lnSpc>
                <a:spcPct val="100000"/>
              </a:lnSpc>
            </a:pPr>
            <a:endParaRPr lang="en-US" sz="2400" dirty="0"/>
          </a:p>
          <a:p>
            <a:pPr marL="342900" indent="-342900">
              <a:lnSpc>
                <a:spcPct val="100000"/>
              </a:lnSpc>
              <a:buFont typeface="Arial" panose="020B0604020202020204" pitchFamily="34" charset="0"/>
              <a:buChar char="•"/>
            </a:pPr>
            <a:r>
              <a:rPr lang="en-US" sz="2400" dirty="0"/>
              <a:t>Previously: Apprenticeship Specialist for LWIA 23, Digital Literacy and Communication Instructor at Eastern Illinois University.</a:t>
            </a:r>
          </a:p>
        </p:txBody>
      </p:sp>
      <p:sp>
        <p:nvSpPr>
          <p:cNvPr id="10" name="TextBox 9">
            <a:extLst>
              <a:ext uri="{FF2B5EF4-FFF2-40B4-BE49-F238E27FC236}">
                <a16:creationId xmlns:a16="http://schemas.microsoft.com/office/drawing/2014/main" id="{BCE03003-3491-2BAB-96E5-D217534C4A62}"/>
              </a:ext>
            </a:extLst>
          </p:cNvPr>
          <p:cNvSpPr txBox="1"/>
          <p:nvPr/>
        </p:nvSpPr>
        <p:spPr>
          <a:xfrm>
            <a:off x="5844849" y="5077839"/>
            <a:ext cx="2685765" cy="546303"/>
          </a:xfrm>
          <a:prstGeom prst="rect">
            <a:avLst/>
          </a:prstGeom>
          <a:noFill/>
        </p:spPr>
        <p:txBody>
          <a:bodyPr wrap="square" rtlCol="0">
            <a:spAutoFit/>
          </a:bodyPr>
          <a:lstStyle/>
          <a:p>
            <a:r>
              <a:rPr lang="en-US" sz="1600" dirty="0">
                <a:latin typeface="Futura Std Book" panose="020B0502020204020303"/>
              </a:rPr>
              <a:t>Email: ncarlson@niu.edu</a:t>
            </a:r>
          </a:p>
          <a:p>
            <a:endParaRPr lang="en-US" dirty="0"/>
          </a:p>
        </p:txBody>
      </p:sp>
    </p:spTree>
    <p:extLst>
      <p:ext uri="{BB962C8B-B14F-4D97-AF65-F5344CB8AC3E}">
        <p14:creationId xmlns:p14="http://schemas.microsoft.com/office/powerpoint/2010/main" val="1105569500"/>
      </p:ext>
    </p:extLst>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International Trade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343D55BC-A902-7C7E-CF71-5BC0BCCD2E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4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ial top view container ship">
            <a:extLst>
              <a:ext uri="{FF2B5EF4-FFF2-40B4-BE49-F238E27FC236}">
                <a16:creationId xmlns:a16="http://schemas.microsoft.com/office/drawing/2014/main" id="{778A90FE-072E-67D3-664F-67F23A3D81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5" b="23469"/>
          <a:stretch/>
        </p:blipFill>
        <p:spPr>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3DC9965C-7751-736F-CCD9-1BF6A4A0E5BC}"/>
              </a:ext>
            </a:extLst>
          </p:cNvPr>
          <p:cNvSpPr txBox="1"/>
          <p:nvPr/>
        </p:nvSpPr>
        <p:spPr>
          <a:xfrm>
            <a:off x="135732" y="3671887"/>
            <a:ext cx="8786812" cy="2243138"/>
          </a:xfrm>
          <a:prstGeom prst="rect">
            <a:avLst/>
          </a:prstGeom>
        </p:spPr>
        <p:txBody>
          <a:bodyPr vert="horz" lIns="68580" tIns="34290" rIns="68580" bIns="34290" rtlCol="0" anchor="ctr">
            <a:normAutofit fontScale="92500"/>
          </a:bodyPr>
          <a:lstStyle/>
          <a:p>
            <a:pPr>
              <a:lnSpc>
                <a:spcPct val="90000"/>
              </a:lnSpc>
              <a:spcAft>
                <a:spcPts val="450"/>
              </a:spcAft>
            </a:pPr>
            <a:r>
              <a:rPr lang="en-US" b="1">
                <a:solidFill>
                  <a:srgbClr val="4472C4">
                    <a:lumMod val="50000"/>
                  </a:srgbClr>
                </a:solidFill>
                <a:latin typeface="Calibri" panose="020F0502020204030204"/>
              </a:rPr>
              <a:t>Illinois’ State Trade and Export Program (ISTEP)</a:t>
            </a:r>
            <a:endParaRPr lang="en-US">
              <a:solidFill>
                <a:srgbClr val="4472C4">
                  <a:lumMod val="50000"/>
                </a:srgbClr>
              </a:solidFill>
              <a:latin typeface="Calibri" panose="020F0502020204030204"/>
            </a:endParaRP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The ISTEP program provides Illinois' small businesses with both financial and technical assistance to increase their exports. </a:t>
            </a: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The program includes 5 options for Illinois' companies to grow their export sales: Group Trade Missions (GTM), Individual Foreign Market Sales Missions (IFMSM), and Product Compliance (PC), Website Localization (WL), and Ex-Im Bank: Export Credit Insurance (ECI).</a:t>
            </a:r>
          </a:p>
          <a:p>
            <a:pPr>
              <a:lnSpc>
                <a:spcPct val="90000"/>
              </a:lnSpc>
              <a:spcAft>
                <a:spcPts val="450"/>
              </a:spcAft>
            </a:pPr>
            <a:r>
              <a:rPr lang="en-US" b="1">
                <a:solidFill>
                  <a:srgbClr val="4472C4">
                    <a:lumMod val="50000"/>
                  </a:srgbClr>
                </a:solidFill>
                <a:latin typeface="Calibri" panose="020F0502020204030204"/>
              </a:rPr>
              <a:t>APEX Accelerator Program	</a:t>
            </a:r>
            <a:endParaRPr lang="en-US">
              <a:solidFill>
                <a:srgbClr val="4472C4">
                  <a:lumMod val="50000"/>
                </a:srgbClr>
              </a:solidFill>
              <a:latin typeface="Calibri" panose="020F0502020204030204"/>
            </a:endParaRPr>
          </a:p>
          <a:p>
            <a:pPr marL="214313"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This program funds centers around the state to provide guidance for government contracting success. These </a:t>
            </a:r>
            <a:r>
              <a:rPr lang="en-US">
                <a:solidFill>
                  <a:prstClr val="black"/>
                </a:solidFill>
                <a:latin typeface="Calibri" panose="020F0502020204030204"/>
                <a:hlinkClick r:id="rId3"/>
              </a:rPr>
              <a:t>centers</a:t>
            </a:r>
            <a:r>
              <a:rPr lang="en-US">
                <a:solidFill>
                  <a:prstClr val="black"/>
                </a:solidFill>
                <a:latin typeface="Calibri" panose="020F0502020204030204"/>
              </a:rPr>
              <a:t> assist Illinois businesses with all their government contracting needs whether federal, state, or local.</a:t>
            </a:r>
          </a:p>
          <a:p>
            <a:pPr>
              <a:lnSpc>
                <a:spcPct val="90000"/>
              </a:lnSpc>
              <a:spcAft>
                <a:spcPts val="450"/>
              </a:spcAft>
            </a:pPr>
            <a:r>
              <a:rPr lang="en-US" b="1">
                <a:solidFill>
                  <a:srgbClr val="4472C4">
                    <a:lumMod val="50000"/>
                  </a:srgbClr>
                </a:solidFill>
                <a:latin typeface="Calibri" panose="020F0502020204030204"/>
              </a:rPr>
              <a:t>Foreign Trade Zones</a:t>
            </a:r>
          </a:p>
          <a:p>
            <a:pPr marL="257175" indent="-171450">
              <a:lnSpc>
                <a:spcPct val="90000"/>
              </a:lnSpc>
              <a:spcAft>
                <a:spcPts val="450"/>
              </a:spcAft>
              <a:buFont typeface="Arial" panose="020B0604020202020204" pitchFamily="34" charset="0"/>
              <a:buChar char="•"/>
            </a:pPr>
            <a:r>
              <a:rPr lang="en-US">
                <a:solidFill>
                  <a:prstClr val="black"/>
                </a:solidFill>
                <a:latin typeface="Calibri" panose="020F0502020204030204"/>
              </a:rPr>
              <a:t>Available to companies located in specific areas, foreign and domestic merchandise may be admitted into Zones without being subject to formal Customs entry procedures, the payment of Customs duties or federal excise taxes.</a:t>
            </a:r>
          </a:p>
          <a:p>
            <a:pPr indent="-171450">
              <a:lnSpc>
                <a:spcPct val="90000"/>
              </a:lnSpc>
              <a:spcAft>
                <a:spcPts val="450"/>
              </a:spcAft>
              <a:buFont typeface="Arial" panose="020B0604020202020204" pitchFamily="34" charset="0"/>
              <a:buChar char="•"/>
            </a:pPr>
            <a:endParaRPr lang="en-US" sz="1050" b="1">
              <a:solidFill>
                <a:prstClr val="black"/>
              </a:solidFill>
              <a:latin typeface="Calibri" panose="020F0502020204030204"/>
            </a:endParaRPr>
          </a:p>
        </p:txBody>
      </p:sp>
    </p:spTree>
    <p:extLst>
      <p:ext uri="{BB962C8B-B14F-4D97-AF65-F5344CB8AC3E}">
        <p14:creationId xmlns:p14="http://schemas.microsoft.com/office/powerpoint/2010/main" val="3907706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Grant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723F0EAC-E133-50ED-6BB7-DC3F424DC0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03829" y="988548"/>
            <a:ext cx="8661348" cy="4778231"/>
          </a:xfrm>
          <a:prstGeom prst="rect">
            <a:avLst/>
          </a:prstGeom>
          <a:noFill/>
        </p:spPr>
        <p:txBody>
          <a:bodyPr wrap="square" lIns="68580" tIns="34290" rIns="68580" bIns="34290" anchor="t">
            <a:spAutoFit/>
          </a:bodyPr>
          <a:lstStyle/>
          <a:p>
            <a:r>
              <a:rPr lang="en-US" sz="1200" b="1" dirty="0">
                <a:solidFill>
                  <a:srgbClr val="4472C4">
                    <a:lumMod val="50000"/>
                  </a:srgbClr>
                </a:solidFill>
                <a:latin typeface="Calibri" panose="020F0502020204030204"/>
              </a:rPr>
              <a:t>Invest in Illinois</a:t>
            </a:r>
            <a:endParaRPr lang="en-US" sz="1200" dirty="0">
              <a:solidFill>
                <a:srgbClr val="4472C4">
                  <a:lumMod val="50000"/>
                </a:srgbClr>
              </a:solidFill>
              <a:latin typeface="Calibri" panose="020F0502020204030204"/>
            </a:endParaRPr>
          </a:p>
          <a:p>
            <a:pPr marL="214313" indent="-214313">
              <a:buFont typeface="Arial" panose="020B0604020202020204" pitchFamily="34" charset="0"/>
              <a:buChar char="•"/>
            </a:pPr>
            <a:r>
              <a:rPr lang="en-US" sz="1200" dirty="0">
                <a:solidFill>
                  <a:srgbClr val="211D1E"/>
                </a:solidFill>
                <a:latin typeface="Calibri" panose="020F0502020204030204"/>
              </a:rPr>
              <a:t>Newly created $400M closing fund that will provide discretionary grant assistance for a large project with significant job creation, retention, and capital investment. </a:t>
            </a:r>
            <a:endParaRPr lang="en-US" sz="1200" dirty="0">
              <a:solidFill>
                <a:srgbClr val="211D1E"/>
              </a:solidFill>
              <a:latin typeface="Calibri" panose="020F0502020204030204"/>
              <a:ea typeface="Calibri"/>
              <a:cs typeface="Calibri"/>
            </a:endParaRPr>
          </a:p>
          <a:p>
            <a:r>
              <a:rPr lang="en-US" sz="1200" b="1" dirty="0">
                <a:solidFill>
                  <a:srgbClr val="4472C4">
                    <a:lumMod val="50000"/>
                  </a:srgbClr>
                </a:solidFill>
                <a:latin typeface="Calibri" panose="020F0502020204030204"/>
              </a:rPr>
              <a:t>Prime Sites Capital Grant Program</a:t>
            </a:r>
            <a:endParaRPr lang="en-US" sz="1200" b="1" dirty="0">
              <a:solidFill>
                <a:srgbClr val="4472C4">
                  <a:lumMod val="50000"/>
                </a:srgbClr>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rPr>
              <a:t>Grants assists companies with large-scale investment projects that commit to significant job creation. </a:t>
            </a:r>
            <a:endParaRPr lang="en-US" sz="1200" dirty="0">
              <a:solidFill>
                <a:srgbClr val="211D1E"/>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rPr>
              <a:t>Eligibility: Must have an EDGE/HIB and commit to hiring 50 new jobs and $40M in investment OR hire 100 new jobs and make $20M in investment</a:t>
            </a:r>
            <a:endParaRPr lang="en-US" sz="1200" dirty="0">
              <a:solidFill>
                <a:srgbClr val="211D1E"/>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rPr>
              <a:t>Grants will range from $250,000 to $10 million, up to $5,000 a job, with a 1:1 match. </a:t>
            </a:r>
            <a:endParaRPr lang="en-US" sz="1200" dirty="0">
              <a:solidFill>
                <a:srgbClr val="211D1E"/>
              </a:solidFill>
              <a:latin typeface="Calibri" panose="020F0502020204030204"/>
              <a:ea typeface="Calibri"/>
              <a:cs typeface="Calibri"/>
            </a:endParaRPr>
          </a:p>
          <a:p>
            <a:r>
              <a:rPr lang="en-US" sz="1200" b="1" dirty="0">
                <a:solidFill>
                  <a:srgbClr val="4472C4">
                    <a:lumMod val="50000"/>
                  </a:srgbClr>
                </a:solidFill>
                <a:latin typeface="Calibri" panose="020F0502020204030204"/>
              </a:rPr>
              <a:t>Illinois Department of Transportation – Economic Development Program (IDOT-EDP)</a:t>
            </a:r>
            <a:endParaRPr lang="en-US" sz="1200" b="1" dirty="0">
              <a:solidFill>
                <a:srgbClr val="4472C4">
                  <a:lumMod val="50000"/>
                </a:srgbClr>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rPr>
              <a:t>A local government may apply for funding up to $2,000,000 for roadway improvements or construction necessary for access to industrial, manufacturing or distribution companies. </a:t>
            </a:r>
            <a:endParaRPr lang="en-US" sz="1200" dirty="0">
              <a:solidFill>
                <a:srgbClr val="211D1E"/>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rPr>
              <a:t>Grant funding can be up to $30,000 for every full-time job created and $10,000 for every full-time job retained. </a:t>
            </a:r>
            <a:endParaRPr lang="en-US" sz="1200" dirty="0">
              <a:solidFill>
                <a:srgbClr val="211D1E"/>
              </a:solidFill>
              <a:latin typeface="Calibri" panose="020F0502020204030204"/>
              <a:ea typeface="Calibri"/>
              <a:cs typeface="Calibri"/>
            </a:endParaRPr>
          </a:p>
          <a:p>
            <a:r>
              <a:rPr lang="en-US" sz="1200" b="1" dirty="0">
                <a:solidFill>
                  <a:srgbClr val="4472C4">
                    <a:lumMod val="50000"/>
                  </a:srgbClr>
                </a:solidFill>
                <a:latin typeface="Calibri" panose="020F0502020204030204"/>
              </a:rPr>
              <a:t>Federal Grant Support Program</a:t>
            </a:r>
            <a:endParaRPr lang="en-US" sz="1200" dirty="0">
              <a:solidFill>
                <a:srgbClr val="4472C4">
                  <a:lumMod val="50000"/>
                </a:srgbClr>
              </a:solidFill>
              <a:latin typeface="Calibri" panose="020F0502020204030204"/>
            </a:endParaRPr>
          </a:p>
          <a:p>
            <a:pPr marL="214313" indent="-214313">
              <a:buFont typeface="Arial" panose="020B0604020202020204" pitchFamily="34" charset="0"/>
              <a:buChar char="•"/>
            </a:pPr>
            <a:r>
              <a:rPr lang="en-US" sz="1200" dirty="0">
                <a:solidFill>
                  <a:srgbClr val="211D1E"/>
                </a:solidFill>
                <a:latin typeface="Calibri" panose="020F0502020204030204"/>
              </a:rPr>
              <a:t>Grants assists Illinois-based businesses and organizations seeking federal grants that align with the State's economic development objectives.</a:t>
            </a:r>
            <a:endParaRPr lang="en-US" sz="1200" dirty="0">
              <a:solidFill>
                <a:srgbClr val="211D1E"/>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rPr>
              <a:t>DCEO may provide a 1:1 cash matching grant for capital and non-capital expenses up to $2,000,000, with prioritization based on awards that require a federal match and the number of awards an institution may have already received in the same fiscal year under this program.</a:t>
            </a:r>
            <a:endParaRPr lang="en-US" sz="1200" dirty="0">
              <a:solidFill>
                <a:srgbClr val="211D1E"/>
              </a:solidFill>
              <a:latin typeface="Calibri" panose="020F0502020204030204"/>
              <a:ea typeface="Calibri"/>
              <a:cs typeface="Calibri"/>
            </a:endParaRPr>
          </a:p>
          <a:p>
            <a:r>
              <a:rPr lang="en-US" sz="1200" b="1" dirty="0">
                <a:solidFill>
                  <a:srgbClr val="4472C4">
                    <a:lumMod val="50000"/>
                  </a:srgbClr>
                </a:solidFill>
                <a:latin typeface="Calibri" panose="020F0502020204030204"/>
              </a:rPr>
              <a:t>Regional Site Readiness Program – Capital and Planning (Closes 10/21/2024)</a:t>
            </a:r>
            <a:endParaRPr lang="en-US" sz="1200" dirty="0">
              <a:solidFill>
                <a:srgbClr val="4472C4">
                  <a:lumMod val="50000"/>
                </a:srgbClr>
              </a:solidFill>
              <a:latin typeface="Calibri" panose="020F0502020204030204"/>
              <a:ea typeface="Calibri"/>
              <a:cs typeface="Calibri"/>
            </a:endParaRPr>
          </a:p>
          <a:p>
            <a:pPr marL="214313" indent="-214313">
              <a:buFont typeface="Arial" panose="020B0604020202020204" pitchFamily="34" charset="0"/>
              <a:buChar char="•"/>
            </a:pPr>
            <a:r>
              <a:rPr lang="en-US" sz="1200" dirty="0">
                <a:solidFill>
                  <a:srgbClr val="211D1E"/>
                </a:solidFill>
                <a:latin typeface="Calibri" panose="020F0502020204030204"/>
                <a:ea typeface="Calibri" panose="020F0502020204030204"/>
                <a:cs typeface="Calibri" panose="020F0502020204030204"/>
              </a:rPr>
              <a:t>The Regional Site Readiness Program aims to better prepare sites for industrial development in all 10 Economic Development Regions in the state.</a:t>
            </a:r>
          </a:p>
          <a:p>
            <a:pPr marL="214313" indent="-214313">
              <a:buFont typeface="Arial" panose="020B0604020202020204" pitchFamily="34" charset="0"/>
              <a:buChar char="•"/>
            </a:pPr>
            <a:r>
              <a:rPr lang="en-US" sz="1200" dirty="0">
                <a:solidFill>
                  <a:srgbClr val="211D1E"/>
                </a:solidFill>
                <a:latin typeface="Calibri" panose="020F0502020204030204"/>
                <a:ea typeface="Calibri" panose="020F0502020204030204"/>
                <a:cs typeface="Calibri" panose="020F0502020204030204"/>
              </a:rPr>
              <a:t>The intended outcome for this grant is for communities and landowners to have better prepared industrial sites in their community to attract future investment and job creation.  </a:t>
            </a:r>
          </a:p>
          <a:p>
            <a:pPr marL="214313" indent="-214313">
              <a:buFont typeface="Arial" panose="020B0604020202020204" pitchFamily="34" charset="0"/>
              <a:buChar char="•"/>
            </a:pPr>
            <a:r>
              <a:rPr lang="en-US" sz="1200" dirty="0">
                <a:solidFill>
                  <a:srgbClr val="211D1E"/>
                </a:solidFill>
                <a:latin typeface="Calibri" panose="020F0502020204030204"/>
              </a:rPr>
              <a:t>The grant program has funds for Capital Ready sites as well as Planning </a:t>
            </a:r>
            <a:r>
              <a:rPr lang="en-US" sz="1200">
                <a:solidFill>
                  <a:srgbClr val="211D1E"/>
                </a:solidFill>
                <a:latin typeface="Calibri" panose="020F0502020204030204"/>
              </a:rPr>
              <a:t>activities</a:t>
            </a:r>
            <a:r>
              <a:rPr lang="en-US" sz="1200" dirty="0">
                <a:solidFill>
                  <a:srgbClr val="211D1E"/>
                </a:solidFill>
                <a:latin typeface="Calibri" panose="020F0502020204030204"/>
              </a:rPr>
              <a:t> for sites. </a:t>
            </a:r>
            <a:endParaRPr lang="en-US" sz="1200" dirty="0">
              <a:solidFill>
                <a:srgbClr val="211D1E"/>
              </a:solidFill>
              <a:latin typeface="Calibri" panose="020F0502020204030204"/>
              <a:ea typeface="Calibri"/>
              <a:cs typeface="Calibri"/>
            </a:endParaRPr>
          </a:p>
          <a:p>
            <a:endParaRPr lang="en-US" sz="1800" b="1">
              <a:solidFill>
                <a:srgbClr val="0080C0"/>
              </a:solidFill>
              <a:latin typeface="Calibri" panose="020F0502020204030204" pitchFamily="34" charset="0"/>
            </a:endParaRPr>
          </a:p>
        </p:txBody>
      </p:sp>
    </p:spTree>
    <p:extLst>
      <p:ext uri="{BB962C8B-B14F-4D97-AF65-F5344CB8AC3E}">
        <p14:creationId xmlns:p14="http://schemas.microsoft.com/office/powerpoint/2010/main" val="69759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093A0B-6C54-15B5-FB1F-862AC5648393}"/>
              </a:ext>
            </a:extLst>
          </p:cNvPr>
          <p:cNvSpPr txBox="1"/>
          <p:nvPr/>
        </p:nvSpPr>
        <p:spPr>
          <a:xfrm>
            <a:off x="247522" y="934887"/>
            <a:ext cx="8648957" cy="646331"/>
          </a:xfrm>
          <a:prstGeom prst="rect">
            <a:avLst/>
          </a:prstGeom>
          <a:noFill/>
        </p:spPr>
        <p:txBody>
          <a:bodyPr wrap="square">
            <a:spAutoFit/>
          </a:bodyPr>
          <a:lstStyle/>
          <a:p>
            <a:pPr>
              <a:tabLst>
                <a:tab pos="1326356" algn="l"/>
              </a:tabLst>
            </a:pPr>
            <a:r>
              <a:rPr lang="en-US" sz="3600" b="1">
                <a:solidFill>
                  <a:srgbClr val="4472C4">
                    <a:lumMod val="50000"/>
                  </a:srgbClr>
                </a:solidFill>
                <a:latin typeface="Calibri" panose="020F0502020204030204" pitchFamily="34" charset="0"/>
              </a:rPr>
              <a:t>Contact information</a:t>
            </a:r>
          </a:p>
        </p:txBody>
      </p:sp>
      <p:pic>
        <p:nvPicPr>
          <p:cNvPr id="5" name="Picture 4">
            <a:extLst>
              <a:ext uri="{FF2B5EF4-FFF2-40B4-BE49-F238E27FC236}">
                <a16:creationId xmlns:a16="http://schemas.microsoft.com/office/drawing/2014/main" id="{43B02F62-F20F-B7D7-7C86-C45228AFBA8C}"/>
              </a:ext>
            </a:extLst>
          </p:cNvPr>
          <p:cNvPicPr>
            <a:picLocks noChangeAspect="1"/>
          </p:cNvPicPr>
          <p:nvPr/>
        </p:nvPicPr>
        <p:blipFill>
          <a:blip r:embed="rId2"/>
          <a:stretch>
            <a:fillRect/>
          </a:stretch>
        </p:blipFill>
        <p:spPr>
          <a:xfrm>
            <a:off x="641965" y="1726407"/>
            <a:ext cx="2536613" cy="4016776"/>
          </a:xfrm>
          <a:prstGeom prst="rect">
            <a:avLst/>
          </a:prstGeom>
        </p:spPr>
      </p:pic>
      <p:sp>
        <p:nvSpPr>
          <p:cNvPr id="6" name="TextBox 5">
            <a:extLst>
              <a:ext uri="{FF2B5EF4-FFF2-40B4-BE49-F238E27FC236}">
                <a16:creationId xmlns:a16="http://schemas.microsoft.com/office/drawing/2014/main" id="{116725E0-3022-2628-E16E-08CF7CAB423F}"/>
              </a:ext>
            </a:extLst>
          </p:cNvPr>
          <p:cNvSpPr txBox="1"/>
          <p:nvPr/>
        </p:nvSpPr>
        <p:spPr>
          <a:xfrm>
            <a:off x="3300804" y="1990804"/>
            <a:ext cx="2736669" cy="1338828"/>
          </a:xfrm>
          <a:prstGeom prst="rect">
            <a:avLst/>
          </a:prstGeom>
          <a:noFill/>
        </p:spPr>
        <p:txBody>
          <a:bodyPr wrap="square" rtlCol="0">
            <a:spAutoFit/>
          </a:bodyPr>
          <a:lstStyle/>
          <a:p>
            <a:pPr fontAlgn="base"/>
            <a:r>
              <a:rPr lang="en-US">
                <a:solidFill>
                  <a:srgbClr val="000E14"/>
                </a:solidFill>
                <a:latin typeface="-apple-system"/>
              </a:rPr>
              <a:t>Renee Wott, MPA</a:t>
            </a:r>
            <a:br>
              <a:rPr lang="en-US">
                <a:solidFill>
                  <a:srgbClr val="000E14"/>
                </a:solidFill>
                <a:latin typeface="-apple-system"/>
              </a:rPr>
            </a:br>
            <a:r>
              <a:rPr lang="en-US">
                <a:solidFill>
                  <a:srgbClr val="000E14"/>
                </a:solidFill>
                <a:latin typeface="-apple-system"/>
              </a:rPr>
              <a:t>Senior Northeast Regional Manager</a:t>
            </a:r>
            <a:br>
              <a:rPr lang="en-US">
                <a:solidFill>
                  <a:srgbClr val="000E14"/>
                </a:solidFill>
                <a:latin typeface="-apple-system"/>
              </a:rPr>
            </a:br>
            <a:r>
              <a:rPr lang="en-US">
                <a:solidFill>
                  <a:srgbClr val="000E14"/>
                </a:solidFill>
                <a:latin typeface="-apple-system"/>
              </a:rPr>
              <a:t>312.305.1892</a:t>
            </a:r>
            <a:br>
              <a:rPr lang="en-US">
                <a:solidFill>
                  <a:srgbClr val="000E14"/>
                </a:solidFill>
                <a:latin typeface="-apple-system"/>
              </a:rPr>
            </a:br>
            <a:r>
              <a:rPr lang="en-US" b="1" u="sng">
                <a:solidFill>
                  <a:srgbClr val="4472C4">
                    <a:lumMod val="50000"/>
                  </a:srgbClr>
                </a:solidFill>
                <a:latin typeface="-apple-system"/>
                <a:hlinkClick r:id="rId3">
                  <a:extLst>
                    <a:ext uri="{A12FA001-AC4F-418D-AE19-62706E023703}">
                      <ahyp:hlinkClr xmlns:ahyp="http://schemas.microsoft.com/office/drawing/2018/hyperlinkcolor" val="tx"/>
                    </a:ext>
                  </a:extLst>
                </a:hlinkClick>
              </a:rPr>
              <a:t>Renee.Wott@Illinois.gov</a:t>
            </a:r>
            <a:endParaRPr lang="en-US">
              <a:solidFill>
                <a:srgbClr val="4472C4">
                  <a:lumMod val="50000"/>
                </a:srgbClr>
              </a:solidFill>
              <a:latin typeface="-apple-system"/>
            </a:endParaRPr>
          </a:p>
          <a:p>
            <a:pPr fontAlgn="base"/>
            <a:endParaRPr lang="en-US">
              <a:solidFill>
                <a:srgbClr val="000E14"/>
              </a:solidFill>
              <a:latin typeface="-apple-system"/>
            </a:endParaRPr>
          </a:p>
          <a:p>
            <a:endParaRPr lang="en-US">
              <a:solidFill>
                <a:prstClr val="black"/>
              </a:solidFill>
              <a:latin typeface="Calibri" panose="020F0502020204030204"/>
            </a:endParaRPr>
          </a:p>
        </p:txBody>
      </p:sp>
    </p:spTree>
    <p:extLst>
      <p:ext uri="{BB962C8B-B14F-4D97-AF65-F5344CB8AC3E}">
        <p14:creationId xmlns:p14="http://schemas.microsoft.com/office/powerpoint/2010/main" val="132881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66853" y="1363732"/>
            <a:ext cx="7953374" cy="637788"/>
          </a:xfrm>
        </p:spPr>
        <p:txBody>
          <a:bodyPr/>
          <a:lstStyle/>
          <a:p>
            <a:pPr algn="ctr"/>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266853" y="2702560"/>
            <a:ext cx="8610294" cy="3749040"/>
          </a:xfrm>
        </p:spPr>
        <p:txBody>
          <a:bodyPr>
            <a:noAutofit/>
          </a:bodyPr>
          <a:lstStyle/>
          <a:p>
            <a:pPr marL="457200" marR="0" lvl="1" indent="0">
              <a:lnSpc>
                <a:spcPct val="107000"/>
              </a:lnSpc>
              <a:spcBef>
                <a:spcPts val="0"/>
              </a:spcBef>
              <a:spcAft>
                <a:spcPts val="0"/>
              </a:spcAft>
              <a:buNone/>
            </a:pPr>
            <a:r>
              <a:rPr lang="en-US" kern="100" dirty="0">
                <a:solidFill>
                  <a:srgbClr val="000000"/>
                </a:solidFill>
                <a:latin typeface="Futura Std Book" panose="020B0502020204020303"/>
                <a:ea typeface="Calibri" panose="020F0502020204030204" pitchFamily="34" charset="0"/>
                <a:cs typeface="Sabon Next LT" panose="02000500000000000000" pitchFamily="2" charset="0"/>
              </a:rPr>
              <a:t>Nate Carlson </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3"/>
              </a:rPr>
              <a:t>ncarlson@niu.edu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Jennifer Foil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4"/>
              </a:rPr>
              <a:t>jfoil</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4"/>
              </a:rPr>
              <a:t>@niu.edu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Jordan Johnson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5"/>
              </a:rPr>
              <a:t>jtjohns@ilstu.edu</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 </a:t>
            </a:r>
            <a:endParaRPr lang="en-US" dirty="0">
              <a:effectLst/>
              <a:latin typeface="Futura Std Book" panose="020B0502020204020303"/>
              <a:ea typeface="Calibri" panose="020F0502020204030204" pitchFamily="34" charset="0"/>
              <a:cs typeface="Sabon Next LT" panose="02000500000000000000" pitchFamily="2" charset="0"/>
            </a:endParaRPr>
          </a:p>
          <a:p>
            <a:pPr>
              <a:lnSpc>
                <a:spcPct val="100000"/>
              </a:lnSpc>
              <a:spcAft>
                <a:spcPts val="3000"/>
              </a:spcAft>
            </a:pPr>
            <a:endParaRPr lang="en-US" sz="2400" dirty="0"/>
          </a:p>
          <a:p>
            <a:pPr>
              <a:lnSpc>
                <a:spcPct val="100000"/>
              </a:lnSpc>
              <a:spcAft>
                <a:spcPts val="3000"/>
              </a:spcAft>
            </a:pPr>
            <a:endParaRPr lang="en-US" sz="2400" dirty="0"/>
          </a:p>
        </p:txBody>
      </p:sp>
    </p:spTree>
    <p:extLst>
      <p:ext uri="{BB962C8B-B14F-4D97-AF65-F5344CB8AC3E}">
        <p14:creationId xmlns:p14="http://schemas.microsoft.com/office/powerpoint/2010/main" val="1674325917"/>
      </p:ext>
    </p:extLst>
  </p:cSld>
  <p:clrMapOvr>
    <a:masterClrMapping/>
  </p:clrMapOvr>
  <p:transition spd="slow"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3200" dirty="0">
                <a:solidFill>
                  <a:schemeClr val="tx2"/>
                </a:solidFill>
                <a:cs typeface="+mn-cs"/>
              </a:rPr>
              <a:t>About the presenter:</a:t>
            </a: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980335"/>
            <a:ext cx="4989189" cy="4449649"/>
          </a:xfrm>
        </p:spPr>
        <p:txBody>
          <a:bodyPr>
            <a:normAutofit/>
          </a:bodyPr>
          <a:lstStyle/>
          <a:p>
            <a:r>
              <a:rPr lang="en-US" sz="3000" b="1" dirty="0"/>
              <a:t>Renee </a:t>
            </a:r>
            <a:r>
              <a:rPr lang="en-US" sz="3000" b="1" dirty="0" err="1"/>
              <a:t>Wott</a:t>
            </a:r>
            <a:endParaRPr lang="en-US" sz="3000" b="1" dirty="0"/>
          </a:p>
          <a:p>
            <a:pPr>
              <a:lnSpc>
                <a:spcPct val="100000"/>
              </a:lnSpc>
            </a:pPr>
            <a:endParaRPr lang="en-US" sz="3000" b="1" dirty="0"/>
          </a:p>
          <a:p>
            <a:pPr marL="457200" indent="-457200">
              <a:lnSpc>
                <a:spcPct val="100000"/>
              </a:lnSpc>
              <a:buFont typeface="Arial" panose="020B0604020202020204" pitchFamily="34" charset="0"/>
              <a:buChar char="•"/>
            </a:pPr>
            <a:r>
              <a:rPr lang="en-US" sz="2400" dirty="0"/>
              <a:t>Senior Northeast Regional Economic Development Manager at the Illinois Department of Commerce and </a:t>
            </a:r>
            <a:r>
              <a:rPr lang="en-US" sz="2400"/>
              <a:t>Economic Opportunity</a:t>
            </a:r>
            <a:endParaRPr lang="en-US" sz="2400" dirty="0"/>
          </a:p>
          <a:p>
            <a:endParaRPr lang="en-US" sz="2400" dirty="0"/>
          </a:p>
          <a:p>
            <a:pPr>
              <a:lnSpc>
                <a:spcPct val="100000"/>
              </a:lnSpc>
            </a:pPr>
            <a:endParaRPr lang="en-US" sz="2400" dirty="0"/>
          </a:p>
        </p:txBody>
      </p:sp>
      <p:pic>
        <p:nvPicPr>
          <p:cNvPr id="5" name="Picture 4" descr="A person holding a sign&#10;&#10;Description automatically generated">
            <a:extLst>
              <a:ext uri="{FF2B5EF4-FFF2-40B4-BE49-F238E27FC236}">
                <a16:creationId xmlns:a16="http://schemas.microsoft.com/office/drawing/2014/main" id="{917FE53F-4498-62A2-9182-D3113CEE1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297" y="1235412"/>
            <a:ext cx="3523845" cy="4698460"/>
          </a:xfrm>
          <a:prstGeom prst="rect">
            <a:avLst/>
          </a:prstGeom>
        </p:spPr>
      </p:pic>
    </p:spTree>
    <p:extLst>
      <p:ext uri="{BB962C8B-B14F-4D97-AF65-F5344CB8AC3E}">
        <p14:creationId xmlns:p14="http://schemas.microsoft.com/office/powerpoint/2010/main" val="1290214575"/>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714287" y="2251512"/>
            <a:ext cx="3715425" cy="1737215"/>
          </a:xfrm>
        </p:spPr>
        <p:txBody>
          <a:bodyPr/>
          <a:lstStyle/>
          <a:p>
            <a:pPr algn="ctr"/>
            <a:r>
              <a:rPr lang="en-US" sz="5400" dirty="0">
                <a:solidFill>
                  <a:schemeClr val="tx2"/>
                </a:solidFill>
                <a:cs typeface="+mn-cs"/>
              </a:rPr>
              <a:t>Time for a </a:t>
            </a:r>
          </a:p>
          <a:p>
            <a:pPr algn="ctr"/>
            <a:r>
              <a:rPr lang="en-US" sz="5400" dirty="0">
                <a:solidFill>
                  <a:schemeClr val="tx2"/>
                </a:solidFill>
                <a:cs typeface="+mn-cs"/>
              </a:rPr>
              <a:t>brief poll </a:t>
            </a:r>
          </a:p>
          <a:p>
            <a:pPr algn="ctr"/>
            <a:endParaRPr lang="en-US" sz="2800" dirty="0">
              <a:solidFill>
                <a:schemeClr val="tx2"/>
              </a:solidFill>
              <a:cs typeface="+mn-cs"/>
            </a:endParaRPr>
          </a:p>
        </p:txBody>
      </p:sp>
      <p:sp>
        <p:nvSpPr>
          <p:cNvPr id="6" name="Text Placeholder 5">
            <a:extLst>
              <a:ext uri="{FF2B5EF4-FFF2-40B4-BE49-F238E27FC236}">
                <a16:creationId xmlns:a16="http://schemas.microsoft.com/office/drawing/2014/main" id="{785491CD-AD04-8ABF-2CF9-9518165ED196}"/>
              </a:ext>
            </a:extLst>
          </p:cNvPr>
          <p:cNvSpPr>
            <a:spLocks noGrp="1"/>
          </p:cNvSpPr>
          <p:nvPr>
            <p:ph type="body" sz="quarter" idx="11"/>
          </p:nvPr>
        </p:nvSpPr>
        <p:spPr/>
        <p:txBody>
          <a:bodyPr/>
          <a:lstStyle/>
          <a:p>
            <a:endParaRPr lang="en-US" dirty="0"/>
          </a:p>
        </p:txBody>
      </p:sp>
      <p:pic>
        <p:nvPicPr>
          <p:cNvPr id="7" name="Graphic 6" descr="Bar chart with solid fill">
            <a:extLst>
              <a:ext uri="{FF2B5EF4-FFF2-40B4-BE49-F238E27FC236}">
                <a16:creationId xmlns:a16="http://schemas.microsoft.com/office/drawing/2014/main" id="{51A37374-1C71-FAFA-C6B4-6DD787BF8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082" y="3988727"/>
            <a:ext cx="2209833" cy="2209833"/>
          </a:xfrm>
          <a:prstGeom prst="rect">
            <a:avLst/>
          </a:prstGeom>
        </p:spPr>
      </p:pic>
    </p:spTree>
    <p:extLst>
      <p:ext uri="{BB962C8B-B14F-4D97-AF65-F5344CB8AC3E}">
        <p14:creationId xmlns:p14="http://schemas.microsoft.com/office/powerpoint/2010/main" val="3694210372"/>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Our 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184087889"/>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1208" y="936592"/>
            <a:ext cx="6742712" cy="511013"/>
          </a:xfrm>
        </p:spPr>
        <p:txBody>
          <a:bodyPr/>
          <a:lstStyle/>
          <a:p>
            <a:r>
              <a:rPr lang="en-US" sz="2800" dirty="0">
                <a:solidFill>
                  <a:schemeClr val="tx2"/>
                </a:solidFill>
                <a:cs typeface="+mn-cs"/>
              </a:rPr>
              <a:t>Learning Objectives</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494986" y="1673155"/>
            <a:ext cx="8154028" cy="4141249"/>
          </a:xfrm>
        </p:spPr>
        <p:txBody>
          <a:bodyPr>
            <a:noAutofit/>
          </a:bodyPr>
          <a:lstStyle/>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understand the role of chambers and EDCs in our local workforce ecosystem.</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identify the benefits of strong partnerships with local economic development organizations.</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brainstorm strategies for effective collaboration with local and regional economic development entities.</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anticipate and overcome potential challenges in working with local EDCs and chambers. </a:t>
            </a: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Futura Std Book" panose="020B0502020204020303"/>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7138020"/>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41568" y="1052238"/>
            <a:ext cx="7953374" cy="511013"/>
          </a:xfrm>
        </p:spPr>
        <p:txBody>
          <a:bodyPr/>
          <a:lstStyle/>
          <a:p>
            <a:r>
              <a:rPr lang="en-US" dirty="0">
                <a:solidFill>
                  <a:schemeClr val="tx2"/>
                </a:solidFill>
                <a:cs typeface="+mn-cs"/>
              </a:rPr>
              <a:t>What are Chambers of commerce?</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341568" y="1785781"/>
            <a:ext cx="8610294" cy="4163308"/>
          </a:xfrm>
        </p:spPr>
        <p:txBody>
          <a:bodyPr>
            <a:noAutofit/>
          </a:bodyPr>
          <a:lstStyle/>
          <a:p>
            <a:pPr marL="3175" indent="-3175">
              <a:lnSpc>
                <a:spcPct val="100000"/>
              </a:lnSpc>
              <a:spcAft>
                <a:spcPts val="1200"/>
              </a:spcAft>
            </a:pPr>
            <a:r>
              <a:rPr lang="en-US" sz="2400" b="1" dirty="0">
                <a:latin typeface="Futura Std Book" panose="020B0502020204020303"/>
              </a:rPr>
              <a:t>A Chamber of Commerce is a localized, not-for-profit business networking and lobbying organization which primarily derives revenue from member dues. </a:t>
            </a:r>
          </a:p>
          <a:p>
            <a:pPr marL="3175" indent="-3175">
              <a:lnSpc>
                <a:spcPct val="100000"/>
              </a:lnSpc>
              <a:spcAft>
                <a:spcPts val="1200"/>
              </a:spcAft>
            </a:pPr>
            <a:r>
              <a:rPr lang="en-US" sz="2400" b="1" dirty="0">
                <a:latin typeface="Futura Std Book" panose="020B0502020204020303"/>
              </a:rPr>
              <a:t>This means…</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Chambers must offer a value add to their local businesses to be successful, viable entities.</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Chambers are well-connected to businesses in their communities who are actively interested in networking and growth opportunities.</a:t>
            </a:r>
          </a:p>
          <a:p>
            <a:pPr marL="742950" marR="0" lvl="1" indent="-285750">
              <a:spcBef>
                <a:spcPts val="0"/>
              </a:spcBef>
              <a:spcAft>
                <a:spcPts val="1200"/>
              </a:spcAft>
              <a:buFont typeface="Courier New" panose="02070309020205020404" pitchFamily="49" charset="0"/>
              <a:buChar char="o"/>
            </a:pPr>
            <a:r>
              <a:rPr lang="en-US" b="1" dirty="0">
                <a:latin typeface="Futura Std Book" panose="020B0502020204020303"/>
                <a:ea typeface="Times New Roman" panose="02020603050405020304" pitchFamily="18" charset="0"/>
                <a:cs typeface="Calibri" panose="020F0502020204030204" pitchFamily="34" charset="0"/>
              </a:rPr>
              <a:t>Chambers and their staff are trusted in the local business community and have an existing rapport with their members.</a:t>
            </a:r>
            <a:endParaRPr lang="en-US" b="1" dirty="0">
              <a:effectLst/>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52509262"/>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341568" y="1052238"/>
            <a:ext cx="7953374" cy="511013"/>
          </a:xfrm>
        </p:spPr>
        <p:txBody>
          <a:bodyPr/>
          <a:lstStyle/>
          <a:p>
            <a:r>
              <a:rPr lang="en-US" dirty="0">
                <a:solidFill>
                  <a:schemeClr val="tx2"/>
                </a:solidFill>
                <a:cs typeface="+mn-cs"/>
              </a:rPr>
              <a:t>Chambers of commerce stats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341568" y="2021833"/>
            <a:ext cx="8610294" cy="828372"/>
          </a:xfrm>
        </p:spPr>
        <p:txBody>
          <a:bodyPr>
            <a:noAutofit/>
          </a:bodyPr>
          <a:lstStyle/>
          <a:p>
            <a:pPr marL="0" marR="0" lvl="1" indent="0">
              <a:spcBef>
                <a:spcPts val="0"/>
              </a:spcBef>
              <a:spcAft>
                <a:spcPts val="1200"/>
              </a:spcAft>
              <a:buNone/>
            </a:pPr>
            <a:r>
              <a:rPr lang="en-US" b="1" dirty="0">
                <a:latin typeface="Futura Std Book" panose="020B0502020204020303"/>
                <a:ea typeface="Times New Roman" panose="02020603050405020304" pitchFamily="18" charset="0"/>
                <a:cs typeface="Calibri" panose="020F0502020204030204" pitchFamily="34" charset="0"/>
              </a:rPr>
              <a:t>A 2022 survey by the Association of Chamber of Commerce Executives (ACCE) found that the average chamber…</a:t>
            </a:r>
          </a:p>
          <a:p>
            <a:pPr marL="0" marR="0" lvl="1" indent="0">
              <a:spcBef>
                <a:spcPts val="0"/>
              </a:spcBef>
              <a:spcAft>
                <a:spcPts val="1200"/>
              </a:spcAft>
              <a:buNone/>
            </a:pPr>
            <a:endParaRPr lang="en-US" sz="500" b="1" dirty="0">
              <a:effectLst/>
              <a:latin typeface="Futura Std Book" panose="020B0502020204020303"/>
              <a:ea typeface="Times New Roman" panose="02020603050405020304" pitchFamily="18" charset="0"/>
              <a:cs typeface="Calibri" panose="020F0502020204030204" pitchFamily="34" charset="0"/>
            </a:endParaRPr>
          </a:p>
          <a:p>
            <a:pPr lvl="1">
              <a:spcBef>
                <a:spcPts val="0"/>
              </a:spcBef>
              <a:spcAft>
                <a:spcPts val="1200"/>
              </a:spcAft>
            </a:pPr>
            <a:r>
              <a:rPr lang="en-US" b="1" dirty="0">
                <a:effectLst/>
                <a:latin typeface="Futura Std Book" panose="020B0502020204020303"/>
                <a:ea typeface="Times New Roman" panose="02020603050405020304" pitchFamily="18" charset="0"/>
                <a:cs typeface="Calibri" panose="020F0502020204030204" pitchFamily="34" charset="0"/>
              </a:rPr>
              <a:t>employs ~</a:t>
            </a:r>
            <a:r>
              <a:rPr lang="en-US" b="1" dirty="0">
                <a:latin typeface="Futura Std Book" panose="020B0502020204020303"/>
                <a:ea typeface="Times New Roman" panose="02020603050405020304" pitchFamily="18" charset="0"/>
                <a:cs typeface="Calibri" panose="020F0502020204030204" pitchFamily="34" charset="0"/>
              </a:rPr>
              <a:t>4.5 staff members </a:t>
            </a:r>
          </a:p>
          <a:p>
            <a:pPr lvl="1">
              <a:spcBef>
                <a:spcPts val="0"/>
              </a:spcBef>
              <a:spcAft>
                <a:spcPts val="1200"/>
              </a:spcAft>
            </a:pPr>
            <a:r>
              <a:rPr lang="en-US" b="1" dirty="0">
                <a:latin typeface="Futura Std Book" panose="020B0502020204020303"/>
                <a:ea typeface="Times New Roman" panose="02020603050405020304" pitchFamily="18" charset="0"/>
                <a:cs typeface="Calibri" panose="020F0502020204030204" pitchFamily="34" charset="0"/>
              </a:rPr>
              <a:t>e</a:t>
            </a:r>
            <a:r>
              <a:rPr lang="en-US" b="1" dirty="0">
                <a:effectLst/>
                <a:latin typeface="Futura Std Book" panose="020B0502020204020303"/>
                <a:ea typeface="Times New Roman" panose="02020603050405020304" pitchFamily="18" charset="0"/>
                <a:cs typeface="Calibri" panose="020F0502020204030204" pitchFamily="34" charset="0"/>
              </a:rPr>
              <a:t>arns 43% of revenue from memb</a:t>
            </a:r>
            <a:r>
              <a:rPr lang="en-US" b="1" dirty="0">
                <a:latin typeface="Futura Std Book" panose="020B0502020204020303"/>
                <a:ea typeface="Times New Roman" panose="02020603050405020304" pitchFamily="18" charset="0"/>
                <a:cs typeface="Calibri" panose="020F0502020204030204" pitchFamily="34" charset="0"/>
              </a:rPr>
              <a:t>er dues</a:t>
            </a:r>
          </a:p>
          <a:p>
            <a:pPr lvl="1">
              <a:spcBef>
                <a:spcPts val="0"/>
              </a:spcBef>
              <a:spcAft>
                <a:spcPts val="1200"/>
              </a:spcAft>
            </a:pPr>
            <a:r>
              <a:rPr lang="en-US" b="1" dirty="0">
                <a:latin typeface="Futura Std Book" panose="020B0502020204020303"/>
                <a:ea typeface="Times New Roman" panose="02020603050405020304" pitchFamily="18" charset="0"/>
                <a:cs typeface="Calibri" panose="020F0502020204030204" pitchFamily="34" charset="0"/>
              </a:rPr>
              <a:t>maintains 600 member accounts</a:t>
            </a:r>
          </a:p>
          <a:p>
            <a:pPr lvl="1">
              <a:spcBef>
                <a:spcPts val="0"/>
              </a:spcBef>
              <a:spcAft>
                <a:spcPts val="1200"/>
              </a:spcAft>
            </a:pPr>
            <a:r>
              <a:rPr lang="en-US" b="1" dirty="0">
                <a:latin typeface="Futura Std Book" panose="020B0502020204020303"/>
                <a:ea typeface="Times New Roman" panose="02020603050405020304" pitchFamily="18" charset="0"/>
                <a:cs typeface="Calibri" panose="020F0502020204030204" pitchFamily="34" charset="0"/>
              </a:rPr>
              <a:t>retains members at a rate of 89% per year</a:t>
            </a:r>
          </a:p>
          <a:p>
            <a:pPr lvl="1">
              <a:spcBef>
                <a:spcPts val="0"/>
              </a:spcBef>
              <a:spcAft>
                <a:spcPts val="1200"/>
              </a:spcAft>
            </a:pPr>
            <a:r>
              <a:rPr lang="en-US" b="1" dirty="0">
                <a:latin typeface="Futura Std Book" panose="020B0502020204020303"/>
                <a:ea typeface="Times New Roman" panose="02020603050405020304" pitchFamily="18" charset="0"/>
                <a:cs typeface="Calibri" panose="020F0502020204030204" pitchFamily="34" charset="0"/>
              </a:rPr>
              <a:t>Invests $150,000 in community impact funding</a:t>
            </a:r>
          </a:p>
          <a:p>
            <a:pPr lvl="1">
              <a:spcBef>
                <a:spcPts val="0"/>
              </a:spcBef>
              <a:spcAft>
                <a:spcPts val="1200"/>
              </a:spcAft>
            </a:pPr>
            <a:endParaRPr lang="en-US" b="1" dirty="0">
              <a:effectLst/>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b="1" dirty="0">
              <a:effectLst/>
              <a:latin typeface="Futura Std Book" panose="020B05020202040203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533238"/>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1EBEFB-7CA0-4671-A34E-E94BB163294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1c5f7d24-dc7c-45cd-a254-66c71c085d44"/>
    <ds:schemaRef ds:uri="ee920ac9-5fc6-4484-ac21-fc1bd4a2d57a"/>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023320AA-4C5B-4F25-9AB0-A082635376A3}"/>
</file>

<file path=docProps/app.xml><?xml version="1.0" encoding="utf-8"?>
<Properties xmlns="http://schemas.openxmlformats.org/officeDocument/2006/extended-properties" xmlns:vt="http://schemas.openxmlformats.org/officeDocument/2006/docPropsVTypes">
  <Template>Office Theme</Template>
  <TotalTime>30824</TotalTime>
  <Words>2608</Words>
  <Application>Microsoft Office PowerPoint</Application>
  <PresentationFormat>On-screen Show (4:3)</PresentationFormat>
  <Paragraphs>222</Paragraphs>
  <Slides>35</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72</vt:lpstr>
      <vt:lpstr>-apple-system</vt:lpstr>
      <vt:lpstr>Arial</vt:lpstr>
      <vt:lpstr>Calibri</vt:lpstr>
      <vt:lpstr>Calibri Light</vt:lpstr>
      <vt:lpstr>Courier New</vt:lpstr>
      <vt:lpstr>Futura Std Book</vt:lpstr>
      <vt:lpstr>Futura Std Heavy</vt:lpstr>
      <vt:lpstr>Georgia</vt:lpstr>
      <vt:lpstr>Helvetica Neue</vt:lpstr>
      <vt:lpstr>Lato</vt:lpstr>
      <vt:lpstr>Palatino Linotype</vt:lpstr>
      <vt:lpstr>Segoe UI Symbol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for Business</vt:lpstr>
      <vt:lpstr>Illinois on the Rise Mid-Size and Large Businesses Relocating or Expanding in Illinois, 2019 - 24</vt:lpstr>
      <vt:lpstr>2024 Economic Growth Plan Goals</vt:lpstr>
      <vt:lpstr>Business Development Strategy</vt:lpstr>
      <vt:lpstr>Growth Industries</vt:lpstr>
      <vt:lpstr>Building Resilient &amp; Growing Communities</vt:lpstr>
      <vt:lpstr>PowerPoint Presentation</vt:lpstr>
      <vt:lpstr>Illinois Tax Incentive Programs  </vt:lpstr>
      <vt:lpstr>PowerPoint Presentation</vt:lpstr>
      <vt:lpstr>PowerPoint Presentation</vt:lpstr>
      <vt:lpstr>PowerPoint Presentation</vt:lpstr>
      <vt:lpstr>Illinois Programs for Start Ups </vt:lpstr>
      <vt:lpstr>PowerPoint Presentation</vt:lpstr>
      <vt:lpstr>Illinois Workforce Programs  </vt:lpstr>
      <vt:lpstr>PowerPoint Presentation</vt:lpstr>
      <vt:lpstr>Illinois Loan Programs  </vt:lpstr>
      <vt:lpstr>PowerPoint Presentation</vt:lpstr>
      <vt:lpstr>Illinois International Trade Programs  </vt:lpstr>
      <vt:lpstr>PowerPoint Presentation</vt:lpstr>
      <vt:lpstr>Illinois Grant Programs  </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Local: Working with Chambers and EDCs Webinar</dc:title>
  <dc:creator>Jafar</dc:creator>
  <cp:lastModifiedBy>Heinisch, Kimberly D</cp:lastModifiedBy>
  <cp:revision>97</cp:revision>
  <cp:lastPrinted>2023-08-07T18:29:20Z</cp:lastPrinted>
  <dcterms:created xsi:type="dcterms:W3CDTF">2015-05-25T12:45:08Z</dcterms:created>
  <dcterms:modified xsi:type="dcterms:W3CDTF">2024-10-25T20:48:02Z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