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7" r:id="rId5"/>
    <p:sldId id="275" r:id="rId6"/>
    <p:sldId id="264" r:id="rId7"/>
    <p:sldId id="278" r:id="rId8"/>
    <p:sldId id="294" r:id="rId9"/>
    <p:sldId id="295" r:id="rId10"/>
    <p:sldId id="29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6" r:id="rId20"/>
    <p:sldId id="288" r:id="rId21"/>
    <p:sldId id="289" r:id="rId22"/>
    <p:sldId id="296" r:id="rId23"/>
    <p:sldId id="290" r:id="rId24"/>
    <p:sldId id="271" r:id="rId25"/>
    <p:sldId id="268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D59F-E4B0-AFF9-17D2-3DB83E90A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01FF6-19B7-0B43-3C65-1FCB781A8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E20F6-DED2-09FE-7DA6-6AF9B347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4B10C-EE71-A955-74E0-AE231C4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1C1A-E51D-BC8A-14C7-15F50A89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5E35-E808-7BE7-48E3-E315ED0C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0FAA5-2EDB-D409-D437-C14836DE3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D01DF-9EE1-C473-9DD7-FC654765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1524-6CFE-D35B-CC7C-9D1F5D45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E2F81-DEB6-EB60-153E-085172F9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FED53-CAA7-211B-B474-F4658061C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18161-36A6-BFA6-708E-F0F8E3617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B4361-C82D-A196-8912-8B32944A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7763E-0FC6-7A3B-91C1-9912B3FC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5E403-C475-4504-3B72-7F07A73C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839E-F8E4-AB77-E6D1-95B19CF6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933E-3C53-9B66-F77D-FA13CEF02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0257A-6E10-3EE6-7414-71D2A774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21B8E-C857-3AE9-B897-F90C91DA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F93F0-2889-7D2D-B10F-F201748F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5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163A-DC57-1240-818E-08BFCF4E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E1AFD-9A9C-561F-B943-52C78F091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4928-6F75-1CC8-B00E-95070FBF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E1E65-CD5D-5EF0-1FD7-5E1A9716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C8B0D-2021-7BB5-AABD-782E0943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A5ED-FA03-B34A-F359-4A907349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058A-0978-0285-0595-1C6203588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F8E06-456B-4E3D-9AD2-04EC7128B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D5C8F-8CDE-4A73-F6DE-8EBD6AE1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AD6A2-ED22-924B-F312-301AE04B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55AB1-B5BD-C864-49A1-E46BB73A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1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7F1B-55BF-75D5-C3DC-C27A5164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A30E-8C04-4B7F-20D9-4112B856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4A5E8-46B3-0175-1C20-0E6EC8155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3FBA3-7643-B88E-BC84-D3C18A4A5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6E8EA-55CF-68C9-713B-F49277923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C70A1-0B6A-C71A-460A-EAAD1C52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9418D-A521-D6F0-A269-66EEFCA9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32564-4010-E1F2-67E6-0FF5FD2F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5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17DC-7B3C-56F9-2DE6-E532CA34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B4440-4F78-2C84-F617-B032550B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59CA7-5786-8C42-E13E-7C3F128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697D7-D743-0071-E0A8-D673CF49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3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40113-7A59-3C04-509D-64B6DB96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2DE87-AD0F-8D95-DEB4-E388668F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8B80A-A9E2-2100-22CB-C07BCA85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2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D25D-251B-F539-D6F5-213D2BD2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6D76-A101-190D-AF87-57D09003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52F8-CEF4-67D1-FCB2-1CF43F73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4E83E-5F98-EF00-7324-D384349A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EFCC4-0DC3-D21E-0C65-48BD861E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FABC-E04F-9E1C-6E66-DBA8B6D6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4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0726-6C19-9EC3-3C82-D50F39EB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8FF47-F959-22FB-E37F-FCF148A2B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774C7-7E1D-09BB-C0AB-6AB1DDCB7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035D-E258-5959-158A-3DAF3FC7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92D61-B415-714B-07FF-75ABAABA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48565-EE43-3910-9F29-204438FF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4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F9885-B873-6C51-FB1E-56ACC59A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2730D-636E-A302-F5F3-18EBA893D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9DC4-3F41-F285-23BB-800E0D676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3CE1BB-FE9B-4FE0-90BB-A36DC743359F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3BE4E-2718-6323-A243-5B3CDDC95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D7A2-03D1-B2A1-E081-159C92555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E0CC9-6C7B-4EB5-AAB4-20899E005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4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899DA-B5B2-1670-1DE6-7EC0E5059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Registered Apprenticeship: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Business Services Coordinator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36C6F-5513-17AC-46F3-FA224B09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Dr. Justin Arnold and Taylor Black</a:t>
            </a:r>
          </a:p>
          <a:p>
            <a:pPr algn="l"/>
            <a:r>
              <a:rPr lang="en-US" dirty="0"/>
              <a:t>Apprenticeship Illinois Summit 2025</a:t>
            </a:r>
          </a:p>
        </p:txBody>
      </p:sp>
    </p:spTree>
    <p:extLst>
      <p:ext uri="{BB962C8B-B14F-4D97-AF65-F5344CB8AC3E}">
        <p14:creationId xmlns:p14="http://schemas.microsoft.com/office/powerpoint/2010/main" val="42447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2E975-32A1-55E6-C3BA-0643672B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EC522E-98E3-BB26-30E5-E14E7AF54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4821B-46B1-0B51-64FF-F31198544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C979C-309B-349D-A14D-B61DD23F2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66F5E-335A-FAE4-922C-C477C139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AF277-0DDB-F0CD-245F-F6668B251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1E8AC-643E-F000-30FA-9E77AAF3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Synergy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A496-4C09-6227-CC46-310B6068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 had a staff member who wanted to think about continuing their education. </a:t>
            </a:r>
          </a:p>
          <a:p>
            <a:r>
              <a:rPr lang="en-US" sz="2000" dirty="0"/>
              <a:t>I wanted to support him. </a:t>
            </a:r>
          </a:p>
          <a:p>
            <a:r>
              <a:rPr lang="en-US" sz="2000" dirty="0"/>
              <a:t>We decided to investigate doing a RAP together. </a:t>
            </a:r>
          </a:p>
          <a:p>
            <a:r>
              <a:rPr lang="en-US" sz="2000" dirty="0"/>
              <a:t>Our first step was to investigate and make a plan. </a:t>
            </a:r>
          </a:p>
        </p:txBody>
      </p:sp>
    </p:spTree>
    <p:extLst>
      <p:ext uri="{BB962C8B-B14F-4D97-AF65-F5344CB8AC3E}">
        <p14:creationId xmlns:p14="http://schemas.microsoft.com/office/powerpoint/2010/main" val="90952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BFED0-54E8-573B-142B-D9F0DC4A4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46ACE-C177-6019-9FB6-03C733CB9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0CD07-FACA-739B-B823-E9E365087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5233-E7A7-70FD-7216-657A0B59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08A8C-F308-0F72-47EF-E8FF31959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D16E6-8FCA-F3F4-69B4-1730179DC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FB79B-CEB3-3702-666E-99BFA4CC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4F76D-CEAD-C427-9992-F9C6A706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Could we pay for related instruction and books, fees, etc.? </a:t>
            </a:r>
          </a:p>
          <a:p>
            <a:r>
              <a:rPr lang="en-US" sz="2000" dirty="0"/>
              <a:t>Would I need to enroll him as a client, or would it be like regular PD?</a:t>
            </a:r>
          </a:p>
          <a:p>
            <a:r>
              <a:rPr lang="en-US" sz="2000" dirty="0"/>
              <a:t>Could we support the integration of the RTI into the workday? </a:t>
            </a:r>
          </a:p>
          <a:p>
            <a:r>
              <a:rPr lang="en-US" sz="2000" dirty="0"/>
              <a:t>Talked with our state workforce agency. Negotiated. </a:t>
            </a:r>
          </a:p>
        </p:txBody>
      </p:sp>
    </p:spTree>
    <p:extLst>
      <p:ext uri="{BB962C8B-B14F-4D97-AF65-F5344CB8AC3E}">
        <p14:creationId xmlns:p14="http://schemas.microsoft.com/office/powerpoint/2010/main" val="141827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2A3EC-9CB0-E75F-D984-F2CDD329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000665-8B40-9943-FF45-C13B71F8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C6A32-334C-174C-CC66-C8546E6B5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D341E-4BA0-463C-34FB-AB8B0996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B2EF7-145A-8A43-2643-D2724C388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5C1106-818D-F12D-516F-B7039C826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59C41-FC46-0374-D825-67C5C268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Investigation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52FD5-B3C3-5F33-3327-687FD57D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3" y="1891970"/>
            <a:ext cx="1049655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8BA39-7722-B395-8505-EA99D1EBA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95" y="4186571"/>
            <a:ext cx="7536206" cy="21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0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8083F-1D48-08AF-EAD9-1F6C1BA66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5B60E1-CA8E-9DCC-9ABC-C1336E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FA4BB-8BFB-FB79-A99A-B773B9A80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0D8C2-5174-4833-F2F6-5BD1752A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57FC30-03F7-016C-57BA-89DA0019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2AB6CC-D3E8-AB55-FA4A-D0FAEA0CF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D8B28-D5FA-DCD8-A921-F3A3AB83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Investigation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9C743-5A62-9E73-8962-2A10DA18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4" y="1962150"/>
            <a:ext cx="10563225" cy="146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8EF62-4912-0912-26B3-48A2F8A8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6" y="3819525"/>
            <a:ext cx="89154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2EFEB-F270-DF92-6826-54F416D49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1A575-6BCB-0737-8886-99AC9A1BA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E6E15-7B0B-FA07-C2C3-3B44EEE4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0562C6-79AC-9883-FBE4-FCCF2434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E08A3-6299-665B-D5C9-4202896F1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A1ECA-EF1A-4456-529C-096E8AB4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6BE27-3E20-4B52-A8DA-934C5568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Program Standards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5CC8F-513C-85D3-F0DD-BCEDBCB4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746" y="1825625"/>
            <a:ext cx="4747054" cy="4351338"/>
          </a:xfrm>
        </p:spPr>
        <p:txBody>
          <a:bodyPr>
            <a:normAutofit/>
          </a:bodyPr>
          <a:lstStyle/>
          <a:p>
            <a:r>
              <a:rPr lang="en-US" sz="2000" dirty="0"/>
              <a:t>Working with USDOL</a:t>
            </a:r>
          </a:p>
          <a:p>
            <a:r>
              <a:rPr lang="en-US" sz="2000" dirty="0"/>
              <a:t>Program Standards (Appendix A)</a:t>
            </a:r>
            <a:endParaRPr lang="en-US" sz="1600" dirty="0"/>
          </a:p>
          <a:p>
            <a:pPr lvl="1"/>
            <a:r>
              <a:rPr lang="en-US" sz="2000" dirty="0"/>
              <a:t>Approach</a:t>
            </a:r>
          </a:p>
          <a:p>
            <a:pPr lvl="1"/>
            <a:r>
              <a:rPr lang="en-US" sz="2000" dirty="0"/>
              <a:t>Term</a:t>
            </a:r>
          </a:p>
          <a:p>
            <a:pPr lvl="1"/>
            <a:r>
              <a:rPr lang="en-US" sz="2000" dirty="0"/>
              <a:t>Ratio </a:t>
            </a:r>
          </a:p>
          <a:p>
            <a:pPr lvl="1"/>
            <a:r>
              <a:rPr lang="en-US" sz="2000" dirty="0"/>
              <a:t>Wages</a:t>
            </a:r>
          </a:p>
          <a:p>
            <a:pPr lvl="1"/>
            <a:r>
              <a:rPr lang="en-US" sz="2000" dirty="0"/>
              <a:t>Work Process Schedule</a:t>
            </a:r>
          </a:p>
          <a:p>
            <a:pPr lvl="2"/>
            <a:r>
              <a:rPr lang="en-US" sz="1600" dirty="0"/>
              <a:t>Competencies</a:t>
            </a:r>
          </a:p>
          <a:p>
            <a:pPr lvl="1"/>
            <a:r>
              <a:rPr lang="en-US" sz="2000" dirty="0"/>
              <a:t>Related Technical Instruction (RTI) Outline</a:t>
            </a:r>
          </a:p>
          <a:p>
            <a:pPr lvl="2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BDBEF-4DC7-3DBB-F82A-401D3A988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23" y="1825625"/>
            <a:ext cx="3553078" cy="46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A2093-D646-B4D7-E0FC-201C08A5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6137F3-9204-773E-D720-E0D756AEF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97AB50-AE46-4FC1-A661-B46B09A1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DE1077-52B8-8866-8178-E24F4C1F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3ABEB-63B1-414A-C431-D64920DA3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78E1B1-1DB3-FAEE-E620-4B0B6D91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E8B1D-312E-20A5-FC4D-24821BFB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Program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52B6-0ABF-2889-4774-1B141089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Competencies </a:t>
            </a:r>
          </a:p>
          <a:p>
            <a:pPr lvl="1"/>
            <a:r>
              <a:rPr lang="en-US" sz="2000" dirty="0"/>
              <a:t>Program and operations management</a:t>
            </a:r>
          </a:p>
          <a:p>
            <a:pPr lvl="1"/>
            <a:r>
              <a:rPr lang="en-US" sz="2000" dirty="0"/>
              <a:t>Financial and resource management </a:t>
            </a:r>
          </a:p>
          <a:p>
            <a:pPr lvl="1"/>
            <a:r>
              <a:rPr lang="en-US" sz="2000" dirty="0"/>
              <a:t>Community and stakeholder engagement </a:t>
            </a:r>
          </a:p>
          <a:p>
            <a:pPr lvl="1"/>
            <a:r>
              <a:rPr lang="en-US" sz="2000" dirty="0"/>
              <a:t>Compliance and policy implementation</a:t>
            </a:r>
          </a:p>
          <a:p>
            <a:pPr lvl="1"/>
            <a:r>
              <a:rPr lang="en-US" sz="2000" dirty="0"/>
              <a:t>Leadership and staff development </a:t>
            </a:r>
          </a:p>
          <a:p>
            <a:pPr lvl="1"/>
            <a:r>
              <a:rPr lang="en-US" sz="2000" dirty="0"/>
              <a:t>Strategic program and operations oversight </a:t>
            </a:r>
          </a:p>
        </p:txBody>
      </p:sp>
    </p:spTree>
    <p:extLst>
      <p:ext uri="{BB962C8B-B14F-4D97-AF65-F5344CB8AC3E}">
        <p14:creationId xmlns:p14="http://schemas.microsoft.com/office/powerpoint/2010/main" val="113878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7DF2D-9FEE-64F8-3B0B-D28EEECFE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84CA6-A506-721B-D591-0A4A67F1A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41B9C5-E2FE-4EA4-4D79-8CCB5231D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A4201-A301-E799-1081-5FAA423CF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0FE689-2618-61C1-EE14-B6150BE3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225E03-A3F9-C0F2-A0D4-33C47673B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59371-F592-5D7B-B5E7-C932FCCC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Program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ADE1-1D20-69F7-D161-48AD27B3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81808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Bachelor of Science, Business Management </a:t>
            </a:r>
          </a:p>
          <a:p>
            <a:pPr lvl="1"/>
            <a:r>
              <a:rPr lang="en-US" sz="1600" dirty="0"/>
              <a:t>Why? Required for the work and required for future promotion in our field (other organizations). </a:t>
            </a:r>
          </a:p>
          <a:p>
            <a:r>
              <a:rPr lang="en-US" sz="2000" dirty="0"/>
              <a:t>Related Technical Instruction (576 Hours) </a:t>
            </a:r>
          </a:p>
          <a:p>
            <a:pPr lvl="1"/>
            <a:r>
              <a:rPr lang="en-US" sz="2000" dirty="0"/>
              <a:t> Business Fundamentals </a:t>
            </a:r>
          </a:p>
          <a:p>
            <a:pPr lvl="2"/>
            <a:r>
              <a:rPr lang="en-US" sz="1200" dirty="0"/>
              <a:t>Principles of Management, Financial Accounting, Microeconomics, etc. </a:t>
            </a:r>
          </a:p>
          <a:p>
            <a:pPr lvl="1"/>
            <a:r>
              <a:rPr lang="en-US" sz="2000" dirty="0"/>
              <a:t>Core Business Concepts</a:t>
            </a:r>
          </a:p>
          <a:p>
            <a:pPr lvl="2"/>
            <a:r>
              <a:rPr lang="en-US" sz="1200" dirty="0"/>
              <a:t>Organizational Behavior, Marketing Principles, Business Law, etc. </a:t>
            </a:r>
          </a:p>
          <a:p>
            <a:pPr lvl="1"/>
            <a:r>
              <a:rPr lang="en-US" sz="2000" dirty="0"/>
              <a:t>Advanced Business Practices </a:t>
            </a:r>
          </a:p>
          <a:p>
            <a:pPr lvl="2"/>
            <a:r>
              <a:rPr lang="en-US" sz="1200" dirty="0"/>
              <a:t>Human Resources Management, Operations Management, Community and Stakeholder Engagement, etc. </a:t>
            </a:r>
          </a:p>
          <a:p>
            <a:pPr lvl="1"/>
            <a:r>
              <a:rPr lang="en-US" sz="2000" dirty="0"/>
              <a:t>Strategic and Leadership Focus </a:t>
            </a:r>
          </a:p>
          <a:p>
            <a:pPr lvl="2"/>
            <a:r>
              <a:rPr lang="en-US" sz="1200" dirty="0"/>
              <a:t>Business Policy and Decision-making, Leadership and Organizational Change, Advanced Project Management, etc. </a:t>
            </a: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04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776721-09DA-15A3-4B3B-2ACC7F9FE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EE35F6-8590-C000-DE22-C930D1004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EF534-652D-3E56-C9B2-9FC3B6F0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627FE-78AD-9731-0DE1-26739B72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03B828-C149-8BD5-CDC3-785E4F0FA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1B8E37-1186-E001-FF0F-60768A8A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6D93-91EB-A192-16E8-9F896F1A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Work-based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5A4A-2A6A-D3EB-1D92-A658E068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Grant Management Experience</a:t>
            </a:r>
          </a:p>
          <a:p>
            <a:pPr lvl="1"/>
            <a:r>
              <a:rPr lang="en-US" sz="1800" dirty="0"/>
              <a:t>$170,000 Apprenticeship grant – Full cycle responsibility</a:t>
            </a:r>
          </a:p>
          <a:p>
            <a:pPr lvl="2"/>
            <a:r>
              <a:rPr lang="en-US" sz="1600" dirty="0"/>
              <a:t>Grant application writing </a:t>
            </a:r>
          </a:p>
          <a:p>
            <a:pPr lvl="2"/>
            <a:r>
              <a:rPr lang="en-US" sz="1600" dirty="0"/>
              <a:t>Project timelines &amp; budget</a:t>
            </a:r>
          </a:p>
          <a:p>
            <a:pPr lvl="2"/>
            <a:r>
              <a:rPr lang="en-US" sz="1600" dirty="0"/>
              <a:t>Quarterly reporting to Apprenticeship Illinois</a:t>
            </a:r>
          </a:p>
          <a:p>
            <a:pPr lvl="2"/>
            <a:r>
              <a:rPr lang="en-US" sz="1600" dirty="0"/>
              <a:t>Fiscal management coordination</a:t>
            </a:r>
          </a:p>
          <a:p>
            <a:pPr lvl="2"/>
            <a:r>
              <a:rPr lang="en-US" sz="1600" dirty="0"/>
              <a:t>Program integrity maintenance</a:t>
            </a:r>
          </a:p>
        </p:txBody>
      </p:sp>
    </p:spTree>
    <p:extLst>
      <p:ext uri="{BB962C8B-B14F-4D97-AF65-F5344CB8AC3E}">
        <p14:creationId xmlns:p14="http://schemas.microsoft.com/office/powerpoint/2010/main" val="308394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EB2E9-6671-FD64-A84B-C701E2280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ECE6B5-F814-2C7D-7AE3-BB8E5BC21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C8E34-4F64-CE4A-536C-07F8CC951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443D2-D4E4-F4D8-4FB8-02F3EE0F1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C3F45-695E-06AD-56CC-9A520DF6B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84216-D2A4-3608-D263-C75AC4B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54FA3-C5CD-6B0F-0FCC-0A32C9B6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Work-based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35C6-C59D-AD98-4EB7-530BD7FC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Integrate Business Services Team (IBST) Leadership</a:t>
            </a:r>
          </a:p>
          <a:p>
            <a:pPr lvl="1"/>
            <a:r>
              <a:rPr lang="en-US" sz="1800" dirty="0"/>
              <a:t>Public Relations</a:t>
            </a:r>
          </a:p>
          <a:p>
            <a:pPr lvl="1"/>
            <a:r>
              <a:rPr lang="en-US" sz="1800" dirty="0"/>
              <a:t>Coordination</a:t>
            </a:r>
          </a:p>
          <a:p>
            <a:pPr lvl="1"/>
            <a:r>
              <a:rPr lang="en-US" sz="1800" dirty="0"/>
              <a:t>Project Management</a:t>
            </a:r>
          </a:p>
          <a:p>
            <a:pPr lvl="1"/>
            <a:r>
              <a:rPr lang="en-US" sz="1800" dirty="0"/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3213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1A0891-AE9E-BB5D-CC69-5D0E35606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FA51BE-0F44-B14F-505C-657BADD0B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235009-D28E-808E-B289-5E0BC5E50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EF8B1-FE2D-EE08-6208-9BF10447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6024-8BFF-0C7A-5E1D-43B4FD8E6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536CAD-A9E2-4B4C-E780-1A16B46CD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3AE94-02D0-33A4-142B-DF229D5F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Work-based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41EE-6822-7B61-A2E1-F242A5E8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Full-Cycle Hiring Process</a:t>
            </a:r>
          </a:p>
          <a:p>
            <a:pPr lvl="1"/>
            <a:r>
              <a:rPr lang="en-US" sz="1800" dirty="0"/>
              <a:t>Business Services Specialist position – Current project</a:t>
            </a:r>
          </a:p>
          <a:p>
            <a:pPr lvl="2"/>
            <a:r>
              <a:rPr lang="en-US" sz="1600" dirty="0"/>
              <a:t>Job description development</a:t>
            </a:r>
          </a:p>
          <a:p>
            <a:pPr lvl="2"/>
            <a:r>
              <a:rPr lang="en-US" sz="1600" dirty="0"/>
              <a:t>Structured interview design</a:t>
            </a:r>
          </a:p>
          <a:p>
            <a:pPr lvl="2"/>
            <a:r>
              <a:rPr lang="en-US" sz="1600" dirty="0"/>
              <a:t>Candidate evaluation (ongoing)</a:t>
            </a:r>
          </a:p>
          <a:p>
            <a:pPr lvl="2"/>
            <a:r>
              <a:rPr lang="en-US" sz="1600" dirty="0"/>
              <a:t>Future onboarding management</a:t>
            </a:r>
          </a:p>
        </p:txBody>
      </p:sp>
    </p:spTree>
    <p:extLst>
      <p:ext uri="{BB962C8B-B14F-4D97-AF65-F5344CB8AC3E}">
        <p14:creationId xmlns:p14="http://schemas.microsoft.com/office/powerpoint/2010/main" val="158744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B2797-B064-9D8B-1F8C-18A70010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9043-6F93-6CFE-A064-C794C5F7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Learning Outcomes</a:t>
            </a:r>
          </a:p>
          <a:p>
            <a:r>
              <a:rPr lang="en-US" sz="2000" dirty="0"/>
              <a:t>Background </a:t>
            </a:r>
          </a:p>
          <a:p>
            <a:r>
              <a:rPr lang="en-US" sz="2000" dirty="0"/>
              <a:t>Investigation</a:t>
            </a:r>
          </a:p>
          <a:p>
            <a:r>
              <a:rPr lang="en-US" sz="2000" dirty="0"/>
              <a:t>Program Standards</a:t>
            </a:r>
          </a:p>
          <a:p>
            <a:r>
              <a:rPr lang="en-US" sz="2000" dirty="0"/>
              <a:t>Work-based Learning</a:t>
            </a:r>
          </a:p>
          <a:p>
            <a:r>
              <a:rPr lang="en-US" sz="2000" dirty="0"/>
              <a:t>Related Instruction </a:t>
            </a:r>
          </a:p>
          <a:p>
            <a:r>
              <a:rPr lang="en-US" sz="2000" dirty="0"/>
              <a:t>RAP Launch</a:t>
            </a:r>
          </a:p>
          <a:p>
            <a:r>
              <a:rPr lang="en-US" sz="2000" dirty="0"/>
              <a:t>Summary</a:t>
            </a:r>
          </a:p>
          <a:p>
            <a:r>
              <a:rPr lang="en-US" sz="2000" dirty="0"/>
              <a:t>Q &amp; 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440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E6617-B845-05DF-7697-E8131083E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677013-C681-45C9-1A70-5AD78CCA0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25A44-771F-0A19-593D-6E00C63D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06C2B6-50D7-16F5-7491-FF48B5CDA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E1559-1A10-AE41-D286-6CAE04A2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D4D109-FA6A-3651-E7D1-DB021D58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B380E-49B1-5FB6-3564-20B0BE37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Related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5BF4C-DC13-C739-AFBC-7321DCB0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Fundamentals for Success in Business</a:t>
            </a:r>
          </a:p>
          <a:p>
            <a:pPr lvl="1"/>
            <a:r>
              <a:rPr lang="en-US" sz="1800" dirty="0"/>
              <a:t>Foundation Coursework Competencies</a:t>
            </a:r>
          </a:p>
          <a:p>
            <a:pPr lvl="2"/>
            <a:r>
              <a:rPr lang="en-US" sz="1600" dirty="0"/>
              <a:t>Course planning</a:t>
            </a:r>
          </a:p>
          <a:p>
            <a:pPr lvl="2"/>
            <a:r>
              <a:rPr lang="en-US" sz="1600" dirty="0"/>
              <a:t>Common ethical issues</a:t>
            </a:r>
          </a:p>
          <a:p>
            <a:pPr lvl="2"/>
            <a:r>
              <a:rPr lang="en-US" sz="1600" dirty="0"/>
              <a:t>Organizational function and values</a:t>
            </a:r>
          </a:p>
          <a:p>
            <a:pPr lvl="2"/>
            <a:r>
              <a:rPr lang="en-US" sz="1600" dirty="0"/>
              <a:t>Effective communication</a:t>
            </a:r>
          </a:p>
          <a:p>
            <a:pPr lvl="2"/>
            <a:r>
              <a:rPr lang="en-US" sz="1600" dirty="0"/>
              <a:t>Emotional intelligence</a:t>
            </a:r>
          </a:p>
          <a:p>
            <a:pPr lvl="2"/>
            <a:r>
              <a:rPr lang="en-US" sz="1600" dirty="0"/>
              <a:t>Leadership and influence</a:t>
            </a:r>
          </a:p>
        </p:txBody>
      </p:sp>
    </p:spTree>
    <p:extLst>
      <p:ext uri="{BB962C8B-B14F-4D97-AF65-F5344CB8AC3E}">
        <p14:creationId xmlns:p14="http://schemas.microsoft.com/office/powerpoint/2010/main" val="77413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D91BA-90B9-1B2C-E53E-A7A26C3D6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C417559-C4B7-7847-BBE9-D9B008B4F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D2568E-349D-DAF3-E8CC-1A10320C5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05685-911A-FC9B-EE40-0BEDF084D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F870E-8F61-C7EA-D5CE-C861E3167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428F76-0E71-DC30-2713-7209BE59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65489-4747-737F-9AA1-8CA9C655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Related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08295-7CEE-913B-EDCD-C5474ED7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Organizational Behavior</a:t>
            </a:r>
          </a:p>
          <a:p>
            <a:pPr lvl="1"/>
            <a:r>
              <a:rPr lang="en-US" sz="1800" dirty="0"/>
              <a:t>Core Business Concepts Module</a:t>
            </a:r>
          </a:p>
          <a:p>
            <a:pPr lvl="2"/>
            <a:r>
              <a:rPr lang="en-US" sz="1600" dirty="0"/>
              <a:t>Team Development – multi-agency collaboration</a:t>
            </a:r>
          </a:p>
          <a:p>
            <a:pPr lvl="2"/>
            <a:r>
              <a:rPr lang="en-US" sz="1600" dirty="0"/>
              <a:t>Leadership Theories – Diverse stakeholder management</a:t>
            </a:r>
          </a:p>
          <a:p>
            <a:pPr lvl="2"/>
            <a:r>
              <a:rPr lang="en-US" sz="1600" dirty="0"/>
              <a:t>Motivation &amp; Performance – Staff &amp; partner engagement</a:t>
            </a:r>
          </a:p>
          <a:p>
            <a:pPr lvl="2"/>
            <a:r>
              <a:rPr lang="en-US" sz="1600" dirty="0"/>
              <a:t>Change Management – Policy &amp; economic adaptation</a:t>
            </a:r>
          </a:p>
        </p:txBody>
      </p:sp>
    </p:spTree>
    <p:extLst>
      <p:ext uri="{BB962C8B-B14F-4D97-AF65-F5344CB8AC3E}">
        <p14:creationId xmlns:p14="http://schemas.microsoft.com/office/powerpoint/2010/main" val="2444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E76D8-A0D6-D77E-147F-08DEEBB3A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E7DD8E-0D29-FB94-05B9-8439D4E85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847EC-AB79-BB44-9221-02CFB67C2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165AB-3247-CA6B-EA93-05B26E28E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30BD07-0E97-BB9B-F2E9-1FDCB8D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2C33C1-1844-1E99-A615-72F3CF21A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7C413-BB9D-29FE-AD02-60EDAE69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Related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B4EE-51DB-FDFD-4F80-A6F2031A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Business Communication</a:t>
            </a:r>
          </a:p>
          <a:p>
            <a:pPr lvl="1"/>
            <a:r>
              <a:rPr lang="en-US" sz="1800" dirty="0"/>
              <a:t>Advanced Professional Communication Skills</a:t>
            </a:r>
          </a:p>
          <a:p>
            <a:pPr lvl="2"/>
            <a:r>
              <a:rPr lang="en-US" sz="1600" dirty="0"/>
              <a:t>Strategic Messaging – Goal-aligned communication</a:t>
            </a:r>
          </a:p>
          <a:p>
            <a:pPr lvl="2"/>
            <a:r>
              <a:rPr lang="en-US" sz="1600" dirty="0"/>
              <a:t>Professional Writing – Grant applications &amp; policy documents</a:t>
            </a:r>
          </a:p>
          <a:p>
            <a:pPr lvl="2"/>
            <a:r>
              <a:rPr lang="en-US" sz="1600" dirty="0"/>
              <a:t>Presentation Techniques – Diverse audience engagement</a:t>
            </a:r>
          </a:p>
          <a:p>
            <a:pPr lvl="2"/>
            <a:r>
              <a:rPr lang="en-US" sz="1600" dirty="0"/>
              <a:t>Cross-Cultural Communication – Regional diversity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188573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4B11E-76D3-B65F-0C2F-0F8104F4F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422D9F-C28B-C741-FA7D-3C948907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0B4E49-DD00-C8F6-EA9A-1F84829F3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E2B695-EBD0-E3E0-49D2-02A5F3404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592CAA-343E-F5E4-BEEE-73D571DBA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144575-85E8-D038-2EC4-C0F9A1ADB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D9643-84BC-CA10-6110-2D0D89B4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RAP Launch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CB1C-CA10-2CEB-683C-908758C3D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Having employer and local workforce board sign-off</a:t>
            </a:r>
          </a:p>
          <a:p>
            <a:r>
              <a:rPr lang="en-US" sz="2000" dirty="0"/>
              <a:t>Both employer and employer signed a contract with submitted standards </a:t>
            </a:r>
            <a:endParaRPr lang="en-US" sz="1600" dirty="0"/>
          </a:p>
          <a:p>
            <a:r>
              <a:rPr lang="en-US" sz="2000" dirty="0"/>
              <a:t>Thinking about how to mentor and supervise </a:t>
            </a:r>
          </a:p>
          <a:p>
            <a:r>
              <a:rPr lang="en-US" sz="2000" dirty="0"/>
              <a:t>Provide a safe environment with high expectations and teachable moments </a:t>
            </a:r>
          </a:p>
          <a:p>
            <a:r>
              <a:rPr lang="en-US" sz="2000" dirty="0"/>
              <a:t>Paying for school and starting RTI </a:t>
            </a:r>
          </a:p>
          <a:p>
            <a:r>
              <a:rPr lang="en-US" sz="2000" dirty="0"/>
              <a:t>Quarterly RAPIDS reports on competency achievement </a:t>
            </a:r>
          </a:p>
        </p:txBody>
      </p:sp>
    </p:spTree>
    <p:extLst>
      <p:ext uri="{BB962C8B-B14F-4D97-AF65-F5344CB8AC3E}">
        <p14:creationId xmlns:p14="http://schemas.microsoft.com/office/powerpoint/2010/main" val="81288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921DA-C824-3B55-A9B3-A87F1753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B09CB-5690-DB38-099D-30A48A97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D9D7-8C21-BF56-735A-6391A613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Background </a:t>
            </a:r>
          </a:p>
          <a:p>
            <a:r>
              <a:rPr lang="en-US" sz="2000" dirty="0"/>
              <a:t>Investigation</a:t>
            </a:r>
          </a:p>
          <a:p>
            <a:r>
              <a:rPr lang="en-US" sz="2000" dirty="0"/>
              <a:t>Program Standards</a:t>
            </a:r>
          </a:p>
          <a:p>
            <a:r>
              <a:rPr lang="en-US" sz="2000" dirty="0"/>
              <a:t>Work-based Learning</a:t>
            </a:r>
          </a:p>
          <a:p>
            <a:r>
              <a:rPr lang="en-US" sz="2000" dirty="0"/>
              <a:t>Related Instruction </a:t>
            </a:r>
          </a:p>
          <a:p>
            <a:r>
              <a:rPr lang="en-US" sz="2000" dirty="0"/>
              <a:t>RAP Launch</a:t>
            </a:r>
          </a:p>
        </p:txBody>
      </p:sp>
    </p:spTree>
    <p:extLst>
      <p:ext uri="{BB962C8B-B14F-4D97-AF65-F5344CB8AC3E}">
        <p14:creationId xmlns:p14="http://schemas.microsoft.com/office/powerpoint/2010/main" val="87966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BB2BD-FD61-D4C6-0E12-305E6FB7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E6F8FF-CC3B-9A12-2C58-492F54B43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2D6BD-EB87-76CE-DFB9-66290E838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AD5D8-2F2E-9435-682A-81BCB6B6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2B7D26-7F89-C8A5-94C2-08B504C2A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808B8-B0AF-08F2-FF49-6033447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1D488-AAB6-D0EE-8697-9F82D5EC4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94FA-617F-223D-44F9-B3EEE738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724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958AC-CCA9-66F2-EF44-19CF0FE4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61B2B-34B0-A541-B216-760E2419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79" y="1030406"/>
            <a:ext cx="10836442" cy="3081242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Registered Apprenticeship: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Business Services Coordinator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A91D5-3B03-CF0C-A05D-5D9C2D4C5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4111648"/>
            <a:ext cx="9078628" cy="1920065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Dr. Justin Arnold and Taylor Black</a:t>
            </a:r>
          </a:p>
          <a:p>
            <a:r>
              <a:rPr lang="en-US" sz="2200" dirty="0">
                <a:solidFill>
                  <a:srgbClr val="FFFFFF"/>
                </a:solidFill>
              </a:rPr>
              <a:t>Apprenticeship Illinois Summit 2025</a:t>
            </a:r>
          </a:p>
        </p:txBody>
      </p:sp>
    </p:spTree>
    <p:extLst>
      <p:ext uri="{BB962C8B-B14F-4D97-AF65-F5344CB8AC3E}">
        <p14:creationId xmlns:p14="http://schemas.microsoft.com/office/powerpoint/2010/main" val="23019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C58DF-4553-9FA6-E3D7-F8B9AF959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09A7CC-0AC3-1AAD-EF56-A9DF56DC5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3A753-F16D-4CD8-E25D-B0355C685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4CE05-059F-4A28-4368-0E56083B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9CA4F-6D84-CCE2-A8E5-43917BF9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975835-2D6F-F40B-E4EB-47CF1F35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BE3B4-DF16-6E74-DC66-0E64EE28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</a:t>
            </a:r>
          </a:p>
        </p:txBody>
      </p:sp>
      <p:pic>
        <p:nvPicPr>
          <p:cNvPr id="5" name="Picture 4" descr="A person in a suit smiling&#10;&#10;AI-generated content may be incorrect.">
            <a:extLst>
              <a:ext uri="{FF2B5EF4-FFF2-40B4-BE49-F238E27FC236}">
                <a16:creationId xmlns:a16="http://schemas.microsoft.com/office/drawing/2014/main" id="{C5F46BA0-BBAE-C4A2-DDD8-6B2C9F3A8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318197"/>
            <a:ext cx="3034602" cy="3793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2070C-126A-2BE7-2EDA-6272A5377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250" y="2318196"/>
            <a:ext cx="2619151" cy="37932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38AC55-DD21-212E-6CDD-D7D83463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347" y="2386037"/>
            <a:ext cx="3430903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Dr. Justin Arnold</a:t>
            </a:r>
          </a:p>
          <a:p>
            <a:pPr lvl="1"/>
            <a:r>
              <a:rPr lang="en-US" sz="1200" dirty="0"/>
              <a:t>East Central Illinois Workforce Board</a:t>
            </a:r>
          </a:p>
          <a:p>
            <a:pPr lvl="1"/>
            <a:r>
              <a:rPr lang="en-US" sz="1200" dirty="0"/>
              <a:t>Illinois Workforce Partnership </a:t>
            </a:r>
          </a:p>
        </p:txBody>
      </p:sp>
    </p:spTree>
    <p:extLst>
      <p:ext uri="{BB962C8B-B14F-4D97-AF65-F5344CB8AC3E}">
        <p14:creationId xmlns:p14="http://schemas.microsoft.com/office/powerpoint/2010/main" val="349508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9F3C44-0F01-467F-EDE3-250EA0A51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018A13-F19F-E5E0-B71E-D25DC153A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6C142-DAA5-8DDA-BFC1-3818C2E2B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6244BB-8997-F5F1-E9A3-4E3369D9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752EAD-B636-AF7E-18EE-FC052C3FD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08B82-3908-C859-DFDF-387877F5F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2699C-C305-8CAB-48C3-3A03D2E6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5F52E7-3F34-05FC-9877-6A601725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57" y="2318197"/>
            <a:ext cx="4834873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Taylor Black</a:t>
            </a:r>
          </a:p>
          <a:p>
            <a:pPr lvl="1"/>
            <a:r>
              <a:rPr lang="en-US" sz="1600" dirty="0"/>
              <a:t>Apprenticeship Specialist </a:t>
            </a:r>
          </a:p>
          <a:p>
            <a:pPr lvl="1"/>
            <a:r>
              <a:rPr lang="en-US" sz="1600" dirty="0"/>
              <a:t>Business Services Coordinator (WIOA)</a:t>
            </a:r>
          </a:p>
          <a:p>
            <a:pPr lvl="1"/>
            <a:r>
              <a:rPr lang="en-US" sz="1600" dirty="0"/>
              <a:t>Apprentice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00D61-02DC-9197-0F03-58AC268E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71" r="8774"/>
          <a:stretch/>
        </p:blipFill>
        <p:spPr>
          <a:xfrm>
            <a:off x="1446963" y="2220333"/>
            <a:ext cx="3486778" cy="41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F8AF4-AE49-7053-23CA-2CFE660C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E7359F-D47E-2814-F9E6-5DDE469E7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6FE1D-C46E-6D63-FD8F-4E7E4920E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75C48-B2AD-0C58-4F20-678BF2F55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AE844-3561-CD51-5D8E-EA603B4F3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BA658D-4317-8FB0-1DC8-084D64506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91359-6802-2E57-FEF5-38B23A98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6DC1A4-CB81-DBC9-9FA8-A7EB5448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57" y="2318197"/>
            <a:ext cx="4834873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Apprenticeship Illinois </a:t>
            </a:r>
          </a:p>
          <a:p>
            <a:pPr lvl="1"/>
            <a:r>
              <a:rPr lang="en-US" sz="1600" dirty="0"/>
              <a:t>Five-year Strategy for RAP Expansion</a:t>
            </a:r>
          </a:p>
          <a:p>
            <a:pPr lvl="1"/>
            <a:r>
              <a:rPr lang="en-US" sz="1600" dirty="0"/>
              <a:t>Regional Specialists + Local Business Teams</a:t>
            </a:r>
          </a:p>
          <a:p>
            <a:pPr lvl="1"/>
            <a:r>
              <a:rPr lang="en-US" sz="1600" dirty="0"/>
              <a:t>Apprenticeship Ambassadors </a:t>
            </a:r>
          </a:p>
          <a:p>
            <a:pPr lvl="1"/>
            <a:r>
              <a:rPr lang="en-US" sz="1600" dirty="0"/>
              <a:t>Apprenticeship Committee (IWIB)</a:t>
            </a:r>
          </a:p>
        </p:txBody>
      </p:sp>
      <p:pic>
        <p:nvPicPr>
          <p:cNvPr id="1026" name="Picture 2" descr="Apprenticeship">
            <a:extLst>
              <a:ext uri="{FF2B5EF4-FFF2-40B4-BE49-F238E27FC236}">
                <a16:creationId xmlns:a16="http://schemas.microsoft.com/office/drawing/2014/main" id="{2AFF33A4-4C39-85BA-7402-E1E561D6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8" y="2691288"/>
            <a:ext cx="5261222" cy="29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6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064A5-0986-0786-42D4-82BDE645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22EB0A-1C3A-DAF0-E2F4-4A41257D1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CA2D1-5CA8-9C0B-A89D-1200597C0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E729D-158D-4806-8154-4A0BF729E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30CA1B-6D2C-5C11-5500-71166D41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2DCEE9-015B-27DD-56A6-0272DEB64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0E706-F3A3-1F65-9EA4-6C44A383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F66A-BE02-1B08-3454-02460E5B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a USDOL-approved "business services coordinator" registered apprenticeship can be used to develop incumbent workers in workforce development.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 description of the mentoring, work-based learning, and related instruction involved with our apprenticeship.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Q&amp;A with both the employer and employee involved with the registered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91320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952D0-DE8B-869C-1EA4-5C7E3CF71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0BB5BF-E03F-B69B-5077-3D80ABF91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3020B5-1610-F0AE-8F46-DAB6F45A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06029-AD9F-6066-8878-ACC4F25BE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5AF053-E250-1051-4D99-3EF0D7F45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38C5A-3DA4-CB43-7C9E-C9778AB68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9AC98-F6F1-FE1C-0BD5-0F7BD7EB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B970-734A-7EE9-F3DA-9C8301AB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Our workforce area’s hiring needs: administrative support, staff who can provide direct services and handle a caseload, middle-managers (“coordinators”) </a:t>
            </a:r>
          </a:p>
          <a:p>
            <a:r>
              <a:rPr lang="en-US" sz="2000" dirty="0"/>
              <a:t>The local labor pool: unfamiliar with our profession, lack skills and knowledge for both office work and community development, lack of relevant credentials  </a:t>
            </a:r>
          </a:p>
          <a:p>
            <a:r>
              <a:rPr lang="en-US" sz="2000" dirty="0"/>
              <a:t>University students and graduates, “customer service” across industries, and workers in other industries looking for an office environment and first shift hours </a:t>
            </a:r>
          </a:p>
        </p:txBody>
      </p:sp>
    </p:spTree>
    <p:extLst>
      <p:ext uri="{BB962C8B-B14F-4D97-AF65-F5344CB8AC3E}">
        <p14:creationId xmlns:p14="http://schemas.microsoft.com/office/powerpoint/2010/main" val="263235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3B2F4-FE0B-6806-FD46-BA04DAD14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29E64E-957A-581D-F0CE-29A86244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298EA-067F-5DF2-43FE-1C81671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5CD9E-697B-11AF-544C-8AA3BE7BA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AABF9-53F8-FAE8-E47B-121ABCAA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E66FF7-930E-69CD-4057-97909973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E2F0D-6D24-5CE5-0201-C9BA7BE4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8466-2CD2-40A1-E36C-D42CF1BA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Reflecting on our own challenges</a:t>
            </a:r>
          </a:p>
          <a:p>
            <a:pPr lvl="1"/>
            <a:r>
              <a:rPr lang="en-US" sz="2000" dirty="0"/>
              <a:t>Isn’t this what every other employer deals with everyday? </a:t>
            </a:r>
          </a:p>
          <a:p>
            <a:pPr lvl="1"/>
            <a:r>
              <a:rPr lang="en-US" sz="2000" dirty="0"/>
              <a:t>Don’t we tell them not to expect a ready-made professional but to upskill incumbent workers and backfill entry-level positions? </a:t>
            </a:r>
          </a:p>
          <a:p>
            <a:pPr lvl="1"/>
            <a:r>
              <a:rPr lang="en-US" sz="2000" dirty="0"/>
              <a:t>How could we take our own advice? </a:t>
            </a:r>
          </a:p>
        </p:txBody>
      </p:sp>
    </p:spTree>
    <p:extLst>
      <p:ext uri="{BB962C8B-B14F-4D97-AF65-F5344CB8AC3E}">
        <p14:creationId xmlns:p14="http://schemas.microsoft.com/office/powerpoint/2010/main" val="67301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AF8B9-62D6-7E55-E2B9-1E2591F30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8598-D408-9A04-39EF-CE113B0E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FC05D-3AAD-9585-EAF7-A8B340D9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94D33-8CF4-940F-27B9-46012D92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7AB71C-143A-B4AA-8FE3-39C815BD6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5CC52D-0994-E999-6B0B-8A81E2053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B7C28-4218-A311-9ADE-EF905A85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45A1-3A5D-B5A0-6D98-01356309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Did I have an incumbent worker that had been around for some time and demonstrated positive work traits (trustworthy, problem-solving, coachable, etc.)?</a:t>
            </a:r>
          </a:p>
          <a:p>
            <a:r>
              <a:rPr lang="en-US" sz="2000" dirty="0"/>
              <a:t>Did I have an incumbent worker who wanted and needed further education, and who wanted to invest in become a professional and find a career path? </a:t>
            </a:r>
          </a:p>
          <a:p>
            <a:r>
              <a:rPr lang="en-US" sz="2000" dirty="0"/>
              <a:t>Did I have an incumbent worker who, if given the opportunity to take on new work tasks and training, could rise to the challenge? </a:t>
            </a:r>
          </a:p>
          <a:p>
            <a:r>
              <a:rPr lang="en-US" sz="2000" dirty="0"/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161554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80C986-A805-42D0-882D-6D297C113AEF}"/>
</file>

<file path=customXml/itemProps2.xml><?xml version="1.0" encoding="utf-8"?>
<ds:datastoreItem xmlns:ds="http://schemas.openxmlformats.org/officeDocument/2006/customXml" ds:itemID="{21A9C4DB-7B8C-4368-BD3A-FC085B5CEDBA}"/>
</file>

<file path=customXml/itemProps3.xml><?xml version="1.0" encoding="utf-8"?>
<ds:datastoreItem xmlns:ds="http://schemas.openxmlformats.org/officeDocument/2006/customXml" ds:itemID="{B3042A6B-DAE7-4C53-A437-85E56F604B8E}"/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840</Words>
  <Application>Microsoft Office PowerPoint</Application>
  <PresentationFormat>Widescreen</PresentationFormat>
  <Paragraphs>152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Registered Apprenticeship: Business Services Coordinator</vt:lpstr>
      <vt:lpstr>Overview</vt:lpstr>
      <vt:lpstr>Introduction</vt:lpstr>
      <vt:lpstr>Introduction</vt:lpstr>
      <vt:lpstr>Introduction</vt:lpstr>
      <vt:lpstr>Learning Outcomes</vt:lpstr>
      <vt:lpstr>Background</vt:lpstr>
      <vt:lpstr>Background</vt:lpstr>
      <vt:lpstr>Background</vt:lpstr>
      <vt:lpstr>Synergy</vt:lpstr>
      <vt:lpstr>Investigation</vt:lpstr>
      <vt:lpstr>Investigation</vt:lpstr>
      <vt:lpstr>Investigation</vt:lpstr>
      <vt:lpstr>Program Standards </vt:lpstr>
      <vt:lpstr>Program Standards</vt:lpstr>
      <vt:lpstr>Program Standards</vt:lpstr>
      <vt:lpstr>Work-based Learning</vt:lpstr>
      <vt:lpstr>Work-based Learning </vt:lpstr>
      <vt:lpstr>Work-based Learning </vt:lpstr>
      <vt:lpstr>Related Instruction</vt:lpstr>
      <vt:lpstr>Related Instruction</vt:lpstr>
      <vt:lpstr>Related Instruction</vt:lpstr>
      <vt:lpstr>RAP Launch </vt:lpstr>
      <vt:lpstr>Summary</vt:lpstr>
      <vt:lpstr>Q &amp; A</vt:lpstr>
      <vt:lpstr>Registered Apprenticeship:  Business Services Coordinator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Registered Apprenticeship Business Services Coordinator</dc:title>
  <dc:creator>Justin Arnold</dc:creator>
  <cp:lastModifiedBy>Justin Arnold</cp:lastModifiedBy>
  <cp:revision>24</cp:revision>
  <dcterms:created xsi:type="dcterms:W3CDTF">2025-07-22T16:09:17Z</dcterms:created>
  <dcterms:modified xsi:type="dcterms:W3CDTF">2025-10-06T14:15:21Z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</Properties>
</file>