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14"/>
  </p:notesMasterIdLst>
  <p:handoutMasterIdLst>
    <p:handoutMasterId r:id="rId15"/>
  </p:handoutMasterIdLst>
  <p:sldIdLst>
    <p:sldId id="261" r:id="rId5"/>
    <p:sldId id="545" r:id="rId6"/>
    <p:sldId id="541" r:id="rId7"/>
    <p:sldId id="260" r:id="rId8"/>
    <p:sldId id="483" r:id="rId9"/>
    <p:sldId id="258" r:id="rId10"/>
    <p:sldId id="553" r:id="rId11"/>
    <p:sldId id="552" r:id="rId12"/>
    <p:sldId id="554" r:id="rId13"/>
  </p:sldIdLst>
  <p:sldSz cx="9144000" cy="6858000" type="screen4x3"/>
  <p:notesSz cx="7023100" cy="9309100"/>
  <p:custDataLst>
    <p:tags r:id="rId16"/>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F58025"/>
    <a:srgbClr val="C5C6C8"/>
    <a:srgbClr val="D14C27"/>
    <a:srgbClr val="F6F8FA"/>
    <a:srgbClr val="303745"/>
    <a:srgbClr val="1C49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64E83C-2817-4D41-A134-AEA63D8D6C95}" v="23" dt="2024-11-12T17:34:11.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379" autoAdjust="0"/>
  </p:normalViewPr>
  <p:slideViewPr>
    <p:cSldViewPr snapToGrid="0">
      <p:cViewPr varScale="1">
        <p:scale>
          <a:sx n="114" d="100"/>
          <a:sy n="114" d="100"/>
        </p:scale>
        <p:origin x="1140"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CF01BD6-766B-4D19-B75E-7E6A037A6BFB}" type="datetimeFigureOut">
              <a:rPr lang="en-US" smtClean="0"/>
              <a:t>11/14/2024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F31302AA-81B1-4225-BC36-6DD3E8E98722}" type="slidenum">
              <a:rPr lang="en-US" smtClean="0"/>
              <a:t>‹#›</a:t>
            </a:fld>
            <a:endParaRPr lang="en-US"/>
          </a:p>
        </p:txBody>
      </p:sp>
    </p:spTree>
    <p:extLst>
      <p:ext uri="{BB962C8B-B14F-4D97-AF65-F5344CB8AC3E}">
        <p14:creationId xmlns:p14="http://schemas.microsoft.com/office/powerpoint/2010/main" val="3888844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E98D3C34-4FAE-4634-9621-7C1A1531823B}" type="datetimeFigureOut">
              <a:rPr lang="en-US" smtClean="0"/>
              <a:t>11/14/2024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A5D1758-ED3D-4611-B861-63A1DF032208}" type="slidenum">
              <a:rPr lang="en-US" smtClean="0"/>
              <a:t>‹#›</a:t>
            </a:fld>
            <a:endParaRPr lang="en-US"/>
          </a:p>
        </p:txBody>
      </p:sp>
    </p:spTree>
    <p:extLst>
      <p:ext uri="{BB962C8B-B14F-4D97-AF65-F5344CB8AC3E}">
        <p14:creationId xmlns:p14="http://schemas.microsoft.com/office/powerpoint/2010/main" val="1990456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5D1758-ED3D-4611-B861-63A1DF032208}" type="slidenum">
              <a:rPr lang="en-US" smtClean="0"/>
              <a:t>1</a:t>
            </a:fld>
            <a:endParaRPr lang="en-US"/>
          </a:p>
        </p:txBody>
      </p:sp>
    </p:spTree>
    <p:extLst>
      <p:ext uri="{BB962C8B-B14F-4D97-AF65-F5344CB8AC3E}">
        <p14:creationId xmlns:p14="http://schemas.microsoft.com/office/powerpoint/2010/main" val="999553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2</a:t>
            </a:fld>
            <a:endParaRPr lang="en-US"/>
          </a:p>
        </p:txBody>
      </p:sp>
    </p:spTree>
    <p:extLst>
      <p:ext uri="{BB962C8B-B14F-4D97-AF65-F5344CB8AC3E}">
        <p14:creationId xmlns:p14="http://schemas.microsoft.com/office/powerpoint/2010/main" val="37285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3</a:t>
            </a:fld>
            <a:endParaRPr lang="en-US"/>
          </a:p>
        </p:txBody>
      </p:sp>
    </p:spTree>
    <p:extLst>
      <p:ext uri="{BB962C8B-B14F-4D97-AF65-F5344CB8AC3E}">
        <p14:creationId xmlns:p14="http://schemas.microsoft.com/office/powerpoint/2010/main" val="2276692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600"/>
              </a:spcAft>
              <a:buFont typeface="Wingdings"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Tony PRIORITIES</a:t>
            </a:r>
          </a:p>
          <a:p>
            <a:pPr marL="342900" marR="0" lvl="0" indent="-342900">
              <a:spcBef>
                <a:spcPts val="0"/>
              </a:spcBef>
              <a:spcAft>
                <a:spcPts val="600"/>
              </a:spcAft>
              <a:buFont typeface="Wingdings"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Identify the factors that affect enrollment, retention, and completion of diverse apprentices.</a:t>
            </a:r>
            <a:endParaRPr lang="en-US" sz="1800" dirty="0">
              <a:effectLst/>
              <a:latin typeface="Arial" panose="020B0604020202020204" pitchFamily="34" charset="0"/>
              <a:ea typeface="Arial" panose="020B0604020202020204" pitchFamily="34" charset="0"/>
            </a:endParaRPr>
          </a:p>
          <a:p>
            <a:pPr marL="342900" marR="0" lvl="0" indent="-342900">
              <a:spcBef>
                <a:spcPts val="0"/>
              </a:spcBef>
              <a:spcAft>
                <a:spcPts val="600"/>
              </a:spcAft>
              <a:buFont typeface="Wingdings"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Create a statewide 5-year apprenticeship expansion plan with input and agreement from WIOA core partners, industry associations and employers, community-based organizations and non-profits, secondary education, post-secondary education, local workforce areas, and other education, workforce, and economic development partners. </a:t>
            </a:r>
            <a:endParaRPr lang="en-US" sz="1800" dirty="0">
              <a:effectLst/>
              <a:latin typeface="Arial" panose="020B0604020202020204" pitchFamily="34" charset="0"/>
              <a:ea typeface="Arial" panose="020B0604020202020204" pitchFamily="34" charset="0"/>
            </a:endParaRPr>
          </a:p>
          <a:p>
            <a:pPr marL="342900" marR="0" lvl="0" indent="-342900">
              <a:spcBef>
                <a:spcPts val="0"/>
              </a:spcBef>
              <a:spcAft>
                <a:spcPts val="600"/>
              </a:spcAft>
              <a:buFont typeface="Wingdings"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Support coordination of efforts and collaboration among all education, workforce, and economic development partners who offer or support work-based learning and apprenticeship programs for greater impact, </a:t>
            </a:r>
            <a:r>
              <a:rPr lang="en-US" sz="1800" dirty="0">
                <a:effectLst/>
                <a:latin typeface="Calibri" panose="020F0502020204030204" pitchFamily="34" charset="0"/>
                <a:ea typeface="Arial" panose="020B0604020202020204" pitchFamily="34" charset="0"/>
              </a:rPr>
              <a:t>establishing a comprehensive statewide infrastructure and ecosystem. </a:t>
            </a:r>
            <a:endParaRPr lang="en-US" sz="1800" dirty="0">
              <a:effectLst/>
              <a:latin typeface="Arial" panose="020B0604020202020204" pitchFamily="34" charset="0"/>
              <a:ea typeface="Arial" panose="020B0604020202020204" pitchFamily="34" charset="0"/>
            </a:endParaRPr>
          </a:p>
          <a:p>
            <a:pPr marL="342900" marR="0" lvl="0" indent="-342900">
              <a:spcBef>
                <a:spcPts val="0"/>
              </a:spcBef>
              <a:spcAft>
                <a:spcPts val="600"/>
              </a:spcAft>
              <a:buFont typeface="Wingdings"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Make it easier for employers and employer collaboratives to understand the workforce solutions and supports available to them and support in the creation of apprenticeship programs. </a:t>
            </a:r>
            <a:endParaRPr lang="en-US" sz="18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5"/>
          </p:nvPr>
        </p:nvSpPr>
        <p:spPr/>
        <p:txBody>
          <a:bodyPr/>
          <a:lstStyle/>
          <a:p>
            <a:fld id="{CE24F812-04A1-1F47-9399-FB7152613CAD}" type="slidenum">
              <a:rPr lang="en-US" smtClean="0"/>
              <a:t>4</a:t>
            </a:fld>
            <a:endParaRPr lang="en-US"/>
          </a:p>
        </p:txBody>
      </p:sp>
    </p:spTree>
    <p:extLst>
      <p:ext uri="{BB962C8B-B14F-4D97-AF65-F5344CB8AC3E}">
        <p14:creationId xmlns:p14="http://schemas.microsoft.com/office/powerpoint/2010/main" val="411636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Tony </a:t>
            </a:r>
          </a:p>
          <a:p>
            <a:endParaRPr lang="en-US" dirty="0"/>
          </a:p>
        </p:txBody>
      </p:sp>
      <p:sp>
        <p:nvSpPr>
          <p:cNvPr id="4" name="Slide Number Placeholder 3"/>
          <p:cNvSpPr>
            <a:spLocks noGrp="1"/>
          </p:cNvSpPr>
          <p:nvPr>
            <p:ph type="sldNum" sz="quarter" idx="5"/>
          </p:nvPr>
        </p:nvSpPr>
        <p:spPr/>
        <p:txBody>
          <a:bodyPr/>
          <a:lstStyle/>
          <a:p>
            <a:fld id="{CE24F812-04A1-1F47-9399-FB7152613CAD}" type="slidenum">
              <a:rPr lang="en-US" smtClean="0"/>
              <a:t>5</a:t>
            </a:fld>
            <a:endParaRPr lang="en-US"/>
          </a:p>
        </p:txBody>
      </p:sp>
    </p:spTree>
    <p:extLst>
      <p:ext uri="{BB962C8B-B14F-4D97-AF65-F5344CB8AC3E}">
        <p14:creationId xmlns:p14="http://schemas.microsoft.com/office/powerpoint/2010/main" val="413070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fontAlgn="base">
              <a:spcBef>
                <a:spcPts val="0"/>
              </a:spcBef>
              <a:spcAft>
                <a:spcPts val="0"/>
              </a:spcAft>
              <a:buFont typeface="Arial" panose="020B0604020202020204" pitchFamily="34" charset="0"/>
              <a:buChar char="•"/>
            </a:pPr>
            <a:r>
              <a:rPr lang="en-US" b="1" i="0" dirty="0">
                <a:solidFill>
                  <a:srgbClr val="212529"/>
                </a:solidFill>
                <a:effectLst/>
                <a:latin typeface="Source Sans Pro Web"/>
              </a:rPr>
              <a:t>Over 21,300 new Registered Apprenticeship programs</a:t>
            </a:r>
            <a:r>
              <a:rPr lang="en-US" b="0" i="0" dirty="0">
                <a:solidFill>
                  <a:srgbClr val="212529"/>
                </a:solidFill>
                <a:effectLst/>
                <a:latin typeface="Source Sans Pro Web"/>
              </a:rPr>
              <a:t> created by industry partners, a 28% increase.</a:t>
            </a:r>
          </a:p>
          <a:p>
            <a:pPr marR="0" algn="l">
              <a:spcBef>
                <a:spcPts val="0"/>
              </a:spcBef>
              <a:spcAft>
                <a:spcPts val="0"/>
              </a:spcAft>
              <a:buFont typeface="Arial" panose="020B0604020202020204" pitchFamily="34" charset="0"/>
              <a:buChar char="•"/>
            </a:pPr>
            <a:r>
              <a:rPr lang="en-US" b="1" i="0" dirty="0">
                <a:solidFill>
                  <a:srgbClr val="212529"/>
                </a:solidFill>
                <a:effectLst/>
                <a:latin typeface="Source Sans Pro Web"/>
              </a:rPr>
              <a:t>Over 2.3 million new apprentices</a:t>
            </a:r>
            <a:r>
              <a:rPr lang="en-US" b="0" i="0" dirty="0">
                <a:solidFill>
                  <a:srgbClr val="212529"/>
                </a:solidFill>
                <a:effectLst/>
                <a:latin typeface="Source Sans Pro Web"/>
              </a:rPr>
              <a:t>, an 80% increase, including underrepresented populations such as women, people of color, youth (16 –24), individuals with disabilities and veterans.</a:t>
            </a:r>
          </a:p>
          <a:p>
            <a:pPr marR="0" algn="l">
              <a:spcBef>
                <a:spcPts val="0"/>
              </a:spcBef>
              <a:spcAft>
                <a:spcPts val="0"/>
              </a:spcAft>
              <a:buFont typeface="Arial" panose="020B0604020202020204" pitchFamily="34" charset="0"/>
              <a:buChar char="•"/>
            </a:pPr>
            <a:r>
              <a:rPr lang="en-US" b="1" i="0" dirty="0">
                <a:solidFill>
                  <a:srgbClr val="212529"/>
                </a:solidFill>
                <a:effectLst/>
                <a:latin typeface="Source Sans Pro Web"/>
              </a:rPr>
              <a:t>Strong growth across all industries</a:t>
            </a:r>
            <a:r>
              <a:rPr lang="en-US" b="0" i="0" dirty="0">
                <a:solidFill>
                  <a:srgbClr val="212529"/>
                </a:solidFill>
                <a:effectLst/>
                <a:latin typeface="Source Sans Pro Web"/>
              </a:rPr>
              <a:t>. While construction apprenticeships have reached an all-time high of over 332,000, more than 333,000 apprentices have joined less traditional fields, including nearly 70,000 in manufacturing. </a:t>
            </a:r>
          </a:p>
          <a:p>
            <a:endParaRPr lang="en-US" dirty="0"/>
          </a:p>
          <a:p>
            <a:r>
              <a:rPr lang="en-US" dirty="0"/>
              <a:t>Reflecting the transformative power of Registered Apprenticeship and its ability to bring together key national, regional, state, and local stakeholders from across the country to find workforce solutions and create essential on-ramps for career seekers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E24F812-04A1-1F47-9399-FB7152613CAD}" type="slidenum">
              <a:rPr lang="en-US" smtClean="0"/>
              <a:t>6</a:t>
            </a:fld>
            <a:endParaRPr lang="en-US"/>
          </a:p>
        </p:txBody>
      </p:sp>
    </p:spTree>
    <p:extLst>
      <p:ext uri="{BB962C8B-B14F-4D97-AF65-F5344CB8AC3E}">
        <p14:creationId xmlns:p14="http://schemas.microsoft.com/office/powerpoint/2010/main" val="2443351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8</a:t>
            </a:fld>
            <a:endParaRPr lang="en-US"/>
          </a:p>
        </p:txBody>
      </p:sp>
    </p:spTree>
    <p:extLst>
      <p:ext uri="{BB962C8B-B14F-4D97-AF65-F5344CB8AC3E}">
        <p14:creationId xmlns:p14="http://schemas.microsoft.com/office/powerpoint/2010/main" val="3122887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300" dirty="0"/>
          </a:p>
        </p:txBody>
      </p:sp>
      <p:sp>
        <p:nvSpPr>
          <p:cNvPr id="4" name="Slide Number Placeholder 3"/>
          <p:cNvSpPr>
            <a:spLocks noGrp="1"/>
          </p:cNvSpPr>
          <p:nvPr>
            <p:ph type="sldNum" sz="quarter" idx="5"/>
          </p:nvPr>
        </p:nvSpPr>
        <p:spPr/>
        <p:txBody>
          <a:bodyPr/>
          <a:lstStyle/>
          <a:p>
            <a:fld id="{FA5D1758-ED3D-4611-B861-63A1DF032208}" type="slidenum">
              <a:rPr lang="en-US" smtClean="0"/>
              <a:t>9</a:t>
            </a:fld>
            <a:endParaRPr lang="en-US"/>
          </a:p>
        </p:txBody>
      </p:sp>
    </p:spTree>
    <p:extLst>
      <p:ext uri="{BB962C8B-B14F-4D97-AF65-F5344CB8AC3E}">
        <p14:creationId xmlns:p14="http://schemas.microsoft.com/office/powerpoint/2010/main" val="1985717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custDataLst>
      <p:tags r:id="rId1"/>
    </p:custDataLst>
    <p:extLst>
      <p:ext uri="{BB962C8B-B14F-4D97-AF65-F5344CB8AC3E}">
        <p14:creationId xmlns:p14="http://schemas.microsoft.com/office/powerpoint/2010/main" val="17525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13" name="Text Placeholder 9">
            <a:extLst>
              <a:ext uri="{FF2B5EF4-FFF2-40B4-BE49-F238E27FC236}">
                <a16:creationId xmlns:a16="http://schemas.microsoft.com/office/drawing/2014/main" id="{A56E7046-DE4F-0A49-A5D9-1A3B2F5BACA8}"/>
              </a:ext>
            </a:extLst>
          </p:cNvPr>
          <p:cNvSpPr>
            <a:spLocks noGrp="1"/>
          </p:cNvSpPr>
          <p:nvPr>
            <p:ph type="body" sz="quarter" idx="10"/>
          </p:nvPr>
        </p:nvSpPr>
        <p:spPr>
          <a:xfrm>
            <a:off x="584202" y="1376751"/>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E1F6FDE6-65F0-9041-A1D4-82C1AC4161B0}"/>
              </a:ext>
            </a:extLst>
          </p:cNvPr>
          <p:cNvSpPr>
            <a:spLocks noGrp="1"/>
          </p:cNvSpPr>
          <p:nvPr>
            <p:ph type="body" sz="quarter" idx="11"/>
          </p:nvPr>
        </p:nvSpPr>
        <p:spPr>
          <a:xfrm>
            <a:off x="584202" y="1902935"/>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9" name="TextBox 18">
            <a:extLst>
              <a:ext uri="{FF2B5EF4-FFF2-40B4-BE49-F238E27FC236}">
                <a16:creationId xmlns:a16="http://schemas.microsoft.com/office/drawing/2014/main" id="{40A73E8B-1D2A-B241-9CB5-BFDA05123263}"/>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0" name="Freeform 5">
            <a:hlinkClick r:id="" action="ppaction://hlinkshowjump?jump=nextslide"/>
            <a:extLst>
              <a:ext uri="{FF2B5EF4-FFF2-40B4-BE49-F238E27FC236}">
                <a16:creationId xmlns:a16="http://schemas.microsoft.com/office/drawing/2014/main" id="{DFFBBF2A-C7ED-554B-A375-F7CE80CB34C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6" name="Freeform 5">
            <a:hlinkClick r:id="" action="ppaction://hlinkshowjump?jump=previousslide"/>
            <a:extLst>
              <a:ext uri="{FF2B5EF4-FFF2-40B4-BE49-F238E27FC236}">
                <a16:creationId xmlns:a16="http://schemas.microsoft.com/office/drawing/2014/main" id="{6483DAD1-B635-5549-8693-FBB28065951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620519904"/>
      </p:ext>
    </p:extLst>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p15:clr>
            <a:srgbClr val="FBAE40"/>
          </p15:clr>
        </p15:guide>
        <p15:guide id="2" pos="5384">
          <p15:clr>
            <a:srgbClr val="FBAE40"/>
          </p15:clr>
        </p15:guide>
        <p15:guide id="3" pos="374">
          <p15:clr>
            <a:srgbClr val="FBAE40"/>
          </p15:clr>
        </p15:guide>
        <p15:guide id="4" orient="horz" pos="408">
          <p15:clr>
            <a:srgbClr val="FBAE40"/>
          </p15:clr>
        </p15:guide>
        <p15:guide id="5" orient="horz" pos="12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4E1790B-1E4F-3B4F-AD32-8BC1BF08A162}"/>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7" name="Freeform 5">
            <a:hlinkClick r:id="" action="ppaction://hlinkshowjump?jump=nextslide"/>
            <a:extLst>
              <a:ext uri="{FF2B5EF4-FFF2-40B4-BE49-F238E27FC236}">
                <a16:creationId xmlns:a16="http://schemas.microsoft.com/office/drawing/2014/main" id="{3D9489B8-D70A-2C4B-9339-02FC12D9C9F5}"/>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8" name="Freeform 5">
            <a:hlinkClick r:id="" action="ppaction://hlinkshowjump?jump=previousslide"/>
            <a:extLst>
              <a:ext uri="{FF2B5EF4-FFF2-40B4-BE49-F238E27FC236}">
                <a16:creationId xmlns:a16="http://schemas.microsoft.com/office/drawing/2014/main" id="{6B84A807-FE08-7F4C-A4CB-EB585EFFBE3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34411571"/>
      </p:ext>
    </p:extLst>
  </p:cSld>
  <p:clrMapOvr>
    <a:masterClrMapping/>
  </p:clrMapOvr>
  <p:transition spd="slow">
    <p:fade/>
  </p:transition>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ny History Page 1">
    <p:spTree>
      <p:nvGrpSpPr>
        <p:cNvPr id="1" name=""/>
        <p:cNvGrpSpPr/>
        <p:nvPr/>
      </p:nvGrpSpPr>
      <p:grpSpPr>
        <a:xfrm>
          <a:off x="0" y="0"/>
          <a:ext cx="0" cy="0"/>
          <a:chOff x="0" y="0"/>
          <a:chExt cx="0" cy="0"/>
        </a:xfrm>
      </p:grpSpPr>
      <p:sp>
        <p:nvSpPr>
          <p:cNvPr id="19" name="Picture Placeholder 9"/>
          <p:cNvSpPr>
            <a:spLocks noGrp="1"/>
          </p:cNvSpPr>
          <p:nvPr>
            <p:ph type="pic" sz="quarter" idx="12"/>
          </p:nvPr>
        </p:nvSpPr>
        <p:spPr>
          <a:xfrm>
            <a:off x="4199035" y="261172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0" name="Picture Placeholder 9"/>
          <p:cNvSpPr>
            <a:spLocks noGrp="1"/>
          </p:cNvSpPr>
          <p:nvPr>
            <p:ph type="pic" sz="quarter" idx="13"/>
          </p:nvPr>
        </p:nvSpPr>
        <p:spPr>
          <a:xfrm>
            <a:off x="1529885" y="4803175"/>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21" name="Picture Placeholder 9"/>
          <p:cNvSpPr>
            <a:spLocks noGrp="1"/>
          </p:cNvSpPr>
          <p:nvPr>
            <p:ph type="pic" sz="quarter" idx="14"/>
          </p:nvPr>
        </p:nvSpPr>
        <p:spPr>
          <a:xfrm>
            <a:off x="6916835" y="4803175"/>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564B377F-598C-7D43-AC31-2A6886AA33D7}"/>
              </a:ext>
            </a:extLst>
          </p:cNvPr>
          <p:cNvSpPr>
            <a:spLocks noGrp="1"/>
          </p:cNvSpPr>
          <p:nvPr>
            <p:ph type="body" sz="quarter" idx="10"/>
          </p:nvPr>
        </p:nvSpPr>
        <p:spPr>
          <a:xfrm>
            <a:off x="593728" y="1401776"/>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F2CC2ABB-C44C-CA4F-97C9-5F71B7B6A549}"/>
              </a:ext>
            </a:extLst>
          </p:cNvPr>
          <p:cNvSpPr>
            <a:spLocks noGrp="1"/>
          </p:cNvSpPr>
          <p:nvPr>
            <p:ph type="body" sz="quarter" idx="11"/>
          </p:nvPr>
        </p:nvSpPr>
        <p:spPr>
          <a:xfrm>
            <a:off x="603251" y="1912789"/>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5A9AE139-211F-0C42-9F4B-85DFB65FCB4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22" name="TextBox 21">
            <a:extLst>
              <a:ext uri="{FF2B5EF4-FFF2-40B4-BE49-F238E27FC236}">
                <a16:creationId xmlns:a16="http://schemas.microsoft.com/office/drawing/2014/main" id="{AE79602B-7BC0-AA47-88B7-E243181EF231}"/>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23" name="Freeform 5">
            <a:hlinkClick r:id="" action="ppaction://hlinkshowjump?jump=nextslide"/>
            <a:extLst>
              <a:ext uri="{FF2B5EF4-FFF2-40B4-BE49-F238E27FC236}">
                <a16:creationId xmlns:a16="http://schemas.microsoft.com/office/drawing/2014/main" id="{6C7A4C18-8E88-FF42-8E68-9885D11AB6F7}"/>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24" name="Freeform 5">
            <a:hlinkClick r:id="" action="ppaction://hlinkshowjump?jump=previousslide"/>
            <a:extLst>
              <a:ext uri="{FF2B5EF4-FFF2-40B4-BE49-F238E27FC236}">
                <a16:creationId xmlns:a16="http://schemas.microsoft.com/office/drawing/2014/main" id="{49790A3C-E5CE-8D49-AAAE-156FFDD36123}"/>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28205262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ny History Page 2">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629041" y="1446424"/>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3" name="Text Placeholder 9"/>
          <p:cNvSpPr>
            <a:spLocks noGrp="1"/>
          </p:cNvSpPr>
          <p:nvPr>
            <p:ph type="body" sz="quarter" idx="11"/>
          </p:nvPr>
        </p:nvSpPr>
        <p:spPr>
          <a:xfrm>
            <a:off x="638564" y="1957437"/>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3" name="Picture Placeholder 9"/>
          <p:cNvSpPr>
            <a:spLocks noGrp="1"/>
          </p:cNvSpPr>
          <p:nvPr>
            <p:ph type="pic" sz="quarter" idx="13"/>
          </p:nvPr>
        </p:nvSpPr>
        <p:spPr>
          <a:xfrm>
            <a:off x="1565198"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4" name="Picture Placeholder 9"/>
          <p:cNvSpPr>
            <a:spLocks noGrp="1"/>
          </p:cNvSpPr>
          <p:nvPr>
            <p:ph type="pic" sz="quarter" idx="14"/>
          </p:nvPr>
        </p:nvSpPr>
        <p:spPr>
          <a:xfrm>
            <a:off x="6952148"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15" name="Picture Placeholder 9"/>
          <p:cNvSpPr>
            <a:spLocks noGrp="1"/>
          </p:cNvSpPr>
          <p:nvPr>
            <p:ph type="pic" sz="quarter" idx="12"/>
          </p:nvPr>
        </p:nvSpPr>
        <p:spPr>
          <a:xfrm>
            <a:off x="4256573" y="2664491"/>
            <a:ext cx="1035714" cy="1380952"/>
          </a:xfrm>
          <a:prstGeom prst="ellipse">
            <a:avLst/>
          </a:prstGeom>
          <a:noFill/>
          <a:ln w="12700">
            <a:solidFill>
              <a:schemeClr val="bg1"/>
            </a:solidFill>
          </a:ln>
        </p:spPr>
        <p:txBody>
          <a:bodyPr/>
          <a:lstStyle>
            <a:lvl1pPr>
              <a:defRPr sz="1000">
                <a:solidFill>
                  <a:schemeClr val="accent4"/>
                </a:solidFill>
                <a:latin typeface="Lato" panose="020F0502020204030203" pitchFamily="34" charset="0"/>
              </a:defRPr>
            </a:lvl1pPr>
          </a:lstStyle>
          <a:p>
            <a:endParaRPr lang="en-US"/>
          </a:p>
        </p:txBody>
      </p:sp>
      <p:sp>
        <p:nvSpPr>
          <p:cNvPr id="9" name="TextBox 8"/>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12" name="TextBox 11"/>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Segoe UI Symbol" panose="020B0502040204020203" pitchFamily="34" charset="0"/>
                <a:ea typeface="Segoe UI Symbol" panose="020B0502040204020203" pitchFamily="34" charset="0"/>
              </a:rPr>
              <a:pPr algn="r"/>
              <a:t>‹#›</a:t>
            </a:fld>
            <a:endParaRPr lang="en-US" sz="800" b="0" spc="30" baseline="0">
              <a:solidFill>
                <a:schemeClr val="tx1">
                  <a:lumMod val="50000"/>
                  <a:lumOff val="50000"/>
                </a:schemeClr>
              </a:solidFill>
              <a:latin typeface="Segoe UI Symbol" panose="020B0502040204020203" pitchFamily="34" charset="0"/>
              <a:ea typeface="Segoe UI Symbol" panose="020B0502040204020203" pitchFamily="34" charset="0"/>
            </a:endParaRPr>
          </a:p>
        </p:txBody>
      </p:sp>
      <p:sp>
        <p:nvSpPr>
          <p:cNvPr id="16" name="Freeform 5">
            <a:hlinkClick r:id="" action="ppaction://hlinkshowjump?jump=nextslide"/>
            <a:extLst>
              <a:ext uri="{FF2B5EF4-FFF2-40B4-BE49-F238E27FC236}">
                <a16:creationId xmlns:a16="http://schemas.microsoft.com/office/drawing/2014/main" id="{CAC8CDFF-9F4E-D941-99E5-C9CFFCC708D6}"/>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7" name="Freeform 5">
            <a:hlinkClick r:id="" action="ppaction://hlinkshowjump?jump=previousslide"/>
            <a:extLst>
              <a:ext uri="{FF2B5EF4-FFF2-40B4-BE49-F238E27FC236}">
                <a16:creationId xmlns:a16="http://schemas.microsoft.com/office/drawing/2014/main" id="{24B49551-9295-E947-800A-9A504B6DA1A2}"/>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17520563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3600" userDrawn="1">
          <p15:clr>
            <a:srgbClr val="FBAE40"/>
          </p15:clr>
        </p15:guide>
        <p15:guide id="2" pos="5384" userDrawn="1">
          <p15:clr>
            <a:srgbClr val="FBAE40"/>
          </p15:clr>
        </p15:guide>
        <p15:guide id="3" pos="374" userDrawn="1">
          <p15:clr>
            <a:srgbClr val="FBAE40"/>
          </p15:clr>
        </p15:guide>
        <p15:guide id="4" orient="horz" pos="408" userDrawn="1">
          <p15:clr>
            <a:srgbClr val="FBAE40"/>
          </p15:clr>
        </p15:guide>
        <p15:guide id="5" orient="horz" pos="129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er Testimonials">
    <p:spTree>
      <p:nvGrpSpPr>
        <p:cNvPr id="1" name=""/>
        <p:cNvGrpSpPr/>
        <p:nvPr/>
      </p:nvGrpSpPr>
      <p:grpSpPr>
        <a:xfrm>
          <a:off x="0" y="0"/>
          <a:ext cx="0" cy="0"/>
          <a:chOff x="0" y="0"/>
          <a:chExt cx="0" cy="0"/>
        </a:xfrm>
      </p:grpSpPr>
      <p:sp>
        <p:nvSpPr>
          <p:cNvPr id="22" name="Picture Placeholder 9"/>
          <p:cNvSpPr>
            <a:spLocks noGrp="1"/>
          </p:cNvSpPr>
          <p:nvPr userDrawn="1">
            <p:ph type="pic" sz="quarter" idx="11"/>
          </p:nvPr>
        </p:nvSpPr>
        <p:spPr>
          <a:xfrm>
            <a:off x="591943" y="4171694"/>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3" name="Picture Placeholder 9"/>
          <p:cNvSpPr>
            <a:spLocks noGrp="1"/>
          </p:cNvSpPr>
          <p:nvPr userDrawn="1">
            <p:ph type="pic" sz="quarter" idx="20"/>
          </p:nvPr>
        </p:nvSpPr>
        <p:spPr>
          <a:xfrm>
            <a:off x="3524301"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24" name="Picture Placeholder 9"/>
          <p:cNvSpPr>
            <a:spLocks noGrp="1"/>
          </p:cNvSpPr>
          <p:nvPr userDrawn="1">
            <p:ph type="pic" sz="quarter" idx="21"/>
          </p:nvPr>
        </p:nvSpPr>
        <p:spPr>
          <a:xfrm>
            <a:off x="6426862" y="4176451"/>
            <a:ext cx="570159" cy="760212"/>
          </a:xfrm>
          <a:prstGeom prst="ellipse">
            <a:avLst/>
          </a:prstGeom>
          <a:ln w="12700">
            <a:solidFill>
              <a:schemeClr val="bg1"/>
            </a:solidFill>
          </a:ln>
        </p:spPr>
        <p:txBody>
          <a:bodyPr/>
          <a:lstStyle>
            <a:lvl1pPr>
              <a:defRPr sz="800">
                <a:solidFill>
                  <a:schemeClr val="accent4"/>
                </a:solidFill>
                <a:latin typeface="Lato" panose="020F0502020204030203" pitchFamily="34" charset="0"/>
              </a:defRPr>
            </a:lvl1pPr>
          </a:lstStyle>
          <a:p>
            <a:endParaRPr lang="en-US"/>
          </a:p>
        </p:txBody>
      </p:sp>
      <p:sp>
        <p:nvSpPr>
          <p:cNvPr id="13" name="Text Placeholder 9">
            <a:extLst>
              <a:ext uri="{FF2B5EF4-FFF2-40B4-BE49-F238E27FC236}">
                <a16:creationId xmlns:a16="http://schemas.microsoft.com/office/drawing/2014/main" id="{0028C285-0AD5-4E49-8418-334AAEA88B05}"/>
              </a:ext>
            </a:extLst>
          </p:cNvPr>
          <p:cNvSpPr>
            <a:spLocks noGrp="1"/>
          </p:cNvSpPr>
          <p:nvPr>
            <p:ph type="body" sz="quarter" idx="10"/>
          </p:nvPr>
        </p:nvSpPr>
        <p:spPr>
          <a:xfrm>
            <a:off x="585790" y="1445750"/>
            <a:ext cx="7953374" cy="511013"/>
          </a:xfrm>
          <a:prstGeom prst="rect">
            <a:avLst/>
          </a:prstGeom>
        </p:spPr>
        <p:txBody>
          <a:bodyPr lIns="0" tIns="0" rIns="0" bIns="0"/>
          <a:lstStyle>
            <a:lvl1pPr marL="0" indent="0" algn="l">
              <a:lnSpc>
                <a:spcPct val="100000"/>
              </a:lnSpc>
              <a:spcBef>
                <a:spcPts val="0"/>
              </a:spcBef>
              <a:buNone/>
              <a:defRPr sz="2400" b="1" i="0" cap="all" spc="50" baseline="0">
                <a:solidFill>
                  <a:srgbClr val="4D4D4D"/>
                </a:solidFill>
                <a:latin typeface="Futura Std Heavy"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4" name="Text Placeholder 9">
            <a:extLst>
              <a:ext uri="{FF2B5EF4-FFF2-40B4-BE49-F238E27FC236}">
                <a16:creationId xmlns:a16="http://schemas.microsoft.com/office/drawing/2014/main" id="{0486197D-2DB5-9D47-9406-78588F99E698}"/>
              </a:ext>
            </a:extLst>
          </p:cNvPr>
          <p:cNvSpPr>
            <a:spLocks noGrp="1"/>
          </p:cNvSpPr>
          <p:nvPr>
            <p:ph type="body" sz="quarter" idx="22"/>
          </p:nvPr>
        </p:nvSpPr>
        <p:spPr>
          <a:xfrm>
            <a:off x="595313" y="1956763"/>
            <a:ext cx="7953374" cy="188459"/>
          </a:xfrm>
          <a:prstGeom prst="rect">
            <a:avLst/>
          </a:prstGeom>
        </p:spPr>
        <p:txBody>
          <a:bodyPr lIns="0" tIns="0" rIns="0" bIns="0">
            <a:normAutofit/>
          </a:bodyPr>
          <a:lstStyle>
            <a:lvl1pPr marL="0" indent="0" algn="l">
              <a:lnSpc>
                <a:spcPts val="1200"/>
              </a:lnSpc>
              <a:spcBef>
                <a:spcPts val="0"/>
              </a:spcBef>
              <a:buNone/>
              <a:defRPr sz="1200" b="0" i="0" cap="none" spc="0" baseline="0">
                <a:solidFill>
                  <a:srgbClr val="4D4D4D"/>
                </a:solidFill>
                <a:latin typeface="Futura Std Book" panose="020B0502020204020303" pitchFamily="34" charset="77"/>
                <a:ea typeface="Segoe UI Symbol" panose="020B0502040204020203" pitchFamily="34" charset="0"/>
                <a:cs typeface="Open Sans" panose="020B0606030504020204" pitchFamily="34" charset="0"/>
              </a:defRPr>
            </a:lvl1pPr>
          </a:lstStyle>
          <a:p>
            <a:pPr lvl="0"/>
            <a:r>
              <a:rPr lang="en-US"/>
              <a:t>Click to edit Master text styles</a:t>
            </a:r>
          </a:p>
        </p:txBody>
      </p:sp>
      <p:sp>
        <p:nvSpPr>
          <p:cNvPr id="15" name="TextBox 14">
            <a:extLst>
              <a:ext uri="{FF2B5EF4-FFF2-40B4-BE49-F238E27FC236}">
                <a16:creationId xmlns:a16="http://schemas.microsoft.com/office/drawing/2014/main" id="{08DDE2AF-CFE4-784D-934E-43E5E23BE159}"/>
              </a:ext>
            </a:extLst>
          </p:cNvPr>
          <p:cNvSpPr txBox="1"/>
          <p:nvPr userDrawn="1"/>
        </p:nvSpPr>
        <p:spPr>
          <a:xfrm>
            <a:off x="593728" y="6297123"/>
            <a:ext cx="1783555" cy="138499"/>
          </a:xfrm>
          <a:prstGeom prst="rect">
            <a:avLst/>
          </a:prstGeom>
          <a:noFill/>
        </p:spPr>
        <p:txBody>
          <a:bodyPr wrap="square" lIns="0" tIns="0" rIns="0" bIns="0" rtlCol="0">
            <a:spAutoFit/>
          </a:bodyPr>
          <a:lstStyle/>
          <a:p>
            <a:pPr algn="l"/>
            <a:r>
              <a:rPr lang="en-US" sz="900" b="1" spc="30" baseline="0">
                <a:solidFill>
                  <a:schemeClr val="tx2"/>
                </a:solidFill>
                <a:latin typeface="+mn-lt"/>
                <a:ea typeface="Segoe UI Symbol" panose="020B0502040204020203" pitchFamily="34" charset="0"/>
              </a:rPr>
              <a:t>IWIB</a:t>
            </a:r>
          </a:p>
        </p:txBody>
      </p:sp>
      <p:sp>
        <p:nvSpPr>
          <p:cNvPr id="17" name="TextBox 16">
            <a:extLst>
              <a:ext uri="{FF2B5EF4-FFF2-40B4-BE49-F238E27FC236}">
                <a16:creationId xmlns:a16="http://schemas.microsoft.com/office/drawing/2014/main" id="{D8260823-CB42-9C4E-831A-345865AFE106}"/>
              </a:ext>
            </a:extLst>
          </p:cNvPr>
          <p:cNvSpPr txBox="1"/>
          <p:nvPr userDrawn="1"/>
        </p:nvSpPr>
        <p:spPr>
          <a:xfrm>
            <a:off x="7939425" y="6297123"/>
            <a:ext cx="206993" cy="123111"/>
          </a:xfrm>
          <a:prstGeom prst="rect">
            <a:avLst/>
          </a:prstGeom>
          <a:noFill/>
        </p:spPr>
        <p:txBody>
          <a:bodyPr wrap="square" lIns="0" tIns="0" rIns="0" bIns="0" rtlCol="0">
            <a:spAutoFit/>
          </a:bodyPr>
          <a:lstStyle/>
          <a:p>
            <a:pPr algn="r"/>
            <a:fld id="{27692F5A-FC14-4E83-B4CC-18F6C2D780A4}" type="slidenum">
              <a:rPr lang="en-US" sz="800" b="0" spc="30" baseline="0" smtClean="0">
                <a:solidFill>
                  <a:schemeClr val="tx1">
                    <a:lumMod val="50000"/>
                    <a:lumOff val="50000"/>
                  </a:schemeClr>
                </a:solidFill>
                <a:latin typeface="+mn-lt"/>
                <a:ea typeface="Segoe UI Symbol" panose="020B0502040204020203" pitchFamily="34" charset="0"/>
              </a:rPr>
              <a:pPr algn="r"/>
              <a:t>‹#›</a:t>
            </a:fld>
            <a:endParaRPr lang="en-US" sz="800" b="0" spc="30" baseline="0">
              <a:solidFill>
                <a:schemeClr val="tx1">
                  <a:lumMod val="50000"/>
                  <a:lumOff val="50000"/>
                </a:schemeClr>
              </a:solidFill>
              <a:latin typeface="+mn-lt"/>
              <a:ea typeface="Segoe UI Symbol" panose="020B0502040204020203" pitchFamily="34" charset="0"/>
            </a:endParaRPr>
          </a:p>
        </p:txBody>
      </p:sp>
      <p:sp>
        <p:nvSpPr>
          <p:cNvPr id="18" name="Freeform 5">
            <a:hlinkClick r:id="" action="ppaction://hlinkshowjump?jump=nextslide"/>
            <a:extLst>
              <a:ext uri="{FF2B5EF4-FFF2-40B4-BE49-F238E27FC236}">
                <a16:creationId xmlns:a16="http://schemas.microsoft.com/office/drawing/2014/main" id="{F5DAA878-6585-C44A-83AF-A6E5394755D8}"/>
              </a:ext>
            </a:extLst>
          </p:cNvPr>
          <p:cNvSpPr>
            <a:spLocks noEditPoints="1"/>
          </p:cNvSpPr>
          <p:nvPr userDrawn="1"/>
        </p:nvSpPr>
        <p:spPr bwMode="auto">
          <a:xfrm>
            <a:off x="8427346" y="6320795"/>
            <a:ext cx="164592" cy="164592"/>
          </a:xfrm>
          <a:custGeom>
            <a:avLst/>
            <a:gdLst>
              <a:gd name="T0" fmla="*/ 883 w 2350"/>
              <a:gd name="T1" fmla="*/ 679 h 2350"/>
              <a:gd name="T2" fmla="*/ 1338 w 2350"/>
              <a:gd name="T3" fmla="*/ 1175 h 2350"/>
              <a:gd name="T4" fmla="*/ 883 w 2350"/>
              <a:gd name="T5" fmla="*/ 1671 h 2350"/>
              <a:gd name="T6" fmla="*/ 883 w 2350"/>
              <a:gd name="T7" fmla="*/ 1813 h 2350"/>
              <a:gd name="T8" fmla="*/ 1023 w 2350"/>
              <a:gd name="T9" fmla="*/ 1813 h 2350"/>
              <a:gd name="T10" fmla="*/ 1579 w 2350"/>
              <a:gd name="T11" fmla="*/ 1246 h 2350"/>
              <a:gd name="T12" fmla="*/ 1579 w 2350"/>
              <a:gd name="T13" fmla="*/ 1104 h 2350"/>
              <a:gd name="T14" fmla="*/ 1023 w 2350"/>
              <a:gd name="T15" fmla="*/ 537 h 2350"/>
              <a:gd name="T16" fmla="*/ 883 w 2350"/>
              <a:gd name="T17" fmla="*/ 537 h 2350"/>
              <a:gd name="T18" fmla="*/ 883 w 2350"/>
              <a:gd name="T19" fmla="*/ 679 h 2350"/>
              <a:gd name="T20" fmla="*/ 0 w 2350"/>
              <a:gd name="T21" fmla="*/ 1175 h 2350"/>
              <a:gd name="T22" fmla="*/ 1175 w 2350"/>
              <a:gd name="T23" fmla="*/ 2350 h 2350"/>
              <a:gd name="T24" fmla="*/ 2350 w 2350"/>
              <a:gd name="T25" fmla="*/ 1175 h 2350"/>
              <a:gd name="T26" fmla="*/ 1175 w 2350"/>
              <a:gd name="T27" fmla="*/ 0 h 2350"/>
              <a:gd name="T28" fmla="*/ 0 w 2350"/>
              <a:gd name="T29" fmla="*/ 1175 h 2350"/>
              <a:gd name="T30" fmla="*/ 2198 w 2350"/>
              <a:gd name="T31" fmla="*/ 1175 h 2350"/>
              <a:gd name="T32" fmla="*/ 1175 w 2350"/>
              <a:gd name="T33" fmla="*/ 2198 h 2350"/>
              <a:gd name="T34" fmla="*/ 152 w 2350"/>
              <a:gd name="T35" fmla="*/ 1175 h 2350"/>
              <a:gd name="T36" fmla="*/ 1175 w 2350"/>
              <a:gd name="T37" fmla="*/ 152 h 2350"/>
              <a:gd name="T38" fmla="*/ 2198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883" y="679"/>
                </a:moveTo>
                <a:cubicBezTo>
                  <a:pt x="1338" y="1175"/>
                  <a:pt x="1338" y="1175"/>
                  <a:pt x="1338" y="1175"/>
                </a:cubicBezTo>
                <a:cubicBezTo>
                  <a:pt x="883" y="1671"/>
                  <a:pt x="883" y="1671"/>
                  <a:pt x="883" y="1671"/>
                </a:cubicBezTo>
                <a:cubicBezTo>
                  <a:pt x="844" y="1710"/>
                  <a:pt x="844" y="1774"/>
                  <a:pt x="883" y="1813"/>
                </a:cubicBezTo>
                <a:cubicBezTo>
                  <a:pt x="922" y="1852"/>
                  <a:pt x="985" y="1852"/>
                  <a:pt x="1023" y="1813"/>
                </a:cubicBezTo>
                <a:cubicBezTo>
                  <a:pt x="1579" y="1246"/>
                  <a:pt x="1579" y="1246"/>
                  <a:pt x="1579" y="1246"/>
                </a:cubicBezTo>
                <a:cubicBezTo>
                  <a:pt x="1618" y="1207"/>
                  <a:pt x="1618" y="1143"/>
                  <a:pt x="1579" y="1104"/>
                </a:cubicBezTo>
                <a:cubicBezTo>
                  <a:pt x="1023" y="537"/>
                  <a:pt x="1023" y="537"/>
                  <a:pt x="1023" y="537"/>
                </a:cubicBezTo>
                <a:cubicBezTo>
                  <a:pt x="985" y="498"/>
                  <a:pt x="922" y="498"/>
                  <a:pt x="883" y="537"/>
                </a:cubicBezTo>
                <a:cubicBezTo>
                  <a:pt x="844" y="576"/>
                  <a:pt x="844" y="640"/>
                  <a:pt x="883" y="679"/>
                </a:cubicBezTo>
                <a:close/>
                <a:moveTo>
                  <a:pt x="0" y="1175"/>
                </a:moveTo>
                <a:cubicBezTo>
                  <a:pt x="0" y="1824"/>
                  <a:pt x="526" y="2350"/>
                  <a:pt x="1175" y="2350"/>
                </a:cubicBezTo>
                <a:cubicBezTo>
                  <a:pt x="1824" y="2350"/>
                  <a:pt x="2350" y="1824"/>
                  <a:pt x="2350" y="1175"/>
                </a:cubicBezTo>
                <a:cubicBezTo>
                  <a:pt x="2350" y="526"/>
                  <a:pt x="1824" y="0"/>
                  <a:pt x="1175" y="0"/>
                </a:cubicBezTo>
                <a:cubicBezTo>
                  <a:pt x="526" y="0"/>
                  <a:pt x="0" y="526"/>
                  <a:pt x="0" y="1175"/>
                </a:cubicBezTo>
                <a:close/>
                <a:moveTo>
                  <a:pt x="2198" y="1175"/>
                </a:moveTo>
                <a:cubicBezTo>
                  <a:pt x="2198" y="1740"/>
                  <a:pt x="1740" y="2198"/>
                  <a:pt x="1175" y="2198"/>
                </a:cubicBezTo>
                <a:cubicBezTo>
                  <a:pt x="610" y="2198"/>
                  <a:pt x="152" y="1740"/>
                  <a:pt x="152" y="1175"/>
                </a:cubicBezTo>
                <a:cubicBezTo>
                  <a:pt x="152" y="610"/>
                  <a:pt x="610" y="152"/>
                  <a:pt x="1175" y="152"/>
                </a:cubicBezTo>
                <a:cubicBezTo>
                  <a:pt x="1740" y="152"/>
                  <a:pt x="2198" y="610"/>
                  <a:pt x="2198"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
        <p:nvSpPr>
          <p:cNvPr id="19" name="Freeform 5">
            <a:hlinkClick r:id="" action="ppaction://hlinkshowjump?jump=previousslide"/>
            <a:extLst>
              <a:ext uri="{FF2B5EF4-FFF2-40B4-BE49-F238E27FC236}">
                <a16:creationId xmlns:a16="http://schemas.microsoft.com/office/drawing/2014/main" id="{FFE7FB72-67FA-C447-A754-5DF4182E8D6D}"/>
              </a:ext>
            </a:extLst>
          </p:cNvPr>
          <p:cNvSpPr>
            <a:spLocks noEditPoints="1"/>
          </p:cNvSpPr>
          <p:nvPr userDrawn="1"/>
        </p:nvSpPr>
        <p:spPr bwMode="auto">
          <a:xfrm>
            <a:off x="8244103" y="6320795"/>
            <a:ext cx="164592" cy="164592"/>
          </a:xfrm>
          <a:custGeom>
            <a:avLst/>
            <a:gdLst>
              <a:gd name="T0" fmla="*/ 1467 w 2350"/>
              <a:gd name="T1" fmla="*/ 1671 h 2350"/>
              <a:gd name="T2" fmla="*/ 1012 w 2350"/>
              <a:gd name="T3" fmla="*/ 1175 h 2350"/>
              <a:gd name="T4" fmla="*/ 1467 w 2350"/>
              <a:gd name="T5" fmla="*/ 679 h 2350"/>
              <a:gd name="T6" fmla="*/ 1467 w 2350"/>
              <a:gd name="T7" fmla="*/ 537 h 2350"/>
              <a:gd name="T8" fmla="*/ 1327 w 2350"/>
              <a:gd name="T9" fmla="*/ 537 h 2350"/>
              <a:gd name="T10" fmla="*/ 771 w 2350"/>
              <a:gd name="T11" fmla="*/ 1104 h 2350"/>
              <a:gd name="T12" fmla="*/ 771 w 2350"/>
              <a:gd name="T13" fmla="*/ 1246 h 2350"/>
              <a:gd name="T14" fmla="*/ 1327 w 2350"/>
              <a:gd name="T15" fmla="*/ 1813 h 2350"/>
              <a:gd name="T16" fmla="*/ 1467 w 2350"/>
              <a:gd name="T17" fmla="*/ 1813 h 2350"/>
              <a:gd name="T18" fmla="*/ 1467 w 2350"/>
              <a:gd name="T19" fmla="*/ 1671 h 2350"/>
              <a:gd name="T20" fmla="*/ 2350 w 2350"/>
              <a:gd name="T21" fmla="*/ 1175 h 2350"/>
              <a:gd name="T22" fmla="*/ 1175 w 2350"/>
              <a:gd name="T23" fmla="*/ 0 h 2350"/>
              <a:gd name="T24" fmla="*/ 0 w 2350"/>
              <a:gd name="T25" fmla="*/ 1175 h 2350"/>
              <a:gd name="T26" fmla="*/ 1175 w 2350"/>
              <a:gd name="T27" fmla="*/ 2350 h 2350"/>
              <a:gd name="T28" fmla="*/ 2350 w 2350"/>
              <a:gd name="T29" fmla="*/ 1175 h 2350"/>
              <a:gd name="T30" fmla="*/ 152 w 2350"/>
              <a:gd name="T31" fmla="*/ 1175 h 2350"/>
              <a:gd name="T32" fmla="*/ 1175 w 2350"/>
              <a:gd name="T33" fmla="*/ 152 h 2350"/>
              <a:gd name="T34" fmla="*/ 2198 w 2350"/>
              <a:gd name="T35" fmla="*/ 1175 h 2350"/>
              <a:gd name="T36" fmla="*/ 1175 w 2350"/>
              <a:gd name="T37" fmla="*/ 2198 h 2350"/>
              <a:gd name="T38" fmla="*/ 152 w 2350"/>
              <a:gd name="T39" fmla="*/ 1175 h 2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50" h="2350">
                <a:moveTo>
                  <a:pt x="1467" y="1671"/>
                </a:moveTo>
                <a:cubicBezTo>
                  <a:pt x="1012" y="1175"/>
                  <a:pt x="1012" y="1175"/>
                  <a:pt x="1012" y="1175"/>
                </a:cubicBezTo>
                <a:cubicBezTo>
                  <a:pt x="1467" y="679"/>
                  <a:pt x="1467" y="679"/>
                  <a:pt x="1467" y="679"/>
                </a:cubicBezTo>
                <a:cubicBezTo>
                  <a:pt x="1506" y="640"/>
                  <a:pt x="1506" y="576"/>
                  <a:pt x="1467" y="537"/>
                </a:cubicBezTo>
                <a:cubicBezTo>
                  <a:pt x="1428" y="498"/>
                  <a:pt x="1365" y="498"/>
                  <a:pt x="1327" y="537"/>
                </a:cubicBezTo>
                <a:cubicBezTo>
                  <a:pt x="771" y="1104"/>
                  <a:pt x="771" y="1104"/>
                  <a:pt x="771" y="1104"/>
                </a:cubicBezTo>
                <a:cubicBezTo>
                  <a:pt x="732" y="1143"/>
                  <a:pt x="732" y="1207"/>
                  <a:pt x="771" y="1246"/>
                </a:cubicBezTo>
                <a:cubicBezTo>
                  <a:pt x="1327" y="1813"/>
                  <a:pt x="1327" y="1813"/>
                  <a:pt x="1327" y="1813"/>
                </a:cubicBezTo>
                <a:cubicBezTo>
                  <a:pt x="1365" y="1852"/>
                  <a:pt x="1428" y="1852"/>
                  <a:pt x="1467" y="1813"/>
                </a:cubicBezTo>
                <a:cubicBezTo>
                  <a:pt x="1506" y="1774"/>
                  <a:pt x="1506" y="1710"/>
                  <a:pt x="1467" y="1671"/>
                </a:cubicBezTo>
                <a:close/>
                <a:moveTo>
                  <a:pt x="2350" y="1175"/>
                </a:moveTo>
                <a:cubicBezTo>
                  <a:pt x="2350" y="526"/>
                  <a:pt x="1824" y="0"/>
                  <a:pt x="1175" y="0"/>
                </a:cubicBezTo>
                <a:cubicBezTo>
                  <a:pt x="526" y="0"/>
                  <a:pt x="0" y="526"/>
                  <a:pt x="0" y="1175"/>
                </a:cubicBezTo>
                <a:cubicBezTo>
                  <a:pt x="0" y="1824"/>
                  <a:pt x="526" y="2350"/>
                  <a:pt x="1175" y="2350"/>
                </a:cubicBezTo>
                <a:cubicBezTo>
                  <a:pt x="1824" y="2350"/>
                  <a:pt x="2350" y="1824"/>
                  <a:pt x="2350" y="1175"/>
                </a:cubicBezTo>
                <a:close/>
                <a:moveTo>
                  <a:pt x="152" y="1175"/>
                </a:moveTo>
                <a:cubicBezTo>
                  <a:pt x="152" y="610"/>
                  <a:pt x="610" y="152"/>
                  <a:pt x="1175" y="152"/>
                </a:cubicBezTo>
                <a:cubicBezTo>
                  <a:pt x="1740" y="152"/>
                  <a:pt x="2198" y="610"/>
                  <a:pt x="2198" y="1175"/>
                </a:cubicBezTo>
                <a:cubicBezTo>
                  <a:pt x="2198" y="1740"/>
                  <a:pt x="1740" y="2198"/>
                  <a:pt x="1175" y="2198"/>
                </a:cubicBezTo>
                <a:cubicBezTo>
                  <a:pt x="610" y="2198"/>
                  <a:pt x="152" y="1740"/>
                  <a:pt x="152" y="1175"/>
                </a:cubicBezTo>
                <a:close/>
              </a:path>
            </a:pathLst>
          </a:custGeom>
          <a:solidFill>
            <a:schemeClr val="bg1">
              <a:lumMod val="75000"/>
            </a:schemeClr>
          </a:solidFill>
          <a:ln>
            <a:noFill/>
          </a:ln>
        </p:spPr>
        <p:txBody>
          <a:bodyPr vert="horz" wrap="square" lIns="99060" tIns="49530" rIns="99060" bIns="49530" numCol="1" anchor="t" anchorCtr="0" compatLnSpc="1">
            <a:prstTxWarp prst="textNoShape">
              <a:avLst/>
            </a:prstTxWarp>
          </a:bodyPr>
          <a:lstStyle/>
          <a:p>
            <a:endParaRPr lang="en-US" sz="1716"/>
          </a:p>
        </p:txBody>
      </p:sp>
    </p:spTree>
    <p:custDataLst>
      <p:tags r:id="rId1"/>
    </p:custDataLst>
    <p:extLst>
      <p:ext uri="{BB962C8B-B14F-4D97-AF65-F5344CB8AC3E}">
        <p14:creationId xmlns:p14="http://schemas.microsoft.com/office/powerpoint/2010/main" val="12952422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2ECCB-95A3-C428-F557-25E033460B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5C6E7D-E829-B7B0-CCA2-BB3B13BD3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9EE9A1-49C9-D990-634D-0B80D68BC9D7}"/>
              </a:ext>
            </a:extLst>
          </p:cNvPr>
          <p:cNvSpPr>
            <a:spLocks noGrp="1"/>
          </p:cNvSpPr>
          <p:nvPr>
            <p:ph type="dt" sz="half" idx="10"/>
          </p:nvPr>
        </p:nvSpPr>
        <p:spPr/>
        <p:txBody>
          <a:bodyPr/>
          <a:lstStyle/>
          <a:p>
            <a:fld id="{74BC4BE7-D709-9B42-86DE-97D3B3114A41}" type="datetimeFigureOut">
              <a:rPr lang="en-US" smtClean="0"/>
              <a:t>11/14/2024</a:t>
            </a:fld>
            <a:endParaRPr lang="en-US"/>
          </a:p>
        </p:txBody>
      </p:sp>
      <p:sp>
        <p:nvSpPr>
          <p:cNvPr id="5" name="Footer Placeholder 4">
            <a:extLst>
              <a:ext uri="{FF2B5EF4-FFF2-40B4-BE49-F238E27FC236}">
                <a16:creationId xmlns:a16="http://schemas.microsoft.com/office/drawing/2014/main" id="{6C9B682E-F7F8-AD88-BC29-C62B73FE1E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08148-9448-0695-7375-9BD0A619F20A}"/>
              </a:ext>
            </a:extLst>
          </p:cNvPr>
          <p:cNvSpPr>
            <a:spLocks noGrp="1"/>
          </p:cNvSpPr>
          <p:nvPr>
            <p:ph type="sldNum" sz="quarter" idx="12"/>
          </p:nvPr>
        </p:nvSpPr>
        <p:spPr/>
        <p:txBody>
          <a:bodyPr/>
          <a:lstStyle/>
          <a:p>
            <a:fld id="{EAA4766E-1DC0-7844-BD16-DD717392CC17}" type="slidenum">
              <a:rPr lang="en-US" smtClean="0"/>
              <a:t>‹#›</a:t>
            </a:fld>
            <a:endParaRPr lang="en-US"/>
          </a:p>
        </p:txBody>
      </p:sp>
    </p:spTree>
    <p:extLst>
      <p:ext uri="{BB962C8B-B14F-4D97-AF65-F5344CB8AC3E}">
        <p14:creationId xmlns:p14="http://schemas.microsoft.com/office/powerpoint/2010/main" val="748416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3BD9400-FAE6-E747-88CE-CBDBB84503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16488"/>
            <a:ext cx="9144000" cy="1092200"/>
          </a:xfrm>
          <a:prstGeom prst="rect">
            <a:avLst/>
          </a:prstGeom>
        </p:spPr>
      </p:pic>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pic>
        <p:nvPicPr>
          <p:cNvPr id="7" name="Picture 6" descr="A picture containing text&#10;&#10;Description automatically generated">
            <a:extLst>
              <a:ext uri="{FF2B5EF4-FFF2-40B4-BE49-F238E27FC236}">
                <a16:creationId xmlns:a16="http://schemas.microsoft.com/office/drawing/2014/main" id="{06CAFE60-D00A-4AA8-B1DE-6BF598A51777}"/>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018982" y="277038"/>
            <a:ext cx="1582632" cy="899813"/>
          </a:xfrm>
          <a:prstGeom prst="rect">
            <a:avLst/>
          </a:prstGeom>
        </p:spPr>
      </p:pic>
    </p:spTree>
    <p:custDataLst>
      <p:tags r:id="rId9"/>
    </p:custDataLst>
    <p:extLst>
      <p:ext uri="{BB962C8B-B14F-4D97-AF65-F5344CB8AC3E}">
        <p14:creationId xmlns:p14="http://schemas.microsoft.com/office/powerpoint/2010/main" val="1904727546"/>
      </p:ext>
    </p:extLst>
  </p:cSld>
  <p:clrMap bg1="lt1" tx1="dk1" bg2="lt2" tx2="dk2" accent1="accent1" accent2="accent2" accent3="accent3" accent4="accent4" accent5="accent5" accent6="accent6" hlink="hlink" folHlink="folHlink"/>
  <p:sldLayoutIdLst>
    <p:sldLayoutId id="2147483701" r:id="rId1"/>
    <p:sldLayoutId id="2147483711" r:id="rId2"/>
    <p:sldLayoutId id="2147483673" r:id="rId3"/>
    <p:sldLayoutId id="2147483690" r:id="rId4"/>
    <p:sldLayoutId id="2147483691" r:id="rId5"/>
    <p:sldLayoutId id="2147483688" r:id="rId6"/>
    <p:sldLayoutId id="2147483712"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9.xml.rels><?xml version="1.0" encoding="UTF-8" standalone="yes"?>
<Relationships xmlns="http://schemas.openxmlformats.org/package/2006/relationships"><Relationship Id="rId3" Type="http://schemas.openxmlformats.org/officeDocument/2006/relationships/hyperlink" Target="mailto:jfoil@niu.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kmbaer@ilstu.edu" TargetMode="External"/><Relationship Id="rId5" Type="http://schemas.openxmlformats.org/officeDocument/2006/relationships/hyperlink" Target="mailto:ncarlson@niu.edu" TargetMode="External"/><Relationship Id="rId4" Type="http://schemas.openxmlformats.org/officeDocument/2006/relationships/hyperlink" Target="mailto:awfuhrmann@madisoncountyil.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able, drawing&#10;&#10;Description automatically generated">
            <a:extLst>
              <a:ext uri="{FF2B5EF4-FFF2-40B4-BE49-F238E27FC236}">
                <a16:creationId xmlns:a16="http://schemas.microsoft.com/office/drawing/2014/main" id="{667428FB-72DF-A44E-9063-A722D2782F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31" y="0"/>
            <a:ext cx="9144000" cy="6858000"/>
          </a:xfrm>
          <a:prstGeom prst="rect">
            <a:avLst/>
          </a:prstGeom>
        </p:spPr>
      </p:pic>
      <p:sp>
        <p:nvSpPr>
          <p:cNvPr id="5" name="Rectangle 4"/>
          <p:cNvSpPr/>
          <p:nvPr/>
        </p:nvSpPr>
        <p:spPr>
          <a:xfrm>
            <a:off x="0" y="5179869"/>
            <a:ext cx="9144000" cy="603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2712048" y="299283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341AC5E-DDCB-DD4F-BC81-E1385780537E}"/>
              </a:ext>
            </a:extLst>
          </p:cNvPr>
          <p:cNvSpPr txBox="1"/>
          <p:nvPr/>
        </p:nvSpPr>
        <p:spPr>
          <a:xfrm>
            <a:off x="367121" y="1228241"/>
            <a:ext cx="8618220" cy="852541"/>
          </a:xfrm>
          <a:prstGeom prst="rect">
            <a:avLst/>
          </a:prstGeom>
          <a:noFill/>
        </p:spPr>
        <p:txBody>
          <a:bodyPr wrap="square" lIns="0" tIns="0" rIns="0" bIns="0" rtlCol="0">
            <a:spAutoFit/>
          </a:bodyPr>
          <a:lstStyle/>
          <a:p>
            <a:pPr algn="ctr">
              <a:lnSpc>
                <a:spcPts val="3467"/>
              </a:lnSpc>
            </a:pPr>
            <a:r>
              <a:rPr lang="en-US" sz="3467" b="1" cap="all" spc="54" dirty="0">
                <a:solidFill>
                  <a:schemeClr val="tx2"/>
                </a:solidFill>
                <a:latin typeface="Futura Std Heavy" panose="020B0502020204020303" pitchFamily="34" charset="77"/>
              </a:rPr>
              <a:t>Apprenticeship employer panel</a:t>
            </a:r>
          </a:p>
          <a:p>
            <a:pPr algn="ctr">
              <a:lnSpc>
                <a:spcPts val="3467"/>
              </a:lnSpc>
            </a:pPr>
            <a:r>
              <a:rPr lang="en-US" sz="2000" b="1" cap="all" spc="54" dirty="0">
                <a:solidFill>
                  <a:schemeClr val="accent1"/>
                </a:solidFill>
                <a:latin typeface="Futura Std Heavy" panose="020B0502020204020303" pitchFamily="34" charset="77"/>
              </a:rPr>
              <a:t>11/12/24</a:t>
            </a:r>
          </a:p>
        </p:txBody>
      </p:sp>
      <p:pic>
        <p:nvPicPr>
          <p:cNvPr id="3" name="Picture 2" descr="A picture containing text&#10;&#10;Description automatically generated">
            <a:extLst>
              <a:ext uri="{FF2B5EF4-FFF2-40B4-BE49-F238E27FC236}">
                <a16:creationId xmlns:a16="http://schemas.microsoft.com/office/drawing/2014/main" id="{A08B0CB6-22BE-4074-BEB1-559449EC45B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06480" y="2125639"/>
            <a:ext cx="5131039" cy="2917280"/>
          </a:xfrm>
          <a:prstGeom prst="rect">
            <a:avLst/>
          </a:prstGeom>
        </p:spPr>
      </p:pic>
      <p:pic>
        <p:nvPicPr>
          <p:cNvPr id="15" name="Picture 2">
            <a:extLst>
              <a:ext uri="{FF2B5EF4-FFF2-40B4-BE49-F238E27FC236}">
                <a16:creationId xmlns:a16="http://schemas.microsoft.com/office/drawing/2014/main" id="{0AF5CA38-B7A6-4AEC-A65D-BA7A7858FB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3689" y="5514451"/>
            <a:ext cx="2184643" cy="61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09E57C7-AFBC-F142-DBF6-7BE6E93206D1}"/>
              </a:ext>
            </a:extLst>
          </p:cNvPr>
          <p:cNvSpPr txBox="1"/>
          <p:nvPr/>
        </p:nvSpPr>
        <p:spPr>
          <a:xfrm>
            <a:off x="287536" y="5464681"/>
            <a:ext cx="6376153" cy="392543"/>
          </a:xfrm>
          <a:prstGeom prst="rect">
            <a:avLst/>
          </a:prstGeom>
          <a:noFill/>
        </p:spPr>
        <p:txBody>
          <a:bodyPr wrap="square" lIns="0" tIns="0" rIns="0" bIns="0" rtlCol="0">
            <a:spAutoFit/>
          </a:bodyPr>
          <a:lstStyle/>
          <a:p>
            <a:pPr>
              <a:lnSpc>
                <a:spcPts val="3467"/>
              </a:lnSpc>
            </a:pPr>
            <a:r>
              <a:rPr lang="en-US" sz="2000" b="1" cap="all" spc="54" dirty="0">
                <a:solidFill>
                  <a:schemeClr val="tx2"/>
                </a:solidFill>
                <a:latin typeface="Futura Std Heavy" panose="020B0502020204020303" pitchFamily="34" charset="77"/>
              </a:rPr>
              <a:t>National Apprenticeship week 2024</a:t>
            </a:r>
          </a:p>
        </p:txBody>
      </p:sp>
    </p:spTree>
    <p:custDataLst>
      <p:tags r:id="rId1"/>
    </p:custDataLst>
    <p:extLst>
      <p:ext uri="{BB962C8B-B14F-4D97-AF65-F5344CB8AC3E}">
        <p14:creationId xmlns:p14="http://schemas.microsoft.com/office/powerpoint/2010/main" val="114043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 presetClass="entr" presetSubtype="4" fill="hold" grpId="0" nodeType="afterEffect" nodePh="1">
                                  <p:stCondLst>
                                    <p:cond delay="0"/>
                                  </p:stCondLst>
                                  <p:endCondLst>
                                    <p:cond evt="begin" delay="0">
                                      <p:tn val="11"/>
                                    </p:cond>
                                  </p:end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714283" y="1429139"/>
            <a:ext cx="3715425" cy="1737215"/>
          </a:xfrm>
        </p:spPr>
        <p:txBody>
          <a:bodyPr/>
          <a:lstStyle/>
          <a:p>
            <a:pPr algn="ctr"/>
            <a:r>
              <a:rPr lang="en-US" sz="5400" dirty="0">
                <a:solidFill>
                  <a:schemeClr val="tx2"/>
                </a:solidFill>
                <a:cs typeface="+mn-cs"/>
              </a:rPr>
              <a:t>Welcome!</a:t>
            </a:r>
          </a:p>
          <a:p>
            <a:pPr algn="ctr"/>
            <a:endParaRPr lang="en-US" sz="1200" dirty="0">
              <a:solidFill>
                <a:schemeClr val="tx2"/>
              </a:solidFill>
              <a:cs typeface="+mn-cs"/>
            </a:endParaRPr>
          </a:p>
          <a:p>
            <a:pPr algn="ctr"/>
            <a:r>
              <a:rPr lang="en-US" sz="5400" dirty="0">
                <a:solidFill>
                  <a:schemeClr val="tx2"/>
                </a:solidFill>
                <a:cs typeface="+mn-cs"/>
              </a:rPr>
              <a:t>Time for a </a:t>
            </a:r>
          </a:p>
          <a:p>
            <a:pPr algn="ctr"/>
            <a:r>
              <a:rPr lang="en-US" sz="5400" dirty="0">
                <a:solidFill>
                  <a:schemeClr val="tx2"/>
                </a:solidFill>
                <a:cs typeface="+mn-cs"/>
              </a:rPr>
              <a:t>brief poll  </a:t>
            </a:r>
          </a:p>
          <a:p>
            <a:pPr algn="ctr"/>
            <a:endParaRPr lang="en-US" sz="2800" dirty="0">
              <a:solidFill>
                <a:schemeClr val="tx2"/>
              </a:solidFill>
              <a:cs typeface="+mn-cs"/>
            </a:endParaRPr>
          </a:p>
        </p:txBody>
      </p:sp>
      <p:sp>
        <p:nvSpPr>
          <p:cNvPr id="6" name="Text Placeholder 5">
            <a:extLst>
              <a:ext uri="{FF2B5EF4-FFF2-40B4-BE49-F238E27FC236}">
                <a16:creationId xmlns:a16="http://schemas.microsoft.com/office/drawing/2014/main" id="{785491CD-AD04-8ABF-2CF9-9518165ED196}"/>
              </a:ext>
            </a:extLst>
          </p:cNvPr>
          <p:cNvSpPr>
            <a:spLocks noGrp="1"/>
          </p:cNvSpPr>
          <p:nvPr>
            <p:ph type="body" sz="quarter" idx="11"/>
          </p:nvPr>
        </p:nvSpPr>
        <p:spPr/>
        <p:txBody>
          <a:bodyPr/>
          <a:lstStyle/>
          <a:p>
            <a:r>
              <a:rPr lang="en-US" dirty="0"/>
              <a:t>\</a:t>
            </a:r>
          </a:p>
          <a:p>
            <a:endParaRPr lang="en-US" dirty="0"/>
          </a:p>
        </p:txBody>
      </p:sp>
      <p:pic>
        <p:nvPicPr>
          <p:cNvPr id="7" name="Graphic 6" descr="Bar chart with solid fill">
            <a:extLst>
              <a:ext uri="{FF2B5EF4-FFF2-40B4-BE49-F238E27FC236}">
                <a16:creationId xmlns:a16="http://schemas.microsoft.com/office/drawing/2014/main" id="{51A37374-1C71-FAFA-C6B4-6DD787BF86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55972" y="4041843"/>
            <a:ext cx="2209833" cy="2209833"/>
          </a:xfrm>
          <a:prstGeom prst="rect">
            <a:avLst/>
          </a:prstGeom>
        </p:spPr>
      </p:pic>
    </p:spTree>
    <p:extLst>
      <p:ext uri="{BB962C8B-B14F-4D97-AF65-F5344CB8AC3E}">
        <p14:creationId xmlns:p14="http://schemas.microsoft.com/office/powerpoint/2010/main" val="3694210372"/>
      </p:ext>
    </p:extLst>
  </p:cSld>
  <p:clrMapOvr>
    <a:masterClrMapping/>
  </p:clrMapOvr>
  <p:transition spd="slow" advClick="0" advTm="300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92930" y="835412"/>
            <a:ext cx="7953374" cy="511013"/>
          </a:xfrm>
        </p:spPr>
        <p:txBody>
          <a:bodyPr/>
          <a:lstStyle/>
          <a:p>
            <a:r>
              <a:rPr lang="en-US" sz="2800" dirty="0">
                <a:solidFill>
                  <a:schemeClr val="tx2"/>
                </a:solidFill>
                <a:cs typeface="+mn-cs"/>
              </a:rPr>
              <a:t>About apprenticeship Illinois:</a:t>
            </a:r>
          </a:p>
          <a:p>
            <a:endParaRPr lang="en-US" sz="2800" dirty="0">
              <a:solidFill>
                <a:schemeClr val="tx2"/>
              </a:solidFill>
              <a:cs typeface="+mn-cs"/>
            </a:endParaRPr>
          </a:p>
        </p:txBody>
      </p:sp>
      <p:sp>
        <p:nvSpPr>
          <p:cNvPr id="6" name="Text Placeholder 2">
            <a:extLst>
              <a:ext uri="{FF2B5EF4-FFF2-40B4-BE49-F238E27FC236}">
                <a16:creationId xmlns:a16="http://schemas.microsoft.com/office/drawing/2014/main" id="{BE4579CC-02D4-DBFB-6520-E94A79D54AA3}"/>
              </a:ext>
            </a:extLst>
          </p:cNvPr>
          <p:cNvSpPr>
            <a:spLocks noGrp="1"/>
          </p:cNvSpPr>
          <p:nvPr>
            <p:ph type="body" sz="quarter" idx="11"/>
          </p:nvPr>
        </p:nvSpPr>
        <p:spPr>
          <a:xfrm>
            <a:off x="292930" y="1459150"/>
            <a:ext cx="6331606" cy="4669277"/>
          </a:xfrm>
        </p:spPr>
        <p:txBody>
          <a:bodyPr>
            <a:noAutofit/>
          </a:bodyPr>
          <a:lstStyle/>
          <a:p>
            <a:pPr marL="342900" indent="-342900">
              <a:lnSpc>
                <a:spcPct val="100000"/>
              </a:lnSpc>
              <a:spcAft>
                <a:spcPts val="1200"/>
              </a:spcAft>
            </a:pPr>
            <a:r>
              <a:rPr lang="en-US" sz="2400" b="1" dirty="0">
                <a:latin typeface="Futura Std Book" panose="020B0502020204020303"/>
              </a:rPr>
              <a:t>Our Regional Specialists will…</a:t>
            </a:r>
            <a:endParaRPr lang="en-US" sz="2400" dirty="0">
              <a:latin typeface="Futura Std Book" panose="020B0502020204020303"/>
            </a:endParaRPr>
          </a:p>
          <a:p>
            <a:pPr marL="742950" marR="0" lvl="1" indent="-285750">
              <a:spcBef>
                <a:spcPts val="0"/>
              </a:spcBef>
              <a:spcAft>
                <a:spcPts val="1200"/>
              </a:spcAft>
              <a:buFont typeface="Courier New" panose="02070309020205020404" pitchFamily="49" charset="0"/>
              <a:buChar char="o"/>
            </a:pPr>
            <a:r>
              <a:rPr lang="en-US" dirty="0">
                <a:latin typeface="Futura Std Book" panose="020B0502020204020303"/>
                <a:ea typeface="Times New Roman" panose="02020603050405020304" pitchFamily="18" charset="0"/>
                <a:cs typeface="Calibri" panose="020F0502020204030204" pitchFamily="34" charset="0"/>
              </a:rPr>
              <a:t>Conduct in-person and virtual apprenticeship outreach through events and employer consultations</a:t>
            </a:r>
          </a:p>
          <a:p>
            <a:pPr marL="742950" marR="0" lvl="1" indent="-285750">
              <a:spcBef>
                <a:spcPts val="0"/>
              </a:spcBef>
              <a:spcAft>
                <a:spcPts val="1200"/>
              </a:spcAft>
              <a:buFont typeface="Courier New" panose="02070309020205020404" pitchFamily="49" charset="0"/>
              <a:buChar char="o"/>
            </a:pPr>
            <a:r>
              <a:rPr lang="en-US" dirty="0">
                <a:latin typeface="Futura Std Book" panose="020B0502020204020303"/>
                <a:ea typeface="Times New Roman" panose="02020603050405020304" pitchFamily="18" charset="0"/>
                <a:cs typeface="Calibri" panose="020F0502020204030204" pitchFamily="34" charset="0"/>
              </a:rPr>
              <a:t>Receive and pursue referrals received to the Apprenticeship Illinois website</a:t>
            </a:r>
          </a:p>
          <a:p>
            <a:pPr marL="742950" marR="0" lvl="1" indent="-285750">
              <a:spcBef>
                <a:spcPts val="0"/>
              </a:spcBef>
              <a:spcAft>
                <a:spcPts val="1200"/>
              </a:spcAft>
              <a:buFont typeface="Courier New" panose="02070309020205020404" pitchFamily="49" charset="0"/>
              <a:buChar char="o"/>
            </a:pPr>
            <a:r>
              <a:rPr lang="en-US" dirty="0">
                <a:latin typeface="Futura Std Book" panose="020B0502020204020303"/>
                <a:ea typeface="Times New Roman" panose="02020603050405020304" pitchFamily="18" charset="0"/>
                <a:cs typeface="Calibri" panose="020F0502020204030204" pitchFamily="34" charset="0"/>
              </a:rPr>
              <a:t>Work with employers to fully develop and register their apprenticeship programs from start to finish</a:t>
            </a:r>
          </a:p>
          <a:p>
            <a:pPr marL="742950" marR="0" lvl="1" indent="-285750">
              <a:spcBef>
                <a:spcPts val="0"/>
              </a:spcBef>
              <a:spcAft>
                <a:spcPts val="1200"/>
              </a:spcAft>
              <a:buFont typeface="Courier New" panose="02070309020205020404" pitchFamily="49" charset="0"/>
              <a:buChar char="o"/>
            </a:pPr>
            <a:r>
              <a:rPr lang="en-US" dirty="0">
                <a:latin typeface="Futura Std Book" panose="020B0502020204020303"/>
                <a:ea typeface="Times New Roman" panose="02020603050405020304" pitchFamily="18" charset="0"/>
                <a:cs typeface="Calibri" panose="020F0502020204030204" pitchFamily="34" charset="0"/>
              </a:rPr>
              <a:t>Connect employers to intermediary partners and other applicable services</a:t>
            </a:r>
          </a:p>
          <a:p>
            <a:pPr marL="1200150" lvl="2" indent="-285750">
              <a:spcBef>
                <a:spcPts val="0"/>
              </a:spcBef>
              <a:spcAft>
                <a:spcPts val="1200"/>
              </a:spcAft>
              <a:buFont typeface="Courier New" panose="02070309020205020404" pitchFamily="49" charset="0"/>
              <a:buChar char="o"/>
            </a:pPr>
            <a:endParaRPr lang="en-US" dirty="0">
              <a:latin typeface="Futura Std Book" panose="020B0502020204020303"/>
              <a:ea typeface="Times New Roman" panose="02020603050405020304" pitchFamily="18" charset="0"/>
              <a:cs typeface="Calibri" panose="020F0502020204030204" pitchFamily="34" charset="0"/>
            </a:endParaRPr>
          </a:p>
          <a:p>
            <a:pPr marL="1200150" lvl="2" indent="-285750">
              <a:spcBef>
                <a:spcPts val="0"/>
              </a:spcBef>
              <a:spcAft>
                <a:spcPts val="1200"/>
              </a:spcAft>
              <a:buFont typeface="Courier New" panose="02070309020205020404" pitchFamily="49" charset="0"/>
              <a:buChar char="o"/>
            </a:pPr>
            <a:endParaRPr lang="en-US" dirty="0">
              <a:effectLst/>
              <a:latin typeface="Futura Std Book" panose="020B0502020204020303"/>
              <a:ea typeface="Times New Roman" panose="02020603050405020304" pitchFamily="18" charset="0"/>
              <a:cs typeface="Calibri" panose="020F0502020204030204" pitchFamily="34" charset="0"/>
            </a:endParaRPr>
          </a:p>
          <a:p>
            <a:pPr marL="457200" marR="0" lvl="1" indent="0">
              <a:spcBef>
                <a:spcPts val="0"/>
              </a:spcBef>
              <a:spcAft>
                <a:spcPts val="0"/>
              </a:spcAft>
              <a:buNone/>
            </a:pPr>
            <a:r>
              <a:rPr lang="en-US" sz="1800" dirty="0">
                <a:effectLst/>
                <a:latin typeface="Futura Std Book" panose="020B0502020204020303"/>
                <a:ea typeface="Calibri" panose="020F0502020204030204" pitchFamily="34" charset="0"/>
                <a:cs typeface="Times New Roman" panose="02020603050405020304" pitchFamily="18" charset="0"/>
              </a:rPr>
              <a:t>	</a:t>
            </a:r>
            <a:endParaRPr lang="en-US" dirty="0">
              <a:effectLst/>
              <a:latin typeface="Futura Std Book" panose="020B0502020204020303"/>
              <a:ea typeface="Calibri" panose="020F0502020204030204" pitchFamily="34" charset="0"/>
            </a:endParaRPr>
          </a:p>
          <a:p>
            <a:pPr marL="457200" marR="0" lvl="1" indent="0">
              <a:spcBef>
                <a:spcPts val="0"/>
              </a:spcBef>
              <a:spcAft>
                <a:spcPts val="0"/>
              </a:spcAft>
              <a:buNone/>
            </a:pPr>
            <a:endParaRPr lang="en-US" dirty="0">
              <a:effectLst/>
              <a:latin typeface="Futura Std Book" panose="020B0502020204020303"/>
              <a:ea typeface="Calibri" panose="020F0502020204030204" pitchFamily="34" charset="0"/>
            </a:endParaRPr>
          </a:p>
          <a:p>
            <a:pPr>
              <a:lnSpc>
                <a:spcPct val="100000"/>
              </a:lnSpc>
              <a:spcAft>
                <a:spcPts val="3000"/>
              </a:spcAft>
            </a:pPr>
            <a:r>
              <a:rPr lang="en-US" sz="2400" dirty="0">
                <a:latin typeface="Futura Std Book" panose="020B0502020204020303"/>
              </a:rPr>
              <a:t>	</a:t>
            </a:r>
          </a:p>
        </p:txBody>
      </p:sp>
      <p:pic>
        <p:nvPicPr>
          <p:cNvPr id="4" name="Graphic 3" descr="Social network with solid fill">
            <a:extLst>
              <a:ext uri="{FF2B5EF4-FFF2-40B4-BE49-F238E27FC236}">
                <a16:creationId xmlns:a16="http://schemas.microsoft.com/office/drawing/2014/main" id="{7416F490-40FE-75BF-B43D-48085114EB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38515" y="2916922"/>
            <a:ext cx="2201203" cy="2201203"/>
          </a:xfrm>
          <a:prstGeom prst="rect">
            <a:avLst/>
          </a:prstGeom>
        </p:spPr>
      </p:pic>
    </p:spTree>
    <p:extLst>
      <p:ext uri="{BB962C8B-B14F-4D97-AF65-F5344CB8AC3E}">
        <p14:creationId xmlns:p14="http://schemas.microsoft.com/office/powerpoint/2010/main" val="3184087889"/>
      </p:ext>
    </p:extLst>
  </p:cSld>
  <p:clrMapOvr>
    <a:masterClrMapping/>
  </p:clrMapOvr>
  <p:transition spd="slow" advClick="0" advTm="3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3578D-6505-E194-BA1E-2D877B651387}"/>
              </a:ext>
            </a:extLst>
          </p:cNvPr>
          <p:cNvSpPr>
            <a:spLocks noGrp="1"/>
          </p:cNvSpPr>
          <p:nvPr>
            <p:ph type="title"/>
          </p:nvPr>
        </p:nvSpPr>
        <p:spPr>
          <a:xfrm>
            <a:off x="222250" y="816294"/>
            <a:ext cx="7886700" cy="973594"/>
          </a:xfrm>
        </p:spPr>
        <p:txBody>
          <a:bodyPr>
            <a:noAutofit/>
          </a:bodyPr>
          <a:lstStyle/>
          <a:p>
            <a:br>
              <a:rPr lang="en-US" sz="2800" b="1" dirty="0">
                <a:solidFill>
                  <a:srgbClr val="002060"/>
                </a:solidFill>
                <a:latin typeface="Futura Std Heavy"/>
                <a:ea typeface="Arial" panose="020B0604020202020204" pitchFamily="34" charset="0"/>
              </a:rPr>
            </a:br>
            <a:r>
              <a:rPr lang="en-US" sz="2800" b="1" dirty="0">
                <a:solidFill>
                  <a:srgbClr val="002060"/>
                </a:solidFill>
                <a:latin typeface="Futura Std Heavy"/>
              </a:rPr>
              <a:t>APPRENTICESHIP ILLINOIS COMMITTEE</a:t>
            </a:r>
          </a:p>
        </p:txBody>
      </p:sp>
      <p:sp>
        <p:nvSpPr>
          <p:cNvPr id="3" name="Content Placeholder 2">
            <a:extLst>
              <a:ext uri="{FF2B5EF4-FFF2-40B4-BE49-F238E27FC236}">
                <a16:creationId xmlns:a16="http://schemas.microsoft.com/office/drawing/2014/main" id="{A939CD32-A7B3-0A6A-D6DE-DBD507A377E5}"/>
              </a:ext>
            </a:extLst>
          </p:cNvPr>
          <p:cNvSpPr>
            <a:spLocks noGrp="1"/>
          </p:cNvSpPr>
          <p:nvPr>
            <p:ph idx="1"/>
          </p:nvPr>
        </p:nvSpPr>
        <p:spPr>
          <a:xfrm>
            <a:off x="222250" y="1789888"/>
            <a:ext cx="8820150" cy="4650651"/>
          </a:xfrm>
        </p:spPr>
        <p:txBody>
          <a:bodyPr>
            <a:normAutofit fontScale="92500" lnSpcReduction="10000"/>
          </a:bodyPr>
          <a:lstStyle/>
          <a:p>
            <a:pPr marL="0" indent="0">
              <a:lnSpc>
                <a:spcPct val="110000"/>
              </a:lnSpc>
              <a:spcBef>
                <a:spcPts val="0"/>
              </a:spcBef>
              <a:buNone/>
            </a:pPr>
            <a:r>
              <a:rPr lang="en-US" sz="2000" dirty="0"/>
              <a:t>The Apprenticeship Illinois Committee (AIC) is one of four content-focused Illinois Workforce Innovation Board (IWIB) committees.</a:t>
            </a:r>
          </a:p>
          <a:p>
            <a:pPr marL="0" indent="0">
              <a:lnSpc>
                <a:spcPct val="110000"/>
              </a:lnSpc>
              <a:spcBef>
                <a:spcPts val="0"/>
              </a:spcBef>
              <a:buNone/>
            </a:pPr>
            <a:endParaRPr lang="en-US" sz="1200" dirty="0"/>
          </a:p>
          <a:p>
            <a:pPr marL="0" indent="0">
              <a:lnSpc>
                <a:spcPct val="110000"/>
              </a:lnSpc>
              <a:spcBef>
                <a:spcPts val="0"/>
              </a:spcBef>
              <a:buNone/>
            </a:pPr>
            <a:r>
              <a:rPr lang="en-US" sz="2000" dirty="0"/>
              <a:t>The chair, Daniel Serota, is a member of the IWIB.</a:t>
            </a:r>
          </a:p>
          <a:p>
            <a:pPr marL="0" indent="0">
              <a:lnSpc>
                <a:spcPct val="110000"/>
              </a:lnSpc>
              <a:spcBef>
                <a:spcPts val="0"/>
              </a:spcBef>
              <a:buNone/>
            </a:pPr>
            <a:endParaRPr lang="en-US" sz="1200" dirty="0"/>
          </a:p>
          <a:p>
            <a:pPr marL="0" indent="0">
              <a:lnSpc>
                <a:spcPct val="110000"/>
              </a:lnSpc>
              <a:spcBef>
                <a:spcPts val="0"/>
              </a:spcBef>
              <a:buNone/>
            </a:pPr>
            <a:r>
              <a:rPr lang="en-US" sz="2000" dirty="0"/>
              <a:t>Other members of this committee do not have to be appointed by the Governor and can be invited by the chair.</a:t>
            </a:r>
          </a:p>
          <a:p>
            <a:pPr marL="0" indent="0">
              <a:lnSpc>
                <a:spcPct val="110000"/>
              </a:lnSpc>
              <a:spcBef>
                <a:spcPts val="0"/>
              </a:spcBef>
              <a:buNone/>
            </a:pPr>
            <a:endParaRPr lang="en-US" sz="1200" dirty="0"/>
          </a:p>
          <a:p>
            <a:pPr marL="0" indent="0">
              <a:lnSpc>
                <a:spcPct val="110000"/>
              </a:lnSpc>
              <a:spcBef>
                <a:spcPts val="0"/>
              </a:spcBef>
              <a:buNone/>
            </a:pPr>
            <a:r>
              <a:rPr lang="en-US" sz="2000" dirty="0"/>
              <a:t>There are typically 20 voting members of this committee.</a:t>
            </a:r>
          </a:p>
          <a:p>
            <a:pPr marL="0" indent="0">
              <a:lnSpc>
                <a:spcPct val="110000"/>
              </a:lnSpc>
              <a:spcBef>
                <a:spcPts val="0"/>
              </a:spcBef>
              <a:buNone/>
            </a:pPr>
            <a:endParaRPr lang="en-US" sz="1200" dirty="0"/>
          </a:p>
          <a:p>
            <a:pPr marL="0" indent="0">
              <a:lnSpc>
                <a:spcPct val="110000"/>
              </a:lnSpc>
              <a:spcBef>
                <a:spcPts val="0"/>
              </a:spcBef>
              <a:buNone/>
            </a:pPr>
            <a:r>
              <a:rPr lang="en-US" sz="2000" dirty="0"/>
              <a:t>The committee focuses on providing leadership on:</a:t>
            </a:r>
          </a:p>
          <a:p>
            <a:pPr marL="457200" indent="-457200">
              <a:lnSpc>
                <a:spcPct val="110000"/>
              </a:lnSpc>
              <a:spcBef>
                <a:spcPts val="0"/>
              </a:spcBef>
              <a:buFont typeface="+mj-lt"/>
              <a:buAutoNum type="arabicPeriod"/>
            </a:pPr>
            <a:r>
              <a:rPr lang="en-US" sz="2000" dirty="0"/>
              <a:t>Expanding apprenticeships geographically and to new industries.</a:t>
            </a:r>
          </a:p>
          <a:p>
            <a:pPr marL="457200" indent="-457200">
              <a:lnSpc>
                <a:spcPct val="110000"/>
              </a:lnSpc>
              <a:spcBef>
                <a:spcPts val="0"/>
              </a:spcBef>
              <a:buFont typeface="+mj-lt"/>
              <a:buAutoNum type="arabicPeriod"/>
            </a:pPr>
            <a:r>
              <a:rPr lang="en-US" sz="2000" dirty="0"/>
              <a:t>Increasing diversity, equity, and inclusion in apprenticeship.</a:t>
            </a:r>
          </a:p>
          <a:p>
            <a:pPr marL="457200" indent="-457200">
              <a:lnSpc>
                <a:spcPct val="110000"/>
              </a:lnSpc>
              <a:spcBef>
                <a:spcPts val="0"/>
              </a:spcBef>
              <a:buFont typeface="+mj-lt"/>
              <a:buAutoNum type="arabicPeriod"/>
            </a:pPr>
            <a:r>
              <a:rPr lang="en-US" sz="2000" dirty="0"/>
              <a:t>Formalizing statewide apprenticeship coordination across partnering state agencies.</a:t>
            </a:r>
          </a:p>
          <a:p>
            <a:pPr marL="457200" indent="-457200">
              <a:lnSpc>
                <a:spcPct val="110000"/>
              </a:lnSpc>
              <a:spcBef>
                <a:spcPts val="0"/>
              </a:spcBef>
              <a:buFont typeface="+mj-lt"/>
              <a:buAutoNum type="arabicPeriod"/>
            </a:pPr>
            <a:r>
              <a:rPr lang="en-US" sz="2000" dirty="0"/>
              <a:t>Growing statewide capacity to provide apprenticeship opportunities to career seekers and businesses.</a:t>
            </a:r>
          </a:p>
        </p:txBody>
      </p:sp>
    </p:spTree>
    <p:extLst>
      <p:ext uri="{BB962C8B-B14F-4D97-AF65-F5344CB8AC3E}">
        <p14:creationId xmlns:p14="http://schemas.microsoft.com/office/powerpoint/2010/main" val="159969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3578D-6505-E194-BA1E-2D877B651387}"/>
              </a:ext>
            </a:extLst>
          </p:cNvPr>
          <p:cNvSpPr>
            <a:spLocks noGrp="1"/>
          </p:cNvSpPr>
          <p:nvPr>
            <p:ph type="title"/>
          </p:nvPr>
        </p:nvSpPr>
        <p:spPr>
          <a:xfrm>
            <a:off x="338171" y="1258776"/>
            <a:ext cx="7726059" cy="626666"/>
          </a:xfrm>
        </p:spPr>
        <p:txBody>
          <a:bodyPr>
            <a:normAutofit fontScale="90000"/>
          </a:bodyPr>
          <a:lstStyle/>
          <a:p>
            <a:r>
              <a:rPr lang="en-US" sz="3150" b="1" dirty="0">
                <a:solidFill>
                  <a:srgbClr val="002060"/>
                </a:solidFill>
                <a:latin typeface="Futura Std Heavy" panose="020B0502020204020303"/>
              </a:rPr>
              <a:t>AIC MARKETING WORKGROUP (AIC MWG)</a:t>
            </a:r>
            <a:br>
              <a:rPr lang="en-US" sz="3150" b="1" dirty="0">
                <a:solidFill>
                  <a:srgbClr val="002060"/>
                </a:solidFill>
                <a:latin typeface="Futura Std Heavy" panose="020B0502020204020303"/>
              </a:rPr>
            </a:br>
            <a:endParaRPr lang="en-US" sz="3150" b="1" dirty="0">
              <a:solidFill>
                <a:srgbClr val="002060"/>
              </a:solidFill>
              <a:latin typeface="Futura Std Heavy" panose="020B0502020204020303"/>
            </a:endParaRPr>
          </a:p>
        </p:txBody>
      </p:sp>
      <p:sp>
        <p:nvSpPr>
          <p:cNvPr id="3" name="Content Placeholder 2">
            <a:extLst>
              <a:ext uri="{FF2B5EF4-FFF2-40B4-BE49-F238E27FC236}">
                <a16:creationId xmlns:a16="http://schemas.microsoft.com/office/drawing/2014/main" id="{A939CD32-A7B3-0A6A-D6DE-DBD507A377E5}"/>
              </a:ext>
            </a:extLst>
          </p:cNvPr>
          <p:cNvSpPr>
            <a:spLocks noGrp="1"/>
          </p:cNvSpPr>
          <p:nvPr>
            <p:ph idx="1"/>
          </p:nvPr>
        </p:nvSpPr>
        <p:spPr>
          <a:xfrm>
            <a:off x="628650" y="2304288"/>
            <a:ext cx="7886700" cy="3294936"/>
          </a:xfrm>
        </p:spPr>
        <p:txBody>
          <a:bodyPr>
            <a:normAutofit/>
          </a:bodyPr>
          <a:lstStyle/>
          <a:p>
            <a:pPr marL="257175" indent="-257175">
              <a:spcBef>
                <a:spcPts val="0"/>
              </a:spcBef>
              <a:buSzPts val="1200"/>
              <a:buFont typeface="Wingdings" pitchFamily="2" charset="2"/>
              <a:buChar char=""/>
            </a:pPr>
            <a:r>
              <a:rPr lang="en-US" sz="2400" kern="100" dirty="0">
                <a:ea typeface="Calibri" panose="020F0502020204030204" pitchFamily="34" charset="0"/>
                <a:cs typeface="Times New Roman" panose="02020603050405020304" pitchFamily="18" charset="0"/>
              </a:rPr>
              <a:t>Educate various stakeholders and raise awareness on the benefits of apprenticeships and work-based learning programs.</a:t>
            </a:r>
          </a:p>
          <a:p>
            <a:pPr marL="0" indent="0">
              <a:spcBef>
                <a:spcPts val="0"/>
              </a:spcBef>
              <a:buSzPts val="1200"/>
              <a:buNone/>
            </a:pPr>
            <a:endParaRPr lang="en-US" sz="2400" dirty="0">
              <a:ea typeface="Times New Roman" panose="02020603050405020304" pitchFamily="18" charset="0"/>
              <a:cs typeface="Times New Roman" panose="02020603050405020304" pitchFamily="18" charset="0"/>
            </a:endParaRPr>
          </a:p>
          <a:p>
            <a:pPr marL="257175" indent="-257175">
              <a:spcBef>
                <a:spcPts val="0"/>
              </a:spcBef>
              <a:buSzPts val="1200"/>
              <a:buFont typeface="Wingdings" pitchFamily="2" charset="2"/>
              <a:buChar char=""/>
            </a:pPr>
            <a:r>
              <a:rPr lang="en-US" sz="2400" kern="100" dirty="0">
                <a:ea typeface="Calibri" panose="020F0502020204030204" pitchFamily="34" charset="0"/>
                <a:cs typeface="Times New Roman" panose="02020603050405020304" pitchFamily="18" charset="0"/>
              </a:rPr>
              <a:t>Organize events and marketing around National Apprenticeship Week.</a:t>
            </a:r>
            <a:endParaRPr lang="en-US" sz="2400" dirty="0"/>
          </a:p>
        </p:txBody>
      </p:sp>
    </p:spTree>
    <p:extLst>
      <p:ext uri="{BB962C8B-B14F-4D97-AF65-F5344CB8AC3E}">
        <p14:creationId xmlns:p14="http://schemas.microsoft.com/office/powerpoint/2010/main" val="181790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EF135-3EBB-8DED-3C16-E6398C5DCD7C}"/>
              </a:ext>
            </a:extLst>
          </p:cNvPr>
          <p:cNvSpPr>
            <a:spLocks noGrp="1"/>
          </p:cNvSpPr>
          <p:nvPr>
            <p:ph type="title"/>
          </p:nvPr>
        </p:nvSpPr>
        <p:spPr>
          <a:xfrm>
            <a:off x="0" y="544749"/>
            <a:ext cx="6260123" cy="1663430"/>
          </a:xfrm>
        </p:spPr>
        <p:txBody>
          <a:bodyPr anchor="b">
            <a:normAutofit fontScale="90000"/>
          </a:bodyPr>
          <a:lstStyle/>
          <a:p>
            <a:pPr algn="ctr"/>
            <a:r>
              <a:rPr lang="en-US" sz="3150" b="1" dirty="0">
                <a:solidFill>
                  <a:srgbClr val="002060"/>
                </a:solidFill>
                <a:latin typeface="Futura Std Heavy" panose="020B0502020204020303"/>
              </a:rPr>
              <a:t>NATIONAL APPRENTICESHIP WEEK</a:t>
            </a:r>
            <a:br>
              <a:rPr lang="en-US" sz="3150" b="1" dirty="0">
                <a:solidFill>
                  <a:srgbClr val="002060"/>
                </a:solidFill>
                <a:latin typeface="Futura Std Heavy" panose="020B0502020204020303"/>
              </a:rPr>
            </a:br>
            <a:r>
              <a:rPr lang="en-US" sz="2700" b="1" i="1" dirty="0">
                <a:solidFill>
                  <a:srgbClr val="002060"/>
                </a:solidFill>
                <a:latin typeface="Futura Std Heavy" panose="020B0502020204020303"/>
              </a:rPr>
              <a:t>       aka NAW</a:t>
            </a:r>
            <a:br>
              <a:rPr lang="en-US" sz="3150" b="1" dirty="0">
                <a:solidFill>
                  <a:srgbClr val="002060"/>
                </a:solidFill>
                <a:latin typeface="Futura Std Heavy" panose="020B0502020204020303"/>
              </a:rPr>
            </a:br>
            <a:r>
              <a:rPr lang="en-US" sz="3150" b="1" dirty="0">
                <a:solidFill>
                  <a:srgbClr val="002060"/>
                </a:solidFill>
                <a:latin typeface="Futura Std Heavy" panose="020B0502020204020303"/>
              </a:rPr>
              <a:t>10-YEAR ANNIVERSARY</a:t>
            </a:r>
          </a:p>
        </p:txBody>
      </p:sp>
      <p:sp>
        <p:nvSpPr>
          <p:cNvPr id="3" name="Content Placeholder 2">
            <a:extLst>
              <a:ext uri="{FF2B5EF4-FFF2-40B4-BE49-F238E27FC236}">
                <a16:creationId xmlns:a16="http://schemas.microsoft.com/office/drawing/2014/main" id="{2E8C3216-81A2-1175-3989-40C7982AB8E5}"/>
              </a:ext>
            </a:extLst>
          </p:cNvPr>
          <p:cNvSpPr>
            <a:spLocks noGrp="1"/>
          </p:cNvSpPr>
          <p:nvPr>
            <p:ph idx="1"/>
          </p:nvPr>
        </p:nvSpPr>
        <p:spPr>
          <a:xfrm>
            <a:off x="230974" y="2642681"/>
            <a:ext cx="8843899" cy="3670570"/>
          </a:xfrm>
        </p:spPr>
        <p:txBody>
          <a:bodyPr anchor="t">
            <a:normAutofit/>
          </a:bodyPr>
          <a:lstStyle/>
          <a:p>
            <a:pPr>
              <a:spcAft>
                <a:spcPts val="1200"/>
              </a:spcAft>
            </a:pPr>
            <a:r>
              <a:rPr lang="en-US" sz="2400" dirty="0"/>
              <a:t>2024 Theme:</a:t>
            </a:r>
            <a:r>
              <a:rPr lang="en-US" sz="2400" b="1" dirty="0"/>
              <a:t> 10 Years of Engagement, Expansion, and Innovation!</a:t>
            </a:r>
          </a:p>
          <a:p>
            <a:pPr>
              <a:spcAft>
                <a:spcPts val="1200"/>
              </a:spcAft>
            </a:pPr>
            <a:r>
              <a:rPr lang="en-US" sz="2400" dirty="0"/>
              <a:t>ApprenticeshipUSA Partners</a:t>
            </a:r>
          </a:p>
          <a:p>
            <a:pPr>
              <a:spcAft>
                <a:spcPts val="1200"/>
              </a:spcAft>
            </a:pPr>
            <a:r>
              <a:rPr lang="en-US" sz="2400" dirty="0"/>
              <a:t>Established – </a:t>
            </a:r>
            <a:r>
              <a:rPr lang="en-US" sz="2400" b="1" dirty="0"/>
              <a:t>2015</a:t>
            </a:r>
          </a:p>
          <a:p>
            <a:pPr>
              <a:spcAft>
                <a:spcPts val="1200"/>
              </a:spcAft>
            </a:pPr>
            <a:r>
              <a:rPr lang="en-US" sz="2400" dirty="0"/>
              <a:t>10,000 events with more than 1.4 million people and issues over 1,800 proclamations in support of Registered Apprenticeship.</a:t>
            </a:r>
          </a:p>
          <a:p>
            <a:pPr>
              <a:spcAft>
                <a:spcPts val="1200"/>
              </a:spcAft>
            </a:pPr>
            <a:r>
              <a:rPr lang="en-US" sz="2300" b="1" dirty="0"/>
              <a:t>2015 – 360,000 </a:t>
            </a:r>
            <a:r>
              <a:rPr lang="en-US" sz="2300" dirty="0"/>
              <a:t>active apprentices | </a:t>
            </a:r>
            <a:r>
              <a:rPr lang="en-US" sz="2300" b="1" dirty="0"/>
              <a:t>2024 – 660,000 </a:t>
            </a:r>
            <a:r>
              <a:rPr lang="en-US" sz="2300" dirty="0"/>
              <a:t>active apprentices</a:t>
            </a:r>
          </a:p>
        </p:txBody>
      </p:sp>
      <p:pic>
        <p:nvPicPr>
          <p:cNvPr id="6" name="Picture 5" descr="A red white and blue sign&#10;&#10;Description automatically generated">
            <a:extLst>
              <a:ext uri="{FF2B5EF4-FFF2-40B4-BE49-F238E27FC236}">
                <a16:creationId xmlns:a16="http://schemas.microsoft.com/office/drawing/2014/main" id="{D6DF721B-A77D-882B-0131-C981C0506A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0935" y="3065425"/>
            <a:ext cx="4222091" cy="1302295"/>
          </a:xfrm>
          <a:prstGeom prst="rect">
            <a:avLst/>
          </a:prstGeom>
        </p:spPr>
      </p:pic>
    </p:spTree>
    <p:extLst>
      <p:ext uri="{BB962C8B-B14F-4D97-AF65-F5344CB8AC3E}">
        <p14:creationId xmlns:p14="http://schemas.microsoft.com/office/powerpoint/2010/main" val="132003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ogo of a building&#10;&#10;Description automatically generated">
            <a:extLst>
              <a:ext uri="{FF2B5EF4-FFF2-40B4-BE49-F238E27FC236}">
                <a16:creationId xmlns:a16="http://schemas.microsoft.com/office/drawing/2014/main" id="{D5E701B3-DD77-4E7B-4761-2C02CCD68A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634" y="1926153"/>
            <a:ext cx="2723690" cy="3813166"/>
          </a:xfrm>
          <a:prstGeom prst="rect">
            <a:avLst/>
          </a:prstGeom>
        </p:spPr>
      </p:pic>
      <p:pic>
        <p:nvPicPr>
          <p:cNvPr id="5" name="Picture 4" descr="A close-up of a logo&#10;&#10;Description automatically generated">
            <a:extLst>
              <a:ext uri="{FF2B5EF4-FFF2-40B4-BE49-F238E27FC236}">
                <a16:creationId xmlns:a16="http://schemas.microsoft.com/office/drawing/2014/main" id="{85BFD7F7-B9F0-DFD6-A303-ED6B9CA387A3}"/>
              </a:ext>
            </a:extLst>
          </p:cNvPr>
          <p:cNvPicPr>
            <a:picLocks noChangeAspect="1"/>
          </p:cNvPicPr>
          <p:nvPr/>
        </p:nvPicPr>
        <p:blipFill rotWithShape="1">
          <a:blip r:embed="rId3">
            <a:extLst>
              <a:ext uri="{28A0092B-C50C-407E-A947-70E740481C1C}">
                <a14:useLocalDpi xmlns:a14="http://schemas.microsoft.com/office/drawing/2010/main" val="0"/>
              </a:ext>
            </a:extLst>
          </a:blip>
          <a:srcRect l="2534" t="7773" r="7101" b="23691"/>
          <a:stretch/>
        </p:blipFill>
        <p:spPr>
          <a:xfrm>
            <a:off x="3364157" y="4028637"/>
            <a:ext cx="4882147" cy="1710682"/>
          </a:xfrm>
          <a:prstGeom prst="rect">
            <a:avLst/>
          </a:prstGeom>
        </p:spPr>
      </p:pic>
      <p:pic>
        <p:nvPicPr>
          <p:cNvPr id="7" name="Picture 6" descr="A logo for a company&#10;&#10;Description automatically generated">
            <a:extLst>
              <a:ext uri="{FF2B5EF4-FFF2-40B4-BE49-F238E27FC236}">
                <a16:creationId xmlns:a16="http://schemas.microsoft.com/office/drawing/2014/main" id="{74E93344-56FC-C64D-EA46-AD6A7575608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271" t="12092" b="13539"/>
          <a:stretch/>
        </p:blipFill>
        <p:spPr>
          <a:xfrm>
            <a:off x="3410276" y="1937191"/>
            <a:ext cx="4836028" cy="2091446"/>
          </a:xfrm>
          <a:prstGeom prst="rect">
            <a:avLst/>
          </a:prstGeom>
        </p:spPr>
      </p:pic>
      <p:sp>
        <p:nvSpPr>
          <p:cNvPr id="9" name="Text Placeholder 1">
            <a:extLst>
              <a:ext uri="{FF2B5EF4-FFF2-40B4-BE49-F238E27FC236}">
                <a16:creationId xmlns:a16="http://schemas.microsoft.com/office/drawing/2014/main" id="{CA566544-8B73-7F2F-941D-951B8313DBA2}"/>
              </a:ext>
            </a:extLst>
          </p:cNvPr>
          <p:cNvSpPr txBox="1">
            <a:spLocks/>
          </p:cNvSpPr>
          <p:nvPr/>
        </p:nvSpPr>
        <p:spPr>
          <a:xfrm>
            <a:off x="292930" y="987049"/>
            <a:ext cx="7953374" cy="511013"/>
          </a:xfrm>
          <a:prstGeom prst="rect">
            <a:avLst/>
          </a:prstGeom>
        </p:spPr>
        <p:txBody>
          <a:bodyPr vert="horz" lIns="91440" tIns="45720" rIns="91440" bIns="45720" rtlCol="0" anchor="ctr"/>
          <a:lstStyle>
            <a:defPPr>
              <a:defRPr lang="en-US"/>
            </a:defPPr>
            <a:lvl1pPr marL="0" algn="l" defTabSz="685800" rtl="0" eaLnBrk="1" latinLnBrk="0" hangingPunct="1">
              <a:defRPr sz="12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2800" b="1" dirty="0">
                <a:solidFill>
                  <a:schemeClr val="tx2"/>
                </a:solidFill>
                <a:latin typeface="Futura Std Heavy"/>
              </a:rPr>
              <a:t>TODAY’S PANEL EMPLOYERS:</a:t>
            </a:r>
          </a:p>
          <a:p>
            <a:endParaRPr lang="en-US" sz="2800" dirty="0">
              <a:solidFill>
                <a:schemeClr val="tx2"/>
              </a:solidFill>
            </a:endParaRPr>
          </a:p>
        </p:txBody>
      </p:sp>
    </p:spTree>
    <p:extLst>
      <p:ext uri="{BB962C8B-B14F-4D97-AF65-F5344CB8AC3E}">
        <p14:creationId xmlns:p14="http://schemas.microsoft.com/office/powerpoint/2010/main" val="880246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373499" y="2493445"/>
            <a:ext cx="3715425" cy="1737215"/>
          </a:xfrm>
        </p:spPr>
        <p:txBody>
          <a:bodyPr/>
          <a:lstStyle/>
          <a:p>
            <a:pPr algn="ctr"/>
            <a:r>
              <a:rPr lang="en-US" sz="11500" dirty="0">
                <a:solidFill>
                  <a:schemeClr val="tx2"/>
                </a:solidFill>
                <a:cs typeface="+mn-cs"/>
              </a:rPr>
              <a:t>Q&amp;A</a:t>
            </a:r>
          </a:p>
        </p:txBody>
      </p:sp>
      <p:sp>
        <p:nvSpPr>
          <p:cNvPr id="6" name="Text Placeholder 5">
            <a:extLst>
              <a:ext uri="{FF2B5EF4-FFF2-40B4-BE49-F238E27FC236}">
                <a16:creationId xmlns:a16="http://schemas.microsoft.com/office/drawing/2014/main" id="{785491CD-AD04-8ABF-2CF9-9518165ED196}"/>
              </a:ext>
            </a:extLst>
          </p:cNvPr>
          <p:cNvSpPr>
            <a:spLocks noGrp="1"/>
          </p:cNvSpPr>
          <p:nvPr>
            <p:ph type="body" sz="quarter" idx="11"/>
          </p:nvPr>
        </p:nvSpPr>
        <p:spPr>
          <a:xfrm>
            <a:off x="595311" y="1792585"/>
            <a:ext cx="7953374" cy="188459"/>
          </a:xfrm>
        </p:spPr>
        <p:txBody>
          <a:bodyPr/>
          <a:lstStyle/>
          <a:p>
            <a:r>
              <a:rPr lang="en-US" dirty="0"/>
              <a:t>\</a:t>
            </a:r>
          </a:p>
          <a:p>
            <a:endParaRPr lang="en-US" dirty="0"/>
          </a:p>
        </p:txBody>
      </p:sp>
      <p:pic>
        <p:nvPicPr>
          <p:cNvPr id="8" name="Graphic 7" descr="Badge Question Mark with solid fill">
            <a:extLst>
              <a:ext uri="{FF2B5EF4-FFF2-40B4-BE49-F238E27FC236}">
                <a16:creationId xmlns:a16="http://schemas.microsoft.com/office/drawing/2014/main" id="{838D64E4-6724-524B-BD7A-9D0B3A966B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70452" y="2493444"/>
            <a:ext cx="1737216" cy="1737216"/>
          </a:xfrm>
          <a:prstGeom prst="rect">
            <a:avLst/>
          </a:prstGeom>
        </p:spPr>
      </p:pic>
      <p:sp>
        <p:nvSpPr>
          <p:cNvPr id="9" name="TextBox 8">
            <a:extLst>
              <a:ext uri="{FF2B5EF4-FFF2-40B4-BE49-F238E27FC236}">
                <a16:creationId xmlns:a16="http://schemas.microsoft.com/office/drawing/2014/main" id="{BE102692-283C-D060-08FB-ADB3F712024C}"/>
              </a:ext>
            </a:extLst>
          </p:cNvPr>
          <p:cNvSpPr txBox="1"/>
          <p:nvPr/>
        </p:nvSpPr>
        <p:spPr>
          <a:xfrm>
            <a:off x="479040" y="4412320"/>
            <a:ext cx="8343947" cy="461665"/>
          </a:xfrm>
          <a:prstGeom prst="rect">
            <a:avLst/>
          </a:prstGeom>
          <a:noFill/>
        </p:spPr>
        <p:txBody>
          <a:bodyPr wrap="square" rtlCol="0">
            <a:spAutoFit/>
          </a:bodyPr>
          <a:lstStyle/>
          <a:p>
            <a:r>
              <a:rPr lang="en-US" sz="2400" b="1" i="1" dirty="0">
                <a:solidFill>
                  <a:srgbClr val="4D4D4D"/>
                </a:solidFill>
                <a:latin typeface="Futura Std Book" panose="020B0502020204020303"/>
              </a:rPr>
              <a:t>Feel free to unmute or drop your questions in the chat!</a:t>
            </a:r>
            <a:endParaRPr lang="en-US" sz="2400" i="1" dirty="0">
              <a:solidFill>
                <a:srgbClr val="4D4D4D"/>
              </a:solidFill>
            </a:endParaRPr>
          </a:p>
        </p:txBody>
      </p:sp>
    </p:spTree>
    <p:extLst>
      <p:ext uri="{BB962C8B-B14F-4D97-AF65-F5344CB8AC3E}">
        <p14:creationId xmlns:p14="http://schemas.microsoft.com/office/powerpoint/2010/main" val="1598883271"/>
      </p:ext>
    </p:extLst>
  </p:cSld>
  <p:clrMapOvr>
    <a:masterClrMapping/>
  </p:clrMapOvr>
  <p:transition spd="slow" advClick="0" advTm="3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4495AE-0326-4978-99C7-1DD1977296BC}"/>
              </a:ext>
            </a:extLst>
          </p:cNvPr>
          <p:cNvSpPr>
            <a:spLocks noGrp="1"/>
          </p:cNvSpPr>
          <p:nvPr>
            <p:ph type="body" sz="quarter" idx="10"/>
          </p:nvPr>
        </p:nvSpPr>
        <p:spPr>
          <a:xfrm>
            <a:off x="266853" y="1363732"/>
            <a:ext cx="7953374" cy="637788"/>
          </a:xfrm>
        </p:spPr>
        <p:txBody>
          <a:bodyPr/>
          <a:lstStyle/>
          <a:p>
            <a:r>
              <a:rPr lang="en-US" sz="2800" dirty="0">
                <a:solidFill>
                  <a:schemeClr val="tx2"/>
                </a:solidFill>
                <a:cs typeface="+mn-cs"/>
              </a:rPr>
              <a:t>Contact us:</a:t>
            </a:r>
          </a:p>
          <a:p>
            <a:pPr algn="ctr"/>
            <a:endParaRPr lang="en-US" sz="2800" dirty="0">
              <a:solidFill>
                <a:schemeClr val="tx2"/>
              </a:solidFill>
              <a:cs typeface="+mn-cs"/>
            </a:endParaRPr>
          </a:p>
        </p:txBody>
      </p:sp>
      <p:sp>
        <p:nvSpPr>
          <p:cNvPr id="5" name="Text Placeholder 2">
            <a:extLst>
              <a:ext uri="{FF2B5EF4-FFF2-40B4-BE49-F238E27FC236}">
                <a16:creationId xmlns:a16="http://schemas.microsoft.com/office/drawing/2014/main" id="{AFF42CEB-8F96-E0E2-6B50-F61B987F4D1A}"/>
              </a:ext>
            </a:extLst>
          </p:cNvPr>
          <p:cNvSpPr>
            <a:spLocks noGrp="1"/>
          </p:cNvSpPr>
          <p:nvPr>
            <p:ph type="body" sz="quarter" idx="11"/>
          </p:nvPr>
        </p:nvSpPr>
        <p:spPr>
          <a:xfrm>
            <a:off x="266853" y="2568103"/>
            <a:ext cx="7739011" cy="2288378"/>
          </a:xfrm>
        </p:spPr>
        <p:txBody>
          <a:bodyPr>
            <a:noAutofit/>
          </a:bodyPr>
          <a:lstStyle/>
          <a:p>
            <a:pPr marL="0" lvl="1" indent="0">
              <a:lnSpc>
                <a:spcPct val="107000"/>
              </a:lnSpc>
              <a:spcBef>
                <a:spcPts val="0"/>
              </a:spcBef>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Jennifer Foil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3"/>
              </a:rPr>
              <a:t>jfoil@niu.edu</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0" lvl="1" indent="0">
              <a:lnSpc>
                <a:spcPct val="107000"/>
              </a:lnSpc>
              <a:spcBef>
                <a:spcPts val="0"/>
              </a:spcBef>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Tony Fuhrmann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4"/>
              </a:rPr>
              <a:t>awfuhrmann@madisoncountyil.gov</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0" marR="0" lvl="1" indent="0">
              <a:lnSpc>
                <a:spcPct val="107000"/>
              </a:lnSpc>
              <a:spcBef>
                <a:spcPts val="0"/>
              </a:spcBef>
              <a:spcAft>
                <a:spcPts val="0"/>
              </a:spcAft>
              <a:buNone/>
            </a:pP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Nate Carlson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5"/>
              </a:rPr>
              <a:t>ncarlson@niu.edu</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0" marR="0" lvl="1" indent="0">
              <a:lnSpc>
                <a:spcPct val="107000"/>
              </a:lnSpc>
              <a:spcBef>
                <a:spcPts val="0"/>
              </a:spcBef>
              <a:spcAft>
                <a:spcPts val="0"/>
              </a:spcAft>
              <a:buNone/>
            </a:pPr>
            <a:r>
              <a:rPr lang="en-US" kern="100" dirty="0">
                <a:solidFill>
                  <a:srgbClr val="000000"/>
                </a:solidFill>
                <a:effectLst/>
                <a:latin typeface="Futura Std Book" panose="020B0502020204020303"/>
                <a:ea typeface="Calibri" panose="020F0502020204030204" pitchFamily="34" charset="0"/>
                <a:cs typeface="Sabon Next LT" panose="02000500000000000000" pitchFamily="2" charset="0"/>
              </a:rPr>
              <a:t>Kiersten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rPr>
              <a:t>Baer </a:t>
            </a:r>
            <a:r>
              <a:rPr lang="en-US" kern="100" dirty="0">
                <a:solidFill>
                  <a:srgbClr val="000000"/>
                </a:solidFill>
                <a:latin typeface="Futura Std Book" panose="020B0502020204020303"/>
                <a:ea typeface="Calibri" panose="020F0502020204030204" pitchFamily="34" charset="0"/>
                <a:cs typeface="Sabon Next LT" panose="02000500000000000000" pitchFamily="2" charset="0"/>
                <a:hlinkClick r:id="rId6"/>
              </a:rPr>
              <a:t>kmbaer@ilstu.edu</a:t>
            </a:r>
            <a:endParaRPr lang="en-US" kern="100" dirty="0">
              <a:solidFill>
                <a:srgbClr val="000000"/>
              </a:solidFill>
              <a:latin typeface="Futura Std Book" panose="020B0502020204020303"/>
              <a:ea typeface="Calibri" panose="020F0502020204030204" pitchFamily="34" charset="0"/>
              <a:cs typeface="Sabon Next LT" panose="02000500000000000000" pitchFamily="2" charset="0"/>
            </a:endParaRPr>
          </a:p>
          <a:p>
            <a:pPr marL="0" marR="0" lvl="1" indent="0">
              <a:lnSpc>
                <a:spcPct val="107000"/>
              </a:lnSpc>
              <a:spcBef>
                <a:spcPts val="0"/>
              </a:spcBef>
              <a:spcAft>
                <a:spcPts val="0"/>
              </a:spcAft>
              <a:buNone/>
            </a:pPr>
            <a:r>
              <a:rPr lang="en-US" sz="3200" kern="100" dirty="0">
                <a:solidFill>
                  <a:srgbClr val="000000"/>
                </a:solidFill>
                <a:effectLst/>
                <a:latin typeface="Futura Std Book" panose="020B0502020204020303"/>
                <a:ea typeface="Calibri" panose="020F0502020204030204" pitchFamily="34" charset="0"/>
                <a:cs typeface="Sabon Next LT" panose="02000500000000000000" pitchFamily="2" charset="0"/>
              </a:rPr>
              <a:t> </a:t>
            </a:r>
            <a:endParaRPr lang="en-US" sz="3200" dirty="0">
              <a:effectLst/>
              <a:latin typeface="Futura Std Book" panose="020B0502020204020303"/>
              <a:ea typeface="Calibri" panose="020F0502020204030204" pitchFamily="34" charset="0"/>
              <a:cs typeface="Sabon Next LT" panose="02000500000000000000" pitchFamily="2" charset="0"/>
            </a:endParaRPr>
          </a:p>
        </p:txBody>
      </p:sp>
    </p:spTree>
    <p:extLst>
      <p:ext uri="{BB962C8B-B14F-4D97-AF65-F5344CB8AC3E}">
        <p14:creationId xmlns:p14="http://schemas.microsoft.com/office/powerpoint/2010/main" val="25314665"/>
      </p:ext>
    </p:extLst>
  </p:cSld>
  <p:clrMapOvr>
    <a:masterClrMapping/>
  </p:clrMapOvr>
  <p:transition spd="slow" advClick="0" advTm="3000">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7"/>
  <p:tag name="ARTICULATE_DESIGN_ID_OFFICE THEME" val="IU67DOd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4">
      <a:dk1>
        <a:srgbClr val="000000"/>
      </a:dk1>
      <a:lt1>
        <a:srgbClr val="FFFFFF"/>
      </a:lt1>
      <a:dk2>
        <a:srgbClr val="002069"/>
      </a:dk2>
      <a:lt2>
        <a:srgbClr val="E7E6E6"/>
      </a:lt2>
      <a:accent1>
        <a:srgbClr val="AA182C"/>
      </a:accent1>
      <a:accent2>
        <a:srgbClr val="ED7D31"/>
      </a:accent2>
      <a:accent3>
        <a:srgbClr val="638C1C"/>
      </a:accent3>
      <a:accent4>
        <a:srgbClr val="002069"/>
      </a:accent4>
      <a:accent5>
        <a:srgbClr val="AA182C"/>
      </a:accent5>
      <a:accent6>
        <a:srgbClr val="4D4D4D"/>
      </a:accent6>
      <a:hlink>
        <a:srgbClr val="002069"/>
      </a:hlink>
      <a:folHlink>
        <a:srgbClr val="638C1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E0D368886C6B4298DB8A66EC5E9E94" ma:contentTypeVersion="3" ma:contentTypeDescription="Create a new document." ma:contentTypeScope="" ma:versionID="3dfe9d4b760e711e5f29de418d18184c">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4EBBD2-CE1D-46BC-A099-1EB8342E2BAD}"/>
</file>

<file path=customXml/itemProps2.xml><?xml version="1.0" encoding="utf-8"?>
<ds:datastoreItem xmlns:ds="http://schemas.openxmlformats.org/officeDocument/2006/customXml" ds:itemID="{641EBEFB-7CA0-4671-A34E-E94BB1632940}">
  <ds:schemaRef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terms/"/>
    <ds:schemaRef ds:uri="1c5f7d24-dc7c-45cd-a254-66c71c085d44"/>
    <ds:schemaRef ds:uri="ee920ac9-5fc6-4484-ac21-fc1bd4a2d57a"/>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698D89FA-669B-4E64-A40E-678F664AB2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30800</TotalTime>
  <Words>592</Words>
  <Application>Microsoft Office PowerPoint</Application>
  <PresentationFormat>On-screen Show (4:3)</PresentationFormat>
  <Paragraphs>73</Paragraphs>
  <Slides>9</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Calibri</vt:lpstr>
      <vt:lpstr>Courier New</vt:lpstr>
      <vt:lpstr>Futura Std Book</vt:lpstr>
      <vt:lpstr>Futura Std Heavy</vt:lpstr>
      <vt:lpstr>Lato</vt:lpstr>
      <vt:lpstr>Segoe UI Symbol</vt:lpstr>
      <vt:lpstr>Source Sans Pro Web</vt:lpstr>
      <vt:lpstr>Times New Roman</vt:lpstr>
      <vt:lpstr>Wingdings</vt:lpstr>
      <vt:lpstr>Office Theme</vt:lpstr>
      <vt:lpstr>PowerPoint Presentation</vt:lpstr>
      <vt:lpstr>PowerPoint Presentation</vt:lpstr>
      <vt:lpstr>PowerPoint Presentation</vt:lpstr>
      <vt:lpstr> APPRENTICESHIP ILLINOIS COMMITTEE</vt:lpstr>
      <vt:lpstr>AIC MARKETING WORKGROUP (AIC MWG) </vt:lpstr>
      <vt:lpstr>NATIONAL APPRENTICESHIP WEEK        aka NAW 10-YEAR ANNIVERSARY</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NAW 2024 Showcase Webinar PPT</dc:title>
  <dc:creator>Jafar</dc:creator>
  <cp:lastModifiedBy>Heinisch, Kimberly D</cp:lastModifiedBy>
  <cp:revision>100</cp:revision>
  <cp:lastPrinted>2023-08-07T18:29:20Z</cp:lastPrinted>
  <dcterms:created xsi:type="dcterms:W3CDTF">2015-05-25T12:45:08Z</dcterms:created>
  <dcterms:modified xsi:type="dcterms:W3CDTF">2024-11-14T14:12:18Z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0x010100CAE0D368886C6B4298DB8A66EC5E9E94</vt:lpwstr>
  </property>
  <property fmtid="{D5CDD505-2E9C-101B-9397-08002B2CF9AE}" pid="3" name="ArticulateGUID">
    <vt:lpwstr>86292B1C-1FD6-4DDE-9B5A-A5AFF6FE6818</vt:lpwstr>
  </property>
  <property fmtid="{D5CDD505-2E9C-101B-9397-08002B2CF9AE}" pid="4" name="ArticulatePath">
    <vt:lpwstr>IWN-20_IWIB-BEC_Presentation-A</vt:lpwstr>
  </property>
</Properties>
</file>