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5.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0.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theme/theme2.xml" ContentType="application/vnd.openxmlformats-officedocument.theme+xml"/>
  <Override PartName="/ppt/theme/theme1.xml" ContentType="application/vnd.openxmlformats-officedocument.theme+xml"/>
  <Override PartName="/ppt/commentAuthors.xml" ContentType="application/vnd.openxmlformats-officedocument.presentationml.commentAuthors+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68" r:id="rId2"/>
    <p:sldId id="270" r:id="rId3"/>
    <p:sldId id="272" r:id="rId4"/>
    <p:sldId id="273" r:id="rId5"/>
    <p:sldId id="282" r:id="rId6"/>
    <p:sldId id="285" r:id="rId7"/>
    <p:sldId id="286" r:id="rId8"/>
    <p:sldId id="287" r:id="rId9"/>
    <p:sldId id="288" r:id="rId10"/>
    <p:sldId id="274" r:id="rId11"/>
    <p:sldId id="283" r:id="rId12"/>
    <p:sldId id="284" r:id="rId13"/>
    <p:sldId id="275" r:id="rId14"/>
    <p:sldId id="289" r:id="rId15"/>
    <p:sldId id="290" r:id="rId16"/>
    <p:sldId id="291" r:id="rId17"/>
    <p:sldId id="292" r:id="rId18"/>
    <p:sldId id="276" r:id="rId19"/>
    <p:sldId id="277" r:id="rId20"/>
    <p:sldId id="279" r:id="rId21"/>
    <p:sldId id="280" r:id="rId22"/>
    <p:sldId id="28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lly allee" initials="ka" lastIdx="1" clrIdx="0">
    <p:extLst>
      <p:ext uri="{19B8F6BF-5375-455C-9EA6-DF929625EA0E}">
        <p15:presenceInfo xmlns:p15="http://schemas.microsoft.com/office/powerpoint/2012/main" userId="S-1-5-21-436374069-1202660629-725345543-349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E2026"/>
    <a:srgbClr val="FFCB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43361" autoAdjust="0"/>
  </p:normalViewPr>
  <p:slideViewPr>
    <p:cSldViewPr snapToGrid="0">
      <p:cViewPr varScale="1">
        <p:scale>
          <a:sx n="49" d="100"/>
          <a:sy n="49" d="100"/>
        </p:scale>
        <p:origin x="295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0270A6-0C81-42EF-A0D2-3DC349E7FBFC}" type="datetimeFigureOut">
              <a:rPr lang="en-US" smtClean="0"/>
              <a:t>10/6/2025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8C3047-BB57-4C9B-AD77-F45D6368D739}" type="slidenum">
              <a:rPr lang="en-US" smtClean="0"/>
              <a:t>‹#›</a:t>
            </a:fld>
            <a:endParaRPr lang="en-US"/>
          </a:p>
        </p:txBody>
      </p:sp>
    </p:spTree>
    <p:extLst>
      <p:ext uri="{BB962C8B-B14F-4D97-AF65-F5344CB8AC3E}">
        <p14:creationId xmlns:p14="http://schemas.microsoft.com/office/powerpoint/2010/main" val="10176591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As stated, my name is Bonnie Moore and I am the Director to the Center for Business &amp; Industry at Lake Land College. Thank you for the opportunity to discuss how we are developing skilled mentors for successful apprentice outcomes at Lake Land College.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D3176F-B18A-4961-BBBF-94FB72E3B49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950474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So…why does this matter?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Why Communication Style Matters: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 “Dominant” apprentice needs different motivation than a “steady” one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Mismatched communication creates friction, slows learning, and damages relationships (90% of HR visits are related to communication challenges and nothing else)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Review the Four Styles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The Four Styles: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D (Dominant):  Goal Oriented, Just Do It, Direct, decisive risk takers, prefers to lead, confident, self started, motivated by challenges and seeing results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 (Influential):  People Oriented, Have Fun Doing It, Enthusiastic, Talkative, Optimistic, </a:t>
            </a:r>
            <a:r>
              <a:rPr lang="en-US" dirty="0" err="1"/>
              <a:t>Persausive</a:t>
            </a:r>
            <a:r>
              <a:rPr lang="en-US" dirty="0"/>
              <a:t>, Problem Solvers, Encourages, Positive Thinkers, Motivated by Affirmation &amp; Acceptance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 (Steadiness):  Relationship Oriented, Do It Together, Stable, Dependable, Predictable, Loyal, Diplomatic, Perceptive to Conflict, Motivated by Safety &amp; Security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C  (Conscientious):  Task Oriented, Do It Right, Precise, Logical, Careful, Problem-Solvers, Even-Tempered, Consider Conflict a Distraction, Motivated by Information and Logic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Critical Impact: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Adapting to the apprentice’s style increases learning speed by 35%</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Prevents personality conflicts from derailing training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Builds stronger mentor-apprentice relationships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D3176F-B18A-4961-BBBF-94FB72E3B49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447245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Let’s add another layer to the mix….learning styles!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Visual (See to Learn) 67% of us are visual learners!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Auditory (hear to Learn) 30% of us are auditory learners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Kinesthetic (Touch to Learn) 5% are kinesthetic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Most of us identify with a mix of learning rather than a single, dominant mode.  Therefore, our training must encompass these modes.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D3176F-B18A-4961-BBBF-94FB72E3B49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70124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And now that we know we have to take into account the fact that our learners, by and large, are adults, with different communication styles and different learning styles, let’s look at how the way we train impacts the percentage of information retained…Review chart.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r>
              <a:rPr lang="en-US" dirty="0"/>
              <a:t>Remember</a:t>
            </a:r>
            <a:r>
              <a:rPr lang="en-US" baseline="0" dirty="0"/>
              <a:t> we have 4 communication styles * 3 learning styles * 7 times you must say something to make it stick…we have 84 possible ways to train!</a:t>
            </a:r>
          </a:p>
          <a:p>
            <a:pPr lvl="0"/>
            <a:endParaRPr lang="en-US" dirty="0"/>
          </a:p>
          <a:p>
            <a:pPr lvl="0"/>
            <a:r>
              <a:rPr lang="en-US" dirty="0"/>
              <a:t>Incorporates all 84 of those ways into one model</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D3176F-B18A-4961-BBBF-94FB72E3B49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490235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Why this Structure is Essential: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Random instruction creates confusion and safety risks. The Tell-Show-Do Method ensures systematic skill building.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The Three Steps: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Tell:  Explain the task, safety requirements, and quality standards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Show:  Demonstrate the skill while explaining your thought process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Do: Guide the apprentice through practice with immediate feedback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Why Each Step Matters: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Tell builds understanding and sets expectations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Show provides a visual model and reveals expert thinking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Do creates muscle memory and confidence through guided impact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Critical Impact: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Reduces training time by 30% compared to informal methods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Dramatically improves safety compliance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Creates consistent quality across all apprentices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D3176F-B18A-4961-BBBF-94FB72E3B49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750370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Prepares the learner and their pre-frontal cortex; Prepares the brain to receive the training;</a:t>
            </a:r>
            <a:r>
              <a:rPr lang="en-US" baseline="0" dirty="0"/>
              <a:t> it primes the brain.. Think of when your grandma gets a new red car and when you find yourself seeking out red cars.  This is the same process for learning; if you prepare your learner for what is coming, they know what to look for.  </a:t>
            </a:r>
            <a:endParaRPr lang="en-US" dirty="0"/>
          </a:p>
          <a:p>
            <a:pPr lvl="0"/>
            <a:r>
              <a:rPr lang="en-US" dirty="0"/>
              <a:t>Provide real life examples to help connect and let the learner talk to you (remember they want to bring their experience to Stevens)</a:t>
            </a:r>
          </a:p>
          <a:p>
            <a:pPr lvl="0"/>
            <a:r>
              <a:rPr lang="en-US" dirty="0"/>
              <a:t>You have to think it through and not wing it. </a:t>
            </a:r>
          </a:p>
          <a:p>
            <a:pPr lvl="0"/>
            <a:r>
              <a:rPr lang="en-US" dirty="0"/>
              <a:t>If you skip this step, you are simply checking for understanding. </a:t>
            </a:r>
          </a:p>
          <a:p>
            <a:endParaRPr lang="en-US" dirty="0"/>
          </a:p>
          <a:p>
            <a:r>
              <a:rPr lang="en-US" baseline="0" dirty="0"/>
              <a:t>Make sure you introduce yourself to the learner if it’s the first time you have met them. </a:t>
            </a:r>
            <a:endParaRPr lang="en-US" dirty="0"/>
          </a:p>
          <a:p>
            <a:endParaRPr lang="en-US" dirty="0"/>
          </a:p>
          <a:p>
            <a:r>
              <a:rPr lang="en-US" dirty="0"/>
              <a:t>Write out five major points</a:t>
            </a:r>
            <a:r>
              <a:rPr lang="en-US" baseline="0" dirty="0"/>
              <a:t> – give example of making hamburger (1. Season burger. 2 Make a perfect patty. 3. Sear the flavor. 4. Grill Correctly. 5. Remove Burger. 6. Garnish Burger.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D3176F-B18A-4961-BBBF-94FB72E3B49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84999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Task NEVER</a:t>
            </a:r>
            <a:r>
              <a:rPr lang="en-US" baseline="0" dirty="0"/>
              <a:t> leaves the Trainer’s Hands; does exactly what the learner says</a:t>
            </a:r>
          </a:p>
          <a:p>
            <a:endParaRPr lang="en-US" baseline="0" dirty="0"/>
          </a:p>
          <a:p>
            <a:r>
              <a:rPr lang="en-US" baseline="0" dirty="0" err="1"/>
              <a:t>Teachback</a:t>
            </a:r>
            <a:r>
              <a:rPr lang="en-US" baseline="0" dirty="0"/>
              <a:t> – After Tell, this is the second most missed opportunity!  Let the learner make errors during the </a:t>
            </a:r>
            <a:r>
              <a:rPr lang="en-US" baseline="0" dirty="0" err="1"/>
              <a:t>teachback</a:t>
            </a:r>
            <a:r>
              <a:rPr lang="en-US" baseline="0" dirty="0"/>
              <a:t>; Catches any confusion before they go to do and reinforces learning process. </a:t>
            </a:r>
          </a:p>
          <a:p>
            <a:endParaRPr lang="en-US" baseline="0" dirty="0"/>
          </a:p>
          <a:p>
            <a:r>
              <a:rPr lang="en-US" baseline="0" dirty="0"/>
              <a:t>If you struggle to make the connection to the </a:t>
            </a:r>
            <a:r>
              <a:rPr lang="en-US" baseline="0" dirty="0" err="1"/>
              <a:t>teachback</a:t>
            </a:r>
            <a:r>
              <a:rPr lang="en-US" baseline="0" dirty="0"/>
              <a:t>, simply say, “I have now shown you how to complete the task. Now I would like for you to walk me through the task and I will follow your directions.”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D3176F-B18A-4961-BBBF-94FB72E3B49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42819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Learner practices the task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Stand side by side – encourage collaboration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This is NOT I will come back and check on you</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Speed Comes With Practice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Don’t correct the learner – it is robbing them of the training experience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If they are struggling, go back to show. It’s okay and much better to fix it now.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D3176F-B18A-4961-BBBF-94FB72E3B49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17287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Must be done at EVERY step</a:t>
            </a:r>
            <a:r>
              <a:rPr lang="en-US" baseline="0" dirty="0"/>
              <a:t> because then it is part of the learning process. If it is done later, then the learner feels incompetent. </a:t>
            </a:r>
          </a:p>
          <a:p>
            <a:r>
              <a:rPr lang="en-US" baseline="0" dirty="0"/>
              <a:t>Are you comfortable moving on to the next step?</a:t>
            </a:r>
          </a:p>
          <a:p>
            <a:r>
              <a:rPr lang="en-US" baseline="0" dirty="0"/>
              <a:t>How do you feel about that?  </a:t>
            </a:r>
          </a:p>
          <a:p>
            <a:r>
              <a:rPr lang="en-US" baseline="0" dirty="0"/>
              <a:t>Do you think you could talk  me through doing this? Do you think you are ready to try the task?</a:t>
            </a:r>
          </a:p>
          <a:p>
            <a:r>
              <a:rPr lang="en-US" baseline="0" dirty="0"/>
              <a:t>Is there anything that may help someone learn this better? </a:t>
            </a:r>
          </a:p>
          <a:p>
            <a:endParaRPr lang="en-US" baseline="0" dirty="0"/>
          </a:p>
          <a:p>
            <a:r>
              <a:rPr lang="en-US" baseline="0" dirty="0"/>
              <a:t>Don’t Discount Body Language!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D3176F-B18A-4961-BBBF-94FB72E3B49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742680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Why this Training is Critical: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Unprepared mentors often get derailed by apprentice resistance, leading to frustration and poor outcomes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Most Common Objections: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 already know how to do this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This is stupid/pointless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old way worked fine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 don’t have time for this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Response Framework: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Acknowledge their perspective without arguing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Redirect to the bigger picture and their goals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Involve the apprentice in problem solving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Set clear expectations about standards and consequences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Critical Impact: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Keeps training on track instead of spiraling into conflict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Builds mentor confidence in difficult situations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Maintains professional relationships while enforcing standards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D3176F-B18A-4961-BBBF-94FB72E3B49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144441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Why this is a Make or Break Skills: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Mentors who can’t accurately assess mastery either hold apprentices back unnecessarily or advance them unsafely.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Key Assessment Indicators: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Speed:  Can they perform at an acceptable pace?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Quality:  Does the work meet industry standards consistently?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Independence:  Can they work without constant supervision?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Problem Solving:  Can they handle variations and unexpected issues?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Safety: Do they follow protocols automatically?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Assessment Methods: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Direct observation during normal work</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Structured competency checklists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Progressive independence tests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Peer Review and Feedback</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Critical Impact: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Ensures apprentices are truly job-ready, not just “trained”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Protects company reputation and safety record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Builds apprentice confidence through clear achievement milestones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D3176F-B18A-4961-BBBF-94FB72E3B49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913129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The Challenge: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67% of apprentices cite poor mentoring as a barrier to completion.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Skilled craftspeople do not equal skilled teachers.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  Inconsistent training leads to safety risks and skills gaps.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The Solution: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Structured mentor training creates consistent, effective learning experiences.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Reduces apprentice drop-out rates by up to 40%.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Builds confidence in both mentors and apprentices.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Ensures industry standards are met consistently across all apprentices.  </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AutoNum type="arabicPeriod"/>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Bottom Line:  Great craftspeople become great mentors through intentional training and not by accident.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D3176F-B18A-4961-BBBF-94FB72E3B49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262881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The Synergy Effect:   These components multiply effectiveness when used together.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Adult Learning Theory + </a:t>
            </a:r>
            <a:r>
              <a:rPr lang="en-US" dirty="0" err="1"/>
              <a:t>DiSC</a:t>
            </a:r>
            <a:r>
              <a:rPr lang="en-US" dirty="0"/>
              <a:t>:  Personalized approaches that respect the learner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Tell-Show-Do + Objection Management:  Smooth skill transfer even with resistance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All Four + Mastery Assessment:  Confident, Competent apprentices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Real Results:  Organizations implementing comprehensive mentor training see: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40% reduction in apprentice dropout rates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25% faster skill acquisition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60% improvement in mentor satisfaction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Significantly improved safety records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D3176F-B18A-4961-BBBF-94FB72E3B49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101711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Action items: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Identify current mentors who need this training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Schedule comprehensive train the trainer sessions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Provide ongoing support and refresher training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Measure results through apprentice feedback and completion rates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Remember: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Investment in mentor training pays dividends in apprentice success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Great mentors are made, not born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Consistent application of these principles transform your apprenticeship program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D3176F-B18A-4961-BBBF-94FB72E3B49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66907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5"/>
          </p:nvPr>
        </p:nvSpPr>
        <p:spPr/>
        <p:txBody>
          <a:bodyPr/>
          <a:lstStyle/>
          <a:p>
            <a:fld id="{25D3176F-B18A-4961-BBBF-94FB72E3B494}" type="slidenum">
              <a:rPr lang="en-US" smtClean="0"/>
              <a:t>22</a:t>
            </a:fld>
            <a:endParaRPr lang="en-US"/>
          </a:p>
        </p:txBody>
      </p:sp>
    </p:spTree>
    <p:extLst>
      <p:ext uri="{BB962C8B-B14F-4D97-AF65-F5344CB8AC3E}">
        <p14:creationId xmlns:p14="http://schemas.microsoft.com/office/powerpoint/2010/main" val="31284982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There are five main components that I include in any mentorship training.  We will delve into each area a bit more deeply during this presentation.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The five main components are adult learning theory, communication styles, the tell-show-do method, managing common objections and mastery assessment.  Each one of these components builds on the others to create comprehensive mentoring capability.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D3176F-B18A-4961-BBBF-94FB72E3B49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089358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Why This Matters:  Adults learn fundamentally differently than children and ignoring this kills engagement and retention.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Key Principles: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Relevance:  Adults need to see immediate application to their work.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Experience:  They bring valuable knowledge that must be acknowledged.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Problem Solving:  They learn best when solving real workplace challenges.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Self-Direction:  Adults resist being treated like children.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Critical Impact: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Mentors who understand these principles see 50% better skill retention.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Reduces frustration and builds mutual respect.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Creates buy-in rather than compliance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D3176F-B18A-4961-BBBF-94FB72E3B49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953924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To break up our presentation a bit, we are going to play a short game of identifying your communication style.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D3176F-B18A-4961-BBBF-94FB72E3B49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814995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D3176F-B18A-4961-BBBF-94FB72E3B49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900215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To break up our presentation a bit, we are going to play a short game of identifying your communication style.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D3176F-B18A-4961-BBBF-94FB72E3B49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389470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To break up our presentation a bit, we are going to play a short game of identifying your communication style.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D3176F-B18A-4961-BBBF-94FB72E3B49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751110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Now that we have completed an over-simplified test to determine your styles, please go to the corner of the room where you had the most answers.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If you scored mostly 1 – 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If you scored mostly 2 – I</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If you scored mostly 3 – 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If you scored mostly 4 – C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D3176F-B18A-4961-BBBF-94FB72E3B49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758239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E5C747A-1F79-4947-BC53-02407DD7B666}"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B2977C-6F95-4B84-BAE5-F507E92C4012}" type="slidenum">
              <a:rPr lang="en-US" smtClean="0"/>
              <a:t>‹#›</a:t>
            </a:fld>
            <a:endParaRPr lang="en-US"/>
          </a:p>
        </p:txBody>
      </p:sp>
    </p:spTree>
    <p:extLst>
      <p:ext uri="{BB962C8B-B14F-4D97-AF65-F5344CB8AC3E}">
        <p14:creationId xmlns:p14="http://schemas.microsoft.com/office/powerpoint/2010/main" val="1595056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5C747A-1F79-4947-BC53-02407DD7B666}"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B2977C-6F95-4B84-BAE5-F507E92C4012}" type="slidenum">
              <a:rPr lang="en-US" smtClean="0"/>
              <a:t>‹#›</a:t>
            </a:fld>
            <a:endParaRPr lang="en-US"/>
          </a:p>
        </p:txBody>
      </p:sp>
    </p:spTree>
    <p:extLst>
      <p:ext uri="{BB962C8B-B14F-4D97-AF65-F5344CB8AC3E}">
        <p14:creationId xmlns:p14="http://schemas.microsoft.com/office/powerpoint/2010/main" val="2779418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5C747A-1F79-4947-BC53-02407DD7B666}"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B2977C-6F95-4B84-BAE5-F507E92C4012}" type="slidenum">
              <a:rPr lang="en-US" smtClean="0"/>
              <a:t>‹#›</a:t>
            </a:fld>
            <a:endParaRPr lang="en-US"/>
          </a:p>
        </p:txBody>
      </p:sp>
    </p:spTree>
    <p:extLst>
      <p:ext uri="{BB962C8B-B14F-4D97-AF65-F5344CB8AC3E}">
        <p14:creationId xmlns:p14="http://schemas.microsoft.com/office/powerpoint/2010/main" val="1791747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5C747A-1F79-4947-BC53-02407DD7B666}"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B2977C-6F95-4B84-BAE5-F507E92C4012}" type="slidenum">
              <a:rPr lang="en-US" smtClean="0"/>
              <a:t>‹#›</a:t>
            </a:fld>
            <a:endParaRPr lang="en-US"/>
          </a:p>
        </p:txBody>
      </p:sp>
    </p:spTree>
    <p:extLst>
      <p:ext uri="{BB962C8B-B14F-4D97-AF65-F5344CB8AC3E}">
        <p14:creationId xmlns:p14="http://schemas.microsoft.com/office/powerpoint/2010/main" val="940013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5C747A-1F79-4947-BC53-02407DD7B666}"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B2977C-6F95-4B84-BAE5-F507E92C4012}" type="slidenum">
              <a:rPr lang="en-US" smtClean="0"/>
              <a:t>‹#›</a:t>
            </a:fld>
            <a:endParaRPr lang="en-US"/>
          </a:p>
        </p:txBody>
      </p:sp>
    </p:spTree>
    <p:extLst>
      <p:ext uri="{BB962C8B-B14F-4D97-AF65-F5344CB8AC3E}">
        <p14:creationId xmlns:p14="http://schemas.microsoft.com/office/powerpoint/2010/main" val="589200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E5C747A-1F79-4947-BC53-02407DD7B666}" type="datetimeFigureOut">
              <a:rPr lang="en-US" smtClean="0"/>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B2977C-6F95-4B84-BAE5-F507E92C4012}" type="slidenum">
              <a:rPr lang="en-US" smtClean="0"/>
              <a:t>‹#›</a:t>
            </a:fld>
            <a:endParaRPr lang="en-US"/>
          </a:p>
        </p:txBody>
      </p:sp>
    </p:spTree>
    <p:extLst>
      <p:ext uri="{BB962C8B-B14F-4D97-AF65-F5344CB8AC3E}">
        <p14:creationId xmlns:p14="http://schemas.microsoft.com/office/powerpoint/2010/main" val="2829107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E5C747A-1F79-4947-BC53-02407DD7B666}" type="datetimeFigureOut">
              <a:rPr lang="en-US" smtClean="0"/>
              <a:t>10/6/2025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B2977C-6F95-4B84-BAE5-F507E92C4012}" type="slidenum">
              <a:rPr lang="en-US" smtClean="0"/>
              <a:t>‹#›</a:t>
            </a:fld>
            <a:endParaRPr lang="en-US"/>
          </a:p>
        </p:txBody>
      </p:sp>
    </p:spTree>
    <p:extLst>
      <p:ext uri="{BB962C8B-B14F-4D97-AF65-F5344CB8AC3E}">
        <p14:creationId xmlns:p14="http://schemas.microsoft.com/office/powerpoint/2010/main" val="341917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E5C747A-1F79-4947-BC53-02407DD7B666}" type="datetimeFigureOut">
              <a:rPr lang="en-US" smtClean="0"/>
              <a:t>10/6/2025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B2977C-6F95-4B84-BAE5-F507E92C4012}" type="slidenum">
              <a:rPr lang="en-US" smtClean="0"/>
              <a:t>‹#›</a:t>
            </a:fld>
            <a:endParaRPr lang="en-US"/>
          </a:p>
        </p:txBody>
      </p:sp>
    </p:spTree>
    <p:extLst>
      <p:ext uri="{BB962C8B-B14F-4D97-AF65-F5344CB8AC3E}">
        <p14:creationId xmlns:p14="http://schemas.microsoft.com/office/powerpoint/2010/main" val="589277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5C747A-1F79-4947-BC53-02407DD7B666}" type="datetimeFigureOut">
              <a:rPr lang="en-US" smtClean="0"/>
              <a:t>10/6/2025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B2977C-6F95-4B84-BAE5-F507E92C4012}" type="slidenum">
              <a:rPr lang="en-US" smtClean="0"/>
              <a:t>‹#›</a:t>
            </a:fld>
            <a:endParaRPr lang="en-US"/>
          </a:p>
        </p:txBody>
      </p:sp>
    </p:spTree>
    <p:extLst>
      <p:ext uri="{BB962C8B-B14F-4D97-AF65-F5344CB8AC3E}">
        <p14:creationId xmlns:p14="http://schemas.microsoft.com/office/powerpoint/2010/main" val="1145354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E5C747A-1F79-4947-BC53-02407DD7B666}" type="datetimeFigureOut">
              <a:rPr lang="en-US" smtClean="0"/>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B2977C-6F95-4B84-BAE5-F507E92C4012}" type="slidenum">
              <a:rPr lang="en-US" smtClean="0"/>
              <a:t>‹#›</a:t>
            </a:fld>
            <a:endParaRPr lang="en-US"/>
          </a:p>
        </p:txBody>
      </p:sp>
    </p:spTree>
    <p:extLst>
      <p:ext uri="{BB962C8B-B14F-4D97-AF65-F5344CB8AC3E}">
        <p14:creationId xmlns:p14="http://schemas.microsoft.com/office/powerpoint/2010/main" val="3804169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E5C747A-1F79-4947-BC53-02407DD7B666}" type="datetimeFigureOut">
              <a:rPr lang="en-US" smtClean="0"/>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B2977C-6F95-4B84-BAE5-F507E92C4012}" type="slidenum">
              <a:rPr lang="en-US" smtClean="0"/>
              <a:t>‹#›</a:t>
            </a:fld>
            <a:endParaRPr lang="en-US"/>
          </a:p>
        </p:txBody>
      </p:sp>
    </p:spTree>
    <p:extLst>
      <p:ext uri="{BB962C8B-B14F-4D97-AF65-F5344CB8AC3E}">
        <p14:creationId xmlns:p14="http://schemas.microsoft.com/office/powerpoint/2010/main" val="3997035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5C747A-1F79-4947-BC53-02407DD7B666}" type="datetimeFigureOut">
              <a:rPr lang="en-US" smtClean="0"/>
              <a:t>10/6/2025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B2977C-6F95-4B84-BAE5-F507E92C4012}" type="slidenum">
              <a:rPr lang="en-US" smtClean="0"/>
              <a:t>‹#›</a:t>
            </a:fld>
            <a:endParaRPr lang="en-US"/>
          </a:p>
        </p:txBody>
      </p:sp>
    </p:spTree>
    <p:extLst>
      <p:ext uri="{BB962C8B-B14F-4D97-AF65-F5344CB8AC3E}">
        <p14:creationId xmlns:p14="http://schemas.microsoft.com/office/powerpoint/2010/main" val="26946871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hyperlink" Target="mailto:bmoore71258@lakelandcollege.edu" TargetMode="External"/><Relationship Id="rId2" Type="http://schemas.openxmlformats.org/officeDocument/2006/relationships/notesSlide" Target="../notesSlides/notesSlide22.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lowchart: Process 11"/>
          <p:cNvSpPr/>
          <p:nvPr/>
        </p:nvSpPr>
        <p:spPr>
          <a:xfrm>
            <a:off x="1" y="1"/>
            <a:ext cx="12192000" cy="6858000"/>
          </a:xfrm>
          <a:prstGeom prst="flowChartProcess">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p:cNvSpPr txBox="1"/>
          <p:nvPr/>
        </p:nvSpPr>
        <p:spPr>
          <a:xfrm>
            <a:off x="5703578" y="2247866"/>
            <a:ext cx="608202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BE2026"/>
                </a:solidFill>
                <a:effectLst/>
                <a:uLnTx/>
                <a:uFillTx/>
                <a:latin typeface="Avenir LT Std 45 Book" panose="020B0502020203020204" pitchFamily="34" charset="0"/>
                <a:ea typeface="+mn-ea"/>
                <a:cs typeface="+mn-cs"/>
              </a:rPr>
              <a:t> </a:t>
            </a:r>
          </a:p>
        </p:txBody>
      </p:sp>
      <p:sp>
        <p:nvSpPr>
          <p:cNvPr id="7" name="Teardrop 6"/>
          <p:cNvSpPr/>
          <p:nvPr/>
        </p:nvSpPr>
        <p:spPr>
          <a:xfrm rot="18995740">
            <a:off x="22648" y="1414271"/>
            <a:ext cx="4714663" cy="4714663"/>
          </a:xfrm>
          <a:prstGeom prst="teardrop">
            <a:avLst>
              <a:gd name="adj" fmla="val 113358"/>
            </a:avLst>
          </a:prstGeom>
          <a:solidFill>
            <a:srgbClr val="BE20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 name="Group 1"/>
          <p:cNvGrpSpPr/>
          <p:nvPr/>
        </p:nvGrpSpPr>
        <p:grpSpPr>
          <a:xfrm>
            <a:off x="638705" y="1573877"/>
            <a:ext cx="3482547" cy="3721999"/>
            <a:chOff x="10009085" y="37140"/>
            <a:chExt cx="1864409" cy="1992601"/>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31874" y="1601424"/>
              <a:ext cx="1560801" cy="428317"/>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7012" y="37140"/>
              <a:ext cx="1585663" cy="1489054"/>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09085" y="127371"/>
              <a:ext cx="1864409" cy="1088727"/>
            </a:xfrm>
            <a:prstGeom prst="rect">
              <a:avLst/>
            </a:prstGeom>
          </p:spPr>
        </p:pic>
      </p:grpSp>
      <p:sp>
        <p:nvSpPr>
          <p:cNvPr id="6" name="Title 5">
            <a:extLst>
              <a:ext uri="{FF2B5EF4-FFF2-40B4-BE49-F238E27FC236}">
                <a16:creationId xmlns:a16="http://schemas.microsoft.com/office/drawing/2014/main" id="{7F9E2DB4-47E7-418D-BA43-567196ADC1D0}"/>
              </a:ext>
            </a:extLst>
          </p:cNvPr>
          <p:cNvSpPr>
            <a:spLocks noGrp="1"/>
          </p:cNvSpPr>
          <p:nvPr>
            <p:ph type="ctrTitle"/>
          </p:nvPr>
        </p:nvSpPr>
        <p:spPr>
          <a:xfrm>
            <a:off x="4759956" y="1132333"/>
            <a:ext cx="7887828" cy="2387600"/>
          </a:xfrm>
        </p:spPr>
        <p:txBody>
          <a:bodyPr>
            <a:normAutofit fontScale="90000"/>
          </a:bodyPr>
          <a:lstStyle/>
          <a:p>
            <a:pPr algn="l"/>
            <a:r>
              <a:rPr lang="en-US" b="1" dirty="0"/>
              <a:t>Train the Trainer: </a:t>
            </a:r>
            <a:br>
              <a:rPr lang="en-US" b="1" dirty="0"/>
            </a:br>
            <a:r>
              <a:rPr lang="en-US" b="1" dirty="0"/>
              <a:t>Mentoring in Apprenticeship Programs</a:t>
            </a:r>
          </a:p>
        </p:txBody>
      </p:sp>
      <p:sp>
        <p:nvSpPr>
          <p:cNvPr id="8" name="Subtitle 7">
            <a:extLst>
              <a:ext uri="{FF2B5EF4-FFF2-40B4-BE49-F238E27FC236}">
                <a16:creationId xmlns:a16="http://schemas.microsoft.com/office/drawing/2014/main" id="{B7CF6AB2-0BB8-4AD6-960D-5E3E4E46CA5C}"/>
              </a:ext>
            </a:extLst>
          </p:cNvPr>
          <p:cNvSpPr>
            <a:spLocks noGrp="1"/>
          </p:cNvSpPr>
          <p:nvPr>
            <p:ph type="subTitle" idx="1"/>
          </p:nvPr>
        </p:nvSpPr>
        <p:spPr>
          <a:xfrm>
            <a:off x="3966418" y="3771602"/>
            <a:ext cx="9144000" cy="1655762"/>
          </a:xfrm>
        </p:spPr>
        <p:txBody>
          <a:bodyPr/>
          <a:lstStyle/>
          <a:p>
            <a:r>
              <a:rPr lang="en-US" dirty="0"/>
              <a:t>Bonnie Moore, Director to Center for Business &amp; Industry</a:t>
            </a:r>
          </a:p>
          <a:p>
            <a:r>
              <a:rPr lang="en-US" dirty="0"/>
              <a:t>October 9, 2025</a:t>
            </a:r>
          </a:p>
        </p:txBody>
      </p:sp>
    </p:spTree>
    <p:extLst>
      <p:ext uri="{BB962C8B-B14F-4D97-AF65-F5344CB8AC3E}">
        <p14:creationId xmlns:p14="http://schemas.microsoft.com/office/powerpoint/2010/main" val="469165926"/>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lowchart: Process 11"/>
          <p:cNvSpPr/>
          <p:nvPr/>
        </p:nvSpPr>
        <p:spPr>
          <a:xfrm>
            <a:off x="1" y="1"/>
            <a:ext cx="12192000" cy="6858000"/>
          </a:xfrm>
          <a:prstGeom prst="flowChartProcess">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p:cNvSpPr txBox="1"/>
          <p:nvPr/>
        </p:nvSpPr>
        <p:spPr>
          <a:xfrm>
            <a:off x="5703578" y="2247866"/>
            <a:ext cx="608202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BE2026"/>
                </a:solidFill>
                <a:effectLst/>
                <a:uLnTx/>
                <a:uFillTx/>
                <a:latin typeface="Avenir LT Std 45 Book" panose="020B0502020203020204" pitchFamily="34" charset="0"/>
                <a:ea typeface="+mn-ea"/>
                <a:cs typeface="+mn-cs"/>
              </a:rPr>
              <a:t> </a:t>
            </a:r>
          </a:p>
        </p:txBody>
      </p:sp>
      <p:sp>
        <p:nvSpPr>
          <p:cNvPr id="7" name="Teardrop 6"/>
          <p:cNvSpPr/>
          <p:nvPr/>
        </p:nvSpPr>
        <p:spPr>
          <a:xfrm rot="18995740">
            <a:off x="22648" y="1414271"/>
            <a:ext cx="4714663" cy="4714663"/>
          </a:xfrm>
          <a:prstGeom prst="teardrop">
            <a:avLst>
              <a:gd name="adj" fmla="val 113358"/>
            </a:avLst>
          </a:prstGeom>
          <a:solidFill>
            <a:srgbClr val="BE20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 name="Group 1"/>
          <p:cNvGrpSpPr/>
          <p:nvPr/>
        </p:nvGrpSpPr>
        <p:grpSpPr>
          <a:xfrm>
            <a:off x="638705" y="1573877"/>
            <a:ext cx="3482547" cy="3721999"/>
            <a:chOff x="10009085" y="37140"/>
            <a:chExt cx="1864409" cy="1992601"/>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31874" y="1601424"/>
              <a:ext cx="1560801" cy="428317"/>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7012" y="37140"/>
              <a:ext cx="1585663" cy="1489054"/>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09085" y="127371"/>
              <a:ext cx="1864409" cy="1088727"/>
            </a:xfrm>
            <a:prstGeom prst="rect">
              <a:avLst/>
            </a:prstGeom>
          </p:spPr>
        </p:pic>
      </p:grpSp>
      <p:sp>
        <p:nvSpPr>
          <p:cNvPr id="6" name="Title 5">
            <a:extLst>
              <a:ext uri="{FF2B5EF4-FFF2-40B4-BE49-F238E27FC236}">
                <a16:creationId xmlns:a16="http://schemas.microsoft.com/office/drawing/2014/main" id="{7F9E2DB4-47E7-418D-BA43-567196ADC1D0}"/>
              </a:ext>
            </a:extLst>
          </p:cNvPr>
          <p:cNvSpPr>
            <a:spLocks noGrp="1"/>
          </p:cNvSpPr>
          <p:nvPr>
            <p:ph type="title"/>
          </p:nvPr>
        </p:nvSpPr>
        <p:spPr>
          <a:xfrm>
            <a:off x="4121253" y="365125"/>
            <a:ext cx="7936862" cy="1325563"/>
          </a:xfrm>
        </p:spPr>
        <p:txBody>
          <a:bodyPr>
            <a:normAutofit/>
          </a:bodyPr>
          <a:lstStyle/>
          <a:p>
            <a:r>
              <a:rPr lang="en-US" b="1" dirty="0"/>
              <a:t>Communication Styles Using </a:t>
            </a:r>
            <a:r>
              <a:rPr lang="en-US" b="1" dirty="0" err="1"/>
              <a:t>DiSC</a:t>
            </a:r>
            <a:r>
              <a:rPr lang="en-US" b="1" dirty="0"/>
              <a:t> </a:t>
            </a:r>
          </a:p>
        </p:txBody>
      </p:sp>
      <p:sp>
        <p:nvSpPr>
          <p:cNvPr id="8" name="Subtitle 7">
            <a:extLst>
              <a:ext uri="{FF2B5EF4-FFF2-40B4-BE49-F238E27FC236}">
                <a16:creationId xmlns:a16="http://schemas.microsoft.com/office/drawing/2014/main" id="{B7CF6AB2-0BB8-4AD6-960D-5E3E4E46CA5C}"/>
              </a:ext>
            </a:extLst>
          </p:cNvPr>
          <p:cNvSpPr>
            <a:spLocks noGrp="1"/>
          </p:cNvSpPr>
          <p:nvPr>
            <p:ph idx="1"/>
          </p:nvPr>
        </p:nvSpPr>
        <p:spPr>
          <a:xfrm>
            <a:off x="4909712" y="1893991"/>
            <a:ext cx="7246833" cy="4351338"/>
          </a:xfrm>
        </p:spPr>
        <p:txBody>
          <a:bodyPr>
            <a:normAutofit/>
          </a:bodyPr>
          <a:lstStyle/>
          <a:p>
            <a:r>
              <a:rPr lang="en-US" dirty="0"/>
              <a:t>Why Communication Style Matters</a:t>
            </a:r>
          </a:p>
          <a:p>
            <a:endParaRPr lang="en-US" dirty="0"/>
          </a:p>
          <a:p>
            <a:r>
              <a:rPr lang="en-US" dirty="0"/>
              <a:t>The Four Styles </a:t>
            </a:r>
          </a:p>
          <a:p>
            <a:pPr lvl="1"/>
            <a:r>
              <a:rPr lang="en-US" dirty="0"/>
              <a:t>D (Direct)</a:t>
            </a:r>
          </a:p>
          <a:p>
            <a:pPr lvl="1"/>
            <a:r>
              <a:rPr lang="en-US" dirty="0"/>
              <a:t>I (Influential)</a:t>
            </a:r>
          </a:p>
          <a:p>
            <a:pPr lvl="1"/>
            <a:r>
              <a:rPr lang="en-US" dirty="0"/>
              <a:t>S (Steady)</a:t>
            </a:r>
          </a:p>
          <a:p>
            <a:pPr lvl="1"/>
            <a:r>
              <a:rPr lang="en-US" dirty="0"/>
              <a:t>C (Conscientiousness) </a:t>
            </a:r>
          </a:p>
          <a:p>
            <a:endParaRPr lang="en-US" dirty="0"/>
          </a:p>
          <a:p>
            <a:r>
              <a:rPr lang="en-US" dirty="0"/>
              <a:t>Critical Impact </a:t>
            </a:r>
          </a:p>
        </p:txBody>
      </p:sp>
    </p:spTree>
    <p:extLst>
      <p:ext uri="{BB962C8B-B14F-4D97-AF65-F5344CB8AC3E}">
        <p14:creationId xmlns:p14="http://schemas.microsoft.com/office/powerpoint/2010/main" val="380848138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50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nodeType="afterEffect">
                                  <p:stCondLst>
                                    <p:cond delay="500"/>
                                  </p:stCondLst>
                                  <p:childTnLst>
                                    <p:set>
                                      <p:cBhvr>
                                        <p:cTn id="11" dur="1" fill="hold">
                                          <p:stCondLst>
                                            <p:cond delay="0"/>
                                          </p:stCondLst>
                                        </p:cTn>
                                        <p:tgtEl>
                                          <p:spTgt spid="8">
                                            <p:txEl>
                                              <p:pRg st="2" end="2"/>
                                            </p:txEl>
                                          </p:spTgt>
                                        </p:tgtEl>
                                        <p:attrNameLst>
                                          <p:attrName>style.visibility</p:attrName>
                                        </p:attrNameLst>
                                      </p:cBhvr>
                                      <p:to>
                                        <p:strVal val="visible"/>
                                      </p:to>
                                    </p:set>
                                    <p:anim calcmode="lin" valueType="num">
                                      <p:cBhvr additive="base">
                                        <p:cTn id="12"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2000"/>
                            </p:stCondLst>
                            <p:childTnLst>
                              <p:par>
                                <p:cTn id="15" presetID="2" presetClass="entr" presetSubtype="4" fill="hold" nodeType="afterEffect">
                                  <p:stCondLst>
                                    <p:cond delay="500"/>
                                  </p:stCondLst>
                                  <p:childTnLst>
                                    <p:set>
                                      <p:cBhvr>
                                        <p:cTn id="16" dur="1" fill="hold">
                                          <p:stCondLst>
                                            <p:cond delay="0"/>
                                          </p:stCondLst>
                                        </p:cTn>
                                        <p:tgtEl>
                                          <p:spTgt spid="8">
                                            <p:txEl>
                                              <p:pRg st="3" end="3"/>
                                            </p:txEl>
                                          </p:spTgt>
                                        </p:tgtEl>
                                        <p:attrNameLst>
                                          <p:attrName>style.visibility</p:attrName>
                                        </p:attrNameLst>
                                      </p:cBhvr>
                                      <p:to>
                                        <p:strVal val="visible"/>
                                      </p:to>
                                    </p:set>
                                    <p:anim calcmode="lin" valueType="num">
                                      <p:cBhvr additive="base">
                                        <p:cTn id="17"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par>
                          <p:cTn id="19" fill="hold">
                            <p:stCondLst>
                              <p:cond delay="3000"/>
                            </p:stCondLst>
                            <p:childTnLst>
                              <p:par>
                                <p:cTn id="20" presetID="2" presetClass="entr" presetSubtype="4" fill="hold" nodeType="afterEffect">
                                  <p:stCondLst>
                                    <p:cond delay="500"/>
                                  </p:stCondLst>
                                  <p:childTnLst>
                                    <p:set>
                                      <p:cBhvr>
                                        <p:cTn id="21" dur="1" fill="hold">
                                          <p:stCondLst>
                                            <p:cond delay="0"/>
                                          </p:stCondLst>
                                        </p:cTn>
                                        <p:tgtEl>
                                          <p:spTgt spid="8">
                                            <p:txEl>
                                              <p:pRg st="4" end="4"/>
                                            </p:txEl>
                                          </p:spTgt>
                                        </p:tgtEl>
                                        <p:attrNameLst>
                                          <p:attrName>style.visibility</p:attrName>
                                        </p:attrNameLst>
                                      </p:cBhvr>
                                      <p:to>
                                        <p:strVal val="visible"/>
                                      </p:to>
                                    </p:set>
                                    <p:anim calcmode="lin" valueType="num">
                                      <p:cBhvr additive="base">
                                        <p:cTn id="22"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par>
                          <p:cTn id="24" fill="hold">
                            <p:stCondLst>
                              <p:cond delay="4000"/>
                            </p:stCondLst>
                            <p:childTnLst>
                              <p:par>
                                <p:cTn id="25" presetID="2" presetClass="entr" presetSubtype="4" fill="hold" nodeType="afterEffect">
                                  <p:stCondLst>
                                    <p:cond delay="500"/>
                                  </p:stCondLst>
                                  <p:childTnLst>
                                    <p:set>
                                      <p:cBhvr>
                                        <p:cTn id="26" dur="1" fill="hold">
                                          <p:stCondLst>
                                            <p:cond delay="0"/>
                                          </p:stCondLst>
                                        </p:cTn>
                                        <p:tgtEl>
                                          <p:spTgt spid="8">
                                            <p:txEl>
                                              <p:pRg st="5" end="5"/>
                                            </p:txEl>
                                          </p:spTgt>
                                        </p:tgtEl>
                                        <p:attrNameLst>
                                          <p:attrName>style.visibility</p:attrName>
                                        </p:attrNameLst>
                                      </p:cBhvr>
                                      <p:to>
                                        <p:strVal val="visible"/>
                                      </p:to>
                                    </p:set>
                                    <p:anim calcmode="lin" valueType="num">
                                      <p:cBhvr additive="base">
                                        <p:cTn id="27"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par>
                          <p:cTn id="29" fill="hold">
                            <p:stCondLst>
                              <p:cond delay="5000"/>
                            </p:stCondLst>
                            <p:childTnLst>
                              <p:par>
                                <p:cTn id="30" presetID="2" presetClass="entr" presetSubtype="4" fill="hold" nodeType="afterEffect">
                                  <p:stCondLst>
                                    <p:cond delay="500"/>
                                  </p:stCondLst>
                                  <p:childTnLst>
                                    <p:set>
                                      <p:cBhvr>
                                        <p:cTn id="31" dur="1" fill="hold">
                                          <p:stCondLst>
                                            <p:cond delay="0"/>
                                          </p:stCondLst>
                                        </p:cTn>
                                        <p:tgtEl>
                                          <p:spTgt spid="8">
                                            <p:txEl>
                                              <p:pRg st="6" end="6"/>
                                            </p:txEl>
                                          </p:spTgt>
                                        </p:tgtEl>
                                        <p:attrNameLst>
                                          <p:attrName>style.visibility</p:attrName>
                                        </p:attrNameLst>
                                      </p:cBhvr>
                                      <p:to>
                                        <p:strVal val="visible"/>
                                      </p:to>
                                    </p:set>
                                    <p:anim calcmode="lin" valueType="num">
                                      <p:cBhvr additive="base">
                                        <p:cTn id="32"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par>
                          <p:cTn id="34" fill="hold">
                            <p:stCondLst>
                              <p:cond delay="6000"/>
                            </p:stCondLst>
                            <p:childTnLst>
                              <p:par>
                                <p:cTn id="35" presetID="2" presetClass="entr" presetSubtype="4" fill="hold" nodeType="afterEffect">
                                  <p:stCondLst>
                                    <p:cond delay="500"/>
                                  </p:stCondLst>
                                  <p:childTnLst>
                                    <p:set>
                                      <p:cBhvr>
                                        <p:cTn id="36" dur="1" fill="hold">
                                          <p:stCondLst>
                                            <p:cond delay="0"/>
                                          </p:stCondLst>
                                        </p:cTn>
                                        <p:tgtEl>
                                          <p:spTgt spid="8">
                                            <p:txEl>
                                              <p:pRg st="8" end="8"/>
                                            </p:txEl>
                                          </p:spTgt>
                                        </p:tgtEl>
                                        <p:attrNameLst>
                                          <p:attrName>style.visibility</p:attrName>
                                        </p:attrNameLst>
                                      </p:cBhvr>
                                      <p:to>
                                        <p:strVal val="visible"/>
                                      </p:to>
                                    </p:set>
                                    <p:anim calcmode="lin" valueType="num">
                                      <p:cBhvr additive="base">
                                        <p:cTn id="37" dur="500" fill="hold"/>
                                        <p:tgtEl>
                                          <p:spTgt spid="8">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lowchart: Process 11"/>
          <p:cNvSpPr/>
          <p:nvPr/>
        </p:nvSpPr>
        <p:spPr>
          <a:xfrm>
            <a:off x="1" y="1"/>
            <a:ext cx="12192000" cy="6858000"/>
          </a:xfrm>
          <a:prstGeom prst="flowChartProcess">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p:cNvSpPr txBox="1"/>
          <p:nvPr/>
        </p:nvSpPr>
        <p:spPr>
          <a:xfrm>
            <a:off x="5703578" y="2247866"/>
            <a:ext cx="608202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BE2026"/>
                </a:solidFill>
                <a:effectLst/>
                <a:uLnTx/>
                <a:uFillTx/>
                <a:latin typeface="Avenir LT Std 45 Book" panose="020B0502020203020204" pitchFamily="34" charset="0"/>
                <a:ea typeface="+mn-ea"/>
                <a:cs typeface="+mn-cs"/>
              </a:rPr>
              <a:t> </a:t>
            </a:r>
          </a:p>
        </p:txBody>
      </p:sp>
      <p:sp>
        <p:nvSpPr>
          <p:cNvPr id="7" name="Teardrop 6"/>
          <p:cNvSpPr/>
          <p:nvPr/>
        </p:nvSpPr>
        <p:spPr>
          <a:xfrm rot="18995740">
            <a:off x="22648" y="1414271"/>
            <a:ext cx="4714663" cy="4714663"/>
          </a:xfrm>
          <a:prstGeom prst="teardrop">
            <a:avLst>
              <a:gd name="adj" fmla="val 113358"/>
            </a:avLst>
          </a:prstGeom>
          <a:solidFill>
            <a:srgbClr val="BE20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 name="Group 1"/>
          <p:cNvGrpSpPr/>
          <p:nvPr/>
        </p:nvGrpSpPr>
        <p:grpSpPr>
          <a:xfrm>
            <a:off x="638705" y="1573877"/>
            <a:ext cx="3482547" cy="3721999"/>
            <a:chOff x="10009085" y="37140"/>
            <a:chExt cx="1864409" cy="1992601"/>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31874" y="1601424"/>
              <a:ext cx="1560801" cy="428317"/>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7012" y="37140"/>
              <a:ext cx="1585663" cy="1489054"/>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09085" y="127371"/>
              <a:ext cx="1864409" cy="1088727"/>
            </a:xfrm>
            <a:prstGeom prst="rect">
              <a:avLst/>
            </a:prstGeom>
          </p:spPr>
        </p:pic>
      </p:grpSp>
      <p:sp>
        <p:nvSpPr>
          <p:cNvPr id="6" name="Title 5">
            <a:extLst>
              <a:ext uri="{FF2B5EF4-FFF2-40B4-BE49-F238E27FC236}">
                <a16:creationId xmlns:a16="http://schemas.microsoft.com/office/drawing/2014/main" id="{7F9E2DB4-47E7-418D-BA43-567196ADC1D0}"/>
              </a:ext>
            </a:extLst>
          </p:cNvPr>
          <p:cNvSpPr>
            <a:spLocks noGrp="1"/>
          </p:cNvSpPr>
          <p:nvPr>
            <p:ph type="title"/>
          </p:nvPr>
        </p:nvSpPr>
        <p:spPr>
          <a:xfrm>
            <a:off x="5703578" y="365125"/>
            <a:ext cx="6354536" cy="1325563"/>
          </a:xfrm>
        </p:spPr>
        <p:txBody>
          <a:bodyPr>
            <a:normAutofit/>
          </a:bodyPr>
          <a:lstStyle/>
          <a:p>
            <a:r>
              <a:rPr lang="en-US" b="1" dirty="0"/>
              <a:t>Learning Styles </a:t>
            </a:r>
          </a:p>
        </p:txBody>
      </p:sp>
      <p:pic>
        <p:nvPicPr>
          <p:cNvPr id="9" name="Content Placeholder 8">
            <a:extLst>
              <a:ext uri="{FF2B5EF4-FFF2-40B4-BE49-F238E27FC236}">
                <a16:creationId xmlns:a16="http://schemas.microsoft.com/office/drawing/2014/main" id="{5B9573BC-79DF-490E-B224-769CADB66BB3}"/>
              </a:ext>
            </a:extLst>
          </p:cNvPr>
          <p:cNvPicPr>
            <a:picLocks noGrp="1" noChangeAspect="1"/>
          </p:cNvPicPr>
          <p:nvPr>
            <p:ph idx="1"/>
          </p:nvPr>
        </p:nvPicPr>
        <p:blipFill>
          <a:blip r:embed="rId6"/>
          <a:stretch>
            <a:fillRect/>
          </a:stretch>
        </p:blipFill>
        <p:spPr>
          <a:xfrm>
            <a:off x="5703578" y="2055812"/>
            <a:ext cx="3657917" cy="3212870"/>
          </a:xfrm>
          <a:prstGeom prst="rect">
            <a:avLst/>
          </a:prstGeom>
        </p:spPr>
      </p:pic>
    </p:spTree>
    <p:extLst>
      <p:ext uri="{BB962C8B-B14F-4D97-AF65-F5344CB8AC3E}">
        <p14:creationId xmlns:p14="http://schemas.microsoft.com/office/powerpoint/2010/main" val="138722736"/>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lowchart: Process 11"/>
          <p:cNvSpPr/>
          <p:nvPr/>
        </p:nvSpPr>
        <p:spPr>
          <a:xfrm>
            <a:off x="1" y="1"/>
            <a:ext cx="12192000" cy="6858000"/>
          </a:xfrm>
          <a:prstGeom prst="flowChartProcess">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extBox 13"/>
          <p:cNvSpPr txBox="1"/>
          <p:nvPr/>
        </p:nvSpPr>
        <p:spPr>
          <a:xfrm>
            <a:off x="5703578" y="2247866"/>
            <a:ext cx="608202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BE2026"/>
                </a:solidFill>
                <a:effectLst/>
                <a:uLnTx/>
                <a:uFillTx/>
                <a:latin typeface="Avenir LT Std 45 Book" panose="020B0502020203020204" pitchFamily="34" charset="0"/>
                <a:ea typeface="+mn-ea"/>
                <a:cs typeface="+mn-cs"/>
              </a:rPr>
              <a:t> </a:t>
            </a:r>
          </a:p>
        </p:txBody>
      </p:sp>
      <p:sp>
        <p:nvSpPr>
          <p:cNvPr id="7" name="Teardrop 6"/>
          <p:cNvSpPr/>
          <p:nvPr/>
        </p:nvSpPr>
        <p:spPr>
          <a:xfrm rot="18995740">
            <a:off x="22648" y="1414271"/>
            <a:ext cx="4714663" cy="4714663"/>
          </a:xfrm>
          <a:prstGeom prst="teardrop">
            <a:avLst>
              <a:gd name="adj" fmla="val 113358"/>
            </a:avLst>
          </a:prstGeom>
          <a:solidFill>
            <a:srgbClr val="BE20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 name="Group 1"/>
          <p:cNvGrpSpPr/>
          <p:nvPr/>
        </p:nvGrpSpPr>
        <p:grpSpPr>
          <a:xfrm>
            <a:off x="638705" y="1573877"/>
            <a:ext cx="3482547" cy="3721999"/>
            <a:chOff x="10009085" y="37140"/>
            <a:chExt cx="1864409" cy="1992601"/>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31874" y="1601424"/>
              <a:ext cx="1560801" cy="428317"/>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7012" y="37140"/>
              <a:ext cx="1585663" cy="1489054"/>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09085" y="127371"/>
              <a:ext cx="1864409" cy="1088727"/>
            </a:xfrm>
            <a:prstGeom prst="rect">
              <a:avLst/>
            </a:prstGeom>
          </p:spPr>
        </p:pic>
      </p:grpSp>
      <p:sp>
        <p:nvSpPr>
          <p:cNvPr id="6" name="Title 5">
            <a:extLst>
              <a:ext uri="{FF2B5EF4-FFF2-40B4-BE49-F238E27FC236}">
                <a16:creationId xmlns:a16="http://schemas.microsoft.com/office/drawing/2014/main" id="{7F9E2DB4-47E7-418D-BA43-567196ADC1D0}"/>
              </a:ext>
            </a:extLst>
          </p:cNvPr>
          <p:cNvSpPr>
            <a:spLocks noGrp="1"/>
          </p:cNvSpPr>
          <p:nvPr>
            <p:ph type="title"/>
          </p:nvPr>
        </p:nvSpPr>
        <p:spPr>
          <a:xfrm>
            <a:off x="5015840" y="458773"/>
            <a:ext cx="6354536" cy="1325563"/>
          </a:xfrm>
        </p:spPr>
        <p:txBody>
          <a:bodyPr>
            <a:normAutofit/>
          </a:bodyPr>
          <a:lstStyle/>
          <a:p>
            <a:r>
              <a:rPr lang="en-US" b="1" dirty="0"/>
              <a:t>The Statistics of Learning </a:t>
            </a:r>
          </a:p>
        </p:txBody>
      </p:sp>
      <p:graphicFrame>
        <p:nvGraphicFramePr>
          <p:cNvPr id="11" name="Table 12">
            <a:extLst>
              <a:ext uri="{FF2B5EF4-FFF2-40B4-BE49-F238E27FC236}">
                <a16:creationId xmlns:a16="http://schemas.microsoft.com/office/drawing/2014/main" id="{316AFA87-9856-4152-9256-04F78FC01A19}"/>
              </a:ext>
            </a:extLst>
          </p:cNvPr>
          <p:cNvGraphicFramePr>
            <a:graphicFrameLocks noGrp="1"/>
          </p:cNvGraphicFramePr>
          <p:nvPr>
            <p:ph idx="1"/>
            <p:extLst>
              <p:ext uri="{D42A27DB-BD31-4B8C-83A1-F6EECF244321}">
                <p14:modId xmlns:p14="http://schemas.microsoft.com/office/powerpoint/2010/main" val="2836993317"/>
              </p:ext>
            </p:extLst>
          </p:nvPr>
        </p:nvGraphicFramePr>
        <p:xfrm>
          <a:off x="4915710" y="2003898"/>
          <a:ext cx="6869890" cy="2985409"/>
        </p:xfrm>
        <a:graphic>
          <a:graphicData uri="http://schemas.openxmlformats.org/drawingml/2006/table">
            <a:tbl>
              <a:tblPr firstRow="1" bandRow="1">
                <a:tableStyleId>{073A0DAA-6AF3-43AB-8588-CEC1D06C72B9}</a:tableStyleId>
              </a:tblPr>
              <a:tblGrid>
                <a:gridCol w="3434945">
                  <a:extLst>
                    <a:ext uri="{9D8B030D-6E8A-4147-A177-3AD203B41FA5}">
                      <a16:colId xmlns:a16="http://schemas.microsoft.com/office/drawing/2014/main" val="2120766478"/>
                    </a:ext>
                  </a:extLst>
                </a:gridCol>
                <a:gridCol w="3434945">
                  <a:extLst>
                    <a:ext uri="{9D8B030D-6E8A-4147-A177-3AD203B41FA5}">
                      <a16:colId xmlns:a16="http://schemas.microsoft.com/office/drawing/2014/main" val="482001464"/>
                    </a:ext>
                  </a:extLst>
                </a:gridCol>
              </a:tblGrid>
              <a:tr h="426487">
                <a:tc>
                  <a:txBody>
                    <a:bodyPr/>
                    <a:lstStyle/>
                    <a:p>
                      <a:pPr algn="ctr"/>
                      <a:r>
                        <a:rPr lang="en-US" sz="2000" dirty="0"/>
                        <a:t>Mode of Learning</a:t>
                      </a:r>
                    </a:p>
                  </a:txBody>
                  <a:tcPr/>
                </a:tc>
                <a:tc>
                  <a:txBody>
                    <a:bodyPr/>
                    <a:lstStyle/>
                    <a:p>
                      <a:pPr algn="ctr"/>
                      <a:r>
                        <a:rPr lang="en-US" sz="2000" dirty="0"/>
                        <a:t>Percentage Retained</a:t>
                      </a:r>
                    </a:p>
                  </a:txBody>
                  <a:tcPr/>
                </a:tc>
                <a:extLst>
                  <a:ext uri="{0D108BD9-81ED-4DB2-BD59-A6C34878D82A}">
                    <a16:rowId xmlns:a16="http://schemas.microsoft.com/office/drawing/2014/main" val="557677882"/>
                  </a:ext>
                </a:extLst>
              </a:tr>
              <a:tr h="426487">
                <a:tc>
                  <a:txBody>
                    <a:bodyPr/>
                    <a:lstStyle/>
                    <a:p>
                      <a:pPr algn="ctr"/>
                      <a:r>
                        <a:rPr lang="en-US" sz="2000" dirty="0"/>
                        <a:t>Reading</a:t>
                      </a:r>
                    </a:p>
                  </a:txBody>
                  <a:tcPr/>
                </a:tc>
                <a:tc>
                  <a:txBody>
                    <a:bodyPr/>
                    <a:lstStyle/>
                    <a:p>
                      <a:pPr algn="ctr"/>
                      <a:r>
                        <a:rPr lang="en-US" sz="2000" dirty="0"/>
                        <a:t>10%</a:t>
                      </a:r>
                    </a:p>
                  </a:txBody>
                  <a:tcPr/>
                </a:tc>
                <a:extLst>
                  <a:ext uri="{0D108BD9-81ED-4DB2-BD59-A6C34878D82A}">
                    <a16:rowId xmlns:a16="http://schemas.microsoft.com/office/drawing/2014/main" val="2840849445"/>
                  </a:ext>
                </a:extLst>
              </a:tr>
              <a:tr h="426487">
                <a:tc>
                  <a:txBody>
                    <a:bodyPr/>
                    <a:lstStyle/>
                    <a:p>
                      <a:pPr algn="ctr"/>
                      <a:r>
                        <a:rPr lang="en-US" sz="2000" dirty="0"/>
                        <a:t>Telling</a:t>
                      </a:r>
                    </a:p>
                  </a:txBody>
                  <a:tcPr/>
                </a:tc>
                <a:tc>
                  <a:txBody>
                    <a:bodyPr/>
                    <a:lstStyle/>
                    <a:p>
                      <a:pPr algn="ctr"/>
                      <a:r>
                        <a:rPr lang="en-US" sz="2000" dirty="0"/>
                        <a:t>20%</a:t>
                      </a:r>
                    </a:p>
                  </a:txBody>
                  <a:tcPr/>
                </a:tc>
                <a:extLst>
                  <a:ext uri="{0D108BD9-81ED-4DB2-BD59-A6C34878D82A}">
                    <a16:rowId xmlns:a16="http://schemas.microsoft.com/office/drawing/2014/main" val="191979065"/>
                  </a:ext>
                </a:extLst>
              </a:tr>
              <a:tr h="426487">
                <a:tc>
                  <a:txBody>
                    <a:bodyPr/>
                    <a:lstStyle/>
                    <a:p>
                      <a:pPr algn="ctr"/>
                      <a:r>
                        <a:rPr lang="en-US" sz="2000" dirty="0"/>
                        <a:t>Showing</a:t>
                      </a:r>
                    </a:p>
                  </a:txBody>
                  <a:tcPr/>
                </a:tc>
                <a:tc>
                  <a:txBody>
                    <a:bodyPr/>
                    <a:lstStyle/>
                    <a:p>
                      <a:pPr algn="ctr"/>
                      <a:r>
                        <a:rPr lang="en-US" sz="2000" dirty="0"/>
                        <a:t>30%</a:t>
                      </a:r>
                    </a:p>
                  </a:txBody>
                  <a:tcPr/>
                </a:tc>
                <a:extLst>
                  <a:ext uri="{0D108BD9-81ED-4DB2-BD59-A6C34878D82A}">
                    <a16:rowId xmlns:a16="http://schemas.microsoft.com/office/drawing/2014/main" val="245208243"/>
                  </a:ext>
                </a:extLst>
              </a:tr>
              <a:tr h="426487">
                <a:tc>
                  <a:txBody>
                    <a:bodyPr/>
                    <a:lstStyle/>
                    <a:p>
                      <a:pPr algn="ctr"/>
                      <a:r>
                        <a:rPr lang="en-US" sz="2000" dirty="0"/>
                        <a:t>Telling &amp; Showing</a:t>
                      </a:r>
                    </a:p>
                  </a:txBody>
                  <a:tcPr/>
                </a:tc>
                <a:tc>
                  <a:txBody>
                    <a:bodyPr/>
                    <a:lstStyle/>
                    <a:p>
                      <a:pPr algn="ctr"/>
                      <a:r>
                        <a:rPr lang="en-US" sz="2000" dirty="0"/>
                        <a:t>50%</a:t>
                      </a:r>
                    </a:p>
                  </a:txBody>
                  <a:tcPr/>
                </a:tc>
                <a:extLst>
                  <a:ext uri="{0D108BD9-81ED-4DB2-BD59-A6C34878D82A}">
                    <a16:rowId xmlns:a16="http://schemas.microsoft.com/office/drawing/2014/main" val="2880184948"/>
                  </a:ext>
                </a:extLst>
              </a:tr>
              <a:tr h="426487">
                <a:tc>
                  <a:txBody>
                    <a:bodyPr/>
                    <a:lstStyle/>
                    <a:p>
                      <a:pPr algn="ctr"/>
                      <a:r>
                        <a:rPr lang="en-US" sz="2000" dirty="0"/>
                        <a:t>Adding Questions/Taking Notes</a:t>
                      </a:r>
                    </a:p>
                  </a:txBody>
                  <a:tcPr/>
                </a:tc>
                <a:tc>
                  <a:txBody>
                    <a:bodyPr/>
                    <a:lstStyle/>
                    <a:p>
                      <a:pPr algn="ctr"/>
                      <a:r>
                        <a:rPr lang="en-US" sz="2000" dirty="0"/>
                        <a:t>70%</a:t>
                      </a:r>
                    </a:p>
                  </a:txBody>
                  <a:tcPr/>
                </a:tc>
                <a:extLst>
                  <a:ext uri="{0D108BD9-81ED-4DB2-BD59-A6C34878D82A}">
                    <a16:rowId xmlns:a16="http://schemas.microsoft.com/office/drawing/2014/main" val="2304428674"/>
                  </a:ext>
                </a:extLst>
              </a:tr>
              <a:tr h="426487">
                <a:tc>
                  <a:txBody>
                    <a:bodyPr/>
                    <a:lstStyle/>
                    <a:p>
                      <a:pPr algn="ctr"/>
                      <a:r>
                        <a:rPr lang="en-US" sz="2000" dirty="0"/>
                        <a:t>Add Doing</a:t>
                      </a:r>
                    </a:p>
                  </a:txBody>
                  <a:tcPr/>
                </a:tc>
                <a:tc>
                  <a:txBody>
                    <a:bodyPr/>
                    <a:lstStyle/>
                    <a:p>
                      <a:pPr algn="ctr"/>
                      <a:r>
                        <a:rPr lang="en-US" sz="2000" dirty="0"/>
                        <a:t>90% </a:t>
                      </a:r>
                    </a:p>
                  </a:txBody>
                  <a:tcPr/>
                </a:tc>
                <a:extLst>
                  <a:ext uri="{0D108BD9-81ED-4DB2-BD59-A6C34878D82A}">
                    <a16:rowId xmlns:a16="http://schemas.microsoft.com/office/drawing/2014/main" val="1308366833"/>
                  </a:ext>
                </a:extLst>
              </a:tr>
            </a:tbl>
          </a:graphicData>
        </a:graphic>
      </p:graphicFrame>
    </p:spTree>
    <p:extLst>
      <p:ext uri="{BB962C8B-B14F-4D97-AF65-F5344CB8AC3E}">
        <p14:creationId xmlns:p14="http://schemas.microsoft.com/office/powerpoint/2010/main" val="1327930427"/>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lowchart: Process 11"/>
          <p:cNvSpPr/>
          <p:nvPr/>
        </p:nvSpPr>
        <p:spPr>
          <a:xfrm>
            <a:off x="1" y="1"/>
            <a:ext cx="12192000" cy="6858000"/>
          </a:xfrm>
          <a:prstGeom prst="flowChartProcess">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p:cNvSpPr txBox="1"/>
          <p:nvPr/>
        </p:nvSpPr>
        <p:spPr>
          <a:xfrm>
            <a:off x="5703578" y="2247866"/>
            <a:ext cx="608202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BE2026"/>
                </a:solidFill>
                <a:effectLst/>
                <a:uLnTx/>
                <a:uFillTx/>
                <a:latin typeface="Avenir LT Std 45 Book" panose="020B0502020203020204" pitchFamily="34" charset="0"/>
                <a:ea typeface="+mn-ea"/>
                <a:cs typeface="+mn-cs"/>
              </a:rPr>
              <a:t> </a:t>
            </a:r>
          </a:p>
        </p:txBody>
      </p:sp>
      <p:sp>
        <p:nvSpPr>
          <p:cNvPr id="7" name="Teardrop 6"/>
          <p:cNvSpPr/>
          <p:nvPr/>
        </p:nvSpPr>
        <p:spPr>
          <a:xfrm rot="18995740">
            <a:off x="22648" y="1414271"/>
            <a:ext cx="4714663" cy="4714663"/>
          </a:xfrm>
          <a:prstGeom prst="teardrop">
            <a:avLst>
              <a:gd name="adj" fmla="val 113358"/>
            </a:avLst>
          </a:prstGeom>
          <a:solidFill>
            <a:srgbClr val="BE20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 name="Group 1"/>
          <p:cNvGrpSpPr/>
          <p:nvPr/>
        </p:nvGrpSpPr>
        <p:grpSpPr>
          <a:xfrm>
            <a:off x="638705" y="1573877"/>
            <a:ext cx="3482547" cy="3721999"/>
            <a:chOff x="10009085" y="37140"/>
            <a:chExt cx="1864409" cy="1992601"/>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31874" y="1601424"/>
              <a:ext cx="1560801" cy="428317"/>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7012" y="37140"/>
              <a:ext cx="1585663" cy="1489054"/>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09085" y="127371"/>
              <a:ext cx="1864409" cy="1088727"/>
            </a:xfrm>
            <a:prstGeom prst="rect">
              <a:avLst/>
            </a:prstGeom>
          </p:spPr>
        </p:pic>
      </p:grpSp>
      <p:sp>
        <p:nvSpPr>
          <p:cNvPr id="6" name="Title 5">
            <a:extLst>
              <a:ext uri="{FF2B5EF4-FFF2-40B4-BE49-F238E27FC236}">
                <a16:creationId xmlns:a16="http://schemas.microsoft.com/office/drawing/2014/main" id="{7F9E2DB4-47E7-418D-BA43-567196ADC1D0}"/>
              </a:ext>
            </a:extLst>
          </p:cNvPr>
          <p:cNvSpPr>
            <a:spLocks noGrp="1"/>
          </p:cNvSpPr>
          <p:nvPr>
            <p:ph type="title"/>
          </p:nvPr>
        </p:nvSpPr>
        <p:spPr>
          <a:xfrm>
            <a:off x="4121253" y="365125"/>
            <a:ext cx="7936862" cy="1325563"/>
          </a:xfrm>
        </p:spPr>
        <p:txBody>
          <a:bodyPr>
            <a:normAutofit/>
          </a:bodyPr>
          <a:lstStyle/>
          <a:p>
            <a:r>
              <a:rPr lang="en-US" b="1" dirty="0"/>
              <a:t>Tell-Show-Do Method </a:t>
            </a:r>
          </a:p>
        </p:txBody>
      </p:sp>
      <p:sp>
        <p:nvSpPr>
          <p:cNvPr id="8" name="Subtitle 7">
            <a:extLst>
              <a:ext uri="{FF2B5EF4-FFF2-40B4-BE49-F238E27FC236}">
                <a16:creationId xmlns:a16="http://schemas.microsoft.com/office/drawing/2014/main" id="{B7CF6AB2-0BB8-4AD6-960D-5E3E4E46CA5C}"/>
              </a:ext>
            </a:extLst>
          </p:cNvPr>
          <p:cNvSpPr>
            <a:spLocks noGrp="1"/>
          </p:cNvSpPr>
          <p:nvPr>
            <p:ph idx="1"/>
          </p:nvPr>
        </p:nvSpPr>
        <p:spPr>
          <a:xfrm>
            <a:off x="4909712" y="1893991"/>
            <a:ext cx="7246833" cy="4351338"/>
          </a:xfrm>
        </p:spPr>
        <p:txBody>
          <a:bodyPr>
            <a:normAutofit lnSpcReduction="10000"/>
          </a:bodyPr>
          <a:lstStyle/>
          <a:p>
            <a:r>
              <a:rPr lang="en-US" dirty="0"/>
              <a:t>Why This Structure is Essential </a:t>
            </a:r>
          </a:p>
          <a:p>
            <a:endParaRPr lang="en-US" dirty="0"/>
          </a:p>
          <a:p>
            <a:r>
              <a:rPr lang="en-US" dirty="0"/>
              <a:t>The Three Steps </a:t>
            </a:r>
          </a:p>
          <a:p>
            <a:pPr lvl="1"/>
            <a:r>
              <a:rPr lang="en-US" dirty="0"/>
              <a:t>Tell</a:t>
            </a:r>
          </a:p>
          <a:p>
            <a:pPr lvl="1"/>
            <a:r>
              <a:rPr lang="en-US" dirty="0"/>
              <a:t>Show</a:t>
            </a:r>
          </a:p>
          <a:p>
            <a:pPr lvl="1"/>
            <a:r>
              <a:rPr lang="en-US" dirty="0"/>
              <a:t>Do </a:t>
            </a:r>
          </a:p>
          <a:p>
            <a:endParaRPr lang="en-US" dirty="0"/>
          </a:p>
          <a:p>
            <a:r>
              <a:rPr lang="en-US" dirty="0"/>
              <a:t>Why Each Step Matters</a:t>
            </a:r>
          </a:p>
          <a:p>
            <a:endParaRPr lang="en-US" dirty="0"/>
          </a:p>
          <a:p>
            <a:r>
              <a:rPr lang="en-US" dirty="0"/>
              <a:t>Critical Impact </a:t>
            </a:r>
          </a:p>
        </p:txBody>
      </p:sp>
    </p:spTree>
    <p:extLst>
      <p:ext uri="{BB962C8B-B14F-4D97-AF65-F5344CB8AC3E}">
        <p14:creationId xmlns:p14="http://schemas.microsoft.com/office/powerpoint/2010/main" val="346629140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50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nodeType="afterEffect">
                                  <p:stCondLst>
                                    <p:cond delay="500"/>
                                  </p:stCondLst>
                                  <p:childTnLst>
                                    <p:set>
                                      <p:cBhvr>
                                        <p:cTn id="11" dur="1" fill="hold">
                                          <p:stCondLst>
                                            <p:cond delay="0"/>
                                          </p:stCondLst>
                                        </p:cTn>
                                        <p:tgtEl>
                                          <p:spTgt spid="8">
                                            <p:txEl>
                                              <p:pRg st="2" end="2"/>
                                            </p:txEl>
                                          </p:spTgt>
                                        </p:tgtEl>
                                        <p:attrNameLst>
                                          <p:attrName>style.visibility</p:attrName>
                                        </p:attrNameLst>
                                      </p:cBhvr>
                                      <p:to>
                                        <p:strVal val="visible"/>
                                      </p:to>
                                    </p:set>
                                    <p:anim calcmode="lin" valueType="num">
                                      <p:cBhvr additive="base">
                                        <p:cTn id="12"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2000"/>
                            </p:stCondLst>
                            <p:childTnLst>
                              <p:par>
                                <p:cTn id="15" presetID="2" presetClass="entr" presetSubtype="4" fill="hold" nodeType="afterEffect">
                                  <p:stCondLst>
                                    <p:cond delay="500"/>
                                  </p:stCondLst>
                                  <p:childTnLst>
                                    <p:set>
                                      <p:cBhvr>
                                        <p:cTn id="16" dur="1" fill="hold">
                                          <p:stCondLst>
                                            <p:cond delay="0"/>
                                          </p:stCondLst>
                                        </p:cTn>
                                        <p:tgtEl>
                                          <p:spTgt spid="8">
                                            <p:txEl>
                                              <p:pRg st="3" end="3"/>
                                            </p:txEl>
                                          </p:spTgt>
                                        </p:tgtEl>
                                        <p:attrNameLst>
                                          <p:attrName>style.visibility</p:attrName>
                                        </p:attrNameLst>
                                      </p:cBhvr>
                                      <p:to>
                                        <p:strVal val="visible"/>
                                      </p:to>
                                    </p:set>
                                    <p:anim calcmode="lin" valueType="num">
                                      <p:cBhvr additive="base">
                                        <p:cTn id="17"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par>
                          <p:cTn id="19" fill="hold">
                            <p:stCondLst>
                              <p:cond delay="3000"/>
                            </p:stCondLst>
                            <p:childTnLst>
                              <p:par>
                                <p:cTn id="20" presetID="2" presetClass="entr" presetSubtype="4" fill="hold" nodeType="afterEffect">
                                  <p:stCondLst>
                                    <p:cond delay="500"/>
                                  </p:stCondLst>
                                  <p:childTnLst>
                                    <p:set>
                                      <p:cBhvr>
                                        <p:cTn id="21" dur="1" fill="hold">
                                          <p:stCondLst>
                                            <p:cond delay="0"/>
                                          </p:stCondLst>
                                        </p:cTn>
                                        <p:tgtEl>
                                          <p:spTgt spid="8">
                                            <p:txEl>
                                              <p:pRg st="4" end="4"/>
                                            </p:txEl>
                                          </p:spTgt>
                                        </p:tgtEl>
                                        <p:attrNameLst>
                                          <p:attrName>style.visibility</p:attrName>
                                        </p:attrNameLst>
                                      </p:cBhvr>
                                      <p:to>
                                        <p:strVal val="visible"/>
                                      </p:to>
                                    </p:set>
                                    <p:anim calcmode="lin" valueType="num">
                                      <p:cBhvr additive="base">
                                        <p:cTn id="22"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par>
                          <p:cTn id="24" fill="hold">
                            <p:stCondLst>
                              <p:cond delay="4000"/>
                            </p:stCondLst>
                            <p:childTnLst>
                              <p:par>
                                <p:cTn id="25" presetID="2" presetClass="entr" presetSubtype="4" fill="hold" nodeType="afterEffect">
                                  <p:stCondLst>
                                    <p:cond delay="500"/>
                                  </p:stCondLst>
                                  <p:childTnLst>
                                    <p:set>
                                      <p:cBhvr>
                                        <p:cTn id="26" dur="1" fill="hold">
                                          <p:stCondLst>
                                            <p:cond delay="0"/>
                                          </p:stCondLst>
                                        </p:cTn>
                                        <p:tgtEl>
                                          <p:spTgt spid="8">
                                            <p:txEl>
                                              <p:pRg st="5" end="5"/>
                                            </p:txEl>
                                          </p:spTgt>
                                        </p:tgtEl>
                                        <p:attrNameLst>
                                          <p:attrName>style.visibility</p:attrName>
                                        </p:attrNameLst>
                                      </p:cBhvr>
                                      <p:to>
                                        <p:strVal val="visible"/>
                                      </p:to>
                                    </p:set>
                                    <p:anim calcmode="lin" valueType="num">
                                      <p:cBhvr additive="base">
                                        <p:cTn id="27"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par>
                          <p:cTn id="29" fill="hold">
                            <p:stCondLst>
                              <p:cond delay="5000"/>
                            </p:stCondLst>
                            <p:childTnLst>
                              <p:par>
                                <p:cTn id="30" presetID="2" presetClass="entr" presetSubtype="4" fill="hold" nodeType="afterEffect">
                                  <p:stCondLst>
                                    <p:cond delay="500"/>
                                  </p:stCondLst>
                                  <p:childTnLst>
                                    <p:set>
                                      <p:cBhvr>
                                        <p:cTn id="31" dur="1" fill="hold">
                                          <p:stCondLst>
                                            <p:cond delay="0"/>
                                          </p:stCondLst>
                                        </p:cTn>
                                        <p:tgtEl>
                                          <p:spTgt spid="8">
                                            <p:txEl>
                                              <p:pRg st="7" end="7"/>
                                            </p:txEl>
                                          </p:spTgt>
                                        </p:tgtEl>
                                        <p:attrNameLst>
                                          <p:attrName>style.visibility</p:attrName>
                                        </p:attrNameLst>
                                      </p:cBhvr>
                                      <p:to>
                                        <p:strVal val="visible"/>
                                      </p:to>
                                    </p:set>
                                    <p:anim calcmode="lin" valueType="num">
                                      <p:cBhvr additive="base">
                                        <p:cTn id="32" dur="500" fill="hold"/>
                                        <p:tgtEl>
                                          <p:spTgt spid="8">
                                            <p:txEl>
                                              <p:pRg st="7" end="7"/>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8">
                                            <p:txEl>
                                              <p:pRg st="7" end="7"/>
                                            </p:txEl>
                                          </p:spTgt>
                                        </p:tgtEl>
                                        <p:attrNameLst>
                                          <p:attrName>ppt_y</p:attrName>
                                        </p:attrNameLst>
                                      </p:cBhvr>
                                      <p:tavLst>
                                        <p:tav tm="0">
                                          <p:val>
                                            <p:strVal val="1+#ppt_h/2"/>
                                          </p:val>
                                        </p:tav>
                                        <p:tav tm="100000">
                                          <p:val>
                                            <p:strVal val="#ppt_y"/>
                                          </p:val>
                                        </p:tav>
                                      </p:tavLst>
                                    </p:anim>
                                  </p:childTnLst>
                                </p:cTn>
                              </p:par>
                            </p:childTnLst>
                          </p:cTn>
                        </p:par>
                        <p:par>
                          <p:cTn id="34" fill="hold">
                            <p:stCondLst>
                              <p:cond delay="6000"/>
                            </p:stCondLst>
                            <p:childTnLst>
                              <p:par>
                                <p:cTn id="35" presetID="2" presetClass="entr" presetSubtype="4" fill="hold" nodeType="afterEffect">
                                  <p:stCondLst>
                                    <p:cond delay="500"/>
                                  </p:stCondLst>
                                  <p:childTnLst>
                                    <p:set>
                                      <p:cBhvr>
                                        <p:cTn id="36" dur="1" fill="hold">
                                          <p:stCondLst>
                                            <p:cond delay="0"/>
                                          </p:stCondLst>
                                        </p:cTn>
                                        <p:tgtEl>
                                          <p:spTgt spid="8">
                                            <p:txEl>
                                              <p:pRg st="9" end="9"/>
                                            </p:txEl>
                                          </p:spTgt>
                                        </p:tgtEl>
                                        <p:attrNameLst>
                                          <p:attrName>style.visibility</p:attrName>
                                        </p:attrNameLst>
                                      </p:cBhvr>
                                      <p:to>
                                        <p:strVal val="visible"/>
                                      </p:to>
                                    </p:set>
                                    <p:anim calcmode="lin" valueType="num">
                                      <p:cBhvr additive="base">
                                        <p:cTn id="37" dur="500" fill="hold"/>
                                        <p:tgtEl>
                                          <p:spTgt spid="8">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lowchart: Process 11"/>
          <p:cNvSpPr/>
          <p:nvPr/>
        </p:nvSpPr>
        <p:spPr>
          <a:xfrm>
            <a:off x="1" y="1"/>
            <a:ext cx="12192000" cy="6858000"/>
          </a:xfrm>
          <a:prstGeom prst="flowChartProcess">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p:cNvSpPr txBox="1"/>
          <p:nvPr/>
        </p:nvSpPr>
        <p:spPr>
          <a:xfrm>
            <a:off x="5703578" y="2247866"/>
            <a:ext cx="608202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BE2026"/>
                </a:solidFill>
                <a:effectLst/>
                <a:uLnTx/>
                <a:uFillTx/>
                <a:latin typeface="Avenir LT Std 45 Book" panose="020B0502020203020204" pitchFamily="34" charset="0"/>
                <a:ea typeface="+mn-ea"/>
                <a:cs typeface="+mn-cs"/>
              </a:rPr>
              <a:t> </a:t>
            </a:r>
          </a:p>
        </p:txBody>
      </p:sp>
      <p:sp>
        <p:nvSpPr>
          <p:cNvPr id="7" name="Teardrop 6"/>
          <p:cNvSpPr/>
          <p:nvPr/>
        </p:nvSpPr>
        <p:spPr>
          <a:xfrm rot="18995740">
            <a:off x="22648" y="1414271"/>
            <a:ext cx="4714663" cy="4714663"/>
          </a:xfrm>
          <a:prstGeom prst="teardrop">
            <a:avLst>
              <a:gd name="adj" fmla="val 113358"/>
            </a:avLst>
          </a:prstGeom>
          <a:solidFill>
            <a:srgbClr val="BE20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 name="Group 1"/>
          <p:cNvGrpSpPr/>
          <p:nvPr/>
        </p:nvGrpSpPr>
        <p:grpSpPr>
          <a:xfrm>
            <a:off x="638705" y="1573877"/>
            <a:ext cx="3482547" cy="3721999"/>
            <a:chOff x="10009085" y="37140"/>
            <a:chExt cx="1864409" cy="1992601"/>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31874" y="1601424"/>
              <a:ext cx="1560801" cy="428317"/>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7012" y="37140"/>
              <a:ext cx="1585663" cy="1489054"/>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09085" y="127371"/>
              <a:ext cx="1864409" cy="1088727"/>
            </a:xfrm>
            <a:prstGeom prst="rect">
              <a:avLst/>
            </a:prstGeom>
          </p:spPr>
        </p:pic>
      </p:grpSp>
      <p:sp>
        <p:nvSpPr>
          <p:cNvPr id="6" name="Title 5">
            <a:extLst>
              <a:ext uri="{FF2B5EF4-FFF2-40B4-BE49-F238E27FC236}">
                <a16:creationId xmlns:a16="http://schemas.microsoft.com/office/drawing/2014/main" id="{7F9E2DB4-47E7-418D-BA43-567196ADC1D0}"/>
              </a:ext>
            </a:extLst>
          </p:cNvPr>
          <p:cNvSpPr>
            <a:spLocks noGrp="1"/>
          </p:cNvSpPr>
          <p:nvPr>
            <p:ph type="title"/>
          </p:nvPr>
        </p:nvSpPr>
        <p:spPr>
          <a:xfrm>
            <a:off x="4121253" y="365125"/>
            <a:ext cx="7936862" cy="1325563"/>
          </a:xfrm>
        </p:spPr>
        <p:txBody>
          <a:bodyPr>
            <a:normAutofit/>
          </a:bodyPr>
          <a:lstStyle/>
          <a:p>
            <a:pPr algn="ctr"/>
            <a:r>
              <a:rPr lang="en-US" b="1" dirty="0"/>
              <a:t>Tell </a:t>
            </a:r>
          </a:p>
        </p:txBody>
      </p:sp>
      <p:sp>
        <p:nvSpPr>
          <p:cNvPr id="8" name="Subtitle 7">
            <a:extLst>
              <a:ext uri="{FF2B5EF4-FFF2-40B4-BE49-F238E27FC236}">
                <a16:creationId xmlns:a16="http://schemas.microsoft.com/office/drawing/2014/main" id="{B7CF6AB2-0BB8-4AD6-960D-5E3E4E46CA5C}"/>
              </a:ext>
            </a:extLst>
          </p:cNvPr>
          <p:cNvSpPr>
            <a:spLocks noGrp="1"/>
          </p:cNvSpPr>
          <p:nvPr>
            <p:ph idx="1"/>
          </p:nvPr>
        </p:nvSpPr>
        <p:spPr>
          <a:xfrm>
            <a:off x="4909712" y="1893991"/>
            <a:ext cx="7246833" cy="4351338"/>
          </a:xfrm>
        </p:spPr>
        <p:txBody>
          <a:bodyPr>
            <a:normAutofit/>
          </a:bodyPr>
          <a:lstStyle/>
          <a:p>
            <a:r>
              <a:rPr lang="en-US" dirty="0"/>
              <a:t>Prepares the Learner</a:t>
            </a:r>
          </a:p>
          <a:p>
            <a:r>
              <a:rPr lang="en-US" dirty="0"/>
              <a:t>What, Why, How</a:t>
            </a:r>
          </a:p>
          <a:p>
            <a:r>
              <a:rPr lang="en-US" dirty="0"/>
              <a:t>Use What they Know</a:t>
            </a:r>
          </a:p>
          <a:p>
            <a:endParaRPr lang="en-US" dirty="0"/>
          </a:p>
          <a:p>
            <a:r>
              <a:rPr lang="en-US" dirty="0"/>
              <a:t>Tips for Tell: </a:t>
            </a:r>
          </a:p>
          <a:p>
            <a:pPr lvl="1"/>
            <a:r>
              <a:rPr lang="en-US" dirty="0"/>
              <a:t>Spend Time with Tell</a:t>
            </a:r>
          </a:p>
          <a:p>
            <a:pPr lvl="1"/>
            <a:r>
              <a:rPr lang="en-US" dirty="0"/>
              <a:t>Give an Overview</a:t>
            </a:r>
          </a:p>
          <a:p>
            <a:pPr lvl="1"/>
            <a:r>
              <a:rPr lang="en-US" dirty="0"/>
              <a:t>Be Intentional</a:t>
            </a:r>
          </a:p>
          <a:p>
            <a:pPr lvl="1"/>
            <a:r>
              <a:rPr lang="en-US" dirty="0"/>
              <a:t>If you Skip Tell, You Fail </a:t>
            </a:r>
          </a:p>
        </p:txBody>
      </p:sp>
    </p:spTree>
    <p:extLst>
      <p:ext uri="{BB962C8B-B14F-4D97-AF65-F5344CB8AC3E}">
        <p14:creationId xmlns:p14="http://schemas.microsoft.com/office/powerpoint/2010/main" val="394734177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50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nodeType="afterEffect">
                                  <p:stCondLst>
                                    <p:cond delay="500"/>
                                  </p:stCondLst>
                                  <p:childTnLst>
                                    <p:set>
                                      <p:cBhvr>
                                        <p:cTn id="11" dur="1" fill="hold">
                                          <p:stCondLst>
                                            <p:cond delay="0"/>
                                          </p:stCondLst>
                                        </p:cTn>
                                        <p:tgtEl>
                                          <p:spTgt spid="8">
                                            <p:txEl>
                                              <p:pRg st="1" end="1"/>
                                            </p:txEl>
                                          </p:spTgt>
                                        </p:tgtEl>
                                        <p:attrNameLst>
                                          <p:attrName>style.visibility</p:attrName>
                                        </p:attrNameLst>
                                      </p:cBhvr>
                                      <p:to>
                                        <p:strVal val="visible"/>
                                      </p:to>
                                    </p:set>
                                    <p:anim calcmode="lin" valueType="num">
                                      <p:cBhvr additive="base">
                                        <p:cTn id="12"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2000"/>
                            </p:stCondLst>
                            <p:childTnLst>
                              <p:par>
                                <p:cTn id="15" presetID="2" presetClass="entr" presetSubtype="4" fill="hold" nodeType="afterEffect">
                                  <p:stCondLst>
                                    <p:cond delay="500"/>
                                  </p:stCondLst>
                                  <p:childTnLst>
                                    <p:set>
                                      <p:cBhvr>
                                        <p:cTn id="16" dur="1" fill="hold">
                                          <p:stCondLst>
                                            <p:cond delay="0"/>
                                          </p:stCondLst>
                                        </p:cTn>
                                        <p:tgtEl>
                                          <p:spTgt spid="8">
                                            <p:txEl>
                                              <p:pRg st="2" end="2"/>
                                            </p:txEl>
                                          </p:spTgt>
                                        </p:tgtEl>
                                        <p:attrNameLst>
                                          <p:attrName>style.visibility</p:attrName>
                                        </p:attrNameLst>
                                      </p:cBhvr>
                                      <p:to>
                                        <p:strVal val="visible"/>
                                      </p:to>
                                    </p:set>
                                    <p:anim calcmode="lin" valueType="num">
                                      <p:cBhvr additive="base">
                                        <p:cTn id="17"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3000"/>
                            </p:stCondLst>
                            <p:childTnLst>
                              <p:par>
                                <p:cTn id="20" presetID="2" presetClass="entr" presetSubtype="4" fill="hold" nodeType="afterEffect">
                                  <p:stCondLst>
                                    <p:cond delay="500"/>
                                  </p:stCondLst>
                                  <p:childTnLst>
                                    <p:set>
                                      <p:cBhvr>
                                        <p:cTn id="21" dur="1" fill="hold">
                                          <p:stCondLst>
                                            <p:cond delay="0"/>
                                          </p:stCondLst>
                                        </p:cTn>
                                        <p:tgtEl>
                                          <p:spTgt spid="8">
                                            <p:txEl>
                                              <p:pRg st="4" end="4"/>
                                            </p:txEl>
                                          </p:spTgt>
                                        </p:tgtEl>
                                        <p:attrNameLst>
                                          <p:attrName>style.visibility</p:attrName>
                                        </p:attrNameLst>
                                      </p:cBhvr>
                                      <p:to>
                                        <p:strVal val="visible"/>
                                      </p:to>
                                    </p:set>
                                    <p:anim calcmode="lin" valueType="num">
                                      <p:cBhvr additive="base">
                                        <p:cTn id="22"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par>
                          <p:cTn id="24" fill="hold">
                            <p:stCondLst>
                              <p:cond delay="4000"/>
                            </p:stCondLst>
                            <p:childTnLst>
                              <p:par>
                                <p:cTn id="25" presetID="2" presetClass="entr" presetSubtype="4" fill="hold" nodeType="afterEffect">
                                  <p:stCondLst>
                                    <p:cond delay="500"/>
                                  </p:stCondLst>
                                  <p:childTnLst>
                                    <p:set>
                                      <p:cBhvr>
                                        <p:cTn id="26" dur="1" fill="hold">
                                          <p:stCondLst>
                                            <p:cond delay="0"/>
                                          </p:stCondLst>
                                        </p:cTn>
                                        <p:tgtEl>
                                          <p:spTgt spid="8">
                                            <p:txEl>
                                              <p:pRg st="5" end="5"/>
                                            </p:txEl>
                                          </p:spTgt>
                                        </p:tgtEl>
                                        <p:attrNameLst>
                                          <p:attrName>style.visibility</p:attrName>
                                        </p:attrNameLst>
                                      </p:cBhvr>
                                      <p:to>
                                        <p:strVal val="visible"/>
                                      </p:to>
                                    </p:set>
                                    <p:anim calcmode="lin" valueType="num">
                                      <p:cBhvr additive="base">
                                        <p:cTn id="27"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par>
                          <p:cTn id="29" fill="hold">
                            <p:stCondLst>
                              <p:cond delay="5000"/>
                            </p:stCondLst>
                            <p:childTnLst>
                              <p:par>
                                <p:cTn id="30" presetID="2" presetClass="entr" presetSubtype="4" fill="hold" nodeType="afterEffect">
                                  <p:stCondLst>
                                    <p:cond delay="500"/>
                                  </p:stCondLst>
                                  <p:childTnLst>
                                    <p:set>
                                      <p:cBhvr>
                                        <p:cTn id="31" dur="1" fill="hold">
                                          <p:stCondLst>
                                            <p:cond delay="0"/>
                                          </p:stCondLst>
                                        </p:cTn>
                                        <p:tgtEl>
                                          <p:spTgt spid="8">
                                            <p:txEl>
                                              <p:pRg st="6" end="6"/>
                                            </p:txEl>
                                          </p:spTgt>
                                        </p:tgtEl>
                                        <p:attrNameLst>
                                          <p:attrName>style.visibility</p:attrName>
                                        </p:attrNameLst>
                                      </p:cBhvr>
                                      <p:to>
                                        <p:strVal val="visible"/>
                                      </p:to>
                                    </p:set>
                                    <p:anim calcmode="lin" valueType="num">
                                      <p:cBhvr additive="base">
                                        <p:cTn id="32"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par>
                          <p:cTn id="34" fill="hold">
                            <p:stCondLst>
                              <p:cond delay="6000"/>
                            </p:stCondLst>
                            <p:childTnLst>
                              <p:par>
                                <p:cTn id="35" presetID="2" presetClass="entr" presetSubtype="4" fill="hold" nodeType="afterEffect">
                                  <p:stCondLst>
                                    <p:cond delay="500"/>
                                  </p:stCondLst>
                                  <p:childTnLst>
                                    <p:set>
                                      <p:cBhvr>
                                        <p:cTn id="36" dur="1" fill="hold">
                                          <p:stCondLst>
                                            <p:cond delay="0"/>
                                          </p:stCondLst>
                                        </p:cTn>
                                        <p:tgtEl>
                                          <p:spTgt spid="8">
                                            <p:txEl>
                                              <p:pRg st="7" end="7"/>
                                            </p:txEl>
                                          </p:spTgt>
                                        </p:tgtEl>
                                        <p:attrNameLst>
                                          <p:attrName>style.visibility</p:attrName>
                                        </p:attrNameLst>
                                      </p:cBhvr>
                                      <p:to>
                                        <p:strVal val="visible"/>
                                      </p:to>
                                    </p:set>
                                    <p:anim calcmode="lin" valueType="num">
                                      <p:cBhvr additive="base">
                                        <p:cTn id="37" dur="500" fill="hold"/>
                                        <p:tgtEl>
                                          <p:spTgt spid="8">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7" end="7"/>
                                            </p:txEl>
                                          </p:spTgt>
                                        </p:tgtEl>
                                        <p:attrNameLst>
                                          <p:attrName>ppt_y</p:attrName>
                                        </p:attrNameLst>
                                      </p:cBhvr>
                                      <p:tavLst>
                                        <p:tav tm="0">
                                          <p:val>
                                            <p:strVal val="1+#ppt_h/2"/>
                                          </p:val>
                                        </p:tav>
                                        <p:tav tm="100000">
                                          <p:val>
                                            <p:strVal val="#ppt_y"/>
                                          </p:val>
                                        </p:tav>
                                      </p:tavLst>
                                    </p:anim>
                                  </p:childTnLst>
                                </p:cTn>
                              </p:par>
                            </p:childTnLst>
                          </p:cTn>
                        </p:par>
                        <p:par>
                          <p:cTn id="39" fill="hold">
                            <p:stCondLst>
                              <p:cond delay="7000"/>
                            </p:stCondLst>
                            <p:childTnLst>
                              <p:par>
                                <p:cTn id="40" presetID="2" presetClass="entr" presetSubtype="4" fill="hold" nodeType="afterEffect">
                                  <p:stCondLst>
                                    <p:cond delay="500"/>
                                  </p:stCondLst>
                                  <p:childTnLst>
                                    <p:set>
                                      <p:cBhvr>
                                        <p:cTn id="41" dur="1" fill="hold">
                                          <p:stCondLst>
                                            <p:cond delay="0"/>
                                          </p:stCondLst>
                                        </p:cTn>
                                        <p:tgtEl>
                                          <p:spTgt spid="8">
                                            <p:txEl>
                                              <p:pRg st="8" end="8"/>
                                            </p:txEl>
                                          </p:spTgt>
                                        </p:tgtEl>
                                        <p:attrNameLst>
                                          <p:attrName>style.visibility</p:attrName>
                                        </p:attrNameLst>
                                      </p:cBhvr>
                                      <p:to>
                                        <p:strVal val="visible"/>
                                      </p:to>
                                    </p:set>
                                    <p:anim calcmode="lin" valueType="num">
                                      <p:cBhvr additive="base">
                                        <p:cTn id="42" dur="500" fill="hold"/>
                                        <p:tgtEl>
                                          <p:spTgt spid="8">
                                            <p:txEl>
                                              <p:pRg st="8" end="8"/>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8">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lowchart: Process 11"/>
          <p:cNvSpPr/>
          <p:nvPr/>
        </p:nvSpPr>
        <p:spPr>
          <a:xfrm>
            <a:off x="1" y="1"/>
            <a:ext cx="12192000" cy="6858000"/>
          </a:xfrm>
          <a:prstGeom prst="flowChartProcess">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p:cNvSpPr txBox="1"/>
          <p:nvPr/>
        </p:nvSpPr>
        <p:spPr>
          <a:xfrm>
            <a:off x="5703578" y="2247866"/>
            <a:ext cx="608202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BE2026"/>
                </a:solidFill>
                <a:effectLst/>
                <a:uLnTx/>
                <a:uFillTx/>
                <a:latin typeface="Avenir LT Std 45 Book" panose="020B0502020203020204" pitchFamily="34" charset="0"/>
                <a:ea typeface="+mn-ea"/>
                <a:cs typeface="+mn-cs"/>
              </a:rPr>
              <a:t> </a:t>
            </a:r>
          </a:p>
        </p:txBody>
      </p:sp>
      <p:sp>
        <p:nvSpPr>
          <p:cNvPr id="7" name="Teardrop 6"/>
          <p:cNvSpPr/>
          <p:nvPr/>
        </p:nvSpPr>
        <p:spPr>
          <a:xfrm rot="18995740">
            <a:off x="22648" y="1414271"/>
            <a:ext cx="4714663" cy="4714663"/>
          </a:xfrm>
          <a:prstGeom prst="teardrop">
            <a:avLst>
              <a:gd name="adj" fmla="val 113358"/>
            </a:avLst>
          </a:prstGeom>
          <a:solidFill>
            <a:srgbClr val="BE20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 name="Group 1"/>
          <p:cNvGrpSpPr/>
          <p:nvPr/>
        </p:nvGrpSpPr>
        <p:grpSpPr>
          <a:xfrm>
            <a:off x="638705" y="1573877"/>
            <a:ext cx="3482547" cy="3721999"/>
            <a:chOff x="10009085" y="37140"/>
            <a:chExt cx="1864409" cy="1992601"/>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31874" y="1601424"/>
              <a:ext cx="1560801" cy="428317"/>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7012" y="37140"/>
              <a:ext cx="1585663" cy="1489054"/>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09085" y="127371"/>
              <a:ext cx="1864409" cy="1088727"/>
            </a:xfrm>
            <a:prstGeom prst="rect">
              <a:avLst/>
            </a:prstGeom>
          </p:spPr>
        </p:pic>
      </p:grpSp>
      <p:sp>
        <p:nvSpPr>
          <p:cNvPr id="6" name="Title 5">
            <a:extLst>
              <a:ext uri="{FF2B5EF4-FFF2-40B4-BE49-F238E27FC236}">
                <a16:creationId xmlns:a16="http://schemas.microsoft.com/office/drawing/2014/main" id="{7F9E2DB4-47E7-418D-BA43-567196ADC1D0}"/>
              </a:ext>
            </a:extLst>
          </p:cNvPr>
          <p:cNvSpPr>
            <a:spLocks noGrp="1"/>
          </p:cNvSpPr>
          <p:nvPr>
            <p:ph type="title"/>
          </p:nvPr>
        </p:nvSpPr>
        <p:spPr>
          <a:xfrm>
            <a:off x="4121253" y="365125"/>
            <a:ext cx="7936862" cy="1325563"/>
          </a:xfrm>
        </p:spPr>
        <p:txBody>
          <a:bodyPr>
            <a:normAutofit/>
          </a:bodyPr>
          <a:lstStyle/>
          <a:p>
            <a:pPr algn="ctr"/>
            <a:r>
              <a:rPr lang="en-US" b="1" dirty="0"/>
              <a:t>Show </a:t>
            </a:r>
          </a:p>
        </p:txBody>
      </p:sp>
      <p:sp>
        <p:nvSpPr>
          <p:cNvPr id="8" name="Subtitle 7">
            <a:extLst>
              <a:ext uri="{FF2B5EF4-FFF2-40B4-BE49-F238E27FC236}">
                <a16:creationId xmlns:a16="http://schemas.microsoft.com/office/drawing/2014/main" id="{B7CF6AB2-0BB8-4AD6-960D-5E3E4E46CA5C}"/>
              </a:ext>
            </a:extLst>
          </p:cNvPr>
          <p:cNvSpPr>
            <a:spLocks noGrp="1"/>
          </p:cNvSpPr>
          <p:nvPr>
            <p:ph idx="1"/>
          </p:nvPr>
        </p:nvSpPr>
        <p:spPr>
          <a:xfrm>
            <a:off x="4811282" y="1742419"/>
            <a:ext cx="7246833" cy="4676455"/>
          </a:xfrm>
        </p:spPr>
        <p:txBody>
          <a:bodyPr>
            <a:normAutofit/>
          </a:bodyPr>
          <a:lstStyle/>
          <a:p>
            <a:r>
              <a:rPr lang="en-US" dirty="0"/>
              <a:t>Demonstrate the Task</a:t>
            </a:r>
          </a:p>
          <a:p>
            <a:r>
              <a:rPr lang="en-US" dirty="0"/>
              <a:t>Break it Down</a:t>
            </a:r>
          </a:p>
          <a:p>
            <a:r>
              <a:rPr lang="en-US" dirty="0"/>
              <a:t>What Success Looks Like</a:t>
            </a:r>
          </a:p>
          <a:p>
            <a:r>
              <a:rPr lang="en-US" dirty="0"/>
              <a:t>I Show You, You Train Me </a:t>
            </a:r>
          </a:p>
          <a:p>
            <a:endParaRPr lang="en-US" dirty="0"/>
          </a:p>
          <a:p>
            <a:r>
              <a:rPr lang="en-US" dirty="0"/>
              <a:t>Tips for Show: </a:t>
            </a:r>
          </a:p>
          <a:p>
            <a:pPr lvl="1"/>
            <a:r>
              <a:rPr lang="en-US" dirty="0"/>
              <a:t>Bite Size Pieces </a:t>
            </a:r>
          </a:p>
          <a:p>
            <a:pPr lvl="1"/>
            <a:r>
              <a:rPr lang="en-US" dirty="0"/>
              <a:t>Use Your Senses</a:t>
            </a:r>
          </a:p>
          <a:p>
            <a:pPr lvl="1"/>
            <a:r>
              <a:rPr lang="en-US" dirty="0"/>
              <a:t>Be Patient &amp; Empathize</a:t>
            </a:r>
          </a:p>
          <a:p>
            <a:pPr lvl="1"/>
            <a:r>
              <a:rPr lang="en-US" dirty="0"/>
              <a:t>Make it Memorable </a:t>
            </a:r>
          </a:p>
        </p:txBody>
      </p:sp>
    </p:spTree>
    <p:extLst>
      <p:ext uri="{BB962C8B-B14F-4D97-AF65-F5344CB8AC3E}">
        <p14:creationId xmlns:p14="http://schemas.microsoft.com/office/powerpoint/2010/main" val="417925637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50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nodeType="afterEffect">
                                  <p:stCondLst>
                                    <p:cond delay="500"/>
                                  </p:stCondLst>
                                  <p:childTnLst>
                                    <p:set>
                                      <p:cBhvr>
                                        <p:cTn id="11" dur="1" fill="hold">
                                          <p:stCondLst>
                                            <p:cond delay="0"/>
                                          </p:stCondLst>
                                        </p:cTn>
                                        <p:tgtEl>
                                          <p:spTgt spid="8">
                                            <p:txEl>
                                              <p:pRg st="1" end="1"/>
                                            </p:txEl>
                                          </p:spTgt>
                                        </p:tgtEl>
                                        <p:attrNameLst>
                                          <p:attrName>style.visibility</p:attrName>
                                        </p:attrNameLst>
                                      </p:cBhvr>
                                      <p:to>
                                        <p:strVal val="visible"/>
                                      </p:to>
                                    </p:set>
                                    <p:anim calcmode="lin" valueType="num">
                                      <p:cBhvr additive="base">
                                        <p:cTn id="12"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2000"/>
                            </p:stCondLst>
                            <p:childTnLst>
                              <p:par>
                                <p:cTn id="15" presetID="2" presetClass="entr" presetSubtype="4" fill="hold" nodeType="afterEffect">
                                  <p:stCondLst>
                                    <p:cond delay="500"/>
                                  </p:stCondLst>
                                  <p:childTnLst>
                                    <p:set>
                                      <p:cBhvr>
                                        <p:cTn id="16" dur="1" fill="hold">
                                          <p:stCondLst>
                                            <p:cond delay="0"/>
                                          </p:stCondLst>
                                        </p:cTn>
                                        <p:tgtEl>
                                          <p:spTgt spid="8">
                                            <p:txEl>
                                              <p:pRg st="2" end="2"/>
                                            </p:txEl>
                                          </p:spTgt>
                                        </p:tgtEl>
                                        <p:attrNameLst>
                                          <p:attrName>style.visibility</p:attrName>
                                        </p:attrNameLst>
                                      </p:cBhvr>
                                      <p:to>
                                        <p:strVal val="visible"/>
                                      </p:to>
                                    </p:set>
                                    <p:anim calcmode="lin" valueType="num">
                                      <p:cBhvr additive="base">
                                        <p:cTn id="17"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3000"/>
                            </p:stCondLst>
                            <p:childTnLst>
                              <p:par>
                                <p:cTn id="20" presetID="2" presetClass="entr" presetSubtype="4" fill="hold" nodeType="afterEffect">
                                  <p:stCondLst>
                                    <p:cond delay="500"/>
                                  </p:stCondLst>
                                  <p:childTnLst>
                                    <p:set>
                                      <p:cBhvr>
                                        <p:cTn id="21" dur="1" fill="hold">
                                          <p:stCondLst>
                                            <p:cond delay="0"/>
                                          </p:stCondLst>
                                        </p:cTn>
                                        <p:tgtEl>
                                          <p:spTgt spid="8">
                                            <p:txEl>
                                              <p:pRg st="3" end="3"/>
                                            </p:txEl>
                                          </p:spTgt>
                                        </p:tgtEl>
                                        <p:attrNameLst>
                                          <p:attrName>style.visibility</p:attrName>
                                        </p:attrNameLst>
                                      </p:cBhvr>
                                      <p:to>
                                        <p:strVal val="visible"/>
                                      </p:to>
                                    </p:set>
                                    <p:anim calcmode="lin" valueType="num">
                                      <p:cBhvr additive="base">
                                        <p:cTn id="22"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par>
                          <p:cTn id="24" fill="hold">
                            <p:stCondLst>
                              <p:cond delay="4000"/>
                            </p:stCondLst>
                            <p:childTnLst>
                              <p:par>
                                <p:cTn id="25" presetID="2" presetClass="entr" presetSubtype="4" fill="hold" nodeType="afterEffect">
                                  <p:stCondLst>
                                    <p:cond delay="500"/>
                                  </p:stCondLst>
                                  <p:childTnLst>
                                    <p:set>
                                      <p:cBhvr>
                                        <p:cTn id="26" dur="1" fill="hold">
                                          <p:stCondLst>
                                            <p:cond delay="0"/>
                                          </p:stCondLst>
                                        </p:cTn>
                                        <p:tgtEl>
                                          <p:spTgt spid="8">
                                            <p:txEl>
                                              <p:pRg st="5" end="5"/>
                                            </p:txEl>
                                          </p:spTgt>
                                        </p:tgtEl>
                                        <p:attrNameLst>
                                          <p:attrName>style.visibility</p:attrName>
                                        </p:attrNameLst>
                                      </p:cBhvr>
                                      <p:to>
                                        <p:strVal val="visible"/>
                                      </p:to>
                                    </p:set>
                                    <p:anim calcmode="lin" valueType="num">
                                      <p:cBhvr additive="base">
                                        <p:cTn id="27"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par>
                          <p:cTn id="29" fill="hold">
                            <p:stCondLst>
                              <p:cond delay="5000"/>
                            </p:stCondLst>
                            <p:childTnLst>
                              <p:par>
                                <p:cTn id="30" presetID="2" presetClass="entr" presetSubtype="4" fill="hold" nodeType="afterEffect">
                                  <p:stCondLst>
                                    <p:cond delay="500"/>
                                  </p:stCondLst>
                                  <p:childTnLst>
                                    <p:set>
                                      <p:cBhvr>
                                        <p:cTn id="31" dur="1" fill="hold">
                                          <p:stCondLst>
                                            <p:cond delay="0"/>
                                          </p:stCondLst>
                                        </p:cTn>
                                        <p:tgtEl>
                                          <p:spTgt spid="8">
                                            <p:txEl>
                                              <p:pRg st="6" end="6"/>
                                            </p:txEl>
                                          </p:spTgt>
                                        </p:tgtEl>
                                        <p:attrNameLst>
                                          <p:attrName>style.visibility</p:attrName>
                                        </p:attrNameLst>
                                      </p:cBhvr>
                                      <p:to>
                                        <p:strVal val="visible"/>
                                      </p:to>
                                    </p:set>
                                    <p:anim calcmode="lin" valueType="num">
                                      <p:cBhvr additive="base">
                                        <p:cTn id="32"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par>
                          <p:cTn id="34" fill="hold">
                            <p:stCondLst>
                              <p:cond delay="6000"/>
                            </p:stCondLst>
                            <p:childTnLst>
                              <p:par>
                                <p:cTn id="35" presetID="2" presetClass="entr" presetSubtype="4" fill="hold" nodeType="afterEffect">
                                  <p:stCondLst>
                                    <p:cond delay="500"/>
                                  </p:stCondLst>
                                  <p:childTnLst>
                                    <p:set>
                                      <p:cBhvr>
                                        <p:cTn id="36" dur="1" fill="hold">
                                          <p:stCondLst>
                                            <p:cond delay="0"/>
                                          </p:stCondLst>
                                        </p:cTn>
                                        <p:tgtEl>
                                          <p:spTgt spid="8">
                                            <p:txEl>
                                              <p:pRg st="7" end="7"/>
                                            </p:txEl>
                                          </p:spTgt>
                                        </p:tgtEl>
                                        <p:attrNameLst>
                                          <p:attrName>style.visibility</p:attrName>
                                        </p:attrNameLst>
                                      </p:cBhvr>
                                      <p:to>
                                        <p:strVal val="visible"/>
                                      </p:to>
                                    </p:set>
                                    <p:anim calcmode="lin" valueType="num">
                                      <p:cBhvr additive="base">
                                        <p:cTn id="37" dur="500" fill="hold"/>
                                        <p:tgtEl>
                                          <p:spTgt spid="8">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7" end="7"/>
                                            </p:txEl>
                                          </p:spTgt>
                                        </p:tgtEl>
                                        <p:attrNameLst>
                                          <p:attrName>ppt_y</p:attrName>
                                        </p:attrNameLst>
                                      </p:cBhvr>
                                      <p:tavLst>
                                        <p:tav tm="0">
                                          <p:val>
                                            <p:strVal val="1+#ppt_h/2"/>
                                          </p:val>
                                        </p:tav>
                                        <p:tav tm="100000">
                                          <p:val>
                                            <p:strVal val="#ppt_y"/>
                                          </p:val>
                                        </p:tav>
                                      </p:tavLst>
                                    </p:anim>
                                  </p:childTnLst>
                                </p:cTn>
                              </p:par>
                            </p:childTnLst>
                          </p:cTn>
                        </p:par>
                        <p:par>
                          <p:cTn id="39" fill="hold">
                            <p:stCondLst>
                              <p:cond delay="7000"/>
                            </p:stCondLst>
                            <p:childTnLst>
                              <p:par>
                                <p:cTn id="40" presetID="2" presetClass="entr" presetSubtype="4" fill="hold" nodeType="afterEffect">
                                  <p:stCondLst>
                                    <p:cond delay="500"/>
                                  </p:stCondLst>
                                  <p:childTnLst>
                                    <p:set>
                                      <p:cBhvr>
                                        <p:cTn id="41" dur="1" fill="hold">
                                          <p:stCondLst>
                                            <p:cond delay="0"/>
                                          </p:stCondLst>
                                        </p:cTn>
                                        <p:tgtEl>
                                          <p:spTgt spid="8">
                                            <p:txEl>
                                              <p:pRg st="8" end="8"/>
                                            </p:txEl>
                                          </p:spTgt>
                                        </p:tgtEl>
                                        <p:attrNameLst>
                                          <p:attrName>style.visibility</p:attrName>
                                        </p:attrNameLst>
                                      </p:cBhvr>
                                      <p:to>
                                        <p:strVal val="visible"/>
                                      </p:to>
                                    </p:set>
                                    <p:anim calcmode="lin" valueType="num">
                                      <p:cBhvr additive="base">
                                        <p:cTn id="42" dur="500" fill="hold"/>
                                        <p:tgtEl>
                                          <p:spTgt spid="8">
                                            <p:txEl>
                                              <p:pRg st="8" end="8"/>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8">
                                            <p:txEl>
                                              <p:pRg st="8" end="8"/>
                                            </p:txEl>
                                          </p:spTgt>
                                        </p:tgtEl>
                                        <p:attrNameLst>
                                          <p:attrName>ppt_y</p:attrName>
                                        </p:attrNameLst>
                                      </p:cBhvr>
                                      <p:tavLst>
                                        <p:tav tm="0">
                                          <p:val>
                                            <p:strVal val="1+#ppt_h/2"/>
                                          </p:val>
                                        </p:tav>
                                        <p:tav tm="100000">
                                          <p:val>
                                            <p:strVal val="#ppt_y"/>
                                          </p:val>
                                        </p:tav>
                                      </p:tavLst>
                                    </p:anim>
                                  </p:childTnLst>
                                </p:cTn>
                              </p:par>
                            </p:childTnLst>
                          </p:cTn>
                        </p:par>
                        <p:par>
                          <p:cTn id="44" fill="hold">
                            <p:stCondLst>
                              <p:cond delay="8000"/>
                            </p:stCondLst>
                            <p:childTnLst>
                              <p:par>
                                <p:cTn id="45" presetID="2" presetClass="entr" presetSubtype="4" fill="hold" nodeType="afterEffect">
                                  <p:stCondLst>
                                    <p:cond delay="500"/>
                                  </p:stCondLst>
                                  <p:childTnLst>
                                    <p:set>
                                      <p:cBhvr>
                                        <p:cTn id="46" dur="1" fill="hold">
                                          <p:stCondLst>
                                            <p:cond delay="0"/>
                                          </p:stCondLst>
                                        </p:cTn>
                                        <p:tgtEl>
                                          <p:spTgt spid="8">
                                            <p:txEl>
                                              <p:pRg st="9" end="9"/>
                                            </p:txEl>
                                          </p:spTgt>
                                        </p:tgtEl>
                                        <p:attrNameLst>
                                          <p:attrName>style.visibility</p:attrName>
                                        </p:attrNameLst>
                                      </p:cBhvr>
                                      <p:to>
                                        <p:strVal val="visible"/>
                                      </p:to>
                                    </p:set>
                                    <p:anim calcmode="lin" valueType="num">
                                      <p:cBhvr additive="base">
                                        <p:cTn id="47" dur="500" fill="hold"/>
                                        <p:tgtEl>
                                          <p:spTgt spid="8">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8">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lowchart: Process 11"/>
          <p:cNvSpPr/>
          <p:nvPr/>
        </p:nvSpPr>
        <p:spPr>
          <a:xfrm>
            <a:off x="1" y="1"/>
            <a:ext cx="12192000" cy="6858000"/>
          </a:xfrm>
          <a:prstGeom prst="flowChartProcess">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p:cNvSpPr txBox="1"/>
          <p:nvPr/>
        </p:nvSpPr>
        <p:spPr>
          <a:xfrm>
            <a:off x="5703578" y="2247866"/>
            <a:ext cx="608202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BE2026"/>
                </a:solidFill>
                <a:effectLst/>
                <a:uLnTx/>
                <a:uFillTx/>
                <a:latin typeface="Avenir LT Std 45 Book" panose="020B0502020203020204" pitchFamily="34" charset="0"/>
                <a:ea typeface="+mn-ea"/>
                <a:cs typeface="+mn-cs"/>
              </a:rPr>
              <a:t> </a:t>
            </a:r>
          </a:p>
        </p:txBody>
      </p:sp>
      <p:sp>
        <p:nvSpPr>
          <p:cNvPr id="7" name="Teardrop 6"/>
          <p:cNvSpPr/>
          <p:nvPr/>
        </p:nvSpPr>
        <p:spPr>
          <a:xfrm rot="18995740">
            <a:off x="22648" y="1414271"/>
            <a:ext cx="4714663" cy="4714663"/>
          </a:xfrm>
          <a:prstGeom prst="teardrop">
            <a:avLst>
              <a:gd name="adj" fmla="val 113358"/>
            </a:avLst>
          </a:prstGeom>
          <a:solidFill>
            <a:srgbClr val="BE20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 name="Group 1"/>
          <p:cNvGrpSpPr/>
          <p:nvPr/>
        </p:nvGrpSpPr>
        <p:grpSpPr>
          <a:xfrm>
            <a:off x="638705" y="1573877"/>
            <a:ext cx="3482547" cy="3721999"/>
            <a:chOff x="10009085" y="37140"/>
            <a:chExt cx="1864409" cy="1992601"/>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31874" y="1601424"/>
              <a:ext cx="1560801" cy="428317"/>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7012" y="37140"/>
              <a:ext cx="1585663" cy="1489054"/>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09085" y="127371"/>
              <a:ext cx="1864409" cy="1088727"/>
            </a:xfrm>
            <a:prstGeom prst="rect">
              <a:avLst/>
            </a:prstGeom>
          </p:spPr>
        </p:pic>
      </p:grpSp>
      <p:sp>
        <p:nvSpPr>
          <p:cNvPr id="6" name="Title 5">
            <a:extLst>
              <a:ext uri="{FF2B5EF4-FFF2-40B4-BE49-F238E27FC236}">
                <a16:creationId xmlns:a16="http://schemas.microsoft.com/office/drawing/2014/main" id="{7F9E2DB4-47E7-418D-BA43-567196ADC1D0}"/>
              </a:ext>
            </a:extLst>
          </p:cNvPr>
          <p:cNvSpPr>
            <a:spLocks noGrp="1"/>
          </p:cNvSpPr>
          <p:nvPr>
            <p:ph type="title"/>
          </p:nvPr>
        </p:nvSpPr>
        <p:spPr>
          <a:xfrm>
            <a:off x="4121253" y="365125"/>
            <a:ext cx="7936862" cy="1325563"/>
          </a:xfrm>
        </p:spPr>
        <p:txBody>
          <a:bodyPr>
            <a:normAutofit/>
          </a:bodyPr>
          <a:lstStyle/>
          <a:p>
            <a:pPr algn="ctr"/>
            <a:r>
              <a:rPr lang="en-US" b="1" dirty="0"/>
              <a:t>Do</a:t>
            </a:r>
          </a:p>
        </p:txBody>
      </p:sp>
      <p:sp>
        <p:nvSpPr>
          <p:cNvPr id="8" name="Subtitle 7">
            <a:extLst>
              <a:ext uri="{FF2B5EF4-FFF2-40B4-BE49-F238E27FC236}">
                <a16:creationId xmlns:a16="http://schemas.microsoft.com/office/drawing/2014/main" id="{B7CF6AB2-0BB8-4AD6-960D-5E3E4E46CA5C}"/>
              </a:ext>
            </a:extLst>
          </p:cNvPr>
          <p:cNvSpPr>
            <a:spLocks noGrp="1"/>
          </p:cNvSpPr>
          <p:nvPr>
            <p:ph idx="1"/>
          </p:nvPr>
        </p:nvSpPr>
        <p:spPr>
          <a:xfrm>
            <a:off x="4909712" y="1893990"/>
            <a:ext cx="7246833" cy="4779183"/>
          </a:xfrm>
        </p:spPr>
        <p:txBody>
          <a:bodyPr>
            <a:normAutofit/>
          </a:bodyPr>
          <a:lstStyle/>
          <a:p>
            <a:r>
              <a:rPr lang="en-US" dirty="0"/>
              <a:t>Learner Practices the Task</a:t>
            </a:r>
          </a:p>
          <a:p>
            <a:r>
              <a:rPr lang="en-US" dirty="0"/>
              <a:t>Give Them Space</a:t>
            </a:r>
          </a:p>
          <a:p>
            <a:r>
              <a:rPr lang="en-US" dirty="0"/>
              <a:t>Once is NOT Enough</a:t>
            </a:r>
          </a:p>
          <a:p>
            <a:endParaRPr lang="en-US" dirty="0"/>
          </a:p>
          <a:p>
            <a:r>
              <a:rPr lang="en-US" dirty="0"/>
              <a:t>Tips for Do:  </a:t>
            </a:r>
          </a:p>
          <a:p>
            <a:pPr lvl="1"/>
            <a:r>
              <a:rPr lang="en-US" dirty="0"/>
              <a:t>Don’t Interrupt</a:t>
            </a:r>
          </a:p>
          <a:p>
            <a:pPr lvl="1"/>
            <a:r>
              <a:rPr lang="en-US" dirty="0"/>
              <a:t>Let Them Practice</a:t>
            </a:r>
          </a:p>
          <a:p>
            <a:pPr lvl="1"/>
            <a:r>
              <a:rPr lang="en-US" dirty="0"/>
              <a:t>Give Specific Tips</a:t>
            </a:r>
          </a:p>
          <a:p>
            <a:pPr lvl="1"/>
            <a:r>
              <a:rPr lang="en-US" dirty="0"/>
              <a:t>Repetition is Key </a:t>
            </a:r>
          </a:p>
          <a:p>
            <a:pPr lvl="1"/>
            <a:r>
              <a:rPr lang="en-US" dirty="0"/>
              <a:t>If They Struggle, Go Back </a:t>
            </a:r>
          </a:p>
        </p:txBody>
      </p:sp>
    </p:spTree>
    <p:extLst>
      <p:ext uri="{BB962C8B-B14F-4D97-AF65-F5344CB8AC3E}">
        <p14:creationId xmlns:p14="http://schemas.microsoft.com/office/powerpoint/2010/main" val="383157337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50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nodeType="afterEffect">
                                  <p:stCondLst>
                                    <p:cond delay="500"/>
                                  </p:stCondLst>
                                  <p:childTnLst>
                                    <p:set>
                                      <p:cBhvr>
                                        <p:cTn id="11" dur="1" fill="hold">
                                          <p:stCondLst>
                                            <p:cond delay="0"/>
                                          </p:stCondLst>
                                        </p:cTn>
                                        <p:tgtEl>
                                          <p:spTgt spid="8">
                                            <p:txEl>
                                              <p:pRg st="1" end="1"/>
                                            </p:txEl>
                                          </p:spTgt>
                                        </p:tgtEl>
                                        <p:attrNameLst>
                                          <p:attrName>style.visibility</p:attrName>
                                        </p:attrNameLst>
                                      </p:cBhvr>
                                      <p:to>
                                        <p:strVal val="visible"/>
                                      </p:to>
                                    </p:set>
                                    <p:anim calcmode="lin" valueType="num">
                                      <p:cBhvr additive="base">
                                        <p:cTn id="12"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2000"/>
                            </p:stCondLst>
                            <p:childTnLst>
                              <p:par>
                                <p:cTn id="15" presetID="2" presetClass="entr" presetSubtype="4" fill="hold" nodeType="afterEffect">
                                  <p:stCondLst>
                                    <p:cond delay="500"/>
                                  </p:stCondLst>
                                  <p:childTnLst>
                                    <p:set>
                                      <p:cBhvr>
                                        <p:cTn id="16" dur="1" fill="hold">
                                          <p:stCondLst>
                                            <p:cond delay="0"/>
                                          </p:stCondLst>
                                        </p:cTn>
                                        <p:tgtEl>
                                          <p:spTgt spid="8">
                                            <p:txEl>
                                              <p:pRg st="2" end="2"/>
                                            </p:txEl>
                                          </p:spTgt>
                                        </p:tgtEl>
                                        <p:attrNameLst>
                                          <p:attrName>style.visibility</p:attrName>
                                        </p:attrNameLst>
                                      </p:cBhvr>
                                      <p:to>
                                        <p:strVal val="visible"/>
                                      </p:to>
                                    </p:set>
                                    <p:anim calcmode="lin" valueType="num">
                                      <p:cBhvr additive="base">
                                        <p:cTn id="17"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3000"/>
                            </p:stCondLst>
                            <p:childTnLst>
                              <p:par>
                                <p:cTn id="20" presetID="2" presetClass="entr" presetSubtype="4" fill="hold" nodeType="afterEffect">
                                  <p:stCondLst>
                                    <p:cond delay="500"/>
                                  </p:stCondLst>
                                  <p:childTnLst>
                                    <p:set>
                                      <p:cBhvr>
                                        <p:cTn id="21" dur="1" fill="hold">
                                          <p:stCondLst>
                                            <p:cond delay="0"/>
                                          </p:stCondLst>
                                        </p:cTn>
                                        <p:tgtEl>
                                          <p:spTgt spid="8">
                                            <p:txEl>
                                              <p:pRg st="4" end="4"/>
                                            </p:txEl>
                                          </p:spTgt>
                                        </p:tgtEl>
                                        <p:attrNameLst>
                                          <p:attrName>style.visibility</p:attrName>
                                        </p:attrNameLst>
                                      </p:cBhvr>
                                      <p:to>
                                        <p:strVal val="visible"/>
                                      </p:to>
                                    </p:set>
                                    <p:anim calcmode="lin" valueType="num">
                                      <p:cBhvr additive="base">
                                        <p:cTn id="22"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par>
                          <p:cTn id="24" fill="hold">
                            <p:stCondLst>
                              <p:cond delay="4000"/>
                            </p:stCondLst>
                            <p:childTnLst>
                              <p:par>
                                <p:cTn id="25" presetID="2" presetClass="entr" presetSubtype="4" fill="hold" nodeType="afterEffect">
                                  <p:stCondLst>
                                    <p:cond delay="500"/>
                                  </p:stCondLst>
                                  <p:childTnLst>
                                    <p:set>
                                      <p:cBhvr>
                                        <p:cTn id="26" dur="1" fill="hold">
                                          <p:stCondLst>
                                            <p:cond delay="0"/>
                                          </p:stCondLst>
                                        </p:cTn>
                                        <p:tgtEl>
                                          <p:spTgt spid="8">
                                            <p:txEl>
                                              <p:pRg st="5" end="5"/>
                                            </p:txEl>
                                          </p:spTgt>
                                        </p:tgtEl>
                                        <p:attrNameLst>
                                          <p:attrName>style.visibility</p:attrName>
                                        </p:attrNameLst>
                                      </p:cBhvr>
                                      <p:to>
                                        <p:strVal val="visible"/>
                                      </p:to>
                                    </p:set>
                                    <p:anim calcmode="lin" valueType="num">
                                      <p:cBhvr additive="base">
                                        <p:cTn id="27"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par>
                          <p:cTn id="29" fill="hold">
                            <p:stCondLst>
                              <p:cond delay="5000"/>
                            </p:stCondLst>
                            <p:childTnLst>
                              <p:par>
                                <p:cTn id="30" presetID="2" presetClass="entr" presetSubtype="4" fill="hold" nodeType="afterEffect">
                                  <p:stCondLst>
                                    <p:cond delay="500"/>
                                  </p:stCondLst>
                                  <p:childTnLst>
                                    <p:set>
                                      <p:cBhvr>
                                        <p:cTn id="31" dur="1" fill="hold">
                                          <p:stCondLst>
                                            <p:cond delay="0"/>
                                          </p:stCondLst>
                                        </p:cTn>
                                        <p:tgtEl>
                                          <p:spTgt spid="8">
                                            <p:txEl>
                                              <p:pRg st="6" end="6"/>
                                            </p:txEl>
                                          </p:spTgt>
                                        </p:tgtEl>
                                        <p:attrNameLst>
                                          <p:attrName>style.visibility</p:attrName>
                                        </p:attrNameLst>
                                      </p:cBhvr>
                                      <p:to>
                                        <p:strVal val="visible"/>
                                      </p:to>
                                    </p:set>
                                    <p:anim calcmode="lin" valueType="num">
                                      <p:cBhvr additive="base">
                                        <p:cTn id="32"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par>
                          <p:cTn id="34" fill="hold">
                            <p:stCondLst>
                              <p:cond delay="6000"/>
                            </p:stCondLst>
                            <p:childTnLst>
                              <p:par>
                                <p:cTn id="35" presetID="2" presetClass="entr" presetSubtype="4" fill="hold" nodeType="afterEffect">
                                  <p:stCondLst>
                                    <p:cond delay="500"/>
                                  </p:stCondLst>
                                  <p:childTnLst>
                                    <p:set>
                                      <p:cBhvr>
                                        <p:cTn id="36" dur="1" fill="hold">
                                          <p:stCondLst>
                                            <p:cond delay="0"/>
                                          </p:stCondLst>
                                        </p:cTn>
                                        <p:tgtEl>
                                          <p:spTgt spid="8">
                                            <p:txEl>
                                              <p:pRg st="7" end="7"/>
                                            </p:txEl>
                                          </p:spTgt>
                                        </p:tgtEl>
                                        <p:attrNameLst>
                                          <p:attrName>style.visibility</p:attrName>
                                        </p:attrNameLst>
                                      </p:cBhvr>
                                      <p:to>
                                        <p:strVal val="visible"/>
                                      </p:to>
                                    </p:set>
                                    <p:anim calcmode="lin" valueType="num">
                                      <p:cBhvr additive="base">
                                        <p:cTn id="37" dur="500" fill="hold"/>
                                        <p:tgtEl>
                                          <p:spTgt spid="8">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7" end="7"/>
                                            </p:txEl>
                                          </p:spTgt>
                                        </p:tgtEl>
                                        <p:attrNameLst>
                                          <p:attrName>ppt_y</p:attrName>
                                        </p:attrNameLst>
                                      </p:cBhvr>
                                      <p:tavLst>
                                        <p:tav tm="0">
                                          <p:val>
                                            <p:strVal val="1+#ppt_h/2"/>
                                          </p:val>
                                        </p:tav>
                                        <p:tav tm="100000">
                                          <p:val>
                                            <p:strVal val="#ppt_y"/>
                                          </p:val>
                                        </p:tav>
                                      </p:tavLst>
                                    </p:anim>
                                  </p:childTnLst>
                                </p:cTn>
                              </p:par>
                            </p:childTnLst>
                          </p:cTn>
                        </p:par>
                        <p:par>
                          <p:cTn id="39" fill="hold">
                            <p:stCondLst>
                              <p:cond delay="7000"/>
                            </p:stCondLst>
                            <p:childTnLst>
                              <p:par>
                                <p:cTn id="40" presetID="2" presetClass="entr" presetSubtype="4" fill="hold" nodeType="afterEffect">
                                  <p:stCondLst>
                                    <p:cond delay="500"/>
                                  </p:stCondLst>
                                  <p:childTnLst>
                                    <p:set>
                                      <p:cBhvr>
                                        <p:cTn id="41" dur="1" fill="hold">
                                          <p:stCondLst>
                                            <p:cond delay="0"/>
                                          </p:stCondLst>
                                        </p:cTn>
                                        <p:tgtEl>
                                          <p:spTgt spid="8">
                                            <p:txEl>
                                              <p:pRg st="8" end="8"/>
                                            </p:txEl>
                                          </p:spTgt>
                                        </p:tgtEl>
                                        <p:attrNameLst>
                                          <p:attrName>style.visibility</p:attrName>
                                        </p:attrNameLst>
                                      </p:cBhvr>
                                      <p:to>
                                        <p:strVal val="visible"/>
                                      </p:to>
                                    </p:set>
                                    <p:anim calcmode="lin" valueType="num">
                                      <p:cBhvr additive="base">
                                        <p:cTn id="42" dur="500" fill="hold"/>
                                        <p:tgtEl>
                                          <p:spTgt spid="8">
                                            <p:txEl>
                                              <p:pRg st="8" end="8"/>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8">
                                            <p:txEl>
                                              <p:pRg st="8" end="8"/>
                                            </p:txEl>
                                          </p:spTgt>
                                        </p:tgtEl>
                                        <p:attrNameLst>
                                          <p:attrName>ppt_y</p:attrName>
                                        </p:attrNameLst>
                                      </p:cBhvr>
                                      <p:tavLst>
                                        <p:tav tm="0">
                                          <p:val>
                                            <p:strVal val="1+#ppt_h/2"/>
                                          </p:val>
                                        </p:tav>
                                        <p:tav tm="100000">
                                          <p:val>
                                            <p:strVal val="#ppt_y"/>
                                          </p:val>
                                        </p:tav>
                                      </p:tavLst>
                                    </p:anim>
                                  </p:childTnLst>
                                </p:cTn>
                              </p:par>
                            </p:childTnLst>
                          </p:cTn>
                        </p:par>
                        <p:par>
                          <p:cTn id="44" fill="hold">
                            <p:stCondLst>
                              <p:cond delay="8000"/>
                            </p:stCondLst>
                            <p:childTnLst>
                              <p:par>
                                <p:cTn id="45" presetID="2" presetClass="entr" presetSubtype="4" fill="hold" nodeType="afterEffect">
                                  <p:stCondLst>
                                    <p:cond delay="500"/>
                                  </p:stCondLst>
                                  <p:childTnLst>
                                    <p:set>
                                      <p:cBhvr>
                                        <p:cTn id="46" dur="1" fill="hold">
                                          <p:stCondLst>
                                            <p:cond delay="0"/>
                                          </p:stCondLst>
                                        </p:cTn>
                                        <p:tgtEl>
                                          <p:spTgt spid="8">
                                            <p:txEl>
                                              <p:pRg st="9" end="9"/>
                                            </p:txEl>
                                          </p:spTgt>
                                        </p:tgtEl>
                                        <p:attrNameLst>
                                          <p:attrName>style.visibility</p:attrName>
                                        </p:attrNameLst>
                                      </p:cBhvr>
                                      <p:to>
                                        <p:strVal val="visible"/>
                                      </p:to>
                                    </p:set>
                                    <p:anim calcmode="lin" valueType="num">
                                      <p:cBhvr additive="base">
                                        <p:cTn id="47" dur="500" fill="hold"/>
                                        <p:tgtEl>
                                          <p:spTgt spid="8">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8">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lowchart: Process 11"/>
          <p:cNvSpPr/>
          <p:nvPr/>
        </p:nvSpPr>
        <p:spPr>
          <a:xfrm>
            <a:off x="1" y="1"/>
            <a:ext cx="12192000" cy="6858000"/>
          </a:xfrm>
          <a:prstGeom prst="flowChartProcess">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p:cNvSpPr txBox="1"/>
          <p:nvPr/>
        </p:nvSpPr>
        <p:spPr>
          <a:xfrm>
            <a:off x="5703578" y="2247866"/>
            <a:ext cx="608202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BE2026"/>
                </a:solidFill>
                <a:effectLst/>
                <a:uLnTx/>
                <a:uFillTx/>
                <a:latin typeface="Avenir LT Std 45 Book" panose="020B0502020203020204" pitchFamily="34" charset="0"/>
                <a:ea typeface="+mn-ea"/>
                <a:cs typeface="+mn-cs"/>
              </a:rPr>
              <a:t> </a:t>
            </a:r>
          </a:p>
        </p:txBody>
      </p:sp>
      <p:sp>
        <p:nvSpPr>
          <p:cNvPr id="7" name="Teardrop 6"/>
          <p:cNvSpPr/>
          <p:nvPr/>
        </p:nvSpPr>
        <p:spPr>
          <a:xfrm rot="18995740">
            <a:off x="22648" y="1414271"/>
            <a:ext cx="4714663" cy="4714663"/>
          </a:xfrm>
          <a:prstGeom prst="teardrop">
            <a:avLst>
              <a:gd name="adj" fmla="val 113358"/>
            </a:avLst>
          </a:prstGeom>
          <a:solidFill>
            <a:srgbClr val="BE20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 name="Group 1"/>
          <p:cNvGrpSpPr/>
          <p:nvPr/>
        </p:nvGrpSpPr>
        <p:grpSpPr>
          <a:xfrm>
            <a:off x="638705" y="1573877"/>
            <a:ext cx="3482547" cy="3721999"/>
            <a:chOff x="10009085" y="37140"/>
            <a:chExt cx="1864409" cy="1992601"/>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31874" y="1601424"/>
              <a:ext cx="1560801" cy="428317"/>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7012" y="37140"/>
              <a:ext cx="1585663" cy="1489054"/>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09085" y="127371"/>
              <a:ext cx="1864409" cy="1088727"/>
            </a:xfrm>
            <a:prstGeom prst="rect">
              <a:avLst/>
            </a:prstGeom>
          </p:spPr>
        </p:pic>
      </p:grpSp>
      <p:sp>
        <p:nvSpPr>
          <p:cNvPr id="6" name="Title 5">
            <a:extLst>
              <a:ext uri="{FF2B5EF4-FFF2-40B4-BE49-F238E27FC236}">
                <a16:creationId xmlns:a16="http://schemas.microsoft.com/office/drawing/2014/main" id="{7F9E2DB4-47E7-418D-BA43-567196ADC1D0}"/>
              </a:ext>
            </a:extLst>
          </p:cNvPr>
          <p:cNvSpPr>
            <a:spLocks noGrp="1"/>
          </p:cNvSpPr>
          <p:nvPr>
            <p:ph type="title"/>
          </p:nvPr>
        </p:nvSpPr>
        <p:spPr>
          <a:xfrm>
            <a:off x="4121253" y="365125"/>
            <a:ext cx="7936862" cy="1325563"/>
          </a:xfrm>
        </p:spPr>
        <p:txBody>
          <a:bodyPr>
            <a:normAutofit/>
          </a:bodyPr>
          <a:lstStyle/>
          <a:p>
            <a:pPr algn="ctr"/>
            <a:r>
              <a:rPr lang="en-US" b="1" dirty="0"/>
              <a:t>Checking for Understanding </a:t>
            </a:r>
          </a:p>
        </p:txBody>
      </p:sp>
      <p:sp>
        <p:nvSpPr>
          <p:cNvPr id="8" name="Subtitle 7">
            <a:extLst>
              <a:ext uri="{FF2B5EF4-FFF2-40B4-BE49-F238E27FC236}">
                <a16:creationId xmlns:a16="http://schemas.microsoft.com/office/drawing/2014/main" id="{B7CF6AB2-0BB8-4AD6-960D-5E3E4E46CA5C}"/>
              </a:ext>
            </a:extLst>
          </p:cNvPr>
          <p:cNvSpPr>
            <a:spLocks noGrp="1"/>
          </p:cNvSpPr>
          <p:nvPr>
            <p:ph idx="1"/>
          </p:nvPr>
        </p:nvSpPr>
        <p:spPr>
          <a:xfrm>
            <a:off x="4909712" y="1893990"/>
            <a:ext cx="7246833" cy="4779183"/>
          </a:xfrm>
        </p:spPr>
        <p:txBody>
          <a:bodyPr>
            <a:normAutofit/>
          </a:bodyPr>
          <a:lstStyle/>
          <a:p>
            <a:r>
              <a:rPr lang="en-US" dirty="0"/>
              <a:t>Timing Matters! </a:t>
            </a:r>
          </a:p>
          <a:p>
            <a:r>
              <a:rPr lang="en-US" dirty="0"/>
              <a:t>Avoiding “Do You Have Any Questions?”</a:t>
            </a:r>
          </a:p>
          <a:p>
            <a:pPr marL="0" indent="0">
              <a:buNone/>
            </a:pPr>
            <a:endParaRPr lang="en-US" dirty="0"/>
          </a:p>
          <a:p>
            <a:r>
              <a:rPr lang="en-US" dirty="0"/>
              <a:t>Alternatives:</a:t>
            </a:r>
          </a:p>
          <a:p>
            <a:pPr lvl="1"/>
            <a:r>
              <a:rPr lang="en-US" dirty="0"/>
              <a:t>Comfort Levels</a:t>
            </a:r>
          </a:p>
          <a:p>
            <a:pPr lvl="1"/>
            <a:r>
              <a:rPr lang="en-US" dirty="0"/>
              <a:t>How the Learner Feels</a:t>
            </a:r>
          </a:p>
          <a:p>
            <a:pPr lvl="1"/>
            <a:r>
              <a:rPr lang="en-US" dirty="0"/>
              <a:t>What the Learner Thinks</a:t>
            </a:r>
          </a:p>
          <a:p>
            <a:pPr lvl="1"/>
            <a:r>
              <a:rPr lang="en-US" dirty="0"/>
              <a:t>Helping Others </a:t>
            </a:r>
          </a:p>
        </p:txBody>
      </p:sp>
    </p:spTree>
    <p:extLst>
      <p:ext uri="{BB962C8B-B14F-4D97-AF65-F5344CB8AC3E}">
        <p14:creationId xmlns:p14="http://schemas.microsoft.com/office/powerpoint/2010/main" val="266287893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50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nodeType="afterEffect">
                                  <p:stCondLst>
                                    <p:cond delay="500"/>
                                  </p:stCondLst>
                                  <p:childTnLst>
                                    <p:set>
                                      <p:cBhvr>
                                        <p:cTn id="11" dur="1" fill="hold">
                                          <p:stCondLst>
                                            <p:cond delay="0"/>
                                          </p:stCondLst>
                                        </p:cTn>
                                        <p:tgtEl>
                                          <p:spTgt spid="8">
                                            <p:txEl>
                                              <p:pRg st="1" end="1"/>
                                            </p:txEl>
                                          </p:spTgt>
                                        </p:tgtEl>
                                        <p:attrNameLst>
                                          <p:attrName>style.visibility</p:attrName>
                                        </p:attrNameLst>
                                      </p:cBhvr>
                                      <p:to>
                                        <p:strVal val="visible"/>
                                      </p:to>
                                    </p:set>
                                    <p:anim calcmode="lin" valueType="num">
                                      <p:cBhvr additive="base">
                                        <p:cTn id="12"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2000"/>
                            </p:stCondLst>
                            <p:childTnLst>
                              <p:par>
                                <p:cTn id="15" presetID="2" presetClass="entr" presetSubtype="4" fill="hold" nodeType="afterEffect">
                                  <p:stCondLst>
                                    <p:cond delay="500"/>
                                  </p:stCondLst>
                                  <p:childTnLst>
                                    <p:set>
                                      <p:cBhvr>
                                        <p:cTn id="16" dur="1" fill="hold">
                                          <p:stCondLst>
                                            <p:cond delay="0"/>
                                          </p:stCondLst>
                                        </p:cTn>
                                        <p:tgtEl>
                                          <p:spTgt spid="8">
                                            <p:txEl>
                                              <p:pRg st="3" end="3"/>
                                            </p:txEl>
                                          </p:spTgt>
                                        </p:tgtEl>
                                        <p:attrNameLst>
                                          <p:attrName>style.visibility</p:attrName>
                                        </p:attrNameLst>
                                      </p:cBhvr>
                                      <p:to>
                                        <p:strVal val="visible"/>
                                      </p:to>
                                    </p:set>
                                    <p:anim calcmode="lin" valueType="num">
                                      <p:cBhvr additive="base">
                                        <p:cTn id="17"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par>
                          <p:cTn id="19" fill="hold">
                            <p:stCondLst>
                              <p:cond delay="3000"/>
                            </p:stCondLst>
                            <p:childTnLst>
                              <p:par>
                                <p:cTn id="20" presetID="2" presetClass="entr" presetSubtype="4" fill="hold" nodeType="afterEffect">
                                  <p:stCondLst>
                                    <p:cond delay="500"/>
                                  </p:stCondLst>
                                  <p:childTnLst>
                                    <p:set>
                                      <p:cBhvr>
                                        <p:cTn id="21" dur="1" fill="hold">
                                          <p:stCondLst>
                                            <p:cond delay="0"/>
                                          </p:stCondLst>
                                        </p:cTn>
                                        <p:tgtEl>
                                          <p:spTgt spid="8">
                                            <p:txEl>
                                              <p:pRg st="4" end="4"/>
                                            </p:txEl>
                                          </p:spTgt>
                                        </p:tgtEl>
                                        <p:attrNameLst>
                                          <p:attrName>style.visibility</p:attrName>
                                        </p:attrNameLst>
                                      </p:cBhvr>
                                      <p:to>
                                        <p:strVal val="visible"/>
                                      </p:to>
                                    </p:set>
                                    <p:anim calcmode="lin" valueType="num">
                                      <p:cBhvr additive="base">
                                        <p:cTn id="22"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par>
                          <p:cTn id="24" fill="hold">
                            <p:stCondLst>
                              <p:cond delay="4000"/>
                            </p:stCondLst>
                            <p:childTnLst>
                              <p:par>
                                <p:cTn id="25" presetID="2" presetClass="entr" presetSubtype="4" fill="hold" nodeType="afterEffect">
                                  <p:stCondLst>
                                    <p:cond delay="500"/>
                                  </p:stCondLst>
                                  <p:childTnLst>
                                    <p:set>
                                      <p:cBhvr>
                                        <p:cTn id="26" dur="1" fill="hold">
                                          <p:stCondLst>
                                            <p:cond delay="0"/>
                                          </p:stCondLst>
                                        </p:cTn>
                                        <p:tgtEl>
                                          <p:spTgt spid="8">
                                            <p:txEl>
                                              <p:pRg st="5" end="5"/>
                                            </p:txEl>
                                          </p:spTgt>
                                        </p:tgtEl>
                                        <p:attrNameLst>
                                          <p:attrName>style.visibility</p:attrName>
                                        </p:attrNameLst>
                                      </p:cBhvr>
                                      <p:to>
                                        <p:strVal val="visible"/>
                                      </p:to>
                                    </p:set>
                                    <p:anim calcmode="lin" valueType="num">
                                      <p:cBhvr additive="base">
                                        <p:cTn id="27"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par>
                          <p:cTn id="29" fill="hold">
                            <p:stCondLst>
                              <p:cond delay="5000"/>
                            </p:stCondLst>
                            <p:childTnLst>
                              <p:par>
                                <p:cTn id="30" presetID="2" presetClass="entr" presetSubtype="4" fill="hold" nodeType="afterEffect">
                                  <p:stCondLst>
                                    <p:cond delay="500"/>
                                  </p:stCondLst>
                                  <p:childTnLst>
                                    <p:set>
                                      <p:cBhvr>
                                        <p:cTn id="31" dur="1" fill="hold">
                                          <p:stCondLst>
                                            <p:cond delay="0"/>
                                          </p:stCondLst>
                                        </p:cTn>
                                        <p:tgtEl>
                                          <p:spTgt spid="8">
                                            <p:txEl>
                                              <p:pRg st="6" end="6"/>
                                            </p:txEl>
                                          </p:spTgt>
                                        </p:tgtEl>
                                        <p:attrNameLst>
                                          <p:attrName>style.visibility</p:attrName>
                                        </p:attrNameLst>
                                      </p:cBhvr>
                                      <p:to>
                                        <p:strVal val="visible"/>
                                      </p:to>
                                    </p:set>
                                    <p:anim calcmode="lin" valueType="num">
                                      <p:cBhvr additive="base">
                                        <p:cTn id="32"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par>
                          <p:cTn id="34" fill="hold">
                            <p:stCondLst>
                              <p:cond delay="6000"/>
                            </p:stCondLst>
                            <p:childTnLst>
                              <p:par>
                                <p:cTn id="35" presetID="2" presetClass="entr" presetSubtype="4" fill="hold" nodeType="afterEffect">
                                  <p:stCondLst>
                                    <p:cond delay="500"/>
                                  </p:stCondLst>
                                  <p:childTnLst>
                                    <p:set>
                                      <p:cBhvr>
                                        <p:cTn id="36" dur="1" fill="hold">
                                          <p:stCondLst>
                                            <p:cond delay="0"/>
                                          </p:stCondLst>
                                        </p:cTn>
                                        <p:tgtEl>
                                          <p:spTgt spid="8">
                                            <p:txEl>
                                              <p:pRg st="7" end="7"/>
                                            </p:txEl>
                                          </p:spTgt>
                                        </p:tgtEl>
                                        <p:attrNameLst>
                                          <p:attrName>style.visibility</p:attrName>
                                        </p:attrNameLst>
                                      </p:cBhvr>
                                      <p:to>
                                        <p:strVal val="visible"/>
                                      </p:to>
                                    </p:set>
                                    <p:anim calcmode="lin" valueType="num">
                                      <p:cBhvr additive="base">
                                        <p:cTn id="37" dur="500" fill="hold"/>
                                        <p:tgtEl>
                                          <p:spTgt spid="8">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lowchart: Process 11"/>
          <p:cNvSpPr/>
          <p:nvPr/>
        </p:nvSpPr>
        <p:spPr>
          <a:xfrm>
            <a:off x="1" y="1"/>
            <a:ext cx="12192000" cy="6858000"/>
          </a:xfrm>
          <a:prstGeom prst="flowChartProcess">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p:cNvSpPr txBox="1"/>
          <p:nvPr/>
        </p:nvSpPr>
        <p:spPr>
          <a:xfrm>
            <a:off x="5703578" y="2247866"/>
            <a:ext cx="608202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BE2026"/>
                </a:solidFill>
                <a:effectLst/>
                <a:uLnTx/>
                <a:uFillTx/>
                <a:latin typeface="Avenir LT Std 45 Book" panose="020B0502020203020204" pitchFamily="34" charset="0"/>
                <a:ea typeface="+mn-ea"/>
                <a:cs typeface="+mn-cs"/>
              </a:rPr>
              <a:t> </a:t>
            </a:r>
          </a:p>
        </p:txBody>
      </p:sp>
      <p:sp>
        <p:nvSpPr>
          <p:cNvPr id="7" name="Teardrop 6"/>
          <p:cNvSpPr/>
          <p:nvPr/>
        </p:nvSpPr>
        <p:spPr>
          <a:xfrm rot="18995740">
            <a:off x="22648" y="1414271"/>
            <a:ext cx="4714663" cy="4714663"/>
          </a:xfrm>
          <a:prstGeom prst="teardrop">
            <a:avLst>
              <a:gd name="adj" fmla="val 113358"/>
            </a:avLst>
          </a:prstGeom>
          <a:solidFill>
            <a:srgbClr val="BE20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 name="Group 1"/>
          <p:cNvGrpSpPr/>
          <p:nvPr/>
        </p:nvGrpSpPr>
        <p:grpSpPr>
          <a:xfrm>
            <a:off x="638705" y="1573877"/>
            <a:ext cx="3482547" cy="3721999"/>
            <a:chOff x="10009085" y="37140"/>
            <a:chExt cx="1864409" cy="1992601"/>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31874" y="1601424"/>
              <a:ext cx="1560801" cy="428317"/>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7012" y="37140"/>
              <a:ext cx="1585663" cy="1489054"/>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09085" y="127371"/>
              <a:ext cx="1864409" cy="1088727"/>
            </a:xfrm>
            <a:prstGeom prst="rect">
              <a:avLst/>
            </a:prstGeom>
          </p:spPr>
        </p:pic>
      </p:grpSp>
      <p:sp>
        <p:nvSpPr>
          <p:cNvPr id="6" name="Title 5">
            <a:extLst>
              <a:ext uri="{FF2B5EF4-FFF2-40B4-BE49-F238E27FC236}">
                <a16:creationId xmlns:a16="http://schemas.microsoft.com/office/drawing/2014/main" id="{7F9E2DB4-47E7-418D-BA43-567196ADC1D0}"/>
              </a:ext>
            </a:extLst>
          </p:cNvPr>
          <p:cNvSpPr>
            <a:spLocks noGrp="1"/>
          </p:cNvSpPr>
          <p:nvPr>
            <p:ph type="title"/>
          </p:nvPr>
        </p:nvSpPr>
        <p:spPr>
          <a:xfrm>
            <a:off x="4121253" y="365125"/>
            <a:ext cx="7936862" cy="1325563"/>
          </a:xfrm>
        </p:spPr>
        <p:txBody>
          <a:bodyPr>
            <a:normAutofit/>
          </a:bodyPr>
          <a:lstStyle/>
          <a:p>
            <a:r>
              <a:rPr lang="en-US" b="1" dirty="0"/>
              <a:t>Managing Common Objections </a:t>
            </a:r>
          </a:p>
        </p:txBody>
      </p:sp>
      <p:sp>
        <p:nvSpPr>
          <p:cNvPr id="8" name="Subtitle 7">
            <a:extLst>
              <a:ext uri="{FF2B5EF4-FFF2-40B4-BE49-F238E27FC236}">
                <a16:creationId xmlns:a16="http://schemas.microsoft.com/office/drawing/2014/main" id="{B7CF6AB2-0BB8-4AD6-960D-5E3E4E46CA5C}"/>
              </a:ext>
            </a:extLst>
          </p:cNvPr>
          <p:cNvSpPr>
            <a:spLocks noGrp="1"/>
          </p:cNvSpPr>
          <p:nvPr>
            <p:ph idx="1"/>
          </p:nvPr>
        </p:nvSpPr>
        <p:spPr>
          <a:xfrm>
            <a:off x="4909712" y="1893991"/>
            <a:ext cx="7246833" cy="4351338"/>
          </a:xfrm>
        </p:spPr>
        <p:txBody>
          <a:bodyPr>
            <a:normAutofit/>
          </a:bodyPr>
          <a:lstStyle/>
          <a:p>
            <a:r>
              <a:rPr lang="en-US" dirty="0"/>
              <a:t>Why This Training is Critical </a:t>
            </a:r>
          </a:p>
          <a:p>
            <a:endParaRPr lang="en-US" dirty="0"/>
          </a:p>
          <a:p>
            <a:r>
              <a:rPr lang="en-US" dirty="0"/>
              <a:t>Most Common Objections </a:t>
            </a:r>
          </a:p>
          <a:p>
            <a:endParaRPr lang="en-US" dirty="0"/>
          </a:p>
          <a:p>
            <a:r>
              <a:rPr lang="en-US" dirty="0"/>
              <a:t>Response Framework</a:t>
            </a:r>
          </a:p>
          <a:p>
            <a:endParaRPr lang="en-US" dirty="0"/>
          </a:p>
          <a:p>
            <a:r>
              <a:rPr lang="en-US" dirty="0"/>
              <a:t>Critical Impact </a:t>
            </a:r>
          </a:p>
        </p:txBody>
      </p:sp>
    </p:spTree>
    <p:extLst>
      <p:ext uri="{BB962C8B-B14F-4D97-AF65-F5344CB8AC3E}">
        <p14:creationId xmlns:p14="http://schemas.microsoft.com/office/powerpoint/2010/main" val="237102202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50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nodeType="afterEffect">
                                  <p:stCondLst>
                                    <p:cond delay="500"/>
                                  </p:stCondLst>
                                  <p:childTnLst>
                                    <p:set>
                                      <p:cBhvr>
                                        <p:cTn id="11" dur="1" fill="hold">
                                          <p:stCondLst>
                                            <p:cond delay="0"/>
                                          </p:stCondLst>
                                        </p:cTn>
                                        <p:tgtEl>
                                          <p:spTgt spid="8">
                                            <p:txEl>
                                              <p:pRg st="2" end="2"/>
                                            </p:txEl>
                                          </p:spTgt>
                                        </p:tgtEl>
                                        <p:attrNameLst>
                                          <p:attrName>style.visibility</p:attrName>
                                        </p:attrNameLst>
                                      </p:cBhvr>
                                      <p:to>
                                        <p:strVal val="visible"/>
                                      </p:to>
                                    </p:set>
                                    <p:anim calcmode="lin" valueType="num">
                                      <p:cBhvr additive="base">
                                        <p:cTn id="12"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2000"/>
                            </p:stCondLst>
                            <p:childTnLst>
                              <p:par>
                                <p:cTn id="15" presetID="2" presetClass="entr" presetSubtype="4" fill="hold" nodeType="afterEffect">
                                  <p:stCondLst>
                                    <p:cond delay="500"/>
                                  </p:stCondLst>
                                  <p:childTnLst>
                                    <p:set>
                                      <p:cBhvr>
                                        <p:cTn id="16" dur="1" fill="hold">
                                          <p:stCondLst>
                                            <p:cond delay="0"/>
                                          </p:stCondLst>
                                        </p:cTn>
                                        <p:tgtEl>
                                          <p:spTgt spid="8">
                                            <p:txEl>
                                              <p:pRg st="4" end="4"/>
                                            </p:txEl>
                                          </p:spTgt>
                                        </p:tgtEl>
                                        <p:attrNameLst>
                                          <p:attrName>style.visibility</p:attrName>
                                        </p:attrNameLst>
                                      </p:cBhvr>
                                      <p:to>
                                        <p:strVal val="visible"/>
                                      </p:to>
                                    </p:set>
                                    <p:anim calcmode="lin" valueType="num">
                                      <p:cBhvr additive="base">
                                        <p:cTn id="17"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par>
                          <p:cTn id="19" fill="hold">
                            <p:stCondLst>
                              <p:cond delay="3000"/>
                            </p:stCondLst>
                            <p:childTnLst>
                              <p:par>
                                <p:cTn id="20" presetID="2" presetClass="entr" presetSubtype="4" fill="hold" nodeType="afterEffect">
                                  <p:stCondLst>
                                    <p:cond delay="500"/>
                                  </p:stCondLst>
                                  <p:childTnLst>
                                    <p:set>
                                      <p:cBhvr>
                                        <p:cTn id="21" dur="1" fill="hold">
                                          <p:stCondLst>
                                            <p:cond delay="0"/>
                                          </p:stCondLst>
                                        </p:cTn>
                                        <p:tgtEl>
                                          <p:spTgt spid="8">
                                            <p:txEl>
                                              <p:pRg st="6" end="6"/>
                                            </p:txEl>
                                          </p:spTgt>
                                        </p:tgtEl>
                                        <p:attrNameLst>
                                          <p:attrName>style.visibility</p:attrName>
                                        </p:attrNameLst>
                                      </p:cBhvr>
                                      <p:to>
                                        <p:strVal val="visible"/>
                                      </p:to>
                                    </p:set>
                                    <p:anim calcmode="lin" valueType="num">
                                      <p:cBhvr additive="base">
                                        <p:cTn id="22"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lowchart: Process 11"/>
          <p:cNvSpPr/>
          <p:nvPr/>
        </p:nvSpPr>
        <p:spPr>
          <a:xfrm>
            <a:off x="1" y="1"/>
            <a:ext cx="12192000" cy="6858000"/>
          </a:xfrm>
          <a:prstGeom prst="flowChartProcess">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p:cNvSpPr txBox="1"/>
          <p:nvPr/>
        </p:nvSpPr>
        <p:spPr>
          <a:xfrm>
            <a:off x="5703578" y="2247866"/>
            <a:ext cx="608202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BE2026"/>
                </a:solidFill>
                <a:effectLst/>
                <a:uLnTx/>
                <a:uFillTx/>
                <a:latin typeface="Avenir LT Std 45 Book" panose="020B0502020203020204" pitchFamily="34" charset="0"/>
                <a:ea typeface="+mn-ea"/>
                <a:cs typeface="+mn-cs"/>
              </a:rPr>
              <a:t> </a:t>
            </a:r>
          </a:p>
        </p:txBody>
      </p:sp>
      <p:sp>
        <p:nvSpPr>
          <p:cNvPr id="7" name="Teardrop 6"/>
          <p:cNvSpPr/>
          <p:nvPr/>
        </p:nvSpPr>
        <p:spPr>
          <a:xfrm rot="18995740">
            <a:off x="22648" y="1414271"/>
            <a:ext cx="4714663" cy="4714663"/>
          </a:xfrm>
          <a:prstGeom prst="teardrop">
            <a:avLst>
              <a:gd name="adj" fmla="val 113358"/>
            </a:avLst>
          </a:prstGeom>
          <a:solidFill>
            <a:srgbClr val="BE20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 name="Group 1"/>
          <p:cNvGrpSpPr/>
          <p:nvPr/>
        </p:nvGrpSpPr>
        <p:grpSpPr>
          <a:xfrm>
            <a:off x="638705" y="1573877"/>
            <a:ext cx="3482547" cy="3721999"/>
            <a:chOff x="10009085" y="37140"/>
            <a:chExt cx="1864409" cy="1992601"/>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31874" y="1601424"/>
              <a:ext cx="1560801" cy="428317"/>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7012" y="37140"/>
              <a:ext cx="1585663" cy="1489054"/>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09085" y="127371"/>
              <a:ext cx="1864409" cy="1088727"/>
            </a:xfrm>
            <a:prstGeom prst="rect">
              <a:avLst/>
            </a:prstGeom>
          </p:spPr>
        </p:pic>
      </p:grpSp>
      <p:sp>
        <p:nvSpPr>
          <p:cNvPr id="6" name="Title 5">
            <a:extLst>
              <a:ext uri="{FF2B5EF4-FFF2-40B4-BE49-F238E27FC236}">
                <a16:creationId xmlns:a16="http://schemas.microsoft.com/office/drawing/2014/main" id="{7F9E2DB4-47E7-418D-BA43-567196ADC1D0}"/>
              </a:ext>
            </a:extLst>
          </p:cNvPr>
          <p:cNvSpPr>
            <a:spLocks noGrp="1"/>
          </p:cNvSpPr>
          <p:nvPr>
            <p:ph type="title"/>
          </p:nvPr>
        </p:nvSpPr>
        <p:spPr>
          <a:xfrm>
            <a:off x="4121253" y="365125"/>
            <a:ext cx="7936862" cy="1325563"/>
          </a:xfrm>
        </p:spPr>
        <p:txBody>
          <a:bodyPr>
            <a:normAutofit/>
          </a:bodyPr>
          <a:lstStyle/>
          <a:p>
            <a:r>
              <a:rPr lang="en-US" b="1" dirty="0"/>
              <a:t>Mastery Assessment </a:t>
            </a:r>
            <a:br>
              <a:rPr lang="en-US" dirty="0"/>
            </a:br>
            <a:r>
              <a:rPr lang="en-US" sz="2800" dirty="0"/>
              <a:t> </a:t>
            </a:r>
            <a:endParaRPr lang="en-US" dirty="0"/>
          </a:p>
        </p:txBody>
      </p:sp>
      <p:sp>
        <p:nvSpPr>
          <p:cNvPr id="8" name="Subtitle 7">
            <a:extLst>
              <a:ext uri="{FF2B5EF4-FFF2-40B4-BE49-F238E27FC236}">
                <a16:creationId xmlns:a16="http://schemas.microsoft.com/office/drawing/2014/main" id="{B7CF6AB2-0BB8-4AD6-960D-5E3E4E46CA5C}"/>
              </a:ext>
            </a:extLst>
          </p:cNvPr>
          <p:cNvSpPr>
            <a:spLocks noGrp="1"/>
          </p:cNvSpPr>
          <p:nvPr>
            <p:ph idx="1"/>
          </p:nvPr>
        </p:nvSpPr>
        <p:spPr>
          <a:xfrm>
            <a:off x="4909712" y="1893991"/>
            <a:ext cx="7246833" cy="4351338"/>
          </a:xfrm>
        </p:spPr>
        <p:txBody>
          <a:bodyPr>
            <a:normAutofit/>
          </a:bodyPr>
          <a:lstStyle/>
          <a:p>
            <a:r>
              <a:rPr lang="en-US" dirty="0"/>
              <a:t>Why This Is a Make-or-Break Skill</a:t>
            </a:r>
          </a:p>
          <a:p>
            <a:endParaRPr lang="en-US" dirty="0"/>
          </a:p>
          <a:p>
            <a:r>
              <a:rPr lang="en-US" dirty="0"/>
              <a:t>Key Assessment Indicators </a:t>
            </a:r>
          </a:p>
          <a:p>
            <a:endParaRPr lang="en-US" dirty="0"/>
          </a:p>
          <a:p>
            <a:r>
              <a:rPr lang="en-US" dirty="0"/>
              <a:t>Assessment Methods </a:t>
            </a:r>
          </a:p>
          <a:p>
            <a:endParaRPr lang="en-US" dirty="0"/>
          </a:p>
          <a:p>
            <a:r>
              <a:rPr lang="en-US" dirty="0"/>
              <a:t>Critical Impact </a:t>
            </a:r>
          </a:p>
        </p:txBody>
      </p:sp>
    </p:spTree>
    <p:extLst>
      <p:ext uri="{BB962C8B-B14F-4D97-AF65-F5344CB8AC3E}">
        <p14:creationId xmlns:p14="http://schemas.microsoft.com/office/powerpoint/2010/main" val="270599734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 calcmode="lin" valueType="num">
                                      <p:cBhvr additive="base">
                                        <p:cTn id="12"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8">
                                            <p:txEl>
                                              <p:pRg st="4" end="4"/>
                                            </p:txEl>
                                          </p:spTgt>
                                        </p:tgtEl>
                                        <p:attrNameLst>
                                          <p:attrName>style.visibility</p:attrName>
                                        </p:attrNameLst>
                                      </p:cBhvr>
                                      <p:to>
                                        <p:strVal val="visible"/>
                                      </p:to>
                                    </p:set>
                                    <p:anim calcmode="lin" valueType="num">
                                      <p:cBhvr additive="base">
                                        <p:cTn id="17"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nodeType="afterEffect">
                                  <p:stCondLst>
                                    <p:cond delay="0"/>
                                  </p:stCondLst>
                                  <p:childTnLst>
                                    <p:set>
                                      <p:cBhvr>
                                        <p:cTn id="21" dur="1" fill="hold">
                                          <p:stCondLst>
                                            <p:cond delay="0"/>
                                          </p:stCondLst>
                                        </p:cTn>
                                        <p:tgtEl>
                                          <p:spTgt spid="8">
                                            <p:txEl>
                                              <p:pRg st="6" end="6"/>
                                            </p:txEl>
                                          </p:spTgt>
                                        </p:tgtEl>
                                        <p:attrNameLst>
                                          <p:attrName>style.visibility</p:attrName>
                                        </p:attrNameLst>
                                      </p:cBhvr>
                                      <p:to>
                                        <p:strVal val="visible"/>
                                      </p:to>
                                    </p:set>
                                    <p:anim calcmode="lin" valueType="num">
                                      <p:cBhvr additive="base">
                                        <p:cTn id="22"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lowchart: Process 11"/>
          <p:cNvSpPr/>
          <p:nvPr/>
        </p:nvSpPr>
        <p:spPr>
          <a:xfrm>
            <a:off x="1" y="1"/>
            <a:ext cx="12192000" cy="6858000"/>
          </a:xfrm>
          <a:prstGeom prst="flowChartProcess">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p:cNvSpPr txBox="1"/>
          <p:nvPr/>
        </p:nvSpPr>
        <p:spPr>
          <a:xfrm>
            <a:off x="5703578" y="2247866"/>
            <a:ext cx="608202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BE2026"/>
                </a:solidFill>
                <a:effectLst/>
                <a:uLnTx/>
                <a:uFillTx/>
                <a:latin typeface="Avenir LT Std 45 Book" panose="020B0502020203020204" pitchFamily="34" charset="0"/>
                <a:ea typeface="+mn-ea"/>
                <a:cs typeface="+mn-cs"/>
              </a:rPr>
              <a:t> </a:t>
            </a:r>
          </a:p>
        </p:txBody>
      </p:sp>
      <p:sp>
        <p:nvSpPr>
          <p:cNvPr id="7" name="Teardrop 6"/>
          <p:cNvSpPr/>
          <p:nvPr/>
        </p:nvSpPr>
        <p:spPr>
          <a:xfrm rot="18995740">
            <a:off x="22648" y="1414271"/>
            <a:ext cx="4714663" cy="4714663"/>
          </a:xfrm>
          <a:prstGeom prst="teardrop">
            <a:avLst>
              <a:gd name="adj" fmla="val 113358"/>
            </a:avLst>
          </a:prstGeom>
          <a:solidFill>
            <a:srgbClr val="BE20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 name="Group 1"/>
          <p:cNvGrpSpPr/>
          <p:nvPr/>
        </p:nvGrpSpPr>
        <p:grpSpPr>
          <a:xfrm>
            <a:off x="638705" y="1573877"/>
            <a:ext cx="3482547" cy="3721999"/>
            <a:chOff x="10009085" y="37140"/>
            <a:chExt cx="1864409" cy="1992601"/>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31874" y="1601424"/>
              <a:ext cx="1560801" cy="428317"/>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7012" y="37140"/>
              <a:ext cx="1585663" cy="1489054"/>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09085" y="127371"/>
              <a:ext cx="1864409" cy="1088727"/>
            </a:xfrm>
            <a:prstGeom prst="rect">
              <a:avLst/>
            </a:prstGeom>
          </p:spPr>
        </p:pic>
      </p:grpSp>
      <p:sp>
        <p:nvSpPr>
          <p:cNvPr id="6" name="Title 5">
            <a:extLst>
              <a:ext uri="{FF2B5EF4-FFF2-40B4-BE49-F238E27FC236}">
                <a16:creationId xmlns:a16="http://schemas.microsoft.com/office/drawing/2014/main" id="{7F9E2DB4-47E7-418D-BA43-567196ADC1D0}"/>
              </a:ext>
            </a:extLst>
          </p:cNvPr>
          <p:cNvSpPr>
            <a:spLocks noGrp="1"/>
          </p:cNvSpPr>
          <p:nvPr>
            <p:ph type="title"/>
          </p:nvPr>
        </p:nvSpPr>
        <p:spPr>
          <a:xfrm>
            <a:off x="4811281" y="365125"/>
            <a:ext cx="7246833" cy="1325563"/>
          </a:xfrm>
        </p:spPr>
        <p:txBody>
          <a:bodyPr>
            <a:normAutofit/>
          </a:bodyPr>
          <a:lstStyle/>
          <a:p>
            <a:r>
              <a:rPr lang="en-US" b="1" dirty="0"/>
              <a:t>Why Train the Trainer Matters</a:t>
            </a:r>
          </a:p>
        </p:txBody>
      </p:sp>
      <p:sp>
        <p:nvSpPr>
          <p:cNvPr id="8" name="Subtitle 7">
            <a:extLst>
              <a:ext uri="{FF2B5EF4-FFF2-40B4-BE49-F238E27FC236}">
                <a16:creationId xmlns:a16="http://schemas.microsoft.com/office/drawing/2014/main" id="{B7CF6AB2-0BB8-4AD6-960D-5E3E4E46CA5C}"/>
              </a:ext>
            </a:extLst>
          </p:cNvPr>
          <p:cNvSpPr>
            <a:spLocks noGrp="1"/>
          </p:cNvSpPr>
          <p:nvPr>
            <p:ph idx="1"/>
          </p:nvPr>
        </p:nvSpPr>
        <p:spPr>
          <a:xfrm>
            <a:off x="4909712" y="1893991"/>
            <a:ext cx="7246833" cy="4351338"/>
          </a:xfrm>
        </p:spPr>
        <p:txBody>
          <a:bodyPr/>
          <a:lstStyle/>
          <a:p>
            <a:r>
              <a:rPr lang="en-US" dirty="0"/>
              <a:t>The Challenge</a:t>
            </a:r>
          </a:p>
          <a:p>
            <a:endParaRPr lang="en-US" dirty="0"/>
          </a:p>
          <a:p>
            <a:r>
              <a:rPr lang="en-US" dirty="0"/>
              <a:t>The Solution </a:t>
            </a:r>
          </a:p>
          <a:p>
            <a:endParaRPr lang="en-US" dirty="0"/>
          </a:p>
          <a:p>
            <a:r>
              <a:rPr lang="en-US" dirty="0"/>
              <a:t>Bottom Line </a:t>
            </a:r>
          </a:p>
        </p:txBody>
      </p:sp>
    </p:spTree>
    <p:extLst>
      <p:ext uri="{BB962C8B-B14F-4D97-AF65-F5344CB8AC3E}">
        <p14:creationId xmlns:p14="http://schemas.microsoft.com/office/powerpoint/2010/main" val="399933181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50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nodeType="afterEffect">
                                  <p:stCondLst>
                                    <p:cond delay="500"/>
                                  </p:stCondLst>
                                  <p:childTnLst>
                                    <p:set>
                                      <p:cBhvr>
                                        <p:cTn id="11" dur="1" fill="hold">
                                          <p:stCondLst>
                                            <p:cond delay="0"/>
                                          </p:stCondLst>
                                        </p:cTn>
                                        <p:tgtEl>
                                          <p:spTgt spid="8">
                                            <p:txEl>
                                              <p:pRg st="2" end="2"/>
                                            </p:txEl>
                                          </p:spTgt>
                                        </p:tgtEl>
                                        <p:attrNameLst>
                                          <p:attrName>style.visibility</p:attrName>
                                        </p:attrNameLst>
                                      </p:cBhvr>
                                      <p:to>
                                        <p:strVal val="visible"/>
                                      </p:to>
                                    </p:set>
                                    <p:anim calcmode="lin" valueType="num">
                                      <p:cBhvr additive="base">
                                        <p:cTn id="12"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2000"/>
                            </p:stCondLst>
                            <p:childTnLst>
                              <p:par>
                                <p:cTn id="15" presetID="2" presetClass="entr" presetSubtype="4" fill="hold" nodeType="afterEffect">
                                  <p:stCondLst>
                                    <p:cond delay="500"/>
                                  </p:stCondLst>
                                  <p:childTnLst>
                                    <p:set>
                                      <p:cBhvr>
                                        <p:cTn id="16" dur="1" fill="hold">
                                          <p:stCondLst>
                                            <p:cond delay="0"/>
                                          </p:stCondLst>
                                        </p:cTn>
                                        <p:tgtEl>
                                          <p:spTgt spid="8">
                                            <p:txEl>
                                              <p:pRg st="4" end="4"/>
                                            </p:txEl>
                                          </p:spTgt>
                                        </p:tgtEl>
                                        <p:attrNameLst>
                                          <p:attrName>style.visibility</p:attrName>
                                        </p:attrNameLst>
                                      </p:cBhvr>
                                      <p:to>
                                        <p:strVal val="visible"/>
                                      </p:to>
                                    </p:set>
                                    <p:anim calcmode="lin" valueType="num">
                                      <p:cBhvr additive="base">
                                        <p:cTn id="17"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lowchart: Process 11"/>
          <p:cNvSpPr/>
          <p:nvPr/>
        </p:nvSpPr>
        <p:spPr>
          <a:xfrm>
            <a:off x="1" y="1"/>
            <a:ext cx="12192000" cy="6858000"/>
          </a:xfrm>
          <a:prstGeom prst="flowChartProcess">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p:cNvSpPr txBox="1"/>
          <p:nvPr/>
        </p:nvSpPr>
        <p:spPr>
          <a:xfrm>
            <a:off x="5703578" y="2247866"/>
            <a:ext cx="608202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BE2026"/>
                </a:solidFill>
                <a:effectLst/>
                <a:uLnTx/>
                <a:uFillTx/>
                <a:latin typeface="Avenir LT Std 45 Book" panose="020B0502020203020204" pitchFamily="34" charset="0"/>
                <a:ea typeface="+mn-ea"/>
                <a:cs typeface="+mn-cs"/>
              </a:rPr>
              <a:t> </a:t>
            </a:r>
          </a:p>
        </p:txBody>
      </p:sp>
      <p:sp>
        <p:nvSpPr>
          <p:cNvPr id="7" name="Teardrop 6"/>
          <p:cNvSpPr/>
          <p:nvPr/>
        </p:nvSpPr>
        <p:spPr>
          <a:xfrm rot="18995740">
            <a:off x="22648" y="1414271"/>
            <a:ext cx="4714663" cy="4714663"/>
          </a:xfrm>
          <a:prstGeom prst="teardrop">
            <a:avLst>
              <a:gd name="adj" fmla="val 113358"/>
            </a:avLst>
          </a:prstGeom>
          <a:solidFill>
            <a:srgbClr val="BE20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 name="Group 1"/>
          <p:cNvGrpSpPr/>
          <p:nvPr/>
        </p:nvGrpSpPr>
        <p:grpSpPr>
          <a:xfrm>
            <a:off x="638705" y="1573877"/>
            <a:ext cx="3482547" cy="3721999"/>
            <a:chOff x="10009085" y="37140"/>
            <a:chExt cx="1864409" cy="1992601"/>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31874" y="1601424"/>
              <a:ext cx="1560801" cy="428317"/>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7012" y="37140"/>
              <a:ext cx="1585663" cy="1489054"/>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09085" y="127371"/>
              <a:ext cx="1864409" cy="1088727"/>
            </a:xfrm>
            <a:prstGeom prst="rect">
              <a:avLst/>
            </a:prstGeom>
          </p:spPr>
        </p:pic>
      </p:grpSp>
      <p:sp>
        <p:nvSpPr>
          <p:cNvPr id="6" name="Title 5">
            <a:extLst>
              <a:ext uri="{FF2B5EF4-FFF2-40B4-BE49-F238E27FC236}">
                <a16:creationId xmlns:a16="http://schemas.microsoft.com/office/drawing/2014/main" id="{7F9E2DB4-47E7-418D-BA43-567196ADC1D0}"/>
              </a:ext>
            </a:extLst>
          </p:cNvPr>
          <p:cNvSpPr>
            <a:spLocks noGrp="1"/>
          </p:cNvSpPr>
          <p:nvPr>
            <p:ph type="title"/>
          </p:nvPr>
        </p:nvSpPr>
        <p:spPr>
          <a:xfrm>
            <a:off x="4121253" y="365125"/>
            <a:ext cx="7936862" cy="1325563"/>
          </a:xfrm>
        </p:spPr>
        <p:txBody>
          <a:bodyPr>
            <a:normAutofit/>
          </a:bodyPr>
          <a:lstStyle/>
          <a:p>
            <a:r>
              <a:rPr lang="en-US" b="1" dirty="0"/>
              <a:t>The Integration </a:t>
            </a:r>
            <a:br>
              <a:rPr lang="en-US" b="1" dirty="0"/>
            </a:br>
            <a:endParaRPr lang="en-US" b="1" dirty="0"/>
          </a:p>
        </p:txBody>
      </p:sp>
      <p:sp>
        <p:nvSpPr>
          <p:cNvPr id="8" name="Subtitle 7">
            <a:extLst>
              <a:ext uri="{FF2B5EF4-FFF2-40B4-BE49-F238E27FC236}">
                <a16:creationId xmlns:a16="http://schemas.microsoft.com/office/drawing/2014/main" id="{B7CF6AB2-0BB8-4AD6-960D-5E3E4E46CA5C}"/>
              </a:ext>
            </a:extLst>
          </p:cNvPr>
          <p:cNvSpPr>
            <a:spLocks noGrp="1"/>
          </p:cNvSpPr>
          <p:nvPr>
            <p:ph idx="1"/>
          </p:nvPr>
        </p:nvSpPr>
        <p:spPr>
          <a:xfrm>
            <a:off x="4909712" y="1893991"/>
            <a:ext cx="7246833" cy="4351338"/>
          </a:xfrm>
        </p:spPr>
        <p:txBody>
          <a:bodyPr>
            <a:normAutofit/>
          </a:bodyPr>
          <a:lstStyle/>
          <a:p>
            <a:r>
              <a:rPr lang="en-US" dirty="0"/>
              <a:t>The Synergy Effect</a:t>
            </a:r>
          </a:p>
          <a:p>
            <a:pPr lvl="1"/>
            <a:r>
              <a:rPr lang="en-US" dirty="0"/>
              <a:t>Adult Learning Theory + </a:t>
            </a:r>
            <a:r>
              <a:rPr lang="en-US" dirty="0" err="1"/>
              <a:t>DiSC</a:t>
            </a:r>
            <a:endParaRPr lang="en-US" dirty="0"/>
          </a:p>
          <a:p>
            <a:pPr lvl="1"/>
            <a:r>
              <a:rPr lang="en-US" dirty="0"/>
              <a:t>Tell-Show-Do + Objection Management</a:t>
            </a:r>
          </a:p>
          <a:p>
            <a:pPr lvl="1"/>
            <a:r>
              <a:rPr lang="en-US" dirty="0"/>
              <a:t>All Four + Mastery Assessment </a:t>
            </a:r>
          </a:p>
          <a:p>
            <a:endParaRPr lang="en-US" dirty="0"/>
          </a:p>
          <a:p>
            <a:r>
              <a:rPr lang="en-US" dirty="0"/>
              <a:t>Real Results </a:t>
            </a:r>
          </a:p>
          <a:p>
            <a:pPr marL="0" indent="0">
              <a:buNone/>
            </a:pPr>
            <a:endParaRPr lang="en-US" dirty="0"/>
          </a:p>
        </p:txBody>
      </p:sp>
    </p:spTree>
    <p:extLst>
      <p:ext uri="{BB962C8B-B14F-4D97-AF65-F5344CB8AC3E}">
        <p14:creationId xmlns:p14="http://schemas.microsoft.com/office/powerpoint/2010/main" val="152184683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50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nodeType="afterEffect">
                                  <p:stCondLst>
                                    <p:cond delay="500"/>
                                  </p:stCondLst>
                                  <p:childTnLst>
                                    <p:set>
                                      <p:cBhvr>
                                        <p:cTn id="11" dur="1" fill="hold">
                                          <p:stCondLst>
                                            <p:cond delay="0"/>
                                          </p:stCondLst>
                                        </p:cTn>
                                        <p:tgtEl>
                                          <p:spTgt spid="8">
                                            <p:txEl>
                                              <p:pRg st="1" end="1"/>
                                            </p:txEl>
                                          </p:spTgt>
                                        </p:tgtEl>
                                        <p:attrNameLst>
                                          <p:attrName>style.visibility</p:attrName>
                                        </p:attrNameLst>
                                      </p:cBhvr>
                                      <p:to>
                                        <p:strVal val="visible"/>
                                      </p:to>
                                    </p:set>
                                    <p:anim calcmode="lin" valueType="num">
                                      <p:cBhvr additive="base">
                                        <p:cTn id="12"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2000"/>
                            </p:stCondLst>
                            <p:childTnLst>
                              <p:par>
                                <p:cTn id="15" presetID="2" presetClass="entr" presetSubtype="4" fill="hold" nodeType="afterEffect">
                                  <p:stCondLst>
                                    <p:cond delay="500"/>
                                  </p:stCondLst>
                                  <p:childTnLst>
                                    <p:set>
                                      <p:cBhvr>
                                        <p:cTn id="16" dur="1" fill="hold">
                                          <p:stCondLst>
                                            <p:cond delay="0"/>
                                          </p:stCondLst>
                                        </p:cTn>
                                        <p:tgtEl>
                                          <p:spTgt spid="8">
                                            <p:txEl>
                                              <p:pRg st="2" end="2"/>
                                            </p:txEl>
                                          </p:spTgt>
                                        </p:tgtEl>
                                        <p:attrNameLst>
                                          <p:attrName>style.visibility</p:attrName>
                                        </p:attrNameLst>
                                      </p:cBhvr>
                                      <p:to>
                                        <p:strVal val="visible"/>
                                      </p:to>
                                    </p:set>
                                    <p:anim calcmode="lin" valueType="num">
                                      <p:cBhvr additive="base">
                                        <p:cTn id="17"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3000"/>
                            </p:stCondLst>
                            <p:childTnLst>
                              <p:par>
                                <p:cTn id="20" presetID="2" presetClass="entr" presetSubtype="4" fill="hold" nodeType="afterEffect">
                                  <p:stCondLst>
                                    <p:cond delay="500"/>
                                  </p:stCondLst>
                                  <p:childTnLst>
                                    <p:set>
                                      <p:cBhvr>
                                        <p:cTn id="21" dur="1" fill="hold">
                                          <p:stCondLst>
                                            <p:cond delay="0"/>
                                          </p:stCondLst>
                                        </p:cTn>
                                        <p:tgtEl>
                                          <p:spTgt spid="8">
                                            <p:txEl>
                                              <p:pRg st="3" end="3"/>
                                            </p:txEl>
                                          </p:spTgt>
                                        </p:tgtEl>
                                        <p:attrNameLst>
                                          <p:attrName>style.visibility</p:attrName>
                                        </p:attrNameLst>
                                      </p:cBhvr>
                                      <p:to>
                                        <p:strVal val="visible"/>
                                      </p:to>
                                    </p:set>
                                    <p:anim calcmode="lin" valueType="num">
                                      <p:cBhvr additive="base">
                                        <p:cTn id="22"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par>
                          <p:cTn id="24" fill="hold">
                            <p:stCondLst>
                              <p:cond delay="4000"/>
                            </p:stCondLst>
                            <p:childTnLst>
                              <p:par>
                                <p:cTn id="25" presetID="2" presetClass="entr" presetSubtype="4" fill="hold" nodeType="afterEffect">
                                  <p:stCondLst>
                                    <p:cond delay="500"/>
                                  </p:stCondLst>
                                  <p:childTnLst>
                                    <p:set>
                                      <p:cBhvr>
                                        <p:cTn id="26" dur="1" fill="hold">
                                          <p:stCondLst>
                                            <p:cond delay="0"/>
                                          </p:stCondLst>
                                        </p:cTn>
                                        <p:tgtEl>
                                          <p:spTgt spid="8">
                                            <p:txEl>
                                              <p:pRg st="5" end="5"/>
                                            </p:txEl>
                                          </p:spTgt>
                                        </p:tgtEl>
                                        <p:attrNameLst>
                                          <p:attrName>style.visibility</p:attrName>
                                        </p:attrNameLst>
                                      </p:cBhvr>
                                      <p:to>
                                        <p:strVal val="visible"/>
                                      </p:to>
                                    </p:set>
                                    <p:anim calcmode="lin" valueType="num">
                                      <p:cBhvr additive="base">
                                        <p:cTn id="27"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lowchart: Process 11"/>
          <p:cNvSpPr/>
          <p:nvPr/>
        </p:nvSpPr>
        <p:spPr>
          <a:xfrm>
            <a:off x="1" y="1"/>
            <a:ext cx="12192000" cy="6858000"/>
          </a:xfrm>
          <a:prstGeom prst="flowChartProcess">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p:cNvSpPr txBox="1"/>
          <p:nvPr/>
        </p:nvSpPr>
        <p:spPr>
          <a:xfrm>
            <a:off x="5703578" y="2247866"/>
            <a:ext cx="608202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BE2026"/>
                </a:solidFill>
                <a:effectLst/>
                <a:uLnTx/>
                <a:uFillTx/>
                <a:latin typeface="Avenir LT Std 45 Book" panose="020B0502020203020204" pitchFamily="34" charset="0"/>
                <a:ea typeface="+mn-ea"/>
                <a:cs typeface="+mn-cs"/>
              </a:rPr>
              <a:t> </a:t>
            </a:r>
          </a:p>
        </p:txBody>
      </p:sp>
      <p:sp>
        <p:nvSpPr>
          <p:cNvPr id="7" name="Teardrop 6"/>
          <p:cNvSpPr/>
          <p:nvPr/>
        </p:nvSpPr>
        <p:spPr>
          <a:xfrm rot="18995740">
            <a:off x="22648" y="1414271"/>
            <a:ext cx="4714663" cy="4714663"/>
          </a:xfrm>
          <a:prstGeom prst="teardrop">
            <a:avLst>
              <a:gd name="adj" fmla="val 113358"/>
            </a:avLst>
          </a:prstGeom>
          <a:solidFill>
            <a:srgbClr val="BE20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 name="Group 1"/>
          <p:cNvGrpSpPr/>
          <p:nvPr/>
        </p:nvGrpSpPr>
        <p:grpSpPr>
          <a:xfrm>
            <a:off x="638705" y="1573877"/>
            <a:ext cx="3482547" cy="3721999"/>
            <a:chOff x="10009085" y="37140"/>
            <a:chExt cx="1864409" cy="1992601"/>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31874" y="1601424"/>
              <a:ext cx="1560801" cy="428317"/>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7012" y="37140"/>
              <a:ext cx="1585663" cy="1489054"/>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09085" y="127371"/>
              <a:ext cx="1864409" cy="1088727"/>
            </a:xfrm>
            <a:prstGeom prst="rect">
              <a:avLst/>
            </a:prstGeom>
          </p:spPr>
        </p:pic>
      </p:grpSp>
      <p:sp>
        <p:nvSpPr>
          <p:cNvPr id="6" name="Title 5">
            <a:extLst>
              <a:ext uri="{FF2B5EF4-FFF2-40B4-BE49-F238E27FC236}">
                <a16:creationId xmlns:a16="http://schemas.microsoft.com/office/drawing/2014/main" id="{7F9E2DB4-47E7-418D-BA43-567196ADC1D0}"/>
              </a:ext>
            </a:extLst>
          </p:cNvPr>
          <p:cNvSpPr>
            <a:spLocks noGrp="1"/>
          </p:cNvSpPr>
          <p:nvPr>
            <p:ph type="title"/>
          </p:nvPr>
        </p:nvSpPr>
        <p:spPr>
          <a:xfrm>
            <a:off x="4121253" y="365125"/>
            <a:ext cx="7936862" cy="1325563"/>
          </a:xfrm>
        </p:spPr>
        <p:txBody>
          <a:bodyPr>
            <a:normAutofit/>
          </a:bodyPr>
          <a:lstStyle/>
          <a:p>
            <a:r>
              <a:rPr lang="en-US" b="1" dirty="0"/>
              <a:t>Next Steps – Implementation </a:t>
            </a:r>
            <a:br>
              <a:rPr lang="en-US" dirty="0"/>
            </a:br>
            <a:r>
              <a:rPr lang="en-US" sz="2800" dirty="0"/>
              <a:t> </a:t>
            </a:r>
            <a:endParaRPr lang="en-US" dirty="0"/>
          </a:p>
        </p:txBody>
      </p:sp>
      <p:sp>
        <p:nvSpPr>
          <p:cNvPr id="8" name="Subtitle 7">
            <a:extLst>
              <a:ext uri="{FF2B5EF4-FFF2-40B4-BE49-F238E27FC236}">
                <a16:creationId xmlns:a16="http://schemas.microsoft.com/office/drawing/2014/main" id="{B7CF6AB2-0BB8-4AD6-960D-5E3E4E46CA5C}"/>
              </a:ext>
            </a:extLst>
          </p:cNvPr>
          <p:cNvSpPr>
            <a:spLocks noGrp="1"/>
          </p:cNvSpPr>
          <p:nvPr>
            <p:ph idx="1"/>
          </p:nvPr>
        </p:nvSpPr>
        <p:spPr>
          <a:xfrm>
            <a:off x="4909712" y="1893991"/>
            <a:ext cx="7246833" cy="4351338"/>
          </a:xfrm>
        </p:spPr>
        <p:txBody>
          <a:bodyPr>
            <a:normAutofit/>
          </a:bodyPr>
          <a:lstStyle/>
          <a:p>
            <a:r>
              <a:rPr lang="en-US" dirty="0"/>
              <a:t>Action Items </a:t>
            </a:r>
          </a:p>
          <a:p>
            <a:pPr lvl="1"/>
            <a:r>
              <a:rPr lang="en-US" dirty="0"/>
              <a:t>Identify Current Mentors</a:t>
            </a:r>
          </a:p>
          <a:p>
            <a:pPr lvl="1"/>
            <a:r>
              <a:rPr lang="en-US" dirty="0"/>
              <a:t>Schedule Comprehensive Training Sessions</a:t>
            </a:r>
          </a:p>
          <a:p>
            <a:pPr lvl="1"/>
            <a:r>
              <a:rPr lang="en-US" dirty="0"/>
              <a:t>Provide Ongoing Support and Refresher Training</a:t>
            </a:r>
          </a:p>
          <a:p>
            <a:pPr lvl="1"/>
            <a:r>
              <a:rPr lang="en-US" dirty="0"/>
              <a:t>Measure Results </a:t>
            </a:r>
          </a:p>
          <a:p>
            <a:endParaRPr lang="en-US" dirty="0"/>
          </a:p>
          <a:p>
            <a:r>
              <a:rPr lang="en-US" dirty="0"/>
              <a:t>Remember </a:t>
            </a:r>
          </a:p>
          <a:p>
            <a:pPr lvl="1"/>
            <a:r>
              <a:rPr lang="en-US" dirty="0"/>
              <a:t>Mentor Training is an Investment</a:t>
            </a:r>
          </a:p>
          <a:p>
            <a:pPr lvl="1"/>
            <a:r>
              <a:rPr lang="en-US" dirty="0"/>
              <a:t>Great Mentors are Made, not Born</a:t>
            </a:r>
          </a:p>
          <a:p>
            <a:pPr lvl="1"/>
            <a:r>
              <a:rPr lang="en-US" dirty="0"/>
              <a:t>Consistent Application Transform Your Program </a:t>
            </a:r>
          </a:p>
          <a:p>
            <a:pPr marL="0" indent="0">
              <a:buNone/>
            </a:pPr>
            <a:endParaRPr lang="en-US" dirty="0"/>
          </a:p>
        </p:txBody>
      </p:sp>
    </p:spTree>
    <p:extLst>
      <p:ext uri="{BB962C8B-B14F-4D97-AF65-F5344CB8AC3E}">
        <p14:creationId xmlns:p14="http://schemas.microsoft.com/office/powerpoint/2010/main" val="62157255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50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nodeType="afterEffect">
                                  <p:stCondLst>
                                    <p:cond delay="500"/>
                                  </p:stCondLst>
                                  <p:childTnLst>
                                    <p:set>
                                      <p:cBhvr>
                                        <p:cTn id="11" dur="1" fill="hold">
                                          <p:stCondLst>
                                            <p:cond delay="0"/>
                                          </p:stCondLst>
                                        </p:cTn>
                                        <p:tgtEl>
                                          <p:spTgt spid="8">
                                            <p:txEl>
                                              <p:pRg st="1" end="1"/>
                                            </p:txEl>
                                          </p:spTgt>
                                        </p:tgtEl>
                                        <p:attrNameLst>
                                          <p:attrName>style.visibility</p:attrName>
                                        </p:attrNameLst>
                                      </p:cBhvr>
                                      <p:to>
                                        <p:strVal val="visible"/>
                                      </p:to>
                                    </p:set>
                                    <p:anim calcmode="lin" valueType="num">
                                      <p:cBhvr additive="base">
                                        <p:cTn id="12"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2000"/>
                            </p:stCondLst>
                            <p:childTnLst>
                              <p:par>
                                <p:cTn id="15" presetID="2" presetClass="entr" presetSubtype="4" fill="hold" nodeType="afterEffect">
                                  <p:stCondLst>
                                    <p:cond delay="500"/>
                                  </p:stCondLst>
                                  <p:childTnLst>
                                    <p:set>
                                      <p:cBhvr>
                                        <p:cTn id="16" dur="1" fill="hold">
                                          <p:stCondLst>
                                            <p:cond delay="0"/>
                                          </p:stCondLst>
                                        </p:cTn>
                                        <p:tgtEl>
                                          <p:spTgt spid="8">
                                            <p:txEl>
                                              <p:pRg st="2" end="2"/>
                                            </p:txEl>
                                          </p:spTgt>
                                        </p:tgtEl>
                                        <p:attrNameLst>
                                          <p:attrName>style.visibility</p:attrName>
                                        </p:attrNameLst>
                                      </p:cBhvr>
                                      <p:to>
                                        <p:strVal val="visible"/>
                                      </p:to>
                                    </p:set>
                                    <p:anim calcmode="lin" valueType="num">
                                      <p:cBhvr additive="base">
                                        <p:cTn id="17"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3000"/>
                            </p:stCondLst>
                            <p:childTnLst>
                              <p:par>
                                <p:cTn id="20" presetID="2" presetClass="entr" presetSubtype="4" fill="hold" nodeType="afterEffect">
                                  <p:stCondLst>
                                    <p:cond delay="500"/>
                                  </p:stCondLst>
                                  <p:childTnLst>
                                    <p:set>
                                      <p:cBhvr>
                                        <p:cTn id="21" dur="1" fill="hold">
                                          <p:stCondLst>
                                            <p:cond delay="0"/>
                                          </p:stCondLst>
                                        </p:cTn>
                                        <p:tgtEl>
                                          <p:spTgt spid="8">
                                            <p:txEl>
                                              <p:pRg st="3" end="3"/>
                                            </p:txEl>
                                          </p:spTgt>
                                        </p:tgtEl>
                                        <p:attrNameLst>
                                          <p:attrName>style.visibility</p:attrName>
                                        </p:attrNameLst>
                                      </p:cBhvr>
                                      <p:to>
                                        <p:strVal val="visible"/>
                                      </p:to>
                                    </p:set>
                                    <p:anim calcmode="lin" valueType="num">
                                      <p:cBhvr additive="base">
                                        <p:cTn id="22"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par>
                          <p:cTn id="24" fill="hold">
                            <p:stCondLst>
                              <p:cond delay="4000"/>
                            </p:stCondLst>
                            <p:childTnLst>
                              <p:par>
                                <p:cTn id="25" presetID="2" presetClass="entr" presetSubtype="4" fill="hold" nodeType="afterEffect">
                                  <p:stCondLst>
                                    <p:cond delay="500"/>
                                  </p:stCondLst>
                                  <p:childTnLst>
                                    <p:set>
                                      <p:cBhvr>
                                        <p:cTn id="26" dur="1" fill="hold">
                                          <p:stCondLst>
                                            <p:cond delay="0"/>
                                          </p:stCondLst>
                                        </p:cTn>
                                        <p:tgtEl>
                                          <p:spTgt spid="8">
                                            <p:txEl>
                                              <p:pRg st="4" end="4"/>
                                            </p:txEl>
                                          </p:spTgt>
                                        </p:tgtEl>
                                        <p:attrNameLst>
                                          <p:attrName>style.visibility</p:attrName>
                                        </p:attrNameLst>
                                      </p:cBhvr>
                                      <p:to>
                                        <p:strVal val="visible"/>
                                      </p:to>
                                    </p:set>
                                    <p:anim calcmode="lin" valueType="num">
                                      <p:cBhvr additive="base">
                                        <p:cTn id="27"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par>
                          <p:cTn id="29" fill="hold">
                            <p:stCondLst>
                              <p:cond delay="5000"/>
                            </p:stCondLst>
                            <p:childTnLst>
                              <p:par>
                                <p:cTn id="30" presetID="2" presetClass="entr" presetSubtype="4" fill="hold" nodeType="afterEffect">
                                  <p:stCondLst>
                                    <p:cond delay="500"/>
                                  </p:stCondLst>
                                  <p:childTnLst>
                                    <p:set>
                                      <p:cBhvr>
                                        <p:cTn id="31" dur="1" fill="hold">
                                          <p:stCondLst>
                                            <p:cond delay="0"/>
                                          </p:stCondLst>
                                        </p:cTn>
                                        <p:tgtEl>
                                          <p:spTgt spid="8">
                                            <p:txEl>
                                              <p:pRg st="6" end="6"/>
                                            </p:txEl>
                                          </p:spTgt>
                                        </p:tgtEl>
                                        <p:attrNameLst>
                                          <p:attrName>style.visibility</p:attrName>
                                        </p:attrNameLst>
                                      </p:cBhvr>
                                      <p:to>
                                        <p:strVal val="visible"/>
                                      </p:to>
                                    </p:set>
                                    <p:anim calcmode="lin" valueType="num">
                                      <p:cBhvr additive="base">
                                        <p:cTn id="32"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par>
                          <p:cTn id="34" fill="hold">
                            <p:stCondLst>
                              <p:cond delay="6000"/>
                            </p:stCondLst>
                            <p:childTnLst>
                              <p:par>
                                <p:cTn id="35" presetID="2" presetClass="entr" presetSubtype="4" fill="hold" nodeType="afterEffect">
                                  <p:stCondLst>
                                    <p:cond delay="500"/>
                                  </p:stCondLst>
                                  <p:childTnLst>
                                    <p:set>
                                      <p:cBhvr>
                                        <p:cTn id="36" dur="1" fill="hold">
                                          <p:stCondLst>
                                            <p:cond delay="0"/>
                                          </p:stCondLst>
                                        </p:cTn>
                                        <p:tgtEl>
                                          <p:spTgt spid="8">
                                            <p:txEl>
                                              <p:pRg st="7" end="7"/>
                                            </p:txEl>
                                          </p:spTgt>
                                        </p:tgtEl>
                                        <p:attrNameLst>
                                          <p:attrName>style.visibility</p:attrName>
                                        </p:attrNameLst>
                                      </p:cBhvr>
                                      <p:to>
                                        <p:strVal val="visible"/>
                                      </p:to>
                                    </p:set>
                                    <p:anim calcmode="lin" valueType="num">
                                      <p:cBhvr additive="base">
                                        <p:cTn id="37" dur="500" fill="hold"/>
                                        <p:tgtEl>
                                          <p:spTgt spid="8">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7" end="7"/>
                                            </p:txEl>
                                          </p:spTgt>
                                        </p:tgtEl>
                                        <p:attrNameLst>
                                          <p:attrName>ppt_y</p:attrName>
                                        </p:attrNameLst>
                                      </p:cBhvr>
                                      <p:tavLst>
                                        <p:tav tm="0">
                                          <p:val>
                                            <p:strVal val="1+#ppt_h/2"/>
                                          </p:val>
                                        </p:tav>
                                        <p:tav tm="100000">
                                          <p:val>
                                            <p:strVal val="#ppt_y"/>
                                          </p:val>
                                        </p:tav>
                                      </p:tavLst>
                                    </p:anim>
                                  </p:childTnLst>
                                </p:cTn>
                              </p:par>
                            </p:childTnLst>
                          </p:cTn>
                        </p:par>
                        <p:par>
                          <p:cTn id="39" fill="hold">
                            <p:stCondLst>
                              <p:cond delay="7000"/>
                            </p:stCondLst>
                            <p:childTnLst>
                              <p:par>
                                <p:cTn id="40" presetID="2" presetClass="entr" presetSubtype="4" fill="hold" nodeType="afterEffect">
                                  <p:stCondLst>
                                    <p:cond delay="500"/>
                                  </p:stCondLst>
                                  <p:childTnLst>
                                    <p:set>
                                      <p:cBhvr>
                                        <p:cTn id="41" dur="1" fill="hold">
                                          <p:stCondLst>
                                            <p:cond delay="0"/>
                                          </p:stCondLst>
                                        </p:cTn>
                                        <p:tgtEl>
                                          <p:spTgt spid="8">
                                            <p:txEl>
                                              <p:pRg st="8" end="8"/>
                                            </p:txEl>
                                          </p:spTgt>
                                        </p:tgtEl>
                                        <p:attrNameLst>
                                          <p:attrName>style.visibility</p:attrName>
                                        </p:attrNameLst>
                                      </p:cBhvr>
                                      <p:to>
                                        <p:strVal val="visible"/>
                                      </p:to>
                                    </p:set>
                                    <p:anim calcmode="lin" valueType="num">
                                      <p:cBhvr additive="base">
                                        <p:cTn id="42" dur="500" fill="hold"/>
                                        <p:tgtEl>
                                          <p:spTgt spid="8">
                                            <p:txEl>
                                              <p:pRg st="8" end="8"/>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8">
                                            <p:txEl>
                                              <p:pRg st="8" end="8"/>
                                            </p:txEl>
                                          </p:spTgt>
                                        </p:tgtEl>
                                        <p:attrNameLst>
                                          <p:attrName>ppt_y</p:attrName>
                                        </p:attrNameLst>
                                      </p:cBhvr>
                                      <p:tavLst>
                                        <p:tav tm="0">
                                          <p:val>
                                            <p:strVal val="1+#ppt_h/2"/>
                                          </p:val>
                                        </p:tav>
                                        <p:tav tm="100000">
                                          <p:val>
                                            <p:strVal val="#ppt_y"/>
                                          </p:val>
                                        </p:tav>
                                      </p:tavLst>
                                    </p:anim>
                                  </p:childTnLst>
                                </p:cTn>
                              </p:par>
                            </p:childTnLst>
                          </p:cTn>
                        </p:par>
                        <p:par>
                          <p:cTn id="44" fill="hold">
                            <p:stCondLst>
                              <p:cond delay="8000"/>
                            </p:stCondLst>
                            <p:childTnLst>
                              <p:par>
                                <p:cTn id="45" presetID="2" presetClass="entr" presetSubtype="4" fill="hold" nodeType="afterEffect">
                                  <p:stCondLst>
                                    <p:cond delay="500"/>
                                  </p:stCondLst>
                                  <p:childTnLst>
                                    <p:set>
                                      <p:cBhvr>
                                        <p:cTn id="46" dur="1" fill="hold">
                                          <p:stCondLst>
                                            <p:cond delay="0"/>
                                          </p:stCondLst>
                                        </p:cTn>
                                        <p:tgtEl>
                                          <p:spTgt spid="8">
                                            <p:txEl>
                                              <p:pRg st="9" end="9"/>
                                            </p:txEl>
                                          </p:spTgt>
                                        </p:tgtEl>
                                        <p:attrNameLst>
                                          <p:attrName>style.visibility</p:attrName>
                                        </p:attrNameLst>
                                      </p:cBhvr>
                                      <p:to>
                                        <p:strVal val="visible"/>
                                      </p:to>
                                    </p:set>
                                    <p:anim calcmode="lin" valueType="num">
                                      <p:cBhvr additive="base">
                                        <p:cTn id="47" dur="500" fill="hold"/>
                                        <p:tgtEl>
                                          <p:spTgt spid="8">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8">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lowchart: Process 11"/>
          <p:cNvSpPr/>
          <p:nvPr/>
        </p:nvSpPr>
        <p:spPr>
          <a:xfrm>
            <a:off x="1" y="1"/>
            <a:ext cx="12192000" cy="6858000"/>
          </a:xfrm>
          <a:prstGeom prst="flowChartProcess">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4455268" y="839455"/>
            <a:ext cx="3443592" cy="861774"/>
          </a:xfrm>
          <a:prstGeom prst="rect">
            <a:avLst/>
          </a:prstGeom>
          <a:noFill/>
        </p:spPr>
        <p:txBody>
          <a:bodyPr wrap="square" rtlCol="0">
            <a:spAutoFit/>
          </a:bodyPr>
          <a:lstStyle/>
          <a:p>
            <a:r>
              <a:rPr lang="en-US" sz="5000" b="1" dirty="0">
                <a:latin typeface="Avenir LT Std 55 Roman" panose="020B0703020203020204" pitchFamily="34" charset="0"/>
              </a:rPr>
              <a:t>Questions? </a:t>
            </a:r>
            <a:endParaRPr lang="en-US" sz="3600" b="1" dirty="0">
              <a:latin typeface="Avenir LT Std 55 Roman" panose="020B0703020203020204" pitchFamily="34" charset="0"/>
            </a:endParaRPr>
          </a:p>
        </p:txBody>
      </p:sp>
      <p:sp>
        <p:nvSpPr>
          <p:cNvPr id="14" name="TextBox 13"/>
          <p:cNvSpPr txBox="1"/>
          <p:nvPr/>
        </p:nvSpPr>
        <p:spPr>
          <a:xfrm>
            <a:off x="4942876" y="2540683"/>
            <a:ext cx="7249124" cy="4278094"/>
          </a:xfrm>
          <a:prstGeom prst="rect">
            <a:avLst/>
          </a:prstGeom>
          <a:noFill/>
        </p:spPr>
        <p:txBody>
          <a:bodyPr wrap="square" rtlCol="0">
            <a:spAutoFit/>
          </a:bodyPr>
          <a:lstStyle/>
          <a:p>
            <a:r>
              <a:rPr lang="en-US" sz="2800" dirty="0">
                <a:solidFill>
                  <a:srgbClr val="BE2026"/>
                </a:solidFill>
                <a:latin typeface="Avenir LT Std 45 Book" panose="020B0502020203020204" pitchFamily="34" charset="0"/>
              </a:rPr>
              <a:t>Contact Information: </a:t>
            </a:r>
          </a:p>
          <a:p>
            <a:endParaRPr lang="en-US" sz="2800" dirty="0">
              <a:solidFill>
                <a:srgbClr val="BE2026"/>
              </a:solidFill>
              <a:latin typeface="Avenir LT Std 45 Book" panose="020B0502020203020204" pitchFamily="34" charset="0"/>
            </a:endParaRPr>
          </a:p>
          <a:p>
            <a:r>
              <a:rPr lang="en-US" sz="2800" dirty="0">
                <a:solidFill>
                  <a:srgbClr val="BE2026"/>
                </a:solidFill>
                <a:latin typeface="Avenir LT Std 45 Book" panose="020B0502020203020204" pitchFamily="34" charset="0"/>
              </a:rPr>
              <a:t>Bonnie Moore</a:t>
            </a:r>
          </a:p>
          <a:p>
            <a:r>
              <a:rPr lang="en-US" sz="2800" dirty="0">
                <a:solidFill>
                  <a:srgbClr val="BE2026"/>
                </a:solidFill>
                <a:latin typeface="Avenir LT Std 45 Book" panose="020B0502020203020204" pitchFamily="34" charset="0"/>
                <a:hlinkClick r:id="rId3"/>
              </a:rPr>
              <a:t>bmoore71258@lakelandcollege.edu</a:t>
            </a:r>
            <a:endParaRPr lang="en-US" sz="2800" dirty="0">
              <a:solidFill>
                <a:srgbClr val="BE2026"/>
              </a:solidFill>
              <a:latin typeface="Avenir LT Std 45 Book" panose="020B0502020203020204" pitchFamily="34" charset="0"/>
            </a:endParaRPr>
          </a:p>
          <a:p>
            <a:r>
              <a:rPr lang="en-US" sz="2800" dirty="0">
                <a:solidFill>
                  <a:srgbClr val="BE2026"/>
                </a:solidFill>
                <a:latin typeface="Avenir LT Std 45 Book" panose="020B0502020203020204" pitchFamily="34" charset="0"/>
              </a:rPr>
              <a:t>217-238-8260 </a:t>
            </a:r>
          </a:p>
          <a:p>
            <a:endParaRPr lang="en-US" sz="2800" dirty="0">
              <a:solidFill>
                <a:srgbClr val="BE2026"/>
              </a:solidFill>
              <a:latin typeface="Avenir LT Std 45 Book" panose="020B0502020203020204" pitchFamily="34" charset="0"/>
            </a:endParaRPr>
          </a:p>
          <a:p>
            <a:r>
              <a:rPr lang="en-US" sz="2800" dirty="0">
                <a:solidFill>
                  <a:srgbClr val="BE2026"/>
                </a:solidFill>
                <a:latin typeface="Avenir LT Std 45 Book" panose="020B0502020203020204" pitchFamily="34" charset="0"/>
              </a:rPr>
              <a:t>	</a:t>
            </a:r>
          </a:p>
          <a:p>
            <a:r>
              <a:rPr lang="en-US" sz="2800" dirty="0">
                <a:solidFill>
                  <a:srgbClr val="BE2026"/>
                </a:solidFill>
                <a:latin typeface="Avenir LT Std 45 Book" panose="020B0502020203020204" pitchFamily="34" charset="0"/>
              </a:rPr>
              <a:t>Note: Sources are available upon request.</a:t>
            </a:r>
          </a:p>
          <a:p>
            <a:pPr marL="742950" lvl="1" indent="-285750">
              <a:buFont typeface="Arial" panose="020B0604020202020204" pitchFamily="34" charset="0"/>
              <a:buChar char="•"/>
            </a:pPr>
            <a:endParaRPr lang="en-US" sz="2400" dirty="0">
              <a:solidFill>
                <a:srgbClr val="BE2026"/>
              </a:solidFill>
              <a:latin typeface="Avenir LT Std 45 Book" panose="020B0502020203020204" pitchFamily="34" charset="0"/>
            </a:endParaRPr>
          </a:p>
          <a:p>
            <a:pPr marL="285750" indent="-285750">
              <a:buFont typeface="Arial" panose="020B0604020202020204" pitchFamily="34" charset="0"/>
              <a:buChar char="•"/>
            </a:pPr>
            <a:endParaRPr lang="en-US" sz="2400" dirty="0">
              <a:solidFill>
                <a:srgbClr val="BE2026"/>
              </a:solidFill>
              <a:latin typeface="Avenir LT Std 45 Book" panose="020B0502020203020204" pitchFamily="34" charset="0"/>
            </a:endParaRPr>
          </a:p>
        </p:txBody>
      </p:sp>
      <p:sp>
        <p:nvSpPr>
          <p:cNvPr id="7" name="Teardrop 6"/>
          <p:cNvSpPr/>
          <p:nvPr/>
        </p:nvSpPr>
        <p:spPr>
          <a:xfrm rot="18995740">
            <a:off x="22648" y="1414271"/>
            <a:ext cx="4714663" cy="4714663"/>
          </a:xfrm>
          <a:prstGeom prst="teardrop">
            <a:avLst>
              <a:gd name="adj" fmla="val 113358"/>
            </a:avLst>
          </a:prstGeom>
          <a:solidFill>
            <a:srgbClr val="BE20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1"/>
          <p:cNvGrpSpPr/>
          <p:nvPr/>
        </p:nvGrpSpPr>
        <p:grpSpPr>
          <a:xfrm>
            <a:off x="638705" y="1573877"/>
            <a:ext cx="3482547" cy="3721999"/>
            <a:chOff x="10009085" y="37140"/>
            <a:chExt cx="1864409" cy="1992601"/>
          </a:xfrm>
        </p:grpSpPr>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31874" y="1601424"/>
              <a:ext cx="1560801" cy="428317"/>
            </a:xfrm>
            <a:prstGeom prst="rect">
              <a:avLst/>
            </a:prstGeom>
          </p:spPr>
        </p:pic>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107012" y="37140"/>
              <a:ext cx="1585663" cy="1489054"/>
            </a:xfrm>
            <a:prstGeom prst="rect">
              <a:avLst/>
            </a:prstGeom>
          </p:spPr>
        </p:pic>
        <p:pic>
          <p:nvPicPr>
            <p:cNvPr id="5" name="Picture 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009085" y="127371"/>
              <a:ext cx="1864409" cy="1088727"/>
            </a:xfrm>
            <a:prstGeom prst="rect">
              <a:avLst/>
            </a:prstGeom>
          </p:spPr>
        </p:pic>
      </p:grpSp>
    </p:spTree>
    <p:extLst>
      <p:ext uri="{BB962C8B-B14F-4D97-AF65-F5344CB8AC3E}">
        <p14:creationId xmlns:p14="http://schemas.microsoft.com/office/powerpoint/2010/main" val="2164566505"/>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lowchart: Process 11"/>
          <p:cNvSpPr/>
          <p:nvPr/>
        </p:nvSpPr>
        <p:spPr>
          <a:xfrm>
            <a:off x="1" y="1"/>
            <a:ext cx="12192000" cy="6858000"/>
          </a:xfrm>
          <a:prstGeom prst="flowChartProcess">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p:cNvSpPr txBox="1"/>
          <p:nvPr/>
        </p:nvSpPr>
        <p:spPr>
          <a:xfrm>
            <a:off x="5703578" y="2247866"/>
            <a:ext cx="608202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BE2026"/>
                </a:solidFill>
                <a:effectLst/>
                <a:uLnTx/>
                <a:uFillTx/>
                <a:latin typeface="Avenir LT Std 45 Book" panose="020B0502020203020204" pitchFamily="34" charset="0"/>
                <a:ea typeface="+mn-ea"/>
                <a:cs typeface="+mn-cs"/>
              </a:rPr>
              <a:t> </a:t>
            </a:r>
          </a:p>
        </p:txBody>
      </p:sp>
      <p:sp>
        <p:nvSpPr>
          <p:cNvPr id="7" name="Teardrop 6"/>
          <p:cNvSpPr/>
          <p:nvPr/>
        </p:nvSpPr>
        <p:spPr>
          <a:xfrm rot="18995740">
            <a:off x="22648" y="1414271"/>
            <a:ext cx="4714663" cy="4714663"/>
          </a:xfrm>
          <a:prstGeom prst="teardrop">
            <a:avLst>
              <a:gd name="adj" fmla="val 113358"/>
            </a:avLst>
          </a:prstGeom>
          <a:solidFill>
            <a:srgbClr val="BE20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 name="Group 1"/>
          <p:cNvGrpSpPr/>
          <p:nvPr/>
        </p:nvGrpSpPr>
        <p:grpSpPr>
          <a:xfrm>
            <a:off x="638705" y="1573877"/>
            <a:ext cx="3482547" cy="3721999"/>
            <a:chOff x="10009085" y="37140"/>
            <a:chExt cx="1864409" cy="1992601"/>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31874" y="1601424"/>
              <a:ext cx="1560801" cy="428317"/>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7012" y="37140"/>
              <a:ext cx="1585663" cy="1489054"/>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09085" y="127371"/>
              <a:ext cx="1864409" cy="1088727"/>
            </a:xfrm>
            <a:prstGeom prst="rect">
              <a:avLst/>
            </a:prstGeom>
          </p:spPr>
        </p:pic>
      </p:grpSp>
      <p:sp>
        <p:nvSpPr>
          <p:cNvPr id="6" name="Title 5">
            <a:extLst>
              <a:ext uri="{FF2B5EF4-FFF2-40B4-BE49-F238E27FC236}">
                <a16:creationId xmlns:a16="http://schemas.microsoft.com/office/drawing/2014/main" id="{7F9E2DB4-47E7-418D-BA43-567196ADC1D0}"/>
              </a:ext>
            </a:extLst>
          </p:cNvPr>
          <p:cNvSpPr>
            <a:spLocks noGrp="1"/>
          </p:cNvSpPr>
          <p:nvPr>
            <p:ph type="title"/>
          </p:nvPr>
        </p:nvSpPr>
        <p:spPr>
          <a:xfrm>
            <a:off x="4811281" y="365125"/>
            <a:ext cx="7246833" cy="1325563"/>
          </a:xfrm>
        </p:spPr>
        <p:txBody>
          <a:bodyPr>
            <a:normAutofit/>
          </a:bodyPr>
          <a:lstStyle/>
          <a:p>
            <a:r>
              <a:rPr lang="en-US" b="1" dirty="0"/>
              <a:t>Core Components Overview</a:t>
            </a:r>
          </a:p>
        </p:txBody>
      </p:sp>
      <p:sp>
        <p:nvSpPr>
          <p:cNvPr id="8" name="Subtitle 7">
            <a:extLst>
              <a:ext uri="{FF2B5EF4-FFF2-40B4-BE49-F238E27FC236}">
                <a16:creationId xmlns:a16="http://schemas.microsoft.com/office/drawing/2014/main" id="{B7CF6AB2-0BB8-4AD6-960D-5E3E4E46CA5C}"/>
              </a:ext>
            </a:extLst>
          </p:cNvPr>
          <p:cNvSpPr>
            <a:spLocks noGrp="1"/>
          </p:cNvSpPr>
          <p:nvPr>
            <p:ph idx="1"/>
          </p:nvPr>
        </p:nvSpPr>
        <p:spPr>
          <a:xfrm>
            <a:off x="4909712" y="1893991"/>
            <a:ext cx="7246833" cy="4351338"/>
          </a:xfrm>
        </p:spPr>
        <p:txBody>
          <a:bodyPr>
            <a:normAutofit lnSpcReduction="10000"/>
          </a:bodyPr>
          <a:lstStyle/>
          <a:p>
            <a:r>
              <a:rPr lang="en-US" dirty="0"/>
              <a:t>Adult Learning Theory</a:t>
            </a:r>
          </a:p>
          <a:p>
            <a:endParaRPr lang="en-US" dirty="0"/>
          </a:p>
          <a:p>
            <a:r>
              <a:rPr lang="en-US" dirty="0"/>
              <a:t>Communication Styles </a:t>
            </a:r>
          </a:p>
          <a:p>
            <a:endParaRPr lang="en-US" dirty="0"/>
          </a:p>
          <a:p>
            <a:r>
              <a:rPr lang="en-US" dirty="0"/>
              <a:t>Tell-Show-Do Method </a:t>
            </a:r>
          </a:p>
          <a:p>
            <a:endParaRPr lang="en-US" dirty="0"/>
          </a:p>
          <a:p>
            <a:r>
              <a:rPr lang="en-US" dirty="0"/>
              <a:t>Managing Common Objections </a:t>
            </a:r>
          </a:p>
          <a:p>
            <a:endParaRPr lang="en-US" dirty="0"/>
          </a:p>
          <a:p>
            <a:r>
              <a:rPr lang="en-US" dirty="0"/>
              <a:t>Mastery Assessment</a:t>
            </a:r>
          </a:p>
        </p:txBody>
      </p:sp>
    </p:spTree>
    <p:extLst>
      <p:ext uri="{BB962C8B-B14F-4D97-AF65-F5344CB8AC3E}">
        <p14:creationId xmlns:p14="http://schemas.microsoft.com/office/powerpoint/2010/main" val="369918447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50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nodeType="afterEffect">
                                  <p:stCondLst>
                                    <p:cond delay="500"/>
                                  </p:stCondLst>
                                  <p:childTnLst>
                                    <p:set>
                                      <p:cBhvr>
                                        <p:cTn id="11" dur="1" fill="hold">
                                          <p:stCondLst>
                                            <p:cond delay="0"/>
                                          </p:stCondLst>
                                        </p:cTn>
                                        <p:tgtEl>
                                          <p:spTgt spid="8">
                                            <p:txEl>
                                              <p:pRg st="2" end="2"/>
                                            </p:txEl>
                                          </p:spTgt>
                                        </p:tgtEl>
                                        <p:attrNameLst>
                                          <p:attrName>style.visibility</p:attrName>
                                        </p:attrNameLst>
                                      </p:cBhvr>
                                      <p:to>
                                        <p:strVal val="visible"/>
                                      </p:to>
                                    </p:set>
                                    <p:anim calcmode="lin" valueType="num">
                                      <p:cBhvr additive="base">
                                        <p:cTn id="12"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2000"/>
                            </p:stCondLst>
                            <p:childTnLst>
                              <p:par>
                                <p:cTn id="15" presetID="2" presetClass="entr" presetSubtype="4" fill="hold" nodeType="afterEffect">
                                  <p:stCondLst>
                                    <p:cond delay="500"/>
                                  </p:stCondLst>
                                  <p:childTnLst>
                                    <p:set>
                                      <p:cBhvr>
                                        <p:cTn id="16" dur="1" fill="hold">
                                          <p:stCondLst>
                                            <p:cond delay="0"/>
                                          </p:stCondLst>
                                        </p:cTn>
                                        <p:tgtEl>
                                          <p:spTgt spid="8">
                                            <p:txEl>
                                              <p:pRg st="4" end="4"/>
                                            </p:txEl>
                                          </p:spTgt>
                                        </p:tgtEl>
                                        <p:attrNameLst>
                                          <p:attrName>style.visibility</p:attrName>
                                        </p:attrNameLst>
                                      </p:cBhvr>
                                      <p:to>
                                        <p:strVal val="visible"/>
                                      </p:to>
                                    </p:set>
                                    <p:anim calcmode="lin" valueType="num">
                                      <p:cBhvr additive="base">
                                        <p:cTn id="17"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par>
                          <p:cTn id="19" fill="hold">
                            <p:stCondLst>
                              <p:cond delay="3000"/>
                            </p:stCondLst>
                            <p:childTnLst>
                              <p:par>
                                <p:cTn id="20" presetID="2" presetClass="entr" presetSubtype="4" fill="hold" nodeType="afterEffect">
                                  <p:stCondLst>
                                    <p:cond delay="500"/>
                                  </p:stCondLst>
                                  <p:childTnLst>
                                    <p:set>
                                      <p:cBhvr>
                                        <p:cTn id="21" dur="1" fill="hold">
                                          <p:stCondLst>
                                            <p:cond delay="0"/>
                                          </p:stCondLst>
                                        </p:cTn>
                                        <p:tgtEl>
                                          <p:spTgt spid="8">
                                            <p:txEl>
                                              <p:pRg st="6" end="6"/>
                                            </p:txEl>
                                          </p:spTgt>
                                        </p:tgtEl>
                                        <p:attrNameLst>
                                          <p:attrName>style.visibility</p:attrName>
                                        </p:attrNameLst>
                                      </p:cBhvr>
                                      <p:to>
                                        <p:strVal val="visible"/>
                                      </p:to>
                                    </p:set>
                                    <p:anim calcmode="lin" valueType="num">
                                      <p:cBhvr additive="base">
                                        <p:cTn id="22"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par>
                          <p:cTn id="24" fill="hold">
                            <p:stCondLst>
                              <p:cond delay="4000"/>
                            </p:stCondLst>
                            <p:childTnLst>
                              <p:par>
                                <p:cTn id="25" presetID="2" presetClass="entr" presetSubtype="4" fill="hold" nodeType="afterEffect">
                                  <p:stCondLst>
                                    <p:cond delay="500"/>
                                  </p:stCondLst>
                                  <p:childTnLst>
                                    <p:set>
                                      <p:cBhvr>
                                        <p:cTn id="26" dur="1" fill="hold">
                                          <p:stCondLst>
                                            <p:cond delay="0"/>
                                          </p:stCondLst>
                                        </p:cTn>
                                        <p:tgtEl>
                                          <p:spTgt spid="8">
                                            <p:txEl>
                                              <p:pRg st="8" end="8"/>
                                            </p:txEl>
                                          </p:spTgt>
                                        </p:tgtEl>
                                        <p:attrNameLst>
                                          <p:attrName>style.visibility</p:attrName>
                                        </p:attrNameLst>
                                      </p:cBhvr>
                                      <p:to>
                                        <p:strVal val="visible"/>
                                      </p:to>
                                    </p:set>
                                    <p:anim calcmode="lin" valueType="num">
                                      <p:cBhvr additive="base">
                                        <p:cTn id="27" dur="500" fill="hold"/>
                                        <p:tgtEl>
                                          <p:spTgt spid="8">
                                            <p:txEl>
                                              <p:pRg st="8" end="8"/>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8">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lowchart: Process 11"/>
          <p:cNvSpPr/>
          <p:nvPr/>
        </p:nvSpPr>
        <p:spPr>
          <a:xfrm>
            <a:off x="1" y="1"/>
            <a:ext cx="12192000" cy="6858000"/>
          </a:xfrm>
          <a:prstGeom prst="flowChartProcess">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p:cNvSpPr txBox="1"/>
          <p:nvPr/>
        </p:nvSpPr>
        <p:spPr>
          <a:xfrm>
            <a:off x="5703578" y="2247866"/>
            <a:ext cx="608202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BE2026"/>
                </a:solidFill>
                <a:effectLst/>
                <a:uLnTx/>
                <a:uFillTx/>
                <a:latin typeface="Avenir LT Std 45 Book" panose="020B0502020203020204" pitchFamily="34" charset="0"/>
                <a:ea typeface="+mn-ea"/>
                <a:cs typeface="+mn-cs"/>
              </a:rPr>
              <a:t> </a:t>
            </a:r>
          </a:p>
        </p:txBody>
      </p:sp>
      <p:sp>
        <p:nvSpPr>
          <p:cNvPr id="7" name="Teardrop 6"/>
          <p:cNvSpPr/>
          <p:nvPr/>
        </p:nvSpPr>
        <p:spPr>
          <a:xfrm rot="18995740">
            <a:off x="22648" y="1414271"/>
            <a:ext cx="4714663" cy="4714663"/>
          </a:xfrm>
          <a:prstGeom prst="teardrop">
            <a:avLst>
              <a:gd name="adj" fmla="val 113358"/>
            </a:avLst>
          </a:prstGeom>
          <a:solidFill>
            <a:srgbClr val="BE20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 name="Group 1"/>
          <p:cNvGrpSpPr/>
          <p:nvPr/>
        </p:nvGrpSpPr>
        <p:grpSpPr>
          <a:xfrm>
            <a:off x="638705" y="1573877"/>
            <a:ext cx="3482547" cy="3721999"/>
            <a:chOff x="10009085" y="37140"/>
            <a:chExt cx="1864409" cy="1992601"/>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31874" y="1601424"/>
              <a:ext cx="1560801" cy="428317"/>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7012" y="37140"/>
              <a:ext cx="1585663" cy="1489054"/>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09085" y="127371"/>
              <a:ext cx="1864409" cy="1088727"/>
            </a:xfrm>
            <a:prstGeom prst="rect">
              <a:avLst/>
            </a:prstGeom>
          </p:spPr>
        </p:pic>
      </p:grpSp>
      <p:sp>
        <p:nvSpPr>
          <p:cNvPr id="6" name="Title 5">
            <a:extLst>
              <a:ext uri="{FF2B5EF4-FFF2-40B4-BE49-F238E27FC236}">
                <a16:creationId xmlns:a16="http://schemas.microsoft.com/office/drawing/2014/main" id="{7F9E2DB4-47E7-418D-BA43-567196ADC1D0}"/>
              </a:ext>
            </a:extLst>
          </p:cNvPr>
          <p:cNvSpPr>
            <a:spLocks noGrp="1"/>
          </p:cNvSpPr>
          <p:nvPr>
            <p:ph type="title"/>
          </p:nvPr>
        </p:nvSpPr>
        <p:spPr>
          <a:xfrm>
            <a:off x="4811281" y="365125"/>
            <a:ext cx="7246833" cy="1325563"/>
          </a:xfrm>
        </p:spPr>
        <p:txBody>
          <a:bodyPr>
            <a:normAutofit/>
          </a:bodyPr>
          <a:lstStyle/>
          <a:p>
            <a:r>
              <a:rPr lang="en-US" b="1" dirty="0"/>
              <a:t>Adult Learning Theory </a:t>
            </a:r>
          </a:p>
        </p:txBody>
      </p:sp>
      <p:sp>
        <p:nvSpPr>
          <p:cNvPr id="8" name="Subtitle 7">
            <a:extLst>
              <a:ext uri="{FF2B5EF4-FFF2-40B4-BE49-F238E27FC236}">
                <a16:creationId xmlns:a16="http://schemas.microsoft.com/office/drawing/2014/main" id="{B7CF6AB2-0BB8-4AD6-960D-5E3E4E46CA5C}"/>
              </a:ext>
            </a:extLst>
          </p:cNvPr>
          <p:cNvSpPr>
            <a:spLocks noGrp="1"/>
          </p:cNvSpPr>
          <p:nvPr>
            <p:ph idx="1"/>
          </p:nvPr>
        </p:nvSpPr>
        <p:spPr>
          <a:xfrm>
            <a:off x="4909712" y="1893991"/>
            <a:ext cx="7246833" cy="4351338"/>
          </a:xfrm>
        </p:spPr>
        <p:txBody>
          <a:bodyPr>
            <a:normAutofit/>
          </a:bodyPr>
          <a:lstStyle/>
          <a:p>
            <a:r>
              <a:rPr lang="en-US" dirty="0"/>
              <a:t>Why This Matters</a:t>
            </a:r>
          </a:p>
          <a:p>
            <a:endParaRPr lang="en-US" dirty="0"/>
          </a:p>
          <a:p>
            <a:r>
              <a:rPr lang="en-US" dirty="0"/>
              <a:t>Key Principles</a:t>
            </a:r>
          </a:p>
          <a:p>
            <a:endParaRPr lang="en-US" dirty="0"/>
          </a:p>
          <a:p>
            <a:r>
              <a:rPr lang="en-US" dirty="0"/>
              <a:t>Critical Impact </a:t>
            </a:r>
          </a:p>
        </p:txBody>
      </p:sp>
    </p:spTree>
    <p:extLst>
      <p:ext uri="{BB962C8B-B14F-4D97-AF65-F5344CB8AC3E}">
        <p14:creationId xmlns:p14="http://schemas.microsoft.com/office/powerpoint/2010/main" val="188931860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500"/>
                                  </p:stCondLst>
                                  <p:childTnLst>
                                    <p:set>
                                      <p:cBhvr>
                                        <p:cTn id="11" dur="1" fill="hold">
                                          <p:stCondLst>
                                            <p:cond delay="0"/>
                                          </p:stCondLst>
                                        </p:cTn>
                                        <p:tgtEl>
                                          <p:spTgt spid="8">
                                            <p:txEl>
                                              <p:pRg st="2" end="2"/>
                                            </p:txEl>
                                          </p:spTgt>
                                        </p:tgtEl>
                                        <p:attrNameLst>
                                          <p:attrName>style.visibility</p:attrName>
                                        </p:attrNameLst>
                                      </p:cBhvr>
                                      <p:to>
                                        <p:strVal val="visible"/>
                                      </p:to>
                                    </p:set>
                                    <p:anim calcmode="lin" valueType="num">
                                      <p:cBhvr additive="base">
                                        <p:cTn id="12"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500"/>
                            </p:stCondLst>
                            <p:childTnLst>
                              <p:par>
                                <p:cTn id="15" presetID="2" presetClass="entr" presetSubtype="4" fill="hold" nodeType="afterEffect">
                                  <p:stCondLst>
                                    <p:cond delay="500"/>
                                  </p:stCondLst>
                                  <p:childTnLst>
                                    <p:set>
                                      <p:cBhvr>
                                        <p:cTn id="16" dur="1" fill="hold">
                                          <p:stCondLst>
                                            <p:cond delay="0"/>
                                          </p:stCondLst>
                                        </p:cTn>
                                        <p:tgtEl>
                                          <p:spTgt spid="8">
                                            <p:txEl>
                                              <p:pRg st="4" end="4"/>
                                            </p:txEl>
                                          </p:spTgt>
                                        </p:tgtEl>
                                        <p:attrNameLst>
                                          <p:attrName>style.visibility</p:attrName>
                                        </p:attrNameLst>
                                      </p:cBhvr>
                                      <p:to>
                                        <p:strVal val="visible"/>
                                      </p:to>
                                    </p:set>
                                    <p:anim calcmode="lin" valueType="num">
                                      <p:cBhvr additive="base">
                                        <p:cTn id="17"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lowchart: Process 11"/>
          <p:cNvSpPr/>
          <p:nvPr/>
        </p:nvSpPr>
        <p:spPr>
          <a:xfrm>
            <a:off x="1" y="1"/>
            <a:ext cx="12192000" cy="6858000"/>
          </a:xfrm>
          <a:prstGeom prst="flowChartProcess">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p:cNvSpPr txBox="1"/>
          <p:nvPr/>
        </p:nvSpPr>
        <p:spPr>
          <a:xfrm>
            <a:off x="5703578" y="2247866"/>
            <a:ext cx="608202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BE2026"/>
                </a:solidFill>
                <a:effectLst/>
                <a:uLnTx/>
                <a:uFillTx/>
                <a:latin typeface="Avenir LT Std 45 Book" panose="020B0502020203020204" pitchFamily="34" charset="0"/>
                <a:ea typeface="+mn-ea"/>
                <a:cs typeface="+mn-cs"/>
              </a:rPr>
              <a:t> </a:t>
            </a:r>
          </a:p>
        </p:txBody>
      </p:sp>
      <p:sp>
        <p:nvSpPr>
          <p:cNvPr id="7" name="Teardrop 6"/>
          <p:cNvSpPr/>
          <p:nvPr/>
        </p:nvSpPr>
        <p:spPr>
          <a:xfrm rot="18995740">
            <a:off x="22648" y="1414271"/>
            <a:ext cx="4714663" cy="4714663"/>
          </a:xfrm>
          <a:prstGeom prst="teardrop">
            <a:avLst>
              <a:gd name="adj" fmla="val 113358"/>
            </a:avLst>
          </a:prstGeom>
          <a:solidFill>
            <a:srgbClr val="BE20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 name="Group 1"/>
          <p:cNvGrpSpPr/>
          <p:nvPr/>
        </p:nvGrpSpPr>
        <p:grpSpPr>
          <a:xfrm>
            <a:off x="638705" y="1573877"/>
            <a:ext cx="3482547" cy="3721999"/>
            <a:chOff x="10009085" y="37140"/>
            <a:chExt cx="1864409" cy="1992601"/>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31874" y="1601424"/>
              <a:ext cx="1560801" cy="428317"/>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7012" y="37140"/>
              <a:ext cx="1585663" cy="1489054"/>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09085" y="127371"/>
              <a:ext cx="1864409" cy="1088727"/>
            </a:xfrm>
            <a:prstGeom prst="rect">
              <a:avLst/>
            </a:prstGeom>
          </p:spPr>
        </p:pic>
      </p:grpSp>
      <p:sp>
        <p:nvSpPr>
          <p:cNvPr id="6" name="Title 5">
            <a:extLst>
              <a:ext uri="{FF2B5EF4-FFF2-40B4-BE49-F238E27FC236}">
                <a16:creationId xmlns:a16="http://schemas.microsoft.com/office/drawing/2014/main" id="{7F9E2DB4-47E7-418D-BA43-567196ADC1D0}"/>
              </a:ext>
            </a:extLst>
          </p:cNvPr>
          <p:cNvSpPr>
            <a:spLocks noGrp="1"/>
          </p:cNvSpPr>
          <p:nvPr>
            <p:ph type="title"/>
          </p:nvPr>
        </p:nvSpPr>
        <p:spPr>
          <a:xfrm>
            <a:off x="4121253" y="365125"/>
            <a:ext cx="7936862" cy="1325563"/>
          </a:xfrm>
        </p:spPr>
        <p:txBody>
          <a:bodyPr>
            <a:normAutofit/>
          </a:bodyPr>
          <a:lstStyle/>
          <a:p>
            <a:r>
              <a:rPr lang="en-US" b="1" dirty="0"/>
              <a:t>Communication Style Exercise </a:t>
            </a:r>
          </a:p>
        </p:txBody>
      </p:sp>
      <p:sp>
        <p:nvSpPr>
          <p:cNvPr id="8" name="Subtitle 7">
            <a:extLst>
              <a:ext uri="{FF2B5EF4-FFF2-40B4-BE49-F238E27FC236}">
                <a16:creationId xmlns:a16="http://schemas.microsoft.com/office/drawing/2014/main" id="{B7CF6AB2-0BB8-4AD6-960D-5E3E4E46CA5C}"/>
              </a:ext>
            </a:extLst>
          </p:cNvPr>
          <p:cNvSpPr>
            <a:spLocks noGrp="1"/>
          </p:cNvSpPr>
          <p:nvPr>
            <p:ph idx="1"/>
          </p:nvPr>
        </p:nvSpPr>
        <p:spPr>
          <a:xfrm>
            <a:off x="4909712" y="1893991"/>
            <a:ext cx="7246833" cy="4351338"/>
          </a:xfrm>
        </p:spPr>
        <p:txBody>
          <a:bodyPr>
            <a:normAutofit/>
          </a:bodyPr>
          <a:lstStyle/>
          <a:p>
            <a:pPr marL="0" indent="0">
              <a:buNone/>
            </a:pPr>
            <a:r>
              <a:rPr lang="en-US" b="1" dirty="0"/>
              <a:t>When facing a challenge or problem, what is your natural approach? </a:t>
            </a:r>
          </a:p>
          <a:p>
            <a:pPr marL="514350" indent="-514350">
              <a:buAutoNum type="arabicPeriod"/>
            </a:pPr>
            <a:r>
              <a:rPr lang="en-US" dirty="0"/>
              <a:t>Quickly Take Care and Push for Action.</a:t>
            </a:r>
          </a:p>
          <a:p>
            <a:pPr marL="514350" indent="-514350">
              <a:buAutoNum type="arabicPeriod"/>
            </a:pPr>
            <a:r>
              <a:rPr lang="en-US" dirty="0"/>
              <a:t>Brainstorm Creative Solutions and Get Others Excited.</a:t>
            </a:r>
          </a:p>
          <a:p>
            <a:pPr marL="514350" indent="-514350">
              <a:buAutoNum type="arabicPeriod"/>
            </a:pPr>
            <a:r>
              <a:rPr lang="en-US" dirty="0"/>
              <a:t>Carefully Analyze Options and Maintain a Steady Approach.</a:t>
            </a:r>
          </a:p>
          <a:p>
            <a:pPr marL="514350" indent="-514350">
              <a:buAutoNum type="arabicPeriod"/>
            </a:pPr>
            <a:r>
              <a:rPr lang="en-US" dirty="0"/>
              <a:t>Gather Detailed Information and Evaluate all the Facts. </a:t>
            </a:r>
          </a:p>
        </p:txBody>
      </p:sp>
    </p:spTree>
    <p:extLst>
      <p:ext uri="{BB962C8B-B14F-4D97-AF65-F5344CB8AC3E}">
        <p14:creationId xmlns:p14="http://schemas.microsoft.com/office/powerpoint/2010/main" val="85162931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 calcmode="lin" valueType="num">
                                      <p:cBhvr additive="base">
                                        <p:cTn id="12"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 calcmode="lin" valueType="num">
                                      <p:cBhvr additive="base">
                                        <p:cTn id="17"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nodeType="after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 calcmode="lin" valueType="num">
                                      <p:cBhvr additive="base">
                                        <p:cTn id="22"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nodeType="after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 calcmode="lin" valueType="num">
                                      <p:cBhvr additive="base">
                                        <p:cTn id="27"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lowchart: Process 11"/>
          <p:cNvSpPr/>
          <p:nvPr/>
        </p:nvSpPr>
        <p:spPr>
          <a:xfrm>
            <a:off x="1" y="1"/>
            <a:ext cx="12192000" cy="6858000"/>
          </a:xfrm>
          <a:prstGeom prst="flowChartProcess">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p:cNvSpPr txBox="1"/>
          <p:nvPr/>
        </p:nvSpPr>
        <p:spPr>
          <a:xfrm>
            <a:off x="5703578" y="2247866"/>
            <a:ext cx="608202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BE2026"/>
                </a:solidFill>
                <a:effectLst/>
                <a:uLnTx/>
                <a:uFillTx/>
                <a:latin typeface="Avenir LT Std 45 Book" panose="020B0502020203020204" pitchFamily="34" charset="0"/>
                <a:ea typeface="+mn-ea"/>
                <a:cs typeface="+mn-cs"/>
              </a:rPr>
              <a:t> </a:t>
            </a:r>
          </a:p>
        </p:txBody>
      </p:sp>
      <p:sp>
        <p:nvSpPr>
          <p:cNvPr id="7" name="Teardrop 6"/>
          <p:cNvSpPr/>
          <p:nvPr/>
        </p:nvSpPr>
        <p:spPr>
          <a:xfrm rot="18995740">
            <a:off x="22648" y="1414271"/>
            <a:ext cx="4714663" cy="4714663"/>
          </a:xfrm>
          <a:prstGeom prst="teardrop">
            <a:avLst>
              <a:gd name="adj" fmla="val 113358"/>
            </a:avLst>
          </a:prstGeom>
          <a:solidFill>
            <a:srgbClr val="BE20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 name="Group 1"/>
          <p:cNvGrpSpPr/>
          <p:nvPr/>
        </p:nvGrpSpPr>
        <p:grpSpPr>
          <a:xfrm>
            <a:off x="638705" y="1573877"/>
            <a:ext cx="3482547" cy="3721999"/>
            <a:chOff x="10009085" y="37140"/>
            <a:chExt cx="1864409" cy="1992601"/>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31874" y="1601424"/>
              <a:ext cx="1560801" cy="428317"/>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7012" y="37140"/>
              <a:ext cx="1585663" cy="1489054"/>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09085" y="127371"/>
              <a:ext cx="1864409" cy="1088727"/>
            </a:xfrm>
            <a:prstGeom prst="rect">
              <a:avLst/>
            </a:prstGeom>
          </p:spPr>
        </p:pic>
      </p:grpSp>
      <p:sp>
        <p:nvSpPr>
          <p:cNvPr id="6" name="Title 5">
            <a:extLst>
              <a:ext uri="{FF2B5EF4-FFF2-40B4-BE49-F238E27FC236}">
                <a16:creationId xmlns:a16="http://schemas.microsoft.com/office/drawing/2014/main" id="{7F9E2DB4-47E7-418D-BA43-567196ADC1D0}"/>
              </a:ext>
            </a:extLst>
          </p:cNvPr>
          <p:cNvSpPr>
            <a:spLocks noGrp="1"/>
          </p:cNvSpPr>
          <p:nvPr>
            <p:ph type="title"/>
          </p:nvPr>
        </p:nvSpPr>
        <p:spPr>
          <a:xfrm>
            <a:off x="4121253" y="365125"/>
            <a:ext cx="7936862" cy="1325563"/>
          </a:xfrm>
        </p:spPr>
        <p:txBody>
          <a:bodyPr>
            <a:normAutofit/>
          </a:bodyPr>
          <a:lstStyle/>
          <a:p>
            <a:r>
              <a:rPr lang="en-US" b="1" dirty="0"/>
              <a:t>Communication Style Exercise </a:t>
            </a:r>
          </a:p>
        </p:txBody>
      </p:sp>
      <p:sp>
        <p:nvSpPr>
          <p:cNvPr id="8" name="Subtitle 7">
            <a:extLst>
              <a:ext uri="{FF2B5EF4-FFF2-40B4-BE49-F238E27FC236}">
                <a16:creationId xmlns:a16="http://schemas.microsoft.com/office/drawing/2014/main" id="{B7CF6AB2-0BB8-4AD6-960D-5E3E4E46CA5C}"/>
              </a:ext>
            </a:extLst>
          </p:cNvPr>
          <p:cNvSpPr>
            <a:spLocks noGrp="1"/>
          </p:cNvSpPr>
          <p:nvPr>
            <p:ph idx="1"/>
          </p:nvPr>
        </p:nvSpPr>
        <p:spPr>
          <a:xfrm>
            <a:off x="4909712" y="1893991"/>
            <a:ext cx="7246833" cy="4351338"/>
          </a:xfrm>
        </p:spPr>
        <p:txBody>
          <a:bodyPr>
            <a:normAutofit/>
          </a:bodyPr>
          <a:lstStyle/>
          <a:p>
            <a:pPr marL="0" indent="0">
              <a:buNone/>
            </a:pPr>
            <a:r>
              <a:rPr lang="en-US" b="1" dirty="0"/>
              <a:t>How do you Prefer to Communicate with Others? </a:t>
            </a:r>
          </a:p>
          <a:p>
            <a:pPr marL="514350" indent="-514350">
              <a:buAutoNum type="arabicPeriod"/>
            </a:pPr>
            <a:r>
              <a:rPr lang="en-US" dirty="0"/>
              <a:t>Direct and To-the-Point, Focused on Results</a:t>
            </a:r>
          </a:p>
          <a:p>
            <a:pPr marL="514350" indent="-514350">
              <a:buAutoNum type="arabicPeriod"/>
            </a:pPr>
            <a:r>
              <a:rPr lang="en-US" dirty="0"/>
              <a:t>Enthusiastic &amp; Expressive, Building Personal Connections</a:t>
            </a:r>
          </a:p>
          <a:p>
            <a:pPr marL="514350" indent="-514350">
              <a:buAutoNum type="arabicPeriod"/>
            </a:pPr>
            <a:r>
              <a:rPr lang="en-US" dirty="0"/>
              <a:t>Patient &amp; Supportive, Listening More than Talking </a:t>
            </a:r>
          </a:p>
          <a:p>
            <a:pPr marL="514350" indent="-514350">
              <a:buAutoNum type="arabicPeriod"/>
            </a:pPr>
            <a:r>
              <a:rPr lang="en-US" dirty="0"/>
              <a:t>Precise &amp; Detailed, Sticks to Facts and Data </a:t>
            </a:r>
          </a:p>
        </p:txBody>
      </p:sp>
    </p:spTree>
    <p:extLst>
      <p:ext uri="{BB962C8B-B14F-4D97-AF65-F5344CB8AC3E}">
        <p14:creationId xmlns:p14="http://schemas.microsoft.com/office/powerpoint/2010/main" val="348126252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50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nodeType="afterEffect">
                                  <p:stCondLst>
                                    <p:cond delay="500"/>
                                  </p:stCondLst>
                                  <p:childTnLst>
                                    <p:set>
                                      <p:cBhvr>
                                        <p:cTn id="11" dur="1" fill="hold">
                                          <p:stCondLst>
                                            <p:cond delay="0"/>
                                          </p:stCondLst>
                                        </p:cTn>
                                        <p:tgtEl>
                                          <p:spTgt spid="8">
                                            <p:txEl>
                                              <p:pRg st="1" end="1"/>
                                            </p:txEl>
                                          </p:spTgt>
                                        </p:tgtEl>
                                        <p:attrNameLst>
                                          <p:attrName>style.visibility</p:attrName>
                                        </p:attrNameLst>
                                      </p:cBhvr>
                                      <p:to>
                                        <p:strVal val="visible"/>
                                      </p:to>
                                    </p:set>
                                    <p:anim calcmode="lin" valueType="num">
                                      <p:cBhvr additive="base">
                                        <p:cTn id="12"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2000"/>
                            </p:stCondLst>
                            <p:childTnLst>
                              <p:par>
                                <p:cTn id="15" presetID="2" presetClass="entr" presetSubtype="4" fill="hold" nodeType="afterEffect">
                                  <p:stCondLst>
                                    <p:cond delay="500"/>
                                  </p:stCondLst>
                                  <p:childTnLst>
                                    <p:set>
                                      <p:cBhvr>
                                        <p:cTn id="16" dur="1" fill="hold">
                                          <p:stCondLst>
                                            <p:cond delay="0"/>
                                          </p:stCondLst>
                                        </p:cTn>
                                        <p:tgtEl>
                                          <p:spTgt spid="8">
                                            <p:txEl>
                                              <p:pRg st="2" end="2"/>
                                            </p:txEl>
                                          </p:spTgt>
                                        </p:tgtEl>
                                        <p:attrNameLst>
                                          <p:attrName>style.visibility</p:attrName>
                                        </p:attrNameLst>
                                      </p:cBhvr>
                                      <p:to>
                                        <p:strVal val="visible"/>
                                      </p:to>
                                    </p:set>
                                    <p:anim calcmode="lin" valueType="num">
                                      <p:cBhvr additive="base">
                                        <p:cTn id="17"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3000"/>
                            </p:stCondLst>
                            <p:childTnLst>
                              <p:par>
                                <p:cTn id="20" presetID="2" presetClass="entr" presetSubtype="4" fill="hold" nodeType="afterEffect">
                                  <p:stCondLst>
                                    <p:cond delay="500"/>
                                  </p:stCondLst>
                                  <p:childTnLst>
                                    <p:set>
                                      <p:cBhvr>
                                        <p:cTn id="21" dur="1" fill="hold">
                                          <p:stCondLst>
                                            <p:cond delay="0"/>
                                          </p:stCondLst>
                                        </p:cTn>
                                        <p:tgtEl>
                                          <p:spTgt spid="8">
                                            <p:txEl>
                                              <p:pRg st="3" end="3"/>
                                            </p:txEl>
                                          </p:spTgt>
                                        </p:tgtEl>
                                        <p:attrNameLst>
                                          <p:attrName>style.visibility</p:attrName>
                                        </p:attrNameLst>
                                      </p:cBhvr>
                                      <p:to>
                                        <p:strVal val="visible"/>
                                      </p:to>
                                    </p:set>
                                    <p:anim calcmode="lin" valueType="num">
                                      <p:cBhvr additive="base">
                                        <p:cTn id="22"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par>
                          <p:cTn id="24" fill="hold">
                            <p:stCondLst>
                              <p:cond delay="4000"/>
                            </p:stCondLst>
                            <p:childTnLst>
                              <p:par>
                                <p:cTn id="25" presetID="2" presetClass="entr" presetSubtype="4" fill="hold" nodeType="afterEffect">
                                  <p:stCondLst>
                                    <p:cond delay="500"/>
                                  </p:stCondLst>
                                  <p:childTnLst>
                                    <p:set>
                                      <p:cBhvr>
                                        <p:cTn id="26" dur="1" fill="hold">
                                          <p:stCondLst>
                                            <p:cond delay="0"/>
                                          </p:stCondLst>
                                        </p:cTn>
                                        <p:tgtEl>
                                          <p:spTgt spid="8">
                                            <p:txEl>
                                              <p:pRg st="4" end="4"/>
                                            </p:txEl>
                                          </p:spTgt>
                                        </p:tgtEl>
                                        <p:attrNameLst>
                                          <p:attrName>style.visibility</p:attrName>
                                        </p:attrNameLst>
                                      </p:cBhvr>
                                      <p:to>
                                        <p:strVal val="visible"/>
                                      </p:to>
                                    </p:set>
                                    <p:anim calcmode="lin" valueType="num">
                                      <p:cBhvr additive="base">
                                        <p:cTn id="27"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lowchart: Process 11"/>
          <p:cNvSpPr/>
          <p:nvPr/>
        </p:nvSpPr>
        <p:spPr>
          <a:xfrm>
            <a:off x="1" y="1"/>
            <a:ext cx="12192000" cy="6858000"/>
          </a:xfrm>
          <a:prstGeom prst="flowChartProcess">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p:cNvSpPr txBox="1"/>
          <p:nvPr/>
        </p:nvSpPr>
        <p:spPr>
          <a:xfrm>
            <a:off x="5703578" y="2247866"/>
            <a:ext cx="608202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BE2026"/>
                </a:solidFill>
                <a:effectLst/>
                <a:uLnTx/>
                <a:uFillTx/>
                <a:latin typeface="Avenir LT Std 45 Book" panose="020B0502020203020204" pitchFamily="34" charset="0"/>
                <a:ea typeface="+mn-ea"/>
                <a:cs typeface="+mn-cs"/>
              </a:rPr>
              <a:t> </a:t>
            </a:r>
          </a:p>
        </p:txBody>
      </p:sp>
      <p:sp>
        <p:nvSpPr>
          <p:cNvPr id="7" name="Teardrop 6"/>
          <p:cNvSpPr/>
          <p:nvPr/>
        </p:nvSpPr>
        <p:spPr>
          <a:xfrm rot="18995740">
            <a:off x="22648" y="1414271"/>
            <a:ext cx="4714663" cy="4714663"/>
          </a:xfrm>
          <a:prstGeom prst="teardrop">
            <a:avLst>
              <a:gd name="adj" fmla="val 113358"/>
            </a:avLst>
          </a:prstGeom>
          <a:solidFill>
            <a:srgbClr val="BE20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 name="Group 1"/>
          <p:cNvGrpSpPr/>
          <p:nvPr/>
        </p:nvGrpSpPr>
        <p:grpSpPr>
          <a:xfrm>
            <a:off x="638705" y="1573877"/>
            <a:ext cx="3482547" cy="3721999"/>
            <a:chOff x="10009085" y="37140"/>
            <a:chExt cx="1864409" cy="1992601"/>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31874" y="1601424"/>
              <a:ext cx="1560801" cy="428317"/>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7012" y="37140"/>
              <a:ext cx="1585663" cy="1489054"/>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09085" y="127371"/>
              <a:ext cx="1864409" cy="1088727"/>
            </a:xfrm>
            <a:prstGeom prst="rect">
              <a:avLst/>
            </a:prstGeom>
          </p:spPr>
        </p:pic>
      </p:grpSp>
      <p:sp>
        <p:nvSpPr>
          <p:cNvPr id="6" name="Title 5">
            <a:extLst>
              <a:ext uri="{FF2B5EF4-FFF2-40B4-BE49-F238E27FC236}">
                <a16:creationId xmlns:a16="http://schemas.microsoft.com/office/drawing/2014/main" id="{7F9E2DB4-47E7-418D-BA43-567196ADC1D0}"/>
              </a:ext>
            </a:extLst>
          </p:cNvPr>
          <p:cNvSpPr>
            <a:spLocks noGrp="1"/>
          </p:cNvSpPr>
          <p:nvPr>
            <p:ph type="title"/>
          </p:nvPr>
        </p:nvSpPr>
        <p:spPr>
          <a:xfrm>
            <a:off x="4121253" y="365125"/>
            <a:ext cx="7936862" cy="1325563"/>
          </a:xfrm>
        </p:spPr>
        <p:txBody>
          <a:bodyPr>
            <a:normAutofit/>
          </a:bodyPr>
          <a:lstStyle/>
          <a:p>
            <a:r>
              <a:rPr lang="en-US" b="1" dirty="0"/>
              <a:t>Communication Style Exercise </a:t>
            </a:r>
          </a:p>
        </p:txBody>
      </p:sp>
      <p:sp>
        <p:nvSpPr>
          <p:cNvPr id="8" name="Subtitle 7">
            <a:extLst>
              <a:ext uri="{FF2B5EF4-FFF2-40B4-BE49-F238E27FC236}">
                <a16:creationId xmlns:a16="http://schemas.microsoft.com/office/drawing/2014/main" id="{B7CF6AB2-0BB8-4AD6-960D-5E3E4E46CA5C}"/>
              </a:ext>
            </a:extLst>
          </p:cNvPr>
          <p:cNvSpPr>
            <a:spLocks noGrp="1"/>
          </p:cNvSpPr>
          <p:nvPr>
            <p:ph idx="1"/>
          </p:nvPr>
        </p:nvSpPr>
        <p:spPr>
          <a:xfrm>
            <a:off x="4909712" y="1893991"/>
            <a:ext cx="7246833" cy="4351338"/>
          </a:xfrm>
        </p:spPr>
        <p:txBody>
          <a:bodyPr>
            <a:normAutofit/>
          </a:bodyPr>
          <a:lstStyle/>
          <a:p>
            <a:pPr marL="0" indent="0">
              <a:buNone/>
            </a:pPr>
            <a:r>
              <a:rPr lang="en-US" b="1" dirty="0"/>
              <a:t>What Motivates you Most in your Work or Activities? </a:t>
            </a:r>
          </a:p>
          <a:p>
            <a:pPr marL="514350" indent="-514350">
              <a:buAutoNum type="arabicPeriod"/>
            </a:pPr>
            <a:r>
              <a:rPr lang="en-US" dirty="0"/>
              <a:t>Achieving Goals &amp; Winning</a:t>
            </a:r>
          </a:p>
          <a:p>
            <a:pPr marL="514350" indent="-514350">
              <a:buAutoNum type="arabicPeriod"/>
            </a:pPr>
            <a:r>
              <a:rPr lang="en-US" dirty="0"/>
              <a:t>Recognition &amp; Social Interaction </a:t>
            </a:r>
          </a:p>
          <a:p>
            <a:pPr marL="514350" indent="-514350">
              <a:buAutoNum type="arabicPeriod"/>
            </a:pPr>
            <a:r>
              <a:rPr lang="en-US" dirty="0"/>
              <a:t>Stability &amp; Helping Others </a:t>
            </a:r>
          </a:p>
          <a:p>
            <a:pPr marL="514350" indent="-514350">
              <a:buAutoNum type="arabicPeriod"/>
            </a:pPr>
            <a:r>
              <a:rPr lang="en-US" dirty="0"/>
              <a:t>Accuracy and Doing Things Correctly </a:t>
            </a:r>
          </a:p>
        </p:txBody>
      </p:sp>
    </p:spTree>
    <p:extLst>
      <p:ext uri="{BB962C8B-B14F-4D97-AF65-F5344CB8AC3E}">
        <p14:creationId xmlns:p14="http://schemas.microsoft.com/office/powerpoint/2010/main" val="43842919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50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nodeType="afterEffect">
                                  <p:stCondLst>
                                    <p:cond delay="500"/>
                                  </p:stCondLst>
                                  <p:childTnLst>
                                    <p:set>
                                      <p:cBhvr>
                                        <p:cTn id="11" dur="1" fill="hold">
                                          <p:stCondLst>
                                            <p:cond delay="0"/>
                                          </p:stCondLst>
                                        </p:cTn>
                                        <p:tgtEl>
                                          <p:spTgt spid="8">
                                            <p:txEl>
                                              <p:pRg st="1" end="1"/>
                                            </p:txEl>
                                          </p:spTgt>
                                        </p:tgtEl>
                                        <p:attrNameLst>
                                          <p:attrName>style.visibility</p:attrName>
                                        </p:attrNameLst>
                                      </p:cBhvr>
                                      <p:to>
                                        <p:strVal val="visible"/>
                                      </p:to>
                                    </p:set>
                                    <p:anim calcmode="lin" valueType="num">
                                      <p:cBhvr additive="base">
                                        <p:cTn id="12"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2000"/>
                            </p:stCondLst>
                            <p:childTnLst>
                              <p:par>
                                <p:cTn id="15" presetID="2" presetClass="entr" presetSubtype="4" fill="hold" nodeType="afterEffect">
                                  <p:stCondLst>
                                    <p:cond delay="500"/>
                                  </p:stCondLst>
                                  <p:childTnLst>
                                    <p:set>
                                      <p:cBhvr>
                                        <p:cTn id="16" dur="1" fill="hold">
                                          <p:stCondLst>
                                            <p:cond delay="0"/>
                                          </p:stCondLst>
                                        </p:cTn>
                                        <p:tgtEl>
                                          <p:spTgt spid="8">
                                            <p:txEl>
                                              <p:pRg st="2" end="2"/>
                                            </p:txEl>
                                          </p:spTgt>
                                        </p:tgtEl>
                                        <p:attrNameLst>
                                          <p:attrName>style.visibility</p:attrName>
                                        </p:attrNameLst>
                                      </p:cBhvr>
                                      <p:to>
                                        <p:strVal val="visible"/>
                                      </p:to>
                                    </p:set>
                                    <p:anim calcmode="lin" valueType="num">
                                      <p:cBhvr additive="base">
                                        <p:cTn id="17"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3000"/>
                            </p:stCondLst>
                            <p:childTnLst>
                              <p:par>
                                <p:cTn id="20" presetID="2" presetClass="entr" presetSubtype="4" fill="hold" nodeType="afterEffect">
                                  <p:stCondLst>
                                    <p:cond delay="500"/>
                                  </p:stCondLst>
                                  <p:childTnLst>
                                    <p:set>
                                      <p:cBhvr>
                                        <p:cTn id="21" dur="1" fill="hold">
                                          <p:stCondLst>
                                            <p:cond delay="0"/>
                                          </p:stCondLst>
                                        </p:cTn>
                                        <p:tgtEl>
                                          <p:spTgt spid="8">
                                            <p:txEl>
                                              <p:pRg st="3" end="3"/>
                                            </p:txEl>
                                          </p:spTgt>
                                        </p:tgtEl>
                                        <p:attrNameLst>
                                          <p:attrName>style.visibility</p:attrName>
                                        </p:attrNameLst>
                                      </p:cBhvr>
                                      <p:to>
                                        <p:strVal val="visible"/>
                                      </p:to>
                                    </p:set>
                                    <p:anim calcmode="lin" valueType="num">
                                      <p:cBhvr additive="base">
                                        <p:cTn id="22"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par>
                          <p:cTn id="24" fill="hold">
                            <p:stCondLst>
                              <p:cond delay="4000"/>
                            </p:stCondLst>
                            <p:childTnLst>
                              <p:par>
                                <p:cTn id="25" presetID="2" presetClass="entr" presetSubtype="4" fill="hold" nodeType="afterEffect">
                                  <p:stCondLst>
                                    <p:cond delay="500"/>
                                  </p:stCondLst>
                                  <p:childTnLst>
                                    <p:set>
                                      <p:cBhvr>
                                        <p:cTn id="26" dur="1" fill="hold">
                                          <p:stCondLst>
                                            <p:cond delay="0"/>
                                          </p:stCondLst>
                                        </p:cTn>
                                        <p:tgtEl>
                                          <p:spTgt spid="8">
                                            <p:txEl>
                                              <p:pRg st="4" end="4"/>
                                            </p:txEl>
                                          </p:spTgt>
                                        </p:tgtEl>
                                        <p:attrNameLst>
                                          <p:attrName>style.visibility</p:attrName>
                                        </p:attrNameLst>
                                      </p:cBhvr>
                                      <p:to>
                                        <p:strVal val="visible"/>
                                      </p:to>
                                    </p:set>
                                    <p:anim calcmode="lin" valueType="num">
                                      <p:cBhvr additive="base">
                                        <p:cTn id="27"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lowchart: Process 11"/>
          <p:cNvSpPr/>
          <p:nvPr/>
        </p:nvSpPr>
        <p:spPr>
          <a:xfrm>
            <a:off x="1" y="1"/>
            <a:ext cx="12192000" cy="6858000"/>
          </a:xfrm>
          <a:prstGeom prst="flowChartProcess">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p:cNvSpPr txBox="1"/>
          <p:nvPr/>
        </p:nvSpPr>
        <p:spPr>
          <a:xfrm>
            <a:off x="5703578" y="2247866"/>
            <a:ext cx="608202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BE2026"/>
                </a:solidFill>
                <a:effectLst/>
                <a:uLnTx/>
                <a:uFillTx/>
                <a:latin typeface="Avenir LT Std 45 Book" panose="020B0502020203020204" pitchFamily="34" charset="0"/>
                <a:ea typeface="+mn-ea"/>
                <a:cs typeface="+mn-cs"/>
              </a:rPr>
              <a:t> </a:t>
            </a:r>
          </a:p>
        </p:txBody>
      </p:sp>
      <p:sp>
        <p:nvSpPr>
          <p:cNvPr id="7" name="Teardrop 6"/>
          <p:cNvSpPr/>
          <p:nvPr/>
        </p:nvSpPr>
        <p:spPr>
          <a:xfrm rot="18995740">
            <a:off x="22648" y="1414271"/>
            <a:ext cx="4714663" cy="4714663"/>
          </a:xfrm>
          <a:prstGeom prst="teardrop">
            <a:avLst>
              <a:gd name="adj" fmla="val 113358"/>
            </a:avLst>
          </a:prstGeom>
          <a:solidFill>
            <a:srgbClr val="BE20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 name="Group 1"/>
          <p:cNvGrpSpPr/>
          <p:nvPr/>
        </p:nvGrpSpPr>
        <p:grpSpPr>
          <a:xfrm>
            <a:off x="638705" y="1573877"/>
            <a:ext cx="3482547" cy="3721999"/>
            <a:chOff x="10009085" y="37140"/>
            <a:chExt cx="1864409" cy="1992601"/>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31874" y="1601424"/>
              <a:ext cx="1560801" cy="428317"/>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7012" y="37140"/>
              <a:ext cx="1585663" cy="1489054"/>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09085" y="127371"/>
              <a:ext cx="1864409" cy="1088727"/>
            </a:xfrm>
            <a:prstGeom prst="rect">
              <a:avLst/>
            </a:prstGeom>
          </p:spPr>
        </p:pic>
      </p:grpSp>
      <p:sp>
        <p:nvSpPr>
          <p:cNvPr id="6" name="Title 5">
            <a:extLst>
              <a:ext uri="{FF2B5EF4-FFF2-40B4-BE49-F238E27FC236}">
                <a16:creationId xmlns:a16="http://schemas.microsoft.com/office/drawing/2014/main" id="{7F9E2DB4-47E7-418D-BA43-567196ADC1D0}"/>
              </a:ext>
            </a:extLst>
          </p:cNvPr>
          <p:cNvSpPr>
            <a:spLocks noGrp="1"/>
          </p:cNvSpPr>
          <p:nvPr>
            <p:ph type="title"/>
          </p:nvPr>
        </p:nvSpPr>
        <p:spPr>
          <a:xfrm>
            <a:off x="4121253" y="365125"/>
            <a:ext cx="7936862" cy="1325563"/>
          </a:xfrm>
        </p:spPr>
        <p:txBody>
          <a:bodyPr>
            <a:normAutofit/>
          </a:bodyPr>
          <a:lstStyle/>
          <a:p>
            <a:r>
              <a:rPr lang="en-US" b="1" dirty="0"/>
              <a:t>Communication Style Exercise </a:t>
            </a:r>
          </a:p>
        </p:txBody>
      </p:sp>
      <p:sp>
        <p:nvSpPr>
          <p:cNvPr id="8" name="Subtitle 7">
            <a:extLst>
              <a:ext uri="{FF2B5EF4-FFF2-40B4-BE49-F238E27FC236}">
                <a16:creationId xmlns:a16="http://schemas.microsoft.com/office/drawing/2014/main" id="{B7CF6AB2-0BB8-4AD6-960D-5E3E4E46CA5C}"/>
              </a:ext>
            </a:extLst>
          </p:cNvPr>
          <p:cNvSpPr>
            <a:spLocks noGrp="1"/>
          </p:cNvSpPr>
          <p:nvPr>
            <p:ph idx="1"/>
          </p:nvPr>
        </p:nvSpPr>
        <p:spPr>
          <a:xfrm>
            <a:off x="4909712" y="1893991"/>
            <a:ext cx="7246833" cy="4351338"/>
          </a:xfrm>
        </p:spPr>
        <p:txBody>
          <a:bodyPr>
            <a:normAutofit/>
          </a:bodyPr>
          <a:lstStyle/>
          <a:p>
            <a:pPr marL="0" indent="0">
              <a:buNone/>
            </a:pPr>
            <a:r>
              <a:rPr lang="en-US" b="1" dirty="0"/>
              <a:t>How do you Typically Respond to Change? </a:t>
            </a:r>
          </a:p>
          <a:p>
            <a:pPr marL="514350" indent="-514350">
              <a:buAutoNum type="arabicPeriod"/>
            </a:pPr>
            <a:r>
              <a:rPr lang="en-US" dirty="0"/>
              <a:t>Embrace it as an Opportunity to Lead</a:t>
            </a:r>
          </a:p>
          <a:p>
            <a:pPr marL="514350" indent="-514350">
              <a:buAutoNum type="arabicPeriod"/>
            </a:pPr>
            <a:r>
              <a:rPr lang="en-US" dirty="0"/>
              <a:t>Get Excited about New Possibilities </a:t>
            </a:r>
          </a:p>
          <a:p>
            <a:pPr marL="514350" indent="-514350">
              <a:buAutoNum type="arabicPeriod"/>
            </a:pPr>
            <a:r>
              <a:rPr lang="en-US" dirty="0"/>
              <a:t>Prefer Gradual Change with Clear Explanations </a:t>
            </a:r>
          </a:p>
          <a:p>
            <a:pPr marL="514350" indent="-514350">
              <a:buAutoNum type="arabicPeriod"/>
            </a:pPr>
            <a:r>
              <a:rPr lang="en-US" dirty="0"/>
              <a:t>Want to Understand the Logic and Plan Carefully </a:t>
            </a:r>
          </a:p>
        </p:txBody>
      </p:sp>
    </p:spTree>
    <p:extLst>
      <p:ext uri="{BB962C8B-B14F-4D97-AF65-F5344CB8AC3E}">
        <p14:creationId xmlns:p14="http://schemas.microsoft.com/office/powerpoint/2010/main" val="131959680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50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nodeType="afterEffect">
                                  <p:stCondLst>
                                    <p:cond delay="500"/>
                                  </p:stCondLst>
                                  <p:childTnLst>
                                    <p:set>
                                      <p:cBhvr>
                                        <p:cTn id="11" dur="1" fill="hold">
                                          <p:stCondLst>
                                            <p:cond delay="0"/>
                                          </p:stCondLst>
                                        </p:cTn>
                                        <p:tgtEl>
                                          <p:spTgt spid="8">
                                            <p:txEl>
                                              <p:pRg st="1" end="1"/>
                                            </p:txEl>
                                          </p:spTgt>
                                        </p:tgtEl>
                                        <p:attrNameLst>
                                          <p:attrName>style.visibility</p:attrName>
                                        </p:attrNameLst>
                                      </p:cBhvr>
                                      <p:to>
                                        <p:strVal val="visible"/>
                                      </p:to>
                                    </p:set>
                                    <p:anim calcmode="lin" valueType="num">
                                      <p:cBhvr additive="base">
                                        <p:cTn id="12"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2000"/>
                            </p:stCondLst>
                            <p:childTnLst>
                              <p:par>
                                <p:cTn id="15" presetID="2" presetClass="entr" presetSubtype="4" fill="hold" nodeType="afterEffect">
                                  <p:stCondLst>
                                    <p:cond delay="500"/>
                                  </p:stCondLst>
                                  <p:childTnLst>
                                    <p:set>
                                      <p:cBhvr>
                                        <p:cTn id="16" dur="1" fill="hold">
                                          <p:stCondLst>
                                            <p:cond delay="0"/>
                                          </p:stCondLst>
                                        </p:cTn>
                                        <p:tgtEl>
                                          <p:spTgt spid="8">
                                            <p:txEl>
                                              <p:pRg st="2" end="2"/>
                                            </p:txEl>
                                          </p:spTgt>
                                        </p:tgtEl>
                                        <p:attrNameLst>
                                          <p:attrName>style.visibility</p:attrName>
                                        </p:attrNameLst>
                                      </p:cBhvr>
                                      <p:to>
                                        <p:strVal val="visible"/>
                                      </p:to>
                                    </p:set>
                                    <p:anim calcmode="lin" valueType="num">
                                      <p:cBhvr additive="base">
                                        <p:cTn id="17"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3000"/>
                            </p:stCondLst>
                            <p:childTnLst>
                              <p:par>
                                <p:cTn id="20" presetID="2" presetClass="entr" presetSubtype="4" fill="hold" nodeType="afterEffect">
                                  <p:stCondLst>
                                    <p:cond delay="500"/>
                                  </p:stCondLst>
                                  <p:childTnLst>
                                    <p:set>
                                      <p:cBhvr>
                                        <p:cTn id="21" dur="1" fill="hold">
                                          <p:stCondLst>
                                            <p:cond delay="0"/>
                                          </p:stCondLst>
                                        </p:cTn>
                                        <p:tgtEl>
                                          <p:spTgt spid="8">
                                            <p:txEl>
                                              <p:pRg st="3" end="3"/>
                                            </p:txEl>
                                          </p:spTgt>
                                        </p:tgtEl>
                                        <p:attrNameLst>
                                          <p:attrName>style.visibility</p:attrName>
                                        </p:attrNameLst>
                                      </p:cBhvr>
                                      <p:to>
                                        <p:strVal val="visible"/>
                                      </p:to>
                                    </p:set>
                                    <p:anim calcmode="lin" valueType="num">
                                      <p:cBhvr additive="base">
                                        <p:cTn id="22"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par>
                          <p:cTn id="24" fill="hold">
                            <p:stCondLst>
                              <p:cond delay="4000"/>
                            </p:stCondLst>
                            <p:childTnLst>
                              <p:par>
                                <p:cTn id="25" presetID="2" presetClass="entr" presetSubtype="4" fill="hold" nodeType="afterEffect">
                                  <p:stCondLst>
                                    <p:cond delay="500"/>
                                  </p:stCondLst>
                                  <p:childTnLst>
                                    <p:set>
                                      <p:cBhvr>
                                        <p:cTn id="26" dur="1" fill="hold">
                                          <p:stCondLst>
                                            <p:cond delay="0"/>
                                          </p:stCondLst>
                                        </p:cTn>
                                        <p:tgtEl>
                                          <p:spTgt spid="8">
                                            <p:txEl>
                                              <p:pRg st="4" end="4"/>
                                            </p:txEl>
                                          </p:spTgt>
                                        </p:tgtEl>
                                        <p:attrNameLst>
                                          <p:attrName>style.visibility</p:attrName>
                                        </p:attrNameLst>
                                      </p:cBhvr>
                                      <p:to>
                                        <p:strVal val="visible"/>
                                      </p:to>
                                    </p:set>
                                    <p:anim calcmode="lin" valueType="num">
                                      <p:cBhvr additive="base">
                                        <p:cTn id="27"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lowchart: Process 11"/>
          <p:cNvSpPr/>
          <p:nvPr/>
        </p:nvSpPr>
        <p:spPr>
          <a:xfrm>
            <a:off x="1" y="1"/>
            <a:ext cx="12192000" cy="6858000"/>
          </a:xfrm>
          <a:prstGeom prst="flowChartProcess">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p:cNvSpPr txBox="1"/>
          <p:nvPr/>
        </p:nvSpPr>
        <p:spPr>
          <a:xfrm>
            <a:off x="5703578" y="2247866"/>
            <a:ext cx="608202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BE2026"/>
                </a:solidFill>
                <a:effectLst/>
                <a:uLnTx/>
                <a:uFillTx/>
                <a:latin typeface="Avenir LT Std 45 Book" panose="020B0502020203020204" pitchFamily="34" charset="0"/>
                <a:ea typeface="+mn-ea"/>
                <a:cs typeface="+mn-cs"/>
              </a:rPr>
              <a:t> </a:t>
            </a:r>
          </a:p>
        </p:txBody>
      </p:sp>
      <p:sp>
        <p:nvSpPr>
          <p:cNvPr id="7" name="Teardrop 6"/>
          <p:cNvSpPr/>
          <p:nvPr/>
        </p:nvSpPr>
        <p:spPr>
          <a:xfrm rot="18995740">
            <a:off x="22648" y="1414271"/>
            <a:ext cx="4714663" cy="4714663"/>
          </a:xfrm>
          <a:prstGeom prst="teardrop">
            <a:avLst>
              <a:gd name="adj" fmla="val 113358"/>
            </a:avLst>
          </a:prstGeom>
          <a:solidFill>
            <a:srgbClr val="BE20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 name="Group 1"/>
          <p:cNvGrpSpPr/>
          <p:nvPr/>
        </p:nvGrpSpPr>
        <p:grpSpPr>
          <a:xfrm>
            <a:off x="638705" y="1573877"/>
            <a:ext cx="3482547" cy="3721999"/>
            <a:chOff x="10009085" y="37140"/>
            <a:chExt cx="1864409" cy="1992601"/>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31874" y="1601424"/>
              <a:ext cx="1560801" cy="428317"/>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7012" y="37140"/>
              <a:ext cx="1585663" cy="1489054"/>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09085" y="127371"/>
              <a:ext cx="1864409" cy="1088727"/>
            </a:xfrm>
            <a:prstGeom prst="rect">
              <a:avLst/>
            </a:prstGeom>
          </p:spPr>
        </p:pic>
      </p:grpSp>
      <p:sp>
        <p:nvSpPr>
          <p:cNvPr id="6" name="Title 5">
            <a:extLst>
              <a:ext uri="{FF2B5EF4-FFF2-40B4-BE49-F238E27FC236}">
                <a16:creationId xmlns:a16="http://schemas.microsoft.com/office/drawing/2014/main" id="{7F9E2DB4-47E7-418D-BA43-567196ADC1D0}"/>
              </a:ext>
            </a:extLst>
          </p:cNvPr>
          <p:cNvSpPr>
            <a:spLocks noGrp="1"/>
          </p:cNvSpPr>
          <p:nvPr>
            <p:ph type="title"/>
          </p:nvPr>
        </p:nvSpPr>
        <p:spPr>
          <a:xfrm>
            <a:off x="4121253" y="365125"/>
            <a:ext cx="7936862" cy="1325563"/>
          </a:xfrm>
        </p:spPr>
        <p:txBody>
          <a:bodyPr>
            <a:normAutofit/>
          </a:bodyPr>
          <a:lstStyle/>
          <a:p>
            <a:r>
              <a:rPr lang="en-US" b="1" dirty="0"/>
              <a:t>Communication Style Exercise </a:t>
            </a:r>
          </a:p>
        </p:txBody>
      </p:sp>
      <p:sp>
        <p:nvSpPr>
          <p:cNvPr id="8" name="Subtitle 7">
            <a:extLst>
              <a:ext uri="{FF2B5EF4-FFF2-40B4-BE49-F238E27FC236}">
                <a16:creationId xmlns:a16="http://schemas.microsoft.com/office/drawing/2014/main" id="{B7CF6AB2-0BB8-4AD6-960D-5E3E4E46CA5C}"/>
              </a:ext>
            </a:extLst>
          </p:cNvPr>
          <p:cNvSpPr>
            <a:spLocks noGrp="1"/>
          </p:cNvSpPr>
          <p:nvPr>
            <p:ph idx="1"/>
          </p:nvPr>
        </p:nvSpPr>
        <p:spPr>
          <a:xfrm>
            <a:off x="4909712" y="1893991"/>
            <a:ext cx="7246833" cy="4351338"/>
          </a:xfrm>
        </p:spPr>
        <p:txBody>
          <a:bodyPr>
            <a:normAutofit/>
          </a:bodyPr>
          <a:lstStyle/>
          <a:p>
            <a:pPr marL="0" indent="0">
              <a:buNone/>
            </a:pPr>
            <a:r>
              <a:rPr lang="en-US" b="1" dirty="0"/>
              <a:t>In a Team Setting, What Role do you Naturally Gravitate Toward? </a:t>
            </a:r>
          </a:p>
          <a:p>
            <a:pPr marL="514350" indent="-514350">
              <a:buAutoNum type="arabicPeriod"/>
            </a:pPr>
            <a:r>
              <a:rPr lang="en-US" dirty="0"/>
              <a:t>Decision-Maker who Drives Results </a:t>
            </a:r>
          </a:p>
          <a:p>
            <a:pPr marL="514350" indent="-514350">
              <a:buAutoNum type="arabicPeriod"/>
            </a:pPr>
            <a:r>
              <a:rPr lang="en-US" dirty="0"/>
              <a:t>Motivator who Energizes the Group </a:t>
            </a:r>
          </a:p>
          <a:p>
            <a:pPr marL="514350" indent="-514350">
              <a:buAutoNum type="arabicPeriod"/>
            </a:pPr>
            <a:r>
              <a:rPr lang="en-US" dirty="0"/>
              <a:t>Supporter who Maintains Harmony </a:t>
            </a:r>
          </a:p>
          <a:p>
            <a:pPr marL="514350" indent="-514350">
              <a:buAutoNum type="arabicPeriod"/>
            </a:pPr>
            <a:r>
              <a:rPr lang="en-US" dirty="0"/>
              <a:t>Analyst who Ensures Quality &amp; Accuracy </a:t>
            </a:r>
          </a:p>
        </p:txBody>
      </p:sp>
    </p:spTree>
    <p:extLst>
      <p:ext uri="{BB962C8B-B14F-4D97-AF65-F5344CB8AC3E}">
        <p14:creationId xmlns:p14="http://schemas.microsoft.com/office/powerpoint/2010/main" val="201734269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50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nodeType="afterEffect">
                                  <p:stCondLst>
                                    <p:cond delay="500"/>
                                  </p:stCondLst>
                                  <p:childTnLst>
                                    <p:set>
                                      <p:cBhvr>
                                        <p:cTn id="11" dur="1" fill="hold">
                                          <p:stCondLst>
                                            <p:cond delay="0"/>
                                          </p:stCondLst>
                                        </p:cTn>
                                        <p:tgtEl>
                                          <p:spTgt spid="8">
                                            <p:txEl>
                                              <p:pRg st="1" end="1"/>
                                            </p:txEl>
                                          </p:spTgt>
                                        </p:tgtEl>
                                        <p:attrNameLst>
                                          <p:attrName>style.visibility</p:attrName>
                                        </p:attrNameLst>
                                      </p:cBhvr>
                                      <p:to>
                                        <p:strVal val="visible"/>
                                      </p:to>
                                    </p:set>
                                    <p:anim calcmode="lin" valueType="num">
                                      <p:cBhvr additive="base">
                                        <p:cTn id="12"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2000"/>
                            </p:stCondLst>
                            <p:childTnLst>
                              <p:par>
                                <p:cTn id="15" presetID="2" presetClass="entr" presetSubtype="4" fill="hold" nodeType="afterEffect">
                                  <p:stCondLst>
                                    <p:cond delay="500"/>
                                  </p:stCondLst>
                                  <p:childTnLst>
                                    <p:set>
                                      <p:cBhvr>
                                        <p:cTn id="16" dur="1" fill="hold">
                                          <p:stCondLst>
                                            <p:cond delay="0"/>
                                          </p:stCondLst>
                                        </p:cTn>
                                        <p:tgtEl>
                                          <p:spTgt spid="8">
                                            <p:txEl>
                                              <p:pRg st="2" end="2"/>
                                            </p:txEl>
                                          </p:spTgt>
                                        </p:tgtEl>
                                        <p:attrNameLst>
                                          <p:attrName>style.visibility</p:attrName>
                                        </p:attrNameLst>
                                      </p:cBhvr>
                                      <p:to>
                                        <p:strVal val="visible"/>
                                      </p:to>
                                    </p:set>
                                    <p:anim calcmode="lin" valueType="num">
                                      <p:cBhvr additive="base">
                                        <p:cTn id="17"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3000"/>
                            </p:stCondLst>
                            <p:childTnLst>
                              <p:par>
                                <p:cTn id="20" presetID="2" presetClass="entr" presetSubtype="4" fill="hold" nodeType="afterEffect">
                                  <p:stCondLst>
                                    <p:cond delay="500"/>
                                  </p:stCondLst>
                                  <p:childTnLst>
                                    <p:set>
                                      <p:cBhvr>
                                        <p:cTn id="21" dur="1" fill="hold">
                                          <p:stCondLst>
                                            <p:cond delay="0"/>
                                          </p:stCondLst>
                                        </p:cTn>
                                        <p:tgtEl>
                                          <p:spTgt spid="8">
                                            <p:txEl>
                                              <p:pRg st="3" end="3"/>
                                            </p:txEl>
                                          </p:spTgt>
                                        </p:tgtEl>
                                        <p:attrNameLst>
                                          <p:attrName>style.visibility</p:attrName>
                                        </p:attrNameLst>
                                      </p:cBhvr>
                                      <p:to>
                                        <p:strVal val="visible"/>
                                      </p:to>
                                    </p:set>
                                    <p:anim calcmode="lin" valueType="num">
                                      <p:cBhvr additive="base">
                                        <p:cTn id="22"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par>
                          <p:cTn id="24" fill="hold">
                            <p:stCondLst>
                              <p:cond delay="4000"/>
                            </p:stCondLst>
                            <p:childTnLst>
                              <p:par>
                                <p:cTn id="25" presetID="2" presetClass="entr" presetSubtype="4" fill="hold" nodeType="afterEffect">
                                  <p:stCondLst>
                                    <p:cond delay="500"/>
                                  </p:stCondLst>
                                  <p:childTnLst>
                                    <p:set>
                                      <p:cBhvr>
                                        <p:cTn id="26" dur="1" fill="hold">
                                          <p:stCondLst>
                                            <p:cond delay="0"/>
                                          </p:stCondLst>
                                        </p:cTn>
                                        <p:tgtEl>
                                          <p:spTgt spid="8">
                                            <p:txEl>
                                              <p:pRg st="4" end="4"/>
                                            </p:txEl>
                                          </p:spTgt>
                                        </p:tgtEl>
                                        <p:attrNameLst>
                                          <p:attrName>style.visibility</p:attrName>
                                        </p:attrNameLst>
                                      </p:cBhvr>
                                      <p:to>
                                        <p:strVal val="visible"/>
                                      </p:to>
                                    </p:set>
                                    <p:anim calcmode="lin" valueType="num">
                                      <p:cBhvr additive="base">
                                        <p:cTn id="27"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LC Growing Tree Powerpoint Template 1.pptx" id="{8DC5E401-3116-4907-9576-A3064560F071}" vid="{50C2DB8C-62FF-4FD5-97A7-522F4D64925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AE0D368886C6B4298DB8A66EC5E9E94" ma:contentTypeVersion="3" ma:contentTypeDescription="Create a new document." ma:contentTypeScope="" ma:versionID="3dfe9d4b760e711e5f29de418d18184c">
  <xsd:schema xmlns:xsd="http://www.w3.org/2001/XMLSchema" xmlns:xs="http://www.w3.org/2001/XMLSchema" xmlns:p="http://schemas.microsoft.com/office/2006/metadata/properties" xmlns:ns1="http://schemas.microsoft.com/sharepoint/v3" targetNamespace="http://schemas.microsoft.com/office/2006/metadata/properties" ma:root="true" ma:fieldsID="ff328a1cd662c37536c074f55b1464a7"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5F1C9116-902F-4E35-984D-2DF69A2B6757}"/>
</file>

<file path=customXml/itemProps2.xml><?xml version="1.0" encoding="utf-8"?>
<ds:datastoreItem xmlns:ds="http://schemas.openxmlformats.org/officeDocument/2006/customXml" ds:itemID="{B9E03EBF-1100-4DA1-98BC-A50755B958B9}"/>
</file>

<file path=customXml/itemProps3.xml><?xml version="1.0" encoding="utf-8"?>
<ds:datastoreItem xmlns:ds="http://schemas.openxmlformats.org/officeDocument/2006/customXml" ds:itemID="{F6EDEEB1-CEF5-4120-ABB7-BEE05031DC22}"/>
</file>

<file path=docProps/app.xml><?xml version="1.0" encoding="utf-8"?>
<Properties xmlns="http://schemas.openxmlformats.org/officeDocument/2006/extended-properties" xmlns:vt="http://schemas.openxmlformats.org/officeDocument/2006/docPropsVTypes">
  <Template>LLC Growing Tree Powerpoint Template 6</Template>
  <TotalTime>101</TotalTime>
  <Words>2297</Words>
  <Application>Microsoft Office PowerPoint</Application>
  <PresentationFormat>Widescreen</PresentationFormat>
  <Paragraphs>388</Paragraphs>
  <Slides>22</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Avenir LT Std 45 Book</vt:lpstr>
      <vt:lpstr>Avenir LT Std 55 Roman</vt:lpstr>
      <vt:lpstr>Calibri</vt:lpstr>
      <vt:lpstr>Calibri Light</vt:lpstr>
      <vt:lpstr>1_Office Theme</vt:lpstr>
      <vt:lpstr>Train the Trainer:  Mentoring in Apprenticeship Programs</vt:lpstr>
      <vt:lpstr>Why Train the Trainer Matters</vt:lpstr>
      <vt:lpstr>Core Components Overview</vt:lpstr>
      <vt:lpstr>Adult Learning Theory </vt:lpstr>
      <vt:lpstr>Communication Style Exercise </vt:lpstr>
      <vt:lpstr>Communication Style Exercise </vt:lpstr>
      <vt:lpstr>Communication Style Exercise </vt:lpstr>
      <vt:lpstr>Communication Style Exercise </vt:lpstr>
      <vt:lpstr>Communication Style Exercise </vt:lpstr>
      <vt:lpstr>Communication Styles Using DiSC </vt:lpstr>
      <vt:lpstr>Learning Styles </vt:lpstr>
      <vt:lpstr>The Statistics of Learning </vt:lpstr>
      <vt:lpstr>Tell-Show-Do Method </vt:lpstr>
      <vt:lpstr>Tell </vt:lpstr>
      <vt:lpstr>Show </vt:lpstr>
      <vt:lpstr>Do</vt:lpstr>
      <vt:lpstr>Checking for Understanding </vt:lpstr>
      <vt:lpstr>Managing Common Objections </vt:lpstr>
      <vt:lpstr>Mastery Assessment   </vt:lpstr>
      <vt:lpstr>The Integration  </vt:lpstr>
      <vt:lpstr>Next Steps – Implementation   </vt:lpstr>
      <vt:lpstr>PowerPoint Presentation</vt:lpstr>
    </vt:vector>
  </TitlesOfParts>
  <Company>Lake Land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Mentorship In Apprenticeships</dc:title>
  <dc:creator>Kelly Allee</dc:creator>
  <cp:lastModifiedBy>Bonnie Moore</cp:lastModifiedBy>
  <cp:revision>13</cp:revision>
  <dcterms:created xsi:type="dcterms:W3CDTF">2024-09-25T22:39:40Z</dcterms:created>
  <dcterms:modified xsi:type="dcterms:W3CDTF">2025-10-06T18:39:40Z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0x010100CAE0D368886C6B4298DB8A66EC5E9E94</vt:lpwstr>
  </property>
</Properties>
</file>