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1"/>
  </p:sldMasterIdLst>
  <p:notesMasterIdLst>
    <p:notesMasterId r:id="rId13"/>
  </p:notesMasterIdLst>
  <p:handoutMasterIdLst>
    <p:handoutMasterId r:id="rId14"/>
  </p:handoutMasterIdLst>
  <p:sldIdLst>
    <p:sldId id="256" r:id="rId2"/>
    <p:sldId id="1037" r:id="rId3"/>
    <p:sldId id="1029" r:id="rId4"/>
    <p:sldId id="1013" r:id="rId5"/>
    <p:sldId id="1038" r:id="rId6"/>
    <p:sldId id="1020" r:id="rId7"/>
    <p:sldId id="1039" r:id="rId8"/>
    <p:sldId id="1031" r:id="rId9"/>
    <p:sldId id="296" r:id="rId10"/>
    <p:sldId id="1040" r:id="rId11"/>
    <p:sldId id="1041"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172169"/>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16"/>
    <p:restoredTop sz="93447" autoAdjust="0"/>
  </p:normalViewPr>
  <p:slideViewPr>
    <p:cSldViewPr snapToGrid="0" snapToObjects="1">
      <p:cViewPr varScale="1">
        <p:scale>
          <a:sx n="113" d="100"/>
          <a:sy n="113" d="100"/>
        </p:scale>
        <p:origin x="132" y="192"/>
      </p:cViewPr>
      <p:guideLst/>
    </p:cSldViewPr>
  </p:slideViewPr>
  <p:notesTextViewPr>
    <p:cViewPr>
      <p:scale>
        <a:sx n="1" d="1"/>
        <a:sy n="1" d="1"/>
      </p:scale>
      <p:origin x="0" y="0"/>
    </p:cViewPr>
  </p:notesTextViewPr>
  <p:sorterViewPr>
    <p:cViewPr>
      <p:scale>
        <a:sx n="100" d="100"/>
        <a:sy n="100" d="100"/>
      </p:scale>
      <p:origin x="0" y="-94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B92990-B7F7-4268-AC8A-920431A4B242}" type="doc">
      <dgm:prSet loTypeId="urn:microsoft.com/office/officeart/2005/8/layout/hierarchy1" loCatId="hierarchy" qsTypeId="urn:microsoft.com/office/officeart/2005/8/quickstyle/simple4" qsCatId="simple" csTypeId="urn:microsoft.com/office/officeart/2005/8/colors/accent2_2" csCatId="accent2" phldr="1"/>
      <dgm:spPr/>
      <dgm:t>
        <a:bodyPr/>
        <a:lstStyle/>
        <a:p>
          <a:endParaRPr lang="en-US"/>
        </a:p>
      </dgm:t>
    </dgm:pt>
    <dgm:pt modelId="{DFF6D6BE-F9F4-4B72-B5B4-F291AD78013F}">
      <dgm:prSet/>
      <dgm:spPr/>
      <dgm:t>
        <a:bodyPr/>
        <a:lstStyle/>
        <a:p>
          <a:r>
            <a:rPr lang="en-US" dirty="0"/>
            <a:t>I am lucky to be able to work with a great group of Workforce Professionals that neighbors up to our region—big shout out to Madison County Employment and Training LWIA 22 and Bruce Hallam!</a:t>
          </a:r>
        </a:p>
      </dgm:t>
    </dgm:pt>
    <dgm:pt modelId="{8168FEF9-BCDD-4C33-A726-FE95461D2EF8}" type="parTrans" cxnId="{506E96E5-7A46-413F-9A98-4DFC4DFE44DA}">
      <dgm:prSet/>
      <dgm:spPr/>
      <dgm:t>
        <a:bodyPr/>
        <a:lstStyle/>
        <a:p>
          <a:endParaRPr lang="en-US"/>
        </a:p>
      </dgm:t>
    </dgm:pt>
    <dgm:pt modelId="{D025E1EF-3701-41E0-B9E7-33790862C8EC}" type="sibTrans" cxnId="{506E96E5-7A46-413F-9A98-4DFC4DFE44DA}">
      <dgm:prSet/>
      <dgm:spPr/>
      <dgm:t>
        <a:bodyPr/>
        <a:lstStyle/>
        <a:p>
          <a:endParaRPr lang="en-US"/>
        </a:p>
      </dgm:t>
    </dgm:pt>
    <dgm:pt modelId="{AF88BDB4-A5CF-45EA-9750-693FE2817016}">
      <dgm:prSet/>
      <dgm:spPr/>
      <dgm:t>
        <a:bodyPr/>
        <a:lstStyle/>
        <a:p>
          <a:r>
            <a:rPr lang="en-US" dirty="0"/>
            <a:t>LWIA 22 has great apprenticeship projects through the Apprenticeship Hub Grant, West Star Aviation and apprenticeships for students with disabilities.</a:t>
          </a:r>
        </a:p>
      </dgm:t>
    </dgm:pt>
    <dgm:pt modelId="{92CE85B6-5D1A-42D3-B170-C22FA9080836}" type="parTrans" cxnId="{ABA3256F-A205-4ED7-8487-2203263E6567}">
      <dgm:prSet/>
      <dgm:spPr/>
      <dgm:t>
        <a:bodyPr/>
        <a:lstStyle/>
        <a:p>
          <a:endParaRPr lang="en-US"/>
        </a:p>
      </dgm:t>
    </dgm:pt>
    <dgm:pt modelId="{BC86D6C3-3212-4208-A90F-E5E39A86B696}" type="sibTrans" cxnId="{ABA3256F-A205-4ED7-8487-2203263E6567}">
      <dgm:prSet/>
      <dgm:spPr/>
      <dgm:t>
        <a:bodyPr/>
        <a:lstStyle/>
        <a:p>
          <a:endParaRPr lang="en-US"/>
        </a:p>
      </dgm:t>
    </dgm:pt>
    <dgm:pt modelId="{937B98EB-A023-4921-8690-B41295121F53}" type="pres">
      <dgm:prSet presAssocID="{0AB92990-B7F7-4268-AC8A-920431A4B242}" presName="hierChild1" presStyleCnt="0">
        <dgm:presLayoutVars>
          <dgm:chPref val="1"/>
          <dgm:dir/>
          <dgm:animOne val="branch"/>
          <dgm:animLvl val="lvl"/>
          <dgm:resizeHandles/>
        </dgm:presLayoutVars>
      </dgm:prSet>
      <dgm:spPr/>
    </dgm:pt>
    <dgm:pt modelId="{ED249EBA-36B9-4D3D-A48B-B19C95F24842}" type="pres">
      <dgm:prSet presAssocID="{DFF6D6BE-F9F4-4B72-B5B4-F291AD78013F}" presName="hierRoot1" presStyleCnt="0"/>
      <dgm:spPr/>
    </dgm:pt>
    <dgm:pt modelId="{A5C622DE-E975-4089-89AE-1EA04EA154D7}" type="pres">
      <dgm:prSet presAssocID="{DFF6D6BE-F9F4-4B72-B5B4-F291AD78013F}" presName="composite" presStyleCnt="0"/>
      <dgm:spPr/>
    </dgm:pt>
    <dgm:pt modelId="{FB9B5B91-00B7-47D1-A6C3-22828ED2803D}" type="pres">
      <dgm:prSet presAssocID="{DFF6D6BE-F9F4-4B72-B5B4-F291AD78013F}" presName="background" presStyleLbl="node0" presStyleIdx="0" presStyleCnt="2"/>
      <dgm:spPr/>
    </dgm:pt>
    <dgm:pt modelId="{D3784DEA-8097-411F-AEA7-D107DA2345BD}" type="pres">
      <dgm:prSet presAssocID="{DFF6D6BE-F9F4-4B72-B5B4-F291AD78013F}" presName="text" presStyleLbl="fgAcc0" presStyleIdx="0" presStyleCnt="2">
        <dgm:presLayoutVars>
          <dgm:chPref val="3"/>
        </dgm:presLayoutVars>
      </dgm:prSet>
      <dgm:spPr/>
    </dgm:pt>
    <dgm:pt modelId="{858802F4-72AA-4410-A253-F463C0B118AB}" type="pres">
      <dgm:prSet presAssocID="{DFF6D6BE-F9F4-4B72-B5B4-F291AD78013F}" presName="hierChild2" presStyleCnt="0"/>
      <dgm:spPr/>
    </dgm:pt>
    <dgm:pt modelId="{70F2E37F-24C8-4879-AF1A-E613F5BA708A}" type="pres">
      <dgm:prSet presAssocID="{AF88BDB4-A5CF-45EA-9750-693FE2817016}" presName="hierRoot1" presStyleCnt="0"/>
      <dgm:spPr/>
    </dgm:pt>
    <dgm:pt modelId="{D776F057-AF46-44C5-8128-54768E9D2FCB}" type="pres">
      <dgm:prSet presAssocID="{AF88BDB4-A5CF-45EA-9750-693FE2817016}" presName="composite" presStyleCnt="0"/>
      <dgm:spPr/>
    </dgm:pt>
    <dgm:pt modelId="{65662A3F-9C41-4772-A64F-FCB33F3C8793}" type="pres">
      <dgm:prSet presAssocID="{AF88BDB4-A5CF-45EA-9750-693FE2817016}" presName="background" presStyleLbl="node0" presStyleIdx="1" presStyleCnt="2"/>
      <dgm:spPr/>
    </dgm:pt>
    <dgm:pt modelId="{FFFF59C6-2861-4490-A4E3-C55F850D3B50}" type="pres">
      <dgm:prSet presAssocID="{AF88BDB4-A5CF-45EA-9750-693FE2817016}" presName="text" presStyleLbl="fgAcc0" presStyleIdx="1" presStyleCnt="2">
        <dgm:presLayoutVars>
          <dgm:chPref val="3"/>
        </dgm:presLayoutVars>
      </dgm:prSet>
      <dgm:spPr/>
    </dgm:pt>
    <dgm:pt modelId="{1F4744FF-3BFE-43D5-9E7E-8A89898F9E57}" type="pres">
      <dgm:prSet presAssocID="{AF88BDB4-A5CF-45EA-9750-693FE2817016}" presName="hierChild2" presStyleCnt="0"/>
      <dgm:spPr/>
    </dgm:pt>
  </dgm:ptLst>
  <dgm:cxnLst>
    <dgm:cxn modelId="{6370F127-A58D-430C-8A67-F14C42229562}" type="presOf" srcId="{DFF6D6BE-F9F4-4B72-B5B4-F291AD78013F}" destId="{D3784DEA-8097-411F-AEA7-D107DA2345BD}" srcOrd="0" destOrd="0" presId="urn:microsoft.com/office/officeart/2005/8/layout/hierarchy1"/>
    <dgm:cxn modelId="{B4A26143-DBDF-42C3-9A44-EA1776C5D6C0}" type="presOf" srcId="{0AB92990-B7F7-4268-AC8A-920431A4B242}" destId="{937B98EB-A023-4921-8690-B41295121F53}" srcOrd="0" destOrd="0" presId="urn:microsoft.com/office/officeart/2005/8/layout/hierarchy1"/>
    <dgm:cxn modelId="{ABA3256F-A205-4ED7-8487-2203263E6567}" srcId="{0AB92990-B7F7-4268-AC8A-920431A4B242}" destId="{AF88BDB4-A5CF-45EA-9750-693FE2817016}" srcOrd="1" destOrd="0" parTransId="{92CE85B6-5D1A-42D3-B170-C22FA9080836}" sibTransId="{BC86D6C3-3212-4208-A90F-E5E39A86B696}"/>
    <dgm:cxn modelId="{B15D8B50-2E22-4A49-B40D-E9E2847C8CD8}" type="presOf" srcId="{AF88BDB4-A5CF-45EA-9750-693FE2817016}" destId="{FFFF59C6-2861-4490-A4E3-C55F850D3B50}" srcOrd="0" destOrd="0" presId="urn:microsoft.com/office/officeart/2005/8/layout/hierarchy1"/>
    <dgm:cxn modelId="{506E96E5-7A46-413F-9A98-4DFC4DFE44DA}" srcId="{0AB92990-B7F7-4268-AC8A-920431A4B242}" destId="{DFF6D6BE-F9F4-4B72-B5B4-F291AD78013F}" srcOrd="0" destOrd="0" parTransId="{8168FEF9-BCDD-4C33-A726-FE95461D2EF8}" sibTransId="{D025E1EF-3701-41E0-B9E7-33790862C8EC}"/>
    <dgm:cxn modelId="{990DFC56-7300-446A-A7A8-AC10E2BEE18F}" type="presParOf" srcId="{937B98EB-A023-4921-8690-B41295121F53}" destId="{ED249EBA-36B9-4D3D-A48B-B19C95F24842}" srcOrd="0" destOrd="0" presId="urn:microsoft.com/office/officeart/2005/8/layout/hierarchy1"/>
    <dgm:cxn modelId="{B083BACC-EAFC-464D-A5A1-D61A8ECB41C7}" type="presParOf" srcId="{ED249EBA-36B9-4D3D-A48B-B19C95F24842}" destId="{A5C622DE-E975-4089-89AE-1EA04EA154D7}" srcOrd="0" destOrd="0" presId="urn:microsoft.com/office/officeart/2005/8/layout/hierarchy1"/>
    <dgm:cxn modelId="{4FBF3201-7160-4581-8C5A-BF8D379428D2}" type="presParOf" srcId="{A5C622DE-E975-4089-89AE-1EA04EA154D7}" destId="{FB9B5B91-00B7-47D1-A6C3-22828ED2803D}" srcOrd="0" destOrd="0" presId="urn:microsoft.com/office/officeart/2005/8/layout/hierarchy1"/>
    <dgm:cxn modelId="{5BE35A59-FDC8-4A16-8F52-715A3629CA9B}" type="presParOf" srcId="{A5C622DE-E975-4089-89AE-1EA04EA154D7}" destId="{D3784DEA-8097-411F-AEA7-D107DA2345BD}" srcOrd="1" destOrd="0" presId="urn:microsoft.com/office/officeart/2005/8/layout/hierarchy1"/>
    <dgm:cxn modelId="{8B13A2FD-02F2-423E-8C4D-9731CFC8473E}" type="presParOf" srcId="{ED249EBA-36B9-4D3D-A48B-B19C95F24842}" destId="{858802F4-72AA-4410-A253-F463C0B118AB}" srcOrd="1" destOrd="0" presId="urn:microsoft.com/office/officeart/2005/8/layout/hierarchy1"/>
    <dgm:cxn modelId="{531EC1A5-5DA1-4B74-8053-3816E7238DE2}" type="presParOf" srcId="{937B98EB-A023-4921-8690-B41295121F53}" destId="{70F2E37F-24C8-4879-AF1A-E613F5BA708A}" srcOrd="1" destOrd="0" presId="urn:microsoft.com/office/officeart/2005/8/layout/hierarchy1"/>
    <dgm:cxn modelId="{CC6A4D58-4502-44D9-983D-85A21169F420}" type="presParOf" srcId="{70F2E37F-24C8-4879-AF1A-E613F5BA708A}" destId="{D776F057-AF46-44C5-8128-54768E9D2FCB}" srcOrd="0" destOrd="0" presId="urn:microsoft.com/office/officeart/2005/8/layout/hierarchy1"/>
    <dgm:cxn modelId="{87614BFC-7FCF-4FD8-A6CC-534A30374188}" type="presParOf" srcId="{D776F057-AF46-44C5-8128-54768E9D2FCB}" destId="{65662A3F-9C41-4772-A64F-FCB33F3C8793}" srcOrd="0" destOrd="0" presId="urn:microsoft.com/office/officeart/2005/8/layout/hierarchy1"/>
    <dgm:cxn modelId="{D2C5C444-F27B-4F05-A57A-EB165DAD043F}" type="presParOf" srcId="{D776F057-AF46-44C5-8128-54768E9D2FCB}" destId="{FFFF59C6-2861-4490-A4E3-C55F850D3B50}" srcOrd="1" destOrd="0" presId="urn:microsoft.com/office/officeart/2005/8/layout/hierarchy1"/>
    <dgm:cxn modelId="{B6AA00DC-2335-48D8-A6B6-F85B0AA54292}" type="presParOf" srcId="{70F2E37F-24C8-4879-AF1A-E613F5BA708A}" destId="{1F4744FF-3BFE-43D5-9E7E-8A89898F9E5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9B5B91-00B7-47D1-A6C3-22828ED2803D}">
      <dsp:nvSpPr>
        <dsp:cNvPr id="0" name=""/>
        <dsp:cNvSpPr/>
      </dsp:nvSpPr>
      <dsp:spPr>
        <a:xfrm>
          <a:off x="1283" y="361079"/>
          <a:ext cx="4505585" cy="2861046"/>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3784DEA-8097-411F-AEA7-D107DA2345BD}">
      <dsp:nvSpPr>
        <dsp:cNvPr id="0" name=""/>
        <dsp:cNvSpPr/>
      </dsp:nvSpPr>
      <dsp:spPr>
        <a:xfrm>
          <a:off x="501904" y="836669"/>
          <a:ext cx="4505585" cy="2861046"/>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I am lucky to be able to work with a great group of Workforce Professionals that neighbors up to our region—big shout out to Madison County Employment and Training LWIA 22 and Bruce Hallam!</a:t>
          </a:r>
        </a:p>
      </dsp:txBody>
      <dsp:txXfrm>
        <a:off x="585701" y="920466"/>
        <a:ext cx="4337991" cy="2693452"/>
      </dsp:txXfrm>
    </dsp:sp>
    <dsp:sp modelId="{65662A3F-9C41-4772-A64F-FCB33F3C8793}">
      <dsp:nvSpPr>
        <dsp:cNvPr id="0" name=""/>
        <dsp:cNvSpPr/>
      </dsp:nvSpPr>
      <dsp:spPr>
        <a:xfrm>
          <a:off x="5508110" y="361079"/>
          <a:ext cx="4505585" cy="2861046"/>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FFF59C6-2861-4490-A4E3-C55F850D3B50}">
      <dsp:nvSpPr>
        <dsp:cNvPr id="0" name=""/>
        <dsp:cNvSpPr/>
      </dsp:nvSpPr>
      <dsp:spPr>
        <a:xfrm>
          <a:off x="6008730" y="836669"/>
          <a:ext cx="4505585" cy="2861046"/>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LWIA 22 has great apprenticeship projects through the Apprenticeship Hub Grant, West Star Aviation and apprenticeships for students with disabilities.</a:t>
          </a:r>
        </a:p>
      </dsp:txBody>
      <dsp:txXfrm>
        <a:off x="6092527" y="920466"/>
        <a:ext cx="4337991" cy="269345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C1B9DE-C245-4CB0-93D5-6CC0DA596A04}"/>
              </a:ext>
            </a:extLst>
          </p:cNvPr>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endParaRPr lang="en-US" dirty="0"/>
          </a:p>
        </p:txBody>
      </p:sp>
      <p:sp>
        <p:nvSpPr>
          <p:cNvPr id="3" name="Date Placeholder 2">
            <a:extLst>
              <a:ext uri="{FF2B5EF4-FFF2-40B4-BE49-F238E27FC236}">
                <a16:creationId xmlns:a16="http://schemas.microsoft.com/office/drawing/2014/main" id="{0C9B5290-6C55-4E27-B7BA-8A0CA953CB42}"/>
              </a:ext>
            </a:extLst>
          </p:cNvPr>
          <p:cNvSpPr>
            <a:spLocks noGrp="1"/>
          </p:cNvSpPr>
          <p:nvPr>
            <p:ph type="dt" sz="quarter" idx="1"/>
          </p:nvPr>
        </p:nvSpPr>
        <p:spPr>
          <a:xfrm>
            <a:off x="3970939" y="0"/>
            <a:ext cx="3037840" cy="466435"/>
          </a:xfrm>
          <a:prstGeom prst="rect">
            <a:avLst/>
          </a:prstGeom>
        </p:spPr>
        <p:txBody>
          <a:bodyPr vert="horz" lIns="93175" tIns="46587" rIns="93175" bIns="46587" rtlCol="0"/>
          <a:lstStyle>
            <a:lvl1pPr algn="r">
              <a:defRPr sz="1200"/>
            </a:lvl1pPr>
          </a:lstStyle>
          <a:p>
            <a:fld id="{95DC3B6C-CFED-40C1-AE06-D2E3C9924DEB}" type="datetimeFigureOut">
              <a:rPr lang="en-US" smtClean="0"/>
              <a:t>5/2/2025</a:t>
            </a:fld>
            <a:endParaRPr lang="en-US" dirty="0"/>
          </a:p>
        </p:txBody>
      </p:sp>
      <p:sp>
        <p:nvSpPr>
          <p:cNvPr id="4" name="Footer Placeholder 3">
            <a:extLst>
              <a:ext uri="{FF2B5EF4-FFF2-40B4-BE49-F238E27FC236}">
                <a16:creationId xmlns:a16="http://schemas.microsoft.com/office/drawing/2014/main" id="{72F6E56B-17D8-4D49-89F2-AFD112711699}"/>
              </a:ext>
            </a:extLst>
          </p:cNvPr>
          <p:cNvSpPr>
            <a:spLocks noGrp="1"/>
          </p:cNvSpPr>
          <p:nvPr>
            <p:ph type="ftr" sz="quarter" idx="2"/>
          </p:nvPr>
        </p:nvSpPr>
        <p:spPr>
          <a:xfrm>
            <a:off x="0" y="8829968"/>
            <a:ext cx="3037840" cy="466434"/>
          </a:xfrm>
          <a:prstGeom prst="rect">
            <a:avLst/>
          </a:prstGeom>
        </p:spPr>
        <p:txBody>
          <a:bodyPr vert="horz" lIns="93175" tIns="46587" rIns="93175" bIns="46587"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DDA7139-C85F-40A8-91F1-F79AB78226C7}"/>
              </a:ext>
            </a:extLst>
          </p:cNvPr>
          <p:cNvSpPr>
            <a:spLocks noGrp="1"/>
          </p:cNvSpPr>
          <p:nvPr>
            <p:ph type="sldNum" sz="quarter" idx="3"/>
          </p:nvPr>
        </p:nvSpPr>
        <p:spPr>
          <a:xfrm>
            <a:off x="3970939" y="8829968"/>
            <a:ext cx="3037840" cy="466434"/>
          </a:xfrm>
          <a:prstGeom prst="rect">
            <a:avLst/>
          </a:prstGeom>
        </p:spPr>
        <p:txBody>
          <a:bodyPr vert="horz" lIns="93175" tIns="46587" rIns="93175" bIns="46587" rtlCol="0" anchor="b"/>
          <a:lstStyle>
            <a:lvl1pPr algn="r">
              <a:defRPr sz="1200"/>
            </a:lvl1pPr>
          </a:lstStyle>
          <a:p>
            <a:fld id="{4C5682C0-FA2C-42CA-880B-C1A95EEF2ECE}" type="slidenum">
              <a:rPr lang="en-US" smtClean="0"/>
              <a:t>‹#›</a:t>
            </a:fld>
            <a:endParaRPr lang="en-US" dirty="0"/>
          </a:p>
        </p:txBody>
      </p:sp>
    </p:spTree>
    <p:extLst>
      <p:ext uri="{BB962C8B-B14F-4D97-AF65-F5344CB8AC3E}">
        <p14:creationId xmlns:p14="http://schemas.microsoft.com/office/powerpoint/2010/main" val="4131959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5"/>
          </a:xfrm>
          <a:prstGeom prst="rect">
            <a:avLst/>
          </a:prstGeom>
        </p:spPr>
        <p:txBody>
          <a:bodyPr vert="horz" lIns="93175" tIns="46587" rIns="93175" bIns="46587" rtlCol="0"/>
          <a:lstStyle>
            <a:lvl1pPr algn="r">
              <a:defRPr sz="1200"/>
            </a:lvl1pPr>
          </a:lstStyle>
          <a:p>
            <a:fld id="{A645384D-FAE2-4A94-AE61-0C785B904F9C}" type="datetimeFigureOut">
              <a:rPr lang="en-US" smtClean="0"/>
              <a:t>5/2/2025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75" tIns="46587" rIns="93175" bIns="4658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5" tIns="46587" rIns="93175" bIns="46587" rtlCol="0" anchor="b"/>
          <a:lstStyle>
            <a:lvl1pPr algn="r">
              <a:defRPr sz="1200"/>
            </a:lvl1pPr>
          </a:lstStyle>
          <a:p>
            <a:fld id="{AC78AB59-AEF8-452E-BB41-A7032F6E05B3}" type="slidenum">
              <a:rPr lang="en-US" smtClean="0"/>
              <a:t>‹#›</a:t>
            </a:fld>
            <a:endParaRPr lang="en-US" dirty="0"/>
          </a:p>
        </p:txBody>
      </p:sp>
    </p:spTree>
    <p:extLst>
      <p:ext uri="{BB962C8B-B14F-4D97-AF65-F5344CB8AC3E}">
        <p14:creationId xmlns:p14="http://schemas.microsoft.com/office/powerpoint/2010/main" val="2085809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78AB59-AEF8-452E-BB41-A7032F6E05B3}" type="slidenum">
              <a:rPr lang="en-US" smtClean="0"/>
              <a:t>1</a:t>
            </a:fld>
            <a:endParaRPr lang="en-US" dirty="0"/>
          </a:p>
        </p:txBody>
      </p:sp>
    </p:spTree>
    <p:extLst>
      <p:ext uri="{BB962C8B-B14F-4D97-AF65-F5344CB8AC3E}">
        <p14:creationId xmlns:p14="http://schemas.microsoft.com/office/powerpoint/2010/main" val="2559813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78AB59-AEF8-452E-BB41-A7032F6E05B3}" type="slidenum">
              <a:rPr lang="en-US" smtClean="0"/>
              <a:t>2</a:t>
            </a:fld>
            <a:endParaRPr lang="en-US" dirty="0"/>
          </a:p>
        </p:txBody>
      </p:sp>
    </p:spTree>
    <p:extLst>
      <p:ext uri="{BB962C8B-B14F-4D97-AF65-F5344CB8AC3E}">
        <p14:creationId xmlns:p14="http://schemas.microsoft.com/office/powerpoint/2010/main" val="3836270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78AB59-AEF8-452E-BB41-A7032F6E05B3}" type="slidenum">
              <a:rPr lang="en-US" smtClean="0"/>
              <a:t>3</a:t>
            </a:fld>
            <a:endParaRPr lang="en-US" dirty="0"/>
          </a:p>
        </p:txBody>
      </p:sp>
    </p:spTree>
    <p:extLst>
      <p:ext uri="{BB962C8B-B14F-4D97-AF65-F5344CB8AC3E}">
        <p14:creationId xmlns:p14="http://schemas.microsoft.com/office/powerpoint/2010/main" val="938926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78AB59-AEF8-452E-BB41-A7032F6E05B3}" type="slidenum">
              <a:rPr lang="en-US" smtClean="0"/>
              <a:t>4</a:t>
            </a:fld>
            <a:endParaRPr lang="en-US" dirty="0"/>
          </a:p>
        </p:txBody>
      </p:sp>
    </p:spTree>
    <p:extLst>
      <p:ext uri="{BB962C8B-B14F-4D97-AF65-F5344CB8AC3E}">
        <p14:creationId xmlns:p14="http://schemas.microsoft.com/office/powerpoint/2010/main" val="830528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A944B-3311-33CD-1406-576A271140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88EAD4-F457-EDE1-BED6-62438EDD33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7BD787-5011-3F8C-D497-B7ECD179AD1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86EA7F3-6890-4110-3836-B44C7E39E3E6}"/>
              </a:ext>
            </a:extLst>
          </p:cNvPr>
          <p:cNvSpPr>
            <a:spLocks noGrp="1"/>
          </p:cNvSpPr>
          <p:nvPr>
            <p:ph type="sldNum" sz="quarter" idx="5"/>
          </p:nvPr>
        </p:nvSpPr>
        <p:spPr/>
        <p:txBody>
          <a:bodyPr/>
          <a:lstStyle/>
          <a:p>
            <a:fld id="{AC78AB59-AEF8-452E-BB41-A7032F6E05B3}" type="slidenum">
              <a:rPr lang="en-US" smtClean="0"/>
              <a:t>5</a:t>
            </a:fld>
            <a:endParaRPr lang="en-US" dirty="0"/>
          </a:p>
        </p:txBody>
      </p:sp>
    </p:spTree>
    <p:extLst>
      <p:ext uri="{BB962C8B-B14F-4D97-AF65-F5344CB8AC3E}">
        <p14:creationId xmlns:p14="http://schemas.microsoft.com/office/powerpoint/2010/main" val="884830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78AB59-AEF8-452E-BB41-A7032F6E05B3}" type="slidenum">
              <a:rPr lang="en-US" smtClean="0"/>
              <a:t>6</a:t>
            </a:fld>
            <a:endParaRPr lang="en-US" dirty="0"/>
          </a:p>
        </p:txBody>
      </p:sp>
    </p:spTree>
    <p:extLst>
      <p:ext uri="{BB962C8B-B14F-4D97-AF65-F5344CB8AC3E}">
        <p14:creationId xmlns:p14="http://schemas.microsoft.com/office/powerpoint/2010/main" val="3325709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E3AE5-852C-D7F7-FB83-F8AEFC4ED7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9459D7-A66E-47A6-D9FD-95652D9139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48EEBC-1EB7-87D0-DB88-28DCDEE3379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F4CC3D9-80F4-2DEC-ED43-0CA33141C1F3}"/>
              </a:ext>
            </a:extLst>
          </p:cNvPr>
          <p:cNvSpPr>
            <a:spLocks noGrp="1"/>
          </p:cNvSpPr>
          <p:nvPr>
            <p:ph type="sldNum" sz="quarter" idx="5"/>
          </p:nvPr>
        </p:nvSpPr>
        <p:spPr/>
        <p:txBody>
          <a:bodyPr/>
          <a:lstStyle/>
          <a:p>
            <a:fld id="{AC78AB59-AEF8-452E-BB41-A7032F6E05B3}" type="slidenum">
              <a:rPr lang="en-US" smtClean="0"/>
              <a:t>7</a:t>
            </a:fld>
            <a:endParaRPr lang="en-US" dirty="0"/>
          </a:p>
        </p:txBody>
      </p:sp>
    </p:spTree>
    <p:extLst>
      <p:ext uri="{BB962C8B-B14F-4D97-AF65-F5344CB8AC3E}">
        <p14:creationId xmlns:p14="http://schemas.microsoft.com/office/powerpoint/2010/main" val="3332212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78AB59-AEF8-452E-BB41-A7032F6E05B3}" type="slidenum">
              <a:rPr lang="en-US" smtClean="0"/>
              <a:t>8</a:t>
            </a:fld>
            <a:endParaRPr lang="en-US" dirty="0"/>
          </a:p>
        </p:txBody>
      </p:sp>
    </p:spTree>
    <p:extLst>
      <p:ext uri="{BB962C8B-B14F-4D97-AF65-F5344CB8AC3E}">
        <p14:creationId xmlns:p14="http://schemas.microsoft.com/office/powerpoint/2010/main" val="3346895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78AB59-AEF8-452E-BB41-A7032F6E05B3}" type="slidenum">
              <a:rPr lang="en-US" smtClean="0"/>
              <a:t>9</a:t>
            </a:fld>
            <a:endParaRPr lang="en-US" dirty="0"/>
          </a:p>
        </p:txBody>
      </p:sp>
    </p:spTree>
    <p:extLst>
      <p:ext uri="{BB962C8B-B14F-4D97-AF65-F5344CB8AC3E}">
        <p14:creationId xmlns:p14="http://schemas.microsoft.com/office/powerpoint/2010/main" val="33271970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ctrTitle"/>
          </p:nvPr>
        </p:nvSpPr>
        <p:spPr>
          <a:xfrm>
            <a:off x="6516546" y="844570"/>
            <a:ext cx="5208608" cy="2387600"/>
          </a:xfrm>
        </p:spPr>
        <p:txBody>
          <a:bodyPr anchor="b"/>
          <a:lstStyle>
            <a:lvl1pPr algn="l">
              <a:defRPr sz="6000" b="1">
                <a:solidFill>
                  <a:srgbClr val="172169"/>
                </a:solidFill>
              </a:defRPr>
            </a:lvl1pPr>
          </a:lstStyle>
          <a:p>
            <a:r>
              <a:rPr lang="en-US" dirty="0"/>
              <a:t>Click to edit Master title</a:t>
            </a:r>
          </a:p>
        </p:txBody>
      </p:sp>
      <p:sp>
        <p:nvSpPr>
          <p:cNvPr id="3" name="Subtitle 2"/>
          <p:cNvSpPr>
            <a:spLocks noGrp="1"/>
          </p:cNvSpPr>
          <p:nvPr>
            <p:ph type="subTitle" idx="1" hasCustomPrompt="1"/>
          </p:nvPr>
        </p:nvSpPr>
        <p:spPr>
          <a:xfrm>
            <a:off x="6516546" y="3833532"/>
            <a:ext cx="5208608" cy="750043"/>
          </a:xfrm>
        </p:spPr>
        <p:txBody>
          <a:bodyPr/>
          <a:lstStyle>
            <a:lvl1pPr marL="0" indent="0" algn="l">
              <a:buNone/>
              <a:defRPr sz="2400">
                <a:solidFill>
                  <a:srgbClr val="5859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Monday, April 24, 2017</a:t>
            </a:r>
          </a:p>
        </p:txBody>
      </p:sp>
      <p:sp>
        <p:nvSpPr>
          <p:cNvPr id="5" name="Footer Placeholder 4"/>
          <p:cNvSpPr>
            <a:spLocks noGrp="1"/>
          </p:cNvSpPr>
          <p:nvPr>
            <p:ph type="ftr" sz="quarter" idx="11"/>
          </p:nvPr>
        </p:nvSpPr>
        <p:spPr>
          <a:xfrm>
            <a:off x="6446135" y="6263750"/>
            <a:ext cx="4114800"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10984374" y="6263750"/>
            <a:ext cx="728241" cy="365125"/>
          </a:xfrm>
        </p:spPr>
        <p:txBody>
          <a:bodyPr/>
          <a:lstStyle>
            <a:lvl1pPr>
              <a:defRPr>
                <a:solidFill>
                  <a:schemeClr val="bg1"/>
                </a:solidFill>
              </a:defRPr>
            </a:lvl1pPr>
          </a:lstStyle>
          <a:p>
            <a:fld id="{4C252FB9-B173-B746-BC64-1AB9D36BCBA0}" type="slidenum">
              <a:rPr lang="en-US" smtClean="0"/>
              <a:pPr/>
              <a:t>‹#›</a:t>
            </a:fld>
            <a:endParaRPr lang="en-US" dirty="0"/>
          </a:p>
        </p:txBody>
      </p:sp>
    </p:spTree>
    <p:extLst>
      <p:ext uri="{BB962C8B-B14F-4D97-AF65-F5344CB8AC3E}">
        <p14:creationId xmlns:p14="http://schemas.microsoft.com/office/powerpoint/2010/main" val="136190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3" name="Content Placeholder 2"/>
          <p:cNvSpPr>
            <a:spLocks noGrp="1"/>
          </p:cNvSpPr>
          <p:nvPr>
            <p:ph idx="1"/>
          </p:nvPr>
        </p:nvSpPr>
        <p:spPr>
          <a:xfrm>
            <a:off x="838200" y="2118167"/>
            <a:ext cx="10515600" cy="4058796"/>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62E03C93-A8B5-5E4D-ADDE-FACFC10B3CD1}" type="slidenum">
              <a:rPr lang="en-US" smtClean="0"/>
              <a:pPr/>
              <a:t>‹#›</a:t>
            </a:fld>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Tree>
    <p:extLst>
      <p:ext uri="{BB962C8B-B14F-4D97-AF65-F5344CB8AC3E}">
        <p14:creationId xmlns:p14="http://schemas.microsoft.com/office/powerpoint/2010/main" val="1707937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1" name="Title 1"/>
          <p:cNvSpPr txBox="1">
            <a:spLocks/>
          </p:cNvSpPr>
          <p:nvPr userDrawn="1"/>
        </p:nvSpPr>
        <p:spPr>
          <a:xfrm>
            <a:off x="32110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b="1" kern="1200">
                <a:solidFill>
                  <a:srgbClr val="172169"/>
                </a:solidFill>
                <a:latin typeface="+mj-lt"/>
                <a:ea typeface="+mj-ea"/>
                <a:cs typeface="+mj-cs"/>
              </a:defRPr>
            </a:lvl1pPr>
          </a:lstStyle>
          <a:p>
            <a:r>
              <a:rPr lang="en-US" dirty="0"/>
              <a:t>Click to edit Master title style</a:t>
            </a:r>
          </a:p>
        </p:txBody>
      </p:sp>
      <p:sp>
        <p:nvSpPr>
          <p:cNvPr id="12"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Monday, April 24, 2017</a:t>
            </a:r>
          </a:p>
        </p:txBody>
      </p:sp>
      <p:sp>
        <p:nvSpPr>
          <p:cNvPr id="2" name="Title 1"/>
          <p:cNvSpPr>
            <a:spLocks noGrp="1"/>
          </p:cNvSpPr>
          <p:nvPr>
            <p:ph type="title" hasCustomPrompt="1"/>
          </p:nvPr>
        </p:nvSpPr>
        <p:spPr>
          <a:xfrm>
            <a:off x="831850" y="1709738"/>
            <a:ext cx="10515600" cy="2852737"/>
          </a:xfrm>
        </p:spPr>
        <p:txBody>
          <a:bodyPr anchor="b"/>
          <a:lstStyle>
            <a:lvl1pPr>
              <a:defRPr sz="6000">
                <a:solidFill>
                  <a:srgbClr val="172169"/>
                </a:solidFill>
              </a:defRPr>
            </a:lvl1pPr>
          </a:lstStyle>
          <a:p>
            <a:r>
              <a:rPr lang="en-US" dirty="0"/>
              <a:t>Click to edit sub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252FB9-B173-B746-BC64-1AB9D36BCBA0}" type="slidenum">
              <a:rPr lang="en-US" smtClean="0"/>
              <a:t>‹#›</a:t>
            </a:fld>
            <a:endParaRPr lang="en-US" dirty="0"/>
          </a:p>
        </p:txBody>
      </p:sp>
    </p:spTree>
    <p:extLst>
      <p:ext uri="{BB962C8B-B14F-4D97-AF65-F5344CB8AC3E}">
        <p14:creationId xmlns:p14="http://schemas.microsoft.com/office/powerpoint/2010/main" val="203148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3"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 name="Content Placeholder 2"/>
          <p:cNvSpPr>
            <a:spLocks noGrp="1"/>
          </p:cNvSpPr>
          <p:nvPr>
            <p:ph sz="half" idx="1"/>
          </p:nvPr>
        </p:nvSpPr>
        <p:spPr>
          <a:xfrm>
            <a:off x="838200" y="2157699"/>
            <a:ext cx="5181600" cy="4019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252FB9-B173-B746-BC64-1AB9D36BCBA0}" type="slidenum">
              <a:rPr lang="en-US" smtClean="0"/>
              <a:t>‹#›</a:t>
            </a:fld>
            <a:endParaRPr lang="en-US" dirty="0"/>
          </a:p>
        </p:txBody>
      </p:sp>
    </p:spTree>
    <p:extLst>
      <p:ext uri="{BB962C8B-B14F-4D97-AF65-F5344CB8AC3E}">
        <p14:creationId xmlns:p14="http://schemas.microsoft.com/office/powerpoint/2010/main" val="40174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4"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5"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Monday, April 24, 2017</a:t>
            </a:r>
          </a:p>
        </p:txBody>
      </p:sp>
      <p:sp>
        <p:nvSpPr>
          <p:cNvPr id="3" name="Text Placeholder 2"/>
          <p:cNvSpPr>
            <a:spLocks noGrp="1"/>
          </p:cNvSpPr>
          <p:nvPr>
            <p:ph type="body" idx="1"/>
          </p:nvPr>
        </p:nvSpPr>
        <p:spPr>
          <a:xfrm>
            <a:off x="839788" y="200525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829169"/>
            <a:ext cx="5157787"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200525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829169"/>
            <a:ext cx="5183188"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C252FB9-B173-B746-BC64-1AB9D36BCBA0}" type="slidenum">
              <a:rPr lang="en-US" smtClean="0"/>
              <a:t>‹#›</a:t>
            </a:fld>
            <a:endParaRPr lang="en-US" dirty="0"/>
          </a:p>
        </p:txBody>
      </p:sp>
    </p:spTree>
    <p:extLst>
      <p:ext uri="{BB962C8B-B14F-4D97-AF65-F5344CB8AC3E}">
        <p14:creationId xmlns:p14="http://schemas.microsoft.com/office/powerpoint/2010/main" val="378081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0"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1"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C252FB9-B173-B746-BC64-1AB9D36BCBA0}" type="slidenum">
              <a:rPr lang="en-US" smtClean="0"/>
              <a:t>‹#›</a:t>
            </a:fld>
            <a:endParaRPr lang="en-US" dirty="0"/>
          </a:p>
        </p:txBody>
      </p:sp>
    </p:spTree>
    <p:extLst>
      <p:ext uri="{BB962C8B-B14F-4D97-AF65-F5344CB8AC3E}">
        <p14:creationId xmlns:p14="http://schemas.microsoft.com/office/powerpoint/2010/main" val="13306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0C8B61-BC53-D649-8720-9AF52980927D}" type="datetimeFigureOut">
              <a:rPr lang="en-US" smtClean="0"/>
              <a:t>5/2/2025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52FB9-B173-B746-BC64-1AB9D36BCBA0}" type="slidenum">
              <a:rPr lang="en-US" smtClean="0"/>
              <a:t>‹#›</a:t>
            </a:fld>
            <a:endParaRPr lang="en-US" dirty="0"/>
          </a:p>
        </p:txBody>
      </p:sp>
    </p:spTree>
    <p:extLst>
      <p:ext uri="{BB962C8B-B14F-4D97-AF65-F5344CB8AC3E}">
        <p14:creationId xmlns:p14="http://schemas.microsoft.com/office/powerpoint/2010/main" val="1313716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mailto:amhelms@madisoncountyil.gov" TargetMode="External"/><Relationship Id="rId2" Type="http://schemas.openxmlformats.org/officeDocument/2006/relationships/hyperlink" Target="mailto:rrryan@madisoncountyil.gov" TargetMode="External"/><Relationship Id="rId1" Type="http://schemas.openxmlformats.org/officeDocument/2006/relationships/slideLayout" Target="../slideLayouts/slideLayout2.xml"/><Relationship Id="rId4" Type="http://schemas.openxmlformats.org/officeDocument/2006/relationships/hyperlink" Target="mailto:Hallam.Bruce.AL@dol.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7973"/>
            <a:ext cx="2715065" cy="1494931"/>
          </a:xfrm>
          <a:prstGeom prst="rect">
            <a:avLst/>
          </a:prstGeom>
        </p:spPr>
      </p:pic>
      <p:sp>
        <p:nvSpPr>
          <p:cNvPr id="6" name="Title 1">
            <a:extLst>
              <a:ext uri="{FF2B5EF4-FFF2-40B4-BE49-F238E27FC236}">
                <a16:creationId xmlns:a16="http://schemas.microsoft.com/office/drawing/2014/main" id="{8E50F05F-682A-4362-A405-E2BFBA6DB1B3}"/>
              </a:ext>
            </a:extLst>
          </p:cNvPr>
          <p:cNvSpPr txBox="1">
            <a:spLocks/>
          </p:cNvSpPr>
          <p:nvPr/>
        </p:nvSpPr>
        <p:spPr>
          <a:xfrm>
            <a:off x="722897" y="5915465"/>
            <a:ext cx="11307501" cy="136456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kern="1200">
                <a:solidFill>
                  <a:srgbClr val="172169"/>
                </a:solidFill>
                <a:latin typeface="+mj-lt"/>
                <a:ea typeface="+mj-ea"/>
                <a:cs typeface="+mj-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endParaRPr>
          </a:p>
          <a:p>
            <a:endParaRPr lang="en-US" sz="3600" i="1" dirty="0">
              <a:solidFill>
                <a:schemeClr val="bg1"/>
              </a:solidFill>
            </a:endParaRPr>
          </a:p>
        </p:txBody>
      </p:sp>
      <p:sp>
        <p:nvSpPr>
          <p:cNvPr id="4" name="Title 3">
            <a:extLst>
              <a:ext uri="{FF2B5EF4-FFF2-40B4-BE49-F238E27FC236}">
                <a16:creationId xmlns:a16="http://schemas.microsoft.com/office/drawing/2014/main" id="{132DAE4C-7DA4-11A7-6A52-8D24763ADC52}"/>
              </a:ext>
            </a:extLst>
          </p:cNvPr>
          <p:cNvSpPr>
            <a:spLocks noGrp="1"/>
          </p:cNvSpPr>
          <p:nvPr>
            <p:ph type="ctrTitle"/>
          </p:nvPr>
        </p:nvSpPr>
        <p:spPr/>
        <p:txBody>
          <a:bodyPr>
            <a:normAutofit fontScale="90000"/>
          </a:bodyPr>
          <a:lstStyle/>
          <a:p>
            <a:r>
              <a:rPr lang="en-US" dirty="0"/>
              <a:t>Lunch &amp; Learn LWIA 22/24</a:t>
            </a:r>
            <a:br>
              <a:rPr lang="en-US" dirty="0"/>
            </a:br>
            <a:endParaRPr lang="en-US" dirty="0"/>
          </a:p>
        </p:txBody>
      </p:sp>
      <p:sp>
        <p:nvSpPr>
          <p:cNvPr id="2" name="TextBox 1">
            <a:extLst>
              <a:ext uri="{FF2B5EF4-FFF2-40B4-BE49-F238E27FC236}">
                <a16:creationId xmlns:a16="http://schemas.microsoft.com/office/drawing/2014/main" id="{8A9408DA-1AC7-9D39-4949-D52FF6735043}"/>
              </a:ext>
            </a:extLst>
          </p:cNvPr>
          <p:cNvSpPr txBox="1"/>
          <p:nvPr/>
        </p:nvSpPr>
        <p:spPr>
          <a:xfrm>
            <a:off x="1117600" y="2401173"/>
            <a:ext cx="5088467" cy="1923604"/>
          </a:xfrm>
          <a:prstGeom prst="rect">
            <a:avLst/>
          </a:prstGeom>
          <a:noFill/>
        </p:spPr>
        <p:txBody>
          <a:bodyPr wrap="square" rtlCol="0">
            <a:spAutoFit/>
          </a:bodyPr>
          <a:lstStyle/>
          <a:p>
            <a:r>
              <a:rPr lang="en-US" sz="1700" dirty="0">
                <a:latin typeface="Arial" panose="020B0604020202020204" pitchFamily="34" charset="0"/>
              </a:rPr>
              <a:t>Bonnie Forker, Regional Apprenticeship Navigator</a:t>
            </a:r>
          </a:p>
          <a:p>
            <a:r>
              <a:rPr lang="en-US" sz="1700" dirty="0">
                <a:latin typeface="Arial" panose="020B0604020202020204" pitchFamily="34" charset="0"/>
              </a:rPr>
              <a:t>EDR 9 </a:t>
            </a:r>
            <a:r>
              <a:rPr lang="en-US" sz="1700" dirty="0">
                <a:latin typeface="Arial" panose="020B0604020202020204" pitchFamily="34" charset="0"/>
                <a:cs typeface="Calibri" panose="020F0502020204030204" pitchFamily="34" charset="0"/>
              </a:rPr>
              <a:t>s</a:t>
            </a:r>
            <a:r>
              <a:rPr lang="en-US" sz="1700" dirty="0">
                <a:effectLst/>
                <a:latin typeface="Arial" panose="020B0604020202020204" pitchFamily="34" charset="0"/>
                <a:ea typeface="Calibri" panose="020F0502020204030204" pitchFamily="34" charset="0"/>
                <a:cs typeface="Calibri" panose="020F0502020204030204" pitchFamily="34" charset="0"/>
              </a:rPr>
              <a:t>erving: Bond, Calhoun, Clinton, Jersey, Madison, Monroe, Randolph, St. Clair, Washington Counties</a:t>
            </a:r>
          </a:p>
          <a:p>
            <a:r>
              <a:rPr lang="en-US" sz="1700" dirty="0">
                <a:latin typeface="Arial" panose="020B0604020202020204" pitchFamily="34" charset="0"/>
                <a:cs typeface="Calibri" panose="020F0502020204030204" pitchFamily="34" charset="0"/>
              </a:rPr>
              <a:t>Partnering region: Madison County Employment and Training LWIA  22—awesome partners!</a:t>
            </a:r>
          </a:p>
          <a:p>
            <a:r>
              <a:rPr lang="en-US" sz="1700" dirty="0">
                <a:latin typeface="Arial" panose="020B0604020202020204" pitchFamily="34" charset="0"/>
                <a:cs typeface="Calibri" panose="020F0502020204030204" pitchFamily="34" charset="0"/>
              </a:rPr>
              <a:t>ATR: Bruce Hallam—he rocks!</a:t>
            </a:r>
            <a:endParaRPr lang="en-US" sz="1700" dirty="0">
              <a:latin typeface="Arial" panose="020B0604020202020204" pitchFamily="34" charset="0"/>
            </a:endParaRPr>
          </a:p>
        </p:txBody>
      </p:sp>
    </p:spTree>
    <p:extLst>
      <p:ext uri="{BB962C8B-B14F-4D97-AF65-F5344CB8AC3E}">
        <p14:creationId xmlns:p14="http://schemas.microsoft.com/office/powerpoint/2010/main" val="1450989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E4F1D-481A-E575-F68C-DA19DD0FF06F}"/>
              </a:ext>
            </a:extLst>
          </p:cNvPr>
          <p:cNvSpPr>
            <a:spLocks noGrp="1"/>
          </p:cNvSpPr>
          <p:nvPr>
            <p:ph type="title"/>
          </p:nvPr>
        </p:nvSpPr>
        <p:spPr/>
        <p:txBody>
          <a:bodyPr>
            <a:normAutofit fontScale="90000"/>
          </a:bodyPr>
          <a:lstStyle/>
          <a:p>
            <a:r>
              <a:rPr lang="en-US" dirty="0"/>
              <a:t>Take aways from my experience</a:t>
            </a:r>
          </a:p>
        </p:txBody>
      </p:sp>
      <p:sp>
        <p:nvSpPr>
          <p:cNvPr id="3" name="Text Placeholder 2">
            <a:extLst>
              <a:ext uri="{FF2B5EF4-FFF2-40B4-BE49-F238E27FC236}">
                <a16:creationId xmlns:a16="http://schemas.microsoft.com/office/drawing/2014/main" id="{B3024468-1063-924A-8576-E412737E0B8E}"/>
              </a:ext>
            </a:extLst>
          </p:cNvPr>
          <p:cNvSpPr>
            <a:spLocks noGrp="1"/>
          </p:cNvSpPr>
          <p:nvPr>
            <p:ph type="body" idx="1"/>
          </p:nvPr>
        </p:nvSpPr>
        <p:spPr>
          <a:xfrm>
            <a:off x="841931" y="1612642"/>
            <a:ext cx="5157787" cy="823912"/>
          </a:xfrm>
        </p:spPr>
        <p:txBody>
          <a:bodyPr/>
          <a:lstStyle/>
          <a:p>
            <a:r>
              <a:rPr lang="en-US" dirty="0"/>
              <a:t>Employer buy in</a:t>
            </a:r>
          </a:p>
        </p:txBody>
      </p:sp>
      <p:sp>
        <p:nvSpPr>
          <p:cNvPr id="4" name="Content Placeholder 3">
            <a:extLst>
              <a:ext uri="{FF2B5EF4-FFF2-40B4-BE49-F238E27FC236}">
                <a16:creationId xmlns:a16="http://schemas.microsoft.com/office/drawing/2014/main" id="{E9A9EC50-D163-E018-C735-2760C984669E}"/>
              </a:ext>
            </a:extLst>
          </p:cNvPr>
          <p:cNvSpPr>
            <a:spLocks noGrp="1"/>
          </p:cNvSpPr>
          <p:nvPr>
            <p:ph sz="half" idx="2"/>
          </p:nvPr>
        </p:nvSpPr>
        <p:spPr/>
        <p:txBody>
          <a:bodyPr>
            <a:normAutofit/>
          </a:bodyPr>
          <a:lstStyle/>
          <a:p>
            <a:r>
              <a:rPr lang="en-US" sz="1800" dirty="0"/>
              <a:t>Employers like the idea of having a formal training program to help recruit good talent.</a:t>
            </a:r>
          </a:p>
          <a:p>
            <a:r>
              <a:rPr lang="en-US" sz="1800" dirty="0"/>
              <a:t>Employers appreciate the assistance to recruit and refer apprentices to their company.</a:t>
            </a:r>
          </a:p>
          <a:p>
            <a:r>
              <a:rPr lang="en-US" sz="1800" dirty="0"/>
              <a:t>Employers like the assistance and consultation services provided at no cost.</a:t>
            </a:r>
          </a:p>
          <a:p>
            <a:pPr marL="0" indent="0">
              <a:buNone/>
            </a:pPr>
            <a:endParaRPr lang="en-US" dirty="0"/>
          </a:p>
        </p:txBody>
      </p:sp>
      <p:sp>
        <p:nvSpPr>
          <p:cNvPr id="5" name="Text Placeholder 4">
            <a:extLst>
              <a:ext uri="{FF2B5EF4-FFF2-40B4-BE49-F238E27FC236}">
                <a16:creationId xmlns:a16="http://schemas.microsoft.com/office/drawing/2014/main" id="{F176C641-CC00-2834-A23A-EDF8B374CB1D}"/>
              </a:ext>
            </a:extLst>
          </p:cNvPr>
          <p:cNvSpPr>
            <a:spLocks noGrp="1"/>
          </p:cNvSpPr>
          <p:nvPr>
            <p:ph type="body" sz="quarter" idx="3"/>
          </p:nvPr>
        </p:nvSpPr>
        <p:spPr>
          <a:xfrm>
            <a:off x="6096000" y="1612642"/>
            <a:ext cx="5183188" cy="823912"/>
          </a:xfrm>
        </p:spPr>
        <p:txBody>
          <a:bodyPr/>
          <a:lstStyle/>
          <a:p>
            <a:r>
              <a:rPr lang="en-US" dirty="0"/>
              <a:t>Employer resistance  </a:t>
            </a:r>
          </a:p>
        </p:txBody>
      </p:sp>
      <p:sp>
        <p:nvSpPr>
          <p:cNvPr id="6" name="Content Placeholder 5">
            <a:extLst>
              <a:ext uri="{FF2B5EF4-FFF2-40B4-BE49-F238E27FC236}">
                <a16:creationId xmlns:a16="http://schemas.microsoft.com/office/drawing/2014/main" id="{3A1D2083-BB41-4326-2DC9-08983D00B795}"/>
              </a:ext>
            </a:extLst>
          </p:cNvPr>
          <p:cNvSpPr>
            <a:spLocks noGrp="1"/>
          </p:cNvSpPr>
          <p:nvPr>
            <p:ph sz="quarter" idx="4"/>
          </p:nvPr>
        </p:nvSpPr>
        <p:spPr>
          <a:xfrm>
            <a:off x="6172200" y="2829169"/>
            <a:ext cx="5183188" cy="3012831"/>
          </a:xfrm>
        </p:spPr>
        <p:txBody>
          <a:bodyPr>
            <a:normAutofit fontScale="62500" lnSpcReduction="20000"/>
          </a:bodyPr>
          <a:lstStyle/>
          <a:p>
            <a:r>
              <a:rPr lang="en-US" dirty="0"/>
              <a:t>Employers don’t want to have DOL rules to implement a formal training program.</a:t>
            </a:r>
          </a:p>
          <a:p>
            <a:r>
              <a:rPr lang="en-US" dirty="0"/>
              <a:t>They don’t like the eligibility criteria and hoops that job seekers have to go through to get any funding to assist with hiring/training. (WIOA)</a:t>
            </a:r>
          </a:p>
          <a:p>
            <a:r>
              <a:rPr lang="en-US" dirty="0"/>
              <a:t>Employers don’t like the government involvement and paperwork even when the ATR and Apprenticeship Specialists help reduce most of it.</a:t>
            </a:r>
          </a:p>
          <a:p>
            <a:r>
              <a:rPr lang="en-US" dirty="0"/>
              <a:t>They don’t like the mandatory classroom training—we explain that it is easier and they are probably already doing most of it—but they don’t like it being mandatory and monitored in anyway.</a:t>
            </a:r>
          </a:p>
        </p:txBody>
      </p:sp>
    </p:spTree>
    <p:extLst>
      <p:ext uri="{BB962C8B-B14F-4D97-AF65-F5344CB8AC3E}">
        <p14:creationId xmlns:p14="http://schemas.microsoft.com/office/powerpoint/2010/main" val="111587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6D23B-8301-3A6A-834D-C0302CDFDE07}"/>
              </a:ext>
            </a:extLst>
          </p:cNvPr>
          <p:cNvSpPr>
            <a:spLocks noGrp="1"/>
          </p:cNvSpPr>
          <p:nvPr>
            <p:ph type="title"/>
          </p:nvPr>
        </p:nvSpPr>
        <p:spPr/>
        <p:txBody>
          <a:bodyPr>
            <a:normAutofit fontScale="90000"/>
          </a:bodyPr>
          <a:lstStyle/>
          <a:p>
            <a:r>
              <a:rPr lang="en-US" dirty="0"/>
              <a:t>Contact information</a:t>
            </a:r>
          </a:p>
        </p:txBody>
      </p:sp>
      <p:sp>
        <p:nvSpPr>
          <p:cNvPr id="3" name="Content Placeholder 2">
            <a:extLst>
              <a:ext uri="{FF2B5EF4-FFF2-40B4-BE49-F238E27FC236}">
                <a16:creationId xmlns:a16="http://schemas.microsoft.com/office/drawing/2014/main" id="{F82C6D68-5C5E-1645-DFD0-DE0B9D885562}"/>
              </a:ext>
            </a:extLst>
          </p:cNvPr>
          <p:cNvSpPr>
            <a:spLocks noGrp="1"/>
          </p:cNvSpPr>
          <p:nvPr>
            <p:ph idx="1"/>
          </p:nvPr>
        </p:nvSpPr>
        <p:spPr>
          <a:xfrm>
            <a:off x="838201" y="1399602"/>
            <a:ext cx="5257800" cy="4058796"/>
          </a:xfrm>
        </p:spPr>
        <p:txBody>
          <a:bodyPr>
            <a:normAutofit fontScale="77500" lnSpcReduction="20000"/>
          </a:bodyPr>
          <a:lstStyle/>
          <a:p>
            <a:pPr marL="0" indent="0">
              <a:spcBef>
                <a:spcPts val="0"/>
              </a:spcBef>
              <a:buNone/>
            </a:pPr>
            <a:r>
              <a:rPr lang="en-US" sz="1400" b="0" i="0" u="none" strike="noStrike" baseline="0" dirty="0">
                <a:latin typeface="Century Schoolbook" panose="02040604050505020304" pitchFamily="18" charset="0"/>
              </a:rPr>
              <a:t>Bonita (Bonnie) Forker </a:t>
            </a:r>
          </a:p>
          <a:p>
            <a:pPr marL="0" indent="0">
              <a:spcBef>
                <a:spcPts val="0"/>
              </a:spcBef>
              <a:buNone/>
            </a:pPr>
            <a:r>
              <a:rPr lang="en-US" sz="1400" b="0" i="0" u="none" strike="noStrike" baseline="0" dirty="0">
                <a:latin typeface="Century Schoolbook" panose="02040604050505020304" pitchFamily="18" charset="0"/>
              </a:rPr>
              <a:t>Regional Apprenticeship Navigator, EDR 9</a:t>
            </a:r>
          </a:p>
          <a:p>
            <a:pPr marL="0" indent="0">
              <a:spcBef>
                <a:spcPts val="0"/>
              </a:spcBef>
              <a:buNone/>
            </a:pPr>
            <a:r>
              <a:rPr lang="en-US" sz="1400" b="0" i="0" u="none" strike="noStrike" baseline="0" dirty="0">
                <a:latin typeface="Century Schoolbook" panose="02040604050505020304" pitchFamily="18" charset="0"/>
              </a:rPr>
              <a:t>Business Services Team- St. Clair County IGD </a:t>
            </a:r>
          </a:p>
          <a:p>
            <a:pPr marL="0" indent="0">
              <a:spcBef>
                <a:spcPts val="0"/>
              </a:spcBef>
              <a:buNone/>
            </a:pPr>
            <a:r>
              <a:rPr lang="en-US" sz="1400" b="0" i="0" u="none" strike="noStrike" baseline="0" dirty="0">
                <a:latin typeface="Century Schoolbook" panose="02040604050505020304" pitchFamily="18" charset="0"/>
              </a:rPr>
              <a:t>19 Public Square, STE 200 </a:t>
            </a:r>
          </a:p>
          <a:p>
            <a:pPr marL="0" indent="0">
              <a:spcBef>
                <a:spcPts val="0"/>
              </a:spcBef>
              <a:buNone/>
            </a:pPr>
            <a:r>
              <a:rPr lang="en-US" sz="1400" b="0" i="0" u="none" strike="noStrike" baseline="0" dirty="0">
                <a:latin typeface="Century Schoolbook" panose="02040604050505020304" pitchFamily="18" charset="0"/>
              </a:rPr>
              <a:t>Belleville, IL 62220 </a:t>
            </a:r>
          </a:p>
          <a:p>
            <a:pPr marL="0" indent="0">
              <a:spcBef>
                <a:spcPts val="0"/>
              </a:spcBef>
              <a:buNone/>
            </a:pPr>
            <a:r>
              <a:rPr lang="en-US" sz="1400" b="0" i="0" u="none" strike="noStrike" baseline="0" dirty="0">
                <a:latin typeface="Century Schoolbook" panose="02040604050505020304" pitchFamily="18" charset="0"/>
              </a:rPr>
              <a:t>CELL: 618-631-5091 (text &amp; voice) OFFICE: 618-825-3270 </a:t>
            </a:r>
          </a:p>
          <a:p>
            <a:pPr marL="0" indent="0">
              <a:spcBef>
                <a:spcPts val="0"/>
              </a:spcBef>
              <a:buNone/>
            </a:pPr>
            <a:r>
              <a:rPr lang="fr-FR" sz="1400" b="0" i="0" u="none" strike="noStrike" baseline="0" dirty="0">
                <a:latin typeface="Century Schoolbook" panose="02040604050505020304" pitchFamily="18" charset="0"/>
              </a:rPr>
              <a:t>EMAIL: bonita.forker@co.st-clair.il.us </a:t>
            </a:r>
          </a:p>
          <a:p>
            <a:pPr marL="0" indent="0">
              <a:spcBef>
                <a:spcPts val="0"/>
              </a:spcBef>
              <a:buNone/>
            </a:pPr>
            <a:endParaRPr lang="fr-FR" sz="1400" b="0" i="0" u="none" strike="noStrike" baseline="0" dirty="0">
              <a:latin typeface="Century Schoolbook" panose="02040604050505020304" pitchFamily="18" charset="0"/>
            </a:endParaRPr>
          </a:p>
          <a:p>
            <a:pPr marL="0" indent="0">
              <a:spcBef>
                <a:spcPts val="0"/>
              </a:spcBef>
              <a:buNone/>
            </a:pPr>
            <a:r>
              <a:rPr lang="fr-FR" sz="1400" b="0" i="0" u="none" strike="noStrike" baseline="0" dirty="0">
                <a:latin typeface="Century Schoolbook" panose="02040604050505020304" pitchFamily="18" charset="0"/>
              </a:rPr>
              <a:t>Rebecca (</a:t>
            </a:r>
            <a:r>
              <a:rPr lang="en-US" sz="1400" b="0" i="0" u="none" strike="noStrike" baseline="0" dirty="0">
                <a:latin typeface="Century Schoolbook" panose="02040604050505020304" pitchFamily="18" charset="0"/>
              </a:rPr>
              <a:t>Becca) Ryan LWIA 22</a:t>
            </a:r>
          </a:p>
          <a:p>
            <a:pPr marL="0" indent="0">
              <a:spcBef>
                <a:spcPts val="0"/>
              </a:spcBef>
              <a:buNone/>
            </a:pPr>
            <a:r>
              <a:rPr lang="en-US" sz="1400" b="0" i="0" u="none" strike="noStrike" baseline="0" dirty="0">
                <a:latin typeface="Century Schoolbook" panose="02040604050505020304" pitchFamily="18" charset="0"/>
              </a:rPr>
              <a:t>Apprenticeship Grant Manager</a:t>
            </a:r>
          </a:p>
          <a:p>
            <a:pPr marL="0" indent="0">
              <a:spcBef>
                <a:spcPts val="0"/>
              </a:spcBef>
              <a:buNone/>
            </a:pPr>
            <a:r>
              <a:rPr lang="en-US" sz="1400" b="0" i="0" u="none" strike="noStrike" baseline="0" dirty="0">
                <a:latin typeface="Century Schoolbook" panose="02040604050505020304" pitchFamily="18" charset="0"/>
              </a:rPr>
              <a:t>Gateway Apprenticeship Hub</a:t>
            </a:r>
          </a:p>
          <a:p>
            <a:pPr marL="0" indent="0">
              <a:spcBef>
                <a:spcPts val="0"/>
              </a:spcBef>
              <a:buNone/>
            </a:pPr>
            <a:r>
              <a:rPr lang="en-US" sz="1400" b="0" i="0" u="none" strike="noStrike" baseline="0" dirty="0">
                <a:latin typeface="Century Schoolbook" panose="02040604050505020304" pitchFamily="18" charset="0"/>
              </a:rPr>
              <a:t>Madison County Employment &amp; Training Department</a:t>
            </a:r>
          </a:p>
          <a:p>
            <a:pPr marL="0" indent="0">
              <a:spcBef>
                <a:spcPts val="0"/>
              </a:spcBef>
              <a:buNone/>
            </a:pPr>
            <a:r>
              <a:rPr lang="en-US" sz="1400" b="0" i="0" u="none" strike="noStrike" baseline="0" dirty="0">
                <a:latin typeface="Century Schoolbook" panose="02040604050505020304" pitchFamily="18" charset="0"/>
              </a:rPr>
              <a:t>101 East Edwardsville Road, Wood River, Illinois 62095-1332</a:t>
            </a:r>
          </a:p>
          <a:p>
            <a:pPr marL="0" indent="0">
              <a:spcBef>
                <a:spcPts val="0"/>
              </a:spcBef>
              <a:buNone/>
            </a:pPr>
            <a:r>
              <a:rPr lang="en-US" sz="1400" b="0" i="0" u="none" strike="noStrike" baseline="0" dirty="0">
                <a:latin typeface="Century Schoolbook" panose="02040604050505020304" pitchFamily="18" charset="0"/>
              </a:rPr>
              <a:t>Office (618)296-4456</a:t>
            </a:r>
          </a:p>
          <a:p>
            <a:pPr marL="0" indent="0">
              <a:spcBef>
                <a:spcPts val="0"/>
              </a:spcBef>
              <a:buNone/>
            </a:pPr>
            <a:r>
              <a:rPr lang="en-US" sz="1400" b="0" i="0" u="none" strike="noStrike" baseline="0" dirty="0">
                <a:latin typeface="Century Schoolbook" panose="02040604050505020304" pitchFamily="18" charset="0"/>
              </a:rPr>
              <a:t>Cell (309)265-8265</a:t>
            </a:r>
          </a:p>
          <a:p>
            <a:pPr marL="0" indent="0">
              <a:spcBef>
                <a:spcPts val="0"/>
              </a:spcBef>
              <a:buNone/>
            </a:pPr>
            <a:r>
              <a:rPr lang="es-ES" sz="1400" b="0" i="0" u="none" strike="noStrike" baseline="0" dirty="0">
                <a:latin typeface="Century Schoolbook" panose="02040604050505020304" pitchFamily="18" charset="0"/>
                <a:hlinkClick r:id="rId2"/>
              </a:rPr>
              <a:t>rrryan@madisoncountyil.gov</a:t>
            </a:r>
            <a:r>
              <a:rPr lang="es-ES" sz="1400" b="0" i="0" u="none" strike="noStrike" baseline="0" dirty="0">
                <a:latin typeface="Century Schoolbook" panose="02040604050505020304" pitchFamily="18" charset="0"/>
              </a:rPr>
              <a:t> </a:t>
            </a:r>
          </a:p>
          <a:p>
            <a:pPr marL="0" indent="0">
              <a:spcBef>
                <a:spcPts val="0"/>
              </a:spcBef>
              <a:buNone/>
            </a:pPr>
            <a:endParaRPr lang="fr-FR" sz="1400" b="0" i="0" u="none" strike="noStrike" baseline="0" dirty="0">
              <a:latin typeface="Century Schoolbook" panose="02040604050505020304" pitchFamily="18" charset="0"/>
            </a:endParaRPr>
          </a:p>
          <a:p>
            <a:pPr marL="0" indent="0">
              <a:spcBef>
                <a:spcPts val="0"/>
              </a:spcBef>
              <a:buNone/>
            </a:pPr>
            <a:r>
              <a:rPr lang="fr-FR" sz="1400" b="0" i="0" u="none" strike="noStrike" baseline="0" dirty="0">
                <a:latin typeface="Century Schoolbook" panose="02040604050505020304" pitchFamily="18" charset="0"/>
              </a:rPr>
              <a:t>Abby Helms, Madison County LWIA 22</a:t>
            </a:r>
          </a:p>
          <a:p>
            <a:pPr marL="0" indent="0">
              <a:spcBef>
                <a:spcPts val="0"/>
              </a:spcBef>
              <a:buNone/>
            </a:pPr>
            <a:r>
              <a:rPr lang="en-US" sz="1400" b="0" i="0" u="none" strike="noStrike" baseline="0" dirty="0">
                <a:latin typeface="Century Schoolbook" panose="02040604050505020304" pitchFamily="18" charset="0"/>
              </a:rPr>
              <a:t>Gateway Apprenticeship Hub</a:t>
            </a:r>
          </a:p>
          <a:p>
            <a:pPr marL="0" indent="0">
              <a:spcBef>
                <a:spcPts val="0"/>
              </a:spcBef>
              <a:buNone/>
            </a:pPr>
            <a:r>
              <a:rPr lang="en-US" sz="1400" b="0" i="0" u="none" strike="noStrike" baseline="0" dirty="0">
                <a:latin typeface="Century Schoolbook" panose="02040604050505020304" pitchFamily="18" charset="0"/>
              </a:rPr>
              <a:t>Madison County Employment &amp; Training Department</a:t>
            </a:r>
          </a:p>
          <a:p>
            <a:pPr marL="0" indent="0">
              <a:spcBef>
                <a:spcPts val="0"/>
              </a:spcBef>
              <a:buNone/>
            </a:pPr>
            <a:r>
              <a:rPr lang="en-US" sz="1400" b="0" i="0" u="none" strike="noStrike" baseline="0" dirty="0">
                <a:latin typeface="Century Schoolbook" panose="02040604050505020304" pitchFamily="18" charset="0"/>
              </a:rPr>
              <a:t>101 East Edwardsville Road, Wood River, Illinois 62095-1332</a:t>
            </a:r>
          </a:p>
          <a:p>
            <a:pPr marL="0" indent="0">
              <a:spcBef>
                <a:spcPts val="0"/>
              </a:spcBef>
              <a:buNone/>
            </a:pPr>
            <a:r>
              <a:rPr lang="fr-FR" sz="1400" b="0" i="0" u="none" strike="noStrike" baseline="0" dirty="0">
                <a:latin typeface="Century Schoolbook" panose="02040604050505020304" pitchFamily="18" charset="0"/>
              </a:rPr>
              <a:t>Office (618)296-4992</a:t>
            </a:r>
          </a:p>
          <a:p>
            <a:pPr marL="0" indent="0">
              <a:spcBef>
                <a:spcPts val="0"/>
              </a:spcBef>
              <a:buNone/>
            </a:pPr>
            <a:r>
              <a:rPr lang="fr-FR" sz="1400" b="0" i="0" u="none" strike="noStrike" baseline="0" dirty="0" err="1">
                <a:latin typeface="Century Schoolbook" panose="02040604050505020304" pitchFamily="18" charset="0"/>
              </a:rPr>
              <a:t>Cell</a:t>
            </a:r>
            <a:r>
              <a:rPr lang="fr-FR" sz="1400" b="0" i="0" u="none" strike="noStrike" baseline="0" dirty="0">
                <a:latin typeface="Century Schoolbook" panose="02040604050505020304" pitchFamily="18" charset="0"/>
              </a:rPr>
              <a:t> (309)433-4859</a:t>
            </a:r>
          </a:p>
          <a:p>
            <a:pPr marL="0" indent="0">
              <a:spcBef>
                <a:spcPts val="0"/>
              </a:spcBef>
              <a:buNone/>
            </a:pPr>
            <a:r>
              <a:rPr lang="en-US" sz="1400" b="0" i="0" u="none" strike="noStrike" baseline="0" dirty="0">
                <a:latin typeface="Century Schoolbook" panose="02040604050505020304" pitchFamily="18" charset="0"/>
                <a:hlinkClick r:id="rId3"/>
              </a:rPr>
              <a:t>amhelms@madisoncountyil.gov</a:t>
            </a:r>
            <a:r>
              <a:rPr lang="en-US" sz="1400" b="0" i="0" u="none" strike="noStrike" baseline="0" dirty="0">
                <a:latin typeface="Century Schoolbook" panose="02040604050505020304" pitchFamily="18" charset="0"/>
              </a:rPr>
              <a:t> </a:t>
            </a:r>
            <a:endParaRPr lang="fr-FR" sz="1400" b="0" i="0" u="none" strike="noStrike" baseline="0" dirty="0">
              <a:latin typeface="Century Schoolbook" panose="02040604050505020304" pitchFamily="18" charset="0"/>
            </a:endParaRPr>
          </a:p>
          <a:p>
            <a:pPr marL="0" indent="0">
              <a:spcBef>
                <a:spcPts val="0"/>
              </a:spcBef>
              <a:buNone/>
            </a:pPr>
            <a:endParaRPr lang="fr-FR" sz="1400" b="0" i="0" u="none" strike="noStrike" baseline="0" dirty="0">
              <a:latin typeface="Century Schoolbook" panose="02040604050505020304" pitchFamily="18" charset="0"/>
            </a:endParaRPr>
          </a:p>
          <a:p>
            <a:pPr marL="0" indent="0">
              <a:spcBef>
                <a:spcPts val="0"/>
              </a:spcBef>
              <a:buNone/>
            </a:pPr>
            <a:endParaRPr lang="fr-FR" sz="1400" b="0" i="0" u="none" strike="noStrike" baseline="0" dirty="0">
              <a:latin typeface="Century Schoolbook" panose="02040604050505020304" pitchFamily="18" charset="0"/>
            </a:endParaRPr>
          </a:p>
          <a:p>
            <a:pPr marL="0" indent="0">
              <a:spcBef>
                <a:spcPts val="0"/>
              </a:spcBef>
              <a:buNone/>
            </a:pPr>
            <a:r>
              <a:rPr lang="en-US" sz="1400" b="0" i="0" u="none" strike="noStrike" baseline="0" dirty="0">
                <a:latin typeface="Century Schoolbook" panose="02040604050505020304" pitchFamily="18" charset="0"/>
              </a:rPr>
              <a:t>ATR: Bruce A. L. Hallam</a:t>
            </a:r>
          </a:p>
          <a:p>
            <a:pPr marL="0" indent="0">
              <a:spcBef>
                <a:spcPts val="0"/>
              </a:spcBef>
              <a:buNone/>
            </a:pPr>
            <a:r>
              <a:rPr lang="en-US" sz="1400" b="0" i="0" u="none" strike="noStrike" baseline="0" dirty="0">
                <a:latin typeface="Century Schoolbook" panose="02040604050505020304" pitchFamily="18" charset="0"/>
              </a:rPr>
              <a:t>Apprenticeship &amp; Training Representative</a:t>
            </a:r>
          </a:p>
          <a:p>
            <a:pPr marL="0" indent="0">
              <a:spcBef>
                <a:spcPts val="0"/>
              </a:spcBef>
              <a:buNone/>
            </a:pPr>
            <a:r>
              <a:rPr lang="en-US" sz="1400" b="0" i="0" u="none" strike="noStrike" baseline="0" dirty="0">
                <a:latin typeface="Century Schoolbook" panose="02040604050505020304" pitchFamily="18" charset="0"/>
              </a:rPr>
              <a:t>Employment and Training Administration (ETA)</a:t>
            </a:r>
          </a:p>
          <a:p>
            <a:pPr marL="0" indent="0">
              <a:spcBef>
                <a:spcPts val="0"/>
              </a:spcBef>
              <a:buNone/>
            </a:pPr>
            <a:r>
              <a:rPr lang="en-US" sz="1400" b="0" i="0" u="none" strike="noStrike" baseline="0" dirty="0">
                <a:latin typeface="Century Schoolbook" panose="02040604050505020304" pitchFamily="18" charset="0"/>
              </a:rPr>
              <a:t>Office of Apprenticeship</a:t>
            </a:r>
          </a:p>
          <a:p>
            <a:pPr marL="0" indent="0">
              <a:spcBef>
                <a:spcPts val="0"/>
              </a:spcBef>
              <a:buNone/>
            </a:pPr>
            <a:r>
              <a:rPr lang="en-US" sz="1400" b="0" i="0" u="none" strike="noStrike" baseline="0" dirty="0">
                <a:latin typeface="Century Schoolbook" panose="02040604050505020304" pitchFamily="18" charset="0"/>
              </a:rPr>
              <a:t>U.S. Department of Labor</a:t>
            </a:r>
          </a:p>
          <a:p>
            <a:pPr marL="0" indent="0">
              <a:spcBef>
                <a:spcPts val="0"/>
              </a:spcBef>
              <a:buNone/>
            </a:pPr>
            <a:r>
              <a:rPr lang="es-ES" sz="1400" b="0" i="0" u="none" strike="noStrike" baseline="0" dirty="0">
                <a:latin typeface="Century Schoolbook" panose="02040604050505020304" pitchFamily="18" charset="0"/>
                <a:hlinkClick r:id="rId4"/>
              </a:rPr>
              <a:t>Hallam.Bruce.AL@dol.gov</a:t>
            </a:r>
            <a:r>
              <a:rPr lang="es-ES" sz="1400" dirty="0">
                <a:latin typeface="Century Schoolbook" panose="02040604050505020304" pitchFamily="18" charset="0"/>
              </a:rPr>
              <a:t> </a:t>
            </a:r>
            <a:endParaRPr lang="en-US" sz="1400" b="0" i="0" u="none" strike="noStrike" baseline="0" dirty="0">
              <a:latin typeface="Century Schoolbook" panose="02040604050505020304" pitchFamily="18" charset="0"/>
            </a:endParaRPr>
          </a:p>
          <a:p>
            <a:pPr marL="0" indent="0">
              <a:spcBef>
                <a:spcPts val="0"/>
              </a:spcBef>
              <a:buNone/>
            </a:pPr>
            <a:r>
              <a:rPr lang="en-US" sz="1400" b="0" i="0" u="none" strike="noStrike" baseline="0" dirty="0">
                <a:latin typeface="Century Schoolbook" panose="02040604050505020304" pitchFamily="18" charset="0"/>
              </a:rPr>
              <a:t>217-693-8991</a:t>
            </a:r>
          </a:p>
          <a:p>
            <a:pPr marL="0" indent="0">
              <a:buNone/>
            </a:pPr>
            <a:endParaRPr lang="fr-FR" sz="1800" b="0" i="0" u="none" strike="noStrike" baseline="0" dirty="0">
              <a:latin typeface="Century Schoolbook" panose="02040604050505020304" pitchFamily="18" charset="0"/>
            </a:endParaRPr>
          </a:p>
        </p:txBody>
      </p:sp>
      <p:sp>
        <p:nvSpPr>
          <p:cNvPr id="6" name="Rectangle 5">
            <a:extLst>
              <a:ext uri="{FF2B5EF4-FFF2-40B4-BE49-F238E27FC236}">
                <a16:creationId xmlns:a16="http://schemas.microsoft.com/office/drawing/2014/main" id="{F433B9AD-7C17-3990-9F6D-CBE55B92F825}"/>
              </a:ext>
            </a:extLst>
          </p:cNvPr>
          <p:cNvSpPr/>
          <p:nvPr/>
        </p:nvSpPr>
        <p:spPr>
          <a:xfrm>
            <a:off x="6468011" y="2257887"/>
            <a:ext cx="4359142"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Questions????</a:t>
            </a:r>
          </a:p>
        </p:txBody>
      </p:sp>
    </p:spTree>
    <p:extLst>
      <p:ext uri="{BB962C8B-B14F-4D97-AF65-F5344CB8AC3E}">
        <p14:creationId xmlns:p14="http://schemas.microsoft.com/office/powerpoint/2010/main" val="3084958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Alternate Process 8">
            <a:extLst>
              <a:ext uri="{FF2B5EF4-FFF2-40B4-BE49-F238E27FC236}">
                <a16:creationId xmlns:a16="http://schemas.microsoft.com/office/drawing/2014/main" id="{172820A5-9DA3-A48F-52AF-1F93EFCBF67C}"/>
              </a:ext>
            </a:extLst>
          </p:cNvPr>
          <p:cNvSpPr/>
          <p:nvPr/>
        </p:nvSpPr>
        <p:spPr>
          <a:xfrm>
            <a:off x="3106950" y="1092832"/>
            <a:ext cx="8551650" cy="4672335"/>
          </a:xfrm>
          <a:prstGeom prst="flowChartAlternateProcess">
            <a:avLst/>
          </a:prstGeom>
          <a:noFill/>
          <a:ln w="57150" cmpd="thickThin">
            <a:solidFill>
              <a:schemeClr val="accent1">
                <a:lumMod val="75000"/>
              </a:schemeClr>
            </a:solidFill>
            <a:prstDash val="solid"/>
            <a:extLst>
              <a:ext uri="{C807C97D-BFC1-408E-A445-0C87EB9F89A2}">
                <ask:lineSketchStyleProps xmlns:ask="http://schemas.microsoft.com/office/drawing/2018/sketchyshapes" sd="1219033472">
                  <a:custGeom>
                    <a:avLst/>
                    <a:gdLst>
                      <a:gd name="connsiteX0" fmla="*/ 0 w 8919950"/>
                      <a:gd name="connsiteY0" fmla="*/ 778723 h 4672335"/>
                      <a:gd name="connsiteX1" fmla="*/ 778723 w 8919950"/>
                      <a:gd name="connsiteY1" fmla="*/ 0 h 4672335"/>
                      <a:gd name="connsiteX2" fmla="*/ 1492320 w 8919950"/>
                      <a:gd name="connsiteY2" fmla="*/ 0 h 4672335"/>
                      <a:gd name="connsiteX3" fmla="*/ 1985041 w 8919950"/>
                      <a:gd name="connsiteY3" fmla="*/ 0 h 4672335"/>
                      <a:gd name="connsiteX4" fmla="*/ 2404138 w 8919950"/>
                      <a:gd name="connsiteY4" fmla="*/ 0 h 4672335"/>
                      <a:gd name="connsiteX5" fmla="*/ 3044109 w 8919950"/>
                      <a:gd name="connsiteY5" fmla="*/ 0 h 4672335"/>
                      <a:gd name="connsiteX6" fmla="*/ 3536831 w 8919950"/>
                      <a:gd name="connsiteY6" fmla="*/ 0 h 4672335"/>
                      <a:gd name="connsiteX7" fmla="*/ 4250427 w 8919950"/>
                      <a:gd name="connsiteY7" fmla="*/ 0 h 4672335"/>
                      <a:gd name="connsiteX8" fmla="*/ 4669524 w 8919950"/>
                      <a:gd name="connsiteY8" fmla="*/ 0 h 4672335"/>
                      <a:gd name="connsiteX9" fmla="*/ 5383120 w 8919950"/>
                      <a:gd name="connsiteY9" fmla="*/ 0 h 4672335"/>
                      <a:gd name="connsiteX10" fmla="*/ 5728592 w 8919950"/>
                      <a:gd name="connsiteY10" fmla="*/ 0 h 4672335"/>
                      <a:gd name="connsiteX11" fmla="*/ 6294938 w 8919950"/>
                      <a:gd name="connsiteY11" fmla="*/ 0 h 4672335"/>
                      <a:gd name="connsiteX12" fmla="*/ 6861285 w 8919950"/>
                      <a:gd name="connsiteY12" fmla="*/ 0 h 4672335"/>
                      <a:gd name="connsiteX13" fmla="*/ 7354006 w 8919950"/>
                      <a:gd name="connsiteY13" fmla="*/ 0 h 4672335"/>
                      <a:gd name="connsiteX14" fmla="*/ 8141228 w 8919950"/>
                      <a:gd name="connsiteY14" fmla="*/ 0 h 4672335"/>
                      <a:gd name="connsiteX15" fmla="*/ 8919951 w 8919950"/>
                      <a:gd name="connsiteY15" fmla="*/ 778723 h 4672335"/>
                      <a:gd name="connsiteX16" fmla="*/ 8919950 w 8919950"/>
                      <a:gd name="connsiteY16" fmla="*/ 3893613 h 4672335"/>
                      <a:gd name="connsiteX17" fmla="*/ 8141227 w 8919950"/>
                      <a:gd name="connsiteY17" fmla="*/ 4672336 h 4672335"/>
                      <a:gd name="connsiteX18" fmla="*/ 7574881 w 8919950"/>
                      <a:gd name="connsiteY18" fmla="*/ 4672336 h 4672335"/>
                      <a:gd name="connsiteX19" fmla="*/ 7155784 w 8919950"/>
                      <a:gd name="connsiteY19" fmla="*/ 4672336 h 4672335"/>
                      <a:gd name="connsiteX20" fmla="*/ 6736688 w 8919950"/>
                      <a:gd name="connsiteY20" fmla="*/ 4672336 h 4672335"/>
                      <a:gd name="connsiteX21" fmla="*/ 6243966 w 8919950"/>
                      <a:gd name="connsiteY21" fmla="*/ 4672336 h 4672335"/>
                      <a:gd name="connsiteX22" fmla="*/ 5530370 w 8919950"/>
                      <a:gd name="connsiteY22" fmla="*/ 4672336 h 4672335"/>
                      <a:gd name="connsiteX23" fmla="*/ 4964023 w 8919950"/>
                      <a:gd name="connsiteY23" fmla="*/ 4672336 h 4672335"/>
                      <a:gd name="connsiteX24" fmla="*/ 4471302 w 8919950"/>
                      <a:gd name="connsiteY24" fmla="*/ 4672336 h 4672335"/>
                      <a:gd name="connsiteX25" fmla="*/ 4125831 w 8919950"/>
                      <a:gd name="connsiteY25" fmla="*/ 4672335 h 4672335"/>
                      <a:gd name="connsiteX26" fmla="*/ 3780359 w 8919950"/>
                      <a:gd name="connsiteY26" fmla="*/ 4672335 h 4672335"/>
                      <a:gd name="connsiteX27" fmla="*/ 3140388 w 8919950"/>
                      <a:gd name="connsiteY27" fmla="*/ 4672335 h 4672335"/>
                      <a:gd name="connsiteX28" fmla="*/ 2721291 w 8919950"/>
                      <a:gd name="connsiteY28" fmla="*/ 4672335 h 4672335"/>
                      <a:gd name="connsiteX29" fmla="*/ 2007695 w 8919950"/>
                      <a:gd name="connsiteY29" fmla="*/ 4672335 h 4672335"/>
                      <a:gd name="connsiteX30" fmla="*/ 1514973 w 8919950"/>
                      <a:gd name="connsiteY30" fmla="*/ 4672335 h 4672335"/>
                      <a:gd name="connsiteX31" fmla="*/ 778723 w 8919950"/>
                      <a:gd name="connsiteY31" fmla="*/ 4672335 h 4672335"/>
                      <a:gd name="connsiteX32" fmla="*/ 0 w 8919950"/>
                      <a:gd name="connsiteY32" fmla="*/ 3893612 h 4672335"/>
                      <a:gd name="connsiteX33" fmla="*/ 0 w 8919950"/>
                      <a:gd name="connsiteY33" fmla="*/ 3436762 h 4672335"/>
                      <a:gd name="connsiteX34" fmla="*/ 0 w 8919950"/>
                      <a:gd name="connsiteY34" fmla="*/ 2855316 h 4672335"/>
                      <a:gd name="connsiteX35" fmla="*/ 0 w 8919950"/>
                      <a:gd name="connsiteY35" fmla="*/ 2367316 h 4672335"/>
                      <a:gd name="connsiteX36" fmla="*/ 0 w 8919950"/>
                      <a:gd name="connsiteY36" fmla="*/ 1785870 h 4672335"/>
                      <a:gd name="connsiteX37" fmla="*/ 0 w 8919950"/>
                      <a:gd name="connsiteY37" fmla="*/ 1329020 h 4672335"/>
                      <a:gd name="connsiteX38" fmla="*/ 0 w 8919950"/>
                      <a:gd name="connsiteY38" fmla="*/ 778723 h 467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919950" h="4672335" extrusionOk="0">
                        <a:moveTo>
                          <a:pt x="0" y="778723"/>
                        </a:moveTo>
                        <a:cubicBezTo>
                          <a:pt x="-37807" y="325326"/>
                          <a:pt x="262774" y="32229"/>
                          <a:pt x="778723" y="0"/>
                        </a:cubicBezTo>
                        <a:cubicBezTo>
                          <a:pt x="950158" y="-47160"/>
                          <a:pt x="1277293" y="75503"/>
                          <a:pt x="1492320" y="0"/>
                        </a:cubicBezTo>
                        <a:cubicBezTo>
                          <a:pt x="1707347" y="-75503"/>
                          <a:pt x="1779172" y="8468"/>
                          <a:pt x="1985041" y="0"/>
                        </a:cubicBezTo>
                        <a:cubicBezTo>
                          <a:pt x="2190910" y="-8468"/>
                          <a:pt x="2197344" y="45727"/>
                          <a:pt x="2404138" y="0"/>
                        </a:cubicBezTo>
                        <a:cubicBezTo>
                          <a:pt x="2610932" y="-45727"/>
                          <a:pt x="2871400" y="42958"/>
                          <a:pt x="3044109" y="0"/>
                        </a:cubicBezTo>
                        <a:cubicBezTo>
                          <a:pt x="3216818" y="-42958"/>
                          <a:pt x="3318093" y="35500"/>
                          <a:pt x="3536831" y="0"/>
                        </a:cubicBezTo>
                        <a:cubicBezTo>
                          <a:pt x="3755569" y="-35500"/>
                          <a:pt x="3989087" y="49028"/>
                          <a:pt x="4250427" y="0"/>
                        </a:cubicBezTo>
                        <a:cubicBezTo>
                          <a:pt x="4511767" y="-49028"/>
                          <a:pt x="4522097" y="16323"/>
                          <a:pt x="4669524" y="0"/>
                        </a:cubicBezTo>
                        <a:cubicBezTo>
                          <a:pt x="4816951" y="-16323"/>
                          <a:pt x="5207704" y="76096"/>
                          <a:pt x="5383120" y="0"/>
                        </a:cubicBezTo>
                        <a:cubicBezTo>
                          <a:pt x="5558536" y="-76096"/>
                          <a:pt x="5623051" y="31015"/>
                          <a:pt x="5728592" y="0"/>
                        </a:cubicBezTo>
                        <a:cubicBezTo>
                          <a:pt x="5834133" y="-31015"/>
                          <a:pt x="6073241" y="5296"/>
                          <a:pt x="6294938" y="0"/>
                        </a:cubicBezTo>
                        <a:cubicBezTo>
                          <a:pt x="6516635" y="-5296"/>
                          <a:pt x="6683849" y="12602"/>
                          <a:pt x="6861285" y="0"/>
                        </a:cubicBezTo>
                        <a:cubicBezTo>
                          <a:pt x="7038721" y="-12602"/>
                          <a:pt x="7174694" y="18283"/>
                          <a:pt x="7354006" y="0"/>
                        </a:cubicBezTo>
                        <a:cubicBezTo>
                          <a:pt x="7533318" y="-18283"/>
                          <a:pt x="7978129" y="17041"/>
                          <a:pt x="8141228" y="0"/>
                        </a:cubicBezTo>
                        <a:cubicBezTo>
                          <a:pt x="8587895" y="-20595"/>
                          <a:pt x="8817532" y="309053"/>
                          <a:pt x="8919951" y="778723"/>
                        </a:cubicBezTo>
                        <a:cubicBezTo>
                          <a:pt x="8827373" y="1586151"/>
                          <a:pt x="8699672" y="2647775"/>
                          <a:pt x="8919950" y="3893613"/>
                        </a:cubicBezTo>
                        <a:cubicBezTo>
                          <a:pt x="8858728" y="4232170"/>
                          <a:pt x="8558344" y="4721122"/>
                          <a:pt x="8141227" y="4672336"/>
                        </a:cubicBezTo>
                        <a:cubicBezTo>
                          <a:pt x="7954697" y="4690623"/>
                          <a:pt x="7708359" y="4606562"/>
                          <a:pt x="7574881" y="4672336"/>
                        </a:cubicBezTo>
                        <a:cubicBezTo>
                          <a:pt x="7441403" y="4738110"/>
                          <a:pt x="7344246" y="4663278"/>
                          <a:pt x="7155784" y="4672336"/>
                        </a:cubicBezTo>
                        <a:cubicBezTo>
                          <a:pt x="6967322" y="4681394"/>
                          <a:pt x="6873753" y="4632585"/>
                          <a:pt x="6736688" y="4672336"/>
                        </a:cubicBezTo>
                        <a:cubicBezTo>
                          <a:pt x="6599623" y="4712087"/>
                          <a:pt x="6372265" y="4653998"/>
                          <a:pt x="6243966" y="4672336"/>
                        </a:cubicBezTo>
                        <a:cubicBezTo>
                          <a:pt x="6115667" y="4690674"/>
                          <a:pt x="5809135" y="4589170"/>
                          <a:pt x="5530370" y="4672336"/>
                        </a:cubicBezTo>
                        <a:cubicBezTo>
                          <a:pt x="5251605" y="4755502"/>
                          <a:pt x="5225585" y="4615928"/>
                          <a:pt x="4964023" y="4672336"/>
                        </a:cubicBezTo>
                        <a:cubicBezTo>
                          <a:pt x="4702461" y="4728744"/>
                          <a:pt x="4675310" y="4650004"/>
                          <a:pt x="4471302" y="4672336"/>
                        </a:cubicBezTo>
                        <a:cubicBezTo>
                          <a:pt x="4267294" y="4694668"/>
                          <a:pt x="4239197" y="4665255"/>
                          <a:pt x="4125831" y="4672335"/>
                        </a:cubicBezTo>
                        <a:cubicBezTo>
                          <a:pt x="4012465" y="4679416"/>
                          <a:pt x="3873480" y="4642047"/>
                          <a:pt x="3780359" y="4672335"/>
                        </a:cubicBezTo>
                        <a:cubicBezTo>
                          <a:pt x="3687238" y="4702623"/>
                          <a:pt x="3382845" y="4619901"/>
                          <a:pt x="3140388" y="4672335"/>
                        </a:cubicBezTo>
                        <a:cubicBezTo>
                          <a:pt x="2897931" y="4724769"/>
                          <a:pt x="2854409" y="4640298"/>
                          <a:pt x="2721291" y="4672335"/>
                        </a:cubicBezTo>
                        <a:cubicBezTo>
                          <a:pt x="2588173" y="4704372"/>
                          <a:pt x="2352170" y="4614254"/>
                          <a:pt x="2007695" y="4672335"/>
                        </a:cubicBezTo>
                        <a:cubicBezTo>
                          <a:pt x="1663220" y="4730416"/>
                          <a:pt x="1660442" y="4630361"/>
                          <a:pt x="1514973" y="4672335"/>
                        </a:cubicBezTo>
                        <a:cubicBezTo>
                          <a:pt x="1369504" y="4714309"/>
                          <a:pt x="1011490" y="4619214"/>
                          <a:pt x="778723" y="4672335"/>
                        </a:cubicBezTo>
                        <a:cubicBezTo>
                          <a:pt x="336155" y="4699066"/>
                          <a:pt x="72644" y="4236935"/>
                          <a:pt x="0" y="3893612"/>
                        </a:cubicBezTo>
                        <a:cubicBezTo>
                          <a:pt x="-43214" y="3682714"/>
                          <a:pt x="32403" y="3638499"/>
                          <a:pt x="0" y="3436762"/>
                        </a:cubicBezTo>
                        <a:cubicBezTo>
                          <a:pt x="-32403" y="3235025"/>
                          <a:pt x="64602" y="3113834"/>
                          <a:pt x="0" y="2855316"/>
                        </a:cubicBezTo>
                        <a:cubicBezTo>
                          <a:pt x="-64602" y="2596798"/>
                          <a:pt x="21871" y="2587785"/>
                          <a:pt x="0" y="2367316"/>
                        </a:cubicBezTo>
                        <a:cubicBezTo>
                          <a:pt x="-21871" y="2146847"/>
                          <a:pt x="23654" y="1937023"/>
                          <a:pt x="0" y="1785870"/>
                        </a:cubicBezTo>
                        <a:cubicBezTo>
                          <a:pt x="-23654" y="1634717"/>
                          <a:pt x="31057" y="1543639"/>
                          <a:pt x="0" y="1329020"/>
                        </a:cubicBezTo>
                        <a:cubicBezTo>
                          <a:pt x="-31057" y="1114401"/>
                          <a:pt x="47402" y="931714"/>
                          <a:pt x="0" y="778723"/>
                        </a:cubicBezTo>
                        <a:close/>
                      </a:path>
                    </a:pathLst>
                  </a:custGeom>
                  <ask:type>
                    <ask:lineSketchNone/>
                  </ask:type>
                </ask:lineSketchStyleProps>
              </a:ext>
            </a:extLst>
          </a:ln>
          <a:effectLst>
            <a:glow rad="635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ECB57D5-D55D-40D4-AAC9-B10515F5E504}"/>
              </a:ext>
            </a:extLst>
          </p:cNvPr>
          <p:cNvSpPr>
            <a:spLocks noGrp="1"/>
          </p:cNvSpPr>
          <p:nvPr>
            <p:ph idx="1"/>
          </p:nvPr>
        </p:nvSpPr>
        <p:spPr>
          <a:xfrm>
            <a:off x="3372966" y="1092832"/>
            <a:ext cx="8384343" cy="4545968"/>
          </a:xfrm>
          <a:ln w="38100">
            <a:noFill/>
          </a:ln>
          <a:scene3d>
            <a:camera prst="orthographicFront"/>
            <a:lightRig rig="threePt" dir="t"/>
          </a:scene3d>
          <a:sp3d>
            <a:bevelB w="114300" prst="hardEdge"/>
          </a:sp3d>
        </p:spPr>
        <p:txBody>
          <a:bodyPr>
            <a:noAutofit/>
          </a:bodyPr>
          <a:lstStyle/>
          <a:p>
            <a:pPr marL="0" marR="0" lvl="0" indent="0">
              <a:lnSpc>
                <a:spcPct val="107000"/>
              </a:lnSpc>
              <a:spcBef>
                <a:spcPts val="0"/>
              </a:spcBef>
              <a:spcAft>
                <a:spcPts val="800"/>
              </a:spcAft>
              <a:buNone/>
            </a:pPr>
            <a:endParaRPr lang="en-US" sz="1600" dirty="0">
              <a:effectLst/>
              <a:latin typeface="Century Schoolbook" panose="02040604050505020304" pitchFamily="18" charset="0"/>
              <a:ea typeface="Calibri" panose="020F0502020204030204" pitchFamily="34" charset="0"/>
              <a:cs typeface="Calibri" panose="020F0502020204030204" pitchFamily="34" charset="0"/>
            </a:endParaRPr>
          </a:p>
          <a:p>
            <a:pPr marL="0" marR="0" lvl="0" indent="0">
              <a:lnSpc>
                <a:spcPct val="107000"/>
              </a:lnSpc>
              <a:spcBef>
                <a:spcPts val="0"/>
              </a:spcBef>
              <a:spcAft>
                <a:spcPts val="800"/>
              </a:spcAft>
              <a:buNone/>
            </a:pPr>
            <a:r>
              <a:rPr lang="en-US" sz="1400" dirty="0">
                <a:effectLst/>
                <a:latin typeface="Century Schoolbook" panose="02040604050505020304" pitchFamily="18" charset="0"/>
                <a:ea typeface="Calibri" panose="020F0502020204030204" pitchFamily="34" charset="0"/>
                <a:cs typeface="Calibri" panose="020F0502020204030204" pitchFamily="34" charset="0"/>
              </a:rPr>
              <a:t>About myself:  Over 30 years of Workforce Development experience working with employers and job seekers who were incarcerated, coming out of incarceration, students and adults with disabilities, and youth in high school, adults and dislocated workers.</a:t>
            </a:r>
          </a:p>
          <a:p>
            <a:pPr marL="0" marR="0" lvl="0" indent="0">
              <a:lnSpc>
                <a:spcPct val="107000"/>
              </a:lnSpc>
              <a:spcBef>
                <a:spcPts val="0"/>
              </a:spcBef>
              <a:spcAft>
                <a:spcPts val="800"/>
              </a:spcAft>
              <a:buNone/>
            </a:pPr>
            <a:r>
              <a:rPr lang="en-US" sz="1400" dirty="0">
                <a:latin typeface="Century Schoolbook" panose="02040604050505020304" pitchFamily="18" charset="0"/>
                <a:ea typeface="Calibri" panose="020F0502020204030204" pitchFamily="34" charset="0"/>
                <a:cs typeface="Calibri" panose="020F0502020204030204" pitchFamily="34" charset="0"/>
              </a:rPr>
              <a:t>In the past I have been a job coach, a job developer, workshop facilitator, career planner, business rep and Business Service Team manager at two previous agencies.</a:t>
            </a:r>
          </a:p>
          <a:p>
            <a:pPr marL="0" marR="0" lvl="0" indent="0">
              <a:lnSpc>
                <a:spcPct val="107000"/>
              </a:lnSpc>
              <a:spcBef>
                <a:spcPts val="0"/>
              </a:spcBef>
              <a:spcAft>
                <a:spcPts val="800"/>
              </a:spcAft>
              <a:buNone/>
            </a:pPr>
            <a:r>
              <a:rPr lang="en-US" sz="1400" dirty="0">
                <a:latin typeface="Century Schoolbook" panose="02040604050505020304" pitchFamily="18" charset="0"/>
                <a:ea typeface="Calibri" panose="020F0502020204030204" pitchFamily="34" charset="0"/>
                <a:cs typeface="Calibri" panose="020F0502020204030204" pitchFamily="34" charset="0"/>
              </a:rPr>
              <a:t>In my current position I am a part of LWIA 24’s Business Services Team (1 of 2 people), Business Lead over our EDR 9 regional Business Services Team, Co-chair of our NEXUS Employers group, Vice President of our local Transition Planning Committee, WIOA Career Planner/case manager for On-the-Job Training participants. And part of our Rapid Response team.</a:t>
            </a:r>
            <a:endParaRPr lang="en-US" sz="1400" dirty="0">
              <a:effectLst/>
              <a:latin typeface="Century Schoolbook" panose="02040604050505020304" pitchFamily="18" charset="0"/>
              <a:ea typeface="Calibri" panose="020F0502020204030204" pitchFamily="34" charset="0"/>
              <a:cs typeface="Calibri" panose="020F0502020204030204" pitchFamily="34" charset="0"/>
            </a:endParaRPr>
          </a:p>
          <a:p>
            <a:pPr marL="0" marR="0" lvl="0" indent="0">
              <a:lnSpc>
                <a:spcPct val="107000"/>
              </a:lnSpc>
              <a:spcBef>
                <a:spcPts val="0"/>
              </a:spcBef>
              <a:spcAft>
                <a:spcPts val="800"/>
              </a:spcAft>
              <a:buNone/>
            </a:pPr>
            <a:r>
              <a:rPr lang="en-US" sz="1400" dirty="0">
                <a:effectLst/>
                <a:latin typeface="Century Schoolbook" panose="02040604050505020304" pitchFamily="18" charset="0"/>
                <a:ea typeface="Calibri" panose="020F0502020204030204" pitchFamily="34" charset="0"/>
                <a:cs typeface="Calibri" panose="020F0502020204030204" pitchFamily="34" charset="0"/>
              </a:rPr>
              <a:t>I cover 9 counties in the Metro East Area:</a:t>
            </a:r>
          </a:p>
          <a:p>
            <a:pPr marL="0" marR="0" lvl="0" indent="0">
              <a:lnSpc>
                <a:spcPct val="107000"/>
              </a:lnSpc>
              <a:spcBef>
                <a:spcPts val="0"/>
              </a:spcBef>
              <a:spcAft>
                <a:spcPts val="800"/>
              </a:spcAft>
              <a:buNone/>
            </a:pPr>
            <a:r>
              <a:rPr lang="en-US" sz="1400" dirty="0">
                <a:effectLst/>
                <a:latin typeface="Century Schoolbook" panose="02040604050505020304" pitchFamily="18" charset="0"/>
                <a:ea typeface="Calibri" panose="020F0502020204030204" pitchFamily="34" charset="0"/>
                <a:cs typeface="Calibri" panose="020F0502020204030204" pitchFamily="34" charset="0"/>
              </a:rPr>
              <a:t>Bond, Calhoun, Clinton, Jersey, Madison, Monroe, Randolph, St. Clair, and Washington Counties. We are located about 30 miles East of St. Louis City and most of our counties are rural.  We are regional Business Services Team partners with St. Louis City, St. Louis County, Jeff/Frank, and St. Charles Counties for multiple regional events assisting employers and job seekers with barriers as part of our NEXUS employer group.</a:t>
            </a:r>
            <a:endParaRPr lang="en-US" sz="1400" dirty="0">
              <a:solidFill>
                <a:schemeClr val="tx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3832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08980-3820-500E-8A40-A5BD8A04373B}"/>
              </a:ext>
            </a:extLst>
          </p:cNvPr>
          <p:cNvSpPr>
            <a:spLocks noGrp="1"/>
          </p:cNvSpPr>
          <p:nvPr>
            <p:ph type="title"/>
          </p:nvPr>
        </p:nvSpPr>
        <p:spPr>
          <a:xfrm>
            <a:off x="3211010" y="610865"/>
            <a:ext cx="7616143" cy="561049"/>
          </a:xfrm>
        </p:spPr>
        <p:txBody>
          <a:bodyPr anchor="ctr">
            <a:normAutofit/>
          </a:bodyPr>
          <a:lstStyle/>
          <a:p>
            <a:r>
              <a:rPr lang="en-US" sz="3400"/>
              <a:t>Let’s talk about Apprenticeships!</a:t>
            </a:r>
          </a:p>
        </p:txBody>
      </p:sp>
      <p:pic>
        <p:nvPicPr>
          <p:cNvPr id="3" name="Picture 2">
            <a:extLst>
              <a:ext uri="{FF2B5EF4-FFF2-40B4-BE49-F238E27FC236}">
                <a16:creationId xmlns:a16="http://schemas.microsoft.com/office/drawing/2014/main" id="{A0F664EC-A393-0DEA-43A4-7F94BD453269}"/>
              </a:ext>
            </a:extLst>
          </p:cNvPr>
          <p:cNvPicPr>
            <a:picLocks noChangeAspect="1"/>
          </p:cNvPicPr>
          <p:nvPr/>
        </p:nvPicPr>
        <p:blipFill>
          <a:blip r:embed="rId3"/>
          <a:srcRect r="29401" b="1"/>
          <a:stretch/>
        </p:blipFill>
        <p:spPr>
          <a:xfrm>
            <a:off x="838200" y="2118167"/>
            <a:ext cx="10515600" cy="4058796"/>
          </a:xfrm>
          <a:prstGeom prst="rect">
            <a:avLst/>
          </a:prstGeom>
          <a:noFill/>
        </p:spPr>
      </p:pic>
    </p:spTree>
    <p:extLst>
      <p:ext uri="{BB962C8B-B14F-4D97-AF65-F5344CB8AC3E}">
        <p14:creationId xmlns:p14="http://schemas.microsoft.com/office/powerpoint/2010/main" val="2910013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F9C55-BD57-45CC-BB1A-D8C696539854}"/>
              </a:ext>
            </a:extLst>
          </p:cNvPr>
          <p:cNvSpPr>
            <a:spLocks noGrp="1"/>
          </p:cNvSpPr>
          <p:nvPr>
            <p:ph type="title"/>
          </p:nvPr>
        </p:nvSpPr>
        <p:spPr>
          <a:xfrm>
            <a:off x="3211010" y="610865"/>
            <a:ext cx="7616143" cy="561049"/>
          </a:xfrm>
        </p:spPr>
        <p:txBody>
          <a:bodyPr anchor="ctr">
            <a:normAutofit/>
          </a:bodyPr>
          <a:lstStyle/>
          <a:p>
            <a:r>
              <a:rPr lang="en-US" sz="3400"/>
              <a:t>First the positives:</a:t>
            </a:r>
          </a:p>
        </p:txBody>
      </p:sp>
      <p:graphicFrame>
        <p:nvGraphicFramePr>
          <p:cNvPr id="5" name="Content Placeholder 2">
            <a:extLst>
              <a:ext uri="{FF2B5EF4-FFF2-40B4-BE49-F238E27FC236}">
                <a16:creationId xmlns:a16="http://schemas.microsoft.com/office/drawing/2014/main" id="{B1031624-C9E4-5D5C-3224-53C68CE3DD8A}"/>
              </a:ext>
            </a:extLst>
          </p:cNvPr>
          <p:cNvGraphicFramePr>
            <a:graphicFrameLocks noGrp="1"/>
          </p:cNvGraphicFramePr>
          <p:nvPr>
            <p:ph idx="1"/>
            <p:extLst>
              <p:ext uri="{D42A27DB-BD31-4B8C-83A1-F6EECF244321}">
                <p14:modId xmlns:p14="http://schemas.microsoft.com/office/powerpoint/2010/main" val="74252274"/>
              </p:ext>
            </p:extLst>
          </p:nvPr>
        </p:nvGraphicFramePr>
        <p:xfrm>
          <a:off x="838200" y="2118167"/>
          <a:ext cx="10515600" cy="40587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5195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E60D6-869D-990A-6E37-33ADB390B0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C22E37-431B-0E10-F546-0824B6A016C0}"/>
              </a:ext>
            </a:extLst>
          </p:cNvPr>
          <p:cNvSpPr>
            <a:spLocks noGrp="1"/>
          </p:cNvSpPr>
          <p:nvPr>
            <p:ph type="title"/>
          </p:nvPr>
        </p:nvSpPr>
        <p:spPr/>
        <p:txBody>
          <a:bodyPr>
            <a:noAutofit/>
          </a:bodyPr>
          <a:lstStyle/>
          <a:p>
            <a:r>
              <a:rPr lang="en-US" sz="3200" dirty="0">
                <a:latin typeface="+mn-lt"/>
              </a:rPr>
              <a:t>LWIA 22 Apprenticeships Continued</a:t>
            </a:r>
          </a:p>
        </p:txBody>
      </p:sp>
      <p:sp>
        <p:nvSpPr>
          <p:cNvPr id="3" name="Content Placeholder 2">
            <a:extLst>
              <a:ext uri="{FF2B5EF4-FFF2-40B4-BE49-F238E27FC236}">
                <a16:creationId xmlns:a16="http://schemas.microsoft.com/office/drawing/2014/main" id="{FADE9C77-5035-686C-DDCF-134A3C3DF7B2}"/>
              </a:ext>
            </a:extLst>
          </p:cNvPr>
          <p:cNvSpPr>
            <a:spLocks noGrp="1"/>
          </p:cNvSpPr>
          <p:nvPr>
            <p:ph idx="1"/>
          </p:nvPr>
        </p:nvSpPr>
        <p:spPr>
          <a:xfrm>
            <a:off x="838200" y="1309255"/>
            <a:ext cx="10769600" cy="5174671"/>
          </a:xfrm>
        </p:spPr>
        <p:txBody>
          <a:bodyPr>
            <a:normAutofit/>
          </a:bodyPr>
          <a:lstStyle/>
          <a:p>
            <a:pPr marL="0" indent="0">
              <a:buNone/>
            </a:pPr>
            <a:r>
              <a:rPr lang="en-US" sz="1800" b="0" i="0" dirty="0">
                <a:solidFill>
                  <a:schemeClr val="tx1"/>
                </a:solidFill>
                <a:effectLst/>
                <a:latin typeface="proximanova"/>
              </a:rPr>
              <a:t>The Madison County Employment and Training apprenticeship program started in January 2022 and has grown to work with four high schools and five employers. (Thanks to Kayla Boesing for supplying the updates)!</a:t>
            </a:r>
          </a:p>
          <a:p>
            <a:pPr marL="0" indent="0">
              <a:buNone/>
            </a:pPr>
            <a:endParaRPr lang="en-US" sz="1800" dirty="0">
              <a:solidFill>
                <a:schemeClr val="tx1"/>
              </a:solidFill>
              <a:latin typeface="proximanova"/>
            </a:endParaRPr>
          </a:p>
          <a:p>
            <a:pPr marL="0" indent="0">
              <a:buNone/>
            </a:pPr>
            <a:endParaRPr lang="en-US" sz="1800" b="0" i="0" dirty="0">
              <a:solidFill>
                <a:schemeClr val="tx1"/>
              </a:solidFill>
              <a:effectLst/>
              <a:latin typeface="proximanova"/>
            </a:endParaRPr>
          </a:p>
          <a:p>
            <a:pPr marL="0" indent="0">
              <a:buNone/>
            </a:pPr>
            <a:endParaRPr lang="en-US" sz="1800" dirty="0">
              <a:solidFill>
                <a:schemeClr val="tx1"/>
              </a:solidFill>
            </a:endParaRPr>
          </a:p>
        </p:txBody>
      </p:sp>
      <p:pic>
        <p:nvPicPr>
          <p:cNvPr id="5" name="Picture 4">
            <a:extLst>
              <a:ext uri="{FF2B5EF4-FFF2-40B4-BE49-F238E27FC236}">
                <a16:creationId xmlns:a16="http://schemas.microsoft.com/office/drawing/2014/main" id="{06AA7510-4741-3DE1-7D9F-A34E9740C7D8}"/>
              </a:ext>
            </a:extLst>
          </p:cNvPr>
          <p:cNvPicPr>
            <a:picLocks noChangeAspect="1"/>
          </p:cNvPicPr>
          <p:nvPr/>
        </p:nvPicPr>
        <p:blipFill>
          <a:blip r:embed="rId3"/>
          <a:stretch>
            <a:fillRect/>
          </a:stretch>
        </p:blipFill>
        <p:spPr>
          <a:xfrm>
            <a:off x="838200" y="1974273"/>
            <a:ext cx="9043555" cy="4646994"/>
          </a:xfrm>
          <a:prstGeom prst="rect">
            <a:avLst/>
          </a:prstGeom>
        </p:spPr>
      </p:pic>
    </p:spTree>
    <p:extLst>
      <p:ext uri="{BB962C8B-B14F-4D97-AF65-F5344CB8AC3E}">
        <p14:creationId xmlns:p14="http://schemas.microsoft.com/office/powerpoint/2010/main" val="2835884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3A907-3FB5-CC6A-494E-F3D805627B5C}"/>
              </a:ext>
            </a:extLst>
          </p:cNvPr>
          <p:cNvSpPr>
            <a:spLocks noGrp="1"/>
          </p:cNvSpPr>
          <p:nvPr>
            <p:ph type="title"/>
          </p:nvPr>
        </p:nvSpPr>
        <p:spPr>
          <a:xfrm>
            <a:off x="1223434" y="1329269"/>
            <a:ext cx="8902700" cy="829732"/>
          </a:xfrm>
        </p:spPr>
        <p:txBody>
          <a:bodyPr>
            <a:normAutofit fontScale="90000"/>
          </a:bodyPr>
          <a:lstStyle/>
          <a:p>
            <a:pPr marL="228600" marR="0" lvl="0" indent="-228600" defTabSz="914400" rtl="0" eaLnBrk="1" fontAlgn="base" latinLnBrk="0" hangingPunct="1">
              <a:lnSpc>
                <a:spcPct val="120000"/>
              </a:lnSpc>
              <a:spcBef>
                <a:spcPts val="400"/>
              </a:spcBef>
              <a:spcAft>
                <a:spcPts val="400"/>
              </a:spcAft>
              <a:tabLst/>
              <a:defRPr/>
            </a:pPr>
            <a:r>
              <a:rPr lang="en-US" sz="2040" dirty="0">
                <a:latin typeface="Open Sans" panose="020B0606030504020204" pitchFamily="34" charset="0"/>
                <a:ea typeface="Open Sans" panose="020B0606030504020204" pitchFamily="34" charset="0"/>
                <a:cs typeface="Open Sans" panose="020B0606030504020204" pitchFamily="34" charset="0"/>
              </a:rPr>
              <a:t>Gateway Apprenticeship Hub- Becca Ryan, Abby Helms &amp; Tony Fuhrmann</a:t>
            </a:r>
            <a:br>
              <a:rPr lang="en-US" sz="2040" dirty="0">
                <a:latin typeface="Open Sans" panose="020B0606030504020204" pitchFamily="34" charset="0"/>
                <a:ea typeface="Open Sans" panose="020B0606030504020204" pitchFamily="34" charset="0"/>
                <a:cs typeface="Open Sans" panose="020B0606030504020204" pitchFamily="34" charset="0"/>
              </a:rPr>
            </a:br>
            <a:r>
              <a:rPr lang="en-US" sz="2040" dirty="0">
                <a:latin typeface="Open Sans" panose="020B0606030504020204" pitchFamily="34" charset="0"/>
                <a:ea typeface="Open Sans" panose="020B0606030504020204" pitchFamily="34" charset="0"/>
                <a:cs typeface="Open Sans" panose="020B0606030504020204" pitchFamily="34" charset="0"/>
              </a:rPr>
              <a:t>Madison County Employment &amp; Training – LWIA 22</a:t>
            </a:r>
            <a:endParaRPr lang="en-US" sz="2040" dirty="0"/>
          </a:p>
        </p:txBody>
      </p:sp>
      <p:sp>
        <p:nvSpPr>
          <p:cNvPr id="3" name="TextBox 2">
            <a:extLst>
              <a:ext uri="{FF2B5EF4-FFF2-40B4-BE49-F238E27FC236}">
                <a16:creationId xmlns:a16="http://schemas.microsoft.com/office/drawing/2014/main" id="{7D578BEC-E21F-C3E2-E252-985B37FA466E}"/>
              </a:ext>
            </a:extLst>
          </p:cNvPr>
          <p:cNvSpPr txBox="1"/>
          <p:nvPr/>
        </p:nvSpPr>
        <p:spPr>
          <a:xfrm>
            <a:off x="999067" y="2142068"/>
            <a:ext cx="10134600" cy="4566250"/>
          </a:xfrm>
          <a:prstGeom prst="rect">
            <a:avLst/>
          </a:prstGeom>
          <a:noFill/>
        </p:spPr>
        <p:txBody>
          <a:bodyPr wrap="square" rtlCol="0">
            <a:spAutoFit/>
          </a:bodyPr>
          <a:lstStyle/>
          <a:p>
            <a:pPr marL="228600" marR="0" lvl="0" indent="-228600" algn="l" defTabSz="914400" rtl="0" eaLnBrk="1" fontAlgn="base" latinLnBrk="0" hangingPunct="1">
              <a:lnSpc>
                <a:spcPct val="120000"/>
              </a:lnSpc>
              <a:spcBef>
                <a:spcPts val="400"/>
              </a:spcBef>
              <a:spcAft>
                <a:spcPts val="400"/>
              </a:spcAft>
              <a:buClrTx/>
              <a:buSzTx/>
              <a:buFont typeface="Arial" panose="020B0604020202020204" pitchFamily="34" charset="0"/>
              <a:buNone/>
              <a:tabLst/>
              <a:defRPr/>
            </a:pPr>
            <a:r>
              <a:rPr kumimoji="0" lang="en-US" sz="1500" b="0" i="0" u="none" strike="noStrike" kern="1200" cap="none" spc="0" normalizeH="0" baseline="0" noProof="0">
                <a:ln>
                  <a:noFill/>
                </a:ln>
                <a:solidFill>
                  <a:prstClr val="black"/>
                </a:solidFill>
                <a:effectLst/>
                <a:uLnTx/>
                <a:uFillTx/>
                <a:latin typeface="Open Sans" panose="020B0606030504020204" pitchFamily="34" charset="0"/>
                <a:ea typeface="+mn-ea"/>
                <a:cs typeface="+mn-cs"/>
              </a:rPr>
              <a:t>Funding is sourced from the U.S. Department of Labor’s Apprenticeship Building America program. Madison County Employment and Training was a recipient of this grant starting in the fall of 2022 and founded the Gateway Apprenticeship Hub. The Hub aims to create a varied and skilled workforce in the St. Louis region and southern Illinois, including 18 Illinois counties and 5 Missouri counties.</a:t>
            </a:r>
          </a:p>
          <a:p>
            <a:pPr marL="228600" marR="0" lvl="0" indent="-228600" algn="l" defTabSz="914400" rtl="0" eaLnBrk="1" fontAlgn="base" latinLnBrk="0" hangingPunct="1">
              <a:lnSpc>
                <a:spcPct val="120000"/>
              </a:lnSpc>
              <a:spcBef>
                <a:spcPts val="400"/>
              </a:spcBef>
              <a:spcAft>
                <a:spcPts val="400"/>
              </a:spcAft>
              <a:buClrTx/>
              <a:buSzTx/>
              <a:buFont typeface="Arial" panose="020B0604020202020204" pitchFamily="34" charset="0"/>
              <a:buNone/>
              <a:tabLst/>
              <a:defRPr/>
            </a:pPr>
            <a:r>
              <a:rPr kumimoji="0" lang="en-US" sz="1500" b="0" i="0" u="none" strike="noStrike" kern="1200" cap="none" spc="0" normalizeH="0" baseline="0" noProof="0">
                <a:ln>
                  <a:noFill/>
                </a:ln>
                <a:solidFill>
                  <a:prstClr val="black"/>
                </a:solidFill>
                <a:effectLst/>
                <a:uLnTx/>
                <a:uFillTx/>
                <a:latin typeface="Open Sans" panose="020B0606030504020204" pitchFamily="34" charset="0"/>
                <a:ea typeface="+mn-ea"/>
                <a:cs typeface="+mn-cs"/>
              </a:rPr>
              <a:t>Goal of 750 apprentices by June 2026</a:t>
            </a:r>
          </a:p>
          <a:p>
            <a:pPr marL="228600" marR="0" lvl="0" indent="-228600" algn="l" defTabSz="914400" rtl="0" eaLnBrk="1" fontAlgn="base" latinLnBrk="0" hangingPunct="1">
              <a:lnSpc>
                <a:spcPct val="120000"/>
              </a:lnSpc>
              <a:spcBef>
                <a:spcPts val="400"/>
              </a:spcBef>
              <a:spcAft>
                <a:spcPts val="400"/>
              </a:spcAft>
              <a:buClrTx/>
              <a:buSzTx/>
              <a:buFont typeface="Arial" panose="020B0604020202020204" pitchFamily="34" charset="0"/>
              <a:buNone/>
              <a:tabLst/>
              <a:defRPr/>
            </a:pPr>
            <a:r>
              <a:rPr kumimoji="0" lang="en-US" sz="1500" b="0" i="0" u="none" strike="noStrike" kern="1200" cap="none" spc="0" normalizeH="0" baseline="0" noProof="0">
                <a:ln>
                  <a:noFill/>
                </a:ln>
                <a:solidFill>
                  <a:prstClr val="black"/>
                </a:solidFill>
                <a:effectLst/>
                <a:uLnTx/>
                <a:uFillTx/>
                <a:latin typeface="Open Sans" panose="020B0606030504020204" pitchFamily="34" charset="0"/>
                <a:ea typeface="+mn-ea"/>
                <a:cs typeface="+mn-cs"/>
              </a:rPr>
              <a:t>Funding is available for pre-apprenticeships and employer incentives for apprenticeships within the education, healthcare or bioscience industries</a:t>
            </a:r>
          </a:p>
          <a:p>
            <a:pPr marL="228600" marR="0" lvl="0" indent="-228600" algn="l" defTabSz="914400" rtl="0" eaLnBrk="1" fontAlgn="base" latinLnBrk="0" hangingPunct="1">
              <a:lnSpc>
                <a:spcPct val="120000"/>
              </a:lnSpc>
              <a:spcBef>
                <a:spcPts val="400"/>
              </a:spcBef>
              <a:spcAft>
                <a:spcPts val="400"/>
              </a:spcAft>
              <a:buClrTx/>
              <a:buSzTx/>
              <a:buFont typeface="Arial" panose="020B0604020202020204" pitchFamily="34" charset="0"/>
              <a:buNone/>
              <a:tabLst/>
              <a:defRPr/>
            </a:pPr>
            <a:r>
              <a:rPr kumimoji="0" lang="en-US" sz="1500" b="0" i="0" u="none" strike="noStrike" kern="1200" cap="none" spc="0" normalizeH="0" baseline="0" noProof="0">
                <a:ln>
                  <a:noFill/>
                </a:ln>
                <a:solidFill>
                  <a:prstClr val="black"/>
                </a:solidFill>
                <a:effectLst/>
                <a:uLnTx/>
                <a:uFillTx/>
                <a:latin typeface="Open Sans" panose="020B0606030504020204" pitchFamily="34" charset="0"/>
                <a:ea typeface="+mn-ea"/>
                <a:cs typeface="+mn-cs"/>
              </a:rPr>
              <a:t>Major project successes:</a:t>
            </a:r>
          </a:p>
          <a:p>
            <a:pPr marL="457200" marR="0" lvl="0" indent="0" algn="l" defTabSz="914400" rtl="0" eaLnBrk="1" fontAlgn="base" latinLnBrk="0" hangingPunct="1">
              <a:lnSpc>
                <a:spcPct val="120000"/>
              </a:lnSpc>
              <a:spcBef>
                <a:spcPts val="40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prstClr val="black"/>
                </a:solidFill>
                <a:effectLst/>
                <a:uLnTx/>
                <a:uFillTx/>
                <a:latin typeface="Open Sans" panose="020B0606030504020204" pitchFamily="34" charset="0"/>
                <a:ea typeface="+mn-ea"/>
                <a:cs typeface="+mn-cs"/>
              </a:rPr>
              <a:t>	First teacher apprenticeship program in the state of Illinois – McKendree University</a:t>
            </a:r>
          </a:p>
          <a:p>
            <a:pPr marL="914400" marR="0" lvl="0" indent="-457200" algn="l" defTabSz="914400" rtl="0" eaLnBrk="1" fontAlgn="base" latinLnBrk="0" hangingPunct="1">
              <a:lnSpc>
                <a:spcPct val="120000"/>
              </a:lnSpc>
              <a:spcBef>
                <a:spcPts val="40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prstClr val="black"/>
                </a:solidFill>
                <a:effectLst/>
                <a:uLnTx/>
                <a:uFillTx/>
                <a:latin typeface="Open Sans" panose="020B0606030504020204" pitchFamily="34" charset="0"/>
                <a:ea typeface="+mn-ea"/>
                <a:cs typeface="+mn-cs"/>
              </a:rPr>
              <a:t>Over 420 apprentices registered since January 2023</a:t>
            </a:r>
          </a:p>
          <a:p>
            <a:pPr marL="914400" marR="0" lvl="0" indent="-457200" algn="l" defTabSz="914400" rtl="0" eaLnBrk="1" fontAlgn="base" latinLnBrk="0" hangingPunct="1">
              <a:lnSpc>
                <a:spcPct val="120000"/>
              </a:lnSpc>
              <a:spcBef>
                <a:spcPts val="40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prstClr val="black"/>
                </a:solidFill>
                <a:effectLst/>
                <a:uLnTx/>
                <a:uFillTx/>
                <a:latin typeface="Open Sans" panose="020B0606030504020204" pitchFamily="34" charset="0"/>
                <a:ea typeface="+mn-ea"/>
                <a:cs typeface="+mn-cs"/>
              </a:rPr>
              <a:t>77% of apprentices are female</a:t>
            </a:r>
          </a:p>
          <a:p>
            <a:pPr marL="914400" marR="0" lvl="0" indent="-457200" algn="l" defTabSz="914400" rtl="0" eaLnBrk="1" fontAlgn="base" latinLnBrk="0" hangingPunct="1">
              <a:lnSpc>
                <a:spcPct val="120000"/>
              </a:lnSpc>
              <a:spcBef>
                <a:spcPts val="40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prstClr val="black"/>
                </a:solidFill>
                <a:effectLst/>
                <a:uLnTx/>
                <a:uFillTx/>
                <a:latin typeface="Open Sans" panose="020B0606030504020204" pitchFamily="34" charset="0"/>
                <a:ea typeface="+mn-ea"/>
                <a:cs typeface="+mn-cs"/>
              </a:rPr>
              <a:t>60% of apprentices are Black/African-American</a:t>
            </a:r>
          </a:p>
          <a:p>
            <a:pPr marL="914400" marR="0" lvl="0" indent="-457200" algn="l" defTabSz="914400" rtl="0" eaLnBrk="1" fontAlgn="base" latinLnBrk="0" hangingPunct="1">
              <a:lnSpc>
                <a:spcPct val="120000"/>
              </a:lnSpc>
              <a:spcBef>
                <a:spcPts val="40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prstClr val="black"/>
                </a:solidFill>
                <a:effectLst/>
                <a:uLnTx/>
                <a:uFillTx/>
                <a:latin typeface="Open Sans" panose="020B0606030504020204" pitchFamily="34" charset="0"/>
                <a:ea typeface="+mn-ea"/>
                <a:cs typeface="+mn-cs"/>
              </a:rPr>
              <a:t>Numerous state and national presentations given to showcase models and provide technical assistance</a:t>
            </a:r>
            <a:endParaRPr kumimoji="0" lang="en-US" sz="15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endParaRPr>
          </a:p>
        </p:txBody>
      </p:sp>
    </p:spTree>
    <p:extLst>
      <p:ext uri="{BB962C8B-B14F-4D97-AF65-F5344CB8AC3E}">
        <p14:creationId xmlns:p14="http://schemas.microsoft.com/office/powerpoint/2010/main" val="4217404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B1594-6AC7-885D-23EC-78C03330AB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CEFCCD-B365-436F-1B9A-DA6ABD5A92A2}"/>
              </a:ext>
            </a:extLst>
          </p:cNvPr>
          <p:cNvSpPr>
            <a:spLocks noGrp="1"/>
          </p:cNvSpPr>
          <p:nvPr>
            <p:ph type="title"/>
          </p:nvPr>
        </p:nvSpPr>
        <p:spPr>
          <a:xfrm>
            <a:off x="1155700" y="1259830"/>
            <a:ext cx="8902700" cy="1136237"/>
          </a:xfrm>
        </p:spPr>
        <p:txBody>
          <a:bodyPr>
            <a:normAutofit/>
          </a:bodyPr>
          <a:lstStyle/>
          <a:p>
            <a:pPr>
              <a:lnSpc>
                <a:spcPct val="100000"/>
              </a:lnSpc>
              <a:spcBef>
                <a:spcPts val="0"/>
              </a:spcBef>
              <a:defRPr/>
            </a:pPr>
            <a:r>
              <a:rPr lang="en-US" sz="1400" dirty="0">
                <a:latin typeface="Open Sans" panose="020B0606030504020204" pitchFamily="34" charset="0"/>
              </a:rPr>
              <a:t>Programs Available Include:</a:t>
            </a:r>
            <a:br>
              <a:rPr lang="en-US" sz="1400" dirty="0">
                <a:latin typeface="Open Sans" panose="020B0606030504020204" pitchFamily="34" charset="0"/>
              </a:rPr>
            </a:br>
            <a:endParaRPr lang="en-US" sz="2200" dirty="0"/>
          </a:p>
        </p:txBody>
      </p:sp>
      <p:pic>
        <p:nvPicPr>
          <p:cNvPr id="4" name="Picture 3">
            <a:extLst>
              <a:ext uri="{FF2B5EF4-FFF2-40B4-BE49-F238E27FC236}">
                <a16:creationId xmlns:a16="http://schemas.microsoft.com/office/drawing/2014/main" id="{6FB8D404-7C21-070D-EBA1-2F1989DF6B19}"/>
              </a:ext>
            </a:extLst>
          </p:cNvPr>
          <p:cNvPicPr>
            <a:picLocks noChangeAspect="1"/>
          </p:cNvPicPr>
          <p:nvPr/>
        </p:nvPicPr>
        <p:blipFill>
          <a:blip r:embed="rId3"/>
          <a:stretch>
            <a:fillRect/>
          </a:stretch>
        </p:blipFill>
        <p:spPr>
          <a:xfrm>
            <a:off x="4724280" y="1106222"/>
            <a:ext cx="3546883" cy="5065978"/>
          </a:xfrm>
          <a:prstGeom prst="rect">
            <a:avLst/>
          </a:prstGeom>
        </p:spPr>
      </p:pic>
    </p:spTree>
    <p:extLst>
      <p:ext uri="{BB962C8B-B14F-4D97-AF65-F5344CB8AC3E}">
        <p14:creationId xmlns:p14="http://schemas.microsoft.com/office/powerpoint/2010/main" val="1537396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C55A8F-95AE-844C-A486-D1680414F945}"/>
              </a:ext>
            </a:extLst>
          </p:cNvPr>
          <p:cNvSpPr>
            <a:spLocks noGrp="1"/>
          </p:cNvSpPr>
          <p:nvPr>
            <p:ph idx="1"/>
          </p:nvPr>
        </p:nvSpPr>
        <p:spPr>
          <a:xfrm>
            <a:off x="648184" y="1447800"/>
            <a:ext cx="11162816" cy="4729163"/>
          </a:xfrm>
        </p:spPr>
        <p:txBody>
          <a:bodyPr>
            <a:normAutofit fontScale="40000" lnSpcReduction="20000"/>
          </a:bodyPr>
          <a:lstStyle/>
          <a:p>
            <a:pPr marL="0" indent="0">
              <a:spcAft>
                <a:spcPts val="600"/>
              </a:spcAft>
              <a:buNone/>
            </a:pPr>
            <a:r>
              <a:rPr lang="en-US" sz="4400" dirty="0">
                <a:solidFill>
                  <a:srgbClr val="222222"/>
                </a:solidFill>
                <a:effectLst/>
                <a:latin typeface="Appian Open Sans"/>
              </a:rPr>
              <a:t>(RYA) Midwest Career Source Vocational School (INTR) Healthcare Industry:</a:t>
            </a:r>
          </a:p>
          <a:p>
            <a:pPr marL="0" indent="0">
              <a:spcAft>
                <a:spcPts val="600"/>
              </a:spcAft>
              <a:buNone/>
            </a:pPr>
            <a:r>
              <a:rPr lang="en-US" sz="4400" dirty="0">
                <a:solidFill>
                  <a:srgbClr val="222222"/>
                </a:solidFill>
                <a:effectLst/>
                <a:latin typeface="Appian Open Sans"/>
              </a:rPr>
              <a:t>**Midwest Career Source is a private vocational school. MCS provides adult students for an evolving workplace, the opportunity to pursue career choices and to develop a variety of technical and workplace skills to transition into employment in preparation for life-long learning.  They strive to go above and beyond for their students no matter the challenge. Over the past 10 years, </a:t>
            </a:r>
            <a:r>
              <a:rPr lang="en-US" sz="4400" dirty="0">
                <a:solidFill>
                  <a:srgbClr val="222222"/>
                </a:solidFill>
                <a:latin typeface="Appian Open Sans"/>
              </a:rPr>
              <a:t>their </a:t>
            </a:r>
            <a:r>
              <a:rPr lang="en-US" sz="4400" dirty="0">
                <a:solidFill>
                  <a:srgbClr val="222222"/>
                </a:solidFill>
                <a:effectLst/>
                <a:latin typeface="Appian Open Sans"/>
              </a:rPr>
              <a:t>staff have helped more than 600 students improve their study habits, comprehension, and test-taking skills. </a:t>
            </a:r>
            <a:r>
              <a:rPr lang="en-US" sz="4400" dirty="0">
                <a:solidFill>
                  <a:srgbClr val="222222"/>
                </a:solidFill>
                <a:latin typeface="Appian Open Sans"/>
              </a:rPr>
              <a:t>Their tutors are available to assist with not only passing their assessments but also address test anxiety and how to improve study habits for future testing in the future.</a:t>
            </a:r>
          </a:p>
          <a:p>
            <a:pPr marL="0" indent="0">
              <a:spcAft>
                <a:spcPts val="600"/>
              </a:spcAft>
              <a:buNone/>
            </a:pPr>
            <a:r>
              <a:rPr lang="en-US" sz="4400" dirty="0">
                <a:solidFill>
                  <a:srgbClr val="222222"/>
                </a:solidFill>
                <a:effectLst/>
                <a:latin typeface="Appian Open Sans"/>
              </a:rPr>
              <a:t>As a result, these students have earned better test scores and grades, and grown in self-esteem and confidence.  MCS prepares students to earn a national certification through Pre-apprenticeship/job shadowing opportunities. Their Healthcare Pre-Apprenticeship model introduces students to the healthcare industry to determine their interest in the field. The program is focused on preparing individuals for entry into the healthcare careers that include Certified Nurse Assistant, Phlebotomist, Psychiatric Technician and Clinical Medical Assistant through job shadowing/internships. </a:t>
            </a:r>
          </a:p>
          <a:p>
            <a:pPr marL="0" indent="0">
              <a:spcAft>
                <a:spcPts val="600"/>
              </a:spcAft>
              <a:buNone/>
            </a:pPr>
            <a:r>
              <a:rPr lang="en-US" sz="4400" dirty="0">
                <a:solidFill>
                  <a:srgbClr val="222222"/>
                </a:solidFill>
                <a:latin typeface="Appian Open Sans"/>
              </a:rPr>
              <a:t>In the pre-apprenticeship and apprenticeship model, students are provided mentoring, counseling with an on-site psychologist (to address any trauma related issues that may be a barrier to employment), staff also assist with addressing transportation and childcare barriers as well.   MCS provides resources and referrals to agencies who would be able to assist with limiting or eliminating those barriers. </a:t>
            </a:r>
            <a:r>
              <a:rPr lang="en-US" sz="4400" dirty="0">
                <a:solidFill>
                  <a:srgbClr val="222222"/>
                </a:solidFill>
                <a:effectLst/>
                <a:latin typeface="Appian Open Sans"/>
              </a:rPr>
              <a:t>Students are placed at local hospitals, clinics, and assisted living facilities for their employment and hands on training.</a:t>
            </a:r>
          </a:p>
          <a:p>
            <a:pPr marL="0" indent="0">
              <a:spcAft>
                <a:spcPts val="600"/>
              </a:spcAft>
              <a:buNone/>
            </a:pPr>
            <a:r>
              <a:rPr lang="en-US" sz="4400" dirty="0">
                <a:solidFill>
                  <a:srgbClr val="222222"/>
                </a:solidFill>
                <a:effectLst/>
                <a:latin typeface="Appian Open Sans"/>
              </a:rPr>
              <a:t>**https://www.midwestcareersource.com/about</a:t>
            </a:r>
          </a:p>
          <a:p>
            <a:pPr marL="0" indent="0">
              <a:spcAft>
                <a:spcPts val="600"/>
              </a:spcAft>
              <a:buNone/>
            </a:pPr>
            <a:endParaRPr lang="en-US" sz="1800" b="0" i="0" u="none" strike="noStrike" dirty="0">
              <a:effectLst/>
              <a:latin typeface="Arial" panose="020B0604020202020204" pitchFamily="34" charset="0"/>
            </a:endParaRPr>
          </a:p>
          <a:p>
            <a:pPr marL="0" indent="0">
              <a:spcAft>
                <a:spcPts val="600"/>
              </a:spcAft>
              <a:buNone/>
            </a:pPr>
            <a:endParaRPr lang="en-US" sz="1800" b="0" i="0" dirty="0">
              <a:solidFill>
                <a:srgbClr val="222222"/>
              </a:solidFill>
              <a:effectLst/>
              <a:latin typeface="Appian Open Sans"/>
            </a:endParaRPr>
          </a:p>
          <a:p>
            <a:pPr marL="0" indent="0">
              <a:spcAft>
                <a:spcPts val="600"/>
              </a:spcAft>
              <a:buNone/>
            </a:pPr>
            <a:endParaRPr lang="en-US" sz="1800" dirty="0">
              <a:solidFill>
                <a:schemeClr val="tx1"/>
              </a:solidFill>
            </a:endParaRPr>
          </a:p>
        </p:txBody>
      </p:sp>
      <p:sp>
        <p:nvSpPr>
          <p:cNvPr id="2" name="Title 1">
            <a:extLst>
              <a:ext uri="{FF2B5EF4-FFF2-40B4-BE49-F238E27FC236}">
                <a16:creationId xmlns:a16="http://schemas.microsoft.com/office/drawing/2014/main" id="{EE738E1C-EE73-51BD-0AD4-ABD9B9C111CD}"/>
              </a:ext>
            </a:extLst>
          </p:cNvPr>
          <p:cNvSpPr>
            <a:spLocks noGrp="1"/>
          </p:cNvSpPr>
          <p:nvPr>
            <p:ph type="title"/>
          </p:nvPr>
        </p:nvSpPr>
        <p:spPr>
          <a:xfrm>
            <a:off x="2743200" y="822960"/>
            <a:ext cx="7897686" cy="446344"/>
          </a:xfrm>
        </p:spPr>
        <p:txBody>
          <a:bodyPr>
            <a:noAutofit/>
          </a:bodyPr>
          <a:lstStyle/>
          <a:p>
            <a:r>
              <a:rPr lang="en-US" dirty="0">
                <a:latin typeface="+mn-lt"/>
              </a:rPr>
              <a:t>  LWIA 24 Apprenticeships</a:t>
            </a:r>
          </a:p>
        </p:txBody>
      </p:sp>
    </p:spTree>
    <p:extLst>
      <p:ext uri="{BB962C8B-B14F-4D97-AF65-F5344CB8AC3E}">
        <p14:creationId xmlns:p14="http://schemas.microsoft.com/office/powerpoint/2010/main" val="3017168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831120" y="838200"/>
            <a:ext cx="7539670" cy="707886"/>
          </a:xfrm>
          <a:prstGeom prst="rect">
            <a:avLst/>
          </a:prstGeom>
        </p:spPr>
        <p:txBody>
          <a:bodyPr wrap="square">
            <a:spAutoFit/>
          </a:bodyPr>
          <a:lstStyle/>
          <a:p>
            <a:pPr algn="ctr"/>
            <a:r>
              <a:rPr lang="en-US" sz="4000" dirty="0">
                <a:solidFill>
                  <a:prstClr val="white"/>
                </a:solidFill>
              </a:rPr>
              <a:t>For More Information Contact</a:t>
            </a:r>
          </a:p>
        </p:txBody>
      </p:sp>
      <p:sp>
        <p:nvSpPr>
          <p:cNvPr id="5" name="Rectangle 4"/>
          <p:cNvSpPr/>
          <p:nvPr/>
        </p:nvSpPr>
        <p:spPr>
          <a:xfrm>
            <a:off x="3197342" y="3200401"/>
            <a:ext cx="4803659" cy="830997"/>
          </a:xfrm>
          <a:prstGeom prst="rect">
            <a:avLst/>
          </a:prstGeom>
        </p:spPr>
        <p:txBody>
          <a:bodyPr wrap="square">
            <a:spAutoFit/>
          </a:bodyPr>
          <a:lstStyle/>
          <a:p>
            <a:r>
              <a:rPr lang="en-US" sz="2400" dirty="0">
                <a:solidFill>
                  <a:prstClr val="white"/>
                </a:solidFill>
              </a:rPr>
              <a:t>John Barr</a:t>
            </a:r>
          </a:p>
          <a:p>
            <a:r>
              <a:rPr lang="en-US" sz="2400" dirty="0">
                <a:solidFill>
                  <a:prstClr val="white"/>
                </a:solidFill>
              </a:rPr>
              <a:t>John.W.Barr@Illinois.gov</a:t>
            </a:r>
          </a:p>
        </p:txBody>
      </p:sp>
      <p:sp>
        <p:nvSpPr>
          <p:cNvPr id="6" name="Rectangle 5"/>
          <p:cNvSpPr/>
          <p:nvPr/>
        </p:nvSpPr>
        <p:spPr>
          <a:xfrm>
            <a:off x="2470511" y="1896277"/>
            <a:ext cx="4956059" cy="830997"/>
          </a:xfrm>
          <a:prstGeom prst="rect">
            <a:avLst/>
          </a:prstGeom>
        </p:spPr>
        <p:txBody>
          <a:bodyPr wrap="square">
            <a:spAutoFit/>
          </a:bodyPr>
          <a:lstStyle/>
          <a:p>
            <a:r>
              <a:rPr lang="en-US" sz="2400" dirty="0">
                <a:solidFill>
                  <a:prstClr val="white"/>
                </a:solidFill>
              </a:rPr>
              <a:t>Charles Dooley</a:t>
            </a:r>
          </a:p>
          <a:p>
            <a:r>
              <a:rPr lang="en-US" sz="2400" dirty="0">
                <a:solidFill>
                  <a:prstClr val="white"/>
                </a:solidFill>
              </a:rPr>
              <a:t>Charles.Dooley@Illinois.gov</a:t>
            </a:r>
          </a:p>
        </p:txBody>
      </p:sp>
      <p:sp>
        <p:nvSpPr>
          <p:cNvPr id="7" name="Rectangle 6"/>
          <p:cNvSpPr/>
          <p:nvPr/>
        </p:nvSpPr>
        <p:spPr>
          <a:xfrm>
            <a:off x="3197342" y="4343401"/>
            <a:ext cx="5108459" cy="830997"/>
          </a:xfrm>
          <a:prstGeom prst="rect">
            <a:avLst/>
          </a:prstGeom>
        </p:spPr>
        <p:txBody>
          <a:bodyPr wrap="square">
            <a:spAutoFit/>
          </a:bodyPr>
          <a:lstStyle/>
          <a:p>
            <a:r>
              <a:rPr lang="en-US" sz="2400" dirty="0">
                <a:solidFill>
                  <a:prstClr val="white"/>
                </a:solidFill>
              </a:rPr>
              <a:t>Matthew Hillen</a:t>
            </a:r>
          </a:p>
          <a:p>
            <a:r>
              <a:rPr lang="en-US" sz="2400" dirty="0">
                <a:solidFill>
                  <a:prstClr val="white"/>
                </a:solidFill>
              </a:rPr>
              <a:t>Matthew.Hillen@Illinois.gov</a:t>
            </a:r>
          </a:p>
        </p:txBody>
      </p:sp>
      <p:sp>
        <p:nvSpPr>
          <p:cNvPr id="2" name="Title 1"/>
          <p:cNvSpPr>
            <a:spLocks noGrp="1"/>
          </p:cNvSpPr>
          <p:nvPr>
            <p:ph type="title"/>
          </p:nvPr>
        </p:nvSpPr>
        <p:spPr>
          <a:xfrm>
            <a:off x="3194412" y="796254"/>
            <a:ext cx="8354121" cy="561049"/>
          </a:xfrm>
        </p:spPr>
        <p:txBody>
          <a:bodyPr>
            <a:noAutofit/>
          </a:bodyPr>
          <a:lstStyle/>
          <a:p>
            <a:r>
              <a:rPr lang="en-US" dirty="0">
                <a:latin typeface="+mn-lt"/>
              </a:rPr>
              <a:t>LWIA 24 apprenticeship continued</a:t>
            </a:r>
          </a:p>
        </p:txBody>
      </p:sp>
      <p:sp>
        <p:nvSpPr>
          <p:cNvPr id="3" name="Content Placeholder 2"/>
          <p:cNvSpPr>
            <a:spLocks noGrp="1"/>
          </p:cNvSpPr>
          <p:nvPr>
            <p:ph idx="1"/>
          </p:nvPr>
        </p:nvSpPr>
        <p:spPr>
          <a:xfrm>
            <a:off x="838200" y="1896277"/>
            <a:ext cx="10515600" cy="4520377"/>
          </a:xfrm>
        </p:spPr>
        <p:txBody>
          <a:bodyPr>
            <a:normAutofit/>
          </a:bodyPr>
          <a:lstStyle/>
          <a:p>
            <a:pPr marL="0" indent="0">
              <a:buNone/>
            </a:pPr>
            <a:endParaRPr lang="en-US" sz="3200" dirty="0"/>
          </a:p>
          <a:p>
            <a:pPr marL="0" indent="0">
              <a:buNone/>
            </a:pPr>
            <a:endParaRPr lang="en-US" sz="3200" dirty="0"/>
          </a:p>
        </p:txBody>
      </p:sp>
      <p:sp>
        <p:nvSpPr>
          <p:cNvPr id="4" name="TextBox 3">
            <a:extLst>
              <a:ext uri="{FF2B5EF4-FFF2-40B4-BE49-F238E27FC236}">
                <a16:creationId xmlns:a16="http://schemas.microsoft.com/office/drawing/2014/main" id="{50CDDAD5-6B93-E5C5-6DDF-D0930E087E15}"/>
              </a:ext>
            </a:extLst>
          </p:cNvPr>
          <p:cNvSpPr txBox="1"/>
          <p:nvPr/>
        </p:nvSpPr>
        <p:spPr>
          <a:xfrm>
            <a:off x="524933" y="1579565"/>
            <a:ext cx="10828867" cy="4524315"/>
          </a:xfrm>
          <a:prstGeom prst="rect">
            <a:avLst/>
          </a:prstGeom>
          <a:noFill/>
        </p:spPr>
        <p:txBody>
          <a:bodyPr wrap="square" rtlCol="0">
            <a:spAutoFit/>
          </a:bodyPr>
          <a:lstStyle/>
          <a:p>
            <a:r>
              <a:rPr lang="en-US" b="0" i="0" dirty="0">
                <a:solidFill>
                  <a:srgbClr val="231F20"/>
                </a:solidFill>
                <a:effectLst/>
                <a:latin typeface="Lato" panose="020F0502020204030203" pitchFamily="34" charset="0"/>
              </a:rPr>
              <a:t>**MAC Medical, Inc. is a local, family-owned company and an industry leader in manufacturing high-quality stainless steel and laminate healthcare equipment. Utilizing state-of-the-art equipment including a 3D CAD solid modeling system, fully automated fabrication line, and a team of highly skilled craftsmen and women, MAC Medical produces American made equipment that is built to last and unparalleled in the marketplace.</a:t>
            </a:r>
          </a:p>
          <a:p>
            <a:endParaRPr lang="en-US" b="0" i="0" dirty="0">
              <a:solidFill>
                <a:srgbClr val="231F20"/>
              </a:solidFill>
              <a:effectLst/>
              <a:latin typeface="Lato" panose="020F0502020204030203" pitchFamily="34" charset="0"/>
            </a:endParaRPr>
          </a:p>
          <a:p>
            <a:r>
              <a:rPr lang="en-US" b="0" i="0" dirty="0">
                <a:solidFill>
                  <a:srgbClr val="231F20"/>
                </a:solidFill>
                <a:effectLst/>
                <a:latin typeface="Lato" panose="020F0502020204030203" pitchFamily="34" charset="0"/>
              </a:rPr>
              <a:t>MAC Medical’s Apprenticeship Program is designed for the next generation of Tradesmen/Tradeswomen. Get on-the-job training and learn a valuable trade while getting paid. Presently, TIG Welder Apprenticeship are available-- apprentices are recruited from local High Schools, local colleges and our EDR 9 referrals.  We are educating them on branching out into more apprenticeships, but they have new HR staff, and they want them to fully understand the process before starting another apprenticeship position.  We have assisted with WIOA funded Incumbent Worker funding and On-the-Job Training reimbursements plus special regional grants are being written for further assistance.</a:t>
            </a:r>
          </a:p>
          <a:p>
            <a:endParaRPr lang="en-US" b="0" i="0" dirty="0">
              <a:solidFill>
                <a:srgbClr val="231F20"/>
              </a:solidFill>
              <a:effectLst/>
              <a:latin typeface="Lato" panose="020F0502020204030203" pitchFamily="34" charset="0"/>
            </a:endParaRPr>
          </a:p>
          <a:p>
            <a:r>
              <a:rPr lang="en-US" dirty="0"/>
              <a:t>**https://macmedical.com/apprenticeship-program/ for video an in-depth information about their Tig Welding apprenticeship</a:t>
            </a:r>
          </a:p>
        </p:txBody>
      </p:sp>
    </p:spTree>
    <p:extLst>
      <p:ext uri="{BB962C8B-B14F-4D97-AF65-F5344CB8AC3E}">
        <p14:creationId xmlns:p14="http://schemas.microsoft.com/office/powerpoint/2010/main" val="969007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E0D368886C6B4298DB8A66EC5E9E94" ma:contentTypeVersion="3" ma:contentTypeDescription="Create a new document." ma:contentTypeScope="" ma:versionID="3dfe9d4b760e711e5f29de418d18184c">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AA42956-E079-42A5-BE4E-EBBD47720E8D}"/>
</file>

<file path=customXml/itemProps2.xml><?xml version="1.0" encoding="utf-8"?>
<ds:datastoreItem xmlns:ds="http://schemas.openxmlformats.org/officeDocument/2006/customXml" ds:itemID="{9FEDF7E0-2D3B-49AD-9E62-7D0C246EB1F9}"/>
</file>

<file path=customXml/itemProps3.xml><?xml version="1.0" encoding="utf-8"?>
<ds:datastoreItem xmlns:ds="http://schemas.openxmlformats.org/officeDocument/2006/customXml" ds:itemID="{79032038-8793-462E-A79A-37235D4F5581}"/>
</file>

<file path=docProps/app.xml><?xml version="1.0" encoding="utf-8"?>
<Properties xmlns="http://schemas.openxmlformats.org/officeDocument/2006/extended-properties" xmlns:vt="http://schemas.openxmlformats.org/officeDocument/2006/docPropsVTypes">
  <Template/>
  <TotalTime>27690</TotalTime>
  <Words>1455</Words>
  <Application>Microsoft Office PowerPoint</Application>
  <PresentationFormat>Widescreen</PresentationFormat>
  <Paragraphs>103</Paragraphs>
  <Slides>11</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Appian Open Sans</vt:lpstr>
      <vt:lpstr>Arial</vt:lpstr>
      <vt:lpstr>Calibri</vt:lpstr>
      <vt:lpstr>Calibri Light</vt:lpstr>
      <vt:lpstr>Century Schoolbook</vt:lpstr>
      <vt:lpstr>Lato</vt:lpstr>
      <vt:lpstr>Open Sans</vt:lpstr>
      <vt:lpstr>proximanova</vt:lpstr>
      <vt:lpstr>Office Theme</vt:lpstr>
      <vt:lpstr>Lunch &amp; Learn LWIA 22/24 </vt:lpstr>
      <vt:lpstr>PowerPoint Presentation</vt:lpstr>
      <vt:lpstr>Let’s talk about Apprenticeships!</vt:lpstr>
      <vt:lpstr>First the positives:</vt:lpstr>
      <vt:lpstr>LWIA 22 Apprenticeships Continued</vt:lpstr>
      <vt:lpstr>Gateway Apprenticeship Hub- Becca Ryan, Abby Helms &amp; Tony Fuhrmann Madison County Employment &amp; Training – LWIA 22</vt:lpstr>
      <vt:lpstr>Programs Available Include: </vt:lpstr>
      <vt:lpstr>  LWIA 24 Apprenticeships</vt:lpstr>
      <vt:lpstr>LWIA 24 apprenticeship continued</vt:lpstr>
      <vt:lpstr>Take aways from my experience</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Lunch and Learn Presentation LWIAs 22 and 24</dc:title>
  <dc:creator>Jessica Betz</dc:creator>
  <cp:lastModifiedBy>Bonita D. Forker</cp:lastModifiedBy>
  <cp:revision>188</cp:revision>
  <cp:lastPrinted>2022-09-02T16:05:24Z</cp:lastPrinted>
  <dcterms:created xsi:type="dcterms:W3CDTF">2017-04-24T20:34:09Z</dcterms:created>
  <dcterms:modified xsi:type="dcterms:W3CDTF">2025-05-02T15:30:32Z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0x010100CAE0D368886C6B4298DB8A66EC5E9E94</vt:lpwstr>
  </property>
</Properties>
</file>