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</p:sldMasterIdLst>
  <p:notesMasterIdLst>
    <p:notesMasterId r:id="rId18"/>
  </p:notesMasterIdLst>
  <p:handoutMasterIdLst>
    <p:handoutMasterId r:id="rId19"/>
  </p:handoutMasterIdLst>
  <p:sldIdLst>
    <p:sldId id="261" r:id="rId5"/>
    <p:sldId id="514" r:id="rId6"/>
    <p:sldId id="546" r:id="rId7"/>
    <p:sldId id="547" r:id="rId8"/>
    <p:sldId id="548" r:id="rId9"/>
    <p:sldId id="549" r:id="rId10"/>
    <p:sldId id="550" r:id="rId11"/>
    <p:sldId id="551" r:id="rId12"/>
    <p:sldId id="552" r:id="rId13"/>
    <p:sldId id="553" r:id="rId14"/>
    <p:sldId id="554" r:id="rId15"/>
    <p:sldId id="555" r:id="rId16"/>
    <p:sldId id="557" r:id="rId17"/>
  </p:sldIdLst>
  <p:sldSz cx="9144000" cy="6858000" type="screen4x3"/>
  <p:notesSz cx="7023100" cy="9309100"/>
  <p:custDataLst>
    <p:tags r:id="rId20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F58025"/>
    <a:srgbClr val="C5C6C8"/>
    <a:srgbClr val="D14C27"/>
    <a:srgbClr val="F6F8FA"/>
    <a:srgbClr val="303745"/>
    <a:srgbClr val="1C4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2" autoAdjust="0"/>
    <p:restoredTop sz="87451" autoAdjust="0"/>
  </p:normalViewPr>
  <p:slideViewPr>
    <p:cSldViewPr snapToGrid="0">
      <p:cViewPr varScale="1">
        <p:scale>
          <a:sx n="72" d="100"/>
          <a:sy n="72" d="100"/>
        </p:scale>
        <p:origin x="14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E85785-B438-4FC2-9790-5DFDF4D11388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05C77EA-BE0B-4810-88D7-1091292532CE}">
      <dgm:prSet/>
      <dgm:spPr/>
      <dgm:t>
        <a:bodyPr/>
        <a:lstStyle/>
        <a:p>
          <a:r>
            <a:rPr lang="en-US" b="0" i="0"/>
            <a:t>The Basic Reasons:</a:t>
          </a:r>
          <a:endParaRPr lang="en-US"/>
        </a:p>
      </dgm:t>
    </dgm:pt>
    <dgm:pt modelId="{71F02379-8FB9-4BFD-BBF5-53E94756C644}" type="parTrans" cxnId="{56272319-B793-464D-9564-509111041513}">
      <dgm:prSet/>
      <dgm:spPr/>
      <dgm:t>
        <a:bodyPr/>
        <a:lstStyle/>
        <a:p>
          <a:endParaRPr lang="en-US"/>
        </a:p>
      </dgm:t>
    </dgm:pt>
    <dgm:pt modelId="{1CD9BCB6-7E52-437E-B15E-B3E5FB6226C4}" type="sibTrans" cxnId="{56272319-B793-464D-9564-509111041513}">
      <dgm:prSet/>
      <dgm:spPr/>
      <dgm:t>
        <a:bodyPr/>
        <a:lstStyle/>
        <a:p>
          <a:endParaRPr lang="en-US"/>
        </a:p>
      </dgm:t>
    </dgm:pt>
    <dgm:pt modelId="{819F228C-7947-4490-B209-5EF3AC40376C}">
      <dgm:prSet/>
      <dgm:spPr/>
      <dgm:t>
        <a:bodyPr/>
        <a:lstStyle/>
        <a:p>
          <a:r>
            <a:rPr lang="en-US" b="0" i="0"/>
            <a:t>Address workforce gaps and skills shortages</a:t>
          </a:r>
          <a:endParaRPr lang="en-US"/>
        </a:p>
      </dgm:t>
    </dgm:pt>
    <dgm:pt modelId="{4AFA4167-0F5B-42C8-B920-E0DEE0B80FC1}" type="parTrans" cxnId="{60154239-CBEF-4016-B91F-5FE561A992DB}">
      <dgm:prSet/>
      <dgm:spPr/>
      <dgm:t>
        <a:bodyPr/>
        <a:lstStyle/>
        <a:p>
          <a:endParaRPr lang="en-US"/>
        </a:p>
      </dgm:t>
    </dgm:pt>
    <dgm:pt modelId="{B60334B1-6631-4818-8B81-2A057834ABC1}" type="sibTrans" cxnId="{60154239-CBEF-4016-B91F-5FE561A992DB}">
      <dgm:prSet/>
      <dgm:spPr/>
      <dgm:t>
        <a:bodyPr/>
        <a:lstStyle/>
        <a:p>
          <a:endParaRPr lang="en-US"/>
        </a:p>
      </dgm:t>
    </dgm:pt>
    <dgm:pt modelId="{F3E60E2D-F971-4C69-B0F4-E607B79453C9}">
      <dgm:prSet/>
      <dgm:spPr/>
      <dgm:t>
        <a:bodyPr/>
        <a:lstStyle/>
        <a:p>
          <a:r>
            <a:rPr lang="en-US" b="0" i="0"/>
            <a:t>Provide “earn while you learn” opportunities</a:t>
          </a:r>
          <a:endParaRPr lang="en-US"/>
        </a:p>
      </dgm:t>
    </dgm:pt>
    <dgm:pt modelId="{E04A687B-C7FD-4A3D-A84D-4D35E49B8D8E}" type="parTrans" cxnId="{B9CBED2C-0F23-46E2-AC13-611BA88829FF}">
      <dgm:prSet/>
      <dgm:spPr/>
      <dgm:t>
        <a:bodyPr/>
        <a:lstStyle/>
        <a:p>
          <a:endParaRPr lang="en-US"/>
        </a:p>
      </dgm:t>
    </dgm:pt>
    <dgm:pt modelId="{1250E0B7-E21D-4FDB-9475-562B14E6E430}" type="sibTrans" cxnId="{B9CBED2C-0F23-46E2-AC13-611BA88829FF}">
      <dgm:prSet/>
      <dgm:spPr/>
      <dgm:t>
        <a:bodyPr/>
        <a:lstStyle/>
        <a:p>
          <a:endParaRPr lang="en-US"/>
        </a:p>
      </dgm:t>
    </dgm:pt>
    <dgm:pt modelId="{35FAFBCB-20D3-400D-A3E6-9757E6D7B94F}">
      <dgm:prSet/>
      <dgm:spPr/>
      <dgm:t>
        <a:bodyPr/>
        <a:lstStyle/>
        <a:p>
          <a:r>
            <a:rPr lang="en-US"/>
            <a:t>Build a sustainable talent pipeline</a:t>
          </a:r>
        </a:p>
      </dgm:t>
    </dgm:pt>
    <dgm:pt modelId="{8758895E-45E9-4646-9FED-59A84D2BA238}" type="parTrans" cxnId="{5B574D67-1A68-48FE-9A2C-A80189068D13}">
      <dgm:prSet/>
      <dgm:spPr/>
      <dgm:t>
        <a:bodyPr/>
        <a:lstStyle/>
        <a:p>
          <a:endParaRPr lang="en-US"/>
        </a:p>
      </dgm:t>
    </dgm:pt>
    <dgm:pt modelId="{F28A60DE-325D-4831-B3D9-A13E3AC587D7}" type="sibTrans" cxnId="{5B574D67-1A68-48FE-9A2C-A80189068D13}">
      <dgm:prSet/>
      <dgm:spPr/>
      <dgm:t>
        <a:bodyPr/>
        <a:lstStyle/>
        <a:p>
          <a:endParaRPr lang="en-US"/>
        </a:p>
      </dgm:t>
    </dgm:pt>
    <dgm:pt modelId="{3EA9B6FD-0A82-4839-8EF5-B40BC898C0FE}" type="pres">
      <dgm:prSet presAssocID="{EAE85785-B438-4FC2-9790-5DFDF4D11388}" presName="diagram" presStyleCnt="0">
        <dgm:presLayoutVars>
          <dgm:dir/>
          <dgm:resizeHandles val="exact"/>
        </dgm:presLayoutVars>
      </dgm:prSet>
      <dgm:spPr/>
    </dgm:pt>
    <dgm:pt modelId="{713047ED-C62A-454B-BB04-23F1FCEC60AA}" type="pres">
      <dgm:prSet presAssocID="{705C77EA-BE0B-4810-88D7-1091292532CE}" presName="node" presStyleLbl="node1" presStyleIdx="0" presStyleCnt="1">
        <dgm:presLayoutVars>
          <dgm:bulletEnabled val="1"/>
        </dgm:presLayoutVars>
      </dgm:prSet>
      <dgm:spPr/>
    </dgm:pt>
  </dgm:ptLst>
  <dgm:cxnLst>
    <dgm:cxn modelId="{56272319-B793-464D-9564-509111041513}" srcId="{EAE85785-B438-4FC2-9790-5DFDF4D11388}" destId="{705C77EA-BE0B-4810-88D7-1091292532CE}" srcOrd="0" destOrd="0" parTransId="{71F02379-8FB9-4BFD-BBF5-53E94756C644}" sibTransId="{1CD9BCB6-7E52-437E-B15E-B3E5FB6226C4}"/>
    <dgm:cxn modelId="{B9CBED2C-0F23-46E2-AC13-611BA88829FF}" srcId="{705C77EA-BE0B-4810-88D7-1091292532CE}" destId="{F3E60E2D-F971-4C69-B0F4-E607B79453C9}" srcOrd="1" destOrd="0" parTransId="{E04A687B-C7FD-4A3D-A84D-4D35E49B8D8E}" sibTransId="{1250E0B7-E21D-4FDB-9475-562B14E6E430}"/>
    <dgm:cxn modelId="{60154239-CBEF-4016-B91F-5FE561A992DB}" srcId="{705C77EA-BE0B-4810-88D7-1091292532CE}" destId="{819F228C-7947-4490-B209-5EF3AC40376C}" srcOrd="0" destOrd="0" parTransId="{4AFA4167-0F5B-42C8-B920-E0DEE0B80FC1}" sibTransId="{B60334B1-6631-4818-8B81-2A057834ABC1}"/>
    <dgm:cxn modelId="{C7093660-B80F-4365-9800-0BD13987C3E9}" type="presOf" srcId="{35FAFBCB-20D3-400D-A3E6-9757E6D7B94F}" destId="{713047ED-C62A-454B-BB04-23F1FCEC60AA}" srcOrd="0" destOrd="3" presId="urn:microsoft.com/office/officeart/2005/8/layout/process5"/>
    <dgm:cxn modelId="{A6A84745-A646-4473-8338-3ECDF5783C6C}" type="presOf" srcId="{F3E60E2D-F971-4C69-B0F4-E607B79453C9}" destId="{713047ED-C62A-454B-BB04-23F1FCEC60AA}" srcOrd="0" destOrd="2" presId="urn:microsoft.com/office/officeart/2005/8/layout/process5"/>
    <dgm:cxn modelId="{5B574D67-1A68-48FE-9A2C-A80189068D13}" srcId="{705C77EA-BE0B-4810-88D7-1091292532CE}" destId="{35FAFBCB-20D3-400D-A3E6-9757E6D7B94F}" srcOrd="2" destOrd="0" parTransId="{8758895E-45E9-4646-9FED-59A84D2BA238}" sibTransId="{F28A60DE-325D-4831-B3D9-A13E3AC587D7}"/>
    <dgm:cxn modelId="{D8042653-6356-4FDC-B621-41DFBD537E9F}" type="presOf" srcId="{819F228C-7947-4490-B209-5EF3AC40376C}" destId="{713047ED-C62A-454B-BB04-23F1FCEC60AA}" srcOrd="0" destOrd="1" presId="urn:microsoft.com/office/officeart/2005/8/layout/process5"/>
    <dgm:cxn modelId="{D9D086AC-337E-4A91-9669-33089C4B134A}" type="presOf" srcId="{705C77EA-BE0B-4810-88D7-1091292532CE}" destId="{713047ED-C62A-454B-BB04-23F1FCEC60AA}" srcOrd="0" destOrd="0" presId="urn:microsoft.com/office/officeart/2005/8/layout/process5"/>
    <dgm:cxn modelId="{E22DB8DB-8A7D-42E9-A11E-E6F14E65768C}" type="presOf" srcId="{EAE85785-B438-4FC2-9790-5DFDF4D11388}" destId="{3EA9B6FD-0A82-4839-8EF5-B40BC898C0FE}" srcOrd="0" destOrd="0" presId="urn:microsoft.com/office/officeart/2005/8/layout/process5"/>
    <dgm:cxn modelId="{C1AD0D2E-283A-4906-A37A-86990BE267F6}" type="presParOf" srcId="{3EA9B6FD-0A82-4839-8EF5-B40BC898C0FE}" destId="{713047ED-C62A-454B-BB04-23F1FCEC60AA}" srcOrd="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047ED-C62A-454B-BB04-23F1FCEC60AA}">
      <dsp:nvSpPr>
        <dsp:cNvPr id="0" name=""/>
        <dsp:cNvSpPr/>
      </dsp:nvSpPr>
      <dsp:spPr>
        <a:xfrm>
          <a:off x="2655588" y="759"/>
          <a:ext cx="3062411" cy="1837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The Basic Reasons:</a:t>
          </a:r>
          <a:endParaRPr lang="en-US" sz="19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/>
            <a:t>Address workforce gaps and skills shortages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/>
            <a:t>Provide “earn while you learn” opportunities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Build a sustainable talent pipeline</a:t>
          </a:r>
        </a:p>
      </dsp:txBody>
      <dsp:txXfrm>
        <a:off x="2709405" y="54576"/>
        <a:ext cx="2954777" cy="1729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CF01BD6-766B-4D19-B75E-7E6A037A6BFB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31302AA-81B1-4225-BC36-6DD3E8E9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4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98D3C34-4FAE-4634-9621-7C1A1531823B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A5D1758-ED3D-4611-B861-63A1DF032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5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53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FC146-BC33-656A-80F6-3B9BAC3CA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2C823F-AEF5-D805-6F8D-ED0A4C9B5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0FA317-B6FE-D715-4AA2-C84BF61599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B3DB0-0F66-E358-4688-C89BA5AEF8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35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96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Local education providers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Governor’s State University, Joliet Junior College, St. Francis University, Local High School Districts 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Will County Center for Economic Development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Training Providers/Intermediaries 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Illinois Manufacturing Excellence Center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Calumet Area Industrial Commission 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Dept. of Labor – ATRs!!!</a:t>
            </a:r>
          </a:p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61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76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Business Services Teams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Serve as consultants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Apprenticeship Framework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Should be framed as a SOLUTION for employers, rather than just an option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Employer Driven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Company knows their pain points – it’s our job to listen and build programs to combat them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Get them to drive the conversation!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Speak Their Language!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Data, ROI, etc. </a:t>
            </a:r>
          </a:p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90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8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47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Started as IWT </a:t>
            </a:r>
          </a:p>
          <a:p>
            <a:pPr marL="171450" indent="-171450">
              <a:buFontTx/>
              <a:buChar char="-"/>
            </a:pPr>
            <a:r>
              <a:rPr lang="en-US" dirty="0"/>
              <a:t>Looped in ATRs</a:t>
            </a:r>
          </a:p>
          <a:p>
            <a:pPr marL="171450" indent="-171450">
              <a:buFontTx/>
              <a:buChar char="-"/>
            </a:pPr>
            <a:r>
              <a:rPr lang="en-US" dirty="0"/>
              <a:t>Reshaped the way they saw the training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Maintain communication – hospitals are busy</a:t>
            </a:r>
          </a:p>
          <a:p>
            <a:pPr marL="171450" indent="-171450">
              <a:buFontTx/>
              <a:buChar char="-"/>
            </a:pPr>
            <a:r>
              <a:rPr lang="en-US" dirty="0"/>
              <a:t>Be patient (pun intended)</a:t>
            </a:r>
          </a:p>
          <a:p>
            <a:pPr marL="171450" indent="-171450">
              <a:buFontTx/>
              <a:buChar char="-"/>
            </a:pPr>
            <a:r>
              <a:rPr lang="en-US" dirty="0"/>
              <a:t>Communicate and follow up every step of the way</a:t>
            </a:r>
          </a:p>
          <a:p>
            <a:pPr marL="171450" indent="-171450">
              <a:buFontTx/>
              <a:buChar char="-"/>
            </a:pPr>
            <a:r>
              <a:rPr lang="en-US" dirty="0"/>
              <a:t>Celebrate them! </a:t>
            </a:r>
          </a:p>
          <a:p>
            <a:pPr marL="171450" indent="-171450">
              <a:buFontTx/>
              <a:buChar char="-"/>
            </a:pPr>
            <a:r>
              <a:rPr lang="en-US" dirty="0"/>
              <a:t>Involve the community, CEOs, etc. </a:t>
            </a:r>
          </a:p>
          <a:p>
            <a:pPr marL="171450" indent="-171450">
              <a:buFontTx/>
              <a:buChar char="-"/>
            </a:pPr>
            <a:r>
              <a:rPr lang="en-US" dirty="0"/>
              <a:t>Partnership – this framework was adopted across other </a:t>
            </a:r>
            <a:r>
              <a:rPr lang="en-US" dirty="0" err="1"/>
              <a:t>adventhealth</a:t>
            </a:r>
            <a:r>
              <a:rPr lang="en-US" dirty="0"/>
              <a:t> hospitals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12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Must recognize that these business owners poured their life and savings into building a company. They aren’t all going to be all-in right off the bat in adding a completely new function of their operations due to a government initiative 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must do all the government BS. Once they get a single whiff of the paperwork, DOL reporting/registration, they will become hesitant. We must handle these aspects and let them run the program. </a:t>
            </a:r>
          </a:p>
          <a:p>
            <a:pPr marL="171450" indent="-171450">
              <a:buFontTx/>
              <a:buChar char="-"/>
            </a:pPr>
            <a:r>
              <a:rPr lang="en-US" dirty="0"/>
              <a:t>Stay in touch. Take visits, go to apprentice </a:t>
            </a:r>
            <a:r>
              <a:rPr lang="en-US" dirty="0" err="1"/>
              <a:t>journeyworker</a:t>
            </a:r>
            <a:r>
              <a:rPr lang="en-US" dirty="0"/>
              <a:t> graduations, check in, ask how things are going. This is what builds familiarity and trust.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5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25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56E7046-DE4F-0A49-A5D9-1A3B2F5BAC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1376751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i="0" cap="all" spc="50" baseline="0">
                <a:solidFill>
                  <a:srgbClr val="4D4D4D"/>
                </a:solidFill>
                <a:latin typeface="Futura Std Heavy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1F6FDE6-65F0-9041-A1D4-82C1AC4161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2" y="1902935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i="0" cap="none" spc="0" baseline="0">
                <a:solidFill>
                  <a:srgbClr val="4D4D4D"/>
                </a:solidFill>
                <a:latin typeface="Futura Std Book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A73E8B-1D2A-B241-9CB5-BFDA05123263}"/>
              </a:ext>
            </a:extLst>
          </p:cNvPr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0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FBBF2A-C7ED-554B-A375-F7CE80CB34C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  <p:sp>
        <p:nvSpPr>
          <p:cNvPr id="16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483DAD1-B635-5549-8693-FBB28065951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051990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6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12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4E1790B-1E4F-3B4F-AD32-8BC1BF08A162}"/>
              </a:ext>
            </a:extLst>
          </p:cNvPr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7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9489B8-D70A-2C4B-9339-02FC12D9C9F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  <p:sp>
        <p:nvSpPr>
          <p:cNvPr id="8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B84A807-FE08-7F4C-A4CB-EB585EFFBE3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11571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6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1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199035" y="2611721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9885" y="4803175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16835" y="4803175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64B377F-598C-7D43-AC31-2A6886AA33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728" y="1401776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i="0" cap="all" spc="50" baseline="0">
                <a:solidFill>
                  <a:srgbClr val="4D4D4D"/>
                </a:solidFill>
                <a:latin typeface="Futura Std Heavy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2CC2ABB-C44C-CA4F-97C9-5F71B7B6A5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51" y="1912789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i="0" cap="none" spc="0" baseline="0">
                <a:solidFill>
                  <a:srgbClr val="4D4D4D"/>
                </a:solidFill>
                <a:latin typeface="Futura Std Book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9AE139-211F-0C42-9F4B-85DFB65FCB49}"/>
              </a:ext>
            </a:extLst>
          </p:cNvPr>
          <p:cNvSpPr txBox="1"/>
          <p:nvPr userDrawn="1"/>
        </p:nvSpPr>
        <p:spPr>
          <a:xfrm>
            <a:off x="593728" y="6297123"/>
            <a:ext cx="178355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spc="30" baseline="0">
                <a:solidFill>
                  <a:schemeClr val="tx2"/>
                </a:solidFill>
                <a:latin typeface="+mn-lt"/>
                <a:ea typeface="Segoe UI Symbol" panose="020B0502040204020203" pitchFamily="34" charset="0"/>
              </a:rPr>
              <a:t>IWIB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9602B-7BC0-AA47-88B7-E243181EF231}"/>
              </a:ext>
            </a:extLst>
          </p:cNvPr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>
              <a:solidFill>
                <a:schemeClr val="tx1">
                  <a:lumMod val="50000"/>
                  <a:lumOff val="50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23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7A4C18-8E88-FF42-8E68-9885D11A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  <p:sp>
        <p:nvSpPr>
          <p:cNvPr id="24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9790A3C-E5CE-8D49-AAAE-156FFDD3612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0526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6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1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29041" y="1446424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i="0" cap="all" spc="50" baseline="0">
                <a:solidFill>
                  <a:srgbClr val="4D4D4D"/>
                </a:solidFill>
                <a:latin typeface="Futura Std Heavy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38564" y="1957437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i="0" cap="none" spc="0" baseline="0">
                <a:solidFill>
                  <a:srgbClr val="4D4D4D"/>
                </a:solidFill>
                <a:latin typeface="Futura Std Book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65198" y="2664491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52148" y="2664491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56573" y="2664491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93728" y="6297123"/>
            <a:ext cx="178355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spc="30" baseline="0">
                <a:solidFill>
                  <a:schemeClr val="tx2"/>
                </a:solidFill>
                <a:latin typeface="+mn-lt"/>
                <a:ea typeface="Segoe UI Symbol" panose="020B0502040204020203" pitchFamily="34" charset="0"/>
              </a:rPr>
              <a:t>IWIB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>
              <a:solidFill>
                <a:schemeClr val="tx1">
                  <a:lumMod val="50000"/>
                  <a:lumOff val="50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16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AC8CDFF-9F4E-D941-99E5-C9CFFCC708D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  <p:sp>
        <p:nvSpPr>
          <p:cNvPr id="17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4B49551-9295-E947-800A-9A504B6DA1A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2056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6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129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9"/>
          <p:cNvSpPr>
            <a:spLocks noGrp="1"/>
          </p:cNvSpPr>
          <p:nvPr userDrawn="1">
            <p:ph type="pic" sz="quarter" idx="11"/>
          </p:nvPr>
        </p:nvSpPr>
        <p:spPr>
          <a:xfrm>
            <a:off x="591943" y="4171694"/>
            <a:ext cx="570159" cy="76021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 userDrawn="1">
            <p:ph type="pic" sz="quarter" idx="20"/>
          </p:nvPr>
        </p:nvSpPr>
        <p:spPr>
          <a:xfrm>
            <a:off x="3524301" y="4176451"/>
            <a:ext cx="570159" cy="76021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 userDrawn="1">
            <p:ph type="pic" sz="quarter" idx="21"/>
          </p:nvPr>
        </p:nvSpPr>
        <p:spPr>
          <a:xfrm>
            <a:off x="6426862" y="4176451"/>
            <a:ext cx="570159" cy="76021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028C285-0AD5-4E49-8418-334AAEA88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5790" y="1445750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i="0" cap="all" spc="50" baseline="0">
                <a:solidFill>
                  <a:srgbClr val="4D4D4D"/>
                </a:solidFill>
                <a:latin typeface="Futura Std Heavy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486197D-2DB5-9D47-9406-78588F99E69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5313" y="1956763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i="0" cap="none" spc="0" baseline="0">
                <a:solidFill>
                  <a:srgbClr val="4D4D4D"/>
                </a:solidFill>
                <a:latin typeface="Futura Std Book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DDE2AF-CFE4-784D-934E-43E5E23BE159}"/>
              </a:ext>
            </a:extLst>
          </p:cNvPr>
          <p:cNvSpPr txBox="1"/>
          <p:nvPr userDrawn="1"/>
        </p:nvSpPr>
        <p:spPr>
          <a:xfrm>
            <a:off x="593728" y="6297123"/>
            <a:ext cx="178355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spc="30" baseline="0">
                <a:solidFill>
                  <a:schemeClr val="tx2"/>
                </a:solidFill>
                <a:latin typeface="+mn-lt"/>
                <a:ea typeface="Segoe UI Symbol" panose="020B0502040204020203" pitchFamily="34" charset="0"/>
              </a:rPr>
              <a:t>IWIB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0823-CB42-9C4E-831A-345865AFE106}"/>
              </a:ext>
            </a:extLst>
          </p:cNvPr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8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DAA878-6585-C44A-83AF-A6E5394755D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  <p:sp>
        <p:nvSpPr>
          <p:cNvPr id="19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FE7FB72-67FA-C447-A754-5DF4182E8D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242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BD9400-FAE6-E747-88CE-CBDBB84503B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8"/>
            <a:ext cx="9144000" cy="1092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6CAFE60-D00A-4AA8-B1DE-6BF598A5177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82" y="277038"/>
            <a:ext cx="1582632" cy="899813"/>
          </a:xfrm>
          <a:prstGeom prst="rect">
            <a:avLst/>
          </a:prstGeom>
        </p:spPr>
      </p:pic>
    </p:spTree>
    <p:custDataLst>
      <p:tags r:id="rId8"/>
    </p:custDataLst>
    <p:extLst>
      <p:ext uri="{BB962C8B-B14F-4D97-AF65-F5344CB8AC3E}">
        <p14:creationId xmlns:p14="http://schemas.microsoft.com/office/powerpoint/2010/main" val="190472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1" r:id="rId2"/>
    <p:sldLayoutId id="2147483673" r:id="rId3"/>
    <p:sldLayoutId id="2147483690" r:id="rId4"/>
    <p:sldLayoutId id="2147483691" r:id="rId5"/>
    <p:sldLayoutId id="2147483688" r:id="rId6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hall@willcountyillinois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hall@willcountyillinois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667428FB-72DF-A44E-9063-A722D2782F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179869"/>
            <a:ext cx="9144000" cy="603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712048" y="2992834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341AC5E-DDCB-DD4F-BC81-E1385780537E}"/>
              </a:ext>
            </a:extLst>
          </p:cNvPr>
          <p:cNvSpPr txBox="1"/>
          <p:nvPr/>
        </p:nvSpPr>
        <p:spPr>
          <a:xfrm>
            <a:off x="367121" y="1228241"/>
            <a:ext cx="8618220" cy="852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467"/>
              </a:lnSpc>
            </a:pPr>
            <a:r>
              <a:rPr lang="en-US" sz="3467" b="1" cap="all" spc="54" dirty="0">
                <a:solidFill>
                  <a:schemeClr val="tx2"/>
                </a:solidFill>
                <a:latin typeface="Futura Std Heavy" panose="020B0502020204020303" pitchFamily="34" charset="77"/>
              </a:rPr>
              <a:t>Regional showcase: LWIA #10</a:t>
            </a:r>
          </a:p>
          <a:p>
            <a:pPr algn="ctr">
              <a:lnSpc>
                <a:spcPts val="3467"/>
              </a:lnSpc>
            </a:pPr>
            <a:r>
              <a:rPr lang="en-US" sz="2000" b="1" cap="all" spc="54" dirty="0">
                <a:solidFill>
                  <a:schemeClr val="accent1"/>
                </a:solidFill>
                <a:latin typeface="Futura Std Heavy" panose="020B0502020204020303" pitchFamily="34" charset="77"/>
              </a:rPr>
              <a:t>10/8/2025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08B0CB6-22BE-4074-BEB1-559449EC45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480" y="2125639"/>
            <a:ext cx="5131039" cy="2917280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0AF5CA38-B7A6-4AEC-A65D-BA7A7858F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689" y="5514451"/>
            <a:ext cx="2184643" cy="61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9E57C7-AFBC-F142-DBF6-7BE6E93206D1}"/>
              </a:ext>
            </a:extLst>
          </p:cNvPr>
          <p:cNvSpPr txBox="1"/>
          <p:nvPr/>
        </p:nvSpPr>
        <p:spPr>
          <a:xfrm>
            <a:off x="287536" y="5464681"/>
            <a:ext cx="6376153" cy="3925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67"/>
              </a:lnSpc>
            </a:pPr>
            <a:r>
              <a:rPr lang="en-US" sz="2000" b="1" cap="all" spc="54" dirty="0">
                <a:solidFill>
                  <a:schemeClr val="tx2"/>
                </a:solidFill>
                <a:latin typeface="Futura Std Heavy" panose="020B0502020204020303" pitchFamily="34" charset="77"/>
              </a:rPr>
              <a:t>John Hall| Will county investment board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043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F8424E-182A-FDE1-421F-1B7B949FB9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8A39D-AE57-134E-9437-9A682F7A6F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2" y="1902935"/>
            <a:ext cx="7953374" cy="3498405"/>
          </a:xfrm>
        </p:spPr>
        <p:txBody>
          <a:bodyPr>
            <a:norm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Employer hesitancy and upfront time commitments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Registration and compliance complexities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Ongoing communication 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TRUST!!!!</a:t>
            </a:r>
          </a:p>
          <a:p>
            <a:endParaRPr lang="en-US" dirty="0"/>
          </a:p>
        </p:txBody>
      </p:sp>
      <p:pic>
        <p:nvPicPr>
          <p:cNvPr id="5" name="Picture 4" descr="A picture containing text, vector graphics&#10;&#10;AI-generated content may be incorrect.">
            <a:extLst>
              <a:ext uri="{FF2B5EF4-FFF2-40B4-BE49-F238E27FC236}">
                <a16:creationId xmlns:a16="http://schemas.microsoft.com/office/drawing/2014/main" id="{00904D93-4E68-3129-2393-2B7E0BA72C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155" y="3776550"/>
            <a:ext cx="4774018" cy="26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08170"/>
      </p:ext>
    </p:extLst>
  </p:cSld>
  <p:clrMapOvr>
    <a:masterClrMapping/>
  </p:clrMapOvr>
  <p:transition spd="slow" advClick="0" advTm="3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46C520-5A40-B939-1186-78C593AF70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Looking ahead…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ECF84-E5BA-5F81-DE0C-F347E4A351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2" y="1902935"/>
            <a:ext cx="7953374" cy="3578314"/>
          </a:xfrm>
        </p:spPr>
        <p:txBody>
          <a:bodyPr/>
          <a:lstStyle/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Expanding into emerging industries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Growing outreach through events 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Employer collaboratives 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Aligning with future workforce funding opportunities </a:t>
            </a:r>
          </a:p>
          <a:p>
            <a:endParaRPr lang="en-US" dirty="0"/>
          </a:p>
        </p:txBody>
      </p:sp>
      <p:pic>
        <p:nvPicPr>
          <p:cNvPr id="5" name="Picture 4" descr="A picture containing text, person&#10;&#10;AI-generated content may be incorrect.">
            <a:extLst>
              <a:ext uri="{FF2B5EF4-FFF2-40B4-BE49-F238E27FC236}">
                <a16:creationId xmlns:a16="http://schemas.microsoft.com/office/drawing/2014/main" id="{D60812B0-7AE7-8652-921A-DDA68C0FC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" y="4797942"/>
            <a:ext cx="2857500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FDB89-92E4-F02F-F973-AB315873B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441" y="4778892"/>
            <a:ext cx="2790825" cy="1638300"/>
          </a:xfrm>
          <a:prstGeom prst="rect">
            <a:avLst/>
          </a:prstGeom>
        </p:spPr>
      </p:pic>
      <p:pic>
        <p:nvPicPr>
          <p:cNvPr id="9" name="Picture 8" descr="A stack of books and a lamp&#10;&#10;AI-generated content may be incorrect.">
            <a:extLst>
              <a:ext uri="{FF2B5EF4-FFF2-40B4-BE49-F238E27FC236}">
                <a16:creationId xmlns:a16="http://schemas.microsoft.com/office/drawing/2014/main" id="{BE1E4E1B-6D1E-CADD-AA50-5350901EB3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912" y="3876011"/>
            <a:ext cx="1694121" cy="254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27741"/>
      </p:ext>
    </p:extLst>
  </p:cSld>
  <p:clrMapOvr>
    <a:masterClrMapping/>
  </p:clrMapOvr>
  <p:transition spd="slow" advClick="0" advTm="3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DE7610-BBD1-F934-241B-5BFFC2538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Discussion / Q&amp;A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3EBF3-2762-3DC9-FA86-290A3828BB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2" y="1902935"/>
            <a:ext cx="7953374" cy="3987502"/>
          </a:xfrm>
        </p:spPr>
        <p:txBody>
          <a:bodyPr/>
          <a:lstStyle/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latin typeface="Futura Std Book" panose="020B0502020204020303"/>
              </a:rPr>
              <a:t>Employers</a:t>
            </a:r>
            <a:r>
              <a:rPr lang="en-US" dirty="0">
                <a:latin typeface="Futura Std Book" panose="020B0502020204020303"/>
              </a:rPr>
              <a:t> – How have apprenticeships impacted your business?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Education &amp; Training Providers </a:t>
            </a: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– What gaps do you see between classroom learning and workplace readiness? 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Everyone</a:t>
            </a: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 – How can we make apprenticeships more visible and appealing to young people?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136541"/>
      </p:ext>
    </p:extLst>
  </p:cSld>
  <p:clrMapOvr>
    <a:masterClrMapping/>
  </p:clrMapOvr>
  <p:transition spd="slow" advClick="0" advTm="3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38F69-E54A-D838-E866-B7796A504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BF2324-73E0-90ED-2F94-64739DDA50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4315" y="1020485"/>
            <a:ext cx="7953374" cy="511013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  <a:cs typeface="+mn-cs"/>
              </a:rPr>
              <a:t>Let’s connect and share ideas!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7A693B-C9FF-086D-BB60-3E0B2A8772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780161"/>
            <a:ext cx="4950279" cy="464674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0" u="none" strike="noStrike" baseline="0" dirty="0">
                <a:solidFill>
                  <a:sysClr val="windowText" lastClr="000000"/>
                </a:solidFill>
                <a:latin typeface="Futura Std Book" panose="020B0502020204020303"/>
              </a:rPr>
              <a:t>John Hall – Business Services Supervisor &amp; Will County Apprenticeship Specialist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E92B80-5581-F76F-FFAA-FAB7BD059541}"/>
              </a:ext>
            </a:extLst>
          </p:cNvPr>
          <p:cNvSpPr txBox="1"/>
          <p:nvPr/>
        </p:nvSpPr>
        <p:spPr>
          <a:xfrm>
            <a:off x="214315" y="2679090"/>
            <a:ext cx="428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utura Std Book" panose="020B0502020204020303"/>
              </a:rPr>
              <a:t>E-mail: </a:t>
            </a:r>
            <a:r>
              <a:rPr lang="en-US" sz="1600" dirty="0">
                <a:latin typeface="Futura Std Book" panose="020B0502020204020303"/>
                <a:hlinkClick r:id="rId3"/>
              </a:rPr>
              <a:t>john.hall@willcountyillinois.com</a:t>
            </a:r>
            <a:endParaRPr lang="en-US" sz="1600" dirty="0">
              <a:latin typeface="Futura Std Book" panose="020B0502020204020303"/>
            </a:endParaRPr>
          </a:p>
          <a:p>
            <a:r>
              <a:rPr lang="en-US" sz="1600" dirty="0">
                <a:latin typeface="Futura Std Book" panose="020B0502020204020303"/>
              </a:rPr>
              <a:t>Phone: (815) 724-1546</a:t>
            </a:r>
            <a:endParaRPr lang="en-US" dirty="0"/>
          </a:p>
        </p:txBody>
      </p:sp>
      <p:pic>
        <p:nvPicPr>
          <p:cNvPr id="7" name="Picture 6" descr="Qr code&#10;&#10;AI-generated content may be incorrect.">
            <a:extLst>
              <a:ext uri="{FF2B5EF4-FFF2-40B4-BE49-F238E27FC236}">
                <a16:creationId xmlns:a16="http://schemas.microsoft.com/office/drawing/2014/main" id="{159C6E00-D290-DE14-B921-ABAD6112D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0" y="3263865"/>
            <a:ext cx="3524250" cy="3524250"/>
          </a:xfrm>
          <a:prstGeom prst="rect">
            <a:avLst/>
          </a:prstGeom>
        </p:spPr>
      </p:pic>
      <p:pic>
        <p:nvPicPr>
          <p:cNvPr id="3" name="Picture 2" descr="A person in a suit and tie&#10;&#10;AI-generated content may be incorrect.">
            <a:extLst>
              <a:ext uri="{FF2B5EF4-FFF2-40B4-BE49-F238E27FC236}">
                <a16:creationId xmlns:a16="http://schemas.microsoft.com/office/drawing/2014/main" id="{80C59AAC-3C91-9622-5BB2-A6A02C41B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4" y="2311970"/>
            <a:ext cx="4227896" cy="286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82105"/>
      </p:ext>
    </p:extLst>
  </p:cSld>
  <p:clrMapOvr>
    <a:masterClrMapping/>
  </p:clrMapOvr>
  <p:transition spd="slow" advClick="0" advTm="3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835412"/>
            <a:ext cx="7953374" cy="511013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  <a:cs typeface="+mn-cs"/>
              </a:rPr>
              <a:t>About the presenter: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D107350-0AEA-D8FA-BB50-043E21A6D9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780161"/>
            <a:ext cx="4950279" cy="464674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0" u="none" strike="noStrike" baseline="0" dirty="0">
                <a:solidFill>
                  <a:sysClr val="windowText" lastClr="000000"/>
                </a:solidFill>
                <a:latin typeface="Futura Std Book" panose="020B0502020204020303"/>
              </a:rPr>
              <a:t>John Hall – Business Services Supervisor &amp; Will County Apprenticeship Specialist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E03003-3491-2BAB-96E5-D217534C4A62}"/>
              </a:ext>
            </a:extLst>
          </p:cNvPr>
          <p:cNvSpPr txBox="1"/>
          <p:nvPr/>
        </p:nvSpPr>
        <p:spPr>
          <a:xfrm>
            <a:off x="214315" y="2679090"/>
            <a:ext cx="428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utura Std Book" panose="020B0502020204020303"/>
              </a:rPr>
              <a:t>E-mail: </a:t>
            </a:r>
            <a:r>
              <a:rPr lang="en-US" sz="1600" dirty="0">
                <a:latin typeface="Futura Std Book" panose="020B0502020204020303"/>
                <a:hlinkClick r:id="rId3"/>
              </a:rPr>
              <a:t>john.hall@willcountyillinois.com</a:t>
            </a:r>
            <a:endParaRPr lang="en-US" sz="1600" dirty="0">
              <a:latin typeface="Futura Std Book" panose="020B0502020204020303"/>
            </a:endParaRPr>
          </a:p>
          <a:p>
            <a:r>
              <a:rPr lang="en-US" sz="1600" dirty="0">
                <a:latin typeface="Futura Std Book" panose="020B0502020204020303"/>
              </a:rPr>
              <a:t>Phone: (815) 724-1546</a:t>
            </a:r>
            <a:endParaRPr lang="en-US" dirty="0"/>
          </a:p>
        </p:txBody>
      </p:sp>
      <p:pic>
        <p:nvPicPr>
          <p:cNvPr id="7" name="Picture 6" descr="Qr code&#10;&#10;AI-generated content may be incorrect.">
            <a:extLst>
              <a:ext uri="{FF2B5EF4-FFF2-40B4-BE49-F238E27FC236}">
                <a16:creationId xmlns:a16="http://schemas.microsoft.com/office/drawing/2014/main" id="{1E961041-CABD-7029-7AC5-7E42B924B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0" y="3263865"/>
            <a:ext cx="3524250" cy="3524250"/>
          </a:xfrm>
          <a:prstGeom prst="rect">
            <a:avLst/>
          </a:prstGeom>
        </p:spPr>
      </p:pic>
      <p:pic>
        <p:nvPicPr>
          <p:cNvPr id="6" name="Picture 5" descr="A person in a suit and tie&#10;&#10;AI-generated content may be incorrect.">
            <a:extLst>
              <a:ext uri="{FF2B5EF4-FFF2-40B4-BE49-F238E27FC236}">
                <a16:creationId xmlns:a16="http://schemas.microsoft.com/office/drawing/2014/main" id="{0D301A20-07B1-329F-1894-24A334D05F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4" y="2311970"/>
            <a:ext cx="4227896" cy="286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38265"/>
      </p:ext>
    </p:extLst>
  </p:cSld>
  <p:clrMapOvr>
    <a:masterClrMapping/>
  </p:clrMapOvr>
  <p:transition spd="slow" advClick="0" advTm="3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6277C1-AF21-0FCD-9FCE-0C7DDA4C33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394" y="763909"/>
            <a:ext cx="7953374" cy="511013"/>
          </a:xfrm>
        </p:spPr>
        <p:txBody>
          <a:bodyPr/>
          <a:lstStyle/>
          <a:p>
            <a:r>
              <a:rPr lang="en-US" dirty="0"/>
              <a:t>Why apprenticeship?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F85CE-3A9D-C37F-10C9-311FC8864C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394" y="1274922"/>
            <a:ext cx="7953374" cy="188459"/>
          </a:xfrm>
        </p:spPr>
        <p:txBody>
          <a:bodyPr>
            <a:normAutofit/>
          </a:bodyPr>
          <a:lstStyle/>
          <a:p>
            <a:r>
              <a:rPr lang="en-US" sz="1800" b="1" dirty="0"/>
              <a:t>The Employer Case for Apprenticeship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D0839A-E613-A1ED-F5B0-CEC98B05E64B}"/>
              </a:ext>
            </a:extLst>
          </p:cNvPr>
          <p:cNvSpPr txBox="1"/>
          <p:nvPr/>
        </p:nvSpPr>
        <p:spPr>
          <a:xfrm>
            <a:off x="385205" y="3947454"/>
            <a:ext cx="8373589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  <a:latin typeface="Futura Std Book" panose="020B0502020204020303"/>
              </a:rPr>
              <a:t>The Reasons Businesses Want to Hear: </a:t>
            </a:r>
          </a:p>
          <a:p>
            <a:endParaRPr lang="en-US" sz="2000" dirty="0">
              <a:solidFill>
                <a:srgbClr val="000000"/>
              </a:solidFill>
              <a:latin typeface="Futura Std Book" panose="020B05020202040203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Futura Std Book" panose="020B0502020204020303"/>
              </a:rPr>
              <a:t>They WORK!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Futura Std Book" panose="020B0502020204020303"/>
              </a:rPr>
              <a:t>They save you money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Futura Std Book" panose="020B0502020204020303"/>
              </a:rPr>
              <a:t>They strengthen your reputation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Futura Std Book" panose="020B0502020204020303"/>
              </a:rPr>
              <a:t>Tax benefits &amp; access to incentives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 descr="A couple of men posing for the camera&#10;&#10;AI-generated content may be incorrect.">
            <a:extLst>
              <a:ext uri="{FF2B5EF4-FFF2-40B4-BE49-F238E27FC236}">
                <a16:creationId xmlns:a16="http://schemas.microsoft.com/office/drawing/2014/main" id="{75155677-815B-7DE4-98A7-83818CFA3D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73" y="3275661"/>
            <a:ext cx="2113823" cy="2818430"/>
          </a:xfrm>
          <a:prstGeom prst="rect">
            <a:avLst/>
          </a:prstGeom>
        </p:spPr>
      </p:pic>
      <p:graphicFrame>
        <p:nvGraphicFramePr>
          <p:cNvPr id="9" name="TextBox 3">
            <a:extLst>
              <a:ext uri="{FF2B5EF4-FFF2-40B4-BE49-F238E27FC236}">
                <a16:creationId xmlns:a16="http://schemas.microsoft.com/office/drawing/2014/main" id="{F1235740-107F-57E1-5BA7-1EA8BB0951DA}"/>
              </a:ext>
            </a:extLst>
          </p:cNvPr>
          <p:cNvGraphicFramePr/>
          <p:nvPr/>
        </p:nvGraphicFramePr>
        <p:xfrm>
          <a:off x="342394" y="1785935"/>
          <a:ext cx="8373589" cy="1838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3215749"/>
      </p:ext>
    </p:extLst>
  </p:cSld>
  <p:clrMapOvr>
    <a:masterClrMapping/>
  </p:clrMapOvr>
  <p:transition spd="slow" advClick="0" advTm="3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83541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Partnerships In action: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809" y="1754599"/>
            <a:ext cx="5778261" cy="4669277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latin typeface="Futura Std Book" panose="020B0502020204020303"/>
              </a:rPr>
              <a:t>In LWIA 10, we work with…</a:t>
            </a:r>
            <a:endParaRPr lang="en-US" sz="2400" dirty="0">
              <a:latin typeface="Futura Std Book" panose="020B0502020204020303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Local education providers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Will County Center for Economic Development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Training Providers/Intermediaries 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Dept. of Labor – ATRs!!!</a:t>
            </a:r>
          </a:p>
          <a:p>
            <a:pPr marL="457200" marR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effectLst/>
                <a:latin typeface="Futura Std Book" panose="020B0502020204020303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  <p:pic>
        <p:nvPicPr>
          <p:cNvPr id="4" name="Picture 3" descr="A group of men posing for a photo&#10;&#10;AI-generated content may be incorrect.">
            <a:extLst>
              <a:ext uri="{FF2B5EF4-FFF2-40B4-BE49-F238E27FC236}">
                <a16:creationId xmlns:a16="http://schemas.microsoft.com/office/drawing/2014/main" id="{E590A85E-ED6D-A022-5A8E-A34088BCD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820" y="4089237"/>
            <a:ext cx="3591098" cy="269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96738"/>
      </p:ext>
    </p:extLst>
  </p:cSld>
  <p:clrMapOvr>
    <a:masterClrMapping/>
  </p:clrMapOvr>
  <p:transition spd="slow" advClick="0" advTm="3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83541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Local context: Will county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11107" y="1797130"/>
            <a:ext cx="6331606" cy="4669277"/>
          </a:xfrm>
        </p:spPr>
        <p:txBody>
          <a:bodyPr>
            <a:no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Large, diverse workforce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en-US" baseline="30000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 most populous county in IL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#1 county in IL for job creation over last 5 years (~17,900 jobs created over last 5 yrs)</a:t>
            </a:r>
            <a:r>
              <a:rPr lang="en-US" sz="1800" dirty="0">
                <a:effectLst/>
                <a:latin typeface="Futura Std Book" panose="020B0502020204020303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Key Industries 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Healthcare, Manufacturing, Logistics, IT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Local Challenges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Skill mismatches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Retention Issues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Employer hesitancy </a:t>
            </a: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Futura Std Book" panose="020B0502020204020303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latin typeface="Futura Std Book" panose="020B0502020204020303"/>
              <a:ea typeface="Calibri" panose="020F0502020204030204" pitchFamily="34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Futura Std Book" panose="020B0502020204020303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latin typeface="Futura Std Book" panose="020B0502020204020303"/>
              <a:ea typeface="Calibri" panose="020F0502020204030204" pitchFamily="34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  <p:pic>
        <p:nvPicPr>
          <p:cNvPr id="4" name="Picture 3" descr="A group of people holding signs&#10;&#10;AI-generated content may be incorrect.">
            <a:extLst>
              <a:ext uri="{FF2B5EF4-FFF2-40B4-BE49-F238E27FC236}">
                <a16:creationId xmlns:a16="http://schemas.microsoft.com/office/drawing/2014/main" id="{B017A546-979C-5E46-7B24-D6DF72707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824" y="2231862"/>
            <a:ext cx="2635927" cy="351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13765"/>
      </p:ext>
    </p:extLst>
  </p:cSld>
  <p:clrMapOvr>
    <a:masterClrMapping/>
  </p:clrMapOvr>
  <p:transition spd="slow" advClick="0" advTm="3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83541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Strategies: Employer engagement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29" y="1712069"/>
            <a:ext cx="7488801" cy="4669277"/>
          </a:xfrm>
        </p:spPr>
        <p:txBody>
          <a:bodyPr>
            <a:noAutofit/>
          </a:bodyPr>
          <a:lstStyle/>
          <a:p>
            <a:pPr marL="342900" indent="-3175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latin typeface="Futura Std Book" panose="020B0502020204020303"/>
              </a:rPr>
              <a:t>Use data and local context to your advantage!</a:t>
            </a:r>
            <a:endParaRPr lang="en-US" sz="2400" dirty="0">
              <a:latin typeface="Futura Std Book" panose="020B0502020204020303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Business Services Teams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Apprenticeship Framework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Employer Driven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Speak Their Language!</a:t>
            </a: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  <p:pic>
        <p:nvPicPr>
          <p:cNvPr id="9" name="Picture 8" descr="Text, website&#10;&#10;AI-generated content may be incorrect.">
            <a:extLst>
              <a:ext uri="{FF2B5EF4-FFF2-40B4-BE49-F238E27FC236}">
                <a16:creationId xmlns:a16="http://schemas.microsoft.com/office/drawing/2014/main" id="{29CB9FD9-48D8-F88A-6B6B-547BC928E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21" y="2245377"/>
            <a:ext cx="3382550" cy="43787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92489E-EF6E-724C-ED79-D5ABD7EFF3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65" y="4198107"/>
            <a:ext cx="3827721" cy="230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85478"/>
      </p:ext>
    </p:extLst>
  </p:cSld>
  <p:clrMapOvr>
    <a:masterClrMapping/>
  </p:clrMapOvr>
  <p:transition spd="slow" advClick="0" advTm="3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83541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Implementation &amp; Support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712069"/>
            <a:ext cx="6331606" cy="4669277"/>
          </a:xfrm>
        </p:spPr>
        <p:txBody>
          <a:bodyPr>
            <a:noAutofit/>
          </a:bodyPr>
          <a:lstStyle/>
          <a:p>
            <a:pPr marL="342900" indent="-3175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latin typeface="Futura Std Book" panose="020B0502020204020303"/>
              </a:rPr>
              <a:t>We are the experts!</a:t>
            </a:r>
            <a:endParaRPr lang="en-US" sz="2400" dirty="0">
              <a:latin typeface="Futura Std Book" panose="020B0502020204020303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We’re the government and we’re here to help……… lol 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Registration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Coordination 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Ongoing assistance 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dirty="0"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dirty="0"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dirty="0">
              <a:effectLst/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Futura Std Book" panose="020B0502020204020303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747940-386C-C8DC-E198-67DE48D080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434" y="2711302"/>
            <a:ext cx="3157870" cy="383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04906"/>
      </p:ext>
    </p:extLst>
  </p:cSld>
  <p:clrMapOvr>
    <a:masterClrMapping/>
  </p:clrMapOvr>
  <p:transition spd="slow" advClick="0" advTm="3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83541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Funding innovations: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712069"/>
            <a:ext cx="6331606" cy="4669277"/>
          </a:xfrm>
        </p:spPr>
        <p:txBody>
          <a:bodyPr>
            <a:noAutofit/>
          </a:bodyPr>
          <a:lstStyle/>
          <a:p>
            <a:pPr marL="342900" indent="-3175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latin typeface="Futura Std Book" panose="020B0502020204020303"/>
              </a:rPr>
              <a:t>Here are some ways we’ve used Apprenticeship Illinois grant funds or WIOA formula funding to support apprenticeship…</a:t>
            </a:r>
            <a:endParaRPr lang="en-US" sz="2400" dirty="0">
              <a:latin typeface="Futura Std Book" panose="020B0502020204020303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Apprentice Stipends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Tuition Coverage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dirty="0"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dirty="0">
              <a:effectLst/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Futura Std Book" panose="020B0502020204020303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  <p:pic>
        <p:nvPicPr>
          <p:cNvPr id="4" name="Picture 3" descr="Text&#10;&#10;AI-generated content may be incorrect.">
            <a:extLst>
              <a:ext uri="{FF2B5EF4-FFF2-40B4-BE49-F238E27FC236}">
                <a16:creationId xmlns:a16="http://schemas.microsoft.com/office/drawing/2014/main" id="{02C9AE35-3868-48A0-9746-64F4ED004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17" y="3009842"/>
            <a:ext cx="4364407" cy="33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47469"/>
      </p:ext>
    </p:extLst>
  </p:cSld>
  <p:clrMapOvr>
    <a:masterClrMapping/>
  </p:clrMapOvr>
  <p:transition spd="slow" advClick="0" advTm="3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86A3FD-EB8F-D498-5689-995C66B56E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1217263"/>
            <a:ext cx="8559798" cy="511013"/>
          </a:xfrm>
        </p:spPr>
        <p:txBody>
          <a:bodyPr/>
          <a:lstStyle/>
          <a:p>
            <a:pPr algn="ctr"/>
            <a:r>
              <a:rPr lang="en-US" dirty="0"/>
              <a:t>Apprenticeship in action: </a:t>
            </a:r>
            <a:r>
              <a:rPr lang="en-US" dirty="0" err="1"/>
              <a:t>Adventhealth</a:t>
            </a:r>
            <a:r>
              <a:rPr lang="en-US" dirty="0"/>
              <a:t> Bolingbrook Case study</a:t>
            </a:r>
          </a:p>
        </p:txBody>
      </p:sp>
      <p:pic>
        <p:nvPicPr>
          <p:cNvPr id="5" name="Picture 4" descr="A group of people holding certificates&#10;&#10;AI-generated content may be incorrect.">
            <a:extLst>
              <a:ext uri="{FF2B5EF4-FFF2-40B4-BE49-F238E27FC236}">
                <a16:creationId xmlns:a16="http://schemas.microsoft.com/office/drawing/2014/main" id="{FD683341-6E1C-658D-5D0C-0D92402BA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863" y="3428513"/>
            <a:ext cx="5456274" cy="3007771"/>
          </a:xfrm>
          <a:prstGeom prst="rect">
            <a:avLst/>
          </a:prstGeom>
        </p:spPr>
      </p:pic>
      <p:pic>
        <p:nvPicPr>
          <p:cNvPr id="4" name="Picture 3" descr="A picture containing text, clipart&#10;&#10;AI-generated content may be incorrect.">
            <a:extLst>
              <a:ext uri="{FF2B5EF4-FFF2-40B4-BE49-F238E27FC236}">
                <a16:creationId xmlns:a16="http://schemas.microsoft.com/office/drawing/2014/main" id="{E9E880D9-882F-74C5-9785-6654D7BC7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2173582"/>
            <a:ext cx="56197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38589"/>
      </p:ext>
    </p:extLst>
  </p:cSld>
  <p:clrMapOvr>
    <a:masterClrMapping/>
  </p:clrMapOvr>
  <p:transition spd="slow" advClick="0" advTm="3000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7"/>
  <p:tag name="ARTICULATE_DESIGN_ID_OFFICE THEME" val="IU67DOd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002069"/>
      </a:dk2>
      <a:lt2>
        <a:srgbClr val="E7E6E6"/>
      </a:lt2>
      <a:accent1>
        <a:srgbClr val="AA182C"/>
      </a:accent1>
      <a:accent2>
        <a:srgbClr val="ED7D31"/>
      </a:accent2>
      <a:accent3>
        <a:srgbClr val="638C1C"/>
      </a:accent3>
      <a:accent4>
        <a:srgbClr val="002069"/>
      </a:accent4>
      <a:accent5>
        <a:srgbClr val="AA182C"/>
      </a:accent5>
      <a:accent6>
        <a:srgbClr val="4D4D4D"/>
      </a:accent6>
      <a:hlink>
        <a:srgbClr val="002069"/>
      </a:hlink>
      <a:folHlink>
        <a:srgbClr val="638C1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E0D368886C6B4298DB8A66EC5E9E94" ma:contentTypeVersion="3" ma:contentTypeDescription="Create a new document." ma:contentTypeScope="" ma:versionID="3dfe9d4b760e711e5f29de418d18184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C85DA3-6239-4AF8-9D1D-20691190BA4F}"/>
</file>

<file path=customXml/itemProps2.xml><?xml version="1.0" encoding="utf-8"?>
<ds:datastoreItem xmlns:ds="http://schemas.openxmlformats.org/officeDocument/2006/customXml" ds:itemID="{641EBEFB-7CA0-4671-A34E-E94BB1632940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1c5f7d24-dc7c-45cd-a254-66c71c085d44"/>
    <ds:schemaRef ds:uri="ee920ac9-5fc6-4484-ac21-fc1bd4a2d57a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98D89FA-669B-4E64-A40E-678F664AB2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30844</TotalTime>
  <Words>666</Words>
  <Application>Microsoft Office PowerPoint</Application>
  <PresentationFormat>On-screen Show (4:3)</PresentationFormat>
  <Paragraphs>128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Futura Std Book</vt:lpstr>
      <vt:lpstr>Futura Std Heavy</vt:lpstr>
      <vt:lpstr>Lato</vt:lpstr>
      <vt:lpstr>Segoe UI 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Moorche 30 DVDs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LWIA 10 Regional Showcase</dc:title>
  <dc:creator>Jafar</dc:creator>
  <cp:lastModifiedBy>John T. Hall</cp:lastModifiedBy>
  <cp:revision>102</cp:revision>
  <cp:lastPrinted>2023-08-07T18:29:20Z</cp:lastPrinted>
  <dcterms:created xsi:type="dcterms:W3CDTF">2015-05-25T12:45:08Z</dcterms:created>
  <dcterms:modified xsi:type="dcterms:W3CDTF">2025-10-02T19:21:56Z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0x010100CAE0D368886C6B4298DB8A66EC5E9E94</vt:lpwstr>
  </property>
  <property fmtid="{D5CDD505-2E9C-101B-9397-08002B2CF9AE}" pid="3" name="ArticulateGUID">
    <vt:lpwstr>86292B1C-1FD6-4DDE-9B5A-A5AFF6FE6818</vt:lpwstr>
  </property>
  <property fmtid="{D5CDD505-2E9C-101B-9397-08002B2CF9AE}" pid="4" name="ArticulatePath">
    <vt:lpwstr>IWN-20_IWIB-BEC_Presentation-A</vt:lpwstr>
  </property>
</Properties>
</file>