
<file path=[Content_Types].xml><?xml version="1.0" encoding="utf-8"?>
<Types xmlns="http://schemas.openxmlformats.org/package/2006/content-types">
  <Default Extension="jpeg" ContentType="image/jpeg"/>
  <Default Extension="jpg" ContentType="image/jpeg"/>
  <Default Extension="png" ContentType="image/png"/>
  <Default Extension="pub" ContentType="image/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65" r:id="rId5"/>
    <p:sldId id="259" r:id="rId6"/>
    <p:sldId id="260" r:id="rId7"/>
    <p:sldId id="261" r:id="rId8"/>
    <p:sldId id="265" r:id="rId9"/>
    <p:sldId id="266" r:id="rId10"/>
    <p:sldId id="267" r:id="rId11"/>
    <p:sldId id="2147309049" r:id="rId12"/>
    <p:sldId id="262" r:id="rId13"/>
    <p:sldId id="2570" r:id="rId14"/>
    <p:sldId id="2580" r:id="rId15"/>
    <p:sldId id="2581" r:id="rId16"/>
    <p:sldId id="263" r:id="rId17"/>
    <p:sldId id="676" r:id="rId1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547B8-965A-40D9-8973-A7354DFAF7E8}" v="1" dt="2025-03-18T15:53:42.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91" autoAdjust="0"/>
  </p:normalViewPr>
  <p:slideViewPr>
    <p:cSldViewPr snapToGrid="0" snapToObjects="1">
      <p:cViewPr>
        <p:scale>
          <a:sx n="138" d="100"/>
          <a:sy n="138" d="100"/>
        </p:scale>
        <p:origin x="1386" y="19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15" d="100"/>
          <a:sy n="115" d="100"/>
        </p:scale>
        <p:origin x="40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691D7-BC73-44D9-BD2D-EA303D9EFFB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E76DA318-F2C9-44C8-938E-3E8B4CA6201F}">
      <dgm:prSet/>
      <dgm:spPr/>
      <dgm:t>
        <a:bodyPr/>
        <a:lstStyle/>
        <a:p>
          <a:pPr>
            <a:lnSpc>
              <a:spcPct val="100000"/>
            </a:lnSpc>
            <a:defRPr b="1"/>
          </a:pPr>
          <a:r>
            <a:rPr lang="en-US" dirty="0"/>
            <a:t>Workforce Skill Alignment</a:t>
          </a:r>
        </a:p>
      </dgm:t>
    </dgm:pt>
    <dgm:pt modelId="{3324D510-A4F0-45E9-B368-8BADA03AC6D5}" type="parTrans" cxnId="{7D7153E6-4B61-4828-B013-B1C76CC9EFD0}">
      <dgm:prSet/>
      <dgm:spPr/>
      <dgm:t>
        <a:bodyPr/>
        <a:lstStyle/>
        <a:p>
          <a:endParaRPr lang="en-US"/>
        </a:p>
      </dgm:t>
    </dgm:pt>
    <dgm:pt modelId="{D3C28236-490C-43AD-881F-AD99B1B75A34}" type="sibTrans" cxnId="{7D7153E6-4B61-4828-B013-B1C76CC9EFD0}">
      <dgm:prSet/>
      <dgm:spPr/>
      <dgm:t>
        <a:bodyPr/>
        <a:lstStyle/>
        <a:p>
          <a:pPr>
            <a:lnSpc>
              <a:spcPct val="100000"/>
            </a:lnSpc>
            <a:defRPr b="1"/>
          </a:pPr>
          <a:endParaRPr lang="en-US"/>
        </a:p>
      </dgm:t>
    </dgm:pt>
    <dgm:pt modelId="{2FA06A2E-B6CF-444F-B1D0-EEE023B863FB}">
      <dgm:prSet/>
      <dgm:spPr/>
      <dgm:t>
        <a:bodyPr/>
        <a:lstStyle/>
        <a:p>
          <a:pPr>
            <a:lnSpc>
              <a:spcPct val="100000"/>
            </a:lnSpc>
          </a:pPr>
          <a:r>
            <a:rPr lang="en-US" dirty="0"/>
            <a:t>TPM ensures better alignment of workforce skills with the specific needs of employers, enhancing productivity and efficiency.</a:t>
          </a:r>
        </a:p>
      </dgm:t>
    </dgm:pt>
    <dgm:pt modelId="{E3C3DF12-7217-4474-A374-C73CF02A57C8}" type="parTrans" cxnId="{37048C32-D23F-4BD0-88FE-5779DC2C40C6}">
      <dgm:prSet/>
      <dgm:spPr/>
      <dgm:t>
        <a:bodyPr/>
        <a:lstStyle/>
        <a:p>
          <a:endParaRPr lang="en-US"/>
        </a:p>
      </dgm:t>
    </dgm:pt>
    <dgm:pt modelId="{370F855F-A574-402D-9367-175AD01E2190}" type="sibTrans" cxnId="{37048C32-D23F-4BD0-88FE-5779DC2C40C6}">
      <dgm:prSet/>
      <dgm:spPr/>
      <dgm:t>
        <a:bodyPr/>
        <a:lstStyle/>
        <a:p>
          <a:endParaRPr lang="en-US"/>
        </a:p>
      </dgm:t>
    </dgm:pt>
    <dgm:pt modelId="{F7267909-2936-4538-A770-B2F1775C13E6}">
      <dgm:prSet/>
      <dgm:spPr/>
      <dgm:t>
        <a:bodyPr/>
        <a:lstStyle/>
        <a:p>
          <a:pPr>
            <a:lnSpc>
              <a:spcPct val="100000"/>
            </a:lnSpc>
            <a:defRPr b="1"/>
          </a:pPr>
          <a:r>
            <a:rPr lang="en-US" dirty="0"/>
            <a:t>Reduced Recruitment Costs</a:t>
          </a:r>
        </a:p>
      </dgm:t>
    </dgm:pt>
    <dgm:pt modelId="{847D0065-D290-477A-B8A9-A443CAAFCC8D}" type="parTrans" cxnId="{08632E4B-4FE7-48EE-9794-A2CB233FD26E}">
      <dgm:prSet/>
      <dgm:spPr/>
      <dgm:t>
        <a:bodyPr/>
        <a:lstStyle/>
        <a:p>
          <a:endParaRPr lang="en-US"/>
        </a:p>
      </dgm:t>
    </dgm:pt>
    <dgm:pt modelId="{28D4702D-5F48-41D8-810C-05142F72FF9A}" type="sibTrans" cxnId="{08632E4B-4FE7-48EE-9794-A2CB233FD26E}">
      <dgm:prSet/>
      <dgm:spPr/>
      <dgm:t>
        <a:bodyPr/>
        <a:lstStyle/>
        <a:p>
          <a:pPr>
            <a:lnSpc>
              <a:spcPct val="100000"/>
            </a:lnSpc>
            <a:defRPr b="1"/>
          </a:pPr>
          <a:endParaRPr lang="en-US"/>
        </a:p>
      </dgm:t>
    </dgm:pt>
    <dgm:pt modelId="{1563074C-BE5E-4A19-A8A3-C989613799E4}">
      <dgm:prSet/>
      <dgm:spPr/>
      <dgm:t>
        <a:bodyPr/>
        <a:lstStyle/>
        <a:p>
          <a:pPr>
            <a:lnSpc>
              <a:spcPct val="100000"/>
            </a:lnSpc>
          </a:pPr>
          <a:r>
            <a:rPr lang="en-US" dirty="0"/>
            <a:t>By increasing employee engagement and retention, TPM helps in significantly reducing recruitment costs associated with turnover.</a:t>
          </a:r>
        </a:p>
      </dgm:t>
    </dgm:pt>
    <dgm:pt modelId="{4F59FFBF-07C0-4863-A3FE-255BB4D8CEA1}" type="parTrans" cxnId="{7912B070-540E-4B4E-99F0-D58D968B3133}">
      <dgm:prSet/>
      <dgm:spPr/>
      <dgm:t>
        <a:bodyPr/>
        <a:lstStyle/>
        <a:p>
          <a:endParaRPr lang="en-US"/>
        </a:p>
      </dgm:t>
    </dgm:pt>
    <dgm:pt modelId="{DEB57501-AB05-490B-9C9B-14FE2FCF7656}" type="sibTrans" cxnId="{7912B070-540E-4B4E-99F0-D58D968B3133}">
      <dgm:prSet/>
      <dgm:spPr/>
      <dgm:t>
        <a:bodyPr/>
        <a:lstStyle/>
        <a:p>
          <a:endParaRPr lang="en-US"/>
        </a:p>
      </dgm:t>
    </dgm:pt>
    <dgm:pt modelId="{82E706A4-0EF3-4B3A-A61B-DC9381D5587D}">
      <dgm:prSet/>
      <dgm:spPr/>
      <dgm:t>
        <a:bodyPr/>
        <a:lstStyle/>
        <a:p>
          <a:pPr>
            <a:lnSpc>
              <a:spcPct val="100000"/>
            </a:lnSpc>
            <a:defRPr b="1"/>
          </a:pPr>
          <a:r>
            <a:rPr lang="en-US" dirty="0"/>
            <a:t>Improved Employee Retention</a:t>
          </a:r>
        </a:p>
      </dgm:t>
    </dgm:pt>
    <dgm:pt modelId="{F190C8E6-333B-4E8E-A1FE-0F6772EB7F6F}" type="parTrans" cxnId="{8AE5E991-5B73-4F30-9605-B62CF9D6748F}">
      <dgm:prSet/>
      <dgm:spPr/>
      <dgm:t>
        <a:bodyPr/>
        <a:lstStyle/>
        <a:p>
          <a:endParaRPr lang="en-US"/>
        </a:p>
      </dgm:t>
    </dgm:pt>
    <dgm:pt modelId="{B0446D37-CB36-4CA8-8CB0-5D073D2AC243}" type="sibTrans" cxnId="{8AE5E991-5B73-4F30-9605-B62CF9D6748F}">
      <dgm:prSet/>
      <dgm:spPr/>
      <dgm:t>
        <a:bodyPr/>
        <a:lstStyle/>
        <a:p>
          <a:endParaRPr lang="en-US"/>
        </a:p>
      </dgm:t>
    </dgm:pt>
    <dgm:pt modelId="{2A4C8397-BE3B-4922-A02B-37D241046601}">
      <dgm:prSet/>
      <dgm:spPr/>
      <dgm:t>
        <a:bodyPr/>
        <a:lstStyle/>
        <a:p>
          <a:pPr>
            <a:lnSpc>
              <a:spcPct val="100000"/>
            </a:lnSpc>
          </a:pPr>
          <a:r>
            <a:rPr lang="en-US" dirty="0"/>
            <a:t>Implementing TPM leads to higher employee satisfaction, thereby improving retention rates and creating a more stable workforce.</a:t>
          </a:r>
        </a:p>
      </dgm:t>
    </dgm:pt>
    <dgm:pt modelId="{F8DCDBFB-4D55-4EAC-80CE-A7A2EEAE33B5}" type="parTrans" cxnId="{739A75B5-405E-4F32-B5F3-F7D2F7139E0A}">
      <dgm:prSet/>
      <dgm:spPr/>
      <dgm:t>
        <a:bodyPr/>
        <a:lstStyle/>
        <a:p>
          <a:endParaRPr lang="en-US"/>
        </a:p>
      </dgm:t>
    </dgm:pt>
    <dgm:pt modelId="{309DA85C-B578-4EA6-BE6F-DD2613E27171}" type="sibTrans" cxnId="{739A75B5-405E-4F32-B5F3-F7D2F7139E0A}">
      <dgm:prSet/>
      <dgm:spPr/>
      <dgm:t>
        <a:bodyPr/>
        <a:lstStyle/>
        <a:p>
          <a:endParaRPr lang="en-US"/>
        </a:p>
      </dgm:t>
    </dgm:pt>
    <dgm:pt modelId="{13356B3E-902B-4866-B393-58546F5C8A46}" type="pres">
      <dgm:prSet presAssocID="{FE4691D7-BC73-44D9-BD2D-EA303D9EFFBF}" presName="Root" presStyleCnt="0">
        <dgm:presLayoutVars>
          <dgm:dir/>
          <dgm:resizeHandles val="exact"/>
        </dgm:presLayoutVars>
      </dgm:prSet>
      <dgm:spPr/>
    </dgm:pt>
    <dgm:pt modelId="{A7E2142F-71D4-4989-AFCE-681AC3DFE188}" type="pres">
      <dgm:prSet presAssocID="{E76DA318-F2C9-44C8-938E-3E8B4CA6201F}" presName="Composite" presStyleCnt="0"/>
      <dgm:spPr/>
    </dgm:pt>
    <dgm:pt modelId="{EE8AFAEA-3A81-4A28-A9F5-36436385EDBD}" type="pres">
      <dgm:prSet presAssocID="{E76DA318-F2C9-44C8-938E-3E8B4CA6201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6470" r="16779" b="-2"/>
          <a:stretch/>
        </a:blipFill>
      </dgm:spPr>
      <dgm:extLst>
        <a:ext uri="{E40237B7-FDA0-4F09-8148-C483321AD2D9}">
          <dgm14:cNvPr xmlns:dgm14="http://schemas.microsoft.com/office/drawing/2010/diagram" id="0" name="" descr="Working men taking coffee break"/>
        </a:ext>
      </dgm:extLst>
    </dgm:pt>
    <dgm:pt modelId="{598FB93E-6B5C-48CB-9B68-6CB6982A1AAF}" type="pres">
      <dgm:prSet presAssocID="{E76DA318-F2C9-44C8-938E-3E8B4CA6201F}" presName="Subtitle" presStyleLbl="revTx" presStyleIdx="0" presStyleCnt="6">
        <dgm:presLayoutVars>
          <dgm:chMax val="0"/>
          <dgm:bulletEnabled/>
        </dgm:presLayoutVars>
      </dgm:prSet>
      <dgm:spPr/>
    </dgm:pt>
    <dgm:pt modelId="{EC32989A-0B30-4F8C-A1D3-9A6AA3E685FE}" type="pres">
      <dgm:prSet presAssocID="{E76DA318-F2C9-44C8-938E-3E8B4CA6201F}" presName="Description" presStyleLbl="revTx" presStyleIdx="1" presStyleCnt="6">
        <dgm:presLayoutVars>
          <dgm:bulletEnabled/>
        </dgm:presLayoutVars>
      </dgm:prSet>
      <dgm:spPr/>
    </dgm:pt>
    <dgm:pt modelId="{08538136-B000-42D4-886F-99F1C17D5DBD}" type="pres">
      <dgm:prSet presAssocID="{D3C28236-490C-43AD-881F-AD99B1B75A34}" presName="sibTrans" presStyleLbl="sibTrans2D1" presStyleIdx="0" presStyleCnt="0"/>
      <dgm:spPr/>
    </dgm:pt>
    <dgm:pt modelId="{EFFEEBF6-2151-4403-85EB-28D013022AF5}" type="pres">
      <dgm:prSet presAssocID="{F7267909-2936-4538-A770-B2F1775C13E6}" presName="Composite" presStyleCnt="0"/>
      <dgm:spPr/>
    </dgm:pt>
    <dgm:pt modelId="{0F249291-50C2-47FE-B089-9132DE8DDDC0}" type="pres">
      <dgm:prSet presAssocID="{F7267909-2936-4538-A770-B2F1775C13E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4250" r="7" b="8"/>
          <a:stretch/>
        </a:blipFill>
      </dgm:spPr>
      <dgm:extLst>
        <a:ext uri="{E40237B7-FDA0-4F09-8148-C483321AD2D9}">
          <dgm14:cNvPr xmlns:dgm14="http://schemas.microsoft.com/office/drawing/2010/diagram" id="0" name="" descr="Shot of a businessman holding on to a bunch of cryptocurrency balloons on top of a graph against a white background"/>
        </a:ext>
      </dgm:extLst>
    </dgm:pt>
    <dgm:pt modelId="{36A4DD58-5283-4144-B480-5B0D6F88A0FE}" type="pres">
      <dgm:prSet presAssocID="{F7267909-2936-4538-A770-B2F1775C13E6}" presName="Subtitle" presStyleLbl="revTx" presStyleIdx="2" presStyleCnt="6">
        <dgm:presLayoutVars>
          <dgm:chMax val="0"/>
          <dgm:bulletEnabled/>
        </dgm:presLayoutVars>
      </dgm:prSet>
      <dgm:spPr/>
    </dgm:pt>
    <dgm:pt modelId="{523B268B-2B9D-44B6-A608-4C967E177FF8}" type="pres">
      <dgm:prSet presAssocID="{F7267909-2936-4538-A770-B2F1775C13E6}" presName="Description" presStyleLbl="revTx" presStyleIdx="3" presStyleCnt="6">
        <dgm:presLayoutVars>
          <dgm:bulletEnabled/>
        </dgm:presLayoutVars>
      </dgm:prSet>
      <dgm:spPr/>
    </dgm:pt>
    <dgm:pt modelId="{F60349E0-8F9E-4A3C-97E1-9F46A2F2CDF1}" type="pres">
      <dgm:prSet presAssocID="{28D4702D-5F48-41D8-810C-05142F72FF9A}" presName="sibTrans" presStyleLbl="sibTrans2D1" presStyleIdx="0" presStyleCnt="0"/>
      <dgm:spPr/>
    </dgm:pt>
    <dgm:pt modelId="{8296B667-F622-4F68-8830-2A0F8B172157}" type="pres">
      <dgm:prSet presAssocID="{82E706A4-0EF3-4B3A-A61B-DC9381D5587D}" presName="Composite" presStyleCnt="0"/>
      <dgm:spPr/>
    </dgm:pt>
    <dgm:pt modelId="{81B4A04D-844E-410C-B904-C094573FE303}" type="pres">
      <dgm:prSet presAssocID="{82E706A4-0EF3-4B3A-A61B-DC9381D5587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1000" r="16254" b="6"/>
          <a:stretch/>
        </a:blipFill>
      </dgm:spPr>
      <dgm:extLst>
        <a:ext uri="{E40237B7-FDA0-4F09-8148-C483321AD2D9}">
          <dgm14:cNvPr xmlns:dgm14="http://schemas.microsoft.com/office/drawing/2010/diagram" id="0" name="" descr="Businesswomen celebrating in office"/>
        </a:ext>
      </dgm:extLst>
    </dgm:pt>
    <dgm:pt modelId="{5ACC5C93-95C4-4FB6-AD16-64462EAF7A0E}" type="pres">
      <dgm:prSet presAssocID="{82E706A4-0EF3-4B3A-A61B-DC9381D5587D}" presName="Subtitle" presStyleLbl="revTx" presStyleIdx="4" presStyleCnt="6">
        <dgm:presLayoutVars>
          <dgm:chMax val="0"/>
          <dgm:bulletEnabled/>
        </dgm:presLayoutVars>
      </dgm:prSet>
      <dgm:spPr/>
    </dgm:pt>
    <dgm:pt modelId="{DB42222F-EF91-4ECB-A09F-660E186E4913}" type="pres">
      <dgm:prSet presAssocID="{82E706A4-0EF3-4B3A-A61B-DC9381D5587D}" presName="Description" presStyleLbl="revTx" presStyleIdx="5" presStyleCnt="6">
        <dgm:presLayoutVars>
          <dgm:bulletEnabled/>
        </dgm:presLayoutVars>
      </dgm:prSet>
      <dgm:spPr/>
    </dgm:pt>
  </dgm:ptLst>
  <dgm:cxnLst>
    <dgm:cxn modelId="{7946EC01-CFF0-4B33-A19A-4FD3F9E8D084}" type="presOf" srcId="{2A4C8397-BE3B-4922-A02B-37D241046601}" destId="{DB42222F-EF91-4ECB-A09F-660E186E4913}" srcOrd="0" destOrd="0" presId="urn:microsoft.com/office/officeart/2024/3/layout/verticalVisualTextBlock1"/>
    <dgm:cxn modelId="{180FB409-E9DC-4047-880A-5105BAC8D545}" type="presOf" srcId="{82E706A4-0EF3-4B3A-A61B-DC9381D5587D}" destId="{5ACC5C93-95C4-4FB6-AD16-64462EAF7A0E}" srcOrd="0" destOrd="0" presId="urn:microsoft.com/office/officeart/2024/3/layout/verticalVisualTextBlock1"/>
    <dgm:cxn modelId="{3C0CB421-382F-4D29-8185-658F7C605EA0}" type="presOf" srcId="{FE4691D7-BC73-44D9-BD2D-EA303D9EFFBF}" destId="{13356B3E-902B-4866-B393-58546F5C8A46}" srcOrd="0" destOrd="0" presId="urn:microsoft.com/office/officeart/2024/3/layout/verticalVisualTextBlock1"/>
    <dgm:cxn modelId="{37048C32-D23F-4BD0-88FE-5779DC2C40C6}" srcId="{E76DA318-F2C9-44C8-938E-3E8B4CA6201F}" destId="{2FA06A2E-B6CF-444F-B1D0-EEE023B863FB}" srcOrd="0" destOrd="0" parTransId="{E3C3DF12-7217-4474-A374-C73CF02A57C8}" sibTransId="{370F855F-A574-402D-9367-175AD01E2190}"/>
    <dgm:cxn modelId="{3A8BB93E-90FE-4229-827C-DC9E4F672C8A}" type="presOf" srcId="{F7267909-2936-4538-A770-B2F1775C13E6}" destId="{36A4DD58-5283-4144-B480-5B0D6F88A0FE}" srcOrd="0" destOrd="0" presId="urn:microsoft.com/office/officeart/2024/3/layout/verticalVisualTextBlock1"/>
    <dgm:cxn modelId="{1E17B05C-52DA-490E-850C-2B5148BE66BA}" type="presOf" srcId="{E76DA318-F2C9-44C8-938E-3E8B4CA6201F}" destId="{598FB93E-6B5C-48CB-9B68-6CB6982A1AAF}" srcOrd="0" destOrd="0" presId="urn:microsoft.com/office/officeart/2024/3/layout/verticalVisualTextBlock1"/>
    <dgm:cxn modelId="{08632E4B-4FE7-48EE-9794-A2CB233FD26E}" srcId="{FE4691D7-BC73-44D9-BD2D-EA303D9EFFBF}" destId="{F7267909-2936-4538-A770-B2F1775C13E6}" srcOrd="1" destOrd="0" parTransId="{847D0065-D290-477A-B8A9-A443CAAFCC8D}" sibTransId="{28D4702D-5F48-41D8-810C-05142F72FF9A}"/>
    <dgm:cxn modelId="{7912B070-540E-4B4E-99F0-D58D968B3133}" srcId="{F7267909-2936-4538-A770-B2F1775C13E6}" destId="{1563074C-BE5E-4A19-A8A3-C989613799E4}" srcOrd="0" destOrd="0" parTransId="{4F59FFBF-07C0-4863-A3FE-255BB4D8CEA1}" sibTransId="{DEB57501-AB05-490B-9C9B-14FE2FCF7656}"/>
    <dgm:cxn modelId="{C0CC7181-907F-49FA-AA51-E68C20FFDB38}" type="presOf" srcId="{D3C28236-490C-43AD-881F-AD99B1B75A34}" destId="{08538136-B000-42D4-886F-99F1C17D5DBD}" srcOrd="0" destOrd="0" presId="urn:microsoft.com/office/officeart/2024/3/layout/verticalVisualTextBlock1"/>
    <dgm:cxn modelId="{8AE5E991-5B73-4F30-9605-B62CF9D6748F}" srcId="{FE4691D7-BC73-44D9-BD2D-EA303D9EFFBF}" destId="{82E706A4-0EF3-4B3A-A61B-DC9381D5587D}" srcOrd="2" destOrd="0" parTransId="{F190C8E6-333B-4E8E-A1FE-0F6772EB7F6F}" sibTransId="{B0446D37-CB36-4CA8-8CB0-5D073D2AC243}"/>
    <dgm:cxn modelId="{F96E5D9B-69A2-4DDA-B96C-7EEE9444E61A}" type="presOf" srcId="{1563074C-BE5E-4A19-A8A3-C989613799E4}" destId="{523B268B-2B9D-44B6-A608-4C967E177FF8}" srcOrd="0" destOrd="0" presId="urn:microsoft.com/office/officeart/2024/3/layout/verticalVisualTextBlock1"/>
    <dgm:cxn modelId="{739A75B5-405E-4F32-B5F3-F7D2F7139E0A}" srcId="{82E706A4-0EF3-4B3A-A61B-DC9381D5587D}" destId="{2A4C8397-BE3B-4922-A02B-37D241046601}" srcOrd="0" destOrd="0" parTransId="{F8DCDBFB-4D55-4EAC-80CE-A7A2EEAE33B5}" sibTransId="{309DA85C-B578-4EA6-BE6F-DD2613E27171}"/>
    <dgm:cxn modelId="{B3CC75CD-F6BB-4B84-881B-273CD16AB932}" type="presOf" srcId="{2FA06A2E-B6CF-444F-B1D0-EEE023B863FB}" destId="{EC32989A-0B30-4F8C-A1D3-9A6AA3E685FE}" srcOrd="0" destOrd="0" presId="urn:microsoft.com/office/officeart/2024/3/layout/verticalVisualTextBlock1"/>
    <dgm:cxn modelId="{7D7153E6-4B61-4828-B013-B1C76CC9EFD0}" srcId="{FE4691D7-BC73-44D9-BD2D-EA303D9EFFBF}" destId="{E76DA318-F2C9-44C8-938E-3E8B4CA6201F}" srcOrd="0" destOrd="0" parTransId="{3324D510-A4F0-45E9-B368-8BADA03AC6D5}" sibTransId="{D3C28236-490C-43AD-881F-AD99B1B75A34}"/>
    <dgm:cxn modelId="{4289FCE6-FF15-457B-A99F-2BD89073A68D}" type="presOf" srcId="{28D4702D-5F48-41D8-810C-05142F72FF9A}" destId="{F60349E0-8F9E-4A3C-97E1-9F46A2F2CDF1}" srcOrd="0" destOrd="0" presId="urn:microsoft.com/office/officeart/2024/3/layout/verticalVisualTextBlock1"/>
    <dgm:cxn modelId="{E85DFDA4-B50F-4E8A-A669-936A3C7859F3}" type="presParOf" srcId="{13356B3E-902B-4866-B393-58546F5C8A46}" destId="{A7E2142F-71D4-4989-AFCE-681AC3DFE188}" srcOrd="0" destOrd="0" presId="urn:microsoft.com/office/officeart/2024/3/layout/verticalVisualTextBlock1"/>
    <dgm:cxn modelId="{355386E5-4F1C-421D-90FD-2AA40BFADECE}" type="presParOf" srcId="{A7E2142F-71D4-4989-AFCE-681AC3DFE188}" destId="{EE8AFAEA-3A81-4A28-A9F5-36436385EDBD}" srcOrd="0" destOrd="0" presId="urn:microsoft.com/office/officeart/2024/3/layout/verticalVisualTextBlock1"/>
    <dgm:cxn modelId="{3A86519C-0A85-445C-BB9D-8EFC2EF800CC}" type="presParOf" srcId="{A7E2142F-71D4-4989-AFCE-681AC3DFE188}" destId="{598FB93E-6B5C-48CB-9B68-6CB6982A1AAF}" srcOrd="1" destOrd="0" presId="urn:microsoft.com/office/officeart/2024/3/layout/verticalVisualTextBlock1"/>
    <dgm:cxn modelId="{5E5A002E-BA4C-4308-A540-80C419BD81C2}" type="presParOf" srcId="{A7E2142F-71D4-4989-AFCE-681AC3DFE188}" destId="{EC32989A-0B30-4F8C-A1D3-9A6AA3E685FE}" srcOrd="2" destOrd="0" presId="urn:microsoft.com/office/officeart/2024/3/layout/verticalVisualTextBlock1"/>
    <dgm:cxn modelId="{F8FEC0B8-2AB2-4C6F-9E18-29914A55C94A}" type="presParOf" srcId="{13356B3E-902B-4866-B393-58546F5C8A46}" destId="{08538136-B000-42D4-886F-99F1C17D5DBD}" srcOrd="1" destOrd="0" presId="urn:microsoft.com/office/officeart/2024/3/layout/verticalVisualTextBlock1"/>
    <dgm:cxn modelId="{91DC3825-EAD0-4E7F-AB6B-2C6A83160FC9}" type="presParOf" srcId="{13356B3E-902B-4866-B393-58546F5C8A46}" destId="{EFFEEBF6-2151-4403-85EB-28D013022AF5}" srcOrd="2" destOrd="0" presId="urn:microsoft.com/office/officeart/2024/3/layout/verticalVisualTextBlock1"/>
    <dgm:cxn modelId="{136D8922-1F43-4290-8D17-3252BF506435}" type="presParOf" srcId="{EFFEEBF6-2151-4403-85EB-28D013022AF5}" destId="{0F249291-50C2-47FE-B089-9132DE8DDDC0}" srcOrd="0" destOrd="0" presId="urn:microsoft.com/office/officeart/2024/3/layout/verticalVisualTextBlock1"/>
    <dgm:cxn modelId="{C3CEE601-66CA-4AB4-B841-7DE5857010A8}" type="presParOf" srcId="{EFFEEBF6-2151-4403-85EB-28D013022AF5}" destId="{36A4DD58-5283-4144-B480-5B0D6F88A0FE}" srcOrd="1" destOrd="0" presId="urn:microsoft.com/office/officeart/2024/3/layout/verticalVisualTextBlock1"/>
    <dgm:cxn modelId="{32C08F60-D168-4C82-8091-AF49973C8461}" type="presParOf" srcId="{EFFEEBF6-2151-4403-85EB-28D013022AF5}" destId="{523B268B-2B9D-44B6-A608-4C967E177FF8}" srcOrd="2" destOrd="0" presId="urn:microsoft.com/office/officeart/2024/3/layout/verticalVisualTextBlock1"/>
    <dgm:cxn modelId="{3A0C2121-7B22-4A81-8539-C15EEAB969D5}" type="presParOf" srcId="{13356B3E-902B-4866-B393-58546F5C8A46}" destId="{F60349E0-8F9E-4A3C-97E1-9F46A2F2CDF1}" srcOrd="3" destOrd="0" presId="urn:microsoft.com/office/officeart/2024/3/layout/verticalVisualTextBlock1"/>
    <dgm:cxn modelId="{D0F50039-0D23-45B7-9906-C55720F9D33C}" type="presParOf" srcId="{13356B3E-902B-4866-B393-58546F5C8A46}" destId="{8296B667-F622-4F68-8830-2A0F8B172157}" srcOrd="4" destOrd="0" presId="urn:microsoft.com/office/officeart/2024/3/layout/verticalVisualTextBlock1"/>
    <dgm:cxn modelId="{EAA0F2FF-C907-4A41-87F8-FDCCD8EFD145}" type="presParOf" srcId="{8296B667-F622-4F68-8830-2A0F8B172157}" destId="{81B4A04D-844E-410C-B904-C094573FE303}" srcOrd="0" destOrd="0" presId="urn:microsoft.com/office/officeart/2024/3/layout/verticalVisualTextBlock1"/>
    <dgm:cxn modelId="{169A5E0B-47F0-4ED7-AD79-F69B16DF6BFC}" type="presParOf" srcId="{8296B667-F622-4F68-8830-2A0F8B172157}" destId="{5ACC5C93-95C4-4FB6-AD16-64462EAF7A0E}" srcOrd="1" destOrd="0" presId="urn:microsoft.com/office/officeart/2024/3/layout/verticalVisualTextBlock1"/>
    <dgm:cxn modelId="{344763EB-BE1B-440A-9AD3-A5D0B01CAC87}" type="presParOf" srcId="{8296B667-F622-4F68-8830-2A0F8B172157}" destId="{DB42222F-EF91-4ECB-A09F-660E186E491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AFAEA-3A81-4A28-A9F5-36436385EDBD}">
      <dsp:nvSpPr>
        <dsp:cNvPr id="0" name=""/>
        <dsp:cNvSpPr/>
      </dsp:nvSpPr>
      <dsp:spPr>
        <a:xfrm>
          <a:off x="0" y="0"/>
          <a:ext cx="1261262" cy="126126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6470" r="16779" b="-2"/>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8FB93E-6B5C-48CB-9B68-6CB6982A1AAF}">
      <dsp:nvSpPr>
        <dsp:cNvPr id="0" name=""/>
        <dsp:cNvSpPr/>
      </dsp:nvSpPr>
      <dsp:spPr>
        <a:xfrm>
          <a:off x="1441262" y="0"/>
          <a:ext cx="3830824" cy="345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Workforce Skill Alignment</a:t>
          </a:r>
        </a:p>
      </dsp:txBody>
      <dsp:txXfrm>
        <a:off x="1441262" y="0"/>
        <a:ext cx="3830824" cy="345845"/>
      </dsp:txXfrm>
    </dsp:sp>
    <dsp:sp modelId="{EC32989A-0B30-4F8C-A1D3-9A6AA3E685FE}">
      <dsp:nvSpPr>
        <dsp:cNvPr id="0" name=""/>
        <dsp:cNvSpPr/>
      </dsp:nvSpPr>
      <dsp:spPr>
        <a:xfrm>
          <a:off x="1441262" y="345845"/>
          <a:ext cx="3830824" cy="91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TPM ensures better alignment of workforce skills with the specific needs of employers, enhancing productivity and efficiency.</a:t>
          </a:r>
        </a:p>
      </dsp:txBody>
      <dsp:txXfrm>
        <a:off x="1441262" y="345845"/>
        <a:ext cx="3830824" cy="915416"/>
      </dsp:txXfrm>
    </dsp:sp>
    <dsp:sp modelId="{0F249291-50C2-47FE-B089-9132DE8DDDC0}">
      <dsp:nvSpPr>
        <dsp:cNvPr id="0" name=""/>
        <dsp:cNvSpPr/>
      </dsp:nvSpPr>
      <dsp:spPr>
        <a:xfrm>
          <a:off x="0" y="1362163"/>
          <a:ext cx="1261262" cy="126126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4250" r="7" b="8"/>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A4DD58-5283-4144-B480-5B0D6F88A0FE}">
      <dsp:nvSpPr>
        <dsp:cNvPr id="0" name=""/>
        <dsp:cNvSpPr/>
      </dsp:nvSpPr>
      <dsp:spPr>
        <a:xfrm>
          <a:off x="1441262" y="1362163"/>
          <a:ext cx="3830824" cy="345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Reduced Recruitment Costs</a:t>
          </a:r>
        </a:p>
      </dsp:txBody>
      <dsp:txXfrm>
        <a:off x="1441262" y="1362163"/>
        <a:ext cx="3830824" cy="345845"/>
      </dsp:txXfrm>
    </dsp:sp>
    <dsp:sp modelId="{523B268B-2B9D-44B6-A608-4C967E177FF8}">
      <dsp:nvSpPr>
        <dsp:cNvPr id="0" name=""/>
        <dsp:cNvSpPr/>
      </dsp:nvSpPr>
      <dsp:spPr>
        <a:xfrm>
          <a:off x="1441262" y="1708008"/>
          <a:ext cx="3830824" cy="91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By increasing employee engagement and retention, TPM helps in significantly reducing recruitment costs associated with turnover.</a:t>
          </a:r>
        </a:p>
      </dsp:txBody>
      <dsp:txXfrm>
        <a:off x="1441262" y="1708008"/>
        <a:ext cx="3830824" cy="915416"/>
      </dsp:txXfrm>
    </dsp:sp>
    <dsp:sp modelId="{81B4A04D-844E-410C-B904-C094573FE303}">
      <dsp:nvSpPr>
        <dsp:cNvPr id="0" name=""/>
        <dsp:cNvSpPr/>
      </dsp:nvSpPr>
      <dsp:spPr>
        <a:xfrm>
          <a:off x="0" y="2724326"/>
          <a:ext cx="1261262" cy="126126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1000" r="16254" b="6"/>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CC5C93-95C4-4FB6-AD16-64462EAF7A0E}">
      <dsp:nvSpPr>
        <dsp:cNvPr id="0" name=""/>
        <dsp:cNvSpPr/>
      </dsp:nvSpPr>
      <dsp:spPr>
        <a:xfrm>
          <a:off x="1441262" y="2724326"/>
          <a:ext cx="3830824" cy="345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Improved Employee Retention</a:t>
          </a:r>
        </a:p>
      </dsp:txBody>
      <dsp:txXfrm>
        <a:off x="1441262" y="2724326"/>
        <a:ext cx="3830824" cy="345845"/>
      </dsp:txXfrm>
    </dsp:sp>
    <dsp:sp modelId="{DB42222F-EF91-4ECB-A09F-660E186E4913}">
      <dsp:nvSpPr>
        <dsp:cNvPr id="0" name=""/>
        <dsp:cNvSpPr/>
      </dsp:nvSpPr>
      <dsp:spPr>
        <a:xfrm>
          <a:off x="1441262" y="3070172"/>
          <a:ext cx="3830824" cy="91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Implementing TPM leads to higher employee satisfaction, thereby improving retention rates and creating a more stable workforce.</a:t>
          </a:r>
        </a:p>
      </dsp:txBody>
      <dsp:txXfrm>
        <a:off x="1441262" y="3070172"/>
        <a:ext cx="3830824" cy="915416"/>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CBEFF62-6659-4F5A-8ED2-C70C5A92DD40}" type="datetimeFigureOut">
              <a:rPr lang="en-US" smtClean="0"/>
              <a:t>3/17/2025</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66C2F7F-62E2-4F60-942E-1FE41610BDF7}" type="slidenum">
              <a:rPr lang="en-US" smtClean="0"/>
              <a:t>‹#›</a:t>
            </a:fld>
            <a:endParaRPr lang="en-US" dirty="0"/>
          </a:p>
        </p:txBody>
      </p:sp>
    </p:spTree>
    <p:extLst>
      <p:ext uri="{BB962C8B-B14F-4D97-AF65-F5344CB8AC3E}">
        <p14:creationId xmlns:p14="http://schemas.microsoft.com/office/powerpoint/2010/main" val="291511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endParaRPr lang="en-US" dirty="0"/>
          </a:p>
          <a:p>
            <a:r>
              <a:rPr lang="en-US" dirty="0"/>
              <a:t>Quick introduction, if needed.</a:t>
            </a:r>
          </a:p>
          <a:p>
            <a:endParaRPr lang="en-US" dirty="0"/>
          </a:p>
          <a:p>
            <a:r>
              <a:rPr lang="en-US" dirty="0"/>
              <a:t>Employers and training providers serve as critical stakeholders in the success and influence of apprenticeship programs. </a:t>
            </a:r>
          </a:p>
          <a:p>
            <a:endParaRPr lang="en-US" dirty="0"/>
          </a:p>
          <a:p>
            <a:r>
              <a:rPr lang="en-US" dirty="0"/>
              <a:t>This webinar will delve into the alignment of Work-Based Learning (WBL) opportunities with the Talent Pipeline Management (TPM) framework, aiming to establish a sustainable talent pipeline. This approach ensures the fulfillment of both immediate and long-term workforce needs for employers while supporting the professional growth of employees.</a:t>
            </a:r>
          </a:p>
          <a:p>
            <a:endParaRPr lang="en-US" dirty="0"/>
          </a:p>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1</a:t>
            </a:fld>
            <a:endParaRPr lang="en-US" dirty="0"/>
          </a:p>
        </p:txBody>
      </p:sp>
    </p:spTree>
    <p:extLst>
      <p:ext uri="{BB962C8B-B14F-4D97-AF65-F5344CB8AC3E}">
        <p14:creationId xmlns:p14="http://schemas.microsoft.com/office/powerpoint/2010/main" val="60017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10</a:t>
            </a:fld>
            <a:endParaRPr lang="en-US" dirty="0"/>
          </a:p>
        </p:txBody>
      </p:sp>
    </p:spTree>
    <p:extLst>
      <p:ext uri="{BB962C8B-B14F-4D97-AF65-F5344CB8AC3E}">
        <p14:creationId xmlns:p14="http://schemas.microsoft.com/office/powerpoint/2010/main" val="99238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8AB59-AEF8-452E-BB41-A7032F6E05B3}" type="slidenum">
              <a:rPr lang="en-US" smtClean="0"/>
              <a:t>11</a:t>
            </a:fld>
            <a:endParaRPr lang="en-US" dirty="0"/>
          </a:p>
        </p:txBody>
      </p:sp>
    </p:spTree>
    <p:extLst>
      <p:ext uri="{BB962C8B-B14F-4D97-AF65-F5344CB8AC3E}">
        <p14:creationId xmlns:p14="http://schemas.microsoft.com/office/powerpoint/2010/main" val="345802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Segoe UI" panose="020B0502040204020203" pitchFamily="34" charset="0"/>
              </a:rPr>
              <a:t>all stakeholders align on common objectives, creating a unified vision for the future. This involves active participation from all stakeholders, fostering engagement and investment in the partnership's success. Clear and open communication channels ensure all parties stay informed and engaged, minimizing misunderstandings. By prioritizing the needs of the workforce, partnerships ensure that training and job placement services meet industry demands</a:t>
            </a:r>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12</a:t>
            </a:fld>
            <a:endParaRPr lang="en-US" dirty="0"/>
          </a:p>
        </p:txBody>
      </p:sp>
    </p:spTree>
    <p:extLst>
      <p:ext uri="{BB962C8B-B14F-4D97-AF65-F5344CB8AC3E}">
        <p14:creationId xmlns:p14="http://schemas.microsoft.com/office/powerpoint/2010/main" val="23340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TPM offers numerous benefits, including better alignment of workforce skills with employer needs, reduced recruitment costs, and improved employee retention rates, ultimately leading to a more engaged workforce.</a:t>
            </a:r>
          </a:p>
        </p:txBody>
      </p:sp>
      <p:sp>
        <p:nvSpPr>
          <p:cNvPr id="4" name="Slide Number Placeholder 3"/>
          <p:cNvSpPr>
            <a:spLocks noGrp="1"/>
          </p:cNvSpPr>
          <p:nvPr>
            <p:ph type="sldNum" sz="quarter" idx="5"/>
          </p:nvPr>
        </p:nvSpPr>
        <p:spPr/>
        <p:txBody>
          <a:bodyPr/>
          <a:lstStyle/>
          <a:p>
            <a:fld id="{07C658ED-19AA-4425-BD74-F6564D2BD633}" type="slidenum">
              <a:rPr lang="en-US" smtClean="0"/>
              <a:t>13</a:t>
            </a:fld>
            <a:endParaRPr lang="en-US" dirty="0"/>
          </a:p>
        </p:txBody>
      </p:sp>
    </p:spTree>
    <p:extLst>
      <p:ext uri="{BB962C8B-B14F-4D97-AF65-F5344CB8AC3E}">
        <p14:creationId xmlns:p14="http://schemas.microsoft.com/office/powerpoint/2010/main" val="93652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Effectively demonstrating ROI to stakeholders involves presenting data. Clear and compelling evidence of success is essential for gaining ongoing support.  Key performance indicators (KPIs) for measuring success in sector partnerships and TPM may include metrics related to recruitment time, employee retention rates, training completion rates, and workforce skill assessments.</a:t>
            </a:r>
          </a:p>
        </p:txBody>
      </p:sp>
      <p:sp>
        <p:nvSpPr>
          <p:cNvPr id="4" name="Slide Number Placeholder 3"/>
          <p:cNvSpPr>
            <a:spLocks noGrp="1"/>
          </p:cNvSpPr>
          <p:nvPr>
            <p:ph type="sldNum" sz="quarter" idx="5"/>
          </p:nvPr>
        </p:nvSpPr>
        <p:spPr/>
        <p:txBody>
          <a:bodyPr/>
          <a:lstStyle/>
          <a:p>
            <a:fld id="{07C658ED-19AA-4425-BD74-F6564D2BD633}" type="slidenum">
              <a:rPr lang="en-US" smtClean="0"/>
              <a:t>14</a:t>
            </a:fld>
            <a:endParaRPr lang="en-US" dirty="0"/>
          </a:p>
        </p:txBody>
      </p:sp>
    </p:spTree>
    <p:extLst>
      <p:ext uri="{BB962C8B-B14F-4D97-AF65-F5344CB8AC3E}">
        <p14:creationId xmlns:p14="http://schemas.microsoft.com/office/powerpoint/2010/main" val="1699020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should regularly track and analyze workforce data to gain insights into the effectiveness of their partnerships and TPM efforts. This data-driven approach enables continuous improvement and informed decision-making.</a:t>
            </a:r>
          </a:p>
        </p:txBody>
      </p:sp>
      <p:sp>
        <p:nvSpPr>
          <p:cNvPr id="4" name="Slide Number Placeholder 3"/>
          <p:cNvSpPr>
            <a:spLocks noGrp="1"/>
          </p:cNvSpPr>
          <p:nvPr>
            <p:ph type="sldNum" sz="quarter" idx="5"/>
          </p:nvPr>
        </p:nvSpPr>
        <p:spPr/>
        <p:txBody>
          <a:bodyPr/>
          <a:lstStyle/>
          <a:p>
            <a:fld id="{07C658ED-19AA-4425-BD74-F6564D2BD633}" type="slidenum">
              <a:rPr lang="en-US" smtClean="0"/>
              <a:t>15</a:t>
            </a:fld>
            <a:endParaRPr lang="en-US" dirty="0"/>
          </a:p>
        </p:txBody>
      </p:sp>
    </p:spTree>
    <p:extLst>
      <p:ext uri="{BB962C8B-B14F-4D97-AF65-F5344CB8AC3E}">
        <p14:creationId xmlns:p14="http://schemas.microsoft.com/office/powerpoint/2010/main" val="13344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Segoe UI" panose="020B0502040204020203" pitchFamily="34" charset="0"/>
              </a:rPr>
              <a:t>In conclusion, implementing Talent Pipeline Management (TPM) and Work-Based Learning (WBL) strategies in Illinois presents both challenges and opportunities. </a:t>
            </a:r>
          </a:p>
          <a:p>
            <a:endParaRPr lang="en-US" dirty="0">
              <a:latin typeface="Segoe UI" panose="020B0502040204020203" pitchFamily="34" charset="0"/>
            </a:endParaRPr>
          </a:p>
          <a:p>
            <a:r>
              <a:rPr lang="en-US" b="0" i="0" dirty="0">
                <a:effectLst/>
                <a:latin typeface="Segoe UI" panose="020B0502040204020203" pitchFamily="34" charset="0"/>
              </a:rPr>
              <a:t>While aligning diverse stakeholder priorities and ensuring equitable access to WBL opportunities can be challenging, leveraging federal and state funding and scaling successful pilot programs statewide offer significant opportunities for a strong workforce ecosystem. </a:t>
            </a:r>
          </a:p>
          <a:p>
            <a:endParaRPr lang="en-US" dirty="0">
              <a:latin typeface="Segoe UI" panose="020B0502040204020203" pitchFamily="34" charset="0"/>
            </a:endParaRPr>
          </a:p>
          <a:p>
            <a:r>
              <a:rPr lang="en-US" b="0" i="0" dirty="0">
                <a:effectLst/>
                <a:latin typeface="Segoe UI" panose="020B0502040204020203" pitchFamily="34" charset="0"/>
              </a:rPr>
              <a:t>By focusing on collaboration and innovation, Illinois can build a skilled, adaptable workforce that meets industry demands and supports economic growth</a:t>
            </a:r>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16</a:t>
            </a:fld>
            <a:endParaRPr lang="en-US" dirty="0"/>
          </a:p>
        </p:txBody>
      </p:sp>
    </p:spTree>
    <p:extLst>
      <p:ext uri="{BB962C8B-B14F-4D97-AF65-F5344CB8AC3E}">
        <p14:creationId xmlns:p14="http://schemas.microsoft.com/office/powerpoint/2010/main" val="370435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17</a:t>
            </a:fld>
            <a:endParaRPr lang="en-US" dirty="0"/>
          </a:p>
        </p:txBody>
      </p:sp>
    </p:spTree>
    <p:extLst>
      <p:ext uri="{BB962C8B-B14F-4D97-AF65-F5344CB8AC3E}">
        <p14:creationId xmlns:p14="http://schemas.microsoft.com/office/powerpoint/2010/main" val="184282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2</a:t>
            </a:fld>
            <a:endParaRPr lang="en-US" dirty="0"/>
          </a:p>
        </p:txBody>
      </p:sp>
    </p:spTree>
    <p:extLst>
      <p:ext uri="{BB962C8B-B14F-4D97-AF65-F5344CB8AC3E}">
        <p14:creationId xmlns:p14="http://schemas.microsoft.com/office/powerpoint/2010/main" val="55046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At its core, the Talent Pipeline Management (TPM) framework emphasizes:</a:t>
            </a:r>
          </a:p>
          <a:p>
            <a:pPr>
              <a:buFont typeface="Arial" panose="020B0604020202020204" pitchFamily="34" charset="0"/>
              <a:buChar char="•"/>
            </a:pPr>
            <a:r>
              <a:rPr lang="en-US" b="1" dirty="0"/>
              <a:t>Assessing Workforce Needs</a:t>
            </a:r>
            <a:r>
              <a:rPr lang="en-US" dirty="0"/>
              <a:t>: Gathering insights from employers to identify both current and emerging skill gaps.</a:t>
            </a:r>
          </a:p>
          <a:p>
            <a:pPr>
              <a:buFont typeface="Arial" panose="020B0604020202020204" pitchFamily="34" charset="0"/>
              <a:buChar char="•"/>
            </a:pPr>
            <a:r>
              <a:rPr lang="en-US" b="1" dirty="0"/>
              <a:t>Building Partnerships</a:t>
            </a:r>
            <a:r>
              <a:rPr lang="en-US" dirty="0"/>
              <a:t>: Establishing strong collaborations with educational institutions, training providers, and community organizations to support workforce development.</a:t>
            </a:r>
          </a:p>
          <a:p>
            <a:pPr>
              <a:buFont typeface="Arial" panose="020B0604020202020204" pitchFamily="34" charset="0"/>
              <a:buChar char="•"/>
            </a:pPr>
            <a:r>
              <a:rPr lang="en-US" b="1" dirty="0"/>
              <a:t>Designing Aligned Training</a:t>
            </a:r>
            <a:r>
              <a:rPr lang="en-US" dirty="0"/>
              <a:t>: Creating tailored training programs that address specific employer requirements, ensuring that learning directly translates into workplace readiness.</a:t>
            </a:r>
          </a:p>
          <a:p>
            <a:endParaRPr lang="en-US" dirty="0"/>
          </a:p>
          <a:p>
            <a:r>
              <a:rPr lang="en-US" dirty="0"/>
              <a:t>When executed effectively, these strategies lead to a win-win: organizations gain a skilled workforce, and individuals achieve meaningful career growth.</a:t>
            </a:r>
          </a:p>
          <a:p>
            <a:endParaRPr lang="en-US" dirty="0"/>
          </a:p>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3</a:t>
            </a:fld>
            <a:endParaRPr lang="en-US" dirty="0"/>
          </a:p>
        </p:txBody>
      </p:sp>
    </p:spTree>
    <p:extLst>
      <p:ext uri="{BB962C8B-B14F-4D97-AF65-F5344CB8AC3E}">
        <p14:creationId xmlns:p14="http://schemas.microsoft.com/office/powerpoint/2010/main" val="28936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industry sector partnerships often share key characteristics: shared goals, active participation from stakeholders, effective communication, and a focus on workforce needs. Components may include training programs, mentorship opportunities, and job placement services.</a:t>
            </a:r>
          </a:p>
        </p:txBody>
      </p:sp>
      <p:sp>
        <p:nvSpPr>
          <p:cNvPr id="4" name="Slide Number Placeholder 3"/>
          <p:cNvSpPr>
            <a:spLocks noGrp="1"/>
          </p:cNvSpPr>
          <p:nvPr>
            <p:ph type="sldNum" sz="quarter" idx="5"/>
          </p:nvPr>
        </p:nvSpPr>
        <p:spPr/>
        <p:txBody>
          <a:bodyPr/>
          <a:lstStyle/>
          <a:p>
            <a:fld id="{07C658ED-19AA-4425-BD74-F6564D2BD633}" type="slidenum">
              <a:rPr lang="en-US" smtClean="0"/>
              <a:t>4</a:t>
            </a:fld>
            <a:endParaRPr lang="en-US" dirty="0"/>
          </a:p>
        </p:txBody>
      </p:sp>
    </p:spTree>
    <p:extLst>
      <p:ext uri="{BB962C8B-B14F-4D97-AF65-F5344CB8AC3E}">
        <p14:creationId xmlns:p14="http://schemas.microsoft.com/office/powerpoint/2010/main" val="86381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6"/>
              </a:spcBef>
              <a:spcAft>
                <a:spcPts val="386"/>
              </a:spcAft>
            </a:pPr>
            <a:r>
              <a:rPr lang="en-US" b="0" i="0" dirty="0">
                <a:effectLst/>
                <a:latin typeface="Segoe UI" panose="020B0502040204020203" pitchFamily="34" charset="0"/>
              </a:rPr>
              <a:t>Work-Based Learning (WBL) programs have a significant impact on students by bridging the gap between classroom learning and career readiness. These programs provide sustained interactions with industry professionals in real or simulated workplace settings, such as apprenticeships, pre-apprenticeships, youth apprenticeships, internships, and co-op programs.</a:t>
            </a:r>
          </a:p>
          <a:p>
            <a:pPr>
              <a:spcBef>
                <a:spcPts val="386"/>
              </a:spcBef>
              <a:spcAft>
                <a:spcPts val="386"/>
              </a:spcAft>
            </a:pPr>
            <a:r>
              <a:rPr lang="en-US" b="0" i="0" dirty="0">
                <a:effectLst/>
                <a:latin typeface="Segoe UI" panose="020B0502040204020203" pitchFamily="34" charset="0"/>
              </a:rPr>
              <a:t>The benefits of WBL programs include helping students earn industry credentials, develop technical and interpersonal skills, and transition into the labor market. High-quality WBL experiences prepare students for the workforce by providing hands-on experience and practical knowledge that align with industry demands.</a:t>
            </a:r>
          </a:p>
          <a:p>
            <a:pPr>
              <a:spcBef>
                <a:spcPts val="386"/>
              </a:spcBef>
              <a:spcAft>
                <a:spcPts val="386"/>
              </a:spcAft>
            </a:pPr>
            <a:endParaRPr lang="en-US" b="0" i="0" dirty="0">
              <a:effectLst/>
              <a:latin typeface="Segoe UI" panose="020B0502040204020203" pitchFamily="34" charset="0"/>
            </a:endParaRPr>
          </a:p>
          <a:p>
            <a:pPr>
              <a:spcBef>
                <a:spcPts val="386"/>
              </a:spcBef>
              <a:spcAft>
                <a:spcPts val="386"/>
              </a:spcAft>
            </a:pPr>
            <a:r>
              <a:rPr lang="en-US" b="0" i="0" dirty="0">
                <a:effectLst/>
                <a:latin typeface="Segoe UI" panose="020B0502040204020203" pitchFamily="34" charset="0"/>
              </a:rPr>
              <a:t>Share impact story of Georgetown math student.</a:t>
            </a:r>
          </a:p>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5</a:t>
            </a:fld>
            <a:endParaRPr lang="en-US" dirty="0"/>
          </a:p>
        </p:txBody>
      </p:sp>
    </p:spTree>
    <p:extLst>
      <p:ext uri="{BB962C8B-B14F-4D97-AF65-F5344CB8AC3E}">
        <p14:creationId xmlns:p14="http://schemas.microsoft.com/office/powerpoint/2010/main" val="336046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6"/>
              </a:spcBef>
              <a:spcAft>
                <a:spcPts val="386"/>
              </a:spcAft>
            </a:pPr>
            <a:r>
              <a:rPr lang="en-US" b="0" i="0" dirty="0">
                <a:effectLst/>
                <a:latin typeface="Segoe UI" panose="020B0502040204020203" pitchFamily="34" charset="0"/>
              </a:rPr>
              <a:t>The relationship between Talent Pipeline Management (TPM) and Work-Based Learning (WBL) is complementary and synergistic. TPM identifies workforce needs through industry sector partnerships, while WBL prepares students to meet those needs. Both emphasize collaboration between employers and educators, aiming to build a skilled, adaptable workforce and enhance economic growth and job stability.</a:t>
            </a:r>
          </a:p>
          <a:p>
            <a:pPr>
              <a:spcBef>
                <a:spcPts val="386"/>
              </a:spcBef>
              <a:spcAft>
                <a:spcPts val="386"/>
              </a:spcAft>
            </a:pPr>
            <a:endParaRPr lang="en-US" b="0" i="0" dirty="0">
              <a:effectLst/>
              <a:latin typeface="Segoe UI" panose="020B0502040204020203" pitchFamily="34" charset="0"/>
            </a:endParaRPr>
          </a:p>
          <a:p>
            <a:pPr>
              <a:spcBef>
                <a:spcPts val="386"/>
              </a:spcBef>
              <a:spcAft>
                <a:spcPts val="386"/>
              </a:spcAft>
            </a:pPr>
            <a:r>
              <a:rPr lang="en-US" b="0" i="0" dirty="0">
                <a:effectLst/>
                <a:latin typeface="Segoe UI" panose="020B0502040204020203" pitchFamily="34" charset="0"/>
              </a:rPr>
              <a:t>Together, TPM and WBL create a unified approach to workforce development, ensuring that training programs are aligned with industry demands and that students are well-prepared for the labor market.</a:t>
            </a:r>
          </a:p>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6</a:t>
            </a:fld>
            <a:endParaRPr lang="en-US" dirty="0"/>
          </a:p>
        </p:txBody>
      </p:sp>
    </p:spTree>
    <p:extLst>
      <p:ext uri="{BB962C8B-B14F-4D97-AF65-F5344CB8AC3E}">
        <p14:creationId xmlns:p14="http://schemas.microsoft.com/office/powerpoint/2010/main" val="36105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7</a:t>
            </a:fld>
            <a:endParaRPr lang="en-US" dirty="0"/>
          </a:p>
        </p:txBody>
      </p:sp>
    </p:spTree>
    <p:extLst>
      <p:ext uri="{BB962C8B-B14F-4D97-AF65-F5344CB8AC3E}">
        <p14:creationId xmlns:p14="http://schemas.microsoft.com/office/powerpoint/2010/main" val="213640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8</a:t>
            </a:fld>
            <a:endParaRPr lang="en-US" dirty="0"/>
          </a:p>
        </p:txBody>
      </p:sp>
    </p:spTree>
    <p:extLst>
      <p:ext uri="{BB962C8B-B14F-4D97-AF65-F5344CB8AC3E}">
        <p14:creationId xmlns:p14="http://schemas.microsoft.com/office/powerpoint/2010/main" val="193647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C2F7F-62E2-4F60-942E-1FE41610BDF7}" type="slidenum">
              <a:rPr lang="en-US" smtClean="0"/>
              <a:t>9</a:t>
            </a:fld>
            <a:endParaRPr lang="en-US" dirty="0"/>
          </a:p>
        </p:txBody>
      </p:sp>
    </p:spTree>
    <p:extLst>
      <p:ext uri="{BB962C8B-B14F-4D97-AF65-F5344CB8AC3E}">
        <p14:creationId xmlns:p14="http://schemas.microsoft.com/office/powerpoint/2010/main" val="294458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7"/>
        <p:cNvGrpSpPr/>
        <p:nvPr/>
      </p:nvGrpSpPr>
      <p:grpSpPr>
        <a:xfrm>
          <a:off x="0" y="0"/>
          <a:ext cx="0" cy="0"/>
          <a:chOff x="0" y="0"/>
          <a:chExt cx="0" cy="0"/>
        </a:xfrm>
      </p:grpSpPr>
      <p:pic>
        <p:nvPicPr>
          <p:cNvPr id="58" name="Google Shape;58;p25"/>
          <p:cNvPicPr preferRelativeResize="0"/>
          <p:nvPr/>
        </p:nvPicPr>
        <p:blipFill rotWithShape="1">
          <a:blip r:embed="rId2">
            <a:alphaModFix/>
          </a:blip>
          <a:srcRect/>
          <a:stretch/>
        </p:blipFill>
        <p:spPr>
          <a:xfrm>
            <a:off x="0" y="-1"/>
            <a:ext cx="9144000" cy="6861047"/>
          </a:xfrm>
          <a:prstGeom prst="rect">
            <a:avLst/>
          </a:prstGeom>
          <a:noFill/>
          <a:ln>
            <a:noFill/>
          </a:ln>
        </p:spPr>
      </p:pic>
      <p:pic>
        <p:nvPicPr>
          <p:cNvPr id="59" name="Google Shape;59;p25"/>
          <p:cNvPicPr preferRelativeResize="0"/>
          <p:nvPr/>
        </p:nvPicPr>
        <p:blipFill rotWithShape="1">
          <a:blip r:embed="rId3">
            <a:alphaModFix/>
          </a:blip>
          <a:srcRect/>
          <a:stretch/>
        </p:blipFill>
        <p:spPr>
          <a:xfrm>
            <a:off x="438912" y="245366"/>
            <a:ext cx="1545336" cy="1134495"/>
          </a:xfrm>
          <a:prstGeom prst="rect">
            <a:avLst/>
          </a:prstGeom>
          <a:noFill/>
          <a:ln>
            <a:noFill/>
          </a:ln>
        </p:spPr>
      </p:pic>
      <p:sp>
        <p:nvSpPr>
          <p:cNvPr id="60" name="Google Shape;60;p25"/>
          <p:cNvSpPr txBox="1">
            <a:spLocks noGrp="1"/>
          </p:cNvSpPr>
          <p:nvPr>
            <p:ph type="title"/>
          </p:nvPr>
        </p:nvSpPr>
        <p:spPr>
          <a:xfrm>
            <a:off x="2408258" y="610866"/>
            <a:ext cx="5712107" cy="5610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5"/>
          <p:cNvSpPr txBox="1"/>
          <p:nvPr/>
        </p:nvSpPr>
        <p:spPr>
          <a:xfrm>
            <a:off x="628650" y="6356351"/>
            <a:ext cx="5486400" cy="365125"/>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900" dirty="0">
                <a:solidFill>
                  <a:srgbClr val="7F7F7F"/>
                </a:solidFill>
                <a:latin typeface="Calibri"/>
                <a:ea typeface="Calibri"/>
                <a:cs typeface="Calibri"/>
                <a:sym typeface="Calibri"/>
              </a:rPr>
              <a:t>Monday, April 24, 2017</a:t>
            </a:r>
            <a:endParaRPr sz="1350" dirty="0"/>
          </a:p>
        </p:txBody>
      </p:sp>
      <p:sp>
        <p:nvSpPr>
          <p:cNvPr id="62" name="Google Shape;62;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193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ub"/><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kmkuch1@ilstu.edu" TargetMode="External"/><Relationship Id="rId4" Type="http://schemas.openxmlformats.org/officeDocument/2006/relationships/hyperlink" Target="http://briggs.id.au/jour/2013/07/sometimes-warnings-c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78" y="1739422"/>
            <a:ext cx="7542081" cy="2451578"/>
          </a:xfrm>
        </p:spPr>
        <p:txBody>
          <a:bodyPr>
            <a:normAutofit fontScale="90000"/>
          </a:bodyPr>
          <a:lstStyle/>
          <a:p>
            <a:r>
              <a:rPr lang="en-US" dirty="0"/>
              <a:t>Building Illinois’ Skilled Workforce With </a:t>
            </a:r>
            <a:r>
              <a:rPr dirty="0"/>
              <a:t>Talent Pipeline Management and Work-Based Learning</a:t>
            </a:r>
            <a:r>
              <a:rPr lang="en-US" dirty="0"/>
              <a:t> Strategies</a:t>
            </a:r>
            <a:endParaRPr dirty="0"/>
          </a:p>
        </p:txBody>
      </p:sp>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762" y="524972"/>
            <a:ext cx="3297529" cy="9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colorful circle with black background&#10;&#10;Description automatically generated">
            <a:extLst>
              <a:ext uri="{FF2B5EF4-FFF2-40B4-BE49-F238E27FC236}">
                <a16:creationId xmlns:a16="http://schemas.microsoft.com/office/drawing/2014/main" id="{493D88E6-3E87-3BE4-38B5-CC5DCB70B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967" y="4735015"/>
            <a:ext cx="1314844" cy="1313161"/>
          </a:xfrm>
          <a:prstGeom prst="rect">
            <a:avLst/>
          </a:prstGeom>
        </p:spPr>
      </p:pic>
      <p:sp>
        <p:nvSpPr>
          <p:cNvPr id="4" name="Subtitle 2">
            <a:extLst>
              <a:ext uri="{FF2B5EF4-FFF2-40B4-BE49-F238E27FC236}">
                <a16:creationId xmlns:a16="http://schemas.microsoft.com/office/drawing/2014/main" id="{B757810D-D52D-3ADA-C53E-86C00DD11AB9}"/>
              </a:ext>
            </a:extLst>
          </p:cNvPr>
          <p:cNvSpPr txBox="1">
            <a:spLocks/>
          </p:cNvSpPr>
          <p:nvPr/>
        </p:nvSpPr>
        <p:spPr>
          <a:xfrm>
            <a:off x="4798298" y="5104990"/>
            <a:ext cx="3906456" cy="933168"/>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Presented by:  Kim Kuchenbrod, CWDP</a:t>
            </a:r>
          </a:p>
          <a:p>
            <a:pPr marL="0" indent="0">
              <a:buNone/>
            </a:pPr>
            <a:r>
              <a:rPr lang="en-US" dirty="0"/>
              <a:t>TPM Faculty/Fellow – USCCF</a:t>
            </a:r>
          </a:p>
          <a:p>
            <a:pPr marL="0" indent="0">
              <a:buNone/>
            </a:pPr>
            <a:r>
              <a:rPr lang="en-US" dirty="0"/>
              <a:t>Talent Pipeline Manager – NIU/DCEO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1BA0E-0D31-BB83-923B-D632A957DD95}"/>
              </a:ext>
            </a:extLst>
          </p:cNvPr>
          <p:cNvPicPr>
            <a:picLocks noChangeAspect="1"/>
          </p:cNvPicPr>
          <p:nvPr/>
        </p:nvPicPr>
        <p:blipFill>
          <a:blip r:embed="rId3"/>
          <a:stretch>
            <a:fillRect/>
          </a:stretch>
        </p:blipFill>
        <p:spPr>
          <a:xfrm>
            <a:off x="4095750" y="2952750"/>
            <a:ext cx="952500" cy="952500"/>
          </a:xfrm>
          <a:prstGeom prst="rect">
            <a:avLst/>
          </a:prstGeom>
        </p:spPr>
      </p:pic>
      <p:pic>
        <p:nvPicPr>
          <p:cNvPr id="10" name="Picture 9" descr="A map of illinois with different colored squares">
            <a:extLst>
              <a:ext uri="{FF2B5EF4-FFF2-40B4-BE49-F238E27FC236}">
                <a16:creationId xmlns:a16="http://schemas.microsoft.com/office/drawing/2014/main" id="{9B64F02A-32B7-EC8E-9378-836A5806C50C}"/>
              </a:ext>
            </a:extLst>
          </p:cNvPr>
          <p:cNvPicPr>
            <a:picLocks noChangeAspect="1"/>
          </p:cNvPicPr>
          <p:nvPr/>
        </p:nvPicPr>
        <p:blipFill>
          <a:blip r:embed="rId4"/>
          <a:stretch>
            <a:fillRect/>
          </a:stretch>
        </p:blipFill>
        <p:spPr>
          <a:xfrm>
            <a:off x="4324493" y="371259"/>
            <a:ext cx="4767239" cy="6294235"/>
          </a:xfrm>
          <a:prstGeom prst="rect">
            <a:avLst/>
          </a:prstGeom>
        </p:spPr>
      </p:pic>
      <p:pic>
        <p:nvPicPr>
          <p:cNvPr id="16" name="Picture 15" descr="A map of illinois with different colored squares&#10;&#10;AI-generated content may be incorrect.">
            <a:extLst>
              <a:ext uri="{FF2B5EF4-FFF2-40B4-BE49-F238E27FC236}">
                <a16:creationId xmlns:a16="http://schemas.microsoft.com/office/drawing/2014/main" id="{C1CBEF72-7BEF-ADBD-46C3-E84C057493E9}"/>
              </a:ext>
            </a:extLst>
          </p:cNvPr>
          <p:cNvPicPr>
            <a:picLocks noChangeAspect="1"/>
          </p:cNvPicPr>
          <p:nvPr/>
        </p:nvPicPr>
        <p:blipFill>
          <a:blip r:embed="rId5"/>
          <a:stretch>
            <a:fillRect/>
          </a:stretch>
        </p:blipFill>
        <p:spPr>
          <a:xfrm>
            <a:off x="0" y="371259"/>
            <a:ext cx="4462622" cy="5857662"/>
          </a:xfrm>
          <a:prstGeom prst="rect">
            <a:avLst/>
          </a:prstGeom>
        </p:spPr>
      </p:pic>
    </p:spTree>
    <p:extLst>
      <p:ext uri="{BB962C8B-B14F-4D97-AF65-F5344CB8AC3E}">
        <p14:creationId xmlns:p14="http://schemas.microsoft.com/office/powerpoint/2010/main" val="14738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348DDC-20DB-2826-7BC3-758C41E46360}"/>
              </a:ext>
            </a:extLst>
          </p:cNvPr>
          <p:cNvPicPr>
            <a:picLocks noChangeAspect="1"/>
          </p:cNvPicPr>
          <p:nvPr/>
        </p:nvPicPr>
        <p:blipFill>
          <a:blip r:embed="rId3"/>
          <a:srcRect l="20" r="4245" b="-1"/>
          <a:stretch/>
        </p:blipFill>
        <p:spPr>
          <a:xfrm>
            <a:off x="241298" y="1275142"/>
            <a:ext cx="4251513" cy="4307714"/>
          </a:xfrm>
          <a:prstGeom prst="rect">
            <a:avLst/>
          </a:prstGeom>
        </p:spPr>
      </p:pic>
      <p:pic>
        <p:nvPicPr>
          <p:cNvPr id="3" name="Picture 2">
            <a:extLst>
              <a:ext uri="{FF2B5EF4-FFF2-40B4-BE49-F238E27FC236}">
                <a16:creationId xmlns:a16="http://schemas.microsoft.com/office/drawing/2014/main" id="{C50E9F1C-0628-99E7-01DF-F00BBFC57D60}"/>
              </a:ext>
            </a:extLst>
          </p:cNvPr>
          <p:cNvPicPr>
            <a:picLocks noChangeAspect="1"/>
          </p:cNvPicPr>
          <p:nvPr/>
        </p:nvPicPr>
        <p:blipFill>
          <a:blip r:embed="rId4"/>
          <a:srcRect l="199"/>
          <a:stretch/>
        </p:blipFill>
        <p:spPr>
          <a:xfrm>
            <a:off x="4646532" y="1275142"/>
            <a:ext cx="4256170" cy="4307714"/>
          </a:xfrm>
          <a:prstGeom prst="rect">
            <a:avLst/>
          </a:prstGeom>
        </p:spPr>
      </p:pic>
      <p:sp>
        <p:nvSpPr>
          <p:cNvPr id="2" name="Title 1">
            <a:extLst>
              <a:ext uri="{FF2B5EF4-FFF2-40B4-BE49-F238E27FC236}">
                <a16:creationId xmlns:a16="http://schemas.microsoft.com/office/drawing/2014/main" id="{A4C96771-EC5C-E819-5E77-E6D15CD03DC8}"/>
              </a:ext>
            </a:extLst>
          </p:cNvPr>
          <p:cNvSpPr>
            <a:spLocks noGrp="1"/>
          </p:cNvSpPr>
          <p:nvPr>
            <p:ph type="title"/>
          </p:nvPr>
        </p:nvSpPr>
        <p:spPr/>
        <p:txBody>
          <a:bodyPr>
            <a:normAutofit fontScale="90000"/>
          </a:bodyPr>
          <a:lstStyle/>
          <a:p>
            <a:r>
              <a:rPr lang="en-US" dirty="0"/>
              <a:t>Illinois Regional Focus</a:t>
            </a:r>
          </a:p>
        </p:txBody>
      </p:sp>
    </p:spTree>
    <p:extLst>
      <p:ext uri="{BB962C8B-B14F-4D97-AF65-F5344CB8AC3E}">
        <p14:creationId xmlns:p14="http://schemas.microsoft.com/office/powerpoint/2010/main" val="38135483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258" y="610866"/>
            <a:ext cx="6500215" cy="561049"/>
          </a:xfrm>
        </p:spPr>
        <p:txBody>
          <a:bodyPr>
            <a:normAutofit fontScale="90000"/>
          </a:bodyPr>
          <a:lstStyle/>
          <a:p>
            <a:r>
              <a:rPr dirty="0"/>
              <a:t>Challenges and Opportunities</a:t>
            </a:r>
          </a:p>
        </p:txBody>
      </p:sp>
      <p:sp>
        <p:nvSpPr>
          <p:cNvPr id="3" name="Content Placeholder 2"/>
          <p:cNvSpPr>
            <a:spLocks noGrp="1"/>
          </p:cNvSpPr>
          <p:nvPr>
            <p:ph idx="4294967295"/>
          </p:nvPr>
        </p:nvSpPr>
        <p:spPr>
          <a:xfrm>
            <a:off x="554182" y="1593273"/>
            <a:ext cx="8229600" cy="4525963"/>
          </a:xfrm>
        </p:spPr>
        <p:txBody>
          <a:bodyPr>
            <a:normAutofit lnSpcReduction="10000"/>
          </a:bodyPr>
          <a:lstStyle/>
          <a:p>
            <a:pPr marL="0" indent="0">
              <a:buNone/>
            </a:pPr>
            <a:r>
              <a:rPr dirty="0"/>
              <a:t>Challenges:</a:t>
            </a:r>
          </a:p>
          <a:p>
            <a:r>
              <a:rPr dirty="0"/>
              <a:t>Aligning diverse stakeholder priorities.</a:t>
            </a:r>
          </a:p>
          <a:p>
            <a:r>
              <a:rPr dirty="0"/>
              <a:t>Ensuring equitable access to WBL opportunities.</a:t>
            </a:r>
          </a:p>
          <a:p>
            <a:endParaRPr dirty="0"/>
          </a:p>
          <a:p>
            <a:pPr marL="0" indent="0">
              <a:buNone/>
            </a:pPr>
            <a:r>
              <a:rPr dirty="0"/>
              <a:t>Opportunities:</a:t>
            </a:r>
          </a:p>
          <a:p>
            <a:r>
              <a:rPr dirty="0"/>
              <a:t>Leveraging federal and state funding.</a:t>
            </a:r>
          </a:p>
          <a:p>
            <a:r>
              <a:rPr dirty="0"/>
              <a:t>Scaling successful pilot programs statewide.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1342-1447-9B38-577F-D75C0EAB91F3}"/>
              </a:ext>
            </a:extLst>
          </p:cNvPr>
          <p:cNvSpPr>
            <a:spLocks noGrp="1"/>
          </p:cNvSpPr>
          <p:nvPr>
            <p:ph type="title"/>
          </p:nvPr>
        </p:nvSpPr>
        <p:spPr/>
        <p:txBody>
          <a:bodyPr>
            <a:normAutofit fontScale="90000"/>
          </a:bodyPr>
          <a:lstStyle/>
          <a:p>
            <a:r>
              <a:rPr lang="en-US" sz="2775" dirty="0"/>
              <a:t>Benefits of Implementing TPM and WBL</a:t>
            </a:r>
          </a:p>
        </p:txBody>
      </p:sp>
      <p:graphicFrame>
        <p:nvGraphicFramePr>
          <p:cNvPr id="4" name="Content Placeholder 4">
            <a:extLst>
              <a:ext uri="{FF2B5EF4-FFF2-40B4-BE49-F238E27FC236}">
                <a16:creationId xmlns:a16="http://schemas.microsoft.com/office/drawing/2014/main" id="{0CCA3BCE-5A9A-447C-A49E-B2031BE2F82A}"/>
              </a:ext>
            </a:extLst>
          </p:cNvPr>
          <p:cNvGraphicFramePr>
            <a:graphicFrameLocks noGrp="1"/>
          </p:cNvGraphicFramePr>
          <p:nvPr>
            <p:ph idx="4294967295"/>
            <p:extLst>
              <p:ext uri="{D42A27DB-BD31-4B8C-83A1-F6EECF244321}">
                <p14:modId xmlns:p14="http://schemas.microsoft.com/office/powerpoint/2010/main" val="295301226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1689822" y="1684771"/>
          <a:ext cx="5272087" cy="398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4482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B9EC-99BC-F089-FCDB-695BBA52A713}"/>
              </a:ext>
            </a:extLst>
          </p:cNvPr>
          <p:cNvSpPr>
            <a:spLocks noGrp="1"/>
          </p:cNvSpPr>
          <p:nvPr>
            <p:ph type="title"/>
          </p:nvPr>
        </p:nvSpPr>
        <p:spPr/>
        <p:txBody>
          <a:bodyPr vert="horz" lIns="68580" tIns="34290" rIns="68580" bIns="34290" rtlCol="0" anchor="t">
            <a:normAutofit fontScale="90000"/>
          </a:bodyPr>
          <a:lstStyle/>
          <a:p>
            <a:pPr>
              <a:lnSpc>
                <a:spcPct val="90000"/>
              </a:lnSpc>
            </a:pPr>
            <a:r>
              <a:rPr lang="en-US" sz="2325" dirty="0"/>
              <a:t>KPIs for Industry Sector Partnerships and TPM</a:t>
            </a:r>
          </a:p>
        </p:txBody>
      </p:sp>
      <p:pic>
        <p:nvPicPr>
          <p:cNvPr id="5" name="Content Placeholder 4" descr="Credit score report">
            <a:extLst>
              <a:ext uri="{FF2B5EF4-FFF2-40B4-BE49-F238E27FC236}">
                <a16:creationId xmlns:a16="http://schemas.microsoft.com/office/drawing/2014/main" id="{9995E3B9-0E10-40F8-8947-D333FD6442D6}"/>
              </a:ext>
            </a:extLst>
          </p:cNvPr>
          <p:cNvPicPr>
            <a:picLocks noGrp="1" noChangeAspect="1"/>
          </p:cNvPicPr>
          <p:nvPr>
            <p:ph sz="half" idx="4294967295"/>
          </p:nvPr>
        </p:nvPicPr>
        <p:blipFill>
          <a:blip r:embed="rId3"/>
          <a:srcRect t="16030" r="-4" b="3319"/>
          <a:stretch/>
        </p:blipFill>
        <p:spPr>
          <a:xfrm>
            <a:off x="547255" y="1855643"/>
            <a:ext cx="3503613" cy="2825750"/>
          </a:xfrm>
          <a:prstGeom prst="rect">
            <a:avLst/>
          </a:prstGeom>
        </p:spPr>
      </p:pic>
      <p:sp>
        <p:nvSpPr>
          <p:cNvPr id="4" name="Content Placeholder 3">
            <a:extLst>
              <a:ext uri="{FF2B5EF4-FFF2-40B4-BE49-F238E27FC236}">
                <a16:creationId xmlns:a16="http://schemas.microsoft.com/office/drawing/2014/main" id="{A9F5AD82-8FF9-95B0-26E5-5CF0D0AAB317}"/>
              </a:ext>
            </a:extLst>
          </p:cNvPr>
          <p:cNvSpPr>
            <a:spLocks noGrp="1"/>
          </p:cNvSpPr>
          <p:nvPr>
            <p:ph sz="half"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70438" y="1631950"/>
            <a:ext cx="4373562" cy="3984625"/>
          </a:xfrm>
        </p:spPr>
        <p:txBody>
          <a:bodyPr>
            <a:normAutofit/>
          </a:bodyPr>
          <a:lstStyle/>
          <a:p>
            <a:pPr marL="0" indent="0">
              <a:spcBef>
                <a:spcPts val="1875"/>
              </a:spcBef>
              <a:buNone/>
            </a:pPr>
            <a:r>
              <a:rPr lang="en-US" sz="1050" b="1" dirty="0"/>
              <a:t>Recruitment Time</a:t>
            </a:r>
          </a:p>
          <a:p>
            <a:pPr marL="0" lvl="1" indent="0">
              <a:buNone/>
            </a:pPr>
            <a:r>
              <a:rPr lang="en-US" sz="1050" dirty="0"/>
              <a:t>Measuring recruitment time helps assess the efficiency of the hiring process in partnerships.</a:t>
            </a:r>
          </a:p>
          <a:p>
            <a:pPr marL="0" indent="0">
              <a:spcBef>
                <a:spcPts val="1875"/>
              </a:spcBef>
              <a:buNone/>
            </a:pPr>
            <a:r>
              <a:rPr lang="en-US" sz="1050" b="1" dirty="0"/>
              <a:t>Employee Retention Rates</a:t>
            </a:r>
          </a:p>
          <a:p>
            <a:pPr marL="0" lvl="1" indent="0">
              <a:buNone/>
            </a:pPr>
            <a:r>
              <a:rPr lang="en-US" sz="1050" dirty="0"/>
              <a:t>Tracking employee retention rates provides insight into job satisfaction and partnership success.</a:t>
            </a:r>
          </a:p>
          <a:p>
            <a:pPr marL="0" indent="0">
              <a:spcBef>
                <a:spcPts val="1875"/>
              </a:spcBef>
              <a:buNone/>
            </a:pPr>
            <a:r>
              <a:rPr lang="en-US" sz="1050" b="1" dirty="0"/>
              <a:t>Training Completion Rates</a:t>
            </a:r>
          </a:p>
          <a:p>
            <a:pPr marL="0" lvl="1" indent="0">
              <a:buNone/>
            </a:pPr>
            <a:r>
              <a:rPr lang="en-US" sz="1050" dirty="0"/>
              <a:t>Training completion rates indicate how effectively skill development is being implemented within partnerships.</a:t>
            </a:r>
          </a:p>
          <a:p>
            <a:pPr marL="0" indent="0">
              <a:spcBef>
                <a:spcPts val="1875"/>
              </a:spcBef>
              <a:buNone/>
            </a:pPr>
            <a:r>
              <a:rPr lang="en-US" sz="1050" b="1" dirty="0"/>
              <a:t>Workforce Skill Assessments</a:t>
            </a:r>
          </a:p>
          <a:p>
            <a:pPr marL="0" lvl="1" indent="0">
              <a:buNone/>
            </a:pPr>
            <a:r>
              <a:rPr lang="en-US" sz="1050" dirty="0"/>
              <a:t>Conducting workforce skill assessments is crucial for understanding capability gaps and training needs.</a:t>
            </a:r>
          </a:p>
        </p:txBody>
      </p:sp>
    </p:spTree>
    <p:extLst>
      <p:ext uri="{BB962C8B-B14F-4D97-AF65-F5344CB8AC3E}">
        <p14:creationId xmlns:p14="http://schemas.microsoft.com/office/powerpoint/2010/main" val="2267202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678E-49A2-2941-2805-E9AE74B60C1D}"/>
              </a:ext>
            </a:extLst>
          </p:cNvPr>
          <p:cNvSpPr>
            <a:spLocks noGrp="1"/>
          </p:cNvSpPr>
          <p:nvPr>
            <p:ph type="title"/>
          </p:nvPr>
        </p:nvSpPr>
        <p:spPr/>
        <p:txBody>
          <a:bodyPr vert="horz" lIns="68580" tIns="34290" rIns="68580" bIns="34290" rtlCol="0" anchor="t">
            <a:normAutofit fontScale="90000"/>
          </a:bodyPr>
          <a:lstStyle/>
          <a:p>
            <a:r>
              <a:rPr lang="en-US" sz="3300" dirty="0"/>
              <a:t>Tracking and Analyzing Workforce Data</a:t>
            </a:r>
          </a:p>
        </p:txBody>
      </p:sp>
      <p:pic>
        <p:nvPicPr>
          <p:cNvPr id="5" name="Content Placeholder 4" descr="Business chart on the tablet pc and printed media">
            <a:extLst>
              <a:ext uri="{FF2B5EF4-FFF2-40B4-BE49-F238E27FC236}">
                <a16:creationId xmlns:a16="http://schemas.microsoft.com/office/drawing/2014/main" id="{385AC9B9-18E4-46BE-866F-0F32C5DB62F1}"/>
              </a:ext>
            </a:extLst>
          </p:cNvPr>
          <p:cNvPicPr>
            <a:picLocks noGrp="1" noChangeAspect="1"/>
          </p:cNvPicPr>
          <p:nvPr>
            <p:ph sz="half" idx="4294967295"/>
          </p:nvPr>
        </p:nvPicPr>
        <p:blipFill>
          <a:blip r:embed="rId3"/>
          <a:srcRect l="1646" r="50081" b="1"/>
          <a:stretch/>
        </p:blipFill>
        <p:spPr>
          <a:xfrm>
            <a:off x="561109" y="1785504"/>
            <a:ext cx="3165475" cy="4378325"/>
          </a:xfrm>
          <a:prstGeom prst="rect">
            <a:avLst/>
          </a:prstGeom>
        </p:spPr>
      </p:pic>
      <p:sp>
        <p:nvSpPr>
          <p:cNvPr id="4" name="Content Placeholder 3">
            <a:extLst>
              <a:ext uri="{FF2B5EF4-FFF2-40B4-BE49-F238E27FC236}">
                <a16:creationId xmlns:a16="http://schemas.microsoft.com/office/drawing/2014/main" id="{29DF19BA-D538-99E4-3BDA-2EDAF448CDA3}"/>
              </a:ext>
            </a:extLst>
          </p:cNvPr>
          <p:cNvSpPr>
            <a:spLocks noGrp="1"/>
          </p:cNvSpPr>
          <p:nvPr>
            <p:ph sz="half"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68813" y="2790825"/>
            <a:ext cx="4675187" cy="2825750"/>
          </a:xfrm>
        </p:spPr>
        <p:txBody>
          <a:bodyPr>
            <a:normAutofit/>
          </a:bodyPr>
          <a:lstStyle/>
          <a:p>
            <a:pPr marL="0" indent="0">
              <a:spcBef>
                <a:spcPts val="1875"/>
              </a:spcBef>
              <a:buNone/>
            </a:pPr>
            <a:r>
              <a:rPr lang="en-US" sz="1050" b="1" dirty="0"/>
              <a:t>Importance of Tracking Data</a:t>
            </a:r>
          </a:p>
          <a:p>
            <a:pPr marL="0" lvl="1" indent="0">
              <a:buNone/>
            </a:pPr>
            <a:r>
              <a:rPr lang="en-US" sz="1050" dirty="0"/>
              <a:t>Regular tracking of workforce data provides insights into partnership effectiveness and helps identify areas for improvement.</a:t>
            </a:r>
          </a:p>
          <a:p>
            <a:pPr marL="0" indent="0">
              <a:spcBef>
                <a:spcPts val="1875"/>
              </a:spcBef>
              <a:buNone/>
            </a:pPr>
            <a:r>
              <a:rPr lang="en-US" sz="1050" b="1" dirty="0"/>
              <a:t>Data-Driven Decision Making</a:t>
            </a:r>
          </a:p>
          <a:p>
            <a:pPr marL="0" lvl="1" indent="0">
              <a:buNone/>
            </a:pPr>
            <a:r>
              <a:rPr lang="en-US" sz="1050" dirty="0"/>
              <a:t>Employing a data-driven approach allows employers to make informed decisions that enhance workforce efficiency and performance.</a:t>
            </a:r>
          </a:p>
          <a:p>
            <a:pPr marL="0" indent="0">
              <a:spcBef>
                <a:spcPts val="1875"/>
              </a:spcBef>
              <a:buNone/>
            </a:pPr>
            <a:r>
              <a:rPr lang="en-US" sz="1050" b="1" dirty="0"/>
              <a:t>Continuous Improvement</a:t>
            </a:r>
          </a:p>
          <a:p>
            <a:pPr marL="0" lvl="1" indent="0">
              <a:buNone/>
            </a:pPr>
            <a:r>
              <a:rPr lang="en-US" sz="1050" dirty="0"/>
              <a:t>Analyzing workforce data promotes continuous improvement in operations, ensuring better outcomes for employers and employees alike.</a:t>
            </a:r>
          </a:p>
        </p:txBody>
      </p:sp>
    </p:spTree>
    <p:extLst>
      <p:ext uri="{BB962C8B-B14F-4D97-AF65-F5344CB8AC3E}">
        <p14:creationId xmlns:p14="http://schemas.microsoft.com/office/powerpoint/2010/main" val="1142210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Conclusion</a:t>
            </a:r>
          </a:p>
        </p:txBody>
      </p:sp>
      <p:sp>
        <p:nvSpPr>
          <p:cNvPr id="3" name="Content Placeholder 2"/>
          <p:cNvSpPr>
            <a:spLocks noGrp="1"/>
          </p:cNvSpPr>
          <p:nvPr>
            <p:ph idx="4294967295"/>
          </p:nvPr>
        </p:nvSpPr>
        <p:spPr>
          <a:xfrm>
            <a:off x="658091" y="1600200"/>
            <a:ext cx="8229600" cy="4525963"/>
          </a:xfrm>
        </p:spPr>
        <p:txBody>
          <a:bodyPr>
            <a:normAutofit fontScale="85000" lnSpcReduction="20000"/>
          </a:bodyPr>
          <a:lstStyle/>
          <a:p>
            <a:pPr marL="0" indent="0">
              <a:buNone/>
            </a:pPr>
            <a:r>
              <a:rPr dirty="0"/>
              <a:t>Key Takeaways:</a:t>
            </a:r>
          </a:p>
          <a:p>
            <a:r>
              <a:rPr dirty="0"/>
              <a:t>TPM and WBL are essential for workforce development in Illinois.</a:t>
            </a:r>
          </a:p>
          <a:p>
            <a:r>
              <a:rPr dirty="0"/>
              <a:t>Collaboration and innovation are key to success.</a:t>
            </a:r>
          </a:p>
          <a:p>
            <a:endParaRPr dirty="0"/>
          </a:p>
          <a:p>
            <a:pPr marL="0" indent="0">
              <a:buNone/>
            </a:pPr>
            <a:r>
              <a:rPr dirty="0"/>
              <a:t>Call to Action:</a:t>
            </a:r>
          </a:p>
          <a:p>
            <a:r>
              <a:rPr dirty="0"/>
              <a:t>Engage with local TPM and WBL initiatives to support workforce growth.</a:t>
            </a:r>
            <a:endParaRPr lang="en-US" dirty="0"/>
          </a:p>
          <a:p>
            <a:r>
              <a:rPr lang="en-US" dirty="0"/>
              <a:t>Continue the development of industry sector collaboratives to address talent needs</a:t>
            </a:r>
          </a:p>
          <a:p>
            <a:r>
              <a:rPr lang="en-US" dirty="0"/>
              <a:t>Apply WBL opportunities and track ROI</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70EBB6A-3685-D936-0B72-C34F59BB6F80}"/>
              </a:ext>
            </a:extLst>
          </p:cNvPr>
          <p:cNvSpPr>
            <a:spLocks noGrp="1"/>
          </p:cNvSpPr>
          <p:nvPr>
            <p:ph type="title"/>
          </p:nvPr>
        </p:nvSpPr>
        <p:spPr/>
        <p:txBody>
          <a:bodyPr>
            <a:normAutofit/>
          </a:bodyPr>
          <a:lstStyle/>
          <a:p>
            <a:r>
              <a:rPr lang="en-US" b="0" dirty="0"/>
              <a:t>THANK YOU!</a:t>
            </a:r>
          </a:p>
        </p:txBody>
      </p:sp>
      <p:sp>
        <p:nvSpPr>
          <p:cNvPr id="5" name="Slide Number Placeholder 4">
            <a:extLst>
              <a:ext uri="{FF2B5EF4-FFF2-40B4-BE49-F238E27FC236}">
                <a16:creationId xmlns:a16="http://schemas.microsoft.com/office/drawing/2014/main" id="{EB158CC6-7EE3-09D0-55F9-952C652AE664}"/>
              </a:ext>
            </a:extLst>
          </p:cNvPr>
          <p:cNvSpPr>
            <a:spLocks noGrp="1"/>
          </p:cNvSpPr>
          <p:nvPr>
            <p:ph type="sldNum" idx="12"/>
          </p:nvPr>
        </p:nvSpPr>
        <p:spPr>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bg1">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2E03C93-A8B5-5E4D-ADDE-FACFC10B3CD1}" type="slidenum">
              <a:rPr lang="en-US" smtClean="0"/>
              <a:pPr/>
              <a:t>17</a:t>
            </a:fld>
            <a:endParaRPr lang="en-US" dirty="0"/>
          </a:p>
        </p:txBody>
      </p:sp>
      <p:pic>
        <p:nvPicPr>
          <p:cNvPr id="6" name="Content Placeholder 5" descr="Icon&#10;&#10;Description automatically generated">
            <a:extLst>
              <a:ext uri="{FF2B5EF4-FFF2-40B4-BE49-F238E27FC236}">
                <a16:creationId xmlns:a16="http://schemas.microsoft.com/office/drawing/2014/main" id="{335CE22D-28CE-4A3F-8400-2B7015D64483}"/>
              </a:ext>
            </a:extLst>
          </p:cNvPr>
          <p:cNvPicPr>
            <a:picLocks noGrp="1" noChangeAspect="1"/>
          </p:cNvPicPr>
          <p:nvPr>
            <p:ph idx="4294967295"/>
          </p:nvPr>
        </p:nvPicPr>
        <p:blipFill>
          <a:blip r:embed="rId3">
            <a:extLst>
              <a:ext uri="{837473B0-CC2E-450A-ABE3-18F120FF3D39}">
                <a1611:picAttrSrcUrl xmlns:a1611="http://schemas.microsoft.com/office/drawing/2016/11/main" r:id="rId4"/>
              </a:ext>
            </a:extLst>
          </a:blip>
          <a:stretch>
            <a:fillRect/>
          </a:stretch>
        </p:blipFill>
        <p:spPr>
          <a:xfrm>
            <a:off x="6047185" y="2275285"/>
            <a:ext cx="3096815" cy="1882378"/>
          </a:xfrm>
          <a:prstGeom prst="rect">
            <a:avLst/>
          </a:prstGeom>
        </p:spPr>
      </p:pic>
      <p:sp>
        <p:nvSpPr>
          <p:cNvPr id="3" name="Title 4">
            <a:extLst>
              <a:ext uri="{FF2B5EF4-FFF2-40B4-BE49-F238E27FC236}">
                <a16:creationId xmlns:a16="http://schemas.microsoft.com/office/drawing/2014/main" id="{9E859D07-FDE9-46FE-9E76-4689783BF637}"/>
              </a:ext>
            </a:extLst>
          </p:cNvPr>
          <p:cNvSpPr txBox="1">
            <a:spLocks/>
          </p:cNvSpPr>
          <p:nvPr/>
        </p:nvSpPr>
        <p:spPr>
          <a:xfrm>
            <a:off x="2459914" y="2541903"/>
            <a:ext cx="2862607" cy="675085"/>
          </a:xfrm>
          <a:prstGeom prst="rect">
            <a:avLst/>
          </a:prstGeom>
        </p:spPr>
        <p:txBody>
          <a:bodyPr vert="horz" lIns="38576" tIns="19289" rIns="38576" bIns="19289"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b="1" dirty="0">
                <a:solidFill>
                  <a:srgbClr val="002060"/>
                </a:solidFill>
                <a:latin typeface="Futura Std Heavy" panose="020B0502020204020303"/>
              </a:rPr>
              <a:t>Kim Kuchenbrod, CWDP</a:t>
            </a:r>
            <a:br>
              <a:rPr lang="en-US" b="1" dirty="0"/>
            </a:br>
            <a:r>
              <a:rPr lang="en-US" b="1" dirty="0"/>
              <a:t>Talent Pipeline Management </a:t>
            </a:r>
          </a:p>
        </p:txBody>
      </p:sp>
      <p:sp>
        <p:nvSpPr>
          <p:cNvPr id="4" name="TextBox 3">
            <a:extLst>
              <a:ext uri="{FF2B5EF4-FFF2-40B4-BE49-F238E27FC236}">
                <a16:creationId xmlns:a16="http://schemas.microsoft.com/office/drawing/2014/main" id="{30AE3A1C-4E3D-7BC8-38B3-E9A11A048457}"/>
              </a:ext>
            </a:extLst>
          </p:cNvPr>
          <p:cNvSpPr txBox="1"/>
          <p:nvPr/>
        </p:nvSpPr>
        <p:spPr>
          <a:xfrm>
            <a:off x="2311791" y="3287329"/>
            <a:ext cx="2593394" cy="1131079"/>
          </a:xfrm>
          <a:prstGeom prst="rect">
            <a:avLst/>
          </a:prstGeom>
          <a:noFill/>
          <a:ln>
            <a:no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dirty="0"/>
          </a:p>
          <a:p>
            <a:r>
              <a:rPr lang="en-US" dirty="0"/>
              <a:t>Email:  </a:t>
            </a:r>
            <a:r>
              <a:rPr lang="en-US" dirty="0">
                <a:hlinkClick r:id="rId5"/>
              </a:rPr>
              <a:t>kmkuch1@ilstu.edu</a:t>
            </a:r>
            <a:endParaRPr lang="en-US" dirty="0"/>
          </a:p>
          <a:p>
            <a:r>
              <a:rPr lang="en-US" dirty="0"/>
              <a:t>Cell:  217-439-2555</a:t>
            </a:r>
          </a:p>
          <a:p>
            <a:r>
              <a:rPr lang="en-US" dirty="0"/>
              <a:t>Linkedin.com/in/kim-kuchenbrod</a:t>
            </a:r>
          </a:p>
          <a:p>
            <a:endParaRPr lang="en-US" dirty="0"/>
          </a:p>
        </p:txBody>
      </p:sp>
      <p:pic>
        <p:nvPicPr>
          <p:cNvPr id="8" name="Picture 7" descr="A person in a white shirt&#10;&#10;Description automatically generated">
            <a:extLst>
              <a:ext uri="{FF2B5EF4-FFF2-40B4-BE49-F238E27FC236}">
                <a16:creationId xmlns:a16="http://schemas.microsoft.com/office/drawing/2014/main" id="{FF9E733C-6B93-591F-E73D-69E5CAC92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933" y="2001453"/>
            <a:ext cx="1714500" cy="2571750"/>
          </a:xfrm>
          <a:prstGeom prst="rect">
            <a:avLst/>
          </a:prstGeom>
        </p:spPr>
      </p:pic>
    </p:spTree>
    <p:extLst>
      <p:ext uri="{BB962C8B-B14F-4D97-AF65-F5344CB8AC3E}">
        <p14:creationId xmlns:p14="http://schemas.microsoft.com/office/powerpoint/2010/main" val="239570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Introduction</a:t>
            </a:r>
          </a:p>
        </p:txBody>
      </p:sp>
      <p:sp>
        <p:nvSpPr>
          <p:cNvPr id="3" name="Content Placeholder 2"/>
          <p:cNvSpPr>
            <a:spLocks noGrp="1"/>
          </p:cNvSpPr>
          <p:nvPr>
            <p:ph idx="4294967295"/>
          </p:nvPr>
        </p:nvSpPr>
        <p:spPr>
          <a:xfrm>
            <a:off x="457200" y="1600200"/>
            <a:ext cx="8229600" cy="4525963"/>
          </a:xfrm>
        </p:spPr>
        <p:txBody>
          <a:bodyPr/>
          <a:lstStyle/>
          <a:p>
            <a:pPr marL="0" indent="0">
              <a:buNone/>
            </a:pPr>
            <a:r>
              <a:rPr dirty="0"/>
              <a:t>What is Talent Pipeline Management (TPM)?</a:t>
            </a:r>
          </a:p>
          <a:p>
            <a:r>
              <a:rPr dirty="0"/>
              <a:t>A demand-driven workforce strategy aligning education and training with employer needs.</a:t>
            </a:r>
          </a:p>
          <a:p>
            <a:endParaRPr dirty="0"/>
          </a:p>
          <a:p>
            <a:pPr marL="0" indent="0">
              <a:buNone/>
            </a:pPr>
            <a:r>
              <a:rPr dirty="0"/>
              <a:t>What is Work-Based Learning (WBL)?</a:t>
            </a:r>
          </a:p>
          <a:p>
            <a:r>
              <a:rPr dirty="0"/>
              <a:t>A hands-on approach integrating academic learning with real-world work experiences.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Illinois' TPM Overview</a:t>
            </a:r>
          </a:p>
        </p:txBody>
      </p:sp>
      <p:sp>
        <p:nvSpPr>
          <p:cNvPr id="3" name="Content Placeholder 2"/>
          <p:cNvSpPr>
            <a:spLocks noGrp="1"/>
          </p:cNvSpPr>
          <p:nvPr>
            <p:ph idx="4294967295"/>
          </p:nvPr>
        </p:nvSpPr>
        <p:spPr>
          <a:xfrm>
            <a:off x="378135" y="1600200"/>
            <a:ext cx="8229600" cy="4525963"/>
          </a:xfrm>
        </p:spPr>
        <p:txBody>
          <a:bodyPr>
            <a:normAutofit lnSpcReduction="10000"/>
          </a:bodyPr>
          <a:lstStyle/>
          <a:p>
            <a:pPr marL="0" indent="0">
              <a:buNone/>
            </a:pPr>
            <a:r>
              <a:rPr dirty="0"/>
              <a:t>Key Features:</a:t>
            </a:r>
          </a:p>
          <a:p>
            <a:r>
              <a:rPr lang="en-US" dirty="0"/>
              <a:t>Assessing Workforce Needs</a:t>
            </a:r>
          </a:p>
          <a:p>
            <a:r>
              <a:rPr lang="en-US" dirty="0"/>
              <a:t>Building Partnerships</a:t>
            </a:r>
          </a:p>
          <a:p>
            <a:r>
              <a:rPr lang="en-US" dirty="0"/>
              <a:t>Designing Aligned Training</a:t>
            </a:r>
            <a:endParaRPr dirty="0"/>
          </a:p>
          <a:p>
            <a:pPr marL="0" indent="0">
              <a:buNone/>
            </a:pPr>
            <a:r>
              <a:rPr dirty="0"/>
              <a:t>Impact:</a:t>
            </a:r>
          </a:p>
          <a:p>
            <a:r>
              <a:rPr dirty="0"/>
              <a:t>Improved job placement rates</a:t>
            </a:r>
            <a:r>
              <a:rPr lang="en-US" dirty="0"/>
              <a:t>.</a:t>
            </a:r>
            <a:endParaRPr dirty="0"/>
          </a:p>
          <a:p>
            <a:r>
              <a:rPr dirty="0"/>
              <a:t>Enhanced alignment of training programs with industry demands.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13F2-3CD0-B5A6-DF00-6DD84663AD35}"/>
              </a:ext>
            </a:extLst>
          </p:cNvPr>
          <p:cNvSpPr>
            <a:spLocks noGrp="1"/>
          </p:cNvSpPr>
          <p:nvPr>
            <p:ph type="title"/>
          </p:nvPr>
        </p:nvSpPr>
        <p:spPr/>
        <p:txBody>
          <a:bodyPr vert="horz" lIns="68580" tIns="34290" rIns="68580" bIns="34290" rtlCol="0" anchor="t">
            <a:normAutofit/>
          </a:bodyPr>
          <a:lstStyle/>
          <a:p>
            <a:pPr>
              <a:lnSpc>
                <a:spcPct val="90000"/>
              </a:lnSpc>
            </a:pPr>
            <a:r>
              <a:rPr lang="en-US" sz="2775" dirty="0"/>
              <a:t>Key Characteristics and Components</a:t>
            </a:r>
          </a:p>
        </p:txBody>
      </p:sp>
      <p:pic>
        <p:nvPicPr>
          <p:cNvPr id="5" name="Content Placeholder 4" descr="Corona virus as central gear in a medical team&#10;drawn by contributor">
            <a:extLst>
              <a:ext uri="{FF2B5EF4-FFF2-40B4-BE49-F238E27FC236}">
                <a16:creationId xmlns:a16="http://schemas.microsoft.com/office/drawing/2014/main" id="{4F39507B-7325-47CB-A11F-42765AD5735E}"/>
              </a:ext>
            </a:extLst>
          </p:cNvPr>
          <p:cNvPicPr>
            <a:picLocks noGrp="1" noChangeAspect="1"/>
          </p:cNvPicPr>
          <p:nvPr>
            <p:ph sz="half" idx="4294967295"/>
          </p:nvPr>
        </p:nvPicPr>
        <p:blipFill>
          <a:blip r:embed="rId3"/>
          <a:srcRect t="3429" r="-4" b="5952"/>
          <a:stretch/>
        </p:blipFill>
        <p:spPr>
          <a:xfrm>
            <a:off x="656451" y="1958927"/>
            <a:ext cx="3503613" cy="2825750"/>
          </a:xfrm>
          <a:prstGeom prst="rect">
            <a:avLst/>
          </a:prstGeom>
        </p:spPr>
      </p:pic>
      <p:sp>
        <p:nvSpPr>
          <p:cNvPr id="4" name="Content Placeholder 3">
            <a:extLst>
              <a:ext uri="{FF2B5EF4-FFF2-40B4-BE49-F238E27FC236}">
                <a16:creationId xmlns:a16="http://schemas.microsoft.com/office/drawing/2014/main" id="{6BCB1AE1-E238-29ED-0C2F-D6BA238BBC88}"/>
              </a:ext>
            </a:extLst>
          </p:cNvPr>
          <p:cNvSpPr>
            <a:spLocks noGrp="1"/>
          </p:cNvSpPr>
          <p:nvPr>
            <p:ph sz="half"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70438" y="1631950"/>
            <a:ext cx="4373562" cy="3984625"/>
          </a:xfrm>
        </p:spPr>
        <p:txBody>
          <a:bodyPr>
            <a:normAutofit/>
          </a:bodyPr>
          <a:lstStyle/>
          <a:p>
            <a:pPr marL="0" indent="0">
              <a:spcBef>
                <a:spcPts val="1875"/>
              </a:spcBef>
              <a:buNone/>
            </a:pPr>
            <a:r>
              <a:rPr lang="en-US" sz="1050" b="1" dirty="0"/>
              <a:t>Shared Goals</a:t>
            </a:r>
          </a:p>
          <a:p>
            <a:pPr marL="0" lvl="1" indent="0">
              <a:buNone/>
            </a:pPr>
            <a:r>
              <a:rPr lang="en-US" sz="1050" dirty="0"/>
              <a:t>Successful partnerships thrive when all stakeholders align on common objectives, creating a unified vision for the future.</a:t>
            </a:r>
          </a:p>
          <a:p>
            <a:pPr marL="0" indent="0">
              <a:spcBef>
                <a:spcPts val="1875"/>
              </a:spcBef>
              <a:buNone/>
            </a:pPr>
            <a:r>
              <a:rPr lang="en-US" sz="1050" b="1" dirty="0"/>
              <a:t>Active Participation</a:t>
            </a:r>
          </a:p>
          <a:p>
            <a:pPr marL="0" lvl="1" indent="0">
              <a:buNone/>
            </a:pPr>
            <a:r>
              <a:rPr lang="en-US" sz="1050" dirty="0"/>
              <a:t>Active involvement from all stakeholders is crucial, fostering engagement and investment in the partnership's success.</a:t>
            </a:r>
          </a:p>
          <a:p>
            <a:pPr marL="0" indent="0">
              <a:spcBef>
                <a:spcPts val="1875"/>
              </a:spcBef>
              <a:buNone/>
            </a:pPr>
            <a:r>
              <a:rPr lang="en-US" sz="1050" b="1" dirty="0"/>
              <a:t>Effective Communication</a:t>
            </a:r>
          </a:p>
          <a:p>
            <a:pPr marL="0" lvl="1" indent="0">
              <a:buNone/>
            </a:pPr>
            <a:r>
              <a:rPr lang="en-US" sz="1050" dirty="0"/>
              <a:t>Clear and open communication channels ensure all parties stay informed and engaged, minimizing misunderstandings.</a:t>
            </a:r>
          </a:p>
          <a:p>
            <a:pPr marL="0" indent="0">
              <a:spcBef>
                <a:spcPts val="1875"/>
              </a:spcBef>
              <a:buNone/>
            </a:pPr>
            <a:r>
              <a:rPr lang="en-US" sz="1050" b="1" dirty="0"/>
              <a:t>Focus on Workforce Needs</a:t>
            </a:r>
          </a:p>
          <a:p>
            <a:pPr marL="0" lvl="1" indent="0">
              <a:buNone/>
            </a:pPr>
            <a:r>
              <a:rPr lang="en-US" sz="1050" dirty="0"/>
              <a:t>Partnerships should prioritize the needs of the workforce, ensuring training and job placement services meet industry demands.</a:t>
            </a:r>
          </a:p>
        </p:txBody>
      </p:sp>
    </p:spTree>
    <p:extLst>
      <p:ext uri="{BB962C8B-B14F-4D97-AF65-F5344CB8AC3E}">
        <p14:creationId xmlns:p14="http://schemas.microsoft.com/office/powerpoint/2010/main" val="3083244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258" y="610866"/>
            <a:ext cx="6146924" cy="561049"/>
          </a:xfrm>
        </p:spPr>
        <p:txBody>
          <a:bodyPr>
            <a:normAutofit fontScale="90000"/>
          </a:bodyPr>
          <a:lstStyle/>
          <a:p>
            <a:r>
              <a:rPr dirty="0"/>
              <a:t>W</a:t>
            </a:r>
            <a:r>
              <a:rPr lang="en-US" dirty="0"/>
              <a:t>ork-</a:t>
            </a:r>
            <a:r>
              <a:rPr dirty="0"/>
              <a:t>B</a:t>
            </a:r>
            <a:r>
              <a:rPr lang="en-US" dirty="0"/>
              <a:t>ase </a:t>
            </a:r>
            <a:r>
              <a:rPr dirty="0"/>
              <a:t>L</a:t>
            </a:r>
            <a:r>
              <a:rPr lang="en-US" dirty="0"/>
              <a:t>earning</a:t>
            </a:r>
            <a:r>
              <a:rPr dirty="0"/>
              <a:t> </a:t>
            </a:r>
            <a:r>
              <a:rPr lang="en-US" dirty="0"/>
              <a:t>(WBL) </a:t>
            </a:r>
            <a:r>
              <a:rPr dirty="0"/>
              <a:t>in Illinois</a:t>
            </a:r>
            <a:r>
              <a:rPr lang="en-US" dirty="0"/>
              <a:t> </a:t>
            </a:r>
            <a:endParaRPr dirty="0"/>
          </a:p>
        </p:txBody>
      </p:sp>
      <p:sp>
        <p:nvSpPr>
          <p:cNvPr id="3" name="Content Placeholder 2"/>
          <p:cNvSpPr>
            <a:spLocks noGrp="1"/>
          </p:cNvSpPr>
          <p:nvPr>
            <p:ph idx="4294967295"/>
          </p:nvPr>
        </p:nvSpPr>
        <p:spPr>
          <a:xfrm>
            <a:off x="692943" y="1517697"/>
            <a:ext cx="7758113" cy="5089525"/>
          </a:xfrm>
        </p:spPr>
        <p:txBody>
          <a:bodyPr>
            <a:normAutofit fontScale="85000" lnSpcReduction="20000"/>
          </a:bodyPr>
          <a:lstStyle/>
          <a:p>
            <a:pPr marL="0" indent="0">
              <a:buNone/>
            </a:pPr>
            <a:r>
              <a:rPr dirty="0"/>
              <a:t>Definition:</a:t>
            </a:r>
          </a:p>
          <a:p>
            <a:r>
              <a:rPr dirty="0"/>
              <a:t>Sustained interactions with industry professionals in real or simulated workplace settings.</a:t>
            </a:r>
          </a:p>
          <a:p>
            <a:endParaRPr dirty="0"/>
          </a:p>
          <a:p>
            <a:pPr marL="0" indent="0">
              <a:buNone/>
            </a:pPr>
            <a:r>
              <a:rPr dirty="0"/>
              <a:t>Examples in Illinois:</a:t>
            </a:r>
          </a:p>
          <a:p>
            <a:r>
              <a:rPr dirty="0"/>
              <a:t>Apprenticeships, </a:t>
            </a:r>
            <a:r>
              <a:rPr lang="en-US" dirty="0"/>
              <a:t>pre-apprenticeships, youth apprenticeships, </a:t>
            </a:r>
            <a:r>
              <a:rPr dirty="0"/>
              <a:t>internships, and co-op programs</a:t>
            </a:r>
            <a:r>
              <a:rPr lang="en-US" dirty="0"/>
              <a:t>, incumbent work training</a:t>
            </a:r>
            <a:r>
              <a:rPr dirty="0"/>
              <a:t>.</a:t>
            </a:r>
          </a:p>
          <a:p>
            <a:endParaRPr dirty="0"/>
          </a:p>
          <a:p>
            <a:pPr marL="0" indent="0">
              <a:buNone/>
            </a:pPr>
            <a:r>
              <a:rPr dirty="0"/>
              <a:t>Benefits:</a:t>
            </a:r>
          </a:p>
          <a:p>
            <a:r>
              <a:rPr dirty="0"/>
              <a:t>Bridges the gap between classroom learning and career readiness.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The Relationship Between TPM and WBL</a:t>
            </a:r>
          </a:p>
        </p:txBody>
      </p:sp>
      <p:sp>
        <p:nvSpPr>
          <p:cNvPr id="3" name="Content Placeholder 2"/>
          <p:cNvSpPr>
            <a:spLocks noGrp="1"/>
          </p:cNvSpPr>
          <p:nvPr>
            <p:ph idx="4294967295"/>
          </p:nvPr>
        </p:nvSpPr>
        <p:spPr>
          <a:xfrm>
            <a:off x="457200" y="1510146"/>
            <a:ext cx="8229600" cy="4525963"/>
          </a:xfrm>
        </p:spPr>
        <p:txBody>
          <a:bodyPr>
            <a:normAutofit fontScale="92500" lnSpcReduction="20000"/>
          </a:bodyPr>
          <a:lstStyle/>
          <a:p>
            <a:pPr marL="0" indent="0">
              <a:buNone/>
            </a:pPr>
            <a:r>
              <a:rPr dirty="0"/>
              <a:t>How They Compl</a:t>
            </a:r>
            <a:r>
              <a:rPr lang="en-US" dirty="0"/>
              <a:t>i</a:t>
            </a:r>
            <a:r>
              <a:rPr dirty="0"/>
              <a:t>ment Each Other:</a:t>
            </a:r>
          </a:p>
          <a:p>
            <a:r>
              <a:rPr dirty="0"/>
              <a:t>TPM identifies workforce needs</a:t>
            </a:r>
            <a:r>
              <a:rPr lang="en-US" dirty="0"/>
              <a:t> through industry sector partnerships</a:t>
            </a:r>
            <a:r>
              <a:rPr dirty="0"/>
              <a:t>; WBL prepares students to meet those needs.</a:t>
            </a:r>
          </a:p>
          <a:p>
            <a:r>
              <a:rPr b="1" dirty="0">
                <a:solidFill>
                  <a:srgbClr val="C00000"/>
                </a:solidFill>
              </a:rPr>
              <a:t>Both emphasize collaboration between employers and educators</a:t>
            </a:r>
            <a:r>
              <a:rPr dirty="0"/>
              <a:t>.</a:t>
            </a:r>
          </a:p>
          <a:p>
            <a:endParaRPr dirty="0"/>
          </a:p>
          <a:p>
            <a:pPr marL="0" indent="0">
              <a:buNone/>
            </a:pPr>
            <a:r>
              <a:rPr dirty="0"/>
              <a:t>Shared Goals:</a:t>
            </a:r>
          </a:p>
          <a:p>
            <a:r>
              <a:rPr dirty="0"/>
              <a:t>Building a skilled, adaptable workforce.</a:t>
            </a:r>
          </a:p>
          <a:p>
            <a:r>
              <a:rPr dirty="0"/>
              <a:t>Enhancing economic growth and job stability.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Case Studies</a:t>
            </a:r>
          </a:p>
        </p:txBody>
      </p:sp>
      <p:sp>
        <p:nvSpPr>
          <p:cNvPr id="3" name="Content Placeholder 2"/>
          <p:cNvSpPr>
            <a:spLocks noGrp="1"/>
          </p:cNvSpPr>
          <p:nvPr>
            <p:ph idx="4294967295"/>
          </p:nvPr>
        </p:nvSpPr>
        <p:spPr>
          <a:xfrm>
            <a:off x="457200" y="1489364"/>
            <a:ext cx="8229600" cy="4525963"/>
          </a:xfrm>
        </p:spPr>
        <p:txBody>
          <a:bodyPr>
            <a:normAutofit fontScale="92500" lnSpcReduction="20000"/>
          </a:bodyPr>
          <a:lstStyle/>
          <a:p>
            <a:pPr marL="0" indent="0">
              <a:buNone/>
            </a:pPr>
            <a:r>
              <a:rPr dirty="0"/>
              <a:t>Example 1: Vermilion County TPM Pilot</a:t>
            </a:r>
          </a:p>
          <a:p>
            <a:r>
              <a:rPr dirty="0"/>
              <a:t>Mapped flows of qualified workers from </a:t>
            </a:r>
            <a:r>
              <a:rPr lang="en-US" dirty="0"/>
              <a:t>high-school CTE programs to </a:t>
            </a:r>
            <a:r>
              <a:rPr dirty="0"/>
              <a:t>community colleges to local employers.</a:t>
            </a:r>
          </a:p>
          <a:p>
            <a:r>
              <a:rPr dirty="0"/>
              <a:t>Focused on healthcare and advanced manufacturing sectors.</a:t>
            </a:r>
          </a:p>
          <a:p>
            <a:endParaRPr dirty="0"/>
          </a:p>
          <a:p>
            <a:pPr marL="0" indent="0">
              <a:buNone/>
            </a:pPr>
            <a:r>
              <a:rPr dirty="0"/>
              <a:t>Example 2: Apprenticeship Illinois</a:t>
            </a:r>
          </a:p>
          <a:p>
            <a:r>
              <a:rPr dirty="0"/>
              <a:t>Expanded WBL opportunities through partnerships with local businesses.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Talent Pipeline Management (TPM)</a:t>
            </a:r>
          </a:p>
        </p:txBody>
      </p:sp>
      <p:sp>
        <p:nvSpPr>
          <p:cNvPr id="3" name="Content Placeholder 2"/>
          <p:cNvSpPr>
            <a:spLocks noGrp="1"/>
          </p:cNvSpPr>
          <p:nvPr>
            <p:ph idx="4294967295"/>
          </p:nvPr>
        </p:nvSpPr>
        <p:spPr>
          <a:xfrm>
            <a:off x="533400" y="1600200"/>
            <a:ext cx="8229600" cy="4525963"/>
          </a:xfrm>
        </p:spPr>
        <p:txBody>
          <a:bodyPr>
            <a:normAutofit fontScale="92500" lnSpcReduction="20000"/>
          </a:bodyPr>
          <a:lstStyle/>
          <a:p>
            <a:pPr marL="0" indent="0">
              <a:buNone/>
            </a:pPr>
            <a:r>
              <a:rPr sz="2000" dirty="0"/>
              <a:t>Illinois TPM Pilot Outcomes:</a:t>
            </a:r>
          </a:p>
          <a:p>
            <a:r>
              <a:rPr sz="2000" dirty="0"/>
              <a:t>In Vermilion County, 67% of community college graduates tracked through the TPM pilot were employed in any sector two years post-graduation.</a:t>
            </a:r>
          </a:p>
          <a:p>
            <a:r>
              <a:rPr sz="2000" dirty="0"/>
              <a:t>61% were employed in healthcare.</a:t>
            </a:r>
          </a:p>
          <a:p>
            <a:endParaRPr sz="2000" dirty="0"/>
          </a:p>
          <a:p>
            <a:pPr marL="0" indent="0">
              <a:buNone/>
            </a:pPr>
            <a:r>
              <a:rPr sz="2000" dirty="0"/>
              <a:t>Training Programs:</a:t>
            </a:r>
          </a:p>
          <a:p>
            <a:r>
              <a:rPr sz="2000" dirty="0"/>
              <a:t>Illinois' TPM Co/Lab Academy provides professional development for workforce teams.</a:t>
            </a:r>
            <a:r>
              <a:rPr lang="en-US" sz="2000" dirty="0"/>
              <a:t> (~90 participants)</a:t>
            </a:r>
            <a:endParaRPr sz="2000" dirty="0"/>
          </a:p>
          <a:p>
            <a:pPr lvl="1"/>
            <a:r>
              <a:rPr lang="en-US" sz="1600" dirty="0"/>
              <a:t>E</a:t>
            </a:r>
            <a:r>
              <a:rPr sz="1600" dirty="0"/>
              <a:t>nhances data collection and sector partnerships</a:t>
            </a:r>
            <a:r>
              <a:rPr lang="en-US" sz="1600" dirty="0"/>
              <a:t> and participants earn industry recognized credential</a:t>
            </a:r>
            <a:r>
              <a:rPr sz="1600" dirty="0"/>
              <a:t>.</a:t>
            </a:r>
            <a:endParaRPr lang="en-US" sz="1600" dirty="0"/>
          </a:p>
          <a:p>
            <a:r>
              <a:rPr lang="en-US" sz="2000" dirty="0"/>
              <a:t>Apprenticeship IL</a:t>
            </a:r>
          </a:p>
          <a:p>
            <a:pPr lvl="1"/>
            <a:r>
              <a:rPr lang="en-US" sz="1600" dirty="0"/>
              <a:t>20,965 apprentices</a:t>
            </a:r>
          </a:p>
          <a:p>
            <a:pPr lvl="1"/>
            <a:r>
              <a:rPr lang="en-US" sz="1600" dirty="0"/>
              <a:t>455 programs</a:t>
            </a:r>
          </a:p>
          <a:p>
            <a:pPr lvl="1"/>
            <a:r>
              <a:rPr lang="en-US" sz="1600" dirty="0"/>
              <a:t>~1,700 employers</a:t>
            </a:r>
          </a:p>
          <a:p>
            <a:pPr lvl="1"/>
            <a:endParaRPr lang="en-US" sz="1600" dirty="0"/>
          </a:p>
          <a:p>
            <a:pPr marL="0" indent="0" algn="ctr">
              <a:buNone/>
            </a:pPr>
            <a:r>
              <a:rPr lang="en-US" sz="2000" dirty="0">
                <a:solidFill>
                  <a:srgbClr val="C00000"/>
                </a:solidFill>
              </a:rPr>
              <a:t>How can we make a larger impact through industry-led partnerships?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258" y="610866"/>
            <a:ext cx="6368597" cy="561049"/>
          </a:xfrm>
        </p:spPr>
        <p:txBody>
          <a:bodyPr>
            <a:normAutofit fontScale="90000"/>
          </a:bodyPr>
          <a:lstStyle/>
          <a:p>
            <a:r>
              <a:rPr dirty="0"/>
              <a:t>Work-Based Learning (WBL)</a:t>
            </a:r>
          </a:p>
        </p:txBody>
      </p:sp>
      <p:sp>
        <p:nvSpPr>
          <p:cNvPr id="3" name="Content Placeholder 2"/>
          <p:cNvSpPr>
            <a:spLocks noGrp="1"/>
          </p:cNvSpPr>
          <p:nvPr>
            <p:ph idx="4294967295"/>
          </p:nvPr>
        </p:nvSpPr>
        <p:spPr>
          <a:xfrm>
            <a:off x="547255" y="1475509"/>
            <a:ext cx="8229600" cy="4525963"/>
          </a:xfrm>
        </p:spPr>
        <p:txBody>
          <a:bodyPr>
            <a:normAutofit fontScale="62500" lnSpcReduction="20000"/>
          </a:bodyPr>
          <a:lstStyle/>
          <a:p>
            <a:pPr marL="0" indent="0">
              <a:buNone/>
            </a:pPr>
            <a:r>
              <a:rPr dirty="0"/>
              <a:t>National Trends:</a:t>
            </a:r>
          </a:p>
          <a:p>
            <a:r>
              <a:rPr dirty="0"/>
              <a:t>82% of U.S. states track some data on WBL programs.</a:t>
            </a:r>
          </a:p>
          <a:p>
            <a:r>
              <a:rPr dirty="0"/>
              <a:t>Only 22% disaggregate this data to identify gaps in access and participation.</a:t>
            </a:r>
          </a:p>
          <a:p>
            <a:endParaRPr dirty="0"/>
          </a:p>
          <a:p>
            <a:pPr marL="0" indent="0">
              <a:buNone/>
            </a:pPr>
            <a:r>
              <a:rPr dirty="0"/>
              <a:t>Student Outcomes:</a:t>
            </a:r>
          </a:p>
          <a:p>
            <a:r>
              <a:rPr dirty="0"/>
              <a:t>High-quality WBL experiences help students earn industry credentials.</a:t>
            </a:r>
          </a:p>
          <a:p>
            <a:r>
              <a:rPr dirty="0"/>
              <a:t>Develop technical and interpersonal skills.</a:t>
            </a:r>
          </a:p>
          <a:p>
            <a:r>
              <a:rPr dirty="0"/>
              <a:t>Transition into the labor market.</a:t>
            </a:r>
          </a:p>
          <a:p>
            <a:endParaRPr dirty="0"/>
          </a:p>
          <a:p>
            <a:pPr marL="0" indent="0">
              <a:buNone/>
            </a:pPr>
            <a:r>
              <a:rPr dirty="0"/>
              <a:t>State Initiatives:</a:t>
            </a:r>
          </a:p>
          <a:p>
            <a:r>
              <a:rPr dirty="0"/>
              <a:t>Massachusetts tracks skill gains through its Career Ready database.</a:t>
            </a:r>
          </a:p>
          <a:p>
            <a:r>
              <a:rPr dirty="0"/>
              <a:t>Documents job placements, wages earned, and student reflections on WBL experiences.</a:t>
            </a:r>
            <a:endParaRPr lang="en-US" dirty="0"/>
          </a:p>
          <a:p>
            <a:r>
              <a:rPr lang="en-US" dirty="0"/>
              <a:t>Michigan Race to Talent Initiative</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DA4EA1A-7881-44CE-8337-A3BDA603A8F9}"/>
</file>

<file path=customXml/itemProps2.xml><?xml version="1.0" encoding="utf-8"?>
<ds:datastoreItem xmlns:ds="http://schemas.openxmlformats.org/officeDocument/2006/customXml" ds:itemID="{1A641D29-1475-4B33-BF3F-1E37683C340B}"/>
</file>

<file path=customXml/itemProps3.xml><?xml version="1.0" encoding="utf-8"?>
<ds:datastoreItem xmlns:ds="http://schemas.openxmlformats.org/officeDocument/2006/customXml" ds:itemID="{95A17F88-97CF-43F1-AB9E-3BDB8B17FF73}"/>
</file>

<file path=docProps/app.xml><?xml version="1.0" encoding="utf-8"?>
<Properties xmlns="http://schemas.openxmlformats.org/officeDocument/2006/extended-properties" xmlns:vt="http://schemas.openxmlformats.org/officeDocument/2006/docPropsVTypes">
  <TotalTime>962</TotalTime>
  <Words>1579</Words>
  <Application>Microsoft Office PowerPoint</Application>
  <PresentationFormat>On-screen Show (4:3)</PresentationFormat>
  <Paragraphs>174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Futura Std Heavy</vt:lpstr>
      <vt:lpstr>Segoe UI</vt:lpstr>
      <vt:lpstr>Office Theme</vt:lpstr>
      <vt:lpstr>Building Illinois’ Skilled Workforce With Talent Pipeline Management and Work-Based Learning Strategies</vt:lpstr>
      <vt:lpstr>Introduction</vt:lpstr>
      <vt:lpstr>Illinois' TPM Overview</vt:lpstr>
      <vt:lpstr>Key Characteristics and Components</vt:lpstr>
      <vt:lpstr>Work-Base Learning (WBL) in Illinois </vt:lpstr>
      <vt:lpstr>The Relationship Between TPM and WBL</vt:lpstr>
      <vt:lpstr>Case Studies</vt:lpstr>
      <vt:lpstr>Talent Pipeline Management (TPM)</vt:lpstr>
      <vt:lpstr>Work-Based Learning (WBL)</vt:lpstr>
      <vt:lpstr>PowerPoint Presentation</vt:lpstr>
      <vt:lpstr>Illinois Regional Focus</vt:lpstr>
      <vt:lpstr>Challenges and Opportunities</vt:lpstr>
      <vt:lpstr>Benefits of Implementing TPM and WBL</vt:lpstr>
      <vt:lpstr>KPIs for Industry Sector Partnerships and TPM</vt:lpstr>
      <vt:lpstr>Tracking and Analyzing Workforce Data</vt:lpstr>
      <vt:lpstr>Conclusion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TPM Presentation Part2 - Webinar 3-18-25</dc:title>
  <dc:subject/>
  <dc:creator>kim kuchenbrod</dc:creator>
  <cp:keywords/>
  <dc:description>generated using python-pptx</dc:description>
  <cp:lastModifiedBy>kim kuchenbrod</cp:lastModifiedBy>
  <cp:revision>3</cp:revision>
  <cp:lastPrinted>2025-03-18T01:29:30Z</cp:lastPrinted>
  <dcterms:created xsi:type="dcterms:W3CDTF">2013-01-27T09:14:16Z</dcterms:created>
  <dcterms:modified xsi:type="dcterms:W3CDTF">2025-03-18T16:02:57Z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