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8"/>
  </p:notesMasterIdLst>
  <p:handoutMasterIdLst>
    <p:handoutMasterId r:id="rId29"/>
  </p:handoutMasterIdLst>
  <p:sldIdLst>
    <p:sldId id="261" r:id="rId5"/>
    <p:sldId id="513" r:id="rId6"/>
    <p:sldId id="514" r:id="rId7"/>
    <p:sldId id="546" r:id="rId8"/>
    <p:sldId id="545" r:id="rId9"/>
    <p:sldId id="541" r:id="rId10"/>
    <p:sldId id="507" r:id="rId11"/>
    <p:sldId id="494" r:id="rId12"/>
    <p:sldId id="512" r:id="rId13"/>
    <p:sldId id="547" r:id="rId14"/>
    <p:sldId id="548" r:id="rId15"/>
    <p:sldId id="559" r:id="rId16"/>
    <p:sldId id="549" r:id="rId17"/>
    <p:sldId id="558" r:id="rId18"/>
    <p:sldId id="550" r:id="rId19"/>
    <p:sldId id="551" r:id="rId20"/>
    <p:sldId id="554" r:id="rId21"/>
    <p:sldId id="552" r:id="rId22"/>
    <p:sldId id="553" r:id="rId23"/>
    <p:sldId id="555" r:id="rId24"/>
    <p:sldId id="556" r:id="rId25"/>
    <p:sldId id="557" r:id="rId26"/>
    <p:sldId id="511" r:id="rId27"/>
  </p:sldIdLst>
  <p:sldSz cx="9144000" cy="6858000" type="screen4x3"/>
  <p:notesSz cx="7023100" cy="9309100"/>
  <p:custDataLst>
    <p:tags r:id="rId3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98B"/>
    <a:srgbClr val="303745"/>
    <a:srgbClr val="4D4D4D"/>
    <a:srgbClr val="C5C6C8"/>
    <a:srgbClr val="D14C27"/>
    <a:srgbClr val="F6F8FA"/>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94379" autoAdjust="0"/>
  </p:normalViewPr>
  <p:slideViewPr>
    <p:cSldViewPr snapToGrid="0">
      <p:cViewPr varScale="1">
        <p:scale>
          <a:sx n="112" d="100"/>
          <a:sy n="112" d="100"/>
        </p:scale>
        <p:origin x="120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1/8/2025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1/8/2025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120500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7285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313148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168884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23</a:t>
            </a:fld>
            <a:endParaRPr lang="en-US"/>
          </a:p>
        </p:txBody>
      </p:sp>
    </p:spTree>
    <p:extLst>
      <p:ext uri="{BB962C8B-B14F-4D97-AF65-F5344CB8AC3E}">
        <p14:creationId xmlns:p14="http://schemas.microsoft.com/office/powerpoint/2010/main" val="312078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kamy.vail@claycountyhospital.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jtjohns@ilstu.edu" TargetMode="External"/><Relationship Id="rId5" Type="http://schemas.openxmlformats.org/officeDocument/2006/relationships/hyperlink" Target="mailto:jfoil@niu.edu" TargetMode="External"/><Relationship Id="rId4" Type="http://schemas.openxmlformats.org/officeDocument/2006/relationships/hyperlink" Target="mailto:Fredericka@iec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 y="154459"/>
            <a:ext cx="9144000" cy="6858000"/>
          </a:xfrm>
          <a:prstGeom prst="rect">
            <a:avLst/>
          </a:prstGeom>
          <a:solidFill>
            <a:schemeClr val="accent1">
              <a:lumMod val="60000"/>
              <a:lumOff val="40000"/>
            </a:schemeClr>
          </a:solidFill>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242295" y="1087417"/>
            <a:ext cx="8618220" cy="841384"/>
          </a:xfrm>
          <a:prstGeom prst="rect">
            <a:avLst/>
          </a:prstGeom>
          <a:noFill/>
        </p:spPr>
        <p:txBody>
          <a:bodyPr wrap="square" lIns="0" tIns="0" rIns="0" bIns="0" rtlCol="0" anchor="t">
            <a:spAutoFit/>
          </a:bodyPr>
          <a:lstStyle/>
          <a:p>
            <a:pPr algn="ctr">
              <a:lnSpc>
                <a:spcPts val="3467"/>
              </a:lnSpc>
            </a:pPr>
            <a:r>
              <a:rPr lang="en-US" sz="2000" b="1" cap="all" spc="54" dirty="0">
                <a:solidFill>
                  <a:schemeClr val="tx2"/>
                </a:solidFill>
                <a:latin typeface="Futura Std Heavy"/>
              </a:rPr>
              <a:t>REFLECTIONS AND ADVICE FROM Health CARE APPRENTICESHIP</a:t>
            </a:r>
            <a:endParaRPr lang="en-US" sz="2000" b="1" cap="all" spc="54" dirty="0">
              <a:solidFill>
                <a:schemeClr val="tx2"/>
              </a:solidFill>
              <a:latin typeface="Futura Std Heavy" panose="020B0502020204020303" pitchFamily="34" charset="77"/>
            </a:endParaRPr>
          </a:p>
          <a:p>
            <a:pPr algn="ctr">
              <a:lnSpc>
                <a:spcPts val="3467"/>
              </a:lnSpc>
            </a:pPr>
            <a:r>
              <a:rPr lang="en-US" sz="2000" b="1" cap="all" spc="54" dirty="0">
                <a:solidFill>
                  <a:schemeClr val="accent1"/>
                </a:solidFill>
                <a:latin typeface="Futura Std Heavy"/>
              </a:rPr>
              <a:t>TUESDAY, December 10, 2024</a:t>
            </a: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3318" y="2352179"/>
            <a:ext cx="4657364" cy="2659848"/>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264776" y="5155148"/>
            <a:ext cx="6395810" cy="677108"/>
          </a:xfrm>
          <a:prstGeom prst="rect">
            <a:avLst/>
          </a:prstGeom>
          <a:noFill/>
        </p:spPr>
        <p:txBody>
          <a:bodyPr wrap="square" lIns="0" tIns="0" rIns="0" bIns="0" rtlCol="0" anchor="t">
            <a:spAutoFit/>
          </a:bodyPr>
          <a:lstStyle/>
          <a:p>
            <a:r>
              <a:rPr lang="en-US" sz="1100" b="1" spc="54" dirty="0">
                <a:solidFill>
                  <a:schemeClr val="tx2"/>
                </a:solidFill>
                <a:latin typeface="Arial Rounded MT Bold" panose="020F0704030504030204" pitchFamily="34" charset="0"/>
              </a:rPr>
              <a:t>Kamy Vail RN BSN, Clay County Hospital Clinical Nurse Educator</a:t>
            </a:r>
            <a:endParaRPr lang="en-US" dirty="0">
              <a:solidFill>
                <a:schemeClr val="tx2"/>
              </a:solidFill>
              <a:latin typeface="Arial Rounded MT Bold" panose="020F0704030504030204" pitchFamily="34" charset="0"/>
            </a:endParaRPr>
          </a:p>
          <a:p>
            <a:endParaRPr lang="en-US" sz="1100" b="1" spc="54" dirty="0">
              <a:solidFill>
                <a:schemeClr val="tx2"/>
              </a:solidFill>
              <a:latin typeface="Arial Rounded MT Bold" panose="020F0704030504030204" pitchFamily="34" charset="0"/>
            </a:endParaRPr>
          </a:p>
          <a:p>
            <a:r>
              <a:rPr lang="en-US" sz="1100" b="1" spc="54" dirty="0">
                <a:solidFill>
                  <a:schemeClr val="tx2"/>
                </a:solidFill>
                <a:latin typeface="Arial Rounded MT Bold" panose="020F0704030504030204" pitchFamily="34" charset="0"/>
              </a:rPr>
              <a:t>Alani Frederick, DNP, RN, PCCN, CNE, Dean of Health Professions, </a:t>
            </a:r>
          </a:p>
          <a:p>
            <a:r>
              <a:rPr lang="en-US" sz="1100" b="1" spc="54" dirty="0">
                <a:solidFill>
                  <a:schemeClr val="tx2"/>
                </a:solidFill>
                <a:latin typeface="Arial Rounded MT Bold" panose="020F0704030504030204" pitchFamily="34" charset="0"/>
              </a:rPr>
              <a:t>Illinois Eastern Community Colleges</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07EC44-2AA9-35EF-742C-BBBB43607E7B}"/>
              </a:ext>
            </a:extLst>
          </p:cNvPr>
          <p:cNvSpPr>
            <a:spLocks noGrp="1"/>
          </p:cNvSpPr>
          <p:nvPr>
            <p:ph type="body" sz="quarter" idx="10"/>
          </p:nvPr>
        </p:nvSpPr>
        <p:spPr>
          <a:xfrm>
            <a:off x="584202" y="1098724"/>
            <a:ext cx="7953374" cy="511013"/>
          </a:xfrm>
        </p:spPr>
        <p:txBody>
          <a:bodyPr lIns="0" tIns="0" rIns="0" bIns="0" anchor="t"/>
          <a:lstStyle/>
          <a:p>
            <a:r>
              <a:rPr lang="en-US" dirty="0">
                <a:solidFill>
                  <a:srgbClr val="1C498B"/>
                </a:solidFill>
                <a:latin typeface="Futura Std Heavy"/>
                <a:ea typeface="Segoe UI Symbol"/>
                <a:cs typeface="Open Sans"/>
              </a:rPr>
              <a:t>about Iecc Nursing</a:t>
            </a:r>
            <a:endParaRPr lang="en-US" dirty="0">
              <a:solidFill>
                <a:srgbClr val="1C498B"/>
              </a:solidFill>
            </a:endParaRPr>
          </a:p>
        </p:txBody>
      </p:sp>
      <p:sp>
        <p:nvSpPr>
          <p:cNvPr id="3" name="Text Placeholder 2">
            <a:extLst>
              <a:ext uri="{FF2B5EF4-FFF2-40B4-BE49-F238E27FC236}">
                <a16:creationId xmlns:a16="http://schemas.microsoft.com/office/drawing/2014/main" id="{BD98537A-59E3-5FAF-035D-5B05216AB6D4}"/>
              </a:ext>
            </a:extLst>
          </p:cNvPr>
          <p:cNvSpPr>
            <a:spLocks noGrp="1"/>
          </p:cNvSpPr>
          <p:nvPr>
            <p:ph type="body" sz="quarter" idx="11"/>
          </p:nvPr>
        </p:nvSpPr>
        <p:spPr>
          <a:xfrm>
            <a:off x="584202" y="1718664"/>
            <a:ext cx="7953374" cy="4364094"/>
          </a:xfrm>
        </p:spPr>
        <p:txBody>
          <a:bodyPr lIns="0" tIns="0" rIns="0" bIns="0" anchor="t">
            <a:noAutofit/>
          </a:bodyPr>
          <a:lstStyle/>
          <a:p>
            <a:pPr>
              <a:lnSpc>
                <a:spcPct val="100000"/>
              </a:lnSpc>
            </a:pPr>
            <a:r>
              <a:rPr lang="en-US" sz="1800" b="1" dirty="0">
                <a:latin typeface="Futura Std Book"/>
                <a:ea typeface="Segoe UI Symbol"/>
                <a:cs typeface="Open Sans"/>
              </a:rPr>
              <a:t>Illinois Eastern Community Colleges (IECC) </a:t>
            </a:r>
          </a:p>
          <a:p>
            <a:pPr marL="171450" indent="-171450">
              <a:lnSpc>
                <a:spcPct val="100000"/>
              </a:lnSpc>
              <a:buChar char="•"/>
            </a:pPr>
            <a:r>
              <a:rPr lang="en-US" sz="1800" dirty="0">
                <a:solidFill>
                  <a:schemeClr val="tx1"/>
                </a:solidFill>
                <a:latin typeface="Futura Std Book"/>
                <a:ea typeface="Segoe UI Symbol"/>
                <a:cs typeface="Open Sans"/>
              </a:rPr>
              <a:t>Located in Southeastern Illinois, spanning 3,000 square miles </a:t>
            </a:r>
          </a:p>
          <a:p>
            <a:pPr marL="171450" indent="-171450">
              <a:lnSpc>
                <a:spcPct val="100000"/>
              </a:lnSpc>
              <a:buChar char="•"/>
            </a:pPr>
            <a:r>
              <a:rPr lang="en-US" sz="1800" dirty="0">
                <a:solidFill>
                  <a:schemeClr val="tx1"/>
                </a:solidFill>
                <a:latin typeface="Futura Std Book"/>
                <a:ea typeface="Segoe UI Symbol"/>
                <a:cs typeface="Open Sans"/>
              </a:rPr>
              <a:t>Serves all or parts of 12 counties, primarily rural communities.</a:t>
            </a:r>
          </a:p>
          <a:p>
            <a:pPr marL="171450" indent="-171450">
              <a:lnSpc>
                <a:spcPct val="100000"/>
              </a:lnSpc>
              <a:buChar char="•"/>
            </a:pPr>
            <a:r>
              <a:rPr lang="en-US" sz="1800" dirty="0">
                <a:solidFill>
                  <a:schemeClr val="tx1"/>
                </a:solidFill>
                <a:latin typeface="Futura Std Book"/>
                <a:ea typeface="Segoe UI Symbol"/>
                <a:cs typeface="Open Sans"/>
              </a:rPr>
              <a:t>Includes four colleges:</a:t>
            </a:r>
          </a:p>
          <a:p>
            <a:pPr marL="857250" lvl="1" indent="-171450">
              <a:lnSpc>
                <a:spcPct val="100000"/>
              </a:lnSpc>
            </a:pPr>
            <a:r>
              <a:rPr lang="en-US" sz="1800" dirty="0">
                <a:latin typeface="Futura Std Book"/>
                <a:ea typeface="Segoe UI Symbol"/>
                <a:cs typeface="Open Sans"/>
              </a:rPr>
              <a:t>Olney Central College (OCC) – Olney, IL</a:t>
            </a:r>
          </a:p>
          <a:p>
            <a:pPr marL="857250" lvl="1" indent="-171450">
              <a:lnSpc>
                <a:spcPct val="100000"/>
              </a:lnSpc>
            </a:pPr>
            <a:r>
              <a:rPr lang="en-US" sz="1800" dirty="0">
                <a:latin typeface="Futura Std Book"/>
                <a:ea typeface="Segoe UI Symbol"/>
                <a:cs typeface="Open Sans"/>
              </a:rPr>
              <a:t>Wabash Valley College (WVC) – Mt. Carmel, IL</a:t>
            </a:r>
          </a:p>
          <a:p>
            <a:pPr marL="857250" lvl="1" indent="-171450">
              <a:lnSpc>
                <a:spcPct val="100000"/>
              </a:lnSpc>
            </a:pPr>
            <a:r>
              <a:rPr lang="en-US" sz="1800" dirty="0">
                <a:latin typeface="Futura Std Book"/>
                <a:ea typeface="Segoe UI Symbol"/>
                <a:cs typeface="Open Sans"/>
              </a:rPr>
              <a:t>Lincoln Trail College (LTC) – Robinson, IL</a:t>
            </a:r>
          </a:p>
          <a:p>
            <a:pPr marL="857250" lvl="1" indent="-171450">
              <a:lnSpc>
                <a:spcPct val="100000"/>
              </a:lnSpc>
            </a:pPr>
            <a:r>
              <a:rPr lang="en-US" sz="1800" dirty="0">
                <a:latin typeface="Futura Std Book"/>
                <a:ea typeface="Segoe UI Symbol"/>
                <a:cs typeface="Open Sans"/>
              </a:rPr>
              <a:t>Frontier Community College (FCC) – Fairfield, IL</a:t>
            </a:r>
          </a:p>
          <a:p>
            <a:pPr>
              <a:lnSpc>
                <a:spcPct val="100000"/>
              </a:lnSpc>
            </a:pPr>
            <a:endParaRPr lang="en-US" sz="1800" b="1" dirty="0">
              <a:solidFill>
                <a:schemeClr val="tx1"/>
              </a:solidFill>
              <a:latin typeface="Futura Std Book"/>
              <a:ea typeface="Segoe UI Symbol"/>
              <a:cs typeface="Open Sans"/>
            </a:endParaRPr>
          </a:p>
          <a:p>
            <a:pPr>
              <a:lnSpc>
                <a:spcPct val="100000"/>
              </a:lnSpc>
            </a:pPr>
            <a:r>
              <a:rPr lang="en-US" sz="1800" b="1" dirty="0">
                <a:solidFill>
                  <a:schemeClr val="tx1"/>
                </a:solidFill>
                <a:latin typeface="Futura Std Book"/>
                <a:ea typeface="Segoe UI Symbol"/>
                <a:cs typeface="Open Sans"/>
              </a:rPr>
              <a:t>Nursing Program Highlights:</a:t>
            </a:r>
          </a:p>
          <a:p>
            <a:pPr marL="171450" indent="-171450">
              <a:lnSpc>
                <a:spcPct val="100000"/>
              </a:lnSpc>
              <a:buChar char="•"/>
            </a:pPr>
            <a:r>
              <a:rPr lang="en-US" sz="1800" dirty="0">
                <a:solidFill>
                  <a:schemeClr val="tx1"/>
                </a:solidFill>
                <a:latin typeface="Futura Std Book"/>
                <a:ea typeface="Segoe UI Symbol"/>
                <a:cs typeface="Open Sans"/>
              </a:rPr>
              <a:t>ADN program began at OCC in 1969.</a:t>
            </a:r>
          </a:p>
          <a:p>
            <a:pPr marL="171450" indent="-171450">
              <a:lnSpc>
                <a:spcPct val="100000"/>
              </a:lnSpc>
              <a:buChar char="•"/>
            </a:pPr>
            <a:r>
              <a:rPr lang="en-US" sz="1800" dirty="0">
                <a:solidFill>
                  <a:schemeClr val="tx1"/>
                </a:solidFill>
                <a:latin typeface="Futura Std Book"/>
                <a:ea typeface="Segoe UI Symbol"/>
                <a:cs typeface="Open Sans"/>
              </a:rPr>
              <a:t>Expanded to LTC and WVC in 1975, FCC in 1978.</a:t>
            </a:r>
          </a:p>
          <a:p>
            <a:pPr marL="171450" indent="-171450">
              <a:lnSpc>
                <a:spcPct val="100000"/>
              </a:lnSpc>
              <a:buChar char="•"/>
            </a:pPr>
            <a:r>
              <a:rPr lang="en-US" sz="1800" dirty="0">
                <a:solidFill>
                  <a:schemeClr val="tx1"/>
                </a:solidFill>
                <a:latin typeface="Futura Std Book"/>
                <a:ea typeface="Segoe UI Symbol"/>
                <a:cs typeface="Open Sans"/>
              </a:rPr>
              <a:t>ACEN accredited</a:t>
            </a:r>
          </a:p>
          <a:p>
            <a:pPr marL="171450" indent="-171450">
              <a:lnSpc>
                <a:spcPct val="100000"/>
              </a:lnSpc>
              <a:buChar char="•"/>
            </a:pPr>
            <a:r>
              <a:rPr lang="en-US" sz="1800" dirty="0">
                <a:solidFill>
                  <a:schemeClr val="tx1"/>
                </a:solidFill>
                <a:latin typeface="Futura Std Book"/>
                <a:ea typeface="Segoe UI Symbol"/>
                <a:cs typeface="Open Sans"/>
              </a:rPr>
              <a:t>Award an AAS with 72 Credit Hours</a:t>
            </a:r>
          </a:p>
          <a:p>
            <a:pPr marL="171450" indent="-171450">
              <a:lnSpc>
                <a:spcPct val="100000"/>
              </a:lnSpc>
              <a:buChar char="•"/>
            </a:pPr>
            <a:r>
              <a:rPr lang="en-US" sz="1800" dirty="0">
                <a:solidFill>
                  <a:schemeClr val="tx1"/>
                </a:solidFill>
                <a:latin typeface="Futura Std Book"/>
                <a:ea typeface="Segoe UI Symbol"/>
                <a:cs typeface="Open Sans"/>
              </a:rPr>
              <a:t>4, 10 Credit Hour Courses (Integrated Curriculum)</a:t>
            </a:r>
          </a:p>
        </p:txBody>
      </p:sp>
    </p:spTree>
    <p:extLst>
      <p:ext uri="{BB962C8B-B14F-4D97-AF65-F5344CB8AC3E}">
        <p14:creationId xmlns:p14="http://schemas.microsoft.com/office/powerpoint/2010/main" val="1534870843"/>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25C3E-83EA-F3F3-C826-329537F99071}"/>
              </a:ext>
            </a:extLst>
          </p:cNvPr>
          <p:cNvSpPr>
            <a:spLocks noGrp="1"/>
          </p:cNvSpPr>
          <p:nvPr>
            <p:ph type="body" sz="quarter" idx="10"/>
          </p:nvPr>
        </p:nvSpPr>
        <p:spPr>
          <a:xfrm>
            <a:off x="234094" y="1111409"/>
            <a:ext cx="8653589" cy="634579"/>
          </a:xfrm>
        </p:spPr>
        <p:txBody>
          <a:bodyPr lIns="0" tIns="0" rIns="0" bIns="0" anchor="t"/>
          <a:lstStyle/>
          <a:p>
            <a:r>
              <a:rPr lang="en-US" sz="2300" dirty="0">
                <a:solidFill>
                  <a:srgbClr val="1C498B"/>
                </a:solidFill>
                <a:latin typeface="Futura Std Heavy"/>
                <a:ea typeface="Segoe UI Symbol"/>
                <a:cs typeface="Open Sans"/>
              </a:rPr>
              <a:t>Original Idea and Brainstorming behind the Program</a:t>
            </a:r>
            <a:endParaRPr lang="en-US" sz="2300" dirty="0">
              <a:solidFill>
                <a:srgbClr val="1C498B"/>
              </a:solidFill>
            </a:endParaRPr>
          </a:p>
        </p:txBody>
      </p:sp>
      <p:sp>
        <p:nvSpPr>
          <p:cNvPr id="3" name="Text Placeholder 2">
            <a:extLst>
              <a:ext uri="{FF2B5EF4-FFF2-40B4-BE49-F238E27FC236}">
                <a16:creationId xmlns:a16="http://schemas.microsoft.com/office/drawing/2014/main" id="{64D83743-AEA4-F7DC-D07C-D9C6694D5481}"/>
              </a:ext>
            </a:extLst>
          </p:cNvPr>
          <p:cNvSpPr>
            <a:spLocks noGrp="1"/>
          </p:cNvSpPr>
          <p:nvPr>
            <p:ph type="body" sz="quarter" idx="11"/>
          </p:nvPr>
        </p:nvSpPr>
        <p:spPr>
          <a:xfrm>
            <a:off x="584202" y="1902935"/>
            <a:ext cx="7953374" cy="4564809"/>
          </a:xfrm>
        </p:spPr>
        <p:txBody>
          <a:bodyPr lIns="0" tIns="0" rIns="0" bIns="0" anchor="t">
            <a:normAutofit fontScale="25000" lnSpcReduction="20000"/>
          </a:bodyPr>
          <a:lstStyle/>
          <a:p>
            <a:pPr algn="l" rtl="0" fontAlgn="base">
              <a:lnSpc>
                <a:spcPts val="1898"/>
              </a:lnSpc>
            </a:pPr>
            <a:r>
              <a:rPr lang="en-US" sz="5600" dirty="0">
                <a:solidFill>
                  <a:schemeClr val="tx1"/>
                </a:solidFill>
                <a:latin typeface="Futura Std Book"/>
                <a:ea typeface="Segoe UI Symbol"/>
                <a:cs typeface="Open Sans"/>
              </a:rPr>
              <a:t>The healthcare industry continues to change over the years and one the greatest hurdles that facilities are facing is the nursing shortage.  Nursing positions were becoming increasingly harder to fill prior to covid and then the pandemic multiplied that struggle many times over.   </a:t>
            </a:r>
          </a:p>
          <a:p>
            <a:pPr algn="l" rtl="0" fontAlgn="base">
              <a:lnSpc>
                <a:spcPts val="1898"/>
              </a:lnSpc>
            </a:pPr>
            <a:endParaRPr lang="en-US" sz="5600" dirty="0">
              <a:solidFill>
                <a:schemeClr val="tx1"/>
              </a:solidFill>
              <a:latin typeface="Futura Std Book"/>
              <a:ea typeface="Segoe UI Symbol"/>
              <a:cs typeface="Open Sans"/>
            </a:endParaRPr>
          </a:p>
          <a:p>
            <a:pPr marL="285750" indent="-285750" algn="l" rtl="0" fontAlgn="base">
              <a:lnSpc>
                <a:spcPts val="1898"/>
              </a:lnSpc>
              <a:buFont typeface="Arial" panose="020B0604020202020204" pitchFamily="34" charset="0"/>
              <a:buChar char="•"/>
            </a:pPr>
            <a:r>
              <a:rPr lang="en-US" sz="5600" dirty="0">
                <a:solidFill>
                  <a:schemeClr val="tx1"/>
                </a:solidFill>
                <a:latin typeface="Futura Std Book"/>
                <a:ea typeface="Segoe UI Symbol"/>
                <a:cs typeface="Open Sans"/>
              </a:rPr>
              <a:t>Challenges We are Facing with Registered Nurse Staffing </a:t>
            </a:r>
          </a:p>
          <a:p>
            <a:pPr marL="971550" lvl="1" indent="-285750" fontAlgn="base">
              <a:lnSpc>
                <a:spcPts val="1898"/>
              </a:lnSpc>
            </a:pPr>
            <a:r>
              <a:rPr lang="en-US" sz="4800" dirty="0">
                <a:latin typeface="Futura Std Book"/>
                <a:ea typeface="Segoe UI Symbol"/>
                <a:cs typeface="Open Sans"/>
              </a:rPr>
              <a:t>Increase in the number of the patients </a:t>
            </a:r>
          </a:p>
          <a:p>
            <a:pPr marL="971550" lvl="1" indent="-285750" fontAlgn="base">
              <a:lnSpc>
                <a:spcPts val="1898"/>
              </a:lnSpc>
            </a:pPr>
            <a:r>
              <a:rPr lang="en-US" sz="4800" dirty="0">
                <a:latin typeface="Futura Std Book"/>
                <a:ea typeface="Segoe UI Symbol"/>
                <a:cs typeface="Open Sans"/>
              </a:rPr>
              <a:t>According to People Element there are currently more Americans over the age of 65 now than any other time in history and this population is expected to by 75% by the year 2030 </a:t>
            </a:r>
          </a:p>
          <a:p>
            <a:pPr marL="971550" lvl="1" indent="-285750" fontAlgn="base">
              <a:lnSpc>
                <a:spcPts val="1898"/>
              </a:lnSpc>
            </a:pPr>
            <a:r>
              <a:rPr lang="en-US" sz="4800" dirty="0">
                <a:latin typeface="Futura Std Book"/>
                <a:ea typeface="Segoe UI Symbol"/>
                <a:cs typeface="Open Sans"/>
              </a:rPr>
              <a:t>Increase in demands of the patients </a:t>
            </a:r>
          </a:p>
          <a:p>
            <a:pPr marL="971550" lvl="1" indent="-285750" fontAlgn="base">
              <a:lnSpc>
                <a:spcPts val="1898"/>
              </a:lnSpc>
            </a:pPr>
            <a:r>
              <a:rPr lang="en-US" sz="4800" dirty="0">
                <a:latin typeface="Futura Std Book"/>
                <a:ea typeface="Segoe UI Symbol"/>
                <a:cs typeface="Open Sans"/>
              </a:rPr>
              <a:t>The increase in the number of older patients has a direct correlation with the number of patients with chronic disease such as HTN, CHF, COPD, Diabetes, </a:t>
            </a:r>
            <a:r>
              <a:rPr lang="en-US" sz="4800" dirty="0" err="1">
                <a:latin typeface="Futura Std Book"/>
                <a:ea typeface="Segoe UI Symbol"/>
                <a:cs typeface="Open Sans"/>
              </a:rPr>
              <a:t>etc</a:t>
            </a:r>
            <a:r>
              <a:rPr lang="en-US" sz="4800" dirty="0">
                <a:latin typeface="Futura Std Book"/>
                <a:ea typeface="Segoe UI Symbol"/>
                <a:cs typeface="Open Sans"/>
              </a:rPr>
              <a:t> </a:t>
            </a:r>
          </a:p>
          <a:p>
            <a:pPr marL="971550" lvl="1" indent="-285750" fontAlgn="base">
              <a:lnSpc>
                <a:spcPts val="1898"/>
              </a:lnSpc>
            </a:pPr>
            <a:r>
              <a:rPr lang="en-US" sz="4800" dirty="0">
                <a:latin typeface="Futura Std Book"/>
                <a:ea typeface="Segoe UI Symbol"/>
                <a:cs typeface="Open Sans"/>
              </a:rPr>
              <a:t>Increase in the number of nurses leaving the bedside and the nursing profession all together </a:t>
            </a:r>
          </a:p>
          <a:p>
            <a:pPr marL="971550" lvl="1" indent="-285750" fontAlgn="base">
              <a:lnSpc>
                <a:spcPts val="1898"/>
              </a:lnSpc>
            </a:pPr>
            <a:r>
              <a:rPr lang="en-US" sz="4800" dirty="0">
                <a:latin typeface="Futura Std Book"/>
                <a:ea typeface="Segoe UI Symbol"/>
                <a:cs typeface="Open Sans"/>
              </a:rPr>
              <a:t>Covid Burnout </a:t>
            </a:r>
          </a:p>
          <a:p>
            <a:pPr marL="971550" lvl="1" indent="-285750" fontAlgn="base">
              <a:lnSpc>
                <a:spcPts val="1898"/>
              </a:lnSpc>
            </a:pPr>
            <a:r>
              <a:rPr lang="en-US" sz="4800" dirty="0">
                <a:latin typeface="Futura Std Book"/>
                <a:ea typeface="Segoe UI Symbol"/>
                <a:cs typeface="Open Sans"/>
              </a:rPr>
              <a:t>Higher wages being offered by traveling contracts and huge sign on bonuses </a:t>
            </a:r>
          </a:p>
          <a:p>
            <a:pPr marL="971550" lvl="1" indent="-285750" fontAlgn="base">
              <a:lnSpc>
                <a:spcPts val="1898"/>
              </a:lnSpc>
            </a:pPr>
            <a:r>
              <a:rPr lang="en-US" sz="4800" dirty="0">
                <a:latin typeface="Futura Std Book"/>
                <a:ea typeface="Segoe UI Symbol"/>
                <a:cs typeface="Open Sans"/>
              </a:rPr>
              <a:t>Small rural community with a limited number of nurses to pull from and we are in competition with bigger facilities close by.   </a:t>
            </a:r>
          </a:p>
          <a:p>
            <a:pPr marL="171450" indent="-171450">
              <a:buChar char="•"/>
            </a:pPr>
            <a:endParaRPr lang="en-US" sz="1400" dirty="0">
              <a:latin typeface="Times New Roman"/>
              <a:ea typeface="Segoe UI Symbol"/>
              <a:cs typeface="Times New Roman"/>
            </a:endParaRPr>
          </a:p>
        </p:txBody>
      </p:sp>
    </p:spTree>
    <p:extLst>
      <p:ext uri="{BB962C8B-B14F-4D97-AF65-F5344CB8AC3E}">
        <p14:creationId xmlns:p14="http://schemas.microsoft.com/office/powerpoint/2010/main" val="277602470"/>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41199-0462-4100-F33B-46250D7A70B4}"/>
              </a:ext>
            </a:extLst>
          </p:cNvPr>
          <p:cNvSpPr>
            <a:spLocks noGrp="1"/>
          </p:cNvSpPr>
          <p:nvPr>
            <p:ph type="body" sz="quarter" idx="10"/>
          </p:nvPr>
        </p:nvSpPr>
        <p:spPr>
          <a:xfrm>
            <a:off x="584202" y="935764"/>
            <a:ext cx="7953374" cy="511013"/>
          </a:xfrm>
        </p:spPr>
        <p:txBody>
          <a:bodyPr/>
          <a:lstStyle/>
          <a:p>
            <a:r>
              <a:rPr lang="en-US" dirty="0">
                <a:solidFill>
                  <a:srgbClr val="1C498B"/>
                </a:solidFill>
              </a:rPr>
              <a:t>The shortage is not getting better</a:t>
            </a:r>
          </a:p>
        </p:txBody>
      </p:sp>
      <p:pic>
        <p:nvPicPr>
          <p:cNvPr id="5" name="Picture 4">
            <a:extLst>
              <a:ext uri="{FF2B5EF4-FFF2-40B4-BE49-F238E27FC236}">
                <a16:creationId xmlns:a16="http://schemas.microsoft.com/office/drawing/2014/main" id="{ADB37097-B693-DA62-152E-B02A9A67C594}"/>
              </a:ext>
            </a:extLst>
          </p:cNvPr>
          <p:cNvPicPr>
            <a:picLocks noChangeAspect="1"/>
          </p:cNvPicPr>
          <p:nvPr/>
        </p:nvPicPr>
        <p:blipFill>
          <a:blip r:embed="rId2"/>
          <a:stretch>
            <a:fillRect/>
          </a:stretch>
        </p:blipFill>
        <p:spPr>
          <a:xfrm>
            <a:off x="618118" y="1609588"/>
            <a:ext cx="7885542" cy="4430994"/>
          </a:xfrm>
          <a:prstGeom prst="rect">
            <a:avLst/>
          </a:prstGeom>
        </p:spPr>
      </p:pic>
    </p:spTree>
    <p:extLst>
      <p:ext uri="{BB962C8B-B14F-4D97-AF65-F5344CB8AC3E}">
        <p14:creationId xmlns:p14="http://schemas.microsoft.com/office/powerpoint/2010/main" val="1514147501"/>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C3FF2-5067-2486-F9EF-2EB6F744DBB1}"/>
              </a:ext>
            </a:extLst>
          </p:cNvPr>
          <p:cNvSpPr>
            <a:spLocks noGrp="1"/>
          </p:cNvSpPr>
          <p:nvPr>
            <p:ph type="body" sz="quarter" idx="10"/>
          </p:nvPr>
        </p:nvSpPr>
        <p:spPr>
          <a:xfrm>
            <a:off x="584202" y="1111832"/>
            <a:ext cx="7953374" cy="511013"/>
          </a:xfrm>
        </p:spPr>
        <p:txBody>
          <a:bodyPr/>
          <a:lstStyle/>
          <a:p>
            <a:r>
              <a:rPr lang="en-US" sz="2400" dirty="0">
                <a:solidFill>
                  <a:srgbClr val="1C498B"/>
                </a:solidFill>
                <a:latin typeface="Futura Std Heavy"/>
                <a:ea typeface="Segoe UI Symbol"/>
                <a:cs typeface="Open Sans"/>
              </a:rPr>
              <a:t>Original Idea and Brainstorming behind the Program</a:t>
            </a:r>
            <a:endParaRPr lang="en-US" sz="2400" dirty="0">
              <a:solidFill>
                <a:srgbClr val="1C498B"/>
              </a:solidFill>
            </a:endParaRPr>
          </a:p>
          <a:p>
            <a:endParaRPr lang="en-US" dirty="0"/>
          </a:p>
        </p:txBody>
      </p:sp>
      <p:sp>
        <p:nvSpPr>
          <p:cNvPr id="3" name="Text Placeholder 2">
            <a:extLst>
              <a:ext uri="{FF2B5EF4-FFF2-40B4-BE49-F238E27FC236}">
                <a16:creationId xmlns:a16="http://schemas.microsoft.com/office/drawing/2014/main" id="{34D3F486-0365-0829-D7AB-F073083CB3AE}"/>
              </a:ext>
            </a:extLst>
          </p:cNvPr>
          <p:cNvSpPr>
            <a:spLocks noGrp="1"/>
          </p:cNvSpPr>
          <p:nvPr>
            <p:ph type="body" sz="quarter" idx="11"/>
          </p:nvPr>
        </p:nvSpPr>
        <p:spPr>
          <a:xfrm>
            <a:off x="595313" y="2078182"/>
            <a:ext cx="7953374" cy="4493534"/>
          </a:xfrm>
        </p:spPr>
        <p:txBody>
          <a:bodyPr>
            <a:normAutofit/>
          </a:bodyPr>
          <a:lstStyle/>
          <a:p>
            <a:pPr fontAlgn="base">
              <a:lnSpc>
                <a:spcPct val="100000"/>
              </a:lnSpc>
            </a:pPr>
            <a:r>
              <a:rPr lang="en-US" sz="1800" b="1" dirty="0">
                <a:latin typeface="Futura Std Book"/>
                <a:ea typeface="Segoe UI Symbol"/>
                <a:cs typeface="Open Sans"/>
              </a:rPr>
              <a:t>We had to get creative and develop a new talent pipeline strategy.</a:t>
            </a:r>
          </a:p>
          <a:p>
            <a:pPr fontAlgn="base">
              <a:lnSpc>
                <a:spcPct val="100000"/>
              </a:lnSpc>
            </a:pPr>
            <a:endParaRPr lang="en-US" sz="1800" b="1" dirty="0">
              <a:latin typeface="Futura Std Book"/>
              <a:ea typeface="Segoe UI Symbol"/>
              <a:cs typeface="Open Sans"/>
            </a:endParaRPr>
          </a:p>
          <a:p>
            <a:pPr lvl="1" indent="-285750" fontAlgn="base">
              <a:lnSpc>
                <a:spcPts val="1898"/>
              </a:lnSpc>
            </a:pPr>
            <a:r>
              <a:rPr lang="en-US" sz="1800" dirty="0">
                <a:solidFill>
                  <a:srgbClr val="4D4D4D"/>
                </a:solidFill>
                <a:latin typeface="Futura Std Book"/>
                <a:ea typeface="Segoe UI Symbol"/>
                <a:cs typeface="Open Sans"/>
              </a:rPr>
              <a:t>The idea of the nursing apprenticeship program was brought up in a meeting for the health occupations program which Clay County Hospital is sponsoring for local high schools.   </a:t>
            </a:r>
          </a:p>
          <a:p>
            <a:pPr lvl="1" indent="-285750" fontAlgn="base">
              <a:lnSpc>
                <a:spcPts val="1898"/>
              </a:lnSpc>
            </a:pPr>
            <a:endParaRPr lang="en-US" sz="1800" dirty="0">
              <a:solidFill>
                <a:srgbClr val="4D4D4D"/>
              </a:solidFill>
              <a:latin typeface="Futura Std Book"/>
              <a:ea typeface="Segoe UI Symbol"/>
              <a:cs typeface="Open Sans"/>
            </a:endParaRPr>
          </a:p>
          <a:p>
            <a:pPr lvl="1" indent="-285750" fontAlgn="base">
              <a:lnSpc>
                <a:spcPts val="1898"/>
              </a:lnSpc>
            </a:pPr>
            <a:r>
              <a:rPr lang="en-US" sz="1800" dirty="0">
                <a:solidFill>
                  <a:srgbClr val="4D4D4D"/>
                </a:solidFill>
                <a:latin typeface="Futura Std Book"/>
                <a:ea typeface="Segoe UI Symbol"/>
                <a:cs typeface="Open Sans"/>
              </a:rPr>
              <a:t>We needed a way to </a:t>
            </a:r>
            <a:r>
              <a:rPr lang="en-US" sz="1800" b="1" dirty="0">
                <a:solidFill>
                  <a:srgbClr val="4D4D4D"/>
                </a:solidFill>
                <a:latin typeface="Futura Std Book"/>
                <a:ea typeface="Segoe UI Symbol"/>
                <a:cs typeface="Open Sans"/>
              </a:rPr>
              <a:t>grow our own nurses</a:t>
            </a:r>
            <a:r>
              <a:rPr lang="en-US" sz="1800" dirty="0">
                <a:solidFill>
                  <a:srgbClr val="4D4D4D"/>
                </a:solidFill>
                <a:latin typeface="Futura Std Book"/>
                <a:ea typeface="Segoe UI Symbol"/>
                <a:cs typeface="Open Sans"/>
              </a:rPr>
              <a:t> to help combat the nursing shortage and the other challenges we are facing </a:t>
            </a:r>
          </a:p>
          <a:p>
            <a:pPr lvl="1" indent="-285750" fontAlgn="base">
              <a:lnSpc>
                <a:spcPts val="1898"/>
              </a:lnSpc>
            </a:pPr>
            <a:endParaRPr lang="en-US" sz="1800" dirty="0">
              <a:solidFill>
                <a:srgbClr val="4D4D4D"/>
              </a:solidFill>
              <a:latin typeface="Futura Std Book"/>
              <a:ea typeface="Segoe UI Symbol"/>
              <a:cs typeface="Open Sans"/>
            </a:endParaRPr>
          </a:p>
          <a:p>
            <a:pPr lvl="1" indent="-285750" fontAlgn="base">
              <a:lnSpc>
                <a:spcPts val="1898"/>
              </a:lnSpc>
            </a:pPr>
            <a:r>
              <a:rPr lang="en-US" sz="1800" dirty="0">
                <a:solidFill>
                  <a:srgbClr val="4D4D4D"/>
                </a:solidFill>
                <a:latin typeface="Futura Std Book"/>
                <a:ea typeface="Segoe UI Symbol"/>
                <a:cs typeface="Open Sans"/>
              </a:rPr>
              <a:t>Communications were set up between Clay County Hospital, IECC and Apprenticeship IL to discuss what the apprenticeship would entail and how it would work among the agencies.</a:t>
            </a:r>
          </a:p>
          <a:p>
            <a:pPr lvl="1" indent="-285750" fontAlgn="base">
              <a:lnSpc>
                <a:spcPts val="1898"/>
              </a:lnSpc>
            </a:pPr>
            <a:endParaRPr lang="en-US" sz="1800" dirty="0">
              <a:solidFill>
                <a:srgbClr val="4D4D4D"/>
              </a:solidFill>
              <a:latin typeface="Futura Std Book"/>
              <a:ea typeface="Segoe UI Symbol"/>
              <a:cs typeface="Open Sans"/>
            </a:endParaRPr>
          </a:p>
          <a:p>
            <a:pPr lvl="1" indent="-285750" fontAlgn="base">
              <a:lnSpc>
                <a:spcPts val="1898"/>
              </a:lnSpc>
            </a:pPr>
            <a:r>
              <a:rPr lang="en-US" sz="1800" dirty="0">
                <a:solidFill>
                  <a:srgbClr val="4D4D4D"/>
                </a:solidFill>
                <a:latin typeface="Futura Std Book"/>
                <a:ea typeface="Segoe UI Symbol"/>
                <a:cs typeface="Open Sans"/>
              </a:rPr>
              <a:t>Clay County Hospital partnered with the Department of Labor and IECC to develop the first registered nursing apprenticeship program in the State of Illinois</a:t>
            </a:r>
            <a:r>
              <a:rPr lang="en-US" sz="1800" dirty="0">
                <a:latin typeface="Futura Std Book"/>
                <a:ea typeface="Segoe UI Symbol"/>
                <a:cs typeface="Open Sans"/>
              </a:rPr>
              <a:t>. </a:t>
            </a:r>
          </a:p>
        </p:txBody>
      </p:sp>
    </p:spTree>
    <p:extLst>
      <p:ext uri="{BB962C8B-B14F-4D97-AF65-F5344CB8AC3E}">
        <p14:creationId xmlns:p14="http://schemas.microsoft.com/office/powerpoint/2010/main" val="560355543"/>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7867B-7524-5447-E96B-067761320FA8}"/>
              </a:ext>
            </a:extLst>
          </p:cNvPr>
          <p:cNvSpPr>
            <a:spLocks noGrp="1"/>
          </p:cNvSpPr>
          <p:nvPr>
            <p:ph type="body" sz="quarter" idx="10"/>
          </p:nvPr>
        </p:nvSpPr>
        <p:spPr/>
        <p:txBody>
          <a:bodyPr/>
          <a:lstStyle/>
          <a:p>
            <a:r>
              <a:rPr lang="en-US" dirty="0">
                <a:solidFill>
                  <a:srgbClr val="1C498B"/>
                </a:solidFill>
              </a:rPr>
              <a:t>Win/Win/Win Opportunity</a:t>
            </a:r>
          </a:p>
        </p:txBody>
      </p:sp>
      <p:sp>
        <p:nvSpPr>
          <p:cNvPr id="3" name="Text Placeholder 2">
            <a:extLst>
              <a:ext uri="{FF2B5EF4-FFF2-40B4-BE49-F238E27FC236}">
                <a16:creationId xmlns:a16="http://schemas.microsoft.com/office/drawing/2014/main" id="{ADE8F439-2329-EB66-E7F6-3165720198E5}"/>
              </a:ext>
            </a:extLst>
          </p:cNvPr>
          <p:cNvSpPr>
            <a:spLocks noGrp="1"/>
          </p:cNvSpPr>
          <p:nvPr>
            <p:ph type="body" sz="quarter" idx="11"/>
          </p:nvPr>
        </p:nvSpPr>
        <p:spPr>
          <a:xfrm>
            <a:off x="584202" y="1902935"/>
            <a:ext cx="7953374" cy="4275674"/>
          </a:xfrm>
          <a:solidFill>
            <a:schemeClr val="bg2">
              <a:lumMod val="90000"/>
            </a:schemeClr>
          </a:solidFill>
        </p:spPr>
        <p:txBody>
          <a:bodyPr/>
          <a:lstStyle/>
          <a:p>
            <a:r>
              <a:rPr lang="en-US" dirty="0"/>
              <a:t> </a:t>
            </a:r>
          </a:p>
        </p:txBody>
      </p:sp>
      <p:pic>
        <p:nvPicPr>
          <p:cNvPr id="5" name="Picture 4">
            <a:extLst>
              <a:ext uri="{FF2B5EF4-FFF2-40B4-BE49-F238E27FC236}">
                <a16:creationId xmlns:a16="http://schemas.microsoft.com/office/drawing/2014/main" id="{60717700-2A2A-E7C1-11B0-9186B5A63768}"/>
              </a:ext>
            </a:extLst>
          </p:cNvPr>
          <p:cNvPicPr>
            <a:picLocks noChangeAspect="1"/>
          </p:cNvPicPr>
          <p:nvPr/>
        </p:nvPicPr>
        <p:blipFill>
          <a:blip r:embed="rId2"/>
          <a:stretch>
            <a:fillRect/>
          </a:stretch>
        </p:blipFill>
        <p:spPr>
          <a:xfrm>
            <a:off x="1536701" y="2250072"/>
            <a:ext cx="6048375" cy="3581400"/>
          </a:xfrm>
          <a:prstGeom prst="rect">
            <a:avLst/>
          </a:prstGeom>
        </p:spPr>
      </p:pic>
    </p:spTree>
    <p:extLst>
      <p:ext uri="{BB962C8B-B14F-4D97-AF65-F5344CB8AC3E}">
        <p14:creationId xmlns:p14="http://schemas.microsoft.com/office/powerpoint/2010/main" val="1147254711"/>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D8B51-1411-60D9-C05F-9B0FE3A52726}"/>
              </a:ext>
            </a:extLst>
          </p:cNvPr>
          <p:cNvSpPr>
            <a:spLocks noGrp="1"/>
          </p:cNvSpPr>
          <p:nvPr>
            <p:ph type="body" sz="quarter" idx="10"/>
          </p:nvPr>
        </p:nvSpPr>
        <p:spPr/>
        <p:txBody>
          <a:bodyPr/>
          <a:lstStyle/>
          <a:p>
            <a:r>
              <a:rPr lang="en-US" dirty="0">
                <a:solidFill>
                  <a:srgbClr val="1C498B"/>
                </a:solidFill>
              </a:rPr>
              <a:t>Timeline of Elements completed</a:t>
            </a:r>
          </a:p>
        </p:txBody>
      </p:sp>
      <p:sp>
        <p:nvSpPr>
          <p:cNvPr id="3" name="Text Placeholder 2">
            <a:extLst>
              <a:ext uri="{FF2B5EF4-FFF2-40B4-BE49-F238E27FC236}">
                <a16:creationId xmlns:a16="http://schemas.microsoft.com/office/drawing/2014/main" id="{AB4A4677-9A72-9479-C810-49794B419DDC}"/>
              </a:ext>
            </a:extLst>
          </p:cNvPr>
          <p:cNvSpPr>
            <a:spLocks noGrp="1"/>
          </p:cNvSpPr>
          <p:nvPr>
            <p:ph type="body" sz="quarter" idx="11"/>
          </p:nvPr>
        </p:nvSpPr>
        <p:spPr>
          <a:xfrm>
            <a:off x="584202" y="1902935"/>
            <a:ext cx="7953374" cy="4480773"/>
          </a:xfrm>
        </p:spPr>
        <p:txBody>
          <a:bodyPr/>
          <a:lstStyle/>
          <a:p>
            <a:endParaRPr lang="en-US" dirty="0"/>
          </a:p>
          <a:p>
            <a:endParaRPr lang="en-US" dirty="0"/>
          </a:p>
        </p:txBody>
      </p:sp>
      <p:cxnSp>
        <p:nvCxnSpPr>
          <p:cNvPr id="5" name="Straight Connector 4">
            <a:extLst>
              <a:ext uri="{FF2B5EF4-FFF2-40B4-BE49-F238E27FC236}">
                <a16:creationId xmlns:a16="http://schemas.microsoft.com/office/drawing/2014/main" id="{0062538F-C42D-B471-BB2F-35E3B7364753}"/>
              </a:ext>
            </a:extLst>
          </p:cNvPr>
          <p:cNvCxnSpPr>
            <a:cxnSpLocks/>
          </p:cNvCxnSpPr>
          <p:nvPr/>
        </p:nvCxnSpPr>
        <p:spPr>
          <a:xfrm>
            <a:off x="1350235" y="5905144"/>
            <a:ext cx="6194277" cy="8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6506A1-2BED-09F6-0F6C-93D6CA1C33F2}"/>
              </a:ext>
            </a:extLst>
          </p:cNvPr>
          <p:cNvCxnSpPr/>
          <p:nvPr/>
        </p:nvCxnSpPr>
        <p:spPr>
          <a:xfrm flipV="1">
            <a:off x="1350235" y="4913832"/>
            <a:ext cx="0" cy="99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89C118-E41B-DD26-8098-33F5B411DC43}"/>
              </a:ext>
            </a:extLst>
          </p:cNvPr>
          <p:cNvCxnSpPr>
            <a:cxnSpLocks/>
          </p:cNvCxnSpPr>
          <p:nvPr/>
        </p:nvCxnSpPr>
        <p:spPr>
          <a:xfrm flipV="1">
            <a:off x="2246119" y="3913979"/>
            <a:ext cx="0" cy="1999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9D714E-AFCE-1818-4ED5-AA85053929AD}"/>
              </a:ext>
            </a:extLst>
          </p:cNvPr>
          <p:cNvCxnSpPr>
            <a:cxnSpLocks/>
            <a:endCxn id="22" idx="2"/>
          </p:cNvCxnSpPr>
          <p:nvPr/>
        </p:nvCxnSpPr>
        <p:spPr>
          <a:xfrm flipH="1" flipV="1">
            <a:off x="6401828" y="4029969"/>
            <a:ext cx="23185" cy="1883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32D9E0-F3BD-B8FB-1EED-5E6B45FB93A4}"/>
              </a:ext>
            </a:extLst>
          </p:cNvPr>
          <p:cNvCxnSpPr/>
          <p:nvPr/>
        </p:nvCxnSpPr>
        <p:spPr>
          <a:xfrm flipV="1">
            <a:off x="5295544" y="4913832"/>
            <a:ext cx="0" cy="99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DCEA9F-5765-4562-B305-477FA74A7CB5}"/>
              </a:ext>
            </a:extLst>
          </p:cNvPr>
          <p:cNvCxnSpPr>
            <a:cxnSpLocks/>
          </p:cNvCxnSpPr>
          <p:nvPr/>
        </p:nvCxnSpPr>
        <p:spPr>
          <a:xfrm flipH="1" flipV="1">
            <a:off x="4250495" y="3614470"/>
            <a:ext cx="44852" cy="229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B0EC6-8322-73A1-A955-499C1182F336}"/>
              </a:ext>
            </a:extLst>
          </p:cNvPr>
          <p:cNvCxnSpPr/>
          <p:nvPr/>
        </p:nvCxnSpPr>
        <p:spPr>
          <a:xfrm flipV="1">
            <a:off x="3181884" y="4913832"/>
            <a:ext cx="0" cy="99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5DA7BF-A198-C80F-9807-7415E6C553C4}"/>
              </a:ext>
            </a:extLst>
          </p:cNvPr>
          <p:cNvCxnSpPr/>
          <p:nvPr/>
        </p:nvCxnSpPr>
        <p:spPr>
          <a:xfrm flipV="1">
            <a:off x="7544512" y="4905286"/>
            <a:ext cx="0" cy="9998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B93F3D-E2F6-DDE5-7FB1-EC662C5310FF}"/>
              </a:ext>
            </a:extLst>
          </p:cNvPr>
          <p:cNvSpPr txBox="1"/>
          <p:nvPr/>
        </p:nvSpPr>
        <p:spPr>
          <a:xfrm>
            <a:off x="700757" y="3913979"/>
            <a:ext cx="1102387" cy="1015663"/>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Develop the idea and obtain administrative support</a:t>
            </a:r>
          </a:p>
        </p:txBody>
      </p:sp>
      <p:sp>
        <p:nvSpPr>
          <p:cNvPr id="16" name="TextBox 15">
            <a:extLst>
              <a:ext uri="{FF2B5EF4-FFF2-40B4-BE49-F238E27FC236}">
                <a16:creationId xmlns:a16="http://schemas.microsoft.com/office/drawing/2014/main" id="{8DB56B79-A659-E9C1-977B-0D7F5577CB38}"/>
              </a:ext>
            </a:extLst>
          </p:cNvPr>
          <p:cNvSpPr txBox="1"/>
          <p:nvPr/>
        </p:nvSpPr>
        <p:spPr>
          <a:xfrm>
            <a:off x="1801720" y="2691847"/>
            <a:ext cx="1102388" cy="1200329"/>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Contact: Local college and obtain agreement &amp; apprenticeship IL rep.</a:t>
            </a:r>
          </a:p>
        </p:txBody>
      </p:sp>
      <p:sp>
        <p:nvSpPr>
          <p:cNvPr id="18" name="TextBox 17">
            <a:extLst>
              <a:ext uri="{FF2B5EF4-FFF2-40B4-BE49-F238E27FC236}">
                <a16:creationId xmlns:a16="http://schemas.microsoft.com/office/drawing/2014/main" id="{6C7BA92A-AE9A-DB7D-6708-BEDB92B032E3}"/>
              </a:ext>
            </a:extLst>
          </p:cNvPr>
          <p:cNvSpPr txBox="1"/>
          <p:nvPr/>
        </p:nvSpPr>
        <p:spPr>
          <a:xfrm>
            <a:off x="2626400" y="3877091"/>
            <a:ext cx="1239833" cy="1107996"/>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100" dirty="0"/>
              <a:t>Develop desired competency requirements for the apprentice &amp; complete required paperwork</a:t>
            </a:r>
          </a:p>
        </p:txBody>
      </p:sp>
      <p:sp>
        <p:nvSpPr>
          <p:cNvPr id="19" name="TextBox 18">
            <a:extLst>
              <a:ext uri="{FF2B5EF4-FFF2-40B4-BE49-F238E27FC236}">
                <a16:creationId xmlns:a16="http://schemas.microsoft.com/office/drawing/2014/main" id="{1D50F052-B9A4-D5BE-20E2-A29B6B9D3B9A}"/>
              </a:ext>
            </a:extLst>
          </p:cNvPr>
          <p:cNvSpPr txBox="1"/>
          <p:nvPr/>
        </p:nvSpPr>
        <p:spPr>
          <a:xfrm>
            <a:off x="3588523" y="3137634"/>
            <a:ext cx="1171504" cy="461665"/>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Obtain approval from DOL</a:t>
            </a:r>
          </a:p>
        </p:txBody>
      </p:sp>
      <p:sp>
        <p:nvSpPr>
          <p:cNvPr id="21" name="TextBox 20">
            <a:extLst>
              <a:ext uri="{FF2B5EF4-FFF2-40B4-BE49-F238E27FC236}">
                <a16:creationId xmlns:a16="http://schemas.microsoft.com/office/drawing/2014/main" id="{959AC623-F988-18EB-D8E2-7F9081A5163C}"/>
              </a:ext>
            </a:extLst>
          </p:cNvPr>
          <p:cNvSpPr txBox="1"/>
          <p:nvPr/>
        </p:nvSpPr>
        <p:spPr>
          <a:xfrm>
            <a:off x="4748246" y="4083934"/>
            <a:ext cx="1102388" cy="830997"/>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Determine how to market the apprenticeship</a:t>
            </a:r>
          </a:p>
        </p:txBody>
      </p:sp>
      <p:sp>
        <p:nvSpPr>
          <p:cNvPr id="22" name="TextBox 21">
            <a:extLst>
              <a:ext uri="{FF2B5EF4-FFF2-40B4-BE49-F238E27FC236}">
                <a16:creationId xmlns:a16="http://schemas.microsoft.com/office/drawing/2014/main" id="{381BA5F1-1524-9F91-02D7-D572D3B5AFFA}"/>
              </a:ext>
            </a:extLst>
          </p:cNvPr>
          <p:cNvSpPr txBox="1"/>
          <p:nvPr/>
        </p:nvSpPr>
        <p:spPr>
          <a:xfrm>
            <a:off x="5850634" y="3198972"/>
            <a:ext cx="1102388" cy="830997"/>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Interview and choose the right apprentice</a:t>
            </a:r>
          </a:p>
        </p:txBody>
      </p:sp>
      <p:sp>
        <p:nvSpPr>
          <p:cNvPr id="25" name="TextBox 24">
            <a:extLst>
              <a:ext uri="{FF2B5EF4-FFF2-40B4-BE49-F238E27FC236}">
                <a16:creationId xmlns:a16="http://schemas.microsoft.com/office/drawing/2014/main" id="{40D82234-F25D-7790-092D-8233FCDD07BD}"/>
              </a:ext>
            </a:extLst>
          </p:cNvPr>
          <p:cNvSpPr txBox="1"/>
          <p:nvPr/>
        </p:nvSpPr>
        <p:spPr>
          <a:xfrm>
            <a:off x="7146197" y="3689786"/>
            <a:ext cx="1102388" cy="1200329"/>
          </a:xfrm>
          <a:prstGeom prst="rect">
            <a:avLst/>
          </a:prstGeom>
          <a:solidFill>
            <a:schemeClr val="accent3">
              <a:lumMod val="20000"/>
              <a:lumOff val="80000"/>
            </a:schemeClr>
          </a:solidFill>
          <a:ln>
            <a:solidFill>
              <a:schemeClr val="tx2">
                <a:lumMod val="50000"/>
              </a:schemeClr>
            </a:solidFill>
          </a:ln>
        </p:spPr>
        <p:txBody>
          <a:bodyPr wrap="square" rtlCol="0">
            <a:spAutoFit/>
          </a:bodyPr>
          <a:lstStyle/>
          <a:p>
            <a:r>
              <a:rPr lang="en-US" sz="1200" dirty="0"/>
              <a:t>Continued support for the apprentice and monitoring of progress</a:t>
            </a:r>
          </a:p>
        </p:txBody>
      </p:sp>
    </p:spTree>
    <p:extLst>
      <p:ext uri="{BB962C8B-B14F-4D97-AF65-F5344CB8AC3E}">
        <p14:creationId xmlns:p14="http://schemas.microsoft.com/office/powerpoint/2010/main" val="4223492956"/>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2661EF-543E-53E4-B6F6-7490F4213930}"/>
              </a:ext>
            </a:extLst>
          </p:cNvPr>
          <p:cNvSpPr>
            <a:spLocks noGrp="1"/>
          </p:cNvSpPr>
          <p:nvPr>
            <p:ph type="body" sz="quarter" idx="10"/>
          </p:nvPr>
        </p:nvSpPr>
        <p:spPr>
          <a:xfrm>
            <a:off x="584202" y="539263"/>
            <a:ext cx="7953374" cy="511013"/>
          </a:xfrm>
        </p:spPr>
        <p:txBody>
          <a:bodyPr/>
          <a:lstStyle/>
          <a:p>
            <a:r>
              <a:rPr lang="en-US" sz="2800" dirty="0">
                <a:solidFill>
                  <a:srgbClr val="1C498B"/>
                </a:solidFill>
              </a:rPr>
              <a:t>Final Program Structure</a:t>
            </a:r>
          </a:p>
        </p:txBody>
      </p:sp>
      <p:sp>
        <p:nvSpPr>
          <p:cNvPr id="3" name="Text Placeholder 2">
            <a:extLst>
              <a:ext uri="{FF2B5EF4-FFF2-40B4-BE49-F238E27FC236}">
                <a16:creationId xmlns:a16="http://schemas.microsoft.com/office/drawing/2014/main" id="{4EE21AAC-F63D-7FF1-F235-D8C81F062005}"/>
              </a:ext>
            </a:extLst>
          </p:cNvPr>
          <p:cNvSpPr>
            <a:spLocks noGrp="1"/>
          </p:cNvSpPr>
          <p:nvPr>
            <p:ph type="body" sz="quarter" idx="11"/>
          </p:nvPr>
        </p:nvSpPr>
        <p:spPr>
          <a:xfrm>
            <a:off x="584202" y="1050276"/>
            <a:ext cx="7953374" cy="5712864"/>
          </a:xfrm>
        </p:spPr>
        <p:txBody>
          <a:bodyPr>
            <a:normAutofit fontScale="32500" lnSpcReduction="20000"/>
          </a:bodyPr>
          <a:lstStyle/>
          <a:p>
            <a:pPr>
              <a:lnSpc>
                <a:spcPct val="120000"/>
              </a:lnSpc>
              <a:buFont typeface="Arial" panose="020B0604020202020204" pitchFamily="34" charset="0"/>
              <a:buChar char="•"/>
            </a:pPr>
            <a:r>
              <a:rPr lang="en-US" sz="4900" b="0" i="0" dirty="0">
                <a:solidFill>
                  <a:schemeClr val="tx1"/>
                </a:solidFill>
                <a:effectLst/>
              </a:rPr>
              <a:t>Applicants</a:t>
            </a:r>
            <a:endParaRPr lang="en-US" sz="4900" dirty="0">
              <a:solidFill>
                <a:schemeClr val="tx1"/>
              </a:solidFill>
            </a:endParaRPr>
          </a:p>
          <a:p>
            <a:pPr marL="742950" lvl="1" indent="-285750">
              <a:lnSpc>
                <a:spcPct val="120000"/>
              </a:lnSpc>
              <a:buFont typeface="Arial" panose="020B0604020202020204" pitchFamily="34" charset="0"/>
              <a:buChar char="•"/>
            </a:pPr>
            <a:r>
              <a:rPr lang="en-US" sz="4300" dirty="0">
                <a:latin typeface="Futura Std Book" panose="020B0502020204020303"/>
              </a:rPr>
              <a:t>Must be accepted into an IECC Nursing Program beginning Fall 2023</a:t>
            </a:r>
          </a:p>
          <a:p>
            <a:pPr marL="742950" lvl="1" indent="-285750">
              <a:lnSpc>
                <a:spcPct val="120000"/>
              </a:lnSpc>
              <a:buFont typeface="Arial" panose="020B0604020202020204" pitchFamily="34" charset="0"/>
              <a:buChar char="•"/>
            </a:pPr>
            <a:r>
              <a:rPr lang="en-US" sz="4300" dirty="0">
                <a:latin typeface="Futura Std Book" panose="020B0502020204020303"/>
              </a:rPr>
              <a:t>Must have IL CNA Certification</a:t>
            </a:r>
          </a:p>
          <a:p>
            <a:pPr marL="742950" lvl="1" indent="-285750">
              <a:lnSpc>
                <a:spcPct val="120000"/>
              </a:lnSpc>
              <a:buFont typeface="Arial" panose="020B0604020202020204" pitchFamily="34" charset="0"/>
              <a:buChar char="•"/>
            </a:pPr>
            <a:r>
              <a:rPr lang="en-US" sz="4300" dirty="0">
                <a:latin typeface="Futura Std Book" panose="020B0502020204020303"/>
              </a:rPr>
              <a:t>Complete application process</a:t>
            </a:r>
          </a:p>
          <a:p>
            <a:pPr marL="171450" indent="-171450">
              <a:lnSpc>
                <a:spcPct val="120000"/>
              </a:lnSpc>
              <a:buFont typeface="Arial" panose="020B0604020202020204" pitchFamily="34" charset="0"/>
              <a:buChar char="•"/>
            </a:pPr>
            <a:r>
              <a:rPr lang="en-US" sz="4900" b="0" i="0" dirty="0">
                <a:solidFill>
                  <a:schemeClr val="tx1"/>
                </a:solidFill>
                <a:effectLst/>
              </a:rPr>
              <a:t>Top 2 applicants chosen for the program</a:t>
            </a:r>
          </a:p>
          <a:p>
            <a:pPr>
              <a:lnSpc>
                <a:spcPct val="120000"/>
              </a:lnSpc>
            </a:pPr>
            <a:endParaRPr lang="en-US" dirty="0">
              <a:solidFill>
                <a:schemeClr val="tx1"/>
              </a:solidFill>
            </a:endParaRPr>
          </a:p>
          <a:p>
            <a:pPr>
              <a:lnSpc>
                <a:spcPct val="120000"/>
              </a:lnSpc>
              <a:buFont typeface="Arial" panose="020B0604020202020204" pitchFamily="34" charset="0"/>
              <a:buChar char="•"/>
            </a:pPr>
            <a:r>
              <a:rPr lang="en-US" sz="4900" b="0" i="0" dirty="0">
                <a:solidFill>
                  <a:schemeClr val="tx1"/>
                </a:solidFill>
                <a:effectLst/>
              </a:rPr>
              <a:t>Apprentice</a:t>
            </a:r>
            <a:endParaRPr lang="en-US" sz="4900" dirty="0">
              <a:solidFill>
                <a:schemeClr val="tx1"/>
              </a:solidFill>
            </a:endParaRPr>
          </a:p>
          <a:p>
            <a:pPr marL="742950" lvl="1" indent="-285750">
              <a:lnSpc>
                <a:spcPct val="120000"/>
              </a:lnSpc>
            </a:pPr>
            <a:r>
              <a:rPr lang="en-US" sz="4300" dirty="0">
                <a:latin typeface="Futura Std Book" panose="020B0502020204020303"/>
              </a:rPr>
              <a:t>Work 1-12 hour shift per week</a:t>
            </a:r>
          </a:p>
          <a:p>
            <a:pPr marL="742950" lvl="1" indent="-285750">
              <a:lnSpc>
                <a:spcPct val="120000"/>
              </a:lnSpc>
            </a:pPr>
            <a:r>
              <a:rPr lang="en-US" sz="4300" dirty="0">
                <a:latin typeface="Futura Std Book" panose="020B0502020204020303"/>
              </a:rPr>
              <a:t>Maintain CCH Standards of performance</a:t>
            </a:r>
          </a:p>
          <a:p>
            <a:pPr marL="742950" lvl="1" indent="-285750">
              <a:lnSpc>
                <a:spcPct val="120000"/>
              </a:lnSpc>
            </a:pPr>
            <a:r>
              <a:rPr lang="en-US" sz="4300" dirty="0">
                <a:latin typeface="Futura Std Book" panose="020B0502020204020303"/>
              </a:rPr>
              <a:t>Maintain C average in College Courses</a:t>
            </a:r>
          </a:p>
          <a:p>
            <a:pPr marL="742950" lvl="1" indent="-285750">
              <a:lnSpc>
                <a:spcPct val="120000"/>
              </a:lnSpc>
            </a:pPr>
            <a:r>
              <a:rPr lang="en-US" sz="4300" dirty="0">
                <a:latin typeface="Futura Std Book" panose="020B0502020204020303"/>
              </a:rPr>
              <a:t>Complete 4-year total apprenticeship program</a:t>
            </a:r>
          </a:p>
          <a:p>
            <a:pPr>
              <a:lnSpc>
                <a:spcPct val="120000"/>
              </a:lnSpc>
              <a:buFont typeface="Arial" panose="020B0604020202020204" pitchFamily="34" charset="0"/>
              <a:buChar char="•"/>
            </a:pPr>
            <a:r>
              <a:rPr lang="en-US" sz="4900" b="0" i="0" dirty="0">
                <a:solidFill>
                  <a:schemeClr val="tx1"/>
                </a:solidFill>
                <a:effectLst/>
                <a:latin typeface="Futura Std Book" panose="020B0502020204020303"/>
              </a:rPr>
              <a:t>Hospital</a:t>
            </a:r>
            <a:endParaRPr lang="en-US" sz="4900" dirty="0">
              <a:solidFill>
                <a:schemeClr val="tx1"/>
              </a:solidFill>
              <a:latin typeface="Futura Std Book" panose="020B0502020204020303"/>
            </a:endParaRPr>
          </a:p>
          <a:p>
            <a:pPr marL="742950" lvl="1" indent="-285750">
              <a:lnSpc>
                <a:spcPct val="120000"/>
              </a:lnSpc>
              <a:buFont typeface="Arial" panose="020B0604020202020204" pitchFamily="34" charset="0"/>
              <a:buChar char="•"/>
            </a:pPr>
            <a:r>
              <a:rPr lang="en-US" sz="4300" b="0" i="0" dirty="0">
                <a:effectLst/>
                <a:latin typeface="Futura Std Book" panose="020B0502020204020303"/>
              </a:rPr>
              <a:t>Pay cost of tuition, fees and books for the nursing program from the time they begin the apprenticeship program.</a:t>
            </a:r>
            <a:endParaRPr lang="en-US" sz="4300" dirty="0">
              <a:latin typeface="Futura Std Book" panose="020B0502020204020303"/>
            </a:endParaRPr>
          </a:p>
          <a:p>
            <a:pPr marL="742950" lvl="1" indent="-285750">
              <a:lnSpc>
                <a:spcPct val="120000"/>
              </a:lnSpc>
              <a:buFont typeface="Arial" panose="020B0604020202020204" pitchFamily="34" charset="0"/>
              <a:buChar char="•"/>
            </a:pPr>
            <a:r>
              <a:rPr lang="en-US" sz="4300" b="0" i="0" dirty="0">
                <a:effectLst/>
                <a:latin typeface="Futura Std Book" panose="020B0502020204020303"/>
              </a:rPr>
              <a:t>Pay for hours in the NURSING classroom</a:t>
            </a:r>
            <a:endParaRPr lang="en-US" sz="4300" dirty="0">
              <a:latin typeface="Futura Std Book" panose="020B0502020204020303"/>
            </a:endParaRPr>
          </a:p>
          <a:p>
            <a:pPr marL="742950" lvl="1" indent="-285750">
              <a:lnSpc>
                <a:spcPct val="120000"/>
              </a:lnSpc>
              <a:buFont typeface="Arial" panose="020B0604020202020204" pitchFamily="34" charset="0"/>
              <a:buChar char="•"/>
            </a:pPr>
            <a:r>
              <a:rPr lang="en-US" sz="4300" b="0" i="0" dirty="0">
                <a:effectLst/>
                <a:latin typeface="Futura Std Book" panose="020B0502020204020303"/>
              </a:rPr>
              <a:t>Ensure that the apprentice obtains 144 hours of education annually</a:t>
            </a:r>
            <a:endParaRPr lang="en-US" sz="4300" dirty="0">
              <a:latin typeface="Futura Std Book" panose="020B0502020204020303"/>
            </a:endParaRPr>
          </a:p>
          <a:p>
            <a:pPr marL="1143000" lvl="2" indent="-228600">
              <a:lnSpc>
                <a:spcPct val="120000"/>
              </a:lnSpc>
              <a:buFont typeface="Arial" panose="020B0604020202020204" pitchFamily="34" charset="0"/>
              <a:buChar char="•"/>
            </a:pPr>
            <a:r>
              <a:rPr lang="en-US" sz="4300" b="0" i="0" dirty="0">
                <a:effectLst/>
                <a:latin typeface="Futura Std Book" panose="020B0502020204020303"/>
              </a:rPr>
              <a:t>Nursing program will satisfy these requirements the first 2 years</a:t>
            </a:r>
            <a:endParaRPr lang="en-US" sz="4300" dirty="0">
              <a:latin typeface="Futura Std Book" panose="020B0502020204020303"/>
            </a:endParaRPr>
          </a:p>
          <a:p>
            <a:pPr marL="1143000" lvl="2" indent="-228600">
              <a:lnSpc>
                <a:spcPct val="120000"/>
              </a:lnSpc>
              <a:buFont typeface="Arial" panose="020B0604020202020204" pitchFamily="34" charset="0"/>
              <a:buChar char="•"/>
            </a:pPr>
            <a:r>
              <a:rPr lang="en-US" sz="4300" b="0" i="0" dirty="0">
                <a:effectLst/>
                <a:latin typeface="Futura Std Book" panose="020B0502020204020303"/>
              </a:rPr>
              <a:t>In house on the job training to satisfy the additional two years of requirements</a:t>
            </a:r>
            <a:endParaRPr lang="en-US" sz="4300" dirty="0">
              <a:latin typeface="Futura Std Book" panose="020B0502020204020303"/>
            </a:endParaRPr>
          </a:p>
          <a:p>
            <a:pPr marL="742950" lvl="1" indent="-285750">
              <a:lnSpc>
                <a:spcPct val="120000"/>
              </a:lnSpc>
              <a:buFont typeface="Arial" panose="020B0604020202020204" pitchFamily="34" charset="0"/>
              <a:buChar char="•"/>
            </a:pPr>
            <a:r>
              <a:rPr lang="en-US" sz="4300" b="0" i="0" dirty="0">
                <a:effectLst/>
                <a:latin typeface="Futura Std Book" panose="020B0502020204020303"/>
              </a:rPr>
              <a:t>Ensure that the Apprentice is moving along the competency forms and mastering their skills</a:t>
            </a:r>
            <a:endParaRPr lang="en-US" sz="4300" dirty="0">
              <a:latin typeface="Futura Std Book" panose="020B0502020204020303"/>
            </a:endParaRPr>
          </a:p>
          <a:p>
            <a:pPr marL="742950" lvl="1" indent="-285750">
              <a:lnSpc>
                <a:spcPct val="120000"/>
              </a:lnSpc>
              <a:buFont typeface="Arial" panose="020B0604020202020204" pitchFamily="34" charset="0"/>
              <a:buChar char="•"/>
            </a:pPr>
            <a:r>
              <a:rPr lang="en-US" sz="4300" b="0" i="0" dirty="0">
                <a:effectLst/>
                <a:latin typeface="Futura Std Book" panose="020B0502020204020303"/>
              </a:rPr>
              <a:t>Communicate with the Department of Labor to ensure that the apprentice is being supported, and all requirements are being met</a:t>
            </a:r>
            <a:endParaRPr lang="en-US" sz="4300" dirty="0">
              <a:latin typeface="Futura Std Book" panose="020B0502020204020303"/>
            </a:endParaRPr>
          </a:p>
          <a:p>
            <a:pPr>
              <a:lnSpc>
                <a:spcPct val="120000"/>
              </a:lnSpc>
            </a:pPr>
            <a:endParaRPr lang="en-US" dirty="0"/>
          </a:p>
        </p:txBody>
      </p:sp>
    </p:spTree>
    <p:extLst>
      <p:ext uri="{BB962C8B-B14F-4D97-AF65-F5344CB8AC3E}">
        <p14:creationId xmlns:p14="http://schemas.microsoft.com/office/powerpoint/2010/main" val="631926274"/>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E59E6A-10BA-709A-0651-77F1112B00CF}"/>
              </a:ext>
            </a:extLst>
          </p:cNvPr>
          <p:cNvSpPr>
            <a:spLocks noGrp="1"/>
          </p:cNvSpPr>
          <p:nvPr>
            <p:ph type="body" sz="quarter" idx="10"/>
          </p:nvPr>
        </p:nvSpPr>
        <p:spPr/>
        <p:txBody>
          <a:bodyPr/>
          <a:lstStyle/>
          <a:p>
            <a:r>
              <a:rPr lang="en-US" dirty="0">
                <a:solidFill>
                  <a:srgbClr val="1C498B"/>
                </a:solidFill>
              </a:rPr>
              <a:t>Approval Process</a:t>
            </a:r>
          </a:p>
        </p:txBody>
      </p:sp>
      <p:sp>
        <p:nvSpPr>
          <p:cNvPr id="3" name="Text Placeholder 2">
            <a:extLst>
              <a:ext uri="{FF2B5EF4-FFF2-40B4-BE49-F238E27FC236}">
                <a16:creationId xmlns:a16="http://schemas.microsoft.com/office/drawing/2014/main" id="{0CDA4E29-D369-4A8B-288D-59F4499FE404}"/>
              </a:ext>
            </a:extLst>
          </p:cNvPr>
          <p:cNvSpPr>
            <a:spLocks noGrp="1"/>
          </p:cNvSpPr>
          <p:nvPr>
            <p:ph type="body" sz="quarter" idx="11"/>
          </p:nvPr>
        </p:nvSpPr>
        <p:spPr>
          <a:xfrm>
            <a:off x="584202" y="1902935"/>
            <a:ext cx="7953374" cy="4831151"/>
          </a:xfrm>
        </p:spPr>
        <p:txBody>
          <a:bodyPr/>
          <a:lstStyle/>
          <a:p>
            <a:pPr algn="l" rtl="0" fontAlgn="base">
              <a:lnSpc>
                <a:spcPts val="1898"/>
              </a:lnSpc>
            </a:pPr>
            <a:r>
              <a:rPr lang="en-US" sz="1800" b="1" i="0" dirty="0">
                <a:solidFill>
                  <a:srgbClr val="000000"/>
                </a:solidFill>
                <a:effectLst/>
                <a:latin typeface="Futura Std Book" panose="020B0502020204020303"/>
              </a:rPr>
              <a:t>Clay County Hospital</a:t>
            </a:r>
          </a:p>
          <a:p>
            <a:pPr algn="l" rtl="0" fontAlgn="base">
              <a:lnSpc>
                <a:spcPts val="1898"/>
              </a:lnSpc>
            </a:pPr>
            <a:endParaRPr lang="en-US" sz="1800" b="0" i="0" dirty="0">
              <a:solidFill>
                <a:srgbClr val="000000"/>
              </a:solidFill>
              <a:effectLst/>
              <a:latin typeface="Futura Std Book" panose="020B0502020204020303"/>
            </a:endParaRPr>
          </a:p>
          <a:p>
            <a:pPr marL="285750" indent="-285750" algn="l" rtl="0" fontAlgn="base">
              <a:lnSpc>
                <a:spcPts val="1898"/>
              </a:lnSpc>
              <a:buFont typeface="Arial" panose="020B0604020202020204" pitchFamily="34" charset="0"/>
              <a:buChar char="•"/>
            </a:pPr>
            <a:r>
              <a:rPr lang="en-US" sz="1800" b="0" i="0" dirty="0">
                <a:solidFill>
                  <a:srgbClr val="000000"/>
                </a:solidFill>
                <a:effectLst/>
                <a:latin typeface="Futura Std Book" panose="020B0502020204020303"/>
              </a:rPr>
              <a:t>Approval from </a:t>
            </a:r>
            <a:r>
              <a:rPr lang="en-US" sz="1800" dirty="0">
                <a:solidFill>
                  <a:srgbClr val="000000"/>
                </a:solidFill>
                <a:latin typeface="Futura Std Book" panose="020B0502020204020303"/>
              </a:rPr>
              <a:t>hospital administration</a:t>
            </a:r>
          </a:p>
          <a:p>
            <a:pPr marL="285750" indent="-285750" algn="l" rtl="0" fontAlgn="base">
              <a:lnSpc>
                <a:spcPts val="1898"/>
              </a:lnSpc>
              <a:buFont typeface="Arial" panose="020B0604020202020204" pitchFamily="34" charset="0"/>
              <a:buChar char="•"/>
            </a:pPr>
            <a:endParaRPr lang="en-US" sz="1800" dirty="0">
              <a:solidFill>
                <a:srgbClr val="000000"/>
              </a:solidFill>
              <a:latin typeface="Futura Std Book" panose="020B0502020204020303"/>
            </a:endParaRPr>
          </a:p>
          <a:p>
            <a:pPr marL="285750" indent="-285750" algn="l" rtl="0" fontAlgn="base">
              <a:lnSpc>
                <a:spcPts val="1898"/>
              </a:lnSpc>
              <a:buFont typeface="Arial" panose="020B0604020202020204" pitchFamily="34" charset="0"/>
              <a:buChar char="•"/>
            </a:pPr>
            <a:r>
              <a:rPr lang="en-US" sz="1800" b="0" i="0" dirty="0">
                <a:solidFill>
                  <a:srgbClr val="000000"/>
                </a:solidFill>
                <a:effectLst/>
                <a:latin typeface="Futura Std Book" panose="020B0502020204020303"/>
              </a:rPr>
              <a:t>Comp</a:t>
            </a:r>
            <a:r>
              <a:rPr lang="en-US" sz="1800" dirty="0">
                <a:solidFill>
                  <a:srgbClr val="000000"/>
                </a:solidFill>
                <a:latin typeface="Futura Std Book" panose="020B0502020204020303"/>
              </a:rPr>
              <a:t>leted all paperwork with the help of our apprenticeship navigator all department of labor paperwork was completed and sent in for approval.</a:t>
            </a:r>
          </a:p>
          <a:p>
            <a:pPr marL="285750" indent="-285750" algn="l" rtl="0" fontAlgn="base">
              <a:lnSpc>
                <a:spcPts val="1898"/>
              </a:lnSpc>
              <a:buFont typeface="Arial" panose="020B0604020202020204" pitchFamily="34" charset="0"/>
              <a:buChar char="•"/>
            </a:pPr>
            <a:endParaRPr lang="en-US" sz="1800" dirty="0">
              <a:solidFill>
                <a:srgbClr val="000000"/>
              </a:solidFill>
              <a:latin typeface="Futura Std Book" panose="020B0502020204020303"/>
            </a:endParaRPr>
          </a:p>
          <a:p>
            <a:pPr marL="285750" indent="-285750" algn="l" rtl="0" fontAlgn="base">
              <a:lnSpc>
                <a:spcPts val="1898"/>
              </a:lnSpc>
              <a:buFont typeface="Arial" panose="020B0604020202020204" pitchFamily="34" charset="0"/>
              <a:buChar char="•"/>
            </a:pPr>
            <a:r>
              <a:rPr lang="en-US" sz="1800" b="0" i="0" dirty="0">
                <a:solidFill>
                  <a:srgbClr val="000000"/>
                </a:solidFill>
                <a:effectLst/>
                <a:latin typeface="Futura Std Book" panose="020B0502020204020303"/>
              </a:rPr>
              <a:t>Partnership agreement was established with </a:t>
            </a:r>
            <a:r>
              <a:rPr lang="en-US" sz="1800" dirty="0">
                <a:solidFill>
                  <a:srgbClr val="000000"/>
                </a:solidFill>
                <a:latin typeface="Futura Std Book" panose="020B0502020204020303"/>
              </a:rPr>
              <a:t>Illinois Eastern Community Colleges</a:t>
            </a:r>
          </a:p>
          <a:p>
            <a:pPr marL="285750" indent="-285750" algn="l" rtl="0" fontAlgn="base">
              <a:lnSpc>
                <a:spcPts val="1898"/>
              </a:lnSpc>
              <a:buFont typeface="Arial" panose="020B0604020202020204" pitchFamily="34" charset="0"/>
              <a:buChar char="•"/>
            </a:pPr>
            <a:endParaRPr lang="en-US" sz="1800" b="0" i="0" dirty="0">
              <a:solidFill>
                <a:srgbClr val="000000"/>
              </a:solidFill>
              <a:effectLst/>
              <a:latin typeface="Times New Roman" panose="02020603050405020304" pitchFamily="18" charset="0"/>
            </a:endParaRPr>
          </a:p>
          <a:p>
            <a:pPr algn="l" rtl="0" fontAlgn="base">
              <a:lnSpc>
                <a:spcPts val="1898"/>
              </a:lnSpc>
            </a:pPr>
            <a:r>
              <a:rPr lang="en-US" sz="1800" b="1" dirty="0">
                <a:solidFill>
                  <a:srgbClr val="000000"/>
                </a:solidFill>
                <a:latin typeface="Futura Std Book" panose="020B0502020204020303"/>
              </a:rPr>
              <a:t>IECC Nursing</a:t>
            </a:r>
          </a:p>
          <a:p>
            <a:pPr algn="l" rtl="0" fontAlgn="base">
              <a:lnSpc>
                <a:spcPts val="1898"/>
              </a:lnSpc>
            </a:pPr>
            <a:endParaRPr lang="en-US" sz="1800" b="1" dirty="0">
              <a:solidFill>
                <a:srgbClr val="000000"/>
              </a:solidFill>
              <a:latin typeface="Futura Std Book" panose="020B0502020204020303"/>
            </a:endParaRPr>
          </a:p>
          <a:p>
            <a:pPr marL="285750" indent="-285750" algn="l" rtl="0" fontAlgn="base">
              <a:lnSpc>
                <a:spcPts val="1898"/>
              </a:lnSpc>
              <a:buFont typeface="Arial" panose="020B0604020202020204" pitchFamily="34" charset="0"/>
              <a:buChar char="•"/>
            </a:pPr>
            <a:r>
              <a:rPr lang="en-US" sz="1800" dirty="0">
                <a:solidFill>
                  <a:srgbClr val="000000"/>
                </a:solidFill>
                <a:latin typeface="Futura Std Book" panose="020B0502020204020303"/>
              </a:rPr>
              <a:t>Conversation with State Board of Nursing</a:t>
            </a:r>
          </a:p>
          <a:p>
            <a:pPr algn="l" rtl="0" fontAlgn="base">
              <a:lnSpc>
                <a:spcPts val="1898"/>
              </a:lnSpc>
            </a:pPr>
            <a:endParaRPr lang="en-US" sz="1800" dirty="0">
              <a:solidFill>
                <a:srgbClr val="000000"/>
              </a:solidFill>
              <a:latin typeface="Futura Std Book" panose="020B0502020204020303"/>
            </a:endParaRPr>
          </a:p>
          <a:p>
            <a:pPr marL="285750" indent="-285750" algn="l" rtl="0" fontAlgn="base">
              <a:lnSpc>
                <a:spcPts val="1898"/>
              </a:lnSpc>
              <a:buFont typeface="Arial" panose="020B0604020202020204" pitchFamily="34" charset="0"/>
              <a:buChar char="•"/>
            </a:pPr>
            <a:r>
              <a:rPr lang="en-US" sz="1800" i="0" dirty="0">
                <a:solidFill>
                  <a:srgbClr val="000000"/>
                </a:solidFill>
                <a:effectLst/>
                <a:latin typeface="Futura Std Book" panose="020B0502020204020303"/>
              </a:rPr>
              <a:t>Consideration for Accreditor (ACEN)</a:t>
            </a:r>
          </a:p>
        </p:txBody>
      </p:sp>
    </p:spTree>
    <p:extLst>
      <p:ext uri="{BB962C8B-B14F-4D97-AF65-F5344CB8AC3E}">
        <p14:creationId xmlns:p14="http://schemas.microsoft.com/office/powerpoint/2010/main" val="3280536953"/>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E9AFD9-F4C1-4EF5-1997-F0F7501C7866}"/>
              </a:ext>
            </a:extLst>
          </p:cNvPr>
          <p:cNvSpPr>
            <a:spLocks noGrp="1"/>
          </p:cNvSpPr>
          <p:nvPr>
            <p:ph type="body" sz="quarter" idx="10"/>
          </p:nvPr>
        </p:nvSpPr>
        <p:spPr>
          <a:xfrm>
            <a:off x="584202" y="1144050"/>
            <a:ext cx="7953374" cy="511013"/>
          </a:xfrm>
        </p:spPr>
        <p:txBody>
          <a:bodyPr/>
          <a:lstStyle/>
          <a:p>
            <a:r>
              <a:rPr lang="en-US" dirty="0">
                <a:solidFill>
                  <a:srgbClr val="1C498B"/>
                </a:solidFill>
              </a:rPr>
              <a:t>Program Launch</a:t>
            </a:r>
          </a:p>
        </p:txBody>
      </p:sp>
      <p:sp>
        <p:nvSpPr>
          <p:cNvPr id="3" name="Text Placeholder 2">
            <a:extLst>
              <a:ext uri="{FF2B5EF4-FFF2-40B4-BE49-F238E27FC236}">
                <a16:creationId xmlns:a16="http://schemas.microsoft.com/office/drawing/2014/main" id="{1E344652-7C30-70CC-E496-09A8E9E5DCAE}"/>
              </a:ext>
            </a:extLst>
          </p:cNvPr>
          <p:cNvSpPr>
            <a:spLocks noGrp="1"/>
          </p:cNvSpPr>
          <p:nvPr>
            <p:ph type="body" sz="quarter" idx="11"/>
          </p:nvPr>
        </p:nvSpPr>
        <p:spPr>
          <a:xfrm>
            <a:off x="584202" y="1902935"/>
            <a:ext cx="7953374" cy="4497865"/>
          </a:xfrm>
          <a:solidFill>
            <a:schemeClr val="accent3">
              <a:lumMod val="20000"/>
              <a:lumOff val="80000"/>
            </a:schemeClr>
          </a:solidFill>
        </p:spPr>
        <p:txBody>
          <a:bodyPr/>
          <a:lstStyle/>
          <a:p>
            <a:r>
              <a:rPr lang="en-US" dirty="0"/>
              <a:t> </a:t>
            </a:r>
          </a:p>
        </p:txBody>
      </p:sp>
      <p:pic>
        <p:nvPicPr>
          <p:cNvPr id="5" name="Picture 4">
            <a:extLst>
              <a:ext uri="{FF2B5EF4-FFF2-40B4-BE49-F238E27FC236}">
                <a16:creationId xmlns:a16="http://schemas.microsoft.com/office/drawing/2014/main" id="{5577F5E9-C645-A60D-27C3-15CA101E1CC1}"/>
              </a:ext>
            </a:extLst>
          </p:cNvPr>
          <p:cNvPicPr>
            <a:picLocks noChangeAspect="1"/>
          </p:cNvPicPr>
          <p:nvPr/>
        </p:nvPicPr>
        <p:blipFill>
          <a:blip r:embed="rId2"/>
          <a:stretch>
            <a:fillRect/>
          </a:stretch>
        </p:blipFill>
        <p:spPr>
          <a:xfrm>
            <a:off x="1015675" y="2150806"/>
            <a:ext cx="7112649" cy="4002122"/>
          </a:xfrm>
          <a:prstGeom prst="rect">
            <a:avLst/>
          </a:prstGeom>
        </p:spPr>
      </p:pic>
    </p:spTree>
    <p:extLst>
      <p:ext uri="{BB962C8B-B14F-4D97-AF65-F5344CB8AC3E}">
        <p14:creationId xmlns:p14="http://schemas.microsoft.com/office/powerpoint/2010/main" val="3433675681"/>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A5442-32D0-7E05-C3AF-56D240D3828D}"/>
              </a:ext>
            </a:extLst>
          </p:cNvPr>
          <p:cNvSpPr>
            <a:spLocks noGrp="1"/>
          </p:cNvSpPr>
          <p:nvPr>
            <p:ph type="body" sz="quarter" idx="10"/>
          </p:nvPr>
        </p:nvSpPr>
        <p:spPr/>
        <p:txBody>
          <a:bodyPr/>
          <a:lstStyle/>
          <a:p>
            <a:r>
              <a:rPr lang="en-US" dirty="0">
                <a:solidFill>
                  <a:srgbClr val="1C498B"/>
                </a:solidFill>
              </a:rPr>
              <a:t>Update of program after year 1</a:t>
            </a:r>
          </a:p>
        </p:txBody>
      </p:sp>
      <p:sp>
        <p:nvSpPr>
          <p:cNvPr id="3" name="Text Placeholder 2">
            <a:extLst>
              <a:ext uri="{FF2B5EF4-FFF2-40B4-BE49-F238E27FC236}">
                <a16:creationId xmlns:a16="http://schemas.microsoft.com/office/drawing/2014/main" id="{192143B7-9E5A-CA3D-D392-4FE373A9CEBD}"/>
              </a:ext>
            </a:extLst>
          </p:cNvPr>
          <p:cNvSpPr>
            <a:spLocks noGrp="1"/>
          </p:cNvSpPr>
          <p:nvPr>
            <p:ph type="body" sz="quarter" idx="11"/>
          </p:nvPr>
        </p:nvSpPr>
        <p:spPr>
          <a:xfrm>
            <a:off x="584202" y="1902935"/>
            <a:ext cx="7953374" cy="5027704"/>
          </a:xfrm>
        </p:spPr>
        <p:txBody>
          <a:bodyPr>
            <a:normAutofit fontScale="92500" lnSpcReduction="10000"/>
          </a:bodyPr>
          <a:lstStyle/>
          <a:p>
            <a:pPr>
              <a:lnSpc>
                <a:spcPct val="100000"/>
              </a:lnSpc>
            </a:pPr>
            <a:r>
              <a:rPr lang="en-US" sz="1800" b="1" dirty="0">
                <a:solidFill>
                  <a:schemeClr val="tx1"/>
                </a:solidFill>
                <a:latin typeface="Futura Std Book" panose="020B0502020204020303"/>
              </a:rPr>
              <a:t>Clay County Hospital:</a:t>
            </a:r>
          </a:p>
          <a:p>
            <a:pPr marL="857250" lvl="1" indent="-171450">
              <a:lnSpc>
                <a:spcPct val="100000"/>
              </a:lnSpc>
            </a:pPr>
            <a:r>
              <a:rPr lang="en-US" sz="1800" dirty="0">
                <a:latin typeface="Futura Std Book" panose="020B0502020204020303"/>
              </a:rPr>
              <a:t>Our first cohort completed their first year of nursing school and completed the LPN course and are currently working as LPN. </a:t>
            </a:r>
          </a:p>
          <a:p>
            <a:pPr marL="857250" lvl="1" indent="-171450"/>
            <a:r>
              <a:rPr lang="en-US" sz="1800" dirty="0">
                <a:latin typeface="Futura Std Book" panose="020B0502020204020303"/>
              </a:rPr>
              <a:t>The apprentices have great attitudes and are exemplarily employees. By investing in them , they have become “owners” in the organization.</a:t>
            </a:r>
          </a:p>
          <a:p>
            <a:pPr marL="1143000" lvl="1" indent="-171450">
              <a:lnSpc>
                <a:spcPct val="100000"/>
              </a:lnSpc>
            </a:pPr>
            <a:r>
              <a:rPr lang="en-US" sz="1800" dirty="0">
                <a:latin typeface="Futura Std Book" panose="020B0502020204020303"/>
              </a:rPr>
              <a:t>Quotes from first cohort apprentices</a:t>
            </a:r>
            <a:r>
              <a:rPr lang="en-US" sz="1800" b="1" dirty="0">
                <a:latin typeface="Futura Std Book" panose="020B0502020204020303"/>
                <a:ea typeface="Segoe UI Symbol" panose="020B0502040204020203" pitchFamily="34" charset="0"/>
                <a:cs typeface="Open Sans" panose="020B0606030504020204" pitchFamily="34" charset="0"/>
              </a:rPr>
              <a:t>:</a:t>
            </a:r>
          </a:p>
          <a:p>
            <a:pPr marL="1600200" lvl="2" indent="-171450">
              <a:lnSpc>
                <a:spcPct val="100000"/>
              </a:lnSpc>
            </a:pPr>
            <a:r>
              <a:rPr lang="en-US" sz="1800" dirty="0">
                <a:latin typeface="Futura Std Book" panose="020B0502020204020303"/>
              </a:rPr>
              <a:t>“The apprenticeship has been a game-changer for me, helping to reduce the stress of balancing work and study and allowing me to focus on reaching my goal.  Without this opportunity, the journey would have been far more challenging…”</a:t>
            </a:r>
          </a:p>
          <a:p>
            <a:pPr marL="1600200" lvl="2" indent="-171450">
              <a:lnSpc>
                <a:spcPct val="100000"/>
              </a:lnSpc>
            </a:pPr>
            <a:r>
              <a:rPr lang="en-US" sz="1800" dirty="0">
                <a:latin typeface="Futura Std Book" panose="020B0502020204020303"/>
              </a:rPr>
              <a:t>“This program has given me more resources [than] I could ever imagine not only to help me succeed in school, but also become the best nurse I can be”</a:t>
            </a:r>
          </a:p>
          <a:p>
            <a:pPr>
              <a:lnSpc>
                <a:spcPct val="100000"/>
              </a:lnSpc>
            </a:pPr>
            <a:r>
              <a:rPr lang="en-US" sz="1800" b="1" dirty="0">
                <a:solidFill>
                  <a:schemeClr val="tx1"/>
                </a:solidFill>
                <a:latin typeface="Futura Std Book" panose="020B0502020204020303"/>
              </a:rPr>
              <a:t>IECC:</a:t>
            </a:r>
          </a:p>
          <a:p>
            <a:pPr marL="171450" indent="-171450">
              <a:lnSpc>
                <a:spcPct val="100000"/>
              </a:lnSpc>
              <a:buFont typeface="Arial" panose="020B0604020202020204" pitchFamily="34" charset="0"/>
              <a:buChar char="•"/>
            </a:pPr>
            <a:endParaRPr lang="en-US" sz="1800" b="1" dirty="0">
              <a:solidFill>
                <a:schemeClr val="tx1"/>
              </a:solidFill>
              <a:latin typeface="Futura Std Book" panose="020B0502020204020303"/>
            </a:endParaRPr>
          </a:p>
          <a:p>
            <a:pPr marL="857250" lvl="1" indent="-171450">
              <a:lnSpc>
                <a:spcPct val="100000"/>
              </a:lnSpc>
            </a:pPr>
            <a:r>
              <a:rPr lang="en-US" sz="1800" dirty="0">
                <a:latin typeface="Futura Std Book" panose="020B0502020204020303"/>
              </a:rPr>
              <a:t>Students are invested in their education</a:t>
            </a:r>
          </a:p>
          <a:p>
            <a:pPr marL="857250" lvl="1" indent="-171450">
              <a:lnSpc>
                <a:spcPct val="100000"/>
              </a:lnSpc>
            </a:pPr>
            <a:r>
              <a:rPr lang="en-US" sz="1800" dirty="0">
                <a:latin typeface="Futura Std Book" panose="020B0502020204020303"/>
              </a:rPr>
              <a:t>Student perform well in clinical and skills above peers</a:t>
            </a:r>
          </a:p>
          <a:p>
            <a:pPr marL="857250" lvl="1" indent="-171450"/>
            <a:endParaRPr lang="en-US" sz="1600" dirty="0">
              <a:solidFill>
                <a:srgbClr val="4D4D4D"/>
              </a:solidFill>
            </a:endParaRPr>
          </a:p>
        </p:txBody>
      </p:sp>
    </p:spTree>
    <p:extLst>
      <p:ext uri="{BB962C8B-B14F-4D97-AF65-F5344CB8AC3E}">
        <p14:creationId xmlns:p14="http://schemas.microsoft.com/office/powerpoint/2010/main" val="1939586109"/>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53210-5BE5-0490-FFD8-CA9B3444016C}"/>
              </a:ext>
            </a:extLst>
          </p:cNvPr>
          <p:cNvSpPr>
            <a:spLocks noGrp="1"/>
          </p:cNvSpPr>
          <p:nvPr>
            <p:ph type="body" sz="quarter" idx="10"/>
          </p:nvPr>
        </p:nvSpPr>
        <p:spPr>
          <a:xfrm>
            <a:off x="584202" y="1377822"/>
            <a:ext cx="7953374" cy="511013"/>
          </a:xfrm>
        </p:spPr>
        <p:txBody>
          <a:bodyPr/>
          <a:lstStyle/>
          <a:p>
            <a:r>
              <a:rPr lang="en-US" dirty="0"/>
              <a:t>lunch &amp; learn webinar series Dates</a:t>
            </a:r>
          </a:p>
        </p:txBody>
      </p:sp>
      <p:pic>
        <p:nvPicPr>
          <p:cNvPr id="5" name="Picture 4" descr="A screenshot of a computer&#10;&#10;Description automatically generated">
            <a:extLst>
              <a:ext uri="{FF2B5EF4-FFF2-40B4-BE49-F238E27FC236}">
                <a16:creationId xmlns:a16="http://schemas.microsoft.com/office/drawing/2014/main" id="{6DE75708-81B8-FE14-BAF3-710FF114F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2" y="2117690"/>
            <a:ext cx="7800392" cy="3511778"/>
          </a:xfrm>
          <a:prstGeom prst="rect">
            <a:avLst/>
          </a:prstGeom>
        </p:spPr>
      </p:pic>
    </p:spTree>
    <p:extLst>
      <p:ext uri="{BB962C8B-B14F-4D97-AF65-F5344CB8AC3E}">
        <p14:creationId xmlns:p14="http://schemas.microsoft.com/office/powerpoint/2010/main" val="3368013658"/>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64868-2516-5FC9-60AE-FF6F775DA2BD}"/>
              </a:ext>
            </a:extLst>
          </p:cNvPr>
          <p:cNvSpPr>
            <a:spLocks noGrp="1"/>
          </p:cNvSpPr>
          <p:nvPr>
            <p:ph type="body" sz="quarter" idx="10"/>
          </p:nvPr>
        </p:nvSpPr>
        <p:spPr/>
        <p:txBody>
          <a:bodyPr/>
          <a:lstStyle/>
          <a:p>
            <a:r>
              <a:rPr lang="en-US" dirty="0">
                <a:solidFill>
                  <a:srgbClr val="1C498B"/>
                </a:solidFill>
              </a:rPr>
              <a:t>year two Update</a:t>
            </a:r>
          </a:p>
        </p:txBody>
      </p:sp>
      <p:sp>
        <p:nvSpPr>
          <p:cNvPr id="3" name="Text Placeholder 2">
            <a:extLst>
              <a:ext uri="{FF2B5EF4-FFF2-40B4-BE49-F238E27FC236}">
                <a16:creationId xmlns:a16="http://schemas.microsoft.com/office/drawing/2014/main" id="{B029A732-D1D6-EC23-D662-5CE564F70D7D}"/>
              </a:ext>
            </a:extLst>
          </p:cNvPr>
          <p:cNvSpPr>
            <a:spLocks noGrp="1"/>
          </p:cNvSpPr>
          <p:nvPr>
            <p:ph type="body" sz="quarter" idx="11"/>
          </p:nvPr>
        </p:nvSpPr>
        <p:spPr>
          <a:xfrm>
            <a:off x="584202" y="1902935"/>
            <a:ext cx="7953374" cy="4788422"/>
          </a:xfrm>
        </p:spPr>
        <p:txBody>
          <a:bodyPr>
            <a:normAutofit/>
          </a:bodyPr>
          <a:lstStyle/>
          <a:p>
            <a:pPr>
              <a:lnSpc>
                <a:spcPct val="100000"/>
              </a:lnSpc>
            </a:pPr>
            <a:r>
              <a:rPr lang="en-US" sz="1800" b="1" dirty="0">
                <a:solidFill>
                  <a:schemeClr val="tx1"/>
                </a:solidFill>
                <a:latin typeface="Futura Std Book" panose="020B0502020204020303"/>
              </a:rPr>
              <a:t>Clay County Hospital:</a:t>
            </a:r>
          </a:p>
          <a:p>
            <a:pPr marL="857250" lvl="1" indent="-171450">
              <a:lnSpc>
                <a:spcPct val="100000"/>
              </a:lnSpc>
            </a:pPr>
            <a:r>
              <a:rPr lang="en-US" sz="1800" dirty="0">
                <a:latin typeface="Futura Std Book" panose="020B0502020204020303"/>
              </a:rPr>
              <a:t>Our first cohort  are in their second year of nursing school, working as LPN. This has helped fill holes in nursing openings at the hospital. </a:t>
            </a:r>
          </a:p>
          <a:p>
            <a:pPr marL="857250" lvl="1" indent="-171450"/>
            <a:r>
              <a:rPr lang="en-US" sz="1800" dirty="0">
                <a:latin typeface="Futura Std Book" panose="020B0502020204020303"/>
              </a:rPr>
              <a:t>The second cohort has is in their first year of nursing school.  Working as CNAs at the hospital. </a:t>
            </a:r>
          </a:p>
          <a:p>
            <a:pPr marL="857250" lvl="1" indent="-171450"/>
            <a:r>
              <a:rPr lang="en-US" sz="1800" dirty="0">
                <a:latin typeface="Futura Std Book" panose="020B0502020204020303"/>
              </a:rPr>
              <a:t>This has improved our staffing by 2 part time LPNs and 2 part time CNAs</a:t>
            </a:r>
          </a:p>
          <a:p>
            <a:pPr marL="857250" lvl="1" indent="-171450"/>
            <a:r>
              <a:rPr lang="en-US" sz="1800" dirty="0">
                <a:latin typeface="Futura Std Book" panose="020B0502020204020303"/>
              </a:rPr>
              <a:t>The apprentices are reliable and accountable employees who show up for work and do their very best and provide quality compassionate care to our patients.</a:t>
            </a:r>
          </a:p>
          <a:p>
            <a:pPr>
              <a:lnSpc>
                <a:spcPct val="100000"/>
              </a:lnSpc>
            </a:pPr>
            <a:r>
              <a:rPr lang="en-US" sz="1800" b="1" dirty="0">
                <a:solidFill>
                  <a:schemeClr val="tx1"/>
                </a:solidFill>
                <a:latin typeface="Futura Std Book" panose="020B0502020204020303"/>
              </a:rPr>
              <a:t>IECC:</a:t>
            </a:r>
          </a:p>
          <a:p>
            <a:pPr marL="857250" lvl="1" indent="-171450">
              <a:lnSpc>
                <a:spcPct val="100000"/>
              </a:lnSpc>
            </a:pPr>
            <a:r>
              <a:rPr lang="en-US" sz="1800" dirty="0">
                <a:latin typeface="Futura Std Book" panose="020B0502020204020303"/>
              </a:rPr>
              <a:t>Students are accountable peers</a:t>
            </a:r>
          </a:p>
          <a:p>
            <a:pPr marL="857250" lvl="1" indent="-171450">
              <a:lnSpc>
                <a:spcPct val="100000"/>
              </a:lnSpc>
            </a:pPr>
            <a:r>
              <a:rPr lang="en-US" sz="1800" dirty="0">
                <a:latin typeface="Futura Std Book" panose="020B0502020204020303"/>
              </a:rPr>
              <a:t>Remain invested in schooling</a:t>
            </a:r>
          </a:p>
          <a:p>
            <a:pPr marL="857250" lvl="1" indent="-171450">
              <a:lnSpc>
                <a:spcPct val="100000"/>
              </a:lnSpc>
            </a:pPr>
            <a:r>
              <a:rPr lang="en-US" sz="1800" dirty="0">
                <a:latin typeface="Futura Std Book" panose="020B0502020204020303"/>
              </a:rPr>
              <a:t>Interest during admission process</a:t>
            </a:r>
          </a:p>
          <a:p>
            <a:pPr marL="857250" lvl="1" indent="-171450"/>
            <a:endParaRPr lang="en-US" sz="1600" dirty="0">
              <a:solidFill>
                <a:srgbClr val="4D4D4D"/>
              </a:solidFill>
            </a:endParaRPr>
          </a:p>
          <a:p>
            <a:endParaRPr lang="en-US" dirty="0"/>
          </a:p>
        </p:txBody>
      </p:sp>
    </p:spTree>
    <p:extLst>
      <p:ext uri="{BB962C8B-B14F-4D97-AF65-F5344CB8AC3E}">
        <p14:creationId xmlns:p14="http://schemas.microsoft.com/office/powerpoint/2010/main" val="971579922"/>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557AE-6E74-CDCD-9389-87C2EAF0F950}"/>
              </a:ext>
            </a:extLst>
          </p:cNvPr>
          <p:cNvSpPr>
            <a:spLocks noGrp="1"/>
          </p:cNvSpPr>
          <p:nvPr>
            <p:ph type="body" sz="quarter" idx="10"/>
          </p:nvPr>
        </p:nvSpPr>
        <p:spPr/>
        <p:txBody>
          <a:bodyPr/>
          <a:lstStyle/>
          <a:p>
            <a:r>
              <a:rPr lang="en-US" dirty="0">
                <a:solidFill>
                  <a:srgbClr val="1C498B"/>
                </a:solidFill>
              </a:rPr>
              <a:t>Plans for the future</a:t>
            </a:r>
          </a:p>
        </p:txBody>
      </p:sp>
      <p:sp>
        <p:nvSpPr>
          <p:cNvPr id="3" name="Text Placeholder 2">
            <a:extLst>
              <a:ext uri="{FF2B5EF4-FFF2-40B4-BE49-F238E27FC236}">
                <a16:creationId xmlns:a16="http://schemas.microsoft.com/office/drawing/2014/main" id="{F6E0ED50-D253-225F-B336-F34657337A1F}"/>
              </a:ext>
            </a:extLst>
          </p:cNvPr>
          <p:cNvSpPr>
            <a:spLocks noGrp="1"/>
          </p:cNvSpPr>
          <p:nvPr>
            <p:ph type="body" sz="quarter" idx="11"/>
          </p:nvPr>
        </p:nvSpPr>
        <p:spPr>
          <a:xfrm>
            <a:off x="584202" y="1902935"/>
            <a:ext cx="7953374" cy="4762785"/>
          </a:xfrm>
        </p:spPr>
        <p:txBody>
          <a:bodyPr/>
          <a:lstStyle/>
          <a:p>
            <a:pPr>
              <a:lnSpc>
                <a:spcPct val="100000"/>
              </a:lnSpc>
            </a:pPr>
            <a:r>
              <a:rPr lang="en-US" sz="1600" b="1" dirty="0">
                <a:solidFill>
                  <a:schemeClr val="tx1"/>
                </a:solidFill>
                <a:latin typeface="Futura Std Book" panose="020B0502020204020303"/>
              </a:rPr>
              <a:t>Clay County Hospital:</a:t>
            </a:r>
          </a:p>
          <a:p>
            <a:pPr marL="857250" lvl="1" indent="-171450">
              <a:lnSpc>
                <a:spcPct val="100000"/>
              </a:lnSpc>
            </a:pPr>
            <a:r>
              <a:rPr lang="en-US" sz="1600" dirty="0">
                <a:latin typeface="Futura Std Book" panose="020B0502020204020303"/>
              </a:rPr>
              <a:t>The hospital plans to continue with the RN apprenticeship program by bringing on 2 apprentices every year while there is a need for nursing staff. </a:t>
            </a:r>
          </a:p>
          <a:p>
            <a:pPr marL="857250" lvl="1" indent="-171450"/>
            <a:r>
              <a:rPr lang="en-US" sz="1600" dirty="0">
                <a:latin typeface="Futura Std Book" panose="020B0502020204020303"/>
              </a:rPr>
              <a:t>Year 3 will result even more improved staffing:</a:t>
            </a:r>
          </a:p>
          <a:p>
            <a:pPr marL="1314450" lvl="2" indent="-171450"/>
            <a:r>
              <a:rPr lang="en-US" sz="1600" dirty="0">
                <a:latin typeface="Futura Std Book" panose="020B0502020204020303"/>
              </a:rPr>
              <a:t>2 full time RNs, 2 part time LPNs, 2 part time CNAs</a:t>
            </a:r>
          </a:p>
          <a:p>
            <a:pPr marL="857250" lvl="1" indent="-171450"/>
            <a:r>
              <a:rPr lang="en-US" sz="1600" dirty="0">
                <a:latin typeface="Futura Std Book" panose="020B0502020204020303"/>
              </a:rPr>
              <a:t>Year 4 staffing :</a:t>
            </a:r>
          </a:p>
          <a:p>
            <a:pPr marL="1314450" lvl="2" indent="-171450"/>
            <a:r>
              <a:rPr lang="en-US" sz="1600" dirty="0">
                <a:latin typeface="Futura Std Book" panose="020B0502020204020303"/>
              </a:rPr>
              <a:t>4 full time RNs, 2 part time LPNs, 2 part time CNAs</a:t>
            </a:r>
          </a:p>
          <a:p>
            <a:pPr marL="857250" lvl="1" indent="-171450"/>
            <a:r>
              <a:rPr lang="en-US" sz="1600" dirty="0">
                <a:latin typeface="Futura Std Book" panose="020B0502020204020303"/>
              </a:rPr>
              <a:t>The idea behind the program is that the apprentices will choose to stay on as full-time employees after completing the apprenticeship program. </a:t>
            </a:r>
          </a:p>
          <a:p>
            <a:pPr>
              <a:lnSpc>
                <a:spcPct val="100000"/>
              </a:lnSpc>
            </a:pPr>
            <a:r>
              <a:rPr lang="en-US" sz="1600" b="1" dirty="0">
                <a:solidFill>
                  <a:schemeClr val="tx1"/>
                </a:solidFill>
                <a:latin typeface="Futura Std Book" panose="020B0502020204020303"/>
              </a:rPr>
              <a:t>IECC:</a:t>
            </a:r>
          </a:p>
          <a:p>
            <a:pPr marL="857250" lvl="1" indent="-171450"/>
            <a:r>
              <a:rPr lang="en-US" sz="1600" dirty="0">
                <a:latin typeface="Futura Std Book" panose="020B0502020204020303"/>
              </a:rPr>
              <a:t>Anticipate the Apprenticeship will increase interest in the Nursing Program</a:t>
            </a:r>
          </a:p>
          <a:p>
            <a:pPr marL="857250" lvl="1" indent="-171450"/>
            <a:r>
              <a:rPr lang="en-US" sz="1600" dirty="0">
                <a:latin typeface="Futura Std Book" panose="020B0502020204020303"/>
              </a:rPr>
              <a:t>Stronger students can assist in retention and pass rates</a:t>
            </a:r>
          </a:p>
          <a:p>
            <a:endParaRPr lang="en-US" sz="1600" dirty="0">
              <a:latin typeface="Futura Std Book" panose="020B0502020204020303"/>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829685893"/>
      </p:ext>
    </p:extLst>
  </p:cSld>
  <p:clrMapOvr>
    <a:masterClrMapping/>
  </p:clrMapOvr>
  <p:transition spd="slow" advClick="0"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4DB46-8012-4F12-1948-B322EA04CB2A}"/>
              </a:ext>
            </a:extLst>
          </p:cNvPr>
          <p:cNvSpPr>
            <a:spLocks noGrp="1"/>
          </p:cNvSpPr>
          <p:nvPr>
            <p:ph type="body" sz="quarter" idx="10"/>
          </p:nvPr>
        </p:nvSpPr>
        <p:spPr/>
        <p:txBody>
          <a:bodyPr/>
          <a:lstStyle/>
          <a:p>
            <a:r>
              <a:rPr lang="en-US" dirty="0">
                <a:solidFill>
                  <a:srgbClr val="1C498B"/>
                </a:solidFill>
              </a:rPr>
              <a:t>Lessons learned</a:t>
            </a:r>
          </a:p>
        </p:txBody>
      </p:sp>
      <p:sp>
        <p:nvSpPr>
          <p:cNvPr id="3" name="Text Placeholder 2">
            <a:extLst>
              <a:ext uri="{FF2B5EF4-FFF2-40B4-BE49-F238E27FC236}">
                <a16:creationId xmlns:a16="http://schemas.microsoft.com/office/drawing/2014/main" id="{A88240A0-8CAF-4DB8-3C64-3F603C4C5379}"/>
              </a:ext>
            </a:extLst>
          </p:cNvPr>
          <p:cNvSpPr>
            <a:spLocks noGrp="1"/>
          </p:cNvSpPr>
          <p:nvPr>
            <p:ph type="body" sz="quarter" idx="11"/>
          </p:nvPr>
        </p:nvSpPr>
        <p:spPr>
          <a:xfrm>
            <a:off x="584202" y="1887764"/>
            <a:ext cx="7953374" cy="4623871"/>
          </a:xfrm>
        </p:spPr>
        <p:txBody>
          <a:bodyPr/>
          <a:lstStyle/>
          <a:p>
            <a:pPr>
              <a:lnSpc>
                <a:spcPct val="100000"/>
              </a:lnSpc>
            </a:pPr>
            <a:r>
              <a:rPr lang="en-US" sz="1600" b="1" dirty="0">
                <a:solidFill>
                  <a:schemeClr val="tx1"/>
                </a:solidFill>
                <a:latin typeface="Futura Std Book" panose="020B0502020204020303"/>
              </a:rPr>
              <a:t>Clay County Hospital:</a:t>
            </a:r>
          </a:p>
          <a:p>
            <a:pPr marL="857250" lvl="1" indent="-171450">
              <a:lnSpc>
                <a:spcPct val="100000"/>
              </a:lnSpc>
            </a:pPr>
            <a:r>
              <a:rPr lang="en-US" sz="1600" dirty="0">
                <a:latin typeface="Futura Std Book" panose="020B0502020204020303"/>
              </a:rPr>
              <a:t>Develop clear lines of communication between departments involved</a:t>
            </a:r>
          </a:p>
          <a:p>
            <a:pPr marL="1314450" lvl="2" indent="-171450">
              <a:lnSpc>
                <a:spcPct val="100000"/>
              </a:lnSpc>
            </a:pPr>
            <a:r>
              <a:rPr lang="en-US" sz="1600" dirty="0">
                <a:latin typeface="Futura Std Book" panose="020B0502020204020303"/>
              </a:rPr>
              <a:t>Our program is set up as a Medical surgical nursing program, but education also oversees the program</a:t>
            </a:r>
          </a:p>
          <a:p>
            <a:pPr marL="1314450" lvl="2" indent="-171450">
              <a:lnSpc>
                <a:spcPct val="100000"/>
              </a:lnSpc>
            </a:pPr>
            <a:r>
              <a:rPr lang="en-US" sz="1600" dirty="0">
                <a:latin typeface="Futura Std Book" panose="020B0502020204020303"/>
              </a:rPr>
              <a:t>Define internal roles: </a:t>
            </a:r>
          </a:p>
          <a:p>
            <a:pPr marL="1771650" lvl="3" indent="-171450">
              <a:lnSpc>
                <a:spcPct val="100000"/>
              </a:lnSpc>
            </a:pPr>
            <a:r>
              <a:rPr lang="en-US" sz="1600" dirty="0">
                <a:latin typeface="Futura Std Book" panose="020B0502020204020303"/>
              </a:rPr>
              <a:t>who will complete administrative task such as payroll, hour monitoring, ensuring mentor check-in, etc.</a:t>
            </a:r>
          </a:p>
          <a:p>
            <a:pPr marL="1314450" lvl="2" indent="-171450"/>
            <a:r>
              <a:rPr lang="en-US" sz="1600" dirty="0">
                <a:latin typeface="Futura Std Book" panose="020B0502020204020303"/>
              </a:rPr>
              <a:t>Ensure that you find resources in your area that can help support and bolster the program</a:t>
            </a:r>
          </a:p>
          <a:p>
            <a:pPr marL="857250" lvl="1" indent="-171450"/>
            <a:r>
              <a:rPr lang="en-US" sz="1600" dirty="0">
                <a:latin typeface="Futura Std Book" panose="020B0502020204020303"/>
              </a:rPr>
              <a:t>Be a continual beacon of support for your apprentices and check in to see if their needs have changed</a:t>
            </a:r>
          </a:p>
          <a:p>
            <a:pPr marL="1314450" lvl="2" indent="-171450"/>
            <a:r>
              <a:rPr lang="en-US" sz="1600" dirty="0">
                <a:latin typeface="Futura Std Book" panose="020B0502020204020303"/>
              </a:rPr>
              <a:t>Ex: Additional study help, additional time to study, and accommodating shifts</a:t>
            </a:r>
          </a:p>
          <a:p>
            <a:pPr>
              <a:lnSpc>
                <a:spcPct val="100000"/>
              </a:lnSpc>
            </a:pPr>
            <a:r>
              <a:rPr lang="en-US" sz="1600" b="1" dirty="0">
                <a:solidFill>
                  <a:schemeClr val="tx1"/>
                </a:solidFill>
                <a:latin typeface="Futura Std Book" panose="020B0502020204020303"/>
              </a:rPr>
              <a:t>IECC:</a:t>
            </a:r>
          </a:p>
          <a:p>
            <a:pPr marL="857250" lvl="1" indent="-171450"/>
            <a:r>
              <a:rPr lang="en-US" sz="1600" dirty="0">
                <a:latin typeface="Futura Std Book" panose="020B0502020204020303"/>
              </a:rPr>
              <a:t>Marketing the program</a:t>
            </a:r>
          </a:p>
          <a:p>
            <a:pPr marL="857250" lvl="1" indent="-171450"/>
            <a:r>
              <a:rPr lang="en-US" sz="1600" dirty="0">
                <a:latin typeface="Futura Std Book" panose="020B0502020204020303"/>
              </a:rPr>
              <a:t>Taking the leap</a:t>
            </a:r>
          </a:p>
          <a:p>
            <a:endParaRPr lang="en-US" dirty="0"/>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48468623"/>
      </p:ext>
    </p:extLst>
  </p:cSld>
  <p:clrMapOvr>
    <a:masterClrMapping/>
  </p:clrMapOvr>
  <p:transition spd="slow" advClick="0"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2702560"/>
            <a:ext cx="8610294" cy="3749040"/>
          </a:xfrm>
        </p:spPr>
        <p:txBody>
          <a:bodyPr>
            <a:noAutofit/>
          </a:bodyPr>
          <a:lstStyle/>
          <a:p>
            <a:pPr marL="457200" marR="0" lvl="1" indent="0">
              <a:lnSpc>
                <a:spcPct val="100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Kamy Vail </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3"/>
              </a:rPr>
              <a:t>kamy.vail@claycountyhospital.org</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Alani Frederick </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4"/>
              </a:rPr>
              <a:t>Fredericka@iecc.edu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Jennifer Foil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5"/>
              </a:rPr>
              <a:t>jfoil</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5"/>
              </a:rPr>
              <a:t>@niu.edu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0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Jordan Johnson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6"/>
              </a:rPr>
              <a:t>jtjohns@ilstu.edu</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 </a:t>
            </a:r>
            <a:endParaRPr lang="en-US" dirty="0">
              <a:effectLst/>
              <a:latin typeface="Futura Std Book" panose="020B0502020204020303"/>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63751"/>
            <a:ext cx="7953374" cy="511013"/>
          </a:xfrm>
        </p:spPr>
        <p:txBody>
          <a:bodyPr lIns="0" tIns="0" rIns="0" bIns="0" anchor="t"/>
          <a:lstStyle/>
          <a:p>
            <a:r>
              <a:rPr lang="en-US" dirty="0">
                <a:solidFill>
                  <a:schemeClr val="tx2"/>
                </a:solidFill>
                <a:latin typeface="Futura Std Heavy"/>
                <a:ea typeface="Segoe UI Symbol"/>
                <a:cs typeface="+mn-cs"/>
              </a:rPr>
              <a:t>About the presenter: Kamy Vail, RN BSN</a:t>
            </a:r>
            <a:endParaRPr lang="en-US" dirty="0">
              <a:solidFill>
                <a:schemeClr val="tx2"/>
              </a:solidFill>
              <a:cs typeface="+mn-cs"/>
            </a:endParaRP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309650"/>
            <a:ext cx="5242667" cy="5139226"/>
          </a:xfrm>
        </p:spPr>
        <p:txBody>
          <a:bodyPr lIns="0" tIns="0" rIns="0" bIns="0" anchor="t">
            <a:noAutofit/>
          </a:bodyPr>
          <a:lstStyle/>
          <a:p>
            <a:pPr>
              <a:lnSpc>
                <a:spcPct val="100000"/>
              </a:lnSpc>
            </a:pPr>
            <a:r>
              <a:rPr lang="en-US" sz="1300" dirty="0">
                <a:latin typeface="Futura Std Book"/>
                <a:ea typeface="Segoe UI Symbol"/>
                <a:cs typeface="Open Sans"/>
              </a:rPr>
              <a:t>Kamy Vail is an esteemed Clinical Nurse Educator at Clay County Hospital, bringing a wealth of knowledge and experience to her role. A graduate of MacMurray College, Kamy earned her Bachelor of Science in Nursing (BSN) in 2007 and has since dedicated 17 years to the nursing profession. For the past seven years, Kamy has been an integral part of Clay County Hospital, where she oversees all employee education, ensuring that staff members are well-equipped with the latest healthcare practices and knowledge.</a:t>
            </a:r>
            <a:endParaRPr lang="en-US" sz="1300" dirty="0"/>
          </a:p>
          <a:p>
            <a:pPr>
              <a:lnSpc>
                <a:spcPct val="100000"/>
              </a:lnSpc>
            </a:pPr>
            <a:endParaRPr lang="en-US" sz="1300" dirty="0">
              <a:latin typeface="Futura Std Book"/>
              <a:ea typeface="Segoe UI Symbol"/>
              <a:cs typeface="Open Sans"/>
            </a:endParaRPr>
          </a:p>
          <a:p>
            <a:pPr>
              <a:lnSpc>
                <a:spcPct val="100000"/>
              </a:lnSpc>
            </a:pPr>
            <a:r>
              <a:rPr lang="en-US" sz="1300" dirty="0">
                <a:latin typeface="Futura Std Book"/>
                <a:ea typeface="Segoe UI Symbol"/>
                <a:cs typeface="Open Sans"/>
              </a:rPr>
              <a:t>In addition to her primary responsibilities, Kamy plays a vital role in the local community by teaching health occupations at Clay County High Schools, nurturing the next generation of healthcare professionals. Her expertise extends to the Diabetes Education Department, where she assists in data collection and quality improvement of the program and assisting with educating patients on effective diabetes management. Kamy also serves as the wound care consulting nurse, providing specialized care and guidance in the treatment of complex wounds.</a:t>
            </a:r>
            <a:endParaRPr lang="en-US" sz="1300" dirty="0"/>
          </a:p>
          <a:p>
            <a:pPr>
              <a:lnSpc>
                <a:spcPct val="100000"/>
              </a:lnSpc>
            </a:pPr>
            <a:endParaRPr lang="en-US" sz="1300" dirty="0">
              <a:latin typeface="Futura Std Book"/>
              <a:ea typeface="Segoe UI Symbol"/>
              <a:cs typeface="Open Sans"/>
            </a:endParaRPr>
          </a:p>
          <a:p>
            <a:pPr>
              <a:lnSpc>
                <a:spcPct val="100000"/>
              </a:lnSpc>
            </a:pPr>
            <a:r>
              <a:rPr lang="en-US" sz="1300" dirty="0">
                <a:latin typeface="Futura Std Book"/>
                <a:ea typeface="Segoe UI Symbol"/>
                <a:cs typeface="Open Sans"/>
              </a:rPr>
              <a:t>Moreover, Kamy oversees the Nursing Apprenticeship program at the hospital, fostering a supportive learning environment for aspiring nurses to gain hands-on experience under her expert mentorship. Her dedication to education and patient care highlights her commitment to advancing healthcare standards and improving patient outcomes. </a:t>
            </a:r>
            <a:endParaRPr lang="en-US" sz="1300" dirty="0"/>
          </a:p>
        </p:txBody>
      </p:sp>
      <p:sp>
        <p:nvSpPr>
          <p:cNvPr id="10" name="TextBox 9">
            <a:extLst>
              <a:ext uri="{FF2B5EF4-FFF2-40B4-BE49-F238E27FC236}">
                <a16:creationId xmlns:a16="http://schemas.microsoft.com/office/drawing/2014/main" id="{BCE03003-3491-2BAB-96E5-D217534C4A62}"/>
              </a:ext>
            </a:extLst>
          </p:cNvPr>
          <p:cNvSpPr txBox="1"/>
          <p:nvPr/>
        </p:nvSpPr>
        <p:spPr>
          <a:xfrm>
            <a:off x="5844849" y="5077839"/>
            <a:ext cx="2912475" cy="769441"/>
          </a:xfrm>
          <a:prstGeom prst="rect">
            <a:avLst/>
          </a:prstGeom>
          <a:noFill/>
        </p:spPr>
        <p:txBody>
          <a:bodyPr wrap="square" lIns="91440" tIns="45720" rIns="91440" bIns="45720" rtlCol="0" anchor="t">
            <a:spAutoFit/>
          </a:bodyPr>
          <a:lstStyle/>
          <a:p>
            <a:r>
              <a:rPr lang="en-US" sz="1600" dirty="0">
                <a:latin typeface="Futura Std Book" panose="020B0502020204020303"/>
              </a:rPr>
              <a:t>Email: </a:t>
            </a:r>
            <a:r>
              <a:rPr lang="en-US" sz="1400" dirty="0">
                <a:latin typeface="Futura Std Book" panose="020B0502020204020303"/>
              </a:rPr>
              <a:t>kamy.vail@claycountyhospital.org</a:t>
            </a:r>
            <a:endParaRPr lang="en-US" sz="1400" dirty="0"/>
          </a:p>
        </p:txBody>
      </p:sp>
      <p:sp>
        <p:nvSpPr>
          <p:cNvPr id="3" name="Rectangle 2">
            <a:extLst>
              <a:ext uri="{FF2B5EF4-FFF2-40B4-BE49-F238E27FC236}">
                <a16:creationId xmlns:a16="http://schemas.microsoft.com/office/drawing/2014/main" id="{991BCE11-CE67-D69B-0D1A-C0A69BA414B3}"/>
              </a:ext>
            </a:extLst>
          </p:cNvPr>
          <p:cNvSpPr/>
          <p:nvPr/>
        </p:nvSpPr>
        <p:spPr>
          <a:xfrm>
            <a:off x="5844849" y="1980335"/>
            <a:ext cx="2910045" cy="27764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hat&#10;&#10;Description automatically generated">
            <a:extLst>
              <a:ext uri="{FF2B5EF4-FFF2-40B4-BE49-F238E27FC236}">
                <a16:creationId xmlns:a16="http://schemas.microsoft.com/office/drawing/2014/main" id="{3829F93B-A890-EF50-D297-D1B3198EA97B}"/>
              </a:ext>
            </a:extLst>
          </p:cNvPr>
          <p:cNvPicPr>
            <a:picLocks noChangeAspect="1"/>
          </p:cNvPicPr>
          <p:nvPr/>
        </p:nvPicPr>
        <p:blipFill>
          <a:blip r:embed="rId3"/>
          <a:stretch>
            <a:fillRect/>
          </a:stretch>
        </p:blipFill>
        <p:spPr>
          <a:xfrm>
            <a:off x="5847531" y="1985608"/>
            <a:ext cx="2908890" cy="2773429"/>
          </a:xfrm>
          <a:prstGeom prst="rect">
            <a:avLst/>
          </a:prstGeom>
        </p:spPr>
      </p:pic>
    </p:spTree>
    <p:extLst>
      <p:ext uri="{BB962C8B-B14F-4D97-AF65-F5344CB8AC3E}">
        <p14:creationId xmlns:p14="http://schemas.microsoft.com/office/powerpoint/2010/main" val="3322938265"/>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About the presenter:</a:t>
            </a:r>
          </a:p>
          <a:p>
            <a:r>
              <a:rPr lang="en-US" sz="3200" dirty="0">
                <a:solidFill>
                  <a:schemeClr val="tx2"/>
                </a:solidFill>
                <a:cs typeface="+mn-cs"/>
              </a:rPr>
              <a:t>Alani Frederick, DNP, RN, PCCN, CNE</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5"/>
            <a:ext cx="5242667" cy="4449649"/>
          </a:xfrm>
        </p:spPr>
        <p:txBody>
          <a:bodyPr>
            <a:normAutofit fontScale="77500" lnSpcReduction="20000"/>
          </a:bodyPr>
          <a:lstStyle/>
          <a:p>
            <a:pPr>
              <a:lnSpc>
                <a:spcPct val="100000"/>
              </a:lnSpc>
            </a:pPr>
            <a:r>
              <a:rPr lang="en-US" sz="2400" dirty="0"/>
              <a:t>Dr. Alani Frederick serves as the Dean of Health Professions for Illinois Eastern Community Colleges, overseeing the education of over 150 Nursing students annually, along with several other Allied Health programs. </a:t>
            </a:r>
          </a:p>
          <a:p>
            <a:pPr>
              <a:lnSpc>
                <a:spcPct val="100000"/>
              </a:lnSpc>
            </a:pPr>
            <a:endParaRPr lang="en-US" sz="2400" dirty="0"/>
          </a:p>
          <a:p>
            <a:pPr>
              <a:lnSpc>
                <a:spcPct val="100000"/>
              </a:lnSpc>
            </a:pPr>
            <a:r>
              <a:rPr lang="en-US" sz="2400" dirty="0"/>
              <a:t>She earned her Doctorate in Nursing from Northern Kentucky University and holds specialty certifications in Progressive Care Nursing and Nursing Education. </a:t>
            </a:r>
          </a:p>
          <a:p>
            <a:pPr>
              <a:lnSpc>
                <a:spcPct val="100000"/>
              </a:lnSpc>
            </a:pPr>
            <a:endParaRPr lang="en-US" sz="2400" dirty="0"/>
          </a:p>
          <a:p>
            <a:pPr>
              <a:lnSpc>
                <a:spcPct val="100000"/>
              </a:lnSpc>
            </a:pPr>
            <a:r>
              <a:rPr lang="en-US" sz="2400" dirty="0"/>
              <a:t>With experience in both hospital education and academia, Dr. Frederick has been a dedicated leader at IECC for the past three years. She continues to practice as an ER Nurse and believes that contributing to the growth of future healthcare professionals is both an honor and a privilege.</a:t>
            </a:r>
          </a:p>
        </p:txBody>
      </p:sp>
      <p:sp>
        <p:nvSpPr>
          <p:cNvPr id="10" name="TextBox 9">
            <a:extLst>
              <a:ext uri="{FF2B5EF4-FFF2-40B4-BE49-F238E27FC236}">
                <a16:creationId xmlns:a16="http://schemas.microsoft.com/office/drawing/2014/main" id="{BCE03003-3491-2BAB-96E5-D217534C4A62}"/>
              </a:ext>
            </a:extLst>
          </p:cNvPr>
          <p:cNvSpPr txBox="1"/>
          <p:nvPr/>
        </p:nvSpPr>
        <p:spPr>
          <a:xfrm>
            <a:off x="5844849" y="5077839"/>
            <a:ext cx="2685765" cy="584775"/>
          </a:xfrm>
          <a:prstGeom prst="rect">
            <a:avLst/>
          </a:prstGeom>
          <a:noFill/>
        </p:spPr>
        <p:txBody>
          <a:bodyPr wrap="square" rtlCol="0">
            <a:spAutoFit/>
          </a:bodyPr>
          <a:lstStyle/>
          <a:p>
            <a:r>
              <a:rPr lang="en-US" sz="1600" dirty="0">
                <a:latin typeface="Futura Std Book" panose="020B0502020204020303"/>
              </a:rPr>
              <a:t>Email: Fredericka@iecc.edu</a:t>
            </a:r>
            <a:endParaRPr lang="en-US" dirty="0"/>
          </a:p>
        </p:txBody>
      </p:sp>
      <p:pic>
        <p:nvPicPr>
          <p:cNvPr id="5" name="Picture 4" descr="A person with red hair wearing a blue suit&#10;&#10;Description automatically generated">
            <a:extLst>
              <a:ext uri="{FF2B5EF4-FFF2-40B4-BE49-F238E27FC236}">
                <a16:creationId xmlns:a16="http://schemas.microsoft.com/office/drawing/2014/main" id="{2D444CEF-0952-5237-AB61-ABB7B8315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849" y="1980335"/>
            <a:ext cx="2685765" cy="2685765"/>
          </a:xfrm>
          <a:prstGeom prst="rect">
            <a:avLst/>
          </a:prstGeom>
        </p:spPr>
      </p:pic>
    </p:spTree>
    <p:extLst>
      <p:ext uri="{BB962C8B-B14F-4D97-AF65-F5344CB8AC3E}">
        <p14:creationId xmlns:p14="http://schemas.microsoft.com/office/powerpoint/2010/main" val="192981133"/>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714287" y="2251512"/>
            <a:ext cx="3715425" cy="1737215"/>
          </a:xfrm>
        </p:spPr>
        <p:txBody>
          <a:bodyPr/>
          <a:lstStyle/>
          <a:p>
            <a:pPr algn="ctr"/>
            <a:r>
              <a:rPr lang="en-US" sz="5400" dirty="0">
                <a:solidFill>
                  <a:schemeClr val="tx2"/>
                </a:solidFill>
                <a:cs typeface="+mn-cs"/>
              </a:rPr>
              <a:t>Time for a </a:t>
            </a:r>
          </a:p>
          <a:p>
            <a:pPr algn="ctr"/>
            <a:r>
              <a:rPr lang="en-US" sz="5400" dirty="0">
                <a:solidFill>
                  <a:schemeClr val="tx2"/>
                </a:solidFill>
                <a:cs typeface="+mn-cs"/>
              </a:rPr>
              <a:t>brief poll </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endParaRPr lang="en-US" dirty="0"/>
          </a:p>
        </p:txBody>
      </p:sp>
      <p:pic>
        <p:nvPicPr>
          <p:cNvPr id="7" name="Graphic 6" descr="Bar chart with solid fill">
            <a:extLst>
              <a:ext uri="{FF2B5EF4-FFF2-40B4-BE49-F238E27FC236}">
                <a16:creationId xmlns:a16="http://schemas.microsoft.com/office/drawing/2014/main" id="{51A37374-1C71-FAFA-C6B4-6DD787BF8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82" y="3988727"/>
            <a:ext cx="2209833" cy="2209833"/>
          </a:xfrm>
          <a:prstGeom prst="rect">
            <a:avLst/>
          </a:prstGeom>
        </p:spPr>
      </p:pic>
    </p:spTree>
    <p:extLst>
      <p:ext uri="{BB962C8B-B14F-4D97-AF65-F5344CB8AC3E}">
        <p14:creationId xmlns:p14="http://schemas.microsoft.com/office/powerpoint/2010/main" val="3694210372"/>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Our 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1208" y="936592"/>
            <a:ext cx="6742712" cy="511013"/>
          </a:xfrm>
        </p:spPr>
        <p:txBody>
          <a:bodyPr/>
          <a:lstStyle/>
          <a:p>
            <a:r>
              <a:rPr lang="en-US" sz="2800" dirty="0">
                <a:solidFill>
                  <a:schemeClr val="tx2"/>
                </a:solidFill>
                <a:cs typeface="+mn-cs"/>
              </a:rPr>
              <a:t>Learning Objectives</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491208" y="2070625"/>
            <a:ext cx="8154028" cy="4141249"/>
          </a:xfrm>
        </p:spPr>
        <p:txBody>
          <a:bodyPr lIns="0" tIns="0" rIns="0" bIns="0" anchor="t">
            <a:noAutofit/>
          </a:bodyPr>
          <a:lstStyle/>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a:cs typeface="Open Sans"/>
              </a:rPr>
              <a:t>Explain the rationale, planning and collaborative efforts behind establishing the RN Apprenticeship Program</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a:cs typeface="Open Sans"/>
              </a:rPr>
              <a:t>Provide an overview of how the Clay County RN Apprenticeship is structured and launched</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a:cs typeface="Open Sans"/>
              </a:rPr>
              <a:t>Discuss the current status and impact of the RN Apprenticeship Program progress</a:t>
            </a:r>
          </a:p>
          <a:p>
            <a:pPr>
              <a:lnSpc>
                <a:spcPct val="106000"/>
              </a:lnSpc>
              <a:spcAft>
                <a:spcPts val="1800"/>
              </a:spcAft>
            </a:pPr>
            <a:endParaRPr lang="en-US" sz="2400" dirty="0">
              <a:solidFill>
                <a:srgbClr val="000000"/>
              </a:solidFill>
              <a:latin typeface="Futura Std Book" panose="020B0502020204020303"/>
              <a:ea typeface="Calibri"/>
              <a:cs typeface="Open Sans"/>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138020"/>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1109354"/>
            <a:ext cx="7953374" cy="511013"/>
          </a:xfrm>
        </p:spPr>
        <p:txBody>
          <a:bodyPr lIns="0" tIns="0" rIns="0" bIns="0" anchor="t"/>
          <a:lstStyle/>
          <a:p>
            <a:r>
              <a:rPr lang="en-US" dirty="0">
                <a:solidFill>
                  <a:schemeClr val="tx2"/>
                </a:solidFill>
                <a:latin typeface="Futura Std Heavy"/>
                <a:ea typeface="Segoe UI Symbol"/>
                <a:cs typeface="+mn-cs"/>
              </a:rPr>
              <a:t>General information about Apprenticeships and Current models</a:t>
            </a:r>
            <a:endParaRPr lang="en-US" dirty="0">
              <a:solidFill>
                <a:schemeClr val="tx2"/>
              </a:solidFill>
              <a:cs typeface="+mn-cs"/>
            </a:endParaRP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960880"/>
            <a:ext cx="8610294" cy="4163308"/>
          </a:xfrm>
        </p:spPr>
        <p:txBody>
          <a:bodyPr lIns="0" tIns="0" rIns="0" bIns="0" anchor="t">
            <a:noAutofit/>
          </a:bodyPr>
          <a:lstStyle/>
          <a:p>
            <a:pPr marL="342900" indent="-342900">
              <a:lnSpc>
                <a:spcPct val="100000"/>
              </a:lnSpc>
              <a:spcAft>
                <a:spcPts val="1200"/>
              </a:spcAft>
            </a:pPr>
            <a:endParaRPr lang="en-US" sz="2400" b="1" dirty="0">
              <a:effectLst/>
              <a:latin typeface="Futura Std Book" panose="020B0502020204020303"/>
              <a:ea typeface="Segoe UI Symbol"/>
              <a:cs typeface="Open Sans"/>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
        <p:nvSpPr>
          <p:cNvPr id="3" name="Text Placeholder 2">
            <a:extLst>
              <a:ext uri="{FF2B5EF4-FFF2-40B4-BE49-F238E27FC236}">
                <a16:creationId xmlns:a16="http://schemas.microsoft.com/office/drawing/2014/main" id="{1E6363B5-4C2B-0ADA-265E-E3DCB9CAFF37}"/>
              </a:ext>
            </a:extLst>
          </p:cNvPr>
          <p:cNvSpPr txBox="1">
            <a:spLocks/>
          </p:cNvSpPr>
          <p:nvPr/>
        </p:nvSpPr>
        <p:spPr>
          <a:xfrm>
            <a:off x="491208" y="2070625"/>
            <a:ext cx="8154028" cy="4141249"/>
          </a:xfrm>
          <a:prstGeom prst="rect">
            <a:avLst/>
          </a:prstGeom>
        </p:spPr>
        <p:txBody>
          <a:bodyPr lIns="0" tIns="0" rIns="0" bIns="0" anchor="t">
            <a:no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6000"/>
              </a:lnSpc>
              <a:spcAft>
                <a:spcPts val="1800"/>
              </a:spcAft>
            </a:pPr>
            <a:r>
              <a:rPr lang="en-US" sz="2000" dirty="0">
                <a:solidFill>
                  <a:srgbClr val="000000"/>
                </a:solidFill>
                <a:latin typeface="Futura Std Book" panose="020B0502020204020303"/>
                <a:ea typeface="Calibri"/>
                <a:cs typeface="Open Sans"/>
              </a:rPr>
              <a:t>The U.S. Department of Labor (DOL) defines an apprenticeship as a </a:t>
            </a:r>
            <a:r>
              <a:rPr lang="en-US" sz="2000" b="1" dirty="0">
                <a:solidFill>
                  <a:srgbClr val="000000"/>
                </a:solidFill>
                <a:latin typeface="Futura Std Book" panose="020B0502020204020303"/>
                <a:ea typeface="Calibri"/>
                <a:cs typeface="Open Sans"/>
              </a:rPr>
              <a:t>combination</a:t>
            </a:r>
            <a:r>
              <a:rPr lang="en-US" sz="2000" dirty="0">
                <a:solidFill>
                  <a:srgbClr val="000000"/>
                </a:solidFill>
                <a:latin typeface="Futura Std Book" panose="020B0502020204020303"/>
                <a:ea typeface="Calibri"/>
                <a:cs typeface="Open Sans"/>
              </a:rPr>
              <a:t> of paid on-the-job training and classroom instruction that prepares workers for skilled careers.</a:t>
            </a:r>
          </a:p>
          <a:p>
            <a:pPr>
              <a:lnSpc>
                <a:spcPct val="106000"/>
              </a:lnSpc>
              <a:spcAft>
                <a:spcPts val="1800"/>
              </a:spcAft>
            </a:pPr>
            <a:r>
              <a:rPr lang="en-US" sz="2000" dirty="0">
                <a:solidFill>
                  <a:srgbClr val="000000"/>
                </a:solidFill>
                <a:latin typeface="Futura Std Book" panose="020B0502020204020303"/>
                <a:ea typeface="Calibri"/>
                <a:cs typeface="Open Sans"/>
              </a:rPr>
              <a:t>RN Apprenticeship can fall under 2 models</a:t>
            </a:r>
          </a:p>
          <a:p>
            <a:pPr>
              <a:lnSpc>
                <a:spcPct val="106000"/>
              </a:lnSpc>
              <a:spcAft>
                <a:spcPts val="1800"/>
              </a:spcAft>
            </a:pPr>
            <a:r>
              <a:rPr lang="en-US" sz="2000" dirty="0">
                <a:solidFill>
                  <a:srgbClr val="000000"/>
                </a:solidFill>
                <a:latin typeface="Futura Std Book" panose="020B0502020204020303"/>
                <a:ea typeface="Calibri"/>
                <a:cs typeface="Open Sans"/>
              </a:rPr>
              <a:t>1- Academic Lead Partnership (Alabama Model)</a:t>
            </a:r>
          </a:p>
          <a:p>
            <a:pPr>
              <a:lnSpc>
                <a:spcPct val="106000"/>
              </a:lnSpc>
              <a:spcAft>
                <a:spcPts val="1800"/>
              </a:spcAft>
            </a:pPr>
            <a:r>
              <a:rPr lang="en-US" sz="2000" dirty="0">
                <a:solidFill>
                  <a:srgbClr val="000000"/>
                </a:solidFill>
                <a:latin typeface="Futura Std Book" panose="020B0502020204020303"/>
                <a:ea typeface="Calibri"/>
                <a:cs typeface="Open Sans"/>
              </a:rPr>
              <a:t>2- Industry Lead Partnership (Indiana Model)</a:t>
            </a: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2509262"/>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07EC44-2AA9-35EF-742C-BBBB43607E7B}"/>
              </a:ext>
            </a:extLst>
          </p:cNvPr>
          <p:cNvSpPr>
            <a:spLocks noGrp="1"/>
          </p:cNvSpPr>
          <p:nvPr>
            <p:ph type="body" sz="quarter" idx="10"/>
          </p:nvPr>
        </p:nvSpPr>
        <p:spPr>
          <a:xfrm>
            <a:off x="584202" y="1098724"/>
            <a:ext cx="7953374" cy="511013"/>
          </a:xfrm>
        </p:spPr>
        <p:txBody>
          <a:bodyPr lIns="0" tIns="0" rIns="0" bIns="0" anchor="t"/>
          <a:lstStyle/>
          <a:p>
            <a:r>
              <a:rPr lang="en-US" dirty="0">
                <a:solidFill>
                  <a:srgbClr val="1C498B"/>
                </a:solidFill>
                <a:latin typeface="Futura Std Heavy"/>
                <a:ea typeface="Segoe UI Symbol"/>
                <a:cs typeface="Open Sans"/>
              </a:rPr>
              <a:t>about Clay County Hospital</a:t>
            </a:r>
            <a:endParaRPr lang="en-US" dirty="0">
              <a:solidFill>
                <a:srgbClr val="1C498B"/>
              </a:solidFill>
            </a:endParaRPr>
          </a:p>
        </p:txBody>
      </p:sp>
      <p:sp>
        <p:nvSpPr>
          <p:cNvPr id="3" name="Text Placeholder 2">
            <a:extLst>
              <a:ext uri="{FF2B5EF4-FFF2-40B4-BE49-F238E27FC236}">
                <a16:creationId xmlns:a16="http://schemas.microsoft.com/office/drawing/2014/main" id="{BD98537A-59E3-5FAF-035D-5B05216AB6D4}"/>
              </a:ext>
            </a:extLst>
          </p:cNvPr>
          <p:cNvSpPr>
            <a:spLocks noGrp="1"/>
          </p:cNvSpPr>
          <p:nvPr>
            <p:ph type="body" sz="quarter" idx="11"/>
          </p:nvPr>
        </p:nvSpPr>
        <p:spPr>
          <a:xfrm>
            <a:off x="584202" y="1609737"/>
            <a:ext cx="7953374" cy="4594510"/>
          </a:xfrm>
        </p:spPr>
        <p:txBody>
          <a:bodyPr lIns="0" tIns="0" rIns="0" bIns="0" anchor="t">
            <a:noAutofit/>
          </a:bodyPr>
          <a:lstStyle/>
          <a:p>
            <a:pPr marL="171450" indent="-171450">
              <a:lnSpc>
                <a:spcPct val="100000"/>
              </a:lnSpc>
              <a:buChar char="•"/>
            </a:pPr>
            <a:r>
              <a:rPr lang="en-US" sz="1600" dirty="0">
                <a:latin typeface="Futura Std Book"/>
                <a:ea typeface="Segoe UI Symbol"/>
                <a:cs typeface="Open Sans"/>
              </a:rPr>
              <a:t>Clay County Hospital, located in the heart of Flora, Illinois, is a cornerstone of healthcare in the community, dedicated to enhancing the accessibility and quality of medical services. As a 20-bed critical access hospital, it plays a vital role in offering essential healthcare services to the residents of Flora and surrounding areas. In addition to its inpatient services and outpatient hospital services, Clay County Hospital operates three medical clinics and an on-campus pharmacy, all developed to increase access to healthcare and eliminate barriers that patients might face.</a:t>
            </a:r>
            <a:endParaRPr lang="en-US" sz="1600" dirty="0"/>
          </a:p>
          <a:p>
            <a:pPr marL="171450" indent="-171450">
              <a:lnSpc>
                <a:spcPct val="100000"/>
              </a:lnSpc>
              <a:buChar char="•"/>
            </a:pPr>
            <a:endParaRPr lang="en-US" sz="1600" dirty="0">
              <a:latin typeface="Futura Std Book"/>
              <a:ea typeface="Segoe UI Symbol"/>
              <a:cs typeface="Open Sans"/>
            </a:endParaRPr>
          </a:p>
          <a:p>
            <a:pPr marL="171450" indent="-171450">
              <a:lnSpc>
                <a:spcPct val="100000"/>
              </a:lnSpc>
              <a:buChar char="•"/>
            </a:pPr>
            <a:r>
              <a:rPr lang="en-US" sz="1600" dirty="0">
                <a:latin typeface="Futura Std Book"/>
                <a:ea typeface="Segoe UI Symbol"/>
                <a:cs typeface="Open Sans"/>
              </a:rPr>
              <a:t>The hospital's mission is clear and unwavering: Clay County Hospital is committed to providing the highest quality of patient-centered healthcare to the community. This mission is not only reflected in the care provided but also in the hospital's strategic focus on employee development. By investing in their workforce and fostering a culture of "growing their own" employees, Clay County Hospital emphasizes the importance of nurturing talent from within, ensuring that staff are well-equipped to meet the diverse needs of their patients.</a:t>
            </a:r>
          </a:p>
          <a:p>
            <a:pPr marL="857250" lvl="1">
              <a:lnSpc>
                <a:spcPct val="100000"/>
              </a:lnSpc>
              <a:buFont typeface="Courier New" panose="020B0604020202020204" pitchFamily="34" charset="0"/>
              <a:buChar char="o"/>
            </a:pPr>
            <a:r>
              <a:rPr lang="en-US" sz="1500" dirty="0">
                <a:solidFill>
                  <a:srgbClr val="4D4D4D"/>
                </a:solidFill>
                <a:latin typeface="Futura Std Book"/>
                <a:ea typeface="Segoe UI Symbol"/>
                <a:cs typeface="Open Sans"/>
              </a:rPr>
              <a:t>Clay County Hospital exhibits this by sponsoring the health occupations program for the local high schools and by the development of Illinois's first Department of Labor registered RN Apprenticeship program.</a:t>
            </a:r>
          </a:p>
          <a:p>
            <a:pPr marL="171450" indent="-171450">
              <a:lnSpc>
                <a:spcPct val="100000"/>
              </a:lnSpc>
              <a:buChar char="•"/>
            </a:pPr>
            <a:endParaRPr lang="en-US" sz="900" dirty="0">
              <a:latin typeface="Futura Std Book"/>
              <a:ea typeface="Segoe UI Symbol"/>
              <a:cs typeface="Open Sans"/>
            </a:endParaRPr>
          </a:p>
          <a:p>
            <a:pPr marL="171450" indent="-171450">
              <a:lnSpc>
                <a:spcPct val="100000"/>
              </a:lnSpc>
              <a:buChar char="•"/>
            </a:pPr>
            <a:endParaRPr lang="en-US" sz="1600" dirty="0">
              <a:latin typeface="Futura Std Book"/>
              <a:ea typeface="Segoe UI Symbol"/>
              <a:cs typeface="Open Sans"/>
            </a:endParaRPr>
          </a:p>
        </p:txBody>
      </p:sp>
    </p:spTree>
    <p:extLst>
      <p:ext uri="{BB962C8B-B14F-4D97-AF65-F5344CB8AC3E}">
        <p14:creationId xmlns:p14="http://schemas.microsoft.com/office/powerpoint/2010/main" val="2331341477"/>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1371916-EDE6-4EC6-85E5-34261D67DFF5}"/>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30788</TotalTime>
  <Words>2065</Words>
  <Application>Microsoft Office PowerPoint</Application>
  <PresentationFormat>On-screen Show (4:3)</PresentationFormat>
  <Paragraphs>209</Paragraphs>
  <Slides>23</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Rounded MT Bold</vt:lpstr>
      <vt:lpstr>Calibri</vt:lpstr>
      <vt:lpstr>Courier New</vt:lpstr>
      <vt:lpstr>Futura Std Book</vt:lpstr>
      <vt:lpstr>Futura Std Heavy</vt:lpstr>
      <vt:lpstr>Lato</vt:lpstr>
      <vt:lpstr>Segoe UI 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from Illinois Healthcare Apprenticeships Webinar</dc:title>
  <dc:creator>Jafar</dc:creator>
  <cp:lastModifiedBy>Heinisch, Kimberly D</cp:lastModifiedBy>
  <cp:revision>295</cp:revision>
  <cp:lastPrinted>2023-08-07T18:29:20Z</cp:lastPrinted>
  <dcterms:created xsi:type="dcterms:W3CDTF">2015-05-25T12:45:08Z</dcterms:created>
  <dcterms:modified xsi:type="dcterms:W3CDTF">2025-01-08T23:49:16Z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