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1021" r:id="rId6"/>
    <p:sldId id="1038" r:id="rId7"/>
    <p:sldId id="1030" r:id="rId8"/>
    <p:sldId id="260" r:id="rId9"/>
    <p:sldId id="1031" r:id="rId10"/>
    <p:sldId id="261" r:id="rId11"/>
    <p:sldId id="269" r:id="rId12"/>
    <p:sldId id="1032" r:id="rId13"/>
    <p:sldId id="1033" r:id="rId14"/>
    <p:sldId id="267" r:id="rId15"/>
    <p:sldId id="1034" r:id="rId16"/>
    <p:sldId id="1040" r:id="rId17"/>
    <p:sldId id="266" r:id="rId18"/>
    <p:sldId id="259" r:id="rId19"/>
    <p:sldId id="1037" r:id="rId20"/>
    <p:sldId id="1044" r:id="rId21"/>
    <p:sldId id="1042" r:id="rId22"/>
    <p:sldId id="1043" r:id="rId23"/>
    <p:sldId id="1018" r:id="rId2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E47499-112B-4811-B5FF-2B5E33FAC94F}" v="3" dt="2025-10-09T11:14:29.3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24" autoAdjust="0"/>
    <p:restoredTop sz="93162" autoAdjust="0"/>
  </p:normalViewPr>
  <p:slideViewPr>
    <p:cSldViewPr snapToGrid="0" showGuides="1">
      <p:cViewPr varScale="1">
        <p:scale>
          <a:sx n="56" d="100"/>
          <a:sy n="56" d="100"/>
        </p:scale>
        <p:origin x="63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409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niuits-my.sharepoint.com/personal/a1711838_mail_niu_edu/Documents/DCEO%20Workforce/Apprenticeship/RAPIDS/Program%20Search%2010.5.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niuits-my.sharepoint.com/personal/a1711838_mail_niu_edu/Documents/DCEO%20Workforce/Apprenticeship/RAPIDS/Occupation%20Search%2010.5.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niuits-my.sharepoint.com/personal/a1711838_mail_niu_edu/Documents/DCEO%20Workforce/Apprenticeship/RAPIDS/Apprentices%20Jan%2015.Sep25%20IL%20r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niuits-my.sharepoint.com/personal/a1711838_mail_niu_edu/Documents/DCEO%20Workforce/Apprenticeship/RAPIDS/Apprentices%20Jan%2015.Sep25%20IL%20r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niuits-my.sharepoint.com/personal/a1711838_mail_niu_edu/Documents/DCEO%20Workforce/Apprenticeship/RAPIDS/Apprentices%20Jan%2015.Sep25%20IL%20r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niuits-my.sharepoint.com/personal/a1711838_mail_niu_edu/Documents/DCEO%20Workforce/Apprenticeship/RAPIDS/Program%20Search%2010.5.25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2"/>
          <c:order val="2"/>
          <c:tx>
            <c:strRef>
              <c:f>Sheet2!$G$1</c:f>
              <c:strCache>
                <c:ptCount val="1"/>
                <c:pt idx="0">
                  <c:v>New Programs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Sheet2!$D$3:$D$17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Sheet2!$G$3:$G$17</c:f>
              <c:numCache>
                <c:formatCode>General</c:formatCode>
                <c:ptCount val="15"/>
                <c:pt idx="0">
                  <c:v>20</c:v>
                </c:pt>
                <c:pt idx="1">
                  <c:v>23</c:v>
                </c:pt>
                <c:pt idx="2">
                  <c:v>9</c:v>
                </c:pt>
                <c:pt idx="3">
                  <c:v>14</c:v>
                </c:pt>
                <c:pt idx="4">
                  <c:v>13</c:v>
                </c:pt>
                <c:pt idx="5">
                  <c:v>25</c:v>
                </c:pt>
                <c:pt idx="6">
                  <c:v>40</c:v>
                </c:pt>
                <c:pt idx="7">
                  <c:v>27</c:v>
                </c:pt>
                <c:pt idx="8">
                  <c:v>31</c:v>
                </c:pt>
                <c:pt idx="9">
                  <c:v>31</c:v>
                </c:pt>
                <c:pt idx="10">
                  <c:v>39</c:v>
                </c:pt>
                <c:pt idx="11">
                  <c:v>33</c:v>
                </c:pt>
                <c:pt idx="12">
                  <c:v>50</c:v>
                </c:pt>
                <c:pt idx="13">
                  <c:v>68</c:v>
                </c:pt>
                <c:pt idx="14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D8-4680-846E-005C78B5C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925399664"/>
        <c:axId val="192540014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Sheet2!$E$1</c15:sqref>
                        </c15:formulaRef>
                      </c:ext>
                    </c:extLst>
                    <c:strCache>
                      <c:ptCount val="1"/>
                      <c:pt idx="0">
                        <c:v>Cancelled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Sheet2!$D$3:$D$17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  <c:pt idx="11">
                        <c:v>2022</c:v>
                      </c:pt>
                      <c:pt idx="12">
                        <c:v>2023</c:v>
                      </c:pt>
                      <c:pt idx="13">
                        <c:v>2024</c:v>
                      </c:pt>
                      <c:pt idx="14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Sheet2!$E$3:$E$17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16</c:v>
                      </c:pt>
                      <c:pt idx="1">
                        <c:v>14</c:v>
                      </c:pt>
                      <c:pt idx="2">
                        <c:v>7</c:v>
                      </c:pt>
                      <c:pt idx="3">
                        <c:v>8</c:v>
                      </c:pt>
                      <c:pt idx="4">
                        <c:v>7</c:v>
                      </c:pt>
                      <c:pt idx="5">
                        <c:v>10</c:v>
                      </c:pt>
                      <c:pt idx="6">
                        <c:v>25</c:v>
                      </c:pt>
                      <c:pt idx="7">
                        <c:v>14</c:v>
                      </c:pt>
                      <c:pt idx="8">
                        <c:v>14</c:v>
                      </c:pt>
                      <c:pt idx="9">
                        <c:v>12</c:v>
                      </c:pt>
                      <c:pt idx="10">
                        <c:v>7</c:v>
                      </c:pt>
                      <c:pt idx="11">
                        <c:v>10</c:v>
                      </c:pt>
                      <c:pt idx="12">
                        <c:v>13</c:v>
                      </c:pt>
                      <c:pt idx="13">
                        <c:v>8</c:v>
                      </c:pt>
                      <c:pt idx="14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ABD8-4680-846E-005C78B5C4B7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Sheet2!$F$1</c15:sqref>
                        </c15:formulaRef>
                      </c:ext>
                    </c:extLst>
                    <c:strCache>
                      <c:ptCount val="1"/>
                      <c:pt idx="0">
                        <c:v>Registered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Sheet2!$D$3:$D$17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  <c:pt idx="11">
                        <c:v>2022</c:v>
                      </c:pt>
                      <c:pt idx="12">
                        <c:v>2023</c:v>
                      </c:pt>
                      <c:pt idx="13">
                        <c:v>2024</c:v>
                      </c:pt>
                      <c:pt idx="14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Sheet2!$F$3:$F$17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4</c:v>
                      </c:pt>
                      <c:pt idx="1">
                        <c:v>9</c:v>
                      </c:pt>
                      <c:pt idx="2">
                        <c:v>2</c:v>
                      </c:pt>
                      <c:pt idx="3">
                        <c:v>6</c:v>
                      </c:pt>
                      <c:pt idx="4">
                        <c:v>6</c:v>
                      </c:pt>
                      <c:pt idx="5">
                        <c:v>15</c:v>
                      </c:pt>
                      <c:pt idx="6">
                        <c:v>15</c:v>
                      </c:pt>
                      <c:pt idx="7">
                        <c:v>13</c:v>
                      </c:pt>
                      <c:pt idx="8">
                        <c:v>17</c:v>
                      </c:pt>
                      <c:pt idx="9">
                        <c:v>19</c:v>
                      </c:pt>
                      <c:pt idx="10">
                        <c:v>32</c:v>
                      </c:pt>
                      <c:pt idx="11">
                        <c:v>23</c:v>
                      </c:pt>
                      <c:pt idx="12">
                        <c:v>37</c:v>
                      </c:pt>
                      <c:pt idx="13">
                        <c:v>59</c:v>
                      </c:pt>
                      <c:pt idx="14">
                        <c:v>57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ABD8-4680-846E-005C78B5C4B7}"/>
                  </c:ext>
                </c:extLst>
              </c15:ser>
            </c15:filteredBarSeries>
          </c:ext>
        </c:extLst>
      </c:barChart>
      <c:catAx>
        <c:axId val="192539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5400144"/>
        <c:crosses val="autoZero"/>
        <c:auto val="1"/>
        <c:lblAlgn val="ctr"/>
        <c:lblOffset val="100"/>
        <c:noMultiLvlLbl val="0"/>
      </c:catAx>
      <c:valAx>
        <c:axId val="192540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539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 New Programs Since 2016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Sheet1!$G$2:$G$24</c:f>
              <c:strCache>
                <c:ptCount val="23"/>
                <c:pt idx="0">
                  <c:v>Industrial Machinery Mechanics</c:v>
                </c:pt>
                <c:pt idx="1">
                  <c:v>Machinists</c:v>
                </c:pt>
                <c:pt idx="2">
                  <c:v>Tool and Die Makers</c:v>
                </c:pt>
                <c:pt idx="3">
                  <c:v>Welders, Cutters, Solderers, and Brazers</c:v>
                </c:pt>
                <c:pt idx="4">
                  <c:v>HVAC and Refrigeration Mechanics and Installers</c:v>
                </c:pt>
                <c:pt idx="5">
                  <c:v>Maintenance and Repair Workers, General</c:v>
                </c:pt>
                <c:pt idx="6">
                  <c:v>Nursing Assistants</c:v>
                </c:pt>
                <c:pt idx="7">
                  <c:v>Heavy and Tractor-Trailer Truck Drivers</c:v>
                </c:pt>
                <c:pt idx="8">
                  <c:v>Automotive Service Technicians and Mechanics</c:v>
                </c:pt>
                <c:pt idx="9">
                  <c:v>Computer Numerically Controlled Tool Programmers</c:v>
                </c:pt>
                <c:pt idx="10">
                  <c:v>Industrial Engineering Technologists and Technicians</c:v>
                </c:pt>
                <c:pt idx="11">
                  <c:v>Information Security Analysts</c:v>
                </c:pt>
                <c:pt idx="12">
                  <c:v>Cooks, Restaurant</c:v>
                </c:pt>
                <c:pt idx="13">
                  <c:v>Administrative Services Managers</c:v>
                </c:pt>
                <c:pt idx="14">
                  <c:v>Landscaping and Groundskeeping Workers</c:v>
                </c:pt>
                <c:pt idx="15">
                  <c:v>Computer User Support Specialists</c:v>
                </c:pt>
                <c:pt idx="16">
                  <c:v>Medical Assistants</c:v>
                </c:pt>
                <c:pt idx="17">
                  <c:v>Agricultural Equipment Operators</c:v>
                </c:pt>
                <c:pt idx="18">
                  <c:v>Preschool Teachers, Except Special Education</c:v>
                </c:pt>
                <c:pt idx="19">
                  <c:v>Bus and Truck Mechanics and Diesel Engine Specialists</c:v>
                </c:pt>
                <c:pt idx="20">
                  <c:v>Network and Computer Systems Administrators</c:v>
                </c:pt>
                <c:pt idx="21">
                  <c:v>Registered Nurses</c:v>
                </c:pt>
                <c:pt idx="22">
                  <c:v>Laborers and Freight, Stock, and Material Movers, Hand</c:v>
                </c:pt>
              </c:strCache>
            </c:strRef>
          </c:cat>
          <c:val>
            <c:numRef>
              <c:f>Sheet1!$H$2:$H$24</c:f>
              <c:numCache>
                <c:formatCode>_(* #,##0_);_(* \(#,##0\);_(* "-"??_);_(@_)</c:formatCode>
                <c:ptCount val="23"/>
                <c:pt idx="0">
                  <c:v>43</c:v>
                </c:pt>
                <c:pt idx="1">
                  <c:v>33</c:v>
                </c:pt>
                <c:pt idx="2">
                  <c:v>33</c:v>
                </c:pt>
                <c:pt idx="3">
                  <c:v>31</c:v>
                </c:pt>
                <c:pt idx="4">
                  <c:v>30</c:v>
                </c:pt>
                <c:pt idx="5">
                  <c:v>27</c:v>
                </c:pt>
                <c:pt idx="6">
                  <c:v>25</c:v>
                </c:pt>
                <c:pt idx="7">
                  <c:v>21</c:v>
                </c:pt>
                <c:pt idx="8">
                  <c:v>20</c:v>
                </c:pt>
                <c:pt idx="9">
                  <c:v>20</c:v>
                </c:pt>
                <c:pt idx="10">
                  <c:v>19</c:v>
                </c:pt>
                <c:pt idx="11">
                  <c:v>18</c:v>
                </c:pt>
                <c:pt idx="12">
                  <c:v>18</c:v>
                </c:pt>
                <c:pt idx="13">
                  <c:v>17</c:v>
                </c:pt>
                <c:pt idx="14">
                  <c:v>16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14</c:v>
                </c:pt>
                <c:pt idx="19">
                  <c:v>12</c:v>
                </c:pt>
                <c:pt idx="20">
                  <c:v>11</c:v>
                </c:pt>
                <c:pt idx="21">
                  <c:v>10</c:v>
                </c:pt>
                <c:pt idx="2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80-4D9B-A6BC-FFBC1F897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14494496"/>
        <c:axId val="214494976"/>
      </c:barChart>
      <c:catAx>
        <c:axId val="2144944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494976"/>
        <c:crosses val="autoZero"/>
        <c:auto val="1"/>
        <c:lblAlgn val="ctr"/>
        <c:lblOffset val="100"/>
        <c:noMultiLvlLbl val="0"/>
      </c:catAx>
      <c:valAx>
        <c:axId val="214494976"/>
        <c:scaling>
          <c:orientation val="minMax"/>
          <c:max val="45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494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 sz="1100"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'Entry Tables APIL'!$H$100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'Entry Tables APIL'!$I$99:$Q$99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'Entry Tables APIL'!$I$100:$Q$100</c:f>
              <c:numCache>
                <c:formatCode>_(* #,##0_);_(* \(#,##0\);_(* "-"??_);_(@_)</c:formatCode>
                <c:ptCount val="9"/>
                <c:pt idx="0">
                  <c:v>2</c:v>
                </c:pt>
                <c:pt idx="1">
                  <c:v>15</c:v>
                </c:pt>
                <c:pt idx="2">
                  <c:v>75</c:v>
                </c:pt>
                <c:pt idx="3">
                  <c:v>107</c:v>
                </c:pt>
                <c:pt idx="4">
                  <c:v>270</c:v>
                </c:pt>
                <c:pt idx="5">
                  <c:v>761</c:v>
                </c:pt>
                <c:pt idx="6">
                  <c:v>660</c:v>
                </c:pt>
                <c:pt idx="7">
                  <c:v>296</c:v>
                </c:pt>
                <c:pt idx="8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9B-4921-AD9A-0DA5F2B8A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3709120"/>
        <c:axId val="1133717760"/>
      </c:barChart>
      <c:catAx>
        <c:axId val="113370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3717760"/>
        <c:crosses val="autoZero"/>
        <c:auto val="1"/>
        <c:lblAlgn val="ctr"/>
        <c:lblOffset val="100"/>
        <c:noMultiLvlLbl val="0"/>
      </c:catAx>
      <c:valAx>
        <c:axId val="1133717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370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'Entry Tables'!$D$18:$F$18</c:f>
              <c:strCache>
                <c:ptCount val="3"/>
                <c:pt idx="0">
                  <c:v>Hispanic</c:v>
                </c:pt>
              </c:strCache>
            </c:strRef>
          </c:tx>
          <c:spPr>
            <a:ln w="28575" cap="rnd">
              <a:solidFill>
                <a:schemeClr val="accent2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'Entry Tables'!$L$16:$Q$16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  <c:extLst/>
            </c:numRef>
          </c:cat>
          <c:val>
            <c:numRef>
              <c:f>'Entry Tables'!$L$18:$Q$18</c:f>
              <c:numCache>
                <c:formatCode>0%</c:formatCode>
                <c:ptCount val="6"/>
                <c:pt idx="0">
                  <c:v>0.18104001711962336</c:v>
                </c:pt>
                <c:pt idx="1">
                  <c:v>0.19154347480527739</c:v>
                </c:pt>
                <c:pt idx="2">
                  <c:v>0.2334223949477775</c:v>
                </c:pt>
                <c:pt idx="3">
                  <c:v>0.23317196864914708</c:v>
                </c:pt>
                <c:pt idx="4">
                  <c:v>0.21362331640538751</c:v>
                </c:pt>
                <c:pt idx="5">
                  <c:v>0.1677467597208375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4A33-4AD1-9C87-5488092593DC}"/>
            </c:ext>
          </c:extLst>
        </c:ser>
        <c:ser>
          <c:idx val="3"/>
          <c:order val="1"/>
          <c:tx>
            <c:strRef>
              <c:f>'Entry Tables'!$D$20:$F$20</c:f>
              <c:strCache>
                <c:ptCount val="3"/>
                <c:pt idx="0">
                  <c:v>Black or African American</c:v>
                </c:pt>
              </c:strCache>
            </c:strRef>
          </c:tx>
          <c:spPr>
            <a:ln w="28575" cap="rnd">
              <a:solidFill>
                <a:schemeClr val="accent4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'Entry Tables'!$L$16:$Q$16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  <c:extLst/>
            </c:numRef>
          </c:cat>
          <c:val>
            <c:numRef>
              <c:f>'Entry Tables'!$L$20:$Q$20</c:f>
              <c:numCache>
                <c:formatCode>0%</c:formatCode>
                <c:ptCount val="6"/>
                <c:pt idx="0">
                  <c:v>0.10956558955702975</c:v>
                </c:pt>
                <c:pt idx="1">
                  <c:v>0.11095215387060881</c:v>
                </c:pt>
                <c:pt idx="2">
                  <c:v>0.1366286130677678</c:v>
                </c:pt>
                <c:pt idx="3">
                  <c:v>0.13669893960350391</c:v>
                </c:pt>
                <c:pt idx="4">
                  <c:v>0.15202031353499668</c:v>
                </c:pt>
                <c:pt idx="5">
                  <c:v>0.113160518444666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4A33-4AD1-9C87-5488092593DC}"/>
            </c:ext>
          </c:extLst>
        </c:ser>
        <c:ser>
          <c:idx val="4"/>
          <c:order val="2"/>
          <c:tx>
            <c:strRef>
              <c:f>'Entry Tables'!$D$21:$F$21</c:f>
              <c:strCache>
                <c:ptCount val="3"/>
                <c:pt idx="0">
                  <c:v>Do not wish to answer</c:v>
                </c:pt>
              </c:strCache>
            </c:strRef>
          </c:tx>
          <c:spPr>
            <a:ln w="60325" cap="rnd" cmpd="sng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'Entry Tables'!$L$16:$Q$16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  <c:extLst/>
            </c:numRef>
          </c:cat>
          <c:val>
            <c:numRef>
              <c:f>'Entry Tables'!$L$21:$Q$21</c:f>
              <c:numCache>
                <c:formatCode>0%</c:formatCode>
                <c:ptCount val="6"/>
                <c:pt idx="0">
                  <c:v>5.5210785362722017E-2</c:v>
                </c:pt>
                <c:pt idx="1">
                  <c:v>6.1039580352885071E-2</c:v>
                </c:pt>
                <c:pt idx="2">
                  <c:v>4.4814185086227837E-2</c:v>
                </c:pt>
                <c:pt idx="3">
                  <c:v>4.0686952512678655E-2</c:v>
                </c:pt>
                <c:pt idx="4">
                  <c:v>6.3148597924486641E-2</c:v>
                </c:pt>
                <c:pt idx="5">
                  <c:v>0.31517946161515453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4A33-4AD1-9C87-5488092593DC}"/>
            </c:ext>
          </c:extLst>
        </c:ser>
        <c:ser>
          <c:idx val="7"/>
          <c:order val="3"/>
          <c:tx>
            <c:strRef>
              <c:f>'Entry Tables'!$D$24:$F$24</c:f>
              <c:strCache>
                <c:ptCount val="3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accent2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'Entry Tables'!$L$16:$Q$16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  <c:extLst/>
            </c:numRef>
          </c:cat>
          <c:val>
            <c:numRef>
              <c:f>'Entry Tables'!$L$24:$Q$24</c:f>
              <c:numCache>
                <c:formatCode>0%</c:formatCode>
                <c:ptCount val="6"/>
                <c:pt idx="0">
                  <c:v>0.62978814466081745</c:v>
                </c:pt>
                <c:pt idx="1">
                  <c:v>0.6083293594023208</c:v>
                </c:pt>
                <c:pt idx="2">
                  <c:v>0.55197959679378183</c:v>
                </c:pt>
                <c:pt idx="3">
                  <c:v>0.55474873213462428</c:v>
                </c:pt>
                <c:pt idx="4">
                  <c:v>0.53963347317288579</c:v>
                </c:pt>
                <c:pt idx="5">
                  <c:v>0.37051345962113658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4A33-4AD1-9C87-5488092593DC}"/>
            </c:ext>
          </c:extLst>
        </c:ser>
        <c:ser>
          <c:idx val="9"/>
          <c:order val="4"/>
          <c:tx>
            <c:strRef>
              <c:f>'Entry Tables'!$D$26:$F$26</c:f>
              <c:strCache>
                <c:ptCount val="3"/>
                <c:pt idx="0">
                  <c:v>Female</c:v>
                </c:pt>
              </c:strCache>
            </c:strRef>
          </c:tx>
          <c:spPr>
            <a:ln w="28575" cap="rnd">
              <a:solidFill>
                <a:schemeClr val="accent4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'Entry Tables'!$L$16:$Q$16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  <c:extLst/>
            </c:numRef>
          </c:cat>
          <c:val>
            <c:numRef>
              <c:f>'Entry Tables'!$L$26:$Q$26</c:f>
              <c:numCache>
                <c:formatCode>0%</c:formatCode>
                <c:ptCount val="6"/>
                <c:pt idx="0">
                  <c:v>7.6182323988872244E-2</c:v>
                </c:pt>
                <c:pt idx="1">
                  <c:v>9.3466857415355264E-2</c:v>
                </c:pt>
                <c:pt idx="2">
                  <c:v>0.10371629827544328</c:v>
                </c:pt>
                <c:pt idx="3">
                  <c:v>0.11768095896726602</c:v>
                </c:pt>
                <c:pt idx="4">
                  <c:v>0.13910355486862441</c:v>
                </c:pt>
                <c:pt idx="5">
                  <c:v>9.6709870388833497E-2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4-4A33-4AD1-9C87-5488092593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0676111"/>
        <c:axId val="1315749759"/>
      </c:lineChart>
      <c:catAx>
        <c:axId val="1280676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5749759"/>
        <c:crosses val="autoZero"/>
        <c:auto val="1"/>
        <c:lblAlgn val="ctr"/>
        <c:lblOffset val="100"/>
        <c:noMultiLvlLbl val="0"/>
      </c:catAx>
      <c:valAx>
        <c:axId val="1315749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0676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Completions!$E$62</c:f>
              <c:strCache>
                <c:ptCount val="1"/>
                <c:pt idx="0">
                  <c:v>Completion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Completions!$D$63:$D$72</c:f>
              <c:strCache>
                <c:ptCount val="10"/>
                <c:pt idx="0">
                  <c:v>All Other Occs</c:v>
                </c:pt>
                <c:pt idx="1">
                  <c:v>Protective Service (1.7 years)</c:v>
                </c:pt>
                <c:pt idx="2">
                  <c:v>Architecture and Engineering (1.9 years)</c:v>
                </c:pt>
                <c:pt idx="3">
                  <c:v>Computer and Math (1.1 years)</c:v>
                </c:pt>
                <c:pt idx="4">
                  <c:v>Healthcare Support (1.1 years)</c:v>
                </c:pt>
                <c:pt idx="5">
                  <c:v>Transportation and Material Moving (1.3 years)</c:v>
                </c:pt>
                <c:pt idx="6">
                  <c:v>Production (2.3 years)</c:v>
                </c:pt>
                <c:pt idx="7">
                  <c:v>Installation, Maint, and Repair (2.9 years)</c:v>
                </c:pt>
                <c:pt idx="8">
                  <c:v>Construction (3.9 years)</c:v>
                </c:pt>
                <c:pt idx="9">
                  <c:v>Total (3.4 years)</c:v>
                </c:pt>
              </c:strCache>
            </c:strRef>
          </c:cat>
          <c:val>
            <c:numRef>
              <c:f>Completions!$E$63:$E$72</c:f>
              <c:numCache>
                <c:formatCode>0%</c:formatCode>
                <c:ptCount val="10"/>
                <c:pt idx="0">
                  <c:v>0.54070231444533123</c:v>
                </c:pt>
                <c:pt idx="1">
                  <c:v>0.46511627906976744</c:v>
                </c:pt>
                <c:pt idx="2">
                  <c:v>0.58050847457627119</c:v>
                </c:pt>
                <c:pt idx="3">
                  <c:v>0.64243323442136502</c:v>
                </c:pt>
                <c:pt idx="4">
                  <c:v>0.55630252100840338</c:v>
                </c:pt>
                <c:pt idx="5">
                  <c:v>0.2533234859675037</c:v>
                </c:pt>
                <c:pt idx="6">
                  <c:v>0.53415559772296017</c:v>
                </c:pt>
                <c:pt idx="7">
                  <c:v>0.60289501220788277</c:v>
                </c:pt>
                <c:pt idx="8">
                  <c:v>0.49019432788739098</c:v>
                </c:pt>
                <c:pt idx="9">
                  <c:v>0.49831195138419987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21-4DDF-AF2C-4D7EE7DAEF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26"/>
        <c:axId val="1228930416"/>
        <c:axId val="122891889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Completions!$F$62</c15:sqref>
                        </c15:formulaRef>
                      </c:ext>
                    </c:extLst>
                    <c:strCache>
                      <c:ptCount val="1"/>
                      <c:pt idx="0">
                        <c:v>Average Length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Completions!$D$63:$D$72</c15:sqref>
                        </c15:formulaRef>
                      </c:ext>
                    </c:extLst>
                    <c:strCache>
                      <c:ptCount val="10"/>
                      <c:pt idx="0">
                        <c:v>All Other Occs</c:v>
                      </c:pt>
                      <c:pt idx="1">
                        <c:v>Protective Service (1.7 years)</c:v>
                      </c:pt>
                      <c:pt idx="2">
                        <c:v>Architecture and Engineering (1.9 years)</c:v>
                      </c:pt>
                      <c:pt idx="3">
                        <c:v>Computer and Math (1.1 years)</c:v>
                      </c:pt>
                      <c:pt idx="4">
                        <c:v>Healthcare Support (1.1 years)</c:v>
                      </c:pt>
                      <c:pt idx="5">
                        <c:v>Transportation and Material Moving (1.3 years)</c:v>
                      </c:pt>
                      <c:pt idx="6">
                        <c:v>Production (2.3 years)</c:v>
                      </c:pt>
                      <c:pt idx="7">
                        <c:v>Installation, Maint, and Repair (2.9 years)</c:v>
                      </c:pt>
                      <c:pt idx="8">
                        <c:v>Construction (3.9 years)</c:v>
                      </c:pt>
                      <c:pt idx="9">
                        <c:v>Total (3.4 years)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Completions!$F$63:$F$72</c15:sqref>
                        </c15:formulaRef>
                      </c:ext>
                    </c:extLst>
                    <c:numCache>
                      <c:formatCode>0.0</c:formatCode>
                      <c:ptCount val="10"/>
                      <c:pt idx="1">
                        <c:v>1.7</c:v>
                      </c:pt>
                      <c:pt idx="2">
                        <c:v>1.9</c:v>
                      </c:pt>
                      <c:pt idx="3">
                        <c:v>1.1000000000000001</c:v>
                      </c:pt>
                      <c:pt idx="4">
                        <c:v>1.1000000000000001</c:v>
                      </c:pt>
                      <c:pt idx="5">
                        <c:v>1.3</c:v>
                      </c:pt>
                      <c:pt idx="6">
                        <c:v>2.2999999999999998</c:v>
                      </c:pt>
                      <c:pt idx="7">
                        <c:v>2.9</c:v>
                      </c:pt>
                      <c:pt idx="8">
                        <c:v>3.9</c:v>
                      </c:pt>
                      <c:pt idx="9">
                        <c:v>3.4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E721-4DDF-AF2C-4D7EE7DAEF66}"/>
                  </c:ext>
                </c:extLst>
              </c15:ser>
            </c15:filteredBarSeries>
          </c:ext>
        </c:extLst>
      </c:barChart>
      <c:catAx>
        <c:axId val="1228930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8918896"/>
        <c:crosses val="autoZero"/>
        <c:auto val="1"/>
        <c:lblAlgn val="ctr"/>
        <c:lblOffset val="100"/>
        <c:noMultiLvlLbl val="0"/>
      </c:catAx>
      <c:valAx>
        <c:axId val="1228918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893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 sz="1800" b="1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Sheet2!$E$34</c:f>
              <c:strCache>
                <c:ptCount val="1"/>
                <c:pt idx="0">
                  <c:v>Active Apprentices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Sheet2!$D$35:$D$38</c:f>
              <c:strCache>
                <c:ptCount val="4"/>
                <c:pt idx="0">
                  <c:v>Single Employer</c:v>
                </c:pt>
                <c:pt idx="1">
                  <c:v>Single Employer, CBA</c:v>
                </c:pt>
                <c:pt idx="2">
                  <c:v>Multi-Employer</c:v>
                </c:pt>
                <c:pt idx="3">
                  <c:v>Multi-Employer, CBA</c:v>
                </c:pt>
              </c:strCache>
            </c:strRef>
          </c:cat>
          <c:val>
            <c:numRef>
              <c:f>Sheet2!$E$35:$E$38</c:f>
              <c:numCache>
                <c:formatCode>_(* #,##0_);_(* \(#,##0\);_(* "-"??_);_(@_)</c:formatCode>
                <c:ptCount val="4"/>
                <c:pt idx="0">
                  <c:v>1143</c:v>
                </c:pt>
                <c:pt idx="1">
                  <c:v>381</c:v>
                </c:pt>
                <c:pt idx="2">
                  <c:v>1710</c:v>
                </c:pt>
                <c:pt idx="3">
                  <c:v>19570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34-44CA-8D52-7C2D28FB33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9446256"/>
        <c:axId val="159462096"/>
      </c:barChart>
      <c:catAx>
        <c:axId val="1594462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462096"/>
        <c:crosses val="autoZero"/>
        <c:auto val="1"/>
        <c:lblAlgn val="ctr"/>
        <c:lblOffset val="100"/>
        <c:noMultiLvlLbl val="0"/>
      </c:catAx>
      <c:valAx>
        <c:axId val="15946209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15944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21D250-4CCE-B262-C808-D81CB1573A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53067F-AF06-5C86-59B0-AF09B24149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AFF6555B-6294-1D47-BAB0-3DEFFE73241B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8A6DCF-EDA9-6E6C-0AAD-E7C2B3599D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D8588B-3F98-57B2-3747-3989E8369F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2ADF60C8-C90B-2E4F-B113-79785C58A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9311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024" userDrawn="1">
          <p15:clr>
            <a:srgbClr val="F26B43"/>
          </p15:clr>
        </p15:guide>
        <p15:guide id="2" pos="2304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6413F81E-0AF7-4372-BEF1-51B6F4B05A37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F8A95F5B-8E2F-40E6-AE43-F808FF2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44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95F5B-8E2F-40E6-AE43-F808FF2C41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83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95F5B-8E2F-40E6-AE43-F808FF2C41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29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95F5B-8E2F-40E6-AE43-F808FF2C41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05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E5898-81F9-407D-F7FB-294DF2372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6E37D5-EA9F-49A9-8493-6A2DA6F2D2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A4DE2B-D166-85D9-2C6A-E4865C5C2D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67831-7D36-B51E-1040-6E8DD1DA57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95F5B-8E2F-40E6-AE43-F808FF2C41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83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95F5B-8E2F-40E6-AE43-F808FF2C41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26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95F5B-8E2F-40E6-AE43-F808FF2C41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04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671FD-13DC-0431-1A13-69EB029DB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0E0ECA-D837-A82F-F4A3-3BBAB06DC4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213CAC-1363-CF02-5A44-E86966C984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ABEA9-E385-2D4F-0EF0-AD0A357999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95F5B-8E2F-40E6-AE43-F808FF2C41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02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95F5B-8E2F-40E6-AE43-F808FF2C419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47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95F5B-8E2F-40E6-AE43-F808FF2C41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10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95F5B-8E2F-40E6-AE43-F808FF2C41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66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95F5B-8E2F-40E6-AE43-F808FF2C41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95F5B-8E2F-40E6-AE43-F808FF2C41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8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95F5B-8E2F-40E6-AE43-F808FF2C41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63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95F5B-8E2F-40E6-AE43-F808FF2C41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24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95F5B-8E2F-40E6-AE43-F808FF2C41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41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labor market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95F5B-8E2F-40E6-AE43-F808FF2C41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49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book with white text&#10;&#10;Description automatically generated">
            <a:extLst>
              <a:ext uri="{FF2B5EF4-FFF2-40B4-BE49-F238E27FC236}">
                <a16:creationId xmlns:a16="http://schemas.microsoft.com/office/drawing/2014/main" id="{A3A0981B-AD4C-FE3E-CEB9-8B52ABB67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0BE1C2-4A68-A358-1D2E-29E09425A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0456" y="1906135"/>
            <a:ext cx="6564087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138AAE-453D-829D-35DE-EA12670A1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0456" y="4385810"/>
            <a:ext cx="6564087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33663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6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4CAF89-0D0B-D5BC-CA1B-13A16A9AE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FE5008-AA77-9738-5138-4087727F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2" y="466771"/>
            <a:ext cx="10354235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C1C62-7943-41E5-34E7-F63E7DA80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12" y="2178424"/>
            <a:ext cx="10950388" cy="3889442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8D15E-DC83-417F-6FFB-00CC7972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412" y="6280370"/>
            <a:ext cx="1734670" cy="365125"/>
          </a:xfrm>
        </p:spPr>
        <p:txBody>
          <a:bodyPr/>
          <a:lstStyle>
            <a:lvl1pPr algn="l">
              <a:defRPr/>
            </a:lvl1pPr>
          </a:lstStyle>
          <a:p>
            <a:fld id="{307EBF8A-7207-9B4D-90D1-95C275BE8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678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4CAF89-0D0B-D5BC-CA1B-13A16A9AE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FE5008-AA77-9738-5138-4087727F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2" y="466771"/>
            <a:ext cx="10354235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8D15E-DC83-417F-6FFB-00CC7972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412" y="6280370"/>
            <a:ext cx="1734670" cy="365125"/>
          </a:xfrm>
        </p:spPr>
        <p:txBody>
          <a:bodyPr/>
          <a:lstStyle>
            <a:lvl1pPr algn="l">
              <a:defRPr/>
            </a:lvl1pPr>
          </a:lstStyle>
          <a:p>
            <a:fld id="{307EBF8A-7207-9B4D-90D1-95C275BE87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8EF6FEC-A0B7-D98D-EF5A-38C773B42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12" y="2178424"/>
            <a:ext cx="5218531" cy="3889442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3BEAAAA-3D0A-C280-37C6-786FE9A20A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10529" y="2178424"/>
            <a:ext cx="5218531" cy="3889442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300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4CAF89-0D0B-D5BC-CA1B-13A16A9AE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FE5008-AA77-9738-5138-4087727F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2" y="466771"/>
            <a:ext cx="10354235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C1C62-7943-41E5-34E7-F63E7DA80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12" y="2178424"/>
            <a:ext cx="10950388" cy="3889442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8D15E-DC83-417F-6FFB-00CC7972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412" y="6280370"/>
            <a:ext cx="1734670" cy="365125"/>
          </a:xfrm>
        </p:spPr>
        <p:txBody>
          <a:bodyPr/>
          <a:lstStyle>
            <a:lvl1pPr algn="l">
              <a:defRPr/>
            </a:lvl1pPr>
          </a:lstStyle>
          <a:p>
            <a:fld id="{307EBF8A-7207-9B4D-90D1-95C275BE8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775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4CAF89-0D0B-D5BC-CA1B-13A16A9AE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FE5008-AA77-9738-5138-4087727F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2" y="466771"/>
            <a:ext cx="10354235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8D15E-DC83-417F-6FFB-00CC7972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412" y="6280370"/>
            <a:ext cx="1734670" cy="365125"/>
          </a:xfrm>
        </p:spPr>
        <p:txBody>
          <a:bodyPr/>
          <a:lstStyle>
            <a:lvl1pPr algn="l">
              <a:defRPr/>
            </a:lvl1pPr>
          </a:lstStyle>
          <a:p>
            <a:fld id="{307EBF8A-7207-9B4D-90D1-95C275BE87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7DA2364-48E9-D322-4CE1-C52049A47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12" y="2178424"/>
            <a:ext cx="5218531" cy="3889442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4E3E9C-E5AF-6EBF-7C81-DBF12F74D7D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10529" y="2178424"/>
            <a:ext cx="5218531" cy="3889442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6485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4CAF89-0D0B-D5BC-CA1B-13A16A9AE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FE5008-AA77-9738-5138-4087727F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2" y="466771"/>
            <a:ext cx="10354235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C1C62-7943-41E5-34E7-F63E7DA80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12" y="2178424"/>
            <a:ext cx="10950388" cy="388944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8D15E-DC83-417F-6FFB-00CC7972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412" y="6280370"/>
            <a:ext cx="173467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307EBF8A-7207-9B4D-90D1-95C275BE8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772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4CAF89-0D0B-D5BC-CA1B-13A16A9AE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FE5008-AA77-9738-5138-4087727F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2" y="466771"/>
            <a:ext cx="10354235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8D15E-DC83-417F-6FFB-00CC7972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412" y="6280370"/>
            <a:ext cx="173467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307EBF8A-7207-9B4D-90D1-95C275BE87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11B1EB-297D-59D7-0659-98F8808BC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12" y="2178424"/>
            <a:ext cx="5218531" cy="388944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89CCC4-C2B8-DDBD-F46B-5C7EE025B5B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10529" y="2178424"/>
            <a:ext cx="5218531" cy="388944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2513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4CAF89-0D0B-D5BC-CA1B-13A16A9AE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FE5008-AA77-9738-5138-4087727F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06" y="779201"/>
            <a:ext cx="5318962" cy="528866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3BEAAAA-3D0A-C280-37C6-786FE9A20A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4106" y="1622323"/>
            <a:ext cx="5299788" cy="444554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0C8A18E-A433-9258-8FDD-3EC11EF2F9E5}"/>
              </a:ext>
            </a:extLst>
          </p:cNvPr>
          <p:cNvSpPr txBox="1">
            <a:spLocks/>
          </p:cNvSpPr>
          <p:nvPr userDrawn="1"/>
        </p:nvSpPr>
        <p:spPr>
          <a:xfrm>
            <a:off x="10556111" y="6280370"/>
            <a:ext cx="1237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bg1"/>
                </a:solidFill>
                <a:latin typeface="Gotham-Book" panose="02000604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07EBF8A-7207-9B4D-90D1-95C275BE87EB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398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4CAF89-0D0B-D5BC-CA1B-13A16A9AE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BDCEE6-3A57-D377-FF16-060568180E12}"/>
              </a:ext>
            </a:extLst>
          </p:cNvPr>
          <p:cNvSpPr txBox="1">
            <a:spLocks/>
          </p:cNvSpPr>
          <p:nvPr userDrawn="1"/>
        </p:nvSpPr>
        <p:spPr>
          <a:xfrm>
            <a:off x="10556111" y="6280370"/>
            <a:ext cx="1237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bg1"/>
                </a:solidFill>
                <a:latin typeface="Gotham-Book" panose="02000604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07EBF8A-7207-9B4D-90D1-95C275BE87EB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4FFC8B-35AC-3366-CF10-0E1D9C81A5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4106" y="1622323"/>
            <a:ext cx="5299788" cy="44455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D7A86C1-5D53-55F7-EC69-4077F0DA25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106" y="825911"/>
            <a:ext cx="5299788" cy="52419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47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4CAF89-0D0B-D5BC-CA1B-13A16A9AE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FE5008-AA77-9738-5138-4087727F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06" y="779201"/>
            <a:ext cx="5318962" cy="528866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3BEAAAA-3D0A-C280-37C6-786FE9A20A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4106" y="1622323"/>
            <a:ext cx="5299788" cy="444554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0C8A18E-A433-9258-8FDD-3EC11EF2F9E5}"/>
              </a:ext>
            </a:extLst>
          </p:cNvPr>
          <p:cNvSpPr txBox="1">
            <a:spLocks/>
          </p:cNvSpPr>
          <p:nvPr userDrawn="1"/>
        </p:nvSpPr>
        <p:spPr>
          <a:xfrm>
            <a:off x="10556111" y="6280370"/>
            <a:ext cx="1237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bg1"/>
                </a:solidFill>
                <a:latin typeface="Gotham-Book" panose="02000604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07EBF8A-7207-9B4D-90D1-95C275BE87EB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59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4CAF89-0D0B-D5BC-CA1B-13A16A9AE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BDCEE6-3A57-D377-FF16-060568180E12}"/>
              </a:ext>
            </a:extLst>
          </p:cNvPr>
          <p:cNvSpPr txBox="1">
            <a:spLocks/>
          </p:cNvSpPr>
          <p:nvPr userDrawn="1"/>
        </p:nvSpPr>
        <p:spPr>
          <a:xfrm>
            <a:off x="10556111" y="6280370"/>
            <a:ext cx="1237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bg1"/>
                </a:solidFill>
                <a:latin typeface="Gotham-Book" panose="02000604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07EBF8A-7207-9B4D-90D1-95C275BE87EB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4FFC8B-35AC-3366-CF10-0E1D9C81A5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4106" y="1622323"/>
            <a:ext cx="5299788" cy="444554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D7A86C1-5D53-55F7-EC69-4077F0DA25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106" y="825911"/>
            <a:ext cx="5299788" cy="52419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7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A0981B-AD4C-FE3E-CEB9-8B52ABB67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0BE1C2-4A68-A358-1D2E-29E09425A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8870" y="879492"/>
            <a:ext cx="8685674" cy="3351179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138AAE-453D-829D-35DE-EA12670A1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8870" y="4322746"/>
            <a:ext cx="8685674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651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6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4CAF89-0D0B-D5BC-CA1B-13A16A9AE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FE5008-AA77-9738-5138-4087727F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06" y="779201"/>
            <a:ext cx="5318962" cy="528866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3BEAAAA-3D0A-C280-37C6-786FE9A20A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4106" y="1622323"/>
            <a:ext cx="5299788" cy="444554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0C8A18E-A433-9258-8FDD-3EC11EF2F9E5}"/>
              </a:ext>
            </a:extLst>
          </p:cNvPr>
          <p:cNvSpPr txBox="1">
            <a:spLocks/>
          </p:cNvSpPr>
          <p:nvPr userDrawn="1"/>
        </p:nvSpPr>
        <p:spPr>
          <a:xfrm>
            <a:off x="10556111" y="6280370"/>
            <a:ext cx="1237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bg1"/>
                </a:solidFill>
                <a:latin typeface="Gotham-Book" panose="02000604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07EBF8A-7207-9B4D-90D1-95C275BE87EB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37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4CAF89-0D0B-D5BC-CA1B-13A16A9AE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BDCEE6-3A57-D377-FF16-060568180E12}"/>
              </a:ext>
            </a:extLst>
          </p:cNvPr>
          <p:cNvSpPr txBox="1">
            <a:spLocks/>
          </p:cNvSpPr>
          <p:nvPr userDrawn="1"/>
        </p:nvSpPr>
        <p:spPr>
          <a:xfrm>
            <a:off x="10556111" y="6280370"/>
            <a:ext cx="1237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bg1"/>
                </a:solidFill>
                <a:latin typeface="Gotham-Book" panose="02000604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07EBF8A-7207-9B4D-90D1-95C275BE87EB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4FFC8B-35AC-3366-CF10-0E1D9C81A5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4106" y="1622323"/>
            <a:ext cx="5299788" cy="444554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D7A86C1-5D53-55F7-EC69-4077F0DA25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106" y="825911"/>
            <a:ext cx="5299788" cy="52419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56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9857B-5A44-04F1-438D-E6EDCB573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53B62-61D0-F1E0-CEED-0A6182D68A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F027E7-3662-D786-A747-F6D87DB2B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9629C-B66D-B8A9-DA46-3B9C22B5D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1392-794A-4716-B0E7-57D3770050C1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89772-BFFB-017F-4490-28BDD1E4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40204-BA44-7E5A-30B3-3A37C707E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BC330-4C8A-4B2E-AF7A-92794C815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6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A0981B-AD4C-FE3E-CEB9-8B52ABB67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0BE1C2-4A68-A358-1D2E-29E09425A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645" y="2377090"/>
            <a:ext cx="10498709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7371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6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A0981B-AD4C-FE3E-CEB9-8B52ABB67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0BE1C2-4A68-A358-1D2E-29E09425A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645" y="2377090"/>
            <a:ext cx="10498709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3809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6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A0981B-AD4C-FE3E-CEB9-8B52ABB67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0BE1C2-4A68-A358-1D2E-29E09425A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645" y="2377090"/>
            <a:ext cx="10498709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0643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6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4CAF89-0D0B-D5BC-CA1B-13A16A9AE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FE5008-AA77-9738-5138-4087727F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2" y="466771"/>
            <a:ext cx="10354235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C1C62-7943-41E5-34E7-F63E7DA80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12" y="2178424"/>
            <a:ext cx="10950388" cy="3889442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8D15E-DC83-417F-6FFB-00CC7972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412" y="6280370"/>
            <a:ext cx="1734670" cy="365125"/>
          </a:xfrm>
        </p:spPr>
        <p:txBody>
          <a:bodyPr/>
          <a:lstStyle>
            <a:lvl1pPr algn="l">
              <a:defRPr/>
            </a:lvl1pPr>
          </a:lstStyle>
          <a:p>
            <a:fld id="{307EBF8A-7207-9B4D-90D1-95C275BE8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14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4CAF89-0D0B-D5BC-CA1B-13A16A9AE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FE5008-AA77-9738-5138-4087727F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2" y="466771"/>
            <a:ext cx="1035423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C1C62-7943-41E5-34E7-F63E7DA80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12" y="2178424"/>
            <a:ext cx="5218531" cy="3889442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8D15E-DC83-417F-6FFB-00CC7972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412" y="6280370"/>
            <a:ext cx="1734670" cy="365125"/>
          </a:xfrm>
        </p:spPr>
        <p:txBody>
          <a:bodyPr/>
          <a:lstStyle>
            <a:lvl1pPr algn="l">
              <a:defRPr/>
            </a:lvl1pPr>
          </a:lstStyle>
          <a:p>
            <a:fld id="{307EBF8A-7207-9B4D-90D1-95C275BE87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4D4ACF-BBDC-0F38-421C-B7898F0D3EE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10529" y="2178424"/>
            <a:ext cx="5218531" cy="3889442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649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4CAF89-0D0B-D5BC-CA1B-13A16A9AE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FE5008-AA77-9738-5138-4087727F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2" y="466771"/>
            <a:ext cx="1035423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C1C62-7943-41E5-34E7-F63E7DA80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12" y="2178424"/>
            <a:ext cx="10950388" cy="3889442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8D15E-DC83-417F-6FFB-00CC7972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412" y="6280370"/>
            <a:ext cx="1734670" cy="365125"/>
          </a:xfrm>
        </p:spPr>
        <p:txBody>
          <a:bodyPr/>
          <a:lstStyle>
            <a:lvl1pPr algn="l">
              <a:defRPr/>
            </a:lvl1pPr>
          </a:lstStyle>
          <a:p>
            <a:fld id="{307EBF8A-7207-9B4D-90D1-95C275BE8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99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4CAF89-0D0B-D5BC-CA1B-13A16A9AE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FE5008-AA77-9738-5138-4087727F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2" y="466771"/>
            <a:ext cx="1035423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8D15E-DC83-417F-6FFB-00CC7972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412" y="6280370"/>
            <a:ext cx="1734670" cy="365125"/>
          </a:xfrm>
        </p:spPr>
        <p:txBody>
          <a:bodyPr/>
          <a:lstStyle>
            <a:lvl1pPr algn="l">
              <a:defRPr/>
            </a:lvl1pPr>
          </a:lstStyle>
          <a:p>
            <a:fld id="{307EBF8A-7207-9B4D-90D1-95C275BE87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A2B901-0C4F-B0F1-D711-404D7A2BC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12" y="2178424"/>
            <a:ext cx="5218531" cy="3889442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8B4E86-1144-CA7F-6E8E-E4A3BB115CA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10529" y="2178424"/>
            <a:ext cx="5218531" cy="3889442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278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68EB6B-A5A0-3A78-4033-1D984F9E2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181D5-FCC7-ADD3-6841-E9B9A80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8787F-41A3-CE4E-AF7F-EF3C4ADF3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82000"/>
                  </a:schemeClr>
                </a:solidFill>
                <a:latin typeface="Gotham-Book" panose="02000604040000020004" pitchFamily="2" charset="0"/>
              </a:defRPr>
            </a:lvl1pPr>
          </a:lstStyle>
          <a:p>
            <a:fld id="{307EBF8A-7207-9B4D-90D1-95C275BE8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09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62" r:id="rId4"/>
    <p:sldLayoutId id="2147483669" r:id="rId5"/>
    <p:sldLayoutId id="2147483650" r:id="rId6"/>
    <p:sldLayoutId id="2147483651" r:id="rId7"/>
    <p:sldLayoutId id="2147483653" r:id="rId8"/>
    <p:sldLayoutId id="2147483654" r:id="rId9"/>
    <p:sldLayoutId id="2147483652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79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-Bold" panose="0200060404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otham-Book" panose="0200060404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otham-Book" panose="0200060404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otham-Book" panose="0200060404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-Book" panose="0200060404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otham-Book" panose="0200060404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ncarlson@niu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jfoil@niu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E51A4-FDB3-933B-F500-96830FF57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0455" y="2532007"/>
            <a:ext cx="6564087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Registered Apprenticeships in Illinois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0146DB-B39E-1B1C-44D2-4CD8EEA90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0455" y="4803908"/>
            <a:ext cx="6774876" cy="1655762"/>
          </a:xfrm>
        </p:spPr>
        <p:txBody>
          <a:bodyPr>
            <a:normAutofit/>
          </a:bodyPr>
          <a:lstStyle/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sz="2000" b="1" dirty="0">
                <a:latin typeface="+mj-lt"/>
              </a:rPr>
              <a:t>2025 Apprenticeship Illinois Bootcamp</a:t>
            </a:r>
          </a:p>
          <a:p>
            <a:r>
              <a:rPr lang="en-US" sz="2000" b="1" dirty="0">
                <a:latin typeface="+mj-lt"/>
              </a:rPr>
              <a:t>October 9, 2025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4" name="Picture 3" descr="A black and red sign with text&#10;&#10;Description automatically generated">
            <a:extLst>
              <a:ext uri="{FF2B5EF4-FFF2-40B4-BE49-F238E27FC236}">
                <a16:creationId xmlns:a16="http://schemas.microsoft.com/office/drawing/2014/main" id="{ACCCB48A-0B99-B022-761D-AC7AC08563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17" y="-143374"/>
            <a:ext cx="6211725" cy="208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33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71DE8-18DC-ACDC-6950-EA666C10E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dirty="0"/>
              <a:t>High Potential Occupations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05FB288-55F4-964B-5688-9A0CF28179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815431"/>
              </p:ext>
            </p:extLst>
          </p:nvPr>
        </p:nvGraphicFramePr>
        <p:xfrm>
          <a:off x="640080" y="1721578"/>
          <a:ext cx="11239685" cy="5040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6642">
                  <a:extLst>
                    <a:ext uri="{9D8B030D-6E8A-4147-A177-3AD203B41FA5}">
                      <a16:colId xmlns:a16="http://schemas.microsoft.com/office/drawing/2014/main" val="2010569031"/>
                    </a:ext>
                  </a:extLst>
                </a:gridCol>
                <a:gridCol w="1433390">
                  <a:extLst>
                    <a:ext uri="{9D8B030D-6E8A-4147-A177-3AD203B41FA5}">
                      <a16:colId xmlns:a16="http://schemas.microsoft.com/office/drawing/2014/main" val="1448691598"/>
                    </a:ext>
                  </a:extLst>
                </a:gridCol>
                <a:gridCol w="1515348">
                  <a:extLst>
                    <a:ext uri="{9D8B030D-6E8A-4147-A177-3AD203B41FA5}">
                      <a16:colId xmlns:a16="http://schemas.microsoft.com/office/drawing/2014/main" val="1839543552"/>
                    </a:ext>
                  </a:extLst>
                </a:gridCol>
                <a:gridCol w="1261001">
                  <a:extLst>
                    <a:ext uri="{9D8B030D-6E8A-4147-A177-3AD203B41FA5}">
                      <a16:colId xmlns:a16="http://schemas.microsoft.com/office/drawing/2014/main" val="3788543210"/>
                    </a:ext>
                  </a:extLst>
                </a:gridCol>
                <a:gridCol w="1292087">
                  <a:extLst>
                    <a:ext uri="{9D8B030D-6E8A-4147-A177-3AD203B41FA5}">
                      <a16:colId xmlns:a16="http://schemas.microsoft.com/office/drawing/2014/main" val="2976637423"/>
                    </a:ext>
                  </a:extLst>
                </a:gridCol>
                <a:gridCol w="1241217">
                  <a:extLst>
                    <a:ext uri="{9D8B030D-6E8A-4147-A177-3AD203B41FA5}">
                      <a16:colId xmlns:a16="http://schemas.microsoft.com/office/drawing/2014/main" val="4262400342"/>
                    </a:ext>
                  </a:extLst>
                </a:gridCol>
              </a:tblGrid>
              <a:tr h="9387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1" u="none" strike="noStrike" dirty="0">
                          <a:effectLst/>
                        </a:rPr>
                        <a:t>Occupation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226" marR="15226" marT="1522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1" u="none" strike="noStrike">
                          <a:effectLst/>
                        </a:rPr>
                        <a:t> New Programs Since 2016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226" marR="15226" marT="1522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1" u="none" strike="noStrike">
                          <a:effectLst/>
                        </a:rPr>
                        <a:t> New Apprentices since 2020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226" marR="15226" marT="1522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1" u="none" strike="noStrike">
                          <a:effectLst/>
                        </a:rPr>
                        <a:t>Avg. Annual Openings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226" marR="15226" marT="1522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1" u="none" strike="noStrike">
                          <a:effectLst/>
                        </a:rPr>
                        <a:t>55+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226" marR="15226" marT="1522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1" u="none" strike="noStrike">
                          <a:effectLst/>
                        </a:rPr>
                        <a:t>Median Hourly Earnings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226" marR="15226" marT="15226" marB="0" anchor="b"/>
                </a:tc>
                <a:extLst>
                  <a:ext uri="{0D108BD9-81ED-4DB2-BD59-A6C34878D82A}">
                    <a16:rowId xmlns:a16="http://schemas.microsoft.com/office/drawing/2014/main" val="3373184849"/>
                  </a:ext>
                </a:extLst>
              </a:tr>
              <a:tr h="65210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Industrial Machinery Mechanics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226" marR="15226" marT="152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 43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226" marR="15226" marT="152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 485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226" marR="15226" marT="15226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1,048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226" marR="15226" marT="15226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3,299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226" marR="15226" marT="15226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 $32.01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226" marR="15226" marT="15226" marB="0" anchor="ctr"/>
                </a:tc>
                <a:extLst>
                  <a:ext uri="{0D108BD9-81ED-4DB2-BD59-A6C34878D82A}">
                    <a16:rowId xmlns:a16="http://schemas.microsoft.com/office/drawing/2014/main" val="2763553309"/>
                  </a:ext>
                </a:extLst>
              </a:tr>
              <a:tr h="65210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Machinists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226" marR="15226" marT="152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 33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226" marR="15226" marT="152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 138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226" marR="15226" marT="15226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1,657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226" marR="15226" marT="15226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6,346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226" marR="15226" marT="15226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 $27.22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226" marR="15226" marT="15226" marB="0" anchor="ctr"/>
                </a:tc>
                <a:extLst>
                  <a:ext uri="{0D108BD9-81ED-4DB2-BD59-A6C34878D82A}">
                    <a16:rowId xmlns:a16="http://schemas.microsoft.com/office/drawing/2014/main" val="3205833925"/>
                  </a:ext>
                </a:extLst>
              </a:tr>
              <a:tr h="65210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Maintenance and Repair Workers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226" marR="15226" marT="152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 27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226" marR="15226" marT="152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 576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226" marR="15226" marT="15226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7,087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226" marR="15226" marT="15226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25,826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226" marR="15226" marT="15226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 $26.03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226" marR="15226" marT="15226" marB="0" anchor="ctr"/>
                </a:tc>
                <a:extLst>
                  <a:ext uri="{0D108BD9-81ED-4DB2-BD59-A6C34878D82A}">
                    <a16:rowId xmlns:a16="http://schemas.microsoft.com/office/drawing/2014/main" val="2532161372"/>
                  </a:ext>
                </a:extLst>
              </a:tr>
              <a:tr h="65210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Heavy Truck Drivers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226" marR="15226" marT="152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 21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226" marR="15226" marT="152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 1,285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226" marR="15226" marT="15226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9,723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226" marR="15226" marT="15226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27,095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226" marR="15226" marT="15226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 $28.40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226" marR="15226" marT="15226" marB="0" anchor="ctr"/>
                </a:tc>
                <a:extLst>
                  <a:ext uri="{0D108BD9-81ED-4DB2-BD59-A6C34878D82A}">
                    <a16:rowId xmlns:a16="http://schemas.microsoft.com/office/drawing/2014/main" val="889366232"/>
                  </a:ext>
                </a:extLst>
              </a:tr>
              <a:tr h="65210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Computer User Support Specialists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226" marR="15226" marT="152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 15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226" marR="15226" marT="152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 168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226" marR="15226" marT="15226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1,909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226" marR="15226" marT="15226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4,722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226" marR="15226" marT="15226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 $27.19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226" marR="15226" marT="15226" marB="0" anchor="ctr"/>
                </a:tc>
                <a:extLst>
                  <a:ext uri="{0D108BD9-81ED-4DB2-BD59-A6C34878D82A}">
                    <a16:rowId xmlns:a16="http://schemas.microsoft.com/office/drawing/2014/main" val="3564806553"/>
                  </a:ext>
                </a:extLst>
              </a:tr>
              <a:tr h="65210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Registered Nurses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226" marR="15226" marT="152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 10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226" marR="15226" marT="15226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 126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226" marR="15226" marT="15226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8,441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226" marR="15226" marT="15226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37,337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226" marR="15226" marT="15226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 $41.52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226" marR="15226" marT="15226" marB="0" anchor="ctr"/>
                </a:tc>
                <a:extLst>
                  <a:ext uri="{0D108BD9-81ED-4DB2-BD59-A6C34878D82A}">
                    <a16:rowId xmlns:a16="http://schemas.microsoft.com/office/drawing/2014/main" val="4208177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855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42295-8301-5AF4-170D-98F9D7304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dirty="0"/>
              <a:t>Potential Low-Quality Apprenticeships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3C50EF4-1ED5-ED62-A08B-6693F98F98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38400"/>
              </p:ext>
            </p:extLst>
          </p:nvPr>
        </p:nvGraphicFramePr>
        <p:xfrm>
          <a:off x="697230" y="1778728"/>
          <a:ext cx="11182350" cy="4941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6239">
                  <a:extLst>
                    <a:ext uri="{9D8B030D-6E8A-4147-A177-3AD203B41FA5}">
                      <a16:colId xmlns:a16="http://schemas.microsoft.com/office/drawing/2014/main" val="2226949723"/>
                    </a:ext>
                  </a:extLst>
                </a:gridCol>
                <a:gridCol w="1301269">
                  <a:extLst>
                    <a:ext uri="{9D8B030D-6E8A-4147-A177-3AD203B41FA5}">
                      <a16:colId xmlns:a16="http://schemas.microsoft.com/office/drawing/2014/main" val="2141125945"/>
                    </a:ext>
                  </a:extLst>
                </a:gridCol>
                <a:gridCol w="1446708">
                  <a:extLst>
                    <a:ext uri="{9D8B030D-6E8A-4147-A177-3AD203B41FA5}">
                      <a16:colId xmlns:a16="http://schemas.microsoft.com/office/drawing/2014/main" val="2221438782"/>
                    </a:ext>
                  </a:extLst>
                </a:gridCol>
                <a:gridCol w="1312246">
                  <a:extLst>
                    <a:ext uri="{9D8B030D-6E8A-4147-A177-3AD203B41FA5}">
                      <a16:colId xmlns:a16="http://schemas.microsoft.com/office/drawing/2014/main" val="2222167853"/>
                    </a:ext>
                  </a:extLst>
                </a:gridCol>
                <a:gridCol w="1312246">
                  <a:extLst>
                    <a:ext uri="{9D8B030D-6E8A-4147-A177-3AD203B41FA5}">
                      <a16:colId xmlns:a16="http://schemas.microsoft.com/office/drawing/2014/main" val="2903985804"/>
                    </a:ext>
                  </a:extLst>
                </a:gridCol>
                <a:gridCol w="1243642">
                  <a:extLst>
                    <a:ext uri="{9D8B030D-6E8A-4147-A177-3AD203B41FA5}">
                      <a16:colId xmlns:a16="http://schemas.microsoft.com/office/drawing/2014/main" val="2338338481"/>
                    </a:ext>
                  </a:extLst>
                </a:gridCol>
              </a:tblGrid>
              <a:tr h="133360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1" u="none" strike="noStrike" dirty="0">
                          <a:effectLst/>
                        </a:rPr>
                        <a:t>Occupation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13" marR="10313" marT="103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1" u="none" strike="noStrike">
                          <a:effectLst/>
                        </a:rPr>
                        <a:t> New Programs Since 2016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13" marR="10313" marT="103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1" u="none" strike="noStrike">
                          <a:effectLst/>
                        </a:rPr>
                        <a:t> New Apprentices since 2020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13" marR="10313" marT="103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1" u="none" strike="noStrike">
                          <a:effectLst/>
                        </a:rPr>
                        <a:t>Avg. Annual Openings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13" marR="10313" marT="103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1" u="none" strike="noStrike">
                          <a:effectLst/>
                        </a:rPr>
                        <a:t>55+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13" marR="10313" marT="1031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1" u="none" strike="noStrike">
                          <a:effectLst/>
                        </a:rPr>
                        <a:t>Median Hourly Earnings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13" marR="10313" marT="10313" marB="0" anchor="b"/>
                </a:tc>
                <a:extLst>
                  <a:ext uri="{0D108BD9-81ED-4DB2-BD59-A6C34878D82A}">
                    <a16:rowId xmlns:a16="http://schemas.microsoft.com/office/drawing/2014/main" val="1030980151"/>
                  </a:ext>
                </a:extLst>
              </a:tr>
              <a:tr h="6662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Nursing Assistants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13" marR="10313" marT="1031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25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13" marR="10313" marT="1031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543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13" marR="10313" marT="1031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9,872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13" marR="10313" marT="1031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 13,981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13" marR="10313" marT="1031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 $ 21.50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13" marR="10313" marT="10313" marB="0" anchor="ctr"/>
                </a:tc>
                <a:extLst>
                  <a:ext uri="{0D108BD9-81ED-4DB2-BD59-A6C34878D82A}">
                    <a16:rowId xmlns:a16="http://schemas.microsoft.com/office/drawing/2014/main" val="248031683"/>
                  </a:ext>
                </a:extLst>
              </a:tr>
              <a:tr h="6662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Information Security Analysts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13" marR="10313" marT="1031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18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13" marR="10313" marT="1031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161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13" marR="10313" marT="1031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433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13" marR="10313" marT="1031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850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13" marR="10313" marT="1031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 $ 54.87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13" marR="10313" marT="10313" marB="0" anchor="ctr"/>
                </a:tc>
                <a:extLst>
                  <a:ext uri="{0D108BD9-81ED-4DB2-BD59-A6C34878D82A}">
                    <a16:rowId xmlns:a16="http://schemas.microsoft.com/office/drawing/2014/main" val="2529508124"/>
                  </a:ext>
                </a:extLst>
              </a:tr>
              <a:tr h="6662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Cooks, Restaurant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13" marR="10313" marT="1031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18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13" marR="10313" marT="1031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421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13" marR="10313" marT="1031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 10,747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13" marR="10313" marT="1031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 11,701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13" marR="10313" marT="1031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 $ 17.58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13" marR="10313" marT="10313" marB="0" anchor="ctr"/>
                </a:tc>
                <a:extLst>
                  <a:ext uri="{0D108BD9-81ED-4DB2-BD59-A6C34878D82A}">
                    <a16:rowId xmlns:a16="http://schemas.microsoft.com/office/drawing/2014/main" val="1230192798"/>
                  </a:ext>
                </a:extLst>
              </a:tr>
              <a:tr h="8046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Agricultural Equipment Operators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13" marR="10313" marT="1031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15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13" marR="10313" marT="1031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108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13" marR="10313" marT="1031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500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13" marR="10313" marT="1031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663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13" marR="10313" marT="1031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 $ 19.10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13" marR="10313" marT="10313" marB="0" anchor="ctr"/>
                </a:tc>
                <a:extLst>
                  <a:ext uri="{0D108BD9-81ED-4DB2-BD59-A6C34878D82A}">
                    <a16:rowId xmlns:a16="http://schemas.microsoft.com/office/drawing/2014/main" val="2177697687"/>
                  </a:ext>
                </a:extLst>
              </a:tr>
              <a:tr h="80463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Maids and Housekeeping Cleaners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13" marR="10313" marT="1031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8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13" marR="10313" marT="1031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146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13" marR="10313" marT="1031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6,779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13" marR="10313" marT="1031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 14,842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13" marR="10313" marT="10313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 $ 16.64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0313" marR="10313" marT="10313" marB="0" anchor="ctr"/>
                </a:tc>
                <a:extLst>
                  <a:ext uri="{0D108BD9-81ED-4DB2-BD59-A6C34878D82A}">
                    <a16:rowId xmlns:a16="http://schemas.microsoft.com/office/drawing/2014/main" val="1812796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666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B8920-717E-8419-5B6B-0FF0435EE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8610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Apprentice Demographics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B73469D-BFFA-D57C-0538-7750CC344B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2344"/>
              </p:ext>
            </p:extLst>
          </p:nvPr>
        </p:nvGraphicFramePr>
        <p:xfrm>
          <a:off x="420755" y="2002737"/>
          <a:ext cx="11043534" cy="4407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535">
                  <a:extLst>
                    <a:ext uri="{9D8B030D-6E8A-4147-A177-3AD203B41FA5}">
                      <a16:colId xmlns:a16="http://schemas.microsoft.com/office/drawing/2014/main" val="1646553406"/>
                    </a:ext>
                  </a:extLst>
                </a:gridCol>
                <a:gridCol w="2125980">
                  <a:extLst>
                    <a:ext uri="{9D8B030D-6E8A-4147-A177-3AD203B41FA5}">
                      <a16:colId xmlns:a16="http://schemas.microsoft.com/office/drawing/2014/main" val="1678934945"/>
                    </a:ext>
                  </a:extLst>
                </a:gridCol>
                <a:gridCol w="2251710">
                  <a:extLst>
                    <a:ext uri="{9D8B030D-6E8A-4147-A177-3AD203B41FA5}">
                      <a16:colId xmlns:a16="http://schemas.microsoft.com/office/drawing/2014/main" val="3578042418"/>
                    </a:ext>
                  </a:extLst>
                </a:gridCol>
                <a:gridCol w="2372196">
                  <a:extLst>
                    <a:ext uri="{9D8B030D-6E8A-4147-A177-3AD203B41FA5}">
                      <a16:colId xmlns:a16="http://schemas.microsoft.com/office/drawing/2014/main" val="3268438466"/>
                    </a:ext>
                  </a:extLst>
                </a:gridCol>
                <a:gridCol w="2394113">
                  <a:extLst>
                    <a:ext uri="{9D8B030D-6E8A-4147-A177-3AD203B41FA5}">
                      <a16:colId xmlns:a16="http://schemas.microsoft.com/office/drawing/2014/main" val="1230468163"/>
                    </a:ext>
                  </a:extLst>
                </a:gridCol>
              </a:tblGrid>
              <a:tr h="1189479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54307" marR="154307" marT="0" marB="0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New Apprentices 2024</a:t>
                      </a:r>
                    </a:p>
                  </a:txBody>
                  <a:tcPr marL="154307" marR="154307" marT="0" marB="0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Apprentices in Construction </a:t>
                      </a:r>
                    </a:p>
                  </a:txBody>
                  <a:tcPr marL="154307" marR="154307" marT="0" marB="0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Apprentices in Non-Construction</a:t>
                      </a:r>
                    </a:p>
                  </a:txBody>
                  <a:tcPr marL="154307" marR="154307" marT="0" marB="0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Illinois Workers</a:t>
                      </a:r>
                    </a:p>
                  </a:txBody>
                  <a:tcPr marL="154307" marR="154307" marT="0" marB="0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583932"/>
                  </a:ext>
                </a:extLst>
              </a:tr>
              <a:tr h="4519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>
                          <a:effectLst/>
                        </a:rPr>
                        <a:t>Hispanic</a:t>
                      </a:r>
                      <a:endParaRPr lang="en-US" sz="27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07" marR="15430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>
                          <a:effectLst/>
                        </a:rPr>
                        <a:t>21%</a:t>
                      </a:r>
                      <a:endParaRPr lang="en-US" sz="27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07" marR="15430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marL="154307" marR="15430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 dirty="0">
                          <a:effectLst/>
                        </a:rPr>
                        <a:t>15%</a:t>
                      </a:r>
                      <a:endParaRPr lang="en-US" sz="27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07" marR="15430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>
                          <a:effectLst/>
                        </a:rPr>
                        <a:t>17%</a:t>
                      </a:r>
                      <a:endParaRPr lang="en-US" sz="27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07" marR="154307" marT="0" marB="0"/>
                </a:tc>
                <a:extLst>
                  <a:ext uri="{0D108BD9-81ED-4DB2-BD59-A6C34878D82A}">
                    <a16:rowId xmlns:a16="http://schemas.microsoft.com/office/drawing/2014/main" val="659511465"/>
                  </a:ext>
                </a:extLst>
              </a:tr>
              <a:tr h="4519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>
                          <a:effectLst/>
                        </a:rPr>
                        <a:t>Black</a:t>
                      </a:r>
                      <a:endParaRPr lang="en-US" sz="27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07" marR="15430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>
                          <a:effectLst/>
                        </a:rPr>
                        <a:t>15%</a:t>
                      </a:r>
                      <a:endParaRPr lang="en-US" sz="27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07" marR="15430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11%</a:t>
                      </a:r>
                    </a:p>
                  </a:txBody>
                  <a:tcPr marL="154307" marR="15430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 dirty="0">
                          <a:effectLst/>
                        </a:rPr>
                        <a:t>23%</a:t>
                      </a:r>
                      <a:endParaRPr lang="en-US" sz="27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07" marR="15430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>
                          <a:effectLst/>
                        </a:rPr>
                        <a:t>13%</a:t>
                      </a:r>
                      <a:endParaRPr lang="en-US" sz="27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07" marR="154307" marT="0" marB="0"/>
                </a:tc>
                <a:extLst>
                  <a:ext uri="{0D108BD9-81ED-4DB2-BD59-A6C34878D82A}">
                    <a16:rowId xmlns:a16="http://schemas.microsoft.com/office/drawing/2014/main" val="449131756"/>
                  </a:ext>
                </a:extLst>
              </a:tr>
              <a:tr h="4519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>
                          <a:effectLst/>
                        </a:rPr>
                        <a:t>White</a:t>
                      </a:r>
                      <a:endParaRPr lang="en-US" sz="27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07" marR="15430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>
                          <a:effectLst/>
                        </a:rPr>
                        <a:t>54%</a:t>
                      </a:r>
                      <a:endParaRPr lang="en-US" sz="27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07" marR="15430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60%</a:t>
                      </a:r>
                    </a:p>
                  </a:txBody>
                  <a:tcPr marL="154307" marR="15430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 dirty="0">
                          <a:effectLst/>
                        </a:rPr>
                        <a:t>43%</a:t>
                      </a:r>
                      <a:endParaRPr lang="en-US" sz="27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07" marR="15430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>
                          <a:effectLst/>
                        </a:rPr>
                        <a:t>62%</a:t>
                      </a:r>
                      <a:endParaRPr lang="en-US" sz="27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07" marR="154307" marT="0" marB="0"/>
                </a:tc>
                <a:extLst>
                  <a:ext uri="{0D108BD9-81ED-4DB2-BD59-A6C34878D82A}">
                    <a16:rowId xmlns:a16="http://schemas.microsoft.com/office/drawing/2014/main" val="1110288249"/>
                  </a:ext>
                </a:extLst>
              </a:tr>
              <a:tr h="4519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>
                          <a:effectLst/>
                        </a:rPr>
                        <a:t>All Other</a:t>
                      </a:r>
                      <a:endParaRPr lang="en-US" sz="27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07" marR="15430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>
                          <a:effectLst/>
                        </a:rPr>
                        <a:t>9%</a:t>
                      </a:r>
                      <a:endParaRPr lang="en-US" sz="27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07" marR="15430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154307" marR="15430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 dirty="0">
                          <a:effectLst/>
                        </a:rPr>
                        <a:t>19%</a:t>
                      </a:r>
                      <a:endParaRPr lang="en-US" sz="27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07" marR="15430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>
                          <a:effectLst/>
                        </a:rPr>
                        <a:t>8%</a:t>
                      </a:r>
                      <a:endParaRPr lang="en-US" sz="27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07" marR="154307" marT="0" marB="0"/>
                </a:tc>
                <a:extLst>
                  <a:ext uri="{0D108BD9-81ED-4DB2-BD59-A6C34878D82A}">
                    <a16:rowId xmlns:a16="http://schemas.microsoft.com/office/drawing/2014/main" val="1469497608"/>
                  </a:ext>
                </a:extLst>
              </a:tr>
              <a:tr h="1292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0" dirty="0">
                          <a:effectLst/>
                        </a:rPr>
                        <a:t> </a:t>
                      </a:r>
                      <a:endParaRPr lang="en-US" sz="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07" marR="15430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0" dirty="0">
                          <a:effectLst/>
                        </a:rPr>
                        <a:t> </a:t>
                      </a:r>
                      <a:endParaRPr lang="en-US" sz="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07" marR="15430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5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07" marR="15430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0" dirty="0">
                          <a:effectLst/>
                        </a:rPr>
                        <a:t> </a:t>
                      </a:r>
                      <a:endParaRPr lang="en-US" sz="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07" marR="15430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0" dirty="0">
                          <a:effectLst/>
                        </a:rPr>
                        <a:t> </a:t>
                      </a:r>
                      <a:endParaRPr lang="en-US" sz="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07" marR="154307" marT="0" marB="0"/>
                </a:tc>
                <a:extLst>
                  <a:ext uri="{0D108BD9-81ED-4DB2-BD59-A6C34878D82A}">
                    <a16:rowId xmlns:a16="http://schemas.microsoft.com/office/drawing/2014/main" val="2443950311"/>
                  </a:ext>
                </a:extLst>
              </a:tr>
              <a:tr h="4519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>
                          <a:effectLst/>
                        </a:rPr>
                        <a:t>Female</a:t>
                      </a:r>
                      <a:endParaRPr lang="en-US" sz="27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07" marR="15430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>
                          <a:effectLst/>
                        </a:rPr>
                        <a:t>14%</a:t>
                      </a:r>
                      <a:endParaRPr lang="en-US" sz="27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07" marR="15430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154307" marR="15430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 dirty="0">
                          <a:effectLst/>
                        </a:rPr>
                        <a:t>28%</a:t>
                      </a:r>
                      <a:endParaRPr lang="en-US" sz="27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07" marR="15430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 dirty="0">
                          <a:effectLst/>
                        </a:rPr>
                        <a:t>50%</a:t>
                      </a:r>
                      <a:endParaRPr lang="en-US" sz="27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07" marR="154307" marT="0" marB="0"/>
                </a:tc>
                <a:extLst>
                  <a:ext uri="{0D108BD9-81ED-4DB2-BD59-A6C34878D82A}">
                    <a16:rowId xmlns:a16="http://schemas.microsoft.com/office/drawing/2014/main" val="657626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457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39BE5-E1EC-1864-21C4-1300B287F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74BBC-D919-71BA-6877-0AA8DB886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dirty="0"/>
              <a:t>Apprentice Illinois Grantee Demographics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B847F55-6851-AD53-BA84-6016FD4CA9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646396"/>
              </p:ext>
            </p:extLst>
          </p:nvPr>
        </p:nvGraphicFramePr>
        <p:xfrm>
          <a:off x="403225" y="2178050"/>
          <a:ext cx="10950573" cy="4407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3545">
                  <a:extLst>
                    <a:ext uri="{9D8B030D-6E8A-4147-A177-3AD203B41FA5}">
                      <a16:colId xmlns:a16="http://schemas.microsoft.com/office/drawing/2014/main" val="1646553406"/>
                    </a:ext>
                  </a:extLst>
                </a:gridCol>
                <a:gridCol w="2108084">
                  <a:extLst>
                    <a:ext uri="{9D8B030D-6E8A-4147-A177-3AD203B41FA5}">
                      <a16:colId xmlns:a16="http://schemas.microsoft.com/office/drawing/2014/main" val="1678934945"/>
                    </a:ext>
                  </a:extLst>
                </a:gridCol>
                <a:gridCol w="2232756">
                  <a:extLst>
                    <a:ext uri="{9D8B030D-6E8A-4147-A177-3AD203B41FA5}">
                      <a16:colId xmlns:a16="http://schemas.microsoft.com/office/drawing/2014/main" val="3578042418"/>
                    </a:ext>
                  </a:extLst>
                </a:gridCol>
                <a:gridCol w="2352228">
                  <a:extLst>
                    <a:ext uri="{9D8B030D-6E8A-4147-A177-3AD203B41FA5}">
                      <a16:colId xmlns:a16="http://schemas.microsoft.com/office/drawing/2014/main" val="3268438466"/>
                    </a:ext>
                  </a:extLst>
                </a:gridCol>
                <a:gridCol w="2373960">
                  <a:extLst>
                    <a:ext uri="{9D8B030D-6E8A-4147-A177-3AD203B41FA5}">
                      <a16:colId xmlns:a16="http://schemas.microsoft.com/office/drawing/2014/main" val="1230468163"/>
                    </a:ext>
                  </a:extLst>
                </a:gridCol>
              </a:tblGrid>
              <a:tr h="1189479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54307" marR="154307" marT="0" marB="0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New Apprentices 2024</a:t>
                      </a:r>
                    </a:p>
                  </a:txBody>
                  <a:tcPr marL="154307" marR="154307" marT="0" marB="0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Apprentices in Construction </a:t>
                      </a:r>
                    </a:p>
                  </a:txBody>
                  <a:tcPr marL="154307" marR="154307" marT="0" marB="0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Apprentices in Non-Construction</a:t>
                      </a:r>
                    </a:p>
                  </a:txBody>
                  <a:tcPr marL="154307" marR="154307" marT="0" marB="0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Illinois Workers</a:t>
                      </a:r>
                    </a:p>
                  </a:txBody>
                  <a:tcPr marL="154307" marR="154307" marT="0" marB="0"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583932"/>
                  </a:ext>
                </a:extLst>
              </a:tr>
              <a:tr h="4519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>
                          <a:effectLst/>
                        </a:rPr>
                        <a:t>Hispanic</a:t>
                      </a:r>
                      <a:endParaRPr lang="en-US" sz="27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07" marR="154307" marT="0" marB="0"/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154307" marR="154307" marT="0" marB="0"/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>
                          <a:effectLst/>
                        </a:rPr>
                        <a:t>17%</a:t>
                      </a:r>
                      <a:endParaRPr lang="en-US" sz="27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07" marR="154307" marT="0" marB="0"/>
                </a:tc>
                <a:extLst>
                  <a:ext uri="{0D108BD9-81ED-4DB2-BD59-A6C34878D82A}">
                    <a16:rowId xmlns:a16="http://schemas.microsoft.com/office/drawing/2014/main" val="659511465"/>
                  </a:ext>
                </a:extLst>
              </a:tr>
              <a:tr h="4519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>
                          <a:effectLst/>
                        </a:rPr>
                        <a:t>Black</a:t>
                      </a:r>
                      <a:endParaRPr lang="en-US" sz="27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07" marR="154307" marT="0" marB="0"/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154307" marR="154307" marT="0" marB="0"/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>
                          <a:effectLst/>
                        </a:rPr>
                        <a:t>13%</a:t>
                      </a:r>
                      <a:endParaRPr lang="en-US" sz="27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07" marR="154307" marT="0" marB="0"/>
                </a:tc>
                <a:extLst>
                  <a:ext uri="{0D108BD9-81ED-4DB2-BD59-A6C34878D82A}">
                    <a16:rowId xmlns:a16="http://schemas.microsoft.com/office/drawing/2014/main" val="449131756"/>
                  </a:ext>
                </a:extLst>
              </a:tr>
              <a:tr h="4519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>
                          <a:effectLst/>
                        </a:rPr>
                        <a:t>White</a:t>
                      </a:r>
                      <a:endParaRPr lang="en-US" sz="27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07" marR="154307" marT="0" marB="0"/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75%</a:t>
                      </a:r>
                    </a:p>
                  </a:txBody>
                  <a:tcPr marL="154307" marR="154307" marT="0" marB="0"/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>
                          <a:effectLst/>
                        </a:rPr>
                        <a:t>62%</a:t>
                      </a:r>
                      <a:endParaRPr lang="en-US" sz="27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07" marR="154307" marT="0" marB="0"/>
                </a:tc>
                <a:extLst>
                  <a:ext uri="{0D108BD9-81ED-4DB2-BD59-A6C34878D82A}">
                    <a16:rowId xmlns:a16="http://schemas.microsoft.com/office/drawing/2014/main" val="1110288249"/>
                  </a:ext>
                </a:extLst>
              </a:tr>
              <a:tr h="4519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>
                          <a:effectLst/>
                        </a:rPr>
                        <a:t>All Other</a:t>
                      </a:r>
                      <a:endParaRPr lang="en-US" sz="27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07" marR="154307" marT="0" marB="0"/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154307" marR="154307" marT="0" marB="0"/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>
                          <a:effectLst/>
                        </a:rPr>
                        <a:t>8%</a:t>
                      </a:r>
                      <a:endParaRPr lang="en-US" sz="27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07" marR="154307" marT="0" marB="0"/>
                </a:tc>
                <a:extLst>
                  <a:ext uri="{0D108BD9-81ED-4DB2-BD59-A6C34878D82A}">
                    <a16:rowId xmlns:a16="http://schemas.microsoft.com/office/drawing/2014/main" val="1469497608"/>
                  </a:ext>
                </a:extLst>
              </a:tr>
              <a:tr h="1292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0" dirty="0">
                          <a:effectLst/>
                        </a:rPr>
                        <a:t> </a:t>
                      </a:r>
                      <a:endParaRPr lang="en-US" sz="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07" marR="154307" marT="0" marB="0"/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5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07" marR="154307" marT="0" marB="0"/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800" b="1" kern="0" dirty="0">
                          <a:effectLst/>
                        </a:rPr>
                        <a:t> </a:t>
                      </a:r>
                      <a:endParaRPr lang="en-US" sz="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07" marR="154307" marT="0" marB="0"/>
                </a:tc>
                <a:extLst>
                  <a:ext uri="{0D108BD9-81ED-4DB2-BD59-A6C34878D82A}">
                    <a16:rowId xmlns:a16="http://schemas.microsoft.com/office/drawing/2014/main" val="2443950311"/>
                  </a:ext>
                </a:extLst>
              </a:tr>
              <a:tr h="4519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>
                          <a:effectLst/>
                        </a:rPr>
                        <a:t>Female</a:t>
                      </a:r>
                      <a:endParaRPr lang="en-US" sz="2700" b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07" marR="154307" marT="0" marB="0"/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154307" marR="154307" marT="0" marB="0"/>
                </a:tc>
                <a:tc>
                  <a:txBody>
                    <a:bodyPr/>
                    <a:lstStyle/>
                    <a:p>
                      <a:pPr marL="0" marR="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500" b="1" kern="0" dirty="0">
                          <a:effectLst/>
                        </a:rPr>
                        <a:t>50%</a:t>
                      </a:r>
                      <a:endParaRPr lang="en-US" sz="27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4307" marR="154307" marT="0" marB="0"/>
                </a:tc>
                <a:extLst>
                  <a:ext uri="{0D108BD9-81ED-4DB2-BD59-A6C34878D82A}">
                    <a16:rowId xmlns:a16="http://schemas.microsoft.com/office/drawing/2014/main" val="657626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87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05B5E-434E-BE04-48ED-50E1A0863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dirty="0"/>
              <a:t>Demographic Trends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8DAE577-794C-4C13-7642-7F548082B0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682929"/>
              </p:ext>
            </p:extLst>
          </p:nvPr>
        </p:nvGraphicFramePr>
        <p:xfrm>
          <a:off x="403225" y="2178050"/>
          <a:ext cx="10950575" cy="388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6134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11285-046D-5A45-9F27-3F7C85DD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Successful Completion Rates</a:t>
            </a:r>
          </a:p>
        </p:txBody>
      </p:sp>
      <p:graphicFrame>
        <p:nvGraphicFramePr>
          <p:cNvPr id="27" name="Content Placeholder 12">
            <a:extLst>
              <a:ext uri="{FF2B5EF4-FFF2-40B4-BE49-F238E27FC236}">
                <a16:creationId xmlns:a16="http://schemas.microsoft.com/office/drawing/2014/main" id="{F92FEE1D-EB4F-BE90-2F7A-072581C2A2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231811"/>
              </p:ext>
            </p:extLst>
          </p:nvPr>
        </p:nvGraphicFramePr>
        <p:xfrm>
          <a:off x="205740" y="1497330"/>
          <a:ext cx="11670030" cy="5360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9749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1EFF7-6EB2-8EE2-E095-5C88A22BE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ABF68-DB81-5F50-683C-27B81C2E8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Program Structure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F80EA-4747-6046-7EA3-4213B0F64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532" y="2212714"/>
            <a:ext cx="3901887" cy="388944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More than 85% of Apprentices are enrolled in Multi-employer programs under a collective bargaining agreement (CBA)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4CFB330-0AA8-30DA-A69E-A4CA3C422B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214374"/>
              </p:ext>
            </p:extLst>
          </p:nvPr>
        </p:nvGraphicFramePr>
        <p:xfrm>
          <a:off x="4035287" y="2289644"/>
          <a:ext cx="7504043" cy="3812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4365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6B638-7FF7-8596-2B63-0514E74F9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Sexy Data </a:t>
            </a:r>
          </a:p>
        </p:txBody>
      </p:sp>
      <p:pic>
        <p:nvPicPr>
          <p:cNvPr id="4" name="Content Placeholder 3" descr="A close-up of a graph&#10;&#10;AI-generated content may be incorrect.">
            <a:extLst>
              <a:ext uri="{FF2B5EF4-FFF2-40B4-BE49-F238E27FC236}">
                <a16:creationId xmlns:a16="http://schemas.microsoft.com/office/drawing/2014/main" id="{0216C926-ECAF-D43E-0901-6190477F5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901"/>
          <a:stretch>
            <a:fillRect/>
          </a:stretch>
        </p:blipFill>
        <p:spPr bwMode="auto">
          <a:xfrm>
            <a:off x="625367" y="1792334"/>
            <a:ext cx="10525602" cy="48965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5519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79C05-1CDC-0A8B-9AF7-A9EB3975D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Return on Investment</a:t>
            </a:r>
          </a:p>
        </p:txBody>
      </p:sp>
      <p:pic>
        <p:nvPicPr>
          <p:cNvPr id="5" name="Content Placeholder 4" descr="A graph of cost vs benefit&#10;&#10;AI-generated content may be incorrect.">
            <a:extLst>
              <a:ext uri="{FF2B5EF4-FFF2-40B4-BE49-F238E27FC236}">
                <a16:creationId xmlns:a16="http://schemas.microsoft.com/office/drawing/2014/main" id="{105F9649-6E34-BA58-DC46-B6E501ED3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469" y="1606925"/>
            <a:ext cx="5218531" cy="5218531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8E5A02-A634-BA60-8A95-D2147BE8784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dirty="0"/>
              <a:t>Early in apprenticeship costs are greater than benefits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As apprentice gains skills and experience, benefits become greater than cost</a:t>
            </a:r>
          </a:p>
        </p:txBody>
      </p:sp>
    </p:spTree>
    <p:extLst>
      <p:ext uri="{BB962C8B-B14F-4D97-AF65-F5344CB8AC3E}">
        <p14:creationId xmlns:p14="http://schemas.microsoft.com/office/powerpoint/2010/main" val="1662703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9BF1-D609-6A8D-EE08-ABF0FA151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Exit Wages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4A7ED48-CD8C-E39B-3A17-2480625FF6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889176"/>
              </p:ext>
            </p:extLst>
          </p:nvPr>
        </p:nvGraphicFramePr>
        <p:xfrm>
          <a:off x="1312043" y="1792334"/>
          <a:ext cx="7957218" cy="4831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1553">
                  <a:extLst>
                    <a:ext uri="{9D8B030D-6E8A-4147-A177-3AD203B41FA5}">
                      <a16:colId xmlns:a16="http://schemas.microsoft.com/office/drawing/2014/main" val="2562198877"/>
                    </a:ext>
                  </a:extLst>
                </a:gridCol>
                <a:gridCol w="1745665">
                  <a:extLst>
                    <a:ext uri="{9D8B030D-6E8A-4147-A177-3AD203B41FA5}">
                      <a16:colId xmlns:a16="http://schemas.microsoft.com/office/drawing/2014/main" val="2910386318"/>
                    </a:ext>
                  </a:extLst>
                </a:gridCol>
              </a:tblGrid>
              <a:tr h="80521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3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Occupation </a:t>
                      </a:r>
                      <a:r>
                        <a:rPr lang="en-US" sz="3200" b="1" u="none" strike="noStrike" dirty="0">
                          <a:effectLst/>
                        </a:rPr>
                        <a:t>Group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b="1" u="none" strike="noStrike">
                          <a:effectLst/>
                        </a:rPr>
                        <a:t>Average Exit Wage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53235711"/>
                  </a:ext>
                </a:extLst>
              </a:tr>
              <a:tr h="4026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u="none" strike="noStrike">
                          <a:effectLst/>
                        </a:rPr>
                        <a:t>Construction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u="none" strike="noStrike">
                          <a:effectLst/>
                        </a:rPr>
                        <a:t> $   33.95 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2879875"/>
                  </a:ext>
                </a:extLst>
              </a:tr>
              <a:tr h="4026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u="none" strike="noStrike">
                          <a:effectLst/>
                        </a:rPr>
                        <a:t>Installation, Maint, and Repair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u="none" strike="noStrike">
                          <a:effectLst/>
                        </a:rPr>
                        <a:t> $   31.51 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63897803"/>
                  </a:ext>
                </a:extLst>
              </a:tr>
              <a:tr h="4026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u="none" strike="noStrike">
                          <a:effectLst/>
                        </a:rPr>
                        <a:t>Computer and Math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u="none" strike="noStrike">
                          <a:effectLst/>
                        </a:rPr>
                        <a:t> $   26.65 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37226414"/>
                  </a:ext>
                </a:extLst>
              </a:tr>
              <a:tr h="4026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u="none" strike="noStrike">
                          <a:effectLst/>
                        </a:rPr>
                        <a:t>Healthcare Practitioners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u="none" strike="noStrike">
                          <a:effectLst/>
                        </a:rPr>
                        <a:t> $   23.92 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3196534"/>
                  </a:ext>
                </a:extLst>
              </a:tr>
              <a:tr h="4026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u="none" strike="noStrike">
                          <a:effectLst/>
                        </a:rPr>
                        <a:t>Architecture and Engineering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u="none" strike="noStrike">
                          <a:effectLst/>
                        </a:rPr>
                        <a:t> $   23.68 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65210846"/>
                  </a:ext>
                </a:extLst>
              </a:tr>
              <a:tr h="4026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u="none" strike="noStrike">
                          <a:effectLst/>
                        </a:rPr>
                        <a:t>Production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u="none" strike="noStrike">
                          <a:effectLst/>
                        </a:rPr>
                        <a:t> $   22.73 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98104115"/>
                  </a:ext>
                </a:extLst>
              </a:tr>
              <a:tr h="4026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u="none" strike="noStrike">
                          <a:effectLst/>
                        </a:rPr>
                        <a:t>Protective Service Occupations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u="none" strike="noStrike">
                          <a:effectLst/>
                        </a:rPr>
                        <a:t> $   21.97 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85331109"/>
                  </a:ext>
                </a:extLst>
              </a:tr>
              <a:tr h="4026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u="none" strike="noStrike">
                          <a:effectLst/>
                        </a:rPr>
                        <a:t>Food Preparation and Serving Related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u="none" strike="noStrike">
                          <a:effectLst/>
                        </a:rPr>
                        <a:t> $   23.16 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82823580"/>
                  </a:ext>
                </a:extLst>
              </a:tr>
              <a:tr h="4026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u="none" strike="noStrike">
                          <a:effectLst/>
                        </a:rPr>
                        <a:t>Healthcare Support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u="none" strike="noStrike">
                          <a:effectLst/>
                        </a:rPr>
                        <a:t> $   16.92 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42221497"/>
                  </a:ext>
                </a:extLst>
              </a:tr>
              <a:tr h="40260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u="none" strike="noStrike">
                          <a:effectLst/>
                        </a:rPr>
                        <a:t>Transportation and Material Moving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u="none" strike="noStrike" dirty="0">
                          <a:effectLst/>
                        </a:rPr>
                        <a:t> $   15.38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9032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663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ED79E-32B3-7C8F-28D5-B4EAD64FB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12" y="1995544"/>
            <a:ext cx="11483788" cy="327368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dirty="0">
                <a:latin typeface="+mj-lt"/>
              </a:rPr>
              <a:t>Partner with state agencies and education, workforce, and economic development stakeholders to develop and improve workforce development programs, policies, and systems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700" dirty="0">
              <a:latin typeface="+mj-lt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dirty="0"/>
              <a:t>Team</a:t>
            </a:r>
            <a:r>
              <a:rPr lang="en-US" sz="2600" dirty="0">
                <a:latin typeface="+mj-lt"/>
              </a:rPr>
              <a:t> - Advanced degrees in Human Capital Development, Economic Development, Higher Education Administration, Community Development, Public Administration, Communications, Social Work, Economics, and Systems Engineering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7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Diverse lived experience includes: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+mj-lt"/>
            </a:endParaRPr>
          </a:p>
        </p:txBody>
      </p:sp>
      <p:pic>
        <p:nvPicPr>
          <p:cNvPr id="4" name="Picture 3" descr="A black and red sign with text&#10;&#10;Description automatically generated">
            <a:extLst>
              <a:ext uri="{FF2B5EF4-FFF2-40B4-BE49-F238E27FC236}">
                <a16:creationId xmlns:a16="http://schemas.microsoft.com/office/drawing/2014/main" id="{7F6EC0CD-D95A-E8E4-9949-561A937220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666" y="96656"/>
            <a:ext cx="6211725" cy="2081768"/>
          </a:xfrm>
          <a:prstGeom prst="rect">
            <a:avLst/>
          </a:prstGeom>
        </p:spPr>
      </p:pic>
      <p:pic>
        <p:nvPicPr>
          <p:cNvPr id="5" name="Picture 4" descr="A picture containing symbol, logo, design&#10;&#10;Description automatically generated">
            <a:extLst>
              <a:ext uri="{FF2B5EF4-FFF2-40B4-BE49-F238E27FC236}">
                <a16:creationId xmlns:a16="http://schemas.microsoft.com/office/drawing/2014/main" id="{D705087F-ECD5-FB36-4096-318A650BDE3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24" y="146413"/>
            <a:ext cx="1164683" cy="1838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905659-F3D9-5DF2-F120-20AA97E7A757}"/>
              </a:ext>
            </a:extLst>
          </p:cNvPr>
          <p:cNvSpPr txBox="1"/>
          <p:nvPr/>
        </p:nvSpPr>
        <p:spPr>
          <a:xfrm>
            <a:off x="836294" y="4965328"/>
            <a:ext cx="10822305" cy="267765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Poverty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Race and gender bias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Immigration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First generation college attendance</a:t>
            </a:r>
          </a:p>
          <a:p>
            <a:pPr lvl="2">
              <a:spcBef>
                <a:spcPts val="0"/>
              </a:spcBef>
            </a:pPr>
            <a:endParaRPr lang="en-US" sz="2400" dirty="0">
              <a:latin typeface="+mj-lt"/>
            </a:endParaRPr>
          </a:p>
          <a:p>
            <a:pPr lvl="2">
              <a:spcBef>
                <a:spcPts val="0"/>
              </a:spcBef>
            </a:pPr>
            <a:endParaRPr lang="en-US" sz="2400" dirty="0">
              <a:latin typeface="+mj-lt"/>
            </a:endParaRPr>
          </a:p>
          <a:p>
            <a:pPr lvl="2">
              <a:spcBef>
                <a:spcPts val="0"/>
              </a:spcBef>
            </a:pPr>
            <a:endParaRPr lang="en-US" sz="2400" dirty="0">
              <a:latin typeface="+mj-lt"/>
            </a:endParaRPr>
          </a:p>
          <a:p>
            <a:pPr marL="12573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Workforce program participation</a:t>
            </a:r>
          </a:p>
          <a:p>
            <a:pPr marL="12573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Entrepreneurship</a:t>
            </a:r>
          </a:p>
          <a:p>
            <a:pPr marL="12573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Military service</a:t>
            </a:r>
          </a:p>
          <a:p>
            <a:pPr marL="12573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Neurodivergent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711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20F46-52B8-CC22-7D63-047694A2B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645" y="1588420"/>
            <a:ext cx="10498709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Brian Richard </a:t>
            </a:r>
            <a:r>
              <a:rPr lang="en-US" dirty="0">
                <a:latin typeface="+mn-lt"/>
                <a:hlinkClick r:id="rId3"/>
              </a:rPr>
              <a:t>brichard@niu.edu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Jennifer Foil </a:t>
            </a:r>
            <a:r>
              <a:rPr lang="en-US" dirty="0">
                <a:latin typeface="+mn-lt"/>
                <a:hlinkClick r:id="rId4"/>
              </a:rPr>
              <a:t>jfoil@niu.edu</a:t>
            </a:r>
            <a:r>
              <a:rPr lang="en-US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1468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2E09D1-63BC-E1A7-0987-535157BA6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752697-A521-FA4B-7928-1244DEC98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Understand what we can (and cannot) learn from RAPIDS data </a:t>
            </a:r>
          </a:p>
          <a:p>
            <a:pPr>
              <a:spcAft>
                <a:spcPts val="1200"/>
              </a:spcAft>
            </a:pPr>
            <a:r>
              <a:rPr lang="en-US" dirty="0"/>
              <a:t>Be better consumers of data </a:t>
            </a:r>
          </a:p>
          <a:p>
            <a:pPr>
              <a:spcAft>
                <a:spcPts val="1200"/>
              </a:spcAft>
            </a:pPr>
            <a:r>
              <a:rPr lang="en-US" dirty="0"/>
              <a:t>How to use data to guide apprenticeship expansion </a:t>
            </a:r>
          </a:p>
        </p:txBody>
      </p:sp>
    </p:spTree>
    <p:extLst>
      <p:ext uri="{BB962C8B-B14F-4D97-AF65-F5344CB8AC3E}">
        <p14:creationId xmlns:p14="http://schemas.microsoft.com/office/powerpoint/2010/main" val="3707686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C1020-E0D4-5BCE-8B13-44E3B04F8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dirty="0"/>
              <a:t>9+ Years IWIB WBLA Committee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0E7F3F2-BFA4-6043-E84E-D238826AA9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885277"/>
              </p:ext>
            </p:extLst>
          </p:nvPr>
        </p:nvGraphicFramePr>
        <p:xfrm>
          <a:off x="192404" y="2372360"/>
          <a:ext cx="11807192" cy="3192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9892">
                  <a:extLst>
                    <a:ext uri="{9D8B030D-6E8A-4147-A177-3AD203B41FA5}">
                      <a16:colId xmlns:a16="http://schemas.microsoft.com/office/drawing/2014/main" val="1224421216"/>
                    </a:ext>
                  </a:extLst>
                </a:gridCol>
                <a:gridCol w="911730">
                  <a:extLst>
                    <a:ext uri="{9D8B030D-6E8A-4147-A177-3AD203B41FA5}">
                      <a16:colId xmlns:a16="http://schemas.microsoft.com/office/drawing/2014/main" val="4034559046"/>
                    </a:ext>
                  </a:extLst>
                </a:gridCol>
                <a:gridCol w="911730">
                  <a:extLst>
                    <a:ext uri="{9D8B030D-6E8A-4147-A177-3AD203B41FA5}">
                      <a16:colId xmlns:a16="http://schemas.microsoft.com/office/drawing/2014/main" val="875578249"/>
                    </a:ext>
                  </a:extLst>
                </a:gridCol>
                <a:gridCol w="911730">
                  <a:extLst>
                    <a:ext uri="{9D8B030D-6E8A-4147-A177-3AD203B41FA5}">
                      <a16:colId xmlns:a16="http://schemas.microsoft.com/office/drawing/2014/main" val="420138791"/>
                    </a:ext>
                  </a:extLst>
                </a:gridCol>
                <a:gridCol w="911730">
                  <a:extLst>
                    <a:ext uri="{9D8B030D-6E8A-4147-A177-3AD203B41FA5}">
                      <a16:colId xmlns:a16="http://schemas.microsoft.com/office/drawing/2014/main" val="3762683011"/>
                    </a:ext>
                  </a:extLst>
                </a:gridCol>
                <a:gridCol w="911730">
                  <a:extLst>
                    <a:ext uri="{9D8B030D-6E8A-4147-A177-3AD203B41FA5}">
                      <a16:colId xmlns:a16="http://schemas.microsoft.com/office/drawing/2014/main" val="559428128"/>
                    </a:ext>
                  </a:extLst>
                </a:gridCol>
                <a:gridCol w="911730">
                  <a:extLst>
                    <a:ext uri="{9D8B030D-6E8A-4147-A177-3AD203B41FA5}">
                      <a16:colId xmlns:a16="http://schemas.microsoft.com/office/drawing/2014/main" val="4293115851"/>
                    </a:ext>
                  </a:extLst>
                </a:gridCol>
                <a:gridCol w="911730">
                  <a:extLst>
                    <a:ext uri="{9D8B030D-6E8A-4147-A177-3AD203B41FA5}">
                      <a16:colId xmlns:a16="http://schemas.microsoft.com/office/drawing/2014/main" val="589990041"/>
                    </a:ext>
                  </a:extLst>
                </a:gridCol>
                <a:gridCol w="911730">
                  <a:extLst>
                    <a:ext uri="{9D8B030D-6E8A-4147-A177-3AD203B41FA5}">
                      <a16:colId xmlns:a16="http://schemas.microsoft.com/office/drawing/2014/main" val="424723527"/>
                    </a:ext>
                  </a:extLst>
                </a:gridCol>
                <a:gridCol w="911730">
                  <a:extLst>
                    <a:ext uri="{9D8B030D-6E8A-4147-A177-3AD203B41FA5}">
                      <a16:colId xmlns:a16="http://schemas.microsoft.com/office/drawing/2014/main" val="2244486121"/>
                    </a:ext>
                  </a:extLst>
                </a:gridCol>
                <a:gridCol w="911730">
                  <a:extLst>
                    <a:ext uri="{9D8B030D-6E8A-4147-A177-3AD203B41FA5}">
                      <a16:colId xmlns:a16="http://schemas.microsoft.com/office/drawing/2014/main" val="3465367465"/>
                    </a:ext>
                  </a:extLst>
                </a:gridCol>
              </a:tblGrid>
              <a:tr h="4495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900" b="1" u="none" strike="noStrike" dirty="0">
                          <a:effectLst/>
                        </a:rPr>
                        <a:t>2016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900" b="1" u="none" strike="noStrike" dirty="0">
                          <a:effectLst/>
                        </a:rPr>
                        <a:t>2017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2018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900" b="1" u="none" strike="noStrike" dirty="0">
                          <a:effectLst/>
                        </a:rPr>
                        <a:t>2019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900" b="1" u="none" strike="noStrike" dirty="0">
                          <a:effectLst/>
                        </a:rPr>
                        <a:t>2020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900" b="1" u="none" strike="noStrike" dirty="0">
                          <a:effectLst/>
                        </a:rPr>
                        <a:t>2021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2022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900" b="1" u="none" strike="noStrike" dirty="0">
                          <a:effectLst/>
                        </a:rPr>
                        <a:t>2023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900" b="1" u="none" strike="noStrike" dirty="0">
                          <a:effectLst/>
                        </a:rPr>
                        <a:t>2024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900" b="1" u="none" strike="noStrike" dirty="0">
                          <a:effectLst/>
                        </a:rPr>
                        <a:t>2025*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787573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900" b="1" u="none" strike="noStrike" dirty="0">
                          <a:effectLst/>
                        </a:rPr>
                        <a:t>Active Apprentices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14,160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14,920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16,356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17,711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17,502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17,543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 dirty="0">
                          <a:effectLst/>
                        </a:rPr>
                        <a:t>19,388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20,668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21,934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22,800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296938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900" b="1" u="none" strike="noStrike" dirty="0">
                          <a:effectLst/>
                        </a:rPr>
                        <a:t>New Apprentices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5,167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5,132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6,226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6,477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4,688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6,301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8,264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8,692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9,058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8,024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267215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228600" lvl="1" algn="l" fontAlgn="b">
                        <a:buNone/>
                      </a:pPr>
                      <a:r>
                        <a:rPr lang="en-US" sz="1900" b="1" u="none" strike="noStrike" dirty="0">
                          <a:effectLst/>
                        </a:rPr>
                        <a:t>Construction Trades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3,819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3,783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4,594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4,794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3,417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4,331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5,565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6,114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5,815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5,362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247555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228600" lvl="1" algn="l" fontAlgn="b">
                        <a:buNone/>
                      </a:pPr>
                      <a:r>
                        <a:rPr lang="en-US" sz="1900" b="1" u="none" strike="noStrike" dirty="0">
                          <a:effectLst/>
                        </a:rPr>
                        <a:t>% Construction 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 dirty="0">
                          <a:effectLst/>
                        </a:rPr>
                        <a:t>74%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 dirty="0">
                          <a:effectLst/>
                        </a:rPr>
                        <a:t>74%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74%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74%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73%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69%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67%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70%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64%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67%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4178821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228600" lvl="1" algn="l" fontAlgn="b">
                        <a:buNone/>
                      </a:pPr>
                      <a:r>
                        <a:rPr lang="en-US" sz="1900" b="1" u="none" strike="noStrike" dirty="0">
                          <a:effectLst/>
                        </a:rPr>
                        <a:t>All Other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1,348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1,349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1,632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1,683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 dirty="0">
                          <a:effectLst/>
                        </a:rPr>
                        <a:t>1,271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1,970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 dirty="0">
                          <a:effectLst/>
                        </a:rPr>
                        <a:t>2,699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 dirty="0">
                          <a:effectLst/>
                        </a:rPr>
                        <a:t>2,578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 dirty="0">
                          <a:effectLst/>
                        </a:rPr>
                        <a:t>3,243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 dirty="0">
                          <a:effectLst/>
                        </a:rPr>
                        <a:t>2,662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76669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228600" lvl="1" algn="l" fontAlgn="b">
                        <a:buNone/>
                      </a:pPr>
                      <a:r>
                        <a:rPr lang="en-US" sz="1900" b="1" u="none" strike="noStrike" dirty="0">
                          <a:effectLst/>
                        </a:rPr>
                        <a:t>% All Other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26%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26%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26%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26%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27%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31%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33%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30%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>
                          <a:effectLst/>
                        </a:rPr>
                        <a:t>36%</a:t>
                      </a:r>
                      <a:endParaRPr lang="en-US" sz="1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900" b="1" u="none" strike="noStrike" dirty="0">
                          <a:effectLst/>
                        </a:rPr>
                        <a:t>33%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64986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3934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BC0EF-E001-FEF1-CD9F-846DE3BF9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dirty="0"/>
              <a:t>New Apprenticeship Programs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A63B83C-21C9-B653-7C6E-25632DD6437E}"/>
              </a:ext>
            </a:extLst>
          </p:cNvPr>
          <p:cNvGraphicFramePr>
            <a:graphicFrameLocks/>
          </p:cNvGraphicFramePr>
          <p:nvPr/>
        </p:nvGraphicFramePr>
        <p:xfrm>
          <a:off x="208722" y="2077277"/>
          <a:ext cx="11042374" cy="4010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9874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CB7F-4092-EBE3-40AA-CEE4FD8D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Apprentices by Occupation Group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2B78131-B8E2-ECF4-308B-532C1EB0EE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603639"/>
              </p:ext>
            </p:extLst>
          </p:nvPr>
        </p:nvGraphicFramePr>
        <p:xfrm>
          <a:off x="319723" y="1960880"/>
          <a:ext cx="11552554" cy="4771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1758">
                  <a:extLst>
                    <a:ext uri="{9D8B030D-6E8A-4147-A177-3AD203B41FA5}">
                      <a16:colId xmlns:a16="http://schemas.microsoft.com/office/drawing/2014/main" val="4030001109"/>
                    </a:ext>
                  </a:extLst>
                </a:gridCol>
                <a:gridCol w="1217699">
                  <a:extLst>
                    <a:ext uri="{9D8B030D-6E8A-4147-A177-3AD203B41FA5}">
                      <a16:colId xmlns:a16="http://schemas.microsoft.com/office/drawing/2014/main" val="3599280546"/>
                    </a:ext>
                  </a:extLst>
                </a:gridCol>
                <a:gridCol w="1217699">
                  <a:extLst>
                    <a:ext uri="{9D8B030D-6E8A-4147-A177-3AD203B41FA5}">
                      <a16:colId xmlns:a16="http://schemas.microsoft.com/office/drawing/2014/main" val="4113624527"/>
                    </a:ext>
                  </a:extLst>
                </a:gridCol>
                <a:gridCol w="1217699">
                  <a:extLst>
                    <a:ext uri="{9D8B030D-6E8A-4147-A177-3AD203B41FA5}">
                      <a16:colId xmlns:a16="http://schemas.microsoft.com/office/drawing/2014/main" val="173050038"/>
                    </a:ext>
                  </a:extLst>
                </a:gridCol>
                <a:gridCol w="1217699">
                  <a:extLst>
                    <a:ext uri="{9D8B030D-6E8A-4147-A177-3AD203B41FA5}">
                      <a16:colId xmlns:a16="http://schemas.microsoft.com/office/drawing/2014/main" val="1457739714"/>
                    </a:ext>
                  </a:extLst>
                </a:gridCol>
              </a:tblGrid>
              <a:tr h="3892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Active Apprentices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New Apprentices 2024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750659"/>
                  </a:ext>
                </a:extLst>
              </a:tr>
              <a:tr h="4382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17,107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5,815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33712938"/>
                  </a:ext>
                </a:extLst>
              </a:tr>
              <a:tr h="4382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Installation, Maint, and Repair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2,684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936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95152820"/>
                  </a:ext>
                </a:extLst>
              </a:tr>
              <a:tr h="4382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34699141"/>
                  </a:ext>
                </a:extLst>
              </a:tr>
              <a:tr h="4382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Transportation and Material Moving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Occs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94874893"/>
                  </a:ext>
                </a:extLst>
              </a:tr>
              <a:tr h="4382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Architecture and Engineering Occupations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91887111"/>
                  </a:ext>
                </a:extLst>
              </a:tr>
              <a:tr h="4382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Computer and Math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15923786"/>
                  </a:ext>
                </a:extLst>
              </a:tr>
              <a:tr h="4382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Healthcare Support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22324993"/>
                  </a:ext>
                </a:extLst>
              </a:tr>
              <a:tr h="4382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Protective Service Occupations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5209720"/>
                  </a:ext>
                </a:extLst>
              </a:tr>
              <a:tr h="4382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Other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1,365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1,071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25102625"/>
                  </a:ext>
                </a:extLst>
              </a:tr>
              <a:tr h="4382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22,800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9,058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68098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143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C989-35C4-6761-04AF-73276ADBA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New Occupation Programs Since 2016</a:t>
            </a:r>
          </a:p>
        </p:txBody>
      </p:sp>
      <p:graphicFrame>
        <p:nvGraphicFramePr>
          <p:cNvPr id="20" name="Content Placeholder 4">
            <a:extLst>
              <a:ext uri="{FF2B5EF4-FFF2-40B4-BE49-F238E27FC236}">
                <a16:creationId xmlns:a16="http://schemas.microsoft.com/office/drawing/2014/main" id="{EE6FF6EF-C3A2-6C27-6DE0-FCB9A2DEF91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41248" y="1623060"/>
          <a:ext cx="10984230" cy="5097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8842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25CB0-EF47-9A8B-361E-A11E2F549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18" y="52895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Apprenticeship Illinois Grantees since 2016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13E76B-5281-730C-0B6F-0C8287689F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543346"/>
              </p:ext>
            </p:extLst>
          </p:nvPr>
        </p:nvGraphicFramePr>
        <p:xfrm>
          <a:off x="986790" y="1864362"/>
          <a:ext cx="10855452" cy="4824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3114EB-4EFC-D336-DB8F-7B6446EF465A}"/>
              </a:ext>
            </a:extLst>
          </p:cNvPr>
          <p:cNvSpPr txBox="1"/>
          <p:nvPr/>
        </p:nvSpPr>
        <p:spPr>
          <a:xfrm>
            <a:off x="1577591" y="2029767"/>
            <a:ext cx="4692580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Apprenticeship Illinois Specialists and Intermediaries have supported nearly 2,400 new apprentices.</a:t>
            </a:r>
          </a:p>
        </p:txBody>
      </p:sp>
    </p:spTree>
    <p:extLst>
      <p:ext uri="{BB962C8B-B14F-4D97-AF65-F5344CB8AC3E}">
        <p14:creationId xmlns:p14="http://schemas.microsoft.com/office/powerpoint/2010/main" val="2460287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D58DF-73A0-8927-DEEB-E5C113E4B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dirty="0"/>
              <a:t>Apprenticeship Illinois Grantees since 2016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AAF5FAC-97D2-6691-6316-4C7001313C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260960"/>
              </p:ext>
            </p:extLst>
          </p:nvPr>
        </p:nvGraphicFramePr>
        <p:xfrm>
          <a:off x="888441" y="2149123"/>
          <a:ext cx="7954838" cy="4242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6480">
                  <a:extLst>
                    <a:ext uri="{9D8B030D-6E8A-4147-A177-3AD203B41FA5}">
                      <a16:colId xmlns:a16="http://schemas.microsoft.com/office/drawing/2014/main" val="1713410332"/>
                    </a:ext>
                  </a:extLst>
                </a:gridCol>
                <a:gridCol w="1828358">
                  <a:extLst>
                    <a:ext uri="{9D8B030D-6E8A-4147-A177-3AD203B41FA5}">
                      <a16:colId xmlns:a16="http://schemas.microsoft.com/office/drawing/2014/main" val="3490738125"/>
                    </a:ext>
                  </a:extLst>
                </a:gridCol>
              </a:tblGrid>
              <a:tr h="7138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300" b="1" u="none" strike="noStrike">
                          <a:effectLst/>
                        </a:rPr>
                        <a:t>New Apprentices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82313753"/>
                  </a:ext>
                </a:extLst>
              </a:tr>
              <a:tr h="3920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300" b="1" u="none" strike="noStrike" dirty="0">
                          <a:effectLst/>
                        </a:rPr>
                        <a:t>Construction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300" b="1" u="none" strike="noStrike">
                          <a:effectLst/>
                        </a:rPr>
                        <a:t>40.3%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23502490"/>
                  </a:ext>
                </a:extLst>
              </a:tr>
              <a:tr h="3920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300" b="1" u="none" strike="noStrike" dirty="0">
                          <a:effectLst/>
                        </a:rPr>
                        <a:t>Installation, </a:t>
                      </a:r>
                      <a:r>
                        <a:rPr lang="en-US" sz="2300" b="1" u="none" strike="noStrike" dirty="0" err="1">
                          <a:effectLst/>
                        </a:rPr>
                        <a:t>Maint</a:t>
                      </a:r>
                      <a:r>
                        <a:rPr lang="en-US" sz="2300" b="1" u="none" strike="noStrike" dirty="0">
                          <a:effectLst/>
                        </a:rPr>
                        <a:t>, and Repair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300" b="1" u="none" strike="noStrike">
                          <a:effectLst/>
                        </a:rPr>
                        <a:t>16.2%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04259250"/>
                  </a:ext>
                </a:extLst>
              </a:tr>
              <a:tr h="3920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300" b="1" u="none" strike="noStrike">
                          <a:effectLst/>
                        </a:rPr>
                        <a:t>Production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300" b="1" u="none" strike="noStrike">
                          <a:effectLst/>
                        </a:rPr>
                        <a:t>10.9%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1970461"/>
                  </a:ext>
                </a:extLst>
              </a:tr>
              <a:tr h="3920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300" b="1" u="none" strike="noStrike">
                          <a:effectLst/>
                        </a:rPr>
                        <a:t>Healthcare Support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300" b="1" u="none" strike="noStrike">
                          <a:effectLst/>
                        </a:rPr>
                        <a:t>10.7%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92391150"/>
                  </a:ext>
                </a:extLst>
              </a:tr>
              <a:tr h="3920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300" b="1" u="none" strike="noStrike" dirty="0">
                          <a:effectLst/>
                        </a:rPr>
                        <a:t>Food Preparation and Serving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300" b="1" u="none" strike="noStrike">
                          <a:effectLst/>
                        </a:rPr>
                        <a:t>8.0%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59523510"/>
                  </a:ext>
                </a:extLst>
              </a:tr>
              <a:tr h="3920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300" b="1" u="none" strike="noStrike">
                          <a:effectLst/>
                        </a:rPr>
                        <a:t>Computer and Math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300" b="1" u="none" strike="noStrike">
                          <a:effectLst/>
                        </a:rPr>
                        <a:t>3.0%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08115336"/>
                  </a:ext>
                </a:extLst>
              </a:tr>
              <a:tr h="3920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300" b="1" u="none" strike="noStrike">
                          <a:effectLst/>
                        </a:rPr>
                        <a:t>Healthcare Practitioners and Technical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300" b="1" u="none" strike="noStrike">
                          <a:effectLst/>
                        </a:rPr>
                        <a:t>2.4%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88254152"/>
                  </a:ext>
                </a:extLst>
              </a:tr>
              <a:tr h="3920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300" b="1" u="none" strike="noStrike">
                          <a:effectLst/>
                        </a:rPr>
                        <a:t>Transportation and Material Moving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300" b="1" u="none" strike="noStrike">
                          <a:effectLst/>
                        </a:rPr>
                        <a:t>2.1%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41118859"/>
                  </a:ext>
                </a:extLst>
              </a:tr>
              <a:tr h="39202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300" b="1" u="none" strike="noStrike">
                          <a:effectLst/>
                        </a:rPr>
                        <a:t>All Other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300" b="1" u="none" strike="noStrike" dirty="0">
                          <a:effectLst/>
                        </a:rPr>
                        <a:t>6.5%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87681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7433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E0D368886C6B4298DB8A66EC5E9E94" ma:contentTypeVersion="3" ma:contentTypeDescription="Create a new document." ma:contentTypeScope="" ma:versionID="3dfe9d4b760e711e5f29de418d18184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9F03A9-78BC-4308-94F4-09C1CB85E863}"/>
</file>

<file path=customXml/itemProps2.xml><?xml version="1.0" encoding="utf-8"?>
<ds:datastoreItem xmlns:ds="http://schemas.openxmlformats.org/officeDocument/2006/customXml" ds:itemID="{23F99C79-4648-46EE-A342-E351BEC4A6F6}">
  <ds:schemaRefs>
    <ds:schemaRef ds:uri="e5d1d0a6-0b5a-4647-8b5b-d7b734dedeba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969e2b6f-3a6c-4e00-a1a2-422c9f0ee88c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0953D69-9EE2-4143-97D2-82DE253740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10053</TotalTime>
  <Words>869</Words>
  <Application>Microsoft Office PowerPoint</Application>
  <PresentationFormat>Widescreen</PresentationFormat>
  <Paragraphs>377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Aptos</vt:lpstr>
      <vt:lpstr>Aptos Narrow</vt:lpstr>
      <vt:lpstr>Arial</vt:lpstr>
      <vt:lpstr>Calibri</vt:lpstr>
      <vt:lpstr>Gotham-Bold</vt:lpstr>
      <vt:lpstr>Gotham-Book</vt:lpstr>
      <vt:lpstr>Office Theme</vt:lpstr>
      <vt:lpstr>Registered Apprenticeships in Illinois</vt:lpstr>
      <vt:lpstr>PowerPoint Presentation</vt:lpstr>
      <vt:lpstr>Today’s Goals </vt:lpstr>
      <vt:lpstr>9+ Years IWIB WBLA Committee</vt:lpstr>
      <vt:lpstr>New Apprenticeship Programs</vt:lpstr>
      <vt:lpstr>Apprentices by Occupation Group</vt:lpstr>
      <vt:lpstr>New Occupation Programs Since 2016</vt:lpstr>
      <vt:lpstr>Apprenticeship Illinois Grantees since 2016</vt:lpstr>
      <vt:lpstr>Apprenticeship Illinois Grantees since 2016</vt:lpstr>
      <vt:lpstr>High Potential Occupations</vt:lpstr>
      <vt:lpstr>Potential Low-Quality Apprenticeships</vt:lpstr>
      <vt:lpstr>Apprentice Demographics</vt:lpstr>
      <vt:lpstr>Apprentice Illinois Grantee Demographics</vt:lpstr>
      <vt:lpstr>Demographic Trends</vt:lpstr>
      <vt:lpstr>Successful Completion Rates</vt:lpstr>
      <vt:lpstr>Program Structure </vt:lpstr>
      <vt:lpstr>Sexy Data </vt:lpstr>
      <vt:lpstr>Return on Investment</vt:lpstr>
      <vt:lpstr>Average Exit Wages</vt:lpstr>
      <vt:lpstr>Brian Richard brichard@niu.edu  Jennifer Foil jfoil@niu.edu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Illinois Data</dc:title>
  <dc:creator>Hunter Smith</dc:creator>
  <cp:lastModifiedBy>Jennifer Foil</cp:lastModifiedBy>
  <cp:revision>18</cp:revision>
  <cp:lastPrinted>2025-10-08T11:11:17Z</cp:lastPrinted>
  <dcterms:created xsi:type="dcterms:W3CDTF">2025-02-24T20:33:57Z</dcterms:created>
  <dcterms:modified xsi:type="dcterms:W3CDTF">2025-10-09T11:15:43Z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0x010100CAE0D368886C6B4298DB8A66EC5E9E94</vt:lpwstr>
  </property>
  <property fmtid="{D5CDD505-2E9C-101B-9397-08002B2CF9AE}" pid="3" name="MediaServiceImageTags">
    <vt:lpwstr/>
  </property>
</Properties>
</file>