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5" r:id="rId36"/>
    <p:sldId id="289" r:id="rId37"/>
    <p:sldId id="290" r:id="rId38"/>
    <p:sldId id="291" r:id="rId39"/>
    <p:sldId id="292" r:id="rId40"/>
    <p:sldId id="293" r:id="rId41"/>
  </p:sldIdLst>
  <p:sldSz cx="12192000" cy="6858000"/>
  <p:notesSz cx="6858000" cy="9144000"/>
  <p:embeddedFontLst>
    <p:embeddedFont>
      <p:font typeface="Century Gothic" panose="020B0502020202020204"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Ovo" panose="020B0604020202020204" charset="0"/>
      <p:regular r:id="rId55"/>
    </p:embeddedFont>
    <p:embeddedFont>
      <p:font typeface="PT Sans Narrow" panose="020B0506020203020204" pitchFamily="34" charset="0"/>
      <p:regular r:id="rId56"/>
      <p:bold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2" roundtripDataSignature="AMtx7mhvQUWLVC1V94MuJv3+zt8wsn52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CCCB3-274C-4076-ABD4-65D9A4009817}" v="168" dt="2024-09-23T03:25:5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presProps" Target="presProps.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customschemas.google.com/relationships/presentationmetadata" Target="metadata"/><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ewamerica.org/our-people/iris-palme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ewamerica.org/our-people/rachel-rush-marlow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ewamerica.org/our-people/iris-palme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ewamerica.org/our-people/rachel-rush-marlow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a:t>Veronica </a:t>
            </a:r>
            <a:endParaRPr sz="1400"/>
          </a:p>
        </p:txBody>
      </p:sp>
      <p:sp>
        <p:nvSpPr>
          <p:cNvPr id="64" name="Google Shape;64;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fddef6852d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fddef6852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ddef6852d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fddef6852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Veronica </a:t>
            </a:r>
            <a:endParaRPr sz="1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860bd4c33_1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f860bd4c3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a:p>
            <a:pPr marL="0" lvl="0" indent="0" algn="l" rtl="0">
              <a:spcBef>
                <a:spcPts val="0"/>
              </a:spcBef>
              <a:spcAft>
                <a:spcPts val="0"/>
              </a:spcAft>
              <a:buNone/>
            </a:pPr>
            <a:r>
              <a:rPr lang="en-US" sz="900">
                <a:solidFill>
                  <a:srgbClr val="333333"/>
                </a:solidFill>
                <a:highlight>
                  <a:srgbClr val="FFFFFF"/>
                </a:highlight>
              </a:rPr>
              <a:t>By: </a:t>
            </a:r>
            <a:r>
              <a:rPr lang="en-US" sz="900" u="sng">
                <a:solidFill>
                  <a:schemeClr val="hlink"/>
                </a:solidFill>
                <a:highlight>
                  <a:srgbClr val="FFFFFF"/>
                </a:highlight>
                <a:hlinkClick r:id="rId3"/>
              </a:rPr>
              <a:t>Iris Palmer</a:t>
            </a:r>
            <a:r>
              <a:rPr lang="en-US" sz="1200">
                <a:solidFill>
                  <a:srgbClr val="333333"/>
                </a:solidFill>
                <a:highlight>
                  <a:srgbClr val="FFFFFF"/>
                </a:highlight>
              </a:rPr>
              <a:t>, </a:t>
            </a:r>
            <a:r>
              <a:rPr lang="en-US" sz="900">
                <a:solidFill>
                  <a:srgbClr val="333333"/>
                </a:solidFill>
                <a:highlight>
                  <a:srgbClr val="FFFFFF"/>
                </a:highlight>
              </a:rPr>
              <a:t>Michael Prebil</a:t>
            </a:r>
            <a:r>
              <a:rPr lang="en-US" sz="1200">
                <a:solidFill>
                  <a:srgbClr val="333333"/>
                </a:solidFill>
                <a:highlight>
                  <a:srgbClr val="FFFFFF"/>
                </a:highlight>
              </a:rPr>
              <a:t>, </a:t>
            </a:r>
            <a:r>
              <a:rPr lang="en-US" sz="900" u="sng">
                <a:solidFill>
                  <a:schemeClr val="hlink"/>
                </a:solidFill>
                <a:highlight>
                  <a:srgbClr val="FFFFFF"/>
                </a:highlight>
                <a:hlinkClick r:id="rId4"/>
              </a:rPr>
              <a:t>Rachel Rush-Marlowe</a:t>
            </a:r>
            <a:endParaRPr/>
          </a:p>
          <a:p>
            <a:pPr marL="0" lvl="0" indent="0" algn="l" rtl="0">
              <a:spcBef>
                <a:spcPts val="0"/>
              </a:spcBef>
              <a:spcAft>
                <a:spcPts val="0"/>
              </a:spcAft>
              <a:buNone/>
            </a:pPr>
            <a:r>
              <a:rPr lang="en-US"/>
              <a:t>Community Colleges and Apprenticeship: The Promise, the Challenge</a:t>
            </a:r>
            <a:endParaRPr/>
          </a:p>
          <a:p>
            <a:pPr marL="0" lvl="0" indent="0" algn="l" rtl="0">
              <a:spcBef>
                <a:spcPts val="0"/>
              </a:spcBef>
              <a:spcAft>
                <a:spcPts val="0"/>
              </a:spcAft>
              <a:buNone/>
            </a:pPr>
            <a:r>
              <a:rPr lang="en-US" sz="1150" i="1">
                <a:solidFill>
                  <a:srgbClr val="333333"/>
                </a:solidFill>
                <a:highlight>
                  <a:srgbClr val="FFFFFF"/>
                </a:highlight>
              </a:rPr>
              <a:t>Last updated on November 6th, 2023</a:t>
            </a:r>
            <a:endParaRPr sz="1150" i="1">
              <a:solidFill>
                <a:srgbClr val="333333"/>
              </a:solidFill>
              <a:highlight>
                <a:srgbClr val="FFFFFF"/>
              </a:highlight>
            </a:endParaRPr>
          </a:p>
          <a:p>
            <a:pPr marL="0" lvl="0" indent="0" algn="l" rtl="0">
              <a:spcBef>
                <a:spcPts val="0"/>
              </a:spcBef>
              <a:spcAft>
                <a:spcPts val="0"/>
              </a:spcAft>
              <a:buNone/>
            </a:pPr>
            <a:endParaRPr sz="1150" i="1">
              <a:solidFill>
                <a:srgbClr val="333333"/>
              </a:solidFill>
              <a:highlight>
                <a:srgbClr val="FFFFFF"/>
              </a:highlight>
            </a:endParaRPr>
          </a:p>
          <a:p>
            <a:pPr marL="0" lvl="0" indent="0" algn="l" rtl="0">
              <a:lnSpc>
                <a:spcPct val="115000"/>
              </a:lnSpc>
              <a:spcBef>
                <a:spcPts val="1200"/>
              </a:spcBef>
              <a:spcAft>
                <a:spcPts val="0"/>
              </a:spcAft>
              <a:buNone/>
            </a:pPr>
            <a:endParaRPr sz="1200" b="1">
              <a:solidFill>
                <a:srgbClr val="212121"/>
              </a:solidFill>
              <a:highlight>
                <a:srgbClr val="FFFFFF"/>
              </a:highlight>
              <a:latin typeface="Montserrat"/>
              <a:ea typeface="Montserrat"/>
              <a:cs typeface="Montserrat"/>
              <a:sym typeface="Montserrat"/>
            </a:endParaRPr>
          </a:p>
          <a:p>
            <a:pPr marL="0" lvl="0" indent="0" algn="l" rtl="0">
              <a:lnSpc>
                <a:spcPct val="115000"/>
              </a:lnSpc>
              <a:spcBef>
                <a:spcPts val="1800"/>
              </a:spcBef>
              <a:spcAft>
                <a:spcPts val="0"/>
              </a:spcAft>
              <a:buNone/>
            </a:pPr>
            <a:endParaRPr sz="1200">
              <a:solidFill>
                <a:srgbClr val="212121"/>
              </a:solidFill>
              <a:highlight>
                <a:srgbClr val="FFFFFF"/>
              </a:highlight>
              <a:latin typeface="Montserrat"/>
              <a:ea typeface="Montserrat"/>
              <a:cs typeface="Montserrat"/>
              <a:sym typeface="Montserrat"/>
            </a:endParaRPr>
          </a:p>
          <a:p>
            <a:pPr marL="0" lvl="0" indent="0" algn="l" rtl="0">
              <a:spcBef>
                <a:spcPts val="2400"/>
              </a:spcBef>
              <a:spcAft>
                <a:spcPts val="0"/>
              </a:spcAft>
              <a:buNone/>
            </a:pPr>
            <a:endParaRPr sz="1150" i="1">
              <a:solidFill>
                <a:srgbClr val="333333"/>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860bd4c33_1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f860bd4c33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a:p>
            <a:pPr marL="0" lvl="0" indent="0" algn="l" rtl="0">
              <a:spcBef>
                <a:spcPts val="0"/>
              </a:spcBef>
              <a:spcAft>
                <a:spcPts val="0"/>
              </a:spcAft>
              <a:buNone/>
            </a:pPr>
            <a:r>
              <a:rPr lang="en-US" sz="900">
                <a:solidFill>
                  <a:srgbClr val="333333"/>
                </a:solidFill>
                <a:highlight>
                  <a:srgbClr val="FFFFFF"/>
                </a:highlight>
              </a:rPr>
              <a:t>By: </a:t>
            </a:r>
            <a:r>
              <a:rPr lang="en-US" sz="900" u="sng">
                <a:solidFill>
                  <a:schemeClr val="hlink"/>
                </a:solidFill>
                <a:highlight>
                  <a:srgbClr val="FFFFFF"/>
                </a:highlight>
                <a:hlinkClick r:id="rId3"/>
              </a:rPr>
              <a:t>Iris Palmer</a:t>
            </a:r>
            <a:r>
              <a:rPr lang="en-US" sz="1200">
                <a:solidFill>
                  <a:srgbClr val="333333"/>
                </a:solidFill>
                <a:highlight>
                  <a:srgbClr val="FFFFFF"/>
                </a:highlight>
              </a:rPr>
              <a:t>, </a:t>
            </a:r>
            <a:r>
              <a:rPr lang="en-US" sz="900">
                <a:solidFill>
                  <a:srgbClr val="333333"/>
                </a:solidFill>
                <a:highlight>
                  <a:srgbClr val="FFFFFF"/>
                </a:highlight>
              </a:rPr>
              <a:t>Michael Prebil</a:t>
            </a:r>
            <a:r>
              <a:rPr lang="en-US" sz="1200">
                <a:solidFill>
                  <a:srgbClr val="333333"/>
                </a:solidFill>
                <a:highlight>
                  <a:srgbClr val="FFFFFF"/>
                </a:highlight>
              </a:rPr>
              <a:t>, </a:t>
            </a:r>
            <a:r>
              <a:rPr lang="en-US" sz="900" u="sng">
                <a:solidFill>
                  <a:schemeClr val="hlink"/>
                </a:solidFill>
                <a:highlight>
                  <a:srgbClr val="FFFFFF"/>
                </a:highlight>
                <a:hlinkClick r:id="rId4"/>
              </a:rPr>
              <a:t>Rachel Rush-Marlowe</a:t>
            </a:r>
            <a:endParaRPr/>
          </a:p>
          <a:p>
            <a:pPr marL="0" lvl="0" indent="0" algn="l" rtl="0">
              <a:spcBef>
                <a:spcPts val="0"/>
              </a:spcBef>
              <a:spcAft>
                <a:spcPts val="0"/>
              </a:spcAft>
              <a:buNone/>
            </a:pPr>
            <a:r>
              <a:rPr lang="en-US"/>
              <a:t>Community Colleges and Apprenticeship: The Promise, the Challenge</a:t>
            </a:r>
            <a:endParaRPr/>
          </a:p>
          <a:p>
            <a:pPr marL="0" lvl="0" indent="0" algn="l" rtl="0">
              <a:spcBef>
                <a:spcPts val="0"/>
              </a:spcBef>
              <a:spcAft>
                <a:spcPts val="0"/>
              </a:spcAft>
              <a:buNone/>
            </a:pPr>
            <a:r>
              <a:rPr lang="en-US" sz="1150" i="1">
                <a:solidFill>
                  <a:srgbClr val="333333"/>
                </a:solidFill>
                <a:highlight>
                  <a:srgbClr val="FFFFFF"/>
                </a:highlight>
              </a:rPr>
              <a:t>Last updated on November 6th, 2023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860bd4c3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f860bd4c3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860bd4c3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f860bd4c3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p:txBody>
      </p:sp>
    </p:spTree>
    <p:extLst>
      <p:ext uri="{BB962C8B-B14F-4D97-AF65-F5344CB8AC3E}">
        <p14:creationId xmlns:p14="http://schemas.microsoft.com/office/powerpoint/2010/main" val="116580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dcaca85f0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fdcaca85f0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a:p>
            <a:pPr marL="0" lvl="0" indent="0" algn="l" rtl="0">
              <a:spcBef>
                <a:spcPts val="0"/>
              </a:spcBef>
              <a:spcAft>
                <a:spcPts val="0"/>
              </a:spcAft>
              <a:buNone/>
            </a:pPr>
            <a:br>
              <a:rPr lang="en-US"/>
            </a:br>
            <a:r>
              <a:rPr lang="en-US"/>
              <a:t>Per DOL, Intermediaries do the following: </a:t>
            </a:r>
            <a:endParaRPr/>
          </a:p>
          <a:p>
            <a:pPr marL="457200" lvl="0" indent="-304800" algn="l" rtl="0">
              <a:lnSpc>
                <a:spcPct val="115000"/>
              </a:lnSpc>
              <a:spcBef>
                <a:spcPts val="1200"/>
              </a:spcBef>
              <a:spcAft>
                <a:spcPts val="0"/>
              </a:spcAft>
              <a:buClr>
                <a:srgbClr val="212121"/>
              </a:buClr>
              <a:buSzPts val="1200"/>
              <a:buFont typeface="Montserrat"/>
              <a:buAutoNum type="arabicPeriod"/>
            </a:pPr>
            <a:r>
              <a:rPr lang="en-US" sz="1200">
                <a:solidFill>
                  <a:srgbClr val="212121"/>
                </a:solidFill>
                <a:latin typeface="Montserrat"/>
                <a:ea typeface="Montserrat"/>
                <a:cs typeface="Montserrat"/>
                <a:sym typeface="Montserrat"/>
              </a:rPr>
              <a:t>Rapid Registered Program Development and Implementation Support</a:t>
            </a:r>
            <a:endParaRPr sz="1200">
              <a:solidFill>
                <a:srgbClr val="212121"/>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212121"/>
              </a:buClr>
              <a:buSzPts val="1200"/>
              <a:buFont typeface="Montserrat"/>
              <a:buAutoNum type="arabicPeriod"/>
            </a:pPr>
            <a:r>
              <a:rPr lang="en-US" sz="1200">
                <a:solidFill>
                  <a:srgbClr val="212121"/>
                </a:solidFill>
                <a:latin typeface="Montserrat"/>
                <a:ea typeface="Montserrat"/>
                <a:cs typeface="Montserrat"/>
                <a:sym typeface="Montserrat"/>
              </a:rPr>
              <a:t>Technical Assistance and Partnership Building</a:t>
            </a:r>
            <a:endParaRPr sz="1200">
              <a:solidFill>
                <a:srgbClr val="212121"/>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212121"/>
              </a:buClr>
              <a:buSzPts val="1200"/>
              <a:buFont typeface="Montserrat"/>
              <a:buAutoNum type="arabicPeriod"/>
            </a:pPr>
            <a:r>
              <a:rPr lang="en-US" sz="1200">
                <a:solidFill>
                  <a:srgbClr val="212121"/>
                </a:solidFill>
                <a:latin typeface="Montserrat"/>
                <a:ea typeface="Montserrat"/>
                <a:cs typeface="Montserrat"/>
                <a:sym typeface="Montserrat"/>
              </a:rPr>
              <a:t>Support a Diverse and Inclusive Apprenticeship Pipeline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860bd4c33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860bd4c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Veronica</a:t>
            </a:r>
            <a:endParaRPr sz="18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dcaca85f0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fdcaca85f0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f860bd4c33_0_504:notes"/>
          <p:cNvSpPr txBox="1">
            <a:spLocks noGrp="1"/>
          </p:cNvSpPr>
          <p:nvPr>
            <p:ph type="hdr" idx="2"/>
          </p:nvPr>
        </p:nvSpPr>
        <p:spPr>
          <a:xfrm>
            <a:off x="0" y="0"/>
            <a:ext cx="3962400" cy="3429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177" name="Google Shape;177;g2f860bd4c33_0_504:notes"/>
          <p:cNvSpPr txBox="1">
            <a:spLocks noGrp="1"/>
          </p:cNvSpPr>
          <p:nvPr>
            <p:ph type="dt" idx="10"/>
          </p:nvPr>
        </p:nvSpPr>
        <p:spPr>
          <a:xfrm>
            <a:off x="5180013" y="0"/>
            <a:ext cx="3962400" cy="342900"/>
          </a:xfrm>
          <a:prstGeom prst="rect">
            <a:avLst/>
          </a:prstGeom>
          <a:noFill/>
          <a:ln>
            <a:noFill/>
          </a:ln>
        </p:spPr>
        <p:txBody>
          <a:bodyPr spcFirstLastPara="1" wrap="square" lIns="91100" tIns="45550" rIns="91100" bIns="45550" anchor="t" anchorCtr="0">
            <a:noAutofit/>
          </a:bodyPr>
          <a:lstStyle/>
          <a:p>
            <a:pPr marL="0" lvl="0" indent="0" algn="r" rtl="0">
              <a:lnSpc>
                <a:spcPct val="100000"/>
              </a:lnSpc>
              <a:spcBef>
                <a:spcPts val="0"/>
              </a:spcBef>
              <a:spcAft>
                <a:spcPts val="0"/>
              </a:spcAft>
              <a:buSzPts val="1300"/>
              <a:buNone/>
            </a:pPr>
            <a:r>
              <a:rPr lang="en-US" sz="1200">
                <a:solidFill>
                  <a:schemeClr val="dk1"/>
                </a:solidFill>
                <a:latin typeface="Calibri"/>
                <a:ea typeface="Calibri"/>
                <a:cs typeface="Calibri"/>
                <a:sym typeface="Calibri"/>
              </a:rPr>
              <a:t>02.10.2022</a:t>
            </a:r>
            <a:endParaRPr sz="1200">
              <a:solidFill>
                <a:schemeClr val="dk1"/>
              </a:solidFill>
              <a:latin typeface="Calibri"/>
              <a:ea typeface="Calibri"/>
              <a:cs typeface="Calibri"/>
              <a:sym typeface="Calibri"/>
            </a:endParaRPr>
          </a:p>
        </p:txBody>
      </p:sp>
      <p:sp>
        <p:nvSpPr>
          <p:cNvPr id="178" name="Google Shape;178;g2f860bd4c33_0_50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f860bd4c33_0_504:notes"/>
          <p:cNvSpPr txBox="1">
            <a:spLocks noGrp="1"/>
          </p:cNvSpPr>
          <p:nvPr>
            <p:ph type="body" idx="1"/>
          </p:nvPr>
        </p:nvSpPr>
        <p:spPr>
          <a:xfrm>
            <a:off x="914400" y="3251202"/>
            <a:ext cx="7315200" cy="30813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180" name="Google Shape;180;g2f860bd4c33_0_504:notes"/>
          <p:cNvSpPr txBox="1">
            <a:spLocks noGrp="1"/>
          </p:cNvSpPr>
          <p:nvPr>
            <p:ph type="ftr" idx="11"/>
          </p:nvPr>
        </p:nvSpPr>
        <p:spPr>
          <a:xfrm>
            <a:off x="0" y="6502401"/>
            <a:ext cx="3962400" cy="341400"/>
          </a:xfrm>
          <a:prstGeom prst="rect">
            <a:avLst/>
          </a:prstGeom>
          <a:noFill/>
          <a:ln>
            <a:noFill/>
          </a:ln>
        </p:spPr>
        <p:txBody>
          <a:bodyPr spcFirstLastPara="1" wrap="square" lIns="91100" tIns="45550" rIns="91100" bIns="45550" anchor="b"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181" name="Google Shape;181;g2f860bd4c33_0_504:notes"/>
          <p:cNvSpPr txBox="1">
            <a:spLocks noGrp="1"/>
          </p:cNvSpPr>
          <p:nvPr>
            <p:ph type="sldNum" idx="12"/>
          </p:nvPr>
        </p:nvSpPr>
        <p:spPr>
          <a:xfrm>
            <a:off x="5180013" y="6502401"/>
            <a:ext cx="3962400" cy="3414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984a726ce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c984a726ce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dcaca85f0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fdcaca85f0_0_5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Veronica </a:t>
            </a:r>
            <a:br>
              <a:rPr lang="en-US"/>
            </a:br>
            <a:endParaRPr/>
          </a:p>
          <a:p>
            <a:pPr marL="0" lvl="0" indent="0" algn="l" rtl="0">
              <a:lnSpc>
                <a:spcPct val="100000"/>
              </a:lnSpc>
              <a:spcBef>
                <a:spcPts val="0"/>
              </a:spcBef>
              <a:spcAft>
                <a:spcPts val="0"/>
              </a:spcAft>
              <a:buSzPts val="1100"/>
              <a:buNone/>
            </a:pPr>
            <a:r>
              <a:rPr lang="en-US"/>
              <a:t>A key personal s is the case-managed wrap around supports we provide to apprentices. Many of these programs are baked into the fabric of community colleges already, which makes it easier for us to get apprentices connected to the right resources needed. This may include areas such as counseling, tutoring, advising, food-insecurities, transportation needs, technology needs, and other external resource referrals. In my area, we take it one step further by having a specific Apprentice Case Manager assigned to each apprentice whose sole responsibility is to serve as a conduit between the workplace and education. This person is a career coach by profession and is able to help apprentices navigate the workplace and their schooling with greater ease. We’ve seen positive completion numbers and retention of apprentices through the guidance of that case manager.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860bd4c33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f860bd4c33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0f9012e97_2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00f9012e97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Veronica</a:t>
            </a:r>
            <a:endParaRPr sz="120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00f9012e97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00f9012e97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Veronica </a:t>
            </a:r>
            <a:endParaRPr sz="120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0f9012e97_2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00f9012e97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00f9012e97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00f9012e97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a:p>
            <a:pPr marL="0" lvl="0" indent="0" algn="l" rtl="0">
              <a:spcBef>
                <a:spcPts val="0"/>
              </a:spcBef>
              <a:spcAft>
                <a:spcPts val="0"/>
              </a:spcAft>
              <a:buNone/>
            </a:pPr>
            <a:endParaRPr/>
          </a:p>
          <a:p>
            <a:pPr marL="0" lvl="0" indent="0" algn="l" rtl="0">
              <a:spcBef>
                <a:spcPts val="0"/>
              </a:spcBef>
              <a:spcAft>
                <a:spcPts val="0"/>
              </a:spcAft>
              <a:buNone/>
            </a:pPr>
            <a:r>
              <a:rPr lang="en-US"/>
              <a:t>Youth and Adult buckets; Amazing partners; use pipeline to help under/un employed in our regions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860bd4c33_1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2f860bd4c33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Veronica </a:t>
            </a:r>
            <a:br>
              <a:rPr lang="en-US"/>
            </a:br>
            <a:endParaRPr/>
          </a:p>
          <a:p>
            <a:pPr marL="0" lvl="0" indent="0" algn="l" rtl="0">
              <a:lnSpc>
                <a:spcPct val="100000"/>
              </a:lnSpc>
              <a:spcBef>
                <a:spcPts val="0"/>
              </a:spcBef>
              <a:spcAft>
                <a:spcPts val="0"/>
              </a:spcAft>
              <a:buSzPts val="1100"/>
              <a:buNone/>
            </a:pPr>
            <a:r>
              <a:rPr lang="en-US"/>
              <a:t>A key personal s is the case-managed wrap around supports we provide to apprentices. Many of these programs are baked into the fabric of community colleges already, which makes it easier for us to get apprentices connected to the right resources needed. This may include areas such as counseling, tutoring, advising, food-insecurities, transportation needs, technology needs, and other external resource referrals. In my area, we take it one step further by having a specific Apprentice Case Manager assigned to each apprentice whose sole responsibility is to serve as a conduit between the workplace and education. This person is a career coach by profession and is able to help apprentices navigate the workplace and their schooling with greater ease. We’ve seen positive completion numbers and retention of apprentices through the guidance of that case manager.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860bd4c33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f860bd4c33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Veronica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860bd4c33_0_380:notes"/>
          <p:cNvSpPr txBox="1">
            <a:spLocks noGrp="1"/>
          </p:cNvSpPr>
          <p:nvPr>
            <p:ph type="hdr" idx="2"/>
          </p:nvPr>
        </p:nvSpPr>
        <p:spPr>
          <a:xfrm>
            <a:off x="0" y="0"/>
            <a:ext cx="3962400" cy="3429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269" name="Google Shape;269;g2f860bd4c33_0_380:notes"/>
          <p:cNvSpPr txBox="1">
            <a:spLocks noGrp="1"/>
          </p:cNvSpPr>
          <p:nvPr>
            <p:ph type="dt" idx="10"/>
          </p:nvPr>
        </p:nvSpPr>
        <p:spPr>
          <a:xfrm>
            <a:off x="5180013" y="0"/>
            <a:ext cx="3962400" cy="342900"/>
          </a:xfrm>
          <a:prstGeom prst="rect">
            <a:avLst/>
          </a:prstGeom>
          <a:noFill/>
          <a:ln>
            <a:noFill/>
          </a:ln>
        </p:spPr>
        <p:txBody>
          <a:bodyPr spcFirstLastPara="1" wrap="square" lIns="91100" tIns="45550" rIns="91100" bIns="45550" anchor="t" anchorCtr="0">
            <a:noAutofit/>
          </a:bodyPr>
          <a:lstStyle/>
          <a:p>
            <a:pPr marL="0" lvl="0" indent="0" algn="r" rtl="0">
              <a:lnSpc>
                <a:spcPct val="100000"/>
              </a:lnSpc>
              <a:spcBef>
                <a:spcPts val="0"/>
              </a:spcBef>
              <a:spcAft>
                <a:spcPts val="0"/>
              </a:spcAft>
              <a:buSzPts val="1300"/>
              <a:buNone/>
            </a:pPr>
            <a:r>
              <a:rPr lang="en-US" sz="1200">
                <a:solidFill>
                  <a:schemeClr val="dk1"/>
                </a:solidFill>
                <a:latin typeface="Calibri"/>
                <a:ea typeface="Calibri"/>
                <a:cs typeface="Calibri"/>
                <a:sym typeface="Calibri"/>
              </a:rPr>
              <a:t>02.10.2022</a:t>
            </a:r>
            <a:endParaRPr sz="1200">
              <a:solidFill>
                <a:schemeClr val="dk1"/>
              </a:solidFill>
              <a:latin typeface="Calibri"/>
              <a:ea typeface="Calibri"/>
              <a:cs typeface="Calibri"/>
              <a:sym typeface="Calibri"/>
            </a:endParaRPr>
          </a:p>
        </p:txBody>
      </p:sp>
      <p:sp>
        <p:nvSpPr>
          <p:cNvPr id="270" name="Google Shape;270;g2f860bd4c33_0_380:notes"/>
          <p:cNvSpPr>
            <a:spLocks noGrp="1" noRot="1" noChangeAspect="1"/>
          </p:cNvSpPr>
          <p:nvPr>
            <p:ph type="sldImg" idx="3"/>
          </p:nvPr>
        </p:nvSpPr>
        <p:spPr>
          <a:xfrm>
            <a:off x="2326184" y="512536"/>
            <a:ext cx="44916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f860bd4c33_0_380:notes"/>
          <p:cNvSpPr txBox="1">
            <a:spLocks noGrp="1"/>
          </p:cNvSpPr>
          <p:nvPr>
            <p:ph type="body" idx="1"/>
          </p:nvPr>
        </p:nvSpPr>
        <p:spPr>
          <a:xfrm>
            <a:off x="914400" y="3251202"/>
            <a:ext cx="7315200" cy="30813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72" name="Google Shape;272;g2f860bd4c33_0_380:notes"/>
          <p:cNvSpPr txBox="1">
            <a:spLocks noGrp="1"/>
          </p:cNvSpPr>
          <p:nvPr>
            <p:ph type="ftr" idx="11"/>
          </p:nvPr>
        </p:nvSpPr>
        <p:spPr>
          <a:xfrm>
            <a:off x="0" y="6502401"/>
            <a:ext cx="3962400" cy="341400"/>
          </a:xfrm>
          <a:prstGeom prst="rect">
            <a:avLst/>
          </a:prstGeom>
          <a:noFill/>
          <a:ln>
            <a:noFill/>
          </a:ln>
        </p:spPr>
        <p:txBody>
          <a:bodyPr spcFirstLastPara="1" wrap="square" lIns="91100" tIns="45550" rIns="91100" bIns="45550" anchor="b"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273" name="Google Shape;273;g2f860bd4c33_0_380:notes"/>
          <p:cNvSpPr txBox="1">
            <a:spLocks noGrp="1"/>
          </p:cNvSpPr>
          <p:nvPr>
            <p:ph type="sldNum" idx="12"/>
          </p:nvPr>
        </p:nvSpPr>
        <p:spPr>
          <a:xfrm>
            <a:off x="5180013" y="6502401"/>
            <a:ext cx="3962400" cy="3414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00f9012e97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00f9012e97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fdcaca85f0_0_6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fdcaca85f0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8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860bd4c33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f860bd4c33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00f9012e97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00f9012e97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a:p>
          <a:p>
            <a:pPr marL="0" lvl="0" indent="0" algn="l" rtl="0">
              <a:spcBef>
                <a:spcPts val="1600"/>
              </a:spcBef>
              <a:spcAft>
                <a:spcPts val="0"/>
              </a:spcAft>
              <a:buNone/>
            </a:pPr>
            <a:r>
              <a:rPr lang="en-US"/>
              <a:t>Focus on the retention rates of Apprenticeship Programs </a:t>
            </a:r>
            <a:endParaRPr/>
          </a:p>
          <a:p>
            <a:pPr marL="0" lvl="0" indent="0" algn="l" rtl="0">
              <a:spcBef>
                <a:spcPts val="0"/>
              </a:spcBef>
              <a:spcAft>
                <a:spcPts val="0"/>
              </a:spcAft>
              <a:buNone/>
            </a:pPr>
            <a:endParaRPr/>
          </a:p>
          <a:p>
            <a:pPr marL="0" lvl="0" indent="0" algn="l" rtl="0">
              <a:spcBef>
                <a:spcPts val="0"/>
              </a:spcBef>
              <a:spcAft>
                <a:spcPts val="0"/>
              </a:spcAft>
              <a:buNone/>
            </a:pPr>
            <a:r>
              <a:rPr lang="en-US"/>
              <a:t>Many programs track completion and support apprenticeship retention in and around 90% because of the additional support provided to these apprentices.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00f9012e97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00f9012e97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fddef6852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fddef6852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sz="18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fddef6852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fddef6852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sz="1200">
              <a:solidFill>
                <a:schemeClr val="dk1"/>
              </a:solidFill>
              <a:latin typeface="PT Sans Narrow"/>
              <a:ea typeface="PT Sans Narrow"/>
              <a:cs typeface="PT Sans Narrow"/>
              <a:sym typeface="PT Sans Narrow"/>
            </a:endParaRPr>
          </a:p>
          <a:p>
            <a:pPr marL="0" lvl="0" indent="0" algn="l" rtl="0">
              <a:spcBef>
                <a:spcPts val="160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In our work, we’ve seen and adopted various apprenticeship unique opportunities. These are just a few of the many components added to apprenticeships to help enhance the experience for those engaged in an apprenticeship program. This isn’t an exhaustive list, and we acknowledge that these are areas we continue to work on improving in our own practice. </a:t>
            </a: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Pre apprenticeship - Elgin Community College </a:t>
            </a:r>
            <a:endParaRPr sz="1200">
              <a:solidFill>
                <a:schemeClr val="dk1"/>
              </a:solidFill>
              <a:latin typeface="PT Sans Narrow"/>
              <a:ea typeface="PT Sans Narrow"/>
              <a:cs typeface="PT Sans Narrow"/>
              <a:sym typeface="PT Sans Narrow"/>
            </a:endParaRPr>
          </a:p>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Assessing Business Culture for Readiness - Aimee</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Mentorship Training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Build Future Pipeline for Apprentices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(High School) Postsecondary and Workforce Readiness (PWR).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Wrap Around Support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NIWC Regional Collaboration - making it easier for employers to engage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ICCB Apprenticeship Learning Communities - bringing colleges together to build knowledge and programs - Corey </a:t>
            </a:r>
            <a:endParaRPr sz="120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fddef6852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fddef6852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sz="1200">
              <a:solidFill>
                <a:schemeClr val="dk1"/>
              </a:solidFill>
              <a:latin typeface="PT Sans Narrow"/>
              <a:ea typeface="PT Sans Narrow"/>
              <a:cs typeface="PT Sans Narrow"/>
              <a:sym typeface="PT Sans Narrow"/>
            </a:endParaRPr>
          </a:p>
          <a:p>
            <a:pPr marL="0" lvl="0" indent="0" algn="l" rtl="0">
              <a:spcBef>
                <a:spcPts val="160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In our work, we’ve seen and adopted various apprenticeship unique opportunities. These are just a few of the many components added to apprenticeships to help enhance the experience for those engaged in an apprenticeship program. This isn’t an exhaustive list, and we acknowledge that these are areas we continue to work on improving in our own practice. </a:t>
            </a: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Pre apprenticeship - Elgin Community College </a:t>
            </a:r>
            <a:endParaRPr sz="1200">
              <a:solidFill>
                <a:schemeClr val="dk1"/>
              </a:solidFill>
              <a:latin typeface="PT Sans Narrow"/>
              <a:ea typeface="PT Sans Narrow"/>
              <a:cs typeface="PT Sans Narrow"/>
              <a:sym typeface="PT Sans Narrow"/>
            </a:endParaRPr>
          </a:p>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Assessing Business Culture for Readiness - Aimee</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Mentorship Training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Build Future Pipeline for Apprentices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(High School) Postsecondary and Workforce Readiness (PWR).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Wrap Around Support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NIWC Regional Collaboration - making it easier for employers to engage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ICCB Apprenticeship Learning Communities - bringing colleges together to build knowledge and programs - Corey </a:t>
            </a:r>
            <a:endParaRPr sz="1200">
              <a:solidFill>
                <a:schemeClr val="dk1"/>
              </a:solidFill>
              <a:latin typeface="PT Sans Narrow"/>
              <a:ea typeface="PT Sans Narrow"/>
              <a:cs typeface="PT Sans Narrow"/>
              <a:sym typeface="PT Sans Narrow"/>
            </a:endParaRPr>
          </a:p>
        </p:txBody>
      </p:sp>
    </p:spTree>
    <p:extLst>
      <p:ext uri="{BB962C8B-B14F-4D97-AF65-F5344CB8AC3E}">
        <p14:creationId xmlns:p14="http://schemas.microsoft.com/office/powerpoint/2010/main" val="3616029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fdcaca85f0_0_6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fdcaca85f0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rgbClr val="695D46"/>
                </a:solidFill>
                <a:latin typeface="Open Sans"/>
                <a:ea typeface="Open Sans"/>
                <a:cs typeface="Open Sans"/>
                <a:sym typeface="Open Sans"/>
              </a:rPr>
              <a:t>Danielle </a:t>
            </a:r>
            <a:endParaRPr sz="1200">
              <a:solidFill>
                <a:srgbClr val="695D46"/>
              </a:solidFill>
              <a:latin typeface="Open Sans"/>
              <a:ea typeface="Open Sans"/>
              <a:cs typeface="Open Sans"/>
              <a:sym typeface="Open Sans"/>
            </a:endParaRPr>
          </a:p>
          <a:p>
            <a:pPr marL="457200" lvl="0" indent="-381000" algn="l" rtl="0">
              <a:lnSpc>
                <a:spcPct val="115000"/>
              </a:lnSpc>
              <a:spcBef>
                <a:spcPts val="160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Not all community colleges have dedicated apprenticeship staff </a:t>
            </a:r>
            <a:endParaRPr sz="2400">
              <a:solidFill>
                <a:srgbClr val="695D46"/>
              </a:solidFill>
              <a:latin typeface="Open Sans"/>
              <a:ea typeface="Open Sans"/>
              <a:cs typeface="Open Sans"/>
              <a:sym typeface="Open Sans"/>
            </a:endParaRPr>
          </a:p>
          <a:p>
            <a:pPr marL="457200" lvl="0" indent="-381000" algn="l" rtl="0">
              <a:lnSpc>
                <a:spcPct val="115000"/>
              </a:lnSpc>
              <a:spcBef>
                <a:spcPts val="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Different models and approaches and levels of understanding</a:t>
            </a:r>
            <a:endParaRPr sz="2400">
              <a:solidFill>
                <a:srgbClr val="695D46"/>
              </a:solidFill>
              <a:latin typeface="Open Sans"/>
              <a:ea typeface="Open Sans"/>
              <a:cs typeface="Open Sans"/>
              <a:sym typeface="Open Sans"/>
            </a:endParaRPr>
          </a:p>
          <a:p>
            <a:pPr marL="457200" lvl="0" indent="-381000" algn="l" rtl="0">
              <a:lnSpc>
                <a:spcPct val="115000"/>
              </a:lnSpc>
              <a:spcBef>
                <a:spcPts val="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Communication - to the right people, with the right information, at the right time, with the right messaging </a:t>
            </a:r>
            <a:endParaRPr sz="2400">
              <a:solidFill>
                <a:srgbClr val="695D46"/>
              </a:solidFill>
              <a:latin typeface="Open Sans"/>
              <a:ea typeface="Open Sans"/>
              <a:cs typeface="Open Sans"/>
              <a:sym typeface="Open Sans"/>
            </a:endParaRPr>
          </a:p>
          <a:p>
            <a:pPr marL="457200" lvl="0" indent="-381000" algn="l" rtl="0">
              <a:lnSpc>
                <a:spcPct val="115000"/>
              </a:lnSpc>
              <a:spcBef>
                <a:spcPts val="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 Complex administrative processes and shifting political landscapes can delay or complicate the development and scaling of apprenticeship programs.</a:t>
            </a:r>
            <a:endParaRPr sz="2400">
              <a:solidFill>
                <a:srgbClr val="695D46"/>
              </a:solidFill>
              <a:latin typeface="Open Sans"/>
              <a:ea typeface="Open Sans"/>
              <a:cs typeface="Open Sans"/>
              <a:sym typeface="Open Sans"/>
            </a:endParaRPr>
          </a:p>
          <a:p>
            <a:pPr marL="457200" lvl="0" indent="0" algn="l" rtl="0">
              <a:lnSpc>
                <a:spcPct val="115000"/>
              </a:lnSpc>
              <a:spcBef>
                <a:spcPts val="1600"/>
              </a:spcBef>
              <a:spcAft>
                <a:spcPts val="1600"/>
              </a:spcAft>
              <a:buNone/>
            </a:pPr>
            <a:endParaRPr sz="1200">
              <a:solidFill>
                <a:srgbClr val="695D46"/>
              </a:solidFill>
              <a:latin typeface="Open Sans"/>
              <a:ea typeface="Open Sans"/>
              <a:cs typeface="Open Sans"/>
              <a:sym typeface="Open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fddef6852d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fddef6852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Gina </a:t>
            </a:r>
            <a:endParaRPr sz="18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984a726ce_0_3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c984a726ce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dirty="0">
                <a:solidFill>
                  <a:schemeClr val="dk1"/>
                </a:solidFill>
              </a:rPr>
              <a:t>Gina </a:t>
            </a:r>
            <a:endParaRPr sz="1200" dirty="0">
              <a:solidFill>
                <a:schemeClr val="dk1"/>
              </a:solidFill>
            </a:endParaRPr>
          </a:p>
          <a:p>
            <a:pPr marL="0" lvl="0" indent="0" algn="l" rtl="0">
              <a:lnSpc>
                <a:spcPct val="115000"/>
              </a:lnSpc>
              <a:spcBef>
                <a:spcPts val="0"/>
              </a:spcBef>
              <a:spcAft>
                <a:spcPts val="0"/>
              </a:spcAft>
              <a:buNone/>
            </a:pPr>
            <a:r>
              <a:rPr lang="en-US" sz="1200" dirty="0">
                <a:solidFill>
                  <a:schemeClr val="dk1"/>
                </a:solidFill>
              </a:rPr>
              <a:t>The need for future alignment is stronger now than ever before. There are so many different players in this space and we all are focused on different but similar parts of the puzzle. Working together allows us to connect the dots between our work and better serve our constituents. We jointly “win” through collaboration and a continuous improvement mindset.</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en-US" sz="1200" dirty="0">
                <a:solidFill>
                  <a:schemeClr val="dk1"/>
                </a:solidFill>
              </a:rPr>
              <a:t>We know that there is potential new legislation we will need to work on together.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We acknowledge there are some barriers that we have as institutions of higher education. And we need to work on breaking down those barriers. </a:t>
            </a:r>
            <a:endParaRPr sz="1200" dirty="0">
              <a:solidFill>
                <a:schemeClr val="dk1"/>
              </a:solidFill>
            </a:endParaRPr>
          </a:p>
          <a:p>
            <a:pPr marL="457200" lvl="0" indent="-304800" algn="l" rtl="0">
              <a:lnSpc>
                <a:spcPct val="115000"/>
              </a:lnSpc>
              <a:spcBef>
                <a:spcPts val="0"/>
              </a:spcBef>
              <a:spcAft>
                <a:spcPts val="0"/>
              </a:spcAft>
              <a:buClr>
                <a:schemeClr val="dk1"/>
              </a:buClr>
              <a:buSzPts val="1200"/>
              <a:buFont typeface="Arial"/>
              <a:buChar char="●"/>
            </a:pPr>
            <a:r>
              <a:rPr lang="en-US" sz="1200" dirty="0">
                <a:solidFill>
                  <a:schemeClr val="dk1"/>
                </a:solidFill>
              </a:rPr>
              <a:t>External: invite folks to our campuses, raise awareness of new programs</a:t>
            </a:r>
            <a:endParaRPr sz="1200" dirty="0">
              <a:solidFill>
                <a:schemeClr val="dk1"/>
              </a:solidFill>
            </a:endParaRPr>
          </a:p>
          <a:p>
            <a:pPr marL="457200" lvl="0" indent="-304800" algn="l" rtl="0">
              <a:lnSpc>
                <a:spcPct val="115000"/>
              </a:lnSpc>
              <a:spcBef>
                <a:spcPts val="0"/>
              </a:spcBef>
              <a:spcAft>
                <a:spcPts val="0"/>
              </a:spcAft>
              <a:buClr>
                <a:schemeClr val="dk1"/>
              </a:buClr>
              <a:buSzPts val="1200"/>
              <a:buFont typeface="Arial"/>
              <a:buChar char="●"/>
            </a:pPr>
            <a:r>
              <a:rPr lang="en-US" sz="1200" dirty="0">
                <a:solidFill>
                  <a:schemeClr val="dk1"/>
                </a:solidFill>
              </a:rPr>
              <a:t>Internal work to do still: Being more flexible, using non-credit to move quicker</a:t>
            </a:r>
            <a:endParaRPr sz="1200" dirty="0">
              <a:solidFill>
                <a:schemeClr val="dk1"/>
              </a:solidFill>
            </a:endParaRPr>
          </a:p>
          <a:p>
            <a:pPr marL="0" lvl="0" indent="0" algn="l" rtl="0">
              <a:lnSpc>
                <a:spcPct val="115000"/>
              </a:lnSpc>
              <a:spcBef>
                <a:spcPts val="0"/>
              </a:spcBef>
              <a:spcAft>
                <a:spcPts val="0"/>
              </a:spcAft>
              <a:buNone/>
            </a:pPr>
            <a:r>
              <a:rPr lang="en-US" sz="1200" dirty="0">
                <a:solidFill>
                  <a:schemeClr val="dk1"/>
                </a:solidFill>
              </a:rPr>
              <a:t>There is an ICCB Workgroup on Apprenticeship that supporting community colleges through apprenticeship learning communities, best practices, data collection and more.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en-US" sz="1200" dirty="0">
                <a:solidFill>
                  <a:schemeClr val="dk1"/>
                </a:solidFill>
              </a:rPr>
              <a:t>We have to understand and sell the business value of apprenticeships. We know it is a longer-term, talent pipeline management solution and help our employers understand that.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en-US" sz="1200" dirty="0">
                <a:solidFill>
                  <a:schemeClr val="dk1"/>
                </a:solidFill>
              </a:rPr>
              <a:t>We also know that the future of work is changing and we need to be able to anticipate those needs, including things like</a:t>
            </a:r>
            <a:r>
              <a:rPr lang="en-US" dirty="0">
                <a:solidFill>
                  <a:schemeClr val="dk1"/>
                </a:solidFill>
              </a:rPr>
              <a:t>  incorporate emerging technologies, </a:t>
            </a:r>
            <a:r>
              <a:rPr lang="en-US" dirty="0" err="1">
                <a:solidFill>
                  <a:schemeClr val="dk1"/>
                </a:solidFill>
              </a:rPr>
              <a:t>emphasise</a:t>
            </a:r>
            <a:r>
              <a:rPr lang="en-US" dirty="0">
                <a:solidFill>
                  <a:schemeClr val="dk1"/>
                </a:solidFill>
              </a:rPr>
              <a:t> transferable skills, promote lifelong learning, flexibility and modular structure, digital skills to better prepare individuals.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US" dirty="0">
                <a:solidFill>
                  <a:schemeClr val="dk1"/>
                </a:solidFill>
              </a:rPr>
              <a:t>We know everyone has to be at the table to make it happen and hope you will be there to join us. </a:t>
            </a:r>
            <a:endParaRPr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f47f2a6f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f47f2a6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af01dc7b2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af01dc7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t>Gina </a:t>
            </a:r>
            <a:endParaRPr sz="1200"/>
          </a:p>
          <a:p>
            <a:pPr marL="0" lvl="0" indent="0" algn="l" rtl="0">
              <a:lnSpc>
                <a:spcPct val="115000"/>
              </a:lnSpc>
              <a:spcBef>
                <a:spcPts val="0"/>
              </a:spcBef>
              <a:spcAft>
                <a:spcPts val="0"/>
              </a:spcAft>
              <a:buNone/>
            </a:pPr>
            <a:r>
              <a:rPr lang="en-US" sz="1200"/>
              <a:t>State of Illinois Definition</a:t>
            </a: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f860bd4c33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f860bd4c3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860bd4c3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860bd4c3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Angela (15 min. Total; 8 slides)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f47f2a6f8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f47f2a6f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t>Gina </a:t>
            </a:r>
            <a:endParaRPr sz="1200"/>
          </a:p>
          <a:p>
            <a:pPr marL="0" lvl="0" indent="0" algn="l" rtl="0">
              <a:lnSpc>
                <a:spcPct val="115000"/>
              </a:lnSpc>
              <a:spcBef>
                <a:spcPts val="0"/>
              </a:spcBef>
              <a:spcAft>
                <a:spcPts val="0"/>
              </a:spcAft>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f860bd4c33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f860bd4c3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t>Gina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US" sz="1200"/>
              <a:t>Example of an Apprenticeship Ecosystem from DuPage County mapped out by various categories (workforce development, education, communitee), roles (funder, policy, best practice, etc.) and levels (federal, state, local).</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0f9012e97_2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00f9012e97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Gina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a:solidFill>
                  <a:schemeClr val="dk1"/>
                </a:solidFill>
              </a:rPr>
              <a:t>Community colleges play a pivotal role in scaling apprenticeships across the U.S. by acting as critical intermediaries between students, employers, and the workforce development system.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fddef6852d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fddef6852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Gina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More to come ahead on this…</a:t>
            </a:r>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Here are key points from the recent </a:t>
            </a:r>
            <a:r>
              <a:rPr lang="en-US" i="1">
                <a:solidFill>
                  <a:schemeClr val="dk1"/>
                </a:solidFill>
              </a:rPr>
              <a:t>Apprenticeships for America</a:t>
            </a:r>
            <a:r>
              <a:rPr lang="en-US">
                <a:solidFill>
                  <a:schemeClr val="dk1"/>
                </a:solidFill>
              </a:rPr>
              <a:t> report and other sources on the role of community colleges in apprenticeship programs: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Education-Workforce Bridge</a:t>
            </a:r>
            <a:r>
              <a:rPr lang="en-US">
                <a:solidFill>
                  <a:schemeClr val="dk1"/>
                </a:solidFill>
              </a:rPr>
              <a:t>: Community colleges serve as a bridge between education and high-demand careers, offering students a combination of technical instruction and paid work experience. Apprenticeships, facilitated by these institutions, provide a direct path to employment while reducing the time and cost typically associated with traditional academic programs​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Employer Partnerships</a:t>
            </a:r>
            <a:r>
              <a:rPr lang="en-US">
                <a:solidFill>
                  <a:schemeClr val="dk1"/>
                </a:solidFill>
              </a:rPr>
              <a:t>: Many community colleges coordinate and manage apprenticeship programs in partnership with local employers, ensuring that the apprenticeships align with labor market needs and provide relevant, industry-specific training​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High Success Rates</a:t>
            </a:r>
            <a:r>
              <a:rPr lang="en-US">
                <a:solidFill>
                  <a:schemeClr val="dk1"/>
                </a:solidFill>
              </a:rPr>
              <a:t>: Apprenticeship programs have been shown to lead to higher completion and employment rates compared to traditional academic pathways. This is especially significant given that over 55% of community colleges sponsor apprenticeship programs​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Flexibility and Customization</a:t>
            </a:r>
            <a:r>
              <a:rPr lang="en-US">
                <a:solidFill>
                  <a:schemeClr val="dk1"/>
                </a:solidFill>
              </a:rPr>
              <a:t>: Community colleges have developed place-based and sector-specific approaches, tailoring apprenticeship programs to local industries, such as IT, cybersecurity, and healthcare. This adaptability allows community colleges to meet the unique needs of their communities while promoting economic growth​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Scaling Apprenticeship Nationwide</a:t>
            </a:r>
            <a:r>
              <a:rPr lang="en-US">
                <a:solidFill>
                  <a:schemeClr val="dk1"/>
                </a:solidFill>
              </a:rPr>
              <a:t>: Through initiatives like the Expanding Community College Apprenticeship (ECCA), community colleges have been instrumental in registering thousands of apprentices across various states. This large-scale effort shows the potential of community colleges to play a leading role in expanding apprenticeships nationwide​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These roles highlight the importance of community colleges as a vital component in the U.S. apprenticeship ecosystem, especially in addressing skills gaps and fostering economic mobility</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g2c984a726ce_0_330"/>
          <p:cNvCxnSpPr/>
          <p:nvPr/>
        </p:nvCxnSpPr>
        <p:spPr>
          <a:xfrm>
            <a:off x="9343647" y="4235850"/>
            <a:ext cx="7497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g2c984a726ce_0_330"/>
          <p:cNvCxnSpPr/>
          <p:nvPr/>
        </p:nvCxnSpPr>
        <p:spPr>
          <a:xfrm>
            <a:off x="2100047" y="4211002"/>
            <a:ext cx="7497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g2c984a726ce_0_330"/>
          <p:cNvGrpSpPr/>
          <p:nvPr/>
        </p:nvGrpSpPr>
        <p:grpSpPr>
          <a:xfrm>
            <a:off x="1338859" y="1362666"/>
            <a:ext cx="9515557" cy="203195"/>
            <a:chOff x="1346429" y="1011300"/>
            <a:chExt cx="6452100" cy="152400"/>
          </a:xfrm>
        </p:grpSpPr>
        <p:cxnSp>
          <p:nvCxnSpPr>
            <p:cNvPr id="13" name="Google Shape;13;g2c984a726ce_0_330"/>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g2c984a726ce_0_330"/>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g2c984a726ce_0_330"/>
          <p:cNvGrpSpPr/>
          <p:nvPr/>
        </p:nvGrpSpPr>
        <p:grpSpPr>
          <a:xfrm>
            <a:off x="1338868" y="5292001"/>
            <a:ext cx="9515557" cy="203195"/>
            <a:chOff x="1346435" y="3969088"/>
            <a:chExt cx="6452100" cy="152400"/>
          </a:xfrm>
        </p:grpSpPr>
        <p:cxnSp>
          <p:nvCxnSpPr>
            <p:cNvPr id="16" name="Google Shape;16;g2c984a726ce_0_33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g2c984a726ce_0_330"/>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g2c984a726ce_0_330"/>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9" name="Google Shape;19;g2c984a726ce_0_330"/>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20" name="Google Shape;20;g2c984a726ce_0_3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g2c984a726ce_0_376"/>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2c984a726ce_0_376"/>
          <p:cNvSpPr txBox="1">
            <a:spLocks noGrp="1"/>
          </p:cNvSpPr>
          <p:nvPr>
            <p:ph type="title" hasCustomPrompt="1"/>
          </p:nvPr>
        </p:nvSpPr>
        <p:spPr>
          <a:xfrm>
            <a:off x="415600" y="1739800"/>
            <a:ext cx="113607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3"/>
              </a:buClr>
              <a:buSzPts val="17300"/>
              <a:buNone/>
              <a:defRPr sz="17300">
                <a:solidFill>
                  <a:schemeClr val="accent3"/>
                </a:solidFill>
              </a:defRPr>
            </a:lvl1pPr>
            <a:lvl2pPr lvl="1" algn="ctr">
              <a:spcBef>
                <a:spcPts val="0"/>
              </a:spcBef>
              <a:spcAft>
                <a:spcPts val="0"/>
              </a:spcAft>
              <a:buClr>
                <a:schemeClr val="accent3"/>
              </a:buClr>
              <a:buSzPts val="17300"/>
              <a:buNone/>
              <a:defRPr sz="17300">
                <a:solidFill>
                  <a:schemeClr val="accent3"/>
                </a:solidFill>
              </a:defRPr>
            </a:lvl2pPr>
            <a:lvl3pPr lvl="2" algn="ctr">
              <a:spcBef>
                <a:spcPts val="0"/>
              </a:spcBef>
              <a:spcAft>
                <a:spcPts val="0"/>
              </a:spcAft>
              <a:buClr>
                <a:schemeClr val="accent3"/>
              </a:buClr>
              <a:buSzPts val="17300"/>
              <a:buNone/>
              <a:defRPr sz="17300">
                <a:solidFill>
                  <a:schemeClr val="accent3"/>
                </a:solidFill>
              </a:defRPr>
            </a:lvl3pPr>
            <a:lvl4pPr lvl="3" algn="ctr">
              <a:spcBef>
                <a:spcPts val="0"/>
              </a:spcBef>
              <a:spcAft>
                <a:spcPts val="0"/>
              </a:spcAft>
              <a:buClr>
                <a:schemeClr val="accent3"/>
              </a:buClr>
              <a:buSzPts val="17300"/>
              <a:buNone/>
              <a:defRPr sz="17300">
                <a:solidFill>
                  <a:schemeClr val="accent3"/>
                </a:solidFill>
              </a:defRPr>
            </a:lvl4pPr>
            <a:lvl5pPr lvl="4" algn="ctr">
              <a:spcBef>
                <a:spcPts val="0"/>
              </a:spcBef>
              <a:spcAft>
                <a:spcPts val="0"/>
              </a:spcAft>
              <a:buClr>
                <a:schemeClr val="accent3"/>
              </a:buClr>
              <a:buSzPts val="17300"/>
              <a:buNone/>
              <a:defRPr sz="17300">
                <a:solidFill>
                  <a:schemeClr val="accent3"/>
                </a:solidFill>
              </a:defRPr>
            </a:lvl5pPr>
            <a:lvl6pPr lvl="5" algn="ctr">
              <a:spcBef>
                <a:spcPts val="0"/>
              </a:spcBef>
              <a:spcAft>
                <a:spcPts val="0"/>
              </a:spcAft>
              <a:buClr>
                <a:schemeClr val="accent3"/>
              </a:buClr>
              <a:buSzPts val="17300"/>
              <a:buNone/>
              <a:defRPr sz="17300">
                <a:solidFill>
                  <a:schemeClr val="accent3"/>
                </a:solidFill>
              </a:defRPr>
            </a:lvl6pPr>
            <a:lvl7pPr lvl="6" algn="ctr">
              <a:spcBef>
                <a:spcPts val="0"/>
              </a:spcBef>
              <a:spcAft>
                <a:spcPts val="0"/>
              </a:spcAft>
              <a:buClr>
                <a:schemeClr val="accent3"/>
              </a:buClr>
              <a:buSzPts val="17300"/>
              <a:buNone/>
              <a:defRPr sz="17300">
                <a:solidFill>
                  <a:schemeClr val="accent3"/>
                </a:solidFill>
              </a:defRPr>
            </a:lvl7pPr>
            <a:lvl8pPr lvl="7" algn="ctr">
              <a:spcBef>
                <a:spcPts val="0"/>
              </a:spcBef>
              <a:spcAft>
                <a:spcPts val="0"/>
              </a:spcAft>
              <a:buClr>
                <a:schemeClr val="accent3"/>
              </a:buClr>
              <a:buSzPts val="17300"/>
              <a:buNone/>
              <a:defRPr sz="17300">
                <a:solidFill>
                  <a:schemeClr val="accent3"/>
                </a:solidFill>
              </a:defRPr>
            </a:lvl8pPr>
            <a:lvl9pPr lvl="8" algn="ctr">
              <a:spcBef>
                <a:spcPts val="0"/>
              </a:spcBef>
              <a:spcAft>
                <a:spcPts val="0"/>
              </a:spcAft>
              <a:buClr>
                <a:schemeClr val="accent3"/>
              </a:buClr>
              <a:buSzPts val="17300"/>
              <a:buNone/>
              <a:defRPr sz="17300">
                <a:solidFill>
                  <a:schemeClr val="accent3"/>
                </a:solidFill>
              </a:defRPr>
            </a:lvl9pPr>
          </a:lstStyle>
          <a:p>
            <a:r>
              <a:t>xx%</a:t>
            </a:r>
          </a:p>
        </p:txBody>
      </p:sp>
      <p:sp>
        <p:nvSpPr>
          <p:cNvPr id="58" name="Google Shape;58;g2c984a726ce_0_376"/>
          <p:cNvSpPr txBox="1">
            <a:spLocks noGrp="1"/>
          </p:cNvSpPr>
          <p:nvPr>
            <p:ph type="body" idx="1"/>
          </p:nvPr>
        </p:nvSpPr>
        <p:spPr>
          <a:xfrm>
            <a:off x="415600" y="3994200"/>
            <a:ext cx="113607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9" name="Google Shape;59;g2c984a726ce_0_3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g2c984a726ce_0_3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g2c984a726ce_0_342"/>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g2c984a726ce_0_342"/>
          <p:cNvSpPr txBox="1">
            <a:spLocks noGrp="1"/>
          </p:cNvSpPr>
          <p:nvPr>
            <p:ph type="title"/>
          </p:nvPr>
        </p:nvSpPr>
        <p:spPr>
          <a:xfrm>
            <a:off x="415600" y="1086400"/>
            <a:ext cx="11428500" cy="1256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sp>
        <p:nvSpPr>
          <p:cNvPr id="24" name="Google Shape;24;g2c984a726ce_0_3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g2c984a726ce_0_346"/>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2c984a726ce_0_34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8" name="Google Shape;28;g2c984a726ce_0_346"/>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9" name="Google Shape;29;g2c984a726ce_0_3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2c984a726ce_0_35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g2c984a726ce_0_351"/>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2c984a726ce_0_351"/>
          <p:cNvSpPr txBox="1">
            <a:spLocks noGrp="1"/>
          </p:cNvSpPr>
          <p:nvPr>
            <p:ph type="body" idx="2"/>
          </p:nvPr>
        </p:nvSpPr>
        <p:spPr>
          <a:xfrm>
            <a:off x="6443200" y="1688233"/>
            <a:ext cx="5333100" cy="44037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2c984a726ce_0_3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2c984a726ce_0_35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7" name="Google Shape;37;g2c984a726ce_0_3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2c984a726ce_0_35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0" name="Google Shape;40;g2c984a726ce_0_35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1" name="Google Shape;41;g2c984a726ce_0_3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g2c984a726ce_0_363"/>
          <p:cNvSpPr txBox="1">
            <a:spLocks noGrp="1"/>
          </p:cNvSpPr>
          <p:nvPr>
            <p:ph type="title"/>
          </p:nvPr>
        </p:nvSpPr>
        <p:spPr>
          <a:xfrm>
            <a:off x="653667" y="701800"/>
            <a:ext cx="74847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dk2"/>
              </a:buClr>
              <a:buSzPts val="7200"/>
              <a:buNone/>
              <a:defRPr sz="7200" b="0">
                <a:solidFill>
                  <a:schemeClr val="dk2"/>
                </a:solidFill>
              </a:defRPr>
            </a:lvl1pPr>
            <a:lvl2pPr lvl="1">
              <a:spcBef>
                <a:spcPts val="0"/>
              </a:spcBef>
              <a:spcAft>
                <a:spcPts val="0"/>
              </a:spcAft>
              <a:buClr>
                <a:schemeClr val="dk2"/>
              </a:buClr>
              <a:buSzPts val="7200"/>
              <a:buNone/>
              <a:defRPr sz="7200" b="0">
                <a:solidFill>
                  <a:schemeClr val="dk2"/>
                </a:solidFill>
              </a:defRPr>
            </a:lvl2pPr>
            <a:lvl3pPr lvl="2">
              <a:spcBef>
                <a:spcPts val="0"/>
              </a:spcBef>
              <a:spcAft>
                <a:spcPts val="0"/>
              </a:spcAft>
              <a:buClr>
                <a:schemeClr val="dk2"/>
              </a:buClr>
              <a:buSzPts val="7200"/>
              <a:buNone/>
              <a:defRPr sz="7200" b="0">
                <a:solidFill>
                  <a:schemeClr val="dk2"/>
                </a:solidFill>
              </a:defRPr>
            </a:lvl3pPr>
            <a:lvl4pPr lvl="3">
              <a:spcBef>
                <a:spcPts val="0"/>
              </a:spcBef>
              <a:spcAft>
                <a:spcPts val="0"/>
              </a:spcAft>
              <a:buClr>
                <a:schemeClr val="dk2"/>
              </a:buClr>
              <a:buSzPts val="7200"/>
              <a:buNone/>
              <a:defRPr sz="7200" b="0">
                <a:solidFill>
                  <a:schemeClr val="dk2"/>
                </a:solidFill>
              </a:defRPr>
            </a:lvl4pPr>
            <a:lvl5pPr lvl="4">
              <a:spcBef>
                <a:spcPts val="0"/>
              </a:spcBef>
              <a:spcAft>
                <a:spcPts val="0"/>
              </a:spcAft>
              <a:buClr>
                <a:schemeClr val="dk2"/>
              </a:buClr>
              <a:buSzPts val="7200"/>
              <a:buNone/>
              <a:defRPr sz="7200" b="0">
                <a:solidFill>
                  <a:schemeClr val="dk2"/>
                </a:solidFill>
              </a:defRPr>
            </a:lvl5pPr>
            <a:lvl6pPr lvl="5">
              <a:spcBef>
                <a:spcPts val="0"/>
              </a:spcBef>
              <a:spcAft>
                <a:spcPts val="0"/>
              </a:spcAft>
              <a:buClr>
                <a:schemeClr val="dk2"/>
              </a:buClr>
              <a:buSzPts val="7200"/>
              <a:buNone/>
              <a:defRPr sz="7200" b="0">
                <a:solidFill>
                  <a:schemeClr val="dk2"/>
                </a:solidFill>
              </a:defRPr>
            </a:lvl6pPr>
            <a:lvl7pPr lvl="6">
              <a:spcBef>
                <a:spcPts val="0"/>
              </a:spcBef>
              <a:spcAft>
                <a:spcPts val="0"/>
              </a:spcAft>
              <a:buClr>
                <a:schemeClr val="dk2"/>
              </a:buClr>
              <a:buSzPts val="7200"/>
              <a:buNone/>
              <a:defRPr sz="7200" b="0">
                <a:solidFill>
                  <a:schemeClr val="dk2"/>
                </a:solidFill>
              </a:defRPr>
            </a:lvl7pPr>
            <a:lvl8pPr lvl="7">
              <a:spcBef>
                <a:spcPts val="0"/>
              </a:spcBef>
              <a:spcAft>
                <a:spcPts val="0"/>
              </a:spcAft>
              <a:buClr>
                <a:schemeClr val="dk2"/>
              </a:buClr>
              <a:buSzPts val="7200"/>
              <a:buNone/>
              <a:defRPr sz="7200" b="0">
                <a:solidFill>
                  <a:schemeClr val="dk2"/>
                </a:solidFill>
              </a:defRPr>
            </a:lvl8pPr>
            <a:lvl9pPr lvl="8">
              <a:spcBef>
                <a:spcPts val="0"/>
              </a:spcBef>
              <a:spcAft>
                <a:spcPts val="0"/>
              </a:spcAft>
              <a:buClr>
                <a:schemeClr val="dk2"/>
              </a:buClr>
              <a:buSzPts val="7200"/>
              <a:buNone/>
              <a:defRPr sz="7200" b="0">
                <a:solidFill>
                  <a:schemeClr val="dk2"/>
                </a:solidFill>
              </a:defRPr>
            </a:lvl9pPr>
          </a:lstStyle>
          <a:p>
            <a:endParaRPr/>
          </a:p>
        </p:txBody>
      </p:sp>
      <p:sp>
        <p:nvSpPr>
          <p:cNvPr id="44" name="Google Shape;44;g2c984a726ce_0_36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2c984a726ce_0_366"/>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7" name="Google Shape;47;g2c984a726ce_0_366"/>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g2c984a726ce_0_366"/>
          <p:cNvSpPr txBox="1">
            <a:spLocks noGrp="1"/>
          </p:cNvSpPr>
          <p:nvPr>
            <p:ph type="title"/>
          </p:nvPr>
        </p:nvSpPr>
        <p:spPr>
          <a:xfrm>
            <a:off x="354000" y="1386233"/>
            <a:ext cx="5393700" cy="2234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9" name="Google Shape;49;g2c984a726ce_0_366"/>
          <p:cNvSpPr txBox="1">
            <a:spLocks noGrp="1"/>
          </p:cNvSpPr>
          <p:nvPr>
            <p:ph type="subTitle" idx="1"/>
          </p:nvPr>
        </p:nvSpPr>
        <p:spPr>
          <a:xfrm>
            <a:off x="354000" y="36358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g2c984a726ce_0_366"/>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51" name="Google Shape;51;g2c984a726ce_0_36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2c984a726ce_0_373"/>
          <p:cNvSpPr txBox="1">
            <a:spLocks noGrp="1"/>
          </p:cNvSpPr>
          <p:nvPr>
            <p:ph type="body" idx="1"/>
          </p:nvPr>
        </p:nvSpPr>
        <p:spPr>
          <a:xfrm>
            <a:off x="415600" y="5640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54" name="Google Shape;54;g2c984a726ce_0_3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g2c984a726ce_0_326"/>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9pPr>
          </a:lstStyle>
          <a:p>
            <a:endParaRPr/>
          </a:p>
        </p:txBody>
      </p:sp>
      <p:sp>
        <p:nvSpPr>
          <p:cNvPr id="7" name="Google Shape;7;g2c984a726ce_0_326"/>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marL="1371600" lvl="2"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marL="1828800" lvl="3"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marL="2286000" lvl="4"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marL="2743200" lvl="5"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marL="3200400" lvl="6"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marL="3657600" lvl="7"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marL="4114800" lvl="8"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9pPr>
          </a:lstStyle>
          <a:p>
            <a:endParaRPr/>
          </a:p>
        </p:txBody>
      </p:sp>
      <p:sp>
        <p:nvSpPr>
          <p:cNvPr id="8" name="Google Shape;8;g2c984a726ce_0_3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Open Sans"/>
                <a:ea typeface="Open Sans"/>
                <a:cs typeface="Open Sans"/>
                <a:sym typeface="Open Sans"/>
              </a:defRPr>
            </a:lvl1pPr>
            <a:lvl2pPr lvl="1" algn="r">
              <a:buNone/>
              <a:defRPr sz="1300">
                <a:solidFill>
                  <a:schemeClr val="dk2"/>
                </a:solidFill>
                <a:latin typeface="Open Sans"/>
                <a:ea typeface="Open Sans"/>
                <a:cs typeface="Open Sans"/>
                <a:sym typeface="Open Sans"/>
              </a:defRPr>
            </a:lvl2pPr>
            <a:lvl3pPr lvl="2" algn="r">
              <a:buNone/>
              <a:defRPr sz="1300">
                <a:solidFill>
                  <a:schemeClr val="dk2"/>
                </a:solidFill>
                <a:latin typeface="Open Sans"/>
                <a:ea typeface="Open Sans"/>
                <a:cs typeface="Open Sans"/>
                <a:sym typeface="Open Sans"/>
              </a:defRPr>
            </a:lvl3pPr>
            <a:lvl4pPr lvl="3" algn="r">
              <a:buNone/>
              <a:defRPr sz="1300">
                <a:solidFill>
                  <a:schemeClr val="dk2"/>
                </a:solidFill>
                <a:latin typeface="Open Sans"/>
                <a:ea typeface="Open Sans"/>
                <a:cs typeface="Open Sans"/>
                <a:sym typeface="Open Sans"/>
              </a:defRPr>
            </a:lvl4pPr>
            <a:lvl5pPr lvl="4" algn="r">
              <a:buNone/>
              <a:defRPr sz="1300">
                <a:solidFill>
                  <a:schemeClr val="dk2"/>
                </a:solidFill>
                <a:latin typeface="Open Sans"/>
                <a:ea typeface="Open Sans"/>
                <a:cs typeface="Open Sans"/>
                <a:sym typeface="Open Sans"/>
              </a:defRPr>
            </a:lvl5pPr>
            <a:lvl6pPr lvl="5" algn="r">
              <a:buNone/>
              <a:defRPr sz="1300">
                <a:solidFill>
                  <a:schemeClr val="dk2"/>
                </a:solidFill>
                <a:latin typeface="Open Sans"/>
                <a:ea typeface="Open Sans"/>
                <a:cs typeface="Open Sans"/>
                <a:sym typeface="Open Sans"/>
              </a:defRPr>
            </a:lvl6pPr>
            <a:lvl7pPr lvl="6" algn="r">
              <a:buNone/>
              <a:defRPr sz="1300">
                <a:solidFill>
                  <a:schemeClr val="dk2"/>
                </a:solidFill>
                <a:latin typeface="Open Sans"/>
                <a:ea typeface="Open Sans"/>
                <a:cs typeface="Open Sans"/>
                <a:sym typeface="Open Sans"/>
              </a:defRPr>
            </a:lvl7pPr>
            <a:lvl8pPr lvl="7" algn="r">
              <a:buNone/>
              <a:defRPr sz="1300">
                <a:solidFill>
                  <a:schemeClr val="dk2"/>
                </a:solidFill>
                <a:latin typeface="Open Sans"/>
                <a:ea typeface="Open Sans"/>
                <a:cs typeface="Open Sans"/>
                <a:sym typeface="Open Sans"/>
              </a:defRPr>
            </a:lvl8pPr>
            <a:lvl9pPr lvl="8" algn="r">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757549" y="2301290"/>
            <a:ext cx="10572000" cy="22554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EFEFE"/>
              </a:buClr>
              <a:buSzPts val="5400"/>
              <a:buFont typeface="Century Gothic"/>
              <a:buNone/>
            </a:pPr>
            <a:r>
              <a:rPr lang="en-US" sz="5600"/>
              <a:t>Working with High Impact Intermediaries</a:t>
            </a:r>
            <a:endParaRPr sz="5600"/>
          </a:p>
          <a:p>
            <a:pPr marL="0" lvl="0" indent="0" algn="ctr" rtl="0">
              <a:lnSpc>
                <a:spcPct val="100000"/>
              </a:lnSpc>
              <a:spcBef>
                <a:spcPts val="0"/>
              </a:spcBef>
              <a:spcAft>
                <a:spcPts val="0"/>
              </a:spcAft>
              <a:buClr>
                <a:srgbClr val="FEFEFE"/>
              </a:buClr>
              <a:buSzPts val="5400"/>
              <a:buFont typeface="Century Gothic"/>
              <a:buNone/>
            </a:pPr>
            <a:r>
              <a:rPr lang="en-US" sz="5600"/>
              <a:t> and Community Colleges</a:t>
            </a:r>
            <a:endParaRPr sz="5600"/>
          </a:p>
        </p:txBody>
      </p:sp>
      <p:sp>
        <p:nvSpPr>
          <p:cNvPr id="67" name="Google Shape;67;p1"/>
          <p:cNvSpPr txBox="1">
            <a:spLocks noGrp="1"/>
          </p:cNvSpPr>
          <p:nvPr>
            <p:ph type="subTitle" idx="1"/>
          </p:nvPr>
        </p:nvSpPr>
        <p:spPr>
          <a:xfrm>
            <a:off x="4073124" y="5518451"/>
            <a:ext cx="7518000" cy="16995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0" lvl="0" indent="0" algn="r" rtl="0">
              <a:lnSpc>
                <a:spcPct val="100000"/>
              </a:lnSpc>
              <a:spcBef>
                <a:spcPts val="1008"/>
              </a:spcBef>
              <a:spcAft>
                <a:spcPts val="0"/>
              </a:spcAft>
              <a:buSzPts val="2400"/>
              <a:buNone/>
            </a:pPr>
            <a:r>
              <a:rPr lang="en-US" sz="1400"/>
              <a:t>Dr. Gina De rosier-Cook, Elgin Community College</a:t>
            </a:r>
            <a:endParaRPr sz="1400"/>
          </a:p>
          <a:p>
            <a:pPr marL="0" lvl="0" indent="0" algn="r" rtl="0">
              <a:lnSpc>
                <a:spcPct val="100000"/>
              </a:lnSpc>
              <a:spcBef>
                <a:spcPts val="1008"/>
              </a:spcBef>
              <a:spcAft>
                <a:spcPts val="0"/>
              </a:spcAft>
              <a:buSzPts val="2400"/>
              <a:buNone/>
            </a:pPr>
            <a:r>
              <a:rPr lang="en-US" sz="1400"/>
              <a:t>Veronica Inselmann, Heartland Community College</a:t>
            </a:r>
            <a:endParaRPr sz="1400"/>
          </a:p>
          <a:p>
            <a:pPr marL="0" lvl="0" indent="0" algn="r" rtl="0">
              <a:lnSpc>
                <a:spcPct val="100000"/>
              </a:lnSpc>
              <a:spcBef>
                <a:spcPts val="1008"/>
              </a:spcBef>
              <a:spcAft>
                <a:spcPts val="0"/>
              </a:spcAft>
              <a:buSzPts val="2400"/>
              <a:buNone/>
            </a:pPr>
            <a:r>
              <a:rPr lang="en-US" sz="1400"/>
              <a:t>Danielle Kuglin Seago, College of DuPage</a:t>
            </a:r>
            <a:endParaRPr sz="1400"/>
          </a:p>
          <a:p>
            <a:pPr marL="0" lvl="0" indent="0" algn="r" rtl="0">
              <a:lnSpc>
                <a:spcPct val="100000"/>
              </a:lnSpc>
              <a:spcBef>
                <a:spcPts val="1008"/>
              </a:spcBef>
              <a:spcAft>
                <a:spcPts val="0"/>
              </a:spcAft>
              <a:buSzPts val="2400"/>
              <a:buNone/>
            </a:pPr>
            <a:endParaRPr sz="1400"/>
          </a:p>
        </p:txBody>
      </p:sp>
      <p:sp>
        <p:nvSpPr>
          <p:cNvPr id="68" name="Google Shape;68;p1"/>
          <p:cNvSpPr txBox="1"/>
          <p:nvPr/>
        </p:nvSpPr>
        <p:spPr>
          <a:xfrm>
            <a:off x="1654061" y="5479190"/>
            <a:ext cx="2777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April </a:t>
            </a:r>
            <a:r>
              <a:rPr lang="en-US" sz="1800">
                <a:solidFill>
                  <a:schemeClr val="lt1"/>
                </a:solidFill>
                <a:latin typeface="Century Gothic"/>
                <a:ea typeface="Century Gothic"/>
                <a:cs typeface="Century Gothic"/>
                <a:sym typeface="Century Gothic"/>
              </a:rPr>
              <a:t>25</a:t>
            </a:r>
            <a:r>
              <a:rPr lang="en-US" sz="1800" b="0" i="0" u="none" strike="noStrike" cap="none">
                <a:solidFill>
                  <a:schemeClr val="lt1"/>
                </a:solidFill>
                <a:latin typeface="Century Gothic"/>
                <a:ea typeface="Century Gothic"/>
                <a:cs typeface="Century Gothic"/>
                <a:sym typeface="Century Gothic"/>
              </a:rPr>
              <a:t>, 2024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fddef6852d_0_1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Case Study: Successful Collaboration </a:t>
            </a:r>
            <a:endParaRPr/>
          </a:p>
        </p:txBody>
      </p:sp>
      <p:sp>
        <p:nvSpPr>
          <p:cNvPr id="128" name="Google Shape;128;g2fddef6852d_0_15"/>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rgbClr val="000000"/>
                </a:solidFill>
              </a:rPr>
              <a:t>HVACR Apprenticeship </a:t>
            </a:r>
            <a:endParaRPr>
              <a:solidFill>
                <a:srgbClr val="000000"/>
              </a:solidFill>
            </a:endParaRPr>
          </a:p>
          <a:p>
            <a:pPr marL="457200" lvl="0" indent="-381000" algn="l" rtl="0">
              <a:spcBef>
                <a:spcPts val="1600"/>
              </a:spcBef>
              <a:spcAft>
                <a:spcPts val="0"/>
              </a:spcAft>
              <a:buClr>
                <a:srgbClr val="000000"/>
              </a:buClr>
              <a:buSzPts val="2400"/>
              <a:buChar char="●"/>
            </a:pPr>
            <a:r>
              <a:rPr lang="en-US">
                <a:solidFill>
                  <a:srgbClr val="000000"/>
                </a:solidFill>
              </a:rPr>
              <a:t>After 1 semester you have have a credential, wage increase, certificate from the college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Stackable into the Commercial side of HVACR</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Registered with the DOL, competency-based program</a:t>
            </a:r>
            <a:endParaRPr>
              <a:solidFill>
                <a:srgbClr val="000000"/>
              </a:solidFill>
            </a:endParaRPr>
          </a:p>
          <a:p>
            <a:pPr marL="0" lvl="0" indent="0" algn="l" rtl="0">
              <a:spcBef>
                <a:spcPts val="1600"/>
              </a:spcBef>
              <a:spcAft>
                <a:spcPts val="0"/>
              </a:spcAft>
              <a:buNone/>
            </a:pPr>
            <a:r>
              <a:rPr lang="en-US">
                <a:solidFill>
                  <a:srgbClr val="000000"/>
                </a:solidFill>
              </a:rPr>
              <a:t>Key outcomes: employer engagement, workforce skills development, learner success</a:t>
            </a:r>
            <a:endParaRPr>
              <a:solidFill>
                <a:srgbClr val="000000"/>
              </a:solidFill>
            </a:endParaRPr>
          </a:p>
          <a:p>
            <a:pPr marL="0" lvl="0" indent="0" algn="l" rtl="0">
              <a:spcBef>
                <a:spcPts val="1600"/>
              </a:spcBef>
              <a:spcAft>
                <a:spcPts val="1600"/>
              </a:spcAft>
              <a:buNone/>
            </a:pPr>
            <a:endParaRPr b="1"/>
          </a:p>
        </p:txBody>
      </p:sp>
      <p:pic>
        <p:nvPicPr>
          <p:cNvPr id="129" name="Google Shape;129;g2fddef6852d_0_15"/>
          <p:cNvPicPr preferRelativeResize="0"/>
          <p:nvPr/>
        </p:nvPicPr>
        <p:blipFill>
          <a:blip r:embed="rId3">
            <a:alphaModFix/>
          </a:blip>
          <a:stretch>
            <a:fillRect/>
          </a:stretch>
        </p:blipFill>
        <p:spPr>
          <a:xfrm>
            <a:off x="7893425" y="148803"/>
            <a:ext cx="3306525" cy="2016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fddef6852d_0_30"/>
          <p:cNvSpPr txBox="1">
            <a:spLocks noGrp="1"/>
          </p:cNvSpPr>
          <p:nvPr>
            <p:ph type="ctrTitle"/>
          </p:nvPr>
        </p:nvSpPr>
        <p:spPr>
          <a:xfrm>
            <a:off x="1338867" y="2488085"/>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Role of High-Impact Intermediaries</a:t>
            </a:r>
            <a:endParaRPr/>
          </a:p>
        </p:txBody>
      </p:sp>
      <p:sp>
        <p:nvSpPr>
          <p:cNvPr id="135" name="Google Shape;135;g2fddef6852d_0_30"/>
          <p:cNvSpPr txBox="1">
            <a:spLocks noGrp="1"/>
          </p:cNvSpPr>
          <p:nvPr>
            <p:ph type="subTitle" idx="1"/>
          </p:nvPr>
        </p:nvSpPr>
        <p:spPr>
          <a:xfrm>
            <a:off x="26972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Apprenticeship Success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f860bd4c33_1_2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What is an Intermediary…</a:t>
            </a:r>
            <a:endParaRPr/>
          </a:p>
        </p:txBody>
      </p:sp>
      <p:sp>
        <p:nvSpPr>
          <p:cNvPr id="141" name="Google Shape;141;g2f860bd4c33_1_25"/>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p>
            <a:pPr marL="457200" lvl="0" indent="0" algn="l" rtl="0">
              <a:spcBef>
                <a:spcPts val="0"/>
              </a:spcBef>
              <a:spcAft>
                <a:spcPts val="1600"/>
              </a:spcAft>
              <a:buNone/>
            </a:pPr>
            <a:r>
              <a:rPr lang="en-US">
                <a:solidFill>
                  <a:srgbClr val="000000"/>
                </a:solidFill>
              </a:rPr>
              <a:t>An organization that acts as a bridge between employers, apprentices and apprenticeship partners to build, launch, and run apprenticeship programs.</a:t>
            </a:r>
            <a:endParaRPr>
              <a:solidFill>
                <a:srgbClr val="000000"/>
              </a:solidFill>
            </a:endParaRPr>
          </a:p>
        </p:txBody>
      </p:sp>
      <p:pic>
        <p:nvPicPr>
          <p:cNvPr id="142" name="Google Shape;142;g2f860bd4c33_1_25"/>
          <p:cNvPicPr preferRelativeResize="0"/>
          <p:nvPr/>
        </p:nvPicPr>
        <p:blipFill>
          <a:blip r:embed="rId3">
            <a:alphaModFix/>
          </a:blip>
          <a:stretch>
            <a:fillRect/>
          </a:stretch>
        </p:blipFill>
        <p:spPr>
          <a:xfrm>
            <a:off x="3377375" y="3098525"/>
            <a:ext cx="5199375" cy="3465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f860bd4c33_1_17"/>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…and what do they do?</a:t>
            </a:r>
            <a:endParaRPr/>
          </a:p>
        </p:txBody>
      </p:sp>
      <p:sp>
        <p:nvSpPr>
          <p:cNvPr id="148" name="Google Shape;148;g2f860bd4c33_1_17"/>
          <p:cNvSpPr txBox="1">
            <a:spLocks noGrp="1"/>
          </p:cNvSpPr>
          <p:nvPr>
            <p:ph type="body" idx="1"/>
          </p:nvPr>
        </p:nvSpPr>
        <p:spPr>
          <a:xfrm>
            <a:off x="320100" y="2444425"/>
            <a:ext cx="6091500" cy="36474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sz="2400">
                <a:solidFill>
                  <a:srgbClr val="000000"/>
                </a:solidFill>
              </a:rPr>
              <a:t>Program Development and Delivery</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Stakeholder Engagement </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Monitoring, Evaluation, and Supports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Strategy and Field Building</a:t>
            </a:r>
            <a:endParaRPr sz="2400">
              <a:solidFill>
                <a:srgbClr val="000000"/>
              </a:solidFill>
            </a:endParaRPr>
          </a:p>
        </p:txBody>
      </p:sp>
      <p:pic>
        <p:nvPicPr>
          <p:cNvPr id="149" name="Google Shape;149;g2f860bd4c33_1_17"/>
          <p:cNvPicPr preferRelativeResize="0"/>
          <p:nvPr/>
        </p:nvPicPr>
        <p:blipFill>
          <a:blip r:embed="rId3">
            <a:alphaModFix/>
          </a:blip>
          <a:stretch>
            <a:fillRect/>
          </a:stretch>
        </p:blipFill>
        <p:spPr>
          <a:xfrm>
            <a:off x="6854700" y="1688225"/>
            <a:ext cx="4510099" cy="50902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f860bd4c33_1_35"/>
          <p:cNvSpPr txBox="1">
            <a:spLocks noGrp="1"/>
          </p:cNvSpPr>
          <p:nvPr>
            <p:ph type="title"/>
          </p:nvPr>
        </p:nvSpPr>
        <p:spPr>
          <a:xfrm>
            <a:off x="357400" y="116400"/>
            <a:ext cx="11360700" cy="8148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sz="3920"/>
              <a:t>Collaboration for Successful Apprenticeships</a:t>
            </a:r>
            <a:endParaRPr/>
          </a:p>
        </p:txBody>
      </p:sp>
      <p:sp>
        <p:nvSpPr>
          <p:cNvPr id="155" name="Google Shape;155;g2f860bd4c33_1_35"/>
          <p:cNvSpPr txBox="1">
            <a:spLocks noGrp="1"/>
          </p:cNvSpPr>
          <p:nvPr>
            <p:ph type="body" idx="1"/>
          </p:nvPr>
        </p:nvSpPr>
        <p:spPr>
          <a:xfrm>
            <a:off x="464150" y="843900"/>
            <a:ext cx="11360700" cy="5587200"/>
          </a:xfrm>
          <a:prstGeom prst="rect">
            <a:avLst/>
          </a:prstGeom>
        </p:spPr>
        <p:txBody>
          <a:bodyPr spcFirstLastPara="1" wrap="square" lIns="121900" tIns="121900" rIns="121900" bIns="121900" anchor="t" anchorCtr="0">
            <a:normAutofit/>
          </a:bodyPr>
          <a:lstStyle/>
          <a:p>
            <a:pPr marL="457200" lvl="0" indent="-358140" algn="l" rtl="0">
              <a:spcBef>
                <a:spcPts val="0"/>
              </a:spcBef>
              <a:spcAft>
                <a:spcPts val="0"/>
              </a:spcAft>
              <a:buClr>
                <a:srgbClr val="000000"/>
              </a:buClr>
              <a:buSzPct val="100000"/>
              <a:buChar char="●"/>
            </a:pPr>
            <a:r>
              <a:rPr lang="en-US" b="1">
                <a:solidFill>
                  <a:srgbClr val="000000"/>
                </a:solidFill>
              </a:rPr>
              <a:t>Apprenticeship Illinois - DCEO:</a:t>
            </a:r>
            <a:r>
              <a:rPr lang="en-US">
                <a:solidFill>
                  <a:srgbClr val="000000"/>
                </a:solidFill>
              </a:rPr>
              <a:t>  Grant funding to expand apprenticeships; Apprenticeship resources for Intermediaries, Employers, and Apprentices; Illinois Apprenticeship Education Expense Tax Credit Program</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Illinois Community College Board:</a:t>
            </a:r>
            <a:r>
              <a:rPr lang="en-US">
                <a:solidFill>
                  <a:srgbClr val="000000"/>
                </a:solidFill>
              </a:rPr>
              <a:t> Apprenticeship Resources - Learning Communities for Community Colleges</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Community Colleges:</a:t>
            </a:r>
            <a:r>
              <a:rPr lang="en-US">
                <a:solidFill>
                  <a:srgbClr val="000000"/>
                </a:solidFill>
              </a:rPr>
              <a:t> Community partnerships; Outreach to employers; Apprentice recruitment; Develop curriculum (RTI) to meet employer’s workforce needs; Schedule and deliver RTI; Provide wrap around support services for apprentices; Sponsor RA programs </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Department of Labor:</a:t>
            </a:r>
            <a:r>
              <a:rPr lang="en-US">
                <a:solidFill>
                  <a:srgbClr val="000000"/>
                </a:solidFill>
              </a:rPr>
              <a:t> Registration of RA programs; Provide technical assistance with RAPIDS; RA program compliance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f860bd4c33_1_35"/>
          <p:cNvSpPr txBox="1">
            <a:spLocks noGrp="1"/>
          </p:cNvSpPr>
          <p:nvPr>
            <p:ph type="title"/>
          </p:nvPr>
        </p:nvSpPr>
        <p:spPr>
          <a:xfrm>
            <a:off x="357400" y="116400"/>
            <a:ext cx="11360700" cy="8148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sz="3920"/>
              <a:t>Collaboration for Successful Apprenticeships (cont.)</a:t>
            </a:r>
            <a:endParaRPr/>
          </a:p>
        </p:txBody>
      </p:sp>
      <p:sp>
        <p:nvSpPr>
          <p:cNvPr id="155" name="Google Shape;155;g2f860bd4c33_1_35"/>
          <p:cNvSpPr txBox="1">
            <a:spLocks noGrp="1"/>
          </p:cNvSpPr>
          <p:nvPr>
            <p:ph type="body" idx="1"/>
          </p:nvPr>
        </p:nvSpPr>
        <p:spPr>
          <a:xfrm>
            <a:off x="464150" y="843900"/>
            <a:ext cx="11360700" cy="5587200"/>
          </a:xfrm>
          <a:prstGeom prst="rect">
            <a:avLst/>
          </a:prstGeom>
        </p:spPr>
        <p:txBody>
          <a:bodyPr spcFirstLastPara="1" wrap="square" lIns="121900" tIns="121900" rIns="121900" bIns="121900" anchor="t" anchorCtr="0">
            <a:normAutofit/>
          </a:bodyPr>
          <a:lstStyle/>
          <a:p>
            <a:pPr marL="457200" lvl="0" indent="-358140" algn="l" rtl="0">
              <a:spcBef>
                <a:spcPts val="0"/>
              </a:spcBef>
              <a:spcAft>
                <a:spcPts val="0"/>
              </a:spcAft>
              <a:buClr>
                <a:srgbClr val="000000"/>
              </a:buClr>
              <a:buSzPct val="100000"/>
              <a:buChar char="●"/>
            </a:pPr>
            <a:r>
              <a:rPr lang="en-US" b="1">
                <a:solidFill>
                  <a:srgbClr val="000000"/>
                </a:solidFill>
              </a:rPr>
              <a:t>Employers:</a:t>
            </a:r>
            <a:r>
              <a:rPr lang="en-US">
                <a:solidFill>
                  <a:srgbClr val="000000"/>
                </a:solidFill>
              </a:rPr>
              <a:t> Employ apprentices; MOU with RA Sponsor; Pay up front for cost of RTI; Allow release time for apprentices to attend RTI; Sponsor RA programs</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Economic Development Councils:</a:t>
            </a:r>
            <a:r>
              <a:rPr lang="en-US">
                <a:solidFill>
                  <a:srgbClr val="000000"/>
                </a:solidFill>
              </a:rPr>
              <a:t> Assist local businesses with expansion and recruitment; Identify community workforce needs</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Illinois </a:t>
            </a:r>
            <a:r>
              <a:rPr lang="en-US" b="1" err="1">
                <a:solidFill>
                  <a:srgbClr val="000000"/>
                </a:solidFill>
              </a:rPr>
              <a:t>workNet</a:t>
            </a:r>
            <a:r>
              <a:rPr lang="en-US" b="1">
                <a:solidFill>
                  <a:srgbClr val="000000"/>
                </a:solidFill>
              </a:rPr>
              <a:t> Centers:</a:t>
            </a:r>
            <a:r>
              <a:rPr lang="en-US">
                <a:solidFill>
                  <a:srgbClr val="000000"/>
                </a:solidFill>
              </a:rPr>
              <a:t> Reimbursement funding to employers for workforce training costs; Workforce Innovation and Opportunity Act (WIOA) funding</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Labor Organizations:</a:t>
            </a:r>
            <a:r>
              <a:rPr lang="en-US">
                <a:solidFill>
                  <a:srgbClr val="000000"/>
                </a:solidFill>
              </a:rPr>
              <a:t> Sponsor RA programs</a:t>
            </a:r>
            <a:endParaRPr>
              <a:solidFill>
                <a:srgbClr val="000000"/>
              </a:solidFill>
            </a:endParaRPr>
          </a:p>
        </p:txBody>
      </p:sp>
    </p:spTree>
    <p:extLst>
      <p:ext uri="{BB962C8B-B14F-4D97-AF65-F5344CB8AC3E}">
        <p14:creationId xmlns:p14="http://schemas.microsoft.com/office/powerpoint/2010/main" val="409181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fdcaca85f0_0_568"/>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Responsibilities of Intermediaries</a:t>
            </a:r>
            <a:endParaRPr/>
          </a:p>
        </p:txBody>
      </p:sp>
      <p:sp>
        <p:nvSpPr>
          <p:cNvPr id="161" name="Google Shape;161;g2fdcaca85f0_0_568"/>
          <p:cNvSpPr txBox="1">
            <a:spLocks noGrp="1"/>
          </p:cNvSpPr>
          <p:nvPr>
            <p:ph type="body" idx="1"/>
          </p:nvPr>
        </p:nvSpPr>
        <p:spPr>
          <a:xfrm>
            <a:off x="415600" y="1461799"/>
            <a:ext cx="112239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400" b="1">
                <a:solidFill>
                  <a:srgbClr val="000000"/>
                </a:solidFill>
              </a:rPr>
              <a:t>Paperwork/Documentation</a:t>
            </a:r>
            <a:endParaRPr sz="2400" b="1">
              <a:solidFill>
                <a:srgbClr val="000000"/>
              </a:solidFill>
            </a:endParaRPr>
          </a:p>
          <a:p>
            <a:pPr marL="457200" lvl="0" indent="-355600" algn="l" rtl="0">
              <a:lnSpc>
                <a:spcPct val="100000"/>
              </a:lnSpc>
              <a:spcBef>
                <a:spcPts val="0"/>
              </a:spcBef>
              <a:spcAft>
                <a:spcPts val="0"/>
              </a:spcAft>
              <a:buClr>
                <a:srgbClr val="000000"/>
              </a:buClr>
              <a:buSzPts val="2000"/>
              <a:buChar char="●"/>
            </a:pPr>
            <a:r>
              <a:rPr lang="en-US" sz="2400">
                <a:solidFill>
                  <a:srgbClr val="000000"/>
                </a:solidFill>
              </a:rPr>
              <a:t>Streamline processes, ensure compliance, manage documentation.</a:t>
            </a:r>
            <a:endParaRPr sz="2400">
              <a:solidFill>
                <a:srgbClr val="000000"/>
              </a:solidFill>
            </a:endParaRPr>
          </a:p>
          <a:p>
            <a:pPr marL="457200" lvl="0" indent="0" algn="l" rtl="0">
              <a:lnSpc>
                <a:spcPct val="100000"/>
              </a:lnSpc>
              <a:spcBef>
                <a:spcPts val="0"/>
              </a:spcBef>
              <a:spcAft>
                <a:spcPts val="0"/>
              </a:spcAft>
              <a:buNone/>
            </a:pPr>
            <a:endParaRPr sz="2400">
              <a:solidFill>
                <a:srgbClr val="000000"/>
              </a:solidFill>
            </a:endParaRPr>
          </a:p>
          <a:p>
            <a:pPr marL="0" lvl="0" indent="0" algn="l" rtl="0">
              <a:spcBef>
                <a:spcPts val="0"/>
              </a:spcBef>
              <a:spcAft>
                <a:spcPts val="0"/>
              </a:spcAft>
              <a:buNone/>
            </a:pPr>
            <a:r>
              <a:rPr lang="en-US" sz="2400" b="1">
                <a:solidFill>
                  <a:srgbClr val="000000"/>
                </a:solidFill>
              </a:rPr>
              <a:t>Program Management &amp; Placement</a:t>
            </a:r>
            <a:endParaRPr sz="2400" b="1">
              <a:solidFill>
                <a:srgbClr val="000000"/>
              </a:solidFill>
            </a:endParaRPr>
          </a:p>
          <a:p>
            <a:pPr marL="457200" lvl="0" indent="-355600" algn="l" rtl="0">
              <a:spcBef>
                <a:spcPts val="0"/>
              </a:spcBef>
              <a:spcAft>
                <a:spcPts val="0"/>
              </a:spcAft>
              <a:buClr>
                <a:srgbClr val="000000"/>
              </a:buClr>
              <a:buSzPts val="2000"/>
              <a:buChar char="●"/>
            </a:pPr>
            <a:r>
              <a:rPr lang="en-US" sz="2400">
                <a:solidFill>
                  <a:srgbClr val="000000"/>
                </a:solidFill>
              </a:rPr>
              <a:t>Match apprentices, monitor progress, adapt programs.</a:t>
            </a:r>
            <a:endParaRPr sz="2400">
              <a:solidFill>
                <a:srgbClr val="000000"/>
              </a:solidFill>
            </a:endParaRPr>
          </a:p>
          <a:p>
            <a:pPr marL="60960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r>
              <a:rPr lang="en-US" sz="2400" b="1">
                <a:solidFill>
                  <a:srgbClr val="000000"/>
                </a:solidFill>
              </a:rPr>
              <a:t>Recruitment</a:t>
            </a:r>
            <a:endParaRPr sz="2400" b="1">
              <a:solidFill>
                <a:srgbClr val="000000"/>
              </a:solidFill>
            </a:endParaRPr>
          </a:p>
          <a:p>
            <a:pPr marL="457200" lvl="0" indent="-355600" algn="l" rtl="0">
              <a:spcBef>
                <a:spcPts val="0"/>
              </a:spcBef>
              <a:spcAft>
                <a:spcPts val="0"/>
              </a:spcAft>
              <a:buClr>
                <a:srgbClr val="000000"/>
              </a:buClr>
              <a:buSzPts val="2000"/>
              <a:buChar char="●"/>
            </a:pPr>
            <a:r>
              <a:rPr lang="en-US" sz="2400">
                <a:solidFill>
                  <a:srgbClr val="000000"/>
                </a:solidFill>
              </a:rPr>
              <a:t>Attract employers and apprentices, conduct outreach, build relationships.</a:t>
            </a:r>
            <a:endParaRPr sz="2400">
              <a:solidFill>
                <a:srgbClr val="000000"/>
              </a:solidFill>
            </a:endParaRPr>
          </a:p>
          <a:p>
            <a:pPr marL="60960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r>
              <a:rPr lang="en-US" sz="2400" b="1">
                <a:solidFill>
                  <a:srgbClr val="000000"/>
                </a:solidFill>
              </a:rPr>
              <a:t>Funding Coordination</a:t>
            </a:r>
            <a:endParaRPr sz="2400" b="1">
              <a:solidFill>
                <a:srgbClr val="000000"/>
              </a:solidFill>
            </a:endParaRPr>
          </a:p>
          <a:p>
            <a:pPr marL="457200" lvl="0" indent="-355600" algn="l" rtl="0">
              <a:spcBef>
                <a:spcPts val="0"/>
              </a:spcBef>
              <a:spcAft>
                <a:spcPts val="0"/>
              </a:spcAft>
              <a:buClr>
                <a:srgbClr val="000000"/>
              </a:buClr>
              <a:buSzPts val="2000"/>
              <a:buChar char="●"/>
            </a:pPr>
            <a:r>
              <a:rPr lang="en-US" sz="2400">
                <a:solidFill>
                  <a:srgbClr val="000000"/>
                </a:solidFill>
              </a:rPr>
              <a:t>Identify sources, assist with financial aid, manage grants.</a:t>
            </a:r>
            <a:endParaRPr sz="2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f860bd4c33_0_30"/>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a:t>Community Colleges</a:t>
            </a:r>
            <a:endParaRPr/>
          </a:p>
        </p:txBody>
      </p:sp>
      <p:sp>
        <p:nvSpPr>
          <p:cNvPr id="167" name="Google Shape;167;g2f860bd4c33_0_30"/>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Driving Apprenticeship Success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fdcaca85f0_0_573"/>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Related Technical Instruction/Training</a:t>
            </a:r>
            <a:endParaRPr/>
          </a:p>
        </p:txBody>
      </p:sp>
      <p:sp>
        <p:nvSpPr>
          <p:cNvPr id="173" name="Google Shape;173;g2fdcaca85f0_0_573"/>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rmAutofit/>
          </a:bodyPr>
          <a:lstStyle/>
          <a:p>
            <a:pPr marL="457200" lvl="0" indent="-298450" algn="l" rtl="0">
              <a:spcBef>
                <a:spcPts val="1200"/>
              </a:spcBef>
              <a:spcAft>
                <a:spcPts val="0"/>
              </a:spcAft>
              <a:buClr>
                <a:srgbClr val="000000"/>
              </a:buClr>
              <a:buSzPts val="1100"/>
              <a:buFont typeface="Arial"/>
              <a:buChar char="●"/>
            </a:pPr>
            <a:endParaRPr sz="11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
        <p:nvSpPr>
          <p:cNvPr id="174" name="Google Shape;174;g2fdcaca85f0_0_573"/>
          <p:cNvSpPr txBox="1">
            <a:spLocks noGrp="1"/>
          </p:cNvSpPr>
          <p:nvPr>
            <p:ph type="body" idx="2"/>
          </p:nvPr>
        </p:nvSpPr>
        <p:spPr>
          <a:xfrm>
            <a:off x="415600" y="1322460"/>
            <a:ext cx="11360700" cy="4403700"/>
          </a:xfrm>
          <a:prstGeom prst="rect">
            <a:avLst/>
          </a:prstGeom>
        </p:spPr>
        <p:txBody>
          <a:bodyPr spcFirstLastPara="1" wrap="square" lIns="121900" tIns="121900" rIns="121900" bIns="121900" anchor="t" anchorCtr="0">
            <a:normAutofit lnSpcReduction="10000"/>
          </a:bodyPr>
          <a:lstStyle/>
          <a:p>
            <a:pPr marL="0" lvl="0" indent="0" algn="l" rtl="0">
              <a:spcBef>
                <a:spcPts val="1200"/>
              </a:spcBef>
              <a:spcAft>
                <a:spcPts val="0"/>
              </a:spcAft>
              <a:buNone/>
            </a:pPr>
            <a:r>
              <a:rPr lang="en-US" sz="2400" b="1">
                <a:solidFill>
                  <a:srgbClr val="000000"/>
                </a:solidFill>
                <a:highlight>
                  <a:srgbClr val="FEFEFE"/>
                </a:highlight>
              </a:rPr>
              <a:t>Value of the Community College</a:t>
            </a:r>
            <a:endParaRPr sz="2400" b="1">
              <a:solidFill>
                <a:srgbClr val="000000"/>
              </a:solidFill>
              <a:highlight>
                <a:srgbClr val="FEFEFE"/>
              </a:highlight>
            </a:endParaRPr>
          </a:p>
          <a:p>
            <a:pPr marL="457200" lvl="0" indent="-381000" algn="l" rtl="0">
              <a:spcBef>
                <a:spcPts val="1200"/>
              </a:spcBef>
              <a:spcAft>
                <a:spcPts val="0"/>
              </a:spcAft>
              <a:buClr>
                <a:srgbClr val="000000"/>
              </a:buClr>
              <a:buSzPts val="2400"/>
              <a:buChar char="●"/>
            </a:pPr>
            <a:r>
              <a:rPr lang="en-US" sz="2400">
                <a:solidFill>
                  <a:srgbClr val="000000"/>
                </a:solidFill>
                <a:highlight>
                  <a:srgbClr val="FEFEFE"/>
                </a:highlight>
              </a:rPr>
              <a:t>Facilitate training in a variety of times, structures and modalities.</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Associate degrees, certificates or customized training.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Align faculty and employers to develop new workforce training programs.</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Dual credit and secondary school connections.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Meets DOL training provider requirements.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Work with faculty to align training with job requirements and competencies.</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Labs and training facilities.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Actively involved at each stage of WBL continuum </a:t>
            </a:r>
            <a:endParaRPr sz="2400">
              <a:solidFill>
                <a:srgbClr val="000000"/>
              </a:solidFill>
              <a:highlight>
                <a:srgbClr val="FEFEFE"/>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f860bd4c33_0_504"/>
          <p:cNvSpPr txBox="1"/>
          <p:nvPr/>
        </p:nvSpPr>
        <p:spPr>
          <a:xfrm>
            <a:off x="5841866" y="765489"/>
            <a:ext cx="5650800" cy="360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600">
                <a:latin typeface="Open Sans"/>
                <a:ea typeface="Open Sans"/>
                <a:cs typeface="Open Sans"/>
                <a:sym typeface="Open Sans"/>
              </a:rPr>
              <a:t>I chose apprenticeship because I wanted to change my life.</a:t>
            </a:r>
            <a:endParaRPr sz="2600">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600">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US" sz="2600">
                <a:latin typeface="Open Sans"/>
                <a:ea typeface="Open Sans"/>
                <a:cs typeface="Open Sans"/>
                <a:sym typeface="Open Sans"/>
              </a:rPr>
              <a:t>The technical skill that you learn from day to day through the trainers at work combined with the technical classes offered at the college with our faculty help us to accomplish our goals.</a:t>
            </a:r>
            <a:endParaRPr sz="2600">
              <a:latin typeface="Open Sans"/>
              <a:ea typeface="Open Sans"/>
              <a:cs typeface="Open Sans"/>
              <a:sym typeface="Open Sans"/>
            </a:endParaRPr>
          </a:p>
        </p:txBody>
      </p:sp>
      <p:grpSp>
        <p:nvGrpSpPr>
          <p:cNvPr id="184" name="Google Shape;184;g2f860bd4c33_0_504"/>
          <p:cNvGrpSpPr/>
          <p:nvPr/>
        </p:nvGrpSpPr>
        <p:grpSpPr>
          <a:xfrm>
            <a:off x="856945" y="4497457"/>
            <a:ext cx="4336950" cy="1570050"/>
            <a:chOff x="0" y="76200"/>
            <a:chExt cx="8673900" cy="3140100"/>
          </a:xfrm>
        </p:grpSpPr>
        <p:sp>
          <p:nvSpPr>
            <p:cNvPr id="185" name="Google Shape;185;g2f860bd4c33_0_504"/>
            <p:cNvSpPr txBox="1"/>
            <p:nvPr/>
          </p:nvSpPr>
          <p:spPr>
            <a:xfrm>
              <a:off x="0" y="76200"/>
              <a:ext cx="8673900" cy="31401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800" b="1">
                  <a:solidFill>
                    <a:schemeClr val="accent1"/>
                  </a:solidFill>
                  <a:latin typeface="PT Sans Narrow"/>
                  <a:ea typeface="PT Sans Narrow"/>
                  <a:cs typeface="PT Sans Narrow"/>
                  <a:sym typeface="PT Sans Narrow"/>
                </a:rPr>
                <a:t>Dantielle</a:t>
              </a:r>
              <a:endParaRPr sz="4800" b="1">
                <a:solidFill>
                  <a:schemeClr val="accent1"/>
                </a:solidFill>
                <a:latin typeface="PT Sans Narrow"/>
                <a:ea typeface="PT Sans Narrow"/>
                <a:cs typeface="PT Sans Narrow"/>
                <a:sym typeface="PT Sans Narrow"/>
              </a:endParaRPr>
            </a:p>
            <a:p>
              <a:pPr marL="0" marR="0" lvl="0" indent="0" algn="ctr" rtl="0">
                <a:lnSpc>
                  <a:spcPct val="110002"/>
                </a:lnSpc>
                <a:spcBef>
                  <a:spcPts val="0"/>
                </a:spcBef>
                <a:spcAft>
                  <a:spcPts val="0"/>
                </a:spcAft>
                <a:buClr>
                  <a:srgbClr val="000000"/>
                </a:buClr>
                <a:buSzPts val="5400"/>
                <a:buFont typeface="Arial"/>
                <a:buNone/>
              </a:pPr>
              <a:endParaRPr sz="5400">
                <a:solidFill>
                  <a:srgbClr val="000E14"/>
                </a:solidFill>
                <a:latin typeface="Ovo"/>
                <a:ea typeface="Ovo"/>
                <a:cs typeface="Ovo"/>
                <a:sym typeface="Ovo"/>
              </a:endParaRPr>
            </a:p>
          </p:txBody>
        </p:sp>
        <p:sp>
          <p:nvSpPr>
            <p:cNvPr id="186" name="Google Shape;186;g2f860bd4c33_0_504"/>
            <p:cNvSpPr txBox="1"/>
            <p:nvPr/>
          </p:nvSpPr>
          <p:spPr>
            <a:xfrm>
              <a:off x="0" y="1740279"/>
              <a:ext cx="8673900" cy="5850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900"/>
                <a:buFont typeface="Arial"/>
                <a:buNone/>
              </a:pPr>
              <a:r>
                <a:rPr lang="en-US" sz="1900">
                  <a:solidFill>
                    <a:srgbClr val="000E14"/>
                  </a:solidFill>
                </a:rPr>
                <a:t>INCUMBENT WORKER</a:t>
              </a:r>
              <a:endParaRPr sz="900" b="0" i="0" u="none" strike="noStrike" cap="none">
                <a:solidFill>
                  <a:srgbClr val="000E14"/>
                </a:solidFill>
                <a:latin typeface="Arial"/>
                <a:ea typeface="Arial"/>
                <a:cs typeface="Arial"/>
                <a:sym typeface="Arial"/>
              </a:endParaRPr>
            </a:p>
          </p:txBody>
        </p:sp>
        <p:sp>
          <p:nvSpPr>
            <p:cNvPr id="187" name="Google Shape;187;g2f860bd4c33_0_504"/>
            <p:cNvSpPr txBox="1"/>
            <p:nvPr/>
          </p:nvSpPr>
          <p:spPr>
            <a:xfrm>
              <a:off x="0" y="2569938"/>
              <a:ext cx="8673900" cy="4926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600"/>
                <a:buFont typeface="Arial"/>
                <a:buNone/>
              </a:pPr>
              <a:r>
                <a:rPr lang="en-US" sz="1600" b="0" i="0" u="none" strike="noStrike" cap="none">
                  <a:solidFill>
                    <a:srgbClr val="000E14"/>
                  </a:solidFill>
                  <a:latin typeface="Arial"/>
                  <a:ea typeface="Arial"/>
                  <a:cs typeface="Arial"/>
                  <a:sym typeface="Arial"/>
                </a:rPr>
                <a:t>Industrial Maintenance Mechanic</a:t>
              </a:r>
              <a:endParaRPr sz="900" b="0" i="0" u="none" strike="noStrike" cap="none">
                <a:solidFill>
                  <a:srgbClr val="000E14"/>
                </a:solidFill>
                <a:latin typeface="Arial"/>
                <a:ea typeface="Arial"/>
                <a:cs typeface="Arial"/>
                <a:sym typeface="Arial"/>
              </a:endParaRPr>
            </a:p>
          </p:txBody>
        </p:sp>
      </p:grpSp>
      <p:pic>
        <p:nvPicPr>
          <p:cNvPr id="188" name="Google Shape;188;g2f860bd4c33_0_504"/>
          <p:cNvPicPr preferRelativeResize="0"/>
          <p:nvPr/>
        </p:nvPicPr>
        <p:blipFill rotWithShape="1">
          <a:blip r:embed="rId3">
            <a:alphaModFix/>
          </a:blip>
          <a:srcRect b="32221"/>
          <a:stretch/>
        </p:blipFill>
        <p:spPr>
          <a:xfrm>
            <a:off x="1237950" y="195075"/>
            <a:ext cx="3571875" cy="4299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c984a726ce_0_29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Introductions &amp; Overview </a:t>
            </a:r>
            <a:endParaRPr/>
          </a:p>
        </p:txBody>
      </p:sp>
      <p:sp>
        <p:nvSpPr>
          <p:cNvPr id="74" name="Google Shape;74;g2c984a726ce_0_295"/>
          <p:cNvSpPr txBox="1">
            <a:spLocks noGrp="1"/>
          </p:cNvSpPr>
          <p:nvPr>
            <p:ph type="body" idx="1"/>
          </p:nvPr>
        </p:nvSpPr>
        <p:spPr>
          <a:xfrm>
            <a:off x="599200" y="2126483"/>
            <a:ext cx="5333100" cy="4403700"/>
          </a:xfrm>
          <a:prstGeom prst="rect">
            <a:avLst/>
          </a:prstGeom>
        </p:spPr>
        <p:txBody>
          <a:bodyPr spcFirstLastPara="1" wrap="square" lIns="121900" tIns="121900" rIns="121900" bIns="121900" anchor="t" anchorCtr="0">
            <a:normAutofit fontScale="70000" lnSpcReduction="20000"/>
          </a:bodyPr>
          <a:lstStyle/>
          <a:p>
            <a:pPr marL="0" lvl="0" indent="0" algn="l" rtl="0">
              <a:spcBef>
                <a:spcPts val="0"/>
              </a:spcBef>
              <a:spcAft>
                <a:spcPts val="0"/>
              </a:spcAft>
              <a:buNone/>
            </a:pPr>
            <a:r>
              <a:rPr lang="en-US"/>
              <a:t>	</a:t>
            </a:r>
            <a:r>
              <a:rPr lang="en-US" sz="2050"/>
              <a:t>            DR. GINA DE ROSIER-COOK</a:t>
            </a:r>
            <a:br>
              <a:rPr lang="en-US" sz="2050"/>
            </a:br>
            <a:r>
              <a:rPr lang="en-US" sz="2050"/>
              <a:t>	            Elgin Community College</a:t>
            </a: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914400" lvl="0" indent="457200" algn="l" rtl="0">
              <a:spcBef>
                <a:spcPts val="1600"/>
              </a:spcBef>
              <a:spcAft>
                <a:spcPts val="0"/>
              </a:spcAft>
              <a:buNone/>
            </a:pPr>
            <a:r>
              <a:rPr lang="en-US" sz="2050"/>
              <a:t>DANIELLE KUGLIN SEAGO</a:t>
            </a:r>
            <a:br>
              <a:rPr lang="en-US" sz="2050"/>
            </a:br>
            <a:r>
              <a:rPr lang="en-US" sz="2050"/>
              <a:t>          College of DuPage</a:t>
            </a:r>
            <a:endParaRPr sz="2050"/>
          </a:p>
          <a:p>
            <a:pPr marL="0" lvl="0" indent="0" algn="l" rtl="0">
              <a:spcBef>
                <a:spcPts val="1600"/>
              </a:spcBef>
              <a:spcAft>
                <a:spcPts val="1600"/>
              </a:spcAft>
              <a:buNone/>
            </a:pPr>
            <a:r>
              <a:rPr lang="en-US"/>
              <a:t>	</a:t>
            </a:r>
            <a:endParaRPr/>
          </a:p>
        </p:txBody>
      </p:sp>
      <p:sp>
        <p:nvSpPr>
          <p:cNvPr id="75" name="Google Shape;75;g2c984a726ce_0_295"/>
          <p:cNvSpPr txBox="1">
            <a:spLocks noGrp="1"/>
          </p:cNvSpPr>
          <p:nvPr>
            <p:ph type="body" idx="2"/>
          </p:nvPr>
        </p:nvSpPr>
        <p:spPr>
          <a:xfrm>
            <a:off x="7211400" y="2126483"/>
            <a:ext cx="5333100" cy="44037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US" sz="1550"/>
              <a:t>VERONICA INSELMANN</a:t>
            </a:r>
            <a:br>
              <a:rPr lang="en-US" sz="1550"/>
            </a:br>
            <a:r>
              <a:rPr lang="en-US" sz="1550"/>
              <a:t>Heartland Community College</a:t>
            </a:r>
            <a:endParaRPr sz="155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76" name="Google Shape;76;g2c984a726ce_0_295"/>
          <p:cNvPicPr preferRelativeResize="0"/>
          <p:nvPr/>
        </p:nvPicPr>
        <p:blipFill rotWithShape="1">
          <a:blip r:embed="rId3">
            <a:alphaModFix/>
          </a:blip>
          <a:srcRect l="17016" r="18010"/>
          <a:stretch/>
        </p:blipFill>
        <p:spPr>
          <a:xfrm>
            <a:off x="281625" y="4823475"/>
            <a:ext cx="1561600" cy="1897775"/>
          </a:xfrm>
          <a:prstGeom prst="rect">
            <a:avLst/>
          </a:prstGeom>
          <a:noFill/>
          <a:ln>
            <a:noFill/>
          </a:ln>
        </p:spPr>
      </p:pic>
      <p:pic>
        <p:nvPicPr>
          <p:cNvPr id="77" name="Google Shape;77;g2c984a726ce_0_295"/>
          <p:cNvPicPr preferRelativeResize="0"/>
          <p:nvPr/>
        </p:nvPicPr>
        <p:blipFill>
          <a:blip r:embed="rId4">
            <a:alphaModFix/>
          </a:blip>
          <a:stretch>
            <a:fillRect/>
          </a:stretch>
        </p:blipFill>
        <p:spPr>
          <a:xfrm>
            <a:off x="5559250" y="3131819"/>
            <a:ext cx="1561600" cy="1905152"/>
          </a:xfrm>
          <a:prstGeom prst="rect">
            <a:avLst/>
          </a:prstGeom>
          <a:noFill/>
          <a:ln>
            <a:noFill/>
          </a:ln>
        </p:spPr>
      </p:pic>
      <p:pic>
        <p:nvPicPr>
          <p:cNvPr id="78" name="Google Shape;78;g2c984a726ce_0_295"/>
          <p:cNvPicPr preferRelativeResize="0"/>
          <p:nvPr/>
        </p:nvPicPr>
        <p:blipFill>
          <a:blip r:embed="rId5">
            <a:alphaModFix/>
          </a:blip>
          <a:stretch>
            <a:fillRect/>
          </a:stretch>
        </p:blipFill>
        <p:spPr>
          <a:xfrm>
            <a:off x="493350" y="1821275"/>
            <a:ext cx="1472426" cy="1472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fdcaca85f0_0_579"/>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a:t>Community College Wrap-Around Supports </a:t>
            </a:r>
            <a:endParaRPr/>
          </a:p>
        </p:txBody>
      </p:sp>
      <p:grpSp>
        <p:nvGrpSpPr>
          <p:cNvPr id="194" name="Google Shape;194;g2fdcaca85f0_0_579"/>
          <p:cNvGrpSpPr/>
          <p:nvPr/>
        </p:nvGrpSpPr>
        <p:grpSpPr>
          <a:xfrm>
            <a:off x="0" y="1586613"/>
            <a:ext cx="2952726" cy="4290074"/>
            <a:chOff x="0" y="1189989"/>
            <a:chExt cx="2214600" cy="3217636"/>
          </a:xfrm>
        </p:grpSpPr>
        <p:sp>
          <p:nvSpPr>
            <p:cNvPr id="195" name="Google Shape;195;g2fdcaca85f0_0_579"/>
            <p:cNvSpPr/>
            <p:nvPr/>
          </p:nvSpPr>
          <p:spPr>
            <a:xfrm>
              <a:off x="0" y="1189989"/>
              <a:ext cx="2214600" cy="669000"/>
            </a:xfrm>
            <a:prstGeom prst="homePlate">
              <a:avLst>
                <a:gd name="adj" fmla="val 50000"/>
              </a:avLst>
            </a:prstGeom>
            <a:solidFill>
              <a:srgbClr val="B6D7A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Counseling</a:t>
              </a:r>
              <a:endParaRPr sz="1900" b="0" i="0" u="none" strike="noStrike" cap="none">
                <a:solidFill>
                  <a:srgbClr val="FFFFFF"/>
                </a:solidFill>
                <a:latin typeface="Roboto"/>
                <a:ea typeface="Roboto"/>
                <a:cs typeface="Roboto"/>
                <a:sym typeface="Roboto"/>
              </a:endParaRPr>
            </a:p>
          </p:txBody>
        </p:sp>
        <p:sp>
          <p:nvSpPr>
            <p:cNvPr id="196" name="Google Shape;196;g2fdcaca85f0_0_579"/>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Built into many community colleges, counseling services are available directly at the college or through a referral. </a:t>
              </a:r>
              <a:endParaRPr sz="1500" b="0" i="0" u="none" strike="noStrike" cap="none">
                <a:solidFill>
                  <a:srgbClr val="000000"/>
                </a:solidFill>
                <a:latin typeface="Roboto"/>
                <a:ea typeface="Roboto"/>
                <a:cs typeface="Roboto"/>
                <a:sym typeface="Roboto"/>
              </a:endParaRPr>
            </a:p>
          </p:txBody>
        </p:sp>
      </p:grpSp>
      <p:grpSp>
        <p:nvGrpSpPr>
          <p:cNvPr id="197" name="Google Shape;197;g2fdcaca85f0_0_579"/>
          <p:cNvGrpSpPr/>
          <p:nvPr/>
        </p:nvGrpSpPr>
        <p:grpSpPr>
          <a:xfrm>
            <a:off x="2451039" y="1586327"/>
            <a:ext cx="2751931" cy="4290359"/>
            <a:chOff x="1838325" y="1189775"/>
            <a:chExt cx="2064000" cy="3217850"/>
          </a:xfrm>
        </p:grpSpPr>
        <p:sp>
          <p:nvSpPr>
            <p:cNvPr id="198" name="Google Shape;198;g2fdcaca85f0_0_579"/>
            <p:cNvSpPr/>
            <p:nvPr/>
          </p:nvSpPr>
          <p:spPr>
            <a:xfrm>
              <a:off x="1838325" y="1189775"/>
              <a:ext cx="2064000" cy="669000"/>
            </a:xfrm>
            <a:prstGeom prst="chevron">
              <a:avLst>
                <a:gd name="adj" fmla="val 50000"/>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Tutoring</a:t>
              </a:r>
              <a:endParaRPr sz="1900" b="0" i="0" u="none" strike="noStrike" cap="none">
                <a:solidFill>
                  <a:srgbClr val="FFFFFF"/>
                </a:solidFill>
                <a:latin typeface="Roboto"/>
                <a:ea typeface="Roboto"/>
                <a:cs typeface="Roboto"/>
                <a:sym typeface="Roboto"/>
              </a:endParaRPr>
            </a:p>
          </p:txBody>
        </p:sp>
        <p:sp>
          <p:nvSpPr>
            <p:cNvPr id="199" name="Google Shape;199;g2fdcaca85f0_0_579"/>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Free tutoring is available to students to support their academic needs connected to their RTI. </a:t>
              </a:r>
              <a:endParaRPr sz="1500" b="0" i="0" u="none" strike="noStrike" cap="none">
                <a:solidFill>
                  <a:srgbClr val="000000"/>
                </a:solidFill>
                <a:latin typeface="Roboto"/>
                <a:ea typeface="Roboto"/>
                <a:cs typeface="Roboto"/>
                <a:sym typeface="Roboto"/>
              </a:endParaRPr>
            </a:p>
          </p:txBody>
        </p:sp>
      </p:grpSp>
      <p:grpSp>
        <p:nvGrpSpPr>
          <p:cNvPr id="200" name="Google Shape;200;g2fdcaca85f0_0_579"/>
          <p:cNvGrpSpPr/>
          <p:nvPr/>
        </p:nvGrpSpPr>
        <p:grpSpPr>
          <a:xfrm>
            <a:off x="4688882" y="1586327"/>
            <a:ext cx="2751931" cy="4290359"/>
            <a:chOff x="3516750" y="1189775"/>
            <a:chExt cx="2064000" cy="3217850"/>
          </a:xfrm>
        </p:grpSpPr>
        <p:sp>
          <p:nvSpPr>
            <p:cNvPr id="201" name="Google Shape;201;g2fdcaca85f0_0_579"/>
            <p:cNvSpPr/>
            <p:nvPr/>
          </p:nvSpPr>
          <p:spPr>
            <a:xfrm>
              <a:off x="3516750" y="1189775"/>
              <a:ext cx="2064000" cy="669000"/>
            </a:xfrm>
            <a:prstGeom prst="chevron">
              <a:avLst>
                <a:gd name="adj" fmla="val 50000"/>
              </a:avLst>
            </a:prstGeom>
            <a:solidFill>
              <a:srgbClr val="76A5A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Advising </a:t>
              </a:r>
              <a:endParaRPr sz="1900" b="0" i="0" u="none" strike="noStrike" cap="none">
                <a:solidFill>
                  <a:srgbClr val="FFFFFF"/>
                </a:solidFill>
                <a:latin typeface="Roboto"/>
                <a:ea typeface="Roboto"/>
                <a:cs typeface="Roboto"/>
                <a:sym typeface="Roboto"/>
              </a:endParaRPr>
            </a:p>
          </p:txBody>
        </p:sp>
        <p:sp>
          <p:nvSpPr>
            <p:cNvPr id="202" name="Google Shape;202;g2fdcaca85f0_0_579"/>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Academic advisors are available for course advising and guidance. Referrals available to community resources. </a:t>
              </a:r>
              <a:endParaRPr sz="1500" b="0" i="0" u="none" strike="noStrike" cap="none">
                <a:solidFill>
                  <a:srgbClr val="000000"/>
                </a:solidFill>
                <a:latin typeface="Roboto"/>
                <a:ea typeface="Roboto"/>
                <a:cs typeface="Roboto"/>
                <a:sym typeface="Roboto"/>
              </a:endParaRPr>
            </a:p>
          </p:txBody>
        </p:sp>
      </p:grpSp>
      <p:grpSp>
        <p:nvGrpSpPr>
          <p:cNvPr id="203" name="Google Shape;203;g2fdcaca85f0_0_579"/>
          <p:cNvGrpSpPr/>
          <p:nvPr/>
        </p:nvGrpSpPr>
        <p:grpSpPr>
          <a:xfrm>
            <a:off x="9165138" y="1586327"/>
            <a:ext cx="2751931" cy="4290359"/>
            <a:chOff x="6874025" y="1189775"/>
            <a:chExt cx="2064000" cy="3217850"/>
          </a:xfrm>
        </p:grpSpPr>
        <p:sp>
          <p:nvSpPr>
            <p:cNvPr id="204" name="Google Shape;204;g2fdcaca85f0_0_579"/>
            <p:cNvSpPr/>
            <p:nvPr/>
          </p:nvSpPr>
          <p:spPr>
            <a:xfrm>
              <a:off x="6874025" y="1189775"/>
              <a:ext cx="20640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Barrier Support</a:t>
              </a:r>
              <a:endParaRPr sz="1900" b="0" i="0" u="none" strike="noStrike" cap="none">
                <a:solidFill>
                  <a:srgbClr val="FFFFFF"/>
                </a:solidFill>
                <a:latin typeface="Roboto"/>
                <a:ea typeface="Roboto"/>
                <a:cs typeface="Roboto"/>
                <a:sym typeface="Roboto"/>
              </a:endParaRPr>
            </a:p>
          </p:txBody>
        </p:sp>
        <p:sp>
          <p:nvSpPr>
            <p:cNvPr id="205" name="Google Shape;205;g2fdcaca85f0_0_579"/>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Referrals to community resources for </a:t>
              </a:r>
              <a:r>
                <a:rPr lang="en-US" sz="1500">
                  <a:latin typeface="Roboto"/>
                  <a:ea typeface="Roboto"/>
                  <a:cs typeface="Roboto"/>
                  <a:sym typeface="Roboto"/>
                </a:rPr>
                <a:t>barriers to successes such as</a:t>
              </a:r>
              <a:r>
                <a:rPr lang="en-US" sz="1500" b="0" i="0" u="none" strike="noStrike" cap="none">
                  <a:solidFill>
                    <a:srgbClr val="000000"/>
                  </a:solidFill>
                  <a:latin typeface="Roboto"/>
                  <a:ea typeface="Roboto"/>
                  <a:cs typeface="Roboto"/>
                  <a:sym typeface="Roboto"/>
                </a:rPr>
                <a:t> food or housing insecurity, access &amp; </a:t>
              </a:r>
              <a:r>
                <a:rPr lang="en-US" sz="1500">
                  <a:latin typeface="Roboto"/>
                  <a:ea typeface="Roboto"/>
                  <a:cs typeface="Roboto"/>
                  <a:sym typeface="Roboto"/>
                </a:rPr>
                <a:t>accommodations</a:t>
              </a:r>
              <a:r>
                <a:rPr lang="en-US" sz="1500" b="0" i="0" u="none" strike="noStrike" cap="none">
                  <a:solidFill>
                    <a:srgbClr val="000000"/>
                  </a:solidFill>
                  <a:latin typeface="Roboto"/>
                  <a:ea typeface="Roboto"/>
                  <a:cs typeface="Roboto"/>
                  <a:sym typeface="Roboto"/>
                </a:rPr>
                <a:t>, transportation, laptops &amp; internet access. </a:t>
              </a:r>
              <a:endParaRPr sz="1500" b="0" i="0" u="none" strike="noStrike" cap="none">
                <a:solidFill>
                  <a:srgbClr val="000000"/>
                </a:solidFill>
                <a:latin typeface="Roboto"/>
                <a:ea typeface="Roboto"/>
                <a:cs typeface="Roboto"/>
                <a:sym typeface="Roboto"/>
              </a:endParaRPr>
            </a:p>
          </p:txBody>
        </p:sp>
      </p:grpSp>
      <p:grpSp>
        <p:nvGrpSpPr>
          <p:cNvPr id="206" name="Google Shape;206;g2fdcaca85f0_0_579"/>
          <p:cNvGrpSpPr/>
          <p:nvPr/>
        </p:nvGrpSpPr>
        <p:grpSpPr>
          <a:xfrm>
            <a:off x="6926961" y="1586327"/>
            <a:ext cx="2751931" cy="4290359"/>
            <a:chOff x="5195350" y="1189775"/>
            <a:chExt cx="2064000" cy="3217850"/>
          </a:xfrm>
        </p:grpSpPr>
        <p:sp>
          <p:nvSpPr>
            <p:cNvPr id="207" name="Google Shape;207;g2fdcaca85f0_0_579"/>
            <p:cNvSpPr/>
            <p:nvPr/>
          </p:nvSpPr>
          <p:spPr>
            <a:xfrm>
              <a:off x="5195350" y="1189775"/>
              <a:ext cx="2064000" cy="6690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Case Management</a:t>
              </a:r>
              <a:endParaRPr sz="1900" b="0" i="0" u="none" strike="noStrike" cap="none">
                <a:solidFill>
                  <a:srgbClr val="FFFFFF"/>
                </a:solidFill>
                <a:latin typeface="Roboto"/>
                <a:ea typeface="Roboto"/>
                <a:cs typeface="Roboto"/>
                <a:sym typeface="Roboto"/>
              </a:endParaRPr>
            </a:p>
          </p:txBody>
        </p:sp>
        <p:sp>
          <p:nvSpPr>
            <p:cNvPr id="208" name="Google Shape;208;g2fdcaca85f0_0_579"/>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Additional support from the apprenticeship community college staffing to serve as a conduit between OJT and RTI. </a:t>
              </a:r>
              <a:endParaRPr sz="15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f860bd4c33_0_320"/>
          <p:cNvSpPr txBox="1">
            <a:spLocks noGrp="1"/>
          </p:cNvSpPr>
          <p:nvPr>
            <p:ph type="title"/>
          </p:nvPr>
        </p:nvSpPr>
        <p:spPr>
          <a:xfrm>
            <a:off x="644333" y="-128694"/>
            <a:ext cx="15147600" cy="1257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Olivia</a:t>
            </a:r>
            <a:endParaRPr/>
          </a:p>
        </p:txBody>
      </p:sp>
      <p:sp>
        <p:nvSpPr>
          <p:cNvPr id="214" name="Google Shape;214;g2f860bd4c33_0_320"/>
          <p:cNvSpPr txBox="1">
            <a:spLocks noGrp="1"/>
          </p:cNvSpPr>
          <p:nvPr>
            <p:ph type="body" idx="1"/>
          </p:nvPr>
        </p:nvSpPr>
        <p:spPr>
          <a:xfrm>
            <a:off x="631000" y="1433700"/>
            <a:ext cx="5936700" cy="5871600"/>
          </a:xfrm>
          <a:prstGeom prst="rect">
            <a:avLst/>
          </a:prstGeom>
        </p:spPr>
        <p:txBody>
          <a:bodyPr spcFirstLastPara="1" wrap="square" lIns="121900" tIns="121900" rIns="121900" bIns="121900" anchor="t" anchorCtr="0">
            <a:normAutofit/>
          </a:bodyPr>
          <a:lstStyle/>
          <a:p>
            <a:pPr marL="12700" lvl="0" indent="0" algn="l" rtl="0">
              <a:spcBef>
                <a:spcPts val="500"/>
              </a:spcBef>
              <a:spcAft>
                <a:spcPts val="0"/>
              </a:spcAft>
              <a:buNone/>
            </a:pPr>
            <a:r>
              <a:rPr lang="en-US" sz="2400">
                <a:solidFill>
                  <a:srgbClr val="000000"/>
                </a:solidFill>
              </a:rPr>
              <a:t>Working full time and being a mother of three children, I can honestly say there was no time to think about advancing my career. But this program has taught me that I can do it, to believe in myself. At the beginning of the program, I was nervous and thought about dropping out. I don't have words to describe how much the staff at the college helped me with their encouragement and support to keep me going and successfully finishing the apprenticeship. </a:t>
            </a:r>
            <a:endParaRPr>
              <a:solidFill>
                <a:srgbClr val="000000"/>
              </a:solidFill>
            </a:endParaRPr>
          </a:p>
        </p:txBody>
      </p:sp>
      <p:pic>
        <p:nvPicPr>
          <p:cNvPr id="215" name="Google Shape;215;g2f860bd4c33_0_320"/>
          <p:cNvPicPr preferRelativeResize="0"/>
          <p:nvPr/>
        </p:nvPicPr>
        <p:blipFill>
          <a:blip r:embed="rId3">
            <a:alphaModFix/>
          </a:blip>
          <a:stretch>
            <a:fillRect/>
          </a:stretch>
        </p:blipFill>
        <p:spPr>
          <a:xfrm>
            <a:off x="6724958" y="0"/>
            <a:ext cx="5154083" cy="6857999"/>
          </a:xfrm>
          <a:prstGeom prst="rect">
            <a:avLst/>
          </a:prstGeom>
          <a:noFill/>
          <a:ln>
            <a:noFill/>
          </a:ln>
        </p:spPr>
      </p:pic>
      <p:sp>
        <p:nvSpPr>
          <p:cNvPr id="216" name="Google Shape;216;g2f860bd4c33_0_320"/>
          <p:cNvSpPr txBox="1"/>
          <p:nvPr/>
        </p:nvSpPr>
        <p:spPr>
          <a:xfrm>
            <a:off x="783395" y="718547"/>
            <a:ext cx="4337100" cy="6579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INCUMBENT WORKER</a:t>
            </a:r>
            <a:endParaRPr sz="1900">
              <a:solidFill>
                <a:srgbClr val="000E14"/>
              </a:solidFill>
            </a:endParaRPr>
          </a:p>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Early Childhood Educator</a:t>
            </a:r>
            <a:endParaRPr sz="1900">
              <a:solidFill>
                <a:srgbClr val="000E1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00f9012e97_2_23"/>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Accessibility to a Broad Demographic</a:t>
            </a:r>
            <a:endParaRPr/>
          </a:p>
        </p:txBody>
      </p:sp>
      <p:sp>
        <p:nvSpPr>
          <p:cNvPr id="222" name="Google Shape;222;g300f9012e97_2_23"/>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fontScale="92500" lnSpcReduction="20000"/>
          </a:bodyPr>
          <a:lstStyle/>
          <a:p>
            <a:pPr marL="457200" lvl="0" indent="-228600" algn="l" rtl="0">
              <a:spcBef>
                <a:spcPts val="0"/>
              </a:spcBef>
              <a:spcAft>
                <a:spcPts val="0"/>
              </a:spcAft>
              <a:buNone/>
            </a:pPr>
            <a:r>
              <a:rPr lang="en-US" b="1">
                <a:solidFill>
                  <a:srgbClr val="000000"/>
                </a:solidFill>
              </a:rPr>
              <a:t>Diverse Student Population:</a:t>
            </a:r>
            <a:r>
              <a:rPr lang="en-US">
                <a:solidFill>
                  <a:srgbClr val="000000"/>
                </a:solidFill>
              </a:rPr>
              <a:t> Community colleges often serve a more diverse demographic than four-year institutions, including underrepresented groups, non-traditional students, low-income individuals, and first-generation college-goers. This diversity means apprenticeship programs can reach a broader talent pool, helping to close equity gaps in the workforce.</a:t>
            </a:r>
            <a:endParaRPr>
              <a:solidFill>
                <a:srgbClr val="000000"/>
              </a:solidFill>
            </a:endParaRPr>
          </a:p>
          <a:p>
            <a:pPr marL="457200" lvl="0" indent="-228600" algn="l" rtl="0">
              <a:spcBef>
                <a:spcPts val="1600"/>
              </a:spcBef>
              <a:spcAft>
                <a:spcPts val="0"/>
              </a:spcAft>
              <a:buNone/>
            </a:pPr>
            <a:r>
              <a:rPr lang="en-US" b="1">
                <a:solidFill>
                  <a:srgbClr val="000000"/>
                </a:solidFill>
              </a:rPr>
              <a:t>Affordability:</a:t>
            </a:r>
            <a:r>
              <a:rPr lang="en-US">
                <a:solidFill>
                  <a:srgbClr val="000000"/>
                </a:solidFill>
              </a:rPr>
              <a:t> Community colleges offer an affordable pathway to higher education and career advancement, making apprenticeships more accessible to individuals who might not be able to afford other training options.</a:t>
            </a:r>
            <a:endParaRPr>
              <a:solidFill>
                <a:srgbClr val="000000"/>
              </a:solidFill>
            </a:endParaRPr>
          </a:p>
          <a:p>
            <a:pPr marL="914400" lvl="0" indent="0" algn="l" rtl="0">
              <a:spcBef>
                <a:spcPts val="1600"/>
              </a:spcBef>
              <a:spcAft>
                <a:spcPts val="1200"/>
              </a:spcAft>
              <a:buNone/>
            </a:pPr>
            <a:r>
              <a:rPr lang="en-US" b="1">
                <a:solidFill>
                  <a:srgbClr val="000000"/>
                </a:solidFill>
              </a:rPr>
              <a:t>Example:</a:t>
            </a:r>
            <a:r>
              <a:rPr lang="en-US">
                <a:solidFill>
                  <a:srgbClr val="000000"/>
                </a:solidFill>
              </a:rPr>
              <a:t> Connecting employers to candidates that are reflective of the communities in which they reside, supporting accessibility to populations such as women in manufacturing and men in healthcare or education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00f9012e97_2_29"/>
          <p:cNvSpPr txBox="1">
            <a:spLocks noGrp="1"/>
          </p:cNvSpPr>
          <p:nvPr>
            <p:ph type="title"/>
          </p:nvPr>
        </p:nvSpPr>
        <p:spPr>
          <a:xfrm>
            <a:off x="415600" y="5254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Industry-Aligned Training and Curriculum</a:t>
            </a:r>
            <a:endParaRPr/>
          </a:p>
        </p:txBody>
      </p:sp>
      <p:sp>
        <p:nvSpPr>
          <p:cNvPr id="228" name="Google Shape;228;g300f9012e97_2_29"/>
          <p:cNvSpPr txBox="1">
            <a:spLocks noGrp="1"/>
          </p:cNvSpPr>
          <p:nvPr>
            <p:ph type="body" idx="1"/>
          </p:nvPr>
        </p:nvSpPr>
        <p:spPr>
          <a:xfrm>
            <a:off x="415600" y="1244292"/>
            <a:ext cx="11360700" cy="4895250"/>
          </a:xfrm>
          <a:prstGeom prst="rect">
            <a:avLst/>
          </a:prstGeom>
        </p:spPr>
        <p:txBody>
          <a:bodyPr spcFirstLastPara="1" wrap="square" lIns="121900" tIns="121900" rIns="121900" bIns="121900" anchor="t" anchorCtr="0">
            <a:normAutofit/>
          </a:bodyPr>
          <a:lstStyle/>
          <a:p>
            <a:pPr marL="457200" lvl="0" indent="-228600" algn="l" rtl="0">
              <a:spcBef>
                <a:spcPts val="1200"/>
              </a:spcBef>
              <a:spcAft>
                <a:spcPts val="0"/>
              </a:spcAft>
              <a:buNone/>
            </a:pPr>
            <a:r>
              <a:rPr lang="en-US" sz="1800" b="1">
                <a:solidFill>
                  <a:srgbClr val="000000"/>
                </a:solidFill>
              </a:rPr>
              <a:t>Collaboration with Employers:</a:t>
            </a:r>
            <a:r>
              <a:rPr lang="en-US" sz="1800">
                <a:solidFill>
                  <a:srgbClr val="000000"/>
                </a:solidFill>
              </a:rPr>
              <a:t> Community colleges are known for working closely with local industries and employers to develop relevant, hands-on curriculum that directly aligns with current workforce needs.</a:t>
            </a:r>
            <a:endParaRPr sz="1800">
              <a:solidFill>
                <a:srgbClr val="000000"/>
              </a:solidFill>
            </a:endParaRPr>
          </a:p>
          <a:p>
            <a:pPr marL="457200" lvl="0" indent="-341788" algn="l" rtl="0">
              <a:spcBef>
                <a:spcPts val="1200"/>
              </a:spcBef>
              <a:spcAft>
                <a:spcPts val="0"/>
              </a:spcAft>
              <a:buClr>
                <a:srgbClr val="000000"/>
              </a:buClr>
              <a:buSzPct val="95833"/>
              <a:buFont typeface="Arial"/>
              <a:buChar char="●"/>
            </a:pPr>
            <a:r>
              <a:rPr lang="en-US" sz="1800" b="1">
                <a:solidFill>
                  <a:srgbClr val="000000"/>
                </a:solidFill>
              </a:rPr>
              <a:t>Customizable Curriculum:</a:t>
            </a:r>
            <a:r>
              <a:rPr lang="en-US" sz="1800">
                <a:solidFill>
                  <a:srgbClr val="000000"/>
                </a:solidFill>
              </a:rPr>
              <a:t> Community colleges can quickly adapt programs to the evolving needs of specific industries, ensuring that apprentices are trained in the most up-to-date practices.</a:t>
            </a:r>
            <a:endParaRPr sz="1800">
              <a:solidFill>
                <a:srgbClr val="000000"/>
              </a:solidFill>
            </a:endParaRPr>
          </a:p>
          <a:p>
            <a:pPr marL="457200" lvl="0" indent="-341788" algn="l" rtl="0">
              <a:spcBef>
                <a:spcPts val="0"/>
              </a:spcBef>
              <a:spcAft>
                <a:spcPts val="0"/>
              </a:spcAft>
              <a:buClr>
                <a:srgbClr val="000000"/>
              </a:buClr>
              <a:buSzPct val="95833"/>
              <a:buFont typeface="Arial"/>
              <a:buChar char="●"/>
            </a:pPr>
            <a:r>
              <a:rPr lang="en-US" sz="1800" b="1">
                <a:solidFill>
                  <a:srgbClr val="000000"/>
                </a:solidFill>
              </a:rPr>
              <a:t>Embedded Credentials:</a:t>
            </a:r>
            <a:r>
              <a:rPr lang="en-US" sz="1800">
                <a:solidFill>
                  <a:srgbClr val="000000"/>
                </a:solidFill>
              </a:rPr>
              <a:t> Community colleges often integrate industry-recognized credentials or certifications into apprenticeship programs, allowing apprentices to earn valuable qualifications while working.</a:t>
            </a:r>
            <a:endParaRPr sz="1800">
              <a:solidFill>
                <a:srgbClr val="000000"/>
              </a:solidFill>
            </a:endParaRPr>
          </a:p>
          <a:p>
            <a:pPr marL="457200" lvl="0" indent="-341788" algn="l" rtl="0">
              <a:spcBef>
                <a:spcPts val="0"/>
              </a:spcBef>
              <a:spcAft>
                <a:spcPts val="0"/>
              </a:spcAft>
              <a:buClr>
                <a:srgbClr val="000000"/>
              </a:buClr>
              <a:buSzPct val="95833"/>
              <a:buFont typeface="Arial"/>
              <a:buChar char="●"/>
            </a:pPr>
            <a:r>
              <a:rPr lang="en-US" sz="1800" b="1" err="1">
                <a:solidFill>
                  <a:srgbClr val="000000"/>
                </a:solidFill>
              </a:rPr>
              <a:t>Transcripted</a:t>
            </a:r>
            <a:r>
              <a:rPr lang="en-US" sz="1800" b="1">
                <a:solidFill>
                  <a:srgbClr val="000000"/>
                </a:solidFill>
              </a:rPr>
              <a:t> Education</a:t>
            </a:r>
            <a:r>
              <a:rPr lang="en-US" sz="1800">
                <a:solidFill>
                  <a:srgbClr val="000000"/>
                </a:solidFill>
              </a:rPr>
              <a:t>: Apprentices can take earned credit with them that leads to further education and/or training programs. </a:t>
            </a:r>
            <a:endParaRPr sz="1800">
              <a:solidFill>
                <a:srgbClr val="000000"/>
              </a:solidFill>
            </a:endParaRPr>
          </a:p>
          <a:p>
            <a:pPr marL="0" lvl="0" indent="0" algn="l" rtl="0">
              <a:spcBef>
                <a:spcPts val="1200"/>
              </a:spcBef>
              <a:spcAft>
                <a:spcPts val="0"/>
              </a:spcAft>
              <a:buNone/>
            </a:pPr>
            <a:r>
              <a:rPr lang="en-US" sz="1800" b="1">
                <a:solidFill>
                  <a:srgbClr val="000000"/>
                </a:solidFill>
              </a:rPr>
              <a:t>Real-World Experience with Academic Learning:</a:t>
            </a:r>
            <a:r>
              <a:rPr lang="en-US" sz="1800">
                <a:solidFill>
                  <a:srgbClr val="000000"/>
                </a:solidFill>
              </a:rPr>
              <a:t> The "earn-while-you-learn" model allows apprentices to directly apply classroom theory to practical, on-the-job experience. This synergy makes apprenticeships through community colleges highly effective.</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00f9012e97_2_4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Flexibility and Accessibility of Programs</a:t>
            </a:r>
            <a:endParaRPr/>
          </a:p>
        </p:txBody>
      </p:sp>
      <p:sp>
        <p:nvSpPr>
          <p:cNvPr id="234" name="Google Shape;234;g300f9012e97_2_41"/>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0"/>
              </a:spcAft>
              <a:buNone/>
            </a:pPr>
            <a:r>
              <a:rPr lang="en-US" b="1">
                <a:solidFill>
                  <a:srgbClr val="000000"/>
                </a:solidFill>
              </a:rPr>
              <a:t>Flexible Scheduling:</a:t>
            </a:r>
            <a:r>
              <a:rPr lang="en-US">
                <a:solidFill>
                  <a:srgbClr val="000000"/>
                </a:solidFill>
              </a:rPr>
              <a:t> Community colleges typically offer flexible class schedules, including night and weekend classes, which are crucial for working apprentices who are balancing their jobs and studies. Credit and non-credit options. </a:t>
            </a:r>
            <a:endParaRPr>
              <a:solidFill>
                <a:srgbClr val="000000"/>
              </a:solidFill>
            </a:endParaRPr>
          </a:p>
          <a:p>
            <a:pPr marL="0" lvl="0" indent="0" algn="l" rtl="0">
              <a:spcBef>
                <a:spcPts val="1600"/>
              </a:spcBef>
              <a:spcAft>
                <a:spcPts val="0"/>
              </a:spcAft>
              <a:buNone/>
            </a:pPr>
            <a:r>
              <a:rPr lang="en-US" b="1">
                <a:solidFill>
                  <a:srgbClr val="000000"/>
                </a:solidFill>
              </a:rPr>
              <a:t>Online and In-person Learning Options:</a:t>
            </a:r>
            <a:r>
              <a:rPr lang="en-US">
                <a:solidFill>
                  <a:srgbClr val="000000"/>
                </a:solidFill>
              </a:rPr>
              <a:t> Especially post-pandemic, many community colleges have expanded their online and hybrid learning options. This flexibility enables more people to participate in apprenticeship programs, especially those with limited access to transportation or strict work schedules.</a:t>
            </a:r>
            <a:endParaRPr>
              <a:solidFill>
                <a:srgbClr val="000000"/>
              </a:solidFill>
            </a:endParaRPr>
          </a:p>
          <a:p>
            <a:pPr marL="0" lvl="0" indent="0" algn="l" rtl="0">
              <a:spcBef>
                <a:spcPts val="1600"/>
              </a:spcBef>
              <a:spcAft>
                <a:spcPts val="0"/>
              </a:spcAft>
              <a:buNone/>
            </a:pPr>
            <a:r>
              <a:rPr lang="en-US" b="1">
                <a:solidFill>
                  <a:srgbClr val="000000"/>
                </a:solidFill>
              </a:rPr>
              <a:t>Stackable Credentials and Career Pathways:</a:t>
            </a:r>
            <a:r>
              <a:rPr lang="en-US">
                <a:solidFill>
                  <a:srgbClr val="000000"/>
                </a:solidFill>
              </a:rPr>
              <a:t> Community colleges are often designed to support lifelong learning, meaning apprentices can return later to upskill or complete advanced certifications, keeping pace with industry changes.</a:t>
            </a: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00f9012e97_2_4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Connection to Local Workforce Development Initiatives</a:t>
            </a:r>
            <a:endParaRPr/>
          </a:p>
        </p:txBody>
      </p:sp>
      <p:sp>
        <p:nvSpPr>
          <p:cNvPr id="240" name="Google Shape;240;g300f9012e97_2_46"/>
          <p:cNvSpPr txBox="1">
            <a:spLocks noGrp="1"/>
          </p:cNvSpPr>
          <p:nvPr>
            <p:ph type="body" idx="1"/>
          </p:nvPr>
        </p:nvSpPr>
        <p:spPr>
          <a:xfrm>
            <a:off x="415600" y="1575215"/>
            <a:ext cx="11360700" cy="4403700"/>
          </a:xfrm>
          <a:prstGeom prst="rect">
            <a:avLst/>
          </a:prstGeom>
        </p:spPr>
        <p:txBody>
          <a:bodyPr spcFirstLastPara="1" wrap="square" lIns="121900" tIns="121900" rIns="121900" bIns="121900" anchor="t" anchorCtr="0">
            <a:normAutofit fontScale="70000" lnSpcReduction="20000"/>
          </a:bodyPr>
          <a:lstStyle/>
          <a:p>
            <a:pPr marL="0" lvl="0" indent="0" algn="l" rtl="0">
              <a:spcBef>
                <a:spcPts val="0"/>
              </a:spcBef>
              <a:spcAft>
                <a:spcPts val="0"/>
              </a:spcAft>
              <a:buNone/>
            </a:pPr>
            <a:r>
              <a:rPr lang="en-US" sz="2800" b="1">
                <a:solidFill>
                  <a:srgbClr val="000000"/>
                </a:solidFill>
              </a:rPr>
              <a:t>Economic and Workforce Development Hubs:</a:t>
            </a:r>
            <a:r>
              <a:rPr lang="en-US" sz="2800">
                <a:solidFill>
                  <a:srgbClr val="000000"/>
                </a:solidFill>
              </a:rPr>
              <a:t> Community colleges are often the central hubs for local economic and workforce development initiatives, working with state and local governments, workforce boards, and employers to provide tailored training and apprenticeships.</a:t>
            </a:r>
            <a:endParaRPr sz="2800">
              <a:solidFill>
                <a:srgbClr val="000000"/>
              </a:solidFill>
            </a:endParaRPr>
          </a:p>
          <a:p>
            <a:pPr marL="457200" lvl="0" indent="-353060" algn="l" rtl="0">
              <a:spcBef>
                <a:spcPts val="1600"/>
              </a:spcBef>
              <a:spcAft>
                <a:spcPts val="0"/>
              </a:spcAft>
              <a:buClr>
                <a:srgbClr val="000000"/>
              </a:buClr>
              <a:buSzPct val="100000"/>
              <a:buFont typeface="Arial"/>
              <a:buChar char="●"/>
            </a:pPr>
            <a:r>
              <a:rPr lang="en-US" sz="2800" b="1">
                <a:solidFill>
                  <a:srgbClr val="000000"/>
                </a:solidFill>
              </a:rPr>
              <a:t>Regional Needs:</a:t>
            </a:r>
            <a:r>
              <a:rPr lang="en-US" sz="2800">
                <a:solidFill>
                  <a:srgbClr val="000000"/>
                </a:solidFill>
              </a:rPr>
              <a:t> They understand the unique needs of the region, making them ideal partners in creating apprenticeship programs that match the local economy’s demand.</a:t>
            </a:r>
            <a:endParaRPr sz="2800">
              <a:solidFill>
                <a:srgbClr val="000000"/>
              </a:solidFill>
            </a:endParaRPr>
          </a:p>
          <a:p>
            <a:pPr marL="457200" lvl="0" indent="-353060" algn="l" rtl="0">
              <a:spcBef>
                <a:spcPts val="0"/>
              </a:spcBef>
              <a:spcAft>
                <a:spcPts val="0"/>
              </a:spcAft>
              <a:buClr>
                <a:srgbClr val="000000"/>
              </a:buClr>
              <a:buSzPct val="100000"/>
              <a:buFont typeface="Arial"/>
              <a:buChar char="●"/>
            </a:pPr>
            <a:r>
              <a:rPr lang="en-US" sz="2800" b="1">
                <a:solidFill>
                  <a:srgbClr val="000000"/>
                </a:solidFill>
              </a:rPr>
              <a:t>Workforce Innovation and Opportunity Act (WIOA):</a:t>
            </a:r>
            <a:r>
              <a:rPr lang="en-US" sz="2800">
                <a:solidFill>
                  <a:srgbClr val="000000"/>
                </a:solidFill>
              </a:rPr>
              <a:t> Community colleges often work with Local Workforce Investment Areas (LWIAs) and workforce agencies to create apprenticeship programs that qualify for federal funding under WIOA, reducing costs for both employers and apprentices.</a:t>
            </a:r>
            <a:endParaRPr sz="2800">
              <a:solidFill>
                <a:srgbClr val="000000"/>
              </a:solidFill>
            </a:endParaRPr>
          </a:p>
          <a:p>
            <a:pPr marL="457200" lvl="0" indent="-353060" algn="l" rtl="0">
              <a:spcBef>
                <a:spcPts val="0"/>
              </a:spcBef>
              <a:spcAft>
                <a:spcPts val="0"/>
              </a:spcAft>
              <a:buClr>
                <a:srgbClr val="000000"/>
              </a:buClr>
              <a:buSzPct val="100000"/>
              <a:buFont typeface="Arial"/>
              <a:buChar char="●"/>
            </a:pPr>
            <a:r>
              <a:rPr lang="en-US" sz="2800" b="1">
                <a:solidFill>
                  <a:srgbClr val="000000"/>
                </a:solidFill>
              </a:rPr>
              <a:t>Northern Illinois Workforce Coalition (NIWC) </a:t>
            </a:r>
            <a:r>
              <a:rPr lang="en-US" sz="2800">
                <a:solidFill>
                  <a:srgbClr val="000000"/>
                </a:solidFill>
              </a:rPr>
              <a:t>- Formalized convening of Northern Illinois Community Colleges with the express purpose to increase collaboration across organizations for greater impact on workforce education, training and development.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f860bd4c33_1_47"/>
          <p:cNvSpPr txBox="1">
            <a:spLocks noGrp="1"/>
          </p:cNvSpPr>
          <p:nvPr>
            <p:ph type="title"/>
          </p:nvPr>
        </p:nvSpPr>
        <p:spPr>
          <a:xfrm>
            <a:off x="384500" y="5739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a:t>Work-Based Learning Continuum </a:t>
            </a:r>
            <a:endParaRPr/>
          </a:p>
        </p:txBody>
      </p:sp>
      <p:grpSp>
        <p:nvGrpSpPr>
          <p:cNvPr id="246" name="Google Shape;246;g2f860bd4c33_1_47"/>
          <p:cNvGrpSpPr/>
          <p:nvPr/>
        </p:nvGrpSpPr>
        <p:grpSpPr>
          <a:xfrm>
            <a:off x="0" y="1586613"/>
            <a:ext cx="2952726" cy="4290074"/>
            <a:chOff x="0" y="1189989"/>
            <a:chExt cx="2214600" cy="3217636"/>
          </a:xfrm>
        </p:grpSpPr>
        <p:sp>
          <p:nvSpPr>
            <p:cNvPr id="247" name="Google Shape;247;g2f860bd4c33_1_47"/>
            <p:cNvSpPr/>
            <p:nvPr/>
          </p:nvSpPr>
          <p:spPr>
            <a:xfrm>
              <a:off x="0" y="1189989"/>
              <a:ext cx="2214600" cy="669000"/>
            </a:xfrm>
            <a:prstGeom prst="homePlate">
              <a:avLst>
                <a:gd name="adj" fmla="val 50000"/>
              </a:avLst>
            </a:prstGeom>
            <a:solidFill>
              <a:srgbClr val="B6D7A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AWARENESS</a:t>
              </a:r>
              <a:endParaRPr sz="1900" b="0" i="0" u="none" strike="noStrike" cap="none">
                <a:solidFill>
                  <a:srgbClr val="FFFFFF"/>
                </a:solidFill>
                <a:latin typeface="Roboto"/>
                <a:ea typeface="Roboto"/>
                <a:cs typeface="Roboto"/>
                <a:sym typeface="Roboto"/>
              </a:endParaRPr>
            </a:p>
          </p:txBody>
        </p:sp>
        <p:sp>
          <p:nvSpPr>
            <p:cNvPr id="248" name="Google Shape;248;g2f860bd4c33_1_47"/>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Gain exposure to careers and the skills required</a:t>
              </a:r>
              <a:r>
                <a:rPr lang="en-US">
                  <a:latin typeface="Roboto"/>
                  <a:ea typeface="Roboto"/>
                  <a:cs typeface="Roboto"/>
                  <a:sym typeface="Roboto"/>
                </a:rPr>
                <a:t>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Career fairs and field trips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Class Speakers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Service learning</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Project-based learning</a:t>
              </a:r>
              <a:endParaRPr>
                <a:latin typeface="Roboto"/>
                <a:ea typeface="Roboto"/>
                <a:cs typeface="Roboto"/>
                <a:sym typeface="Roboto"/>
              </a:endParaRPr>
            </a:p>
          </p:txBody>
        </p:sp>
      </p:grpSp>
      <p:grpSp>
        <p:nvGrpSpPr>
          <p:cNvPr id="249" name="Google Shape;249;g2f860bd4c33_1_47"/>
          <p:cNvGrpSpPr/>
          <p:nvPr/>
        </p:nvGrpSpPr>
        <p:grpSpPr>
          <a:xfrm>
            <a:off x="2509239" y="1586477"/>
            <a:ext cx="2751931" cy="4290359"/>
            <a:chOff x="1838325" y="1189775"/>
            <a:chExt cx="2064000" cy="3217850"/>
          </a:xfrm>
        </p:grpSpPr>
        <p:sp>
          <p:nvSpPr>
            <p:cNvPr id="250" name="Google Shape;250;g2f860bd4c33_1_47"/>
            <p:cNvSpPr/>
            <p:nvPr/>
          </p:nvSpPr>
          <p:spPr>
            <a:xfrm>
              <a:off x="1838325" y="1189775"/>
              <a:ext cx="2064000" cy="669000"/>
            </a:xfrm>
            <a:prstGeom prst="chevron">
              <a:avLst>
                <a:gd name="adj" fmla="val 50000"/>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EXPLORATION</a:t>
              </a:r>
              <a:endParaRPr sz="1900" b="0" i="0" u="none" strike="noStrike" cap="none">
                <a:solidFill>
                  <a:srgbClr val="FFFFFF"/>
                </a:solidFill>
                <a:latin typeface="Roboto"/>
                <a:ea typeface="Roboto"/>
                <a:cs typeface="Roboto"/>
                <a:sym typeface="Roboto"/>
              </a:endParaRPr>
            </a:p>
          </p:txBody>
        </p:sp>
        <p:sp>
          <p:nvSpPr>
            <p:cNvPr id="251" name="Google Shape;251;g2f860bd4c33_1_47"/>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Achieve a deeper career understanding </a:t>
              </a:r>
              <a:endParaRPr b="1">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Job shadowing </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Client-connected projects </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Interviews</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Mentorships </a:t>
              </a:r>
              <a:r>
                <a:rPr lang="en-US" b="0" i="0" u="none" strike="noStrike" cap="none">
                  <a:solidFill>
                    <a:srgbClr val="000000"/>
                  </a:solidFill>
                  <a:latin typeface="Roboto"/>
                  <a:ea typeface="Roboto"/>
                  <a:cs typeface="Roboto"/>
                  <a:sym typeface="Roboto"/>
                </a:rPr>
                <a:t> </a:t>
              </a:r>
              <a:endParaRPr b="0" i="0" u="none" strike="noStrike" cap="none">
                <a:solidFill>
                  <a:srgbClr val="000000"/>
                </a:solidFill>
                <a:latin typeface="Roboto"/>
                <a:ea typeface="Roboto"/>
                <a:cs typeface="Roboto"/>
                <a:sym typeface="Roboto"/>
              </a:endParaRPr>
            </a:p>
          </p:txBody>
        </p:sp>
      </p:grpSp>
      <p:grpSp>
        <p:nvGrpSpPr>
          <p:cNvPr id="252" name="Google Shape;252;g2f860bd4c33_1_47"/>
          <p:cNvGrpSpPr/>
          <p:nvPr/>
        </p:nvGrpSpPr>
        <p:grpSpPr>
          <a:xfrm>
            <a:off x="4688882" y="1586327"/>
            <a:ext cx="2751931" cy="4290359"/>
            <a:chOff x="3516750" y="1189775"/>
            <a:chExt cx="2064000" cy="3217850"/>
          </a:xfrm>
        </p:grpSpPr>
        <p:sp>
          <p:nvSpPr>
            <p:cNvPr id="253" name="Google Shape;253;g2f860bd4c33_1_47"/>
            <p:cNvSpPr/>
            <p:nvPr/>
          </p:nvSpPr>
          <p:spPr>
            <a:xfrm>
              <a:off x="3516750" y="1189775"/>
              <a:ext cx="2064000" cy="669000"/>
            </a:xfrm>
            <a:prstGeom prst="chevron">
              <a:avLst>
                <a:gd name="adj" fmla="val 50000"/>
              </a:avLst>
            </a:prstGeom>
            <a:solidFill>
              <a:srgbClr val="76A5A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PREPARATION</a:t>
              </a:r>
              <a:r>
                <a:rPr lang="en-US" sz="1900" b="0" i="0" u="none" strike="noStrike" cap="none">
                  <a:solidFill>
                    <a:srgbClr val="FFFFFF"/>
                  </a:solidFill>
                  <a:latin typeface="Roboto"/>
                  <a:ea typeface="Roboto"/>
                  <a:cs typeface="Roboto"/>
                  <a:sym typeface="Roboto"/>
                </a:rPr>
                <a:t> </a:t>
              </a:r>
              <a:endParaRPr sz="1900" b="0" i="0" u="none" strike="noStrike" cap="none">
                <a:solidFill>
                  <a:srgbClr val="FFFFFF"/>
                </a:solidFill>
                <a:latin typeface="Roboto"/>
                <a:ea typeface="Roboto"/>
                <a:cs typeface="Roboto"/>
                <a:sym typeface="Roboto"/>
              </a:endParaRPr>
            </a:p>
          </p:txBody>
        </p:sp>
        <p:sp>
          <p:nvSpPr>
            <p:cNvPr id="254" name="Google Shape;254;g2f860bd4c33_1_47"/>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Experience career-related tasks and coursework</a:t>
              </a:r>
              <a:r>
                <a:rPr lang="en-US">
                  <a:latin typeface="Roboto"/>
                  <a:ea typeface="Roboto"/>
                  <a:cs typeface="Roboto"/>
                  <a:sym typeface="Roboto"/>
                </a:rPr>
                <a:t>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Practicums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Volunteer activities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Dual-enrollment courses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Paid employment </a:t>
              </a:r>
              <a:r>
                <a:rPr lang="en-US" b="0" i="0" u="none" strike="noStrike" cap="none">
                  <a:solidFill>
                    <a:srgbClr val="000000"/>
                  </a:solidFill>
                  <a:latin typeface="Roboto"/>
                  <a:ea typeface="Roboto"/>
                  <a:cs typeface="Roboto"/>
                  <a:sym typeface="Roboto"/>
                </a:rPr>
                <a:t> </a:t>
              </a:r>
              <a:endParaRPr b="0" i="0" u="none" strike="noStrike" cap="none">
                <a:solidFill>
                  <a:srgbClr val="000000"/>
                </a:solidFill>
                <a:latin typeface="Roboto"/>
                <a:ea typeface="Roboto"/>
                <a:cs typeface="Roboto"/>
                <a:sym typeface="Roboto"/>
              </a:endParaRPr>
            </a:p>
          </p:txBody>
        </p:sp>
      </p:grpSp>
      <p:grpSp>
        <p:nvGrpSpPr>
          <p:cNvPr id="255" name="Google Shape;255;g2f860bd4c33_1_47"/>
          <p:cNvGrpSpPr/>
          <p:nvPr/>
        </p:nvGrpSpPr>
        <p:grpSpPr>
          <a:xfrm>
            <a:off x="9176963" y="1586327"/>
            <a:ext cx="2751931" cy="4290359"/>
            <a:chOff x="6874025" y="1189775"/>
            <a:chExt cx="2064000" cy="3217850"/>
          </a:xfrm>
        </p:grpSpPr>
        <p:sp>
          <p:nvSpPr>
            <p:cNvPr id="256" name="Google Shape;256;g2f860bd4c33_1_47"/>
            <p:cNvSpPr/>
            <p:nvPr/>
          </p:nvSpPr>
          <p:spPr>
            <a:xfrm>
              <a:off x="6874025" y="1189775"/>
              <a:ext cx="20640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EMPLOYEE</a:t>
              </a:r>
              <a:endParaRPr sz="1900" b="0" i="0" u="none" strike="noStrike" cap="none">
                <a:solidFill>
                  <a:srgbClr val="FFFFFF"/>
                </a:solidFill>
                <a:latin typeface="Roboto"/>
                <a:ea typeface="Roboto"/>
                <a:cs typeface="Roboto"/>
                <a:sym typeface="Roboto"/>
              </a:endParaRPr>
            </a:p>
          </p:txBody>
        </p:sp>
        <p:sp>
          <p:nvSpPr>
            <p:cNvPr id="257" name="Google Shape;257;g2f860bd4c33_1_47"/>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rgbClr val="000000"/>
                </a:solidFill>
                <a:latin typeface="Roboto"/>
                <a:ea typeface="Roboto"/>
                <a:cs typeface="Roboto"/>
                <a:sym typeface="Roboto"/>
              </a:endParaRPr>
            </a:p>
          </p:txBody>
        </p:sp>
      </p:grpSp>
      <p:grpSp>
        <p:nvGrpSpPr>
          <p:cNvPr id="258" name="Google Shape;258;g2f860bd4c33_1_47"/>
          <p:cNvGrpSpPr/>
          <p:nvPr/>
        </p:nvGrpSpPr>
        <p:grpSpPr>
          <a:xfrm>
            <a:off x="6989036" y="1586627"/>
            <a:ext cx="2751931" cy="4290059"/>
            <a:chOff x="5241907" y="1190000"/>
            <a:chExt cx="2064000" cy="3217625"/>
          </a:xfrm>
        </p:grpSpPr>
        <p:sp>
          <p:nvSpPr>
            <p:cNvPr id="259" name="Google Shape;259;g2f860bd4c33_1_47"/>
            <p:cNvSpPr/>
            <p:nvPr/>
          </p:nvSpPr>
          <p:spPr>
            <a:xfrm>
              <a:off x="5241907" y="1190000"/>
              <a:ext cx="2064000" cy="6690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TRAINING</a:t>
              </a:r>
              <a:endParaRPr sz="1900" b="0" i="0" u="none" strike="noStrike" cap="none">
                <a:solidFill>
                  <a:srgbClr val="FFFFFF"/>
                </a:solidFill>
                <a:latin typeface="Roboto"/>
                <a:ea typeface="Roboto"/>
                <a:cs typeface="Roboto"/>
                <a:sym typeface="Roboto"/>
              </a:endParaRPr>
            </a:p>
          </p:txBody>
        </p:sp>
        <p:sp>
          <p:nvSpPr>
            <p:cNvPr id="260" name="Google Shape;260;g2f860bd4c33_1_47"/>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Earn skills, certifications, credentials and degrees </a:t>
              </a:r>
              <a:endParaRPr b="1">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Internships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Apprenticeships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Clinical experiences </a:t>
              </a:r>
              <a:endParaRPr>
                <a:latin typeface="Roboto"/>
                <a:ea typeface="Roboto"/>
                <a:cs typeface="Roboto"/>
                <a:sym typeface="Robo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f860bd4c33_1_4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Career Pathways for Apprentices</a:t>
            </a:r>
            <a:endParaRPr/>
          </a:p>
        </p:txBody>
      </p:sp>
      <p:sp>
        <p:nvSpPr>
          <p:cNvPr id="266" name="Google Shape;266;g2f860bd4c33_1_41"/>
          <p:cNvSpPr txBox="1">
            <a:spLocks noGrp="1"/>
          </p:cNvSpPr>
          <p:nvPr>
            <p:ph type="body" idx="1"/>
          </p:nvPr>
        </p:nvSpPr>
        <p:spPr>
          <a:xfrm>
            <a:off x="304800" y="1402080"/>
            <a:ext cx="11471500" cy="530352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358"/>
              <a:buNone/>
            </a:pPr>
            <a:r>
              <a:rPr lang="en-US" sz="1800" b="1">
                <a:solidFill>
                  <a:srgbClr val="000000"/>
                </a:solidFill>
              </a:rPr>
              <a:t>Career Services and Counseling:</a:t>
            </a:r>
            <a:r>
              <a:rPr lang="en-US" sz="1600">
                <a:solidFill>
                  <a:srgbClr val="000000"/>
                </a:solidFill>
              </a:rPr>
              <a:t> Many community colleges offer career services that apprentices can use, such as job placement support, resume-building workshops, and interview preparation, increasing their chances of securing long-term employment.</a:t>
            </a:r>
            <a:endParaRPr sz="1600">
              <a:solidFill>
                <a:srgbClr val="000000"/>
              </a:solidFill>
            </a:endParaRPr>
          </a:p>
          <a:p>
            <a:pPr marL="0" lvl="0" indent="0" algn="l" rtl="0">
              <a:spcBef>
                <a:spcPts val="1600"/>
              </a:spcBef>
              <a:spcAft>
                <a:spcPts val="0"/>
              </a:spcAft>
              <a:buSzPts val="358"/>
              <a:buNone/>
            </a:pPr>
            <a:r>
              <a:rPr lang="en-US" sz="1800" b="1">
                <a:solidFill>
                  <a:srgbClr val="000000"/>
                </a:solidFill>
              </a:rPr>
              <a:t>Pre-Apprenticeship:</a:t>
            </a:r>
            <a:r>
              <a:rPr lang="en-US" sz="1600">
                <a:solidFill>
                  <a:srgbClr val="000000"/>
                </a:solidFill>
              </a:rPr>
              <a:t> </a:t>
            </a:r>
            <a:r>
              <a:rPr lang="en-US" sz="1600">
                <a:solidFill>
                  <a:srgbClr val="444444"/>
                </a:solidFill>
                <a:highlight>
                  <a:srgbClr val="FFFFFF"/>
                </a:highlight>
              </a:rPr>
              <a:t>Pre-Apprenticeship programs are designed to prepare individuals to enter and succeed in an apprenticeship programs or in another career pathway approach. Pre-apprenticeship programs have 6 core elements: Inclusive Recruitment of Underrepresented Individuals, Industry-Focused Curriculum &amp; Training, Hands-On Learning/Work Based Learning, Retention Services For Successful Participation and Completion, Partnerships with Employers and Connections to Apprenticeship Programs, &amp; Strive for Credential Acquisition. </a:t>
            </a:r>
            <a:endParaRPr sz="1600">
              <a:solidFill>
                <a:srgbClr val="000000"/>
              </a:solidFill>
            </a:endParaRPr>
          </a:p>
          <a:p>
            <a:pPr marL="0" lvl="0" indent="0" algn="l" rtl="0">
              <a:spcBef>
                <a:spcPts val="1600"/>
              </a:spcBef>
              <a:spcAft>
                <a:spcPts val="1600"/>
              </a:spcAft>
              <a:buSzPts val="358"/>
              <a:buNone/>
            </a:pPr>
            <a:r>
              <a:rPr lang="en-US" sz="1800" b="1">
                <a:solidFill>
                  <a:srgbClr val="000000"/>
                </a:solidFill>
              </a:rPr>
              <a:t>Youth Apprenticeships:</a:t>
            </a:r>
            <a:r>
              <a:rPr lang="en-US" sz="2000" b="1">
                <a:solidFill>
                  <a:srgbClr val="000000"/>
                </a:solidFill>
              </a:rPr>
              <a:t> </a:t>
            </a:r>
            <a:r>
              <a:rPr lang="en-US" sz="1200">
                <a:solidFill>
                  <a:srgbClr val="333333"/>
                </a:solidFill>
                <a:highlight>
                  <a:srgbClr val="FFFFFF"/>
                </a:highlight>
              </a:rPr>
              <a:t>​</a:t>
            </a:r>
            <a:r>
              <a:rPr lang="en-US" sz="1600">
                <a:solidFill>
                  <a:srgbClr val="333333"/>
                </a:solidFill>
                <a:highlight>
                  <a:srgbClr val="FFFFFF"/>
                </a:highlight>
              </a:rPr>
              <a:t>Youth Apprenticeships provide opportunities for high school and postsecondary education students ages 16-24 with the foundation to choose among multiple pathways. Apprenticeships are employer-driven, “learn while you earn” models that combine structured paid on-the-job training (OJT) with job-related instruction in curricula that lead to attaining industry-recognized skill standards and an industry credential. Instruction and technical training related to the apprenticeship is provided by high schools, technical schools, community colleges, or other higher education institutions; on-the-job training occurs at a worksite. The goal is to provide students with advanced skill sets that meet specific employer needs. Often, employers hire full-time students who have been through their apprenticeship program upon graduation and cover additional training and certification expenses.</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2f860bd4c33_0_380"/>
          <p:cNvPicPr preferRelativeResize="0"/>
          <p:nvPr/>
        </p:nvPicPr>
        <p:blipFill rotWithShape="1">
          <a:blip r:embed="rId3">
            <a:alphaModFix/>
          </a:blip>
          <a:srcRect l="6916" t="14801" b="17300"/>
          <a:stretch/>
        </p:blipFill>
        <p:spPr>
          <a:xfrm>
            <a:off x="708827" y="204109"/>
            <a:ext cx="4421972" cy="4300843"/>
          </a:xfrm>
          <a:prstGeom prst="rect">
            <a:avLst/>
          </a:prstGeom>
          <a:noFill/>
          <a:ln>
            <a:noFill/>
          </a:ln>
        </p:spPr>
      </p:pic>
      <p:sp>
        <p:nvSpPr>
          <p:cNvPr id="276" name="Google Shape;276;g2f860bd4c33_0_380"/>
          <p:cNvSpPr txBox="1"/>
          <p:nvPr/>
        </p:nvSpPr>
        <p:spPr>
          <a:xfrm>
            <a:off x="5998623" y="347475"/>
            <a:ext cx="5650800" cy="609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200" i="0" u="none" strike="noStrike" cap="none">
                <a:latin typeface="Open Sans"/>
                <a:ea typeface="Open Sans"/>
                <a:cs typeface="Open Sans"/>
                <a:sym typeface="Open Sans"/>
              </a:rPr>
              <a:t>I struggled to find my way for years. I worked mostly dead-end jobs for over a decad</a:t>
            </a:r>
            <a:r>
              <a:rPr lang="en-US" sz="2200" i="0" strike="noStrike" cap="none">
                <a:latin typeface="Open Sans"/>
                <a:ea typeface="Open Sans"/>
                <a:cs typeface="Open Sans"/>
                <a:sym typeface="Open Sans"/>
              </a:rPr>
              <a:t>e and then I decided it was time for a change. I made the choice to go back to school to try to find an actual career that worked for me.</a:t>
            </a:r>
            <a:endParaRPr sz="2200" i="0" strike="noStrike" cap="none">
              <a:latin typeface="Open Sans"/>
              <a:ea typeface="Open Sans"/>
              <a:cs typeface="Open Sans"/>
              <a:sym typeface="Open Sans"/>
            </a:endParaRPr>
          </a:p>
          <a:p>
            <a:pPr marL="0" lvl="0" indent="0" algn="l" rtl="0">
              <a:spcBef>
                <a:spcPts val="0"/>
              </a:spcBef>
              <a:spcAft>
                <a:spcPts val="0"/>
              </a:spcAft>
              <a:buClr>
                <a:srgbClr val="000000"/>
              </a:buClr>
              <a:buSzPts val="1900"/>
              <a:buFont typeface="Arial"/>
              <a:buNone/>
            </a:pPr>
            <a:br>
              <a:rPr lang="en-US" sz="2200">
                <a:latin typeface="Open Sans"/>
                <a:ea typeface="Open Sans"/>
                <a:cs typeface="Open Sans"/>
                <a:sym typeface="Open Sans"/>
              </a:rPr>
            </a:br>
            <a:r>
              <a:rPr lang="en-US" sz="2200">
                <a:latin typeface="Open Sans"/>
                <a:ea typeface="Open Sans"/>
                <a:cs typeface="Open Sans"/>
                <a:sym typeface="Open Sans"/>
              </a:rPr>
              <a:t>Being an apprentice has actually helped me build my confidence and given me a purpose that I was missing before. It’s more like I have a career now and I’m working towards something because I have definite goals.</a:t>
            </a:r>
            <a:endParaRPr sz="2200">
              <a:latin typeface="Open Sans"/>
              <a:ea typeface="Open Sans"/>
              <a:cs typeface="Open Sans"/>
              <a:sym typeface="Open Sans"/>
            </a:endParaRPr>
          </a:p>
          <a:p>
            <a:pPr marL="0" lvl="0" indent="0" algn="l" rtl="0">
              <a:spcBef>
                <a:spcPts val="0"/>
              </a:spcBef>
              <a:spcAft>
                <a:spcPts val="0"/>
              </a:spcAft>
              <a:buClr>
                <a:srgbClr val="000000"/>
              </a:buClr>
              <a:buSzPts val="1800"/>
              <a:buFont typeface="Arial"/>
              <a:buNone/>
            </a:pPr>
            <a:endParaRPr sz="2200">
              <a:latin typeface="Open Sans"/>
              <a:ea typeface="Open Sans"/>
              <a:cs typeface="Open Sans"/>
              <a:sym typeface="Open Sans"/>
            </a:endParaRPr>
          </a:p>
          <a:p>
            <a:pPr marL="0" lvl="0" indent="0" algn="l" rtl="0">
              <a:spcBef>
                <a:spcPts val="0"/>
              </a:spcBef>
              <a:spcAft>
                <a:spcPts val="0"/>
              </a:spcAft>
              <a:buClr>
                <a:srgbClr val="000000"/>
              </a:buClr>
              <a:buSzPts val="1800"/>
              <a:buFont typeface="Arial"/>
              <a:buNone/>
            </a:pPr>
            <a:r>
              <a:rPr lang="en-US" sz="2200">
                <a:latin typeface="Open Sans"/>
                <a:ea typeface="Open Sans"/>
                <a:cs typeface="Open Sans"/>
                <a:sym typeface="Open Sans"/>
              </a:rPr>
              <a:t>Having this apprenticeship has been the greatest thing that I’ve done for my career and my life, so I would definitely say to others to go for it.</a:t>
            </a:r>
            <a:endParaRPr sz="2200">
              <a:latin typeface="Open Sans"/>
              <a:ea typeface="Open Sans"/>
              <a:cs typeface="Open Sans"/>
              <a:sym typeface="Open Sans"/>
            </a:endParaRPr>
          </a:p>
        </p:txBody>
      </p:sp>
      <p:sp>
        <p:nvSpPr>
          <p:cNvPr id="277" name="Google Shape;277;g2f860bd4c33_0_380"/>
          <p:cNvSpPr txBox="1"/>
          <p:nvPr/>
        </p:nvSpPr>
        <p:spPr>
          <a:xfrm>
            <a:off x="6887301" y="2641837"/>
            <a:ext cx="4711800" cy="292500"/>
          </a:xfrm>
          <a:prstGeom prst="rect">
            <a:avLst/>
          </a:prstGeom>
          <a:noFill/>
          <a:ln>
            <a:noFill/>
          </a:ln>
        </p:spPr>
        <p:txBody>
          <a:bodyPr spcFirstLastPara="1" wrap="square" lIns="0" tIns="0" rIns="0" bIns="0" anchor="t" anchorCtr="0">
            <a:spAutoFit/>
          </a:bodyPr>
          <a:lstStyle/>
          <a:p>
            <a:pPr marL="0" marR="0" lvl="0" indent="0" algn="l" rtl="0">
              <a:lnSpc>
                <a:spcPct val="130024"/>
              </a:lnSpc>
              <a:spcBef>
                <a:spcPts val="0"/>
              </a:spcBef>
              <a:spcAft>
                <a:spcPts val="0"/>
              </a:spcAft>
              <a:buClr>
                <a:srgbClr val="000000"/>
              </a:buClr>
              <a:buSzPts val="1900"/>
              <a:buFont typeface="Arial"/>
              <a:buNone/>
            </a:pPr>
            <a:endParaRPr sz="1900" b="0" i="0" u="none" strike="noStrike" cap="none">
              <a:solidFill>
                <a:srgbClr val="3F4042"/>
              </a:solidFill>
              <a:latin typeface="Arial"/>
              <a:ea typeface="Arial"/>
              <a:cs typeface="Arial"/>
              <a:sym typeface="Arial"/>
            </a:endParaRPr>
          </a:p>
        </p:txBody>
      </p:sp>
      <p:grpSp>
        <p:nvGrpSpPr>
          <p:cNvPr id="278" name="Google Shape;278;g2f860bd4c33_0_380"/>
          <p:cNvGrpSpPr/>
          <p:nvPr/>
        </p:nvGrpSpPr>
        <p:grpSpPr>
          <a:xfrm>
            <a:off x="856945" y="4497457"/>
            <a:ext cx="4336950" cy="1570050"/>
            <a:chOff x="0" y="76200"/>
            <a:chExt cx="8673900" cy="3140100"/>
          </a:xfrm>
        </p:grpSpPr>
        <p:sp>
          <p:nvSpPr>
            <p:cNvPr id="279" name="Google Shape;279;g2f860bd4c33_0_380"/>
            <p:cNvSpPr txBox="1"/>
            <p:nvPr/>
          </p:nvSpPr>
          <p:spPr>
            <a:xfrm>
              <a:off x="0" y="76200"/>
              <a:ext cx="8673900" cy="31401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800" b="1">
                  <a:solidFill>
                    <a:schemeClr val="accent1"/>
                  </a:solidFill>
                  <a:latin typeface="PT Sans Narrow"/>
                  <a:ea typeface="PT Sans Narrow"/>
                  <a:cs typeface="PT Sans Narrow"/>
                  <a:sym typeface="PT Sans Narrow"/>
                </a:rPr>
                <a:t>Rory</a:t>
              </a:r>
              <a:endParaRPr sz="4800" b="1">
                <a:solidFill>
                  <a:schemeClr val="accent1"/>
                </a:solidFill>
                <a:latin typeface="PT Sans Narrow"/>
                <a:ea typeface="PT Sans Narrow"/>
                <a:cs typeface="PT Sans Narrow"/>
                <a:sym typeface="PT Sans Narrow"/>
              </a:endParaRPr>
            </a:p>
            <a:p>
              <a:pPr marL="0" marR="0" lvl="0" indent="0" algn="ctr" rtl="0">
                <a:lnSpc>
                  <a:spcPct val="110002"/>
                </a:lnSpc>
                <a:spcBef>
                  <a:spcPts val="0"/>
                </a:spcBef>
                <a:spcAft>
                  <a:spcPts val="0"/>
                </a:spcAft>
                <a:buClr>
                  <a:srgbClr val="000000"/>
                </a:buClr>
                <a:buSzPts val="5400"/>
                <a:buFont typeface="Arial"/>
                <a:buNone/>
              </a:pPr>
              <a:endParaRPr sz="5400">
                <a:solidFill>
                  <a:srgbClr val="000E14"/>
                </a:solidFill>
                <a:latin typeface="Ovo"/>
                <a:ea typeface="Ovo"/>
                <a:cs typeface="Ovo"/>
                <a:sym typeface="Ovo"/>
              </a:endParaRPr>
            </a:p>
          </p:txBody>
        </p:sp>
        <p:sp>
          <p:nvSpPr>
            <p:cNvPr id="280" name="Google Shape;280;g2f860bd4c33_0_380"/>
            <p:cNvSpPr txBox="1"/>
            <p:nvPr/>
          </p:nvSpPr>
          <p:spPr>
            <a:xfrm>
              <a:off x="0" y="1740279"/>
              <a:ext cx="8673900" cy="5850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900"/>
                <a:buFont typeface="Arial"/>
                <a:buNone/>
              </a:pPr>
              <a:r>
                <a:rPr lang="en-US" sz="1900" b="0" i="0" u="none" strike="noStrike" cap="none">
                  <a:solidFill>
                    <a:srgbClr val="000E14"/>
                  </a:solidFill>
                  <a:latin typeface="Arial"/>
                  <a:ea typeface="Arial"/>
                  <a:cs typeface="Arial"/>
                  <a:sym typeface="Arial"/>
                </a:rPr>
                <a:t>CAREER SEEKER</a:t>
              </a:r>
              <a:endParaRPr sz="900" b="0" i="0" u="none" strike="noStrike" cap="none">
                <a:solidFill>
                  <a:srgbClr val="000E14"/>
                </a:solidFill>
                <a:latin typeface="Arial"/>
                <a:ea typeface="Arial"/>
                <a:cs typeface="Arial"/>
                <a:sym typeface="Arial"/>
              </a:endParaRPr>
            </a:p>
          </p:txBody>
        </p:sp>
        <p:sp>
          <p:nvSpPr>
            <p:cNvPr id="281" name="Google Shape;281;g2f860bd4c33_0_380"/>
            <p:cNvSpPr txBox="1"/>
            <p:nvPr/>
          </p:nvSpPr>
          <p:spPr>
            <a:xfrm>
              <a:off x="0" y="2569938"/>
              <a:ext cx="8673900" cy="4926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600"/>
                <a:buFont typeface="Arial"/>
                <a:buNone/>
              </a:pPr>
              <a:r>
                <a:rPr lang="en-US" sz="1600" b="0" i="0" u="none" strike="noStrike" cap="none">
                  <a:solidFill>
                    <a:srgbClr val="000E14"/>
                  </a:solidFill>
                  <a:latin typeface="Arial"/>
                  <a:ea typeface="Arial"/>
                  <a:cs typeface="Arial"/>
                  <a:sym typeface="Arial"/>
                </a:rPr>
                <a:t>Industrial Maintenance Mechanic</a:t>
              </a:r>
              <a:endParaRPr sz="900" b="0" i="0" u="none" strike="noStrike" cap="none">
                <a:solidFill>
                  <a:srgbClr val="000E14"/>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00f9012e97_2_5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Pathways to Further Education</a:t>
            </a:r>
            <a:endParaRPr/>
          </a:p>
        </p:txBody>
      </p:sp>
      <p:sp>
        <p:nvSpPr>
          <p:cNvPr id="287" name="Google Shape;287;g300f9012e97_2_56"/>
          <p:cNvSpPr txBox="1">
            <a:spLocks noGrp="1"/>
          </p:cNvSpPr>
          <p:nvPr>
            <p:ph type="body" idx="1"/>
          </p:nvPr>
        </p:nvSpPr>
        <p:spPr>
          <a:xfrm>
            <a:off x="415600" y="1557800"/>
            <a:ext cx="11360700" cy="44037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n-US" b="1">
                <a:solidFill>
                  <a:srgbClr val="000000"/>
                </a:solidFill>
              </a:rPr>
              <a:t>Stackable Credentials:</a:t>
            </a:r>
            <a:r>
              <a:rPr lang="en-US">
                <a:solidFill>
                  <a:srgbClr val="000000"/>
                </a:solidFill>
              </a:rPr>
              <a:t> Apprenticeship programs at community colleges often allow students to earn stackable credentials that can lead to higher-level degrees or certifications. For example, apprentices may start with a certificate, move on to an associate’s degree, and even pursue a bachelor’s degree.</a:t>
            </a:r>
            <a:endParaRPr>
              <a:solidFill>
                <a:srgbClr val="000000"/>
              </a:solidFill>
            </a:endParaRPr>
          </a:p>
          <a:p>
            <a:pPr marL="0" lvl="0" indent="0" algn="l" rtl="0">
              <a:spcBef>
                <a:spcPts val="1600"/>
              </a:spcBef>
              <a:spcAft>
                <a:spcPts val="0"/>
              </a:spcAft>
              <a:buNone/>
            </a:pPr>
            <a:r>
              <a:rPr lang="en-US" b="1">
                <a:solidFill>
                  <a:srgbClr val="000000"/>
                </a:solidFill>
              </a:rPr>
              <a:t>Pathway to Degrees:</a:t>
            </a:r>
            <a:r>
              <a:rPr lang="en-US">
                <a:solidFill>
                  <a:srgbClr val="000000"/>
                </a:solidFill>
              </a:rPr>
              <a:t> Community colleges often create pathways that enable apprentices to transition smoothly from technical certificates to degree programs without losing credits or training hours.</a:t>
            </a:r>
            <a:endParaRPr>
              <a:solidFill>
                <a:srgbClr val="000000"/>
              </a:solidFill>
            </a:endParaRPr>
          </a:p>
          <a:p>
            <a:pPr marL="0" lvl="0" indent="0" algn="l" rtl="0">
              <a:spcBef>
                <a:spcPts val="1200"/>
              </a:spcBef>
              <a:spcAft>
                <a:spcPts val="0"/>
              </a:spcAft>
              <a:buNone/>
            </a:pPr>
            <a:r>
              <a:rPr lang="en-US" b="1">
                <a:solidFill>
                  <a:srgbClr val="000000"/>
                </a:solidFill>
              </a:rPr>
              <a:t>Articulation Agreements:</a:t>
            </a:r>
            <a:r>
              <a:rPr lang="en-US">
                <a:solidFill>
                  <a:srgbClr val="000000"/>
                </a:solidFill>
              </a:rPr>
              <a:t> Many community colleges have articulation agreements with four-year universities, allowing apprentices to continue their education if they choose to pursue advanced degrees while maintaining their career trajectory.</a:t>
            </a:r>
            <a:endParaRPr>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fdcaca85f0_0_609"/>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Introduction to Apprenticeship</a:t>
            </a:r>
            <a:endParaRPr/>
          </a:p>
        </p:txBody>
      </p:sp>
      <p:sp>
        <p:nvSpPr>
          <p:cNvPr id="84" name="Google Shape;84;g2fdcaca85f0_0_609"/>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The Apprenticeship Ecosystem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f860bd4c33_0_477"/>
          <p:cNvSpPr txBox="1">
            <a:spLocks noGrp="1"/>
          </p:cNvSpPr>
          <p:nvPr>
            <p:ph type="title"/>
          </p:nvPr>
        </p:nvSpPr>
        <p:spPr>
          <a:xfrm>
            <a:off x="644333" y="-128694"/>
            <a:ext cx="15147600" cy="1257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Christian</a:t>
            </a:r>
            <a:endParaRPr/>
          </a:p>
        </p:txBody>
      </p:sp>
      <p:sp>
        <p:nvSpPr>
          <p:cNvPr id="293" name="Google Shape;293;g2f860bd4c33_0_477"/>
          <p:cNvSpPr txBox="1">
            <a:spLocks noGrp="1"/>
          </p:cNvSpPr>
          <p:nvPr>
            <p:ph type="body" idx="1"/>
          </p:nvPr>
        </p:nvSpPr>
        <p:spPr>
          <a:xfrm>
            <a:off x="631000" y="1433700"/>
            <a:ext cx="5936700" cy="5871600"/>
          </a:xfrm>
          <a:prstGeom prst="rect">
            <a:avLst/>
          </a:prstGeom>
        </p:spPr>
        <p:txBody>
          <a:bodyPr spcFirstLastPara="1" wrap="square" lIns="121900" tIns="121900" rIns="121900" bIns="121900" anchor="t" anchorCtr="0">
            <a:normAutofit/>
          </a:bodyPr>
          <a:lstStyle/>
          <a:p>
            <a:pPr marL="12700" lvl="0" indent="0" algn="l" rtl="0">
              <a:spcBef>
                <a:spcPts val="500"/>
              </a:spcBef>
              <a:spcAft>
                <a:spcPts val="0"/>
              </a:spcAft>
              <a:buNone/>
            </a:pPr>
            <a:r>
              <a:rPr lang="en-US" sz="2100">
                <a:solidFill>
                  <a:srgbClr val="000000"/>
                </a:solidFill>
              </a:rPr>
              <a:t>From the moment I started on my journey as an Apprentice, it became increasingly clear I made the right decision to choose this path. The idea of being an apprentice in such a high priority healthcare institution was not just about gaining technical skills but also about immersing myself in an environment that thrives on innovation, collaboration, and a commitment to patient care. My employer places a strong emphasis on hands-on experience, allowing apprentices like me to work directly with cutting-edge technologies and real-world challenges.</a:t>
            </a:r>
            <a:endParaRPr sz="2800"/>
          </a:p>
        </p:txBody>
      </p:sp>
      <p:sp>
        <p:nvSpPr>
          <p:cNvPr id="294" name="Google Shape;294;g2f860bd4c33_0_477"/>
          <p:cNvSpPr txBox="1"/>
          <p:nvPr/>
        </p:nvSpPr>
        <p:spPr>
          <a:xfrm>
            <a:off x="783395" y="718547"/>
            <a:ext cx="4337100" cy="6579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COLLEGE STUDENT HIRE</a:t>
            </a:r>
            <a:endParaRPr sz="1900">
              <a:solidFill>
                <a:srgbClr val="000E14"/>
              </a:solidFill>
            </a:endParaRPr>
          </a:p>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Information Technology in Healthcare</a:t>
            </a:r>
            <a:endParaRPr sz="1900">
              <a:solidFill>
                <a:srgbClr val="000E14"/>
              </a:solidFill>
            </a:endParaRPr>
          </a:p>
        </p:txBody>
      </p:sp>
      <p:pic>
        <p:nvPicPr>
          <p:cNvPr id="295" name="Google Shape;295;g2f860bd4c33_0_477"/>
          <p:cNvPicPr preferRelativeResize="0"/>
          <p:nvPr/>
        </p:nvPicPr>
        <p:blipFill>
          <a:blip r:embed="rId3">
            <a:alphaModFix/>
          </a:blip>
          <a:stretch>
            <a:fillRect/>
          </a:stretch>
        </p:blipFill>
        <p:spPr>
          <a:xfrm>
            <a:off x="7059373" y="205759"/>
            <a:ext cx="4875652" cy="6475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00f9012e97_2_76"/>
          <p:cNvSpPr txBox="1">
            <a:spLocks noGrp="1"/>
          </p:cNvSpPr>
          <p:nvPr>
            <p:ph type="title"/>
          </p:nvPr>
        </p:nvSpPr>
        <p:spPr>
          <a:xfrm>
            <a:off x="415600" y="593375"/>
            <a:ext cx="11776500" cy="943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SzPts val="990"/>
              <a:buNone/>
            </a:pPr>
            <a:r>
              <a:rPr lang="en-US" sz="4220"/>
              <a:t>High Success &amp; Retention Rates of Apprenticeship Programs</a:t>
            </a:r>
            <a:endParaRPr sz="4220"/>
          </a:p>
        </p:txBody>
      </p:sp>
      <p:sp>
        <p:nvSpPr>
          <p:cNvPr id="301" name="Google Shape;301;g300f9012e97_2_76"/>
          <p:cNvSpPr txBox="1">
            <a:spLocks noGrp="1"/>
          </p:cNvSpPr>
          <p:nvPr>
            <p:ph type="body" idx="1"/>
          </p:nvPr>
        </p:nvSpPr>
        <p:spPr>
          <a:xfrm>
            <a:off x="415600" y="1505544"/>
            <a:ext cx="11360700" cy="4403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solidFill>
                  <a:srgbClr val="000000"/>
                </a:solidFill>
              </a:rPr>
              <a:t>Completion and Employment Rates:</a:t>
            </a:r>
            <a:r>
              <a:rPr lang="en-US">
                <a:solidFill>
                  <a:srgbClr val="000000"/>
                </a:solidFill>
              </a:rPr>
              <a:t> Apprenticeships through community colleges tend to have high completion rates because students receive both academic and on-the-job support.</a:t>
            </a:r>
            <a:endParaRPr>
              <a:solidFill>
                <a:srgbClr val="000000"/>
              </a:solidFill>
            </a:endParaRPr>
          </a:p>
          <a:p>
            <a:pPr marL="0" lvl="0" indent="0" algn="l" rtl="0">
              <a:spcBef>
                <a:spcPts val="1600"/>
              </a:spcBef>
              <a:spcAft>
                <a:spcPts val="0"/>
              </a:spcAft>
              <a:buNone/>
            </a:pPr>
            <a:r>
              <a:rPr lang="en-US" b="1">
                <a:solidFill>
                  <a:srgbClr val="000000"/>
                </a:solidFill>
              </a:rPr>
              <a:t>Retention:</a:t>
            </a:r>
            <a:r>
              <a:rPr lang="en-US">
                <a:solidFill>
                  <a:srgbClr val="000000"/>
                </a:solidFill>
              </a:rPr>
              <a:t> Apprentices who come through community college partnerships often stay with their employer's post-apprenticeship, as they’ve been trained specifically to fit the company’s needs and culture.</a:t>
            </a:r>
            <a:endParaRPr>
              <a:solidFill>
                <a:srgbClr val="000000"/>
              </a:solidFill>
            </a:endParaRPr>
          </a:p>
          <a:p>
            <a:pPr marL="0" lvl="0" indent="0" algn="l" rtl="0">
              <a:spcBef>
                <a:spcPts val="1200"/>
              </a:spcBef>
              <a:spcAft>
                <a:spcPts val="0"/>
              </a:spcAft>
              <a:buNone/>
            </a:pPr>
            <a:r>
              <a:rPr lang="en-US" b="1">
                <a:solidFill>
                  <a:srgbClr val="000000"/>
                </a:solidFill>
              </a:rPr>
              <a:t>Employer Satisfaction:</a:t>
            </a:r>
            <a:r>
              <a:rPr lang="en-US">
                <a:solidFill>
                  <a:srgbClr val="000000"/>
                </a:solidFill>
              </a:rPr>
              <a:t> Employers frequently report high satisfaction with community college apprentices because they receive a well-rounded education that combines theory, practice, and workplace skills.</a:t>
            </a:r>
            <a:endParaRPr>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00f9012e97_2_83"/>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Funding and Grants Opportunities</a:t>
            </a:r>
            <a:endParaRPr/>
          </a:p>
        </p:txBody>
      </p:sp>
      <p:sp>
        <p:nvSpPr>
          <p:cNvPr id="307" name="Google Shape;307;g300f9012e97_2_83"/>
          <p:cNvSpPr txBox="1">
            <a:spLocks noGrp="1"/>
          </p:cNvSpPr>
          <p:nvPr>
            <p:ph type="body" idx="1"/>
          </p:nvPr>
        </p:nvSpPr>
        <p:spPr>
          <a:xfrm>
            <a:off x="415600" y="1540384"/>
            <a:ext cx="11360700" cy="44037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0"/>
              </a:spcAft>
              <a:buNone/>
            </a:pPr>
            <a:r>
              <a:rPr lang="en-US" b="1">
                <a:solidFill>
                  <a:srgbClr val="000000"/>
                </a:solidFill>
              </a:rPr>
              <a:t>Grant Programs:</a:t>
            </a:r>
            <a:r>
              <a:rPr lang="en-US">
                <a:solidFill>
                  <a:srgbClr val="000000"/>
                </a:solidFill>
              </a:rPr>
              <a:t> Community colleges are often eligible for federal, state, and local grants that can be used to support apprenticeship programs. For example, the U.S. Department of Labor has various grant initiatives to support apprenticeship expansion, and community colleges can access these to offset program costs.</a:t>
            </a:r>
            <a:endParaRPr>
              <a:solidFill>
                <a:srgbClr val="000000"/>
              </a:solidFill>
            </a:endParaRPr>
          </a:p>
          <a:p>
            <a:pPr marL="0" lvl="0" indent="0" algn="l" rtl="0">
              <a:spcBef>
                <a:spcPts val="1600"/>
              </a:spcBef>
              <a:spcAft>
                <a:spcPts val="0"/>
              </a:spcAft>
              <a:buNone/>
            </a:pPr>
            <a:r>
              <a:rPr lang="en-US" b="1">
                <a:solidFill>
                  <a:srgbClr val="000000"/>
                </a:solidFill>
              </a:rPr>
              <a:t>Partnerships with Employers:</a:t>
            </a:r>
            <a:r>
              <a:rPr lang="en-US">
                <a:solidFill>
                  <a:srgbClr val="000000"/>
                </a:solidFill>
              </a:rPr>
              <a:t> Employers can partner with community colleges to apply for training grants or tax incentives, making apprenticeships more financially viable.</a:t>
            </a:r>
            <a:endParaRPr>
              <a:solidFill>
                <a:srgbClr val="000000"/>
              </a:solidFill>
            </a:endParaRPr>
          </a:p>
          <a:p>
            <a:pPr marL="0" lvl="0" indent="0" algn="l" rtl="0">
              <a:spcBef>
                <a:spcPts val="1600"/>
              </a:spcBef>
              <a:spcAft>
                <a:spcPts val="1600"/>
              </a:spcAft>
              <a:buNone/>
            </a:pPr>
            <a:r>
              <a:rPr lang="en-US" b="1">
                <a:solidFill>
                  <a:srgbClr val="000000"/>
                </a:solidFill>
              </a:rPr>
              <a:t>Partnerships with Workforce Investment Boards:</a:t>
            </a:r>
            <a:r>
              <a:rPr lang="en-US">
                <a:solidFill>
                  <a:srgbClr val="000000"/>
                </a:solidFill>
              </a:rPr>
              <a:t> Incumbent Worker Training funds (IWT), Apprenticeship Funding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fddef6852d_0_45"/>
          <p:cNvSpPr txBox="1">
            <a:spLocks noGrp="1"/>
          </p:cNvSpPr>
          <p:nvPr>
            <p:ph type="ctrTitle"/>
          </p:nvPr>
        </p:nvSpPr>
        <p:spPr>
          <a:xfrm>
            <a:off x="1338867" y="2509860"/>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Innovative Strategies </a:t>
            </a:r>
            <a:endParaRPr/>
          </a:p>
          <a:p>
            <a:pPr marL="0" lvl="0" indent="0" algn="ctr" rtl="0">
              <a:spcBef>
                <a:spcPts val="0"/>
              </a:spcBef>
              <a:spcAft>
                <a:spcPts val="0"/>
              </a:spcAft>
              <a:buNone/>
            </a:pPr>
            <a:r>
              <a:rPr lang="en-US"/>
              <a:t>and Best Practices</a:t>
            </a:r>
            <a:endParaRPr/>
          </a:p>
        </p:txBody>
      </p:sp>
      <p:sp>
        <p:nvSpPr>
          <p:cNvPr id="313" name="Google Shape;313;g2fddef6852d_0_45"/>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High-Impact Intermediaries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fddef6852d_0_8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Leveraging Unique Opportunities</a:t>
            </a:r>
            <a:endParaRPr/>
          </a:p>
        </p:txBody>
      </p:sp>
      <p:sp>
        <p:nvSpPr>
          <p:cNvPr id="319" name="Google Shape;319;g2fddef6852d_0_85"/>
          <p:cNvSpPr txBox="1">
            <a:spLocks noGrp="1"/>
          </p:cNvSpPr>
          <p:nvPr>
            <p:ph type="body" idx="1"/>
          </p:nvPr>
        </p:nvSpPr>
        <p:spPr>
          <a:xfrm>
            <a:off x="415600" y="1419497"/>
            <a:ext cx="11360700" cy="4672636"/>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a:solidFill>
                  <a:srgbClr val="000000"/>
                </a:solidFill>
              </a:rPr>
              <a:t>Pre-Apprenticeship Programs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Assessing Business Culture for Readiness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Build Future Pipelines for Apprentices/Pre-Apprenticeship Programs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High School Partnerships/ Youth Apprenticeships &amp; the Postsecondary and Workforce Readiness (PWR) Act</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Mentorship Training for OJT Mentors</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fddef6852d_0_8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Leveraging Unique Opportunities (cont.)</a:t>
            </a:r>
            <a:endParaRPr/>
          </a:p>
        </p:txBody>
      </p:sp>
      <p:sp>
        <p:nvSpPr>
          <p:cNvPr id="319" name="Google Shape;319;g2fddef6852d_0_85"/>
          <p:cNvSpPr txBox="1">
            <a:spLocks noGrp="1"/>
          </p:cNvSpPr>
          <p:nvPr>
            <p:ph type="body" idx="1"/>
          </p:nvPr>
        </p:nvSpPr>
        <p:spPr>
          <a:xfrm>
            <a:off x="415600" y="1419497"/>
            <a:ext cx="11360700" cy="4672636"/>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a:solidFill>
                  <a:srgbClr val="000000"/>
                </a:solidFill>
              </a:rPr>
              <a:t>Career Coaching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ICCB Apprenticeship Learning Communities (specific to community colleges)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Regional Collaboration</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Awareness Building - National Apprenticeship Week partnerships</a:t>
            </a:r>
            <a:endParaRPr>
              <a:solidFill>
                <a:srgbClr val="000000"/>
              </a:solidFill>
            </a:endParaRPr>
          </a:p>
        </p:txBody>
      </p:sp>
    </p:spTree>
    <p:extLst>
      <p:ext uri="{BB962C8B-B14F-4D97-AF65-F5344CB8AC3E}">
        <p14:creationId xmlns:p14="http://schemas.microsoft.com/office/powerpoint/2010/main" val="344387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fdcaca85f0_0_614"/>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Navigating Challenges: Addressing Barriers in Apprenticeship Intermediary Partnerships </a:t>
            </a:r>
            <a:endParaRPr/>
          </a:p>
        </p:txBody>
      </p:sp>
      <p:sp>
        <p:nvSpPr>
          <p:cNvPr id="325" name="Google Shape;325;g2fdcaca85f0_0_614"/>
          <p:cNvSpPr txBox="1">
            <a:spLocks noGrp="1"/>
          </p:cNvSpPr>
          <p:nvPr>
            <p:ph type="body" idx="1"/>
          </p:nvPr>
        </p:nvSpPr>
        <p:spPr>
          <a:xfrm>
            <a:off x="415600" y="2272733"/>
            <a:ext cx="11360700" cy="44037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a:solidFill>
                  <a:srgbClr val="000000"/>
                </a:solidFill>
              </a:rPr>
              <a:t>Finding the best fit for the region, industry &amp; your employer’s needs in a complicated ecosystem</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Differing levels of support, understanding and opportunities based on location</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Developing new programs can take more time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Communication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Bureaucratic hurdles and political barriers </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fddef6852d_0_50"/>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Collaborating for Long-Term Apprenticeship Success</a:t>
            </a:r>
            <a:endParaRPr/>
          </a:p>
        </p:txBody>
      </p:sp>
      <p:sp>
        <p:nvSpPr>
          <p:cNvPr id="331" name="Google Shape;331;g2fddef6852d_0_50"/>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lnSpcReduction="20000"/>
          </a:bodyPr>
          <a:lstStyle/>
          <a:p>
            <a:pPr marL="0" lvl="0" indent="0" algn="ctr" rtl="0">
              <a:spcBef>
                <a:spcPts val="0"/>
              </a:spcBef>
              <a:spcAft>
                <a:spcPts val="0"/>
              </a:spcAft>
              <a:buNone/>
            </a:pPr>
            <a:r>
              <a:rPr lang="en-US"/>
              <a:t>Future Alignment and </a:t>
            </a:r>
            <a:endParaRPr/>
          </a:p>
          <a:p>
            <a:pPr marL="0" lvl="0" indent="0" algn="ctr" rtl="0">
              <a:spcBef>
                <a:spcPts val="0"/>
              </a:spcBef>
              <a:spcAft>
                <a:spcPts val="0"/>
              </a:spcAft>
              <a:buNone/>
            </a:pPr>
            <a:r>
              <a:rPr lang="en-US"/>
              <a:t>Strategic Alliances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c984a726ce_0_30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Future Alignment</a:t>
            </a:r>
            <a:endParaRPr/>
          </a:p>
        </p:txBody>
      </p:sp>
      <p:sp>
        <p:nvSpPr>
          <p:cNvPr id="337" name="Google Shape;337;g2c984a726ce_0_301"/>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rgbClr val="000000"/>
                </a:solidFill>
              </a:rPr>
              <a:t>We jointly “win” through collaboration and a continuous improvement mindset. Partnerships are even more crucial for future success and scale: </a:t>
            </a:r>
            <a:endParaRPr>
              <a:solidFill>
                <a:srgbClr val="000000"/>
              </a:solidFill>
            </a:endParaRPr>
          </a:p>
          <a:p>
            <a:pPr marL="0" lvl="0" indent="0" algn="l" rtl="0">
              <a:spcBef>
                <a:spcPts val="0"/>
              </a:spcBef>
              <a:spcAft>
                <a:spcPts val="0"/>
              </a:spcAft>
              <a:buNone/>
            </a:pP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LWIA’s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Apprenticeship Illinois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Department of Labor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Illinois Community College Board (ICCB) Workgroup on Apprenticeship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Other Federal, State and Local Agencies </a:t>
            </a:r>
            <a:endParaRPr>
              <a:solidFill>
                <a:srgbClr val="000000"/>
              </a:solidFill>
            </a:endParaRPr>
          </a:p>
          <a:p>
            <a:pPr marL="457200" lvl="0" indent="0" algn="l" rtl="0">
              <a:spcBef>
                <a:spcPts val="0"/>
              </a:spcBef>
              <a:spcAft>
                <a:spcPts val="0"/>
              </a:spcAft>
              <a:buNone/>
            </a:pPr>
            <a:endParaRPr>
              <a:solidFill>
                <a:srgbClr val="695D46"/>
              </a:solidFill>
            </a:endParaRPr>
          </a:p>
          <a:p>
            <a:pPr marL="0" lvl="0" indent="0" algn="ctr" rtl="0">
              <a:spcBef>
                <a:spcPts val="0"/>
              </a:spcBef>
              <a:spcAft>
                <a:spcPts val="0"/>
              </a:spcAft>
              <a:buNone/>
            </a:pPr>
            <a:endParaRPr b="1">
              <a:solidFill>
                <a:srgbClr val="695D4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cf47f2a6f8_1_0"/>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Strategic Alliances</a:t>
            </a:r>
            <a:endParaRPr/>
          </a:p>
        </p:txBody>
      </p:sp>
      <p:sp>
        <p:nvSpPr>
          <p:cNvPr id="343" name="Google Shape;343;g2cf47f2a6f8_1_0"/>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rgbClr val="000000"/>
              </a:buClr>
              <a:buSzPts val="2400"/>
              <a:buChar char="●"/>
            </a:pPr>
            <a:r>
              <a:rPr lang="en-US">
                <a:solidFill>
                  <a:srgbClr val="000000"/>
                </a:solidFill>
                <a:highlight>
                  <a:schemeClr val="lt1"/>
                </a:highlight>
              </a:rPr>
              <a:t>The partnerships will differ community to community because:</a:t>
            </a:r>
            <a:endParaRPr>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Each community and districts (LWIA, community college, etc.) are distinctly unique </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Resources vary by region</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The capacity and interests of each stakeholder</a:t>
            </a:r>
            <a:endParaRPr sz="2400">
              <a:solidFill>
                <a:srgbClr val="000000"/>
              </a:solidFill>
              <a:highlight>
                <a:schemeClr val="lt1"/>
              </a:highlight>
            </a:endParaRPr>
          </a:p>
          <a:p>
            <a:pPr marL="457200" lvl="0" indent="-381000" algn="l" rtl="0">
              <a:spcBef>
                <a:spcPts val="0"/>
              </a:spcBef>
              <a:spcAft>
                <a:spcPts val="0"/>
              </a:spcAft>
              <a:buClr>
                <a:srgbClr val="000000"/>
              </a:buClr>
              <a:buSzPts val="2400"/>
              <a:buChar char="●"/>
            </a:pPr>
            <a:r>
              <a:rPr lang="en-US">
                <a:solidFill>
                  <a:srgbClr val="000000"/>
                </a:solidFill>
                <a:highlight>
                  <a:schemeClr val="lt1"/>
                </a:highlight>
              </a:rPr>
              <a:t>The stakeholders around the table are/should be ever-evolving based on:</a:t>
            </a:r>
            <a:endParaRPr>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New programs, initiatives and funding sources (i.e. emergence of transformational clean energy, quantum projects) </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Changes in legislation </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Continuous improvement mindset</a:t>
            </a:r>
            <a:endParaRPr sz="2400">
              <a:solidFill>
                <a:srgbClr val="000000"/>
              </a:solidFill>
              <a:highlight>
                <a:schemeClr val="lt1"/>
              </a:highlight>
            </a:endParaRPr>
          </a:p>
          <a:p>
            <a:pPr marL="914400" lvl="0" indent="0" algn="l" rtl="0">
              <a:spcBef>
                <a:spcPts val="0"/>
              </a:spcBef>
              <a:spcAft>
                <a:spcPts val="0"/>
              </a:spcAft>
              <a:buNone/>
            </a:pPr>
            <a:endParaRPr sz="2800">
              <a:highlight>
                <a:schemeClr val="lt1"/>
              </a:highlight>
              <a:latin typeface="Arial"/>
              <a:ea typeface="Arial"/>
              <a:cs typeface="Arial"/>
              <a:sym typeface="Arial"/>
            </a:endParaRPr>
          </a:p>
          <a:p>
            <a:pPr marL="457200" lvl="0" indent="0" algn="l" rtl="0">
              <a:spcBef>
                <a:spcPts val="0"/>
              </a:spcBef>
              <a:spcAft>
                <a:spcPts val="0"/>
              </a:spcAft>
              <a:buNone/>
            </a:pPr>
            <a:endParaRPr sz="2300">
              <a:highlight>
                <a:schemeClr val="lt1"/>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g28af01dc7b2_1_0"/>
          <p:cNvSpPr txBox="1">
            <a:spLocks noGrp="1"/>
          </p:cNvSpPr>
          <p:nvPr>
            <p:ph type="title"/>
          </p:nvPr>
        </p:nvSpPr>
        <p:spPr>
          <a:xfrm>
            <a:off x="415600" y="4409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Definition of Apprenticeship </a:t>
            </a:r>
            <a:endParaRPr/>
          </a:p>
        </p:txBody>
      </p:sp>
      <p:sp>
        <p:nvSpPr>
          <p:cNvPr id="90" name="Google Shape;90;g28af01dc7b2_1_0"/>
          <p:cNvSpPr txBox="1">
            <a:spLocks noGrp="1"/>
          </p:cNvSpPr>
          <p:nvPr>
            <p:ph type="body" idx="1"/>
          </p:nvPr>
        </p:nvSpPr>
        <p:spPr>
          <a:xfrm>
            <a:off x="415600" y="12271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rgbClr val="000000"/>
                </a:solidFill>
                <a:highlight>
                  <a:srgbClr val="FFFFFF"/>
                </a:highlight>
              </a:rPr>
              <a:t>Apprenticeships are an industry-driven, high-quality career pathway in which employers develop and prepare their future workforce, and individuals obtain paid work experience, earn wages, and receive classroom instruction.</a:t>
            </a:r>
            <a:endParaRPr>
              <a:solidFill>
                <a:srgbClr val="000000"/>
              </a:solidFill>
              <a:highlight>
                <a:srgbClr val="FFFFFF"/>
              </a:highlight>
            </a:endParaRPr>
          </a:p>
          <a:p>
            <a:pPr marL="0" lvl="0" indent="0" algn="l" rtl="0">
              <a:spcBef>
                <a:spcPts val="0"/>
              </a:spcBef>
              <a:spcAft>
                <a:spcPts val="0"/>
              </a:spcAft>
              <a:buNone/>
            </a:pPr>
            <a:endParaRPr b="1">
              <a:solidFill>
                <a:srgbClr val="222222"/>
              </a:solidFill>
              <a:highlight>
                <a:srgbClr val="FFFFFF"/>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pic>
        <p:nvPicPr>
          <p:cNvPr id="91" name="Google Shape;91;g28af01dc7b2_1_0"/>
          <p:cNvPicPr preferRelativeResize="0"/>
          <p:nvPr/>
        </p:nvPicPr>
        <p:blipFill>
          <a:blip r:embed="rId3">
            <a:alphaModFix/>
          </a:blip>
          <a:stretch>
            <a:fillRect/>
          </a:stretch>
        </p:blipFill>
        <p:spPr>
          <a:xfrm>
            <a:off x="2566997" y="2781047"/>
            <a:ext cx="6407074" cy="3576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f860bd4c33_0_54"/>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sz="5577" b="0">
                <a:solidFill>
                  <a:srgbClr val="000000"/>
                </a:solidFill>
              </a:rPr>
              <a:t>Let's work together to build a sustainable, responsive apprenticeship system that provides opportunities for all.</a:t>
            </a:r>
            <a:endParaRPr sz="5577" b="0">
              <a:solidFill>
                <a:srgbClr val="000000"/>
              </a:solidFill>
            </a:endParaRPr>
          </a:p>
          <a:p>
            <a:pPr marL="0" lvl="0" indent="0" algn="ctr" rtl="0">
              <a:spcBef>
                <a:spcPts val="0"/>
              </a:spcBef>
              <a:spcAft>
                <a:spcPts val="0"/>
              </a:spcAft>
              <a:buNone/>
            </a:pPr>
            <a:endParaRPr/>
          </a:p>
          <a:p>
            <a:pPr marL="0" lvl="0" indent="0" algn="ctr" rtl="0">
              <a:spcBef>
                <a:spcPts val="0"/>
              </a:spcBef>
              <a:spcAft>
                <a:spcPts val="0"/>
              </a:spcAft>
              <a:buNone/>
            </a:pPr>
            <a:r>
              <a:rPr lang="en-US"/>
              <a:t>Questions? </a:t>
            </a:r>
            <a:endParaRPr/>
          </a:p>
          <a:p>
            <a:pPr marL="0" lvl="0" indent="0" algn="l" rtl="0">
              <a:spcBef>
                <a:spcPts val="0"/>
              </a:spcBef>
              <a:spcAft>
                <a:spcPts val="0"/>
              </a:spcAft>
              <a:buNone/>
            </a:pPr>
            <a:endParaRPr/>
          </a:p>
          <a:p>
            <a:pPr marL="0" lvl="0" indent="0" algn="ctr" rtl="0">
              <a:spcBef>
                <a:spcPts val="0"/>
              </a:spcBef>
              <a:spcAft>
                <a:spcPts val="0"/>
              </a:spcAft>
              <a:buNone/>
            </a:pPr>
            <a:r>
              <a:rPr lang="en-US">
                <a:solidFill>
                  <a:srgbClr val="000000"/>
                </a:solidFill>
              </a:rPr>
              <a:t>Thank you.</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f860bd4c33_0_74"/>
          <p:cNvSpPr txBox="1">
            <a:spLocks noGrp="1"/>
          </p:cNvSpPr>
          <p:nvPr>
            <p:ph type="title"/>
          </p:nvPr>
        </p:nvSpPr>
        <p:spPr>
          <a:xfrm>
            <a:off x="431133" y="618708"/>
            <a:ext cx="4992000" cy="1343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sz="4300"/>
              <a:t> Seven Hallmarks of </a:t>
            </a:r>
            <a:endParaRPr sz="4300"/>
          </a:p>
          <a:p>
            <a:pPr marL="0" lvl="0" indent="0" algn="l" rtl="0">
              <a:spcBef>
                <a:spcPts val="0"/>
              </a:spcBef>
              <a:spcAft>
                <a:spcPts val="0"/>
              </a:spcAft>
              <a:buNone/>
            </a:pPr>
            <a:r>
              <a:rPr lang="en-US" sz="4300"/>
              <a:t>Apprenticeship</a:t>
            </a:r>
            <a:endParaRPr sz="4300"/>
          </a:p>
        </p:txBody>
      </p:sp>
      <p:pic>
        <p:nvPicPr>
          <p:cNvPr id="97" name="Google Shape;97;g2f860bd4c33_0_74"/>
          <p:cNvPicPr preferRelativeResize="0"/>
          <p:nvPr/>
        </p:nvPicPr>
        <p:blipFill>
          <a:blip r:embed="rId3">
            <a:alphaModFix/>
          </a:blip>
          <a:stretch>
            <a:fillRect/>
          </a:stretch>
        </p:blipFill>
        <p:spPr>
          <a:xfrm>
            <a:off x="4464400" y="203200"/>
            <a:ext cx="6464973" cy="64516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2cf47f2a6f8_1_5"/>
          <p:cNvSpPr txBox="1">
            <a:spLocks noGrp="1"/>
          </p:cNvSpPr>
          <p:nvPr>
            <p:ph type="title"/>
          </p:nvPr>
        </p:nvSpPr>
        <p:spPr>
          <a:xfrm>
            <a:off x="415600" y="4409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Partners in Apprenticeships</a:t>
            </a:r>
            <a:endParaRPr/>
          </a:p>
        </p:txBody>
      </p:sp>
      <p:sp>
        <p:nvSpPr>
          <p:cNvPr id="103" name="Google Shape;103;g2cf47f2a6f8_1_5"/>
          <p:cNvSpPr txBox="1">
            <a:spLocks noGrp="1"/>
          </p:cNvSpPr>
          <p:nvPr>
            <p:ph type="body" idx="1"/>
          </p:nvPr>
        </p:nvSpPr>
        <p:spPr>
          <a:xfrm>
            <a:off x="644200" y="9985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r>
              <a:rPr lang="en-US" sz="2400">
                <a:solidFill>
                  <a:srgbClr val="000000"/>
                </a:solidFill>
                <a:highlight>
                  <a:schemeClr val="lt1"/>
                </a:highlight>
              </a:rPr>
              <a:t>Partners at Local, State, and Federal levels: </a:t>
            </a:r>
            <a:endParaRPr sz="2400">
              <a:solidFill>
                <a:srgbClr val="000000"/>
              </a:solidFill>
              <a:highlight>
                <a:schemeClr val="lt1"/>
              </a:highlight>
            </a:endParaRPr>
          </a:p>
          <a:p>
            <a:pPr marL="457200" lvl="0" indent="-381000" algn="l" rtl="0">
              <a:spcBef>
                <a:spcPts val="0"/>
              </a:spcBef>
              <a:spcAft>
                <a:spcPts val="0"/>
              </a:spcAft>
              <a:buClr>
                <a:srgbClr val="000000"/>
              </a:buClr>
              <a:buSzPts val="2400"/>
              <a:buChar char="●"/>
            </a:pPr>
            <a:r>
              <a:rPr lang="en-US" sz="2400">
                <a:solidFill>
                  <a:srgbClr val="000000"/>
                </a:solidFill>
              </a:rPr>
              <a:t>Apprenticeship Illinois - DCEO</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Community Colleges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Department of Labor</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Employer</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Economic Development Councils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Illinois Community College Board</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Illinois workNet Centers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Labor Organizations</a:t>
            </a:r>
            <a:endParaRPr sz="2400">
              <a:solidFill>
                <a:srgbClr val="000000"/>
              </a:solidFill>
              <a:highlight>
                <a:schemeClr val="lt1"/>
              </a:highlight>
            </a:endParaRPr>
          </a:p>
          <a:p>
            <a:pPr marL="1371600" lvl="0" indent="0" algn="l" rtl="0">
              <a:spcBef>
                <a:spcPts val="1600"/>
              </a:spcBef>
              <a:spcAft>
                <a:spcPts val="0"/>
              </a:spcAft>
              <a:buNone/>
            </a:pPr>
            <a:endParaRPr sz="2400">
              <a:highlight>
                <a:schemeClr val="lt1"/>
              </a:highlight>
            </a:endParaRPr>
          </a:p>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g2f860bd4c33_0_7"/>
          <p:cNvSpPr txBox="1">
            <a:spLocks noGrp="1"/>
          </p:cNvSpPr>
          <p:nvPr>
            <p:ph type="title"/>
          </p:nvPr>
        </p:nvSpPr>
        <p:spPr>
          <a:xfrm>
            <a:off x="153350" y="86950"/>
            <a:ext cx="3650700" cy="94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4020"/>
              <a:t>Apprenticeship Ecosystem</a:t>
            </a:r>
            <a:endParaRPr sz="4020"/>
          </a:p>
        </p:txBody>
      </p:sp>
      <p:sp>
        <p:nvSpPr>
          <p:cNvPr id="109" name="Google Shape;109;g2f860bd4c33_0_7"/>
          <p:cNvSpPr txBox="1">
            <a:spLocks noGrp="1"/>
          </p:cNvSpPr>
          <p:nvPr>
            <p:ph type="body" idx="1"/>
          </p:nvPr>
        </p:nvSpPr>
        <p:spPr>
          <a:xfrm>
            <a:off x="415600" y="12271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pic>
        <p:nvPicPr>
          <p:cNvPr id="110" name="Google Shape;110;g2f860bd4c33_0_7"/>
          <p:cNvPicPr preferRelativeResize="0"/>
          <p:nvPr/>
        </p:nvPicPr>
        <p:blipFill>
          <a:blip r:embed="rId3">
            <a:alphaModFix/>
          </a:blip>
          <a:stretch>
            <a:fillRect/>
          </a:stretch>
        </p:blipFill>
        <p:spPr>
          <a:xfrm>
            <a:off x="2999825" y="0"/>
            <a:ext cx="6192350" cy="6703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g300f9012e97_2_102"/>
          <p:cNvSpPr txBox="1">
            <a:spLocks noGrp="1"/>
          </p:cNvSpPr>
          <p:nvPr>
            <p:ph type="title"/>
          </p:nvPr>
        </p:nvSpPr>
        <p:spPr>
          <a:xfrm>
            <a:off x="415600" y="4409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The Role of Community Colleges in Apprenticeships</a:t>
            </a:r>
            <a:endParaRPr/>
          </a:p>
        </p:txBody>
      </p:sp>
      <p:sp>
        <p:nvSpPr>
          <p:cNvPr id="116" name="Google Shape;116;g300f9012e97_2_102"/>
          <p:cNvSpPr txBox="1">
            <a:spLocks noGrp="1"/>
          </p:cNvSpPr>
          <p:nvPr>
            <p:ph type="body" idx="1"/>
          </p:nvPr>
        </p:nvSpPr>
        <p:spPr>
          <a:xfrm>
            <a:off x="415600" y="12271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2300">
              <a:solidFill>
                <a:srgbClr val="000000"/>
              </a:solidFill>
              <a:highlight>
                <a:schemeClr val="lt1"/>
              </a:highlight>
            </a:endParaRPr>
          </a:p>
          <a:p>
            <a:pPr marL="914400" lvl="1" indent="-381000" algn="l" rtl="0">
              <a:spcBef>
                <a:spcPts val="0"/>
              </a:spcBef>
              <a:spcAft>
                <a:spcPts val="0"/>
              </a:spcAft>
              <a:buClr>
                <a:srgbClr val="000000"/>
              </a:buClr>
              <a:buSzPts val="2400"/>
              <a:buFont typeface="Arial"/>
              <a:buChar char="○"/>
            </a:pPr>
            <a:r>
              <a:rPr lang="en-US" sz="2400">
                <a:solidFill>
                  <a:srgbClr val="000000"/>
                </a:solidFill>
                <a:highlight>
                  <a:schemeClr val="lt1"/>
                </a:highlight>
              </a:rPr>
              <a:t>Workforce alignment with industry</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Font typeface="Arial"/>
              <a:buChar char="○"/>
            </a:pPr>
            <a:r>
              <a:rPr lang="en-US" sz="2400">
                <a:solidFill>
                  <a:srgbClr val="000000"/>
                </a:solidFill>
                <a:highlight>
                  <a:schemeClr val="lt1"/>
                </a:highlight>
              </a:rPr>
              <a:t>Affordable, flexible training</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Font typeface="Arial"/>
              <a:buChar char="○"/>
            </a:pPr>
            <a:r>
              <a:rPr lang="en-US" sz="2400">
                <a:solidFill>
                  <a:srgbClr val="000000"/>
                </a:solidFill>
                <a:highlight>
                  <a:schemeClr val="lt1"/>
                </a:highlight>
              </a:rPr>
              <a:t>Access to diverse communities</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YOUR local community college </a:t>
            </a:r>
            <a:endParaRPr sz="2400">
              <a:solidFill>
                <a:srgbClr val="000000"/>
              </a:solidFill>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fddef6852d_0_5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Key Benefits of Partnering with Community Colleges</a:t>
            </a:r>
            <a:endParaRPr/>
          </a:p>
        </p:txBody>
      </p:sp>
      <p:sp>
        <p:nvSpPr>
          <p:cNvPr id="122" name="Google Shape;122;g2fddef6852d_0_55"/>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rgbClr val="000000"/>
                </a:solidFill>
              </a:rPr>
              <a:t>Key points from the recent </a:t>
            </a:r>
            <a:r>
              <a:rPr lang="en-US" i="1">
                <a:solidFill>
                  <a:srgbClr val="000000"/>
                </a:solidFill>
              </a:rPr>
              <a:t>Apprenticeships for America</a:t>
            </a:r>
            <a:r>
              <a:rPr lang="en-US">
                <a:solidFill>
                  <a:srgbClr val="000000"/>
                </a:solidFill>
              </a:rPr>
              <a:t> report; </a:t>
            </a:r>
            <a:endParaRPr>
              <a:solidFill>
                <a:srgbClr val="000000"/>
              </a:solidFill>
            </a:endParaRPr>
          </a:p>
          <a:p>
            <a:pPr marL="457200" lvl="0" indent="-381000" algn="l" rtl="0">
              <a:spcBef>
                <a:spcPts val="1600"/>
              </a:spcBef>
              <a:spcAft>
                <a:spcPts val="0"/>
              </a:spcAft>
              <a:buClr>
                <a:srgbClr val="000000"/>
              </a:buClr>
              <a:buSzPts val="2400"/>
              <a:buChar char="●"/>
            </a:pPr>
            <a:r>
              <a:rPr lang="en-US">
                <a:solidFill>
                  <a:srgbClr val="000000"/>
                </a:solidFill>
              </a:rPr>
              <a:t>Adaptable curriculum development in collaboration with employers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Opportunities for reskilling and upskilling in your community and offer local trainings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Integration of academic credentials with apprenticeship learning</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High success rates with higher completion and employment rates compared to traditional academic pathways</a:t>
            </a:r>
            <a:endParaRPr>
              <a:solidFill>
                <a:srgbClr val="000000"/>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sz="14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7659681-3D0E-48C8-9A27-6B34011F5D89}"/>
</file>

<file path=customXml/itemProps2.xml><?xml version="1.0" encoding="utf-8"?>
<ds:datastoreItem xmlns:ds="http://schemas.openxmlformats.org/officeDocument/2006/customXml" ds:itemID="{3572C1F8-BACF-4E10-AAE7-D70DA76FB6E8}"/>
</file>

<file path=customXml/itemProps3.xml><?xml version="1.0" encoding="utf-8"?>
<ds:datastoreItem xmlns:ds="http://schemas.openxmlformats.org/officeDocument/2006/customXml" ds:itemID="{EE610B5C-5FE8-45AC-B457-57715859A30A}"/>
</file>

<file path=docProps/app.xml><?xml version="1.0" encoding="utf-8"?>
<Properties xmlns="http://schemas.openxmlformats.org/officeDocument/2006/extended-properties" xmlns:vt="http://schemas.openxmlformats.org/officeDocument/2006/docPropsVTypes">
  <TotalTime>1</TotalTime>
  <Words>3988</Words>
  <Application>Microsoft Office PowerPoint</Application>
  <PresentationFormat>Widescreen</PresentationFormat>
  <Paragraphs>360</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Roboto</vt:lpstr>
      <vt:lpstr>Ovo</vt:lpstr>
      <vt:lpstr>Montserrat</vt:lpstr>
      <vt:lpstr>Open Sans</vt:lpstr>
      <vt:lpstr>PT Sans Narrow</vt:lpstr>
      <vt:lpstr>Arial</vt:lpstr>
      <vt:lpstr>Century Gothic</vt:lpstr>
      <vt:lpstr>Calibri</vt:lpstr>
      <vt:lpstr>Tropic</vt:lpstr>
      <vt:lpstr>Working with High Impact Intermediaries  and Community Colleges</vt:lpstr>
      <vt:lpstr>Introductions &amp; Overview </vt:lpstr>
      <vt:lpstr>Introduction to Apprenticeship</vt:lpstr>
      <vt:lpstr>Definition of Apprenticeship </vt:lpstr>
      <vt:lpstr> Seven Hallmarks of  Apprenticeship</vt:lpstr>
      <vt:lpstr>Partners in Apprenticeships</vt:lpstr>
      <vt:lpstr>Apprenticeship Ecosystem</vt:lpstr>
      <vt:lpstr>The Role of Community Colleges in Apprenticeships</vt:lpstr>
      <vt:lpstr>Key Benefits of Partnering with Community Colleges</vt:lpstr>
      <vt:lpstr>Case Study: Successful Collaboration </vt:lpstr>
      <vt:lpstr>Role of High-Impact Intermediaries</vt:lpstr>
      <vt:lpstr>What is an Intermediary…</vt:lpstr>
      <vt:lpstr>…and what do they do?</vt:lpstr>
      <vt:lpstr>Collaboration for Successful Apprenticeships</vt:lpstr>
      <vt:lpstr>Collaboration for Successful Apprenticeships (cont.)</vt:lpstr>
      <vt:lpstr>Responsibilities of Intermediaries</vt:lpstr>
      <vt:lpstr>Community Colleges</vt:lpstr>
      <vt:lpstr>Related Technical Instruction/Training</vt:lpstr>
      <vt:lpstr>PowerPoint Presentation</vt:lpstr>
      <vt:lpstr>Community College Wrap-Around Supports </vt:lpstr>
      <vt:lpstr>Olivia</vt:lpstr>
      <vt:lpstr>Accessibility to a Broad Demographic</vt:lpstr>
      <vt:lpstr>Industry-Aligned Training and Curriculum</vt:lpstr>
      <vt:lpstr>Flexibility and Accessibility of Programs</vt:lpstr>
      <vt:lpstr>Connection to Local Workforce Development Initiatives</vt:lpstr>
      <vt:lpstr>Work-Based Learning Continuum </vt:lpstr>
      <vt:lpstr>Career Pathways for Apprentices</vt:lpstr>
      <vt:lpstr>PowerPoint Presentation</vt:lpstr>
      <vt:lpstr>Pathways to Further Education</vt:lpstr>
      <vt:lpstr>Christian</vt:lpstr>
      <vt:lpstr>High Success &amp; Retention Rates of Apprenticeship Programs</vt:lpstr>
      <vt:lpstr>Funding and Grants Opportunities</vt:lpstr>
      <vt:lpstr>Innovative Strategies  and Best Practices</vt:lpstr>
      <vt:lpstr>Leveraging Unique Opportunities</vt:lpstr>
      <vt:lpstr>Leveraging Unique Opportunities (cont.)</vt:lpstr>
      <vt:lpstr>Navigating Challenges: Addressing Barriers in Apprenticeship Intermediary Partnerships </vt:lpstr>
      <vt:lpstr>Collaborating for Long-Term Apprenticeship Success</vt:lpstr>
      <vt:lpstr>Future Alignment</vt:lpstr>
      <vt:lpstr>Strategic Alliances</vt:lpstr>
      <vt:lpstr>Let's work together to build a sustainable, responsive apprenticeship system that provides opportunities for all.  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High-Impact Intermediaries &amp; Community Colleges Webinar</dc:title>
  <dc:creator>Nelson, Lavon</dc:creator>
  <cp:lastModifiedBy>Heinisch, Kimberly D</cp:lastModifiedBy>
  <cp:revision>2</cp:revision>
  <dcterms:created xsi:type="dcterms:W3CDTF">2023-12-05T20:07:56Z</dcterms:created>
  <dcterms:modified xsi:type="dcterms:W3CDTF">2024-10-25T21:05:58Z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