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34"/>
  </p:notesMasterIdLst>
  <p:handoutMasterIdLst>
    <p:handoutMasterId r:id="rId35"/>
  </p:handoutMasterIdLst>
  <p:sldIdLst>
    <p:sldId id="261" r:id="rId5"/>
    <p:sldId id="512" r:id="rId6"/>
    <p:sldId id="533" r:id="rId7"/>
    <p:sldId id="532" r:id="rId8"/>
    <p:sldId id="507" r:id="rId9"/>
    <p:sldId id="538" r:id="rId10"/>
    <p:sldId id="494" r:id="rId11"/>
    <p:sldId id="513" r:id="rId12"/>
    <p:sldId id="514" r:id="rId13"/>
    <p:sldId id="517" r:id="rId14"/>
    <p:sldId id="516" r:id="rId15"/>
    <p:sldId id="540" r:id="rId16"/>
    <p:sldId id="542" r:id="rId17"/>
    <p:sldId id="519" r:id="rId18"/>
    <p:sldId id="544" r:id="rId19"/>
    <p:sldId id="543" r:id="rId20"/>
    <p:sldId id="541" r:id="rId21"/>
    <p:sldId id="545" r:id="rId22"/>
    <p:sldId id="546" r:id="rId23"/>
    <p:sldId id="539" r:id="rId24"/>
    <p:sldId id="526" r:id="rId25"/>
    <p:sldId id="547" r:id="rId26"/>
    <p:sldId id="528" r:id="rId27"/>
    <p:sldId id="529" r:id="rId28"/>
    <p:sldId id="527" r:id="rId29"/>
    <p:sldId id="530" r:id="rId30"/>
    <p:sldId id="536" r:id="rId31"/>
    <p:sldId id="511" r:id="rId32"/>
    <p:sldId id="537" r:id="rId33"/>
  </p:sldIdLst>
  <p:sldSz cx="9144000" cy="6858000" type="screen4x3"/>
  <p:notesSz cx="7023100" cy="9309100"/>
  <p:custDataLst>
    <p:tags r:id="rId36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6C8"/>
    <a:srgbClr val="4D4D4D"/>
    <a:srgbClr val="D14C27"/>
    <a:srgbClr val="F6F8FA"/>
    <a:srgbClr val="303745"/>
    <a:srgbClr val="F58025"/>
    <a:srgbClr val="1C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379" autoAdjust="0"/>
  </p:normalViewPr>
  <p:slideViewPr>
    <p:cSldViewPr snapToGrid="0">
      <p:cViewPr varScale="1">
        <p:scale>
          <a:sx n="112" d="100"/>
          <a:sy n="112" d="100"/>
        </p:scale>
        <p:origin x="16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5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6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0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8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19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96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44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81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89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1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3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4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5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9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5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1376751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FBBF2A-C7ED-554B-A375-F7CE80CB34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83DAD1-B635-5549-8693-FBB2806595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99035" y="261172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988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1683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8" y="1401776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12789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9041" y="1446424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8564" y="1957437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6519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5214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56573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90" y="1445750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313" y="1956763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D9400-FAE6-E747-88CE-CBDBB84503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"/>
            <a:ext cx="9144000" cy="1092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CAFE60-D00A-4AA8-B1DE-6BF598A517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2" y="277038"/>
            <a:ext cx="1582632" cy="899813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673" r:id="rId3"/>
    <p:sldLayoutId id="2147483690" r:id="rId4"/>
    <p:sldLayoutId id="2147483691" r:id="rId5"/>
    <p:sldLayoutId id="2147483688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arnold@ccrpc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tjohns@ilstu.edu" TargetMode="External"/><Relationship Id="rId4" Type="http://schemas.openxmlformats.org/officeDocument/2006/relationships/hyperlink" Target="mailto:jfoil@niu.ed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67428FB-72DF-A44E-9063-A722D278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60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12048" y="2992834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41AC5E-DDCB-DD4F-BC81-E1385780537E}"/>
              </a:ext>
            </a:extLst>
          </p:cNvPr>
          <p:cNvSpPr txBox="1"/>
          <p:nvPr/>
        </p:nvSpPr>
        <p:spPr>
          <a:xfrm>
            <a:off x="262890" y="1128606"/>
            <a:ext cx="8618220" cy="85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Engaging IBST Partners</a:t>
            </a:r>
          </a:p>
          <a:p>
            <a:pPr algn="ctr">
              <a:lnSpc>
                <a:spcPts val="3467"/>
              </a:lnSpc>
            </a:pPr>
            <a:r>
              <a:rPr lang="en-US" sz="2000" b="1" cap="all" spc="54" dirty="0">
                <a:solidFill>
                  <a:schemeClr val="accent1"/>
                </a:solidFill>
                <a:latin typeface="Futura Std Heavy" panose="020B0502020204020303" pitchFamily="34" charset="77"/>
              </a:rPr>
              <a:t>August 2024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8B0CB6-22BE-4074-BEB1-559449EC4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80" y="2125639"/>
            <a:ext cx="5131039" cy="291728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AF5CA38-B7A6-4AEC-A65D-BA7A7858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89" y="5514451"/>
            <a:ext cx="2184643" cy="6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E57C7-AFBC-F142-DBF6-7BE6E93206D1}"/>
              </a:ext>
            </a:extLst>
          </p:cNvPr>
          <p:cNvSpPr txBox="1"/>
          <p:nvPr/>
        </p:nvSpPr>
        <p:spPr>
          <a:xfrm>
            <a:off x="295668" y="5453770"/>
            <a:ext cx="5386675" cy="1290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7"/>
              </a:lnSpc>
            </a:pPr>
            <a:r>
              <a:rPr lang="en-US" sz="2000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Dr. Justin arnold</a:t>
            </a:r>
          </a:p>
          <a:p>
            <a:pPr>
              <a:lnSpc>
                <a:spcPts val="3467"/>
              </a:lnSpc>
            </a:pPr>
            <a:r>
              <a:rPr lang="en-US" sz="2000" b="1" cap="all" spc="54" dirty="0">
                <a:solidFill>
                  <a:schemeClr val="bg1"/>
                </a:solidFill>
                <a:latin typeface="Futura Std Heavy" panose="020B0502020204020303" pitchFamily="34" charset="77"/>
              </a:rPr>
              <a:t>East central Illinois workforce 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Illinois Workforce Board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Policymaking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</a:rPr>
              <a:t>“Through structured committees and task forces, IWIB representatives from private/public partner programs offer policy recommendations to strengthen Illinois' workforce system. All policies developed or commented upon include input from partners and the general public.”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i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Framework for Integrated Business Services</a:t>
            </a:r>
            <a:endParaRPr lang="en-US" b="1" i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</a:rPr>
              <a:t>15-page document approved in 2017 that highlights how local areas can form and support local business services teams (Lee Reese)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4936053"/>
      </p:ext>
    </p:extLst>
  </p:cSld>
  <p:clrMapOvr>
    <a:masterClrMapping/>
  </p:clrMapOvr>
  <p:transition spd="slow" advClick="0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Apprenticeship Illinois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Local Workforce Areas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Invest in apprenticeship expansion through local areas by leveraging the existing infrastructure and plans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Apprenticeship Specialist 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A subject-matter expert who would provide technical assistance and connect the local area to broader initiatives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Integrated Busines</a:t>
            </a:r>
            <a:r>
              <a:rPr lang="en-US" b="1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 Services Teams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</a:rPr>
              <a:t>An intentional attempt to integrate business services at the local level to better serve business customers 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2438057"/>
      </p:ext>
    </p:extLst>
  </p:cSld>
  <p:clrMapOvr>
    <a:masterClrMapping/>
  </p:clrMapOvr>
  <p:transition spd="slow"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DBA76-0A4B-9EF2-E3E7-33CA10A0D1D8}"/>
              </a:ext>
            </a:extLst>
          </p:cNvPr>
          <p:cNvSpPr txBox="1">
            <a:spLocks/>
          </p:cNvSpPr>
          <p:nvPr/>
        </p:nvSpPr>
        <p:spPr>
          <a:xfrm>
            <a:off x="0" y="2917987"/>
            <a:ext cx="9144000" cy="511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Learning Objective 2: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</a:rPr>
              <a:t>Facilitating Planned Change</a:t>
            </a:r>
          </a:p>
        </p:txBody>
      </p:sp>
    </p:spTree>
    <p:extLst>
      <p:ext uri="{BB962C8B-B14F-4D97-AF65-F5344CB8AC3E}">
        <p14:creationId xmlns:p14="http://schemas.microsoft.com/office/powerpoint/2010/main" val="11351313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Investing in Relationships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Illinois Bootcamp 2023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Attended Apprenticeship Illinois Bootcamp with partners. Offered to pay for hotel, milage, food.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Monthly Meetings – “Planning Committee” 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Set monthly meetings with the team.</a:t>
            </a:r>
            <a:endParaRPr lang="en-US" dirty="0">
              <a:latin typeface="Futura Std Book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Had a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n agenda.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Invited others.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 the site to visit other partners.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Followe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d-up with summary emails.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7279222"/>
      </p:ext>
    </p:extLst>
  </p:cSld>
  <p:clrMapOvr>
    <a:masterClrMapping/>
  </p:clrMapOvr>
  <p:transition spd="slow" advClick="0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1026" name="Picture 2" descr="Leading Change in Hardcover by John P. Kotter">
            <a:extLst>
              <a:ext uri="{FF2B5EF4-FFF2-40B4-BE49-F238E27FC236}">
                <a16:creationId xmlns:a16="http://schemas.microsoft.com/office/drawing/2014/main" id="{ABC8C219-A4B5-E56B-AFBC-2CB4ACA0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96" y="1722821"/>
            <a:ext cx="3127608" cy="47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63793"/>
      </p:ext>
    </p:extLst>
  </p:cSld>
  <p:clrMapOvr>
    <a:masterClrMapping/>
  </p:clrMapOvr>
  <p:transition spd="slow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2052" name="Picture 4" descr="Practical application of Kotter's change model">
            <a:extLst>
              <a:ext uri="{FF2B5EF4-FFF2-40B4-BE49-F238E27FC236}">
                <a16:creationId xmlns:a16="http://schemas.microsoft.com/office/drawing/2014/main" id="{9D35B480-6806-55FB-6CDA-534A1A84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018950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10925"/>
      </p:ext>
    </p:extLst>
  </p:cSld>
  <p:clrMapOvr>
    <a:masterClrMapping/>
  </p:clrMapOvr>
  <p:transition spd="slow" advClick="0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Create Urgency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Want people to feel like what they are doing is important and they aren’t wasting their time.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Form a Powerful Coalition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Can’t do it on your own. Need people who are excited, support, and bring others. </a:t>
            </a: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3903542"/>
      </p:ext>
    </p:extLst>
  </p:cSld>
  <p:clrMapOvr>
    <a:masterClrMapping/>
  </p:clrMapOvr>
  <p:transition spd="slow" advClick="0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Create a Vision for Change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Reviewed the State of Illinois’ Framework for IBST and thought about foundational elements and structural components.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Communicate the Vision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The foundational elements and structural components were our vision. Talked through them. Listened. Adjusted.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9566676"/>
      </p:ext>
    </p:extLst>
  </p:cSld>
  <p:clrMapOvr>
    <a:masterClrMapping/>
  </p:clrMapOvr>
  <p:transition spd="slow" advClick="0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Empower Action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Helping people at the table know they are contributing and can make decisions.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Had a team member present on “leading from the ground up.”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Create Quick Wins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Where we are now with a soft-launch: business visit form, quality referrals, shared visits, public events / promotion.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5857840"/>
      </p:ext>
    </p:extLst>
  </p:cSld>
  <p:clrMapOvr>
    <a:masterClrMapping/>
  </p:clrMapOvr>
  <p:transition spd="slow" advClick="0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Build on the Change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Easy to lose momentum if it gets too difficult and there are no wins.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Here is where people who have been silent or privately not buy-in will begin to share their concerns.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Make it Stick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Making change part of our regular work and normal environment.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This is difficult and requires ease o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f implementation, thinking about thinking, and the formation of new habits.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3688484"/>
      </p:ext>
    </p:extLst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86118963-319D-7B1C-4589-DE0E9BF0C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7" y="1909917"/>
            <a:ext cx="2743200" cy="3429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3F34421-3F15-3CDE-D580-F82084D19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97" y="3429000"/>
            <a:ext cx="3814357" cy="204136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1899F8-C66B-9AE7-BBA3-F3B9FFE089CF}"/>
              </a:ext>
            </a:extLst>
          </p:cNvPr>
          <p:cNvSpPr txBox="1">
            <a:spLocks/>
          </p:cNvSpPr>
          <p:nvPr/>
        </p:nvSpPr>
        <p:spPr>
          <a:xfrm>
            <a:off x="4033684" y="2856737"/>
            <a:ext cx="4958139" cy="436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Dr. Justin Arnold, Executive Director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14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DBA76-0A4B-9EF2-E3E7-33CA10A0D1D8}"/>
              </a:ext>
            </a:extLst>
          </p:cNvPr>
          <p:cNvSpPr txBox="1">
            <a:spLocks/>
          </p:cNvSpPr>
          <p:nvPr/>
        </p:nvSpPr>
        <p:spPr>
          <a:xfrm>
            <a:off x="0" y="2917987"/>
            <a:ext cx="9144000" cy="511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Learning Objective 3: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</a:rPr>
              <a:t>Launching a Local Brand</a:t>
            </a:r>
          </a:p>
        </p:txBody>
      </p:sp>
    </p:spTree>
    <p:extLst>
      <p:ext uri="{BB962C8B-B14F-4D97-AF65-F5344CB8AC3E}">
        <p14:creationId xmlns:p14="http://schemas.microsoft.com/office/powerpoint/2010/main" val="345885326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Launching a local brand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858107A-D361-6B05-9FB1-A3947D747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" y="1715506"/>
            <a:ext cx="7868873" cy="42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3789"/>
      </p:ext>
    </p:extLst>
  </p:cSld>
  <p:clrMapOvr>
    <a:masterClrMapping/>
  </p:clrMapOvr>
  <p:transition spd="slow" advClick="0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Launching a local brand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Becoming a Member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Who? 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Workforce development, education, and economic development entities that provide services to businesses in our economic development region.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Why?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To network with partners and make it easier to provide services to businesses and sectors.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9344031"/>
      </p:ext>
    </p:extLst>
  </p:cSld>
  <p:clrMapOvr>
    <a:masterClrMapping/>
  </p:clrMapOvr>
  <p:transition spd="slow" advClick="0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Launching a local brand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Expectations 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Buy-in 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Structural components, foundational elements, and shared commitments of the planning committee.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New Member Orientation + Team Charter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Created an orientation so that new members could quickly get up to speed and on the same page.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Created a “team charter” that outlined our 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vision, mission, goals, and structure.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9366636"/>
      </p:ext>
    </p:extLst>
  </p:cSld>
  <p:clrMapOvr>
    <a:masterClrMapping/>
  </p:clrMapOvr>
  <p:transition spd="slow" advClick="0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Launching a local brand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Referrals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Individuals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We already make referrals of job seekers across entities. That referral system has a place for notes and a dashboard to monitor status and response times.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Businesses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We are using the same referral system and adding a section for “business services.” We are teaching new partners how to use it.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5361043"/>
      </p:ext>
    </p:extLst>
  </p:cSld>
  <p:clrMapOvr>
    <a:masterClrMapping/>
  </p:clrMapOvr>
  <p:transition spd="slow" advClick="0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Launching a local brand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Confidentiality 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Employer Information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Addressing concerns about the privacy expectations and needs of employers.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Sharing Information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Agreeing to not speak publicly about employers with friends, family, or on social media.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Creating a waiver for employers to review and sign when we want to promote successful projects.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0382362"/>
      </p:ext>
    </p:extLst>
  </p:cSld>
  <p:clrMapOvr>
    <a:masterClrMapping/>
  </p:clrMapOvr>
  <p:transition spd="slow" advClick="0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Launching a local brand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Annual Elections 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Chair and Vice Chair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Having a chair and vice chair take responsibility for meetings and the team so it isn’t on one person.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Chair Duties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Meeting planning, agenda creation, meeting facilitation, follow-up, addressing group concerns, orientation.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Soft Launch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July – October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Figuring out without a lot of pressure.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571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latin typeface="Futura Std Book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8114287"/>
      </p:ext>
    </p:extLst>
  </p:cSld>
  <p:clrMapOvr>
    <a:masterClrMapping/>
  </p:clrMapOvr>
  <p:transition spd="slow" advClick="0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208" y="936592"/>
            <a:ext cx="6742712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Learning Objectives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08" y="2070625"/>
            <a:ext cx="8154028" cy="4141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Building a shared framework </a:t>
            </a:r>
          </a:p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Facilitating planned change </a:t>
            </a:r>
          </a:p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Launching a local brand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93509"/>
      </p:ext>
    </p:extLst>
  </p:cSld>
  <p:clrMapOvr>
    <a:masterClrMapping/>
  </p:clrMapOvr>
  <p:transition spd="slow" advClick="0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853" y="1363732"/>
            <a:ext cx="7953374" cy="63778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+mn-cs"/>
              </a:rPr>
              <a:t>Contact us:</a:t>
            </a:r>
          </a:p>
          <a:p>
            <a:pPr algn="ctr"/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F42CEB-8F96-E0E2-6B50-F61B987F4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853" y="2702560"/>
            <a:ext cx="8610294" cy="3749040"/>
          </a:xfrm>
        </p:spPr>
        <p:txBody>
          <a:bodyPr>
            <a:no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Dr. Justin Arnold 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3"/>
              </a:rPr>
              <a:t>jarnold@ccrpc.org</a:t>
            </a:r>
            <a:endParaRPr lang="en-US" kern="100" dirty="0">
              <a:solidFill>
                <a:srgbClr val="000000"/>
              </a:solidFill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Jennifer Foil 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4"/>
              </a:rPr>
              <a:t>jfoil</a:t>
            </a:r>
            <a:r>
              <a:rPr lang="en-US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4"/>
              </a:rPr>
              <a:t>@niu.edu</a:t>
            </a:r>
            <a:endParaRPr lang="en-US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Jordan Johnson 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5"/>
              </a:rPr>
              <a:t>jtjohns@ilstu.edu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4325917"/>
      </p:ext>
    </p:extLst>
  </p:cSld>
  <p:clrMapOvr>
    <a:masterClrMapping/>
  </p:clrMapOvr>
  <p:transition spd="slow" advClick="0" advTm="3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3110106"/>
            <a:ext cx="7953374" cy="63778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+mn-cs"/>
              </a:rPr>
              <a:t>Questions?</a:t>
            </a:r>
          </a:p>
          <a:p>
            <a:pPr algn="ctr"/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32133"/>
      </p:ext>
    </p:extLst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FFFDB-417F-0D6A-687C-F6359EEDE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39" b="19039"/>
          <a:stretch/>
        </p:blipFill>
        <p:spPr>
          <a:xfrm>
            <a:off x="6642501" y="3225752"/>
            <a:ext cx="2164658" cy="104488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475E41-92DA-5410-32D4-98F566655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4" b="24312"/>
          <a:stretch/>
        </p:blipFill>
        <p:spPr>
          <a:xfrm>
            <a:off x="449296" y="4328489"/>
            <a:ext cx="1926275" cy="95396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07A8333-683C-AE99-A79F-CB737F4BC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47" y="4562923"/>
            <a:ext cx="3116288" cy="104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C180C-E8ED-04E1-1551-09AF4B997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801" y="3316643"/>
            <a:ext cx="2841711" cy="1187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527C8-4AF7-7FDA-675D-F804FE63D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596" y="5730714"/>
            <a:ext cx="3230432" cy="112728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1234D80-C241-75B9-84FA-DAC1CC417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0" y="5475760"/>
            <a:ext cx="1799952" cy="134996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E37D39B-D1EC-7D05-7505-BA485A7DFB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r="18189"/>
          <a:stretch/>
        </p:blipFill>
        <p:spPr>
          <a:xfrm>
            <a:off x="6452130" y="5847196"/>
            <a:ext cx="2550017" cy="8943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73670-13D5-66CB-1BBE-3E1CBEA96551}"/>
              </a:ext>
            </a:extLst>
          </p:cNvPr>
          <p:cNvGrpSpPr/>
          <p:nvPr/>
        </p:nvGrpSpPr>
        <p:grpSpPr>
          <a:xfrm>
            <a:off x="6889387" y="4510835"/>
            <a:ext cx="1762329" cy="1203154"/>
            <a:chOff x="6904058" y="4402022"/>
            <a:chExt cx="1762329" cy="1203154"/>
          </a:xfrm>
        </p:grpSpPr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410AEAD7-7AA8-72E3-8AF6-857CAEA7A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0" t="21751" r="15073" b="48155"/>
            <a:stretch/>
          </p:blipFill>
          <p:spPr>
            <a:xfrm>
              <a:off x="6926790" y="4402022"/>
              <a:ext cx="1739597" cy="744418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5EE752D4-580B-D9AB-4FDC-D443164AA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0" t="57592" r="15073" b="23468"/>
            <a:stretch/>
          </p:blipFill>
          <p:spPr>
            <a:xfrm>
              <a:off x="6904058" y="5136674"/>
              <a:ext cx="1739597" cy="4685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2034708-3EC0-D4CE-9B69-1A209176C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297" y="1984738"/>
            <a:ext cx="2632078" cy="997876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4C9E1A8-5EE5-4873-59BB-063AB13B91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2943971"/>
            <a:ext cx="2254457" cy="1207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AE587E-47A6-5316-D621-DFA1CF8F8F4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8083" b="37124"/>
          <a:stretch/>
        </p:blipFill>
        <p:spPr>
          <a:xfrm>
            <a:off x="6425909" y="2154116"/>
            <a:ext cx="2381250" cy="828498"/>
          </a:xfrm>
          <a:prstGeom prst="rect">
            <a:avLst/>
          </a:prstGeom>
        </p:spPr>
      </p:pic>
      <p:pic>
        <p:nvPicPr>
          <p:cNvPr id="17" name="Picture 16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2299F50A-5C39-028E-69F2-535C9B2BF5A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84" y="2243702"/>
            <a:ext cx="2405516" cy="89290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E2300CD-777C-541F-EB34-D1744B3BDA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30" y="444664"/>
            <a:ext cx="2728452" cy="14597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D10311-7202-BCCA-A1A3-51D8C28F9A1C}"/>
              </a:ext>
            </a:extLst>
          </p:cNvPr>
          <p:cNvCxnSpPr/>
          <p:nvPr/>
        </p:nvCxnSpPr>
        <p:spPr>
          <a:xfrm>
            <a:off x="1412433" y="1964459"/>
            <a:ext cx="65720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4962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267E5167-F40B-0DC4-22B7-1ECA51B20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/>
          <a:stretch/>
        </p:blipFill>
        <p:spPr>
          <a:xfrm>
            <a:off x="737419" y="2349176"/>
            <a:ext cx="3261851" cy="2007128"/>
          </a:xfrm>
          <a:prstGeom prst="rect">
            <a:avLst/>
          </a:prstGeom>
        </p:spPr>
      </p:pic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3CA1A6AF-F497-8A2F-60A7-77E7EA3FF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74" y="2349176"/>
            <a:ext cx="3261851" cy="200712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A5324E-FCED-212D-0131-AE81CBB8F4F5}"/>
              </a:ext>
            </a:extLst>
          </p:cNvPr>
          <p:cNvSpPr txBox="1">
            <a:spLocks/>
          </p:cNvSpPr>
          <p:nvPr/>
        </p:nvSpPr>
        <p:spPr>
          <a:xfrm>
            <a:off x="737419" y="4447103"/>
            <a:ext cx="3261851" cy="926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6000"/>
              </a:lnSpc>
              <a:spcAft>
                <a:spcPts val="18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Apprenticeship Illinois Bootcamp (August 2023)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64862A-A4AA-DAF0-858F-237F48791102}"/>
              </a:ext>
            </a:extLst>
          </p:cNvPr>
          <p:cNvSpPr txBox="1">
            <a:spLocks/>
          </p:cNvSpPr>
          <p:nvPr/>
        </p:nvSpPr>
        <p:spPr>
          <a:xfrm>
            <a:off x="5227074" y="4447104"/>
            <a:ext cx="3261851" cy="926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6000"/>
              </a:lnSpc>
              <a:spcAft>
                <a:spcPts val="18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East Central Illinois Business Team (June 2024)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D5A22B-3752-9774-512C-06EADEE75B8D}"/>
              </a:ext>
            </a:extLst>
          </p:cNvPr>
          <p:cNvSpPr/>
          <p:nvPr/>
        </p:nvSpPr>
        <p:spPr>
          <a:xfrm>
            <a:off x="4112954" y="3200400"/>
            <a:ext cx="1000435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380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208" y="936592"/>
            <a:ext cx="6742712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Learning Objectives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08" y="2070625"/>
            <a:ext cx="8154028" cy="4141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Using a shared framework </a:t>
            </a:r>
          </a:p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Facilitating planned change </a:t>
            </a:r>
          </a:p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Launching a local brand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8020"/>
      </p:ext>
    </p:extLst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DBA76-0A4B-9EF2-E3E7-33CA10A0D1D8}"/>
              </a:ext>
            </a:extLst>
          </p:cNvPr>
          <p:cNvSpPr txBox="1">
            <a:spLocks/>
          </p:cNvSpPr>
          <p:nvPr/>
        </p:nvSpPr>
        <p:spPr>
          <a:xfrm>
            <a:off x="0" y="2917987"/>
            <a:ext cx="9144000" cy="511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Learning Objective 1: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</a:rPr>
              <a:t>Using a Shared Framework</a:t>
            </a:r>
          </a:p>
        </p:txBody>
      </p:sp>
    </p:spTree>
    <p:extLst>
      <p:ext uri="{BB962C8B-B14F-4D97-AF65-F5344CB8AC3E}">
        <p14:creationId xmlns:p14="http://schemas.microsoft.com/office/powerpoint/2010/main" val="369534666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Different Perspectives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Geography</a:t>
            </a:r>
            <a:endParaRPr lang="en-US" sz="2000" b="1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Places and built environments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Buildings, neighborhoods, cities, counties, districts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Organization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Different types of organizations with different missions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Different organizational structures and decision-making authority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2509262"/>
      </p:ext>
    </p:extLst>
  </p:cSld>
  <p:clrMapOvr>
    <a:masterClrMapping/>
  </p:clrMapOvr>
  <p:transition spd="slow" advClick="0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Reference Points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Daily Lives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Differences in how we deliver services to employers and how we think about interacting with other entities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Not everyone 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is used to thinking about a regional ecology and systems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Public Opinion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Knowing about the hot button issues and popular topics but not sure about how to do the work or what the work is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6882436"/>
      </p:ext>
    </p:extLst>
  </p:cSld>
  <p:clrMapOvr>
    <a:masterClrMapping/>
  </p:clrMapOvr>
  <p:transition spd="slow" advClick="0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Illinois Unified Plan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Core Partners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Workforce development, adult education and family literacy, employment servic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es, and vocational rehab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Other Partners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Career and technical education, human services, education, economic development, business-serving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State Goals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Example of excellence in its approach to collaboration and customer service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6326442"/>
      </p:ext>
    </p:extLst>
  </p:cSld>
  <p:clrMapOvr>
    <a:masterClrMapping/>
  </p:clrMapOvr>
  <p:transition spd="slow" advClick="0" advTm="3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DESIGN_ID_OFFICE THEME" val="IU67DOd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9"/>
      </a:dk2>
      <a:lt2>
        <a:srgbClr val="E7E6E6"/>
      </a:lt2>
      <a:accent1>
        <a:srgbClr val="AA182C"/>
      </a:accent1>
      <a:accent2>
        <a:srgbClr val="ED7D31"/>
      </a:accent2>
      <a:accent3>
        <a:srgbClr val="638C1C"/>
      </a:accent3>
      <a:accent4>
        <a:srgbClr val="002069"/>
      </a:accent4>
      <a:accent5>
        <a:srgbClr val="AA182C"/>
      </a:accent5>
      <a:accent6>
        <a:srgbClr val="4D4D4D"/>
      </a:accent6>
      <a:hlink>
        <a:srgbClr val="002069"/>
      </a:hlink>
      <a:folHlink>
        <a:srgbClr val="638C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BACA928-218C-44AE-BC5C-3F4ECE70E57B}"/>
</file>

<file path=customXml/itemProps2.xml><?xml version="1.0" encoding="utf-8"?>
<ds:datastoreItem xmlns:ds="http://schemas.openxmlformats.org/officeDocument/2006/customXml" ds:itemID="{698D89FA-669B-4E64-A40E-678F664AB2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EBEFB-7CA0-4671-A34E-E94BB163294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c5f7d24-dc7c-45cd-a254-66c71c085d44"/>
    <ds:schemaRef ds:uri="ee920ac9-5fc6-4484-ac21-fc1bd4a2d57a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30772</TotalTime>
  <Words>1033</Words>
  <Application>Microsoft Office PowerPoint</Application>
  <PresentationFormat>On-screen Show (4:3)</PresentationFormat>
  <Paragraphs>202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Courier New</vt:lpstr>
      <vt:lpstr>Futura Std Book</vt:lpstr>
      <vt:lpstr>Futura Std Heavy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 IBST Partners Webinar</dc:title>
  <dc:creator>Jafar</dc:creator>
  <cp:lastModifiedBy>Heinisch, Kimberly D</cp:lastModifiedBy>
  <cp:revision>119</cp:revision>
  <cp:lastPrinted>2023-08-07T18:29:20Z</cp:lastPrinted>
  <dcterms:created xsi:type="dcterms:W3CDTF">2015-05-25T12:45:08Z</dcterms:created>
  <dcterms:modified xsi:type="dcterms:W3CDTF">2024-08-14T16:49:24Z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ArticulateGUID">
    <vt:lpwstr>86292B1C-1FD6-4DDE-9B5A-A5AFF6FE6818</vt:lpwstr>
  </property>
  <property fmtid="{D5CDD505-2E9C-101B-9397-08002B2CF9AE}" pid="4" name="ArticulatePath">
    <vt:lpwstr>IWN-20_IWIB-BEC_Presentation-A</vt:lpwstr>
  </property>
</Properties>
</file>