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20"/>
  </p:notesMasterIdLst>
  <p:handoutMasterIdLst>
    <p:handoutMasterId r:id="rId21"/>
  </p:handoutMasterIdLst>
  <p:sldIdLst>
    <p:sldId id="261" r:id="rId5"/>
    <p:sldId id="455" r:id="rId6"/>
    <p:sldId id="312" r:id="rId7"/>
    <p:sldId id="418" r:id="rId8"/>
    <p:sldId id="456" r:id="rId9"/>
    <p:sldId id="457" r:id="rId10"/>
    <p:sldId id="459" r:id="rId11"/>
    <p:sldId id="458" r:id="rId12"/>
    <p:sldId id="461" r:id="rId13"/>
    <p:sldId id="468" r:id="rId14"/>
    <p:sldId id="462" r:id="rId15"/>
    <p:sldId id="463" r:id="rId16"/>
    <p:sldId id="464" r:id="rId17"/>
    <p:sldId id="467" r:id="rId18"/>
    <p:sldId id="438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D14C27"/>
    <a:srgbClr val="F6F8FA"/>
    <a:srgbClr val="303745"/>
    <a:srgbClr val="F58025"/>
    <a:srgbClr val="1C498B"/>
    <a:srgbClr val="C5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68" autoAdjust="0"/>
  </p:normalViewPr>
  <p:slideViewPr>
    <p:cSldViewPr snapToGrid="0">
      <p:cViewPr varScale="1">
        <p:scale>
          <a:sx n="59" d="100"/>
          <a:sy n="59" d="100"/>
        </p:scale>
        <p:origin x="18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83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58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34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answer common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A621D-C394-4D93-983A-B2658AB4819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6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32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01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5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52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3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1053" y="6222015"/>
            <a:ext cx="4598068" cy="2276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ea typeface="Segoe UI Symbol" panose="020B0502040204020203" pitchFamily="34" charset="0"/>
              </a:rPr>
              <a:t>July 2021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104231" y="1073695"/>
            <a:ext cx="8618220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Apprenticeship Illinois</a:t>
            </a:r>
          </a:p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Bootcamp</a:t>
            </a:r>
            <a:endParaRPr lang="en-US" sz="3467" b="1" cap="all" spc="54" dirty="0">
              <a:solidFill>
                <a:schemeClr val="accent1"/>
              </a:solidFill>
              <a:latin typeface="Futura Std Heavy" panose="020B0502020204020303" pitchFamily="34" charset="77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94" y="2252315"/>
            <a:ext cx="5413037" cy="3077611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595" y="5433135"/>
            <a:ext cx="247173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Understanding - Systems thinking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9ED749-A0AA-D1AE-8275-606443488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1514802"/>
            <a:ext cx="3571875" cy="4629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63A653-68F3-716C-7F98-087CC27105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214" y="1524327"/>
            <a:ext cx="3552825" cy="4619625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2AC23B9-5C3C-58CD-8DD2-B02986DFEC23}"/>
              </a:ext>
            </a:extLst>
          </p:cNvPr>
          <p:cNvSpPr txBox="1">
            <a:spLocks/>
          </p:cNvSpPr>
          <p:nvPr/>
        </p:nvSpPr>
        <p:spPr>
          <a:xfrm>
            <a:off x="399256" y="6019267"/>
            <a:ext cx="8345487" cy="74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000" i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Habits of a Systems Thinker </a:t>
            </a:r>
            <a:r>
              <a:rPr lang="en-US" sz="20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by The Waters Center</a:t>
            </a:r>
          </a:p>
        </p:txBody>
      </p:sp>
    </p:spTree>
    <p:extLst>
      <p:ext uri="{BB962C8B-B14F-4D97-AF65-F5344CB8AC3E}">
        <p14:creationId xmlns:p14="http://schemas.microsoft.com/office/powerpoint/2010/main" val="2809843014"/>
      </p:ext>
    </p:extLst>
  </p:cSld>
  <p:clrMapOvr>
    <a:masterClrMapping/>
  </p:clrMapOvr>
  <p:transition spd="slow" advClick="0" advTm="3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REFLECTIVE conversations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867061"/>
            <a:ext cx="8345487" cy="3123878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Assumptions are suspended, people are not defensive, and ideas flow.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Having reflective conversations by examining mentals models and engaging in dialogue.  </a:t>
            </a:r>
          </a:p>
        </p:txBody>
      </p:sp>
    </p:spTree>
    <p:extLst>
      <p:ext uri="{BB962C8B-B14F-4D97-AF65-F5344CB8AC3E}">
        <p14:creationId xmlns:p14="http://schemas.microsoft.com/office/powerpoint/2010/main" val="106379997"/>
      </p:ext>
    </p:extLst>
  </p:cSld>
  <p:clrMapOvr>
    <a:masterClrMapping/>
  </p:clrMapOvr>
  <p:transition spd="slow" advClick="0" advTm="3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Conversation - Mental models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C627C1-24EF-7EA1-434A-00CE1AC87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875" y="1447511"/>
            <a:ext cx="3524250" cy="4591050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4C32BA7-33B3-6B39-9A6B-4769CE71D2C1}"/>
              </a:ext>
            </a:extLst>
          </p:cNvPr>
          <p:cNvSpPr txBox="1">
            <a:spLocks/>
          </p:cNvSpPr>
          <p:nvPr/>
        </p:nvSpPr>
        <p:spPr>
          <a:xfrm>
            <a:off x="399256" y="6019267"/>
            <a:ext cx="8345487" cy="74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000" i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Habits of a Systems Thinker </a:t>
            </a:r>
            <a:r>
              <a:rPr lang="en-US" sz="20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by The Waters Center</a:t>
            </a:r>
          </a:p>
        </p:txBody>
      </p:sp>
    </p:spTree>
    <p:extLst>
      <p:ext uri="{BB962C8B-B14F-4D97-AF65-F5344CB8AC3E}">
        <p14:creationId xmlns:p14="http://schemas.microsoft.com/office/powerpoint/2010/main" val="4241408063"/>
      </p:ext>
    </p:extLst>
  </p:cSld>
  <p:clrMapOvr>
    <a:masterClrMapping/>
  </p:clrMapOvr>
  <p:transition spd="slow" advClick="0" advTm="3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Conversation - dialogue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867061"/>
            <a:ext cx="8345487" cy="3123878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Be available to explore concerns and listen to each other.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Share ideas to find common ground and identify realistic goals 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Realize conversation is taking place at different organizational levels and in the environment – noise. </a:t>
            </a:r>
          </a:p>
        </p:txBody>
      </p:sp>
    </p:spTree>
    <p:extLst>
      <p:ext uri="{BB962C8B-B14F-4D97-AF65-F5344CB8AC3E}">
        <p14:creationId xmlns:p14="http://schemas.microsoft.com/office/powerpoint/2010/main" val="3202138706"/>
      </p:ext>
    </p:extLst>
  </p:cSld>
  <p:clrMapOvr>
    <a:masterClrMapping/>
  </p:clrMapOvr>
  <p:transition spd="slow" advClick="0" advTm="3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Effective teams</a:t>
            </a:r>
          </a:p>
        </p:txBody>
      </p:sp>
      <p:pic>
        <p:nvPicPr>
          <p:cNvPr id="1026" name="Picture 2" descr="How to Become a Compassionate Leader - 3 tools - MDI Inside">
            <a:extLst>
              <a:ext uri="{FF2B5EF4-FFF2-40B4-BE49-F238E27FC236}">
                <a16:creationId xmlns:a16="http://schemas.microsoft.com/office/drawing/2014/main" id="{04C4B0D9-A110-E56E-C223-5D8B97D9F3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5"/>
          <a:stretch/>
        </p:blipFill>
        <p:spPr bwMode="auto">
          <a:xfrm>
            <a:off x="1671782" y="2330378"/>
            <a:ext cx="6604000" cy="352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E7D7774-BCA1-5314-A052-3B570CA6FE4F}"/>
              </a:ext>
            </a:extLst>
          </p:cNvPr>
          <p:cNvSpPr txBox="1">
            <a:spLocks/>
          </p:cNvSpPr>
          <p:nvPr/>
        </p:nvSpPr>
        <p:spPr>
          <a:xfrm>
            <a:off x="399256" y="6019267"/>
            <a:ext cx="8345487" cy="74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000" i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The Fifth Discipline </a:t>
            </a:r>
            <a:r>
              <a:rPr lang="en-US" sz="20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by Peter Senge</a:t>
            </a:r>
          </a:p>
        </p:txBody>
      </p:sp>
    </p:spTree>
    <p:extLst>
      <p:ext uri="{BB962C8B-B14F-4D97-AF65-F5344CB8AC3E}">
        <p14:creationId xmlns:p14="http://schemas.microsoft.com/office/powerpoint/2010/main" val="1247349073"/>
      </p:ext>
    </p:extLst>
  </p:cSld>
  <p:clrMapOvr>
    <a:masterClrMapping/>
  </p:clrMapOvr>
  <p:transition spd="slow" advClick="0" advTm="3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D22E7-322C-4E1C-8B6F-D7BD44EA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4350"/>
            <a:fld id="{62E03C93-A8B5-5E4D-ADDE-FACFC10B3CD1}" type="slidenum">
              <a:rPr lang="en-US">
                <a:solidFill>
                  <a:prstClr val="white">
                    <a:lumMod val="50000"/>
                  </a:prstClr>
                </a:solidFill>
                <a:latin typeface="Calibri" panose="020F0502020204030204"/>
              </a:rPr>
              <a:pPr defTabSz="514350"/>
              <a:t>15</a:t>
            </a:fld>
            <a:endParaRPr lang="en-US" dirty="0">
              <a:solidFill>
                <a:prstClr val="white">
                  <a:lumMod val="50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4AA9F-3EFB-47B3-B1B7-B0BEC891FD3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446338"/>
            <a:ext cx="7886700" cy="11160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950" dirty="0">
                <a:solidFill>
                  <a:schemeClr val="accent1">
                    <a:lumMod val="50000"/>
                  </a:schemeClr>
                </a:solidFill>
              </a:rPr>
              <a:t>			THANK YOU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5C94F7-EB15-4D12-A481-826F71740C61}"/>
              </a:ext>
            </a:extLst>
          </p:cNvPr>
          <p:cNvGrpSpPr/>
          <p:nvPr/>
        </p:nvGrpSpPr>
        <p:grpSpPr>
          <a:xfrm>
            <a:off x="5114439" y="5069514"/>
            <a:ext cx="2713121" cy="555000"/>
            <a:chOff x="4105944" y="5235153"/>
            <a:chExt cx="4685130" cy="112119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C6A1DC8-A81C-45BD-B6B8-27582A8F0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5944" y="5235153"/>
              <a:ext cx="2036299" cy="1121198"/>
            </a:xfrm>
            <a:prstGeom prst="rect">
              <a:avLst/>
            </a:prstGeom>
          </p:spPr>
        </p:pic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86BCFDB4-CD53-458C-8E1B-EDB30BBA6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9336" y="5656263"/>
              <a:ext cx="2471738" cy="70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177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B05FE8-E4C3-A53E-7D46-45F3EAF7D1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5313" y="1999051"/>
            <a:ext cx="7953374" cy="51101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Integrated Business Services Teams:</a:t>
            </a:r>
          </a:p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How to be effective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BE8C9-1BBF-3A20-C9CD-E108891FD679}"/>
              </a:ext>
            </a:extLst>
          </p:cNvPr>
          <p:cNvSpPr txBox="1"/>
          <p:nvPr/>
        </p:nvSpPr>
        <p:spPr>
          <a:xfrm>
            <a:off x="595313" y="2965932"/>
            <a:ext cx="795337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spc="20" dirty="0">
                <a:solidFill>
                  <a:srgbClr val="4D4D4D"/>
                </a:solidFill>
              </a:rPr>
              <a:t>Dr. Justin Arnold </a:t>
            </a:r>
          </a:p>
        </p:txBody>
      </p:sp>
    </p:spTree>
    <p:extLst>
      <p:ext uri="{BB962C8B-B14F-4D97-AF65-F5344CB8AC3E}">
        <p14:creationId xmlns:p14="http://schemas.microsoft.com/office/powerpoint/2010/main" val="1704678164"/>
      </p:ext>
    </p:extLst>
  </p:cSld>
  <p:clrMapOvr>
    <a:masterClrMapping/>
  </p:clrMapOvr>
  <p:transition spd="slow"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" y="1181019"/>
            <a:ext cx="795528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cap="all" spc="50" dirty="0">
                <a:solidFill>
                  <a:schemeClr val="tx2"/>
                </a:solidFill>
                <a:latin typeface="Futura Std Heavy" panose="020B0502020204020303" pitchFamily="34" charset="77"/>
                <a:ea typeface="Segoe UI Symbol" panose="020B0502040204020203" pitchFamily="34" charset="0"/>
              </a:rPr>
              <a:t>Covered in this session</a:t>
            </a:r>
          </a:p>
          <a:p>
            <a:endParaRPr lang="en-US" sz="2800" b="1" cap="all" spc="50" dirty="0">
              <a:solidFill>
                <a:schemeClr val="tx2"/>
              </a:solidFill>
              <a:latin typeface="Futura Std Heavy" panose="020B0502020204020303" pitchFamily="34" charset="77"/>
              <a:ea typeface="Segoe UI Symbol" panose="020B0502040204020203" pitchFamily="34" charset="0"/>
            </a:endParaRP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B8BA47E0-A629-DEEC-2440-865DEA6F08D3}"/>
              </a:ext>
            </a:extLst>
          </p:cNvPr>
          <p:cNvSpPr txBox="1">
            <a:spLocks/>
          </p:cNvSpPr>
          <p:nvPr/>
        </p:nvSpPr>
        <p:spPr>
          <a:xfrm>
            <a:off x="399256" y="2553103"/>
            <a:ext cx="8345487" cy="3123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Why Learning is Key to Effective Teams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Core Learning Capabilities: </a:t>
            </a:r>
          </a:p>
          <a:p>
            <a:pPr marL="8001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Fostering Aspiration</a:t>
            </a:r>
          </a:p>
          <a:p>
            <a:pPr marL="8001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Understanding Complexities </a:t>
            </a:r>
          </a:p>
          <a:p>
            <a:pPr marL="8001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Reflective Conversation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347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5862D5-2EEC-4C88-D400-1288E01BF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18" y="2551257"/>
            <a:ext cx="6830291" cy="3842039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A673329-B517-5A51-7E39-C3C1031B41DE}"/>
              </a:ext>
            </a:extLst>
          </p:cNvPr>
          <p:cNvSpPr txBox="1">
            <a:spLocks/>
          </p:cNvSpPr>
          <p:nvPr/>
        </p:nvSpPr>
        <p:spPr>
          <a:xfrm>
            <a:off x="919018" y="1389322"/>
            <a:ext cx="4927600" cy="2194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These Integrated Business Services Teams can do so much for apprenticeships.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7198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Effective teams</a:t>
            </a:r>
          </a:p>
        </p:txBody>
      </p:sp>
      <p:pic>
        <p:nvPicPr>
          <p:cNvPr id="1026" name="Picture 2" descr="How to Become a Compassionate Leader - 3 tools - MDI Inside">
            <a:extLst>
              <a:ext uri="{FF2B5EF4-FFF2-40B4-BE49-F238E27FC236}">
                <a16:creationId xmlns:a16="http://schemas.microsoft.com/office/drawing/2014/main" id="{04C4B0D9-A110-E56E-C223-5D8B97D9F3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5"/>
          <a:stretch/>
        </p:blipFill>
        <p:spPr bwMode="auto">
          <a:xfrm>
            <a:off x="1671782" y="2330378"/>
            <a:ext cx="6604000" cy="352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E7D7774-BCA1-5314-A052-3B570CA6FE4F}"/>
              </a:ext>
            </a:extLst>
          </p:cNvPr>
          <p:cNvSpPr txBox="1">
            <a:spLocks/>
          </p:cNvSpPr>
          <p:nvPr/>
        </p:nvSpPr>
        <p:spPr>
          <a:xfrm>
            <a:off x="399256" y="6019267"/>
            <a:ext cx="8345487" cy="74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000" i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The Fifth Discipline </a:t>
            </a:r>
            <a:r>
              <a:rPr lang="en-US" sz="20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by Peter Senge</a:t>
            </a:r>
          </a:p>
        </p:txBody>
      </p:sp>
    </p:spTree>
    <p:extLst>
      <p:ext uri="{BB962C8B-B14F-4D97-AF65-F5344CB8AC3E}">
        <p14:creationId xmlns:p14="http://schemas.microsoft.com/office/powerpoint/2010/main" val="2787640132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FOSTERING Aspiration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867061"/>
            <a:ext cx="8345487" cy="3123878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“A hope or ambition of something achievable.” (Oxford Dictionary)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Motivation is linked to task performance, realistic goals, and helpful feedback (Locke).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Fostering aspiration through personal mastery and a shared vision.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7105"/>
      </p:ext>
    </p:extLst>
  </p:cSld>
  <p:clrMapOvr>
    <a:masterClrMapping/>
  </p:clrMapOvr>
  <p:transition spd="slow" advClick="0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Aspiration - Shared vision</a:t>
            </a:r>
          </a:p>
        </p:txBody>
      </p:sp>
      <p:pic>
        <p:nvPicPr>
          <p:cNvPr id="1026" name="Picture 2" descr="Shared Vision: Envisioning the Whole for the Future | Systems Thinking  Research &amp; Leadership Development Institute (STRLDi)">
            <a:extLst>
              <a:ext uri="{FF2B5EF4-FFF2-40B4-BE49-F238E27FC236}">
                <a16:creationId xmlns:a16="http://schemas.microsoft.com/office/drawing/2014/main" id="{6B936B5F-E7E9-1252-10A9-745979C28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943" y="2504539"/>
            <a:ext cx="4508913" cy="25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2C7D24C-A39B-F3B4-B525-9770EF228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41" y="1597930"/>
            <a:ext cx="1274618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DBCB1C-55E2-7366-B6FC-237F1E2FD6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6140" y="4744648"/>
            <a:ext cx="1281024" cy="127461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4378FD6-AB35-4270-2309-6CEA0EA46C5F}"/>
              </a:ext>
            </a:extLst>
          </p:cNvPr>
          <p:cNvGrpSpPr/>
          <p:nvPr/>
        </p:nvGrpSpPr>
        <p:grpSpPr>
          <a:xfrm>
            <a:off x="790092" y="4698314"/>
            <a:ext cx="1345209" cy="1367288"/>
            <a:chOff x="4686135" y="1674183"/>
            <a:chExt cx="1345209" cy="136728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8EB94C0-BD5E-0B85-DBA2-8E5AB3DE9648}"/>
                </a:ext>
              </a:extLst>
            </p:cNvPr>
            <p:cNvSpPr/>
            <p:nvPr/>
          </p:nvSpPr>
          <p:spPr>
            <a:xfrm>
              <a:off x="4686135" y="1674183"/>
              <a:ext cx="1345209" cy="1367288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1" name="Oval 4">
              <a:extLst>
                <a:ext uri="{FF2B5EF4-FFF2-40B4-BE49-F238E27FC236}">
                  <a16:creationId xmlns:a16="http://schemas.microsoft.com/office/drawing/2014/main" id="{C1762F94-2B45-B2E1-D4D5-9A6C6606D652}"/>
                </a:ext>
              </a:extLst>
            </p:cNvPr>
            <p:cNvSpPr txBox="1"/>
            <p:nvPr/>
          </p:nvSpPr>
          <p:spPr>
            <a:xfrm>
              <a:off x="4883136" y="1874418"/>
              <a:ext cx="951207" cy="9668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/>
                <a:t>Workers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091B38D-E445-524A-6524-E082179E9975}"/>
              </a:ext>
            </a:extLst>
          </p:cNvPr>
          <p:cNvGrpSpPr/>
          <p:nvPr/>
        </p:nvGrpSpPr>
        <p:grpSpPr>
          <a:xfrm>
            <a:off x="6821955" y="1551595"/>
            <a:ext cx="1345209" cy="1367288"/>
            <a:chOff x="4686135" y="0"/>
            <a:chExt cx="1345209" cy="136728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57A71D-A703-886A-9DB6-8C40AD66BDAE}"/>
                </a:ext>
              </a:extLst>
            </p:cNvPr>
            <p:cNvSpPr/>
            <p:nvPr/>
          </p:nvSpPr>
          <p:spPr>
            <a:xfrm>
              <a:off x="4686135" y="0"/>
              <a:ext cx="1345209" cy="136728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57575CA1-CB7C-D7E2-40BC-9537B370D4AB}"/>
                </a:ext>
              </a:extLst>
            </p:cNvPr>
            <p:cNvSpPr txBox="1"/>
            <p:nvPr/>
          </p:nvSpPr>
          <p:spPr>
            <a:xfrm>
              <a:off x="4883136" y="200235"/>
              <a:ext cx="951207" cy="9668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/>
                <a:t>Employers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5394543"/>
      </p:ext>
    </p:extLst>
  </p:cSld>
  <p:clrMapOvr>
    <a:masterClrMapping/>
  </p:clrMapOvr>
  <p:transition spd="slow"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ASPIRATION - Personal mastery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867061"/>
            <a:ext cx="8345487" cy="3123878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 sense of purpose.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Work with forces of change.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Deeply inquisitive.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Want to see reality accurately.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Feel connected.  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  <a:p>
            <a:pPr marL="0" lvl="1" indent="0" defTabSz="68580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latin typeface="Futura Std Book" panose="020B0502020204020303"/>
              <a:ea typeface="Segoe UI Symbol" panose="020B0502040204020203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51107"/>
      </p:ext>
    </p:extLst>
  </p:cSld>
  <p:clrMapOvr>
    <a:masterClrMapping/>
  </p:clrMapOvr>
  <p:transition spd="slow" advClick="0" advTm="3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1003789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Understanding COMPLEXITY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B19D0-628A-4016-8328-4ADC717DD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256" y="1867061"/>
            <a:ext cx="8345487" cy="3123878"/>
          </a:xfrm>
        </p:spPr>
        <p:txBody>
          <a:bodyPr>
            <a:noAutofit/>
          </a:bodyPr>
          <a:lstStyle/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What “Understanding” Looks Like: 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Explain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Interpret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Apply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Shift Perspective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Empathize</a:t>
            </a:r>
          </a:p>
          <a:p>
            <a:pPr marL="914400" lvl="2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Self-assess</a:t>
            </a:r>
          </a:p>
          <a:p>
            <a:pPr marL="457200" lvl="1" indent="-457200" defTabSz="6858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Understanding complexity through systems thinking.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302A6B3-724C-26A9-403F-3EE452514F0A}"/>
              </a:ext>
            </a:extLst>
          </p:cNvPr>
          <p:cNvSpPr txBox="1">
            <a:spLocks/>
          </p:cNvSpPr>
          <p:nvPr/>
        </p:nvSpPr>
        <p:spPr>
          <a:xfrm>
            <a:off x="399256" y="6019267"/>
            <a:ext cx="8345487" cy="74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000" i="1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Understanding by Design </a:t>
            </a:r>
            <a:r>
              <a:rPr lang="en-US" sz="2000" dirty="0">
                <a:latin typeface="Futura Std Book" panose="020B0502020204020303"/>
                <a:ea typeface="Segoe UI Symbol" panose="020B0502040204020203" pitchFamily="34" charset="0"/>
                <a:cs typeface="Open Sans" panose="020B0606030504020204" pitchFamily="34" charset="0"/>
              </a:rPr>
              <a:t>by McTighe and Wiggins</a:t>
            </a:r>
          </a:p>
        </p:txBody>
      </p:sp>
    </p:spTree>
    <p:extLst>
      <p:ext uri="{BB962C8B-B14F-4D97-AF65-F5344CB8AC3E}">
        <p14:creationId xmlns:p14="http://schemas.microsoft.com/office/powerpoint/2010/main" val="1794181142"/>
      </p:ext>
    </p:extLst>
  </p:cSld>
  <p:clrMapOvr>
    <a:masterClrMapping/>
  </p:clrMapOvr>
  <p:transition spd="slow" advClick="0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C8C7F4-DF2A-4497-A2E2-C66C4D8C6A0A}"/>
</file>

<file path=customXml/itemProps2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EBEFB-7CA0-4671-A34E-E94BB1632940}">
  <ds:schemaRefs>
    <ds:schemaRef ds:uri="http://schemas.microsoft.com/sharepoint/v3"/>
    <ds:schemaRef ds:uri="http://www.w3.org/XML/1998/namespace"/>
    <ds:schemaRef ds:uri="ee920ac9-5fc6-4484-ac21-fc1bd4a2d57a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1c5f7d24-dc7c-45cd-a254-66c71c085d4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8376</TotalTime>
  <Words>289</Words>
  <Application>Microsoft Office PowerPoint</Application>
  <PresentationFormat>On-screen Show (4:3)</PresentationFormat>
  <Paragraphs>70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Futura Std Book</vt:lpstr>
      <vt:lpstr>Futura Std Heavy</vt:lpstr>
      <vt:lpstr>Lato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Business Service Teams</dc:title>
  <dc:creator>Jafar</dc:creator>
  <cp:lastModifiedBy>Kimberly Heinisch</cp:lastModifiedBy>
  <cp:revision>83</cp:revision>
  <cp:lastPrinted>2018-06-26T15:29:22Z</cp:lastPrinted>
  <dcterms:created xsi:type="dcterms:W3CDTF">2015-05-25T12:45:08Z</dcterms:created>
  <dcterms:modified xsi:type="dcterms:W3CDTF">2023-08-16T15:13:37Z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