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2"/>
  </p:sldMasterIdLst>
  <p:notesMasterIdLst>
    <p:notesMasterId r:id="rId13"/>
  </p:notesMasterIdLst>
  <p:sldIdLst>
    <p:sldId id="256" r:id="rId3"/>
    <p:sldId id="257" r:id="rId4"/>
    <p:sldId id="258" r:id="rId5"/>
    <p:sldId id="264" r:id="rId6"/>
    <p:sldId id="261" r:id="rId7"/>
    <p:sldId id="267" r:id="rId8"/>
    <p:sldId id="268" r:id="rId9"/>
    <p:sldId id="265" r:id="rId10"/>
    <p:sldId id="278" r:id="rId11"/>
    <p:sldId id="279" r:id="rId1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CC5243-AA34-4EA6-A110-54D13AA960B9}" v="54" dt="2024-10-22T16:49:52.52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CE6"/>
          </a:solidFill>
        </a:fill>
      </a:tcStyle>
    </a:wholeTbl>
    <a:band2H>
      <a:tcTxStyle/>
      <a:tcStyle>
        <a:tcBdr/>
        <a:fill>
          <a:solidFill>
            <a:srgbClr val="E7EEF3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E7E1"/>
          </a:solidFill>
        </a:fill>
      </a:tcStyle>
    </a:wholeTbl>
    <a:band2H>
      <a:tcTxStyle/>
      <a:tcStyle>
        <a:tcBdr/>
        <a:fill>
          <a:solidFill>
            <a:srgbClr val="EBF4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8EA"/>
          </a:solidFill>
        </a:fill>
      </a:tcStyle>
    </a:wholeTbl>
    <a:band2H>
      <a:tcTxStyle/>
      <a:tcStyle>
        <a:tcBdr/>
        <a:fill>
          <a:solidFill>
            <a:srgbClr val="E7EC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2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customXml" Target="../customXml/item3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customXml" Target="../customXml/item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5" name="Shape 17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35864" cy="333086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577850" y="1961632"/>
            <a:ext cx="3338268" cy="202285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08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4169743" y="1961632"/>
            <a:ext cx="3338270" cy="202285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09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7796403" y="1961632"/>
            <a:ext cx="3338270" cy="202285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5232400" y="0"/>
            <a:ext cx="2603500" cy="2209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18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5232400" y="2298700"/>
            <a:ext cx="2603500" cy="22606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19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5232400" y="4648200"/>
            <a:ext cx="2603500" cy="2209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28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2323788" y="1641264"/>
            <a:ext cx="1632900" cy="163290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29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4289480" y="1641264"/>
            <a:ext cx="1632902" cy="163290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0" name="Picture Placeholder 10"/>
          <p:cNvSpPr>
            <a:spLocks noGrp="1"/>
          </p:cNvSpPr>
          <p:nvPr>
            <p:ph type="pic" sz="quarter" idx="24"/>
          </p:nvPr>
        </p:nvSpPr>
        <p:spPr>
          <a:xfrm>
            <a:off x="6255175" y="1641264"/>
            <a:ext cx="1632902" cy="163290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8220870" y="1641264"/>
            <a:ext cx="1632902" cy="163290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2" name="Picture Placeholder 10"/>
          <p:cNvSpPr>
            <a:spLocks noGrp="1"/>
          </p:cNvSpPr>
          <p:nvPr>
            <p:ph type="pic" sz="quarter" idx="26"/>
          </p:nvPr>
        </p:nvSpPr>
        <p:spPr>
          <a:xfrm>
            <a:off x="2323788" y="3895357"/>
            <a:ext cx="1632900" cy="163290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3" name="Picture Placeholder 10"/>
          <p:cNvSpPr>
            <a:spLocks noGrp="1"/>
          </p:cNvSpPr>
          <p:nvPr>
            <p:ph type="pic" sz="quarter" idx="27"/>
          </p:nvPr>
        </p:nvSpPr>
        <p:spPr>
          <a:xfrm>
            <a:off x="4289480" y="3895357"/>
            <a:ext cx="1632902" cy="163290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4" name="Picture Placeholder 10"/>
          <p:cNvSpPr>
            <a:spLocks noGrp="1"/>
          </p:cNvSpPr>
          <p:nvPr>
            <p:ph type="pic" sz="quarter" idx="28"/>
          </p:nvPr>
        </p:nvSpPr>
        <p:spPr>
          <a:xfrm>
            <a:off x="6255175" y="3895357"/>
            <a:ext cx="1632902" cy="163290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5" name="Picture Placeholder 10"/>
          <p:cNvSpPr>
            <a:spLocks noGrp="1"/>
          </p:cNvSpPr>
          <p:nvPr>
            <p:ph type="pic" sz="quarter" idx="29"/>
          </p:nvPr>
        </p:nvSpPr>
        <p:spPr>
          <a:xfrm>
            <a:off x="8220870" y="3895357"/>
            <a:ext cx="1632902" cy="163290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nip Single Corner Rectangle 6"/>
          <p:cNvSpPr/>
          <p:nvPr/>
        </p:nvSpPr>
        <p:spPr>
          <a:xfrm>
            <a:off x="-1" y="844861"/>
            <a:ext cx="7443992" cy="29910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153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blurRad="7366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pPr>
              <a:lnSpc>
                <a:spcPct val="90000"/>
              </a:lnSpc>
              <a:spcBef>
                <a:spcPts val="1000"/>
              </a:spcBef>
              <a:defRPr sz="2800">
                <a:latin typeface="Lato Regular"/>
                <a:ea typeface="Lato Regular"/>
                <a:cs typeface="Lato Regular"/>
                <a:sym typeface="Lato Regular"/>
              </a:defRPr>
            </a:pPr>
            <a:endParaRPr/>
          </a:p>
        </p:txBody>
      </p:sp>
      <p:pic>
        <p:nvPicPr>
          <p:cNvPr id="144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428" y="328805"/>
            <a:ext cx="3907145" cy="6111489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536280" y="1310638"/>
            <a:ext cx="2319341" cy="413290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1C6A1-2825-5AB6-1022-1FDD815F3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BFDB4-8274-CA86-A603-45BA27808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B4ACB-D5E6-6485-2B86-5EB9D93B1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BEA0-8FD7-4D33-B282-CE9164DBF26F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52FBF-33FE-9078-4CEE-FD09E8C3E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61730-A342-7180-F692-37ABEF83C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355EA-1576-4BC5-BDEA-1F840B026C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953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35864" cy="333086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828884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285333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8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522431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13"/>
          <p:cNvSpPr>
            <a:spLocks noGrp="1"/>
          </p:cNvSpPr>
          <p:nvPr>
            <p:ph type="pic" sz="half" idx="21"/>
          </p:nvPr>
        </p:nvSpPr>
        <p:spPr>
          <a:xfrm>
            <a:off x="1686231" y="775518"/>
            <a:ext cx="4409770" cy="4748984"/>
          </a:xfrm>
          <a:prstGeom prst="rect">
            <a:avLst/>
          </a:prstGeom>
          <a:effectLst>
            <a:outerShdw blurRad="673100" dist="63500" dir="5400000" rotWithShape="0">
              <a:srgbClr val="808080">
                <a:alpha val="33000"/>
              </a:srgbClr>
            </a:outerShdw>
          </a:effectLst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4216154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20"/>
          <p:cNvSpPr>
            <a:spLocks noGrp="1"/>
          </p:cNvSpPr>
          <p:nvPr>
            <p:ph type="pic" sz="half" idx="21"/>
          </p:nvPr>
        </p:nvSpPr>
        <p:spPr>
          <a:xfrm>
            <a:off x="4712642" y="1194619"/>
            <a:ext cx="5042883" cy="4468768"/>
          </a:xfrm>
          <a:prstGeom prst="rect">
            <a:avLst/>
          </a:prstGeom>
          <a:effectLst>
            <a:outerShdw blurRad="736600" rotWithShape="0">
              <a:srgbClr val="000000">
                <a:alpha val="40000"/>
              </a:srgbClr>
            </a:outerShdw>
          </a:effectLst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614726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8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icture Placeholder 6"/>
          <p:cNvSpPr>
            <a:spLocks noGrp="1"/>
          </p:cNvSpPr>
          <p:nvPr>
            <p:ph type="pic" idx="21"/>
          </p:nvPr>
        </p:nvSpPr>
        <p:spPr>
          <a:xfrm>
            <a:off x="-2" y="0"/>
            <a:ext cx="10618842" cy="685800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3432796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7410891" y="839387"/>
            <a:ext cx="3758747" cy="513851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671154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1307928" y="954022"/>
            <a:ext cx="5096259" cy="494995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7462907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icture Placeholder 9"/>
          <p:cNvSpPr>
            <a:spLocks noGrp="1"/>
          </p:cNvSpPr>
          <p:nvPr>
            <p:ph type="pic" sz="half" idx="21"/>
          </p:nvPr>
        </p:nvSpPr>
        <p:spPr>
          <a:xfrm>
            <a:off x="5191695" y="669497"/>
            <a:ext cx="5481439" cy="547291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495061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icture Placeholder 36"/>
          <p:cNvSpPr>
            <a:spLocks noGrp="1"/>
          </p:cNvSpPr>
          <p:nvPr>
            <p:ph type="pic" sz="quarter" idx="21"/>
          </p:nvPr>
        </p:nvSpPr>
        <p:spPr>
          <a:xfrm>
            <a:off x="791275" y="1846384"/>
            <a:ext cx="3260086" cy="32550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934543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577850" y="1961632"/>
            <a:ext cx="3338268" cy="202285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08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4169743" y="1961632"/>
            <a:ext cx="3338270" cy="202285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09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7796403" y="1961632"/>
            <a:ext cx="3338270" cy="202285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176270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5232400" y="0"/>
            <a:ext cx="2603500" cy="2209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18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5232400" y="2298700"/>
            <a:ext cx="2603500" cy="22606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19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5232400" y="4648200"/>
            <a:ext cx="2603500" cy="22098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091813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28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2323788" y="1641264"/>
            <a:ext cx="1632900" cy="163290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29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4289480" y="1641264"/>
            <a:ext cx="1632902" cy="163290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0" name="Picture Placeholder 10"/>
          <p:cNvSpPr>
            <a:spLocks noGrp="1"/>
          </p:cNvSpPr>
          <p:nvPr>
            <p:ph type="pic" sz="quarter" idx="24"/>
          </p:nvPr>
        </p:nvSpPr>
        <p:spPr>
          <a:xfrm>
            <a:off x="6255175" y="1641264"/>
            <a:ext cx="1632902" cy="163290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1" name="Picture Placeholder 10"/>
          <p:cNvSpPr>
            <a:spLocks noGrp="1"/>
          </p:cNvSpPr>
          <p:nvPr>
            <p:ph type="pic" sz="quarter" idx="25"/>
          </p:nvPr>
        </p:nvSpPr>
        <p:spPr>
          <a:xfrm>
            <a:off x="8220870" y="1641264"/>
            <a:ext cx="1632902" cy="163290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2" name="Picture Placeholder 10"/>
          <p:cNvSpPr>
            <a:spLocks noGrp="1"/>
          </p:cNvSpPr>
          <p:nvPr>
            <p:ph type="pic" sz="quarter" idx="26"/>
          </p:nvPr>
        </p:nvSpPr>
        <p:spPr>
          <a:xfrm>
            <a:off x="2323788" y="3895357"/>
            <a:ext cx="1632900" cy="163290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3" name="Picture Placeholder 10"/>
          <p:cNvSpPr>
            <a:spLocks noGrp="1"/>
          </p:cNvSpPr>
          <p:nvPr>
            <p:ph type="pic" sz="quarter" idx="27"/>
          </p:nvPr>
        </p:nvSpPr>
        <p:spPr>
          <a:xfrm>
            <a:off x="4289480" y="3895357"/>
            <a:ext cx="1632902" cy="163290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4" name="Picture Placeholder 10"/>
          <p:cNvSpPr>
            <a:spLocks noGrp="1"/>
          </p:cNvSpPr>
          <p:nvPr>
            <p:ph type="pic" sz="quarter" idx="28"/>
          </p:nvPr>
        </p:nvSpPr>
        <p:spPr>
          <a:xfrm>
            <a:off x="6255175" y="3895357"/>
            <a:ext cx="1632902" cy="163290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5" name="Picture Placeholder 10"/>
          <p:cNvSpPr>
            <a:spLocks noGrp="1"/>
          </p:cNvSpPr>
          <p:nvPr>
            <p:ph type="pic" sz="quarter" idx="29"/>
          </p:nvPr>
        </p:nvSpPr>
        <p:spPr>
          <a:xfrm>
            <a:off x="8220870" y="3895357"/>
            <a:ext cx="1632902" cy="1632904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6176469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nip Single Corner Rectangle 6"/>
          <p:cNvSpPr/>
          <p:nvPr/>
        </p:nvSpPr>
        <p:spPr>
          <a:xfrm>
            <a:off x="-1" y="844861"/>
            <a:ext cx="7443992" cy="29910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153" y="0"/>
                </a:lnTo>
                <a:lnTo>
                  <a:pt x="21600" y="3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  <a:effectLst>
            <a:outerShdw blurRad="736600" rotWithShape="0">
              <a:srgbClr val="000000">
                <a:alpha val="40000"/>
              </a:srgbClr>
            </a:outerShdw>
          </a:effectLst>
        </p:spPr>
        <p:txBody>
          <a:bodyPr lIns="45718" tIns="45718" rIns="45718" bIns="45718"/>
          <a:lstStyle/>
          <a:p>
            <a:pPr>
              <a:lnSpc>
                <a:spcPct val="90000"/>
              </a:lnSpc>
              <a:spcBef>
                <a:spcPts val="1000"/>
              </a:spcBef>
              <a:defRPr sz="2800">
                <a:latin typeface="Lato Regular"/>
                <a:ea typeface="Lato Regular"/>
                <a:cs typeface="Lato Regular"/>
                <a:sym typeface="Lato Regular"/>
              </a:defRPr>
            </a:pPr>
            <a:endParaRPr/>
          </a:p>
        </p:txBody>
      </p:sp>
      <p:pic>
        <p:nvPicPr>
          <p:cNvPr id="144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428" y="328805"/>
            <a:ext cx="3907145" cy="6111489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536280" y="1310638"/>
            <a:ext cx="2319341" cy="413290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731956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Freeform 5"/>
          <p:cNvSpPr/>
          <p:nvPr/>
        </p:nvSpPr>
        <p:spPr>
          <a:xfrm>
            <a:off x="3642800" y="-2"/>
            <a:ext cx="8549200" cy="6161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39" extrusionOk="0">
                <a:moveTo>
                  <a:pt x="15449" y="21356"/>
                </a:moveTo>
                <a:cubicBezTo>
                  <a:pt x="15625" y="21600"/>
                  <a:pt x="15905" y="21600"/>
                  <a:pt x="16081" y="21356"/>
                </a:cubicBezTo>
                <a:cubicBezTo>
                  <a:pt x="21600" y="13727"/>
                  <a:pt x="21600" y="13727"/>
                  <a:pt x="21600" y="13727"/>
                </a:cubicBezTo>
                <a:cubicBezTo>
                  <a:pt x="21600" y="0"/>
                  <a:pt x="21600" y="0"/>
                  <a:pt x="21600" y="0"/>
                </a:cubicBezTo>
                <a:cubicBezTo>
                  <a:pt x="0" y="0"/>
                  <a:pt x="0" y="0"/>
                  <a:pt x="0" y="0"/>
                </a:cubicBezTo>
                <a:lnTo>
                  <a:pt x="15449" y="21356"/>
                </a:lnTo>
                <a:close/>
              </a:path>
            </a:pathLst>
          </a:custGeom>
          <a:solidFill>
            <a:srgbClr val="1F467B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grpSp>
        <p:nvGrpSpPr>
          <p:cNvPr id="166" name="Group 2"/>
          <p:cNvGrpSpPr/>
          <p:nvPr/>
        </p:nvGrpSpPr>
        <p:grpSpPr>
          <a:xfrm>
            <a:off x="5730647" y="1620999"/>
            <a:ext cx="5226492" cy="4208848"/>
            <a:chOff x="0" y="0"/>
            <a:chExt cx="5226491" cy="4208846"/>
          </a:xfrm>
        </p:grpSpPr>
        <p:sp>
          <p:nvSpPr>
            <p:cNvPr id="154" name="Freeform 5"/>
            <p:cNvSpPr/>
            <p:nvPr/>
          </p:nvSpPr>
          <p:spPr>
            <a:xfrm>
              <a:off x="0" y="-1"/>
              <a:ext cx="5226492" cy="3159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21600" y="1000"/>
                    <a:pt x="21600" y="1000"/>
                    <a:pt x="21600" y="1000"/>
                  </a:cubicBezTo>
                  <a:cubicBezTo>
                    <a:pt x="21600" y="451"/>
                    <a:pt x="21336" y="0"/>
                    <a:pt x="21004" y="0"/>
                  </a:cubicBezTo>
                  <a:cubicBezTo>
                    <a:pt x="604" y="0"/>
                    <a:pt x="604" y="0"/>
                    <a:pt x="604" y="0"/>
                  </a:cubicBezTo>
                  <a:cubicBezTo>
                    <a:pt x="272" y="0"/>
                    <a:pt x="0" y="451"/>
                    <a:pt x="0" y="1000"/>
                  </a:cubicBezTo>
                  <a:cubicBezTo>
                    <a:pt x="0" y="21600"/>
                    <a:pt x="0" y="21600"/>
                    <a:pt x="0" y="2160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18181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155" name="Freeform 6"/>
            <p:cNvSpPr/>
            <p:nvPr/>
          </p:nvSpPr>
          <p:spPr>
            <a:xfrm>
              <a:off x="203419" y="214949"/>
              <a:ext cx="4819653" cy="2727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496" y="183"/>
                  </a:moveTo>
                  <a:lnTo>
                    <a:pt x="21496" y="21417"/>
                  </a:lnTo>
                  <a:lnTo>
                    <a:pt x="104" y="21417"/>
                  </a:lnTo>
                  <a:lnTo>
                    <a:pt x="104" y="183"/>
                  </a:lnTo>
                  <a:lnTo>
                    <a:pt x="21496" y="183"/>
                  </a:lnTo>
                  <a:close/>
                  <a:moveTo>
                    <a:pt x="21600" y="0"/>
                  </a:moveTo>
                  <a:lnTo>
                    <a:pt x="0" y="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C0D1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156" name="Rectangle 8"/>
            <p:cNvSpPr/>
            <p:nvPr/>
          </p:nvSpPr>
          <p:spPr>
            <a:xfrm>
              <a:off x="226534" y="238061"/>
              <a:ext cx="4773422" cy="2681089"/>
            </a:xfrm>
            <a:prstGeom prst="rect">
              <a:avLst/>
            </a:prstGeom>
            <a:solidFill>
              <a:srgbClr val="7E7E7E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157" name="Freeform 9"/>
            <p:cNvSpPr/>
            <p:nvPr/>
          </p:nvSpPr>
          <p:spPr>
            <a:xfrm>
              <a:off x="1726476" y="4137193"/>
              <a:ext cx="1753039" cy="71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extrusionOk="0">
                  <a:moveTo>
                    <a:pt x="21524" y="14811"/>
                  </a:moveTo>
                  <a:cubicBezTo>
                    <a:pt x="12065" y="3086"/>
                    <a:pt x="12065" y="3086"/>
                    <a:pt x="12065" y="3086"/>
                  </a:cubicBezTo>
                  <a:cubicBezTo>
                    <a:pt x="12065" y="0"/>
                    <a:pt x="12065" y="0"/>
                    <a:pt x="12065" y="0"/>
                  </a:cubicBezTo>
                  <a:cubicBezTo>
                    <a:pt x="10775" y="1851"/>
                    <a:pt x="10775" y="1851"/>
                    <a:pt x="10775" y="1851"/>
                  </a:cubicBezTo>
                  <a:cubicBezTo>
                    <a:pt x="9460" y="0"/>
                    <a:pt x="9460" y="0"/>
                    <a:pt x="9460" y="0"/>
                  </a:cubicBezTo>
                  <a:cubicBezTo>
                    <a:pt x="9460" y="3086"/>
                    <a:pt x="9460" y="3086"/>
                    <a:pt x="9460" y="3086"/>
                  </a:cubicBezTo>
                  <a:cubicBezTo>
                    <a:pt x="0" y="14811"/>
                    <a:pt x="0" y="14811"/>
                    <a:pt x="0" y="14811"/>
                  </a:cubicBezTo>
                  <a:cubicBezTo>
                    <a:pt x="0" y="14811"/>
                    <a:pt x="-25" y="21600"/>
                    <a:pt x="582" y="21600"/>
                  </a:cubicBezTo>
                  <a:cubicBezTo>
                    <a:pt x="1012" y="21600"/>
                    <a:pt x="6222" y="21600"/>
                    <a:pt x="9460" y="21600"/>
                  </a:cubicBezTo>
                  <a:cubicBezTo>
                    <a:pt x="10977" y="21600"/>
                    <a:pt x="12065" y="21600"/>
                    <a:pt x="12065" y="21600"/>
                  </a:cubicBezTo>
                  <a:cubicBezTo>
                    <a:pt x="15302" y="21600"/>
                    <a:pt x="20513" y="21600"/>
                    <a:pt x="20943" y="21600"/>
                  </a:cubicBezTo>
                  <a:cubicBezTo>
                    <a:pt x="21575" y="21600"/>
                    <a:pt x="21524" y="14811"/>
                    <a:pt x="21524" y="14811"/>
                  </a:cubicBezTo>
                  <a:close/>
                </a:path>
              </a:pathLst>
            </a:custGeom>
            <a:solidFill>
              <a:srgbClr val="18181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158" name="Freeform 10"/>
            <p:cNvSpPr/>
            <p:nvPr/>
          </p:nvSpPr>
          <p:spPr>
            <a:xfrm>
              <a:off x="1715194" y="3584799"/>
              <a:ext cx="1775298" cy="607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819" y="20062"/>
                  </a:moveTo>
                  <a:cubicBezTo>
                    <a:pt x="19066" y="19623"/>
                    <a:pt x="18665" y="19843"/>
                    <a:pt x="18514" y="16401"/>
                  </a:cubicBezTo>
                  <a:cubicBezTo>
                    <a:pt x="18339" y="12960"/>
                    <a:pt x="17912" y="0"/>
                    <a:pt x="17912" y="0"/>
                  </a:cubicBezTo>
                  <a:cubicBezTo>
                    <a:pt x="10813" y="293"/>
                    <a:pt x="10813" y="293"/>
                    <a:pt x="10813" y="293"/>
                  </a:cubicBezTo>
                  <a:cubicBezTo>
                    <a:pt x="3688" y="0"/>
                    <a:pt x="3688" y="0"/>
                    <a:pt x="3688" y="0"/>
                  </a:cubicBezTo>
                  <a:cubicBezTo>
                    <a:pt x="3688" y="0"/>
                    <a:pt x="3261" y="12960"/>
                    <a:pt x="3111" y="16401"/>
                  </a:cubicBezTo>
                  <a:cubicBezTo>
                    <a:pt x="2935" y="19843"/>
                    <a:pt x="2559" y="19623"/>
                    <a:pt x="1806" y="20062"/>
                  </a:cubicBezTo>
                  <a:cubicBezTo>
                    <a:pt x="1054" y="20502"/>
                    <a:pt x="0" y="21014"/>
                    <a:pt x="0" y="21307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9508" y="21600"/>
                    <a:pt x="9508" y="21600"/>
                    <a:pt x="9508" y="21600"/>
                  </a:cubicBezTo>
                  <a:cubicBezTo>
                    <a:pt x="12092" y="21600"/>
                    <a:pt x="12092" y="21600"/>
                    <a:pt x="12092" y="21600"/>
                  </a:cubicBezTo>
                  <a:cubicBezTo>
                    <a:pt x="21600" y="21600"/>
                    <a:pt x="21600" y="21600"/>
                    <a:pt x="21600" y="21600"/>
                  </a:cubicBezTo>
                  <a:cubicBezTo>
                    <a:pt x="21600" y="21600"/>
                    <a:pt x="21600" y="21600"/>
                    <a:pt x="21600" y="21307"/>
                  </a:cubicBezTo>
                  <a:cubicBezTo>
                    <a:pt x="21600" y="21014"/>
                    <a:pt x="20571" y="20502"/>
                    <a:pt x="19819" y="20062"/>
                  </a:cubicBezTo>
                  <a:close/>
                </a:path>
              </a:pathLst>
            </a:custGeom>
            <a:solidFill>
              <a:srgbClr val="D2D3D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159" name="Oval 11"/>
            <p:cNvSpPr/>
            <p:nvPr/>
          </p:nvSpPr>
          <p:spPr>
            <a:xfrm>
              <a:off x="2577416" y="87827"/>
              <a:ext cx="71663" cy="71653"/>
            </a:xfrm>
            <a:prstGeom prst="ellipse">
              <a:avLst/>
            </a:prstGeom>
            <a:solidFill>
              <a:srgbClr val="2C2C2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160" name="Oval 12"/>
            <p:cNvSpPr/>
            <p:nvPr/>
          </p:nvSpPr>
          <p:spPr>
            <a:xfrm>
              <a:off x="2577416" y="83205"/>
              <a:ext cx="71663" cy="71653"/>
            </a:xfrm>
            <a:prstGeom prst="ellipse">
              <a:avLst/>
            </a:prstGeom>
            <a:solidFill>
              <a:srgbClr val="0A0A0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161" name="Oval 13"/>
            <p:cNvSpPr/>
            <p:nvPr/>
          </p:nvSpPr>
          <p:spPr>
            <a:xfrm>
              <a:off x="2588972" y="94762"/>
              <a:ext cx="48545" cy="46227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162" name="Oval 14"/>
            <p:cNvSpPr/>
            <p:nvPr/>
          </p:nvSpPr>
          <p:spPr>
            <a:xfrm>
              <a:off x="2602842" y="104007"/>
              <a:ext cx="23117" cy="27739"/>
            </a:xfrm>
            <a:prstGeom prst="ellipse">
              <a:avLst/>
            </a:prstGeom>
            <a:solidFill>
              <a:srgbClr val="2C99B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163" name="Oval 15"/>
            <p:cNvSpPr/>
            <p:nvPr/>
          </p:nvSpPr>
          <p:spPr>
            <a:xfrm>
              <a:off x="2605722" y="111506"/>
              <a:ext cx="15051" cy="1505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164" name="Freeform 16"/>
            <p:cNvSpPr/>
            <p:nvPr/>
          </p:nvSpPr>
          <p:spPr>
            <a:xfrm>
              <a:off x="1715194" y="3584799"/>
              <a:ext cx="1435496" cy="607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32"/>
                  </a:moveTo>
                  <a:cubicBezTo>
                    <a:pt x="17783" y="146"/>
                    <a:pt x="17783" y="146"/>
                    <a:pt x="17783" y="146"/>
                  </a:cubicBezTo>
                  <a:cubicBezTo>
                    <a:pt x="13376" y="293"/>
                    <a:pt x="13376" y="293"/>
                    <a:pt x="13376" y="293"/>
                  </a:cubicBezTo>
                  <a:cubicBezTo>
                    <a:pt x="4562" y="0"/>
                    <a:pt x="4562" y="0"/>
                    <a:pt x="4562" y="0"/>
                  </a:cubicBezTo>
                  <a:cubicBezTo>
                    <a:pt x="4562" y="0"/>
                    <a:pt x="4034" y="12960"/>
                    <a:pt x="3848" y="16401"/>
                  </a:cubicBezTo>
                  <a:cubicBezTo>
                    <a:pt x="3631" y="19843"/>
                    <a:pt x="3166" y="19623"/>
                    <a:pt x="2234" y="20062"/>
                  </a:cubicBezTo>
                  <a:cubicBezTo>
                    <a:pt x="1303" y="20502"/>
                    <a:pt x="0" y="21014"/>
                    <a:pt x="0" y="21307"/>
                  </a:cubicBezTo>
                  <a:cubicBezTo>
                    <a:pt x="0" y="21600"/>
                    <a:pt x="0" y="21600"/>
                    <a:pt x="0" y="21600"/>
                  </a:cubicBezTo>
                  <a:cubicBezTo>
                    <a:pt x="11762" y="21600"/>
                    <a:pt x="11762" y="21600"/>
                    <a:pt x="11762" y="21600"/>
                  </a:cubicBezTo>
                  <a:cubicBezTo>
                    <a:pt x="13407" y="21600"/>
                    <a:pt x="13407" y="21600"/>
                    <a:pt x="13407" y="21600"/>
                  </a:cubicBezTo>
                  <a:lnTo>
                    <a:pt x="21600" y="732"/>
                  </a:lnTo>
                  <a:close/>
                </a:path>
              </a:pathLst>
            </a:custGeom>
            <a:solidFill>
              <a:srgbClr val="A8A9AA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165" name="Freeform 17"/>
            <p:cNvSpPr/>
            <p:nvPr/>
          </p:nvSpPr>
          <p:spPr>
            <a:xfrm>
              <a:off x="0" y="3159522"/>
              <a:ext cx="5226492" cy="4969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cubicBezTo>
                    <a:pt x="0" y="15237"/>
                    <a:pt x="0" y="15237"/>
                    <a:pt x="0" y="15237"/>
                  </a:cubicBezTo>
                  <a:cubicBezTo>
                    <a:pt x="0" y="18732"/>
                    <a:pt x="272" y="21600"/>
                    <a:pt x="604" y="21600"/>
                  </a:cubicBezTo>
                  <a:cubicBezTo>
                    <a:pt x="21004" y="21600"/>
                    <a:pt x="21004" y="21600"/>
                    <a:pt x="21004" y="21600"/>
                  </a:cubicBezTo>
                  <a:cubicBezTo>
                    <a:pt x="21336" y="21600"/>
                    <a:pt x="21600" y="18732"/>
                    <a:pt x="21600" y="15237"/>
                  </a:cubicBezTo>
                  <a:cubicBezTo>
                    <a:pt x="21600" y="0"/>
                    <a:pt x="21600" y="0"/>
                    <a:pt x="2160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D2D3D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</p:grpSp>
      <p:sp>
        <p:nvSpPr>
          <p:cNvPr id="167" name="Picture Placeholder 17"/>
          <p:cNvSpPr>
            <a:spLocks noGrp="1"/>
          </p:cNvSpPr>
          <p:nvPr>
            <p:ph type="pic" sz="quarter" idx="21"/>
          </p:nvPr>
        </p:nvSpPr>
        <p:spPr>
          <a:xfrm>
            <a:off x="5923258" y="1875913"/>
            <a:ext cx="4840079" cy="274496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556297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icture Placeholder 13"/>
          <p:cNvSpPr>
            <a:spLocks noGrp="1"/>
          </p:cNvSpPr>
          <p:nvPr>
            <p:ph type="pic" sz="half" idx="21"/>
          </p:nvPr>
        </p:nvSpPr>
        <p:spPr>
          <a:xfrm>
            <a:off x="1686231" y="775518"/>
            <a:ext cx="4409770" cy="4748984"/>
          </a:xfrm>
          <a:prstGeom prst="rect">
            <a:avLst/>
          </a:prstGeom>
          <a:effectLst>
            <a:outerShdw blurRad="673100" dist="63500" dir="5400000" rotWithShape="0">
              <a:srgbClr val="808080">
                <a:alpha val="33000"/>
              </a:srgbClr>
            </a:outerShdw>
          </a:effectLst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4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"/>
          <p:cNvSpPr>
            <a:spLocks noGrp="1"/>
          </p:cNvSpPr>
          <p:nvPr>
            <p:ph type="pic" idx="21"/>
          </p:nvPr>
        </p:nvSpPr>
        <p:spPr>
          <a:xfrm>
            <a:off x="990600" y="914400"/>
            <a:ext cx="10210800" cy="5029200"/>
          </a:xfrm>
          <a:prstGeom prst="rect">
            <a:avLst/>
          </a:prstGeom>
          <a:effectLst>
            <a:outerShdw blurRad="736600" rotWithShape="0">
              <a:srgbClr val="000000">
                <a:alpha val="40000"/>
              </a:srgbClr>
            </a:outerShdw>
          </a:effectLst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icture Placeholder 6"/>
          <p:cNvSpPr>
            <a:spLocks noGrp="1"/>
          </p:cNvSpPr>
          <p:nvPr>
            <p:ph type="pic" idx="21"/>
          </p:nvPr>
        </p:nvSpPr>
        <p:spPr>
          <a:xfrm>
            <a:off x="-2" y="0"/>
            <a:ext cx="10618842" cy="6858001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7410891" y="839387"/>
            <a:ext cx="3758747" cy="5138512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1307928" y="954022"/>
            <a:ext cx="5096259" cy="4949956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icture Placeholder 36"/>
          <p:cNvSpPr>
            <a:spLocks noGrp="1"/>
          </p:cNvSpPr>
          <p:nvPr>
            <p:ph type="pic" sz="quarter" idx="21"/>
          </p:nvPr>
        </p:nvSpPr>
        <p:spPr>
          <a:xfrm>
            <a:off x="791275" y="1846384"/>
            <a:ext cx="3260086" cy="3255017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826683" y="769937"/>
            <a:ext cx="9753601" cy="1668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6" r:id="rId14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826683" y="769937"/>
            <a:ext cx="9753601" cy="1668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78978" y="6232198"/>
            <a:ext cx="258623" cy="248304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7301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Relationship Id="rId4" Type="http://schemas.openxmlformats.org/officeDocument/2006/relationships/hyperlink" Target="mailto:rrryan@madisoncountyil.gov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water, river&#10;&#10;Description automatically generated">
            <a:extLst>
              <a:ext uri="{FF2B5EF4-FFF2-40B4-BE49-F238E27FC236}">
                <a16:creationId xmlns:a16="http://schemas.microsoft.com/office/drawing/2014/main" id="{F80D10DF-34DB-BD18-3038-BC5AE9F93F09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2" b="4062"/>
          <a:stretch>
            <a:fillRect/>
          </a:stretch>
        </p:blipFill>
        <p:spPr/>
      </p:pic>
      <p:sp>
        <p:nvSpPr>
          <p:cNvPr id="177" name="Rectangle 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20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Rectangle 4"/>
          <p:cNvSpPr/>
          <p:nvPr/>
        </p:nvSpPr>
        <p:spPr>
          <a:xfrm flipH="1">
            <a:off x="0" y="-27086"/>
            <a:ext cx="12260605" cy="6912172"/>
          </a:xfrm>
          <a:prstGeom prst="rect">
            <a:avLst/>
          </a:prstGeom>
          <a:solidFill>
            <a:srgbClr val="1F467B">
              <a:alpha val="69107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/>
          </a:p>
        </p:txBody>
      </p:sp>
      <p:pic>
        <p:nvPicPr>
          <p:cNvPr id="185" name="Gateway Apprenticeship Hub Logo - White.png" descr="Gateway Apprenticeship Hub Logo - Whit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112" y="3942944"/>
            <a:ext cx="5968349" cy="2712064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TextBox 4"/>
          <p:cNvSpPr txBox="1"/>
          <p:nvPr/>
        </p:nvSpPr>
        <p:spPr>
          <a:xfrm>
            <a:off x="446287" y="6105526"/>
            <a:ext cx="5968350" cy="535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900">
                <a:gradFill flip="none" rotWithShape="1"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dirty="0"/>
              <a:t>Your success starts with us.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ED7B04-6BE2-3444-A355-853DC3300C42}"/>
              </a:ext>
            </a:extLst>
          </p:cNvPr>
          <p:cNvSpPr txBox="1">
            <a:spLocks/>
          </p:cNvSpPr>
          <p:nvPr/>
        </p:nvSpPr>
        <p:spPr>
          <a:xfrm>
            <a:off x="2601712" y="1858963"/>
            <a:ext cx="9144000" cy="2387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Education Apprenticeships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B19D64B-6C8B-6B8B-1956-6AA96A55A46B}"/>
              </a:ext>
            </a:extLst>
          </p:cNvPr>
          <p:cNvSpPr txBox="1">
            <a:spLocks/>
          </p:cNvSpPr>
          <p:nvPr/>
        </p:nvSpPr>
        <p:spPr>
          <a:xfrm>
            <a:off x="6627737" y="5292142"/>
            <a:ext cx="7357763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8" marR="0" indent="-320038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marL="0" indent="0" algn="ctr" hangingPunct="1">
              <a:buNone/>
            </a:pPr>
            <a:r>
              <a:rPr lang="en-US" sz="1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Becca Ryan</a:t>
            </a:r>
          </a:p>
          <a:p>
            <a:pPr marL="0" indent="0" algn="ctr" hangingPunct="1">
              <a:buNone/>
            </a:pPr>
            <a:r>
              <a:rPr lang="en-US" sz="1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Apprenticeship Grant Manager</a:t>
            </a:r>
          </a:p>
          <a:p>
            <a:pPr marL="0" indent="0" algn="ctr" hangingPunct="1">
              <a:buNone/>
            </a:pPr>
            <a:r>
              <a:rPr lang="en-US" sz="1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Madison County Employment &amp; Training</a:t>
            </a:r>
          </a:p>
          <a:p>
            <a:pPr marL="0" indent="0" algn="ctr" hangingPunct="1">
              <a:buNone/>
            </a:pPr>
            <a:r>
              <a:rPr lang="en-US" sz="1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Wood River, IL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Screenshot 2023-07-25 at 11.30.49 AM.png" descr="Screenshot 2023-07-25 at 11.30.49 AM.png"/>
          <p:cNvPicPr>
            <a:picLocks noGrp="1" noChangeAspect="1"/>
          </p:cNvPicPr>
          <p:nvPr>
            <p:ph type="pic" idx="21"/>
          </p:nvPr>
        </p:nvPicPr>
        <p:blipFill>
          <a:blip r:embed="rId2"/>
          <a:srcRect l="5817" r="5817"/>
          <a:stretch>
            <a:fillRect/>
          </a:stretch>
        </p:blipFill>
        <p:spPr>
          <a:xfrm>
            <a:off x="5923258" y="1833937"/>
            <a:ext cx="4840078" cy="2877723"/>
          </a:xfrm>
          <a:prstGeom prst="rect">
            <a:avLst/>
          </a:prstGeom>
        </p:spPr>
      </p:pic>
      <p:sp>
        <p:nvSpPr>
          <p:cNvPr id="400" name="Rectangle 5"/>
          <p:cNvSpPr txBox="1"/>
          <p:nvPr/>
        </p:nvSpPr>
        <p:spPr>
          <a:xfrm>
            <a:off x="688937" y="501878"/>
            <a:ext cx="3847708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1">
                <a:solidFill>
                  <a:srgbClr val="7B9AC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B9AC9"/>
                </a:solidFill>
                <a:effectLst/>
                <a:uLnTx/>
                <a:uFillTx/>
                <a:latin typeface="Helvetica"/>
                <a:cs typeface="Helvetica"/>
                <a:sym typeface="Helvetica"/>
              </a:rPr>
              <a:t>Contact Us!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Helvetica"/>
              <a:cs typeface="Helvetica"/>
              <a:sym typeface="Helvetica"/>
            </a:endParaRPr>
          </a:p>
        </p:txBody>
      </p:sp>
      <p:pic>
        <p:nvPicPr>
          <p:cNvPr id="401" name="Picture 2" descr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69" y="1025094"/>
            <a:ext cx="3104172" cy="310417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6DFE9F-1EFA-EC13-4415-577E996F17FA}"/>
              </a:ext>
            </a:extLst>
          </p:cNvPr>
          <p:cNvSpPr txBox="1"/>
          <p:nvPr/>
        </p:nvSpPr>
        <p:spPr>
          <a:xfrm>
            <a:off x="315216" y="3787338"/>
            <a:ext cx="5285339" cy="31547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GatewayApprenticeshipHub.com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Becca Ryan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Apprenticeship Grant Manager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Gateway Apprenticeship Hub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Madison County IL Employment &amp; Training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4"/>
              </a:rPr>
              <a:t>rrryan@madisoncountyil.gov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Abby Helms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Apprenticeship Program Coordinator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Gateway Apprenticeship Hub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Madison County IL Employment &amp; Training</a:t>
            </a: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dirty="0" err="1">
                <a:latin typeface="Calibri"/>
                <a:ea typeface="Calibri"/>
                <a:cs typeface="Calibri"/>
                <a:hlinkClick r:id="rId4"/>
              </a:rPr>
              <a:t>amhelms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  <a:hlinkClick r:id="rId4"/>
              </a:rPr>
              <a:t>@madisoncountyil.gov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 8"/>
          <p:cNvSpPr/>
          <p:nvPr/>
        </p:nvSpPr>
        <p:spPr>
          <a:xfrm>
            <a:off x="346339" y="2355144"/>
            <a:ext cx="11845663" cy="3909034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/>
          </a:p>
        </p:txBody>
      </p:sp>
      <p:sp>
        <p:nvSpPr>
          <p:cNvPr id="189" name="TextBox 4"/>
          <p:cNvSpPr txBox="1"/>
          <p:nvPr/>
        </p:nvSpPr>
        <p:spPr>
          <a:xfrm>
            <a:off x="5265756" y="777505"/>
            <a:ext cx="5968351" cy="98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900" b="1">
                <a:gradFill flip="none" rotWithShape="1">
                  <a:gsLst>
                    <a:gs pos="0">
                      <a:srgbClr val="7B9AC9"/>
                    </a:gs>
                    <a:gs pos="100000">
                      <a:srgbClr val="7B9AC9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Wh</a:t>
            </a:r>
            <a:r>
              <a:rPr lang="en-US" dirty="0"/>
              <a:t>at</a:t>
            </a:r>
            <a:r>
              <a:rPr dirty="0"/>
              <a:t> is the Gateway </a:t>
            </a:r>
          </a:p>
          <a:p>
            <a:pPr>
              <a:defRPr sz="2900" b="1">
                <a:gradFill flip="none" rotWithShape="1">
                  <a:gsLst>
                    <a:gs pos="0">
                      <a:srgbClr val="7B9AC9"/>
                    </a:gs>
                    <a:gs pos="100000">
                      <a:srgbClr val="7B9AC9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Apprenticeship Hub</a:t>
            </a:r>
            <a:r>
              <a:rPr lang="en-US" dirty="0"/>
              <a:t>?</a:t>
            </a:r>
            <a:endParaRPr dirty="0"/>
          </a:p>
        </p:txBody>
      </p:sp>
      <p:sp>
        <p:nvSpPr>
          <p:cNvPr id="191" name="In the summer of 2022, the U.S. Department of Labor awarded Madison County and the St. Louis region workforce innovation areas the Apprenticeship Building America grant.…"/>
          <p:cNvSpPr txBox="1">
            <a:spLocks noGrp="1"/>
          </p:cNvSpPr>
          <p:nvPr>
            <p:ph type="body" idx="4294967295"/>
          </p:nvPr>
        </p:nvSpPr>
        <p:spPr>
          <a:xfrm>
            <a:off x="5821255" y="1390685"/>
            <a:ext cx="5844033" cy="583795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  <a:defRPr sz="1300">
                <a:solidFill>
                  <a:srgbClr val="000000">
                    <a:alpha val="80000"/>
                  </a:srgbClr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In the summer of 2022, the U.S. Department of Labor awarded Madison County and the St. Louis region workforce innovation areas the Apprenticeship Building America grant.</a:t>
            </a:r>
          </a:p>
          <a:p>
            <a:pPr>
              <a:lnSpc>
                <a:spcPct val="110000"/>
              </a:lnSpc>
              <a:defRPr sz="1300">
                <a:solidFill>
                  <a:srgbClr val="000000">
                    <a:alpha val="80000"/>
                  </a:srgbClr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This is a four-year, $5.8 million initiative from which the Gateway Apprenticeship Hub was born.</a:t>
            </a:r>
          </a:p>
          <a:p>
            <a:pPr>
              <a:lnSpc>
                <a:spcPct val="110000"/>
              </a:lnSpc>
              <a:defRPr sz="1300">
                <a:solidFill>
                  <a:srgbClr val="000000">
                    <a:alpha val="80000"/>
                  </a:srgbClr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The project aims to register at least 750 new apprentices across the region and represents the first joint initiative between Illinois and Missouri workforce areas, with a goal of at least 70% participation among underserved and underrepresented communities. </a:t>
            </a:r>
          </a:p>
          <a:p>
            <a:pPr marL="0" indent="0">
              <a:buSzTx/>
              <a:buFontTx/>
              <a:buNone/>
              <a:defRPr sz="1400">
                <a:solidFill>
                  <a:srgbClr val="000000">
                    <a:alpha val="80000"/>
                  </a:srgbClr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sz="1900" dirty="0"/>
              <a:t>	        </a:t>
            </a:r>
          </a:p>
          <a:p>
            <a:pPr marL="0" indent="0">
              <a:buSzTx/>
              <a:buNone/>
              <a:defRPr sz="1400">
                <a:solidFill>
                  <a:srgbClr val="000000">
                    <a:alpha val="80000"/>
                  </a:srgbClr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Target industries are: </a:t>
            </a:r>
          </a:p>
          <a:p>
            <a:pPr marL="0" indent="0">
              <a:buSzTx/>
              <a:buNone/>
              <a:defRPr sz="1600" b="1">
                <a:solidFill>
                  <a:srgbClr val="2972B9">
                    <a:alpha val="80000"/>
                  </a:srgbClr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Education |  Healthcare  |  Bioscience</a:t>
            </a:r>
          </a:p>
        </p:txBody>
      </p:sp>
      <p:pic>
        <p:nvPicPr>
          <p:cNvPr id="192" name="GAP squiggles.png" descr="GAP squiggles.png"/>
          <p:cNvPicPr>
            <a:picLocks noChangeAspect="1"/>
          </p:cNvPicPr>
          <p:nvPr/>
        </p:nvPicPr>
        <p:blipFill>
          <a:blip r:embed="rId2"/>
          <a:srcRect l="28731" t="48380" b="13194"/>
          <a:stretch>
            <a:fillRect/>
          </a:stretch>
        </p:blipFill>
        <p:spPr>
          <a:xfrm>
            <a:off x="9090191" y="955"/>
            <a:ext cx="5150194" cy="2360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43A17D-2A8D-B1D3-CB73-2F59DBD0C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194" y="2578961"/>
            <a:ext cx="4656182" cy="310681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Rectangle 4"/>
          <p:cNvSpPr/>
          <p:nvPr/>
        </p:nvSpPr>
        <p:spPr>
          <a:xfrm flipH="1">
            <a:off x="7047473" y="0"/>
            <a:ext cx="5144527" cy="6858000"/>
          </a:xfrm>
          <a:prstGeom prst="rect">
            <a:avLst/>
          </a:prstGeom>
          <a:solidFill>
            <a:srgbClr val="1F467B"/>
          </a:solidFill>
          <a:ln w="12700">
            <a:solidFill>
              <a:schemeClr val="accent1"/>
            </a:solidFill>
            <a:miter/>
          </a:ln>
        </p:spPr>
        <p:txBody>
          <a:bodyPr lIns="45718" tIns="45718" rIns="45718" bIns="45718" anchor="ctr"/>
          <a:lstStyle/>
          <a:p>
            <a:endParaRPr/>
          </a:p>
        </p:txBody>
      </p:sp>
      <p:sp>
        <p:nvSpPr>
          <p:cNvPr id="195" name="TextBox 4"/>
          <p:cNvSpPr txBox="1"/>
          <p:nvPr/>
        </p:nvSpPr>
        <p:spPr>
          <a:xfrm>
            <a:off x="434151" y="592471"/>
            <a:ext cx="5968350" cy="980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900" b="1">
                <a:gradFill flip="none" rotWithShape="1">
                  <a:gsLst>
                    <a:gs pos="0">
                      <a:srgbClr val="7B9AC9"/>
                    </a:gs>
                    <a:gs pos="100000">
                      <a:srgbClr val="7B9AC9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  <a:sym typeface="Helvetica"/>
              </a:defRPr>
            </a:pPr>
            <a:r>
              <a:t>What is an</a:t>
            </a:r>
          </a:p>
          <a:p>
            <a:pPr>
              <a:defRPr sz="2900" b="1">
                <a:solidFill>
                  <a:srgbClr val="595959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APPRENTICESHIP? </a:t>
            </a:r>
          </a:p>
        </p:txBody>
      </p:sp>
      <p:grpSp>
        <p:nvGrpSpPr>
          <p:cNvPr id="200" name="Group 1"/>
          <p:cNvGrpSpPr/>
          <p:nvPr/>
        </p:nvGrpSpPr>
        <p:grpSpPr>
          <a:xfrm>
            <a:off x="4058460" y="2225092"/>
            <a:ext cx="2871423" cy="74868"/>
            <a:chOff x="0" y="0"/>
            <a:chExt cx="2871421" cy="74867"/>
          </a:xfrm>
        </p:grpSpPr>
        <p:sp>
          <p:nvSpPr>
            <p:cNvPr id="196" name="Straight Connector 2"/>
            <p:cNvSpPr/>
            <p:nvPr/>
          </p:nvSpPr>
          <p:spPr>
            <a:xfrm>
              <a:off x="67895" y="39176"/>
              <a:ext cx="2803527" cy="3"/>
            </a:xfrm>
            <a:prstGeom prst="line">
              <a:avLst/>
            </a:prstGeom>
            <a:noFill/>
            <a:ln w="12700" cap="flat">
              <a:solidFill>
                <a:srgbClr val="D9D9D9"/>
              </a:solidFill>
              <a:prstDash val="dash"/>
              <a:miter lim="800000"/>
              <a:tailEnd type="oval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199" name="Group 3"/>
            <p:cNvGrpSpPr/>
            <p:nvPr/>
          </p:nvGrpSpPr>
          <p:grpSpPr>
            <a:xfrm>
              <a:off x="0" y="0"/>
              <a:ext cx="75090" cy="74868"/>
              <a:chOff x="0" y="0"/>
              <a:chExt cx="75089" cy="74867"/>
            </a:xfrm>
          </p:grpSpPr>
          <p:sp>
            <p:nvSpPr>
              <p:cNvPr id="197" name="Oval 4"/>
              <p:cNvSpPr/>
              <p:nvPr/>
            </p:nvSpPr>
            <p:spPr>
              <a:xfrm>
                <a:off x="19369" y="19220"/>
                <a:ext cx="36351" cy="36427"/>
              </a:xfrm>
              <a:prstGeom prst="ellipse">
                <a:avLst/>
              </a:prstGeom>
              <a:solidFill>
                <a:srgbClr val="8080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600">
                    <a:latin typeface="Lato Regular"/>
                    <a:ea typeface="Lato Regular"/>
                    <a:cs typeface="Lato Regular"/>
                    <a:sym typeface="Lato Regular"/>
                  </a:defRPr>
                </a:pPr>
                <a:endParaRPr/>
              </a:p>
            </p:txBody>
          </p:sp>
          <p:sp>
            <p:nvSpPr>
              <p:cNvPr id="198" name="Freeform 5"/>
              <p:cNvSpPr/>
              <p:nvPr/>
            </p:nvSpPr>
            <p:spPr>
              <a:xfrm>
                <a:off x="0" y="-1"/>
                <a:ext cx="75090" cy="748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26" y="0"/>
                    </a:moveTo>
                    <a:cubicBezTo>
                      <a:pt x="4851" y="0"/>
                      <a:pt x="0" y="4840"/>
                      <a:pt x="0" y="10800"/>
                    </a:cubicBezTo>
                    <a:cubicBezTo>
                      <a:pt x="0" y="16760"/>
                      <a:pt x="4851" y="21600"/>
                      <a:pt x="10826" y="21600"/>
                    </a:cubicBezTo>
                    <a:cubicBezTo>
                      <a:pt x="16800" y="21600"/>
                      <a:pt x="21600" y="16760"/>
                      <a:pt x="21600" y="10800"/>
                    </a:cubicBezTo>
                    <a:cubicBezTo>
                      <a:pt x="21600" y="4840"/>
                      <a:pt x="16800" y="0"/>
                      <a:pt x="10826" y="0"/>
                    </a:cubicBezTo>
                    <a:close/>
                    <a:moveTo>
                      <a:pt x="10826" y="19664"/>
                    </a:moveTo>
                    <a:cubicBezTo>
                      <a:pt x="5923" y="19664"/>
                      <a:pt x="1940" y="15691"/>
                      <a:pt x="1940" y="10800"/>
                    </a:cubicBezTo>
                    <a:cubicBezTo>
                      <a:pt x="1940" y="5909"/>
                      <a:pt x="5923" y="1936"/>
                      <a:pt x="10826" y="1936"/>
                    </a:cubicBezTo>
                    <a:cubicBezTo>
                      <a:pt x="15728" y="1936"/>
                      <a:pt x="19711" y="5909"/>
                      <a:pt x="19711" y="10800"/>
                    </a:cubicBezTo>
                    <a:cubicBezTo>
                      <a:pt x="19711" y="15691"/>
                      <a:pt x="15728" y="19664"/>
                      <a:pt x="10826" y="19664"/>
                    </a:cubicBezTo>
                    <a:close/>
                  </a:path>
                </a:pathLst>
              </a:custGeom>
              <a:solidFill>
                <a:srgbClr val="8080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600">
                    <a:latin typeface="Lato Regular"/>
                    <a:ea typeface="Lato Regular"/>
                    <a:cs typeface="Lato Regular"/>
                    <a:sym typeface="Lato Regular"/>
                  </a:defRPr>
                </a:pPr>
                <a:endParaRPr/>
              </a:p>
            </p:txBody>
          </p:sp>
        </p:grpSp>
      </p:grpSp>
      <p:grpSp>
        <p:nvGrpSpPr>
          <p:cNvPr id="205" name="Group 6"/>
          <p:cNvGrpSpPr/>
          <p:nvPr/>
        </p:nvGrpSpPr>
        <p:grpSpPr>
          <a:xfrm>
            <a:off x="4058460" y="3062697"/>
            <a:ext cx="2519269" cy="65777"/>
            <a:chOff x="0" y="0"/>
            <a:chExt cx="2519268" cy="65776"/>
          </a:xfrm>
        </p:grpSpPr>
        <p:sp>
          <p:nvSpPr>
            <p:cNvPr id="201" name="Straight Connector 7"/>
            <p:cNvSpPr/>
            <p:nvPr/>
          </p:nvSpPr>
          <p:spPr>
            <a:xfrm>
              <a:off x="59651" y="34419"/>
              <a:ext cx="2459618" cy="2"/>
            </a:xfrm>
            <a:prstGeom prst="line">
              <a:avLst/>
            </a:prstGeom>
            <a:noFill/>
            <a:ln w="12700" cap="flat">
              <a:solidFill>
                <a:srgbClr val="D9D9D9"/>
              </a:solidFill>
              <a:prstDash val="dash"/>
              <a:miter lim="800000"/>
              <a:tailEnd type="oval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204" name="Group 8"/>
            <p:cNvGrpSpPr/>
            <p:nvPr/>
          </p:nvGrpSpPr>
          <p:grpSpPr>
            <a:xfrm>
              <a:off x="0" y="0"/>
              <a:ext cx="65973" cy="65777"/>
              <a:chOff x="0" y="0"/>
              <a:chExt cx="65972" cy="65776"/>
            </a:xfrm>
          </p:grpSpPr>
          <p:sp>
            <p:nvSpPr>
              <p:cNvPr id="202" name="Oval 9"/>
              <p:cNvSpPr/>
              <p:nvPr/>
            </p:nvSpPr>
            <p:spPr>
              <a:xfrm>
                <a:off x="17017" y="16886"/>
                <a:ext cx="31939" cy="32003"/>
              </a:xfrm>
              <a:prstGeom prst="ellipse">
                <a:avLst/>
              </a:prstGeom>
              <a:solidFill>
                <a:srgbClr val="8080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600">
                    <a:latin typeface="Lato Regular"/>
                    <a:ea typeface="Lato Regular"/>
                    <a:cs typeface="Lato Regular"/>
                    <a:sym typeface="Lato Regular"/>
                  </a:defRPr>
                </a:pPr>
                <a:endParaRPr/>
              </a:p>
            </p:txBody>
          </p:sp>
          <p:sp>
            <p:nvSpPr>
              <p:cNvPr id="203" name="Freeform 10"/>
              <p:cNvSpPr/>
              <p:nvPr/>
            </p:nvSpPr>
            <p:spPr>
              <a:xfrm>
                <a:off x="0" y="0"/>
                <a:ext cx="65973" cy="65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26" y="0"/>
                    </a:moveTo>
                    <a:cubicBezTo>
                      <a:pt x="4851" y="0"/>
                      <a:pt x="0" y="4840"/>
                      <a:pt x="0" y="10800"/>
                    </a:cubicBezTo>
                    <a:cubicBezTo>
                      <a:pt x="0" y="16760"/>
                      <a:pt x="4851" y="21600"/>
                      <a:pt x="10826" y="21600"/>
                    </a:cubicBezTo>
                    <a:cubicBezTo>
                      <a:pt x="16800" y="21600"/>
                      <a:pt x="21600" y="16760"/>
                      <a:pt x="21600" y="10800"/>
                    </a:cubicBezTo>
                    <a:cubicBezTo>
                      <a:pt x="21600" y="4840"/>
                      <a:pt x="16800" y="0"/>
                      <a:pt x="10826" y="0"/>
                    </a:cubicBezTo>
                    <a:close/>
                    <a:moveTo>
                      <a:pt x="10826" y="19664"/>
                    </a:moveTo>
                    <a:cubicBezTo>
                      <a:pt x="5923" y="19664"/>
                      <a:pt x="1940" y="15691"/>
                      <a:pt x="1940" y="10800"/>
                    </a:cubicBezTo>
                    <a:cubicBezTo>
                      <a:pt x="1940" y="5909"/>
                      <a:pt x="5923" y="1936"/>
                      <a:pt x="10826" y="1936"/>
                    </a:cubicBezTo>
                    <a:cubicBezTo>
                      <a:pt x="15728" y="1936"/>
                      <a:pt x="19711" y="5909"/>
                      <a:pt x="19711" y="10800"/>
                    </a:cubicBezTo>
                    <a:cubicBezTo>
                      <a:pt x="19711" y="15691"/>
                      <a:pt x="15728" y="19664"/>
                      <a:pt x="10826" y="19664"/>
                    </a:cubicBezTo>
                    <a:close/>
                  </a:path>
                </a:pathLst>
              </a:custGeom>
              <a:solidFill>
                <a:srgbClr val="8080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600">
                    <a:latin typeface="Lato Regular"/>
                    <a:ea typeface="Lato Regular"/>
                    <a:cs typeface="Lato Regular"/>
                    <a:sym typeface="Lato Regular"/>
                  </a:defRPr>
                </a:pPr>
                <a:endParaRPr/>
              </a:p>
            </p:txBody>
          </p:sp>
        </p:grpSp>
      </p:grpSp>
      <p:grpSp>
        <p:nvGrpSpPr>
          <p:cNvPr id="210" name="Group 11"/>
          <p:cNvGrpSpPr/>
          <p:nvPr/>
        </p:nvGrpSpPr>
        <p:grpSpPr>
          <a:xfrm>
            <a:off x="4058460" y="3997140"/>
            <a:ext cx="2519269" cy="65777"/>
            <a:chOff x="0" y="0"/>
            <a:chExt cx="2519268" cy="65776"/>
          </a:xfrm>
        </p:grpSpPr>
        <p:sp>
          <p:nvSpPr>
            <p:cNvPr id="206" name="Straight Connector 12"/>
            <p:cNvSpPr/>
            <p:nvPr/>
          </p:nvSpPr>
          <p:spPr>
            <a:xfrm>
              <a:off x="59651" y="34419"/>
              <a:ext cx="2459618" cy="2"/>
            </a:xfrm>
            <a:prstGeom prst="line">
              <a:avLst/>
            </a:prstGeom>
            <a:noFill/>
            <a:ln w="12700" cap="flat">
              <a:solidFill>
                <a:srgbClr val="D9D9D9"/>
              </a:solidFill>
              <a:prstDash val="dash"/>
              <a:miter lim="800000"/>
              <a:tailEnd type="oval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209" name="Group 13"/>
            <p:cNvGrpSpPr/>
            <p:nvPr/>
          </p:nvGrpSpPr>
          <p:grpSpPr>
            <a:xfrm>
              <a:off x="0" y="0"/>
              <a:ext cx="65973" cy="65777"/>
              <a:chOff x="0" y="0"/>
              <a:chExt cx="65972" cy="65776"/>
            </a:xfrm>
          </p:grpSpPr>
          <p:sp>
            <p:nvSpPr>
              <p:cNvPr id="207" name="Oval 14"/>
              <p:cNvSpPr/>
              <p:nvPr/>
            </p:nvSpPr>
            <p:spPr>
              <a:xfrm>
                <a:off x="17017" y="16886"/>
                <a:ext cx="31939" cy="32003"/>
              </a:xfrm>
              <a:prstGeom prst="ellipse">
                <a:avLst/>
              </a:prstGeom>
              <a:solidFill>
                <a:srgbClr val="8080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600">
                    <a:latin typeface="Lato Regular"/>
                    <a:ea typeface="Lato Regular"/>
                    <a:cs typeface="Lato Regular"/>
                    <a:sym typeface="Lato Regular"/>
                  </a:defRPr>
                </a:pPr>
                <a:endParaRPr/>
              </a:p>
            </p:txBody>
          </p:sp>
          <p:sp>
            <p:nvSpPr>
              <p:cNvPr id="208" name="Freeform 15"/>
              <p:cNvSpPr/>
              <p:nvPr/>
            </p:nvSpPr>
            <p:spPr>
              <a:xfrm>
                <a:off x="0" y="0"/>
                <a:ext cx="65973" cy="65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26" y="0"/>
                    </a:moveTo>
                    <a:cubicBezTo>
                      <a:pt x="4851" y="0"/>
                      <a:pt x="0" y="4840"/>
                      <a:pt x="0" y="10800"/>
                    </a:cubicBezTo>
                    <a:cubicBezTo>
                      <a:pt x="0" y="16760"/>
                      <a:pt x="4851" y="21600"/>
                      <a:pt x="10826" y="21600"/>
                    </a:cubicBezTo>
                    <a:cubicBezTo>
                      <a:pt x="16800" y="21600"/>
                      <a:pt x="21600" y="16760"/>
                      <a:pt x="21600" y="10800"/>
                    </a:cubicBezTo>
                    <a:cubicBezTo>
                      <a:pt x="21600" y="4840"/>
                      <a:pt x="16800" y="0"/>
                      <a:pt x="10826" y="0"/>
                    </a:cubicBezTo>
                    <a:close/>
                    <a:moveTo>
                      <a:pt x="10826" y="19664"/>
                    </a:moveTo>
                    <a:cubicBezTo>
                      <a:pt x="5923" y="19664"/>
                      <a:pt x="1940" y="15691"/>
                      <a:pt x="1940" y="10800"/>
                    </a:cubicBezTo>
                    <a:cubicBezTo>
                      <a:pt x="1940" y="5909"/>
                      <a:pt x="5923" y="1936"/>
                      <a:pt x="10826" y="1936"/>
                    </a:cubicBezTo>
                    <a:cubicBezTo>
                      <a:pt x="15728" y="1936"/>
                      <a:pt x="19711" y="5909"/>
                      <a:pt x="19711" y="10800"/>
                    </a:cubicBezTo>
                    <a:cubicBezTo>
                      <a:pt x="19711" y="15691"/>
                      <a:pt x="15728" y="19664"/>
                      <a:pt x="10826" y="19664"/>
                    </a:cubicBezTo>
                    <a:close/>
                  </a:path>
                </a:pathLst>
              </a:custGeom>
              <a:solidFill>
                <a:srgbClr val="8080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600">
                    <a:latin typeface="Lato Regular"/>
                    <a:ea typeface="Lato Regular"/>
                    <a:cs typeface="Lato Regular"/>
                    <a:sym typeface="Lato Regular"/>
                  </a:defRPr>
                </a:pPr>
                <a:endParaRPr/>
              </a:p>
            </p:txBody>
          </p:sp>
        </p:grpSp>
      </p:grpSp>
      <p:grpSp>
        <p:nvGrpSpPr>
          <p:cNvPr id="215" name="Group 16"/>
          <p:cNvGrpSpPr/>
          <p:nvPr/>
        </p:nvGrpSpPr>
        <p:grpSpPr>
          <a:xfrm>
            <a:off x="4102884" y="4783637"/>
            <a:ext cx="2519269" cy="65777"/>
            <a:chOff x="0" y="0"/>
            <a:chExt cx="2519268" cy="65776"/>
          </a:xfrm>
        </p:grpSpPr>
        <p:sp>
          <p:nvSpPr>
            <p:cNvPr id="211" name="Straight Connector 17"/>
            <p:cNvSpPr/>
            <p:nvPr/>
          </p:nvSpPr>
          <p:spPr>
            <a:xfrm>
              <a:off x="59651" y="34419"/>
              <a:ext cx="2459618" cy="2"/>
            </a:xfrm>
            <a:prstGeom prst="line">
              <a:avLst/>
            </a:prstGeom>
            <a:noFill/>
            <a:ln w="12700" cap="flat">
              <a:solidFill>
                <a:srgbClr val="D9D9D9"/>
              </a:solidFill>
              <a:prstDash val="dash"/>
              <a:miter lim="800000"/>
              <a:tailEnd type="oval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214" name="Group 18"/>
            <p:cNvGrpSpPr/>
            <p:nvPr/>
          </p:nvGrpSpPr>
          <p:grpSpPr>
            <a:xfrm>
              <a:off x="0" y="0"/>
              <a:ext cx="65973" cy="65777"/>
              <a:chOff x="0" y="0"/>
              <a:chExt cx="65972" cy="65776"/>
            </a:xfrm>
          </p:grpSpPr>
          <p:sp>
            <p:nvSpPr>
              <p:cNvPr id="212" name="Oval 19"/>
              <p:cNvSpPr/>
              <p:nvPr/>
            </p:nvSpPr>
            <p:spPr>
              <a:xfrm>
                <a:off x="17017" y="16886"/>
                <a:ext cx="31939" cy="32003"/>
              </a:xfrm>
              <a:prstGeom prst="ellipse">
                <a:avLst/>
              </a:prstGeom>
              <a:solidFill>
                <a:srgbClr val="8080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600">
                    <a:latin typeface="Lato Regular"/>
                    <a:ea typeface="Lato Regular"/>
                    <a:cs typeface="Lato Regular"/>
                    <a:sym typeface="Lato Regular"/>
                  </a:defRPr>
                </a:pPr>
                <a:endParaRPr/>
              </a:p>
            </p:txBody>
          </p:sp>
          <p:sp>
            <p:nvSpPr>
              <p:cNvPr id="213" name="Freeform 20"/>
              <p:cNvSpPr/>
              <p:nvPr/>
            </p:nvSpPr>
            <p:spPr>
              <a:xfrm>
                <a:off x="0" y="0"/>
                <a:ext cx="65973" cy="65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26" y="0"/>
                    </a:moveTo>
                    <a:cubicBezTo>
                      <a:pt x="4851" y="0"/>
                      <a:pt x="0" y="4840"/>
                      <a:pt x="0" y="10800"/>
                    </a:cubicBezTo>
                    <a:cubicBezTo>
                      <a:pt x="0" y="16760"/>
                      <a:pt x="4851" y="21600"/>
                      <a:pt x="10826" y="21600"/>
                    </a:cubicBezTo>
                    <a:cubicBezTo>
                      <a:pt x="16800" y="21600"/>
                      <a:pt x="21600" y="16760"/>
                      <a:pt x="21600" y="10800"/>
                    </a:cubicBezTo>
                    <a:cubicBezTo>
                      <a:pt x="21600" y="4840"/>
                      <a:pt x="16800" y="0"/>
                      <a:pt x="10826" y="0"/>
                    </a:cubicBezTo>
                    <a:close/>
                    <a:moveTo>
                      <a:pt x="10826" y="19664"/>
                    </a:moveTo>
                    <a:cubicBezTo>
                      <a:pt x="5923" y="19664"/>
                      <a:pt x="1940" y="15691"/>
                      <a:pt x="1940" y="10800"/>
                    </a:cubicBezTo>
                    <a:cubicBezTo>
                      <a:pt x="1940" y="5909"/>
                      <a:pt x="5923" y="1936"/>
                      <a:pt x="10826" y="1936"/>
                    </a:cubicBezTo>
                    <a:cubicBezTo>
                      <a:pt x="15728" y="1936"/>
                      <a:pt x="19711" y="5909"/>
                      <a:pt x="19711" y="10800"/>
                    </a:cubicBezTo>
                    <a:cubicBezTo>
                      <a:pt x="19711" y="15691"/>
                      <a:pt x="15728" y="19664"/>
                      <a:pt x="10826" y="19664"/>
                    </a:cubicBezTo>
                    <a:close/>
                  </a:path>
                </a:pathLst>
              </a:custGeom>
              <a:solidFill>
                <a:srgbClr val="8080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600">
                    <a:latin typeface="Lato Regular"/>
                    <a:ea typeface="Lato Regular"/>
                    <a:cs typeface="Lato Regular"/>
                    <a:sym typeface="Lato Regular"/>
                  </a:defRPr>
                </a:pPr>
                <a:endParaRPr/>
              </a:p>
            </p:txBody>
          </p:sp>
        </p:grpSp>
      </p:grpSp>
      <p:grpSp>
        <p:nvGrpSpPr>
          <p:cNvPr id="220" name="Group 21"/>
          <p:cNvGrpSpPr/>
          <p:nvPr/>
        </p:nvGrpSpPr>
        <p:grpSpPr>
          <a:xfrm>
            <a:off x="4102884" y="5599093"/>
            <a:ext cx="2519269" cy="65778"/>
            <a:chOff x="0" y="0"/>
            <a:chExt cx="2519268" cy="65776"/>
          </a:xfrm>
        </p:grpSpPr>
        <p:sp>
          <p:nvSpPr>
            <p:cNvPr id="216" name="Straight Connector 22"/>
            <p:cNvSpPr/>
            <p:nvPr/>
          </p:nvSpPr>
          <p:spPr>
            <a:xfrm>
              <a:off x="59651" y="34419"/>
              <a:ext cx="2459618" cy="3"/>
            </a:xfrm>
            <a:prstGeom prst="line">
              <a:avLst/>
            </a:prstGeom>
            <a:noFill/>
            <a:ln w="12700" cap="flat">
              <a:solidFill>
                <a:srgbClr val="D9D9D9"/>
              </a:solidFill>
              <a:prstDash val="dash"/>
              <a:miter lim="800000"/>
              <a:tailEnd type="oval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endParaRPr/>
            </a:p>
          </p:txBody>
        </p:sp>
        <p:grpSp>
          <p:nvGrpSpPr>
            <p:cNvPr id="219" name="Group 23"/>
            <p:cNvGrpSpPr/>
            <p:nvPr/>
          </p:nvGrpSpPr>
          <p:grpSpPr>
            <a:xfrm>
              <a:off x="0" y="0"/>
              <a:ext cx="65973" cy="65777"/>
              <a:chOff x="0" y="0"/>
              <a:chExt cx="65972" cy="65776"/>
            </a:xfrm>
          </p:grpSpPr>
          <p:sp>
            <p:nvSpPr>
              <p:cNvPr id="217" name="Oval 24"/>
              <p:cNvSpPr/>
              <p:nvPr/>
            </p:nvSpPr>
            <p:spPr>
              <a:xfrm>
                <a:off x="17017" y="16886"/>
                <a:ext cx="31939" cy="32005"/>
              </a:xfrm>
              <a:prstGeom prst="ellipse">
                <a:avLst/>
              </a:prstGeom>
              <a:solidFill>
                <a:srgbClr val="8080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600">
                    <a:latin typeface="Lato Regular"/>
                    <a:ea typeface="Lato Regular"/>
                    <a:cs typeface="Lato Regular"/>
                    <a:sym typeface="Lato Regular"/>
                  </a:defRPr>
                </a:pPr>
                <a:endParaRPr/>
              </a:p>
            </p:txBody>
          </p:sp>
          <p:sp>
            <p:nvSpPr>
              <p:cNvPr id="218" name="Freeform 25"/>
              <p:cNvSpPr/>
              <p:nvPr/>
            </p:nvSpPr>
            <p:spPr>
              <a:xfrm>
                <a:off x="0" y="-1"/>
                <a:ext cx="65973" cy="65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26" y="0"/>
                    </a:moveTo>
                    <a:cubicBezTo>
                      <a:pt x="4851" y="0"/>
                      <a:pt x="0" y="4840"/>
                      <a:pt x="0" y="10800"/>
                    </a:cubicBezTo>
                    <a:cubicBezTo>
                      <a:pt x="0" y="16760"/>
                      <a:pt x="4851" y="21600"/>
                      <a:pt x="10826" y="21600"/>
                    </a:cubicBezTo>
                    <a:cubicBezTo>
                      <a:pt x="16800" y="21600"/>
                      <a:pt x="21600" y="16760"/>
                      <a:pt x="21600" y="10800"/>
                    </a:cubicBezTo>
                    <a:cubicBezTo>
                      <a:pt x="21600" y="4840"/>
                      <a:pt x="16800" y="0"/>
                      <a:pt x="10826" y="0"/>
                    </a:cubicBezTo>
                    <a:close/>
                    <a:moveTo>
                      <a:pt x="10826" y="19664"/>
                    </a:moveTo>
                    <a:cubicBezTo>
                      <a:pt x="5923" y="19664"/>
                      <a:pt x="1940" y="15691"/>
                      <a:pt x="1940" y="10800"/>
                    </a:cubicBezTo>
                    <a:cubicBezTo>
                      <a:pt x="1940" y="5909"/>
                      <a:pt x="5923" y="1936"/>
                      <a:pt x="10826" y="1936"/>
                    </a:cubicBezTo>
                    <a:cubicBezTo>
                      <a:pt x="15728" y="1936"/>
                      <a:pt x="19711" y="5909"/>
                      <a:pt x="19711" y="10800"/>
                    </a:cubicBezTo>
                    <a:cubicBezTo>
                      <a:pt x="19711" y="15691"/>
                      <a:pt x="15728" y="19664"/>
                      <a:pt x="10826" y="19664"/>
                    </a:cubicBezTo>
                    <a:close/>
                  </a:path>
                </a:pathLst>
              </a:custGeom>
              <a:solidFill>
                <a:srgbClr val="80808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 sz="1600">
                    <a:latin typeface="Lato Regular"/>
                    <a:ea typeface="Lato Regular"/>
                    <a:cs typeface="Lato Regular"/>
                    <a:sym typeface="Lato Regular"/>
                  </a:defRPr>
                </a:pPr>
                <a:endParaRPr/>
              </a:p>
            </p:txBody>
          </p:sp>
        </p:grpSp>
      </p:grpSp>
      <p:grpSp>
        <p:nvGrpSpPr>
          <p:cNvPr id="236" name="Group 4"/>
          <p:cNvGrpSpPr/>
          <p:nvPr/>
        </p:nvGrpSpPr>
        <p:grpSpPr>
          <a:xfrm>
            <a:off x="5496996" y="1620833"/>
            <a:ext cx="2369876" cy="4698896"/>
            <a:chOff x="0" y="0"/>
            <a:chExt cx="2369875" cy="4698894"/>
          </a:xfrm>
        </p:grpSpPr>
        <p:sp>
          <p:nvSpPr>
            <p:cNvPr id="221" name="Freeform 5"/>
            <p:cNvSpPr/>
            <p:nvPr/>
          </p:nvSpPr>
          <p:spPr>
            <a:xfrm>
              <a:off x="-1" y="3790521"/>
              <a:ext cx="1133503" cy="908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10559"/>
                  </a:lnTo>
                  <a:lnTo>
                    <a:pt x="0" y="0"/>
                  </a:lnTo>
                  <a:lnTo>
                    <a:pt x="21600" y="11041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276F8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600"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  <p:sp>
          <p:nvSpPr>
            <p:cNvPr id="222" name="Freeform 6"/>
            <p:cNvSpPr/>
            <p:nvPr/>
          </p:nvSpPr>
          <p:spPr>
            <a:xfrm>
              <a:off x="-1" y="3293692"/>
              <a:ext cx="2369876" cy="961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31" y="21600"/>
                  </a:moveTo>
                  <a:lnTo>
                    <a:pt x="0" y="11165"/>
                  </a:lnTo>
                  <a:lnTo>
                    <a:pt x="11269" y="0"/>
                  </a:lnTo>
                  <a:lnTo>
                    <a:pt x="21600" y="10465"/>
                  </a:lnTo>
                  <a:lnTo>
                    <a:pt x="10331" y="21600"/>
                  </a:lnTo>
                  <a:close/>
                </a:path>
              </a:pathLst>
            </a:custGeom>
            <a:solidFill>
              <a:srgbClr val="AAD6E7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600"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  <p:sp>
          <p:nvSpPr>
            <p:cNvPr id="223" name="Freeform 7"/>
            <p:cNvSpPr/>
            <p:nvPr/>
          </p:nvSpPr>
          <p:spPr>
            <a:xfrm>
              <a:off x="1133500" y="3759385"/>
              <a:ext cx="1236375" cy="939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10209"/>
                  </a:lnTo>
                  <a:lnTo>
                    <a:pt x="0" y="21600"/>
                  </a:lnTo>
                  <a:lnTo>
                    <a:pt x="0" y="1139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600"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  <p:sp>
          <p:nvSpPr>
            <p:cNvPr id="224" name="Freeform 8"/>
            <p:cNvSpPr/>
            <p:nvPr/>
          </p:nvSpPr>
          <p:spPr>
            <a:xfrm>
              <a:off x="-1" y="2953899"/>
              <a:ext cx="1133503" cy="908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10559"/>
                  </a:lnTo>
                  <a:lnTo>
                    <a:pt x="0" y="0"/>
                  </a:lnTo>
                  <a:lnTo>
                    <a:pt x="21600" y="11041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3A8F98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600"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  <p:sp>
          <p:nvSpPr>
            <p:cNvPr id="225" name="Freeform 9"/>
            <p:cNvSpPr/>
            <p:nvPr/>
          </p:nvSpPr>
          <p:spPr>
            <a:xfrm>
              <a:off x="-1" y="2457069"/>
              <a:ext cx="2369876" cy="961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31" y="21600"/>
                  </a:moveTo>
                  <a:lnTo>
                    <a:pt x="0" y="11165"/>
                  </a:lnTo>
                  <a:lnTo>
                    <a:pt x="11269" y="0"/>
                  </a:lnTo>
                  <a:lnTo>
                    <a:pt x="21600" y="10465"/>
                  </a:lnTo>
                  <a:lnTo>
                    <a:pt x="10331" y="21600"/>
                  </a:lnTo>
                  <a:close/>
                </a:path>
              </a:pathLst>
            </a:custGeom>
            <a:solidFill>
              <a:srgbClr val="BCE2E6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600"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  <p:sp>
          <p:nvSpPr>
            <p:cNvPr id="226" name="Freeform 10"/>
            <p:cNvSpPr/>
            <p:nvPr/>
          </p:nvSpPr>
          <p:spPr>
            <a:xfrm>
              <a:off x="1133500" y="2922763"/>
              <a:ext cx="1236375" cy="939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10209"/>
                  </a:lnTo>
                  <a:lnTo>
                    <a:pt x="0" y="21600"/>
                  </a:lnTo>
                  <a:lnTo>
                    <a:pt x="0" y="1139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600"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  <p:sp>
          <p:nvSpPr>
            <p:cNvPr id="227" name="Freeform 11"/>
            <p:cNvSpPr/>
            <p:nvPr/>
          </p:nvSpPr>
          <p:spPr>
            <a:xfrm>
              <a:off x="-1" y="2168719"/>
              <a:ext cx="1133503" cy="908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10559"/>
                  </a:lnTo>
                  <a:lnTo>
                    <a:pt x="0" y="0"/>
                  </a:lnTo>
                  <a:lnTo>
                    <a:pt x="21600" y="11041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4A9B8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600"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  <p:sp>
          <p:nvSpPr>
            <p:cNvPr id="228" name="Freeform 12"/>
            <p:cNvSpPr/>
            <p:nvPr/>
          </p:nvSpPr>
          <p:spPr>
            <a:xfrm>
              <a:off x="-1" y="1673244"/>
              <a:ext cx="2369876" cy="959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31" y="21600"/>
                  </a:moveTo>
                  <a:lnTo>
                    <a:pt x="0" y="11150"/>
                  </a:lnTo>
                  <a:lnTo>
                    <a:pt x="11269" y="0"/>
                  </a:lnTo>
                  <a:lnTo>
                    <a:pt x="21600" y="10450"/>
                  </a:lnTo>
                  <a:lnTo>
                    <a:pt x="10331" y="21600"/>
                  </a:lnTo>
                  <a:close/>
                </a:path>
              </a:pathLst>
            </a:custGeom>
            <a:solidFill>
              <a:srgbClr val="C8E5DC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600"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  <p:sp>
          <p:nvSpPr>
            <p:cNvPr id="229" name="Freeform 13"/>
            <p:cNvSpPr/>
            <p:nvPr/>
          </p:nvSpPr>
          <p:spPr>
            <a:xfrm>
              <a:off x="1133500" y="2137582"/>
              <a:ext cx="1236375" cy="939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10209"/>
                  </a:lnTo>
                  <a:lnTo>
                    <a:pt x="0" y="21600"/>
                  </a:lnTo>
                  <a:lnTo>
                    <a:pt x="0" y="1139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600"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  <p:sp>
          <p:nvSpPr>
            <p:cNvPr id="230" name="Freeform 14"/>
            <p:cNvSpPr/>
            <p:nvPr/>
          </p:nvSpPr>
          <p:spPr>
            <a:xfrm>
              <a:off x="-1" y="1300960"/>
              <a:ext cx="1133503" cy="9083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10559"/>
                  </a:lnTo>
                  <a:lnTo>
                    <a:pt x="0" y="0"/>
                  </a:lnTo>
                  <a:lnTo>
                    <a:pt x="21600" y="11041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B696B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600"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  <p:sp>
          <p:nvSpPr>
            <p:cNvPr id="231" name="Freeform 15"/>
            <p:cNvSpPr/>
            <p:nvPr/>
          </p:nvSpPr>
          <p:spPr>
            <a:xfrm>
              <a:off x="-1" y="805485"/>
              <a:ext cx="2369876" cy="959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31" y="21600"/>
                  </a:moveTo>
                  <a:lnTo>
                    <a:pt x="0" y="11150"/>
                  </a:lnTo>
                  <a:lnTo>
                    <a:pt x="11269" y="0"/>
                  </a:lnTo>
                  <a:lnTo>
                    <a:pt x="21600" y="10450"/>
                  </a:lnTo>
                  <a:lnTo>
                    <a:pt x="10331" y="21600"/>
                  </a:lnTo>
                  <a:close/>
                </a:path>
              </a:pathLst>
            </a:custGeom>
            <a:solidFill>
              <a:srgbClr val="CAD1D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600"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  <p:sp>
          <p:nvSpPr>
            <p:cNvPr id="232" name="Freeform 16"/>
            <p:cNvSpPr/>
            <p:nvPr/>
          </p:nvSpPr>
          <p:spPr>
            <a:xfrm>
              <a:off x="1133500" y="1269824"/>
              <a:ext cx="1236375" cy="939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10209"/>
                  </a:lnTo>
                  <a:lnTo>
                    <a:pt x="0" y="21600"/>
                  </a:lnTo>
                  <a:lnTo>
                    <a:pt x="0" y="1139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600"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  <p:sp>
          <p:nvSpPr>
            <p:cNvPr id="233" name="Freeform 17"/>
            <p:cNvSpPr/>
            <p:nvPr/>
          </p:nvSpPr>
          <p:spPr>
            <a:xfrm>
              <a:off x="-1" y="495475"/>
              <a:ext cx="1133503" cy="908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10559"/>
                  </a:lnTo>
                  <a:lnTo>
                    <a:pt x="0" y="0"/>
                  </a:lnTo>
                  <a:lnTo>
                    <a:pt x="21600" y="11041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88894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600"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  <p:sp>
          <p:nvSpPr>
            <p:cNvPr id="234" name="Freeform 18"/>
            <p:cNvSpPr/>
            <p:nvPr/>
          </p:nvSpPr>
          <p:spPr>
            <a:xfrm>
              <a:off x="-1" y="-1"/>
              <a:ext cx="2369876" cy="959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331" y="21600"/>
                  </a:moveTo>
                  <a:lnTo>
                    <a:pt x="0" y="11150"/>
                  </a:lnTo>
                  <a:lnTo>
                    <a:pt x="11269" y="0"/>
                  </a:lnTo>
                  <a:lnTo>
                    <a:pt x="21600" y="10450"/>
                  </a:lnTo>
                  <a:lnTo>
                    <a:pt x="10331" y="21600"/>
                  </a:lnTo>
                  <a:close/>
                </a:path>
              </a:pathLst>
            </a:custGeom>
            <a:solidFill>
              <a:srgbClr val="CEDEE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600"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  <p:sp>
          <p:nvSpPr>
            <p:cNvPr id="235" name="Freeform 19"/>
            <p:cNvSpPr/>
            <p:nvPr/>
          </p:nvSpPr>
          <p:spPr>
            <a:xfrm>
              <a:off x="1133500" y="464338"/>
              <a:ext cx="1236375" cy="939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21600" y="10209"/>
                  </a:lnTo>
                  <a:lnTo>
                    <a:pt x="0" y="21600"/>
                  </a:lnTo>
                  <a:lnTo>
                    <a:pt x="0" y="1139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600"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</p:grpSp>
      <p:grpSp>
        <p:nvGrpSpPr>
          <p:cNvPr id="240" name="Group 47"/>
          <p:cNvGrpSpPr/>
          <p:nvPr/>
        </p:nvGrpSpPr>
        <p:grpSpPr>
          <a:xfrm>
            <a:off x="3383424" y="5379979"/>
            <a:ext cx="502057" cy="504004"/>
            <a:chOff x="0" y="-1"/>
            <a:chExt cx="502055" cy="504003"/>
          </a:xfrm>
        </p:grpSpPr>
        <p:sp>
          <p:nvSpPr>
            <p:cNvPr id="237" name="Freeform 124"/>
            <p:cNvSpPr/>
            <p:nvPr/>
          </p:nvSpPr>
          <p:spPr>
            <a:xfrm>
              <a:off x="0" y="-2"/>
              <a:ext cx="502056" cy="504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587" y="8606"/>
                  </a:moveTo>
                  <a:cubicBezTo>
                    <a:pt x="18394" y="8100"/>
                    <a:pt x="18394" y="8100"/>
                    <a:pt x="18394" y="8100"/>
                  </a:cubicBezTo>
                  <a:cubicBezTo>
                    <a:pt x="18394" y="7763"/>
                    <a:pt x="18225" y="7594"/>
                    <a:pt x="18056" y="7256"/>
                  </a:cubicBezTo>
                  <a:cubicBezTo>
                    <a:pt x="19237" y="5569"/>
                    <a:pt x="19237" y="5569"/>
                    <a:pt x="19237" y="5569"/>
                  </a:cubicBezTo>
                  <a:cubicBezTo>
                    <a:pt x="19575" y="5062"/>
                    <a:pt x="19575" y="4219"/>
                    <a:pt x="19069" y="3881"/>
                  </a:cubicBezTo>
                  <a:cubicBezTo>
                    <a:pt x="17719" y="2531"/>
                    <a:pt x="17719" y="2531"/>
                    <a:pt x="17719" y="2531"/>
                  </a:cubicBezTo>
                  <a:cubicBezTo>
                    <a:pt x="17550" y="2194"/>
                    <a:pt x="17213" y="2194"/>
                    <a:pt x="16875" y="2194"/>
                  </a:cubicBezTo>
                  <a:cubicBezTo>
                    <a:pt x="16537" y="2194"/>
                    <a:pt x="16369" y="2194"/>
                    <a:pt x="16031" y="2363"/>
                  </a:cubicBezTo>
                  <a:cubicBezTo>
                    <a:pt x="14344" y="3544"/>
                    <a:pt x="14344" y="3544"/>
                    <a:pt x="14344" y="3544"/>
                  </a:cubicBezTo>
                  <a:cubicBezTo>
                    <a:pt x="14006" y="3375"/>
                    <a:pt x="13838" y="3206"/>
                    <a:pt x="13500" y="3206"/>
                  </a:cubicBezTo>
                  <a:cubicBezTo>
                    <a:pt x="12994" y="1013"/>
                    <a:pt x="12994" y="1013"/>
                    <a:pt x="12994" y="1013"/>
                  </a:cubicBezTo>
                  <a:cubicBezTo>
                    <a:pt x="12994" y="506"/>
                    <a:pt x="12319" y="0"/>
                    <a:pt x="11644" y="0"/>
                  </a:cubicBezTo>
                  <a:cubicBezTo>
                    <a:pt x="9956" y="0"/>
                    <a:pt x="9956" y="0"/>
                    <a:pt x="9956" y="0"/>
                  </a:cubicBezTo>
                  <a:cubicBezTo>
                    <a:pt x="9281" y="0"/>
                    <a:pt x="8606" y="506"/>
                    <a:pt x="8606" y="1013"/>
                  </a:cubicBezTo>
                  <a:cubicBezTo>
                    <a:pt x="8100" y="3206"/>
                    <a:pt x="8100" y="3206"/>
                    <a:pt x="8100" y="3206"/>
                  </a:cubicBezTo>
                  <a:cubicBezTo>
                    <a:pt x="7763" y="3206"/>
                    <a:pt x="7594" y="3375"/>
                    <a:pt x="7256" y="3544"/>
                  </a:cubicBezTo>
                  <a:cubicBezTo>
                    <a:pt x="5569" y="2363"/>
                    <a:pt x="5569" y="2363"/>
                    <a:pt x="5569" y="2363"/>
                  </a:cubicBezTo>
                  <a:cubicBezTo>
                    <a:pt x="5231" y="2194"/>
                    <a:pt x="5063" y="2194"/>
                    <a:pt x="4725" y="2194"/>
                  </a:cubicBezTo>
                  <a:cubicBezTo>
                    <a:pt x="4388" y="2194"/>
                    <a:pt x="4050" y="2194"/>
                    <a:pt x="3881" y="2531"/>
                  </a:cubicBezTo>
                  <a:cubicBezTo>
                    <a:pt x="2531" y="3881"/>
                    <a:pt x="2531" y="3881"/>
                    <a:pt x="2531" y="3881"/>
                  </a:cubicBezTo>
                  <a:cubicBezTo>
                    <a:pt x="2025" y="4219"/>
                    <a:pt x="2025" y="5062"/>
                    <a:pt x="2363" y="5569"/>
                  </a:cubicBezTo>
                  <a:cubicBezTo>
                    <a:pt x="3544" y="7256"/>
                    <a:pt x="3544" y="7256"/>
                    <a:pt x="3544" y="7256"/>
                  </a:cubicBezTo>
                  <a:cubicBezTo>
                    <a:pt x="3375" y="7594"/>
                    <a:pt x="3206" y="7763"/>
                    <a:pt x="3206" y="8100"/>
                  </a:cubicBezTo>
                  <a:cubicBezTo>
                    <a:pt x="1013" y="8606"/>
                    <a:pt x="1013" y="8606"/>
                    <a:pt x="1013" y="8606"/>
                  </a:cubicBezTo>
                  <a:cubicBezTo>
                    <a:pt x="506" y="8606"/>
                    <a:pt x="0" y="9281"/>
                    <a:pt x="0" y="9956"/>
                  </a:cubicBezTo>
                  <a:cubicBezTo>
                    <a:pt x="0" y="11644"/>
                    <a:pt x="0" y="11644"/>
                    <a:pt x="0" y="11644"/>
                  </a:cubicBezTo>
                  <a:cubicBezTo>
                    <a:pt x="0" y="12319"/>
                    <a:pt x="506" y="12994"/>
                    <a:pt x="1013" y="12994"/>
                  </a:cubicBezTo>
                  <a:cubicBezTo>
                    <a:pt x="3206" y="13500"/>
                    <a:pt x="3206" y="13500"/>
                    <a:pt x="3206" y="13500"/>
                  </a:cubicBezTo>
                  <a:cubicBezTo>
                    <a:pt x="3206" y="13838"/>
                    <a:pt x="3375" y="14006"/>
                    <a:pt x="3544" y="14344"/>
                  </a:cubicBezTo>
                  <a:cubicBezTo>
                    <a:pt x="2363" y="16031"/>
                    <a:pt x="2363" y="16031"/>
                    <a:pt x="2363" y="16031"/>
                  </a:cubicBezTo>
                  <a:cubicBezTo>
                    <a:pt x="2025" y="16538"/>
                    <a:pt x="2025" y="17381"/>
                    <a:pt x="2531" y="17719"/>
                  </a:cubicBezTo>
                  <a:cubicBezTo>
                    <a:pt x="3881" y="19069"/>
                    <a:pt x="3881" y="19069"/>
                    <a:pt x="3881" y="19069"/>
                  </a:cubicBezTo>
                  <a:cubicBezTo>
                    <a:pt x="4050" y="19406"/>
                    <a:pt x="4388" y="19406"/>
                    <a:pt x="4725" y="19406"/>
                  </a:cubicBezTo>
                  <a:cubicBezTo>
                    <a:pt x="5063" y="19406"/>
                    <a:pt x="5231" y="19406"/>
                    <a:pt x="5569" y="19238"/>
                  </a:cubicBezTo>
                  <a:cubicBezTo>
                    <a:pt x="7256" y="18056"/>
                    <a:pt x="7256" y="18056"/>
                    <a:pt x="7256" y="18056"/>
                  </a:cubicBezTo>
                  <a:cubicBezTo>
                    <a:pt x="7594" y="18225"/>
                    <a:pt x="7763" y="18394"/>
                    <a:pt x="8100" y="18394"/>
                  </a:cubicBezTo>
                  <a:cubicBezTo>
                    <a:pt x="8606" y="20587"/>
                    <a:pt x="8606" y="20587"/>
                    <a:pt x="8606" y="20587"/>
                  </a:cubicBezTo>
                  <a:cubicBezTo>
                    <a:pt x="8606" y="21094"/>
                    <a:pt x="9281" y="21600"/>
                    <a:pt x="9956" y="21600"/>
                  </a:cubicBezTo>
                  <a:cubicBezTo>
                    <a:pt x="11644" y="21600"/>
                    <a:pt x="11644" y="21600"/>
                    <a:pt x="11644" y="21600"/>
                  </a:cubicBezTo>
                  <a:cubicBezTo>
                    <a:pt x="12319" y="21600"/>
                    <a:pt x="12994" y="21094"/>
                    <a:pt x="12994" y="20587"/>
                  </a:cubicBezTo>
                  <a:cubicBezTo>
                    <a:pt x="13500" y="18394"/>
                    <a:pt x="13500" y="18394"/>
                    <a:pt x="13500" y="18394"/>
                  </a:cubicBezTo>
                  <a:cubicBezTo>
                    <a:pt x="13838" y="18394"/>
                    <a:pt x="14006" y="18225"/>
                    <a:pt x="14344" y="18056"/>
                  </a:cubicBezTo>
                  <a:cubicBezTo>
                    <a:pt x="16031" y="19238"/>
                    <a:pt x="16031" y="19238"/>
                    <a:pt x="16031" y="19238"/>
                  </a:cubicBezTo>
                  <a:cubicBezTo>
                    <a:pt x="16369" y="19406"/>
                    <a:pt x="16537" y="19406"/>
                    <a:pt x="16875" y="19406"/>
                  </a:cubicBezTo>
                  <a:cubicBezTo>
                    <a:pt x="17213" y="19406"/>
                    <a:pt x="17550" y="19406"/>
                    <a:pt x="17719" y="19069"/>
                  </a:cubicBezTo>
                  <a:cubicBezTo>
                    <a:pt x="19069" y="17719"/>
                    <a:pt x="19069" y="17719"/>
                    <a:pt x="19069" y="17719"/>
                  </a:cubicBezTo>
                  <a:cubicBezTo>
                    <a:pt x="19575" y="17381"/>
                    <a:pt x="19575" y="16538"/>
                    <a:pt x="19237" y="16031"/>
                  </a:cubicBezTo>
                  <a:cubicBezTo>
                    <a:pt x="18056" y="14344"/>
                    <a:pt x="18056" y="14344"/>
                    <a:pt x="18056" y="14344"/>
                  </a:cubicBezTo>
                  <a:cubicBezTo>
                    <a:pt x="18225" y="14006"/>
                    <a:pt x="18394" y="13838"/>
                    <a:pt x="18394" y="13500"/>
                  </a:cubicBezTo>
                  <a:cubicBezTo>
                    <a:pt x="20587" y="12994"/>
                    <a:pt x="20587" y="12994"/>
                    <a:pt x="20587" y="12994"/>
                  </a:cubicBezTo>
                  <a:cubicBezTo>
                    <a:pt x="21094" y="12994"/>
                    <a:pt x="21600" y="12319"/>
                    <a:pt x="21600" y="11644"/>
                  </a:cubicBezTo>
                  <a:cubicBezTo>
                    <a:pt x="21600" y="9956"/>
                    <a:pt x="21600" y="9956"/>
                    <a:pt x="21600" y="9956"/>
                  </a:cubicBezTo>
                  <a:cubicBezTo>
                    <a:pt x="21600" y="9281"/>
                    <a:pt x="21094" y="8606"/>
                    <a:pt x="20587" y="8606"/>
                  </a:cubicBezTo>
                  <a:close/>
                  <a:moveTo>
                    <a:pt x="18225" y="12150"/>
                  </a:moveTo>
                  <a:cubicBezTo>
                    <a:pt x="17719" y="12150"/>
                    <a:pt x="17381" y="12487"/>
                    <a:pt x="17213" y="12994"/>
                  </a:cubicBezTo>
                  <a:cubicBezTo>
                    <a:pt x="17044" y="13331"/>
                    <a:pt x="17044" y="13500"/>
                    <a:pt x="16875" y="13669"/>
                  </a:cubicBezTo>
                  <a:cubicBezTo>
                    <a:pt x="16706" y="14175"/>
                    <a:pt x="16706" y="14681"/>
                    <a:pt x="17044" y="15019"/>
                  </a:cubicBezTo>
                  <a:cubicBezTo>
                    <a:pt x="18056" y="16875"/>
                    <a:pt x="18056" y="16875"/>
                    <a:pt x="18056" y="16875"/>
                  </a:cubicBezTo>
                  <a:cubicBezTo>
                    <a:pt x="16875" y="18056"/>
                    <a:pt x="16875" y="18056"/>
                    <a:pt x="16875" y="18056"/>
                  </a:cubicBezTo>
                  <a:cubicBezTo>
                    <a:pt x="15019" y="17044"/>
                    <a:pt x="15019" y="17044"/>
                    <a:pt x="15019" y="17044"/>
                  </a:cubicBezTo>
                  <a:cubicBezTo>
                    <a:pt x="14850" y="16875"/>
                    <a:pt x="14513" y="16706"/>
                    <a:pt x="14344" y="16706"/>
                  </a:cubicBezTo>
                  <a:cubicBezTo>
                    <a:pt x="14175" y="16706"/>
                    <a:pt x="14006" y="16706"/>
                    <a:pt x="13669" y="16875"/>
                  </a:cubicBezTo>
                  <a:cubicBezTo>
                    <a:pt x="13500" y="17044"/>
                    <a:pt x="13331" y="17044"/>
                    <a:pt x="12994" y="17212"/>
                  </a:cubicBezTo>
                  <a:cubicBezTo>
                    <a:pt x="12487" y="17381"/>
                    <a:pt x="12150" y="17719"/>
                    <a:pt x="12150" y="18225"/>
                  </a:cubicBezTo>
                  <a:cubicBezTo>
                    <a:pt x="11644" y="20250"/>
                    <a:pt x="11644" y="20250"/>
                    <a:pt x="11644" y="20250"/>
                  </a:cubicBezTo>
                  <a:cubicBezTo>
                    <a:pt x="9956" y="20250"/>
                    <a:pt x="9956" y="20250"/>
                    <a:pt x="9956" y="20250"/>
                  </a:cubicBezTo>
                  <a:cubicBezTo>
                    <a:pt x="9450" y="18225"/>
                    <a:pt x="9450" y="18225"/>
                    <a:pt x="9450" y="18225"/>
                  </a:cubicBezTo>
                  <a:cubicBezTo>
                    <a:pt x="9450" y="17719"/>
                    <a:pt x="9113" y="17381"/>
                    <a:pt x="8606" y="17212"/>
                  </a:cubicBezTo>
                  <a:cubicBezTo>
                    <a:pt x="8269" y="17044"/>
                    <a:pt x="8100" y="17044"/>
                    <a:pt x="7931" y="16875"/>
                  </a:cubicBezTo>
                  <a:cubicBezTo>
                    <a:pt x="7594" y="16706"/>
                    <a:pt x="7425" y="16706"/>
                    <a:pt x="7256" y="16706"/>
                  </a:cubicBezTo>
                  <a:cubicBezTo>
                    <a:pt x="7088" y="16706"/>
                    <a:pt x="6750" y="16875"/>
                    <a:pt x="6581" y="17044"/>
                  </a:cubicBezTo>
                  <a:cubicBezTo>
                    <a:pt x="4725" y="18056"/>
                    <a:pt x="4725" y="18056"/>
                    <a:pt x="4725" y="18056"/>
                  </a:cubicBezTo>
                  <a:cubicBezTo>
                    <a:pt x="3544" y="16875"/>
                    <a:pt x="3544" y="16875"/>
                    <a:pt x="3544" y="16875"/>
                  </a:cubicBezTo>
                  <a:cubicBezTo>
                    <a:pt x="4556" y="15019"/>
                    <a:pt x="4556" y="15019"/>
                    <a:pt x="4556" y="15019"/>
                  </a:cubicBezTo>
                  <a:cubicBezTo>
                    <a:pt x="4894" y="14681"/>
                    <a:pt x="4894" y="14175"/>
                    <a:pt x="4725" y="13669"/>
                  </a:cubicBezTo>
                  <a:cubicBezTo>
                    <a:pt x="4556" y="13500"/>
                    <a:pt x="4556" y="13331"/>
                    <a:pt x="4388" y="12994"/>
                  </a:cubicBezTo>
                  <a:cubicBezTo>
                    <a:pt x="4219" y="12487"/>
                    <a:pt x="3881" y="12150"/>
                    <a:pt x="3375" y="12150"/>
                  </a:cubicBezTo>
                  <a:cubicBezTo>
                    <a:pt x="1350" y="11644"/>
                    <a:pt x="1350" y="11644"/>
                    <a:pt x="1350" y="11644"/>
                  </a:cubicBezTo>
                  <a:cubicBezTo>
                    <a:pt x="1350" y="9956"/>
                    <a:pt x="1350" y="9956"/>
                    <a:pt x="1350" y="9956"/>
                  </a:cubicBezTo>
                  <a:cubicBezTo>
                    <a:pt x="3375" y="9450"/>
                    <a:pt x="3375" y="9450"/>
                    <a:pt x="3375" y="9450"/>
                  </a:cubicBezTo>
                  <a:cubicBezTo>
                    <a:pt x="3881" y="9450"/>
                    <a:pt x="4219" y="9113"/>
                    <a:pt x="4388" y="8606"/>
                  </a:cubicBezTo>
                  <a:cubicBezTo>
                    <a:pt x="4556" y="8269"/>
                    <a:pt x="4556" y="8100"/>
                    <a:pt x="4725" y="7931"/>
                  </a:cubicBezTo>
                  <a:cubicBezTo>
                    <a:pt x="4894" y="7425"/>
                    <a:pt x="4894" y="6919"/>
                    <a:pt x="4556" y="6581"/>
                  </a:cubicBezTo>
                  <a:cubicBezTo>
                    <a:pt x="3544" y="4725"/>
                    <a:pt x="3544" y="4725"/>
                    <a:pt x="3544" y="4725"/>
                  </a:cubicBezTo>
                  <a:cubicBezTo>
                    <a:pt x="4725" y="3544"/>
                    <a:pt x="4725" y="3544"/>
                    <a:pt x="4725" y="3544"/>
                  </a:cubicBezTo>
                  <a:cubicBezTo>
                    <a:pt x="6581" y="4556"/>
                    <a:pt x="6581" y="4556"/>
                    <a:pt x="6581" y="4556"/>
                  </a:cubicBezTo>
                  <a:cubicBezTo>
                    <a:pt x="6750" y="4725"/>
                    <a:pt x="7088" y="4894"/>
                    <a:pt x="7256" y="4894"/>
                  </a:cubicBezTo>
                  <a:cubicBezTo>
                    <a:pt x="7425" y="4894"/>
                    <a:pt x="7594" y="4894"/>
                    <a:pt x="7931" y="4725"/>
                  </a:cubicBezTo>
                  <a:cubicBezTo>
                    <a:pt x="8100" y="4556"/>
                    <a:pt x="8269" y="4556"/>
                    <a:pt x="8606" y="4388"/>
                  </a:cubicBezTo>
                  <a:cubicBezTo>
                    <a:pt x="9113" y="4219"/>
                    <a:pt x="9450" y="3881"/>
                    <a:pt x="9450" y="3375"/>
                  </a:cubicBezTo>
                  <a:cubicBezTo>
                    <a:pt x="9956" y="1350"/>
                    <a:pt x="9956" y="1350"/>
                    <a:pt x="9956" y="1350"/>
                  </a:cubicBezTo>
                  <a:cubicBezTo>
                    <a:pt x="11644" y="1350"/>
                    <a:pt x="11644" y="1350"/>
                    <a:pt x="11644" y="1350"/>
                  </a:cubicBezTo>
                  <a:cubicBezTo>
                    <a:pt x="12150" y="3375"/>
                    <a:pt x="12150" y="3375"/>
                    <a:pt x="12150" y="3375"/>
                  </a:cubicBezTo>
                  <a:cubicBezTo>
                    <a:pt x="12150" y="3881"/>
                    <a:pt x="12487" y="4219"/>
                    <a:pt x="12994" y="4388"/>
                  </a:cubicBezTo>
                  <a:cubicBezTo>
                    <a:pt x="13331" y="4556"/>
                    <a:pt x="13500" y="4556"/>
                    <a:pt x="13669" y="4725"/>
                  </a:cubicBezTo>
                  <a:cubicBezTo>
                    <a:pt x="14006" y="4894"/>
                    <a:pt x="14175" y="4894"/>
                    <a:pt x="14344" y="4894"/>
                  </a:cubicBezTo>
                  <a:cubicBezTo>
                    <a:pt x="14513" y="4894"/>
                    <a:pt x="14850" y="4725"/>
                    <a:pt x="15019" y="4556"/>
                  </a:cubicBezTo>
                  <a:cubicBezTo>
                    <a:pt x="16875" y="3544"/>
                    <a:pt x="16875" y="3544"/>
                    <a:pt x="16875" y="3544"/>
                  </a:cubicBezTo>
                  <a:cubicBezTo>
                    <a:pt x="18056" y="4725"/>
                    <a:pt x="18056" y="4725"/>
                    <a:pt x="18056" y="4725"/>
                  </a:cubicBezTo>
                  <a:cubicBezTo>
                    <a:pt x="17044" y="6581"/>
                    <a:pt x="17044" y="6581"/>
                    <a:pt x="17044" y="6581"/>
                  </a:cubicBezTo>
                  <a:cubicBezTo>
                    <a:pt x="16706" y="6919"/>
                    <a:pt x="16706" y="7425"/>
                    <a:pt x="16875" y="7931"/>
                  </a:cubicBezTo>
                  <a:cubicBezTo>
                    <a:pt x="17044" y="8100"/>
                    <a:pt x="17044" y="8269"/>
                    <a:pt x="17213" y="8606"/>
                  </a:cubicBezTo>
                  <a:cubicBezTo>
                    <a:pt x="17381" y="9113"/>
                    <a:pt x="17719" y="9450"/>
                    <a:pt x="18225" y="9450"/>
                  </a:cubicBezTo>
                  <a:cubicBezTo>
                    <a:pt x="20250" y="9956"/>
                    <a:pt x="20250" y="9956"/>
                    <a:pt x="20250" y="9956"/>
                  </a:cubicBezTo>
                  <a:cubicBezTo>
                    <a:pt x="20250" y="11644"/>
                    <a:pt x="20250" y="11644"/>
                    <a:pt x="20250" y="11644"/>
                  </a:cubicBezTo>
                  <a:lnTo>
                    <a:pt x="18225" y="12150"/>
                  </a:lnTo>
                  <a:close/>
                </a:path>
              </a:pathLst>
            </a:custGeom>
            <a:solidFill>
              <a:srgbClr val="1C1B2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600"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  <p:sp>
          <p:nvSpPr>
            <p:cNvPr id="238" name="Freeform 125"/>
            <p:cNvSpPr/>
            <p:nvPr/>
          </p:nvSpPr>
          <p:spPr>
            <a:xfrm>
              <a:off x="142053" y="142053"/>
              <a:ext cx="219896" cy="219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5014" y="0"/>
                    <a:pt x="0" y="5014"/>
                    <a:pt x="0" y="10800"/>
                  </a:cubicBezTo>
                  <a:cubicBezTo>
                    <a:pt x="0" y="16586"/>
                    <a:pt x="5014" y="21600"/>
                    <a:pt x="10800" y="21600"/>
                  </a:cubicBezTo>
                  <a:cubicBezTo>
                    <a:pt x="16586" y="21600"/>
                    <a:pt x="21600" y="16586"/>
                    <a:pt x="21600" y="10800"/>
                  </a:cubicBezTo>
                  <a:cubicBezTo>
                    <a:pt x="21600" y="5014"/>
                    <a:pt x="16586" y="0"/>
                    <a:pt x="10800" y="0"/>
                  </a:cubicBezTo>
                  <a:close/>
                  <a:moveTo>
                    <a:pt x="10800" y="20443"/>
                  </a:moveTo>
                  <a:cubicBezTo>
                    <a:pt x="5400" y="20443"/>
                    <a:pt x="1543" y="16200"/>
                    <a:pt x="1543" y="10800"/>
                  </a:cubicBezTo>
                  <a:cubicBezTo>
                    <a:pt x="1543" y="5400"/>
                    <a:pt x="5400" y="1543"/>
                    <a:pt x="10800" y="1543"/>
                  </a:cubicBezTo>
                  <a:cubicBezTo>
                    <a:pt x="16200" y="1543"/>
                    <a:pt x="20443" y="5400"/>
                    <a:pt x="20443" y="10800"/>
                  </a:cubicBezTo>
                  <a:cubicBezTo>
                    <a:pt x="20443" y="16200"/>
                    <a:pt x="16200" y="20443"/>
                    <a:pt x="10800" y="20443"/>
                  </a:cubicBezTo>
                  <a:close/>
                </a:path>
              </a:pathLst>
            </a:custGeom>
            <a:solidFill>
              <a:srgbClr val="1C1B2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600"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  <p:sp>
          <p:nvSpPr>
            <p:cNvPr id="239" name="Freeform 126"/>
            <p:cNvSpPr/>
            <p:nvPr/>
          </p:nvSpPr>
          <p:spPr>
            <a:xfrm>
              <a:off x="188756" y="188757"/>
              <a:ext cx="126490" cy="126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725" y="0"/>
                    <a:pt x="0" y="4725"/>
                    <a:pt x="0" y="10800"/>
                  </a:cubicBezTo>
                  <a:cubicBezTo>
                    <a:pt x="0" y="16875"/>
                    <a:pt x="4725" y="21600"/>
                    <a:pt x="10800" y="21600"/>
                  </a:cubicBezTo>
                  <a:cubicBezTo>
                    <a:pt x="16875" y="21600"/>
                    <a:pt x="21600" y="16875"/>
                    <a:pt x="21600" y="10800"/>
                  </a:cubicBezTo>
                  <a:cubicBezTo>
                    <a:pt x="21600" y="4725"/>
                    <a:pt x="16875" y="0"/>
                    <a:pt x="10800" y="0"/>
                  </a:cubicBezTo>
                  <a:close/>
                  <a:moveTo>
                    <a:pt x="10800" y="18900"/>
                  </a:moveTo>
                  <a:cubicBezTo>
                    <a:pt x="6075" y="18900"/>
                    <a:pt x="2700" y="15525"/>
                    <a:pt x="2700" y="10800"/>
                  </a:cubicBezTo>
                  <a:cubicBezTo>
                    <a:pt x="2700" y="6075"/>
                    <a:pt x="6075" y="2700"/>
                    <a:pt x="10800" y="2700"/>
                  </a:cubicBezTo>
                  <a:cubicBezTo>
                    <a:pt x="15525" y="2700"/>
                    <a:pt x="18900" y="6075"/>
                    <a:pt x="18900" y="10800"/>
                  </a:cubicBezTo>
                  <a:cubicBezTo>
                    <a:pt x="18900" y="15525"/>
                    <a:pt x="15525" y="18900"/>
                    <a:pt x="10800" y="18900"/>
                  </a:cubicBezTo>
                  <a:close/>
                </a:path>
              </a:pathLst>
            </a:custGeom>
            <a:solidFill>
              <a:srgbClr val="1C1B2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600"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</p:grpSp>
      <p:sp>
        <p:nvSpPr>
          <p:cNvPr id="241" name="Freeform 113"/>
          <p:cNvSpPr/>
          <p:nvPr/>
        </p:nvSpPr>
        <p:spPr>
          <a:xfrm>
            <a:off x="3409413" y="2842039"/>
            <a:ext cx="450078" cy="5070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56" h="21600" extrusionOk="0">
                <a:moveTo>
                  <a:pt x="19309" y="1687"/>
                </a:moveTo>
                <a:cubicBezTo>
                  <a:pt x="18164" y="675"/>
                  <a:pt x="16691" y="0"/>
                  <a:pt x="15382" y="0"/>
                </a:cubicBezTo>
                <a:cubicBezTo>
                  <a:pt x="14236" y="0"/>
                  <a:pt x="13091" y="506"/>
                  <a:pt x="12273" y="1350"/>
                </a:cubicBezTo>
                <a:cubicBezTo>
                  <a:pt x="9164" y="4556"/>
                  <a:pt x="9164" y="4556"/>
                  <a:pt x="9164" y="4556"/>
                </a:cubicBezTo>
                <a:cubicBezTo>
                  <a:pt x="9164" y="4556"/>
                  <a:pt x="9164" y="4556"/>
                  <a:pt x="9000" y="4556"/>
                </a:cubicBezTo>
                <a:cubicBezTo>
                  <a:pt x="9000" y="4556"/>
                  <a:pt x="9000" y="4556"/>
                  <a:pt x="9000" y="4556"/>
                </a:cubicBezTo>
                <a:cubicBezTo>
                  <a:pt x="9000" y="4556"/>
                  <a:pt x="9000" y="4556"/>
                  <a:pt x="9000" y="4556"/>
                </a:cubicBezTo>
                <a:cubicBezTo>
                  <a:pt x="2291" y="11644"/>
                  <a:pt x="2291" y="11644"/>
                  <a:pt x="2291" y="11644"/>
                </a:cubicBezTo>
                <a:cubicBezTo>
                  <a:pt x="1964" y="11981"/>
                  <a:pt x="1800" y="12319"/>
                  <a:pt x="1636" y="12825"/>
                </a:cubicBezTo>
                <a:cubicBezTo>
                  <a:pt x="164" y="18563"/>
                  <a:pt x="164" y="18563"/>
                  <a:pt x="164" y="18563"/>
                </a:cubicBezTo>
                <a:cubicBezTo>
                  <a:pt x="164" y="18563"/>
                  <a:pt x="0" y="19069"/>
                  <a:pt x="0" y="19237"/>
                </a:cubicBezTo>
                <a:cubicBezTo>
                  <a:pt x="0" y="20588"/>
                  <a:pt x="982" y="21600"/>
                  <a:pt x="2291" y="21600"/>
                </a:cubicBezTo>
                <a:cubicBezTo>
                  <a:pt x="2618" y="21600"/>
                  <a:pt x="3109" y="21431"/>
                  <a:pt x="3109" y="21431"/>
                </a:cubicBezTo>
                <a:cubicBezTo>
                  <a:pt x="8673" y="19913"/>
                  <a:pt x="8673" y="19913"/>
                  <a:pt x="8673" y="19913"/>
                </a:cubicBezTo>
                <a:cubicBezTo>
                  <a:pt x="9000" y="19913"/>
                  <a:pt x="9327" y="19575"/>
                  <a:pt x="9655" y="19237"/>
                </a:cubicBezTo>
                <a:cubicBezTo>
                  <a:pt x="19636" y="8944"/>
                  <a:pt x="19636" y="8944"/>
                  <a:pt x="19636" y="8944"/>
                </a:cubicBezTo>
                <a:cubicBezTo>
                  <a:pt x="21600" y="7088"/>
                  <a:pt x="21273" y="3881"/>
                  <a:pt x="19309" y="1687"/>
                </a:cubicBezTo>
                <a:close/>
                <a:moveTo>
                  <a:pt x="10473" y="16031"/>
                </a:moveTo>
                <a:cubicBezTo>
                  <a:pt x="10473" y="15525"/>
                  <a:pt x="10309" y="14850"/>
                  <a:pt x="9982" y="14344"/>
                </a:cubicBezTo>
                <a:cubicBezTo>
                  <a:pt x="16200" y="7931"/>
                  <a:pt x="16200" y="7931"/>
                  <a:pt x="16200" y="7931"/>
                </a:cubicBezTo>
                <a:cubicBezTo>
                  <a:pt x="16527" y="9113"/>
                  <a:pt x="16364" y="10463"/>
                  <a:pt x="15545" y="11306"/>
                </a:cubicBezTo>
                <a:cubicBezTo>
                  <a:pt x="15545" y="11306"/>
                  <a:pt x="15545" y="11306"/>
                  <a:pt x="15545" y="11306"/>
                </a:cubicBezTo>
                <a:cubicBezTo>
                  <a:pt x="15545" y="11306"/>
                  <a:pt x="15545" y="11306"/>
                  <a:pt x="15545" y="11306"/>
                </a:cubicBezTo>
                <a:cubicBezTo>
                  <a:pt x="10473" y="16538"/>
                  <a:pt x="10473" y="16538"/>
                  <a:pt x="10473" y="16538"/>
                </a:cubicBezTo>
                <a:cubicBezTo>
                  <a:pt x="10473" y="16369"/>
                  <a:pt x="10473" y="16200"/>
                  <a:pt x="10473" y="16031"/>
                </a:cubicBezTo>
                <a:close/>
                <a:moveTo>
                  <a:pt x="9655" y="13669"/>
                </a:moveTo>
                <a:cubicBezTo>
                  <a:pt x="9491" y="13331"/>
                  <a:pt x="9164" y="12825"/>
                  <a:pt x="8836" y="12488"/>
                </a:cubicBezTo>
                <a:cubicBezTo>
                  <a:pt x="8345" y="12150"/>
                  <a:pt x="8018" y="11813"/>
                  <a:pt x="7527" y="11475"/>
                </a:cubicBezTo>
                <a:cubicBezTo>
                  <a:pt x="13745" y="5062"/>
                  <a:pt x="13745" y="5062"/>
                  <a:pt x="13745" y="5062"/>
                </a:cubicBezTo>
                <a:cubicBezTo>
                  <a:pt x="14236" y="5231"/>
                  <a:pt x="14727" y="5569"/>
                  <a:pt x="15055" y="6075"/>
                </a:cubicBezTo>
                <a:cubicBezTo>
                  <a:pt x="15382" y="6412"/>
                  <a:pt x="15709" y="6750"/>
                  <a:pt x="15873" y="7256"/>
                </a:cubicBezTo>
                <a:lnTo>
                  <a:pt x="9655" y="13669"/>
                </a:lnTo>
                <a:close/>
                <a:moveTo>
                  <a:pt x="6873" y="11138"/>
                </a:moveTo>
                <a:cubicBezTo>
                  <a:pt x="6218" y="10969"/>
                  <a:pt x="5564" y="10800"/>
                  <a:pt x="4909" y="10800"/>
                </a:cubicBezTo>
                <a:cubicBezTo>
                  <a:pt x="9982" y="5569"/>
                  <a:pt x="9982" y="5569"/>
                  <a:pt x="9982" y="5569"/>
                </a:cubicBezTo>
                <a:cubicBezTo>
                  <a:pt x="10800" y="4725"/>
                  <a:pt x="11945" y="4556"/>
                  <a:pt x="13091" y="4894"/>
                </a:cubicBezTo>
                <a:lnTo>
                  <a:pt x="6873" y="11138"/>
                </a:lnTo>
                <a:close/>
                <a:moveTo>
                  <a:pt x="2782" y="20081"/>
                </a:moveTo>
                <a:cubicBezTo>
                  <a:pt x="2618" y="20250"/>
                  <a:pt x="2455" y="20250"/>
                  <a:pt x="2291" y="20250"/>
                </a:cubicBezTo>
                <a:cubicBezTo>
                  <a:pt x="1800" y="20250"/>
                  <a:pt x="1309" y="19744"/>
                  <a:pt x="1309" y="19237"/>
                </a:cubicBezTo>
                <a:cubicBezTo>
                  <a:pt x="1309" y="19069"/>
                  <a:pt x="1309" y="18900"/>
                  <a:pt x="1309" y="18900"/>
                </a:cubicBezTo>
                <a:cubicBezTo>
                  <a:pt x="2127" y="16200"/>
                  <a:pt x="2127" y="16200"/>
                  <a:pt x="2127" y="16200"/>
                </a:cubicBezTo>
                <a:cubicBezTo>
                  <a:pt x="2782" y="16200"/>
                  <a:pt x="3600" y="16538"/>
                  <a:pt x="4255" y="17213"/>
                </a:cubicBezTo>
                <a:cubicBezTo>
                  <a:pt x="4909" y="17888"/>
                  <a:pt x="5236" y="18731"/>
                  <a:pt x="5236" y="19575"/>
                </a:cubicBezTo>
                <a:lnTo>
                  <a:pt x="2782" y="20081"/>
                </a:lnTo>
                <a:close/>
                <a:moveTo>
                  <a:pt x="5727" y="19406"/>
                </a:moveTo>
                <a:cubicBezTo>
                  <a:pt x="5727" y="18394"/>
                  <a:pt x="5400" y="17550"/>
                  <a:pt x="4745" y="16706"/>
                </a:cubicBezTo>
                <a:cubicBezTo>
                  <a:pt x="4091" y="16031"/>
                  <a:pt x="3109" y="15694"/>
                  <a:pt x="2291" y="15525"/>
                </a:cubicBezTo>
                <a:cubicBezTo>
                  <a:pt x="2945" y="13163"/>
                  <a:pt x="2945" y="13163"/>
                  <a:pt x="2945" y="13163"/>
                </a:cubicBezTo>
                <a:cubicBezTo>
                  <a:pt x="2945" y="12994"/>
                  <a:pt x="3109" y="12825"/>
                  <a:pt x="3109" y="12656"/>
                </a:cubicBezTo>
                <a:cubicBezTo>
                  <a:pt x="4418" y="11644"/>
                  <a:pt x="6545" y="11981"/>
                  <a:pt x="7855" y="13500"/>
                </a:cubicBezTo>
                <a:cubicBezTo>
                  <a:pt x="9327" y="15019"/>
                  <a:pt x="9655" y="17213"/>
                  <a:pt x="8509" y="18563"/>
                </a:cubicBezTo>
                <a:cubicBezTo>
                  <a:pt x="8345" y="18563"/>
                  <a:pt x="8345" y="18731"/>
                  <a:pt x="8182" y="18731"/>
                </a:cubicBezTo>
                <a:lnTo>
                  <a:pt x="5727" y="19406"/>
                </a:lnTo>
                <a:close/>
                <a:moveTo>
                  <a:pt x="18818" y="7931"/>
                </a:moveTo>
                <a:cubicBezTo>
                  <a:pt x="17673" y="9113"/>
                  <a:pt x="17673" y="9113"/>
                  <a:pt x="17673" y="9113"/>
                </a:cubicBezTo>
                <a:cubicBezTo>
                  <a:pt x="17673" y="8944"/>
                  <a:pt x="17673" y="8775"/>
                  <a:pt x="17673" y="8606"/>
                </a:cubicBezTo>
                <a:cubicBezTo>
                  <a:pt x="17509" y="7256"/>
                  <a:pt x="17018" y="6075"/>
                  <a:pt x="16036" y="5062"/>
                </a:cubicBezTo>
                <a:cubicBezTo>
                  <a:pt x="14891" y="4050"/>
                  <a:pt x="13582" y="3375"/>
                  <a:pt x="12109" y="3375"/>
                </a:cubicBezTo>
                <a:cubicBezTo>
                  <a:pt x="13255" y="2194"/>
                  <a:pt x="13255" y="2194"/>
                  <a:pt x="13255" y="2194"/>
                </a:cubicBezTo>
                <a:cubicBezTo>
                  <a:pt x="13745" y="1687"/>
                  <a:pt x="14564" y="1350"/>
                  <a:pt x="15382" y="1350"/>
                </a:cubicBezTo>
                <a:cubicBezTo>
                  <a:pt x="16364" y="1350"/>
                  <a:pt x="17509" y="1856"/>
                  <a:pt x="18327" y="2700"/>
                </a:cubicBezTo>
                <a:cubicBezTo>
                  <a:pt x="19145" y="3544"/>
                  <a:pt x="19636" y="4556"/>
                  <a:pt x="19636" y="5569"/>
                </a:cubicBezTo>
                <a:cubicBezTo>
                  <a:pt x="19636" y="6412"/>
                  <a:pt x="19309" y="7256"/>
                  <a:pt x="18818" y="7931"/>
                </a:cubicBezTo>
                <a:close/>
              </a:path>
            </a:pathLst>
          </a:custGeom>
          <a:solidFill>
            <a:srgbClr val="1C1B23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 sz="1600">
                <a:latin typeface="Lato Regular"/>
                <a:ea typeface="Lato Regular"/>
                <a:cs typeface="Lato Regular"/>
                <a:sym typeface="Lato Regular"/>
              </a:defRPr>
            </a:pPr>
            <a:endParaRPr/>
          </a:p>
        </p:txBody>
      </p:sp>
      <p:grpSp>
        <p:nvGrpSpPr>
          <p:cNvPr id="245" name="Group 60"/>
          <p:cNvGrpSpPr/>
          <p:nvPr/>
        </p:nvGrpSpPr>
        <p:grpSpPr>
          <a:xfrm>
            <a:off x="3402487" y="2039695"/>
            <a:ext cx="463928" cy="445661"/>
            <a:chOff x="-1" y="-1"/>
            <a:chExt cx="463926" cy="445660"/>
          </a:xfrm>
        </p:grpSpPr>
        <p:sp>
          <p:nvSpPr>
            <p:cNvPr id="242" name="Freeform 57"/>
            <p:cNvSpPr/>
            <p:nvPr/>
          </p:nvSpPr>
          <p:spPr>
            <a:xfrm>
              <a:off x="-2" y="-2"/>
              <a:ext cx="145654" cy="445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80" y="4050"/>
                  </a:moveTo>
                  <a:cubicBezTo>
                    <a:pt x="17280" y="2025"/>
                    <a:pt x="17280" y="2025"/>
                    <a:pt x="17280" y="2025"/>
                  </a:cubicBezTo>
                  <a:cubicBezTo>
                    <a:pt x="17280" y="844"/>
                    <a:pt x="14580" y="0"/>
                    <a:pt x="10800" y="0"/>
                  </a:cubicBezTo>
                  <a:cubicBezTo>
                    <a:pt x="7020" y="0"/>
                    <a:pt x="4320" y="844"/>
                    <a:pt x="4320" y="2025"/>
                  </a:cubicBezTo>
                  <a:cubicBezTo>
                    <a:pt x="4320" y="4050"/>
                    <a:pt x="4320" y="4050"/>
                    <a:pt x="4320" y="4050"/>
                  </a:cubicBezTo>
                  <a:cubicBezTo>
                    <a:pt x="1620" y="4725"/>
                    <a:pt x="0" y="5569"/>
                    <a:pt x="0" y="6750"/>
                  </a:cubicBezTo>
                  <a:cubicBezTo>
                    <a:pt x="0" y="7931"/>
                    <a:pt x="1620" y="8775"/>
                    <a:pt x="4320" y="9450"/>
                  </a:cubicBezTo>
                  <a:cubicBezTo>
                    <a:pt x="4320" y="19575"/>
                    <a:pt x="4320" y="19575"/>
                    <a:pt x="4320" y="19575"/>
                  </a:cubicBezTo>
                  <a:cubicBezTo>
                    <a:pt x="4320" y="20756"/>
                    <a:pt x="7020" y="21600"/>
                    <a:pt x="10800" y="21600"/>
                  </a:cubicBezTo>
                  <a:cubicBezTo>
                    <a:pt x="14580" y="21600"/>
                    <a:pt x="17280" y="20756"/>
                    <a:pt x="17280" y="19575"/>
                  </a:cubicBezTo>
                  <a:cubicBezTo>
                    <a:pt x="17280" y="9450"/>
                    <a:pt x="17280" y="9450"/>
                    <a:pt x="17280" y="9450"/>
                  </a:cubicBezTo>
                  <a:cubicBezTo>
                    <a:pt x="19980" y="8775"/>
                    <a:pt x="21600" y="7931"/>
                    <a:pt x="21600" y="6750"/>
                  </a:cubicBezTo>
                  <a:cubicBezTo>
                    <a:pt x="21600" y="5569"/>
                    <a:pt x="19980" y="4725"/>
                    <a:pt x="17280" y="4050"/>
                  </a:cubicBezTo>
                  <a:close/>
                  <a:moveTo>
                    <a:pt x="8640" y="2025"/>
                  </a:moveTo>
                  <a:cubicBezTo>
                    <a:pt x="8640" y="1688"/>
                    <a:pt x="9720" y="1350"/>
                    <a:pt x="10800" y="1350"/>
                  </a:cubicBezTo>
                  <a:cubicBezTo>
                    <a:pt x="11880" y="1350"/>
                    <a:pt x="12960" y="1688"/>
                    <a:pt x="12960" y="2025"/>
                  </a:cubicBezTo>
                  <a:cubicBezTo>
                    <a:pt x="12960" y="3375"/>
                    <a:pt x="12960" y="3375"/>
                    <a:pt x="12960" y="3375"/>
                  </a:cubicBezTo>
                  <a:cubicBezTo>
                    <a:pt x="12420" y="3375"/>
                    <a:pt x="11340" y="3375"/>
                    <a:pt x="10800" y="3375"/>
                  </a:cubicBezTo>
                  <a:cubicBezTo>
                    <a:pt x="10260" y="3375"/>
                    <a:pt x="9180" y="3375"/>
                    <a:pt x="8640" y="3375"/>
                  </a:cubicBezTo>
                  <a:lnTo>
                    <a:pt x="8640" y="2025"/>
                  </a:lnTo>
                  <a:close/>
                  <a:moveTo>
                    <a:pt x="12960" y="19575"/>
                  </a:moveTo>
                  <a:cubicBezTo>
                    <a:pt x="12960" y="19912"/>
                    <a:pt x="11880" y="20250"/>
                    <a:pt x="10800" y="20250"/>
                  </a:cubicBezTo>
                  <a:cubicBezTo>
                    <a:pt x="9720" y="20250"/>
                    <a:pt x="8640" y="19912"/>
                    <a:pt x="8640" y="19575"/>
                  </a:cubicBezTo>
                  <a:cubicBezTo>
                    <a:pt x="8640" y="10125"/>
                    <a:pt x="8640" y="10125"/>
                    <a:pt x="8640" y="10125"/>
                  </a:cubicBezTo>
                  <a:cubicBezTo>
                    <a:pt x="9180" y="10125"/>
                    <a:pt x="10260" y="10125"/>
                    <a:pt x="10800" y="10125"/>
                  </a:cubicBezTo>
                  <a:cubicBezTo>
                    <a:pt x="11340" y="10125"/>
                    <a:pt x="12420" y="10125"/>
                    <a:pt x="12960" y="10125"/>
                  </a:cubicBezTo>
                  <a:lnTo>
                    <a:pt x="12960" y="19575"/>
                  </a:lnTo>
                  <a:close/>
                  <a:moveTo>
                    <a:pt x="16740" y="7256"/>
                  </a:moveTo>
                  <a:cubicBezTo>
                    <a:pt x="16740" y="7425"/>
                    <a:pt x="16740" y="7425"/>
                    <a:pt x="16740" y="7425"/>
                  </a:cubicBezTo>
                  <a:cubicBezTo>
                    <a:pt x="16740" y="7594"/>
                    <a:pt x="16200" y="7762"/>
                    <a:pt x="16200" y="7931"/>
                  </a:cubicBezTo>
                  <a:cubicBezTo>
                    <a:pt x="16200" y="7931"/>
                    <a:pt x="16200" y="7931"/>
                    <a:pt x="16200" y="7931"/>
                  </a:cubicBezTo>
                  <a:cubicBezTo>
                    <a:pt x="15660" y="8100"/>
                    <a:pt x="15120" y="8269"/>
                    <a:pt x="14580" y="8438"/>
                  </a:cubicBezTo>
                  <a:cubicBezTo>
                    <a:pt x="14580" y="8438"/>
                    <a:pt x="14580" y="8438"/>
                    <a:pt x="14580" y="8438"/>
                  </a:cubicBezTo>
                  <a:cubicBezTo>
                    <a:pt x="14040" y="8438"/>
                    <a:pt x="13500" y="8606"/>
                    <a:pt x="12960" y="8606"/>
                  </a:cubicBezTo>
                  <a:cubicBezTo>
                    <a:pt x="12420" y="8775"/>
                    <a:pt x="11340" y="8775"/>
                    <a:pt x="10800" y="8775"/>
                  </a:cubicBezTo>
                  <a:cubicBezTo>
                    <a:pt x="10260" y="8775"/>
                    <a:pt x="9180" y="8775"/>
                    <a:pt x="8640" y="8606"/>
                  </a:cubicBezTo>
                  <a:cubicBezTo>
                    <a:pt x="8100" y="8606"/>
                    <a:pt x="7560" y="8438"/>
                    <a:pt x="7020" y="8438"/>
                  </a:cubicBezTo>
                  <a:cubicBezTo>
                    <a:pt x="7020" y="8438"/>
                    <a:pt x="7020" y="8438"/>
                    <a:pt x="7020" y="8438"/>
                  </a:cubicBezTo>
                  <a:cubicBezTo>
                    <a:pt x="6480" y="8269"/>
                    <a:pt x="5940" y="8100"/>
                    <a:pt x="5400" y="7931"/>
                  </a:cubicBezTo>
                  <a:cubicBezTo>
                    <a:pt x="5400" y="7931"/>
                    <a:pt x="5400" y="7931"/>
                    <a:pt x="5400" y="7931"/>
                  </a:cubicBezTo>
                  <a:cubicBezTo>
                    <a:pt x="5400" y="7762"/>
                    <a:pt x="4860" y="7594"/>
                    <a:pt x="4860" y="7425"/>
                  </a:cubicBezTo>
                  <a:cubicBezTo>
                    <a:pt x="4860" y="7425"/>
                    <a:pt x="4860" y="7425"/>
                    <a:pt x="4860" y="7256"/>
                  </a:cubicBezTo>
                  <a:cubicBezTo>
                    <a:pt x="4320" y="7087"/>
                    <a:pt x="4320" y="6919"/>
                    <a:pt x="4320" y="6750"/>
                  </a:cubicBezTo>
                  <a:cubicBezTo>
                    <a:pt x="4320" y="6581"/>
                    <a:pt x="4320" y="6413"/>
                    <a:pt x="4860" y="6244"/>
                  </a:cubicBezTo>
                  <a:cubicBezTo>
                    <a:pt x="4860" y="6075"/>
                    <a:pt x="4860" y="6075"/>
                    <a:pt x="4860" y="6075"/>
                  </a:cubicBezTo>
                  <a:cubicBezTo>
                    <a:pt x="4860" y="5906"/>
                    <a:pt x="5400" y="5738"/>
                    <a:pt x="5400" y="5569"/>
                  </a:cubicBezTo>
                  <a:cubicBezTo>
                    <a:pt x="5400" y="5569"/>
                    <a:pt x="5400" y="5569"/>
                    <a:pt x="5400" y="5569"/>
                  </a:cubicBezTo>
                  <a:cubicBezTo>
                    <a:pt x="5940" y="5400"/>
                    <a:pt x="6480" y="5231"/>
                    <a:pt x="7020" y="5062"/>
                  </a:cubicBezTo>
                  <a:cubicBezTo>
                    <a:pt x="7020" y="5062"/>
                    <a:pt x="7020" y="5062"/>
                    <a:pt x="7020" y="5062"/>
                  </a:cubicBezTo>
                  <a:cubicBezTo>
                    <a:pt x="7560" y="5062"/>
                    <a:pt x="8100" y="4894"/>
                    <a:pt x="8640" y="4894"/>
                  </a:cubicBezTo>
                  <a:cubicBezTo>
                    <a:pt x="9180" y="4725"/>
                    <a:pt x="10260" y="4725"/>
                    <a:pt x="10800" y="4725"/>
                  </a:cubicBezTo>
                  <a:cubicBezTo>
                    <a:pt x="11340" y="4725"/>
                    <a:pt x="12420" y="4725"/>
                    <a:pt x="12960" y="4894"/>
                  </a:cubicBezTo>
                  <a:cubicBezTo>
                    <a:pt x="13500" y="4894"/>
                    <a:pt x="14040" y="5062"/>
                    <a:pt x="14580" y="5062"/>
                  </a:cubicBezTo>
                  <a:cubicBezTo>
                    <a:pt x="14580" y="5062"/>
                    <a:pt x="14580" y="5062"/>
                    <a:pt x="14580" y="5062"/>
                  </a:cubicBezTo>
                  <a:cubicBezTo>
                    <a:pt x="15120" y="5231"/>
                    <a:pt x="15660" y="5400"/>
                    <a:pt x="16200" y="5569"/>
                  </a:cubicBezTo>
                  <a:cubicBezTo>
                    <a:pt x="16200" y="5569"/>
                    <a:pt x="16200" y="5569"/>
                    <a:pt x="16200" y="5569"/>
                  </a:cubicBezTo>
                  <a:cubicBezTo>
                    <a:pt x="16200" y="5738"/>
                    <a:pt x="16740" y="5906"/>
                    <a:pt x="16740" y="6075"/>
                  </a:cubicBezTo>
                  <a:cubicBezTo>
                    <a:pt x="16740" y="6075"/>
                    <a:pt x="16740" y="6075"/>
                    <a:pt x="16740" y="6244"/>
                  </a:cubicBezTo>
                  <a:cubicBezTo>
                    <a:pt x="17280" y="6413"/>
                    <a:pt x="17280" y="6581"/>
                    <a:pt x="17280" y="6750"/>
                  </a:cubicBezTo>
                  <a:cubicBezTo>
                    <a:pt x="17280" y="6919"/>
                    <a:pt x="17280" y="7087"/>
                    <a:pt x="16740" y="7256"/>
                  </a:cubicBezTo>
                  <a:close/>
                </a:path>
              </a:pathLst>
            </a:custGeom>
            <a:solidFill>
              <a:srgbClr val="1C1B2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600"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  <p:sp>
          <p:nvSpPr>
            <p:cNvPr id="243" name="Freeform 58"/>
            <p:cNvSpPr/>
            <p:nvPr/>
          </p:nvSpPr>
          <p:spPr>
            <a:xfrm>
              <a:off x="318273" y="-2"/>
              <a:ext cx="145653" cy="445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80" y="4050"/>
                  </a:moveTo>
                  <a:cubicBezTo>
                    <a:pt x="17280" y="2025"/>
                    <a:pt x="17280" y="2025"/>
                    <a:pt x="17280" y="2025"/>
                  </a:cubicBezTo>
                  <a:cubicBezTo>
                    <a:pt x="17280" y="844"/>
                    <a:pt x="14580" y="0"/>
                    <a:pt x="10800" y="0"/>
                  </a:cubicBezTo>
                  <a:cubicBezTo>
                    <a:pt x="7020" y="0"/>
                    <a:pt x="4320" y="844"/>
                    <a:pt x="4320" y="2025"/>
                  </a:cubicBezTo>
                  <a:cubicBezTo>
                    <a:pt x="4320" y="4050"/>
                    <a:pt x="4320" y="4050"/>
                    <a:pt x="4320" y="4050"/>
                  </a:cubicBezTo>
                  <a:cubicBezTo>
                    <a:pt x="1620" y="4725"/>
                    <a:pt x="0" y="5569"/>
                    <a:pt x="0" y="6750"/>
                  </a:cubicBezTo>
                  <a:cubicBezTo>
                    <a:pt x="0" y="7931"/>
                    <a:pt x="1620" y="8775"/>
                    <a:pt x="4320" y="9450"/>
                  </a:cubicBezTo>
                  <a:cubicBezTo>
                    <a:pt x="4320" y="19575"/>
                    <a:pt x="4320" y="19575"/>
                    <a:pt x="4320" y="19575"/>
                  </a:cubicBezTo>
                  <a:cubicBezTo>
                    <a:pt x="4320" y="20756"/>
                    <a:pt x="7020" y="21600"/>
                    <a:pt x="10800" y="21600"/>
                  </a:cubicBezTo>
                  <a:cubicBezTo>
                    <a:pt x="14580" y="21600"/>
                    <a:pt x="17280" y="20756"/>
                    <a:pt x="17280" y="19575"/>
                  </a:cubicBezTo>
                  <a:cubicBezTo>
                    <a:pt x="17280" y="9450"/>
                    <a:pt x="17280" y="9450"/>
                    <a:pt x="17280" y="9450"/>
                  </a:cubicBezTo>
                  <a:cubicBezTo>
                    <a:pt x="19980" y="8775"/>
                    <a:pt x="21600" y="7931"/>
                    <a:pt x="21600" y="6750"/>
                  </a:cubicBezTo>
                  <a:cubicBezTo>
                    <a:pt x="21600" y="5569"/>
                    <a:pt x="19980" y="4725"/>
                    <a:pt x="17280" y="4050"/>
                  </a:cubicBezTo>
                  <a:close/>
                  <a:moveTo>
                    <a:pt x="8640" y="2025"/>
                  </a:moveTo>
                  <a:cubicBezTo>
                    <a:pt x="8640" y="1688"/>
                    <a:pt x="9720" y="1350"/>
                    <a:pt x="10800" y="1350"/>
                  </a:cubicBezTo>
                  <a:cubicBezTo>
                    <a:pt x="11880" y="1350"/>
                    <a:pt x="12960" y="1688"/>
                    <a:pt x="12960" y="2025"/>
                  </a:cubicBezTo>
                  <a:cubicBezTo>
                    <a:pt x="12960" y="3375"/>
                    <a:pt x="12960" y="3375"/>
                    <a:pt x="12960" y="3375"/>
                  </a:cubicBezTo>
                  <a:cubicBezTo>
                    <a:pt x="12420" y="3375"/>
                    <a:pt x="11340" y="3375"/>
                    <a:pt x="10800" y="3375"/>
                  </a:cubicBezTo>
                  <a:cubicBezTo>
                    <a:pt x="10260" y="3375"/>
                    <a:pt x="9180" y="3375"/>
                    <a:pt x="8640" y="3375"/>
                  </a:cubicBezTo>
                  <a:lnTo>
                    <a:pt x="8640" y="2025"/>
                  </a:lnTo>
                  <a:close/>
                  <a:moveTo>
                    <a:pt x="12960" y="19575"/>
                  </a:moveTo>
                  <a:cubicBezTo>
                    <a:pt x="12960" y="19912"/>
                    <a:pt x="11880" y="20250"/>
                    <a:pt x="10800" y="20250"/>
                  </a:cubicBezTo>
                  <a:cubicBezTo>
                    <a:pt x="9720" y="20250"/>
                    <a:pt x="8640" y="19912"/>
                    <a:pt x="8640" y="19575"/>
                  </a:cubicBezTo>
                  <a:cubicBezTo>
                    <a:pt x="8640" y="10125"/>
                    <a:pt x="8640" y="10125"/>
                    <a:pt x="8640" y="10125"/>
                  </a:cubicBezTo>
                  <a:cubicBezTo>
                    <a:pt x="9180" y="10125"/>
                    <a:pt x="10260" y="10125"/>
                    <a:pt x="10800" y="10125"/>
                  </a:cubicBezTo>
                  <a:cubicBezTo>
                    <a:pt x="11340" y="10125"/>
                    <a:pt x="12420" y="10125"/>
                    <a:pt x="12960" y="10125"/>
                  </a:cubicBezTo>
                  <a:lnTo>
                    <a:pt x="12960" y="19575"/>
                  </a:lnTo>
                  <a:close/>
                  <a:moveTo>
                    <a:pt x="16740" y="7256"/>
                  </a:moveTo>
                  <a:cubicBezTo>
                    <a:pt x="16740" y="7425"/>
                    <a:pt x="16740" y="7425"/>
                    <a:pt x="16740" y="7425"/>
                  </a:cubicBezTo>
                  <a:cubicBezTo>
                    <a:pt x="16740" y="7594"/>
                    <a:pt x="16200" y="7762"/>
                    <a:pt x="16200" y="7931"/>
                  </a:cubicBezTo>
                  <a:cubicBezTo>
                    <a:pt x="16200" y="7931"/>
                    <a:pt x="16200" y="7931"/>
                    <a:pt x="16200" y="7931"/>
                  </a:cubicBezTo>
                  <a:cubicBezTo>
                    <a:pt x="15660" y="8100"/>
                    <a:pt x="15120" y="8269"/>
                    <a:pt x="14580" y="8438"/>
                  </a:cubicBezTo>
                  <a:cubicBezTo>
                    <a:pt x="14580" y="8438"/>
                    <a:pt x="14580" y="8438"/>
                    <a:pt x="14580" y="8438"/>
                  </a:cubicBezTo>
                  <a:cubicBezTo>
                    <a:pt x="14040" y="8438"/>
                    <a:pt x="13500" y="8606"/>
                    <a:pt x="12960" y="8606"/>
                  </a:cubicBezTo>
                  <a:cubicBezTo>
                    <a:pt x="12420" y="8775"/>
                    <a:pt x="11340" y="8775"/>
                    <a:pt x="10800" y="8775"/>
                  </a:cubicBezTo>
                  <a:cubicBezTo>
                    <a:pt x="10260" y="8775"/>
                    <a:pt x="9180" y="8775"/>
                    <a:pt x="8640" y="8606"/>
                  </a:cubicBezTo>
                  <a:cubicBezTo>
                    <a:pt x="8100" y="8606"/>
                    <a:pt x="7560" y="8438"/>
                    <a:pt x="7020" y="8438"/>
                  </a:cubicBezTo>
                  <a:cubicBezTo>
                    <a:pt x="7020" y="8438"/>
                    <a:pt x="7020" y="8438"/>
                    <a:pt x="7020" y="8438"/>
                  </a:cubicBezTo>
                  <a:cubicBezTo>
                    <a:pt x="6480" y="8269"/>
                    <a:pt x="5940" y="8100"/>
                    <a:pt x="5400" y="7931"/>
                  </a:cubicBezTo>
                  <a:cubicBezTo>
                    <a:pt x="5400" y="7931"/>
                    <a:pt x="5400" y="7931"/>
                    <a:pt x="5400" y="7931"/>
                  </a:cubicBezTo>
                  <a:cubicBezTo>
                    <a:pt x="5400" y="7762"/>
                    <a:pt x="4860" y="7594"/>
                    <a:pt x="4860" y="7425"/>
                  </a:cubicBezTo>
                  <a:cubicBezTo>
                    <a:pt x="4860" y="7425"/>
                    <a:pt x="4860" y="7425"/>
                    <a:pt x="4860" y="7256"/>
                  </a:cubicBezTo>
                  <a:cubicBezTo>
                    <a:pt x="4320" y="7087"/>
                    <a:pt x="4320" y="6919"/>
                    <a:pt x="4320" y="6750"/>
                  </a:cubicBezTo>
                  <a:cubicBezTo>
                    <a:pt x="4320" y="6581"/>
                    <a:pt x="4320" y="6413"/>
                    <a:pt x="4860" y="6244"/>
                  </a:cubicBezTo>
                  <a:cubicBezTo>
                    <a:pt x="4860" y="6075"/>
                    <a:pt x="4860" y="6075"/>
                    <a:pt x="4860" y="6075"/>
                  </a:cubicBezTo>
                  <a:cubicBezTo>
                    <a:pt x="4860" y="5906"/>
                    <a:pt x="5400" y="5738"/>
                    <a:pt x="5400" y="5569"/>
                  </a:cubicBezTo>
                  <a:cubicBezTo>
                    <a:pt x="5400" y="5569"/>
                    <a:pt x="5400" y="5569"/>
                    <a:pt x="5400" y="5569"/>
                  </a:cubicBezTo>
                  <a:cubicBezTo>
                    <a:pt x="5940" y="5400"/>
                    <a:pt x="6480" y="5231"/>
                    <a:pt x="7020" y="5062"/>
                  </a:cubicBezTo>
                  <a:cubicBezTo>
                    <a:pt x="7020" y="5062"/>
                    <a:pt x="7020" y="5062"/>
                    <a:pt x="7020" y="5062"/>
                  </a:cubicBezTo>
                  <a:cubicBezTo>
                    <a:pt x="7560" y="5062"/>
                    <a:pt x="8100" y="4894"/>
                    <a:pt x="8640" y="4894"/>
                  </a:cubicBezTo>
                  <a:cubicBezTo>
                    <a:pt x="9180" y="4725"/>
                    <a:pt x="10260" y="4725"/>
                    <a:pt x="10800" y="4725"/>
                  </a:cubicBezTo>
                  <a:cubicBezTo>
                    <a:pt x="11340" y="4725"/>
                    <a:pt x="12420" y="4725"/>
                    <a:pt x="12960" y="4894"/>
                  </a:cubicBezTo>
                  <a:cubicBezTo>
                    <a:pt x="13500" y="4894"/>
                    <a:pt x="14040" y="5062"/>
                    <a:pt x="14580" y="5062"/>
                  </a:cubicBezTo>
                  <a:cubicBezTo>
                    <a:pt x="14580" y="5062"/>
                    <a:pt x="14580" y="5062"/>
                    <a:pt x="14580" y="5062"/>
                  </a:cubicBezTo>
                  <a:cubicBezTo>
                    <a:pt x="15120" y="5231"/>
                    <a:pt x="15660" y="5400"/>
                    <a:pt x="16200" y="5569"/>
                  </a:cubicBezTo>
                  <a:cubicBezTo>
                    <a:pt x="16200" y="5569"/>
                    <a:pt x="16200" y="5569"/>
                    <a:pt x="16200" y="5569"/>
                  </a:cubicBezTo>
                  <a:cubicBezTo>
                    <a:pt x="16200" y="5738"/>
                    <a:pt x="16740" y="5906"/>
                    <a:pt x="16740" y="6075"/>
                  </a:cubicBezTo>
                  <a:cubicBezTo>
                    <a:pt x="16740" y="6075"/>
                    <a:pt x="16740" y="6075"/>
                    <a:pt x="16740" y="6244"/>
                  </a:cubicBezTo>
                  <a:cubicBezTo>
                    <a:pt x="17280" y="6413"/>
                    <a:pt x="17280" y="6581"/>
                    <a:pt x="17280" y="6750"/>
                  </a:cubicBezTo>
                  <a:cubicBezTo>
                    <a:pt x="17280" y="6919"/>
                    <a:pt x="17280" y="7087"/>
                    <a:pt x="16740" y="7256"/>
                  </a:cubicBezTo>
                  <a:close/>
                </a:path>
              </a:pathLst>
            </a:custGeom>
            <a:solidFill>
              <a:srgbClr val="1C1B2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600"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  <p:sp>
          <p:nvSpPr>
            <p:cNvPr id="244" name="Freeform 59"/>
            <p:cNvSpPr/>
            <p:nvPr/>
          </p:nvSpPr>
          <p:spPr>
            <a:xfrm>
              <a:off x="160036" y="-2"/>
              <a:ext cx="143855" cy="445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80" y="12150"/>
                  </a:moveTo>
                  <a:cubicBezTo>
                    <a:pt x="17280" y="2025"/>
                    <a:pt x="17280" y="2025"/>
                    <a:pt x="17280" y="2025"/>
                  </a:cubicBezTo>
                  <a:cubicBezTo>
                    <a:pt x="17280" y="844"/>
                    <a:pt x="14580" y="0"/>
                    <a:pt x="10800" y="0"/>
                  </a:cubicBezTo>
                  <a:cubicBezTo>
                    <a:pt x="7020" y="0"/>
                    <a:pt x="4320" y="844"/>
                    <a:pt x="4320" y="2025"/>
                  </a:cubicBezTo>
                  <a:cubicBezTo>
                    <a:pt x="4320" y="12150"/>
                    <a:pt x="4320" y="12150"/>
                    <a:pt x="4320" y="12150"/>
                  </a:cubicBezTo>
                  <a:cubicBezTo>
                    <a:pt x="1620" y="12825"/>
                    <a:pt x="0" y="13669"/>
                    <a:pt x="0" y="14850"/>
                  </a:cubicBezTo>
                  <a:cubicBezTo>
                    <a:pt x="0" y="16031"/>
                    <a:pt x="1620" y="16875"/>
                    <a:pt x="4320" y="17550"/>
                  </a:cubicBezTo>
                  <a:cubicBezTo>
                    <a:pt x="4320" y="19575"/>
                    <a:pt x="4320" y="19575"/>
                    <a:pt x="4320" y="19575"/>
                  </a:cubicBezTo>
                  <a:cubicBezTo>
                    <a:pt x="4320" y="20756"/>
                    <a:pt x="7020" y="21600"/>
                    <a:pt x="10800" y="21600"/>
                  </a:cubicBezTo>
                  <a:cubicBezTo>
                    <a:pt x="14580" y="21600"/>
                    <a:pt x="17280" y="20756"/>
                    <a:pt x="17280" y="19575"/>
                  </a:cubicBezTo>
                  <a:cubicBezTo>
                    <a:pt x="17280" y="17550"/>
                    <a:pt x="17280" y="17550"/>
                    <a:pt x="17280" y="17550"/>
                  </a:cubicBezTo>
                  <a:cubicBezTo>
                    <a:pt x="19980" y="16875"/>
                    <a:pt x="21600" y="16031"/>
                    <a:pt x="21600" y="14850"/>
                  </a:cubicBezTo>
                  <a:cubicBezTo>
                    <a:pt x="21600" y="13669"/>
                    <a:pt x="19980" y="12825"/>
                    <a:pt x="17280" y="12150"/>
                  </a:cubicBezTo>
                  <a:close/>
                  <a:moveTo>
                    <a:pt x="8640" y="2025"/>
                  </a:moveTo>
                  <a:cubicBezTo>
                    <a:pt x="8640" y="1688"/>
                    <a:pt x="9720" y="1350"/>
                    <a:pt x="10800" y="1350"/>
                  </a:cubicBezTo>
                  <a:cubicBezTo>
                    <a:pt x="11880" y="1350"/>
                    <a:pt x="12960" y="1688"/>
                    <a:pt x="12960" y="2025"/>
                  </a:cubicBezTo>
                  <a:cubicBezTo>
                    <a:pt x="12960" y="11475"/>
                    <a:pt x="12960" y="11475"/>
                    <a:pt x="12960" y="11475"/>
                  </a:cubicBezTo>
                  <a:cubicBezTo>
                    <a:pt x="12420" y="11475"/>
                    <a:pt x="11340" y="11475"/>
                    <a:pt x="10800" y="11475"/>
                  </a:cubicBezTo>
                  <a:cubicBezTo>
                    <a:pt x="10260" y="11475"/>
                    <a:pt x="9180" y="11475"/>
                    <a:pt x="8640" y="11475"/>
                  </a:cubicBezTo>
                  <a:lnTo>
                    <a:pt x="8640" y="2025"/>
                  </a:lnTo>
                  <a:close/>
                  <a:moveTo>
                    <a:pt x="12960" y="19575"/>
                  </a:moveTo>
                  <a:cubicBezTo>
                    <a:pt x="12960" y="19912"/>
                    <a:pt x="11880" y="20250"/>
                    <a:pt x="10800" y="20250"/>
                  </a:cubicBezTo>
                  <a:cubicBezTo>
                    <a:pt x="9720" y="20250"/>
                    <a:pt x="8640" y="19912"/>
                    <a:pt x="8640" y="19575"/>
                  </a:cubicBezTo>
                  <a:cubicBezTo>
                    <a:pt x="8640" y="18225"/>
                    <a:pt x="8640" y="18225"/>
                    <a:pt x="8640" y="18225"/>
                  </a:cubicBezTo>
                  <a:cubicBezTo>
                    <a:pt x="9180" y="18225"/>
                    <a:pt x="10260" y="18225"/>
                    <a:pt x="10800" y="18225"/>
                  </a:cubicBezTo>
                  <a:cubicBezTo>
                    <a:pt x="11340" y="18225"/>
                    <a:pt x="12420" y="18225"/>
                    <a:pt x="12960" y="18225"/>
                  </a:cubicBezTo>
                  <a:lnTo>
                    <a:pt x="12960" y="19575"/>
                  </a:lnTo>
                  <a:close/>
                  <a:moveTo>
                    <a:pt x="16740" y="15356"/>
                  </a:moveTo>
                  <a:cubicBezTo>
                    <a:pt x="16740" y="15525"/>
                    <a:pt x="16740" y="15525"/>
                    <a:pt x="16740" y="15525"/>
                  </a:cubicBezTo>
                  <a:cubicBezTo>
                    <a:pt x="16740" y="15694"/>
                    <a:pt x="16200" y="15863"/>
                    <a:pt x="16200" y="16031"/>
                  </a:cubicBezTo>
                  <a:cubicBezTo>
                    <a:pt x="16200" y="16031"/>
                    <a:pt x="16200" y="16031"/>
                    <a:pt x="16200" y="16031"/>
                  </a:cubicBezTo>
                  <a:cubicBezTo>
                    <a:pt x="15660" y="16200"/>
                    <a:pt x="15120" y="16369"/>
                    <a:pt x="14580" y="16537"/>
                  </a:cubicBezTo>
                  <a:cubicBezTo>
                    <a:pt x="14580" y="16537"/>
                    <a:pt x="14580" y="16537"/>
                    <a:pt x="14580" y="16537"/>
                  </a:cubicBezTo>
                  <a:cubicBezTo>
                    <a:pt x="14040" y="16537"/>
                    <a:pt x="13500" y="16706"/>
                    <a:pt x="12960" y="16706"/>
                  </a:cubicBezTo>
                  <a:cubicBezTo>
                    <a:pt x="12420" y="16875"/>
                    <a:pt x="11340" y="16875"/>
                    <a:pt x="10800" y="16875"/>
                  </a:cubicBezTo>
                  <a:cubicBezTo>
                    <a:pt x="10260" y="16875"/>
                    <a:pt x="9180" y="16875"/>
                    <a:pt x="8640" y="16706"/>
                  </a:cubicBezTo>
                  <a:cubicBezTo>
                    <a:pt x="8100" y="16706"/>
                    <a:pt x="7560" y="16537"/>
                    <a:pt x="7020" y="16537"/>
                  </a:cubicBezTo>
                  <a:cubicBezTo>
                    <a:pt x="7020" y="16537"/>
                    <a:pt x="7020" y="16537"/>
                    <a:pt x="7020" y="16537"/>
                  </a:cubicBezTo>
                  <a:cubicBezTo>
                    <a:pt x="6480" y="16369"/>
                    <a:pt x="5940" y="16200"/>
                    <a:pt x="5400" y="16031"/>
                  </a:cubicBezTo>
                  <a:cubicBezTo>
                    <a:pt x="5400" y="16031"/>
                    <a:pt x="5400" y="16031"/>
                    <a:pt x="5400" y="16031"/>
                  </a:cubicBezTo>
                  <a:cubicBezTo>
                    <a:pt x="5400" y="15863"/>
                    <a:pt x="4860" y="15694"/>
                    <a:pt x="4860" y="15525"/>
                  </a:cubicBezTo>
                  <a:cubicBezTo>
                    <a:pt x="4860" y="15525"/>
                    <a:pt x="4860" y="15525"/>
                    <a:pt x="4860" y="15356"/>
                  </a:cubicBezTo>
                  <a:cubicBezTo>
                    <a:pt x="4320" y="15187"/>
                    <a:pt x="4320" y="15019"/>
                    <a:pt x="4320" y="14850"/>
                  </a:cubicBezTo>
                  <a:cubicBezTo>
                    <a:pt x="4320" y="14681"/>
                    <a:pt x="4320" y="14513"/>
                    <a:pt x="4860" y="14344"/>
                  </a:cubicBezTo>
                  <a:cubicBezTo>
                    <a:pt x="4860" y="14175"/>
                    <a:pt x="4860" y="14175"/>
                    <a:pt x="4860" y="14175"/>
                  </a:cubicBezTo>
                  <a:cubicBezTo>
                    <a:pt x="4860" y="14006"/>
                    <a:pt x="5400" y="13838"/>
                    <a:pt x="5400" y="13669"/>
                  </a:cubicBezTo>
                  <a:cubicBezTo>
                    <a:pt x="5400" y="13669"/>
                    <a:pt x="5400" y="13669"/>
                    <a:pt x="5400" y="13669"/>
                  </a:cubicBezTo>
                  <a:cubicBezTo>
                    <a:pt x="5940" y="13500"/>
                    <a:pt x="6480" y="13331"/>
                    <a:pt x="7020" y="13162"/>
                  </a:cubicBezTo>
                  <a:cubicBezTo>
                    <a:pt x="7020" y="13162"/>
                    <a:pt x="7020" y="13162"/>
                    <a:pt x="7020" y="13162"/>
                  </a:cubicBezTo>
                  <a:cubicBezTo>
                    <a:pt x="7560" y="13162"/>
                    <a:pt x="8100" y="12994"/>
                    <a:pt x="8640" y="12994"/>
                  </a:cubicBezTo>
                  <a:cubicBezTo>
                    <a:pt x="9180" y="12825"/>
                    <a:pt x="10260" y="12825"/>
                    <a:pt x="10800" y="12825"/>
                  </a:cubicBezTo>
                  <a:cubicBezTo>
                    <a:pt x="11340" y="12825"/>
                    <a:pt x="12420" y="12825"/>
                    <a:pt x="12960" y="12994"/>
                  </a:cubicBezTo>
                  <a:cubicBezTo>
                    <a:pt x="13500" y="12994"/>
                    <a:pt x="14040" y="13162"/>
                    <a:pt x="14580" y="13162"/>
                  </a:cubicBezTo>
                  <a:cubicBezTo>
                    <a:pt x="14580" y="13162"/>
                    <a:pt x="14580" y="13162"/>
                    <a:pt x="14580" y="13162"/>
                  </a:cubicBezTo>
                  <a:cubicBezTo>
                    <a:pt x="15120" y="13331"/>
                    <a:pt x="15660" y="13500"/>
                    <a:pt x="16200" y="13669"/>
                  </a:cubicBezTo>
                  <a:cubicBezTo>
                    <a:pt x="16200" y="13669"/>
                    <a:pt x="16200" y="13669"/>
                    <a:pt x="16200" y="13669"/>
                  </a:cubicBezTo>
                  <a:cubicBezTo>
                    <a:pt x="16200" y="13838"/>
                    <a:pt x="16740" y="14006"/>
                    <a:pt x="16740" y="14175"/>
                  </a:cubicBezTo>
                  <a:cubicBezTo>
                    <a:pt x="16740" y="14175"/>
                    <a:pt x="16740" y="14175"/>
                    <a:pt x="16740" y="14344"/>
                  </a:cubicBezTo>
                  <a:cubicBezTo>
                    <a:pt x="17280" y="14513"/>
                    <a:pt x="17280" y="14681"/>
                    <a:pt x="17280" y="14850"/>
                  </a:cubicBezTo>
                  <a:cubicBezTo>
                    <a:pt x="17280" y="15019"/>
                    <a:pt x="17280" y="15187"/>
                    <a:pt x="16740" y="15356"/>
                  </a:cubicBezTo>
                  <a:close/>
                </a:path>
              </a:pathLst>
            </a:custGeom>
            <a:solidFill>
              <a:srgbClr val="1C1B2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600"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</p:grpSp>
      <p:sp>
        <p:nvSpPr>
          <p:cNvPr id="246" name="Content Placeholder 2"/>
          <p:cNvSpPr txBox="1"/>
          <p:nvPr/>
        </p:nvSpPr>
        <p:spPr>
          <a:xfrm>
            <a:off x="1002588" y="2864682"/>
            <a:ext cx="1977683" cy="57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spcBef>
                <a:spcPts val="200"/>
              </a:spcBef>
              <a:defRPr sz="1500" b="1">
                <a:solidFill>
                  <a:srgbClr val="37354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Structured </a:t>
            </a:r>
          </a:p>
          <a:p>
            <a:pPr algn="r">
              <a:spcBef>
                <a:spcPts val="200"/>
              </a:spcBef>
              <a:defRPr sz="1500" b="1">
                <a:solidFill>
                  <a:srgbClr val="37354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On-the-Job Learning</a:t>
            </a:r>
          </a:p>
        </p:txBody>
      </p:sp>
      <p:sp>
        <p:nvSpPr>
          <p:cNvPr id="247" name="Content Placeholder 2"/>
          <p:cNvSpPr txBox="1"/>
          <p:nvPr/>
        </p:nvSpPr>
        <p:spPr>
          <a:xfrm>
            <a:off x="1162486" y="2051985"/>
            <a:ext cx="1840373" cy="57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spcBef>
                <a:spcPts val="200"/>
              </a:spcBef>
              <a:defRPr sz="1500" b="1">
                <a:solidFill>
                  <a:srgbClr val="37354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Employer </a:t>
            </a:r>
          </a:p>
          <a:p>
            <a:pPr algn="r">
              <a:spcBef>
                <a:spcPts val="200"/>
              </a:spcBef>
              <a:defRPr sz="1500" b="1">
                <a:solidFill>
                  <a:srgbClr val="37354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Involvement</a:t>
            </a:r>
          </a:p>
        </p:txBody>
      </p:sp>
      <p:sp>
        <p:nvSpPr>
          <p:cNvPr id="248" name="Content Placeholder 2"/>
          <p:cNvSpPr txBox="1"/>
          <p:nvPr/>
        </p:nvSpPr>
        <p:spPr>
          <a:xfrm>
            <a:off x="1143492" y="3755020"/>
            <a:ext cx="1840373" cy="57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spcBef>
                <a:spcPts val="200"/>
              </a:spcBef>
              <a:defRPr sz="1500" b="1">
                <a:solidFill>
                  <a:srgbClr val="37354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Related</a:t>
            </a:r>
            <a:r>
              <a:rPr lang="en-US" dirty="0"/>
              <a:t> Technical</a:t>
            </a:r>
            <a:endParaRPr dirty="0"/>
          </a:p>
          <a:p>
            <a:pPr algn="r">
              <a:spcBef>
                <a:spcPts val="200"/>
              </a:spcBef>
              <a:defRPr sz="1500" b="1">
                <a:solidFill>
                  <a:srgbClr val="37354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dirty="0"/>
              <a:t>Instruction</a:t>
            </a:r>
            <a:r>
              <a:rPr lang="en-US" dirty="0"/>
              <a:t> (RTI)</a:t>
            </a:r>
            <a:endParaRPr dirty="0"/>
          </a:p>
        </p:txBody>
      </p:sp>
      <p:sp>
        <p:nvSpPr>
          <p:cNvPr id="249" name="Content Placeholder 2"/>
          <p:cNvSpPr txBox="1"/>
          <p:nvPr/>
        </p:nvSpPr>
        <p:spPr>
          <a:xfrm>
            <a:off x="1134523" y="4576418"/>
            <a:ext cx="1840374" cy="574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spcBef>
                <a:spcPts val="200"/>
              </a:spcBef>
              <a:defRPr sz="1500" b="1">
                <a:solidFill>
                  <a:srgbClr val="37354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Rewards for </a:t>
            </a:r>
          </a:p>
          <a:p>
            <a:pPr algn="r">
              <a:spcBef>
                <a:spcPts val="200"/>
              </a:spcBef>
              <a:defRPr sz="1500" b="1">
                <a:solidFill>
                  <a:srgbClr val="37354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Skill Gains</a:t>
            </a:r>
          </a:p>
        </p:txBody>
      </p:sp>
      <p:sp>
        <p:nvSpPr>
          <p:cNvPr id="250" name="Content Placeholder 2"/>
          <p:cNvSpPr txBox="1"/>
          <p:nvPr/>
        </p:nvSpPr>
        <p:spPr>
          <a:xfrm>
            <a:off x="1162486" y="5380219"/>
            <a:ext cx="1840373" cy="802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algn="r">
              <a:spcBef>
                <a:spcPts val="200"/>
              </a:spcBef>
              <a:defRPr sz="1500" b="1">
                <a:solidFill>
                  <a:srgbClr val="37354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National Occupational </a:t>
            </a:r>
          </a:p>
          <a:p>
            <a:pPr algn="r">
              <a:spcBef>
                <a:spcPts val="200"/>
              </a:spcBef>
              <a:defRPr sz="1500" b="1">
                <a:solidFill>
                  <a:srgbClr val="373545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t>Credential</a:t>
            </a:r>
          </a:p>
        </p:txBody>
      </p:sp>
      <p:sp>
        <p:nvSpPr>
          <p:cNvPr id="251" name="Rectangle 9"/>
          <p:cNvSpPr txBox="1"/>
          <p:nvPr/>
        </p:nvSpPr>
        <p:spPr>
          <a:xfrm>
            <a:off x="8169789" y="4297849"/>
            <a:ext cx="3509399" cy="1818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algn="r">
              <a:defRPr sz="2800"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Five Core Components of Registered Apprenticeships </a:t>
            </a:r>
          </a:p>
        </p:txBody>
      </p:sp>
      <p:pic>
        <p:nvPicPr>
          <p:cNvPr id="252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120" y="4529187"/>
            <a:ext cx="578665" cy="53733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0450" y="3718279"/>
            <a:ext cx="588004" cy="504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Rectangle 22"/>
          <p:cNvSpPr/>
          <p:nvPr/>
        </p:nvSpPr>
        <p:spPr>
          <a:xfrm flipH="1">
            <a:off x="8385078" y="0"/>
            <a:ext cx="3806921" cy="6858000"/>
          </a:xfrm>
          <a:prstGeom prst="rect">
            <a:avLst/>
          </a:prstGeom>
          <a:solidFill>
            <a:srgbClr val="F2F2F2">
              <a:alpha val="84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/>
          </a:p>
        </p:txBody>
      </p:sp>
      <p:sp>
        <p:nvSpPr>
          <p:cNvPr id="362" name="TextBox 4"/>
          <p:cNvSpPr txBox="1"/>
          <p:nvPr/>
        </p:nvSpPr>
        <p:spPr>
          <a:xfrm>
            <a:off x="953664" y="409829"/>
            <a:ext cx="5968351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900" b="1">
                <a:solidFill>
                  <a:srgbClr val="595959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sz="3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Where did we start?</a:t>
            </a:r>
            <a:endParaRPr sz="3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365" name="Group 43"/>
          <p:cNvGrpSpPr/>
          <p:nvPr/>
        </p:nvGrpSpPr>
        <p:grpSpPr>
          <a:xfrm>
            <a:off x="1000497" y="3114150"/>
            <a:ext cx="672569" cy="670564"/>
            <a:chOff x="0" y="-1"/>
            <a:chExt cx="672568" cy="670562"/>
          </a:xfrm>
        </p:grpSpPr>
        <p:sp>
          <p:nvSpPr>
            <p:cNvPr id="363" name="Oval 44"/>
            <p:cNvSpPr/>
            <p:nvPr/>
          </p:nvSpPr>
          <p:spPr>
            <a:xfrm>
              <a:off x="173491" y="172153"/>
              <a:ext cx="325589" cy="32625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  <p:sp>
          <p:nvSpPr>
            <p:cNvPr id="364" name="Freeform 45"/>
            <p:cNvSpPr/>
            <p:nvPr/>
          </p:nvSpPr>
          <p:spPr>
            <a:xfrm>
              <a:off x="-1" y="-2"/>
              <a:ext cx="672569" cy="670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0"/>
                  </a:moveTo>
                  <a:cubicBezTo>
                    <a:pt x="4851" y="0"/>
                    <a:pt x="0" y="4840"/>
                    <a:pt x="0" y="10800"/>
                  </a:cubicBezTo>
                  <a:cubicBezTo>
                    <a:pt x="0" y="16760"/>
                    <a:pt x="4851" y="21600"/>
                    <a:pt x="10826" y="21600"/>
                  </a:cubicBezTo>
                  <a:cubicBezTo>
                    <a:pt x="16800" y="21600"/>
                    <a:pt x="21600" y="16760"/>
                    <a:pt x="21600" y="10800"/>
                  </a:cubicBezTo>
                  <a:cubicBezTo>
                    <a:pt x="21600" y="4840"/>
                    <a:pt x="16800" y="0"/>
                    <a:pt x="10826" y="0"/>
                  </a:cubicBezTo>
                  <a:close/>
                  <a:moveTo>
                    <a:pt x="10826" y="19664"/>
                  </a:moveTo>
                  <a:cubicBezTo>
                    <a:pt x="5923" y="19664"/>
                    <a:pt x="1940" y="15691"/>
                    <a:pt x="1940" y="10800"/>
                  </a:cubicBezTo>
                  <a:cubicBezTo>
                    <a:pt x="1940" y="5909"/>
                    <a:pt x="5923" y="1936"/>
                    <a:pt x="10826" y="1936"/>
                  </a:cubicBezTo>
                  <a:cubicBezTo>
                    <a:pt x="15728" y="1936"/>
                    <a:pt x="19711" y="5909"/>
                    <a:pt x="19711" y="10800"/>
                  </a:cubicBezTo>
                  <a:cubicBezTo>
                    <a:pt x="19711" y="15691"/>
                    <a:pt x="15728" y="19664"/>
                    <a:pt x="10826" y="1966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</p:grpSp>
      <p:grpSp>
        <p:nvGrpSpPr>
          <p:cNvPr id="368" name="Group 46"/>
          <p:cNvGrpSpPr/>
          <p:nvPr/>
        </p:nvGrpSpPr>
        <p:grpSpPr>
          <a:xfrm>
            <a:off x="1000498" y="3975338"/>
            <a:ext cx="672569" cy="670564"/>
            <a:chOff x="0" y="-1"/>
            <a:chExt cx="672568" cy="670562"/>
          </a:xfrm>
        </p:grpSpPr>
        <p:sp>
          <p:nvSpPr>
            <p:cNvPr id="366" name="Oval 47"/>
            <p:cNvSpPr/>
            <p:nvPr/>
          </p:nvSpPr>
          <p:spPr>
            <a:xfrm>
              <a:off x="173491" y="172153"/>
              <a:ext cx="325589" cy="326259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  <p:sp>
          <p:nvSpPr>
            <p:cNvPr id="367" name="Freeform 48"/>
            <p:cNvSpPr/>
            <p:nvPr/>
          </p:nvSpPr>
          <p:spPr>
            <a:xfrm>
              <a:off x="-1" y="-2"/>
              <a:ext cx="672569" cy="670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0"/>
                  </a:moveTo>
                  <a:cubicBezTo>
                    <a:pt x="4851" y="0"/>
                    <a:pt x="0" y="4840"/>
                    <a:pt x="0" y="10800"/>
                  </a:cubicBezTo>
                  <a:cubicBezTo>
                    <a:pt x="0" y="16760"/>
                    <a:pt x="4851" y="21600"/>
                    <a:pt x="10826" y="21600"/>
                  </a:cubicBezTo>
                  <a:cubicBezTo>
                    <a:pt x="16800" y="21600"/>
                    <a:pt x="21600" y="16760"/>
                    <a:pt x="21600" y="10800"/>
                  </a:cubicBezTo>
                  <a:cubicBezTo>
                    <a:pt x="21600" y="4840"/>
                    <a:pt x="16800" y="0"/>
                    <a:pt x="10826" y="0"/>
                  </a:cubicBezTo>
                  <a:close/>
                  <a:moveTo>
                    <a:pt x="10826" y="19664"/>
                  </a:moveTo>
                  <a:cubicBezTo>
                    <a:pt x="5923" y="19664"/>
                    <a:pt x="1940" y="15691"/>
                    <a:pt x="1940" y="10800"/>
                  </a:cubicBezTo>
                  <a:cubicBezTo>
                    <a:pt x="1940" y="5909"/>
                    <a:pt x="5923" y="1936"/>
                    <a:pt x="10826" y="1936"/>
                  </a:cubicBezTo>
                  <a:cubicBezTo>
                    <a:pt x="15728" y="1936"/>
                    <a:pt x="19711" y="5909"/>
                    <a:pt x="19711" y="10800"/>
                  </a:cubicBezTo>
                  <a:cubicBezTo>
                    <a:pt x="19711" y="15691"/>
                    <a:pt x="15728" y="19664"/>
                    <a:pt x="10826" y="1966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</p:grpSp>
      <p:grpSp>
        <p:nvGrpSpPr>
          <p:cNvPr id="371" name="Group 49"/>
          <p:cNvGrpSpPr/>
          <p:nvPr/>
        </p:nvGrpSpPr>
        <p:grpSpPr>
          <a:xfrm>
            <a:off x="1000498" y="4836527"/>
            <a:ext cx="672569" cy="670564"/>
            <a:chOff x="0" y="-1"/>
            <a:chExt cx="672568" cy="670562"/>
          </a:xfrm>
        </p:grpSpPr>
        <p:sp>
          <p:nvSpPr>
            <p:cNvPr id="369" name="Oval 50"/>
            <p:cNvSpPr/>
            <p:nvPr/>
          </p:nvSpPr>
          <p:spPr>
            <a:xfrm>
              <a:off x="173491" y="172153"/>
              <a:ext cx="325589" cy="326259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  <p:sp>
          <p:nvSpPr>
            <p:cNvPr id="370" name="Freeform 51"/>
            <p:cNvSpPr/>
            <p:nvPr/>
          </p:nvSpPr>
          <p:spPr>
            <a:xfrm>
              <a:off x="-1" y="-2"/>
              <a:ext cx="672569" cy="670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0"/>
                  </a:moveTo>
                  <a:cubicBezTo>
                    <a:pt x="4851" y="0"/>
                    <a:pt x="0" y="4840"/>
                    <a:pt x="0" y="10800"/>
                  </a:cubicBezTo>
                  <a:cubicBezTo>
                    <a:pt x="0" y="16760"/>
                    <a:pt x="4851" y="21600"/>
                    <a:pt x="10826" y="21600"/>
                  </a:cubicBezTo>
                  <a:cubicBezTo>
                    <a:pt x="16800" y="21600"/>
                    <a:pt x="21600" y="16760"/>
                    <a:pt x="21600" y="10800"/>
                  </a:cubicBezTo>
                  <a:cubicBezTo>
                    <a:pt x="21600" y="4840"/>
                    <a:pt x="16800" y="0"/>
                    <a:pt x="10826" y="0"/>
                  </a:cubicBezTo>
                  <a:close/>
                  <a:moveTo>
                    <a:pt x="10826" y="19664"/>
                  </a:moveTo>
                  <a:cubicBezTo>
                    <a:pt x="5923" y="19664"/>
                    <a:pt x="1940" y="15691"/>
                    <a:pt x="1940" y="10800"/>
                  </a:cubicBezTo>
                  <a:cubicBezTo>
                    <a:pt x="1940" y="5909"/>
                    <a:pt x="5923" y="1936"/>
                    <a:pt x="10826" y="1936"/>
                  </a:cubicBezTo>
                  <a:cubicBezTo>
                    <a:pt x="15728" y="1936"/>
                    <a:pt x="19711" y="5909"/>
                    <a:pt x="19711" y="10800"/>
                  </a:cubicBezTo>
                  <a:cubicBezTo>
                    <a:pt x="19711" y="15691"/>
                    <a:pt x="15728" y="19664"/>
                    <a:pt x="10826" y="19664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</p:grpSp>
      <p:sp>
        <p:nvSpPr>
          <p:cNvPr id="372" name="Rectangle 21"/>
          <p:cNvSpPr txBox="1"/>
          <p:nvPr/>
        </p:nvSpPr>
        <p:spPr>
          <a:xfrm>
            <a:off x="1998084" y="3143351"/>
            <a:ext cx="3498542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1244600">
              <a:lnSpc>
                <a:spcPct val="90000"/>
              </a:lnSpc>
              <a:spcBef>
                <a:spcPts val="1100"/>
              </a:spcBef>
              <a:defRPr sz="2000" b="1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dirty="0"/>
              <a:t>Availability of online curriculum</a:t>
            </a:r>
            <a:endParaRPr dirty="0"/>
          </a:p>
        </p:txBody>
      </p:sp>
      <p:sp>
        <p:nvSpPr>
          <p:cNvPr id="373" name="Rectangle 21"/>
          <p:cNvSpPr txBox="1"/>
          <p:nvPr/>
        </p:nvSpPr>
        <p:spPr>
          <a:xfrm>
            <a:off x="1998084" y="4021180"/>
            <a:ext cx="3498542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1244600">
              <a:lnSpc>
                <a:spcPct val="90000"/>
              </a:lnSpc>
              <a:spcBef>
                <a:spcPts val="1100"/>
              </a:spcBef>
              <a:defRPr sz="2000" b="1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dirty="0"/>
              <a:t>Upskilling of working paraprofessionals</a:t>
            </a:r>
            <a:endParaRPr dirty="0"/>
          </a:p>
        </p:txBody>
      </p:sp>
      <p:sp>
        <p:nvSpPr>
          <p:cNvPr id="374" name="Rectangle 21"/>
          <p:cNvSpPr txBox="1"/>
          <p:nvPr/>
        </p:nvSpPr>
        <p:spPr>
          <a:xfrm>
            <a:off x="1998083" y="5008682"/>
            <a:ext cx="360546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1244600">
              <a:lnSpc>
                <a:spcPct val="90000"/>
              </a:lnSpc>
              <a:spcBef>
                <a:spcPts val="1100"/>
              </a:spcBef>
              <a:defRPr sz="2000" b="1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dirty="0"/>
              <a:t>Earn-and-learn model</a:t>
            </a:r>
            <a:endParaRPr dirty="0"/>
          </a:p>
        </p:txBody>
      </p:sp>
      <p:pic>
        <p:nvPicPr>
          <p:cNvPr id="375" name="GAP squiggles.png" descr="GAP squiggles.png"/>
          <p:cNvPicPr>
            <a:picLocks noChangeAspect="1"/>
          </p:cNvPicPr>
          <p:nvPr/>
        </p:nvPicPr>
        <p:blipFill>
          <a:blip r:embed="rId2"/>
          <a:srcRect l="27600" t="8228" b="13066"/>
          <a:stretch>
            <a:fillRect/>
          </a:stretch>
        </p:blipFill>
        <p:spPr>
          <a:xfrm>
            <a:off x="8400385" y="-731074"/>
            <a:ext cx="8232556" cy="76078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GettyImages-1407536875.jpg" descr="GettyImages-1407536875.jpg"/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l="43965" r="7261"/>
          <a:stretch>
            <a:fillRect/>
          </a:stretch>
        </p:blipFill>
        <p:spPr>
          <a:xfrm>
            <a:off x="7104653" y="630059"/>
            <a:ext cx="4064985" cy="5557167"/>
          </a:xfrm>
          <a:prstGeom prst="rect">
            <a:avLst/>
          </a:prstGeom>
        </p:spPr>
      </p:pic>
      <p:sp>
        <p:nvSpPr>
          <p:cNvPr id="2" name="Rectangle 21">
            <a:extLst>
              <a:ext uri="{FF2B5EF4-FFF2-40B4-BE49-F238E27FC236}">
                <a16:creationId xmlns:a16="http://schemas.microsoft.com/office/drawing/2014/main" id="{E0DED703-283F-F585-9F42-2AE09655BD6A}"/>
              </a:ext>
            </a:extLst>
          </p:cNvPr>
          <p:cNvSpPr txBox="1"/>
          <p:nvPr/>
        </p:nvSpPr>
        <p:spPr>
          <a:xfrm>
            <a:off x="953664" y="1397331"/>
            <a:ext cx="5486933" cy="142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defTabSz="1244600">
              <a:lnSpc>
                <a:spcPct val="90000"/>
              </a:lnSpc>
              <a:spcBef>
                <a:spcPts val="1100"/>
              </a:spcBef>
              <a:defRPr sz="2000" b="1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sz="2400" dirty="0"/>
              <a:t>Universities performed surveys of school districts throughout the region to determine items of high need</a:t>
            </a:r>
          </a:p>
        </p:txBody>
      </p:sp>
      <p:grpSp>
        <p:nvGrpSpPr>
          <p:cNvPr id="3" name="Group 49">
            <a:extLst>
              <a:ext uri="{FF2B5EF4-FFF2-40B4-BE49-F238E27FC236}">
                <a16:creationId xmlns:a16="http://schemas.microsoft.com/office/drawing/2014/main" id="{DB5E67D0-78DD-C645-507C-C0FDABB65905}"/>
              </a:ext>
            </a:extLst>
          </p:cNvPr>
          <p:cNvGrpSpPr/>
          <p:nvPr/>
        </p:nvGrpSpPr>
        <p:grpSpPr>
          <a:xfrm>
            <a:off x="1000497" y="5697715"/>
            <a:ext cx="672569" cy="670564"/>
            <a:chOff x="0" y="-1"/>
            <a:chExt cx="672568" cy="67056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4" name="Oval 50">
              <a:extLst>
                <a:ext uri="{FF2B5EF4-FFF2-40B4-BE49-F238E27FC236}">
                  <a16:creationId xmlns:a16="http://schemas.microsoft.com/office/drawing/2014/main" id="{6E52E2B1-D44E-31C1-9EB4-C159D7F3B7FE}"/>
                </a:ext>
              </a:extLst>
            </p:cNvPr>
            <p:cNvSpPr/>
            <p:nvPr/>
          </p:nvSpPr>
          <p:spPr>
            <a:xfrm>
              <a:off x="173491" y="172153"/>
              <a:ext cx="325589" cy="326259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  <p:sp>
          <p:nvSpPr>
            <p:cNvPr id="5" name="Freeform 51">
              <a:extLst>
                <a:ext uri="{FF2B5EF4-FFF2-40B4-BE49-F238E27FC236}">
                  <a16:creationId xmlns:a16="http://schemas.microsoft.com/office/drawing/2014/main" id="{C4968F7A-C47A-F9A1-ADB3-B5E559278578}"/>
                </a:ext>
              </a:extLst>
            </p:cNvPr>
            <p:cNvSpPr/>
            <p:nvPr/>
          </p:nvSpPr>
          <p:spPr>
            <a:xfrm>
              <a:off x="-1" y="-2"/>
              <a:ext cx="672569" cy="670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0"/>
                  </a:moveTo>
                  <a:cubicBezTo>
                    <a:pt x="4851" y="0"/>
                    <a:pt x="0" y="4840"/>
                    <a:pt x="0" y="10800"/>
                  </a:cubicBezTo>
                  <a:cubicBezTo>
                    <a:pt x="0" y="16760"/>
                    <a:pt x="4851" y="21600"/>
                    <a:pt x="10826" y="21600"/>
                  </a:cubicBezTo>
                  <a:cubicBezTo>
                    <a:pt x="16800" y="21600"/>
                    <a:pt x="21600" y="16760"/>
                    <a:pt x="21600" y="10800"/>
                  </a:cubicBezTo>
                  <a:cubicBezTo>
                    <a:pt x="21600" y="4840"/>
                    <a:pt x="16800" y="0"/>
                    <a:pt x="10826" y="0"/>
                  </a:cubicBezTo>
                  <a:close/>
                  <a:moveTo>
                    <a:pt x="10826" y="19664"/>
                  </a:moveTo>
                  <a:cubicBezTo>
                    <a:pt x="5923" y="19664"/>
                    <a:pt x="1940" y="15691"/>
                    <a:pt x="1940" y="10800"/>
                  </a:cubicBezTo>
                  <a:cubicBezTo>
                    <a:pt x="1940" y="5909"/>
                    <a:pt x="5923" y="1936"/>
                    <a:pt x="10826" y="1936"/>
                  </a:cubicBezTo>
                  <a:cubicBezTo>
                    <a:pt x="15728" y="1936"/>
                    <a:pt x="19711" y="5909"/>
                    <a:pt x="19711" y="10800"/>
                  </a:cubicBezTo>
                  <a:cubicBezTo>
                    <a:pt x="19711" y="15691"/>
                    <a:pt x="15728" y="19664"/>
                    <a:pt x="10826" y="1966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</p:grpSp>
      <p:sp>
        <p:nvSpPr>
          <p:cNvPr id="6" name="Rectangle 21">
            <a:extLst>
              <a:ext uri="{FF2B5EF4-FFF2-40B4-BE49-F238E27FC236}">
                <a16:creationId xmlns:a16="http://schemas.microsoft.com/office/drawing/2014/main" id="{AFABCBBB-2BEA-8E78-97DE-CEFEAED8F542}"/>
              </a:ext>
            </a:extLst>
          </p:cNvPr>
          <p:cNvSpPr txBox="1"/>
          <p:nvPr/>
        </p:nvSpPr>
        <p:spPr>
          <a:xfrm>
            <a:off x="1998083" y="5843744"/>
            <a:ext cx="360546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1244600">
              <a:lnSpc>
                <a:spcPct val="90000"/>
              </a:lnSpc>
              <a:spcBef>
                <a:spcPts val="1100"/>
              </a:spcBef>
              <a:defRPr sz="2000" b="1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dirty="0"/>
              <a:t>Affordable tuition</a:t>
            </a:r>
            <a:endParaRPr dirty="0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4A258-0BEE-884F-5AD3-CBAD9D975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9688" y="382284"/>
            <a:ext cx="10515600" cy="1325563"/>
          </a:xfrm>
        </p:spPr>
        <p:txBody>
          <a:bodyPr/>
          <a:lstStyle/>
          <a:p>
            <a:r>
              <a:rPr lang="en-US" b="1" dirty="0">
                <a:latin typeface="Helvetica" panose="020B0604020202020204" pitchFamily="34" charset="0"/>
                <a:cs typeface="Helvetica" panose="020B0604020202020204" pitchFamily="34" charset="0"/>
              </a:rPr>
              <a:t>Key Partners</a:t>
            </a:r>
          </a:p>
        </p:txBody>
      </p:sp>
      <p:pic>
        <p:nvPicPr>
          <p:cNvPr id="4" name="GAP squiggles.png" descr="GAP squiggles.png">
            <a:extLst>
              <a:ext uri="{FF2B5EF4-FFF2-40B4-BE49-F238E27FC236}">
                <a16:creationId xmlns:a16="http://schemas.microsoft.com/office/drawing/2014/main" id="{137B09BA-C622-676E-B924-C4692A84336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731" t="48380" b="13194"/>
          <a:stretch>
            <a:fillRect/>
          </a:stretch>
        </p:blipFill>
        <p:spPr>
          <a:xfrm>
            <a:off x="9840821" y="955"/>
            <a:ext cx="5150194" cy="2360497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C107D2F-1D2D-E0FD-C64B-53209F6442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325" y="2065292"/>
            <a:ext cx="4128519" cy="267139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51C59FE6-43B9-208D-D3BB-608179708F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739" y="2166347"/>
            <a:ext cx="2342633" cy="23426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131C88-CA50-0AE4-7DC1-455B70477F9D}"/>
              </a:ext>
            </a:extLst>
          </p:cNvPr>
          <p:cNvSpPr txBox="1"/>
          <p:nvPr/>
        </p:nvSpPr>
        <p:spPr>
          <a:xfrm>
            <a:off x="1478739" y="4913194"/>
            <a:ext cx="3998794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McKendree University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Lebanon, IL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US DOL Registration – August 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A7B6D8-A098-FBB4-4EC6-75E16610E329}"/>
              </a:ext>
            </a:extLst>
          </p:cNvPr>
          <p:cNvSpPr txBox="1"/>
          <p:nvPr/>
        </p:nvSpPr>
        <p:spPr>
          <a:xfrm>
            <a:off x="6096000" y="4913194"/>
            <a:ext cx="3998794" cy="12003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Southern Illinois University - Edwardsville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Edwardsville, IL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US DOL Registration – July 2024</a:t>
            </a:r>
          </a:p>
        </p:txBody>
      </p:sp>
    </p:spTree>
    <p:extLst>
      <p:ext uri="{BB962C8B-B14F-4D97-AF65-F5344CB8AC3E}">
        <p14:creationId xmlns:p14="http://schemas.microsoft.com/office/powerpoint/2010/main" val="40444612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268F7-7604-E50E-9A6D-D4A7615AD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P squiggles.png" descr="GAP squiggles.png">
            <a:extLst>
              <a:ext uri="{FF2B5EF4-FFF2-40B4-BE49-F238E27FC236}">
                <a16:creationId xmlns:a16="http://schemas.microsoft.com/office/drawing/2014/main" id="{86BB6BDA-4866-10E2-C8DD-DEBD907A77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731" t="48380" b="13194"/>
          <a:stretch>
            <a:fillRect/>
          </a:stretch>
        </p:blipFill>
        <p:spPr>
          <a:xfrm>
            <a:off x="9840821" y="955"/>
            <a:ext cx="5150194" cy="236049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3FF758-02A3-C500-9EC6-8749C1CE339E}"/>
              </a:ext>
            </a:extLst>
          </p:cNvPr>
          <p:cNvSpPr txBox="1"/>
          <p:nvPr/>
        </p:nvSpPr>
        <p:spPr>
          <a:xfrm>
            <a:off x="991057" y="1961347"/>
            <a:ext cx="9116111" cy="423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Illinois’ FIRST Registered Teacher Apprenticeship Program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Pathway for working paraprofessionals to get licensed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Minimum re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quirements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	Currently employed as paraprofessional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	School administration approval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	60-90 hours of bachelor coursework or associates degree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Culminates in Bachelor of Science in Education</a:t>
            </a:r>
          </a:p>
          <a:p>
            <a:pPr>
              <a:spcAft>
                <a:spcPts val="300"/>
              </a:spcAft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	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Elementary</a:t>
            </a:r>
          </a:p>
          <a:p>
            <a:pPr>
              <a:spcAft>
                <a:spcPts val="300"/>
              </a:spcAft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	</a:t>
            </a: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Special Education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Reduced tuition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2 years, 4 semesters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5E1B61-F4A1-CFAB-2080-901E441B3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0803" y="549331"/>
            <a:ext cx="7620000" cy="1019175"/>
          </a:xfrm>
          <a:prstGeom prst="rect">
            <a:avLst/>
          </a:prstGeom>
        </p:spPr>
      </p:pic>
      <p:grpSp>
        <p:nvGrpSpPr>
          <p:cNvPr id="8" name="Group 43">
            <a:extLst>
              <a:ext uri="{FF2B5EF4-FFF2-40B4-BE49-F238E27FC236}">
                <a16:creationId xmlns:a16="http://schemas.microsoft.com/office/drawing/2014/main" id="{EC0207C8-BF2D-6D42-D9A6-98AAA28E3DFE}"/>
              </a:ext>
            </a:extLst>
          </p:cNvPr>
          <p:cNvGrpSpPr/>
          <p:nvPr/>
        </p:nvGrpSpPr>
        <p:grpSpPr>
          <a:xfrm>
            <a:off x="817166" y="2743122"/>
            <a:ext cx="182880" cy="182880"/>
            <a:chOff x="0" y="-1"/>
            <a:chExt cx="277648" cy="276822"/>
          </a:xfrm>
          <a:solidFill>
            <a:srgbClr val="522C80"/>
          </a:solidFill>
        </p:grpSpPr>
        <p:sp>
          <p:nvSpPr>
            <p:cNvPr id="9" name="Oval 44">
              <a:extLst>
                <a:ext uri="{FF2B5EF4-FFF2-40B4-BE49-F238E27FC236}">
                  <a16:creationId xmlns:a16="http://schemas.microsoft.com/office/drawing/2014/main" id="{16F16AD3-8386-6F7A-C337-D1B4A7B4E217}"/>
                </a:ext>
              </a:extLst>
            </p:cNvPr>
            <p:cNvSpPr/>
            <p:nvPr/>
          </p:nvSpPr>
          <p:spPr>
            <a:xfrm>
              <a:off x="71620" y="71068"/>
              <a:ext cx="134411" cy="134687"/>
            </a:xfrm>
            <a:prstGeom prst="ellipse">
              <a:avLst/>
            </a:prstGeom>
            <a:grpFill/>
            <a:ln w="12700" cap="flat">
              <a:solidFill>
                <a:srgbClr val="7030A0"/>
              </a:solidFill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  <p:sp>
          <p:nvSpPr>
            <p:cNvPr id="13" name="Freeform 45">
              <a:extLst>
                <a:ext uri="{FF2B5EF4-FFF2-40B4-BE49-F238E27FC236}">
                  <a16:creationId xmlns:a16="http://schemas.microsoft.com/office/drawing/2014/main" id="{1A68D2E2-B3DA-E071-85E1-44EBBEFFE57F}"/>
                </a:ext>
              </a:extLst>
            </p:cNvPr>
            <p:cNvSpPr/>
            <p:nvPr/>
          </p:nvSpPr>
          <p:spPr>
            <a:xfrm>
              <a:off x="-1" y="-2"/>
              <a:ext cx="277650" cy="276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0"/>
                  </a:moveTo>
                  <a:cubicBezTo>
                    <a:pt x="4851" y="0"/>
                    <a:pt x="0" y="4840"/>
                    <a:pt x="0" y="10800"/>
                  </a:cubicBezTo>
                  <a:cubicBezTo>
                    <a:pt x="0" y="16760"/>
                    <a:pt x="4851" y="21600"/>
                    <a:pt x="10826" y="21600"/>
                  </a:cubicBezTo>
                  <a:cubicBezTo>
                    <a:pt x="16800" y="21600"/>
                    <a:pt x="21600" y="16760"/>
                    <a:pt x="21600" y="10800"/>
                  </a:cubicBezTo>
                  <a:cubicBezTo>
                    <a:pt x="21600" y="4840"/>
                    <a:pt x="16800" y="0"/>
                    <a:pt x="10826" y="0"/>
                  </a:cubicBezTo>
                  <a:close/>
                  <a:moveTo>
                    <a:pt x="10826" y="19664"/>
                  </a:moveTo>
                  <a:cubicBezTo>
                    <a:pt x="5923" y="19664"/>
                    <a:pt x="1940" y="15691"/>
                    <a:pt x="1940" y="10800"/>
                  </a:cubicBezTo>
                  <a:cubicBezTo>
                    <a:pt x="1940" y="5909"/>
                    <a:pt x="5923" y="1936"/>
                    <a:pt x="10826" y="1936"/>
                  </a:cubicBezTo>
                  <a:cubicBezTo>
                    <a:pt x="15728" y="1936"/>
                    <a:pt x="19711" y="5909"/>
                    <a:pt x="19711" y="10800"/>
                  </a:cubicBezTo>
                  <a:cubicBezTo>
                    <a:pt x="19711" y="15691"/>
                    <a:pt x="15728" y="19664"/>
                    <a:pt x="10826" y="19664"/>
                  </a:cubicBezTo>
                  <a:close/>
                </a:path>
              </a:pathLst>
            </a:custGeom>
            <a:grpFill/>
            <a:ln w="12700" cap="flat">
              <a:solidFill>
                <a:srgbClr val="7030A0"/>
              </a:solidFill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</p:grpSp>
      <p:grpSp>
        <p:nvGrpSpPr>
          <p:cNvPr id="17" name="Group 43">
            <a:extLst>
              <a:ext uri="{FF2B5EF4-FFF2-40B4-BE49-F238E27FC236}">
                <a16:creationId xmlns:a16="http://schemas.microsoft.com/office/drawing/2014/main" id="{8685B114-8E9D-FF5E-F6FC-BB3D84158954}"/>
              </a:ext>
            </a:extLst>
          </p:cNvPr>
          <p:cNvGrpSpPr/>
          <p:nvPr/>
        </p:nvGrpSpPr>
        <p:grpSpPr>
          <a:xfrm>
            <a:off x="821334" y="3079019"/>
            <a:ext cx="182880" cy="182880"/>
            <a:chOff x="0" y="-1"/>
            <a:chExt cx="277648" cy="276822"/>
          </a:xfrm>
          <a:solidFill>
            <a:srgbClr val="522C80"/>
          </a:solidFill>
        </p:grpSpPr>
        <p:sp>
          <p:nvSpPr>
            <p:cNvPr id="18" name="Oval 44">
              <a:extLst>
                <a:ext uri="{FF2B5EF4-FFF2-40B4-BE49-F238E27FC236}">
                  <a16:creationId xmlns:a16="http://schemas.microsoft.com/office/drawing/2014/main" id="{4BB38151-8A86-86FF-99C6-846DA4C7837E}"/>
                </a:ext>
              </a:extLst>
            </p:cNvPr>
            <p:cNvSpPr/>
            <p:nvPr/>
          </p:nvSpPr>
          <p:spPr>
            <a:xfrm>
              <a:off x="71620" y="71068"/>
              <a:ext cx="134411" cy="134687"/>
            </a:xfrm>
            <a:prstGeom prst="ellipse">
              <a:avLst/>
            </a:prstGeom>
            <a:grpFill/>
            <a:ln w="12700" cap="flat">
              <a:solidFill>
                <a:srgbClr val="7030A0"/>
              </a:solidFill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  <p:sp>
          <p:nvSpPr>
            <p:cNvPr id="19" name="Freeform 45">
              <a:extLst>
                <a:ext uri="{FF2B5EF4-FFF2-40B4-BE49-F238E27FC236}">
                  <a16:creationId xmlns:a16="http://schemas.microsoft.com/office/drawing/2014/main" id="{2B1C8CAD-CAF0-299D-8A7A-1D1B20DD5C0A}"/>
                </a:ext>
              </a:extLst>
            </p:cNvPr>
            <p:cNvSpPr/>
            <p:nvPr/>
          </p:nvSpPr>
          <p:spPr>
            <a:xfrm>
              <a:off x="-1" y="-2"/>
              <a:ext cx="277650" cy="276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0"/>
                  </a:moveTo>
                  <a:cubicBezTo>
                    <a:pt x="4851" y="0"/>
                    <a:pt x="0" y="4840"/>
                    <a:pt x="0" y="10800"/>
                  </a:cubicBezTo>
                  <a:cubicBezTo>
                    <a:pt x="0" y="16760"/>
                    <a:pt x="4851" y="21600"/>
                    <a:pt x="10826" y="21600"/>
                  </a:cubicBezTo>
                  <a:cubicBezTo>
                    <a:pt x="16800" y="21600"/>
                    <a:pt x="21600" y="16760"/>
                    <a:pt x="21600" y="10800"/>
                  </a:cubicBezTo>
                  <a:cubicBezTo>
                    <a:pt x="21600" y="4840"/>
                    <a:pt x="16800" y="0"/>
                    <a:pt x="10826" y="0"/>
                  </a:cubicBezTo>
                  <a:close/>
                  <a:moveTo>
                    <a:pt x="10826" y="19664"/>
                  </a:moveTo>
                  <a:cubicBezTo>
                    <a:pt x="5923" y="19664"/>
                    <a:pt x="1940" y="15691"/>
                    <a:pt x="1940" y="10800"/>
                  </a:cubicBezTo>
                  <a:cubicBezTo>
                    <a:pt x="1940" y="5909"/>
                    <a:pt x="5923" y="1936"/>
                    <a:pt x="10826" y="1936"/>
                  </a:cubicBezTo>
                  <a:cubicBezTo>
                    <a:pt x="15728" y="1936"/>
                    <a:pt x="19711" y="5909"/>
                    <a:pt x="19711" y="10800"/>
                  </a:cubicBezTo>
                  <a:cubicBezTo>
                    <a:pt x="19711" y="15691"/>
                    <a:pt x="15728" y="19664"/>
                    <a:pt x="10826" y="19664"/>
                  </a:cubicBezTo>
                  <a:close/>
                </a:path>
              </a:pathLst>
            </a:custGeom>
            <a:grpFill/>
            <a:ln w="12700" cap="flat">
              <a:solidFill>
                <a:srgbClr val="7030A0"/>
              </a:solidFill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</p:grpSp>
      <p:grpSp>
        <p:nvGrpSpPr>
          <p:cNvPr id="20" name="Group 46">
            <a:extLst>
              <a:ext uri="{FF2B5EF4-FFF2-40B4-BE49-F238E27FC236}">
                <a16:creationId xmlns:a16="http://schemas.microsoft.com/office/drawing/2014/main" id="{A745D59C-D915-8962-05E7-C2540EC9BFA7}"/>
              </a:ext>
            </a:extLst>
          </p:cNvPr>
          <p:cNvGrpSpPr/>
          <p:nvPr/>
        </p:nvGrpSpPr>
        <p:grpSpPr>
          <a:xfrm>
            <a:off x="1711603" y="3426460"/>
            <a:ext cx="182880" cy="182880"/>
            <a:chOff x="0" y="-1"/>
            <a:chExt cx="277648" cy="276822"/>
          </a:xfrm>
          <a:solidFill>
            <a:srgbClr val="6D62C2"/>
          </a:solidFill>
        </p:grpSpPr>
        <p:sp>
          <p:nvSpPr>
            <p:cNvPr id="21" name="Oval 47">
              <a:extLst>
                <a:ext uri="{FF2B5EF4-FFF2-40B4-BE49-F238E27FC236}">
                  <a16:creationId xmlns:a16="http://schemas.microsoft.com/office/drawing/2014/main" id="{9FCC205D-009E-8EDD-BC72-F558767225D2}"/>
                </a:ext>
              </a:extLst>
            </p:cNvPr>
            <p:cNvSpPr/>
            <p:nvPr/>
          </p:nvSpPr>
          <p:spPr>
            <a:xfrm>
              <a:off x="71620" y="71068"/>
              <a:ext cx="134411" cy="134687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  <p:sp>
          <p:nvSpPr>
            <p:cNvPr id="22" name="Freeform 48">
              <a:extLst>
                <a:ext uri="{FF2B5EF4-FFF2-40B4-BE49-F238E27FC236}">
                  <a16:creationId xmlns:a16="http://schemas.microsoft.com/office/drawing/2014/main" id="{C46333BA-169F-00C5-4E1F-9C1271168AF5}"/>
                </a:ext>
              </a:extLst>
            </p:cNvPr>
            <p:cNvSpPr/>
            <p:nvPr/>
          </p:nvSpPr>
          <p:spPr>
            <a:xfrm>
              <a:off x="-1" y="-2"/>
              <a:ext cx="277650" cy="276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0"/>
                  </a:moveTo>
                  <a:cubicBezTo>
                    <a:pt x="4851" y="0"/>
                    <a:pt x="0" y="4840"/>
                    <a:pt x="0" y="10800"/>
                  </a:cubicBezTo>
                  <a:cubicBezTo>
                    <a:pt x="0" y="16760"/>
                    <a:pt x="4851" y="21600"/>
                    <a:pt x="10826" y="21600"/>
                  </a:cubicBezTo>
                  <a:cubicBezTo>
                    <a:pt x="16800" y="21600"/>
                    <a:pt x="21600" y="16760"/>
                    <a:pt x="21600" y="10800"/>
                  </a:cubicBezTo>
                  <a:cubicBezTo>
                    <a:pt x="21600" y="4840"/>
                    <a:pt x="16800" y="0"/>
                    <a:pt x="10826" y="0"/>
                  </a:cubicBezTo>
                  <a:close/>
                  <a:moveTo>
                    <a:pt x="10826" y="19664"/>
                  </a:moveTo>
                  <a:cubicBezTo>
                    <a:pt x="5923" y="19664"/>
                    <a:pt x="1940" y="15691"/>
                    <a:pt x="1940" y="10800"/>
                  </a:cubicBezTo>
                  <a:cubicBezTo>
                    <a:pt x="1940" y="5909"/>
                    <a:pt x="5923" y="1936"/>
                    <a:pt x="10826" y="1936"/>
                  </a:cubicBezTo>
                  <a:cubicBezTo>
                    <a:pt x="15728" y="1936"/>
                    <a:pt x="19711" y="5909"/>
                    <a:pt x="19711" y="10800"/>
                  </a:cubicBezTo>
                  <a:cubicBezTo>
                    <a:pt x="19711" y="15691"/>
                    <a:pt x="15728" y="19664"/>
                    <a:pt x="10826" y="1966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</p:grpSp>
      <p:grpSp>
        <p:nvGrpSpPr>
          <p:cNvPr id="23" name="Group 46">
            <a:extLst>
              <a:ext uri="{FF2B5EF4-FFF2-40B4-BE49-F238E27FC236}">
                <a16:creationId xmlns:a16="http://schemas.microsoft.com/office/drawing/2014/main" id="{A7757C1A-EF41-FBC6-388B-7A59D73B2BB3}"/>
              </a:ext>
            </a:extLst>
          </p:cNvPr>
          <p:cNvGrpSpPr/>
          <p:nvPr/>
        </p:nvGrpSpPr>
        <p:grpSpPr>
          <a:xfrm>
            <a:off x="1711603" y="3765963"/>
            <a:ext cx="182880" cy="182880"/>
            <a:chOff x="0" y="-1"/>
            <a:chExt cx="277648" cy="276822"/>
          </a:xfrm>
          <a:solidFill>
            <a:srgbClr val="6D62C2"/>
          </a:solidFill>
        </p:grpSpPr>
        <p:sp>
          <p:nvSpPr>
            <p:cNvPr id="24" name="Oval 47">
              <a:extLst>
                <a:ext uri="{FF2B5EF4-FFF2-40B4-BE49-F238E27FC236}">
                  <a16:creationId xmlns:a16="http://schemas.microsoft.com/office/drawing/2014/main" id="{1B3BAC53-B12E-91A6-8BF4-3012FAC2D8E6}"/>
                </a:ext>
              </a:extLst>
            </p:cNvPr>
            <p:cNvSpPr/>
            <p:nvPr/>
          </p:nvSpPr>
          <p:spPr>
            <a:xfrm>
              <a:off x="71620" y="71068"/>
              <a:ext cx="134411" cy="134687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  <p:sp>
          <p:nvSpPr>
            <p:cNvPr id="25" name="Freeform 48">
              <a:extLst>
                <a:ext uri="{FF2B5EF4-FFF2-40B4-BE49-F238E27FC236}">
                  <a16:creationId xmlns:a16="http://schemas.microsoft.com/office/drawing/2014/main" id="{D1FC3125-32AF-1CC2-1AD0-38908B768E5D}"/>
                </a:ext>
              </a:extLst>
            </p:cNvPr>
            <p:cNvSpPr/>
            <p:nvPr/>
          </p:nvSpPr>
          <p:spPr>
            <a:xfrm>
              <a:off x="-1" y="-2"/>
              <a:ext cx="277650" cy="276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0"/>
                  </a:moveTo>
                  <a:cubicBezTo>
                    <a:pt x="4851" y="0"/>
                    <a:pt x="0" y="4840"/>
                    <a:pt x="0" y="10800"/>
                  </a:cubicBezTo>
                  <a:cubicBezTo>
                    <a:pt x="0" y="16760"/>
                    <a:pt x="4851" y="21600"/>
                    <a:pt x="10826" y="21600"/>
                  </a:cubicBezTo>
                  <a:cubicBezTo>
                    <a:pt x="16800" y="21600"/>
                    <a:pt x="21600" y="16760"/>
                    <a:pt x="21600" y="10800"/>
                  </a:cubicBezTo>
                  <a:cubicBezTo>
                    <a:pt x="21600" y="4840"/>
                    <a:pt x="16800" y="0"/>
                    <a:pt x="10826" y="0"/>
                  </a:cubicBezTo>
                  <a:close/>
                  <a:moveTo>
                    <a:pt x="10826" y="19664"/>
                  </a:moveTo>
                  <a:cubicBezTo>
                    <a:pt x="5923" y="19664"/>
                    <a:pt x="1940" y="15691"/>
                    <a:pt x="1940" y="10800"/>
                  </a:cubicBezTo>
                  <a:cubicBezTo>
                    <a:pt x="1940" y="5909"/>
                    <a:pt x="5923" y="1936"/>
                    <a:pt x="10826" y="1936"/>
                  </a:cubicBezTo>
                  <a:cubicBezTo>
                    <a:pt x="15728" y="1936"/>
                    <a:pt x="19711" y="5909"/>
                    <a:pt x="19711" y="10800"/>
                  </a:cubicBezTo>
                  <a:cubicBezTo>
                    <a:pt x="19711" y="15691"/>
                    <a:pt x="15728" y="19664"/>
                    <a:pt x="10826" y="1966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</p:grpSp>
      <p:grpSp>
        <p:nvGrpSpPr>
          <p:cNvPr id="26" name="Group 46">
            <a:extLst>
              <a:ext uri="{FF2B5EF4-FFF2-40B4-BE49-F238E27FC236}">
                <a16:creationId xmlns:a16="http://schemas.microsoft.com/office/drawing/2014/main" id="{C7D2C59E-9447-ACF9-70F3-220771F1EEEA}"/>
              </a:ext>
            </a:extLst>
          </p:cNvPr>
          <p:cNvGrpSpPr/>
          <p:nvPr/>
        </p:nvGrpSpPr>
        <p:grpSpPr>
          <a:xfrm>
            <a:off x="1711603" y="4103123"/>
            <a:ext cx="182880" cy="182880"/>
            <a:chOff x="0" y="-1"/>
            <a:chExt cx="277648" cy="276822"/>
          </a:xfrm>
          <a:solidFill>
            <a:srgbClr val="6D62C2"/>
          </a:solidFill>
        </p:grpSpPr>
        <p:sp>
          <p:nvSpPr>
            <p:cNvPr id="27" name="Oval 47">
              <a:extLst>
                <a:ext uri="{FF2B5EF4-FFF2-40B4-BE49-F238E27FC236}">
                  <a16:creationId xmlns:a16="http://schemas.microsoft.com/office/drawing/2014/main" id="{9473DCCB-0587-D81B-34A9-A07C5C3B700A}"/>
                </a:ext>
              </a:extLst>
            </p:cNvPr>
            <p:cNvSpPr/>
            <p:nvPr/>
          </p:nvSpPr>
          <p:spPr>
            <a:xfrm>
              <a:off x="71620" y="71068"/>
              <a:ext cx="134411" cy="134687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  <p:sp>
          <p:nvSpPr>
            <p:cNvPr id="28" name="Freeform 48">
              <a:extLst>
                <a:ext uri="{FF2B5EF4-FFF2-40B4-BE49-F238E27FC236}">
                  <a16:creationId xmlns:a16="http://schemas.microsoft.com/office/drawing/2014/main" id="{7FFA61A2-6B3E-59FE-BEDE-189FEC1A6732}"/>
                </a:ext>
              </a:extLst>
            </p:cNvPr>
            <p:cNvSpPr/>
            <p:nvPr/>
          </p:nvSpPr>
          <p:spPr>
            <a:xfrm>
              <a:off x="-1" y="-2"/>
              <a:ext cx="277650" cy="276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0"/>
                  </a:moveTo>
                  <a:cubicBezTo>
                    <a:pt x="4851" y="0"/>
                    <a:pt x="0" y="4840"/>
                    <a:pt x="0" y="10800"/>
                  </a:cubicBezTo>
                  <a:cubicBezTo>
                    <a:pt x="0" y="16760"/>
                    <a:pt x="4851" y="21600"/>
                    <a:pt x="10826" y="21600"/>
                  </a:cubicBezTo>
                  <a:cubicBezTo>
                    <a:pt x="16800" y="21600"/>
                    <a:pt x="21600" y="16760"/>
                    <a:pt x="21600" y="10800"/>
                  </a:cubicBezTo>
                  <a:cubicBezTo>
                    <a:pt x="21600" y="4840"/>
                    <a:pt x="16800" y="0"/>
                    <a:pt x="10826" y="0"/>
                  </a:cubicBezTo>
                  <a:close/>
                  <a:moveTo>
                    <a:pt x="10826" y="19664"/>
                  </a:moveTo>
                  <a:cubicBezTo>
                    <a:pt x="5923" y="19664"/>
                    <a:pt x="1940" y="15691"/>
                    <a:pt x="1940" y="10800"/>
                  </a:cubicBezTo>
                  <a:cubicBezTo>
                    <a:pt x="1940" y="5909"/>
                    <a:pt x="5923" y="1936"/>
                    <a:pt x="10826" y="1936"/>
                  </a:cubicBezTo>
                  <a:cubicBezTo>
                    <a:pt x="15728" y="1936"/>
                    <a:pt x="19711" y="5909"/>
                    <a:pt x="19711" y="10800"/>
                  </a:cubicBezTo>
                  <a:cubicBezTo>
                    <a:pt x="19711" y="15691"/>
                    <a:pt x="15728" y="19664"/>
                    <a:pt x="10826" y="1966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</p:grpSp>
      <p:grpSp>
        <p:nvGrpSpPr>
          <p:cNvPr id="29" name="Group 43">
            <a:extLst>
              <a:ext uri="{FF2B5EF4-FFF2-40B4-BE49-F238E27FC236}">
                <a16:creationId xmlns:a16="http://schemas.microsoft.com/office/drawing/2014/main" id="{16A694DC-7984-AACB-D75D-672E056EDC87}"/>
              </a:ext>
            </a:extLst>
          </p:cNvPr>
          <p:cNvGrpSpPr/>
          <p:nvPr/>
        </p:nvGrpSpPr>
        <p:grpSpPr>
          <a:xfrm>
            <a:off x="817166" y="4443070"/>
            <a:ext cx="182880" cy="182880"/>
            <a:chOff x="0" y="-1"/>
            <a:chExt cx="277648" cy="276822"/>
          </a:xfrm>
          <a:solidFill>
            <a:srgbClr val="522C80"/>
          </a:solidFill>
        </p:grpSpPr>
        <p:sp>
          <p:nvSpPr>
            <p:cNvPr id="30" name="Oval 44">
              <a:extLst>
                <a:ext uri="{FF2B5EF4-FFF2-40B4-BE49-F238E27FC236}">
                  <a16:creationId xmlns:a16="http://schemas.microsoft.com/office/drawing/2014/main" id="{438B25A5-486E-48D1-31A0-80B99DD239C9}"/>
                </a:ext>
              </a:extLst>
            </p:cNvPr>
            <p:cNvSpPr/>
            <p:nvPr/>
          </p:nvSpPr>
          <p:spPr>
            <a:xfrm>
              <a:off x="71620" y="71068"/>
              <a:ext cx="134411" cy="134687"/>
            </a:xfrm>
            <a:prstGeom prst="ellipse">
              <a:avLst/>
            </a:prstGeom>
            <a:grpFill/>
            <a:ln w="12700" cap="flat">
              <a:solidFill>
                <a:srgbClr val="7030A0"/>
              </a:solidFill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  <p:sp>
          <p:nvSpPr>
            <p:cNvPr id="31" name="Freeform 45">
              <a:extLst>
                <a:ext uri="{FF2B5EF4-FFF2-40B4-BE49-F238E27FC236}">
                  <a16:creationId xmlns:a16="http://schemas.microsoft.com/office/drawing/2014/main" id="{FC72765F-9FFF-B4DE-F4C1-BAAD3661C2B8}"/>
                </a:ext>
              </a:extLst>
            </p:cNvPr>
            <p:cNvSpPr/>
            <p:nvPr/>
          </p:nvSpPr>
          <p:spPr>
            <a:xfrm>
              <a:off x="-1" y="-2"/>
              <a:ext cx="277650" cy="276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0"/>
                  </a:moveTo>
                  <a:cubicBezTo>
                    <a:pt x="4851" y="0"/>
                    <a:pt x="0" y="4840"/>
                    <a:pt x="0" y="10800"/>
                  </a:cubicBezTo>
                  <a:cubicBezTo>
                    <a:pt x="0" y="16760"/>
                    <a:pt x="4851" y="21600"/>
                    <a:pt x="10826" y="21600"/>
                  </a:cubicBezTo>
                  <a:cubicBezTo>
                    <a:pt x="16800" y="21600"/>
                    <a:pt x="21600" y="16760"/>
                    <a:pt x="21600" y="10800"/>
                  </a:cubicBezTo>
                  <a:cubicBezTo>
                    <a:pt x="21600" y="4840"/>
                    <a:pt x="16800" y="0"/>
                    <a:pt x="10826" y="0"/>
                  </a:cubicBezTo>
                  <a:close/>
                  <a:moveTo>
                    <a:pt x="10826" y="19664"/>
                  </a:moveTo>
                  <a:cubicBezTo>
                    <a:pt x="5923" y="19664"/>
                    <a:pt x="1940" y="15691"/>
                    <a:pt x="1940" y="10800"/>
                  </a:cubicBezTo>
                  <a:cubicBezTo>
                    <a:pt x="1940" y="5909"/>
                    <a:pt x="5923" y="1936"/>
                    <a:pt x="10826" y="1936"/>
                  </a:cubicBezTo>
                  <a:cubicBezTo>
                    <a:pt x="15728" y="1936"/>
                    <a:pt x="19711" y="5909"/>
                    <a:pt x="19711" y="10800"/>
                  </a:cubicBezTo>
                  <a:cubicBezTo>
                    <a:pt x="19711" y="15691"/>
                    <a:pt x="15728" y="19664"/>
                    <a:pt x="10826" y="19664"/>
                  </a:cubicBezTo>
                  <a:close/>
                </a:path>
              </a:pathLst>
            </a:custGeom>
            <a:grpFill/>
            <a:ln w="12700" cap="flat">
              <a:solidFill>
                <a:srgbClr val="7030A0"/>
              </a:solidFill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</p:grpSp>
      <p:grpSp>
        <p:nvGrpSpPr>
          <p:cNvPr id="32" name="Group 43">
            <a:extLst>
              <a:ext uri="{FF2B5EF4-FFF2-40B4-BE49-F238E27FC236}">
                <a16:creationId xmlns:a16="http://schemas.microsoft.com/office/drawing/2014/main" id="{11AFB380-0F93-80C9-5099-338AC8A185F9}"/>
              </a:ext>
            </a:extLst>
          </p:cNvPr>
          <p:cNvGrpSpPr/>
          <p:nvPr/>
        </p:nvGrpSpPr>
        <p:grpSpPr>
          <a:xfrm>
            <a:off x="817166" y="5481609"/>
            <a:ext cx="182880" cy="182880"/>
            <a:chOff x="0" y="-1"/>
            <a:chExt cx="277648" cy="276822"/>
          </a:xfrm>
          <a:solidFill>
            <a:srgbClr val="522C80"/>
          </a:solidFill>
        </p:grpSpPr>
        <p:sp>
          <p:nvSpPr>
            <p:cNvPr id="33" name="Oval 44">
              <a:extLst>
                <a:ext uri="{FF2B5EF4-FFF2-40B4-BE49-F238E27FC236}">
                  <a16:creationId xmlns:a16="http://schemas.microsoft.com/office/drawing/2014/main" id="{6C9984A8-785A-835D-1411-DEABDC1C93E7}"/>
                </a:ext>
              </a:extLst>
            </p:cNvPr>
            <p:cNvSpPr/>
            <p:nvPr/>
          </p:nvSpPr>
          <p:spPr>
            <a:xfrm>
              <a:off x="71620" y="71068"/>
              <a:ext cx="134411" cy="134687"/>
            </a:xfrm>
            <a:prstGeom prst="ellipse">
              <a:avLst/>
            </a:prstGeom>
            <a:grpFill/>
            <a:ln w="12700" cap="flat">
              <a:solidFill>
                <a:srgbClr val="7030A0"/>
              </a:solidFill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  <p:sp>
          <p:nvSpPr>
            <p:cNvPr id="34" name="Freeform 45">
              <a:extLst>
                <a:ext uri="{FF2B5EF4-FFF2-40B4-BE49-F238E27FC236}">
                  <a16:creationId xmlns:a16="http://schemas.microsoft.com/office/drawing/2014/main" id="{0ECE523D-A4FC-957C-CE5F-085BB0E993CC}"/>
                </a:ext>
              </a:extLst>
            </p:cNvPr>
            <p:cNvSpPr/>
            <p:nvPr/>
          </p:nvSpPr>
          <p:spPr>
            <a:xfrm>
              <a:off x="-1" y="-2"/>
              <a:ext cx="277650" cy="276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0"/>
                  </a:moveTo>
                  <a:cubicBezTo>
                    <a:pt x="4851" y="0"/>
                    <a:pt x="0" y="4840"/>
                    <a:pt x="0" y="10800"/>
                  </a:cubicBezTo>
                  <a:cubicBezTo>
                    <a:pt x="0" y="16760"/>
                    <a:pt x="4851" y="21600"/>
                    <a:pt x="10826" y="21600"/>
                  </a:cubicBezTo>
                  <a:cubicBezTo>
                    <a:pt x="16800" y="21600"/>
                    <a:pt x="21600" y="16760"/>
                    <a:pt x="21600" y="10800"/>
                  </a:cubicBezTo>
                  <a:cubicBezTo>
                    <a:pt x="21600" y="4840"/>
                    <a:pt x="16800" y="0"/>
                    <a:pt x="10826" y="0"/>
                  </a:cubicBezTo>
                  <a:close/>
                  <a:moveTo>
                    <a:pt x="10826" y="19664"/>
                  </a:moveTo>
                  <a:cubicBezTo>
                    <a:pt x="5923" y="19664"/>
                    <a:pt x="1940" y="15691"/>
                    <a:pt x="1940" y="10800"/>
                  </a:cubicBezTo>
                  <a:cubicBezTo>
                    <a:pt x="1940" y="5909"/>
                    <a:pt x="5923" y="1936"/>
                    <a:pt x="10826" y="1936"/>
                  </a:cubicBezTo>
                  <a:cubicBezTo>
                    <a:pt x="15728" y="1936"/>
                    <a:pt x="19711" y="5909"/>
                    <a:pt x="19711" y="10800"/>
                  </a:cubicBezTo>
                  <a:cubicBezTo>
                    <a:pt x="19711" y="15691"/>
                    <a:pt x="15728" y="19664"/>
                    <a:pt x="10826" y="19664"/>
                  </a:cubicBezTo>
                  <a:close/>
                </a:path>
              </a:pathLst>
            </a:custGeom>
            <a:grpFill/>
            <a:ln w="12700" cap="flat">
              <a:solidFill>
                <a:srgbClr val="7030A0"/>
              </a:solidFill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</p:grpSp>
      <p:grpSp>
        <p:nvGrpSpPr>
          <p:cNvPr id="35" name="Group 43">
            <a:extLst>
              <a:ext uri="{FF2B5EF4-FFF2-40B4-BE49-F238E27FC236}">
                <a16:creationId xmlns:a16="http://schemas.microsoft.com/office/drawing/2014/main" id="{949EBF3E-AC5B-4D11-2949-3C5C2901A630}"/>
              </a:ext>
            </a:extLst>
          </p:cNvPr>
          <p:cNvGrpSpPr/>
          <p:nvPr/>
        </p:nvGrpSpPr>
        <p:grpSpPr>
          <a:xfrm>
            <a:off x="826696" y="5824193"/>
            <a:ext cx="182880" cy="182880"/>
            <a:chOff x="0" y="-1"/>
            <a:chExt cx="277648" cy="276822"/>
          </a:xfrm>
          <a:solidFill>
            <a:srgbClr val="522C80"/>
          </a:solidFill>
        </p:grpSpPr>
        <p:sp>
          <p:nvSpPr>
            <p:cNvPr id="36" name="Oval 44">
              <a:extLst>
                <a:ext uri="{FF2B5EF4-FFF2-40B4-BE49-F238E27FC236}">
                  <a16:creationId xmlns:a16="http://schemas.microsoft.com/office/drawing/2014/main" id="{EA8F875D-CE51-DC84-920F-6C226A5482E5}"/>
                </a:ext>
              </a:extLst>
            </p:cNvPr>
            <p:cNvSpPr/>
            <p:nvPr/>
          </p:nvSpPr>
          <p:spPr>
            <a:xfrm>
              <a:off x="71620" y="71068"/>
              <a:ext cx="134411" cy="134687"/>
            </a:xfrm>
            <a:prstGeom prst="ellipse">
              <a:avLst/>
            </a:prstGeom>
            <a:grpFill/>
            <a:ln w="12700" cap="flat">
              <a:solidFill>
                <a:srgbClr val="7030A0"/>
              </a:solidFill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  <p:sp>
          <p:nvSpPr>
            <p:cNvPr id="37" name="Freeform 45">
              <a:extLst>
                <a:ext uri="{FF2B5EF4-FFF2-40B4-BE49-F238E27FC236}">
                  <a16:creationId xmlns:a16="http://schemas.microsoft.com/office/drawing/2014/main" id="{009C0149-C94D-E55A-7C66-377EA2EE0464}"/>
                </a:ext>
              </a:extLst>
            </p:cNvPr>
            <p:cNvSpPr/>
            <p:nvPr/>
          </p:nvSpPr>
          <p:spPr>
            <a:xfrm>
              <a:off x="-1" y="-2"/>
              <a:ext cx="277650" cy="276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0"/>
                  </a:moveTo>
                  <a:cubicBezTo>
                    <a:pt x="4851" y="0"/>
                    <a:pt x="0" y="4840"/>
                    <a:pt x="0" y="10800"/>
                  </a:cubicBezTo>
                  <a:cubicBezTo>
                    <a:pt x="0" y="16760"/>
                    <a:pt x="4851" y="21600"/>
                    <a:pt x="10826" y="21600"/>
                  </a:cubicBezTo>
                  <a:cubicBezTo>
                    <a:pt x="16800" y="21600"/>
                    <a:pt x="21600" y="16760"/>
                    <a:pt x="21600" y="10800"/>
                  </a:cubicBezTo>
                  <a:cubicBezTo>
                    <a:pt x="21600" y="4840"/>
                    <a:pt x="16800" y="0"/>
                    <a:pt x="10826" y="0"/>
                  </a:cubicBezTo>
                  <a:close/>
                  <a:moveTo>
                    <a:pt x="10826" y="19664"/>
                  </a:moveTo>
                  <a:cubicBezTo>
                    <a:pt x="5923" y="19664"/>
                    <a:pt x="1940" y="15691"/>
                    <a:pt x="1940" y="10800"/>
                  </a:cubicBezTo>
                  <a:cubicBezTo>
                    <a:pt x="1940" y="5909"/>
                    <a:pt x="5923" y="1936"/>
                    <a:pt x="10826" y="1936"/>
                  </a:cubicBezTo>
                  <a:cubicBezTo>
                    <a:pt x="15728" y="1936"/>
                    <a:pt x="19711" y="5909"/>
                    <a:pt x="19711" y="10800"/>
                  </a:cubicBezTo>
                  <a:cubicBezTo>
                    <a:pt x="19711" y="15691"/>
                    <a:pt x="15728" y="19664"/>
                    <a:pt x="10826" y="19664"/>
                  </a:cubicBezTo>
                  <a:close/>
                </a:path>
              </a:pathLst>
            </a:custGeom>
            <a:grpFill/>
            <a:ln w="12700" cap="flat">
              <a:solidFill>
                <a:srgbClr val="7030A0"/>
              </a:solidFill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</p:grpSp>
      <p:grpSp>
        <p:nvGrpSpPr>
          <p:cNvPr id="38" name="Group 46">
            <a:extLst>
              <a:ext uri="{FF2B5EF4-FFF2-40B4-BE49-F238E27FC236}">
                <a16:creationId xmlns:a16="http://schemas.microsoft.com/office/drawing/2014/main" id="{B0AB1A65-7685-BFB9-CB7B-ACECC9DC76C8}"/>
              </a:ext>
            </a:extLst>
          </p:cNvPr>
          <p:cNvGrpSpPr/>
          <p:nvPr/>
        </p:nvGrpSpPr>
        <p:grpSpPr>
          <a:xfrm>
            <a:off x="1710160" y="4811037"/>
            <a:ext cx="182880" cy="182880"/>
            <a:chOff x="0" y="-1"/>
            <a:chExt cx="277648" cy="276822"/>
          </a:xfrm>
          <a:solidFill>
            <a:srgbClr val="6D62C2"/>
          </a:solidFill>
        </p:grpSpPr>
        <p:sp>
          <p:nvSpPr>
            <p:cNvPr id="39" name="Oval 47">
              <a:extLst>
                <a:ext uri="{FF2B5EF4-FFF2-40B4-BE49-F238E27FC236}">
                  <a16:creationId xmlns:a16="http://schemas.microsoft.com/office/drawing/2014/main" id="{3F7D52FA-99DD-7605-06FF-0EE98B8B5F88}"/>
                </a:ext>
              </a:extLst>
            </p:cNvPr>
            <p:cNvSpPr/>
            <p:nvPr/>
          </p:nvSpPr>
          <p:spPr>
            <a:xfrm>
              <a:off x="71620" y="71068"/>
              <a:ext cx="134411" cy="134687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  <p:sp>
          <p:nvSpPr>
            <p:cNvPr id="40" name="Freeform 48">
              <a:extLst>
                <a:ext uri="{FF2B5EF4-FFF2-40B4-BE49-F238E27FC236}">
                  <a16:creationId xmlns:a16="http://schemas.microsoft.com/office/drawing/2014/main" id="{0DBCD36C-3B6C-3E3A-CAA1-3983FF2440D3}"/>
                </a:ext>
              </a:extLst>
            </p:cNvPr>
            <p:cNvSpPr/>
            <p:nvPr/>
          </p:nvSpPr>
          <p:spPr>
            <a:xfrm>
              <a:off x="-1" y="-2"/>
              <a:ext cx="277650" cy="276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0"/>
                  </a:moveTo>
                  <a:cubicBezTo>
                    <a:pt x="4851" y="0"/>
                    <a:pt x="0" y="4840"/>
                    <a:pt x="0" y="10800"/>
                  </a:cubicBezTo>
                  <a:cubicBezTo>
                    <a:pt x="0" y="16760"/>
                    <a:pt x="4851" y="21600"/>
                    <a:pt x="10826" y="21600"/>
                  </a:cubicBezTo>
                  <a:cubicBezTo>
                    <a:pt x="16800" y="21600"/>
                    <a:pt x="21600" y="16760"/>
                    <a:pt x="21600" y="10800"/>
                  </a:cubicBezTo>
                  <a:cubicBezTo>
                    <a:pt x="21600" y="4840"/>
                    <a:pt x="16800" y="0"/>
                    <a:pt x="10826" y="0"/>
                  </a:cubicBezTo>
                  <a:close/>
                  <a:moveTo>
                    <a:pt x="10826" y="19664"/>
                  </a:moveTo>
                  <a:cubicBezTo>
                    <a:pt x="5923" y="19664"/>
                    <a:pt x="1940" y="15691"/>
                    <a:pt x="1940" y="10800"/>
                  </a:cubicBezTo>
                  <a:cubicBezTo>
                    <a:pt x="1940" y="5909"/>
                    <a:pt x="5923" y="1936"/>
                    <a:pt x="10826" y="1936"/>
                  </a:cubicBezTo>
                  <a:cubicBezTo>
                    <a:pt x="15728" y="1936"/>
                    <a:pt x="19711" y="5909"/>
                    <a:pt x="19711" y="10800"/>
                  </a:cubicBezTo>
                  <a:cubicBezTo>
                    <a:pt x="19711" y="15691"/>
                    <a:pt x="15728" y="19664"/>
                    <a:pt x="10826" y="1966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</p:grpSp>
      <p:grpSp>
        <p:nvGrpSpPr>
          <p:cNvPr id="41" name="Group 46">
            <a:extLst>
              <a:ext uri="{FF2B5EF4-FFF2-40B4-BE49-F238E27FC236}">
                <a16:creationId xmlns:a16="http://schemas.microsoft.com/office/drawing/2014/main" id="{554A1EE1-30DD-6D48-885F-731F20EB2108}"/>
              </a:ext>
            </a:extLst>
          </p:cNvPr>
          <p:cNvGrpSpPr/>
          <p:nvPr/>
        </p:nvGrpSpPr>
        <p:grpSpPr>
          <a:xfrm>
            <a:off x="1710160" y="5148196"/>
            <a:ext cx="182880" cy="182880"/>
            <a:chOff x="0" y="-1"/>
            <a:chExt cx="277648" cy="276822"/>
          </a:xfrm>
          <a:solidFill>
            <a:srgbClr val="6D62C2"/>
          </a:solidFill>
        </p:grpSpPr>
        <p:sp>
          <p:nvSpPr>
            <p:cNvPr id="42" name="Oval 47">
              <a:extLst>
                <a:ext uri="{FF2B5EF4-FFF2-40B4-BE49-F238E27FC236}">
                  <a16:creationId xmlns:a16="http://schemas.microsoft.com/office/drawing/2014/main" id="{0055644D-B22D-1EAD-F7B6-D564B32E73DF}"/>
                </a:ext>
              </a:extLst>
            </p:cNvPr>
            <p:cNvSpPr/>
            <p:nvPr/>
          </p:nvSpPr>
          <p:spPr>
            <a:xfrm>
              <a:off x="71620" y="71068"/>
              <a:ext cx="134411" cy="134687"/>
            </a:xfrm>
            <a:prstGeom prst="ellipse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  <p:sp>
          <p:nvSpPr>
            <p:cNvPr id="43" name="Freeform 48">
              <a:extLst>
                <a:ext uri="{FF2B5EF4-FFF2-40B4-BE49-F238E27FC236}">
                  <a16:creationId xmlns:a16="http://schemas.microsoft.com/office/drawing/2014/main" id="{BDC9AE99-E789-0F63-CB95-AFF768D74876}"/>
                </a:ext>
              </a:extLst>
            </p:cNvPr>
            <p:cNvSpPr/>
            <p:nvPr/>
          </p:nvSpPr>
          <p:spPr>
            <a:xfrm>
              <a:off x="-1" y="-2"/>
              <a:ext cx="277650" cy="276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0"/>
                  </a:moveTo>
                  <a:cubicBezTo>
                    <a:pt x="4851" y="0"/>
                    <a:pt x="0" y="4840"/>
                    <a:pt x="0" y="10800"/>
                  </a:cubicBezTo>
                  <a:cubicBezTo>
                    <a:pt x="0" y="16760"/>
                    <a:pt x="4851" y="21600"/>
                    <a:pt x="10826" y="21600"/>
                  </a:cubicBezTo>
                  <a:cubicBezTo>
                    <a:pt x="16800" y="21600"/>
                    <a:pt x="21600" y="16760"/>
                    <a:pt x="21600" y="10800"/>
                  </a:cubicBezTo>
                  <a:cubicBezTo>
                    <a:pt x="21600" y="4840"/>
                    <a:pt x="16800" y="0"/>
                    <a:pt x="10826" y="0"/>
                  </a:cubicBezTo>
                  <a:close/>
                  <a:moveTo>
                    <a:pt x="10826" y="19664"/>
                  </a:moveTo>
                  <a:cubicBezTo>
                    <a:pt x="5923" y="19664"/>
                    <a:pt x="1940" y="15691"/>
                    <a:pt x="1940" y="10800"/>
                  </a:cubicBezTo>
                  <a:cubicBezTo>
                    <a:pt x="1940" y="5909"/>
                    <a:pt x="5923" y="1936"/>
                    <a:pt x="10826" y="1936"/>
                  </a:cubicBezTo>
                  <a:cubicBezTo>
                    <a:pt x="15728" y="1936"/>
                    <a:pt x="19711" y="5909"/>
                    <a:pt x="19711" y="10800"/>
                  </a:cubicBezTo>
                  <a:cubicBezTo>
                    <a:pt x="19711" y="15691"/>
                    <a:pt x="15728" y="19664"/>
                    <a:pt x="10826" y="19664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5727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BB0F0-5573-B2D2-B49B-A5D0FAA030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P squiggles.png" descr="GAP squiggles.png">
            <a:extLst>
              <a:ext uri="{FF2B5EF4-FFF2-40B4-BE49-F238E27FC236}">
                <a16:creationId xmlns:a16="http://schemas.microsoft.com/office/drawing/2014/main" id="{47A494F5-3087-2714-F165-92D805D718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731" t="48380" b="13194"/>
          <a:stretch>
            <a:fillRect/>
          </a:stretch>
        </p:blipFill>
        <p:spPr>
          <a:xfrm>
            <a:off x="9840821" y="955"/>
            <a:ext cx="5150194" cy="2360497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397585-FE39-89B6-D59F-30112C76D5BD}"/>
              </a:ext>
            </a:extLst>
          </p:cNvPr>
          <p:cNvSpPr txBox="1"/>
          <p:nvPr/>
        </p:nvSpPr>
        <p:spPr>
          <a:xfrm>
            <a:off x="1000046" y="1841411"/>
            <a:ext cx="9116111" cy="351634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Pathway for working paraprofessionals to get licensed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Partnered with school district recipient of IL Teacher Vacancy grant funds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Minimum re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quirements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	Currently employed as paraprofessional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	Bachelor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Culminates in Master of Arts in Teaching (MAT)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	Element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ary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	Secondary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</a:rPr>
              <a:t>1 year, 3 semester “Blocks”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038948A-8C33-36AA-5504-47E15BC19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350753"/>
            <a:ext cx="6858000" cy="1562100"/>
          </a:xfrm>
          <a:prstGeom prst="rect">
            <a:avLst/>
          </a:prstGeom>
        </p:spPr>
      </p:pic>
      <p:grpSp>
        <p:nvGrpSpPr>
          <p:cNvPr id="10" name="Group 43">
            <a:extLst>
              <a:ext uri="{FF2B5EF4-FFF2-40B4-BE49-F238E27FC236}">
                <a16:creationId xmlns:a16="http://schemas.microsoft.com/office/drawing/2014/main" id="{704286BB-0B32-4781-641C-766980EBDC25}"/>
              </a:ext>
            </a:extLst>
          </p:cNvPr>
          <p:cNvGrpSpPr/>
          <p:nvPr/>
        </p:nvGrpSpPr>
        <p:grpSpPr>
          <a:xfrm>
            <a:off x="817166" y="2270012"/>
            <a:ext cx="182880" cy="182880"/>
            <a:chOff x="0" y="-1"/>
            <a:chExt cx="277648" cy="276822"/>
          </a:xfrm>
          <a:solidFill>
            <a:srgbClr val="522C80"/>
          </a:solidFill>
        </p:grpSpPr>
        <p:sp>
          <p:nvSpPr>
            <p:cNvPr id="12" name="Oval 44">
              <a:extLst>
                <a:ext uri="{FF2B5EF4-FFF2-40B4-BE49-F238E27FC236}">
                  <a16:creationId xmlns:a16="http://schemas.microsoft.com/office/drawing/2014/main" id="{1E7F28B5-8FBD-CD5D-F924-46DEFA061C52}"/>
                </a:ext>
              </a:extLst>
            </p:cNvPr>
            <p:cNvSpPr/>
            <p:nvPr/>
          </p:nvSpPr>
          <p:spPr>
            <a:xfrm>
              <a:off x="71620" y="71068"/>
              <a:ext cx="134411" cy="134687"/>
            </a:xfrm>
            <a:prstGeom prst="ellipse">
              <a:avLst/>
            </a:prstGeom>
            <a:solidFill>
              <a:srgbClr val="FF0000"/>
            </a:solidFill>
            <a:ln w="6350" cap="flat">
              <a:solidFill>
                <a:srgbClr val="FF0000"/>
              </a:solidFill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AB2BD72C-CD23-DFA5-43A9-9AEC76061404}"/>
                </a:ext>
              </a:extLst>
            </p:cNvPr>
            <p:cNvSpPr/>
            <p:nvPr/>
          </p:nvSpPr>
          <p:spPr>
            <a:xfrm>
              <a:off x="-1" y="-2"/>
              <a:ext cx="277650" cy="276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0"/>
                  </a:moveTo>
                  <a:cubicBezTo>
                    <a:pt x="4851" y="0"/>
                    <a:pt x="0" y="4840"/>
                    <a:pt x="0" y="10800"/>
                  </a:cubicBezTo>
                  <a:cubicBezTo>
                    <a:pt x="0" y="16760"/>
                    <a:pt x="4851" y="21600"/>
                    <a:pt x="10826" y="21600"/>
                  </a:cubicBezTo>
                  <a:cubicBezTo>
                    <a:pt x="16800" y="21600"/>
                    <a:pt x="21600" y="16760"/>
                    <a:pt x="21600" y="10800"/>
                  </a:cubicBezTo>
                  <a:cubicBezTo>
                    <a:pt x="21600" y="4840"/>
                    <a:pt x="16800" y="0"/>
                    <a:pt x="10826" y="0"/>
                  </a:cubicBezTo>
                  <a:close/>
                  <a:moveTo>
                    <a:pt x="10826" y="19664"/>
                  </a:moveTo>
                  <a:cubicBezTo>
                    <a:pt x="5923" y="19664"/>
                    <a:pt x="1940" y="15691"/>
                    <a:pt x="1940" y="10800"/>
                  </a:cubicBezTo>
                  <a:cubicBezTo>
                    <a:pt x="1940" y="5909"/>
                    <a:pt x="5923" y="1936"/>
                    <a:pt x="10826" y="1936"/>
                  </a:cubicBezTo>
                  <a:cubicBezTo>
                    <a:pt x="15728" y="1936"/>
                    <a:pt x="19711" y="5909"/>
                    <a:pt x="19711" y="10800"/>
                  </a:cubicBezTo>
                  <a:cubicBezTo>
                    <a:pt x="19711" y="15691"/>
                    <a:pt x="15728" y="19664"/>
                    <a:pt x="10826" y="19664"/>
                  </a:cubicBezTo>
                  <a:close/>
                </a:path>
              </a:pathLst>
            </a:custGeom>
            <a:grpFill/>
            <a:ln w="6350" cap="flat">
              <a:solidFill>
                <a:srgbClr val="FF0000"/>
              </a:solidFill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</p:grpSp>
      <p:grpSp>
        <p:nvGrpSpPr>
          <p:cNvPr id="15" name="Group 43">
            <a:extLst>
              <a:ext uri="{FF2B5EF4-FFF2-40B4-BE49-F238E27FC236}">
                <a16:creationId xmlns:a16="http://schemas.microsoft.com/office/drawing/2014/main" id="{0F013EFD-14E7-E875-7303-0B50B2B22C82}"/>
              </a:ext>
            </a:extLst>
          </p:cNvPr>
          <p:cNvGrpSpPr/>
          <p:nvPr/>
        </p:nvGrpSpPr>
        <p:grpSpPr>
          <a:xfrm>
            <a:off x="817166" y="2586104"/>
            <a:ext cx="182880" cy="182880"/>
            <a:chOff x="0" y="-1"/>
            <a:chExt cx="277648" cy="276822"/>
          </a:xfrm>
          <a:solidFill>
            <a:srgbClr val="522C80"/>
          </a:solidFill>
        </p:grpSpPr>
        <p:sp>
          <p:nvSpPr>
            <p:cNvPr id="16" name="Oval 44">
              <a:extLst>
                <a:ext uri="{FF2B5EF4-FFF2-40B4-BE49-F238E27FC236}">
                  <a16:creationId xmlns:a16="http://schemas.microsoft.com/office/drawing/2014/main" id="{2A5FF730-EA77-02B2-27E8-A614722C5FBC}"/>
                </a:ext>
              </a:extLst>
            </p:cNvPr>
            <p:cNvSpPr/>
            <p:nvPr/>
          </p:nvSpPr>
          <p:spPr>
            <a:xfrm>
              <a:off x="71620" y="71068"/>
              <a:ext cx="134411" cy="134687"/>
            </a:xfrm>
            <a:prstGeom prst="ellipse">
              <a:avLst/>
            </a:prstGeom>
            <a:solidFill>
              <a:srgbClr val="FF0000"/>
            </a:solidFill>
            <a:ln w="6350" cap="flat">
              <a:solidFill>
                <a:srgbClr val="FF0000"/>
              </a:solidFill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  <p:sp>
          <p:nvSpPr>
            <p:cNvPr id="38" name="Freeform 45">
              <a:extLst>
                <a:ext uri="{FF2B5EF4-FFF2-40B4-BE49-F238E27FC236}">
                  <a16:creationId xmlns:a16="http://schemas.microsoft.com/office/drawing/2014/main" id="{D1B12DFA-920A-FA44-8DED-90229C82E1EB}"/>
                </a:ext>
              </a:extLst>
            </p:cNvPr>
            <p:cNvSpPr/>
            <p:nvPr/>
          </p:nvSpPr>
          <p:spPr>
            <a:xfrm>
              <a:off x="-1" y="-2"/>
              <a:ext cx="277650" cy="276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0"/>
                  </a:moveTo>
                  <a:cubicBezTo>
                    <a:pt x="4851" y="0"/>
                    <a:pt x="0" y="4840"/>
                    <a:pt x="0" y="10800"/>
                  </a:cubicBezTo>
                  <a:cubicBezTo>
                    <a:pt x="0" y="16760"/>
                    <a:pt x="4851" y="21600"/>
                    <a:pt x="10826" y="21600"/>
                  </a:cubicBezTo>
                  <a:cubicBezTo>
                    <a:pt x="16800" y="21600"/>
                    <a:pt x="21600" y="16760"/>
                    <a:pt x="21600" y="10800"/>
                  </a:cubicBezTo>
                  <a:cubicBezTo>
                    <a:pt x="21600" y="4840"/>
                    <a:pt x="16800" y="0"/>
                    <a:pt x="10826" y="0"/>
                  </a:cubicBezTo>
                  <a:close/>
                  <a:moveTo>
                    <a:pt x="10826" y="19664"/>
                  </a:moveTo>
                  <a:cubicBezTo>
                    <a:pt x="5923" y="19664"/>
                    <a:pt x="1940" y="15691"/>
                    <a:pt x="1940" y="10800"/>
                  </a:cubicBezTo>
                  <a:cubicBezTo>
                    <a:pt x="1940" y="5909"/>
                    <a:pt x="5923" y="1936"/>
                    <a:pt x="10826" y="1936"/>
                  </a:cubicBezTo>
                  <a:cubicBezTo>
                    <a:pt x="15728" y="1936"/>
                    <a:pt x="19711" y="5909"/>
                    <a:pt x="19711" y="10800"/>
                  </a:cubicBezTo>
                  <a:cubicBezTo>
                    <a:pt x="19711" y="15691"/>
                    <a:pt x="15728" y="19664"/>
                    <a:pt x="10826" y="19664"/>
                  </a:cubicBezTo>
                  <a:close/>
                </a:path>
              </a:pathLst>
            </a:custGeom>
            <a:grpFill/>
            <a:ln w="6350" cap="flat">
              <a:solidFill>
                <a:srgbClr val="FF0000"/>
              </a:solidFill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</p:grpSp>
      <p:grpSp>
        <p:nvGrpSpPr>
          <p:cNvPr id="39" name="Group 43">
            <a:extLst>
              <a:ext uri="{FF2B5EF4-FFF2-40B4-BE49-F238E27FC236}">
                <a16:creationId xmlns:a16="http://schemas.microsoft.com/office/drawing/2014/main" id="{7B5684A3-6247-4948-C706-CBBDA73FE8BE}"/>
              </a:ext>
            </a:extLst>
          </p:cNvPr>
          <p:cNvGrpSpPr/>
          <p:nvPr/>
        </p:nvGrpSpPr>
        <p:grpSpPr>
          <a:xfrm>
            <a:off x="817539" y="2927595"/>
            <a:ext cx="182880" cy="182880"/>
            <a:chOff x="0" y="-1"/>
            <a:chExt cx="277648" cy="276822"/>
          </a:xfrm>
          <a:solidFill>
            <a:srgbClr val="522C80"/>
          </a:solidFill>
        </p:grpSpPr>
        <p:sp>
          <p:nvSpPr>
            <p:cNvPr id="40" name="Oval 44">
              <a:extLst>
                <a:ext uri="{FF2B5EF4-FFF2-40B4-BE49-F238E27FC236}">
                  <a16:creationId xmlns:a16="http://schemas.microsoft.com/office/drawing/2014/main" id="{AAE5B25A-8BE8-143A-2EC3-66506553EB2B}"/>
                </a:ext>
              </a:extLst>
            </p:cNvPr>
            <p:cNvSpPr/>
            <p:nvPr/>
          </p:nvSpPr>
          <p:spPr>
            <a:xfrm>
              <a:off x="71620" y="71068"/>
              <a:ext cx="134411" cy="134687"/>
            </a:xfrm>
            <a:prstGeom prst="ellipse">
              <a:avLst/>
            </a:prstGeom>
            <a:solidFill>
              <a:srgbClr val="FF0000"/>
            </a:solidFill>
            <a:ln w="6350" cap="flat">
              <a:solidFill>
                <a:srgbClr val="FF0000"/>
              </a:solidFill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  <p:sp>
          <p:nvSpPr>
            <p:cNvPr id="41" name="Freeform 45">
              <a:extLst>
                <a:ext uri="{FF2B5EF4-FFF2-40B4-BE49-F238E27FC236}">
                  <a16:creationId xmlns:a16="http://schemas.microsoft.com/office/drawing/2014/main" id="{CAC4AEF7-F45A-E215-AA1E-D4FBC3CDA4E6}"/>
                </a:ext>
              </a:extLst>
            </p:cNvPr>
            <p:cNvSpPr/>
            <p:nvPr/>
          </p:nvSpPr>
          <p:spPr>
            <a:xfrm>
              <a:off x="-1" y="-2"/>
              <a:ext cx="277650" cy="276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0"/>
                  </a:moveTo>
                  <a:cubicBezTo>
                    <a:pt x="4851" y="0"/>
                    <a:pt x="0" y="4840"/>
                    <a:pt x="0" y="10800"/>
                  </a:cubicBezTo>
                  <a:cubicBezTo>
                    <a:pt x="0" y="16760"/>
                    <a:pt x="4851" y="21600"/>
                    <a:pt x="10826" y="21600"/>
                  </a:cubicBezTo>
                  <a:cubicBezTo>
                    <a:pt x="16800" y="21600"/>
                    <a:pt x="21600" y="16760"/>
                    <a:pt x="21600" y="10800"/>
                  </a:cubicBezTo>
                  <a:cubicBezTo>
                    <a:pt x="21600" y="4840"/>
                    <a:pt x="16800" y="0"/>
                    <a:pt x="10826" y="0"/>
                  </a:cubicBezTo>
                  <a:close/>
                  <a:moveTo>
                    <a:pt x="10826" y="19664"/>
                  </a:moveTo>
                  <a:cubicBezTo>
                    <a:pt x="5923" y="19664"/>
                    <a:pt x="1940" y="15691"/>
                    <a:pt x="1940" y="10800"/>
                  </a:cubicBezTo>
                  <a:cubicBezTo>
                    <a:pt x="1940" y="5909"/>
                    <a:pt x="5923" y="1936"/>
                    <a:pt x="10826" y="1936"/>
                  </a:cubicBezTo>
                  <a:cubicBezTo>
                    <a:pt x="15728" y="1936"/>
                    <a:pt x="19711" y="5909"/>
                    <a:pt x="19711" y="10800"/>
                  </a:cubicBezTo>
                  <a:cubicBezTo>
                    <a:pt x="19711" y="15691"/>
                    <a:pt x="15728" y="19664"/>
                    <a:pt x="10826" y="19664"/>
                  </a:cubicBezTo>
                  <a:close/>
                </a:path>
              </a:pathLst>
            </a:custGeom>
            <a:grpFill/>
            <a:ln w="6350" cap="flat">
              <a:solidFill>
                <a:srgbClr val="FF0000"/>
              </a:solidFill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</p:grpSp>
      <p:grpSp>
        <p:nvGrpSpPr>
          <p:cNvPr id="42" name="Group 43">
            <a:extLst>
              <a:ext uri="{FF2B5EF4-FFF2-40B4-BE49-F238E27FC236}">
                <a16:creationId xmlns:a16="http://schemas.microsoft.com/office/drawing/2014/main" id="{191FCE27-27DF-BE4B-7C2F-6BEDF15C682E}"/>
              </a:ext>
            </a:extLst>
          </p:cNvPr>
          <p:cNvGrpSpPr/>
          <p:nvPr/>
        </p:nvGrpSpPr>
        <p:grpSpPr>
          <a:xfrm>
            <a:off x="817166" y="3990170"/>
            <a:ext cx="182880" cy="182880"/>
            <a:chOff x="0" y="-1"/>
            <a:chExt cx="277648" cy="276822"/>
          </a:xfrm>
          <a:solidFill>
            <a:srgbClr val="522C80"/>
          </a:solidFill>
        </p:grpSpPr>
        <p:sp>
          <p:nvSpPr>
            <p:cNvPr id="43" name="Oval 44">
              <a:extLst>
                <a:ext uri="{FF2B5EF4-FFF2-40B4-BE49-F238E27FC236}">
                  <a16:creationId xmlns:a16="http://schemas.microsoft.com/office/drawing/2014/main" id="{F83FE4E5-13AC-B4EF-006C-9D8801D6FA10}"/>
                </a:ext>
              </a:extLst>
            </p:cNvPr>
            <p:cNvSpPr/>
            <p:nvPr/>
          </p:nvSpPr>
          <p:spPr>
            <a:xfrm>
              <a:off x="71620" y="71068"/>
              <a:ext cx="134411" cy="134687"/>
            </a:xfrm>
            <a:prstGeom prst="ellipse">
              <a:avLst/>
            </a:prstGeom>
            <a:solidFill>
              <a:srgbClr val="FF0000"/>
            </a:solidFill>
            <a:ln w="6350" cap="flat">
              <a:solidFill>
                <a:srgbClr val="FF0000"/>
              </a:solidFill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  <p:sp>
          <p:nvSpPr>
            <p:cNvPr id="44" name="Freeform 45">
              <a:extLst>
                <a:ext uri="{FF2B5EF4-FFF2-40B4-BE49-F238E27FC236}">
                  <a16:creationId xmlns:a16="http://schemas.microsoft.com/office/drawing/2014/main" id="{199FC64A-796E-E8FC-F7B6-92BFDB00D2AD}"/>
                </a:ext>
              </a:extLst>
            </p:cNvPr>
            <p:cNvSpPr/>
            <p:nvPr/>
          </p:nvSpPr>
          <p:spPr>
            <a:xfrm>
              <a:off x="-1" y="-2"/>
              <a:ext cx="277650" cy="276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0"/>
                  </a:moveTo>
                  <a:cubicBezTo>
                    <a:pt x="4851" y="0"/>
                    <a:pt x="0" y="4840"/>
                    <a:pt x="0" y="10800"/>
                  </a:cubicBezTo>
                  <a:cubicBezTo>
                    <a:pt x="0" y="16760"/>
                    <a:pt x="4851" y="21600"/>
                    <a:pt x="10826" y="21600"/>
                  </a:cubicBezTo>
                  <a:cubicBezTo>
                    <a:pt x="16800" y="21600"/>
                    <a:pt x="21600" y="16760"/>
                    <a:pt x="21600" y="10800"/>
                  </a:cubicBezTo>
                  <a:cubicBezTo>
                    <a:pt x="21600" y="4840"/>
                    <a:pt x="16800" y="0"/>
                    <a:pt x="10826" y="0"/>
                  </a:cubicBezTo>
                  <a:close/>
                  <a:moveTo>
                    <a:pt x="10826" y="19664"/>
                  </a:moveTo>
                  <a:cubicBezTo>
                    <a:pt x="5923" y="19664"/>
                    <a:pt x="1940" y="15691"/>
                    <a:pt x="1940" y="10800"/>
                  </a:cubicBezTo>
                  <a:cubicBezTo>
                    <a:pt x="1940" y="5909"/>
                    <a:pt x="5923" y="1936"/>
                    <a:pt x="10826" y="1936"/>
                  </a:cubicBezTo>
                  <a:cubicBezTo>
                    <a:pt x="15728" y="1936"/>
                    <a:pt x="19711" y="5909"/>
                    <a:pt x="19711" y="10800"/>
                  </a:cubicBezTo>
                  <a:cubicBezTo>
                    <a:pt x="19711" y="15691"/>
                    <a:pt x="15728" y="19664"/>
                    <a:pt x="10826" y="19664"/>
                  </a:cubicBezTo>
                  <a:close/>
                </a:path>
              </a:pathLst>
            </a:custGeom>
            <a:grpFill/>
            <a:ln w="6350" cap="flat">
              <a:solidFill>
                <a:srgbClr val="FF0000"/>
              </a:solidFill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</p:grpSp>
      <p:grpSp>
        <p:nvGrpSpPr>
          <p:cNvPr id="48" name="Group 43">
            <a:extLst>
              <a:ext uri="{FF2B5EF4-FFF2-40B4-BE49-F238E27FC236}">
                <a16:creationId xmlns:a16="http://schemas.microsoft.com/office/drawing/2014/main" id="{3D78EAC9-F7CD-4EDD-986C-FF7B39A15A72}"/>
              </a:ext>
            </a:extLst>
          </p:cNvPr>
          <p:cNvGrpSpPr/>
          <p:nvPr/>
        </p:nvGrpSpPr>
        <p:grpSpPr>
          <a:xfrm>
            <a:off x="817166" y="5014644"/>
            <a:ext cx="182880" cy="182880"/>
            <a:chOff x="0" y="-1"/>
            <a:chExt cx="277648" cy="276822"/>
          </a:xfrm>
          <a:solidFill>
            <a:srgbClr val="522C80"/>
          </a:solidFill>
        </p:grpSpPr>
        <p:sp>
          <p:nvSpPr>
            <p:cNvPr id="49" name="Oval 44">
              <a:extLst>
                <a:ext uri="{FF2B5EF4-FFF2-40B4-BE49-F238E27FC236}">
                  <a16:creationId xmlns:a16="http://schemas.microsoft.com/office/drawing/2014/main" id="{F1D4D80F-9ABA-AE58-7C3F-7ADEBC789EA2}"/>
                </a:ext>
              </a:extLst>
            </p:cNvPr>
            <p:cNvSpPr/>
            <p:nvPr/>
          </p:nvSpPr>
          <p:spPr>
            <a:xfrm>
              <a:off x="71620" y="71068"/>
              <a:ext cx="134411" cy="134687"/>
            </a:xfrm>
            <a:prstGeom prst="ellipse">
              <a:avLst/>
            </a:prstGeom>
            <a:solidFill>
              <a:srgbClr val="FF0000"/>
            </a:solidFill>
            <a:ln w="6350" cap="flat">
              <a:solidFill>
                <a:srgbClr val="FF0000"/>
              </a:solidFill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  <p:sp>
          <p:nvSpPr>
            <p:cNvPr id="50" name="Freeform 45">
              <a:extLst>
                <a:ext uri="{FF2B5EF4-FFF2-40B4-BE49-F238E27FC236}">
                  <a16:creationId xmlns:a16="http://schemas.microsoft.com/office/drawing/2014/main" id="{2C825E5C-2299-9251-6B35-BAC7F6DB0D4F}"/>
                </a:ext>
              </a:extLst>
            </p:cNvPr>
            <p:cNvSpPr/>
            <p:nvPr/>
          </p:nvSpPr>
          <p:spPr>
            <a:xfrm>
              <a:off x="-1" y="-2"/>
              <a:ext cx="277650" cy="276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0"/>
                  </a:moveTo>
                  <a:cubicBezTo>
                    <a:pt x="4851" y="0"/>
                    <a:pt x="0" y="4840"/>
                    <a:pt x="0" y="10800"/>
                  </a:cubicBezTo>
                  <a:cubicBezTo>
                    <a:pt x="0" y="16760"/>
                    <a:pt x="4851" y="21600"/>
                    <a:pt x="10826" y="21600"/>
                  </a:cubicBezTo>
                  <a:cubicBezTo>
                    <a:pt x="16800" y="21600"/>
                    <a:pt x="21600" y="16760"/>
                    <a:pt x="21600" y="10800"/>
                  </a:cubicBezTo>
                  <a:cubicBezTo>
                    <a:pt x="21600" y="4840"/>
                    <a:pt x="16800" y="0"/>
                    <a:pt x="10826" y="0"/>
                  </a:cubicBezTo>
                  <a:close/>
                  <a:moveTo>
                    <a:pt x="10826" y="19664"/>
                  </a:moveTo>
                  <a:cubicBezTo>
                    <a:pt x="5923" y="19664"/>
                    <a:pt x="1940" y="15691"/>
                    <a:pt x="1940" y="10800"/>
                  </a:cubicBezTo>
                  <a:cubicBezTo>
                    <a:pt x="1940" y="5909"/>
                    <a:pt x="5923" y="1936"/>
                    <a:pt x="10826" y="1936"/>
                  </a:cubicBezTo>
                  <a:cubicBezTo>
                    <a:pt x="15728" y="1936"/>
                    <a:pt x="19711" y="5909"/>
                    <a:pt x="19711" y="10800"/>
                  </a:cubicBezTo>
                  <a:cubicBezTo>
                    <a:pt x="19711" y="15691"/>
                    <a:pt x="15728" y="19664"/>
                    <a:pt x="10826" y="19664"/>
                  </a:cubicBezTo>
                  <a:close/>
                </a:path>
              </a:pathLst>
            </a:custGeom>
            <a:grpFill/>
            <a:ln w="6350" cap="flat">
              <a:solidFill>
                <a:srgbClr val="FF0000"/>
              </a:solidFill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</p:grpSp>
      <p:grpSp>
        <p:nvGrpSpPr>
          <p:cNvPr id="51" name="Group 43">
            <a:extLst>
              <a:ext uri="{FF2B5EF4-FFF2-40B4-BE49-F238E27FC236}">
                <a16:creationId xmlns:a16="http://schemas.microsoft.com/office/drawing/2014/main" id="{8C88B44B-373C-96AB-757B-1639ADF98FE5}"/>
              </a:ext>
            </a:extLst>
          </p:cNvPr>
          <p:cNvGrpSpPr/>
          <p:nvPr/>
        </p:nvGrpSpPr>
        <p:grpSpPr>
          <a:xfrm>
            <a:off x="1731566" y="3279299"/>
            <a:ext cx="182880" cy="182880"/>
            <a:chOff x="0" y="-1"/>
            <a:chExt cx="277648" cy="276822"/>
          </a:xfrm>
          <a:solidFill>
            <a:srgbClr val="C00000"/>
          </a:solidFill>
        </p:grpSpPr>
        <p:sp>
          <p:nvSpPr>
            <p:cNvPr id="52" name="Oval 44">
              <a:extLst>
                <a:ext uri="{FF2B5EF4-FFF2-40B4-BE49-F238E27FC236}">
                  <a16:creationId xmlns:a16="http://schemas.microsoft.com/office/drawing/2014/main" id="{FD79433C-0234-35C5-F8C4-F4C7D67298CE}"/>
                </a:ext>
              </a:extLst>
            </p:cNvPr>
            <p:cNvSpPr/>
            <p:nvPr/>
          </p:nvSpPr>
          <p:spPr>
            <a:xfrm>
              <a:off x="71620" y="71068"/>
              <a:ext cx="134411" cy="134687"/>
            </a:xfrm>
            <a:prstGeom prst="ellipse">
              <a:avLst/>
            </a:prstGeom>
            <a:grpFill/>
            <a:ln w="6350" cap="flat">
              <a:solidFill>
                <a:srgbClr val="FF0000"/>
              </a:solidFill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  <p:sp>
          <p:nvSpPr>
            <p:cNvPr id="53" name="Freeform 45">
              <a:extLst>
                <a:ext uri="{FF2B5EF4-FFF2-40B4-BE49-F238E27FC236}">
                  <a16:creationId xmlns:a16="http://schemas.microsoft.com/office/drawing/2014/main" id="{89DCE0DB-D96E-B2F1-402D-EC30AAC7AD15}"/>
                </a:ext>
              </a:extLst>
            </p:cNvPr>
            <p:cNvSpPr/>
            <p:nvPr/>
          </p:nvSpPr>
          <p:spPr>
            <a:xfrm>
              <a:off x="-1" y="-2"/>
              <a:ext cx="277650" cy="276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0"/>
                  </a:moveTo>
                  <a:cubicBezTo>
                    <a:pt x="4851" y="0"/>
                    <a:pt x="0" y="4840"/>
                    <a:pt x="0" y="10800"/>
                  </a:cubicBezTo>
                  <a:cubicBezTo>
                    <a:pt x="0" y="16760"/>
                    <a:pt x="4851" y="21600"/>
                    <a:pt x="10826" y="21600"/>
                  </a:cubicBezTo>
                  <a:cubicBezTo>
                    <a:pt x="16800" y="21600"/>
                    <a:pt x="21600" y="16760"/>
                    <a:pt x="21600" y="10800"/>
                  </a:cubicBezTo>
                  <a:cubicBezTo>
                    <a:pt x="21600" y="4840"/>
                    <a:pt x="16800" y="0"/>
                    <a:pt x="10826" y="0"/>
                  </a:cubicBezTo>
                  <a:close/>
                  <a:moveTo>
                    <a:pt x="10826" y="19664"/>
                  </a:moveTo>
                  <a:cubicBezTo>
                    <a:pt x="5923" y="19664"/>
                    <a:pt x="1940" y="15691"/>
                    <a:pt x="1940" y="10800"/>
                  </a:cubicBezTo>
                  <a:cubicBezTo>
                    <a:pt x="1940" y="5909"/>
                    <a:pt x="5923" y="1936"/>
                    <a:pt x="10826" y="1936"/>
                  </a:cubicBezTo>
                  <a:cubicBezTo>
                    <a:pt x="15728" y="1936"/>
                    <a:pt x="19711" y="5909"/>
                    <a:pt x="19711" y="10800"/>
                  </a:cubicBezTo>
                  <a:cubicBezTo>
                    <a:pt x="19711" y="15691"/>
                    <a:pt x="15728" y="19664"/>
                    <a:pt x="10826" y="19664"/>
                  </a:cubicBezTo>
                  <a:close/>
                </a:path>
              </a:pathLst>
            </a:custGeom>
            <a:grpFill/>
            <a:ln w="6350" cap="flat">
              <a:solidFill>
                <a:srgbClr val="FF0000"/>
              </a:solidFill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</p:grpSp>
      <p:grpSp>
        <p:nvGrpSpPr>
          <p:cNvPr id="54" name="Group 43">
            <a:extLst>
              <a:ext uri="{FF2B5EF4-FFF2-40B4-BE49-F238E27FC236}">
                <a16:creationId xmlns:a16="http://schemas.microsoft.com/office/drawing/2014/main" id="{D2952253-4AD3-2F18-FF3C-9412B472D4BD}"/>
              </a:ext>
            </a:extLst>
          </p:cNvPr>
          <p:cNvGrpSpPr/>
          <p:nvPr/>
        </p:nvGrpSpPr>
        <p:grpSpPr>
          <a:xfrm>
            <a:off x="1731566" y="3636469"/>
            <a:ext cx="182880" cy="182880"/>
            <a:chOff x="0" y="-1"/>
            <a:chExt cx="277648" cy="276822"/>
          </a:xfrm>
          <a:solidFill>
            <a:srgbClr val="C00000"/>
          </a:solidFill>
        </p:grpSpPr>
        <p:sp>
          <p:nvSpPr>
            <p:cNvPr id="55" name="Oval 44">
              <a:extLst>
                <a:ext uri="{FF2B5EF4-FFF2-40B4-BE49-F238E27FC236}">
                  <a16:creationId xmlns:a16="http://schemas.microsoft.com/office/drawing/2014/main" id="{97A27C14-4C78-2B3E-EE15-6DCABFD618D4}"/>
                </a:ext>
              </a:extLst>
            </p:cNvPr>
            <p:cNvSpPr/>
            <p:nvPr/>
          </p:nvSpPr>
          <p:spPr>
            <a:xfrm>
              <a:off x="71620" y="71068"/>
              <a:ext cx="134411" cy="134687"/>
            </a:xfrm>
            <a:prstGeom prst="ellipse">
              <a:avLst/>
            </a:prstGeom>
            <a:grpFill/>
            <a:ln w="6350" cap="flat">
              <a:solidFill>
                <a:srgbClr val="FF0000"/>
              </a:solidFill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  <p:sp>
          <p:nvSpPr>
            <p:cNvPr id="56" name="Freeform 45">
              <a:extLst>
                <a:ext uri="{FF2B5EF4-FFF2-40B4-BE49-F238E27FC236}">
                  <a16:creationId xmlns:a16="http://schemas.microsoft.com/office/drawing/2014/main" id="{B5E9BF7E-D3AD-48C2-E21E-334F3F2B2D7E}"/>
                </a:ext>
              </a:extLst>
            </p:cNvPr>
            <p:cNvSpPr/>
            <p:nvPr/>
          </p:nvSpPr>
          <p:spPr>
            <a:xfrm>
              <a:off x="-1" y="-2"/>
              <a:ext cx="277650" cy="276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0"/>
                  </a:moveTo>
                  <a:cubicBezTo>
                    <a:pt x="4851" y="0"/>
                    <a:pt x="0" y="4840"/>
                    <a:pt x="0" y="10800"/>
                  </a:cubicBezTo>
                  <a:cubicBezTo>
                    <a:pt x="0" y="16760"/>
                    <a:pt x="4851" y="21600"/>
                    <a:pt x="10826" y="21600"/>
                  </a:cubicBezTo>
                  <a:cubicBezTo>
                    <a:pt x="16800" y="21600"/>
                    <a:pt x="21600" y="16760"/>
                    <a:pt x="21600" y="10800"/>
                  </a:cubicBezTo>
                  <a:cubicBezTo>
                    <a:pt x="21600" y="4840"/>
                    <a:pt x="16800" y="0"/>
                    <a:pt x="10826" y="0"/>
                  </a:cubicBezTo>
                  <a:close/>
                  <a:moveTo>
                    <a:pt x="10826" y="19664"/>
                  </a:moveTo>
                  <a:cubicBezTo>
                    <a:pt x="5923" y="19664"/>
                    <a:pt x="1940" y="15691"/>
                    <a:pt x="1940" y="10800"/>
                  </a:cubicBezTo>
                  <a:cubicBezTo>
                    <a:pt x="1940" y="5909"/>
                    <a:pt x="5923" y="1936"/>
                    <a:pt x="10826" y="1936"/>
                  </a:cubicBezTo>
                  <a:cubicBezTo>
                    <a:pt x="15728" y="1936"/>
                    <a:pt x="19711" y="5909"/>
                    <a:pt x="19711" y="10800"/>
                  </a:cubicBezTo>
                  <a:cubicBezTo>
                    <a:pt x="19711" y="15691"/>
                    <a:pt x="15728" y="19664"/>
                    <a:pt x="10826" y="19664"/>
                  </a:cubicBezTo>
                  <a:close/>
                </a:path>
              </a:pathLst>
            </a:custGeom>
            <a:grpFill/>
            <a:ln w="6350" cap="flat">
              <a:solidFill>
                <a:srgbClr val="FF0000"/>
              </a:solidFill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</p:grpSp>
      <p:grpSp>
        <p:nvGrpSpPr>
          <p:cNvPr id="57" name="Group 43">
            <a:extLst>
              <a:ext uri="{FF2B5EF4-FFF2-40B4-BE49-F238E27FC236}">
                <a16:creationId xmlns:a16="http://schemas.microsoft.com/office/drawing/2014/main" id="{BB3D62F2-3609-253A-187C-37F7848B6FB9}"/>
              </a:ext>
            </a:extLst>
          </p:cNvPr>
          <p:cNvGrpSpPr/>
          <p:nvPr/>
        </p:nvGrpSpPr>
        <p:grpSpPr>
          <a:xfrm>
            <a:off x="1737012" y="4313669"/>
            <a:ext cx="182880" cy="182880"/>
            <a:chOff x="0" y="-1"/>
            <a:chExt cx="277648" cy="276822"/>
          </a:xfrm>
          <a:solidFill>
            <a:srgbClr val="C00000"/>
          </a:solidFill>
        </p:grpSpPr>
        <p:sp>
          <p:nvSpPr>
            <p:cNvPr id="58" name="Oval 44">
              <a:extLst>
                <a:ext uri="{FF2B5EF4-FFF2-40B4-BE49-F238E27FC236}">
                  <a16:creationId xmlns:a16="http://schemas.microsoft.com/office/drawing/2014/main" id="{C8A11AA6-FC35-E35D-A5C6-4609C37D1F21}"/>
                </a:ext>
              </a:extLst>
            </p:cNvPr>
            <p:cNvSpPr/>
            <p:nvPr/>
          </p:nvSpPr>
          <p:spPr>
            <a:xfrm>
              <a:off x="71620" y="71068"/>
              <a:ext cx="134411" cy="134687"/>
            </a:xfrm>
            <a:prstGeom prst="ellipse">
              <a:avLst/>
            </a:prstGeom>
            <a:grpFill/>
            <a:ln w="6350" cap="flat">
              <a:solidFill>
                <a:srgbClr val="FF0000"/>
              </a:solidFill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  <p:sp>
          <p:nvSpPr>
            <p:cNvPr id="59" name="Freeform 45">
              <a:extLst>
                <a:ext uri="{FF2B5EF4-FFF2-40B4-BE49-F238E27FC236}">
                  <a16:creationId xmlns:a16="http://schemas.microsoft.com/office/drawing/2014/main" id="{105BE13F-B6BD-158E-FBCB-A7F920BE631C}"/>
                </a:ext>
              </a:extLst>
            </p:cNvPr>
            <p:cNvSpPr/>
            <p:nvPr/>
          </p:nvSpPr>
          <p:spPr>
            <a:xfrm>
              <a:off x="-1" y="-2"/>
              <a:ext cx="277650" cy="276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0"/>
                  </a:moveTo>
                  <a:cubicBezTo>
                    <a:pt x="4851" y="0"/>
                    <a:pt x="0" y="4840"/>
                    <a:pt x="0" y="10800"/>
                  </a:cubicBezTo>
                  <a:cubicBezTo>
                    <a:pt x="0" y="16760"/>
                    <a:pt x="4851" y="21600"/>
                    <a:pt x="10826" y="21600"/>
                  </a:cubicBezTo>
                  <a:cubicBezTo>
                    <a:pt x="16800" y="21600"/>
                    <a:pt x="21600" y="16760"/>
                    <a:pt x="21600" y="10800"/>
                  </a:cubicBezTo>
                  <a:cubicBezTo>
                    <a:pt x="21600" y="4840"/>
                    <a:pt x="16800" y="0"/>
                    <a:pt x="10826" y="0"/>
                  </a:cubicBezTo>
                  <a:close/>
                  <a:moveTo>
                    <a:pt x="10826" y="19664"/>
                  </a:moveTo>
                  <a:cubicBezTo>
                    <a:pt x="5923" y="19664"/>
                    <a:pt x="1940" y="15691"/>
                    <a:pt x="1940" y="10800"/>
                  </a:cubicBezTo>
                  <a:cubicBezTo>
                    <a:pt x="1940" y="5909"/>
                    <a:pt x="5923" y="1936"/>
                    <a:pt x="10826" y="1936"/>
                  </a:cubicBezTo>
                  <a:cubicBezTo>
                    <a:pt x="15728" y="1936"/>
                    <a:pt x="19711" y="5909"/>
                    <a:pt x="19711" y="10800"/>
                  </a:cubicBezTo>
                  <a:cubicBezTo>
                    <a:pt x="19711" y="15691"/>
                    <a:pt x="15728" y="19664"/>
                    <a:pt x="10826" y="19664"/>
                  </a:cubicBezTo>
                  <a:close/>
                </a:path>
              </a:pathLst>
            </a:custGeom>
            <a:grpFill/>
            <a:ln w="6350" cap="flat">
              <a:solidFill>
                <a:srgbClr val="FF0000"/>
              </a:solidFill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</p:grpSp>
      <p:grpSp>
        <p:nvGrpSpPr>
          <p:cNvPr id="60" name="Group 43">
            <a:extLst>
              <a:ext uri="{FF2B5EF4-FFF2-40B4-BE49-F238E27FC236}">
                <a16:creationId xmlns:a16="http://schemas.microsoft.com/office/drawing/2014/main" id="{EED84761-A08C-A3C9-E07E-2D541712800F}"/>
              </a:ext>
            </a:extLst>
          </p:cNvPr>
          <p:cNvGrpSpPr/>
          <p:nvPr/>
        </p:nvGrpSpPr>
        <p:grpSpPr>
          <a:xfrm>
            <a:off x="1731565" y="4652831"/>
            <a:ext cx="182880" cy="182880"/>
            <a:chOff x="0" y="-1"/>
            <a:chExt cx="277648" cy="276822"/>
          </a:xfrm>
          <a:solidFill>
            <a:srgbClr val="C00000"/>
          </a:solidFill>
        </p:grpSpPr>
        <p:sp>
          <p:nvSpPr>
            <p:cNvPr id="61" name="Oval 44">
              <a:extLst>
                <a:ext uri="{FF2B5EF4-FFF2-40B4-BE49-F238E27FC236}">
                  <a16:creationId xmlns:a16="http://schemas.microsoft.com/office/drawing/2014/main" id="{1DD3B324-E71F-EEEC-6D0C-D274506D7B9A}"/>
                </a:ext>
              </a:extLst>
            </p:cNvPr>
            <p:cNvSpPr/>
            <p:nvPr/>
          </p:nvSpPr>
          <p:spPr>
            <a:xfrm>
              <a:off x="71620" y="71068"/>
              <a:ext cx="134411" cy="134687"/>
            </a:xfrm>
            <a:prstGeom prst="ellipse">
              <a:avLst/>
            </a:prstGeom>
            <a:grpFill/>
            <a:ln w="6350" cap="flat">
              <a:solidFill>
                <a:srgbClr val="FF0000"/>
              </a:solidFill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  <p:sp>
          <p:nvSpPr>
            <p:cNvPr id="62" name="Freeform 45">
              <a:extLst>
                <a:ext uri="{FF2B5EF4-FFF2-40B4-BE49-F238E27FC236}">
                  <a16:creationId xmlns:a16="http://schemas.microsoft.com/office/drawing/2014/main" id="{CC65E043-528F-64D4-1B84-A226C8762238}"/>
                </a:ext>
              </a:extLst>
            </p:cNvPr>
            <p:cNvSpPr/>
            <p:nvPr/>
          </p:nvSpPr>
          <p:spPr>
            <a:xfrm>
              <a:off x="-1" y="-2"/>
              <a:ext cx="277650" cy="276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0"/>
                  </a:moveTo>
                  <a:cubicBezTo>
                    <a:pt x="4851" y="0"/>
                    <a:pt x="0" y="4840"/>
                    <a:pt x="0" y="10800"/>
                  </a:cubicBezTo>
                  <a:cubicBezTo>
                    <a:pt x="0" y="16760"/>
                    <a:pt x="4851" y="21600"/>
                    <a:pt x="10826" y="21600"/>
                  </a:cubicBezTo>
                  <a:cubicBezTo>
                    <a:pt x="16800" y="21600"/>
                    <a:pt x="21600" y="16760"/>
                    <a:pt x="21600" y="10800"/>
                  </a:cubicBezTo>
                  <a:cubicBezTo>
                    <a:pt x="21600" y="4840"/>
                    <a:pt x="16800" y="0"/>
                    <a:pt x="10826" y="0"/>
                  </a:cubicBezTo>
                  <a:close/>
                  <a:moveTo>
                    <a:pt x="10826" y="19664"/>
                  </a:moveTo>
                  <a:cubicBezTo>
                    <a:pt x="5923" y="19664"/>
                    <a:pt x="1940" y="15691"/>
                    <a:pt x="1940" y="10800"/>
                  </a:cubicBezTo>
                  <a:cubicBezTo>
                    <a:pt x="1940" y="5909"/>
                    <a:pt x="5923" y="1936"/>
                    <a:pt x="10826" y="1936"/>
                  </a:cubicBezTo>
                  <a:cubicBezTo>
                    <a:pt x="15728" y="1936"/>
                    <a:pt x="19711" y="5909"/>
                    <a:pt x="19711" y="10800"/>
                  </a:cubicBezTo>
                  <a:cubicBezTo>
                    <a:pt x="19711" y="15691"/>
                    <a:pt x="15728" y="19664"/>
                    <a:pt x="10826" y="19664"/>
                  </a:cubicBezTo>
                  <a:close/>
                </a:path>
              </a:pathLst>
            </a:custGeom>
            <a:grpFill/>
            <a:ln w="6350" cap="flat">
              <a:solidFill>
                <a:srgbClr val="FF0000"/>
              </a:solidFill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marL="0" marR="0" lvl="0" indent="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Lato Regular"/>
                <a:sym typeface="Lato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2276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Rectangle 22"/>
          <p:cNvSpPr/>
          <p:nvPr/>
        </p:nvSpPr>
        <p:spPr>
          <a:xfrm flipH="1">
            <a:off x="8385078" y="0"/>
            <a:ext cx="3806921" cy="6858000"/>
          </a:xfrm>
          <a:prstGeom prst="rect">
            <a:avLst/>
          </a:prstGeom>
          <a:solidFill>
            <a:srgbClr val="F2F2F2">
              <a:alpha val="84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/>
          </a:p>
        </p:txBody>
      </p:sp>
      <p:grpSp>
        <p:nvGrpSpPr>
          <p:cNvPr id="381" name="Group 43"/>
          <p:cNvGrpSpPr/>
          <p:nvPr/>
        </p:nvGrpSpPr>
        <p:grpSpPr>
          <a:xfrm>
            <a:off x="1039161" y="1848858"/>
            <a:ext cx="672569" cy="670564"/>
            <a:chOff x="0" y="-1"/>
            <a:chExt cx="672567" cy="670562"/>
          </a:xfrm>
        </p:grpSpPr>
        <p:sp>
          <p:nvSpPr>
            <p:cNvPr id="379" name="Oval 44"/>
            <p:cNvSpPr/>
            <p:nvPr/>
          </p:nvSpPr>
          <p:spPr>
            <a:xfrm>
              <a:off x="173491" y="172153"/>
              <a:ext cx="325589" cy="32625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  <p:sp>
          <p:nvSpPr>
            <p:cNvPr id="380" name="Freeform 45"/>
            <p:cNvSpPr/>
            <p:nvPr/>
          </p:nvSpPr>
          <p:spPr>
            <a:xfrm>
              <a:off x="0" y="-2"/>
              <a:ext cx="672568" cy="670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0"/>
                  </a:moveTo>
                  <a:cubicBezTo>
                    <a:pt x="4851" y="0"/>
                    <a:pt x="0" y="4840"/>
                    <a:pt x="0" y="10800"/>
                  </a:cubicBezTo>
                  <a:cubicBezTo>
                    <a:pt x="0" y="16760"/>
                    <a:pt x="4851" y="21600"/>
                    <a:pt x="10826" y="21600"/>
                  </a:cubicBezTo>
                  <a:cubicBezTo>
                    <a:pt x="16800" y="21600"/>
                    <a:pt x="21600" y="16760"/>
                    <a:pt x="21600" y="10800"/>
                  </a:cubicBezTo>
                  <a:cubicBezTo>
                    <a:pt x="21600" y="4840"/>
                    <a:pt x="16800" y="0"/>
                    <a:pt x="10826" y="0"/>
                  </a:cubicBezTo>
                  <a:close/>
                  <a:moveTo>
                    <a:pt x="10826" y="19664"/>
                  </a:moveTo>
                  <a:cubicBezTo>
                    <a:pt x="5923" y="19664"/>
                    <a:pt x="1940" y="15691"/>
                    <a:pt x="1940" y="10800"/>
                  </a:cubicBezTo>
                  <a:cubicBezTo>
                    <a:pt x="1940" y="5909"/>
                    <a:pt x="5923" y="1936"/>
                    <a:pt x="10826" y="1936"/>
                  </a:cubicBezTo>
                  <a:cubicBezTo>
                    <a:pt x="15728" y="1936"/>
                    <a:pt x="19711" y="5909"/>
                    <a:pt x="19711" y="10800"/>
                  </a:cubicBezTo>
                  <a:cubicBezTo>
                    <a:pt x="19711" y="15691"/>
                    <a:pt x="15728" y="19664"/>
                    <a:pt x="10826" y="1966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</p:grpSp>
      <p:grpSp>
        <p:nvGrpSpPr>
          <p:cNvPr id="384" name="Group 46"/>
          <p:cNvGrpSpPr/>
          <p:nvPr/>
        </p:nvGrpSpPr>
        <p:grpSpPr>
          <a:xfrm>
            <a:off x="1039161" y="3531989"/>
            <a:ext cx="672569" cy="670564"/>
            <a:chOff x="0" y="-1"/>
            <a:chExt cx="672567" cy="670562"/>
          </a:xfrm>
        </p:grpSpPr>
        <p:sp>
          <p:nvSpPr>
            <p:cNvPr id="382" name="Oval 47"/>
            <p:cNvSpPr/>
            <p:nvPr/>
          </p:nvSpPr>
          <p:spPr>
            <a:xfrm>
              <a:off x="173491" y="172153"/>
              <a:ext cx="325589" cy="326259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  <p:sp>
          <p:nvSpPr>
            <p:cNvPr id="383" name="Freeform 48"/>
            <p:cNvSpPr/>
            <p:nvPr/>
          </p:nvSpPr>
          <p:spPr>
            <a:xfrm>
              <a:off x="0" y="-2"/>
              <a:ext cx="672568" cy="670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0"/>
                  </a:moveTo>
                  <a:cubicBezTo>
                    <a:pt x="4851" y="0"/>
                    <a:pt x="0" y="4840"/>
                    <a:pt x="0" y="10800"/>
                  </a:cubicBezTo>
                  <a:cubicBezTo>
                    <a:pt x="0" y="16760"/>
                    <a:pt x="4851" y="21600"/>
                    <a:pt x="10826" y="21600"/>
                  </a:cubicBezTo>
                  <a:cubicBezTo>
                    <a:pt x="16800" y="21600"/>
                    <a:pt x="21600" y="16760"/>
                    <a:pt x="21600" y="10800"/>
                  </a:cubicBezTo>
                  <a:cubicBezTo>
                    <a:pt x="21600" y="4840"/>
                    <a:pt x="16800" y="0"/>
                    <a:pt x="10826" y="0"/>
                  </a:cubicBezTo>
                  <a:close/>
                  <a:moveTo>
                    <a:pt x="10826" y="19664"/>
                  </a:moveTo>
                  <a:cubicBezTo>
                    <a:pt x="5923" y="19664"/>
                    <a:pt x="1940" y="15691"/>
                    <a:pt x="1940" y="10800"/>
                  </a:cubicBezTo>
                  <a:cubicBezTo>
                    <a:pt x="1940" y="5909"/>
                    <a:pt x="5923" y="1936"/>
                    <a:pt x="10826" y="1936"/>
                  </a:cubicBezTo>
                  <a:cubicBezTo>
                    <a:pt x="15728" y="1936"/>
                    <a:pt x="19711" y="5909"/>
                    <a:pt x="19711" y="10800"/>
                  </a:cubicBezTo>
                  <a:cubicBezTo>
                    <a:pt x="19711" y="15691"/>
                    <a:pt x="15728" y="19664"/>
                    <a:pt x="10826" y="1966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</p:grpSp>
      <p:grpSp>
        <p:nvGrpSpPr>
          <p:cNvPr id="387" name="Group 49"/>
          <p:cNvGrpSpPr/>
          <p:nvPr/>
        </p:nvGrpSpPr>
        <p:grpSpPr>
          <a:xfrm>
            <a:off x="1039161" y="4416479"/>
            <a:ext cx="672569" cy="670564"/>
            <a:chOff x="0" y="-1"/>
            <a:chExt cx="672567" cy="670562"/>
          </a:xfrm>
        </p:grpSpPr>
        <p:sp>
          <p:nvSpPr>
            <p:cNvPr id="385" name="Oval 50"/>
            <p:cNvSpPr/>
            <p:nvPr/>
          </p:nvSpPr>
          <p:spPr>
            <a:xfrm>
              <a:off x="173491" y="172153"/>
              <a:ext cx="325589" cy="326259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  <p:sp>
          <p:nvSpPr>
            <p:cNvPr id="386" name="Freeform 51"/>
            <p:cNvSpPr/>
            <p:nvPr/>
          </p:nvSpPr>
          <p:spPr>
            <a:xfrm>
              <a:off x="0" y="-2"/>
              <a:ext cx="672568" cy="670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0"/>
                  </a:moveTo>
                  <a:cubicBezTo>
                    <a:pt x="4851" y="0"/>
                    <a:pt x="0" y="4840"/>
                    <a:pt x="0" y="10800"/>
                  </a:cubicBezTo>
                  <a:cubicBezTo>
                    <a:pt x="0" y="16760"/>
                    <a:pt x="4851" y="21600"/>
                    <a:pt x="10826" y="21600"/>
                  </a:cubicBezTo>
                  <a:cubicBezTo>
                    <a:pt x="16800" y="21600"/>
                    <a:pt x="21600" y="16760"/>
                    <a:pt x="21600" y="10800"/>
                  </a:cubicBezTo>
                  <a:cubicBezTo>
                    <a:pt x="21600" y="4840"/>
                    <a:pt x="16800" y="0"/>
                    <a:pt x="10826" y="0"/>
                  </a:cubicBezTo>
                  <a:close/>
                  <a:moveTo>
                    <a:pt x="10826" y="19664"/>
                  </a:moveTo>
                  <a:cubicBezTo>
                    <a:pt x="5923" y="19664"/>
                    <a:pt x="1940" y="15691"/>
                    <a:pt x="1940" y="10800"/>
                  </a:cubicBezTo>
                  <a:cubicBezTo>
                    <a:pt x="1940" y="5909"/>
                    <a:pt x="5923" y="1936"/>
                    <a:pt x="10826" y="1936"/>
                  </a:cubicBezTo>
                  <a:cubicBezTo>
                    <a:pt x="15728" y="1936"/>
                    <a:pt x="19711" y="5909"/>
                    <a:pt x="19711" y="10800"/>
                  </a:cubicBezTo>
                  <a:cubicBezTo>
                    <a:pt x="19711" y="15691"/>
                    <a:pt x="15728" y="19664"/>
                    <a:pt x="10826" y="19664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</p:grpSp>
      <p:sp>
        <p:nvSpPr>
          <p:cNvPr id="388" name="Rectangle 21"/>
          <p:cNvSpPr txBox="1"/>
          <p:nvPr/>
        </p:nvSpPr>
        <p:spPr>
          <a:xfrm>
            <a:off x="2036746" y="1898696"/>
            <a:ext cx="3498545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1244600">
              <a:lnSpc>
                <a:spcPct val="90000"/>
              </a:lnSpc>
              <a:spcBef>
                <a:spcPts val="1100"/>
              </a:spcBef>
              <a:defRPr sz="2000" b="1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dirty="0"/>
              <a:t>50+ teacher apprentices enrolled</a:t>
            </a:r>
            <a:endParaRPr dirty="0"/>
          </a:p>
        </p:txBody>
      </p:sp>
      <p:sp>
        <p:nvSpPr>
          <p:cNvPr id="389" name="Rectangle 21"/>
          <p:cNvSpPr txBox="1"/>
          <p:nvPr/>
        </p:nvSpPr>
        <p:spPr>
          <a:xfrm>
            <a:off x="2036746" y="3707252"/>
            <a:ext cx="349854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1244600">
              <a:lnSpc>
                <a:spcPct val="90000"/>
              </a:lnSpc>
              <a:spcBef>
                <a:spcPts val="1100"/>
              </a:spcBef>
              <a:defRPr sz="2000" b="1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dirty="0"/>
              <a:t>30+ Region 9 Partners</a:t>
            </a:r>
            <a:endParaRPr dirty="0"/>
          </a:p>
        </p:txBody>
      </p:sp>
      <p:sp>
        <p:nvSpPr>
          <p:cNvPr id="390" name="Rectangle 21"/>
          <p:cNvSpPr txBox="1"/>
          <p:nvPr/>
        </p:nvSpPr>
        <p:spPr>
          <a:xfrm>
            <a:off x="2036746" y="4448936"/>
            <a:ext cx="3605466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1244600">
              <a:lnSpc>
                <a:spcPct val="90000"/>
              </a:lnSpc>
              <a:spcBef>
                <a:spcPts val="1100"/>
              </a:spcBef>
              <a:defRPr sz="2000" b="1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dirty="0"/>
              <a:t>75+ Partners throughout Illinois</a:t>
            </a:r>
          </a:p>
        </p:txBody>
      </p:sp>
      <p:sp>
        <p:nvSpPr>
          <p:cNvPr id="391" name="TextBox 25"/>
          <p:cNvSpPr txBox="1"/>
          <p:nvPr/>
        </p:nvSpPr>
        <p:spPr>
          <a:xfrm>
            <a:off x="1039161" y="651049"/>
            <a:ext cx="6800496" cy="707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2900" b="1">
                <a:gradFill flip="none" rotWithShape="1">
                  <a:gsLst>
                    <a:gs pos="0">
                      <a:srgbClr val="7B9AC9"/>
                    </a:gs>
                    <a:gs pos="100000">
                      <a:srgbClr val="7B9AC9"/>
                    </a:gs>
                  </a:gsLst>
                  <a:lin ang="0" scaled="0"/>
                </a:gra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4000" dirty="0">
                <a:solidFill>
                  <a:schemeClr val="tx1"/>
                </a:solidFill>
              </a:rPr>
              <a:t>Results</a:t>
            </a:r>
            <a:endParaRPr sz="4000" dirty="0">
              <a:solidFill>
                <a:schemeClr val="tx1"/>
              </a:solidFill>
            </a:endParaRPr>
          </a:p>
        </p:txBody>
      </p:sp>
      <p:sp>
        <p:nvSpPr>
          <p:cNvPr id="392" name="Rectangle 21"/>
          <p:cNvSpPr txBox="1"/>
          <p:nvPr/>
        </p:nvSpPr>
        <p:spPr>
          <a:xfrm>
            <a:off x="2036746" y="5249039"/>
            <a:ext cx="3605466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1244600">
              <a:lnSpc>
                <a:spcPct val="90000"/>
              </a:lnSpc>
              <a:spcBef>
                <a:spcPts val="1100"/>
              </a:spcBef>
              <a:defRPr sz="2000" b="1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dirty="0"/>
              <a:t>Strengthened ties between community colleges and 4-year universities</a:t>
            </a:r>
          </a:p>
        </p:txBody>
      </p:sp>
      <p:grpSp>
        <p:nvGrpSpPr>
          <p:cNvPr id="395" name="Group 43"/>
          <p:cNvGrpSpPr/>
          <p:nvPr/>
        </p:nvGrpSpPr>
        <p:grpSpPr>
          <a:xfrm>
            <a:off x="1039161" y="5377168"/>
            <a:ext cx="672569" cy="670564"/>
            <a:chOff x="0" y="-1"/>
            <a:chExt cx="672567" cy="670562"/>
          </a:xfrm>
        </p:grpSpPr>
        <p:sp>
          <p:nvSpPr>
            <p:cNvPr id="393" name="Oval 44"/>
            <p:cNvSpPr/>
            <p:nvPr/>
          </p:nvSpPr>
          <p:spPr>
            <a:xfrm>
              <a:off x="173491" y="172153"/>
              <a:ext cx="325589" cy="326259"/>
            </a:xfrm>
            <a:prstGeom prst="ellipse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  <p:sp>
          <p:nvSpPr>
            <p:cNvPr id="394" name="Freeform 45"/>
            <p:cNvSpPr/>
            <p:nvPr/>
          </p:nvSpPr>
          <p:spPr>
            <a:xfrm>
              <a:off x="0" y="-2"/>
              <a:ext cx="672568" cy="670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0"/>
                  </a:moveTo>
                  <a:cubicBezTo>
                    <a:pt x="4851" y="0"/>
                    <a:pt x="0" y="4840"/>
                    <a:pt x="0" y="10800"/>
                  </a:cubicBezTo>
                  <a:cubicBezTo>
                    <a:pt x="0" y="16760"/>
                    <a:pt x="4851" y="21600"/>
                    <a:pt x="10826" y="21600"/>
                  </a:cubicBezTo>
                  <a:cubicBezTo>
                    <a:pt x="16800" y="21600"/>
                    <a:pt x="21600" y="16760"/>
                    <a:pt x="21600" y="10800"/>
                  </a:cubicBezTo>
                  <a:cubicBezTo>
                    <a:pt x="21600" y="4840"/>
                    <a:pt x="16800" y="0"/>
                    <a:pt x="10826" y="0"/>
                  </a:cubicBezTo>
                  <a:close/>
                  <a:moveTo>
                    <a:pt x="10826" y="19664"/>
                  </a:moveTo>
                  <a:cubicBezTo>
                    <a:pt x="5923" y="19664"/>
                    <a:pt x="1940" y="15691"/>
                    <a:pt x="1940" y="10800"/>
                  </a:cubicBezTo>
                  <a:cubicBezTo>
                    <a:pt x="1940" y="5909"/>
                    <a:pt x="5923" y="1936"/>
                    <a:pt x="10826" y="1936"/>
                  </a:cubicBezTo>
                  <a:cubicBezTo>
                    <a:pt x="15728" y="1936"/>
                    <a:pt x="19711" y="5909"/>
                    <a:pt x="19711" y="10800"/>
                  </a:cubicBezTo>
                  <a:cubicBezTo>
                    <a:pt x="19711" y="15691"/>
                    <a:pt x="15728" y="19664"/>
                    <a:pt x="10826" y="1966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</p:grpSp>
      <p:pic>
        <p:nvPicPr>
          <p:cNvPr id="396" name="GAP squiggles.png" descr="GAP squiggles.png"/>
          <p:cNvPicPr>
            <a:picLocks noChangeAspect="1"/>
          </p:cNvPicPr>
          <p:nvPr/>
        </p:nvPicPr>
        <p:blipFill>
          <a:blip r:embed="rId2"/>
          <a:srcRect l="27442" t="15663"/>
          <a:stretch>
            <a:fillRect/>
          </a:stretch>
        </p:blipFill>
        <p:spPr>
          <a:xfrm>
            <a:off x="8382326" y="-12447"/>
            <a:ext cx="8250615" cy="8152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4" descr="Child raising hand in classroom">
            <a:extLst>
              <a:ext uri="{FF2B5EF4-FFF2-40B4-BE49-F238E27FC236}">
                <a16:creationId xmlns:a16="http://schemas.microsoft.com/office/drawing/2014/main" id="{1EE7A538-1DC2-DE23-87F4-7440C88826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030" y="2071813"/>
            <a:ext cx="4470846" cy="2980564"/>
          </a:xfrm>
          <a:prstGeom prst="rect">
            <a:avLst/>
          </a:prstGeom>
        </p:spPr>
      </p:pic>
      <p:grpSp>
        <p:nvGrpSpPr>
          <p:cNvPr id="6" name="Group 46">
            <a:extLst>
              <a:ext uri="{FF2B5EF4-FFF2-40B4-BE49-F238E27FC236}">
                <a16:creationId xmlns:a16="http://schemas.microsoft.com/office/drawing/2014/main" id="{2BF5426E-BD74-CB0A-72F3-74124199469C}"/>
              </a:ext>
            </a:extLst>
          </p:cNvPr>
          <p:cNvGrpSpPr/>
          <p:nvPr/>
        </p:nvGrpSpPr>
        <p:grpSpPr>
          <a:xfrm>
            <a:off x="1039162" y="2697127"/>
            <a:ext cx="672569" cy="670564"/>
            <a:chOff x="0" y="-1"/>
            <a:chExt cx="672567" cy="670562"/>
          </a:xfrm>
        </p:grpSpPr>
        <p:sp>
          <p:nvSpPr>
            <p:cNvPr id="7" name="Oval 47">
              <a:extLst>
                <a:ext uri="{FF2B5EF4-FFF2-40B4-BE49-F238E27FC236}">
                  <a16:creationId xmlns:a16="http://schemas.microsoft.com/office/drawing/2014/main" id="{268EB6B0-8A88-63EA-CCF8-12C563B2005C}"/>
                </a:ext>
              </a:extLst>
            </p:cNvPr>
            <p:cNvSpPr/>
            <p:nvPr/>
          </p:nvSpPr>
          <p:spPr>
            <a:xfrm>
              <a:off x="173491" y="172153"/>
              <a:ext cx="325589" cy="326259"/>
            </a:xfrm>
            <a:prstGeom prst="ellipse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  <p:sp>
          <p:nvSpPr>
            <p:cNvPr id="8" name="Freeform 48">
              <a:extLst>
                <a:ext uri="{FF2B5EF4-FFF2-40B4-BE49-F238E27FC236}">
                  <a16:creationId xmlns:a16="http://schemas.microsoft.com/office/drawing/2014/main" id="{EB0CB54E-D5F2-46ED-BBDB-7B52F96C7AC3}"/>
                </a:ext>
              </a:extLst>
            </p:cNvPr>
            <p:cNvSpPr/>
            <p:nvPr/>
          </p:nvSpPr>
          <p:spPr>
            <a:xfrm>
              <a:off x="0" y="-2"/>
              <a:ext cx="672568" cy="6705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26" y="0"/>
                  </a:moveTo>
                  <a:cubicBezTo>
                    <a:pt x="4851" y="0"/>
                    <a:pt x="0" y="4840"/>
                    <a:pt x="0" y="10800"/>
                  </a:cubicBezTo>
                  <a:cubicBezTo>
                    <a:pt x="0" y="16760"/>
                    <a:pt x="4851" y="21600"/>
                    <a:pt x="10826" y="21600"/>
                  </a:cubicBezTo>
                  <a:cubicBezTo>
                    <a:pt x="16800" y="21600"/>
                    <a:pt x="21600" y="16760"/>
                    <a:pt x="21600" y="10800"/>
                  </a:cubicBezTo>
                  <a:cubicBezTo>
                    <a:pt x="21600" y="4840"/>
                    <a:pt x="16800" y="0"/>
                    <a:pt x="10826" y="0"/>
                  </a:cubicBezTo>
                  <a:close/>
                  <a:moveTo>
                    <a:pt x="10826" y="19664"/>
                  </a:moveTo>
                  <a:cubicBezTo>
                    <a:pt x="5923" y="19664"/>
                    <a:pt x="1940" y="15691"/>
                    <a:pt x="1940" y="10800"/>
                  </a:cubicBezTo>
                  <a:cubicBezTo>
                    <a:pt x="1940" y="5909"/>
                    <a:pt x="5923" y="1936"/>
                    <a:pt x="10826" y="1936"/>
                  </a:cubicBezTo>
                  <a:cubicBezTo>
                    <a:pt x="15728" y="1936"/>
                    <a:pt x="19711" y="5909"/>
                    <a:pt x="19711" y="10800"/>
                  </a:cubicBezTo>
                  <a:cubicBezTo>
                    <a:pt x="19711" y="15691"/>
                    <a:pt x="15728" y="19664"/>
                    <a:pt x="10826" y="1966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>
                <a:defRPr sz="1000">
                  <a:solidFill>
                    <a:srgbClr val="A6A6A6"/>
                  </a:solidFill>
                  <a:latin typeface="Lato Regular"/>
                  <a:ea typeface="Lato Regular"/>
                  <a:cs typeface="Lato Regular"/>
                  <a:sym typeface="Lato Regular"/>
                </a:defRPr>
              </a:pPr>
              <a:endParaRPr/>
            </a:p>
          </p:txBody>
        </p:sp>
      </p:grpSp>
      <p:sp>
        <p:nvSpPr>
          <p:cNvPr id="9" name="Rectangle 21">
            <a:extLst>
              <a:ext uri="{FF2B5EF4-FFF2-40B4-BE49-F238E27FC236}">
                <a16:creationId xmlns:a16="http://schemas.microsoft.com/office/drawing/2014/main" id="{7A0FD6E2-4617-6BE5-CDC0-B09B236B8419}"/>
              </a:ext>
            </a:extLst>
          </p:cNvPr>
          <p:cNvSpPr txBox="1"/>
          <p:nvPr/>
        </p:nvSpPr>
        <p:spPr>
          <a:xfrm>
            <a:off x="2036746" y="2723078"/>
            <a:ext cx="3498545" cy="6463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 defTabSz="1244600">
              <a:lnSpc>
                <a:spcPct val="90000"/>
              </a:lnSpc>
              <a:spcBef>
                <a:spcPts val="1100"/>
              </a:spcBef>
              <a:defRPr sz="2000" b="1">
                <a:solidFill>
                  <a:srgbClr val="53535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dirty="0"/>
              <a:t>65+ paraprofessional pre-apprentices in the pipeline</a:t>
            </a:r>
            <a:endParaRPr dirty="0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31D815-5EC5-772F-E581-09B9FC751EC0}"/>
              </a:ext>
            </a:extLst>
          </p:cNvPr>
          <p:cNvSpPr txBox="1"/>
          <p:nvPr/>
        </p:nvSpPr>
        <p:spPr>
          <a:xfrm>
            <a:off x="1204057" y="630214"/>
            <a:ext cx="3195743" cy="769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What Next?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9B868B-975C-2FD7-4F3A-C712BA122392}"/>
              </a:ext>
            </a:extLst>
          </p:cNvPr>
          <p:cNvSpPr txBox="1"/>
          <p:nvPr/>
        </p:nvSpPr>
        <p:spPr>
          <a:xfrm>
            <a:off x="658905" y="1990165"/>
            <a:ext cx="6980649" cy="34778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Continued expansion of school district partners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sym typeface="Calibri"/>
              </a:rPr>
              <a:t>Connections with community colleges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Pathways from </a:t>
            </a: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sym typeface="Calibri"/>
              </a:rPr>
              <a:t>high school/adult ed into teacher occupations</a:t>
            </a: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000" b="1" i="0" u="none" strike="noStrike" cap="none" spc="0" normalizeH="0" baseline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FillTx/>
                <a:latin typeface="+mj-lt"/>
                <a:ea typeface="+mn-ea"/>
                <a:cs typeface="+mn-cs"/>
                <a:sym typeface="Calibri"/>
              </a:rPr>
              <a:t>Southwestern Illinois College (SWIC) and Kaskaskia College (KC) partnership</a:t>
            </a:r>
          </a:p>
          <a:p>
            <a:pPr marL="742950" lvl="1" indent="-285750" hangingPunct="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sym typeface="Calibri"/>
              </a:rPr>
              <a:t>Education pre-apprenticeship program for high school students</a:t>
            </a:r>
          </a:p>
          <a:p>
            <a:pPr marL="742950" lvl="1" indent="-285750" hangingPunct="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sym typeface="Calibri"/>
              </a:rPr>
              <a:t>New apprenticeship model for paraprofessional occupation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b="1" dirty="0">
                <a:solidFill>
                  <a:schemeClr val="tx2">
                    <a:lumMod val="50000"/>
                  </a:schemeClr>
                </a:solidFill>
                <a:latin typeface="+mj-lt"/>
                <a:sym typeface="Calibri"/>
              </a:rPr>
              <a:t>WIOA partnerships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FillTx/>
              <a:latin typeface="+mj-lt"/>
              <a:ea typeface="+mn-ea"/>
              <a:cs typeface="+mn-cs"/>
              <a:sym typeface="Calibri"/>
            </a:endParaRPr>
          </a:p>
        </p:txBody>
      </p:sp>
      <p:pic>
        <p:nvPicPr>
          <p:cNvPr id="1026" name="Picture 2" descr="english as 2nd language: SWIC Southwestern Illinois College">
            <a:extLst>
              <a:ext uri="{FF2B5EF4-FFF2-40B4-BE49-F238E27FC236}">
                <a16:creationId xmlns:a16="http://schemas.microsoft.com/office/drawing/2014/main" id="{62F6F203-01E6-563D-9DDA-AA481352B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586" y="4757559"/>
            <a:ext cx="1756241" cy="203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logo of a government&#10;&#10;Description automatically generated">
            <a:extLst>
              <a:ext uri="{FF2B5EF4-FFF2-40B4-BE49-F238E27FC236}">
                <a16:creationId xmlns:a16="http://schemas.microsoft.com/office/drawing/2014/main" id="{F9A28995-45E7-8707-FB75-F2188548B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201" y="586424"/>
            <a:ext cx="1749566" cy="1749566"/>
          </a:xfrm>
          <a:prstGeom prst="rect">
            <a:avLst/>
          </a:prstGeom>
        </p:spPr>
      </p:pic>
      <p:pic>
        <p:nvPicPr>
          <p:cNvPr id="8" name="Picture 7" descr="A purple square with white letters&#10;&#10;Description automatically generated">
            <a:extLst>
              <a:ext uri="{FF2B5EF4-FFF2-40B4-BE49-F238E27FC236}">
                <a16:creationId xmlns:a16="http://schemas.microsoft.com/office/drawing/2014/main" id="{1D73F866-B1B2-95A0-AF22-14386DAEFD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608" y="2718947"/>
            <a:ext cx="1980399" cy="1980399"/>
          </a:xfrm>
          <a:prstGeom prst="rect">
            <a:avLst/>
          </a:prstGeom>
        </p:spPr>
      </p:pic>
      <p:pic>
        <p:nvPicPr>
          <p:cNvPr id="12" name="Picture 11" descr="A logo of a county&#10;&#10;Description automatically generated">
            <a:extLst>
              <a:ext uri="{FF2B5EF4-FFF2-40B4-BE49-F238E27FC236}">
                <a16:creationId xmlns:a16="http://schemas.microsoft.com/office/drawing/2014/main" id="{123EA6F5-068E-007B-2CB6-C25F682BE2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105" y="586424"/>
            <a:ext cx="1749566" cy="1749566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679AB6AF-F3D9-0E8B-8FAA-7EAED3192E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167" y="2676886"/>
            <a:ext cx="3060618" cy="1980400"/>
          </a:xfrm>
          <a:prstGeom prst="rect">
            <a:avLst/>
          </a:prstGeom>
        </p:spPr>
      </p:pic>
      <p:pic>
        <p:nvPicPr>
          <p:cNvPr id="7" name="Picture 6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8D5272E6-E860-EB5F-54BC-FDD27E0676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9912" y="5396792"/>
            <a:ext cx="2323298" cy="75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93439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E0D368886C6B4298DB8A66EC5E9E94" ma:contentTypeVersion="3" ma:contentTypeDescription="Create a new document." ma:contentTypeScope="" ma:versionID="3dfe9d4b760e711e5f29de418d18184c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ff328a1cd662c37536c074f55b1464a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3D45BCC1-9065-4A90-BA06-1E0EB5608A88}"/>
</file>

<file path=customXml/itemProps2.xml><?xml version="1.0" encoding="utf-8"?>
<ds:datastoreItem xmlns:ds="http://schemas.openxmlformats.org/officeDocument/2006/customXml" ds:itemID="{8E2712C5-F6B2-4B3A-82C0-87D961DD51B8}"/>
</file>

<file path=customXml/itemProps3.xml><?xml version="1.0" encoding="utf-8"?>
<ds:datastoreItem xmlns:ds="http://schemas.openxmlformats.org/officeDocument/2006/customXml" ds:itemID="{ECE47310-939D-4E0D-8BAA-E2381DBFD0D0}"/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448</Words>
  <Application>Microsoft Office PowerPoint</Application>
  <PresentationFormat>Widescreen</PresentationFormat>
  <Paragraphs>90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Helvetica</vt:lpstr>
      <vt:lpstr>Lato Regular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Key Partners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Educating Educators K-12 Case Study Webinar</dc:title>
  <dc:creator>Rebecca R. Ryan</dc:creator>
  <cp:lastModifiedBy>Heinisch, Kimberly D</cp:lastModifiedBy>
  <cp:revision>2</cp:revision>
  <dcterms:modified xsi:type="dcterms:W3CDTF">2024-11-07T19:58:05Z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0x010100CAE0D368886C6B4298DB8A66EC5E9E94</vt:lpwstr>
  </property>
</Properties>
</file>