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18"/>
  </p:notesMasterIdLst>
  <p:sldIdLst>
    <p:sldId id="256" r:id="rId5"/>
    <p:sldId id="257" r:id="rId6"/>
    <p:sldId id="433" r:id="rId7"/>
    <p:sldId id="434" r:id="rId8"/>
    <p:sldId id="478" r:id="rId9"/>
    <p:sldId id="260" r:id="rId10"/>
    <p:sldId id="479" r:id="rId11"/>
    <p:sldId id="492" r:id="rId12"/>
    <p:sldId id="481" r:id="rId13"/>
    <p:sldId id="483" r:id="rId14"/>
    <p:sldId id="493" r:id="rId15"/>
    <p:sldId id="494" r:id="rId16"/>
    <p:sldId id="49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27"/>
  </p:normalViewPr>
  <p:slideViewPr>
    <p:cSldViewPr snapToGrid="0" snapToObjects="1">
      <p:cViewPr varScale="1">
        <p:scale>
          <a:sx n="107" d="100"/>
          <a:sy n="107" d="100"/>
        </p:scale>
        <p:origin x="232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51E08-C969-2B4D-A906-B2B7C14F6F65}" type="datetimeFigureOut">
              <a:rPr lang="en-US" smtClean="0"/>
              <a:t>3/17/2025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3039E-5B9B-154E-9A96-869F04FE3470}" type="slidenum">
              <a:rPr lang="en-US" smtClean="0"/>
              <a:t>‹#›</a:t>
            </a:fld>
            <a:endParaRPr lang="en-US"/>
          </a:p>
        </p:txBody>
      </p:sp>
    </p:spTree>
    <p:extLst>
      <p:ext uri="{BB962C8B-B14F-4D97-AF65-F5344CB8AC3E}">
        <p14:creationId xmlns:p14="http://schemas.microsoft.com/office/powerpoint/2010/main" val="251318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3</a:t>
            </a:fld>
            <a:endParaRPr lang="en-US"/>
          </a:p>
        </p:txBody>
      </p:sp>
    </p:spTree>
    <p:extLst>
      <p:ext uri="{BB962C8B-B14F-4D97-AF65-F5344CB8AC3E}">
        <p14:creationId xmlns:p14="http://schemas.microsoft.com/office/powerpoint/2010/main" val="288171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44F59-9719-7C4A-98F7-4453ECDBD655}" type="slidenum">
              <a:rPr lang="en-US" smtClean="0"/>
              <a:t>4</a:t>
            </a:fld>
            <a:endParaRPr lang="en-US"/>
          </a:p>
        </p:txBody>
      </p:sp>
    </p:spTree>
    <p:extLst>
      <p:ext uri="{BB962C8B-B14F-4D97-AF65-F5344CB8AC3E}">
        <p14:creationId xmlns:p14="http://schemas.microsoft.com/office/powerpoint/2010/main" val="6193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5</a:t>
            </a:fld>
            <a:endParaRPr lang="en-US"/>
          </a:p>
        </p:txBody>
      </p:sp>
    </p:spTree>
    <p:extLst>
      <p:ext uri="{BB962C8B-B14F-4D97-AF65-F5344CB8AC3E}">
        <p14:creationId xmlns:p14="http://schemas.microsoft.com/office/powerpoint/2010/main" val="142104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44F59-9719-7C4A-98F7-4453ECDBD655}" type="slidenum">
              <a:rPr lang="en-US" smtClean="0"/>
              <a:t>6</a:t>
            </a:fld>
            <a:endParaRPr lang="en-US"/>
          </a:p>
        </p:txBody>
      </p:sp>
    </p:spTree>
    <p:extLst>
      <p:ext uri="{BB962C8B-B14F-4D97-AF65-F5344CB8AC3E}">
        <p14:creationId xmlns:p14="http://schemas.microsoft.com/office/powerpoint/2010/main" val="801777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43039E-5B9B-154E-9A96-869F04FE3470}" type="slidenum">
              <a:rPr lang="en-US" smtClean="0"/>
              <a:t>7</a:t>
            </a:fld>
            <a:endParaRPr lang="en-US"/>
          </a:p>
        </p:txBody>
      </p:sp>
    </p:spTree>
    <p:extLst>
      <p:ext uri="{BB962C8B-B14F-4D97-AF65-F5344CB8AC3E}">
        <p14:creationId xmlns:p14="http://schemas.microsoft.com/office/powerpoint/2010/main" val="221841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43039E-5B9B-154E-9A96-869F04FE3470}" type="slidenum">
              <a:rPr lang="en-US" smtClean="0"/>
              <a:t>9</a:t>
            </a:fld>
            <a:endParaRPr lang="en-US"/>
          </a:p>
        </p:txBody>
      </p:sp>
    </p:spTree>
    <p:extLst>
      <p:ext uri="{BB962C8B-B14F-4D97-AF65-F5344CB8AC3E}">
        <p14:creationId xmlns:p14="http://schemas.microsoft.com/office/powerpoint/2010/main" val="81478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43039E-5B9B-154E-9A96-869F04FE3470}" type="slidenum">
              <a:rPr lang="en-US" smtClean="0"/>
              <a:t>10</a:t>
            </a:fld>
            <a:endParaRPr lang="en-US"/>
          </a:p>
        </p:txBody>
      </p:sp>
    </p:spTree>
    <p:extLst>
      <p:ext uri="{BB962C8B-B14F-4D97-AF65-F5344CB8AC3E}">
        <p14:creationId xmlns:p14="http://schemas.microsoft.com/office/powerpoint/2010/main" val="218224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039E-5B9B-154E-9A96-869F04FE3470}" type="slidenum">
              <a:rPr lang="en-US" smtClean="0"/>
              <a:t>13</a:t>
            </a:fld>
            <a:endParaRPr lang="en-US"/>
          </a:p>
        </p:txBody>
      </p:sp>
    </p:spTree>
    <p:extLst>
      <p:ext uri="{BB962C8B-B14F-4D97-AF65-F5344CB8AC3E}">
        <p14:creationId xmlns:p14="http://schemas.microsoft.com/office/powerpoint/2010/main" val="2833152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353505" y="1122363"/>
            <a:ext cx="4339327"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353505" y="3602038"/>
            <a:ext cx="4339327"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7" name="Picture 6">
            <a:extLst>
              <a:ext uri="{FF2B5EF4-FFF2-40B4-BE49-F238E27FC236}">
                <a16:creationId xmlns:a16="http://schemas.microsoft.com/office/drawing/2014/main" id="{64BA6024-F248-8845-B3C8-29C1E63FD0A7}"/>
              </a:ext>
            </a:extLst>
          </p:cNvPr>
          <p:cNvPicPr>
            <a:picLocks noChangeAspect="1"/>
          </p:cNvPicPr>
          <p:nvPr userDrawn="1"/>
        </p:nvPicPr>
        <p:blipFill>
          <a:blip r:embed="rId3"/>
          <a:stretch>
            <a:fillRect/>
          </a:stretch>
        </p:blipFill>
        <p:spPr>
          <a:xfrm>
            <a:off x="3213158" y="5645779"/>
            <a:ext cx="2717685" cy="704251"/>
          </a:xfrm>
          <a:prstGeom prst="rect">
            <a:avLst/>
          </a:prstGeom>
        </p:spPr>
      </p:pic>
    </p:spTree>
    <p:extLst>
      <p:ext uri="{BB962C8B-B14F-4D97-AF65-F5344CB8AC3E}">
        <p14:creationId xmlns:p14="http://schemas.microsoft.com/office/powerpoint/2010/main" val="67832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6838406" y="6095094"/>
            <a:ext cx="20574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4872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301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8F166-6A7E-4A54-B512-C4DA15F2BC47}"/>
              </a:ext>
            </a:extLst>
          </p:cNvPr>
          <p:cNvSpPr/>
          <p:nvPr userDrawn="1"/>
        </p:nvSpPr>
        <p:spPr>
          <a:xfrm>
            <a:off x="0" y="0"/>
            <a:ext cx="9144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35895" y="587764"/>
            <a:ext cx="8272212" cy="909960"/>
          </a:xfrm>
        </p:spPr>
        <p:txBody>
          <a:bodyPr anchor="t" anchorCtr="0"/>
          <a:lstStyle>
            <a:lvl1pPr>
              <a:defRPr sz="3000" cap="none">
                <a:solidFill>
                  <a:schemeClr val="accent1"/>
                </a:solidFill>
              </a:defRPr>
            </a:lvl1pPr>
          </a:lstStyle>
          <a:p>
            <a:r>
              <a:rPr lang="en-US" dirty="0"/>
              <a:t>Learning Objectives</a:t>
            </a:r>
          </a:p>
        </p:txBody>
      </p:sp>
      <p:sp>
        <p:nvSpPr>
          <p:cNvPr id="8" name="Content Placeholder 2">
            <a:extLst>
              <a:ext uri="{FF2B5EF4-FFF2-40B4-BE49-F238E27FC236}">
                <a16:creationId xmlns:a16="http://schemas.microsoft.com/office/drawing/2014/main" id="{4FFF2571-0D83-4D98-A73A-62A31A44846E}"/>
              </a:ext>
            </a:extLst>
          </p:cNvPr>
          <p:cNvSpPr>
            <a:spLocks noGrp="1"/>
          </p:cNvSpPr>
          <p:nvPr>
            <p:ph idx="13"/>
          </p:nvPr>
        </p:nvSpPr>
        <p:spPr>
          <a:xfrm>
            <a:off x="435894" y="2085489"/>
            <a:ext cx="4341058" cy="3775562"/>
          </a:xfrm>
        </p:spPr>
        <p:txBody>
          <a:bodyPr anchor="t" anchorCtr="0"/>
          <a:lstStyle>
            <a:lvl1pPr marL="0">
              <a:lnSpc>
                <a:spcPts val="2700"/>
              </a:lnSpc>
              <a:spcBef>
                <a:spcPts val="0"/>
              </a:spcBef>
              <a:spcAft>
                <a:spcPts val="0"/>
              </a:spcAft>
              <a:buClr>
                <a:schemeClr val="accent2"/>
              </a:buClr>
              <a:buSzPct val="95000"/>
              <a:buFont typeface="Arial" panose="020B0604020202020204" pitchFamily="34" charset="0"/>
              <a:buChar char="•"/>
              <a:defRPr sz="21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1500">
                <a:latin typeface="Calibri" panose="020F0502020204030204" pitchFamily="34" charset="0"/>
                <a:cs typeface="Calibri" panose="020F0502020204030204" pitchFamily="34" charset="0"/>
              </a:defRPr>
            </a:lvl2pPr>
            <a:lvl3pPr>
              <a:lnSpc>
                <a:spcPts val="1950"/>
              </a:lnSpc>
              <a:spcBef>
                <a:spcPts val="0"/>
              </a:spcBef>
              <a:spcAft>
                <a:spcPts val="0"/>
              </a:spcAft>
              <a:buClr>
                <a:schemeClr val="accent2"/>
              </a:buClr>
              <a:buSzPct val="90000"/>
              <a:buFont typeface="Arial" panose="020B0604020202020204" pitchFamily="34" charset="0"/>
              <a:buChar char="•"/>
              <a:defRPr sz="1350">
                <a:latin typeface="Calibri" panose="020F0502020204030204" pitchFamily="34" charset="0"/>
                <a:cs typeface="Calibri" panose="020F0502020204030204" pitchFamily="34" charset="0"/>
              </a:defRPr>
            </a:lvl3pPr>
            <a:lvl4pPr>
              <a:lnSpc>
                <a:spcPts val="1950"/>
              </a:lnSpc>
              <a:spcBef>
                <a:spcPts val="0"/>
              </a:spcBef>
              <a:spcAft>
                <a:spcPts val="0"/>
              </a:spcAft>
              <a:buClr>
                <a:schemeClr val="accent2"/>
              </a:buClr>
              <a:buSzPct val="90000"/>
              <a:buFont typeface="Arial" panose="020B0604020202020204" pitchFamily="34" charset="0"/>
              <a:buChar char="•"/>
              <a:defRPr sz="1350">
                <a:latin typeface="Calibri" panose="020F0502020204030204" pitchFamily="34" charset="0"/>
                <a:cs typeface="Calibri" panose="020F0502020204030204" pitchFamily="34" charset="0"/>
              </a:defRPr>
            </a:lvl4pPr>
            <a:lvl5pPr>
              <a:lnSpc>
                <a:spcPts val="1950"/>
              </a:lnSpc>
              <a:spcBef>
                <a:spcPts val="0"/>
              </a:spcBef>
              <a:spcAft>
                <a:spcPts val="0"/>
              </a:spcAft>
              <a:buClr>
                <a:schemeClr val="accent2"/>
              </a:buClr>
              <a:buSzPct val="90000"/>
              <a:buFont typeface="Arial" panose="020B0604020202020204" pitchFamily="34" charset="0"/>
              <a:buChar char="•"/>
              <a:defRPr sz="135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26916" y="6684580"/>
            <a:ext cx="9170916"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11">
            <a:extLst>
              <a:ext uri="{FF2B5EF4-FFF2-40B4-BE49-F238E27FC236}">
                <a16:creationId xmlns:a16="http://schemas.microsoft.com/office/drawing/2014/main" id="{4FB14AE3-0193-4A9B-B4BE-53F1FC119304}"/>
              </a:ext>
            </a:extLst>
          </p:cNvPr>
          <p:cNvSpPr>
            <a:spLocks noGrp="1"/>
          </p:cNvSpPr>
          <p:nvPr>
            <p:ph type="pic" sz="quarter" idx="10"/>
          </p:nvPr>
        </p:nvSpPr>
        <p:spPr>
          <a:xfrm>
            <a:off x="5697464" y="2413001"/>
            <a:ext cx="2341179" cy="2911340"/>
          </a:xfrm>
        </p:spPr>
        <p:txBody>
          <a:bodyPr/>
          <a:lstStyle/>
          <a:p>
            <a:endParaRPr lang="en-US"/>
          </a:p>
        </p:txBody>
      </p:sp>
      <p:sp>
        <p:nvSpPr>
          <p:cNvPr id="12" name="Rectangle 11">
            <a:extLst>
              <a:ext uri="{FF2B5EF4-FFF2-40B4-BE49-F238E27FC236}">
                <a16:creationId xmlns:a16="http://schemas.microsoft.com/office/drawing/2014/main" id="{9684C164-8B6F-468D-ACAE-E839E7498713}"/>
              </a:ext>
            </a:extLst>
          </p:cNvPr>
          <p:cNvSpPr/>
          <p:nvPr userDrawn="1"/>
        </p:nvSpPr>
        <p:spPr>
          <a:xfrm>
            <a:off x="435894" y="1479125"/>
            <a:ext cx="2367818" cy="121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619566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100808044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acqe.com/learning-community-interest-survey-career-pathway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a:xfrm>
            <a:off x="298174" y="1778000"/>
            <a:ext cx="8676861" cy="2062163"/>
          </a:xfrm>
        </p:spPr>
        <p:txBody>
          <a:bodyPr>
            <a:noAutofit/>
          </a:bodyPr>
          <a:lstStyle/>
          <a:p>
            <a:pPr algn="ctr"/>
            <a:r>
              <a:rPr lang="en-US" sz="5000" dirty="0">
                <a:latin typeface="Calibri" panose="020F0502020204030204" pitchFamily="34" charset="0"/>
                <a:cs typeface="Calibri" panose="020F0502020204030204" pitchFamily="34" charset="0"/>
              </a:rPr>
              <a:t>Processes and Outcomes of a 14-Month Apprenticeship Learning Community: Toolkit Development and Practice Implications</a:t>
            </a:r>
          </a:p>
        </p:txBody>
      </p:sp>
      <p:sp>
        <p:nvSpPr>
          <p:cNvPr id="7" name="Subtitle 6">
            <a:extLst>
              <a:ext uri="{FF2B5EF4-FFF2-40B4-BE49-F238E27FC236}">
                <a16:creationId xmlns:a16="http://schemas.microsoft.com/office/drawing/2014/main" id="{C2F9A5BC-DE40-064D-98AE-B1AA2F274302}"/>
              </a:ext>
            </a:extLst>
          </p:cNvPr>
          <p:cNvSpPr>
            <a:spLocks noGrp="1"/>
          </p:cNvSpPr>
          <p:nvPr>
            <p:ph type="subTitle" idx="4294967295"/>
          </p:nvPr>
        </p:nvSpPr>
        <p:spPr>
          <a:xfrm>
            <a:off x="1729195" y="4111143"/>
            <a:ext cx="5685609" cy="1287462"/>
          </a:xfrm>
        </p:spPr>
        <p:txBody>
          <a:bodyPr>
            <a:normAutofit/>
          </a:bodyPr>
          <a:lstStyle/>
          <a:p>
            <a:pPr marL="0" indent="0" algn="ctr">
              <a:buNone/>
            </a:pPr>
            <a:r>
              <a:rPr lang="en-US" sz="2400" dirty="0">
                <a:latin typeface="Georgia" panose="02040502050405020303" pitchFamily="18" charset="0"/>
              </a:rPr>
              <a:t>Stuart Rumrill, Ph.D., LPC, CRC</a:t>
            </a:r>
          </a:p>
        </p:txBody>
      </p:sp>
    </p:spTree>
    <p:extLst>
      <p:ext uri="{BB962C8B-B14F-4D97-AF65-F5344CB8AC3E}">
        <p14:creationId xmlns:p14="http://schemas.microsoft.com/office/powerpoint/2010/main" val="16725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489B-B212-935A-42CB-A8F62473D73C}"/>
              </a:ext>
            </a:extLst>
          </p:cNvPr>
          <p:cNvSpPr>
            <a:spLocks noGrp="1"/>
          </p:cNvSpPr>
          <p:nvPr>
            <p:ph type="title"/>
          </p:nvPr>
        </p:nvSpPr>
        <p:spPr/>
        <p:txBody>
          <a:bodyPr/>
          <a:lstStyle/>
          <a:p>
            <a:r>
              <a:rPr lang="en-US" dirty="0">
                <a:solidFill>
                  <a:schemeClr val="bg1"/>
                </a:solidFill>
              </a:rPr>
              <a:t>Toolkit Sustainability</a:t>
            </a:r>
          </a:p>
        </p:txBody>
      </p:sp>
      <p:sp>
        <p:nvSpPr>
          <p:cNvPr id="3" name="Content Placeholder 2">
            <a:extLst>
              <a:ext uri="{FF2B5EF4-FFF2-40B4-BE49-F238E27FC236}">
                <a16:creationId xmlns:a16="http://schemas.microsoft.com/office/drawing/2014/main" id="{18E6921B-6B60-9914-B010-774F0868714E}"/>
              </a:ext>
            </a:extLst>
          </p:cNvPr>
          <p:cNvSpPr>
            <a:spLocks noGrp="1"/>
          </p:cNvSpPr>
          <p:nvPr>
            <p:ph idx="1"/>
          </p:nvPr>
        </p:nvSpPr>
        <p:spPr>
          <a:xfrm>
            <a:off x="238729" y="1956323"/>
            <a:ext cx="7294680" cy="3800241"/>
          </a:xfrm>
        </p:spPr>
        <p:txBody>
          <a:bodyPr>
            <a:normAutofit fontScale="92500" lnSpcReduction="20000"/>
          </a:bodyPr>
          <a:lstStyle/>
          <a:p>
            <a:r>
              <a:rPr lang="en-US" dirty="0"/>
              <a:t>Some responses/ideas from LC members:</a:t>
            </a:r>
          </a:p>
          <a:p>
            <a:pPr lvl="1"/>
            <a:r>
              <a:rPr lang="en-US" dirty="0"/>
              <a:t>Meet again as a large group 6 months-1 year later</a:t>
            </a:r>
          </a:p>
          <a:p>
            <a:pPr lvl="1"/>
            <a:r>
              <a:rPr lang="en-US" dirty="0"/>
              <a:t>Start a panel; have conference meet-ups</a:t>
            </a:r>
          </a:p>
          <a:p>
            <a:pPr lvl="1"/>
            <a:r>
              <a:rPr lang="en-US" dirty="0"/>
              <a:t>Put the toolkit up on a website; post a link where people can give feedback</a:t>
            </a:r>
          </a:p>
          <a:p>
            <a:pPr lvl="1"/>
            <a:r>
              <a:rPr lang="en-US" dirty="0"/>
              <a:t>Present at CSAVR</a:t>
            </a:r>
          </a:p>
          <a:p>
            <a:pPr lvl="1"/>
            <a:r>
              <a:rPr lang="en-US" dirty="0"/>
              <a:t>Include in agency newsletters</a:t>
            </a:r>
          </a:p>
          <a:p>
            <a:r>
              <a:rPr lang="en-US" dirty="0"/>
              <a:t>Our ideas:</a:t>
            </a:r>
          </a:p>
          <a:p>
            <a:pPr lvl="1"/>
            <a:r>
              <a:rPr lang="en-US" dirty="0"/>
              <a:t>Meet once a year to update the toolkit and report on how toolkit has been implemented/used</a:t>
            </a:r>
          </a:p>
          <a:p>
            <a:pPr lvl="1"/>
            <a:r>
              <a:rPr lang="en-US" dirty="0"/>
              <a:t>Host feedback surveys wherever we post the toolkit online</a:t>
            </a:r>
          </a:p>
          <a:p>
            <a:pPr lvl="1"/>
            <a:endParaRPr lang="en-US" dirty="0"/>
          </a:p>
        </p:txBody>
      </p:sp>
    </p:spTree>
    <p:extLst>
      <p:ext uri="{BB962C8B-B14F-4D97-AF65-F5344CB8AC3E}">
        <p14:creationId xmlns:p14="http://schemas.microsoft.com/office/powerpoint/2010/main" val="31404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722-9549-C3AD-0971-FBF48D38B3F5}"/>
              </a:ext>
            </a:extLst>
          </p:cNvPr>
          <p:cNvSpPr>
            <a:spLocks noGrp="1"/>
          </p:cNvSpPr>
          <p:nvPr>
            <p:ph type="title"/>
          </p:nvPr>
        </p:nvSpPr>
        <p:spPr/>
        <p:txBody>
          <a:bodyPr/>
          <a:lstStyle/>
          <a:p>
            <a:r>
              <a:rPr lang="en-US" dirty="0">
                <a:solidFill>
                  <a:schemeClr val="bg1"/>
                </a:solidFill>
              </a:rPr>
              <a:t>Current Efforts/Next Steps</a:t>
            </a:r>
          </a:p>
        </p:txBody>
      </p:sp>
      <p:sp>
        <p:nvSpPr>
          <p:cNvPr id="3" name="Content Placeholder 2">
            <a:extLst>
              <a:ext uri="{FF2B5EF4-FFF2-40B4-BE49-F238E27FC236}">
                <a16:creationId xmlns:a16="http://schemas.microsoft.com/office/drawing/2014/main" id="{E549EB57-4940-8E5A-DF1C-DA18AA1CFBF8}"/>
              </a:ext>
            </a:extLst>
          </p:cNvPr>
          <p:cNvSpPr>
            <a:spLocks noGrp="1"/>
          </p:cNvSpPr>
          <p:nvPr>
            <p:ph idx="1"/>
          </p:nvPr>
        </p:nvSpPr>
        <p:spPr/>
        <p:txBody>
          <a:bodyPr>
            <a:normAutofit fontScale="77500" lnSpcReduction="20000"/>
          </a:bodyPr>
          <a:lstStyle/>
          <a:p>
            <a:pPr marL="342900" indent="-342900" algn="l" rtl="0">
              <a:lnSpc>
                <a:spcPct val="100000"/>
              </a:lnSpc>
              <a:spcBef>
                <a:spcPts val="0"/>
              </a:spcBef>
              <a:buFont typeface="Arial" panose="020B0604020202020204" pitchFamily="34" charset="0"/>
              <a:buChar char="•"/>
            </a:pPr>
            <a:r>
              <a:rPr lang="en-US" sz="2800" i="0" strike="noStrike" dirty="0">
                <a:solidFill>
                  <a:schemeClr val="tx1"/>
                </a:solidFill>
                <a:effectLst/>
                <a:latin typeface="Arial" panose="020B0604020202020204" pitchFamily="34" charset="0"/>
                <a:cs typeface="Arial" panose="020B0604020202020204" pitchFamily="34" charset="0"/>
              </a:rPr>
              <a:t>Partner with local workforce development boards to distribute the toolkit and incorporate it into their programs for supporting job seekers with disabilities</a:t>
            </a:r>
          </a:p>
          <a:p>
            <a:pPr marL="342900" indent="-342900" algn="l" rtl="0">
              <a:lnSpc>
                <a:spcPct val="100000"/>
              </a:lnSpc>
              <a:spcBef>
                <a:spcPts val="0"/>
              </a:spcBef>
              <a:buFont typeface="Arial" panose="020B0604020202020204" pitchFamily="34" charset="0"/>
              <a:buChar char="•"/>
            </a:pPr>
            <a:r>
              <a:rPr lang="en-US" sz="2800" b="1" i="0" strike="noStrike" dirty="0">
                <a:solidFill>
                  <a:srgbClr val="00B050"/>
                </a:solidFill>
                <a:effectLst/>
                <a:latin typeface="Arial" panose="020B0604020202020204" pitchFamily="34" charset="0"/>
                <a:cs typeface="Arial" panose="020B0604020202020204" pitchFamily="34" charset="0"/>
              </a:rPr>
              <a:t>Create an online portal or platform where stakeholders can access the toolkit, </a:t>
            </a:r>
            <a:r>
              <a:rPr lang="en-US" sz="2800" i="0" strike="noStrike" dirty="0">
                <a:solidFill>
                  <a:schemeClr val="tx1"/>
                </a:solidFill>
                <a:effectLst/>
                <a:latin typeface="Arial" panose="020B0604020202020204" pitchFamily="34" charset="0"/>
                <a:cs typeface="Arial" panose="020B0604020202020204" pitchFamily="34" charset="0"/>
              </a:rPr>
              <a:t>complete interactive modules, and </a:t>
            </a:r>
            <a:r>
              <a:rPr lang="en-US" sz="2800" b="1" i="0" strike="noStrike" dirty="0">
                <a:solidFill>
                  <a:srgbClr val="00B050"/>
                </a:solidFill>
                <a:effectLst/>
                <a:latin typeface="Arial" panose="020B0604020202020204" pitchFamily="34" charset="0"/>
                <a:cs typeface="Arial" panose="020B0604020202020204" pitchFamily="34" charset="0"/>
              </a:rPr>
              <a:t>track their progress in using its resources</a:t>
            </a:r>
            <a:r>
              <a:rPr lang="en-US" sz="2800" i="0" strike="noStrike" dirty="0">
                <a:solidFill>
                  <a:schemeClr val="tx1"/>
                </a:solidFill>
                <a:effectLst/>
                <a:latin typeface="Arial" panose="020B0604020202020204" pitchFamily="34" charset="0"/>
                <a:cs typeface="Arial" panose="020B0604020202020204" pitchFamily="34" charset="0"/>
              </a:rPr>
              <a:t>. </a:t>
            </a:r>
          </a:p>
          <a:p>
            <a:pPr marL="342900" indent="-342900" algn="l" rtl="0">
              <a:lnSpc>
                <a:spcPct val="100000"/>
              </a:lnSpc>
              <a:spcBef>
                <a:spcPts val="0"/>
              </a:spcBef>
              <a:buFont typeface="Arial" panose="020B0604020202020204" pitchFamily="34" charset="0"/>
              <a:buChar char="•"/>
            </a:pPr>
            <a:r>
              <a:rPr lang="en-US" sz="2800" i="0" strike="noStrike" dirty="0">
                <a:solidFill>
                  <a:schemeClr val="tx1"/>
                </a:solidFill>
                <a:effectLst/>
                <a:latin typeface="Arial" panose="020B0604020202020204" pitchFamily="34" charset="0"/>
                <a:cs typeface="Arial" panose="020B0604020202020204" pitchFamily="34" charset="0"/>
              </a:rPr>
              <a:t>Collaborate with disability advocacy organizations to promote the toolkit and ensure it reaches underrepresented groups and rural communities. </a:t>
            </a:r>
          </a:p>
          <a:p>
            <a:pPr marL="342900" indent="-342900" algn="l" rtl="0">
              <a:lnSpc>
                <a:spcPct val="100000"/>
              </a:lnSpc>
              <a:spcBef>
                <a:spcPts val="0"/>
              </a:spcBef>
              <a:buFont typeface="Arial" panose="020B0604020202020204" pitchFamily="34" charset="0"/>
              <a:buChar char="•"/>
            </a:pPr>
            <a:r>
              <a:rPr lang="en-US" sz="2800" b="1" i="0" strike="noStrike" dirty="0">
                <a:solidFill>
                  <a:srgbClr val="00B050"/>
                </a:solidFill>
                <a:effectLst/>
                <a:latin typeface="Arial" panose="020B0604020202020204" pitchFamily="34" charset="0"/>
                <a:cs typeface="Arial" panose="020B0604020202020204" pitchFamily="34" charset="0"/>
              </a:rPr>
              <a:t>Develop a series of webinars or workshops to demonstrate how to use the toolkit</a:t>
            </a:r>
            <a:r>
              <a:rPr lang="en-US" sz="2800" i="0" strike="noStrike" dirty="0">
                <a:solidFill>
                  <a:schemeClr val="tx1"/>
                </a:solidFill>
                <a:effectLst/>
                <a:latin typeface="Arial" panose="020B0604020202020204" pitchFamily="34" charset="0"/>
                <a:cs typeface="Arial" panose="020B0604020202020204" pitchFamily="34" charset="0"/>
              </a:rPr>
              <a:t>, tailored to the specific needs of each stakeholder group (e.g., employers, counselors, job seekers). </a:t>
            </a:r>
          </a:p>
          <a:p>
            <a:pPr marL="0" indent="0">
              <a:buNone/>
            </a:pPr>
            <a:endParaRPr lang="en-US" dirty="0"/>
          </a:p>
        </p:txBody>
      </p:sp>
    </p:spTree>
    <p:extLst>
      <p:ext uri="{BB962C8B-B14F-4D97-AF65-F5344CB8AC3E}">
        <p14:creationId xmlns:p14="http://schemas.microsoft.com/office/powerpoint/2010/main" val="391100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4AE7-EEF7-C0E4-3342-54FACD607532}"/>
              </a:ext>
            </a:extLst>
          </p:cNvPr>
          <p:cNvSpPr>
            <a:spLocks noGrp="1"/>
          </p:cNvSpPr>
          <p:nvPr>
            <p:ph type="title"/>
          </p:nvPr>
        </p:nvSpPr>
        <p:spPr/>
        <p:txBody>
          <a:bodyPr/>
          <a:lstStyle/>
          <a:p>
            <a:r>
              <a:rPr lang="en-US" dirty="0">
                <a:solidFill>
                  <a:schemeClr val="bg1"/>
                </a:solidFill>
              </a:rPr>
              <a:t>Current Efforts/Next Steps</a:t>
            </a:r>
          </a:p>
        </p:txBody>
      </p:sp>
      <p:sp>
        <p:nvSpPr>
          <p:cNvPr id="3" name="Content Placeholder 2">
            <a:extLst>
              <a:ext uri="{FF2B5EF4-FFF2-40B4-BE49-F238E27FC236}">
                <a16:creationId xmlns:a16="http://schemas.microsoft.com/office/drawing/2014/main" id="{0CCB75BB-AA9C-1789-7321-EABD811EA8C6}"/>
              </a:ext>
            </a:extLst>
          </p:cNvPr>
          <p:cNvSpPr>
            <a:spLocks noGrp="1"/>
          </p:cNvSpPr>
          <p:nvPr>
            <p:ph idx="1"/>
          </p:nvPr>
        </p:nvSpPr>
        <p:spPr/>
        <p:txBody>
          <a:bodyPr>
            <a:normAutofit fontScale="77500" lnSpcReduction="20000"/>
          </a:bodyPr>
          <a:lstStyle/>
          <a:p>
            <a:pPr marL="342900" indent="-342900" algn="l" rtl="0">
              <a:lnSpc>
                <a:spcPct val="100000"/>
              </a:lnSpc>
              <a:spcBef>
                <a:spcPts val="0"/>
              </a:spcBef>
              <a:buFont typeface="Arial" panose="020B0604020202020204" pitchFamily="34" charset="0"/>
              <a:buChar char="•"/>
            </a:pPr>
            <a:r>
              <a:rPr lang="en-US" sz="2800" b="1" i="0" strike="noStrike" dirty="0">
                <a:solidFill>
                  <a:srgbClr val="00B050"/>
                </a:solidFill>
                <a:effectLst/>
                <a:latin typeface="Arial" panose="020B0604020202020204" pitchFamily="34" charset="0"/>
                <a:cs typeface="Arial" panose="020B0604020202020204" pitchFamily="34" charset="0"/>
              </a:rPr>
              <a:t>Pilot the toolkit with a small group of employers and vocational rehabilitation (VR counselors) to gather feedback and refine its content before wider distribution. </a:t>
            </a:r>
          </a:p>
          <a:p>
            <a:pPr marL="342900" indent="-342900" algn="l" rtl="0">
              <a:lnSpc>
                <a:spcPct val="100000"/>
              </a:lnSpc>
              <a:spcBef>
                <a:spcPts val="0"/>
              </a:spcBef>
              <a:buFont typeface="Arial" panose="020B0604020202020204" pitchFamily="34" charset="0"/>
              <a:buChar char="•"/>
            </a:pPr>
            <a:r>
              <a:rPr lang="en-US" sz="2800" i="0" strike="noStrike" dirty="0">
                <a:solidFill>
                  <a:schemeClr val="tx1"/>
                </a:solidFill>
                <a:effectLst/>
                <a:latin typeface="Arial" panose="020B0604020202020204" pitchFamily="34" charset="0"/>
                <a:cs typeface="Arial" panose="020B0604020202020204" pitchFamily="34" charset="0"/>
              </a:rPr>
              <a:t>Work with state or federal apprenticeship officers to align the toolkit with existing apprenticeship frameworks and funding opportunities for people with disabilities. </a:t>
            </a:r>
          </a:p>
          <a:p>
            <a:pPr marL="342900" indent="-342900" algn="l" rtl="0">
              <a:lnSpc>
                <a:spcPct val="100000"/>
              </a:lnSpc>
              <a:spcBef>
                <a:spcPts val="0"/>
              </a:spcBef>
              <a:buFont typeface="Arial" panose="020B0604020202020204" pitchFamily="34" charset="0"/>
              <a:buChar char="•"/>
            </a:pPr>
            <a:r>
              <a:rPr lang="en-US" sz="2800" b="1" i="0" strike="noStrike" dirty="0">
                <a:solidFill>
                  <a:srgbClr val="00B050"/>
                </a:solidFill>
                <a:effectLst/>
                <a:latin typeface="Arial" panose="020B0604020202020204" pitchFamily="34" charset="0"/>
                <a:cs typeface="Arial" panose="020B0604020202020204" pitchFamily="34" charset="0"/>
              </a:rPr>
              <a:t>Translate the toolkit into </a:t>
            </a:r>
            <a:r>
              <a:rPr lang="en-US" sz="2800" i="0" strike="noStrike" dirty="0">
                <a:solidFill>
                  <a:schemeClr val="tx1"/>
                </a:solidFill>
                <a:effectLst/>
                <a:latin typeface="Arial" panose="020B0604020202020204" pitchFamily="34" charset="0"/>
                <a:cs typeface="Arial" panose="020B0604020202020204" pitchFamily="34" charset="0"/>
              </a:rPr>
              <a:t>multiple languages or </a:t>
            </a:r>
            <a:r>
              <a:rPr lang="en-US" sz="2800" b="1" i="0" strike="noStrike" dirty="0">
                <a:solidFill>
                  <a:srgbClr val="00B050"/>
                </a:solidFill>
                <a:effectLst/>
                <a:latin typeface="Arial" panose="020B0604020202020204" pitchFamily="34" charset="0"/>
                <a:cs typeface="Arial" panose="020B0604020202020204" pitchFamily="34" charset="0"/>
              </a:rPr>
              <a:t>create accessible formats (e.g., html</a:t>
            </a:r>
            <a:r>
              <a:rPr lang="en-US" sz="2800" i="0" strike="noStrike" dirty="0">
                <a:solidFill>
                  <a:schemeClr val="tx1"/>
                </a:solidFill>
                <a:effectLst/>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braille, audio, large print), </a:t>
            </a:r>
            <a:r>
              <a:rPr lang="en-US" sz="2800" b="1" i="0" strike="noStrike" dirty="0">
                <a:solidFill>
                  <a:srgbClr val="00B050"/>
                </a:solidFill>
                <a:effectLst/>
                <a:latin typeface="Arial" panose="020B0604020202020204" pitchFamily="34" charset="0"/>
                <a:cs typeface="Arial" panose="020B0604020202020204" pitchFamily="34" charset="0"/>
              </a:rPr>
              <a:t>to ensure it reaches diverse audiences.</a:t>
            </a:r>
          </a:p>
          <a:p>
            <a:pPr algn="l" rtl="0">
              <a:lnSpc>
                <a:spcPts val="2025"/>
              </a:lnSpc>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a:p>
            <a:pPr marL="342900" indent="-342900" algn="l" rtl="0">
              <a:lnSpc>
                <a:spcPts val="2025"/>
              </a:lnSpc>
              <a:buFont typeface="Arial" panose="020B0604020202020204" pitchFamily="34" charset="0"/>
              <a:buChar char="•"/>
            </a:pPr>
            <a:r>
              <a:rPr lang="en-US" sz="2800" b="1" i="0" strike="noStrike" dirty="0">
                <a:solidFill>
                  <a:schemeClr val="tx1"/>
                </a:solidFill>
                <a:effectLst/>
                <a:latin typeface="Arial" panose="020B0604020202020204" pitchFamily="34" charset="0"/>
                <a:cs typeface="Arial" panose="020B0604020202020204" pitchFamily="34" charset="0"/>
              </a:rPr>
              <a:t>Other ideas?</a:t>
            </a:r>
          </a:p>
          <a:p>
            <a:endParaRPr lang="en-US" dirty="0"/>
          </a:p>
        </p:txBody>
      </p:sp>
    </p:spTree>
    <p:extLst>
      <p:ext uri="{BB962C8B-B14F-4D97-AF65-F5344CB8AC3E}">
        <p14:creationId xmlns:p14="http://schemas.microsoft.com/office/powerpoint/2010/main" val="311373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a:xfrm>
            <a:off x="298174" y="1778000"/>
            <a:ext cx="8676861" cy="2062163"/>
          </a:xfrm>
        </p:spPr>
        <p:txBody>
          <a:bodyPr>
            <a:noAutofit/>
          </a:bodyPr>
          <a:lstStyle/>
          <a:p>
            <a:pPr algn="ctr"/>
            <a:r>
              <a:rPr lang="en-US" sz="5000"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15995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B001E-73E3-7042-A59A-A694342BC1F4}"/>
              </a:ext>
            </a:extLst>
          </p:cNvPr>
          <p:cNvSpPr>
            <a:spLocks noGrp="1"/>
          </p:cNvSpPr>
          <p:nvPr>
            <p:ph idx="4294967295"/>
          </p:nvPr>
        </p:nvSpPr>
        <p:spPr>
          <a:xfrm>
            <a:off x="215900" y="1690689"/>
            <a:ext cx="8648700" cy="3625895"/>
          </a:xfrm>
        </p:spPr>
        <p:txBody>
          <a:bodyPr>
            <a:normAutofit/>
          </a:bodyPr>
          <a:lstStyle/>
          <a:p>
            <a:r>
              <a:rPr lang="en-US" dirty="0"/>
              <a:t>Overview of Our Apprenticeship Learning Community</a:t>
            </a:r>
          </a:p>
          <a:p>
            <a:r>
              <a:rPr lang="en-US" dirty="0"/>
              <a:t>Toolkit Development</a:t>
            </a:r>
          </a:p>
          <a:p>
            <a:r>
              <a:rPr lang="en-US" dirty="0"/>
              <a:t>Toolkit Overview</a:t>
            </a:r>
          </a:p>
          <a:p>
            <a:r>
              <a:rPr lang="en-US" dirty="0"/>
              <a:t>Toolkit Dissemination and Utilization</a:t>
            </a:r>
          </a:p>
          <a:p>
            <a:r>
              <a:rPr lang="en-US" dirty="0"/>
              <a:t>Next Steps</a:t>
            </a:r>
          </a:p>
        </p:txBody>
      </p:sp>
      <p:sp>
        <p:nvSpPr>
          <p:cNvPr id="7" name="Title 6">
            <a:extLst>
              <a:ext uri="{FF2B5EF4-FFF2-40B4-BE49-F238E27FC236}">
                <a16:creationId xmlns:a16="http://schemas.microsoft.com/office/drawing/2014/main" id="{7A9D44BD-8B25-3844-8541-0BD82E5BE27A}"/>
              </a:ext>
            </a:extLst>
          </p:cNvPr>
          <p:cNvSpPr>
            <a:spLocks noGrp="1"/>
          </p:cNvSpPr>
          <p:nvPr>
            <p:ph type="title" idx="4294967295"/>
          </p:nvPr>
        </p:nvSpPr>
        <p:spPr>
          <a:xfrm>
            <a:off x="215900" y="365126"/>
            <a:ext cx="8648700" cy="1325563"/>
          </a:xfrm>
        </p:spPr>
        <p:txBody>
          <a:bodyPr/>
          <a:lstStyle/>
          <a:p>
            <a:r>
              <a:rPr lang="en-US" dirty="0"/>
              <a:t>Agenda</a:t>
            </a:r>
          </a:p>
        </p:txBody>
      </p:sp>
    </p:spTree>
    <p:extLst>
      <p:ext uri="{BB962C8B-B14F-4D97-AF65-F5344CB8AC3E}">
        <p14:creationId xmlns:p14="http://schemas.microsoft.com/office/powerpoint/2010/main" val="389523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DA7C-2911-447C-A5BA-2A5C5D6B0700}"/>
              </a:ext>
            </a:extLst>
          </p:cNvPr>
          <p:cNvSpPr>
            <a:spLocks noGrp="1"/>
          </p:cNvSpPr>
          <p:nvPr>
            <p:ph type="title"/>
          </p:nvPr>
        </p:nvSpPr>
        <p:spPr>
          <a:xfrm>
            <a:off x="435894" y="575726"/>
            <a:ext cx="8272212" cy="682470"/>
          </a:xfrm>
        </p:spPr>
        <p:txBody>
          <a:bodyPr>
            <a:noAutofit/>
          </a:bodyPr>
          <a:lstStyle/>
          <a:p>
            <a:r>
              <a:rPr lang="en-US" sz="2400" dirty="0"/>
              <a:t>Apprenticeship Learning Community </a:t>
            </a:r>
            <a:br>
              <a:rPr lang="en-US" sz="2400" dirty="0"/>
            </a:br>
            <a:r>
              <a:rPr lang="en-US" sz="2400" dirty="0"/>
              <a:t>Sample of </a:t>
            </a:r>
            <a:r>
              <a:rPr lang="en-US" sz="2400" i="1" dirty="0"/>
              <a:t>Recruitment Flyer </a:t>
            </a:r>
            <a:r>
              <a:rPr lang="en-US" sz="2400" dirty="0"/>
              <a:t>– </a:t>
            </a:r>
            <a:r>
              <a:rPr lang="en-US" sz="2400" i="1" dirty="0"/>
              <a:t>See Handout</a:t>
            </a:r>
          </a:p>
        </p:txBody>
      </p:sp>
      <p:sp>
        <p:nvSpPr>
          <p:cNvPr id="3" name="Content Placeholder 2">
            <a:extLst>
              <a:ext uri="{FF2B5EF4-FFF2-40B4-BE49-F238E27FC236}">
                <a16:creationId xmlns:a16="http://schemas.microsoft.com/office/drawing/2014/main" id="{16362FC7-C429-4E20-A87F-3D0758B0CB27}"/>
              </a:ext>
            </a:extLst>
          </p:cNvPr>
          <p:cNvSpPr>
            <a:spLocks noGrp="1"/>
          </p:cNvSpPr>
          <p:nvPr>
            <p:ph idx="13"/>
          </p:nvPr>
        </p:nvSpPr>
        <p:spPr>
          <a:xfrm>
            <a:off x="210417" y="2096367"/>
            <a:ext cx="8736156" cy="3626426"/>
          </a:xfrm>
        </p:spPr>
        <p:txBody>
          <a:bodyPr>
            <a:normAutofit fontScale="25000" lnSpcReduction="20000"/>
          </a:bodyPr>
          <a:lstStyle/>
          <a:p>
            <a:pPr indent="0">
              <a:buNone/>
            </a:pPr>
            <a:r>
              <a:rPr lang="en-US" sz="7200" dirty="0">
                <a:solidFill>
                  <a:srgbClr val="081931"/>
                </a:solidFill>
                <a:latin typeface="Century Gothic" panose="020B0502020202020204" pitchFamily="34" charset="0"/>
                <a:ea typeface="Times New Roman" panose="02020603050405020304" pitchFamily="18" charset="0"/>
              </a:rPr>
              <a:t>Purpose</a:t>
            </a:r>
            <a:endParaRPr lang="en-US" sz="7200" b="1" dirty="0">
              <a:solidFill>
                <a:srgbClr val="081931"/>
              </a:solidFill>
              <a:latin typeface="Century Gothic" panose="020B0502020202020204" pitchFamily="34" charset="0"/>
              <a:ea typeface="Times New Roman" panose="02020603050405020304" pitchFamily="18" charset="0"/>
            </a:endParaRPr>
          </a:p>
          <a:p>
            <a:pPr indent="0">
              <a:lnSpc>
                <a:spcPct val="120000"/>
              </a:lnSpc>
              <a:buNone/>
            </a:pPr>
            <a:r>
              <a:rPr lang="en-US" sz="7200" dirty="0">
                <a:latin typeface="Century Gothic" panose="020B0502020202020204" pitchFamily="34" charset="0"/>
                <a:ea typeface="Calibri" panose="020F0502020204030204" pitchFamily="34" charset="0"/>
                <a:cs typeface="Times New Roman" panose="02020603050405020304" pitchFamily="18" charset="0"/>
              </a:rPr>
              <a:t>The purpose of the Apprenticeship Learning Community is to exchange ideas with professionals from around the country that promotes apprenticeship implementation and policy development. Participants will collaborate on the creation of an Apprenticeship Toolkit for use by state vocational rehabilitation agencies to include: </a:t>
            </a:r>
          </a:p>
          <a:p>
            <a:pPr marL="257175" indent="-257175" fontAlgn="base">
              <a:buFont typeface="Symbol" panose="05050102010706020507" pitchFamily="18" charset="2"/>
              <a:buChar char=""/>
            </a:pPr>
            <a:r>
              <a:rPr lang="en-US" sz="7200" dirty="0">
                <a:solidFill>
                  <a:srgbClr val="000000"/>
                </a:solidFill>
                <a:latin typeface="Century Gothic" panose="020B0502020202020204" pitchFamily="34" charset="0"/>
                <a:ea typeface="Times New Roman" panose="02020603050405020304" pitchFamily="18" charset="0"/>
              </a:rPr>
              <a:t>Apprenticeship infrastructure development including employer support and VR agency business services integration</a:t>
            </a:r>
            <a:endParaRPr lang="en-US" sz="7200" dirty="0">
              <a:latin typeface="Century Gothic" panose="020B0502020202020204" pitchFamily="34" charset="0"/>
              <a:ea typeface="Times New Roman" panose="02020603050405020304" pitchFamily="18" charset="0"/>
            </a:endParaRPr>
          </a:p>
          <a:p>
            <a:pPr marL="257175" indent="-257175" fontAlgn="base">
              <a:buFont typeface="Symbol" panose="05050102010706020507" pitchFamily="18" charset="2"/>
              <a:buChar char=""/>
            </a:pPr>
            <a:r>
              <a:rPr lang="en-US" sz="7200" dirty="0">
                <a:solidFill>
                  <a:srgbClr val="000000"/>
                </a:solidFill>
                <a:latin typeface="Century Gothic" panose="020B0502020202020204" pitchFamily="34" charset="0"/>
                <a:ea typeface="Times New Roman" panose="02020603050405020304" pitchFamily="18" charset="0"/>
              </a:rPr>
              <a:t>Strategies for collaborating with State Offices of Apprenticeship</a:t>
            </a:r>
            <a:endParaRPr lang="en-US" sz="7200" dirty="0">
              <a:latin typeface="Century Gothic" panose="020B0502020202020204" pitchFamily="34" charset="0"/>
              <a:ea typeface="Times New Roman" panose="02020603050405020304" pitchFamily="18" charset="0"/>
            </a:endParaRPr>
          </a:p>
          <a:p>
            <a:pPr marL="257175" indent="-257175" fontAlgn="base">
              <a:buFont typeface="Symbol" panose="05050102010706020507" pitchFamily="18" charset="2"/>
              <a:buChar char=""/>
            </a:pPr>
            <a:r>
              <a:rPr lang="en-US" sz="7200" dirty="0">
                <a:solidFill>
                  <a:srgbClr val="000000"/>
                </a:solidFill>
                <a:latin typeface="Century Gothic" panose="020B0502020202020204" pitchFamily="34" charset="0"/>
                <a:ea typeface="Times New Roman" panose="02020603050405020304" pitchFamily="18" charset="0"/>
              </a:rPr>
              <a:t>Apprenticeship grant funding opportunities</a:t>
            </a:r>
            <a:endParaRPr lang="en-US" sz="7200" dirty="0">
              <a:latin typeface="Century Gothic" panose="020B0502020202020204" pitchFamily="34" charset="0"/>
              <a:ea typeface="Times New Roman" panose="02020603050405020304" pitchFamily="18" charset="0"/>
            </a:endParaRPr>
          </a:p>
          <a:p>
            <a:pPr marL="257175" indent="-257175" fontAlgn="base">
              <a:buFont typeface="Symbol" panose="05050102010706020507" pitchFamily="18" charset="2"/>
              <a:buChar char=""/>
            </a:pPr>
            <a:r>
              <a:rPr lang="en-US" sz="7200" dirty="0">
                <a:solidFill>
                  <a:srgbClr val="000000"/>
                </a:solidFill>
                <a:latin typeface="Century Gothic" panose="020B0502020202020204" pitchFamily="34" charset="0"/>
                <a:ea typeface="Times New Roman" panose="02020603050405020304" pitchFamily="18" charset="0"/>
              </a:rPr>
              <a:t>Resources and information to equip VR counselors with the tools to prepare VR customers for pre-apprenticeships and registered apprenticeships</a:t>
            </a:r>
            <a:endParaRPr lang="en-US" sz="7200" dirty="0">
              <a:latin typeface="Century Gothic" panose="020B0502020202020204" pitchFamily="34" charset="0"/>
              <a:ea typeface="Times New Roman" panose="02020603050405020304" pitchFamily="18" charset="0"/>
            </a:endParaRPr>
          </a:p>
          <a:p>
            <a:pPr indent="0">
              <a:spcAft>
                <a:spcPts val="600"/>
              </a:spcAft>
              <a:buNone/>
            </a:pPr>
            <a:br>
              <a:rPr lang="en-US" sz="1500" dirty="0"/>
            </a:br>
            <a:endParaRPr lang="en-US" sz="2400" dirty="0"/>
          </a:p>
        </p:txBody>
      </p:sp>
      <p:sp>
        <p:nvSpPr>
          <p:cNvPr id="7" name="Rectangle: Rounded Corners 6">
            <a:extLst>
              <a:ext uri="{FF2B5EF4-FFF2-40B4-BE49-F238E27FC236}">
                <a16:creationId xmlns:a16="http://schemas.microsoft.com/office/drawing/2014/main" id="{BA1E75A9-55E3-B318-5C93-75F430E11981}"/>
              </a:ext>
            </a:extLst>
          </p:cNvPr>
          <p:cNvSpPr>
            <a:spLocks noChangeArrowheads="1"/>
          </p:cNvSpPr>
          <p:nvPr/>
        </p:nvSpPr>
        <p:spPr bwMode="auto">
          <a:xfrm>
            <a:off x="2451443" y="1689058"/>
            <a:ext cx="4254104" cy="422628"/>
          </a:xfrm>
          <a:prstGeom prst="roundRect">
            <a:avLst>
              <a:gd name="adj" fmla="val 16667"/>
            </a:avLst>
          </a:prstGeom>
          <a:solidFill>
            <a:schemeClr val="accent2">
              <a:lumMod val="75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68580" tIns="34290" rIns="68580" bIns="34290" anchor="ctr" anchorCtr="0" upright="1">
            <a:noAutofit/>
          </a:bodyPr>
          <a:lstStyle/>
          <a:p>
            <a:pPr algn="ctr">
              <a:lnSpc>
                <a:spcPts val="1350"/>
              </a:lnSpc>
            </a:pPr>
            <a:r>
              <a:rPr lang="en-US" u="sng" dirty="0">
                <a:solidFill>
                  <a:schemeClr val="bg1"/>
                </a:solidFill>
                <a:latin typeface="Century Gothic" panose="020B050202020202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Sign Up for the Apprenticeship Learning Community</a:t>
            </a:r>
            <a:endParaRPr lang="en-US" b="1" dirty="0">
              <a:solidFill>
                <a:schemeClr val="bg1"/>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76339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95FF-834C-7871-C4D5-DEE5005ACF26}"/>
              </a:ext>
            </a:extLst>
          </p:cNvPr>
          <p:cNvSpPr>
            <a:spLocks noGrp="1"/>
          </p:cNvSpPr>
          <p:nvPr>
            <p:ph type="title"/>
          </p:nvPr>
        </p:nvSpPr>
        <p:spPr>
          <a:xfrm>
            <a:off x="628650" y="620110"/>
            <a:ext cx="7886700" cy="1184872"/>
          </a:xfrm>
        </p:spPr>
        <p:txBody>
          <a:bodyPr>
            <a:normAutofit/>
          </a:bodyPr>
          <a:lstStyle/>
          <a:p>
            <a:r>
              <a:rPr lang="en-US" sz="2400" dirty="0">
                <a:solidFill>
                  <a:schemeClr val="bg1"/>
                </a:solidFill>
              </a:rPr>
              <a:t>Apprenticeship Learning Community: Recruitment and Members</a:t>
            </a:r>
          </a:p>
        </p:txBody>
      </p:sp>
      <p:sp>
        <p:nvSpPr>
          <p:cNvPr id="3" name="Content Placeholder 2">
            <a:extLst>
              <a:ext uri="{FF2B5EF4-FFF2-40B4-BE49-F238E27FC236}">
                <a16:creationId xmlns:a16="http://schemas.microsoft.com/office/drawing/2014/main" id="{C2E269AB-1308-650C-D3EA-AE6CE062A17E}"/>
              </a:ext>
            </a:extLst>
          </p:cNvPr>
          <p:cNvSpPr>
            <a:spLocks noGrp="1"/>
          </p:cNvSpPr>
          <p:nvPr>
            <p:ph idx="1"/>
          </p:nvPr>
        </p:nvSpPr>
        <p:spPr>
          <a:xfrm>
            <a:off x="325821" y="1863536"/>
            <a:ext cx="3892352" cy="1873447"/>
          </a:xfrm>
        </p:spPr>
        <p:txBody>
          <a:bodyPr>
            <a:noAutofit/>
          </a:bodyPr>
          <a:lstStyle/>
          <a:p>
            <a:r>
              <a:rPr lang="en-US" sz="1800" dirty="0">
                <a:latin typeface="Century Gothic" panose="020B0502020202020204" pitchFamily="34" charset="0"/>
              </a:rPr>
              <a:t>Subscribers/followers of VRTAC-QE and attendees of an Apprenticeship webinar received a flyer advertising the learning community</a:t>
            </a:r>
          </a:p>
          <a:p>
            <a:r>
              <a:rPr lang="en-US" sz="1800" dirty="0">
                <a:latin typeface="Century Gothic" panose="020B0502020202020204" pitchFamily="34" charset="0"/>
              </a:rPr>
              <a:t>Applicants were asked for their name, email address, organization, and title</a:t>
            </a:r>
          </a:p>
          <a:p>
            <a:r>
              <a:rPr lang="en-US" sz="1800" dirty="0">
                <a:latin typeface="Century Gothic" panose="020B0502020202020204" pitchFamily="34" charset="0"/>
              </a:rPr>
              <a:t>65 applicants; 12 members selected (2 later withdrew)</a:t>
            </a:r>
          </a:p>
        </p:txBody>
      </p:sp>
      <p:pic>
        <p:nvPicPr>
          <p:cNvPr id="7" name="Picture 6" descr="Map&#10;&#10;Description automatically generated">
            <a:extLst>
              <a:ext uri="{FF2B5EF4-FFF2-40B4-BE49-F238E27FC236}">
                <a16:creationId xmlns:a16="http://schemas.microsoft.com/office/drawing/2014/main" id="{799677D7-9009-045F-FC0E-85A17C79B831}"/>
              </a:ext>
            </a:extLst>
          </p:cNvPr>
          <p:cNvPicPr>
            <a:picLocks noChangeAspect="1"/>
          </p:cNvPicPr>
          <p:nvPr/>
        </p:nvPicPr>
        <p:blipFill>
          <a:blip r:embed="rId3"/>
          <a:stretch>
            <a:fillRect/>
          </a:stretch>
        </p:blipFill>
        <p:spPr>
          <a:xfrm>
            <a:off x="2271997" y="4789215"/>
            <a:ext cx="3159919" cy="1906984"/>
          </a:xfrm>
          <a:prstGeom prst="rect">
            <a:avLst/>
          </a:prstGeom>
        </p:spPr>
      </p:pic>
      <p:sp>
        <p:nvSpPr>
          <p:cNvPr id="8" name="Content Placeholder 2">
            <a:extLst>
              <a:ext uri="{FF2B5EF4-FFF2-40B4-BE49-F238E27FC236}">
                <a16:creationId xmlns:a16="http://schemas.microsoft.com/office/drawing/2014/main" id="{9B506507-9C56-A588-4B35-F158822A8149}"/>
              </a:ext>
            </a:extLst>
          </p:cNvPr>
          <p:cNvSpPr txBox="1">
            <a:spLocks/>
          </p:cNvSpPr>
          <p:nvPr/>
        </p:nvSpPr>
        <p:spPr>
          <a:xfrm>
            <a:off x="5263255" y="2142647"/>
            <a:ext cx="3715184" cy="4792806"/>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25" dirty="0">
                <a:latin typeface="Century Gothic" panose="020B0502020202020204" pitchFamily="34" charset="0"/>
              </a:rPr>
              <a:t>11 states represented</a:t>
            </a:r>
          </a:p>
          <a:p>
            <a:r>
              <a:rPr lang="en-US" sz="2325" dirty="0">
                <a:latin typeface="Century Gothic" panose="020B0502020202020204" pitchFamily="34" charset="0"/>
              </a:rPr>
              <a:t>Titles/affiliations:</a:t>
            </a:r>
          </a:p>
          <a:p>
            <a:pPr lvl="1"/>
            <a:r>
              <a:rPr lang="en-US" sz="2325" dirty="0">
                <a:latin typeface="Century Gothic" panose="020B0502020202020204" pitchFamily="34" charset="0"/>
              </a:rPr>
              <a:t>Apprenticeship Office at State Dept. of Labor and Workforce Development</a:t>
            </a:r>
          </a:p>
          <a:p>
            <a:pPr lvl="1"/>
            <a:r>
              <a:rPr lang="en-US" sz="2325" dirty="0">
                <a:latin typeface="Century Gothic" panose="020B0502020202020204" pitchFamily="34" charset="0"/>
              </a:rPr>
              <a:t>Community-based service organization administrator</a:t>
            </a:r>
          </a:p>
          <a:p>
            <a:pPr lvl="1"/>
            <a:r>
              <a:rPr lang="en-US" sz="2325" dirty="0">
                <a:latin typeface="Century Gothic" panose="020B0502020202020204" pitchFamily="34" charset="0"/>
              </a:rPr>
              <a:t>State VR administrator</a:t>
            </a:r>
          </a:p>
          <a:p>
            <a:pPr lvl="1"/>
            <a:r>
              <a:rPr lang="en-US" sz="2325" dirty="0">
                <a:latin typeface="Century Gothic" panose="020B0502020202020204" pitchFamily="34" charset="0"/>
              </a:rPr>
              <a:t>Employer</a:t>
            </a:r>
          </a:p>
          <a:p>
            <a:pPr lvl="1"/>
            <a:r>
              <a:rPr lang="en-US" sz="2325" dirty="0">
                <a:latin typeface="Century Gothic" panose="020B0502020202020204" pitchFamily="34" charset="0"/>
              </a:rPr>
              <a:t>Rehabilitation Counselor</a:t>
            </a:r>
          </a:p>
          <a:p>
            <a:pPr lvl="1"/>
            <a:r>
              <a:rPr lang="en-US" sz="2325" dirty="0">
                <a:latin typeface="Century Gothic" panose="020B0502020202020204" pitchFamily="34" charset="0"/>
              </a:rPr>
              <a:t>Family member of a person with a disability</a:t>
            </a:r>
          </a:p>
          <a:p>
            <a:pPr lvl="1"/>
            <a:r>
              <a:rPr lang="en-US" sz="2325" dirty="0">
                <a:latin typeface="Century Gothic" panose="020B0502020202020204" pitchFamily="34" charset="0"/>
              </a:rPr>
              <a:t>Department of Rehabilitation Services</a:t>
            </a:r>
          </a:p>
          <a:p>
            <a:pPr lvl="1"/>
            <a:r>
              <a:rPr lang="en-US" sz="2325" dirty="0">
                <a:latin typeface="Century Gothic" panose="020B0502020202020204" pitchFamily="34" charset="0"/>
              </a:rPr>
              <a:t>OVR Bureau of Blindness and Visual Services</a:t>
            </a:r>
          </a:p>
          <a:p>
            <a:pPr lvl="1"/>
            <a:r>
              <a:rPr lang="en-US" sz="2325" dirty="0">
                <a:latin typeface="Century Gothic" panose="020B0502020202020204" pitchFamily="34" charset="0"/>
              </a:rPr>
              <a:t>Addictions Recovery Center</a:t>
            </a:r>
          </a:p>
          <a:p>
            <a:pPr lvl="1"/>
            <a:r>
              <a:rPr lang="en-US" sz="2325" dirty="0">
                <a:latin typeface="Century Gothic" panose="020B0502020202020204" pitchFamily="34" charset="0"/>
              </a:rPr>
              <a:t>Workforce Division for Blind and Visually Impaired</a:t>
            </a:r>
          </a:p>
          <a:p>
            <a:pPr lvl="1"/>
            <a:r>
              <a:rPr lang="en-US" sz="2325" dirty="0">
                <a:latin typeface="Century Gothic" panose="020B0502020202020204" pitchFamily="34" charset="0"/>
              </a:rPr>
              <a:t>State VR counselor</a:t>
            </a:r>
          </a:p>
          <a:p>
            <a:pPr lvl="1"/>
            <a:endParaRPr lang="en-US" sz="1800" dirty="0"/>
          </a:p>
        </p:txBody>
      </p:sp>
    </p:spTree>
    <p:extLst>
      <p:ext uri="{BB962C8B-B14F-4D97-AF65-F5344CB8AC3E}">
        <p14:creationId xmlns:p14="http://schemas.microsoft.com/office/powerpoint/2010/main" val="177537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DA7C-2911-447C-A5BA-2A5C5D6B0700}"/>
              </a:ext>
            </a:extLst>
          </p:cNvPr>
          <p:cNvSpPr>
            <a:spLocks noGrp="1"/>
          </p:cNvSpPr>
          <p:nvPr>
            <p:ph type="title"/>
          </p:nvPr>
        </p:nvSpPr>
        <p:spPr>
          <a:xfrm>
            <a:off x="435894" y="692519"/>
            <a:ext cx="8272212" cy="682470"/>
          </a:xfrm>
        </p:spPr>
        <p:txBody>
          <a:bodyPr>
            <a:normAutofit fontScale="90000"/>
          </a:bodyPr>
          <a:lstStyle/>
          <a:p>
            <a:pPr>
              <a:lnSpc>
                <a:spcPct val="100000"/>
              </a:lnSpc>
              <a:spcBef>
                <a:spcPts val="0"/>
              </a:spcBef>
              <a:spcAft>
                <a:spcPts val="600"/>
              </a:spcAft>
            </a:pPr>
            <a:r>
              <a:rPr lang="en-US" sz="2700" dirty="0">
                <a:solidFill>
                  <a:srgbClr val="000000"/>
                </a:solidFill>
              </a:rPr>
              <a:t>Apprenticeship Learning Community</a:t>
            </a:r>
            <a:br>
              <a:rPr lang="en-US" b="0" dirty="0">
                <a:effectLst/>
              </a:rPr>
            </a:br>
            <a:br>
              <a:rPr lang="en-US" dirty="0"/>
            </a:br>
            <a:endParaRPr lang="en-US" dirty="0"/>
          </a:p>
        </p:txBody>
      </p:sp>
      <p:sp>
        <p:nvSpPr>
          <p:cNvPr id="3" name="Content Placeholder 2">
            <a:extLst>
              <a:ext uri="{FF2B5EF4-FFF2-40B4-BE49-F238E27FC236}">
                <a16:creationId xmlns:a16="http://schemas.microsoft.com/office/drawing/2014/main" id="{16362FC7-C429-4E20-A87F-3D0758B0CB27}"/>
              </a:ext>
            </a:extLst>
          </p:cNvPr>
          <p:cNvSpPr>
            <a:spLocks noGrp="1"/>
          </p:cNvSpPr>
          <p:nvPr>
            <p:ph idx="13"/>
          </p:nvPr>
        </p:nvSpPr>
        <p:spPr>
          <a:xfrm>
            <a:off x="162225" y="1750693"/>
            <a:ext cx="6816644" cy="2354760"/>
          </a:xfrm>
        </p:spPr>
        <p:txBody>
          <a:bodyPr>
            <a:noAutofit/>
          </a:bodyPr>
          <a:lstStyle/>
          <a:p>
            <a:pPr>
              <a:lnSpc>
                <a:spcPct val="100000"/>
              </a:lnSpc>
            </a:pPr>
            <a:r>
              <a:rPr lang="en-US" sz="1800" dirty="0">
                <a:latin typeface="Century Gothic" panose="020B0502020202020204" pitchFamily="34" charset="0"/>
              </a:rPr>
              <a:t>What were the goals of this learning community?</a:t>
            </a:r>
          </a:p>
          <a:p>
            <a:pPr lvl="1"/>
            <a:r>
              <a:rPr lang="en-US" sz="1800" dirty="0">
                <a:latin typeface="Century Gothic" panose="020B0502020202020204" pitchFamily="34" charset="0"/>
              </a:rPr>
              <a:t>Provide a </a:t>
            </a:r>
            <a:r>
              <a:rPr lang="en-US" sz="1800" b="1" u="sng" dirty="0">
                <a:latin typeface="Century Gothic" panose="020B0502020202020204" pitchFamily="34" charset="0"/>
              </a:rPr>
              <a:t>tangible product</a:t>
            </a:r>
          </a:p>
          <a:p>
            <a:pPr lvl="1"/>
            <a:r>
              <a:rPr lang="en-US" sz="1800" dirty="0">
                <a:latin typeface="Century Gothic" panose="020B0502020202020204" pitchFamily="34" charset="0"/>
              </a:rPr>
              <a:t>Provide a </a:t>
            </a:r>
            <a:r>
              <a:rPr lang="en-US" sz="1800" b="1" u="sng" dirty="0">
                <a:latin typeface="Century Gothic" panose="020B0502020202020204" pitchFamily="34" charset="0"/>
              </a:rPr>
              <a:t>valuable experience</a:t>
            </a:r>
            <a:endParaRPr lang="en-US" sz="1800" dirty="0">
              <a:latin typeface="Century Gothic" panose="020B0502020202020204" pitchFamily="34" charset="0"/>
            </a:endParaRPr>
          </a:p>
          <a:p>
            <a:pPr>
              <a:lnSpc>
                <a:spcPct val="100000"/>
              </a:lnSpc>
            </a:pPr>
            <a:r>
              <a:rPr lang="en-US" sz="1800" dirty="0">
                <a:latin typeface="Century Gothic" panose="020B0502020202020204" pitchFamily="34" charset="0"/>
              </a:rPr>
              <a:t>What was the product? – Apprenticeship “Toolkit”</a:t>
            </a:r>
          </a:p>
          <a:p>
            <a:pPr lvl="1"/>
            <a:r>
              <a:rPr lang="en-US" sz="1800" dirty="0">
                <a:latin typeface="Century Gothic" panose="020B0502020202020204" pitchFamily="34" charset="0"/>
              </a:rPr>
              <a:t>For nationwide use by employers, VR staff, apprenticeship customers</a:t>
            </a:r>
          </a:p>
          <a:p>
            <a:pPr>
              <a:lnSpc>
                <a:spcPct val="100000"/>
              </a:lnSpc>
            </a:pPr>
            <a:r>
              <a:rPr lang="en-US" sz="1800" dirty="0">
                <a:latin typeface="Century Gothic" panose="020B0502020202020204" pitchFamily="34" charset="0"/>
              </a:rPr>
              <a:t>What were the logistics of the learning community?</a:t>
            </a:r>
          </a:p>
          <a:p>
            <a:pPr lvl="1"/>
            <a:r>
              <a:rPr lang="en-US" sz="1800" dirty="0">
                <a:latin typeface="Century Gothic" panose="020B0502020202020204" pitchFamily="34" charset="0"/>
              </a:rPr>
              <a:t>Meetings held over Zoom</a:t>
            </a:r>
          </a:p>
          <a:p>
            <a:pPr lvl="1"/>
            <a:r>
              <a:rPr lang="en-US" sz="1800" dirty="0">
                <a:latin typeface="Century Gothic" panose="020B0502020202020204" pitchFamily="34" charset="0"/>
              </a:rPr>
              <a:t>Met 13 times as a large group over a 14-month period</a:t>
            </a:r>
          </a:p>
          <a:p>
            <a:pPr lvl="1"/>
            <a:r>
              <a:rPr lang="en-US" sz="1800" dirty="0">
                <a:latin typeface="Century Gothic" panose="020B0502020202020204" pitchFamily="34" charset="0"/>
              </a:rPr>
              <a:t>Several smaller subgroup meetings as necessary- 11 total</a:t>
            </a:r>
          </a:p>
          <a:p>
            <a:pPr lvl="1"/>
            <a:r>
              <a:rPr lang="en-US" sz="1800" dirty="0">
                <a:latin typeface="Century Gothic" panose="020B0502020202020204" pitchFamily="34" charset="0"/>
              </a:rPr>
              <a:t>Meetings lasted one hour</a:t>
            </a:r>
          </a:p>
          <a:p>
            <a:pPr lvl="1"/>
            <a:r>
              <a:rPr lang="en-US" sz="1800" dirty="0">
                <a:latin typeface="Century Gothic" panose="020B0502020202020204" pitchFamily="34" charset="0"/>
              </a:rPr>
              <a:t>UIUC team members served as </a:t>
            </a:r>
            <a:r>
              <a:rPr lang="en-US" sz="1800" i="1" dirty="0">
                <a:latin typeface="Century Gothic" panose="020B0502020202020204" pitchFamily="34" charset="0"/>
              </a:rPr>
              <a:t>facilitators</a:t>
            </a:r>
            <a:r>
              <a:rPr lang="en-US" sz="1800" dirty="0">
                <a:latin typeface="Century Gothic" panose="020B0502020202020204" pitchFamily="34" charset="0"/>
              </a:rPr>
              <a:t>- sessions were owned by the membership</a:t>
            </a:r>
          </a:p>
          <a:p>
            <a:endParaRPr lang="en-US" sz="1800" dirty="0"/>
          </a:p>
        </p:txBody>
      </p:sp>
      <p:pic>
        <p:nvPicPr>
          <p:cNvPr id="5122" name="Picture 2" descr="Faculty Learning Community | Academic Technologies">
            <a:extLst>
              <a:ext uri="{FF2B5EF4-FFF2-40B4-BE49-F238E27FC236}">
                <a16:creationId xmlns:a16="http://schemas.microsoft.com/office/drawing/2014/main" id="{5AA5735C-2717-837E-6831-32F827D26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807"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5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2763-10DD-0A2B-6F14-5C2570EEB4BD}"/>
              </a:ext>
            </a:extLst>
          </p:cNvPr>
          <p:cNvSpPr>
            <a:spLocks noGrp="1"/>
          </p:cNvSpPr>
          <p:nvPr>
            <p:ph type="title"/>
          </p:nvPr>
        </p:nvSpPr>
        <p:spPr/>
        <p:txBody>
          <a:bodyPr>
            <a:normAutofit fontScale="90000"/>
          </a:bodyPr>
          <a:lstStyle/>
          <a:p>
            <a:r>
              <a:rPr lang="en-US" dirty="0">
                <a:solidFill>
                  <a:schemeClr val="bg1"/>
                </a:solidFill>
              </a:rPr>
              <a:t>Apprenticeship Learning Community</a:t>
            </a:r>
          </a:p>
        </p:txBody>
      </p:sp>
      <p:sp>
        <p:nvSpPr>
          <p:cNvPr id="3" name="Content Placeholder 2">
            <a:extLst>
              <a:ext uri="{FF2B5EF4-FFF2-40B4-BE49-F238E27FC236}">
                <a16:creationId xmlns:a16="http://schemas.microsoft.com/office/drawing/2014/main" id="{91F78429-C467-B4E4-DE48-7A69CDD06B4F}"/>
              </a:ext>
            </a:extLst>
          </p:cNvPr>
          <p:cNvSpPr>
            <a:spLocks noGrp="1"/>
          </p:cNvSpPr>
          <p:nvPr>
            <p:ph idx="1"/>
          </p:nvPr>
        </p:nvSpPr>
        <p:spPr>
          <a:xfrm>
            <a:off x="213279" y="2125266"/>
            <a:ext cx="3006624" cy="3998099"/>
          </a:xfrm>
        </p:spPr>
        <p:txBody>
          <a:bodyPr>
            <a:normAutofit fontScale="85000" lnSpcReduction="20000"/>
          </a:bodyPr>
          <a:lstStyle/>
          <a:p>
            <a:r>
              <a:rPr lang="en-US" sz="2700" dirty="0">
                <a:latin typeface="Century Gothic" panose="020B0502020202020204" pitchFamily="34" charset="0"/>
              </a:rPr>
              <a:t>Tell us more about the toolkit?</a:t>
            </a:r>
          </a:p>
          <a:p>
            <a:pPr lvl="1"/>
            <a:r>
              <a:rPr lang="en-US" sz="2475" dirty="0">
                <a:latin typeface="Century Gothic" panose="020B0502020202020204" pitchFamily="34" charset="0"/>
              </a:rPr>
              <a:t>Three “problem areas” have been identified by group members</a:t>
            </a:r>
          </a:p>
          <a:p>
            <a:pPr marL="1028700" lvl="2" indent="-342900">
              <a:buFont typeface="+mj-lt"/>
              <a:buAutoNum type="arabicPeriod"/>
            </a:pPr>
            <a:r>
              <a:rPr lang="en-US" sz="2325" dirty="0">
                <a:latin typeface="Century Gothic" panose="020B0502020202020204" pitchFamily="34" charset="0"/>
              </a:rPr>
              <a:t>Lack of knowledge of apprenticeships</a:t>
            </a:r>
          </a:p>
          <a:p>
            <a:pPr marL="1028700" lvl="2" indent="-342900">
              <a:buFont typeface="+mj-lt"/>
              <a:buAutoNum type="arabicPeriod"/>
            </a:pPr>
            <a:r>
              <a:rPr lang="en-US" sz="2325" dirty="0">
                <a:latin typeface="Century Gothic" panose="020B0502020202020204" pitchFamily="34" charset="0"/>
              </a:rPr>
              <a:t>Issues with collaboration</a:t>
            </a:r>
          </a:p>
          <a:p>
            <a:pPr marL="1028700" lvl="2" indent="-342900">
              <a:buFont typeface="+mj-lt"/>
              <a:buAutoNum type="arabicPeriod"/>
            </a:pPr>
            <a:r>
              <a:rPr lang="en-US" sz="2325" dirty="0">
                <a:latin typeface="Century Gothic" panose="020B0502020202020204" pitchFamily="34" charset="0"/>
              </a:rPr>
              <a:t>Disability identification/</a:t>
            </a:r>
          </a:p>
          <a:p>
            <a:pPr marL="685800" lvl="2" indent="0">
              <a:buNone/>
            </a:pPr>
            <a:r>
              <a:rPr lang="en-US" sz="2325" dirty="0">
                <a:latin typeface="Century Gothic" panose="020B0502020202020204" pitchFamily="34" charset="0"/>
              </a:rPr>
              <a:t>	disclosure</a:t>
            </a:r>
          </a:p>
          <a:p>
            <a:pPr marL="685800" lvl="2" indent="0">
              <a:buNone/>
            </a:pPr>
            <a:endParaRPr lang="en-US" dirty="0"/>
          </a:p>
        </p:txBody>
      </p:sp>
      <p:pic>
        <p:nvPicPr>
          <p:cNvPr id="2050" name="Picture 2" descr="Learning Resources New Sprouts Fix It Tool Kit | Oriental Trading">
            <a:extLst>
              <a:ext uri="{FF2B5EF4-FFF2-40B4-BE49-F238E27FC236}">
                <a16:creationId xmlns:a16="http://schemas.microsoft.com/office/drawing/2014/main" id="{C5AA838C-EA8B-3D95-173E-73AAD3797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633" y="4812481"/>
            <a:ext cx="1382367" cy="13823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6CB2900-0A9D-0330-047E-16805A699E06}"/>
              </a:ext>
            </a:extLst>
          </p:cNvPr>
          <p:cNvSpPr txBox="1">
            <a:spLocks/>
          </p:cNvSpPr>
          <p:nvPr/>
        </p:nvSpPr>
        <p:spPr>
          <a:xfrm>
            <a:off x="4409018" y="2137953"/>
            <a:ext cx="4299088" cy="3263504"/>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75" i="1" dirty="0"/>
              <a:t>“</a:t>
            </a:r>
            <a:r>
              <a:rPr lang="en-US" sz="2475" i="1" dirty="0">
                <a:latin typeface="Century Gothic" panose="020B0502020202020204" pitchFamily="34" charset="0"/>
              </a:rPr>
              <a:t>Apprenticeships: Key Information, Timeline of Events and Strategies for Enhanced Collaboration”</a:t>
            </a:r>
          </a:p>
          <a:p>
            <a:pPr marL="728663" lvl="1" indent="-385763">
              <a:buFont typeface="+mj-lt"/>
              <a:buAutoNum type="romanLcPeriod"/>
            </a:pPr>
            <a:r>
              <a:rPr lang="en-US" sz="2325" b="1" u="sng" dirty="0">
                <a:latin typeface="Century Gothic" panose="020B0502020202020204" pitchFamily="34" charset="0"/>
              </a:rPr>
              <a:t>Basic knowledge </a:t>
            </a:r>
            <a:r>
              <a:rPr lang="en-US" sz="2325" dirty="0">
                <a:latin typeface="Century Gothic" panose="020B0502020202020204" pitchFamily="34" charset="0"/>
              </a:rPr>
              <a:t>of pre-apprenticeship and registered apprenticeship</a:t>
            </a:r>
          </a:p>
          <a:p>
            <a:pPr marL="728663" lvl="1" indent="-385763">
              <a:buFont typeface="+mj-lt"/>
              <a:buAutoNum type="romanLcPeriod"/>
            </a:pPr>
            <a:r>
              <a:rPr lang="en-US" sz="2325" b="1" u="sng" dirty="0">
                <a:latin typeface="Century Gothic" panose="020B0502020202020204" pitchFamily="34" charset="0"/>
              </a:rPr>
              <a:t>Preparation</a:t>
            </a:r>
            <a:r>
              <a:rPr lang="en-US" sz="2325" u="sng" dirty="0">
                <a:latin typeface="Century Gothic" panose="020B0502020202020204" pitchFamily="34" charset="0"/>
              </a:rPr>
              <a:t> </a:t>
            </a:r>
            <a:r>
              <a:rPr lang="en-US" sz="2325" dirty="0">
                <a:latin typeface="Century Gothic" panose="020B0502020202020204" pitchFamily="34" charset="0"/>
              </a:rPr>
              <a:t>of a VR customer for an Apprenticeship</a:t>
            </a:r>
          </a:p>
          <a:p>
            <a:pPr marL="728663" lvl="1" indent="-385763">
              <a:buFont typeface="+mj-lt"/>
              <a:buAutoNum type="romanLcPeriod"/>
            </a:pPr>
            <a:r>
              <a:rPr lang="en-US" sz="2325" b="1" u="sng" dirty="0">
                <a:latin typeface="Century Gothic" panose="020B0502020202020204" pitchFamily="34" charset="0"/>
              </a:rPr>
              <a:t>Collaboration</a:t>
            </a:r>
            <a:r>
              <a:rPr lang="en-US" sz="2325" dirty="0">
                <a:latin typeface="Century Gothic" panose="020B0502020202020204" pitchFamily="34" charset="0"/>
              </a:rPr>
              <a:t> with VR, Office of Apprenticeship, and employers</a:t>
            </a:r>
          </a:p>
          <a:p>
            <a:pPr marL="728663" lvl="1" indent="-385763">
              <a:buFont typeface="+mj-lt"/>
              <a:buAutoNum type="romanLcPeriod"/>
            </a:pPr>
            <a:r>
              <a:rPr lang="en-US" sz="2325" dirty="0">
                <a:latin typeface="Century Gothic" panose="020B0502020202020204" pitchFamily="34" charset="0"/>
              </a:rPr>
              <a:t>Lead with ability and strengths &amp; when and how to </a:t>
            </a:r>
            <a:r>
              <a:rPr lang="en-US" sz="2325" b="1" u="sng" dirty="0">
                <a:latin typeface="Century Gothic" panose="020B0502020202020204" pitchFamily="34" charset="0"/>
              </a:rPr>
              <a:t>disclose</a:t>
            </a:r>
            <a:r>
              <a:rPr lang="en-US" sz="2325" dirty="0">
                <a:latin typeface="Century Gothic" panose="020B0502020202020204" pitchFamily="34" charset="0"/>
              </a:rPr>
              <a:t> disability</a:t>
            </a:r>
          </a:p>
          <a:p>
            <a:pPr marL="685800" lvl="2" indent="0">
              <a:buNone/>
            </a:pPr>
            <a:endParaRPr lang="en-US" sz="1500" dirty="0"/>
          </a:p>
        </p:txBody>
      </p:sp>
      <p:sp>
        <p:nvSpPr>
          <p:cNvPr id="5" name="Right Arrow 4">
            <a:extLst>
              <a:ext uri="{FF2B5EF4-FFF2-40B4-BE49-F238E27FC236}">
                <a16:creationId xmlns:a16="http://schemas.microsoft.com/office/drawing/2014/main" id="{86EC4DF1-48B9-31C0-C67F-F28B6D5C1459}"/>
              </a:ext>
            </a:extLst>
          </p:cNvPr>
          <p:cNvSpPr/>
          <p:nvPr/>
        </p:nvSpPr>
        <p:spPr>
          <a:xfrm rot="20242587">
            <a:off x="3312423" y="3362635"/>
            <a:ext cx="824948" cy="646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000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A93F-3DD9-4D2C-3AD9-22B46D81DACD}"/>
              </a:ext>
            </a:extLst>
          </p:cNvPr>
          <p:cNvSpPr>
            <a:spLocks noGrp="1"/>
          </p:cNvSpPr>
          <p:nvPr>
            <p:ph type="title"/>
          </p:nvPr>
        </p:nvSpPr>
        <p:spPr/>
        <p:txBody>
          <a:bodyPr/>
          <a:lstStyle/>
          <a:p>
            <a:r>
              <a:rPr lang="en-US" dirty="0">
                <a:solidFill>
                  <a:schemeClr val="bg1"/>
                </a:solidFill>
              </a:rPr>
              <a:t>Toolkit Development</a:t>
            </a:r>
          </a:p>
        </p:txBody>
      </p:sp>
      <p:sp>
        <p:nvSpPr>
          <p:cNvPr id="3" name="Content Placeholder 2">
            <a:extLst>
              <a:ext uri="{FF2B5EF4-FFF2-40B4-BE49-F238E27FC236}">
                <a16:creationId xmlns:a16="http://schemas.microsoft.com/office/drawing/2014/main" id="{A480AB23-7B16-08F5-04A0-1BDE24F3B5DD}"/>
              </a:ext>
            </a:extLst>
          </p:cNvPr>
          <p:cNvSpPr>
            <a:spLocks noGrp="1"/>
          </p:cNvSpPr>
          <p:nvPr>
            <p:ph idx="1"/>
          </p:nvPr>
        </p:nvSpPr>
        <p:spPr/>
        <p:txBody>
          <a:bodyPr numCol="2">
            <a:normAutofit fontScale="77500" lnSpcReduction="20000"/>
          </a:bodyPr>
          <a:lstStyle/>
          <a:p>
            <a:r>
              <a:rPr lang="en-US" dirty="0"/>
              <a:t>Members were split into three subgroups</a:t>
            </a:r>
          </a:p>
          <a:p>
            <a:r>
              <a:rPr lang="en-US" dirty="0"/>
              <a:t>Assigned based on preference/highest interest</a:t>
            </a:r>
          </a:p>
          <a:p>
            <a:r>
              <a:rPr lang="en-US" dirty="0"/>
              <a:t>Subgroups had 3-4 members led by one UIUC Facilitator </a:t>
            </a:r>
          </a:p>
          <a:p>
            <a:r>
              <a:rPr lang="en-US" dirty="0"/>
              <a:t>Each subgroup met 1-5 times</a:t>
            </a:r>
          </a:p>
          <a:p>
            <a:endParaRPr lang="en-US" dirty="0"/>
          </a:p>
          <a:p>
            <a:endParaRPr lang="en-US" dirty="0"/>
          </a:p>
          <a:p>
            <a:endParaRPr lang="en-US" dirty="0"/>
          </a:p>
          <a:p>
            <a:endParaRPr lang="en-US" dirty="0"/>
          </a:p>
          <a:p>
            <a:r>
              <a:rPr lang="en-US" dirty="0"/>
              <a:t>Section 1- FAQs- UIUC Facilitators (3 members/5 meetings)</a:t>
            </a:r>
          </a:p>
          <a:p>
            <a:r>
              <a:rPr lang="en-US" dirty="0"/>
              <a:t>Section 2- Preparing a Consumer for Apprenticeship (3 members/2 meetings; Bryan Austin Facilitated)</a:t>
            </a:r>
          </a:p>
          <a:p>
            <a:r>
              <a:rPr lang="en-US" dirty="0"/>
              <a:t>Section 3- Interagency Collaboration (4 members/3 meetings; Jim Knauf Facilitated)</a:t>
            </a:r>
          </a:p>
          <a:p>
            <a:r>
              <a:rPr lang="en-US" dirty="0"/>
              <a:t>Section 4- Disability Disclosure (3 members/1 meeting; Stuart </a:t>
            </a:r>
            <a:r>
              <a:rPr lang="en-US" dirty="0" err="1"/>
              <a:t>Rumrill</a:t>
            </a:r>
            <a:r>
              <a:rPr lang="en-US" dirty="0"/>
              <a:t> Facilitated)</a:t>
            </a:r>
          </a:p>
        </p:txBody>
      </p:sp>
      <p:pic>
        <p:nvPicPr>
          <p:cNvPr id="1026" name="Picture 2" descr="Self Build Advice - ThermoHouse">
            <a:extLst>
              <a:ext uri="{FF2B5EF4-FFF2-40B4-BE49-F238E27FC236}">
                <a16:creationId xmlns:a16="http://schemas.microsoft.com/office/drawing/2014/main" id="{0677D019-179F-248B-4FD4-BBD463CA9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84" y="4833062"/>
            <a:ext cx="4483100" cy="18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50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E2CEB1-A88B-03F2-2DBA-2DA0F64E5CBD}"/>
              </a:ext>
            </a:extLst>
          </p:cNvPr>
          <p:cNvSpPr>
            <a:spLocks noGrp="1"/>
          </p:cNvSpPr>
          <p:nvPr>
            <p:ph type="ctrTitle"/>
          </p:nvPr>
        </p:nvSpPr>
        <p:spPr>
          <a:xfrm>
            <a:off x="1932925" y="1610736"/>
            <a:ext cx="6504494" cy="2387600"/>
          </a:xfrm>
        </p:spPr>
        <p:txBody>
          <a:bodyPr/>
          <a:lstStyle/>
          <a:p>
            <a:r>
              <a:rPr lang="en-US" dirty="0"/>
              <a:t>Toolkit Overview</a:t>
            </a:r>
          </a:p>
        </p:txBody>
      </p:sp>
    </p:spTree>
    <p:extLst>
      <p:ext uri="{BB962C8B-B14F-4D97-AF65-F5344CB8AC3E}">
        <p14:creationId xmlns:p14="http://schemas.microsoft.com/office/powerpoint/2010/main" val="290060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CB84-6960-3774-881B-3CE34069B9C9}"/>
              </a:ext>
            </a:extLst>
          </p:cNvPr>
          <p:cNvSpPr>
            <a:spLocks noGrp="1"/>
          </p:cNvSpPr>
          <p:nvPr>
            <p:ph type="title"/>
          </p:nvPr>
        </p:nvSpPr>
        <p:spPr/>
        <p:txBody>
          <a:bodyPr>
            <a:normAutofit fontScale="90000"/>
          </a:bodyPr>
          <a:lstStyle/>
          <a:p>
            <a:r>
              <a:rPr lang="en-US" dirty="0">
                <a:solidFill>
                  <a:schemeClr val="bg1"/>
                </a:solidFill>
              </a:rPr>
              <a:t>Toolkit Dissemination and Utilization</a:t>
            </a:r>
          </a:p>
        </p:txBody>
      </p:sp>
      <p:sp>
        <p:nvSpPr>
          <p:cNvPr id="3" name="Content Placeholder 2">
            <a:extLst>
              <a:ext uri="{FF2B5EF4-FFF2-40B4-BE49-F238E27FC236}">
                <a16:creationId xmlns:a16="http://schemas.microsoft.com/office/drawing/2014/main" id="{A8CFE4EF-E63D-3E4A-5EDE-CD8651865791}"/>
              </a:ext>
            </a:extLst>
          </p:cNvPr>
          <p:cNvSpPr>
            <a:spLocks noGrp="1"/>
          </p:cNvSpPr>
          <p:nvPr>
            <p:ph idx="1"/>
          </p:nvPr>
        </p:nvSpPr>
        <p:spPr>
          <a:xfrm>
            <a:off x="118851" y="1993461"/>
            <a:ext cx="7144394" cy="4708675"/>
          </a:xfrm>
        </p:spPr>
        <p:txBody>
          <a:bodyPr>
            <a:noAutofit/>
          </a:bodyPr>
          <a:lstStyle/>
          <a:p>
            <a:r>
              <a:rPr lang="en-US" sz="1500" dirty="0"/>
              <a:t>Final meeting (3/13/24) discussed dissemination and utilization plans</a:t>
            </a:r>
          </a:p>
          <a:p>
            <a:pPr marL="0" indent="0">
              <a:buNone/>
            </a:pPr>
            <a:endParaRPr lang="en-US" sz="1500" dirty="0"/>
          </a:p>
          <a:p>
            <a:r>
              <a:rPr lang="en-US" sz="1500" dirty="0"/>
              <a:t>Some responses/ideas from LC members:</a:t>
            </a:r>
          </a:p>
          <a:p>
            <a:pPr lvl="1"/>
            <a:r>
              <a:rPr lang="en-US" sz="1500" dirty="0"/>
              <a:t>Share with new business service representative hires</a:t>
            </a:r>
          </a:p>
          <a:p>
            <a:pPr lvl="1"/>
            <a:r>
              <a:rPr lang="en-US" sz="1500" dirty="0"/>
              <a:t>Share with administrator </a:t>
            </a:r>
          </a:p>
          <a:p>
            <a:pPr lvl="1"/>
            <a:r>
              <a:rPr lang="en-US" sz="1500" dirty="0"/>
              <a:t>Share with other VR counselors and fellow staff</a:t>
            </a:r>
          </a:p>
          <a:p>
            <a:pPr lvl="1"/>
            <a:r>
              <a:rPr lang="en-US" sz="1500" dirty="0"/>
              <a:t>Share with high schools</a:t>
            </a:r>
          </a:p>
          <a:p>
            <a:pPr lvl="1"/>
            <a:r>
              <a:rPr lang="en-US" sz="1500" dirty="0"/>
              <a:t>Share with employment specialists</a:t>
            </a:r>
          </a:p>
          <a:p>
            <a:pPr lvl="1"/>
            <a:r>
              <a:rPr lang="en-US" sz="1500" dirty="0"/>
              <a:t>Present/discuss at annual statewide meeting</a:t>
            </a:r>
          </a:p>
          <a:p>
            <a:pPr lvl="1"/>
            <a:r>
              <a:rPr lang="en-US" sz="1500" dirty="0"/>
              <a:t>Share with state Rehabilitation Councils</a:t>
            </a:r>
          </a:p>
          <a:p>
            <a:pPr lvl="1"/>
            <a:r>
              <a:rPr lang="en-US" sz="1500" dirty="0"/>
              <a:t>Incorporate as part of trainings for employers, customers, and counselors </a:t>
            </a:r>
          </a:p>
          <a:p>
            <a:pPr lvl="1"/>
            <a:r>
              <a:rPr lang="en-US" sz="1500" dirty="0"/>
              <a:t>Personal use </a:t>
            </a:r>
          </a:p>
          <a:p>
            <a:pPr marL="457200" lvl="1" indent="0">
              <a:buNone/>
            </a:pPr>
            <a:endParaRPr lang="en-US" sz="1500" dirty="0"/>
          </a:p>
          <a:p>
            <a:pPr marL="0" indent="0">
              <a:buNone/>
            </a:pPr>
            <a:endParaRPr lang="en-US" sz="1500" dirty="0"/>
          </a:p>
        </p:txBody>
      </p:sp>
      <p:pic>
        <p:nvPicPr>
          <p:cNvPr id="2050" name="Picture 2" descr="D5.2 Annual report on dissemination and exploitation results - ENLIGHT'EM">
            <a:extLst>
              <a:ext uri="{FF2B5EF4-FFF2-40B4-BE49-F238E27FC236}">
                <a16:creationId xmlns:a16="http://schemas.microsoft.com/office/drawing/2014/main" id="{FF49E57B-41CB-C667-BE86-FE386E291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714" y="1993461"/>
            <a:ext cx="2459392" cy="201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233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 1">
      <a:dk1>
        <a:srgbClr val="13284B"/>
      </a:dk1>
      <a:lt1>
        <a:srgbClr val="FFFFFF"/>
      </a:lt1>
      <a:dk2>
        <a:srgbClr val="1E3877"/>
      </a:dk2>
      <a:lt2>
        <a:srgbClr val="F8FAFC"/>
      </a:lt2>
      <a:accent1>
        <a:srgbClr val="FF55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Orange-standard" id="{CAF5C042-697F-694F-A03C-B70CE6665AE4}" vid="{EDA5BCE2-9E3A-A746-97C2-98E32C30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2EF7FC-C151-44C7-AA67-F78C32753F85}"/>
</file>

<file path=customXml/itemProps2.xml><?xml version="1.0" encoding="utf-8"?>
<ds:datastoreItem xmlns:ds="http://schemas.openxmlformats.org/officeDocument/2006/customXml" ds:itemID="{43876485-1AD4-45B2-9ABD-7DE2F9CD30DB}">
  <ds:schemaRefs>
    <ds:schemaRef ds:uri="http://schemas.microsoft.com/office/2006/metadata/properties"/>
    <ds:schemaRef ds:uri="http://schemas.microsoft.com/office/infopath/2007/PartnerControls"/>
    <ds:schemaRef ds:uri="e5d1d0a6-0b5a-4647-8b5b-d7b734dedeba"/>
    <ds:schemaRef ds:uri="969e2b6f-3a6c-4e00-a1a2-422c9f0ee88c"/>
  </ds:schemaRefs>
</ds:datastoreItem>
</file>

<file path=customXml/itemProps3.xml><?xml version="1.0" encoding="utf-8"?>
<ds:datastoreItem xmlns:ds="http://schemas.openxmlformats.org/officeDocument/2006/customXml" ds:itemID="{C979D65B-1A7D-474B-8D0C-037048934F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443</TotalTime>
  <Words>889</Words>
  <Application>Microsoft Office PowerPoint</Application>
  <PresentationFormat>On-screen Show (4:3)</PresentationFormat>
  <Paragraphs>115</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Georgia</vt:lpstr>
      <vt:lpstr>Symbol</vt:lpstr>
      <vt:lpstr>Custom Design</vt:lpstr>
      <vt:lpstr>Processes and Outcomes of a 14-Month Apprenticeship Learning Community: Toolkit Development and Practice Implications</vt:lpstr>
      <vt:lpstr>Agenda</vt:lpstr>
      <vt:lpstr>Apprenticeship Learning Community  Sample of Recruitment Flyer – See Handout</vt:lpstr>
      <vt:lpstr>Apprenticeship Learning Community: Recruitment and Members</vt:lpstr>
      <vt:lpstr>Apprenticeship Learning Community  </vt:lpstr>
      <vt:lpstr>Apprenticeship Learning Community</vt:lpstr>
      <vt:lpstr>Toolkit Development</vt:lpstr>
      <vt:lpstr>Toolkit Overview</vt:lpstr>
      <vt:lpstr>Toolkit Dissemination and Utilization</vt:lpstr>
      <vt:lpstr>Toolkit Sustainability</vt:lpstr>
      <vt:lpstr>Current Efforts/Next Steps</vt:lpstr>
      <vt:lpstr>Current Efforts/Next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DRS Apprenticeship Learning Communities</dc:title>
  <dc:creator>Oliver, Nancy J</dc:creator>
  <cp:lastModifiedBy>Kimberly Heinisch</cp:lastModifiedBy>
  <cp:revision>61</cp:revision>
  <dcterms:created xsi:type="dcterms:W3CDTF">2021-06-30T16:24:07Z</dcterms:created>
  <dcterms:modified xsi:type="dcterms:W3CDTF">2025-03-17T23:36:16Z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