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C2A785-27A4-A068-1494-086C3A5C90CD}" name="Hauge, Kimberly - ETA" initials="HKE" userId="S::Hauge.Kimberly@dol.gov::1bc28549-ef8c-4b27-8609-92a157c7219a" providerId="AD"/>
  <p188:author id="{910097BC-2ED2-817F-D2F4-D6298790B705}" name="Hauge, Kimberly - ETA" initials="HE" userId="S::hauge.kimberly@dol.gov::1bc28549-ef8c-4b27-8609-92a157c7219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raille, Charlotte" initials="SC" lastIdx="3" clrIdx="0">
    <p:extLst>
      <p:ext uri="{19B8F6BF-5375-455C-9EA6-DF929625EA0E}">
        <p15:presenceInfo xmlns:p15="http://schemas.microsoft.com/office/powerpoint/2012/main" userId="S::Charlotte.Sarraille@edelman.com::440fbe6e-5b3a-47db-b324-96ed9c3271a0" providerId="AD"/>
      </p:ext>
    </p:extLst>
  </p:cmAuthor>
  <p:cmAuthor id="2" name="Woods, Elizabeth" initials="WE" lastIdx="2" clrIdx="1">
    <p:extLst>
      <p:ext uri="{19B8F6BF-5375-455C-9EA6-DF929625EA0E}">
        <p15:presenceInfo xmlns:p15="http://schemas.microsoft.com/office/powerpoint/2012/main" userId="S::Elizabeth.Woods@edelman.com::a7c7c0e3-caee-4da2-983c-847e448ef560" providerId="AD"/>
      </p:ext>
    </p:extLst>
  </p:cmAuthor>
  <p:cmAuthor id="3" name="Zimmerman, Ryan" initials="ZR" lastIdx="4" clrIdx="2">
    <p:extLst>
      <p:ext uri="{19B8F6BF-5375-455C-9EA6-DF929625EA0E}">
        <p15:presenceInfo xmlns:p15="http://schemas.microsoft.com/office/powerpoint/2012/main" userId="S::Ryan.Zimmerman@edelman.com::22314ac1-96ad-4cdc-ae0b-cd90cecff18d" providerId="AD"/>
      </p:ext>
    </p:extLst>
  </p:cmAuthor>
  <p:cmAuthor id="4" name="Pede, Chelsea" initials="PC" lastIdx="3" clrIdx="3">
    <p:extLst>
      <p:ext uri="{19B8F6BF-5375-455C-9EA6-DF929625EA0E}">
        <p15:presenceInfo xmlns:p15="http://schemas.microsoft.com/office/powerpoint/2012/main" userId="S::Chelsea.Pede@edelman.com::038338a6-65ec-41f9-8fce-ec616af911d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4D5D"/>
    <a:srgbClr val="415364"/>
    <a:srgbClr val="D22445"/>
    <a:srgbClr val="D92041"/>
    <a:srgbClr val="D91E41"/>
    <a:srgbClr val="FF5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724" autoAdjust="0"/>
  </p:normalViewPr>
  <p:slideViewPr>
    <p:cSldViewPr snapToGrid="0">
      <p:cViewPr varScale="1">
        <p:scale>
          <a:sx n="53" d="100"/>
          <a:sy n="53" d="100"/>
        </p:scale>
        <p:origin x="1819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51030-2DE7-6D4A-B623-B5F7D8EB9A51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EC9EE-0234-3748-B08D-B90C6A639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9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EC9EE-0234-3748-B08D-B90C6A639E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41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EC9EE-0234-3748-B08D-B90C6A639E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7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9F62CB-5D09-488A-A00D-4705045948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19320"/>
            <a:ext cx="7772400" cy="1280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327C34-E01A-E54E-978E-E99F7EF019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9407201"/>
            <a:ext cx="7772400" cy="661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975392"/>
            <a:ext cx="6858000" cy="383381"/>
          </a:xfrm>
        </p:spPr>
        <p:txBody>
          <a:bodyPr anchor="ctr" anchorCtr="0"/>
          <a:lstStyle>
            <a:lvl1pPr algn="ctr">
              <a:defRPr sz="32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81DFE59-0051-5841-93EA-EA4F67BDD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87322"/>
            <a:ext cx="6858000" cy="55553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3C4D5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date  | 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7B8ED6F-08F6-B245-B347-689D529960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915323"/>
            <a:ext cx="6858000" cy="568160"/>
          </a:xfrm>
        </p:spPr>
        <p:txBody>
          <a:bodyPr/>
          <a:lstStyle>
            <a:lvl1pPr>
              <a:defRPr sz="1400">
                <a:solidFill>
                  <a:srgbClr val="3C4D5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event description.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3943BDD-C27B-344E-88DA-8386B3A10A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655946"/>
            <a:ext cx="3357563" cy="985080"/>
          </a:xfrm>
        </p:spPr>
        <p:txBody>
          <a:bodyPr anchor="ctr"/>
          <a:lstStyle>
            <a:lvl1pPr>
              <a:defRPr sz="1400"/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A2BA2A-2B8F-A148-8E84-4C88E0EC1E57}"/>
              </a:ext>
            </a:extLst>
          </p:cNvPr>
          <p:cNvSpPr txBox="1"/>
          <p:nvPr userDrawn="1"/>
        </p:nvSpPr>
        <p:spPr>
          <a:xfrm>
            <a:off x="434285" y="5493589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Celebrate National Apprenticeship Week!</a:t>
            </a:r>
            <a:endParaRPr lang="en-US" sz="1800" b="1" i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9EED9-220B-416F-9937-E3CFB6913C42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65B3F81-67B5-6644-87CA-E8AB24EF8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735" r="1386"/>
          <a:stretch/>
        </p:blipFill>
        <p:spPr>
          <a:xfrm>
            <a:off x="0" y="-19878"/>
            <a:ext cx="7772400" cy="460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6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E914B-AD8D-B645-B69A-F13F02A7E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923313"/>
            <a:ext cx="6858000" cy="487760"/>
          </a:xfrm>
        </p:spPr>
        <p:txBody>
          <a:bodyPr/>
          <a:lstStyle>
            <a:lvl1pPr>
              <a:defRPr cap="all" baseline="0">
                <a:solidFill>
                  <a:srgbClr val="3C4D5D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632168B-20C6-B24C-AC3C-F8266EB242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41297"/>
            <a:ext cx="6858000" cy="6239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add date  | 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6D1F41F1-8FEE-A046-B541-94D121B283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20547"/>
            <a:ext cx="6858000" cy="568160"/>
          </a:xfrm>
        </p:spPr>
        <p:txBody>
          <a:bodyPr/>
          <a:lstStyle>
            <a:lvl1pPr>
              <a:defRPr sz="1400">
                <a:solidFill>
                  <a:srgbClr val="415364"/>
                </a:solidFill>
              </a:defRPr>
            </a:lvl1pPr>
          </a:lstStyle>
          <a:p>
            <a:pPr lvl="0"/>
            <a:r>
              <a:rPr lang="en-US"/>
              <a:t>Click to insert event description.</a:t>
            </a:r>
          </a:p>
        </p:txBody>
      </p: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38DCAF60-1B2C-1843-A3AD-9363DA100F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901946"/>
            <a:ext cx="3357563" cy="693737"/>
          </a:xfrm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logo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44D8241-601E-6942-8A74-A7B09FB018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822192" cy="173736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1169DF5B-D759-3E4A-A99C-08416FC2244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50208" y="0"/>
            <a:ext cx="3822192" cy="173736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AA3E3276-E370-DC4D-BB1E-0E4FA6C72A7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844670"/>
            <a:ext cx="3822192" cy="173736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7197B890-CB9A-B549-B026-93EFF3C5E38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50208" y="1844670"/>
            <a:ext cx="3822192" cy="173736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CEA7ADD8-F42E-4726-AE6E-392CC4C130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441338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insert event URL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302129-79C0-0942-930D-2F97499F87D4}"/>
              </a:ext>
            </a:extLst>
          </p:cNvPr>
          <p:cNvSpPr txBox="1"/>
          <p:nvPr userDrawn="1"/>
        </p:nvSpPr>
        <p:spPr>
          <a:xfrm>
            <a:off x="434285" y="5617378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0" u="none" strike="noStrike" kern="1200" dirty="0">
                <a:solidFill>
                  <a:srgbClr val="41536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Celebrate National Apprenticeship Week!</a:t>
            </a:r>
            <a:endParaRPr lang="en-US" sz="1800" b="1" i="0" dirty="0">
              <a:solidFill>
                <a:srgbClr val="4153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AB990B-FD69-094F-96FD-5421F78924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407201"/>
            <a:ext cx="7772400" cy="6611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9A4AE8-6DF9-C444-B01E-33F373F3B5A7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E54D66-0DDB-6CE2-9702-43D4421524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6322" y="3666491"/>
            <a:ext cx="2988782" cy="115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5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2C3684B-ADE4-A140-86BA-5C36180F9A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407201"/>
            <a:ext cx="7772400" cy="6611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E914B-AD8D-B645-B69A-F13F02A7E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923314"/>
            <a:ext cx="6858000" cy="487760"/>
          </a:xfrm>
        </p:spPr>
        <p:txBody>
          <a:bodyPr/>
          <a:lstStyle>
            <a:lvl1pPr>
              <a:defRPr cap="all" baseline="0">
                <a:solidFill>
                  <a:srgbClr val="415364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632168B-20C6-B24C-AC3C-F8266EB242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43017"/>
            <a:ext cx="6858000" cy="6239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add date  | 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6D1F41F1-8FEE-A046-B541-94D121B283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24848"/>
            <a:ext cx="6858000" cy="568160"/>
          </a:xfrm>
        </p:spPr>
        <p:txBody>
          <a:bodyPr/>
          <a:lstStyle>
            <a:lvl1pPr>
              <a:defRPr sz="1400">
                <a:solidFill>
                  <a:srgbClr val="415364"/>
                </a:solidFill>
              </a:defRPr>
            </a:lvl1pPr>
          </a:lstStyle>
          <a:p>
            <a:pPr lvl="0"/>
            <a:r>
              <a:rPr lang="en-US"/>
              <a:t>Click to insert event description.</a:t>
            </a:r>
          </a:p>
        </p:txBody>
      </p: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38DCAF60-1B2C-1843-A3AD-9363DA100F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908143"/>
            <a:ext cx="3357563" cy="693737"/>
          </a:xfrm>
        </p:spPr>
        <p:txBody>
          <a:bodyPr anchor="ctr"/>
          <a:lstStyle>
            <a:lvl1pPr>
              <a:defRPr sz="1400">
                <a:solidFill>
                  <a:srgbClr val="415364"/>
                </a:solidFill>
              </a:defRPr>
            </a:lvl1pPr>
          </a:lstStyle>
          <a:p>
            <a:r>
              <a:rPr lang="en-US"/>
              <a:t>Click to insert logo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44D8241-601E-6942-8A74-A7B09FB018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3822192" cy="35746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1169DF5B-D759-3E4A-A99C-08416FC2244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50208" y="-1"/>
            <a:ext cx="3822192" cy="35746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BB1360EB-4B1C-4DA3-947D-817B8D2966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7446481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insert event URL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846288-FCEC-5342-91D6-B69560563DD3}"/>
              </a:ext>
            </a:extLst>
          </p:cNvPr>
          <p:cNvSpPr txBox="1"/>
          <p:nvPr userDrawn="1"/>
        </p:nvSpPr>
        <p:spPr>
          <a:xfrm>
            <a:off x="434285" y="5617379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0" u="none" strike="noStrike" kern="1200" dirty="0">
                <a:solidFill>
                  <a:srgbClr val="41536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Celebrate National Apprenticeship Week!</a:t>
            </a:r>
            <a:endParaRPr lang="en-US" sz="1800" b="1" i="0" dirty="0">
              <a:solidFill>
                <a:srgbClr val="4153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8DE09F-E13A-164D-8DD6-A2D08637CD94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D3ED62-6DD0-427C-4E10-6653B53947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6322" y="3666491"/>
            <a:ext cx="2988782" cy="115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1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E914B-AD8D-B645-B69A-F13F02A7E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923995"/>
            <a:ext cx="6858000" cy="487760"/>
          </a:xfrm>
        </p:spPr>
        <p:txBody>
          <a:bodyPr/>
          <a:lstStyle>
            <a:lvl1pPr>
              <a:defRPr cap="all" baseline="0">
                <a:solidFill>
                  <a:srgbClr val="415364"/>
                </a:solidFill>
              </a:defRPr>
            </a:lvl1pPr>
          </a:lstStyle>
          <a:p>
            <a:r>
              <a:rPr lang="en-US"/>
              <a:t>Click to add headline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632168B-20C6-B24C-AC3C-F8266EB242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41985"/>
            <a:ext cx="6858000" cy="6239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add date  | 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6D1F41F1-8FEE-A046-B541-94D121B283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29471"/>
            <a:ext cx="6858000" cy="568160"/>
          </a:xfrm>
        </p:spPr>
        <p:txBody>
          <a:bodyPr/>
          <a:lstStyle>
            <a:lvl1pPr>
              <a:defRPr sz="1400">
                <a:solidFill>
                  <a:srgbClr val="3C4D5D"/>
                </a:solidFill>
              </a:defRPr>
            </a:lvl1pPr>
          </a:lstStyle>
          <a:p>
            <a:pPr lvl="0"/>
            <a:r>
              <a:rPr lang="en-US" dirty="0"/>
              <a:t>Click to insert event description.</a:t>
            </a:r>
          </a:p>
        </p:txBody>
      </p: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38DCAF60-1B2C-1843-A3AD-9363DA100F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910540"/>
            <a:ext cx="3357563" cy="693737"/>
          </a:xfrm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logo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44D8241-601E-6942-8A74-A7B09FB018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72400" cy="35746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12F0C390-0066-4293-B0FD-1B28284DBF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451277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insert event URL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10B09C-EE32-D642-AA80-C5EFB58955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407201"/>
            <a:ext cx="7772400" cy="66113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AE1AF22-FFF4-E149-AF7F-579DF94168BC}"/>
              </a:ext>
            </a:extLst>
          </p:cNvPr>
          <p:cNvSpPr txBox="1"/>
          <p:nvPr userDrawn="1"/>
        </p:nvSpPr>
        <p:spPr>
          <a:xfrm>
            <a:off x="434285" y="5617379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0" u="none" strike="noStrike" kern="1200" dirty="0">
                <a:solidFill>
                  <a:srgbClr val="41536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Celebrate National Apprenticeship Week!</a:t>
            </a:r>
            <a:endParaRPr lang="en-US" sz="1800" b="1" i="0" dirty="0">
              <a:solidFill>
                <a:srgbClr val="4153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95395E-1A25-5D4E-94EC-5DDE49BA7F3A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0AC67D-4D82-8672-6150-4D8CE398C9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6322" y="3666491"/>
            <a:ext cx="2988782" cy="115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6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9F62CB-5D09-488A-A00D-4705045948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19320"/>
            <a:ext cx="7772400" cy="1280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327C34-E01A-E54E-978E-E99F7EF019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9407201"/>
            <a:ext cx="7772400" cy="661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975392"/>
            <a:ext cx="6858000" cy="383381"/>
          </a:xfrm>
        </p:spPr>
        <p:txBody>
          <a:bodyPr anchor="ctr" anchorCtr="0"/>
          <a:lstStyle>
            <a:lvl1pPr algn="ctr">
              <a:defRPr sz="32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81DFE59-0051-5841-93EA-EA4F67BDD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87322"/>
            <a:ext cx="6858000" cy="55553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3C4D5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date  | 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7B8ED6F-08F6-B245-B347-689D529960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915323"/>
            <a:ext cx="6858000" cy="568160"/>
          </a:xfrm>
        </p:spPr>
        <p:txBody>
          <a:bodyPr/>
          <a:lstStyle>
            <a:lvl1pPr>
              <a:defRPr sz="1400">
                <a:solidFill>
                  <a:srgbClr val="3C4D5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event description.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3943BDD-C27B-344E-88DA-8386B3A10A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655946"/>
            <a:ext cx="3357563" cy="985080"/>
          </a:xfrm>
        </p:spPr>
        <p:txBody>
          <a:bodyPr anchor="ctr"/>
          <a:lstStyle>
            <a:lvl1pPr>
              <a:defRPr sz="1400"/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A2BA2A-2B8F-A148-8E84-4C88E0EC1E57}"/>
              </a:ext>
            </a:extLst>
          </p:cNvPr>
          <p:cNvSpPr txBox="1"/>
          <p:nvPr userDrawn="1"/>
        </p:nvSpPr>
        <p:spPr>
          <a:xfrm>
            <a:off x="434285" y="5493589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Celebrate National Apprenticeship Week!</a:t>
            </a:r>
            <a:endParaRPr lang="en-US" sz="1800" b="1" i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9EED9-220B-416F-9937-E3CFB6913C42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65B3F81-67B5-6644-87CA-E8AB24EF8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735" r="1386"/>
          <a:stretch/>
        </p:blipFill>
        <p:spPr>
          <a:xfrm>
            <a:off x="0" y="-19878"/>
            <a:ext cx="7772400" cy="460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7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E914B-AD8D-B645-B69A-F13F02A7E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923313"/>
            <a:ext cx="6858000" cy="487760"/>
          </a:xfrm>
        </p:spPr>
        <p:txBody>
          <a:bodyPr/>
          <a:lstStyle>
            <a:lvl1pPr>
              <a:defRPr cap="all" baseline="0">
                <a:solidFill>
                  <a:srgbClr val="3C4D5D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632168B-20C6-B24C-AC3C-F8266EB242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41297"/>
            <a:ext cx="6858000" cy="6239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add date  | 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6D1F41F1-8FEE-A046-B541-94D121B283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20547"/>
            <a:ext cx="6858000" cy="568160"/>
          </a:xfrm>
        </p:spPr>
        <p:txBody>
          <a:bodyPr/>
          <a:lstStyle>
            <a:lvl1pPr>
              <a:defRPr sz="1400">
                <a:solidFill>
                  <a:srgbClr val="415364"/>
                </a:solidFill>
              </a:defRPr>
            </a:lvl1pPr>
          </a:lstStyle>
          <a:p>
            <a:pPr lvl="0"/>
            <a:r>
              <a:rPr lang="en-US"/>
              <a:t>Click to insert event description.</a:t>
            </a:r>
          </a:p>
        </p:txBody>
      </p: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38DCAF60-1B2C-1843-A3AD-9363DA100F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901946"/>
            <a:ext cx="3357563" cy="693737"/>
          </a:xfrm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logo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44D8241-601E-6942-8A74-A7B09FB018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822192" cy="173736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1169DF5B-D759-3E4A-A99C-08416FC2244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50208" y="0"/>
            <a:ext cx="3822192" cy="173736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AA3E3276-E370-DC4D-BB1E-0E4FA6C72A7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844670"/>
            <a:ext cx="3822192" cy="173736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7197B890-CB9A-B549-B026-93EFF3C5E38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50208" y="1844670"/>
            <a:ext cx="3822192" cy="173736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CEA7ADD8-F42E-4726-AE6E-392CC4C130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441338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insert event URL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302129-79C0-0942-930D-2F97499F87D4}"/>
              </a:ext>
            </a:extLst>
          </p:cNvPr>
          <p:cNvSpPr txBox="1"/>
          <p:nvPr userDrawn="1"/>
        </p:nvSpPr>
        <p:spPr>
          <a:xfrm>
            <a:off x="434285" y="5617378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0" u="none" strike="noStrike" kern="1200" dirty="0">
                <a:solidFill>
                  <a:srgbClr val="41536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Celebrate National Apprenticeship Week!</a:t>
            </a:r>
            <a:endParaRPr lang="en-US" sz="1800" b="1" i="0" dirty="0">
              <a:solidFill>
                <a:srgbClr val="4153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AB990B-FD69-094F-96FD-5421F78924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407201"/>
            <a:ext cx="7772400" cy="6611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9A4AE8-6DF9-C444-B01E-33F373F3B5A7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D64804-87A4-A8F1-3B5A-BEF593B111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6322" y="3666491"/>
            <a:ext cx="2988782" cy="115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2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2C3684B-ADE4-A140-86BA-5C36180F9A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407201"/>
            <a:ext cx="7772400" cy="6611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E914B-AD8D-B645-B69A-F13F02A7E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923314"/>
            <a:ext cx="6858000" cy="487760"/>
          </a:xfrm>
        </p:spPr>
        <p:txBody>
          <a:bodyPr/>
          <a:lstStyle>
            <a:lvl1pPr>
              <a:defRPr cap="all" baseline="0">
                <a:solidFill>
                  <a:srgbClr val="415364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632168B-20C6-B24C-AC3C-F8266EB242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43017"/>
            <a:ext cx="6858000" cy="6239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add date  | 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6D1F41F1-8FEE-A046-B541-94D121B283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24848"/>
            <a:ext cx="6858000" cy="568160"/>
          </a:xfrm>
        </p:spPr>
        <p:txBody>
          <a:bodyPr/>
          <a:lstStyle>
            <a:lvl1pPr>
              <a:defRPr sz="1400">
                <a:solidFill>
                  <a:srgbClr val="415364"/>
                </a:solidFill>
              </a:defRPr>
            </a:lvl1pPr>
          </a:lstStyle>
          <a:p>
            <a:pPr lvl="0"/>
            <a:r>
              <a:rPr lang="en-US"/>
              <a:t>Click to insert event description.</a:t>
            </a:r>
          </a:p>
        </p:txBody>
      </p: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38DCAF60-1B2C-1843-A3AD-9363DA100F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908143"/>
            <a:ext cx="3357563" cy="693737"/>
          </a:xfrm>
        </p:spPr>
        <p:txBody>
          <a:bodyPr anchor="ctr"/>
          <a:lstStyle>
            <a:lvl1pPr>
              <a:defRPr sz="1400">
                <a:solidFill>
                  <a:srgbClr val="415364"/>
                </a:solidFill>
              </a:defRPr>
            </a:lvl1pPr>
          </a:lstStyle>
          <a:p>
            <a:r>
              <a:rPr lang="en-US"/>
              <a:t>Click to insert logo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44D8241-601E-6942-8A74-A7B09FB018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3822192" cy="35746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1169DF5B-D759-3E4A-A99C-08416FC2244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50208" y="-1"/>
            <a:ext cx="3822192" cy="35746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BB1360EB-4B1C-4DA3-947D-817B8D2966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7446481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insert event URL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846288-FCEC-5342-91D6-B69560563DD3}"/>
              </a:ext>
            </a:extLst>
          </p:cNvPr>
          <p:cNvSpPr txBox="1"/>
          <p:nvPr userDrawn="1"/>
        </p:nvSpPr>
        <p:spPr>
          <a:xfrm>
            <a:off x="434285" y="5617379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0" u="none" strike="noStrike" kern="1200" dirty="0">
                <a:solidFill>
                  <a:srgbClr val="41536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Celebrate National Apprenticeship Week!</a:t>
            </a:r>
            <a:endParaRPr lang="en-US" sz="1800" b="1" i="0" dirty="0">
              <a:solidFill>
                <a:srgbClr val="4153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8DE09F-E13A-164D-8DD6-A2D08637CD94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2642B4-FD61-75E1-2555-36ADB7E5AC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6322" y="3666491"/>
            <a:ext cx="2988782" cy="115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0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E914B-AD8D-B645-B69A-F13F02A7E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923995"/>
            <a:ext cx="6858000" cy="487760"/>
          </a:xfrm>
        </p:spPr>
        <p:txBody>
          <a:bodyPr/>
          <a:lstStyle>
            <a:lvl1pPr>
              <a:defRPr cap="all" baseline="0">
                <a:solidFill>
                  <a:srgbClr val="415364"/>
                </a:solidFill>
              </a:defRPr>
            </a:lvl1pPr>
          </a:lstStyle>
          <a:p>
            <a:r>
              <a:rPr lang="en-US"/>
              <a:t>Click to add headline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632168B-20C6-B24C-AC3C-F8266EB242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41985"/>
            <a:ext cx="6858000" cy="6239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add date  | 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6D1F41F1-8FEE-A046-B541-94D121B283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29471"/>
            <a:ext cx="6858000" cy="568160"/>
          </a:xfrm>
        </p:spPr>
        <p:txBody>
          <a:bodyPr/>
          <a:lstStyle>
            <a:lvl1pPr>
              <a:defRPr sz="1400">
                <a:solidFill>
                  <a:srgbClr val="3C4D5D"/>
                </a:solidFill>
              </a:defRPr>
            </a:lvl1pPr>
          </a:lstStyle>
          <a:p>
            <a:pPr lvl="0"/>
            <a:r>
              <a:rPr lang="en-US" dirty="0"/>
              <a:t>Click to insert event description.</a:t>
            </a:r>
          </a:p>
        </p:txBody>
      </p: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38DCAF60-1B2C-1843-A3AD-9363DA100F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910540"/>
            <a:ext cx="3357563" cy="693737"/>
          </a:xfrm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logo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44D8241-601E-6942-8A74-A7B09FB018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72400" cy="35746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12F0C390-0066-4293-B0FD-1B28284DBF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451277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insert event URL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10B09C-EE32-D642-AA80-C5EFB58955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407201"/>
            <a:ext cx="7772400" cy="66113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AE1AF22-FFF4-E149-AF7F-579DF94168BC}"/>
              </a:ext>
            </a:extLst>
          </p:cNvPr>
          <p:cNvSpPr txBox="1"/>
          <p:nvPr userDrawn="1"/>
        </p:nvSpPr>
        <p:spPr>
          <a:xfrm>
            <a:off x="434285" y="5617379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0" u="none" strike="noStrike" kern="1200" dirty="0">
                <a:solidFill>
                  <a:srgbClr val="41536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Celebrate National Apprenticeship Week!</a:t>
            </a:r>
            <a:endParaRPr lang="en-US" sz="1800" b="1" i="0" dirty="0">
              <a:solidFill>
                <a:srgbClr val="4153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95395E-1A25-5D4E-94EC-5DDE49BA7F3A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39DBA1-EEFA-7090-871F-334352A8BF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6322" y="3666491"/>
            <a:ext cx="2988782" cy="115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20"/>
            <a:ext cx="6703695" cy="536536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1324303"/>
            <a:ext cx="6703695" cy="7735243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019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77724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415364"/>
          </a:solidFill>
          <a:latin typeface="+mn-lt"/>
          <a:ea typeface="+mj-ea"/>
          <a:cs typeface="Arial Narrow" panose="020B0604020202020204" pitchFamily="34" charset="0"/>
        </a:defRPr>
      </a:lvl1pPr>
    </p:titleStyle>
    <p:bodyStyle>
      <a:lvl1pPr marL="0" indent="0" algn="ctr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None/>
        <a:defRPr sz="2380" kern="1200">
          <a:solidFill>
            <a:srgbClr val="3C4D5D"/>
          </a:solidFill>
          <a:latin typeface="+mn-lt"/>
          <a:ea typeface="+mn-ea"/>
          <a:cs typeface="+mn-cs"/>
        </a:defRPr>
      </a:lvl1pPr>
      <a:lvl2pPr marL="388620" indent="0" algn="ct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0" algn="ct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indent="0" algn="ct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0" algn="ct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429B3A-08F0-4A2E-B24C-F40548D04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0F1ED9-EAAC-FF47-BE4E-9EABDED161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November 14-20, 2022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433946-8089-4859-B743-41496BF77F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6739729"/>
            <a:ext cx="6858000" cy="56816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 descr="Logo description">
            <a:extLst>
              <a:ext uri="{FF2B5EF4-FFF2-40B4-BE49-F238E27FC236}">
                <a16:creationId xmlns:a16="http://schemas.microsoft.com/office/drawing/2014/main" id="{D59D8FC4-445A-479A-BC6E-4A19428DD59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07419" y="7390223"/>
            <a:ext cx="3357563" cy="985080"/>
          </a:xfrm>
        </p:spPr>
      </p:sp>
      <p:sp>
        <p:nvSpPr>
          <p:cNvPr id="3" name="TextBox 2"/>
          <p:cNvSpPr txBox="1"/>
          <p:nvPr/>
        </p:nvSpPr>
        <p:spPr>
          <a:xfrm>
            <a:off x="0" y="8752112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C4D5D"/>
                </a:solidFill>
              </a:rPr>
              <a:t>Career seekers, like you, are looking to fast track their career goals, avoid debt, and</a:t>
            </a:r>
            <a:br>
              <a:rPr lang="en-US" sz="1400" dirty="0">
                <a:solidFill>
                  <a:srgbClr val="3C4D5D"/>
                </a:solidFill>
              </a:rPr>
            </a:br>
            <a:r>
              <a:rPr lang="en-US" sz="1400" dirty="0">
                <a:solidFill>
                  <a:srgbClr val="3C4D5D"/>
                </a:solidFill>
              </a:rPr>
              <a:t>earn competitive wages. Discover what Registered Apprenticeship can do for your career.</a:t>
            </a:r>
          </a:p>
        </p:txBody>
      </p:sp>
    </p:spTree>
    <p:extLst>
      <p:ext uri="{BB962C8B-B14F-4D97-AF65-F5344CB8AC3E}">
        <p14:creationId xmlns:p14="http://schemas.microsoft.com/office/powerpoint/2010/main" val="3907419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66520FA-0873-4FF7-BF9C-063BDAE81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B87B27-84DE-4249-9061-E22FFD889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rgbClr val="D91E4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C470A1-3561-46D1-80A2-0DDE024815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3000D2-FCA5-4B7F-949A-B915BB9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AA06DB4-8BA4-402F-8E2A-55FB38F88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64EC15D-9599-4711-A6A3-5604CC1E1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C31BCF4-D769-4535-8DFF-706D00754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8C0AFFA-7553-4AED-8190-0318D2DA92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>
              <a:solidFill>
                <a:srgbClr val="D91E41"/>
              </a:solidFill>
            </a:endParaRPr>
          </a:p>
        </p:txBody>
      </p:sp>
      <p:sp>
        <p:nvSpPr>
          <p:cNvPr id="13" name="Picture Placeholder 12" descr="Logo description">
            <a:extLst>
              <a:ext uri="{FF2B5EF4-FFF2-40B4-BE49-F238E27FC236}">
                <a16:creationId xmlns:a16="http://schemas.microsoft.com/office/drawing/2014/main" id="{66899352-61FB-4BA9-8AE1-5F4C959407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9" name="TextBox 18"/>
          <p:cNvSpPr txBox="1"/>
          <p:nvPr/>
        </p:nvSpPr>
        <p:spPr>
          <a:xfrm>
            <a:off x="0" y="8752112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C4D5D"/>
                </a:solidFill>
              </a:rPr>
              <a:t>Career seekers, like you, are looking to fast track their career goals, avoid debt, and</a:t>
            </a:r>
            <a:br>
              <a:rPr lang="en-US" sz="1400" dirty="0">
                <a:solidFill>
                  <a:srgbClr val="3C4D5D"/>
                </a:solidFill>
              </a:rPr>
            </a:br>
            <a:r>
              <a:rPr lang="en-US" sz="1400" dirty="0">
                <a:solidFill>
                  <a:srgbClr val="3C4D5D"/>
                </a:solidFill>
              </a:rPr>
              <a:t>earn competitive wages. Discover what Registered Apprenticeship can do for your career.</a:t>
            </a:r>
          </a:p>
        </p:txBody>
      </p:sp>
    </p:spTree>
    <p:extLst>
      <p:ext uri="{BB962C8B-B14F-4D97-AF65-F5344CB8AC3E}">
        <p14:creationId xmlns:p14="http://schemas.microsoft.com/office/powerpoint/2010/main" val="272556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30783D-47C1-4B81-948C-47E9524D9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5743C7-3BD4-4912-BE0C-0AA5E40312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8D0EC4-417D-43E6-B6C4-6E873D6FD7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0A8A630-94B6-4855-B289-B147923AC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7B0B419-934F-4695-87B3-21DDD2867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DE15542-DFD9-4FF2-A31B-3B31F63AAE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Picture Placeholder 11" descr="Logo description">
            <a:extLst>
              <a:ext uri="{FF2B5EF4-FFF2-40B4-BE49-F238E27FC236}">
                <a16:creationId xmlns:a16="http://schemas.microsoft.com/office/drawing/2014/main" id="{D6071FFF-8D16-482A-9A70-69D653FA2B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TextBox 15"/>
          <p:cNvSpPr txBox="1"/>
          <p:nvPr/>
        </p:nvSpPr>
        <p:spPr>
          <a:xfrm>
            <a:off x="0" y="8752112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C4D5D"/>
                </a:solidFill>
              </a:rPr>
              <a:t>Career seekers, like you, are looking to fast track their career goals, avoid debt, and</a:t>
            </a:r>
            <a:br>
              <a:rPr lang="en-US" sz="1400" dirty="0">
                <a:solidFill>
                  <a:srgbClr val="3C4D5D"/>
                </a:solidFill>
              </a:rPr>
            </a:br>
            <a:r>
              <a:rPr lang="en-US" sz="1400" dirty="0">
                <a:solidFill>
                  <a:srgbClr val="3C4D5D"/>
                </a:solidFill>
              </a:rPr>
              <a:t>earn competitive wages. Discover what Registered Apprenticeship can do for your career.</a:t>
            </a:r>
          </a:p>
        </p:txBody>
      </p:sp>
    </p:spTree>
    <p:extLst>
      <p:ext uri="{BB962C8B-B14F-4D97-AF65-F5344CB8AC3E}">
        <p14:creationId xmlns:p14="http://schemas.microsoft.com/office/powerpoint/2010/main" val="70839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816570A-948E-417B-8FC6-8C3190AC4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CAE1DF-5706-452B-B0D2-B32AB40E11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E13221D-ADB1-4D05-995C-086CA9713B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63A5204-314E-4D13-BD08-57F10AE07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23C2EAF-CC25-4A1B-8570-359C83E6C9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 descr="Logo description">
            <a:extLst>
              <a:ext uri="{FF2B5EF4-FFF2-40B4-BE49-F238E27FC236}">
                <a16:creationId xmlns:a16="http://schemas.microsoft.com/office/drawing/2014/main" id="{4F0106D9-E223-4E8C-B5C1-560247E892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4" name="TextBox 13"/>
          <p:cNvSpPr txBox="1"/>
          <p:nvPr/>
        </p:nvSpPr>
        <p:spPr>
          <a:xfrm>
            <a:off x="0" y="8752112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C4D5D"/>
                </a:solidFill>
              </a:rPr>
              <a:t>Career seekers, like you, are looking to fast track their career goals, avoid debt, and</a:t>
            </a:r>
            <a:br>
              <a:rPr lang="en-US" sz="1400" dirty="0">
                <a:solidFill>
                  <a:srgbClr val="3C4D5D"/>
                </a:solidFill>
              </a:rPr>
            </a:br>
            <a:r>
              <a:rPr lang="en-US" sz="1400" dirty="0">
                <a:solidFill>
                  <a:srgbClr val="3C4D5D"/>
                </a:solidFill>
              </a:rPr>
              <a:t>earn competitive wages. Discover what Registered Apprenticeship can do for your career.</a:t>
            </a:r>
          </a:p>
        </p:txBody>
      </p:sp>
    </p:spTree>
    <p:extLst>
      <p:ext uri="{BB962C8B-B14F-4D97-AF65-F5344CB8AC3E}">
        <p14:creationId xmlns:p14="http://schemas.microsoft.com/office/powerpoint/2010/main" val="79150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429B3A-08F0-4A2E-B24C-F40548D04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 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0F1ED9-EAAC-FF47-BE4E-9EABDED161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November 14-20, 2022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433946-8089-4859-B743-41496BF77F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6649600"/>
            <a:ext cx="6858000" cy="56816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 descr="Logo description">
            <a:extLst>
              <a:ext uri="{FF2B5EF4-FFF2-40B4-BE49-F238E27FC236}">
                <a16:creationId xmlns:a16="http://schemas.microsoft.com/office/drawing/2014/main" id="{D59D8FC4-445A-479A-BC6E-4A19428DD5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07419" y="7390223"/>
            <a:ext cx="3357563" cy="985080"/>
          </a:xfrm>
        </p:spPr>
      </p:sp>
      <p:sp>
        <p:nvSpPr>
          <p:cNvPr id="7" name="TextBox 6"/>
          <p:cNvSpPr txBox="1"/>
          <p:nvPr/>
        </p:nvSpPr>
        <p:spPr>
          <a:xfrm>
            <a:off x="0" y="8547766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C4D5D"/>
                </a:solidFill>
              </a:rPr>
              <a:t>Employers everywhere are discovering a new type of employee.  They create your future workforce, lift up your community, and help grow your business.  We call them an apprentice. </a:t>
            </a:r>
          </a:p>
          <a:p>
            <a:pPr algn="ctr"/>
            <a:r>
              <a:rPr lang="en-US" sz="1400" dirty="0">
                <a:solidFill>
                  <a:srgbClr val="3C4D5D"/>
                </a:solidFill>
              </a:rPr>
              <a:t>Get started today and discover Registered Apprenticeship.</a:t>
            </a:r>
          </a:p>
        </p:txBody>
      </p:sp>
    </p:spTree>
    <p:extLst>
      <p:ext uri="{BB962C8B-B14F-4D97-AF65-F5344CB8AC3E}">
        <p14:creationId xmlns:p14="http://schemas.microsoft.com/office/powerpoint/2010/main" val="329855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66520FA-0873-4FF7-BF9C-063BDAE81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6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B87B27-84DE-4249-9061-E22FFD889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rgbClr val="D91E4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C470A1-3561-46D1-80A2-0DDE024815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3000D2-FCA5-4B7F-949A-B915BB9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AA06DB4-8BA4-402F-8E2A-55FB38F88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64EC15D-9599-4711-A6A3-5604CC1E1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C31BCF4-D769-4535-8DFF-706D00754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8C0AFFA-7553-4AED-8190-0318D2DA92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>
              <a:solidFill>
                <a:srgbClr val="D91E41"/>
              </a:solidFill>
            </a:endParaRPr>
          </a:p>
        </p:txBody>
      </p:sp>
      <p:sp>
        <p:nvSpPr>
          <p:cNvPr id="13" name="Picture Placeholder 12" descr="Logo description">
            <a:extLst>
              <a:ext uri="{FF2B5EF4-FFF2-40B4-BE49-F238E27FC236}">
                <a16:creationId xmlns:a16="http://schemas.microsoft.com/office/drawing/2014/main" id="{66899352-61FB-4BA9-8AE1-5F4C959407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9" name="TextBox 18"/>
          <p:cNvSpPr txBox="1"/>
          <p:nvPr/>
        </p:nvSpPr>
        <p:spPr>
          <a:xfrm>
            <a:off x="0" y="8695660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C4D5D"/>
                </a:solidFill>
              </a:rPr>
              <a:t>Employers everywhere are discovering a new type of employee.  They create your future workforce, lift up your community, and help grow your business.  We call them an apprentice. </a:t>
            </a:r>
          </a:p>
          <a:p>
            <a:pPr algn="ctr"/>
            <a:r>
              <a:rPr lang="en-US" sz="1400" dirty="0">
                <a:solidFill>
                  <a:srgbClr val="3C4D5D"/>
                </a:solidFill>
              </a:rPr>
              <a:t>Get started today and discover Registered Apprenticeship.</a:t>
            </a:r>
          </a:p>
        </p:txBody>
      </p:sp>
    </p:spTree>
    <p:extLst>
      <p:ext uri="{BB962C8B-B14F-4D97-AF65-F5344CB8AC3E}">
        <p14:creationId xmlns:p14="http://schemas.microsoft.com/office/powerpoint/2010/main" val="603855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30783D-47C1-4B81-948C-47E9524D9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7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5743C7-3BD4-4912-BE0C-0AA5E40312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8D0EC4-417D-43E6-B6C4-6E873D6FD7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0A8A630-94B6-4855-B289-B147923AC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7B0B419-934F-4695-87B3-21DDD2867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DE15542-DFD9-4FF2-A31B-3B31F63AAE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 descr="Logo description">
            <a:extLst>
              <a:ext uri="{FF2B5EF4-FFF2-40B4-BE49-F238E27FC236}">
                <a16:creationId xmlns:a16="http://schemas.microsoft.com/office/drawing/2014/main" id="{D6071FFF-8D16-482A-9A70-69D653FA2B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TextBox 15"/>
          <p:cNvSpPr txBox="1"/>
          <p:nvPr/>
        </p:nvSpPr>
        <p:spPr>
          <a:xfrm>
            <a:off x="0" y="8682532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C4D5D"/>
                </a:solidFill>
              </a:rPr>
              <a:t>Employers everywhere are discovering a new type of employee.  They create your future workforce, lift up your community, and help grow your business.  We call them an apprentice. </a:t>
            </a:r>
          </a:p>
          <a:p>
            <a:pPr algn="ctr"/>
            <a:r>
              <a:rPr lang="en-US" sz="1400" dirty="0">
                <a:solidFill>
                  <a:srgbClr val="3C4D5D"/>
                </a:solidFill>
              </a:rPr>
              <a:t>Get started today and discover Registered Apprenticeship.</a:t>
            </a:r>
          </a:p>
        </p:txBody>
      </p:sp>
    </p:spTree>
    <p:extLst>
      <p:ext uri="{BB962C8B-B14F-4D97-AF65-F5344CB8AC3E}">
        <p14:creationId xmlns:p14="http://schemas.microsoft.com/office/powerpoint/2010/main" val="806348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816570A-948E-417B-8FC6-8C3190AC4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8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CAE1DF-5706-452B-B0D2-B32AB40E11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E13221D-ADB1-4D05-995C-086CA9713B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63A5204-314E-4D13-BD08-57F10AE07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23C2EAF-CC25-4A1B-8570-359C83E6C9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 descr="Logo description">
            <a:extLst>
              <a:ext uri="{FF2B5EF4-FFF2-40B4-BE49-F238E27FC236}">
                <a16:creationId xmlns:a16="http://schemas.microsoft.com/office/drawing/2014/main" id="{4F0106D9-E223-4E8C-B5C1-560247E89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4" name="TextBox 13"/>
          <p:cNvSpPr txBox="1"/>
          <p:nvPr/>
        </p:nvSpPr>
        <p:spPr>
          <a:xfrm>
            <a:off x="0" y="8698949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C4D5D"/>
                </a:solidFill>
              </a:rPr>
              <a:t>Employers everywhere are discovering a new type of employee.  They create your future workforce, lift up your community, and help grow your business.  We call them an apprentice. </a:t>
            </a:r>
          </a:p>
          <a:p>
            <a:pPr algn="ctr"/>
            <a:r>
              <a:rPr lang="en-US" sz="1400" dirty="0">
                <a:solidFill>
                  <a:srgbClr val="3C4D5D"/>
                </a:solidFill>
              </a:rPr>
              <a:t>Get started today and discover Registered Apprenticeship.</a:t>
            </a:r>
          </a:p>
        </p:txBody>
      </p:sp>
    </p:spTree>
    <p:extLst>
      <p:ext uri="{BB962C8B-B14F-4D97-AF65-F5344CB8AC3E}">
        <p14:creationId xmlns:p14="http://schemas.microsoft.com/office/powerpoint/2010/main" val="405658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OL 2">
      <a:dk1>
        <a:srgbClr val="000000"/>
      </a:dk1>
      <a:lt1>
        <a:srgbClr val="FFFFFF"/>
      </a:lt1>
      <a:dk2>
        <a:srgbClr val="3C3C3C"/>
      </a:dk2>
      <a:lt2>
        <a:srgbClr val="F2F2F2"/>
      </a:lt2>
      <a:accent1>
        <a:srgbClr val="184B8D"/>
      </a:accent1>
      <a:accent2>
        <a:srgbClr val="0075BF"/>
      </a:accent2>
      <a:accent3>
        <a:srgbClr val="DC193C"/>
      </a:accent3>
      <a:accent4>
        <a:srgbClr val="BB1E20"/>
      </a:accent4>
      <a:accent5>
        <a:srgbClr val="FCA65E"/>
      </a:accent5>
      <a:accent6>
        <a:srgbClr val="DF5634"/>
      </a:accent6>
      <a:hlink>
        <a:srgbClr val="0074BE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E0D368886C6B4298DB8A66EC5E9E94" ma:contentTypeVersion="3" ma:contentTypeDescription="Create a new document." ma:contentTypeScope="" ma:versionID="3dfe9d4b760e711e5f29de418d18184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13D5D6-B508-43EC-927D-AE8FD22EAA6F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5fe5090c-e436-490b-a610-0a71e879eb1f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debd043-8b8d-4e92-9124-64938c73b8d4"/>
    <ds:schemaRef ds:uri="http://purl.org/dc/dcmitype/"/>
    <ds:schemaRef ds:uri="http://purl.org/dc/terms/"/>
    <ds:schemaRef ds:uri="54365fe2-45b3-45fd-a4f7-5800b6df4590"/>
    <ds:schemaRef ds:uri="d21064f0-8fc5-4ef3-8712-82223c3c3e0d"/>
  </ds:schemaRefs>
</ds:datastoreItem>
</file>

<file path=customXml/itemProps2.xml><?xml version="1.0" encoding="utf-8"?>
<ds:datastoreItem xmlns:ds="http://schemas.openxmlformats.org/officeDocument/2006/customXml" ds:itemID="{9256BFD6-64E4-4532-937B-16EBDC6CB6CD}"/>
</file>

<file path=customXml/itemProps3.xml><?xml version="1.0" encoding="utf-8"?>
<ds:datastoreItem xmlns:ds="http://schemas.openxmlformats.org/officeDocument/2006/customXml" ds:itemID="{54B69BA5-72D8-4F3A-BD4E-624B4A5618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869</TotalTime>
  <Words>326</Words>
  <Application>Microsoft Office PowerPoint</Application>
  <PresentationFormat>Custom</PresentationFormat>
  <Paragraphs>24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Hauge, Kimberly - ETA</dc:creator>
  <cp:lastModifiedBy>Rita Knab</cp:lastModifiedBy>
  <cp:revision>24</cp:revision>
  <cp:lastPrinted>2018-09-18T15:44:27Z</cp:lastPrinted>
  <dcterms:created xsi:type="dcterms:W3CDTF">2018-09-17T12:40:48Z</dcterms:created>
  <dcterms:modified xsi:type="dcterms:W3CDTF">2022-07-20T13:32:24Z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0x010100CAE0D368886C6B4298DB8A66EC5E9E94</vt:lpwstr>
  </property>
  <property fmtid="{D5CDD505-2E9C-101B-9397-08002B2CF9AE}" pid="3" name="MediaServiceImageTags">
    <vt:lpwstr/>
  </property>
</Properties>
</file>