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31"/>
  </p:notesMasterIdLst>
  <p:handoutMasterIdLst>
    <p:handoutMasterId r:id="rId32"/>
  </p:handoutMasterIdLst>
  <p:sldIdLst>
    <p:sldId id="261" r:id="rId5"/>
    <p:sldId id="455" r:id="rId6"/>
    <p:sldId id="312" r:id="rId7"/>
    <p:sldId id="474" r:id="rId8"/>
    <p:sldId id="475" r:id="rId9"/>
    <p:sldId id="476" r:id="rId10"/>
    <p:sldId id="477" r:id="rId11"/>
    <p:sldId id="478" r:id="rId12"/>
    <p:sldId id="479" r:id="rId13"/>
    <p:sldId id="480" r:id="rId14"/>
    <p:sldId id="482" r:id="rId15"/>
    <p:sldId id="483" r:id="rId16"/>
    <p:sldId id="418" r:id="rId17"/>
    <p:sldId id="458" r:id="rId18"/>
    <p:sldId id="484" r:id="rId19"/>
    <p:sldId id="485" r:id="rId20"/>
    <p:sldId id="486" r:id="rId21"/>
    <p:sldId id="487" r:id="rId22"/>
    <p:sldId id="488" r:id="rId23"/>
    <p:sldId id="489" r:id="rId24"/>
    <p:sldId id="490" r:id="rId25"/>
    <p:sldId id="491" r:id="rId26"/>
    <p:sldId id="492" r:id="rId27"/>
    <p:sldId id="493" r:id="rId28"/>
    <p:sldId id="494" r:id="rId29"/>
    <p:sldId id="438" r:id="rId30"/>
  </p:sldIdLst>
  <p:sldSz cx="9144000" cy="6858000" type="screen4x3"/>
  <p:notesSz cx="6858000" cy="9144000"/>
  <p:custDataLst>
    <p:tags r:id="rId33"/>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25"/>
    <a:srgbClr val="F6F8FA"/>
    <a:srgbClr val="4D4D4D"/>
    <a:srgbClr val="D14C27"/>
    <a:srgbClr val="303745"/>
    <a:srgbClr val="1C498B"/>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122BF-DEAE-40AA-B69C-591BC8A8D15A}" v="13" dt="2023-08-03T21:50:04.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95" autoAdjust="0"/>
  </p:normalViewPr>
  <p:slideViewPr>
    <p:cSldViewPr snapToGrid="0">
      <p:cViewPr varScale="1">
        <p:scale>
          <a:sx n="67" d="100"/>
          <a:sy n="67" d="100"/>
        </p:scale>
        <p:origin x="16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8/16/2023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8/16/2023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89523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utura Std Heavy" panose="020B0502020204020303"/>
              </a:rPr>
              <a:t>Social Media Sites to Emulate for Outreach to Specific Audiences</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366301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Futura Std Heavy" panose="020B0502020204020303"/>
              </a:rPr>
              <a:t>A clean website with clear direction,  helpful information, and resources for each of its topics as well as including guidance/links for action, i.e.</a:t>
            </a:r>
          </a:p>
          <a:p>
            <a:pPr marL="285750" indent="-285750">
              <a:buFont typeface="Arial" panose="020B0604020202020204" pitchFamily="34" charset="0"/>
              <a:buChar char="•"/>
            </a:pPr>
            <a:r>
              <a:rPr lang="en-US" sz="1800" dirty="0">
                <a:latin typeface="Futura Std Heavy" panose="020B0502020204020303"/>
              </a:rPr>
              <a:t>Social Media presence across multiple platforms</a:t>
            </a:r>
          </a:p>
          <a:p>
            <a:pPr marL="285750" indent="-285750">
              <a:buFont typeface="Arial" panose="020B0604020202020204" pitchFamily="34" charset="0"/>
              <a:buChar char="•"/>
            </a:pPr>
            <a:r>
              <a:rPr lang="en-US" sz="1800" dirty="0">
                <a:latin typeface="Futura Std Heavy" panose="020B0502020204020303"/>
              </a:rPr>
              <a:t>Resources and flyers:</a:t>
            </a:r>
          </a:p>
          <a:p>
            <a:pPr marL="628650" lvl="1" indent="-285750">
              <a:buFont typeface="Arial" panose="020B0604020202020204" pitchFamily="34" charset="0"/>
              <a:buChar char="•"/>
            </a:pPr>
            <a:r>
              <a:rPr lang="en-US" sz="1800" dirty="0">
                <a:latin typeface="Futura Std Heavy" panose="020B0502020204020303"/>
              </a:rPr>
              <a:t>Informational</a:t>
            </a:r>
          </a:p>
          <a:p>
            <a:pPr marL="628650" lvl="1" indent="-285750">
              <a:buFont typeface="Arial" panose="020B0604020202020204" pitchFamily="34" charset="0"/>
              <a:buChar char="•"/>
            </a:pPr>
            <a:r>
              <a:rPr lang="en-US" sz="1800" dirty="0">
                <a:latin typeface="Futura Std Heavy" panose="020B0502020204020303"/>
              </a:rPr>
              <a:t>Process driven</a:t>
            </a:r>
          </a:p>
          <a:p>
            <a:pPr marL="628650" lvl="1" indent="-285750">
              <a:buFont typeface="Arial" panose="020B0604020202020204" pitchFamily="34" charset="0"/>
              <a:buChar char="•"/>
            </a:pPr>
            <a:r>
              <a:rPr lang="en-US" sz="1800" dirty="0">
                <a:latin typeface="Futura Std Heavy" panose="020B0502020204020303"/>
              </a:rPr>
              <a:t>Checklists</a:t>
            </a:r>
          </a:p>
          <a:p>
            <a:pPr marL="628650" lvl="1" indent="-285750">
              <a:buFont typeface="Arial" panose="020B0604020202020204" pitchFamily="34" charset="0"/>
              <a:buChar char="•"/>
            </a:pPr>
            <a:r>
              <a:rPr lang="en-US" sz="1800" dirty="0">
                <a:latin typeface="Futura Std Heavy" panose="020B0502020204020303"/>
              </a:rPr>
              <a:t>Templates</a:t>
            </a:r>
          </a:p>
          <a:p>
            <a:pPr marL="628650" lvl="1" indent="-285750">
              <a:buFont typeface="Arial" panose="020B0604020202020204" pitchFamily="34" charset="0"/>
              <a:buChar char="•"/>
            </a:pPr>
            <a:r>
              <a:rPr lang="en-US" sz="1800" dirty="0">
                <a:latin typeface="Futura Std Heavy" panose="020B0502020204020303"/>
              </a:rPr>
              <a:t>Target different audiences that are standard and customizable with a consistent 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Futura Std Heavy" panose="020B050202020402030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Futura Std Heavy" panose="020B0502020204020303"/>
            </a:endParaRP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326755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According to the IL Career Pathways dictionary, WBL is defined as : learning that provides participants with work-based opportunities to practice and enhance the skills and knowledge gained in their program of study or industry training program, as well as to develop employability, and it includes an assessment and recognition of acquired knowledge and skills. Examples include: </a:t>
            </a:r>
            <a:r>
              <a:rPr lang="en-US" sz="3200" b="1" dirty="0"/>
              <a:t>internships, service learning, paid work experience, on-the-job training, incumbent worker training, transitional jobs, and apprenticeships  (do we want to add any of these to the PPT?</a:t>
            </a:r>
          </a:p>
          <a:p>
            <a:endParaRPr lang="en-US" sz="3200" b="1" dirty="0"/>
          </a:p>
          <a:p>
            <a:r>
              <a:rPr lang="en-US" sz="3200" dirty="0"/>
              <a:t>(WBL should be integrated with classroom learning to help participants draw connections between coursework and future careers.)</a:t>
            </a:r>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210710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t>Source—cte.ed.gov/</a:t>
            </a:r>
            <a:r>
              <a:rPr lang="en-US" sz="3200" b="1" dirty="0" err="1"/>
              <a:t>wbltoolkit</a:t>
            </a:r>
            <a:endParaRPr lang="en-US" sz="3200" b="1" dirty="0"/>
          </a:p>
          <a:p>
            <a:endParaRPr lang="en-US" sz="3200" b="1" dirty="0"/>
          </a:p>
          <a:p>
            <a:r>
              <a:rPr lang="en-US" sz="3200" b="1" dirty="0"/>
              <a:t>This slide gives the framework of WBL and shows the 3 components of effective WBL programs</a:t>
            </a:r>
          </a:p>
          <a:p>
            <a:endParaRPr lang="en-US" sz="3200" b="1" dirty="0"/>
          </a:p>
          <a:p>
            <a:r>
              <a:rPr lang="en-US" sz="3200" dirty="0"/>
              <a:t>One- WBL is an instructional strategy that enhances classroom activity by connecting the work completed in the classroom to the experience to be had in the  workplace.  (</a:t>
            </a:r>
            <a:r>
              <a:rPr lang="en-US" sz="3200" i="1" dirty="0"/>
              <a:t>These three images will offer more understanding of the WBL strategy, and how to engage employers, collect data, and scale effective programs—saying this is optional)</a:t>
            </a:r>
          </a:p>
          <a:p>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Two- in order to apply academic, technical and employability skills in a work setting,  the WBL experience should be based on a comprehensive academic and employability skill requirements, and should also include in-depth hands-on experiences</a:t>
            </a:r>
          </a:p>
          <a:p>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Three—Participant should have mentors and these mentors should be trained on how to provide participants with industry-specific support general career and education guidance, personal and professional growth and a caring, emotional connection.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The mentors should support  the participant by having the supervisors, instructors, etc. to  promote participant engagement and to also monitor their progress and provide evaluations on the participant progress,  AND mentors should allow participants to develop relationships with industry and community professionals</a:t>
            </a:r>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196201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can answer common questions</a:t>
            </a:r>
          </a:p>
        </p:txBody>
      </p:sp>
      <p:sp>
        <p:nvSpPr>
          <p:cNvPr id="4" name="Slide Number Placeholder 3"/>
          <p:cNvSpPr>
            <a:spLocks noGrp="1"/>
          </p:cNvSpPr>
          <p:nvPr>
            <p:ph type="sldNum" sz="quarter" idx="5"/>
          </p:nvPr>
        </p:nvSpPr>
        <p:spPr/>
        <p:txBody>
          <a:bodyPr/>
          <a:lstStyle/>
          <a:p>
            <a:fld id="{7A7A621D-C394-4D93-983A-B2658AB48196}" type="slidenum">
              <a:rPr lang="en-US" smtClean="0"/>
              <a:t>26</a:t>
            </a:fld>
            <a:endParaRPr lang="en-US" dirty="0"/>
          </a:p>
        </p:txBody>
      </p:sp>
    </p:spTree>
    <p:extLst>
      <p:ext uri="{BB962C8B-B14F-4D97-AF65-F5344CB8AC3E}">
        <p14:creationId xmlns:p14="http://schemas.microsoft.com/office/powerpoint/2010/main" val="1744469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8"/>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hyperlink" Target="mailto:twcrawf@ilstu.edu"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104231" y="1073695"/>
            <a:ext cx="8618220" cy="897682"/>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Apprenticeship Illinois</a:t>
            </a:r>
          </a:p>
          <a:p>
            <a:pPr algn="ctr">
              <a:lnSpc>
                <a:spcPts val="3467"/>
              </a:lnSpc>
            </a:pPr>
            <a:r>
              <a:rPr lang="en-US" sz="3467" b="1" cap="all" spc="54" dirty="0">
                <a:solidFill>
                  <a:schemeClr val="tx2"/>
                </a:solidFill>
                <a:latin typeface="Futura Std Heavy" panose="020B0502020204020303" pitchFamily="34" charset="77"/>
              </a:rPr>
              <a:t>Bootcamp</a:t>
            </a:r>
            <a:endParaRPr lang="en-US" sz="3467" b="1" cap="all" spc="54" dirty="0">
              <a:solidFill>
                <a:schemeClr val="accent1"/>
              </a:solidFill>
              <a:latin typeface="Futura Std Heavy" panose="020B0502020204020303" pitchFamily="34" charset="77"/>
            </a:endParaRP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728" y="2136106"/>
            <a:ext cx="5413037" cy="3077611"/>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6595" y="5433135"/>
            <a:ext cx="24717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9DA8A-CAEB-F7AE-2603-94037CC5068C}"/>
              </a:ext>
            </a:extLst>
          </p:cNvPr>
          <p:cNvSpPr txBox="1"/>
          <p:nvPr/>
        </p:nvSpPr>
        <p:spPr>
          <a:xfrm>
            <a:off x="166255" y="507076"/>
            <a:ext cx="5893723" cy="523220"/>
          </a:xfrm>
          <a:prstGeom prst="rect">
            <a:avLst/>
          </a:prstGeom>
          <a:noFill/>
        </p:spPr>
        <p:txBody>
          <a:bodyPr wrap="square" rtlCol="0">
            <a:spAutoFit/>
          </a:bodyPr>
          <a:lstStyle/>
          <a:p>
            <a:r>
              <a:rPr lang="en-US" sz="2800" b="1" dirty="0">
                <a:solidFill>
                  <a:srgbClr val="002060"/>
                </a:solidFill>
                <a:latin typeface="Futura Std Heavy"/>
              </a:rPr>
              <a:t>EMPLOYER FEEDBACK CONT’D</a:t>
            </a:r>
          </a:p>
        </p:txBody>
      </p:sp>
      <p:sp>
        <p:nvSpPr>
          <p:cNvPr id="3" name="TextBox 2">
            <a:extLst>
              <a:ext uri="{FF2B5EF4-FFF2-40B4-BE49-F238E27FC236}">
                <a16:creationId xmlns:a16="http://schemas.microsoft.com/office/drawing/2014/main" id="{FC9DDCE3-46FC-A6BF-9F53-66797A8519FC}"/>
              </a:ext>
            </a:extLst>
          </p:cNvPr>
          <p:cNvSpPr txBox="1"/>
          <p:nvPr/>
        </p:nvSpPr>
        <p:spPr>
          <a:xfrm>
            <a:off x="257695" y="1238596"/>
            <a:ext cx="8787153" cy="5509200"/>
          </a:xfrm>
          <a:prstGeom prst="rect">
            <a:avLst/>
          </a:prstGeom>
          <a:noFill/>
        </p:spPr>
        <p:txBody>
          <a:bodyPr wrap="square" rtlCol="0">
            <a:spAutoFit/>
          </a:bodyPr>
          <a:lstStyle/>
          <a:p>
            <a:r>
              <a:rPr lang="en-US" sz="2200" b="1" dirty="0">
                <a:latin typeface="Futura Std Heavy"/>
              </a:rPr>
              <a:t>What would help engage businesses </a:t>
            </a:r>
            <a:r>
              <a:rPr lang="en-US" sz="2200" dirty="0">
                <a:latin typeface="Futura Std Heavy"/>
              </a:rPr>
              <a:t>in apprenticeship programs?</a:t>
            </a:r>
          </a:p>
          <a:p>
            <a:pPr marL="685800" lvl="1" indent="-342900">
              <a:buFont typeface="Arial" panose="020B0604020202020204" pitchFamily="34" charset="0"/>
              <a:buChar char="•"/>
            </a:pPr>
            <a:r>
              <a:rPr lang="en-US" sz="2200" dirty="0">
                <a:latin typeface="Futura Std Heavy"/>
              </a:rPr>
              <a:t>Time, information on the process, requirements, educational partners to assist. </a:t>
            </a:r>
          </a:p>
          <a:p>
            <a:pPr lvl="1"/>
            <a:endParaRPr lang="en-US" sz="2200" dirty="0">
              <a:latin typeface="Futura Std Heavy"/>
            </a:endParaRPr>
          </a:p>
          <a:p>
            <a:r>
              <a:rPr lang="en-US" sz="2200" b="1" dirty="0">
                <a:latin typeface="Futura Std Heavy"/>
              </a:rPr>
              <a:t>Preferred</a:t>
            </a:r>
            <a:r>
              <a:rPr lang="en-US" sz="2200" dirty="0">
                <a:latin typeface="Futura Std Heavy"/>
              </a:rPr>
              <a:t> the tagline “</a:t>
            </a:r>
            <a:r>
              <a:rPr lang="en-US" sz="2200" b="1" dirty="0">
                <a:solidFill>
                  <a:srgbClr val="002060"/>
                </a:solidFill>
                <a:latin typeface="Futura Std Heavy"/>
              </a:rPr>
              <a:t>Prepare, Train, &amp; Retain</a:t>
            </a:r>
            <a:r>
              <a:rPr lang="en-US" sz="2200" dirty="0">
                <a:latin typeface="Futura Std Heavy"/>
              </a:rPr>
              <a:t>”</a:t>
            </a:r>
          </a:p>
          <a:p>
            <a:pPr marL="685800" lvl="1" indent="-342900">
              <a:buFont typeface="Arial" panose="020B0604020202020204" pitchFamily="34" charset="0"/>
              <a:buChar char="•"/>
            </a:pPr>
            <a:r>
              <a:rPr lang="en-US" sz="2200" dirty="0">
                <a:latin typeface="Futura Std Heavy"/>
              </a:rPr>
              <a:t>Proposed taglines included:</a:t>
            </a:r>
          </a:p>
          <a:p>
            <a:pPr marL="1028700" lvl="2" indent="-342900">
              <a:buFont typeface="Arial" panose="020B0604020202020204" pitchFamily="34" charset="0"/>
              <a:buChar char="•"/>
            </a:pPr>
            <a:r>
              <a:rPr lang="en-US" sz="2200" dirty="0">
                <a:latin typeface="Futura Std Heavy"/>
              </a:rPr>
              <a:t>Prepare, Retain, and Profit</a:t>
            </a:r>
          </a:p>
          <a:p>
            <a:pPr marL="1028700" lvl="2" indent="-342900">
              <a:buFont typeface="Arial" panose="020B0604020202020204" pitchFamily="34" charset="0"/>
              <a:buChar char="•"/>
            </a:pPr>
            <a:r>
              <a:rPr lang="en-US" sz="2200" dirty="0">
                <a:latin typeface="Futura Std Heavy"/>
              </a:rPr>
              <a:t>Prepare, Retain, and Grow</a:t>
            </a:r>
          </a:p>
          <a:p>
            <a:pPr lvl="2"/>
            <a:endParaRPr lang="en-US" sz="2200" dirty="0">
              <a:latin typeface="Futura Std Heavy"/>
            </a:endParaRPr>
          </a:p>
          <a:p>
            <a:r>
              <a:rPr lang="en-US" sz="2200" dirty="0">
                <a:latin typeface="Futura Std Heavy"/>
              </a:rPr>
              <a:t>What </a:t>
            </a:r>
            <a:r>
              <a:rPr lang="en-US" sz="2200" b="1" dirty="0">
                <a:latin typeface="Futura Std Heavy"/>
              </a:rPr>
              <a:t>marketing methods </a:t>
            </a:r>
            <a:r>
              <a:rPr lang="en-US" sz="2200" dirty="0">
                <a:latin typeface="Futura Std Heavy"/>
              </a:rPr>
              <a:t>do they believe work best?</a:t>
            </a:r>
          </a:p>
          <a:p>
            <a:pPr marL="685800" lvl="1" indent="-342900">
              <a:buFont typeface="Arial" panose="020B0604020202020204" pitchFamily="34" charset="0"/>
              <a:buChar char="•"/>
            </a:pPr>
            <a:r>
              <a:rPr lang="en-US" sz="2200" dirty="0">
                <a:latin typeface="Futura Std Heavy"/>
              </a:rPr>
              <a:t>Personal contact, especially within their industry</a:t>
            </a:r>
          </a:p>
          <a:p>
            <a:pPr marL="685800" lvl="1" indent="-342900">
              <a:buFont typeface="Arial" panose="020B0604020202020204" pitchFamily="34" charset="0"/>
              <a:buChar char="•"/>
            </a:pPr>
            <a:r>
              <a:rPr lang="en-US" sz="2200" dirty="0">
                <a:latin typeface="Futura Std Heavy"/>
              </a:rPr>
              <a:t>Social media and targeted correspondence with links and directions for more information</a:t>
            </a:r>
          </a:p>
          <a:p>
            <a:pPr lvl="1"/>
            <a:endParaRPr lang="en-US" sz="2200" dirty="0">
              <a:latin typeface="Futura Std Heavy"/>
            </a:endParaRPr>
          </a:p>
          <a:p>
            <a:r>
              <a:rPr lang="en-US" sz="2200" b="1" dirty="0">
                <a:latin typeface="Futura Std Heavy"/>
              </a:rPr>
              <a:t>Rebrand</a:t>
            </a:r>
            <a:r>
              <a:rPr lang="en-US" sz="2200" dirty="0">
                <a:latin typeface="Futura Std Heavy"/>
              </a:rPr>
              <a:t> from Apprenticeship+ to </a:t>
            </a:r>
            <a:r>
              <a:rPr lang="en-US" sz="2200" b="1" dirty="0">
                <a:solidFill>
                  <a:srgbClr val="002060"/>
                </a:solidFill>
                <a:latin typeface="Futura Std Heavy"/>
              </a:rPr>
              <a:t>Apprenticeship Illinois</a:t>
            </a:r>
          </a:p>
        </p:txBody>
      </p:sp>
    </p:spTree>
    <p:extLst>
      <p:ext uri="{BB962C8B-B14F-4D97-AF65-F5344CB8AC3E}">
        <p14:creationId xmlns:p14="http://schemas.microsoft.com/office/powerpoint/2010/main" val="273559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Description automatically generated">
            <a:extLst>
              <a:ext uri="{FF2B5EF4-FFF2-40B4-BE49-F238E27FC236}">
                <a16:creationId xmlns:a16="http://schemas.microsoft.com/office/drawing/2014/main" id="{539FF411-75C4-5F53-6F4C-7EB73A7AF1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25" b="2598"/>
          <a:stretch/>
        </p:blipFill>
        <p:spPr>
          <a:xfrm>
            <a:off x="1291070" y="165471"/>
            <a:ext cx="6561860" cy="3263529"/>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DBEB43-656E-8FBD-2BF1-AF069750260C}"/>
              </a:ext>
            </a:extLst>
          </p:cNvPr>
          <p:cNvSpPr txBox="1"/>
          <p:nvPr/>
        </p:nvSpPr>
        <p:spPr>
          <a:xfrm>
            <a:off x="1850834" y="3594471"/>
            <a:ext cx="7327773" cy="3121661"/>
          </a:xfrm>
          <a:prstGeom prst="rect">
            <a:avLst/>
          </a:prstGeom>
          <a:solidFill>
            <a:srgbClr val="F6F8FA"/>
          </a:solidFill>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dirty="0">
                <a:latin typeface="Futura Std Heavy"/>
              </a:rPr>
              <a:t>Enhancement of Apprenticeship Illinois site.</a:t>
            </a:r>
          </a:p>
          <a:p>
            <a:pPr marL="342900" indent="-228600" defTabSz="914400">
              <a:lnSpc>
                <a:spcPct val="90000"/>
              </a:lnSpc>
              <a:spcAft>
                <a:spcPts val="600"/>
              </a:spcAft>
              <a:buFont typeface="Arial" panose="020B0604020202020204" pitchFamily="34" charset="0"/>
              <a:buChar char="•"/>
            </a:pPr>
            <a:r>
              <a:rPr lang="en-US" sz="2400" dirty="0">
                <a:latin typeface="Futura Std Heavy"/>
              </a:rPr>
              <a:t>Promotion through:</a:t>
            </a:r>
          </a:p>
          <a:p>
            <a:pPr marL="685800" lvl="1" indent="-228600" defTabSz="914400">
              <a:lnSpc>
                <a:spcPct val="90000"/>
              </a:lnSpc>
              <a:spcAft>
                <a:spcPts val="600"/>
              </a:spcAft>
              <a:buFont typeface="Arial" panose="020B0604020202020204" pitchFamily="34" charset="0"/>
              <a:buChar char="•"/>
            </a:pPr>
            <a:r>
              <a:rPr lang="en-US" sz="2400" dirty="0">
                <a:latin typeface="Futura Std Heavy"/>
              </a:rPr>
              <a:t>Outreach Materials for different audiences</a:t>
            </a:r>
          </a:p>
          <a:p>
            <a:pPr marL="685800" lvl="1" indent="-228600" defTabSz="914400">
              <a:lnSpc>
                <a:spcPct val="90000"/>
              </a:lnSpc>
              <a:spcAft>
                <a:spcPts val="600"/>
              </a:spcAft>
              <a:buFont typeface="Arial" panose="020B0604020202020204" pitchFamily="34" charset="0"/>
              <a:buChar char="•"/>
            </a:pPr>
            <a:r>
              <a:rPr lang="en-US" sz="2400" dirty="0">
                <a:latin typeface="Futura Std Heavy"/>
              </a:rPr>
              <a:t>Social Media, News, Announcements, Events, and Success Stories</a:t>
            </a:r>
          </a:p>
          <a:p>
            <a:pPr marL="685800" lvl="1" indent="-228600" defTabSz="914400">
              <a:lnSpc>
                <a:spcPct val="90000"/>
              </a:lnSpc>
              <a:spcAft>
                <a:spcPts val="600"/>
              </a:spcAft>
              <a:buFont typeface="Arial" panose="020B0604020202020204" pitchFamily="34" charset="0"/>
              <a:buChar char="•"/>
            </a:pPr>
            <a:r>
              <a:rPr lang="en-US" sz="2400" dirty="0">
                <a:latin typeface="Futura Std Heavy"/>
              </a:rPr>
              <a:t>Identify Apprentice Ambassadors and Business Champions</a:t>
            </a:r>
          </a:p>
        </p:txBody>
      </p:sp>
      <p:sp>
        <p:nvSpPr>
          <p:cNvPr id="2" name="TextBox 1">
            <a:extLst>
              <a:ext uri="{FF2B5EF4-FFF2-40B4-BE49-F238E27FC236}">
                <a16:creationId xmlns:a16="http://schemas.microsoft.com/office/drawing/2014/main" id="{A88A1972-5032-A63A-E1DA-D6B14F4A2D5D}"/>
              </a:ext>
            </a:extLst>
          </p:cNvPr>
          <p:cNvSpPr txBox="1"/>
          <p:nvPr/>
        </p:nvSpPr>
        <p:spPr>
          <a:xfrm>
            <a:off x="140537" y="4372674"/>
            <a:ext cx="1958176" cy="155690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dirty="0">
                <a:solidFill>
                  <a:srgbClr val="002060"/>
                </a:solidFill>
                <a:latin typeface="Futura Std Heavy"/>
                <a:ea typeface="+mj-ea"/>
                <a:cs typeface="+mj-cs"/>
              </a:rPr>
              <a:t>MOVING FORWARD</a:t>
            </a:r>
          </a:p>
        </p:txBody>
      </p:sp>
    </p:spTree>
    <p:extLst>
      <p:ext uri="{BB962C8B-B14F-4D97-AF65-F5344CB8AC3E}">
        <p14:creationId xmlns:p14="http://schemas.microsoft.com/office/powerpoint/2010/main" val="84775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076828-9744-4984-1A60-7AAB259B3303}"/>
              </a:ext>
            </a:extLst>
          </p:cNvPr>
          <p:cNvSpPr txBox="1"/>
          <p:nvPr/>
        </p:nvSpPr>
        <p:spPr>
          <a:xfrm>
            <a:off x="141316" y="540327"/>
            <a:ext cx="5719156" cy="523220"/>
          </a:xfrm>
          <a:prstGeom prst="rect">
            <a:avLst/>
          </a:prstGeom>
          <a:noFill/>
        </p:spPr>
        <p:txBody>
          <a:bodyPr wrap="square" rtlCol="0">
            <a:spAutoFit/>
          </a:bodyPr>
          <a:lstStyle/>
          <a:p>
            <a:r>
              <a:rPr lang="en-US" sz="2800" b="1" dirty="0">
                <a:solidFill>
                  <a:srgbClr val="002060"/>
                </a:solidFill>
                <a:latin typeface="Futura Std Heavy" panose="020B0502020204020303"/>
              </a:rPr>
              <a:t>APPRENTICESHIP ILLINOIS URLS</a:t>
            </a:r>
          </a:p>
        </p:txBody>
      </p:sp>
      <p:sp>
        <p:nvSpPr>
          <p:cNvPr id="3" name="TextBox 2">
            <a:extLst>
              <a:ext uri="{FF2B5EF4-FFF2-40B4-BE49-F238E27FC236}">
                <a16:creationId xmlns:a16="http://schemas.microsoft.com/office/drawing/2014/main" id="{B946AC18-EDBA-8930-2C22-DFB8437239E7}"/>
              </a:ext>
            </a:extLst>
          </p:cNvPr>
          <p:cNvSpPr txBox="1"/>
          <p:nvPr/>
        </p:nvSpPr>
        <p:spPr>
          <a:xfrm>
            <a:off x="150848" y="1225689"/>
            <a:ext cx="7318587" cy="5632311"/>
          </a:xfrm>
          <a:prstGeom prst="rect">
            <a:avLst/>
          </a:prstGeom>
          <a:noFill/>
        </p:spPr>
        <p:txBody>
          <a:bodyPr wrap="square" rtlCol="0">
            <a:spAutoFit/>
          </a:bodyPr>
          <a:lstStyle/>
          <a:p>
            <a:r>
              <a:rPr lang="en-US" sz="2400" b="1" dirty="0">
                <a:latin typeface="Futura Std Heavy" panose="020B0502020204020303"/>
              </a:rPr>
              <a:t>These URLs direct to Apprenticeship website on Illinois </a:t>
            </a:r>
            <a:r>
              <a:rPr lang="en-US" sz="2400" b="1" dirty="0" err="1">
                <a:latin typeface="Futura Std Heavy" panose="020B0502020204020303"/>
              </a:rPr>
              <a:t>workNet</a:t>
            </a:r>
            <a:r>
              <a:rPr lang="en-US" sz="2400" b="1" dirty="0">
                <a:latin typeface="Futura Std Heavy" panose="020B0502020204020303"/>
              </a:rPr>
              <a:t>:</a:t>
            </a:r>
          </a:p>
          <a:p>
            <a:endParaRPr lang="en-US" sz="2400" dirty="0">
              <a:latin typeface="Futura Std Heavy" panose="020B0502020204020303"/>
            </a:endParaRPr>
          </a:p>
          <a:p>
            <a:pPr marL="628650" lvl="1" indent="-285750">
              <a:buFont typeface="Arial" panose="020B0604020202020204" pitchFamily="34" charset="0"/>
              <a:buChar char="•"/>
            </a:pPr>
            <a:r>
              <a:rPr lang="en-US" sz="2400" dirty="0">
                <a:latin typeface="Futura Std Heavy" panose="020B0502020204020303"/>
              </a:rPr>
              <a:t>ApprenticeshipIllinois.com</a:t>
            </a:r>
          </a:p>
          <a:p>
            <a:pPr marL="628650" lvl="1" indent="-285750">
              <a:buFont typeface="Arial" panose="020B0604020202020204" pitchFamily="34" charset="0"/>
              <a:buChar char="•"/>
            </a:pPr>
            <a:r>
              <a:rPr lang="en-US" sz="2400" dirty="0">
                <a:latin typeface="Futura Std Heavy" panose="020B0502020204020303"/>
              </a:rPr>
              <a:t>ApprenticeshipIllinois.net</a:t>
            </a:r>
          </a:p>
          <a:p>
            <a:pPr marL="628650" lvl="1" indent="-285750">
              <a:buFont typeface="Arial" panose="020B0604020202020204" pitchFamily="34" charset="0"/>
              <a:buChar char="•"/>
            </a:pPr>
            <a:r>
              <a:rPr lang="en-US" sz="2400" dirty="0">
                <a:latin typeface="Futura Std Heavy" panose="020B0502020204020303"/>
              </a:rPr>
              <a:t>ApprenticeshipIllinois.org</a:t>
            </a:r>
          </a:p>
          <a:p>
            <a:pPr marL="628650" lvl="1" indent="-285750">
              <a:buFont typeface="Arial" panose="020B0604020202020204" pitchFamily="34" charset="0"/>
              <a:buChar char="•"/>
            </a:pPr>
            <a:r>
              <a:rPr lang="en-US" sz="2400" dirty="0">
                <a:latin typeface="Futura Std Heavy" panose="020B0502020204020303"/>
              </a:rPr>
              <a:t>ApprenticeshipIllinois.biz</a:t>
            </a:r>
          </a:p>
          <a:p>
            <a:pPr marL="628650" lvl="1" indent="-285750">
              <a:buFont typeface="Arial" panose="020B0604020202020204" pitchFamily="34" charset="0"/>
              <a:buChar char="•"/>
            </a:pPr>
            <a:r>
              <a:rPr lang="en-US" sz="2400" dirty="0">
                <a:latin typeface="Futura Std Heavy" panose="020B0502020204020303"/>
              </a:rPr>
              <a:t>ApprenticeshipIllinois.us</a:t>
            </a:r>
          </a:p>
          <a:p>
            <a:pPr marL="628650" lvl="1" indent="-285750">
              <a:buFont typeface="Arial" panose="020B0604020202020204" pitchFamily="34" charset="0"/>
              <a:buChar char="•"/>
            </a:pPr>
            <a:r>
              <a:rPr lang="en-US" sz="2400" dirty="0">
                <a:latin typeface="Futura Std Heavy" panose="020B0502020204020303"/>
              </a:rPr>
              <a:t>ApprenticeshipIllinois.guide</a:t>
            </a:r>
          </a:p>
          <a:p>
            <a:pPr marL="628650" lvl="1" indent="-285750">
              <a:buFont typeface="Arial" panose="020B0604020202020204" pitchFamily="34" charset="0"/>
              <a:buChar char="•"/>
            </a:pPr>
            <a:r>
              <a:rPr lang="en-US" sz="2400" dirty="0">
                <a:latin typeface="Futura Std Heavy" panose="020B0502020204020303"/>
              </a:rPr>
              <a:t>ApprenticeshipIL.com</a:t>
            </a:r>
          </a:p>
          <a:p>
            <a:pPr marL="628650" lvl="1" indent="-285750">
              <a:buFont typeface="Arial" panose="020B0604020202020204" pitchFamily="34" charset="0"/>
              <a:buChar char="•"/>
            </a:pPr>
            <a:r>
              <a:rPr lang="en-US" sz="2400" dirty="0">
                <a:latin typeface="Futura Std Heavy" panose="020B0502020204020303"/>
              </a:rPr>
              <a:t>ApprenticeshipIL.net</a:t>
            </a:r>
          </a:p>
          <a:p>
            <a:pPr marL="628650" lvl="1" indent="-285750">
              <a:buFont typeface="Arial" panose="020B0604020202020204" pitchFamily="34" charset="0"/>
              <a:buChar char="•"/>
            </a:pPr>
            <a:r>
              <a:rPr lang="en-US" sz="2400" dirty="0">
                <a:latin typeface="Futura Std Heavy" panose="020B0502020204020303"/>
              </a:rPr>
              <a:t>ApprenticeshipIL.org</a:t>
            </a:r>
          </a:p>
          <a:p>
            <a:pPr marL="628650" lvl="1" indent="-285750">
              <a:buFont typeface="Arial" panose="020B0604020202020204" pitchFamily="34" charset="0"/>
              <a:buChar char="•"/>
            </a:pPr>
            <a:r>
              <a:rPr lang="en-US" sz="2400" dirty="0">
                <a:latin typeface="Futura Std Heavy" panose="020B0502020204020303"/>
              </a:rPr>
              <a:t>ApprenticeshipIL.biz</a:t>
            </a:r>
          </a:p>
          <a:p>
            <a:pPr marL="628650" lvl="1" indent="-285750">
              <a:buFont typeface="Arial" panose="020B0604020202020204" pitchFamily="34" charset="0"/>
              <a:buChar char="•"/>
            </a:pPr>
            <a:r>
              <a:rPr lang="en-US" sz="2400" dirty="0">
                <a:latin typeface="Futura Std Heavy" panose="020B0502020204020303"/>
              </a:rPr>
              <a:t>ApprenticeshipIL.us</a:t>
            </a:r>
          </a:p>
          <a:p>
            <a:pPr marL="628650" lvl="1" indent="-285750">
              <a:buFont typeface="Arial" panose="020B0604020202020204" pitchFamily="34" charset="0"/>
              <a:buChar char="•"/>
            </a:pPr>
            <a:r>
              <a:rPr lang="en-US" sz="2400" dirty="0" err="1">
                <a:latin typeface="Futura Std Heavy" panose="020B0502020204020303"/>
              </a:rPr>
              <a:t>ApprenticeshipIL.guide</a:t>
            </a:r>
            <a:endParaRPr lang="en-US" sz="2400" dirty="0">
              <a:latin typeface="Futura Std Heavy" panose="020B0502020204020303"/>
            </a:endParaRPr>
          </a:p>
        </p:txBody>
      </p:sp>
      <p:pic>
        <p:nvPicPr>
          <p:cNvPr id="5" name="Picture 4" descr="A close-up of a logo">
            <a:extLst>
              <a:ext uri="{FF2B5EF4-FFF2-40B4-BE49-F238E27FC236}">
                <a16:creationId xmlns:a16="http://schemas.microsoft.com/office/drawing/2014/main" id="{7AC37C4C-AC1E-E5DA-A58F-A44D261352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06" r="10945"/>
          <a:stretch/>
        </p:blipFill>
        <p:spPr>
          <a:xfrm>
            <a:off x="5974409" y="2478795"/>
            <a:ext cx="3026372" cy="2285610"/>
          </a:xfrm>
          <a:prstGeom prst="rect">
            <a:avLst/>
          </a:prstGeom>
        </p:spPr>
      </p:pic>
    </p:spTree>
    <p:extLst>
      <p:ext uri="{BB962C8B-B14F-4D97-AF65-F5344CB8AC3E}">
        <p14:creationId xmlns:p14="http://schemas.microsoft.com/office/powerpoint/2010/main" val="395728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Apprenticeshipillinois.com</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867061"/>
            <a:ext cx="8345487" cy="3123878"/>
          </a:xfrm>
        </p:spPr>
        <p:txBody>
          <a:bodyPr>
            <a:noAutofit/>
          </a:bodyPr>
          <a:lstStyle/>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Scan this QR code to follow along</a:t>
            </a:r>
          </a:p>
          <a:p>
            <a:pPr marL="0" lvl="1" indent="0" defTabSz="685800">
              <a:lnSpc>
                <a:spcPct val="100000"/>
              </a:lnSpc>
              <a:spcBef>
                <a:spcPts val="0"/>
              </a:spcBef>
              <a:buNone/>
            </a:pPr>
            <a:endParaRPr lang="en-US" sz="3200" dirty="0">
              <a:latin typeface="Futura Std Book" panose="020B0502020204020303"/>
              <a:ea typeface="Segoe UI Symbol" panose="020B0502040204020203" pitchFamily="34" charset="0"/>
              <a:cs typeface="Open Sans" panose="020B0606030504020204" pitchFamily="34" charset="0"/>
            </a:endParaRPr>
          </a:p>
        </p:txBody>
      </p:sp>
      <p:pic>
        <p:nvPicPr>
          <p:cNvPr id="5" name="Picture 4" descr="A qr code with a letter b&#10;&#10;Description automatically generated">
            <a:extLst>
              <a:ext uri="{FF2B5EF4-FFF2-40B4-BE49-F238E27FC236}">
                <a16:creationId xmlns:a16="http://schemas.microsoft.com/office/drawing/2014/main" id="{EC6A31CF-1312-50FF-3277-A1B5D75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09" y="2315095"/>
            <a:ext cx="4179916" cy="4179916"/>
          </a:xfrm>
          <a:prstGeom prst="rect">
            <a:avLst/>
          </a:prstGeom>
        </p:spPr>
      </p:pic>
    </p:spTree>
    <p:extLst>
      <p:ext uri="{BB962C8B-B14F-4D97-AF65-F5344CB8AC3E}">
        <p14:creationId xmlns:p14="http://schemas.microsoft.com/office/powerpoint/2010/main" val="310577198"/>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2094C9E1-F995-945F-B483-09010120970E}"/>
              </a:ext>
            </a:extLst>
          </p:cNvPr>
          <p:cNvPicPr>
            <a:picLocks noChangeAspect="1"/>
          </p:cNvPicPr>
          <p:nvPr/>
        </p:nvPicPr>
        <p:blipFill rotWithShape="1">
          <a:blip r:embed="rId3">
            <a:extLst>
              <a:ext uri="{28A0092B-C50C-407E-A947-70E740481C1C}">
                <a14:useLocalDpi xmlns:a14="http://schemas.microsoft.com/office/drawing/2010/main" val="0"/>
              </a:ext>
            </a:extLst>
          </a:blip>
          <a:srcRect t="23249"/>
          <a:stretch/>
        </p:blipFill>
        <p:spPr>
          <a:xfrm>
            <a:off x="1090669" y="3973798"/>
            <a:ext cx="6172701" cy="4737624"/>
          </a:xfrm>
          <a:prstGeom prst="rect">
            <a:avLst/>
          </a:prstGeom>
        </p:spPr>
      </p:pic>
      <p:sp>
        <p:nvSpPr>
          <p:cNvPr id="3" name="TextBox 2">
            <a:extLst>
              <a:ext uri="{FF2B5EF4-FFF2-40B4-BE49-F238E27FC236}">
                <a16:creationId xmlns:a16="http://schemas.microsoft.com/office/drawing/2014/main" id="{D9CBEBE9-2058-EF05-8751-788563A8F7B5}"/>
              </a:ext>
            </a:extLst>
          </p:cNvPr>
          <p:cNvSpPr txBox="1"/>
          <p:nvPr/>
        </p:nvSpPr>
        <p:spPr>
          <a:xfrm>
            <a:off x="166255" y="515390"/>
            <a:ext cx="5835534" cy="523220"/>
          </a:xfrm>
          <a:prstGeom prst="rect">
            <a:avLst/>
          </a:prstGeom>
          <a:noFill/>
        </p:spPr>
        <p:txBody>
          <a:bodyPr wrap="square" rtlCol="0">
            <a:spAutoFit/>
          </a:bodyPr>
          <a:lstStyle/>
          <a:p>
            <a:r>
              <a:rPr lang="en-US" sz="2800" b="1" dirty="0">
                <a:solidFill>
                  <a:srgbClr val="002060"/>
                </a:solidFill>
                <a:latin typeface="Futura Std Heavy"/>
              </a:rPr>
              <a:t>THE WEBSITE TODAY</a:t>
            </a:r>
          </a:p>
        </p:txBody>
      </p:sp>
      <p:sp>
        <p:nvSpPr>
          <p:cNvPr id="5" name="TextBox 4">
            <a:extLst>
              <a:ext uri="{FF2B5EF4-FFF2-40B4-BE49-F238E27FC236}">
                <a16:creationId xmlns:a16="http://schemas.microsoft.com/office/drawing/2014/main" id="{EEE87988-CBC2-CD75-5D45-BF1B3259341A}"/>
              </a:ext>
            </a:extLst>
          </p:cNvPr>
          <p:cNvSpPr txBox="1"/>
          <p:nvPr/>
        </p:nvSpPr>
        <p:spPr>
          <a:xfrm>
            <a:off x="270163" y="1120676"/>
            <a:ext cx="8603673" cy="2693045"/>
          </a:xfrm>
          <a:prstGeom prst="rect">
            <a:avLst/>
          </a:prstGeom>
          <a:noFill/>
        </p:spPr>
        <p:txBody>
          <a:bodyPr wrap="square" rtlCol="0">
            <a:spAutoFit/>
          </a:bodyPr>
          <a:lstStyle/>
          <a:p>
            <a:pPr>
              <a:spcAft>
                <a:spcPts val="600"/>
              </a:spcAft>
            </a:pPr>
            <a:r>
              <a:rPr lang="en-US" sz="2400" dirty="0">
                <a:latin typeface="Futura Std Heavy" panose="020B0502020204020303"/>
              </a:rPr>
              <a:t>From the homepage, there are several options: </a:t>
            </a:r>
          </a:p>
          <a:p>
            <a:pPr marL="685800" lvl="1" indent="-342900">
              <a:spcAft>
                <a:spcPts val="600"/>
              </a:spcAft>
              <a:buFont typeface="+mj-lt"/>
              <a:buAutoNum type="arabicPeriod"/>
            </a:pPr>
            <a:r>
              <a:rPr lang="en-US" sz="2400" dirty="0">
                <a:latin typeface="Futura Std Heavy" panose="020B0502020204020303"/>
              </a:rPr>
              <a:t>Become an Apprentice</a:t>
            </a:r>
          </a:p>
          <a:p>
            <a:pPr marL="685800" lvl="1" indent="-342900">
              <a:spcAft>
                <a:spcPts val="600"/>
              </a:spcAft>
              <a:buFont typeface="+mj-lt"/>
              <a:buAutoNum type="arabicPeriod"/>
            </a:pPr>
            <a:r>
              <a:rPr lang="en-US" sz="2400" dirty="0">
                <a:latin typeface="Futura Std Heavy" panose="020B0502020204020303"/>
              </a:rPr>
              <a:t>Information Center</a:t>
            </a:r>
          </a:p>
          <a:p>
            <a:pPr marL="685800" lvl="1" indent="-342900">
              <a:spcAft>
                <a:spcPts val="600"/>
              </a:spcAft>
              <a:buFont typeface="+mj-lt"/>
              <a:buAutoNum type="arabicPeriod"/>
            </a:pPr>
            <a:r>
              <a:rPr lang="en-US" sz="2400" dirty="0">
                <a:latin typeface="Futura Std Heavy" panose="020B0502020204020303"/>
              </a:rPr>
              <a:t>Employer Information</a:t>
            </a:r>
          </a:p>
          <a:p>
            <a:pPr marL="685800" lvl="1" indent="-342900">
              <a:spcAft>
                <a:spcPts val="600"/>
              </a:spcAft>
              <a:buFont typeface="+mj-lt"/>
              <a:buAutoNum type="arabicPeriod"/>
            </a:pPr>
            <a:r>
              <a:rPr lang="en-US" sz="2400" dirty="0">
                <a:latin typeface="Futura Std Heavy" panose="020B0502020204020303"/>
              </a:rPr>
              <a:t>Scroll Through the Page</a:t>
            </a:r>
          </a:p>
          <a:p>
            <a:pPr marL="685800" lvl="1" indent="-342900">
              <a:buFont typeface="+mj-lt"/>
              <a:buAutoNum type="arabicPeriod"/>
            </a:pPr>
            <a:r>
              <a:rPr lang="en-US" sz="2400" dirty="0">
                <a:latin typeface="Futura Std Heavy" panose="020B0502020204020303"/>
              </a:rPr>
              <a:t>National Apprenticeship Week Site</a:t>
            </a:r>
          </a:p>
        </p:txBody>
      </p:sp>
    </p:spTree>
    <p:extLst>
      <p:ext uri="{BB962C8B-B14F-4D97-AF65-F5344CB8AC3E}">
        <p14:creationId xmlns:p14="http://schemas.microsoft.com/office/powerpoint/2010/main" val="1283506817"/>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BB047-20BB-BC1D-7F65-6DCD832C6036}"/>
              </a:ext>
            </a:extLst>
          </p:cNvPr>
          <p:cNvSpPr txBox="1"/>
          <p:nvPr/>
        </p:nvSpPr>
        <p:spPr>
          <a:xfrm>
            <a:off x="191193" y="565747"/>
            <a:ext cx="6018414" cy="523220"/>
          </a:xfrm>
          <a:prstGeom prst="rect">
            <a:avLst/>
          </a:prstGeom>
          <a:noFill/>
        </p:spPr>
        <p:txBody>
          <a:bodyPr wrap="square" rtlCol="0">
            <a:spAutoFit/>
          </a:bodyPr>
          <a:lstStyle/>
          <a:p>
            <a:r>
              <a:rPr lang="en-US" sz="2800" b="1" dirty="0">
                <a:solidFill>
                  <a:srgbClr val="002060"/>
                </a:solidFill>
                <a:latin typeface="Futura Std Heavy"/>
              </a:rPr>
              <a:t>#1. Become an Apprentice</a:t>
            </a:r>
          </a:p>
        </p:txBody>
      </p:sp>
      <p:sp>
        <p:nvSpPr>
          <p:cNvPr id="4" name="TextBox 3">
            <a:extLst>
              <a:ext uri="{FF2B5EF4-FFF2-40B4-BE49-F238E27FC236}">
                <a16:creationId xmlns:a16="http://schemas.microsoft.com/office/drawing/2014/main" id="{BFF0914A-0A05-8C6B-9F35-884918CA43FE}"/>
              </a:ext>
            </a:extLst>
          </p:cNvPr>
          <p:cNvSpPr txBox="1"/>
          <p:nvPr/>
        </p:nvSpPr>
        <p:spPr>
          <a:xfrm>
            <a:off x="274320" y="1188720"/>
            <a:ext cx="8645236" cy="2308324"/>
          </a:xfrm>
          <a:prstGeom prst="rect">
            <a:avLst/>
          </a:prstGeom>
          <a:noFill/>
        </p:spPr>
        <p:txBody>
          <a:bodyPr wrap="square" rtlCol="0">
            <a:spAutoFit/>
          </a:bodyPr>
          <a:lstStyle/>
          <a:p>
            <a:pPr marL="457200" indent="-457200">
              <a:buFont typeface="+mj-lt"/>
              <a:buAutoNum type="arabicPeriod"/>
            </a:pPr>
            <a:r>
              <a:rPr lang="en-US" sz="2400" dirty="0">
                <a:latin typeface="Futura Std Heavy" panose="020B0502020204020303"/>
              </a:rPr>
              <a:t>Find an apprenticeship program</a:t>
            </a:r>
          </a:p>
          <a:p>
            <a:pPr marL="457200" indent="-457200">
              <a:buFont typeface="+mj-lt"/>
              <a:buAutoNum type="arabicPeriod"/>
            </a:pPr>
            <a:r>
              <a:rPr lang="en-US" sz="2400" dirty="0">
                <a:latin typeface="Futura Std Heavy" panose="020B0502020204020303"/>
              </a:rPr>
              <a:t>Illinois Apprenticeship Initiatives</a:t>
            </a:r>
          </a:p>
          <a:p>
            <a:pPr marL="457200" indent="-457200">
              <a:buFont typeface="+mj-lt"/>
              <a:buAutoNum type="arabicPeriod"/>
            </a:pPr>
            <a:r>
              <a:rPr lang="en-US" sz="2400" dirty="0">
                <a:latin typeface="Futura Std Heavy" panose="020B0502020204020303"/>
              </a:rPr>
              <a:t>What is Apprenticeship?</a:t>
            </a:r>
          </a:p>
          <a:p>
            <a:pPr marL="457200" indent="-457200">
              <a:buFont typeface="+mj-lt"/>
              <a:buAutoNum type="arabicPeriod"/>
            </a:pPr>
            <a:r>
              <a:rPr lang="en-US" sz="2400" dirty="0">
                <a:latin typeface="Futura Std Heavy" panose="020B0502020204020303"/>
              </a:rPr>
              <a:t>Success Stories</a:t>
            </a:r>
          </a:p>
          <a:p>
            <a:pPr marL="457200" indent="-457200">
              <a:buFont typeface="+mj-lt"/>
              <a:buAutoNum type="arabicPeriod"/>
            </a:pPr>
            <a:r>
              <a:rPr lang="en-US" sz="2400" dirty="0">
                <a:latin typeface="Futura Std Heavy" panose="020B0502020204020303"/>
              </a:rPr>
              <a:t>And much more! </a:t>
            </a:r>
          </a:p>
          <a:p>
            <a:pPr marL="457200" indent="-457200">
              <a:buFont typeface="+mj-lt"/>
              <a:buAutoNum type="arabicPeriod"/>
            </a:pPr>
            <a:endParaRPr lang="en-US" sz="2400" dirty="0">
              <a:latin typeface="Futura Std Heavy" panose="020B0502020204020303"/>
            </a:endParaRPr>
          </a:p>
        </p:txBody>
      </p:sp>
      <p:pic>
        <p:nvPicPr>
          <p:cNvPr id="6" name="Picture 5" descr="A collage of two people in a kitchen&#10;&#10;Description automatically generated">
            <a:extLst>
              <a:ext uri="{FF2B5EF4-FFF2-40B4-BE49-F238E27FC236}">
                <a16:creationId xmlns:a16="http://schemas.microsoft.com/office/drawing/2014/main" id="{B719D310-8672-4732-2D16-7D0329BBD255}"/>
              </a:ext>
            </a:extLst>
          </p:cNvPr>
          <p:cNvPicPr>
            <a:picLocks noChangeAspect="1"/>
          </p:cNvPicPr>
          <p:nvPr/>
        </p:nvPicPr>
        <p:blipFill rotWithShape="1">
          <a:blip r:embed="rId2">
            <a:extLst>
              <a:ext uri="{28A0092B-C50C-407E-A947-70E740481C1C}">
                <a14:useLocalDpi xmlns:a14="http://schemas.microsoft.com/office/drawing/2010/main" val="0"/>
              </a:ext>
            </a:extLst>
          </a:blip>
          <a:srcRect r="3165"/>
          <a:stretch/>
        </p:blipFill>
        <p:spPr>
          <a:xfrm>
            <a:off x="3267167" y="2484198"/>
            <a:ext cx="5884880" cy="269332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679842E-7724-23B2-6CFA-381F76D38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64676"/>
            <a:ext cx="4784656" cy="2693324"/>
          </a:xfrm>
          <a:prstGeom prst="rect">
            <a:avLst/>
          </a:prstGeom>
        </p:spPr>
      </p:pic>
    </p:spTree>
    <p:extLst>
      <p:ext uri="{BB962C8B-B14F-4D97-AF65-F5344CB8AC3E}">
        <p14:creationId xmlns:p14="http://schemas.microsoft.com/office/powerpoint/2010/main" val="120248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765DD9-EF4E-2ED5-41DB-1F5BA13A8D0E}"/>
              </a:ext>
            </a:extLst>
          </p:cNvPr>
          <p:cNvSpPr txBox="1"/>
          <p:nvPr/>
        </p:nvSpPr>
        <p:spPr>
          <a:xfrm>
            <a:off x="166255" y="565265"/>
            <a:ext cx="5951912" cy="523220"/>
          </a:xfrm>
          <a:prstGeom prst="rect">
            <a:avLst/>
          </a:prstGeom>
          <a:noFill/>
        </p:spPr>
        <p:txBody>
          <a:bodyPr wrap="square" rtlCol="0">
            <a:spAutoFit/>
          </a:bodyPr>
          <a:lstStyle/>
          <a:p>
            <a:r>
              <a:rPr lang="en-US" sz="2800" b="1" dirty="0">
                <a:solidFill>
                  <a:srgbClr val="002060"/>
                </a:solidFill>
                <a:latin typeface="Futura Std Heavy"/>
              </a:rPr>
              <a:t>#2 Information Center</a:t>
            </a:r>
          </a:p>
        </p:txBody>
      </p:sp>
      <p:sp>
        <p:nvSpPr>
          <p:cNvPr id="3" name="TextBox 2">
            <a:extLst>
              <a:ext uri="{FF2B5EF4-FFF2-40B4-BE49-F238E27FC236}">
                <a16:creationId xmlns:a16="http://schemas.microsoft.com/office/drawing/2014/main" id="{E43A508A-AE72-3B55-87C2-3E760061AEAC}"/>
              </a:ext>
            </a:extLst>
          </p:cNvPr>
          <p:cNvSpPr txBox="1"/>
          <p:nvPr/>
        </p:nvSpPr>
        <p:spPr>
          <a:xfrm>
            <a:off x="166254" y="1246909"/>
            <a:ext cx="3315075" cy="3354765"/>
          </a:xfrm>
          <a:prstGeom prst="rect">
            <a:avLst/>
          </a:prstGeom>
          <a:noFill/>
        </p:spPr>
        <p:txBody>
          <a:bodyPr wrap="square" rtlCol="0">
            <a:spAutoFit/>
          </a:bodyPr>
          <a:lstStyle/>
          <a:p>
            <a:pPr marL="457200" indent="-457200">
              <a:spcAft>
                <a:spcPts val="1200"/>
              </a:spcAft>
              <a:buAutoNum type="arabicPeriod"/>
            </a:pPr>
            <a:r>
              <a:rPr lang="en-US" sz="2400" dirty="0">
                <a:latin typeface="Futura Std Heavy" panose="020B0502020204020303"/>
              </a:rPr>
              <a:t>IWIB Apprenticeship Committee Monthly Bulletins</a:t>
            </a:r>
          </a:p>
          <a:p>
            <a:pPr marL="457200" indent="-457200">
              <a:spcAft>
                <a:spcPts val="1200"/>
              </a:spcAft>
              <a:buAutoNum type="arabicPeriod"/>
            </a:pPr>
            <a:r>
              <a:rPr lang="en-US" sz="2400" dirty="0">
                <a:latin typeface="Futura Std Heavy" panose="020B0502020204020303"/>
              </a:rPr>
              <a:t>Helpful Articles, Reports, &amp; Guides</a:t>
            </a:r>
          </a:p>
          <a:p>
            <a:pPr marL="457200" indent="-457200">
              <a:spcAft>
                <a:spcPts val="1200"/>
              </a:spcAft>
              <a:buAutoNum type="arabicPeriod"/>
            </a:pPr>
            <a:r>
              <a:rPr lang="en-US" sz="2400" dirty="0">
                <a:latin typeface="Futura Std Heavy" panose="020B0502020204020303"/>
              </a:rPr>
              <a:t>Community Success Stories</a:t>
            </a:r>
          </a:p>
        </p:txBody>
      </p:sp>
      <p:pic>
        <p:nvPicPr>
          <p:cNvPr id="5" name="Picture 4" descr="A screenshot of a computer&#10;&#10;Description automatically generated">
            <a:extLst>
              <a:ext uri="{FF2B5EF4-FFF2-40B4-BE49-F238E27FC236}">
                <a16:creationId xmlns:a16="http://schemas.microsoft.com/office/drawing/2014/main" id="{7A1ED07C-9D15-37E1-7698-D2B8B7296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232" y="1389725"/>
            <a:ext cx="5486682" cy="5099312"/>
          </a:xfrm>
          <a:prstGeom prst="rect">
            <a:avLst/>
          </a:prstGeom>
        </p:spPr>
      </p:pic>
    </p:spTree>
    <p:extLst>
      <p:ext uri="{BB962C8B-B14F-4D97-AF65-F5344CB8AC3E}">
        <p14:creationId xmlns:p14="http://schemas.microsoft.com/office/powerpoint/2010/main" val="375392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EBBAE-5818-0471-80A5-B6986FEFEE4A}"/>
              </a:ext>
            </a:extLst>
          </p:cNvPr>
          <p:cNvSpPr txBox="1"/>
          <p:nvPr/>
        </p:nvSpPr>
        <p:spPr>
          <a:xfrm>
            <a:off x="157942" y="498764"/>
            <a:ext cx="5810596" cy="523220"/>
          </a:xfrm>
          <a:prstGeom prst="rect">
            <a:avLst/>
          </a:prstGeom>
          <a:noFill/>
        </p:spPr>
        <p:txBody>
          <a:bodyPr wrap="square" rtlCol="0">
            <a:spAutoFit/>
          </a:bodyPr>
          <a:lstStyle/>
          <a:p>
            <a:r>
              <a:rPr lang="en-US" sz="2800" b="1" dirty="0">
                <a:solidFill>
                  <a:srgbClr val="002060"/>
                </a:solidFill>
                <a:latin typeface="Futura Std Heavy"/>
              </a:rPr>
              <a:t>#3 Employer Information</a:t>
            </a:r>
          </a:p>
        </p:txBody>
      </p:sp>
      <p:sp>
        <p:nvSpPr>
          <p:cNvPr id="3" name="TextBox 2">
            <a:extLst>
              <a:ext uri="{FF2B5EF4-FFF2-40B4-BE49-F238E27FC236}">
                <a16:creationId xmlns:a16="http://schemas.microsoft.com/office/drawing/2014/main" id="{74F236DC-44A9-0D0F-B794-8E72FFD8FF6B}"/>
              </a:ext>
            </a:extLst>
          </p:cNvPr>
          <p:cNvSpPr txBox="1"/>
          <p:nvPr/>
        </p:nvSpPr>
        <p:spPr>
          <a:xfrm>
            <a:off x="243974" y="1354691"/>
            <a:ext cx="2904119" cy="2616101"/>
          </a:xfrm>
          <a:prstGeom prst="rect">
            <a:avLst/>
          </a:prstGeom>
          <a:noFill/>
        </p:spPr>
        <p:txBody>
          <a:bodyPr wrap="square" rtlCol="0">
            <a:spAutoFit/>
          </a:bodyPr>
          <a:lstStyle/>
          <a:p>
            <a:pPr marL="457200" indent="-457200">
              <a:spcAft>
                <a:spcPts val="1200"/>
              </a:spcAft>
              <a:buAutoNum type="arabicPeriod"/>
            </a:pPr>
            <a:r>
              <a:rPr lang="en-US" sz="2400" dirty="0">
                <a:latin typeface="Futura Std Heavy"/>
              </a:rPr>
              <a:t>Tax Credit Information</a:t>
            </a:r>
          </a:p>
          <a:p>
            <a:pPr marL="457200" indent="-457200">
              <a:spcAft>
                <a:spcPts val="1200"/>
              </a:spcAft>
              <a:buAutoNum type="arabicPeriod"/>
            </a:pPr>
            <a:r>
              <a:rPr lang="en-US" sz="2400" dirty="0">
                <a:latin typeface="Futura Std Heavy"/>
              </a:rPr>
              <a:t>Apprenticeship Specialists</a:t>
            </a:r>
          </a:p>
          <a:p>
            <a:pPr marL="457200" indent="-457200">
              <a:spcAft>
                <a:spcPts val="1200"/>
              </a:spcAft>
              <a:buAutoNum type="arabicPeriod"/>
            </a:pPr>
            <a:r>
              <a:rPr lang="en-US" sz="2400" dirty="0">
                <a:latin typeface="Futura Std Heavy"/>
              </a:rPr>
              <a:t>Employer Success Stories</a:t>
            </a:r>
          </a:p>
        </p:txBody>
      </p:sp>
      <p:pic>
        <p:nvPicPr>
          <p:cNvPr id="5" name="Picture 4" descr="A screenshot of a group of people&#10;&#10;Description automatically generated">
            <a:extLst>
              <a:ext uri="{FF2B5EF4-FFF2-40B4-BE49-F238E27FC236}">
                <a16:creationId xmlns:a16="http://schemas.microsoft.com/office/drawing/2014/main" id="{44B15228-468A-C244-40D7-E1019238D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094" y="1936865"/>
            <a:ext cx="5260449" cy="4623462"/>
          </a:xfrm>
          <a:prstGeom prst="rect">
            <a:avLst/>
          </a:prstGeom>
        </p:spPr>
      </p:pic>
    </p:spTree>
    <p:extLst>
      <p:ext uri="{BB962C8B-B14F-4D97-AF65-F5344CB8AC3E}">
        <p14:creationId xmlns:p14="http://schemas.microsoft.com/office/powerpoint/2010/main" val="123921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E4D5F5-8535-811B-7FC6-BDC3924D4DC4}"/>
              </a:ext>
            </a:extLst>
          </p:cNvPr>
          <p:cNvSpPr txBox="1"/>
          <p:nvPr/>
        </p:nvSpPr>
        <p:spPr>
          <a:xfrm>
            <a:off x="167156" y="518403"/>
            <a:ext cx="5810597" cy="523220"/>
          </a:xfrm>
          <a:prstGeom prst="rect">
            <a:avLst/>
          </a:prstGeom>
          <a:noFill/>
        </p:spPr>
        <p:txBody>
          <a:bodyPr wrap="square" rtlCol="0">
            <a:spAutoFit/>
          </a:bodyPr>
          <a:lstStyle/>
          <a:p>
            <a:r>
              <a:rPr lang="en-US" sz="2800" b="1" dirty="0">
                <a:solidFill>
                  <a:srgbClr val="002060"/>
                </a:solidFill>
                <a:latin typeface="Futura Std Heavy" panose="020B0502020204020303"/>
              </a:rPr>
              <a:t>#4 HOME PAGE</a:t>
            </a:r>
          </a:p>
        </p:txBody>
      </p:sp>
      <p:pic>
        <p:nvPicPr>
          <p:cNvPr id="6" name="Picture 5" descr="A calendar with blue squares&#10;&#10;Description automatically generated">
            <a:extLst>
              <a:ext uri="{FF2B5EF4-FFF2-40B4-BE49-F238E27FC236}">
                <a16:creationId xmlns:a16="http://schemas.microsoft.com/office/drawing/2014/main" id="{13BEC280-291F-2C3D-1B73-1D7A0823E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629" y="1200911"/>
            <a:ext cx="4255215" cy="3915466"/>
          </a:xfrm>
          <a:prstGeom prst="rect">
            <a:avLst/>
          </a:prstGeom>
        </p:spPr>
      </p:pic>
      <p:pic>
        <p:nvPicPr>
          <p:cNvPr id="8" name="Picture 7" descr="A collage of several images of people working&#10;&#10;Description automatically generated">
            <a:extLst>
              <a:ext uri="{FF2B5EF4-FFF2-40B4-BE49-F238E27FC236}">
                <a16:creationId xmlns:a16="http://schemas.microsoft.com/office/drawing/2014/main" id="{59223825-997F-496C-5B68-B74DCC700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80" y="3117772"/>
            <a:ext cx="2935770" cy="3740227"/>
          </a:xfrm>
          <a:prstGeom prst="rect">
            <a:avLst/>
          </a:prstGeom>
        </p:spPr>
      </p:pic>
      <p:pic>
        <p:nvPicPr>
          <p:cNvPr id="10" name="Picture 9" descr="A diagram of a five core components of a registered apprentice&#10;&#10;Description automatically generated">
            <a:extLst>
              <a:ext uri="{FF2B5EF4-FFF2-40B4-BE49-F238E27FC236}">
                <a16:creationId xmlns:a16="http://schemas.microsoft.com/office/drawing/2014/main" id="{78F93D17-F4FD-28C4-6149-D264EC3F9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3806" y="5277068"/>
            <a:ext cx="2603875" cy="1464680"/>
          </a:xfrm>
          <a:prstGeom prst="rect">
            <a:avLst/>
          </a:prstGeom>
        </p:spPr>
      </p:pic>
      <p:sp>
        <p:nvSpPr>
          <p:cNvPr id="4" name="TextBox 3">
            <a:extLst>
              <a:ext uri="{FF2B5EF4-FFF2-40B4-BE49-F238E27FC236}">
                <a16:creationId xmlns:a16="http://schemas.microsoft.com/office/drawing/2014/main" id="{244D748E-084B-8F98-12D0-7035A4A1F181}"/>
              </a:ext>
            </a:extLst>
          </p:cNvPr>
          <p:cNvSpPr txBox="1"/>
          <p:nvPr/>
        </p:nvSpPr>
        <p:spPr>
          <a:xfrm>
            <a:off x="182880" y="1149860"/>
            <a:ext cx="5226402" cy="1938992"/>
          </a:xfrm>
          <a:prstGeom prst="rect">
            <a:avLst/>
          </a:prstGeom>
          <a:noFill/>
        </p:spPr>
        <p:txBody>
          <a:bodyPr wrap="square" rtlCol="0">
            <a:spAutoFit/>
          </a:bodyPr>
          <a:lstStyle/>
          <a:p>
            <a:pPr marL="457200" indent="-457200">
              <a:buAutoNum type="arabicPeriod"/>
            </a:pPr>
            <a:r>
              <a:rPr lang="en-US" sz="2400" dirty="0">
                <a:latin typeface="Futura Std Heavy" panose="020B0502020204020303"/>
              </a:rPr>
              <a:t>What is an Apprenticeship?</a:t>
            </a:r>
          </a:p>
          <a:p>
            <a:pPr marL="457200" indent="-457200">
              <a:buAutoNum type="arabicPeriod"/>
            </a:pPr>
            <a:r>
              <a:rPr lang="en-US" sz="2400" dirty="0">
                <a:latin typeface="Futura Std Heavy" panose="020B0502020204020303"/>
              </a:rPr>
              <a:t>Apprenticeship Industries</a:t>
            </a:r>
          </a:p>
          <a:p>
            <a:pPr marL="457200" indent="-457200">
              <a:buAutoNum type="arabicPeriod"/>
            </a:pPr>
            <a:r>
              <a:rPr lang="en-US" sz="2400" dirty="0">
                <a:latin typeface="Futura Std Heavy" panose="020B0502020204020303"/>
              </a:rPr>
              <a:t>Apprenticeship Success Stories</a:t>
            </a:r>
          </a:p>
          <a:p>
            <a:pPr marL="457200" indent="-457200">
              <a:buAutoNum type="arabicPeriod"/>
            </a:pPr>
            <a:r>
              <a:rPr lang="en-US" sz="2400" dirty="0">
                <a:latin typeface="Futura Std Heavy" panose="020B0502020204020303"/>
              </a:rPr>
              <a:t>Apprenticeship Event Calendar</a:t>
            </a:r>
          </a:p>
        </p:txBody>
      </p:sp>
    </p:spTree>
    <p:extLst>
      <p:ext uri="{BB962C8B-B14F-4D97-AF65-F5344CB8AC3E}">
        <p14:creationId xmlns:p14="http://schemas.microsoft.com/office/powerpoint/2010/main" val="70322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C31E0-0667-1BFB-9C60-DCB80D792A5D}"/>
              </a:ext>
            </a:extLst>
          </p:cNvPr>
          <p:cNvSpPr txBox="1"/>
          <p:nvPr/>
        </p:nvSpPr>
        <p:spPr>
          <a:xfrm>
            <a:off x="0" y="845895"/>
            <a:ext cx="7281147" cy="523220"/>
          </a:xfrm>
          <a:prstGeom prst="rect">
            <a:avLst/>
          </a:prstGeom>
          <a:noFill/>
        </p:spPr>
        <p:txBody>
          <a:bodyPr wrap="square" rtlCol="0">
            <a:spAutoFit/>
          </a:bodyPr>
          <a:lstStyle/>
          <a:p>
            <a:r>
              <a:rPr lang="en-US" sz="2800" b="1" dirty="0">
                <a:solidFill>
                  <a:srgbClr val="002060"/>
                </a:solidFill>
                <a:latin typeface="Futura Std Heavy" panose="020B0502020204020303"/>
              </a:rPr>
              <a:t>#5 NATIONAL APPRENTICESHIP WEEK SITE</a:t>
            </a:r>
          </a:p>
        </p:txBody>
      </p:sp>
      <p:sp>
        <p:nvSpPr>
          <p:cNvPr id="3" name="TextBox 2">
            <a:extLst>
              <a:ext uri="{FF2B5EF4-FFF2-40B4-BE49-F238E27FC236}">
                <a16:creationId xmlns:a16="http://schemas.microsoft.com/office/drawing/2014/main" id="{85B56EB6-FFF1-C16E-0CA6-2DFCF218BDE9}"/>
              </a:ext>
            </a:extLst>
          </p:cNvPr>
          <p:cNvSpPr txBox="1"/>
          <p:nvPr/>
        </p:nvSpPr>
        <p:spPr>
          <a:xfrm>
            <a:off x="166254" y="1469496"/>
            <a:ext cx="7754873" cy="1938992"/>
          </a:xfrm>
          <a:prstGeom prst="rect">
            <a:avLst/>
          </a:prstGeom>
          <a:noFill/>
        </p:spPr>
        <p:txBody>
          <a:bodyPr wrap="square" rtlCol="0">
            <a:spAutoFit/>
          </a:bodyPr>
          <a:lstStyle/>
          <a:p>
            <a:pPr marL="457200" indent="-457200">
              <a:buAutoNum type="arabicPeriod"/>
            </a:pPr>
            <a:r>
              <a:rPr lang="en-US" sz="2400" dirty="0">
                <a:latin typeface="Futura Std Heavy" panose="020B0502020204020303"/>
              </a:rPr>
              <a:t>Social Media Toolkit</a:t>
            </a:r>
          </a:p>
          <a:p>
            <a:pPr marL="457200" indent="-457200">
              <a:buAutoNum type="arabicPeriod"/>
            </a:pPr>
            <a:r>
              <a:rPr lang="en-US" sz="2400" dirty="0">
                <a:latin typeface="Futura Std Heavy" panose="020B0502020204020303"/>
              </a:rPr>
              <a:t>Proclamation Templates</a:t>
            </a:r>
          </a:p>
          <a:p>
            <a:pPr marL="457200" indent="-457200">
              <a:buAutoNum type="arabicPeriod"/>
            </a:pPr>
            <a:r>
              <a:rPr lang="en-US" sz="2400" dirty="0">
                <a:latin typeface="Futura Std Heavy" panose="020B0502020204020303"/>
              </a:rPr>
              <a:t>Zoom Backgrounds</a:t>
            </a:r>
          </a:p>
          <a:p>
            <a:pPr marL="457200" indent="-457200">
              <a:buAutoNum type="arabicPeriod"/>
            </a:pPr>
            <a:r>
              <a:rPr lang="en-US" sz="2400" dirty="0">
                <a:latin typeface="Futura Std Heavy" panose="020B0502020204020303"/>
              </a:rPr>
              <a:t>Proclamations</a:t>
            </a:r>
          </a:p>
          <a:p>
            <a:pPr marL="457200" indent="-457200">
              <a:buAutoNum type="arabicPeriod"/>
            </a:pPr>
            <a:r>
              <a:rPr lang="en-US" sz="2400" dirty="0">
                <a:latin typeface="Futura Std Heavy" panose="020B0502020204020303"/>
              </a:rPr>
              <a:t>Apprenticeship Event Calendar</a:t>
            </a:r>
          </a:p>
        </p:txBody>
      </p:sp>
      <p:pic>
        <p:nvPicPr>
          <p:cNvPr id="5" name="Picture 4" descr="A screenshot of a computer&#10;&#10;Description automatically generated">
            <a:extLst>
              <a:ext uri="{FF2B5EF4-FFF2-40B4-BE49-F238E27FC236}">
                <a16:creationId xmlns:a16="http://schemas.microsoft.com/office/drawing/2014/main" id="{DBF0DAFF-B73B-F4F2-29D1-50B2D0664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3" y="3429000"/>
            <a:ext cx="5971953" cy="3429000"/>
          </a:xfrm>
          <a:prstGeom prst="rect">
            <a:avLst/>
          </a:prstGeom>
        </p:spPr>
      </p:pic>
    </p:spTree>
    <p:extLst>
      <p:ext uri="{BB962C8B-B14F-4D97-AF65-F5344CB8AC3E}">
        <p14:creationId xmlns:p14="http://schemas.microsoft.com/office/powerpoint/2010/main" val="56599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B05FE8-E4C3-A53E-7D46-45F3EAF7D116}"/>
              </a:ext>
            </a:extLst>
          </p:cNvPr>
          <p:cNvSpPr>
            <a:spLocks noGrp="1"/>
          </p:cNvSpPr>
          <p:nvPr>
            <p:ph type="body" sz="quarter" idx="10"/>
          </p:nvPr>
        </p:nvSpPr>
        <p:spPr>
          <a:xfrm>
            <a:off x="595313" y="1999051"/>
            <a:ext cx="7953374" cy="966881"/>
          </a:xfrm>
        </p:spPr>
        <p:txBody>
          <a:bodyPr/>
          <a:lstStyle/>
          <a:p>
            <a:pPr algn="ctr"/>
            <a:r>
              <a:rPr lang="en-US" sz="2800" dirty="0">
                <a:solidFill>
                  <a:schemeClr val="tx2"/>
                </a:solidFill>
                <a:cs typeface="+mn-cs"/>
              </a:rPr>
              <a:t>Consistent Messaging</a:t>
            </a:r>
          </a:p>
        </p:txBody>
      </p:sp>
      <p:sp>
        <p:nvSpPr>
          <p:cNvPr id="4" name="TextBox 3">
            <a:extLst>
              <a:ext uri="{FF2B5EF4-FFF2-40B4-BE49-F238E27FC236}">
                <a16:creationId xmlns:a16="http://schemas.microsoft.com/office/drawing/2014/main" id="{AF6BE8C9-1BBF-3A20-C9CD-E108891FD679}"/>
              </a:ext>
            </a:extLst>
          </p:cNvPr>
          <p:cNvSpPr txBox="1"/>
          <p:nvPr/>
        </p:nvSpPr>
        <p:spPr>
          <a:xfrm>
            <a:off x="595313" y="2965932"/>
            <a:ext cx="7953373" cy="1446550"/>
          </a:xfrm>
          <a:prstGeom prst="rect">
            <a:avLst/>
          </a:prstGeom>
          <a:noFill/>
        </p:spPr>
        <p:txBody>
          <a:bodyPr wrap="square" lIns="0" tIns="0" rIns="0" bIns="0" rtlCol="0">
            <a:spAutoFit/>
          </a:bodyPr>
          <a:lstStyle/>
          <a:p>
            <a:pPr algn="ctr">
              <a:spcAft>
                <a:spcPts val="600"/>
              </a:spcAft>
            </a:pPr>
            <a:r>
              <a:rPr lang="en-US" sz="2800" b="1" spc="20" dirty="0">
                <a:solidFill>
                  <a:srgbClr val="4D4D4D"/>
                </a:solidFill>
              </a:rPr>
              <a:t>Tony Fuhrmann</a:t>
            </a:r>
          </a:p>
          <a:p>
            <a:pPr algn="ctr">
              <a:spcAft>
                <a:spcPts val="600"/>
              </a:spcAft>
            </a:pPr>
            <a:r>
              <a:rPr lang="en-US" sz="2800" b="1" spc="20" dirty="0">
                <a:solidFill>
                  <a:srgbClr val="4D4D4D"/>
                </a:solidFill>
              </a:rPr>
              <a:t>Tanner Crawford</a:t>
            </a:r>
          </a:p>
          <a:p>
            <a:pPr algn="ctr">
              <a:spcAft>
                <a:spcPts val="600"/>
              </a:spcAft>
            </a:pPr>
            <a:r>
              <a:rPr lang="en-US" sz="2800" b="1" spc="20" dirty="0">
                <a:solidFill>
                  <a:srgbClr val="4D4D4D"/>
                </a:solidFill>
              </a:rPr>
              <a:t> </a:t>
            </a:r>
          </a:p>
        </p:txBody>
      </p:sp>
    </p:spTree>
    <p:extLst>
      <p:ext uri="{BB962C8B-B14F-4D97-AF65-F5344CB8AC3E}">
        <p14:creationId xmlns:p14="http://schemas.microsoft.com/office/powerpoint/2010/main" val="1704678164"/>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AF230-8219-5CF0-0674-9AB4CDC18AE5}"/>
              </a:ext>
            </a:extLst>
          </p:cNvPr>
          <p:cNvSpPr txBox="1"/>
          <p:nvPr/>
        </p:nvSpPr>
        <p:spPr>
          <a:xfrm>
            <a:off x="174567" y="515389"/>
            <a:ext cx="6126480" cy="954107"/>
          </a:xfrm>
          <a:prstGeom prst="rect">
            <a:avLst/>
          </a:prstGeom>
          <a:noFill/>
        </p:spPr>
        <p:txBody>
          <a:bodyPr wrap="square" rtlCol="0">
            <a:spAutoFit/>
          </a:bodyPr>
          <a:lstStyle/>
          <a:p>
            <a:r>
              <a:rPr lang="en-US" sz="2800" b="1" dirty="0">
                <a:solidFill>
                  <a:srgbClr val="002060"/>
                </a:solidFill>
                <a:latin typeface="Futura Std Heavy"/>
              </a:rPr>
              <a:t>SOCIAL MEDIA- LINKEDIN AND FACEBOOK</a:t>
            </a:r>
          </a:p>
        </p:txBody>
      </p:sp>
      <p:pic>
        <p:nvPicPr>
          <p:cNvPr id="4" name="Picture 3" descr="A blue and white logo&#10;&#10;Description automatically generated">
            <a:extLst>
              <a:ext uri="{FF2B5EF4-FFF2-40B4-BE49-F238E27FC236}">
                <a16:creationId xmlns:a16="http://schemas.microsoft.com/office/drawing/2014/main" id="{A808139C-EA45-3601-5077-994A6756B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07" y="5022358"/>
            <a:ext cx="1118061" cy="1118061"/>
          </a:xfrm>
          <a:prstGeom prst="rect">
            <a:avLst/>
          </a:prstGeom>
        </p:spPr>
      </p:pic>
      <p:sp>
        <p:nvSpPr>
          <p:cNvPr id="5" name="TextBox 4">
            <a:extLst>
              <a:ext uri="{FF2B5EF4-FFF2-40B4-BE49-F238E27FC236}">
                <a16:creationId xmlns:a16="http://schemas.microsoft.com/office/drawing/2014/main" id="{3BE2B673-C365-0A94-FDAF-E5B02A438B76}"/>
              </a:ext>
            </a:extLst>
          </p:cNvPr>
          <p:cNvSpPr txBox="1"/>
          <p:nvPr/>
        </p:nvSpPr>
        <p:spPr>
          <a:xfrm>
            <a:off x="174567" y="1469496"/>
            <a:ext cx="4397433" cy="2800767"/>
          </a:xfrm>
          <a:prstGeom prst="rect">
            <a:avLst/>
          </a:prstGeom>
          <a:noFill/>
        </p:spPr>
        <p:txBody>
          <a:bodyPr wrap="square" rtlCol="0">
            <a:spAutoFit/>
          </a:bodyPr>
          <a:lstStyle/>
          <a:p>
            <a:r>
              <a:rPr lang="en-US" sz="2200" b="1" u="sng" dirty="0">
                <a:latin typeface="Futura Std Heavy" panose="020B0502020204020303"/>
              </a:rPr>
              <a:t>LinkedIn</a:t>
            </a:r>
          </a:p>
          <a:p>
            <a:r>
              <a:rPr lang="en-US" sz="2200" dirty="0">
                <a:latin typeface="Futura Std Heavy" panose="020B0502020204020303"/>
              </a:rPr>
              <a:t>Followers: 1,176</a:t>
            </a:r>
          </a:p>
          <a:p>
            <a:r>
              <a:rPr lang="en-US" sz="2200" dirty="0">
                <a:latin typeface="Futura Std Heavy" panose="020B0502020204020303"/>
              </a:rPr>
              <a:t>New Followers last month: 36</a:t>
            </a:r>
          </a:p>
          <a:p>
            <a:endParaRPr lang="en-US" sz="2200" dirty="0">
              <a:latin typeface="Futura Std Heavy" panose="020B0502020204020303"/>
            </a:endParaRPr>
          </a:p>
          <a:p>
            <a:r>
              <a:rPr lang="en-US" sz="2200" dirty="0">
                <a:latin typeface="Futura Std Heavy" panose="020B0502020204020303"/>
              </a:rPr>
              <a:t>LinkedIn = SM team’s focus. Grew exponentially - 0 followers to over 1,000 in just over a year. </a:t>
            </a:r>
          </a:p>
        </p:txBody>
      </p:sp>
      <p:pic>
        <p:nvPicPr>
          <p:cNvPr id="7" name="Picture 6" descr="A blue circle with a white letter f&#10;&#10;Description automatically generated">
            <a:extLst>
              <a:ext uri="{FF2B5EF4-FFF2-40B4-BE49-F238E27FC236}">
                <a16:creationId xmlns:a16="http://schemas.microsoft.com/office/drawing/2014/main" id="{50BA1276-8A7B-260C-6F98-B2D7FB65A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085" y="5022359"/>
            <a:ext cx="1118061" cy="1118061"/>
          </a:xfrm>
          <a:prstGeom prst="rect">
            <a:avLst/>
          </a:prstGeom>
        </p:spPr>
      </p:pic>
      <p:sp>
        <p:nvSpPr>
          <p:cNvPr id="8" name="TextBox 7">
            <a:extLst>
              <a:ext uri="{FF2B5EF4-FFF2-40B4-BE49-F238E27FC236}">
                <a16:creationId xmlns:a16="http://schemas.microsoft.com/office/drawing/2014/main" id="{66095B83-D386-D062-2C96-A50C3C5EF395}"/>
              </a:ext>
            </a:extLst>
          </p:cNvPr>
          <p:cNvSpPr txBox="1">
            <a:spLocks/>
          </p:cNvSpPr>
          <p:nvPr/>
        </p:nvSpPr>
        <p:spPr>
          <a:xfrm>
            <a:off x="5014134" y="1469496"/>
            <a:ext cx="4129866" cy="2800767"/>
          </a:xfrm>
          <a:prstGeom prst="rect">
            <a:avLst/>
          </a:prstGeom>
          <a:noFill/>
        </p:spPr>
        <p:txBody>
          <a:bodyPr wrap="square" rtlCol="0">
            <a:spAutoFit/>
          </a:bodyPr>
          <a:lstStyle/>
          <a:p>
            <a:r>
              <a:rPr lang="en-US" sz="2200" b="1" u="sng" dirty="0">
                <a:latin typeface="Futura Std Heavy" panose="020B0502020204020303"/>
              </a:rPr>
              <a:t>Facebook</a:t>
            </a:r>
          </a:p>
          <a:p>
            <a:r>
              <a:rPr lang="en-US" sz="2200" dirty="0">
                <a:latin typeface="Futura Std Heavy" panose="020B0502020204020303"/>
              </a:rPr>
              <a:t>Followers: 339</a:t>
            </a:r>
          </a:p>
          <a:p>
            <a:r>
              <a:rPr lang="en-US" sz="2200" dirty="0">
                <a:latin typeface="Futura Std Heavy" panose="020B0502020204020303"/>
              </a:rPr>
              <a:t>New Followers last month: 30</a:t>
            </a:r>
          </a:p>
          <a:p>
            <a:endParaRPr lang="en-US" sz="2200" dirty="0">
              <a:latin typeface="Futura Std Heavy" panose="020B0502020204020303"/>
            </a:endParaRPr>
          </a:p>
          <a:p>
            <a:r>
              <a:rPr lang="en-US" sz="2200" dirty="0">
                <a:latin typeface="Futura Std Heavy" panose="020B0502020204020303"/>
              </a:rPr>
              <a:t>Facebook is one of our oldest accounts. Looking for new accounts to connect with on this platform. </a:t>
            </a:r>
          </a:p>
        </p:txBody>
      </p:sp>
      <p:pic>
        <p:nvPicPr>
          <p:cNvPr id="10" name="Picture 9" descr="A qr code with a letter b&#10;&#10;Description automatically generated">
            <a:extLst>
              <a:ext uri="{FF2B5EF4-FFF2-40B4-BE49-F238E27FC236}">
                <a16:creationId xmlns:a16="http://schemas.microsoft.com/office/drawing/2014/main" id="{3550AB7F-F051-C444-299A-323A4A031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532" y="4509828"/>
            <a:ext cx="2143125" cy="2143125"/>
          </a:xfrm>
          <a:prstGeom prst="rect">
            <a:avLst/>
          </a:prstGeom>
        </p:spPr>
      </p:pic>
      <p:pic>
        <p:nvPicPr>
          <p:cNvPr id="12" name="Picture 11" descr="A qr code with a letter b&#10;&#10;Description automatically generated">
            <a:extLst>
              <a:ext uri="{FF2B5EF4-FFF2-40B4-BE49-F238E27FC236}">
                <a16:creationId xmlns:a16="http://schemas.microsoft.com/office/drawing/2014/main" id="{7EF570E6-4C20-7DFA-91DA-E84A9D661C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3174" y="4509825"/>
            <a:ext cx="2143126" cy="2143126"/>
          </a:xfrm>
          <a:prstGeom prst="rect">
            <a:avLst/>
          </a:prstGeom>
        </p:spPr>
      </p:pic>
    </p:spTree>
    <p:extLst>
      <p:ext uri="{BB962C8B-B14F-4D97-AF65-F5344CB8AC3E}">
        <p14:creationId xmlns:p14="http://schemas.microsoft.com/office/powerpoint/2010/main" val="44967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79AB8-7103-0530-CB5F-3714DF4C865F}"/>
              </a:ext>
            </a:extLst>
          </p:cNvPr>
          <p:cNvSpPr txBox="1"/>
          <p:nvPr/>
        </p:nvSpPr>
        <p:spPr>
          <a:xfrm>
            <a:off x="149629" y="498764"/>
            <a:ext cx="6068291" cy="954107"/>
          </a:xfrm>
          <a:prstGeom prst="rect">
            <a:avLst/>
          </a:prstGeom>
          <a:noFill/>
        </p:spPr>
        <p:txBody>
          <a:bodyPr wrap="square" rtlCol="0">
            <a:spAutoFit/>
          </a:bodyPr>
          <a:lstStyle/>
          <a:p>
            <a:r>
              <a:rPr lang="en-US" sz="2800" b="1" dirty="0">
                <a:solidFill>
                  <a:srgbClr val="002060"/>
                </a:solidFill>
                <a:latin typeface="Futura Std Heavy" panose="020B0502020204020303"/>
              </a:rPr>
              <a:t>SOCIAL MEDIA- INSTAGRAM AND TWITTER/X</a:t>
            </a:r>
          </a:p>
        </p:txBody>
      </p:sp>
      <p:sp>
        <p:nvSpPr>
          <p:cNvPr id="3" name="TextBox 2">
            <a:extLst>
              <a:ext uri="{FF2B5EF4-FFF2-40B4-BE49-F238E27FC236}">
                <a16:creationId xmlns:a16="http://schemas.microsoft.com/office/drawing/2014/main" id="{13ADD16A-56CA-6234-525F-99171FE5A1D3}"/>
              </a:ext>
            </a:extLst>
          </p:cNvPr>
          <p:cNvSpPr txBox="1"/>
          <p:nvPr/>
        </p:nvSpPr>
        <p:spPr>
          <a:xfrm>
            <a:off x="216131" y="1690345"/>
            <a:ext cx="3616036" cy="2462213"/>
          </a:xfrm>
          <a:prstGeom prst="rect">
            <a:avLst/>
          </a:prstGeom>
          <a:noFill/>
        </p:spPr>
        <p:txBody>
          <a:bodyPr wrap="square" rtlCol="0">
            <a:spAutoFit/>
          </a:bodyPr>
          <a:lstStyle/>
          <a:p>
            <a:r>
              <a:rPr lang="en-US" sz="2200" dirty="0">
                <a:latin typeface="Futura Std Heavy" panose="020B0502020204020303"/>
              </a:rPr>
              <a:t>Instagram</a:t>
            </a:r>
          </a:p>
          <a:p>
            <a:r>
              <a:rPr lang="en-US" sz="2200" dirty="0">
                <a:latin typeface="Futura Std Heavy" panose="020B0502020204020303"/>
              </a:rPr>
              <a:t>Followers: 67</a:t>
            </a:r>
          </a:p>
          <a:p>
            <a:endParaRPr lang="en-US" sz="2200" dirty="0">
              <a:latin typeface="Futura Std Heavy" panose="020B0502020204020303"/>
            </a:endParaRPr>
          </a:p>
          <a:p>
            <a:r>
              <a:rPr lang="en-US" sz="2200" dirty="0">
                <a:latin typeface="Futura Std Heavy" panose="020B0502020204020303"/>
              </a:rPr>
              <a:t>Instagram - newest account but is growing steadily. </a:t>
            </a:r>
          </a:p>
          <a:p>
            <a:endParaRPr lang="en-US" sz="2200" dirty="0">
              <a:latin typeface="Futura Std Heavy" panose="020B0502020204020303"/>
            </a:endParaRPr>
          </a:p>
        </p:txBody>
      </p:sp>
      <p:pic>
        <p:nvPicPr>
          <p:cNvPr id="5" name="Picture 4" descr="A logo of a camera&#10;&#10;Description automatically generated">
            <a:extLst>
              <a:ext uri="{FF2B5EF4-FFF2-40B4-BE49-F238E27FC236}">
                <a16:creationId xmlns:a16="http://schemas.microsoft.com/office/drawing/2014/main" id="{D046840A-DEF7-F989-F49B-FB59F13BC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53" y="5191297"/>
            <a:ext cx="1246130" cy="1246130"/>
          </a:xfrm>
          <a:prstGeom prst="rect">
            <a:avLst/>
          </a:prstGeom>
        </p:spPr>
      </p:pic>
      <p:sp>
        <p:nvSpPr>
          <p:cNvPr id="6" name="TextBox 5">
            <a:extLst>
              <a:ext uri="{FF2B5EF4-FFF2-40B4-BE49-F238E27FC236}">
                <a16:creationId xmlns:a16="http://schemas.microsoft.com/office/drawing/2014/main" id="{782643A3-0728-354D-34D7-4885BB810B5F}"/>
              </a:ext>
            </a:extLst>
          </p:cNvPr>
          <p:cNvSpPr txBox="1"/>
          <p:nvPr/>
        </p:nvSpPr>
        <p:spPr>
          <a:xfrm>
            <a:off x="4780619" y="1690345"/>
            <a:ext cx="4015047" cy="2123658"/>
          </a:xfrm>
          <a:prstGeom prst="rect">
            <a:avLst/>
          </a:prstGeom>
          <a:noFill/>
        </p:spPr>
        <p:txBody>
          <a:bodyPr wrap="square" rtlCol="0">
            <a:spAutoFit/>
          </a:bodyPr>
          <a:lstStyle/>
          <a:p>
            <a:r>
              <a:rPr lang="en-US" sz="2200" dirty="0">
                <a:latin typeface="Futura Std Heavy" panose="020B0502020204020303"/>
              </a:rPr>
              <a:t>Twitter/X</a:t>
            </a:r>
          </a:p>
          <a:p>
            <a:r>
              <a:rPr lang="en-US" sz="2200" dirty="0">
                <a:latin typeface="Futura Std Heavy" panose="020B0502020204020303"/>
              </a:rPr>
              <a:t>Followers: 42</a:t>
            </a:r>
          </a:p>
          <a:p>
            <a:endParaRPr lang="en-US" sz="2200" dirty="0">
              <a:latin typeface="Futura Std Heavy" panose="020B0502020204020303"/>
            </a:endParaRPr>
          </a:p>
          <a:p>
            <a:r>
              <a:rPr lang="en-US" sz="2200" dirty="0">
                <a:latin typeface="Futura Std Heavy" panose="020B0502020204020303"/>
              </a:rPr>
              <a:t>Becomes more popular around NAW. Share our handle and help us grow!</a:t>
            </a:r>
          </a:p>
        </p:txBody>
      </p:sp>
      <p:pic>
        <p:nvPicPr>
          <p:cNvPr id="8" name="Picture 7" descr="A white bird in a blue circle&#10;&#10;Description automatically generated">
            <a:extLst>
              <a:ext uri="{FF2B5EF4-FFF2-40B4-BE49-F238E27FC236}">
                <a16:creationId xmlns:a16="http://schemas.microsoft.com/office/drawing/2014/main" id="{DDA86F14-C58C-7653-9150-35105C1EE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078" y="4981010"/>
            <a:ext cx="1666703" cy="1666703"/>
          </a:xfrm>
          <a:prstGeom prst="rect">
            <a:avLst/>
          </a:prstGeom>
        </p:spPr>
      </p:pic>
      <p:pic>
        <p:nvPicPr>
          <p:cNvPr id="10" name="Picture 9" descr="A qr code with a letter b&#10;&#10;Description automatically generated">
            <a:extLst>
              <a:ext uri="{FF2B5EF4-FFF2-40B4-BE49-F238E27FC236}">
                <a16:creationId xmlns:a16="http://schemas.microsoft.com/office/drawing/2014/main" id="{41E13556-28CB-9BF7-75C2-D8DA5DB5C2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248" y="4174589"/>
            <a:ext cx="2492218" cy="2492218"/>
          </a:xfrm>
          <a:prstGeom prst="rect">
            <a:avLst/>
          </a:prstGeom>
        </p:spPr>
      </p:pic>
      <p:pic>
        <p:nvPicPr>
          <p:cNvPr id="12" name="Picture 11" descr="A qr code with a letter b&#10;&#10;Description automatically generated">
            <a:extLst>
              <a:ext uri="{FF2B5EF4-FFF2-40B4-BE49-F238E27FC236}">
                <a16:creationId xmlns:a16="http://schemas.microsoft.com/office/drawing/2014/main" id="{0AABED70-6A1E-C2F0-1016-7A7C99804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716" y="4174589"/>
            <a:ext cx="2492219" cy="2492219"/>
          </a:xfrm>
          <a:prstGeom prst="rect">
            <a:avLst/>
          </a:prstGeom>
        </p:spPr>
      </p:pic>
    </p:spTree>
    <p:extLst>
      <p:ext uri="{BB962C8B-B14F-4D97-AF65-F5344CB8AC3E}">
        <p14:creationId xmlns:p14="http://schemas.microsoft.com/office/powerpoint/2010/main" val="11634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47837-EB80-CA83-83CF-04EFAD9D1C9B}"/>
              </a:ext>
            </a:extLst>
          </p:cNvPr>
          <p:cNvSpPr txBox="1"/>
          <p:nvPr/>
        </p:nvSpPr>
        <p:spPr>
          <a:xfrm>
            <a:off x="232756" y="590204"/>
            <a:ext cx="5735782" cy="523220"/>
          </a:xfrm>
          <a:prstGeom prst="rect">
            <a:avLst/>
          </a:prstGeom>
          <a:noFill/>
        </p:spPr>
        <p:txBody>
          <a:bodyPr wrap="square" rtlCol="0">
            <a:spAutoFit/>
          </a:bodyPr>
          <a:lstStyle/>
          <a:p>
            <a:r>
              <a:rPr lang="en-US" sz="2800" b="1" dirty="0">
                <a:solidFill>
                  <a:srgbClr val="002060"/>
                </a:solidFill>
                <a:latin typeface="Futura Std Heavy"/>
              </a:rPr>
              <a:t>SOCIAL MEDIA MESSAGING</a:t>
            </a:r>
          </a:p>
        </p:txBody>
      </p:sp>
      <p:sp>
        <p:nvSpPr>
          <p:cNvPr id="3" name="TextBox 2">
            <a:extLst>
              <a:ext uri="{FF2B5EF4-FFF2-40B4-BE49-F238E27FC236}">
                <a16:creationId xmlns:a16="http://schemas.microsoft.com/office/drawing/2014/main" id="{B7CA47BE-7CFE-4B7E-4B27-ACCC1CEDDDFF}"/>
              </a:ext>
            </a:extLst>
          </p:cNvPr>
          <p:cNvSpPr txBox="1"/>
          <p:nvPr/>
        </p:nvSpPr>
        <p:spPr>
          <a:xfrm>
            <a:off x="249382" y="1233790"/>
            <a:ext cx="8645236" cy="5170646"/>
          </a:xfrm>
          <a:prstGeom prst="rect">
            <a:avLst/>
          </a:prstGeom>
          <a:noFill/>
        </p:spPr>
        <p:txBody>
          <a:bodyPr wrap="square" rtlCol="0">
            <a:spAutoFit/>
          </a:bodyPr>
          <a:lstStyle/>
          <a:p>
            <a:r>
              <a:rPr lang="en-US" sz="2200" dirty="0">
                <a:latin typeface="Futura Std Heavy" panose="020B0502020204020303"/>
              </a:rPr>
              <a:t>Work hard to create &amp; maintain </a:t>
            </a:r>
            <a:r>
              <a:rPr lang="en-US" sz="2200" b="1" dirty="0">
                <a:latin typeface="Futura Std Heavy" panose="020B0502020204020303"/>
              </a:rPr>
              <a:t>consistent message</a:t>
            </a:r>
            <a:r>
              <a:rPr lang="en-US" sz="2200" dirty="0">
                <a:latin typeface="Futura Std Heavy" panose="020B0502020204020303"/>
              </a:rPr>
              <a:t>. </a:t>
            </a:r>
          </a:p>
          <a:p>
            <a:r>
              <a:rPr lang="en-US" sz="2200" dirty="0">
                <a:latin typeface="Futura Std Heavy" panose="020B0502020204020303"/>
              </a:rPr>
              <a:t>	Simple Message </a:t>
            </a:r>
            <a:r>
              <a:rPr lang="en-US" sz="2200" dirty="0">
                <a:solidFill>
                  <a:srgbClr val="002060"/>
                </a:solidFill>
                <a:latin typeface="Futura Std Heavy" panose="020B0502020204020303"/>
                <a:sym typeface="Wingdings" panose="05000000000000000000" pitchFamily="2" charset="2"/>
              </a:rPr>
              <a:t></a:t>
            </a:r>
            <a:r>
              <a:rPr lang="en-US" sz="2200" dirty="0">
                <a:latin typeface="Futura Std Heavy" panose="020B0502020204020303"/>
              </a:rPr>
              <a:t> </a:t>
            </a:r>
            <a:r>
              <a:rPr lang="en-US" sz="2200" b="1" dirty="0">
                <a:solidFill>
                  <a:srgbClr val="002060"/>
                </a:solidFill>
                <a:latin typeface="Futura Std Heavy" panose="020B0502020204020303"/>
              </a:rPr>
              <a:t>Apprenticeship works! </a:t>
            </a:r>
          </a:p>
          <a:p>
            <a:endParaRPr lang="en-US" sz="2200" dirty="0">
              <a:latin typeface="Futura Std Heavy" panose="020B0502020204020303"/>
            </a:endParaRPr>
          </a:p>
          <a:p>
            <a:r>
              <a:rPr lang="en-US" sz="2200" b="1" dirty="0">
                <a:latin typeface="Futura Std Heavy" panose="020B0502020204020303"/>
              </a:rPr>
              <a:t>Focus</a:t>
            </a:r>
            <a:r>
              <a:rPr lang="en-US" sz="2200" dirty="0">
                <a:latin typeface="Futura Std Heavy" panose="020B0502020204020303"/>
              </a:rPr>
              <a:t> on how apprenticeship has worked, does work, or could work for a plethora of people. </a:t>
            </a:r>
          </a:p>
          <a:p>
            <a:r>
              <a:rPr lang="en-US" sz="2200" dirty="0">
                <a:latin typeface="Futura Std Heavy" panose="020B0502020204020303"/>
              </a:rPr>
              <a:t>	Messaging strategy includes original posts, sharing other 	posts, and interacting with employers &amp; jobseekers on all 	platforms. </a:t>
            </a:r>
          </a:p>
          <a:p>
            <a:endParaRPr lang="en-US" sz="2200" dirty="0">
              <a:latin typeface="Futura Std Heavy" panose="020B0502020204020303"/>
            </a:endParaRPr>
          </a:p>
          <a:p>
            <a:r>
              <a:rPr lang="en-US" sz="2200" dirty="0">
                <a:latin typeface="Futura Std Heavy" panose="020B0502020204020303"/>
              </a:rPr>
              <a:t>Have </a:t>
            </a:r>
            <a:r>
              <a:rPr lang="en-US" sz="2200" b="1" dirty="0">
                <a:latin typeface="Futura Std Heavy" panose="020B0502020204020303"/>
              </a:rPr>
              <a:t>idea </a:t>
            </a:r>
            <a:r>
              <a:rPr lang="en-US" sz="2200" dirty="0">
                <a:latin typeface="Futura Std Heavy" panose="020B0502020204020303"/>
              </a:rPr>
              <a:t>for Apprenticeship Illinois social media accounts?</a:t>
            </a:r>
          </a:p>
          <a:p>
            <a:r>
              <a:rPr lang="en-US" sz="2200" dirty="0">
                <a:latin typeface="Futura Std Heavy" panose="020B0502020204020303"/>
              </a:rPr>
              <a:t>	Send it to </a:t>
            </a:r>
            <a:r>
              <a:rPr lang="en-US" sz="2200" dirty="0">
                <a:latin typeface="Futura Std Heavy" panose="020B0502020204020303"/>
                <a:hlinkClick r:id="rId2"/>
              </a:rPr>
              <a:t>twcrawf@ilstu.edu</a:t>
            </a:r>
            <a:r>
              <a:rPr lang="en-US" sz="2200" dirty="0">
                <a:latin typeface="Futura Std Heavy" panose="020B0502020204020303"/>
              </a:rPr>
              <a:t>. If it’s about apprenticeship, 	it fits 	the message.</a:t>
            </a:r>
          </a:p>
          <a:p>
            <a:endParaRPr lang="en-US" sz="2200" dirty="0">
              <a:latin typeface="Futura Std Heavy" panose="020B0502020204020303"/>
            </a:endParaRPr>
          </a:p>
          <a:p>
            <a:r>
              <a:rPr lang="en-US" sz="2200" dirty="0">
                <a:latin typeface="Futura Std Heavy" panose="020B0502020204020303"/>
              </a:rPr>
              <a:t>We are constantly seeking out content, specifically content that </a:t>
            </a:r>
            <a:r>
              <a:rPr lang="en-US" sz="2200" b="1" dirty="0">
                <a:latin typeface="Futura Std Heavy" panose="020B0502020204020303"/>
              </a:rPr>
              <a:t>highlights the value of apprenticeship</a:t>
            </a:r>
            <a:r>
              <a:rPr lang="en-US" sz="2200" dirty="0">
                <a:latin typeface="Futura Std Heavy" panose="020B0502020204020303"/>
              </a:rPr>
              <a:t>. </a:t>
            </a:r>
          </a:p>
        </p:txBody>
      </p:sp>
    </p:spTree>
    <p:extLst>
      <p:ext uri="{BB962C8B-B14F-4D97-AF65-F5344CB8AC3E}">
        <p14:creationId xmlns:p14="http://schemas.microsoft.com/office/powerpoint/2010/main" val="66233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B9A87B-BFA1-A8DD-0A30-6FF2C9EFADE2}"/>
              </a:ext>
            </a:extLst>
          </p:cNvPr>
          <p:cNvSpPr txBox="1"/>
          <p:nvPr/>
        </p:nvSpPr>
        <p:spPr>
          <a:xfrm>
            <a:off x="257695" y="507076"/>
            <a:ext cx="5586152" cy="523220"/>
          </a:xfrm>
          <a:prstGeom prst="rect">
            <a:avLst/>
          </a:prstGeom>
          <a:noFill/>
        </p:spPr>
        <p:txBody>
          <a:bodyPr wrap="square" rtlCol="0">
            <a:spAutoFit/>
          </a:bodyPr>
          <a:lstStyle/>
          <a:p>
            <a:r>
              <a:rPr lang="en-US" sz="2800" b="1" dirty="0">
                <a:solidFill>
                  <a:srgbClr val="002060"/>
                </a:solidFill>
                <a:latin typeface="Futura Std Heavy" panose="020B0502020204020303"/>
              </a:rPr>
              <a:t>SOCIAL MEDIA AND YOU</a:t>
            </a:r>
          </a:p>
        </p:txBody>
      </p:sp>
      <p:sp>
        <p:nvSpPr>
          <p:cNvPr id="3" name="TextBox 2">
            <a:extLst>
              <a:ext uri="{FF2B5EF4-FFF2-40B4-BE49-F238E27FC236}">
                <a16:creationId xmlns:a16="http://schemas.microsoft.com/office/drawing/2014/main" id="{04FA19AD-A101-A886-7B1D-12C394A637E2}"/>
              </a:ext>
            </a:extLst>
          </p:cNvPr>
          <p:cNvSpPr txBox="1"/>
          <p:nvPr/>
        </p:nvSpPr>
        <p:spPr>
          <a:xfrm>
            <a:off x="423950" y="1491984"/>
            <a:ext cx="8720050" cy="4201150"/>
          </a:xfrm>
          <a:prstGeom prst="rect">
            <a:avLst/>
          </a:prstGeom>
          <a:noFill/>
        </p:spPr>
        <p:txBody>
          <a:bodyPr wrap="square" rtlCol="0">
            <a:spAutoFit/>
          </a:bodyPr>
          <a:lstStyle/>
          <a:p>
            <a:pPr>
              <a:spcAft>
                <a:spcPts val="1800"/>
              </a:spcAft>
            </a:pPr>
            <a:r>
              <a:rPr lang="en-US" sz="2400" dirty="0">
                <a:latin typeface="Futura Std Heavy" panose="020B0502020204020303"/>
              </a:rPr>
              <a:t>How can </a:t>
            </a:r>
            <a:r>
              <a:rPr lang="en-US" sz="2400" b="1" dirty="0">
                <a:solidFill>
                  <a:srgbClr val="002060"/>
                </a:solidFill>
                <a:latin typeface="Futura Std Heavy" panose="020B0502020204020303"/>
              </a:rPr>
              <a:t>YOU</a:t>
            </a:r>
            <a:r>
              <a:rPr lang="en-US" sz="2400" dirty="0">
                <a:latin typeface="Futura Std Heavy" panose="020B0502020204020303"/>
              </a:rPr>
              <a:t> contribute to spreading the word about Apprenticeship? </a:t>
            </a:r>
          </a:p>
          <a:p>
            <a:pPr marL="457200" indent="-457200">
              <a:spcAft>
                <a:spcPts val="1800"/>
              </a:spcAft>
              <a:buFont typeface="+mj-lt"/>
              <a:buAutoNum type="arabicPeriod"/>
            </a:pPr>
            <a:r>
              <a:rPr lang="en-US" sz="2400" dirty="0">
                <a:latin typeface="Futura Std Heavy" panose="020B0502020204020303"/>
              </a:rPr>
              <a:t>Like/follow each social media account</a:t>
            </a:r>
          </a:p>
          <a:p>
            <a:pPr marL="457200" indent="-457200">
              <a:spcAft>
                <a:spcPts val="1800"/>
              </a:spcAft>
              <a:buFont typeface="+mj-lt"/>
              <a:buAutoNum type="arabicPeriod"/>
            </a:pPr>
            <a:r>
              <a:rPr lang="en-US" sz="2400" dirty="0">
                <a:latin typeface="Futura Std Heavy" panose="020B0502020204020303"/>
              </a:rPr>
              <a:t>Send anything apprenticeship-related to the social media team </a:t>
            </a:r>
          </a:p>
          <a:p>
            <a:pPr marL="457200" indent="-457200">
              <a:spcAft>
                <a:spcPts val="1800"/>
              </a:spcAft>
              <a:buFont typeface="+mj-lt"/>
              <a:buAutoNum type="arabicPeriod"/>
            </a:pPr>
            <a:r>
              <a:rPr lang="en-US" sz="2400" dirty="0">
                <a:latin typeface="Futura Std Heavy" panose="020B0502020204020303"/>
              </a:rPr>
              <a:t>Share the posts that come from our official accounts</a:t>
            </a:r>
          </a:p>
          <a:p>
            <a:pPr marL="457200" indent="-457200">
              <a:spcAft>
                <a:spcPts val="1800"/>
              </a:spcAft>
              <a:buFont typeface="+mj-lt"/>
              <a:buAutoNum type="arabicPeriod"/>
            </a:pPr>
            <a:r>
              <a:rPr lang="en-US" sz="2400" dirty="0">
                <a:latin typeface="Futura Std Heavy" panose="020B0502020204020303"/>
              </a:rPr>
              <a:t>Tag Apprenticeship Illinois in posts/comments</a:t>
            </a:r>
          </a:p>
          <a:p>
            <a:pPr marL="457200" indent="-457200">
              <a:spcAft>
                <a:spcPts val="1800"/>
              </a:spcAft>
              <a:buFont typeface="+mj-lt"/>
              <a:buAutoNum type="arabicPeriod"/>
            </a:pPr>
            <a:r>
              <a:rPr lang="en-US" sz="2400" dirty="0">
                <a:latin typeface="Futura Std Heavy" panose="020B0502020204020303"/>
              </a:rPr>
              <a:t>Use the official hashtag #ApprenticeshipIL</a:t>
            </a:r>
          </a:p>
        </p:txBody>
      </p:sp>
    </p:spTree>
    <p:extLst>
      <p:ext uri="{BB962C8B-B14F-4D97-AF65-F5344CB8AC3E}">
        <p14:creationId xmlns:p14="http://schemas.microsoft.com/office/powerpoint/2010/main" val="64401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C0FD8B-ADCA-C12E-6F16-DF754666A953}"/>
              </a:ext>
            </a:extLst>
          </p:cNvPr>
          <p:cNvSpPr txBox="1"/>
          <p:nvPr/>
        </p:nvSpPr>
        <p:spPr>
          <a:xfrm>
            <a:off x="133002" y="490040"/>
            <a:ext cx="6101544" cy="523220"/>
          </a:xfrm>
          <a:prstGeom prst="rect">
            <a:avLst/>
          </a:prstGeom>
          <a:noFill/>
        </p:spPr>
        <p:txBody>
          <a:bodyPr wrap="square" rtlCol="0">
            <a:spAutoFit/>
          </a:bodyPr>
          <a:lstStyle/>
          <a:p>
            <a:r>
              <a:rPr lang="en-US" sz="2800" b="1" dirty="0">
                <a:solidFill>
                  <a:srgbClr val="002060"/>
                </a:solidFill>
                <a:latin typeface="Futura Std Heavy"/>
              </a:rPr>
              <a:t>NATIONAL APPRENTICESHIP WEEK</a:t>
            </a:r>
          </a:p>
        </p:txBody>
      </p:sp>
      <p:sp>
        <p:nvSpPr>
          <p:cNvPr id="3" name="TextBox 2">
            <a:extLst>
              <a:ext uri="{FF2B5EF4-FFF2-40B4-BE49-F238E27FC236}">
                <a16:creationId xmlns:a16="http://schemas.microsoft.com/office/drawing/2014/main" id="{4B1D0389-5294-D118-5308-D24ADBCB2215}"/>
              </a:ext>
            </a:extLst>
          </p:cNvPr>
          <p:cNvSpPr txBox="1"/>
          <p:nvPr/>
        </p:nvSpPr>
        <p:spPr>
          <a:xfrm>
            <a:off x="257695" y="1105593"/>
            <a:ext cx="2915163" cy="1015663"/>
          </a:xfrm>
          <a:prstGeom prst="rect">
            <a:avLst/>
          </a:prstGeom>
          <a:noFill/>
        </p:spPr>
        <p:txBody>
          <a:bodyPr wrap="square" rtlCol="0">
            <a:spAutoFit/>
          </a:bodyPr>
          <a:lstStyle/>
          <a:p>
            <a:pPr marL="457200" indent="-457200">
              <a:buAutoNum type="arabicPeriod"/>
            </a:pPr>
            <a:r>
              <a:rPr lang="en-US" sz="2000" b="1" dirty="0">
                <a:latin typeface="Futura Std Heavy" panose="020B0502020204020303"/>
              </a:rPr>
              <a:t>Proclamations</a:t>
            </a:r>
          </a:p>
          <a:p>
            <a:pPr marL="457200" indent="-457200">
              <a:buAutoNum type="arabicPeriod"/>
            </a:pPr>
            <a:r>
              <a:rPr lang="en-US" sz="2000" b="1" dirty="0">
                <a:latin typeface="Futura Std Heavy" panose="020B0502020204020303"/>
              </a:rPr>
              <a:t>Events </a:t>
            </a:r>
          </a:p>
          <a:p>
            <a:pPr marL="457200" indent="-457200">
              <a:buAutoNum type="arabicPeriod"/>
            </a:pPr>
            <a:r>
              <a:rPr lang="en-US" sz="2000" b="1" dirty="0">
                <a:latin typeface="Futura Std Heavy" panose="020B0502020204020303"/>
              </a:rPr>
              <a:t>Webinar Series</a:t>
            </a:r>
          </a:p>
        </p:txBody>
      </p:sp>
      <p:sp>
        <p:nvSpPr>
          <p:cNvPr id="4" name="TextBox 3">
            <a:extLst>
              <a:ext uri="{FF2B5EF4-FFF2-40B4-BE49-F238E27FC236}">
                <a16:creationId xmlns:a16="http://schemas.microsoft.com/office/drawing/2014/main" id="{960DB134-AEFD-19B7-8218-2BA8090F56D7}"/>
              </a:ext>
            </a:extLst>
          </p:cNvPr>
          <p:cNvSpPr txBox="1"/>
          <p:nvPr/>
        </p:nvSpPr>
        <p:spPr>
          <a:xfrm>
            <a:off x="145771" y="2349329"/>
            <a:ext cx="3740728" cy="954107"/>
          </a:xfrm>
          <a:prstGeom prst="rect">
            <a:avLst/>
          </a:prstGeom>
          <a:noFill/>
        </p:spPr>
        <p:txBody>
          <a:bodyPr wrap="square" rtlCol="0">
            <a:spAutoFit/>
          </a:bodyPr>
          <a:lstStyle/>
          <a:p>
            <a:r>
              <a:rPr lang="en-US" sz="2000" b="1" dirty="0">
                <a:latin typeface="Futura Std Heavy" panose="020B0502020204020303"/>
              </a:rPr>
              <a:t>Proclamation templates </a:t>
            </a:r>
            <a:r>
              <a:rPr lang="en-US" sz="2000" dirty="0">
                <a:latin typeface="Futura Std Heavy" panose="020B0502020204020303"/>
              </a:rPr>
              <a:t>on the NAW 2023 website. </a:t>
            </a:r>
          </a:p>
          <a:p>
            <a:r>
              <a:rPr lang="en-US" sz="1400" b="1" i="1" dirty="0">
                <a:solidFill>
                  <a:srgbClr val="F58025"/>
                </a:solidFill>
                <a:latin typeface="Futura Std Heavy" panose="020B0502020204020303"/>
              </a:rPr>
              <a:t>See below. </a:t>
            </a:r>
            <a:endParaRPr lang="en-US" sz="2000" b="1" i="1" dirty="0">
              <a:solidFill>
                <a:srgbClr val="F58025"/>
              </a:solidFill>
              <a:latin typeface="Futura Std Heavy" panose="020B0502020204020303"/>
            </a:endParaRPr>
          </a:p>
        </p:txBody>
      </p:sp>
      <p:pic>
        <p:nvPicPr>
          <p:cNvPr id="6" name="Picture 5" descr="A screenshot of a computer&#10;&#10;Description automatically generated">
            <a:extLst>
              <a:ext uri="{FF2B5EF4-FFF2-40B4-BE49-F238E27FC236}">
                <a16:creationId xmlns:a16="http://schemas.microsoft.com/office/drawing/2014/main" id="{E6DA99FA-53E2-EBC8-8474-19583F196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0" y="3416218"/>
            <a:ext cx="5170815" cy="2443942"/>
          </a:xfrm>
          <a:prstGeom prst="rect">
            <a:avLst/>
          </a:prstGeom>
        </p:spPr>
      </p:pic>
      <p:sp>
        <p:nvSpPr>
          <p:cNvPr id="7" name="Oval 6">
            <a:extLst>
              <a:ext uri="{FF2B5EF4-FFF2-40B4-BE49-F238E27FC236}">
                <a16:creationId xmlns:a16="http://schemas.microsoft.com/office/drawing/2014/main" id="{DE75532E-0521-360D-A288-CA6A1DC2E146}"/>
              </a:ext>
            </a:extLst>
          </p:cNvPr>
          <p:cNvSpPr/>
          <p:nvPr/>
        </p:nvSpPr>
        <p:spPr>
          <a:xfrm>
            <a:off x="2596575" y="5091465"/>
            <a:ext cx="2402378" cy="6764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alendar with blue squares&#10;&#10;Description automatically generated">
            <a:extLst>
              <a:ext uri="{FF2B5EF4-FFF2-40B4-BE49-F238E27FC236}">
                <a16:creationId xmlns:a16="http://schemas.microsoft.com/office/drawing/2014/main" id="{B6D9BB0B-0470-3C62-70CC-D60296330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46" y="1184079"/>
            <a:ext cx="2425824" cy="2232139"/>
          </a:xfrm>
          <a:prstGeom prst="rect">
            <a:avLst/>
          </a:prstGeom>
        </p:spPr>
      </p:pic>
      <p:sp>
        <p:nvSpPr>
          <p:cNvPr id="10" name="TextBox 9">
            <a:extLst>
              <a:ext uri="{FF2B5EF4-FFF2-40B4-BE49-F238E27FC236}">
                <a16:creationId xmlns:a16="http://schemas.microsoft.com/office/drawing/2014/main" id="{300B2C52-543B-A552-E698-6E992832F9C2}"/>
              </a:ext>
            </a:extLst>
          </p:cNvPr>
          <p:cNvSpPr txBox="1"/>
          <p:nvPr/>
        </p:nvSpPr>
        <p:spPr>
          <a:xfrm>
            <a:off x="4065756" y="1644293"/>
            <a:ext cx="2568632" cy="1323439"/>
          </a:xfrm>
          <a:prstGeom prst="rect">
            <a:avLst/>
          </a:prstGeom>
          <a:noFill/>
        </p:spPr>
        <p:txBody>
          <a:bodyPr wrap="square" rtlCol="0">
            <a:spAutoFit/>
          </a:bodyPr>
          <a:lstStyle/>
          <a:p>
            <a:r>
              <a:rPr lang="en-US" sz="2000" b="1" dirty="0">
                <a:latin typeface="Futura Std Heavy" panose="020B0502020204020303"/>
              </a:rPr>
              <a:t>Add events </a:t>
            </a:r>
            <a:r>
              <a:rPr lang="en-US" sz="2000" dirty="0">
                <a:latin typeface="Futura Std Heavy" panose="020B0502020204020303"/>
              </a:rPr>
              <a:t>to the Apprenticeship Illinois event calendar!          </a:t>
            </a:r>
            <a:r>
              <a:rPr lang="en-US" sz="2000" b="1" dirty="0">
                <a:solidFill>
                  <a:srgbClr val="F58025"/>
                </a:solidFill>
                <a:latin typeface="Futura Std Heavy" panose="020B0502020204020303"/>
                <a:sym typeface="Wingdings" panose="05000000000000000000" pitchFamily="2" charset="2"/>
              </a:rPr>
              <a:t> </a:t>
            </a:r>
            <a:endParaRPr lang="en-US" sz="2000" dirty="0">
              <a:latin typeface="Futura Std Heavy" panose="020B0502020204020303"/>
            </a:endParaRPr>
          </a:p>
        </p:txBody>
      </p:sp>
      <p:sp>
        <p:nvSpPr>
          <p:cNvPr id="11" name="TextBox 10">
            <a:extLst>
              <a:ext uri="{FF2B5EF4-FFF2-40B4-BE49-F238E27FC236}">
                <a16:creationId xmlns:a16="http://schemas.microsoft.com/office/drawing/2014/main" id="{5376C53F-915A-3C66-D36B-0E6FA6A071A7}"/>
              </a:ext>
            </a:extLst>
          </p:cNvPr>
          <p:cNvSpPr txBox="1"/>
          <p:nvPr/>
        </p:nvSpPr>
        <p:spPr>
          <a:xfrm>
            <a:off x="1607930" y="6051624"/>
            <a:ext cx="5928139" cy="769441"/>
          </a:xfrm>
          <a:prstGeom prst="rect">
            <a:avLst/>
          </a:prstGeom>
          <a:noFill/>
        </p:spPr>
        <p:txBody>
          <a:bodyPr wrap="square" rtlCol="0">
            <a:spAutoFit/>
          </a:bodyPr>
          <a:lstStyle/>
          <a:p>
            <a:r>
              <a:rPr lang="en-US" sz="2000" dirty="0">
                <a:latin typeface="Futura Std Heavy" panose="020B0502020204020303"/>
              </a:rPr>
              <a:t>Tune in for the </a:t>
            </a:r>
            <a:r>
              <a:rPr lang="en-US" sz="2000" b="1" dirty="0">
                <a:latin typeface="Futura Std Heavy" panose="020B0502020204020303"/>
              </a:rPr>
              <a:t>daily webinar </a:t>
            </a:r>
            <a:r>
              <a:rPr lang="en-US" sz="2000" dirty="0">
                <a:latin typeface="Futura Std Heavy" panose="020B0502020204020303"/>
              </a:rPr>
              <a:t>series during National Apprenticeship Week.          </a:t>
            </a:r>
            <a:r>
              <a:rPr lang="en-US" sz="2400" b="1" dirty="0">
                <a:solidFill>
                  <a:srgbClr val="F58025"/>
                </a:solidFill>
                <a:latin typeface="Futura Std Heavy" panose="020B0502020204020303"/>
                <a:sym typeface="Wingdings" panose="05000000000000000000" pitchFamily="2" charset="2"/>
              </a:rPr>
              <a:t> </a:t>
            </a:r>
            <a:endParaRPr lang="en-US" sz="2000" b="1" dirty="0">
              <a:solidFill>
                <a:srgbClr val="F58025"/>
              </a:solidFill>
              <a:latin typeface="Futura Std Heavy" panose="020B0502020204020303"/>
            </a:endParaRPr>
          </a:p>
        </p:txBody>
      </p:sp>
      <p:pic>
        <p:nvPicPr>
          <p:cNvPr id="13" name="Picture 12" descr="A screenshot of a webinar&#10;&#10;Description automatically generated">
            <a:extLst>
              <a:ext uri="{FF2B5EF4-FFF2-40B4-BE49-F238E27FC236}">
                <a16:creationId xmlns:a16="http://schemas.microsoft.com/office/drawing/2014/main" id="{DCE6E402-5F5B-1DF8-A4AC-25417AEFAB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507" y="3839864"/>
            <a:ext cx="2297853" cy="2981201"/>
          </a:xfrm>
          <a:prstGeom prst="rect">
            <a:avLst/>
          </a:prstGeom>
        </p:spPr>
      </p:pic>
    </p:spTree>
    <p:extLst>
      <p:ext uri="{BB962C8B-B14F-4D97-AF65-F5344CB8AC3E}">
        <p14:creationId xmlns:p14="http://schemas.microsoft.com/office/powerpoint/2010/main" val="294685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C31E0-0667-1BFB-9C60-DCB80D792A5D}"/>
              </a:ext>
            </a:extLst>
          </p:cNvPr>
          <p:cNvSpPr txBox="1"/>
          <p:nvPr/>
        </p:nvSpPr>
        <p:spPr>
          <a:xfrm>
            <a:off x="265406" y="690615"/>
            <a:ext cx="5943600" cy="954107"/>
          </a:xfrm>
          <a:prstGeom prst="rect">
            <a:avLst/>
          </a:prstGeom>
          <a:noFill/>
        </p:spPr>
        <p:txBody>
          <a:bodyPr wrap="square" rtlCol="0">
            <a:spAutoFit/>
          </a:bodyPr>
          <a:lstStyle/>
          <a:p>
            <a:r>
              <a:rPr lang="en-US" sz="2800" b="1" dirty="0">
                <a:solidFill>
                  <a:srgbClr val="002060"/>
                </a:solidFill>
                <a:latin typeface="Futura Std Heavy" panose="020B0502020204020303"/>
              </a:rPr>
              <a:t>CONTINUOUS IMPROVEMENT OF APPRENTICESHIP ILLINOIS</a:t>
            </a:r>
          </a:p>
        </p:txBody>
      </p:sp>
      <p:sp>
        <p:nvSpPr>
          <p:cNvPr id="3" name="TextBox 2">
            <a:extLst>
              <a:ext uri="{FF2B5EF4-FFF2-40B4-BE49-F238E27FC236}">
                <a16:creationId xmlns:a16="http://schemas.microsoft.com/office/drawing/2014/main" id="{85B56EB6-FFF1-C16E-0CA6-2DFCF218BDE9}"/>
              </a:ext>
            </a:extLst>
          </p:cNvPr>
          <p:cNvSpPr txBox="1"/>
          <p:nvPr/>
        </p:nvSpPr>
        <p:spPr>
          <a:xfrm>
            <a:off x="364558" y="1876129"/>
            <a:ext cx="8680290" cy="5262979"/>
          </a:xfrm>
          <a:prstGeom prst="rect">
            <a:avLst/>
          </a:prstGeom>
          <a:noFill/>
        </p:spPr>
        <p:txBody>
          <a:bodyPr wrap="square" rtlCol="0">
            <a:spAutoFit/>
          </a:bodyPr>
          <a:lstStyle/>
          <a:p>
            <a:r>
              <a:rPr lang="en-US" sz="2400" b="1" dirty="0">
                <a:latin typeface="Futura Std Heavy" panose="020B0502020204020303"/>
              </a:rPr>
              <a:t>Updating website </a:t>
            </a:r>
          </a:p>
          <a:p>
            <a:pPr marL="800100" lvl="1" indent="-457200">
              <a:buFont typeface="Arial" panose="020B0604020202020204" pitchFamily="34" charset="0"/>
              <a:buChar char="•"/>
            </a:pPr>
            <a:r>
              <a:rPr lang="en-US" sz="2400" dirty="0">
                <a:latin typeface="Futura Std Heavy" panose="020B0502020204020303"/>
              </a:rPr>
              <a:t>Cleaner and more user friendly </a:t>
            </a:r>
          </a:p>
          <a:p>
            <a:pPr marL="800100" lvl="1" indent="-457200">
              <a:buFont typeface="Arial" panose="020B0604020202020204" pitchFamily="34" charset="0"/>
              <a:buChar char="•"/>
            </a:pPr>
            <a:r>
              <a:rPr lang="en-US" sz="2400" dirty="0">
                <a:latin typeface="Futura Std Heavy" panose="020B0502020204020303"/>
              </a:rPr>
              <a:t>Adding Apprenticeship Specialist POC</a:t>
            </a:r>
          </a:p>
          <a:p>
            <a:pPr marL="800100" lvl="1" indent="-457200">
              <a:buFont typeface="Arial" panose="020B0604020202020204" pitchFamily="34" charset="0"/>
              <a:buChar char="•"/>
            </a:pPr>
            <a:r>
              <a:rPr lang="en-US" sz="2400" dirty="0">
                <a:latin typeface="Futura Std Heavy" panose="020B0502020204020303"/>
              </a:rPr>
              <a:t>Updating resources and toolkits</a:t>
            </a:r>
          </a:p>
          <a:p>
            <a:pPr marL="800100" lvl="1" indent="-457200">
              <a:buFont typeface="Arial" panose="020B0604020202020204" pitchFamily="34" charset="0"/>
              <a:buChar char="•"/>
            </a:pPr>
            <a:r>
              <a:rPr lang="en-US" sz="2400" dirty="0">
                <a:solidFill>
                  <a:srgbClr val="002060"/>
                </a:solidFill>
                <a:latin typeface="Futura Std Heavy" panose="020B0502020204020303"/>
              </a:rPr>
              <a:t>Let us know what you need</a:t>
            </a:r>
          </a:p>
          <a:p>
            <a:pPr marL="800100" lvl="1" indent="-457200">
              <a:buFont typeface="Arial" panose="020B0604020202020204" pitchFamily="34" charset="0"/>
              <a:buChar char="•"/>
            </a:pPr>
            <a:endParaRPr lang="en-US" sz="2400" dirty="0">
              <a:latin typeface="Futura Std Heavy" panose="020B0502020204020303"/>
            </a:endParaRPr>
          </a:p>
          <a:p>
            <a:pPr marL="0" lvl="1"/>
            <a:r>
              <a:rPr lang="en-US" sz="2400" b="1" dirty="0">
                <a:latin typeface="Futura Std Heavy" panose="020B0502020204020303"/>
              </a:rPr>
              <a:t>Social Media </a:t>
            </a:r>
          </a:p>
          <a:p>
            <a:pPr lvl="2" indent="-342900">
              <a:buFont typeface="Arial" panose="020B0604020202020204" pitchFamily="34" charset="0"/>
              <a:buChar char="•"/>
            </a:pPr>
            <a:r>
              <a:rPr lang="en-US" sz="2400" dirty="0">
                <a:latin typeface="Futura Std Heavy" panose="020B0502020204020303"/>
              </a:rPr>
              <a:t>Pilot campaign September – October</a:t>
            </a:r>
          </a:p>
          <a:p>
            <a:pPr lvl="2" indent="-342900">
              <a:buFont typeface="Arial" panose="020B0604020202020204" pitchFamily="34" charset="0"/>
              <a:buChar char="•"/>
            </a:pPr>
            <a:r>
              <a:rPr lang="en-US" sz="2400" dirty="0">
                <a:latin typeface="Futura Std Heavy" panose="020B0502020204020303"/>
              </a:rPr>
              <a:t>Targeting employers, driving to website</a:t>
            </a:r>
          </a:p>
          <a:p>
            <a:pPr lvl="2" indent="-342900">
              <a:buFont typeface="Arial" panose="020B0604020202020204" pitchFamily="34" charset="0"/>
              <a:buChar char="•"/>
            </a:pPr>
            <a:endParaRPr lang="en-US" sz="2400" dirty="0">
              <a:latin typeface="Futura Std Heavy" panose="020B0502020204020303"/>
            </a:endParaRPr>
          </a:p>
          <a:p>
            <a:pPr marL="0" lvl="1"/>
            <a:r>
              <a:rPr lang="en-US" sz="2400" b="1" dirty="0">
                <a:latin typeface="Futura Std Heavy" panose="020B0502020204020303"/>
              </a:rPr>
              <a:t>Employer Inquiries</a:t>
            </a:r>
          </a:p>
          <a:p>
            <a:pPr lvl="2" indent="-342900">
              <a:buFont typeface="Arial" panose="020B0604020202020204" pitchFamily="34" charset="0"/>
              <a:buChar char="•"/>
            </a:pPr>
            <a:r>
              <a:rPr lang="en-US" sz="2400" dirty="0">
                <a:latin typeface="Futura Std Heavy" panose="020B0502020204020303"/>
              </a:rPr>
              <a:t>Candace Dickerson manages and/or refers to appropriate regional POC </a:t>
            </a:r>
          </a:p>
          <a:p>
            <a:pPr marL="800100" lvl="1" indent="-457200">
              <a:buFont typeface="Arial" panose="020B0604020202020204" pitchFamily="34" charset="0"/>
              <a:buChar char="•"/>
            </a:pPr>
            <a:endParaRPr lang="en-US" sz="2400" dirty="0">
              <a:latin typeface="Futura Std Heavy" panose="020B0502020204020303"/>
            </a:endParaRPr>
          </a:p>
        </p:txBody>
      </p:sp>
    </p:spTree>
    <p:extLst>
      <p:ext uri="{BB962C8B-B14F-4D97-AF65-F5344CB8AC3E}">
        <p14:creationId xmlns:p14="http://schemas.microsoft.com/office/powerpoint/2010/main" val="59845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ED22E7-322C-4E1C-8B6F-D7BD44EA8BC6}"/>
              </a:ext>
            </a:extLst>
          </p:cNvPr>
          <p:cNvSpPr>
            <a:spLocks noGrp="1"/>
          </p:cNvSpPr>
          <p:nvPr>
            <p:ph type="sldNum" sz="quarter" idx="12"/>
          </p:nvPr>
        </p:nvSpPr>
        <p:spPr/>
        <p:txBody>
          <a:bodyPr/>
          <a:lstStyle/>
          <a:p>
            <a:pPr defTabSz="514350"/>
            <a:fld id="{62E03C93-A8B5-5E4D-ADDE-FACFC10B3CD1}" type="slidenum">
              <a:rPr lang="en-US">
                <a:solidFill>
                  <a:prstClr val="white">
                    <a:lumMod val="50000"/>
                  </a:prstClr>
                </a:solidFill>
                <a:latin typeface="Calibri" panose="020F0502020204030204"/>
              </a:rPr>
              <a:pPr defTabSz="514350"/>
              <a:t>26</a:t>
            </a:fld>
            <a:endParaRPr lang="en-US" dirty="0">
              <a:solidFill>
                <a:prstClr val="white">
                  <a:lumMod val="50000"/>
                </a:prstClr>
              </a:solidFill>
              <a:latin typeface="Calibri" panose="020F0502020204030204"/>
            </a:endParaRPr>
          </a:p>
        </p:txBody>
      </p:sp>
      <p:grpSp>
        <p:nvGrpSpPr>
          <p:cNvPr id="6" name="Group 5">
            <a:extLst>
              <a:ext uri="{FF2B5EF4-FFF2-40B4-BE49-F238E27FC236}">
                <a16:creationId xmlns:a16="http://schemas.microsoft.com/office/drawing/2014/main" id="{915C94F7-EB15-4D12-A481-826F71740C61}"/>
              </a:ext>
            </a:extLst>
          </p:cNvPr>
          <p:cNvGrpSpPr/>
          <p:nvPr/>
        </p:nvGrpSpPr>
        <p:grpSpPr>
          <a:xfrm>
            <a:off x="5114439" y="5069514"/>
            <a:ext cx="2713121" cy="555000"/>
            <a:chOff x="4105944" y="5235153"/>
            <a:chExt cx="4685130" cy="1121198"/>
          </a:xfrm>
        </p:grpSpPr>
        <p:pic>
          <p:nvPicPr>
            <p:cNvPr id="7" name="Picture 6">
              <a:extLst>
                <a:ext uri="{FF2B5EF4-FFF2-40B4-BE49-F238E27FC236}">
                  <a16:creationId xmlns:a16="http://schemas.microsoft.com/office/drawing/2014/main" id="{6C6A1DC8-A81C-45BD-B6B8-27582A8F0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5944" y="5235153"/>
              <a:ext cx="2036299" cy="1121198"/>
            </a:xfrm>
            <a:prstGeom prst="rect">
              <a:avLst/>
            </a:prstGeom>
          </p:spPr>
        </p:pic>
        <p:pic>
          <p:nvPicPr>
            <p:cNvPr id="8" name="Picture 2">
              <a:extLst>
                <a:ext uri="{FF2B5EF4-FFF2-40B4-BE49-F238E27FC236}">
                  <a16:creationId xmlns:a16="http://schemas.microsoft.com/office/drawing/2014/main" id="{86BCFDB4-CD53-458C-8E1B-EDB30BBA6A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336" y="5656263"/>
              <a:ext cx="24717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6521330C-C620-25AA-1BF3-192BD59CC63B}"/>
              </a:ext>
            </a:extLst>
          </p:cNvPr>
          <p:cNvPicPr>
            <a:picLocks noChangeAspect="1"/>
          </p:cNvPicPr>
          <p:nvPr/>
        </p:nvPicPr>
        <p:blipFill>
          <a:blip r:embed="rId5"/>
          <a:stretch>
            <a:fillRect/>
          </a:stretch>
        </p:blipFill>
        <p:spPr>
          <a:xfrm>
            <a:off x="2383346" y="1971929"/>
            <a:ext cx="4377307" cy="2914141"/>
          </a:xfrm>
          <a:prstGeom prst="rect">
            <a:avLst/>
          </a:prstGeom>
        </p:spPr>
      </p:pic>
    </p:spTree>
    <p:extLst>
      <p:ext uri="{BB962C8B-B14F-4D97-AF65-F5344CB8AC3E}">
        <p14:creationId xmlns:p14="http://schemas.microsoft.com/office/powerpoint/2010/main" val="395177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1181019"/>
            <a:ext cx="7955280" cy="861774"/>
          </a:xfrm>
          <a:prstGeom prst="rect">
            <a:avLst/>
          </a:prstGeom>
          <a:noFill/>
        </p:spPr>
        <p:txBody>
          <a:bodyPr wrap="square" lIns="0" tIns="0" rIns="0" bIns="0" rtlCol="0">
            <a:spAutoFit/>
          </a:bodyPr>
          <a:lstStyle/>
          <a:p>
            <a:pPr algn="ctr"/>
            <a:r>
              <a:rPr lang="en-US" sz="2800" b="1" cap="all" spc="50" dirty="0">
                <a:solidFill>
                  <a:schemeClr val="tx2"/>
                </a:solidFill>
                <a:latin typeface="Futura Std Heavy" panose="020B0502020204020303" pitchFamily="34" charset="77"/>
                <a:ea typeface="Segoe UI Symbol" panose="020B0502040204020203" pitchFamily="34" charset="0"/>
              </a:rPr>
              <a:t>Covered in this session</a:t>
            </a:r>
          </a:p>
          <a:p>
            <a:endParaRPr lang="en-US" sz="2800" b="1" cap="all" spc="50" dirty="0">
              <a:solidFill>
                <a:schemeClr val="tx2"/>
              </a:solidFill>
              <a:latin typeface="Futura Std Heavy" panose="020B0502020204020303" pitchFamily="34" charset="77"/>
              <a:ea typeface="Segoe UI Symbol" panose="020B0502040204020203" pitchFamily="34" charset="0"/>
            </a:endParaRPr>
          </a:p>
        </p:txBody>
      </p:sp>
      <p:grpSp>
        <p:nvGrpSpPr>
          <p:cNvPr id="3" name="Group 2">
            <a:extLst>
              <a:ext uri="{FF2B5EF4-FFF2-40B4-BE49-F238E27FC236}">
                <a16:creationId xmlns:a16="http://schemas.microsoft.com/office/drawing/2014/main" id="{ED76CA17-5A3F-553E-531A-8D3F10F715BA}"/>
              </a:ext>
            </a:extLst>
          </p:cNvPr>
          <p:cNvGrpSpPr/>
          <p:nvPr/>
        </p:nvGrpSpPr>
        <p:grpSpPr>
          <a:xfrm>
            <a:off x="746551" y="2347793"/>
            <a:ext cx="6665468" cy="1565337"/>
            <a:chOff x="5157186" y="2254417"/>
            <a:chExt cx="3389914" cy="1056741"/>
          </a:xfrm>
        </p:grpSpPr>
        <p:sp>
          <p:nvSpPr>
            <p:cNvPr id="4" name="TextBox 3">
              <a:extLst>
                <a:ext uri="{FF2B5EF4-FFF2-40B4-BE49-F238E27FC236}">
                  <a16:creationId xmlns:a16="http://schemas.microsoft.com/office/drawing/2014/main" id="{80C3428F-78FE-059D-E131-97B50A929C30}"/>
                </a:ext>
              </a:extLst>
            </p:cNvPr>
            <p:cNvSpPr txBox="1"/>
            <p:nvPr/>
          </p:nvSpPr>
          <p:spPr>
            <a:xfrm>
              <a:off x="5419728" y="2254417"/>
              <a:ext cx="3127372" cy="249332"/>
            </a:xfrm>
            <a:prstGeom prst="rect">
              <a:avLst/>
            </a:prstGeom>
            <a:noFill/>
          </p:spPr>
          <p:txBody>
            <a:bodyPr wrap="square" lIns="0" tIns="0" rIns="0" bIns="0" rtlCol="0">
              <a:spAutoFit/>
            </a:bodyPr>
            <a:lstStyle/>
            <a:p>
              <a:pPr>
                <a:lnSpc>
                  <a:spcPct val="100000"/>
                </a:lnSpc>
                <a:spcAft>
                  <a:spcPts val="600"/>
                </a:spcAft>
              </a:pPr>
              <a:r>
                <a:rPr lang="en-US" sz="2400" b="1" spc="20" dirty="0">
                  <a:solidFill>
                    <a:srgbClr val="4D4D4D"/>
                  </a:solidFill>
                </a:rPr>
                <a:t>Background on Marketing Apprenticeship </a:t>
              </a:r>
            </a:p>
          </p:txBody>
        </p:sp>
        <p:sp>
          <p:nvSpPr>
            <p:cNvPr id="5" name="TextBox 4">
              <a:extLst>
                <a:ext uri="{FF2B5EF4-FFF2-40B4-BE49-F238E27FC236}">
                  <a16:creationId xmlns:a16="http://schemas.microsoft.com/office/drawing/2014/main" id="{3BBA67D4-2F17-D43F-6110-828C2183296E}"/>
                </a:ext>
              </a:extLst>
            </p:cNvPr>
            <p:cNvSpPr txBox="1"/>
            <p:nvPr/>
          </p:nvSpPr>
          <p:spPr>
            <a:xfrm>
              <a:off x="5419728" y="2671715"/>
              <a:ext cx="3127372" cy="249332"/>
            </a:xfrm>
            <a:prstGeom prst="rect">
              <a:avLst/>
            </a:prstGeom>
            <a:noFill/>
          </p:spPr>
          <p:txBody>
            <a:bodyPr wrap="square" lIns="0" tIns="0" rIns="0" bIns="0" rtlCol="0">
              <a:spAutoFit/>
            </a:bodyPr>
            <a:lstStyle/>
            <a:p>
              <a:r>
                <a:rPr lang="en-US" sz="2400" b="1" spc="20" dirty="0">
                  <a:solidFill>
                    <a:srgbClr val="4D4D4D"/>
                  </a:solidFill>
                </a:rPr>
                <a:t>Rebranding Tagline and Logo</a:t>
              </a:r>
            </a:p>
          </p:txBody>
        </p:sp>
        <p:sp>
          <p:nvSpPr>
            <p:cNvPr id="7" name="TextBox 6">
              <a:extLst>
                <a:ext uri="{FF2B5EF4-FFF2-40B4-BE49-F238E27FC236}">
                  <a16:creationId xmlns:a16="http://schemas.microsoft.com/office/drawing/2014/main" id="{6A63F445-2B5F-F668-C452-796CA44C0C16}"/>
                </a:ext>
              </a:extLst>
            </p:cNvPr>
            <p:cNvSpPr txBox="1"/>
            <p:nvPr/>
          </p:nvSpPr>
          <p:spPr>
            <a:xfrm>
              <a:off x="5419728" y="3061826"/>
              <a:ext cx="3127372" cy="249332"/>
            </a:xfrm>
            <a:prstGeom prst="rect">
              <a:avLst/>
            </a:prstGeom>
            <a:noFill/>
          </p:spPr>
          <p:txBody>
            <a:bodyPr wrap="square" lIns="0" tIns="0" rIns="0" bIns="0" rtlCol="0">
              <a:spAutoFit/>
            </a:bodyPr>
            <a:lstStyle/>
            <a:p>
              <a:r>
                <a:rPr lang="en-US" sz="2400" b="1" spc="20" dirty="0">
                  <a:solidFill>
                    <a:srgbClr val="4D4D4D"/>
                  </a:solidFill>
                </a:rPr>
                <a:t>ApprenticeshipIllinois.com</a:t>
              </a:r>
            </a:p>
          </p:txBody>
        </p:sp>
        <p:grpSp>
          <p:nvGrpSpPr>
            <p:cNvPr id="8" name="Group 7">
              <a:extLst>
                <a:ext uri="{FF2B5EF4-FFF2-40B4-BE49-F238E27FC236}">
                  <a16:creationId xmlns:a16="http://schemas.microsoft.com/office/drawing/2014/main" id="{9DD83C9E-AA0B-4B7F-B45E-78A759747C8F}"/>
                </a:ext>
              </a:extLst>
            </p:cNvPr>
            <p:cNvGrpSpPr/>
            <p:nvPr/>
          </p:nvGrpSpPr>
          <p:grpSpPr>
            <a:xfrm>
              <a:off x="5157186" y="2348077"/>
              <a:ext cx="85378" cy="496503"/>
              <a:chOff x="5157186" y="2348077"/>
              <a:chExt cx="85378" cy="496503"/>
            </a:xfrm>
            <a:solidFill>
              <a:schemeClr val="accent2"/>
            </a:solidFill>
          </p:grpSpPr>
          <p:sp>
            <p:nvSpPr>
              <p:cNvPr id="12" name="Oval 11">
                <a:extLst>
                  <a:ext uri="{FF2B5EF4-FFF2-40B4-BE49-F238E27FC236}">
                    <a16:creationId xmlns:a16="http://schemas.microsoft.com/office/drawing/2014/main" id="{4B5D3A10-4E5A-55DB-925F-4635C3DBCF0C}"/>
                  </a:ext>
                </a:extLst>
              </p:cNvPr>
              <p:cNvSpPr/>
              <p:nvPr/>
            </p:nvSpPr>
            <p:spPr>
              <a:xfrm>
                <a:off x="5157186" y="2348077"/>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sp>
            <p:nvSpPr>
              <p:cNvPr id="13" name="Oval 12">
                <a:extLst>
                  <a:ext uri="{FF2B5EF4-FFF2-40B4-BE49-F238E27FC236}">
                    <a16:creationId xmlns:a16="http://schemas.microsoft.com/office/drawing/2014/main" id="{41B03A5A-6D61-6A0B-5270-69D78056032C}"/>
                  </a:ext>
                </a:extLst>
              </p:cNvPr>
              <p:cNvSpPr/>
              <p:nvPr/>
            </p:nvSpPr>
            <p:spPr>
              <a:xfrm>
                <a:off x="5157186" y="2759202"/>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grpSp>
        <p:sp>
          <p:nvSpPr>
            <p:cNvPr id="9" name="Oval 8">
              <a:extLst>
                <a:ext uri="{FF2B5EF4-FFF2-40B4-BE49-F238E27FC236}">
                  <a16:creationId xmlns:a16="http://schemas.microsoft.com/office/drawing/2014/main" id="{FEBD4016-03AF-5F67-8ADB-23C7FC654845}"/>
                </a:ext>
              </a:extLst>
            </p:cNvPr>
            <p:cNvSpPr/>
            <p:nvPr/>
          </p:nvSpPr>
          <p:spPr>
            <a:xfrm>
              <a:off x="5157186" y="3143140"/>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cxnSp>
          <p:nvCxnSpPr>
            <p:cNvPr id="10" name="Straight Connector 9">
              <a:extLst>
                <a:ext uri="{FF2B5EF4-FFF2-40B4-BE49-F238E27FC236}">
                  <a16:creationId xmlns:a16="http://schemas.microsoft.com/office/drawing/2014/main" id="{F98A34A6-9C9B-5E5F-B35B-93EF69A9F1CA}"/>
                </a:ext>
              </a:extLst>
            </p:cNvPr>
            <p:cNvCxnSpPr/>
            <p:nvPr/>
          </p:nvCxnSpPr>
          <p:spPr>
            <a:xfrm>
              <a:off x="5199875" y="2478942"/>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C3AC94-95A8-3922-BF40-AEEBBCE9BE62}"/>
                </a:ext>
              </a:extLst>
            </p:cNvPr>
            <p:cNvCxnSpPr/>
            <p:nvPr/>
          </p:nvCxnSpPr>
          <p:spPr>
            <a:xfrm>
              <a:off x="5199875" y="2876473"/>
              <a:ext cx="0" cy="22860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D62601E1-5C59-ADF4-417C-441D8CBEC0C5}"/>
              </a:ext>
            </a:extLst>
          </p:cNvPr>
          <p:cNvSpPr txBox="1"/>
          <p:nvPr/>
        </p:nvSpPr>
        <p:spPr>
          <a:xfrm>
            <a:off x="1262778" y="4114288"/>
            <a:ext cx="6149241" cy="369332"/>
          </a:xfrm>
          <a:prstGeom prst="rect">
            <a:avLst/>
          </a:prstGeom>
          <a:noFill/>
        </p:spPr>
        <p:txBody>
          <a:bodyPr wrap="square" lIns="0" tIns="0" rIns="0" bIns="0" rtlCol="0">
            <a:spAutoFit/>
          </a:bodyPr>
          <a:lstStyle/>
          <a:p>
            <a:r>
              <a:rPr lang="en-US" sz="2400" b="1" spc="20" dirty="0">
                <a:solidFill>
                  <a:srgbClr val="4D4D4D"/>
                </a:solidFill>
              </a:rPr>
              <a:t>Social Media</a:t>
            </a:r>
          </a:p>
        </p:txBody>
      </p:sp>
      <p:sp>
        <p:nvSpPr>
          <p:cNvPr id="16" name="Oval 15">
            <a:extLst>
              <a:ext uri="{FF2B5EF4-FFF2-40B4-BE49-F238E27FC236}">
                <a16:creationId xmlns:a16="http://schemas.microsoft.com/office/drawing/2014/main" id="{77DB655D-4B8B-C84A-DC53-9DFEA5028BB6}"/>
              </a:ext>
            </a:extLst>
          </p:cNvPr>
          <p:cNvSpPr/>
          <p:nvPr/>
        </p:nvSpPr>
        <p:spPr>
          <a:xfrm>
            <a:off x="746551" y="4262171"/>
            <a:ext cx="167876" cy="1264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cxnSp>
        <p:nvCxnSpPr>
          <p:cNvPr id="17" name="Straight Connector 16">
            <a:extLst>
              <a:ext uri="{FF2B5EF4-FFF2-40B4-BE49-F238E27FC236}">
                <a16:creationId xmlns:a16="http://schemas.microsoft.com/office/drawing/2014/main" id="{ECFBDB82-4AF5-40CC-0BF5-0FA03C7CAAC7}"/>
              </a:ext>
            </a:extLst>
          </p:cNvPr>
          <p:cNvCxnSpPr/>
          <p:nvPr/>
        </p:nvCxnSpPr>
        <p:spPr>
          <a:xfrm>
            <a:off x="827858" y="3854563"/>
            <a:ext cx="0" cy="338622"/>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AD6D9E4-EF52-6804-A26F-61915E29344F}"/>
              </a:ext>
            </a:extLst>
          </p:cNvPr>
          <p:cNvSpPr txBox="1"/>
          <p:nvPr/>
        </p:nvSpPr>
        <p:spPr>
          <a:xfrm>
            <a:off x="1255685" y="4713253"/>
            <a:ext cx="6149241" cy="369332"/>
          </a:xfrm>
          <a:prstGeom prst="rect">
            <a:avLst/>
          </a:prstGeom>
          <a:noFill/>
        </p:spPr>
        <p:txBody>
          <a:bodyPr wrap="square" lIns="0" tIns="0" rIns="0" bIns="0" rtlCol="0">
            <a:spAutoFit/>
          </a:bodyPr>
          <a:lstStyle/>
          <a:p>
            <a:r>
              <a:rPr lang="en-US" sz="2400" b="1" spc="20" dirty="0">
                <a:solidFill>
                  <a:srgbClr val="4D4D4D"/>
                </a:solidFill>
              </a:rPr>
              <a:t>National Apprenticeship Week </a:t>
            </a:r>
          </a:p>
        </p:txBody>
      </p:sp>
      <p:sp>
        <p:nvSpPr>
          <p:cNvPr id="19" name="Oval 18">
            <a:extLst>
              <a:ext uri="{FF2B5EF4-FFF2-40B4-BE49-F238E27FC236}">
                <a16:creationId xmlns:a16="http://schemas.microsoft.com/office/drawing/2014/main" id="{E3B01176-194B-6833-1B8C-CF42EEA91D9F}"/>
              </a:ext>
            </a:extLst>
          </p:cNvPr>
          <p:cNvSpPr/>
          <p:nvPr/>
        </p:nvSpPr>
        <p:spPr>
          <a:xfrm>
            <a:off x="739458" y="4861136"/>
            <a:ext cx="167876" cy="1264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cxnSp>
        <p:nvCxnSpPr>
          <p:cNvPr id="20" name="Straight Connector 19">
            <a:extLst>
              <a:ext uri="{FF2B5EF4-FFF2-40B4-BE49-F238E27FC236}">
                <a16:creationId xmlns:a16="http://schemas.microsoft.com/office/drawing/2014/main" id="{6950DE45-8F22-FDD5-BC3A-0596D930CDB0}"/>
              </a:ext>
            </a:extLst>
          </p:cNvPr>
          <p:cNvCxnSpPr/>
          <p:nvPr/>
        </p:nvCxnSpPr>
        <p:spPr>
          <a:xfrm>
            <a:off x="820765" y="4453528"/>
            <a:ext cx="0" cy="338622"/>
          </a:xfrm>
          <a:prstGeom prst="line">
            <a:avLst/>
          </a:prstGeom>
          <a:ln w="952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334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23FD1-5837-9393-DC58-4F9F805E0D1E}"/>
              </a:ext>
            </a:extLst>
          </p:cNvPr>
          <p:cNvSpPr txBox="1"/>
          <p:nvPr/>
        </p:nvSpPr>
        <p:spPr>
          <a:xfrm>
            <a:off x="232755" y="523702"/>
            <a:ext cx="5785659" cy="954107"/>
          </a:xfrm>
          <a:prstGeom prst="rect">
            <a:avLst/>
          </a:prstGeom>
          <a:noFill/>
        </p:spPr>
        <p:txBody>
          <a:bodyPr wrap="square" rtlCol="0">
            <a:spAutoFit/>
          </a:bodyPr>
          <a:lstStyle/>
          <a:p>
            <a:r>
              <a:rPr lang="en-US" sz="2800" b="1" cap="all" spc="50" dirty="0">
                <a:solidFill>
                  <a:schemeClr val="tx2"/>
                </a:solidFill>
                <a:latin typeface="Futura Std Heavy" panose="020B0502020204020303" pitchFamily="34" charset="77"/>
                <a:ea typeface="Segoe UI Symbol" panose="020B0502040204020203" pitchFamily="34" charset="0"/>
              </a:rPr>
              <a:t>State-by-State Analysis of Apprenticeship Programs</a:t>
            </a:r>
          </a:p>
        </p:txBody>
      </p:sp>
      <p:sp>
        <p:nvSpPr>
          <p:cNvPr id="3" name="TextBox 2">
            <a:extLst>
              <a:ext uri="{FF2B5EF4-FFF2-40B4-BE49-F238E27FC236}">
                <a16:creationId xmlns:a16="http://schemas.microsoft.com/office/drawing/2014/main" id="{EA666EB7-BD2D-E72B-9920-5AA25601EBD2}"/>
              </a:ext>
            </a:extLst>
          </p:cNvPr>
          <p:cNvSpPr txBox="1"/>
          <p:nvPr/>
        </p:nvSpPr>
        <p:spPr>
          <a:xfrm>
            <a:off x="152461" y="1686126"/>
            <a:ext cx="8839078" cy="4493538"/>
          </a:xfrm>
          <a:prstGeom prst="rect">
            <a:avLst/>
          </a:prstGeom>
          <a:noFill/>
        </p:spPr>
        <p:txBody>
          <a:bodyPr wrap="square" rtlCol="0">
            <a:spAutoFit/>
          </a:bodyPr>
          <a:lstStyle/>
          <a:p>
            <a:pPr>
              <a:spcAft>
                <a:spcPts val="1200"/>
              </a:spcAft>
            </a:pPr>
            <a:r>
              <a:rPr lang="en-US" sz="2400" dirty="0">
                <a:latin typeface="Futura Std Heavy" panose="020B0502020204020303"/>
              </a:rPr>
              <a:t>Reviewed Apprenticeship websites for each state, and several within Illinois, and identified:</a:t>
            </a:r>
          </a:p>
          <a:p>
            <a:pPr marL="628650" lvl="1" indent="-285750">
              <a:spcAft>
                <a:spcPts val="1200"/>
              </a:spcAft>
              <a:buFont typeface="Arial" panose="020B0604020202020204" pitchFamily="34" charset="0"/>
              <a:buChar char="•"/>
            </a:pPr>
            <a:r>
              <a:rPr lang="en-US" sz="2400" dirty="0">
                <a:latin typeface="Futura Std Heavy" panose="020B0502020204020303"/>
              </a:rPr>
              <a:t>Websites</a:t>
            </a:r>
          </a:p>
          <a:p>
            <a:pPr marL="628650" lvl="1" indent="-285750">
              <a:spcAft>
                <a:spcPts val="1200"/>
              </a:spcAft>
              <a:buFont typeface="Arial" panose="020B0604020202020204" pitchFamily="34" charset="0"/>
              <a:buChar char="•"/>
            </a:pPr>
            <a:r>
              <a:rPr lang="en-US" sz="2400" dirty="0">
                <a:latin typeface="Futura Std Heavy" panose="020B0502020204020303"/>
              </a:rPr>
              <a:t>Apprenticeship Listings and Searches</a:t>
            </a:r>
          </a:p>
          <a:p>
            <a:pPr marL="628650" lvl="1" indent="-285750">
              <a:spcAft>
                <a:spcPts val="1200"/>
              </a:spcAft>
              <a:buFont typeface="Arial" panose="020B0604020202020204" pitchFamily="34" charset="0"/>
              <a:buChar char="•"/>
            </a:pPr>
            <a:r>
              <a:rPr lang="en-US" sz="2400" dirty="0">
                <a:latin typeface="Futura Std Heavy" panose="020B0502020204020303"/>
              </a:rPr>
              <a:t>Content Gaps </a:t>
            </a:r>
          </a:p>
          <a:p>
            <a:pPr marL="628650" lvl="1" indent="-285750">
              <a:spcAft>
                <a:spcPts val="1200"/>
              </a:spcAft>
              <a:buFont typeface="Arial" panose="020B0604020202020204" pitchFamily="34" charset="0"/>
              <a:buChar char="•"/>
            </a:pPr>
            <a:r>
              <a:rPr lang="en-US" sz="2400" dirty="0">
                <a:latin typeface="Futura Std Heavy" panose="020B0502020204020303"/>
              </a:rPr>
              <a:t>Outreach Resources/ Customizable Options</a:t>
            </a:r>
          </a:p>
          <a:p>
            <a:pPr marL="628650" lvl="1" indent="-285750">
              <a:spcAft>
                <a:spcPts val="1200"/>
              </a:spcAft>
              <a:buFont typeface="Arial" panose="020B0604020202020204" pitchFamily="34" charset="0"/>
              <a:buChar char="•"/>
            </a:pPr>
            <a:r>
              <a:rPr lang="en-US" sz="2400" dirty="0">
                <a:latin typeface="Futura Std Heavy" panose="020B0502020204020303"/>
              </a:rPr>
              <a:t>Social Media Sites to Emulate for Specific Audiences</a:t>
            </a:r>
          </a:p>
          <a:p>
            <a:pPr marL="628650" lvl="1" indent="-285750">
              <a:spcAft>
                <a:spcPts val="1200"/>
              </a:spcAft>
              <a:buFont typeface="Arial" panose="020B0604020202020204" pitchFamily="34" charset="0"/>
              <a:buChar char="•"/>
            </a:pPr>
            <a:r>
              <a:rPr lang="en-US" sz="2400" dirty="0">
                <a:latin typeface="Futura Std Heavy" panose="020B0502020204020303"/>
              </a:rPr>
              <a:t>FAQs</a:t>
            </a:r>
          </a:p>
          <a:p>
            <a:pPr marL="628650" lvl="1" indent="-285750">
              <a:buFont typeface="Arial" panose="020B0604020202020204" pitchFamily="34" charset="0"/>
              <a:buChar char="•"/>
            </a:pPr>
            <a:r>
              <a:rPr lang="en-US" sz="2400" dirty="0">
                <a:latin typeface="Futura Std Heavy" panose="020B0502020204020303"/>
              </a:rPr>
              <a:t>Apprenticeship Resources Currently on Illinois workNet</a:t>
            </a:r>
          </a:p>
        </p:txBody>
      </p:sp>
    </p:spTree>
    <p:extLst>
      <p:ext uri="{BB962C8B-B14F-4D97-AF65-F5344CB8AC3E}">
        <p14:creationId xmlns:p14="http://schemas.microsoft.com/office/powerpoint/2010/main" val="107843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42448-6DBC-E6A9-0DCE-7AA8F1026685}"/>
              </a:ext>
            </a:extLst>
          </p:cNvPr>
          <p:cNvSpPr txBox="1"/>
          <p:nvPr/>
        </p:nvSpPr>
        <p:spPr>
          <a:xfrm>
            <a:off x="174567" y="540327"/>
            <a:ext cx="6051666" cy="1384995"/>
          </a:xfrm>
          <a:prstGeom prst="rect">
            <a:avLst/>
          </a:prstGeom>
          <a:noFill/>
        </p:spPr>
        <p:txBody>
          <a:bodyPr wrap="square" rtlCol="0">
            <a:spAutoFit/>
          </a:bodyPr>
          <a:lstStyle/>
          <a:p>
            <a:r>
              <a:rPr lang="en-US" sz="2800" b="1" cap="all" spc="50" dirty="0">
                <a:solidFill>
                  <a:schemeClr val="tx2"/>
                </a:solidFill>
                <a:latin typeface="Futura Std Heavy" panose="020B0502020204020303" pitchFamily="34" charset="77"/>
                <a:ea typeface="Segoe UI Symbol" panose="020B0502040204020203" pitchFamily="34" charset="0"/>
              </a:rPr>
              <a:t>Traits of Effective Apprenticeship Outreach Campaigns</a:t>
            </a:r>
          </a:p>
        </p:txBody>
      </p:sp>
      <p:sp>
        <p:nvSpPr>
          <p:cNvPr id="3" name="TextBox 2">
            <a:extLst>
              <a:ext uri="{FF2B5EF4-FFF2-40B4-BE49-F238E27FC236}">
                <a16:creationId xmlns:a16="http://schemas.microsoft.com/office/drawing/2014/main" id="{8BA30A17-3059-874F-869E-560D331F9704}"/>
              </a:ext>
            </a:extLst>
          </p:cNvPr>
          <p:cNvSpPr txBox="1"/>
          <p:nvPr/>
        </p:nvSpPr>
        <p:spPr>
          <a:xfrm>
            <a:off x="273718" y="2134464"/>
            <a:ext cx="4559993" cy="48782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b="1" dirty="0">
                <a:latin typeface="Futura Std Heavy" panose="020B0502020204020303"/>
              </a:rPr>
              <a:t>Clean website </a:t>
            </a:r>
            <a:r>
              <a:rPr lang="en-US" sz="2200" dirty="0">
                <a:latin typeface="Futura Std Heavy" panose="020B0502020204020303"/>
              </a:rPr>
              <a:t>with clear direction,  helpful information, and resources:</a:t>
            </a:r>
          </a:p>
          <a:p>
            <a:pPr marL="628650" lvl="1" indent="-285750">
              <a:spcAft>
                <a:spcPts val="600"/>
              </a:spcAft>
              <a:buFont typeface="Arial" panose="020B0604020202020204" pitchFamily="34" charset="0"/>
              <a:buChar char="•"/>
            </a:pPr>
            <a:r>
              <a:rPr lang="en-US" sz="2200" dirty="0">
                <a:latin typeface="Futura Std Heavy" panose="020B0502020204020303"/>
              </a:rPr>
              <a:t>Defines apprenticeship</a:t>
            </a:r>
          </a:p>
          <a:p>
            <a:pPr marL="628650" lvl="1" indent="-285750">
              <a:spcAft>
                <a:spcPts val="600"/>
              </a:spcAft>
              <a:buFont typeface="Arial" panose="020B0604020202020204" pitchFamily="34" charset="0"/>
              <a:buChar char="•"/>
            </a:pPr>
            <a:r>
              <a:rPr lang="en-US" sz="2200" dirty="0">
                <a:latin typeface="Futura Std Heavy" panose="020B0502020204020303"/>
              </a:rPr>
              <a:t>What it includes</a:t>
            </a:r>
          </a:p>
          <a:p>
            <a:pPr marL="628650" lvl="1" indent="-285750">
              <a:spcAft>
                <a:spcPts val="600"/>
              </a:spcAft>
              <a:buFont typeface="Arial" panose="020B0604020202020204" pitchFamily="34" charset="0"/>
              <a:buChar char="•"/>
            </a:pPr>
            <a:r>
              <a:rPr lang="en-US" sz="2200" dirty="0">
                <a:latin typeface="Futura Std Heavy" panose="020B0502020204020303"/>
              </a:rPr>
              <a:t>Why it’s helpful for jobseekers and employers</a:t>
            </a:r>
          </a:p>
          <a:p>
            <a:pPr marL="628650" lvl="1" indent="-285750">
              <a:spcAft>
                <a:spcPts val="600"/>
              </a:spcAft>
              <a:buFont typeface="Arial" panose="020B0604020202020204" pitchFamily="34" charset="0"/>
              <a:buChar char="•"/>
            </a:pPr>
            <a:r>
              <a:rPr lang="en-US" sz="2200" dirty="0">
                <a:latin typeface="Futura Std Heavy" panose="020B0502020204020303"/>
              </a:rPr>
              <a:t>Search/listing of available opportunities on the site</a:t>
            </a:r>
          </a:p>
          <a:p>
            <a:pPr marL="285750" indent="-285750">
              <a:spcAft>
                <a:spcPts val="600"/>
              </a:spcAft>
              <a:buFont typeface="Arial" panose="020B0604020202020204" pitchFamily="34" charset="0"/>
              <a:buChar char="•"/>
            </a:pPr>
            <a:r>
              <a:rPr lang="en-US" sz="2200" b="1" dirty="0">
                <a:latin typeface="Futura Std Heavy" panose="020B0502020204020303"/>
              </a:rPr>
              <a:t>Personal contact </a:t>
            </a:r>
            <a:r>
              <a:rPr lang="en-US" sz="2200" dirty="0">
                <a:latin typeface="Futura Std Heavy" panose="020B0502020204020303"/>
              </a:rPr>
              <a:t>from </a:t>
            </a:r>
            <a:r>
              <a:rPr lang="en-US" sz="2200" b="1" dirty="0">
                <a:latin typeface="Futura Std Heavy" panose="020B0502020204020303"/>
              </a:rPr>
              <a:t>Business Champions </a:t>
            </a:r>
            <a:r>
              <a:rPr lang="en-US" sz="2200" dirty="0">
                <a:latin typeface="Futura Std Heavy" panose="020B0502020204020303"/>
              </a:rPr>
              <a:t>who have used apprenticeships</a:t>
            </a:r>
            <a:br>
              <a:rPr lang="en-US" sz="2200" dirty="0">
                <a:latin typeface="Futura Std Heavy" panose="020B0502020204020303"/>
              </a:rPr>
            </a:br>
            <a:endParaRPr lang="en-US" sz="2200" dirty="0">
              <a:latin typeface="Futura Std Heavy" panose="020B0502020204020303"/>
            </a:endParaRPr>
          </a:p>
        </p:txBody>
      </p:sp>
      <p:sp>
        <p:nvSpPr>
          <p:cNvPr id="5" name="TextBox 4">
            <a:extLst>
              <a:ext uri="{FF2B5EF4-FFF2-40B4-BE49-F238E27FC236}">
                <a16:creationId xmlns:a16="http://schemas.microsoft.com/office/drawing/2014/main" id="{6D999821-1E29-FA12-7DFE-BA3C9E80EB93}"/>
              </a:ext>
            </a:extLst>
          </p:cNvPr>
          <p:cNvSpPr txBox="1"/>
          <p:nvPr/>
        </p:nvSpPr>
        <p:spPr>
          <a:xfrm>
            <a:off x="5237620" y="2134464"/>
            <a:ext cx="3906380" cy="435503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b="1" dirty="0">
                <a:latin typeface="Futura Std Heavy" panose="020B0502020204020303"/>
              </a:rPr>
              <a:t>Social Media presence </a:t>
            </a:r>
            <a:r>
              <a:rPr lang="en-US" sz="2200" dirty="0">
                <a:latin typeface="Futura Std Heavy" panose="020B0502020204020303"/>
              </a:rPr>
              <a:t>on multiple platforms</a:t>
            </a:r>
          </a:p>
          <a:p>
            <a:pPr marL="285750" indent="-285750">
              <a:spcAft>
                <a:spcPts val="600"/>
              </a:spcAft>
              <a:buFont typeface="Arial" panose="020B0604020202020204" pitchFamily="34" charset="0"/>
              <a:buChar char="•"/>
            </a:pPr>
            <a:r>
              <a:rPr lang="en-US" sz="2200" dirty="0">
                <a:latin typeface="Futura Std Heavy" panose="020B0502020204020303"/>
              </a:rPr>
              <a:t>Resources and flyers:</a:t>
            </a:r>
          </a:p>
          <a:p>
            <a:pPr marL="628650" lvl="1" indent="-285750">
              <a:spcAft>
                <a:spcPts val="600"/>
              </a:spcAft>
              <a:buFont typeface="Arial" panose="020B0604020202020204" pitchFamily="34" charset="0"/>
              <a:buChar char="•"/>
            </a:pPr>
            <a:r>
              <a:rPr lang="en-US" sz="2200" dirty="0">
                <a:latin typeface="Futura Std Heavy" panose="020B0502020204020303"/>
              </a:rPr>
              <a:t>Informational</a:t>
            </a:r>
          </a:p>
          <a:p>
            <a:pPr marL="628650" lvl="1" indent="-285750">
              <a:spcAft>
                <a:spcPts val="600"/>
              </a:spcAft>
              <a:buFont typeface="Arial" panose="020B0604020202020204" pitchFamily="34" charset="0"/>
              <a:buChar char="•"/>
            </a:pPr>
            <a:r>
              <a:rPr lang="en-US" sz="2200" dirty="0">
                <a:latin typeface="Futura Std Heavy" panose="020B0502020204020303"/>
              </a:rPr>
              <a:t>Process driven</a:t>
            </a:r>
          </a:p>
          <a:p>
            <a:pPr marL="628650" lvl="1" indent="-285750">
              <a:spcAft>
                <a:spcPts val="600"/>
              </a:spcAft>
              <a:buFont typeface="Arial" panose="020B0604020202020204" pitchFamily="34" charset="0"/>
              <a:buChar char="•"/>
            </a:pPr>
            <a:r>
              <a:rPr lang="en-US" sz="2200" dirty="0">
                <a:latin typeface="Futura Std Heavy" panose="020B0502020204020303"/>
              </a:rPr>
              <a:t>Checklists</a:t>
            </a:r>
          </a:p>
          <a:p>
            <a:pPr marL="628650" lvl="1" indent="-285750">
              <a:spcAft>
                <a:spcPts val="600"/>
              </a:spcAft>
              <a:buFont typeface="Arial" panose="020B0604020202020204" pitchFamily="34" charset="0"/>
              <a:buChar char="•"/>
            </a:pPr>
            <a:r>
              <a:rPr lang="en-US" sz="2200" dirty="0">
                <a:latin typeface="Futura Std Heavy" panose="020B0502020204020303"/>
              </a:rPr>
              <a:t>Templates</a:t>
            </a:r>
          </a:p>
          <a:p>
            <a:pPr marL="628650" lvl="1" indent="-285750">
              <a:spcAft>
                <a:spcPts val="600"/>
              </a:spcAft>
              <a:buFont typeface="Arial" panose="020B0604020202020204" pitchFamily="34" charset="0"/>
              <a:buChar char="•"/>
            </a:pPr>
            <a:r>
              <a:rPr lang="en-US" sz="2200" dirty="0">
                <a:latin typeface="Futura Std Heavy" panose="020B0502020204020303"/>
              </a:rPr>
              <a:t>Target different audiences </a:t>
            </a:r>
          </a:p>
          <a:p>
            <a:pPr marL="285750" indent="-285750">
              <a:spcAft>
                <a:spcPts val="600"/>
              </a:spcAft>
              <a:buFont typeface="Arial" panose="020B0604020202020204" pitchFamily="34" charset="0"/>
              <a:buChar char="•"/>
            </a:pPr>
            <a:r>
              <a:rPr lang="en-US" sz="2200" b="1" dirty="0">
                <a:latin typeface="Futura Std Heavy" panose="020B0502020204020303"/>
              </a:rPr>
              <a:t>Variety</a:t>
            </a:r>
            <a:r>
              <a:rPr lang="en-US" sz="2200" dirty="0">
                <a:latin typeface="Futura Std Heavy" panose="020B0502020204020303"/>
              </a:rPr>
              <a:t> in programs /targeted audiences</a:t>
            </a:r>
          </a:p>
        </p:txBody>
      </p:sp>
    </p:spTree>
    <p:extLst>
      <p:ext uri="{BB962C8B-B14F-4D97-AF65-F5344CB8AC3E}">
        <p14:creationId xmlns:p14="http://schemas.microsoft.com/office/powerpoint/2010/main" val="202855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433A6-CE48-F1EE-CF91-CA772BEB71C6}"/>
              </a:ext>
            </a:extLst>
          </p:cNvPr>
          <p:cNvSpPr txBox="1"/>
          <p:nvPr/>
        </p:nvSpPr>
        <p:spPr>
          <a:xfrm>
            <a:off x="241069" y="606829"/>
            <a:ext cx="6051665" cy="523220"/>
          </a:xfrm>
          <a:prstGeom prst="rect">
            <a:avLst/>
          </a:prstGeom>
          <a:noFill/>
        </p:spPr>
        <p:txBody>
          <a:bodyPr wrap="square" rtlCol="0">
            <a:spAutoFit/>
          </a:bodyPr>
          <a:lstStyle/>
          <a:p>
            <a:r>
              <a:rPr lang="en-US" sz="2800" b="1" cap="all" spc="50" dirty="0">
                <a:solidFill>
                  <a:schemeClr val="tx2"/>
                </a:solidFill>
                <a:latin typeface="Futura Std Heavy" panose="020B0502020204020303" pitchFamily="34" charset="77"/>
                <a:ea typeface="Segoe UI Symbol" panose="020B0502040204020203" pitchFamily="34" charset="0"/>
              </a:rPr>
              <a:t>Initial Target: Employers</a:t>
            </a:r>
          </a:p>
        </p:txBody>
      </p:sp>
      <p:sp>
        <p:nvSpPr>
          <p:cNvPr id="3" name="TextBox 2">
            <a:extLst>
              <a:ext uri="{FF2B5EF4-FFF2-40B4-BE49-F238E27FC236}">
                <a16:creationId xmlns:a16="http://schemas.microsoft.com/office/drawing/2014/main" id="{F3CB5816-C1C8-539C-43A9-8B8160DC44DF}"/>
              </a:ext>
            </a:extLst>
          </p:cNvPr>
          <p:cNvSpPr txBox="1"/>
          <p:nvPr/>
        </p:nvSpPr>
        <p:spPr>
          <a:xfrm>
            <a:off x="203662" y="1741366"/>
            <a:ext cx="8736676" cy="306237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latin typeface="Futura Std Heavy" panose="020B0502020204020303"/>
              </a:rPr>
              <a:t>One-on-one interviews with employers </a:t>
            </a:r>
            <a:r>
              <a:rPr lang="en-US" sz="2400" dirty="0">
                <a:latin typeface="Futura Std Heavy" panose="020B0502020204020303"/>
              </a:rPr>
              <a:t>of different </a:t>
            </a:r>
          </a:p>
          <a:p>
            <a:pPr marL="685800" lvl="1" indent="-342900">
              <a:spcAft>
                <a:spcPts val="600"/>
              </a:spcAft>
              <a:buFont typeface="Arial" panose="020B0604020202020204" pitchFamily="34" charset="0"/>
              <a:buChar char="•"/>
            </a:pPr>
            <a:r>
              <a:rPr lang="en-US" sz="2400" dirty="0">
                <a:latin typeface="Futura Std Heavy" panose="020B0502020204020303"/>
              </a:rPr>
              <a:t>Sizes, </a:t>
            </a:r>
          </a:p>
          <a:p>
            <a:pPr marL="685800" lvl="1" indent="-342900">
              <a:spcAft>
                <a:spcPts val="600"/>
              </a:spcAft>
              <a:buFont typeface="Arial" panose="020B0604020202020204" pitchFamily="34" charset="0"/>
              <a:buChar char="•"/>
            </a:pPr>
            <a:r>
              <a:rPr lang="en-US" sz="2400" dirty="0">
                <a:latin typeface="Futura Std Heavy" panose="020B0502020204020303"/>
              </a:rPr>
              <a:t>Industries, regions, and </a:t>
            </a:r>
          </a:p>
          <a:p>
            <a:pPr marL="685800" lvl="1" indent="-342900">
              <a:spcAft>
                <a:spcPts val="600"/>
              </a:spcAft>
              <a:buFont typeface="Arial" panose="020B0604020202020204" pitchFamily="34" charset="0"/>
              <a:buChar char="•"/>
            </a:pPr>
            <a:r>
              <a:rPr lang="en-US" sz="2400" dirty="0">
                <a:latin typeface="Futura Std Heavy" panose="020B0502020204020303"/>
              </a:rPr>
              <a:t>Familiarity with apprenticeships </a:t>
            </a:r>
          </a:p>
          <a:p>
            <a:pPr marL="342900" indent="-342900">
              <a:spcAft>
                <a:spcPts val="600"/>
              </a:spcAft>
              <a:buFont typeface="Arial" panose="020B0604020202020204" pitchFamily="34" charset="0"/>
              <a:buChar char="•"/>
            </a:pPr>
            <a:endParaRPr lang="en-US" sz="2400" dirty="0">
              <a:latin typeface="Futura Std Heavy" panose="020B0502020204020303"/>
            </a:endParaRPr>
          </a:p>
          <a:p>
            <a:pPr marL="342900" indent="-342900">
              <a:spcAft>
                <a:spcPts val="600"/>
              </a:spcAft>
              <a:buFont typeface="Arial" panose="020B0604020202020204" pitchFamily="34" charset="0"/>
              <a:buChar char="•"/>
            </a:pPr>
            <a:r>
              <a:rPr lang="en-US" sz="2400" dirty="0">
                <a:latin typeface="Futura Std Heavy" panose="020B0502020204020303"/>
              </a:rPr>
              <a:t>Completed to determine the knowledge of apprenticeship opportunities and perceived barriers. </a:t>
            </a:r>
          </a:p>
        </p:txBody>
      </p:sp>
    </p:spTree>
    <p:extLst>
      <p:ext uri="{BB962C8B-B14F-4D97-AF65-F5344CB8AC3E}">
        <p14:creationId xmlns:p14="http://schemas.microsoft.com/office/powerpoint/2010/main" val="365408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818B0-D541-0D99-DF7B-FF5890E3BBD4}"/>
              </a:ext>
            </a:extLst>
          </p:cNvPr>
          <p:cNvSpPr txBox="1"/>
          <p:nvPr/>
        </p:nvSpPr>
        <p:spPr>
          <a:xfrm>
            <a:off x="174567" y="551345"/>
            <a:ext cx="5868786" cy="523220"/>
          </a:xfrm>
          <a:prstGeom prst="rect">
            <a:avLst/>
          </a:prstGeom>
          <a:noFill/>
        </p:spPr>
        <p:txBody>
          <a:bodyPr wrap="square" rtlCol="0">
            <a:spAutoFit/>
          </a:bodyPr>
          <a:lstStyle/>
          <a:p>
            <a:r>
              <a:rPr lang="en-US" sz="2800" b="1" cap="all" spc="50" dirty="0">
                <a:solidFill>
                  <a:schemeClr val="tx2"/>
                </a:solidFill>
                <a:latin typeface="Futura Std Heavy" panose="020B0502020204020303" pitchFamily="34" charset="77"/>
                <a:ea typeface="Segoe UI Symbol" panose="020B0502040204020203" pitchFamily="34" charset="0"/>
              </a:rPr>
              <a:t>Employer Feedback</a:t>
            </a:r>
          </a:p>
        </p:txBody>
      </p:sp>
      <p:sp>
        <p:nvSpPr>
          <p:cNvPr id="3" name="TextBox 2">
            <a:extLst>
              <a:ext uri="{FF2B5EF4-FFF2-40B4-BE49-F238E27FC236}">
                <a16:creationId xmlns:a16="http://schemas.microsoft.com/office/drawing/2014/main" id="{E3857BEF-3DD6-8B62-AC06-DEFE6ADDA5C2}"/>
              </a:ext>
            </a:extLst>
          </p:cNvPr>
          <p:cNvSpPr txBox="1"/>
          <p:nvPr/>
        </p:nvSpPr>
        <p:spPr>
          <a:xfrm>
            <a:off x="332509" y="1429789"/>
            <a:ext cx="8711738" cy="535531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dirty="0">
                <a:latin typeface="Futura Std Heavy" panose="020B0502020204020303"/>
              </a:rPr>
              <a:t>Industries interviewed:</a:t>
            </a:r>
          </a:p>
          <a:p>
            <a:pPr marL="628650" lvl="1" indent="-285750">
              <a:spcAft>
                <a:spcPts val="600"/>
              </a:spcAft>
              <a:buFont typeface="Arial" panose="020B0604020202020204" pitchFamily="34" charset="0"/>
              <a:buChar char="•"/>
            </a:pPr>
            <a:r>
              <a:rPr lang="en-US" sz="2400" dirty="0">
                <a:latin typeface="Futura Std Heavy" panose="020B0502020204020303"/>
              </a:rPr>
              <a:t>Insurance </a:t>
            </a:r>
            <a:r>
              <a:rPr lang="en-US" sz="2000" dirty="0">
                <a:latin typeface="Futura Std Heavy" panose="020B0502020204020303"/>
              </a:rPr>
              <a:t>(10 employees)</a:t>
            </a:r>
          </a:p>
          <a:p>
            <a:pPr marL="628650" lvl="1" indent="-285750">
              <a:spcAft>
                <a:spcPts val="600"/>
              </a:spcAft>
              <a:buFont typeface="Arial" panose="020B0604020202020204" pitchFamily="34" charset="0"/>
              <a:buChar char="•"/>
            </a:pPr>
            <a:r>
              <a:rPr lang="en-US" sz="2400" dirty="0">
                <a:latin typeface="Futura Std Heavy" panose="020B0502020204020303"/>
              </a:rPr>
              <a:t>Transportation </a:t>
            </a:r>
            <a:r>
              <a:rPr lang="en-US" sz="2000" dirty="0">
                <a:latin typeface="Futura Std Heavy" panose="020B0502020204020303"/>
              </a:rPr>
              <a:t>(60 employees)</a:t>
            </a:r>
          </a:p>
          <a:p>
            <a:pPr marL="628650" lvl="1" indent="-285750">
              <a:spcAft>
                <a:spcPts val="600"/>
              </a:spcAft>
              <a:buFont typeface="Arial" panose="020B0604020202020204" pitchFamily="34" charset="0"/>
              <a:buChar char="•"/>
            </a:pPr>
            <a:r>
              <a:rPr lang="en-US" sz="2400" dirty="0">
                <a:latin typeface="Futura Std Heavy" panose="020B0502020204020303"/>
              </a:rPr>
              <a:t>Healthcare </a:t>
            </a:r>
            <a:r>
              <a:rPr lang="en-US" sz="2000" dirty="0">
                <a:latin typeface="Futura Std Heavy" panose="020B0502020204020303"/>
              </a:rPr>
              <a:t>(70,000 employees between 2 hospitals)</a:t>
            </a:r>
          </a:p>
          <a:p>
            <a:pPr marL="628650" lvl="1" indent="-285750">
              <a:spcAft>
                <a:spcPts val="600"/>
              </a:spcAft>
              <a:buFont typeface="Arial" panose="020B0604020202020204" pitchFamily="34" charset="0"/>
              <a:buChar char="•"/>
            </a:pPr>
            <a:endParaRPr lang="en-US" sz="2400" dirty="0">
              <a:latin typeface="Futura Std Heavy" panose="020B0502020204020303"/>
            </a:endParaRPr>
          </a:p>
          <a:p>
            <a:pPr marL="285750" indent="-285750">
              <a:spcAft>
                <a:spcPts val="600"/>
              </a:spcAft>
              <a:buFont typeface="Arial" panose="020B0604020202020204" pitchFamily="34" charset="0"/>
              <a:buChar char="•"/>
            </a:pPr>
            <a:r>
              <a:rPr lang="en-US" sz="2400" b="1" dirty="0">
                <a:latin typeface="Futura Std Heavy" panose="020B0502020204020303"/>
              </a:rPr>
              <a:t>Learned:</a:t>
            </a:r>
            <a:r>
              <a:rPr lang="en-US" sz="2400" dirty="0">
                <a:latin typeface="Futura Std Heavy" panose="020B0502020204020303"/>
              </a:rPr>
              <a:t> To prepare and train their current or future workforce -</a:t>
            </a:r>
          </a:p>
          <a:p>
            <a:pPr marL="628650" lvl="1" indent="-285750">
              <a:spcAft>
                <a:spcPts val="600"/>
              </a:spcAft>
              <a:buFont typeface="Arial" panose="020B0604020202020204" pitchFamily="34" charset="0"/>
              <a:buChar char="•"/>
            </a:pPr>
            <a:r>
              <a:rPr lang="en-US" sz="2400" dirty="0">
                <a:latin typeface="Futura Std Heavy" panose="020B0502020204020303"/>
              </a:rPr>
              <a:t>Mostly hire internally and use OJT</a:t>
            </a:r>
          </a:p>
          <a:p>
            <a:pPr marL="628650" lvl="1" indent="-285750">
              <a:spcAft>
                <a:spcPts val="600"/>
              </a:spcAft>
              <a:buFont typeface="Arial" panose="020B0604020202020204" pitchFamily="34" charset="0"/>
              <a:buChar char="•"/>
            </a:pPr>
            <a:r>
              <a:rPr lang="en-US" sz="2400" dirty="0">
                <a:latin typeface="Futura Std Heavy" panose="020B0502020204020303"/>
              </a:rPr>
              <a:t>Also incorporate other resources such as colleges, private training providers, and workforce development agencies. </a:t>
            </a:r>
          </a:p>
          <a:p>
            <a:pPr marL="628650" lvl="1" indent="-285750">
              <a:buFont typeface="Arial" panose="020B0604020202020204" pitchFamily="34" charset="0"/>
              <a:buChar char="•"/>
            </a:pPr>
            <a:endParaRPr lang="en-US" sz="2400" dirty="0">
              <a:latin typeface="Futura Std Heavy" panose="020B0502020204020303"/>
            </a:endParaRPr>
          </a:p>
          <a:p>
            <a:pPr lvl="1"/>
            <a:endParaRPr lang="en-US" sz="1400" dirty="0">
              <a:latin typeface="Futura Std Heavy" panose="020B0502020204020303"/>
            </a:endParaRPr>
          </a:p>
        </p:txBody>
      </p:sp>
    </p:spTree>
    <p:extLst>
      <p:ext uri="{BB962C8B-B14F-4D97-AF65-F5344CB8AC3E}">
        <p14:creationId xmlns:p14="http://schemas.microsoft.com/office/powerpoint/2010/main" val="142320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E00817-584D-6850-6604-7AFE8F594FEB}"/>
              </a:ext>
            </a:extLst>
          </p:cNvPr>
          <p:cNvSpPr txBox="1"/>
          <p:nvPr/>
        </p:nvSpPr>
        <p:spPr>
          <a:xfrm>
            <a:off x="290945" y="611836"/>
            <a:ext cx="5752407" cy="523220"/>
          </a:xfrm>
          <a:prstGeom prst="rect">
            <a:avLst/>
          </a:prstGeom>
          <a:noFill/>
        </p:spPr>
        <p:txBody>
          <a:bodyPr wrap="square" rtlCol="0">
            <a:spAutoFit/>
          </a:bodyPr>
          <a:lstStyle/>
          <a:p>
            <a:r>
              <a:rPr lang="en-US" sz="2800" b="1" dirty="0">
                <a:solidFill>
                  <a:srgbClr val="002060"/>
                </a:solidFill>
                <a:latin typeface="Futura Std Heavy" panose="020B0502020204020303"/>
              </a:rPr>
              <a:t>EMPLOYER FEEDBACK CONT’D</a:t>
            </a:r>
            <a:r>
              <a:rPr lang="en-US" sz="2000" b="1" dirty="0">
                <a:latin typeface="Futura Std Heavy" panose="020B0502020204020303"/>
              </a:rPr>
              <a:t>.</a:t>
            </a:r>
          </a:p>
        </p:txBody>
      </p:sp>
      <p:sp>
        <p:nvSpPr>
          <p:cNvPr id="3" name="TextBox 2">
            <a:extLst>
              <a:ext uri="{FF2B5EF4-FFF2-40B4-BE49-F238E27FC236}">
                <a16:creationId xmlns:a16="http://schemas.microsoft.com/office/drawing/2014/main" id="{33197F31-3BFE-1EF8-A48A-A1E41EF9CE53}"/>
              </a:ext>
            </a:extLst>
          </p:cNvPr>
          <p:cNvSpPr txBox="1"/>
          <p:nvPr/>
        </p:nvSpPr>
        <p:spPr>
          <a:xfrm>
            <a:off x="290945" y="1471353"/>
            <a:ext cx="8853055" cy="4909036"/>
          </a:xfrm>
          <a:prstGeom prst="rect">
            <a:avLst/>
          </a:prstGeom>
          <a:noFill/>
        </p:spPr>
        <p:txBody>
          <a:bodyPr wrap="square" rtlCol="0">
            <a:spAutoFit/>
          </a:bodyPr>
          <a:lstStyle/>
          <a:p>
            <a:pPr>
              <a:spcAft>
                <a:spcPts val="600"/>
              </a:spcAft>
            </a:pPr>
            <a:r>
              <a:rPr lang="en-US" sz="2400" b="1" dirty="0">
                <a:latin typeface="Futura Std Heavy" panose="020B0502020204020303"/>
              </a:rPr>
              <a:t>Important factors </a:t>
            </a:r>
            <a:r>
              <a:rPr lang="en-US" sz="2400" dirty="0">
                <a:latin typeface="Futura Std Heavy" panose="020B0502020204020303"/>
              </a:rPr>
              <a:t>in developing training programs:</a:t>
            </a:r>
          </a:p>
          <a:p>
            <a:pPr marL="685800" lvl="1" indent="-342900">
              <a:spcAft>
                <a:spcPts val="600"/>
              </a:spcAft>
              <a:buFont typeface="Arial" panose="020B0604020202020204" pitchFamily="34" charset="0"/>
              <a:buChar char="•"/>
            </a:pPr>
            <a:r>
              <a:rPr lang="en-US" sz="2400" dirty="0">
                <a:latin typeface="Futura Std Heavy" panose="020B0502020204020303"/>
              </a:rPr>
              <a:t>OJT and internal training</a:t>
            </a:r>
          </a:p>
          <a:p>
            <a:pPr marL="685800" lvl="1" indent="-342900">
              <a:spcAft>
                <a:spcPts val="600"/>
              </a:spcAft>
              <a:buFont typeface="Arial" panose="020B0604020202020204" pitchFamily="34" charset="0"/>
              <a:buChar char="•"/>
            </a:pPr>
            <a:r>
              <a:rPr lang="en-US" sz="2400" dirty="0">
                <a:latin typeface="Futura Std Heavy" panose="020B0502020204020303"/>
              </a:rPr>
              <a:t>Seek out candidates with appropriate soft skills, diverse skills, and the ability to process information. </a:t>
            </a:r>
          </a:p>
          <a:p>
            <a:pPr marL="685800" lvl="1" indent="-342900">
              <a:spcAft>
                <a:spcPts val="600"/>
              </a:spcAft>
              <a:buFont typeface="Arial" panose="020B0604020202020204" pitchFamily="34" charset="0"/>
              <a:buChar char="•"/>
            </a:pPr>
            <a:endParaRPr lang="en-US" sz="2400" dirty="0">
              <a:latin typeface="Futura Std Heavy" panose="020B0502020204020303"/>
            </a:endParaRPr>
          </a:p>
          <a:p>
            <a:pPr marL="342900" indent="-342900">
              <a:spcAft>
                <a:spcPts val="600"/>
              </a:spcAft>
              <a:buFont typeface="Arial" panose="020B0604020202020204" pitchFamily="34" charset="0"/>
              <a:buChar char="•"/>
            </a:pPr>
            <a:r>
              <a:rPr lang="en-US" sz="2400" b="1" dirty="0">
                <a:latin typeface="Futura Std Heavy" panose="020B0502020204020303"/>
              </a:rPr>
              <a:t>Businesses </a:t>
            </a:r>
            <a:r>
              <a:rPr lang="en-US" sz="2400" dirty="0">
                <a:latin typeface="Futura Std Heavy" panose="020B0502020204020303"/>
              </a:rPr>
              <a:t>are </a:t>
            </a:r>
            <a:r>
              <a:rPr lang="en-US" sz="2400" b="1" dirty="0">
                <a:latin typeface="Futura Std Heavy" panose="020B0502020204020303"/>
              </a:rPr>
              <a:t>finding:</a:t>
            </a:r>
          </a:p>
          <a:p>
            <a:pPr marL="685800" lvl="1" indent="-342900">
              <a:spcAft>
                <a:spcPts val="600"/>
              </a:spcAft>
              <a:buFont typeface="Arial" panose="020B0604020202020204" pitchFamily="34" charset="0"/>
              <a:buChar char="•"/>
            </a:pPr>
            <a:r>
              <a:rPr lang="en-US" sz="2400" dirty="0">
                <a:latin typeface="Futura Std Heavy" panose="020B0502020204020303"/>
              </a:rPr>
              <a:t>Spent a lot of time and money on training</a:t>
            </a:r>
          </a:p>
          <a:p>
            <a:pPr marL="685800" lvl="1" indent="-342900">
              <a:spcAft>
                <a:spcPts val="600"/>
              </a:spcAft>
              <a:buFont typeface="Arial" panose="020B0604020202020204" pitchFamily="34" charset="0"/>
              <a:buChar char="•"/>
            </a:pPr>
            <a:r>
              <a:rPr lang="en-US" sz="2400" dirty="0">
                <a:latin typeface="Futura Std Heavy" panose="020B0502020204020303"/>
              </a:rPr>
              <a:t>Turnover is high</a:t>
            </a:r>
          </a:p>
          <a:p>
            <a:pPr marL="685800" lvl="1" indent="-342900">
              <a:spcAft>
                <a:spcPts val="600"/>
              </a:spcAft>
              <a:buFont typeface="Arial" panose="020B0604020202020204" pitchFamily="34" charset="0"/>
              <a:buChar char="•"/>
            </a:pPr>
            <a:r>
              <a:rPr lang="en-US" sz="2400" dirty="0">
                <a:latin typeface="Futura Std Heavy" panose="020B0502020204020303"/>
              </a:rPr>
              <a:t>ROI is not great. </a:t>
            </a:r>
          </a:p>
          <a:p>
            <a:pPr marL="342900" indent="-342900">
              <a:spcAft>
                <a:spcPts val="600"/>
              </a:spcAft>
              <a:buFont typeface="Arial" panose="020B0604020202020204" pitchFamily="34" charset="0"/>
              <a:buChar char="•"/>
            </a:pPr>
            <a:endParaRPr lang="en-US" sz="2400" dirty="0">
              <a:latin typeface="Futura Std Heavy" panose="020B0502020204020303"/>
            </a:endParaRPr>
          </a:p>
          <a:p>
            <a:pPr algn="ctr">
              <a:spcAft>
                <a:spcPts val="600"/>
              </a:spcAft>
            </a:pPr>
            <a:r>
              <a:rPr lang="en-US" sz="2800" b="1" dirty="0">
                <a:solidFill>
                  <a:srgbClr val="002060"/>
                </a:solidFill>
                <a:latin typeface="Avenir Next LT Pro Demi" panose="020F0502020204030204" pitchFamily="34" charset="0"/>
              </a:rPr>
              <a:t>Employers are open to alternatives, time permitting!</a:t>
            </a:r>
          </a:p>
        </p:txBody>
      </p:sp>
    </p:spTree>
    <p:extLst>
      <p:ext uri="{BB962C8B-B14F-4D97-AF65-F5344CB8AC3E}">
        <p14:creationId xmlns:p14="http://schemas.microsoft.com/office/powerpoint/2010/main" val="2668859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DD345-6F85-8713-8E2E-60EF720D0102}"/>
              </a:ext>
            </a:extLst>
          </p:cNvPr>
          <p:cNvSpPr txBox="1"/>
          <p:nvPr/>
        </p:nvSpPr>
        <p:spPr>
          <a:xfrm>
            <a:off x="232756" y="581891"/>
            <a:ext cx="5902037" cy="769441"/>
          </a:xfrm>
          <a:prstGeom prst="rect">
            <a:avLst/>
          </a:prstGeom>
          <a:noFill/>
        </p:spPr>
        <p:txBody>
          <a:bodyPr wrap="square" rtlCol="0">
            <a:spAutoFit/>
          </a:bodyPr>
          <a:lstStyle/>
          <a:p>
            <a:r>
              <a:rPr lang="en-US" sz="2800" b="1" dirty="0">
                <a:solidFill>
                  <a:srgbClr val="002060"/>
                </a:solidFill>
                <a:latin typeface="Futura Std Heavy" panose="020B0502020204020303"/>
              </a:rPr>
              <a:t>EMPLOYER FEEDBACK CONT’D.</a:t>
            </a:r>
          </a:p>
          <a:p>
            <a:endParaRPr lang="en-US" sz="1600" dirty="0">
              <a:solidFill>
                <a:srgbClr val="002060"/>
              </a:solidFill>
            </a:endParaRPr>
          </a:p>
        </p:txBody>
      </p:sp>
      <p:sp>
        <p:nvSpPr>
          <p:cNvPr id="3" name="TextBox 2">
            <a:extLst>
              <a:ext uri="{FF2B5EF4-FFF2-40B4-BE49-F238E27FC236}">
                <a16:creationId xmlns:a16="http://schemas.microsoft.com/office/drawing/2014/main" id="{CEB68BB5-E2F0-538F-05BB-D54B3AEB36D3}"/>
              </a:ext>
            </a:extLst>
          </p:cNvPr>
          <p:cNvSpPr txBox="1"/>
          <p:nvPr/>
        </p:nvSpPr>
        <p:spPr>
          <a:xfrm>
            <a:off x="309875" y="1446641"/>
            <a:ext cx="8678488" cy="5262979"/>
          </a:xfrm>
          <a:prstGeom prst="rect">
            <a:avLst/>
          </a:prstGeom>
          <a:noFill/>
        </p:spPr>
        <p:txBody>
          <a:bodyPr wrap="square" rtlCol="0">
            <a:spAutoFit/>
          </a:bodyPr>
          <a:lstStyle/>
          <a:p>
            <a:pPr>
              <a:spcAft>
                <a:spcPts val="600"/>
              </a:spcAft>
            </a:pPr>
            <a:r>
              <a:rPr lang="en-US" sz="2200" b="1" dirty="0">
                <a:latin typeface="Futura Std Heavy" panose="020B0502020204020303"/>
              </a:rPr>
              <a:t>How is the word “Apprenticeship” perceived</a:t>
            </a:r>
            <a:r>
              <a:rPr lang="en-US" sz="2200" dirty="0">
                <a:latin typeface="Futura Std Heavy" panose="020B0502020204020303"/>
              </a:rPr>
              <a:t>?</a:t>
            </a:r>
          </a:p>
          <a:p>
            <a:pPr marL="628650" lvl="1" indent="-285750">
              <a:spcAft>
                <a:spcPts val="600"/>
              </a:spcAft>
              <a:buFont typeface="Arial" panose="020B0604020202020204" pitchFamily="34" charset="0"/>
              <a:buChar char="•"/>
            </a:pPr>
            <a:r>
              <a:rPr lang="en-US" sz="2200" dirty="0">
                <a:latin typeface="Futura Std Heavy" panose="020B0502020204020303"/>
              </a:rPr>
              <a:t>Mix of answers- Trades, OJT with path to a result/job, someone helping another get into a profession</a:t>
            </a:r>
          </a:p>
          <a:p>
            <a:pPr lvl="1">
              <a:spcAft>
                <a:spcPts val="600"/>
              </a:spcAft>
            </a:pPr>
            <a:endParaRPr lang="en-US" sz="2200" dirty="0">
              <a:latin typeface="Futura Std Heavy" panose="020B0502020204020303"/>
            </a:endParaRPr>
          </a:p>
          <a:p>
            <a:pPr>
              <a:spcAft>
                <a:spcPts val="600"/>
              </a:spcAft>
            </a:pPr>
            <a:r>
              <a:rPr lang="en-US" sz="2200" b="1" dirty="0">
                <a:latin typeface="Futura Std Heavy" panose="020B0502020204020303"/>
              </a:rPr>
              <a:t>Companies are aware </a:t>
            </a:r>
            <a:r>
              <a:rPr lang="en-US" sz="2200" dirty="0">
                <a:latin typeface="Futura Std Heavy" panose="020B0502020204020303"/>
              </a:rPr>
              <a:t>of apprenticeship programs, </a:t>
            </a:r>
            <a:r>
              <a:rPr lang="en-US" sz="2200" b="1" dirty="0">
                <a:latin typeface="Futura Std Heavy" panose="020B0502020204020303"/>
              </a:rPr>
              <a:t>but</a:t>
            </a:r>
            <a:r>
              <a:rPr lang="en-US" sz="2200" dirty="0">
                <a:latin typeface="Futura Std Heavy" panose="020B0502020204020303"/>
              </a:rPr>
              <a:t> are </a:t>
            </a:r>
            <a:r>
              <a:rPr lang="en-US" sz="2200" b="1" dirty="0">
                <a:latin typeface="Futura Std Heavy" panose="020B0502020204020303"/>
              </a:rPr>
              <a:t>unfamiliar within their industry </a:t>
            </a:r>
            <a:r>
              <a:rPr lang="en-US" sz="2200" dirty="0">
                <a:latin typeface="Futura Std Heavy" panose="020B0502020204020303"/>
              </a:rPr>
              <a:t>(insurance and healthcare)</a:t>
            </a:r>
          </a:p>
          <a:p>
            <a:pPr>
              <a:spcAft>
                <a:spcPts val="600"/>
              </a:spcAft>
            </a:pPr>
            <a:endParaRPr lang="en-US" sz="2200" dirty="0">
              <a:latin typeface="Futura Std Heavy" panose="020B0502020204020303"/>
            </a:endParaRPr>
          </a:p>
          <a:p>
            <a:pPr>
              <a:spcAft>
                <a:spcPts val="600"/>
              </a:spcAft>
            </a:pPr>
            <a:r>
              <a:rPr lang="en-US" sz="2200" b="1" dirty="0">
                <a:latin typeface="Futura Std Heavy" panose="020B0502020204020303"/>
              </a:rPr>
              <a:t>Barriers to starting a program?</a:t>
            </a:r>
          </a:p>
          <a:p>
            <a:pPr marL="628650" lvl="1" indent="-285750">
              <a:spcAft>
                <a:spcPts val="600"/>
              </a:spcAft>
              <a:buFont typeface="Arial" panose="020B0604020202020204" pitchFamily="34" charset="0"/>
              <a:buChar char="•"/>
            </a:pPr>
            <a:r>
              <a:rPr lang="en-US" sz="2200" dirty="0">
                <a:latin typeface="Futura Std Heavy" panose="020B0502020204020303"/>
              </a:rPr>
              <a:t>Cost</a:t>
            </a:r>
          </a:p>
          <a:p>
            <a:pPr marL="628650" lvl="1" indent="-285750">
              <a:spcAft>
                <a:spcPts val="600"/>
              </a:spcAft>
              <a:buFont typeface="Arial" panose="020B0604020202020204" pitchFamily="34" charset="0"/>
              <a:buChar char="•"/>
            </a:pPr>
            <a:r>
              <a:rPr lang="en-US" sz="2200" dirty="0">
                <a:latin typeface="Futura Std Heavy" panose="020B0502020204020303"/>
              </a:rPr>
              <a:t>Time to learn or invest vs. competing priorities, </a:t>
            </a:r>
          </a:p>
          <a:p>
            <a:pPr marL="628650" lvl="1" indent="-285750">
              <a:spcAft>
                <a:spcPts val="600"/>
              </a:spcAft>
              <a:buFont typeface="Arial" panose="020B0604020202020204" pitchFamily="34" charset="0"/>
              <a:buChar char="•"/>
            </a:pPr>
            <a:r>
              <a:rPr lang="en-US" sz="2200" dirty="0">
                <a:latin typeface="Futura Std Heavy" panose="020B0502020204020303"/>
              </a:rPr>
              <a:t>Lack of information regarding apprenticeship programs</a:t>
            </a:r>
          </a:p>
          <a:p>
            <a:pPr marL="628650" lvl="1" indent="-285750">
              <a:spcAft>
                <a:spcPts val="600"/>
              </a:spcAft>
              <a:buFont typeface="Arial" panose="020B0604020202020204" pitchFamily="34" charset="0"/>
              <a:buChar char="•"/>
            </a:pPr>
            <a:r>
              <a:rPr lang="en-US" sz="2200" dirty="0">
                <a:latin typeface="Futura Std Heavy" panose="020B0502020204020303"/>
              </a:rPr>
              <a:t>Cannot guarantee job by the end of training, </a:t>
            </a:r>
          </a:p>
          <a:p>
            <a:pPr marL="628650" lvl="1" indent="-285750">
              <a:spcAft>
                <a:spcPts val="600"/>
              </a:spcAft>
              <a:buFont typeface="Arial" panose="020B0604020202020204" pitchFamily="34" charset="0"/>
              <a:buChar char="•"/>
            </a:pPr>
            <a:r>
              <a:rPr lang="en-US" sz="2200" dirty="0">
                <a:latin typeface="Futura Std Heavy" panose="020B0502020204020303"/>
              </a:rPr>
              <a:t>Perception that it does not fit their business model.</a:t>
            </a:r>
          </a:p>
        </p:txBody>
      </p:sp>
    </p:spTree>
    <p:extLst>
      <p:ext uri="{BB962C8B-B14F-4D97-AF65-F5344CB8AC3E}">
        <p14:creationId xmlns:p14="http://schemas.microsoft.com/office/powerpoint/2010/main" val="2061183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C7A04A-3D13-4166-AA77-E745E7345FAB}"/>
</file>

<file path=customXml/itemProps2.xml><?xml version="1.0" encoding="utf-8"?>
<ds:datastoreItem xmlns:ds="http://schemas.openxmlformats.org/officeDocument/2006/customXml" ds:itemID="{641EBEFB-7CA0-4671-A34E-E94BB1632940}">
  <ds:schemaRefs>
    <ds:schemaRef ds:uri="http://schemas.microsoft.com/sharepoint/v3"/>
    <ds:schemaRef ds:uri="http://www.w3.org/XML/1998/namespace"/>
    <ds:schemaRef ds:uri="ee920ac9-5fc6-4484-ac21-fc1bd4a2d57a"/>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http://purl.org/dc/dcmitype/"/>
    <ds:schemaRef ds:uri="1c5f7d24-dc7c-45cd-a254-66c71c085d44"/>
    <ds:schemaRef ds:uri="http://schemas.microsoft.com/office/2006/metadata/properties"/>
  </ds:schemaRefs>
</ds:datastoreItem>
</file>

<file path=customXml/itemProps3.xml><?xml version="1.0" encoding="utf-8"?>
<ds:datastoreItem xmlns:ds="http://schemas.openxmlformats.org/officeDocument/2006/customXml" ds:itemID="{698D89FA-669B-4E64-A40E-678F664AB2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21408</TotalTime>
  <Words>1452</Words>
  <Application>Microsoft Office PowerPoint</Application>
  <PresentationFormat>On-screen Show (4:3)</PresentationFormat>
  <Paragraphs>236</Paragraphs>
  <Slides>26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Next LT Pro Demi</vt:lpstr>
      <vt:lpstr>Calibri</vt:lpstr>
      <vt:lpstr>Futura Std Book</vt:lpstr>
      <vt:lpstr>Futura Std Heavy</vt:lpstr>
      <vt:lpstr>Lato</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Consistent Messaging</dc:title>
  <dc:creator>Jafar</dc:creator>
  <cp:lastModifiedBy>Kimberly Heinisch</cp:lastModifiedBy>
  <cp:revision>77</cp:revision>
  <cp:lastPrinted>2018-06-26T15:29:22Z</cp:lastPrinted>
  <dcterms:created xsi:type="dcterms:W3CDTF">2015-05-25T12:45:08Z</dcterms:created>
  <dcterms:modified xsi:type="dcterms:W3CDTF">2023-08-16T15:13:14Z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