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18"/>
  </p:notesMasterIdLst>
  <p:handoutMasterIdLst>
    <p:handoutMasterId r:id="rId19"/>
  </p:handoutMasterIdLst>
  <p:sldIdLst>
    <p:sldId id="261" r:id="rId5"/>
    <p:sldId id="514" r:id="rId6"/>
    <p:sldId id="545" r:id="rId7"/>
    <p:sldId id="541" r:id="rId8"/>
    <p:sldId id="507" r:id="rId9"/>
    <p:sldId id="494" r:id="rId10"/>
    <p:sldId id="546" r:id="rId11"/>
    <p:sldId id="547" r:id="rId12"/>
    <p:sldId id="548" r:id="rId13"/>
    <p:sldId id="549" r:id="rId14"/>
    <p:sldId id="550" r:id="rId15"/>
    <p:sldId id="551" r:id="rId16"/>
    <p:sldId id="511" r:id="rId17"/>
  </p:sldIdLst>
  <p:sldSz cx="9144000" cy="6858000" type="screen4x3"/>
  <p:notesSz cx="7023100" cy="9309100"/>
  <p:custDataLst>
    <p:tags r:id="rId20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6C8"/>
    <a:srgbClr val="4D4D4D"/>
    <a:srgbClr val="D14C27"/>
    <a:srgbClr val="F6F8FA"/>
    <a:srgbClr val="303745"/>
    <a:srgbClr val="F58025"/>
    <a:srgbClr val="1C4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34960-93FF-4C75-BEA6-3EA4A714D104}" v="1" dt="2024-08-19T16:59:46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64" autoAdjust="0"/>
    <p:restoredTop sz="93725" autoAdjust="0"/>
  </p:normalViewPr>
  <p:slideViewPr>
    <p:cSldViewPr snapToGrid="0">
      <p:cViewPr varScale="1">
        <p:scale>
          <a:sx n="107" d="100"/>
          <a:sy n="107" d="100"/>
        </p:scale>
        <p:origin x="13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10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207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43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83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96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0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92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81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40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56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83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D1758-ED3D-4611-B861-63A1DF0322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5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1376751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902935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FBBF2A-C7ED-554B-A375-F7CE80CB34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6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83DAD1-B635-5549-8693-FBB2806595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51990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7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9489B8-D70A-2C4B-9339-02FC12D9C9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8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84A807-FE08-7F4C-A4CB-EB585EFFBE3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99035" y="261172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988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16835" y="480317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8" y="1401776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3251" y="1912789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3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7A4C18-8E88-FF42-8E68-9885D11AB6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4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790A3C-E5CE-8D49-AAAE-156FFDD36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9041" y="1446424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38564" y="1957437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6519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52148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56573" y="2664491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C8CDFF-9F4E-D941-99E5-C9CFFCC708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4B49551-9295-E947-800A-9A504B6DA1A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3" y="4171694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301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62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790" y="144575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5313" y="195676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8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DAA878-6585-C44A-83AF-A6E5394755D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9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E7FB72-67FA-C447-A754-5DF4182E8D6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D9400-FAE6-E747-88CE-CBDBB84503B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8"/>
            <a:ext cx="9144000" cy="1092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6CAFE60-D00A-4AA8-B1DE-6BF598A5177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2" y="277038"/>
            <a:ext cx="1582632" cy="899813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190472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1" r:id="rId2"/>
    <p:sldLayoutId id="2147483673" r:id="rId3"/>
    <p:sldLayoutId id="2147483690" r:id="rId4"/>
    <p:sldLayoutId id="2147483691" r:id="rId5"/>
    <p:sldLayoutId id="2147483688" r:id="rId6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womack.nakeya@dol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tjohns@ilstu.edu" TargetMode="External"/><Relationship Id="rId4" Type="http://schemas.openxmlformats.org/officeDocument/2006/relationships/hyperlink" Target="mailto:jfoil@niu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1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712048" y="2992834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341AC5E-DDCB-DD4F-BC81-E1385780537E}"/>
              </a:ext>
            </a:extLst>
          </p:cNvPr>
          <p:cNvSpPr txBox="1"/>
          <p:nvPr/>
        </p:nvSpPr>
        <p:spPr>
          <a:xfrm>
            <a:off x="262888" y="920546"/>
            <a:ext cx="8618220" cy="1290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467"/>
              </a:lnSpc>
            </a:pPr>
            <a:r>
              <a:rPr lang="en-US" sz="3467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Guidance for Collaborating with DOL Office of Apprenticeship</a:t>
            </a:r>
          </a:p>
          <a:p>
            <a:pPr algn="ctr">
              <a:lnSpc>
                <a:spcPts val="3467"/>
              </a:lnSpc>
            </a:pPr>
            <a:r>
              <a:rPr lang="en-US" sz="2000" b="1" cap="all" spc="54" dirty="0">
                <a:solidFill>
                  <a:schemeClr val="accent1"/>
                </a:solidFill>
                <a:latin typeface="Futura Std Heavy" panose="020B0502020204020303" pitchFamily="34" charset="77"/>
              </a:rPr>
              <a:t>8/27/24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08B0CB6-22BE-4074-BEB1-559449EC45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478" y="2294714"/>
            <a:ext cx="5131039" cy="2917280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0AF5CA38-B7A6-4AEC-A65D-BA7A7858F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689" y="5514451"/>
            <a:ext cx="2184643" cy="61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9E57C7-AFBC-F142-DBF6-7BE6E93206D1}"/>
              </a:ext>
            </a:extLst>
          </p:cNvPr>
          <p:cNvSpPr txBox="1"/>
          <p:nvPr/>
        </p:nvSpPr>
        <p:spPr>
          <a:xfrm>
            <a:off x="295668" y="5453770"/>
            <a:ext cx="6072353" cy="8413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7"/>
              </a:lnSpc>
            </a:pPr>
            <a:r>
              <a:rPr lang="en-US" sz="2000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Nakeya womack | Department of Labor</a:t>
            </a:r>
          </a:p>
          <a:p>
            <a:pPr>
              <a:lnSpc>
                <a:spcPts val="3467"/>
              </a:lnSpc>
            </a:pPr>
            <a:endParaRPr lang="en-US" sz="2000" b="1" cap="all" spc="54" dirty="0">
              <a:solidFill>
                <a:schemeClr val="tx2"/>
              </a:solidFill>
              <a:latin typeface="Futura Std Heavy" panose="020B0502020204020303" pitchFamily="34" charset="7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DOL | Office of Apprenticeship Processes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960880"/>
            <a:ext cx="8610294" cy="416330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</a:pPr>
            <a:r>
              <a:rPr lang="en-US" sz="2400" b="1" dirty="0">
                <a:latin typeface="Futura Std Book" panose="020B0502020204020303"/>
              </a:rPr>
              <a:t>Approved: </a:t>
            </a:r>
            <a:endParaRPr lang="en-US" sz="2400" dirty="0">
              <a:latin typeface="Futura Std Book" panose="020B0502020204020303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All Programs</a:t>
            </a:r>
            <a:endParaRPr lang="en-US" b="1" dirty="0">
              <a:effectLst/>
              <a:latin typeface="Futura Std Book" panose="020B0502020204020303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solidFill>
                  <a:srgbClr val="000000"/>
                </a:solidFill>
                <a:latin typeface="Futura Std Book" panose="020B0502020204020303"/>
              </a:rPr>
              <a:t>Sponsor receives e-mail notification of approval.</a:t>
            </a:r>
            <a:r>
              <a:rPr lang="en-US" b="0" i="0" dirty="0">
                <a:solidFill>
                  <a:srgbClr val="000000"/>
                </a:solidFill>
                <a:effectLst/>
                <a:latin typeface="Futura Std Book" panose="020B0502020204020303"/>
              </a:rPr>
              <a:t> 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b="0" i="0" dirty="0">
                <a:solidFill>
                  <a:srgbClr val="000000"/>
                </a:solidFill>
                <a:effectLst/>
                <a:latin typeface="Futura Std Book" panose="020B0502020204020303"/>
              </a:rPr>
              <a:t>ATR schedules RAPIDS, Regulations and Compliance training with Sponsor. 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solidFill>
                  <a:srgbClr val="000000"/>
                </a:solidFill>
                <a:latin typeface="Futura Std Book" panose="020B0502020204020303"/>
              </a:rPr>
              <a:t>Sponsor is given access to RAPIDS</a:t>
            </a:r>
            <a:endParaRPr lang="en-US" b="0" i="0" dirty="0">
              <a:solidFill>
                <a:srgbClr val="000000"/>
              </a:solidFill>
              <a:effectLst/>
              <a:latin typeface="Futura Std Book" panose="020B0502020204020303"/>
            </a:endParaRP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DOL Registered Certificate is processed and mailed out.</a:t>
            </a:r>
            <a:endParaRPr lang="en-US" sz="2000" dirty="0">
              <a:latin typeface="Futura Std Book" panose="020B0502020204020303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US" sz="2400" dirty="0">
                <a:latin typeface="Futura Std Book" panose="020B0502020204020303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8486885"/>
      </p:ext>
    </p:extLst>
  </p:cSld>
  <p:clrMapOvr>
    <a:masterClrMapping/>
  </p:clrMapOvr>
  <p:transition spd="slow" advClick="0" advTm="3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DOL | Office of Apprenticeship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960880"/>
            <a:ext cx="8610294" cy="416330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</a:pPr>
            <a:r>
              <a:rPr lang="en-US" sz="2400" b="1" dirty="0">
                <a:latin typeface="Futura Std Book" panose="020B0502020204020303"/>
              </a:rPr>
              <a:t>Most Common Mistakes: </a:t>
            </a:r>
            <a:endParaRPr lang="en-US" sz="2400" dirty="0">
              <a:latin typeface="Futura Std Book" panose="020B0502020204020303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ffectLst/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Upload Appendix A</a:t>
            </a: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Please use the template provided by the ATR to upload when using Standards Builder.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Make sure that the O*Net Code is the proper one for the occupation you are requesting.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sz="20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Make sure the OJT hours add up correctly.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Make sure the RTI hours add up correctly.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sz="20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You can ONLY alter an occupation by 25%</a:t>
            </a:r>
          </a:p>
          <a:p>
            <a:pPr marL="1828800" lvl="3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Example: An 8,000-hour occupation cannot be less than 6,000 hours.</a:t>
            </a:r>
            <a:endParaRPr lang="en-US" dirty="0">
              <a:latin typeface="Futura Std Book" panose="020B0502020204020303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US" sz="2400" dirty="0">
                <a:latin typeface="Futura Std Book" panose="020B0502020204020303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03266899"/>
      </p:ext>
    </p:extLst>
  </p:cSld>
  <p:clrMapOvr>
    <a:masterClrMapping/>
  </p:clrMapOvr>
  <p:transition spd="slow" advClick="0" advTm="3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DOL | Office of Apprenticeship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960880"/>
            <a:ext cx="8610294" cy="416330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</a:pPr>
            <a:r>
              <a:rPr lang="en-US" sz="2400" b="1" dirty="0">
                <a:latin typeface="Futura Std Book" panose="020B0502020204020303"/>
              </a:rPr>
              <a:t>Most Common Mistakes: </a:t>
            </a:r>
            <a:endParaRPr lang="en-US" sz="2400" dirty="0">
              <a:latin typeface="Futura Std Book" panose="020B0502020204020303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ffectLst/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Upload Appendix A</a:t>
            </a:r>
          </a:p>
          <a:p>
            <a:pPr marL="1028700" lvl="1" indent="-342900">
              <a:spcBef>
                <a:spcPts val="0"/>
              </a:spcBef>
              <a:buFont typeface="+mj-lt"/>
              <a:buAutoNum type="alphaLcParenR"/>
            </a:pPr>
            <a:r>
              <a:rPr lang="en-US" sz="2000" dirty="0">
                <a:effectLst/>
                <a:latin typeface="Futura Std Book" panose="020B0502020204020303"/>
                <a:ea typeface="Times New Roman" panose="02020603050405020304" pitchFamily="18" charset="0"/>
                <a:cs typeface="Times New Roman" panose="02020603050405020304" pitchFamily="18" charset="0"/>
              </a:rPr>
              <a:t>Safety in both RTI and OJL (at the top)</a:t>
            </a:r>
            <a:endParaRPr lang="en-US" sz="2000" dirty="0">
              <a:effectLst/>
              <a:latin typeface="Futura Std Book" panose="020B0502020204020303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028700" lvl="1" indent="-342900">
              <a:spcBef>
                <a:spcPts val="0"/>
              </a:spcBef>
              <a:buFont typeface="+mj-lt"/>
              <a:buAutoNum type="alphaLcParenR"/>
            </a:pPr>
            <a:r>
              <a:rPr lang="en-US" sz="2000" dirty="0">
                <a:effectLst/>
                <a:latin typeface="Futura Std Book" panose="020B0502020204020303"/>
                <a:ea typeface="Times New Roman" panose="02020603050405020304" pitchFamily="18" charset="0"/>
                <a:cs typeface="Times New Roman" panose="02020603050405020304" pitchFamily="18" charset="0"/>
              </a:rPr>
              <a:t>Language that included properly fitting PPE.</a:t>
            </a:r>
            <a:endParaRPr lang="en-US" sz="2000" dirty="0">
              <a:effectLst/>
              <a:latin typeface="Futura Std Book" panose="020B0502020204020303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en-US" sz="2000" dirty="0">
              <a:effectLst/>
              <a:latin typeface="Futura Std Book" panose="020B0502020204020303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US" sz="2400" dirty="0">
                <a:latin typeface="Futura Std Book" panose="020B0502020204020303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20488677"/>
      </p:ext>
    </p:extLst>
  </p:cSld>
  <p:clrMapOvr>
    <a:masterClrMapping/>
  </p:clrMapOvr>
  <p:transition spd="slow" advClick="0" advTm="3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853" y="1363732"/>
            <a:ext cx="7953374" cy="637788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2"/>
                </a:solidFill>
                <a:cs typeface="+mn-cs"/>
              </a:rPr>
              <a:t>Contact us:</a:t>
            </a:r>
          </a:p>
          <a:p>
            <a:pPr algn="ctr"/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FF42CEB-8F96-E0E2-6B50-F61B987F4D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6853" y="2702560"/>
            <a:ext cx="8610294" cy="3749040"/>
          </a:xfrm>
        </p:spPr>
        <p:txBody>
          <a:bodyPr>
            <a:noAutofit/>
          </a:bodyPr>
          <a:lstStyle/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</a:rPr>
              <a:t>Nakeya Womack</a:t>
            </a:r>
            <a:r>
              <a:rPr lang="en-US" kern="100" dirty="0">
                <a:solidFill>
                  <a:srgbClr val="000000"/>
                </a:solidFill>
                <a:effectLst/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</a:rPr>
              <a:t> </a:t>
            </a:r>
            <a:r>
              <a:rPr lang="en-US" kern="1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  <a:hlinkClick r:id="rId3"/>
              </a:rPr>
              <a:t>womack.nakeya</a:t>
            </a:r>
            <a:r>
              <a:rPr lang="en-US" kern="100" dirty="0">
                <a:solidFill>
                  <a:srgbClr val="000000"/>
                </a:solidFill>
                <a:effectLst/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  <a:hlinkClick r:id="rId3"/>
              </a:rPr>
              <a:t>@dol.gov</a:t>
            </a:r>
            <a:endParaRPr lang="en-US" kern="100" dirty="0">
              <a:solidFill>
                <a:srgbClr val="000000"/>
              </a:solidFill>
              <a:effectLst/>
              <a:latin typeface="Futura Std Book" panose="020B0502020204020303"/>
              <a:ea typeface="Calibri" panose="020F0502020204030204" pitchFamily="34" charset="0"/>
              <a:cs typeface="Sabon Next LT" panose="02000500000000000000" pitchFamily="2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kern="100" dirty="0">
              <a:solidFill>
                <a:srgbClr val="000000"/>
              </a:solidFill>
              <a:latin typeface="Futura Std Book" panose="020B0502020204020303"/>
              <a:ea typeface="Calibri" panose="020F0502020204030204" pitchFamily="34" charset="0"/>
              <a:cs typeface="Sabon Next LT" panose="02000500000000000000" pitchFamily="2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00" dirty="0">
                <a:solidFill>
                  <a:srgbClr val="000000"/>
                </a:solidFill>
                <a:effectLst/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</a:rPr>
              <a:t>Jennifer Foil </a:t>
            </a:r>
            <a:r>
              <a:rPr lang="en-US" kern="100" dirty="0">
                <a:solidFill>
                  <a:srgbClr val="000000"/>
                </a:solidFill>
                <a:effectLst/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  <a:hlinkClick r:id="rId4"/>
              </a:rPr>
              <a:t>jfoil</a:t>
            </a:r>
            <a:r>
              <a:rPr lang="en-US" kern="1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  <a:hlinkClick r:id="rId4"/>
              </a:rPr>
              <a:t>@niu.edu</a:t>
            </a:r>
            <a:endParaRPr lang="en-US" kern="100" dirty="0">
              <a:solidFill>
                <a:srgbClr val="000000"/>
              </a:solidFill>
              <a:latin typeface="Futura Std Book" panose="020B0502020204020303"/>
              <a:ea typeface="Calibri" panose="020F0502020204030204" pitchFamily="34" charset="0"/>
              <a:cs typeface="Sabon Next LT" panose="02000500000000000000" pitchFamily="2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kern="100" dirty="0">
              <a:solidFill>
                <a:srgbClr val="000000"/>
              </a:solidFill>
              <a:latin typeface="Futura Std Book" panose="020B0502020204020303"/>
              <a:ea typeface="Calibri" panose="020F0502020204030204" pitchFamily="34" charset="0"/>
              <a:cs typeface="Sabon Next LT" panose="02000500000000000000" pitchFamily="2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00" dirty="0">
                <a:solidFill>
                  <a:srgbClr val="000000"/>
                </a:solidFill>
                <a:effectLst/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</a:rPr>
              <a:t>Jordan Johnson </a:t>
            </a:r>
            <a:r>
              <a:rPr lang="en-US" kern="100" dirty="0">
                <a:solidFill>
                  <a:srgbClr val="000000"/>
                </a:solidFill>
                <a:effectLst/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  <a:hlinkClick r:id="rId5"/>
              </a:rPr>
              <a:t>jtjohns@ilstu.edu</a:t>
            </a:r>
            <a:r>
              <a:rPr lang="en-US" kern="100" dirty="0">
                <a:solidFill>
                  <a:srgbClr val="000000"/>
                </a:solidFill>
                <a:effectLst/>
                <a:latin typeface="Futura Std Book" panose="020B0502020204020303"/>
                <a:ea typeface="Calibri" panose="020F0502020204030204" pitchFamily="34" charset="0"/>
                <a:cs typeface="Sabon Next LT" panose="02000500000000000000" pitchFamily="2" charset="0"/>
              </a:rPr>
              <a:t> </a:t>
            </a:r>
            <a:endParaRPr lang="en-US" dirty="0">
              <a:effectLst/>
              <a:latin typeface="Futura Std Book" panose="020B0502020204020303"/>
              <a:ea typeface="Calibri" panose="020F0502020204030204" pitchFamily="34" charset="0"/>
              <a:cs typeface="Sabon Next LT" panose="02000500000000000000" pitchFamily="2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endParaRPr lang="en-US" sz="2400" dirty="0"/>
          </a:p>
          <a:p>
            <a:pPr>
              <a:lnSpc>
                <a:spcPct val="100000"/>
              </a:lnSpc>
              <a:spcAft>
                <a:spcPts val="30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4325917"/>
      </p:ext>
    </p:extLst>
  </p:cSld>
  <p:clrMapOvr>
    <a:masterClrMapping/>
  </p:clrMapOvr>
  <p:transition spd="slow" advClick="0" advTm="3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3200" dirty="0">
                <a:solidFill>
                  <a:schemeClr val="tx2"/>
                </a:solidFill>
                <a:cs typeface="+mn-cs"/>
              </a:rPr>
              <a:t>About the presenter: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D107350-0AEA-D8FA-BB50-043E21A6D9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540042"/>
            <a:ext cx="4819397" cy="3537797"/>
          </a:xfrm>
        </p:spPr>
        <p:txBody>
          <a:bodyPr>
            <a:normAutofit fontScale="25000" lnSpcReduction="2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Nakeya Womack has been with the</a:t>
            </a:r>
          </a:p>
          <a:p>
            <a:endParaRPr lang="en-US" sz="5600" b="0" i="0" u="none" strike="noStrike" baseline="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Department of Labor| Office of Apprenticeship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s</a:t>
            </a:r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ince 2021 as an Apprenticeship and Training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Representative. </a:t>
            </a:r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Since being with the Department of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Labor | Office of Apprenticeship, Nakeya Womack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has helped business, colleges, vocational school,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high schools and other community partners develop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Registered  Apprenticeship Programs. She has also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Helped over a 100 Registered Apprenticeship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Programs, revise their paperwork to better fit their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organizations need.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N</a:t>
            </a:r>
            <a:r>
              <a:rPr lang="en-US" sz="5600" dirty="0">
                <a:solidFill>
                  <a:srgbClr val="000000"/>
                </a:solidFill>
                <a:latin typeface="Futura Std Book" panose="020B0502020204020303"/>
              </a:rPr>
              <a:t>akeya Womack has been in the T</a:t>
            </a:r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raining and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Development industry for over 20 years. Her work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spans from industries such as the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United States Government, Higher Education, and </a:t>
            </a:r>
          </a:p>
          <a:p>
            <a:endParaRPr lang="en-US" sz="5600" dirty="0">
              <a:solidFill>
                <a:srgbClr val="000000"/>
              </a:solidFill>
              <a:latin typeface="Futura Std Book" panose="020B0502020204020303"/>
            </a:endParaRPr>
          </a:p>
          <a:p>
            <a:r>
              <a:rPr lang="en-US" sz="56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both the private and public organizations.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Futura Std Book" panose="020B0502020204020303"/>
              </a:rPr>
              <a:t> 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E03003-3491-2BAB-96E5-D217534C4A62}"/>
              </a:ext>
            </a:extLst>
          </p:cNvPr>
          <p:cNvSpPr txBox="1"/>
          <p:nvPr/>
        </p:nvSpPr>
        <p:spPr>
          <a:xfrm>
            <a:off x="5501949" y="3429000"/>
            <a:ext cx="3097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Futura Std Book" panose="020B0502020204020303"/>
              </a:rPr>
              <a:t>E-mail: Womack.Nakeya@dol.gov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38265"/>
      </p:ext>
    </p:extLst>
  </p:cSld>
  <p:clrMapOvr>
    <a:masterClrMapping/>
  </p:clrMapOvr>
  <p:transition spd="slow" advClick="0" advTm="3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14287" y="2251512"/>
            <a:ext cx="3715425" cy="1737215"/>
          </a:xfrm>
        </p:spPr>
        <p:txBody>
          <a:bodyPr/>
          <a:lstStyle/>
          <a:p>
            <a:pPr algn="ctr"/>
            <a:r>
              <a:rPr lang="en-US" sz="5400" dirty="0">
                <a:solidFill>
                  <a:schemeClr val="tx2"/>
                </a:solidFill>
                <a:cs typeface="+mn-cs"/>
              </a:rPr>
              <a:t>Time for a </a:t>
            </a:r>
          </a:p>
          <a:p>
            <a:pPr algn="ctr"/>
            <a:r>
              <a:rPr lang="en-US" sz="5400" dirty="0">
                <a:solidFill>
                  <a:schemeClr val="tx2"/>
                </a:solidFill>
                <a:cs typeface="+mn-cs"/>
              </a:rPr>
              <a:t>brief poll </a:t>
            </a:r>
          </a:p>
          <a:p>
            <a:pPr algn="ctr"/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491CD-AD04-8ABF-2CF9-9518165ED1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Graphic 6" descr="Bar chart with solid fill">
            <a:extLst>
              <a:ext uri="{FF2B5EF4-FFF2-40B4-BE49-F238E27FC236}">
                <a16:creationId xmlns:a16="http://schemas.microsoft.com/office/drawing/2014/main" id="{51A37374-1C71-FAFA-C6B4-6DD787BF8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67082" y="3988727"/>
            <a:ext cx="2209833" cy="22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10372"/>
      </p:ext>
    </p:extLst>
  </p:cSld>
  <p:clrMapOvr>
    <a:masterClrMapping/>
  </p:clrMapOvr>
  <p:transition spd="slow" advClick="0" advTm="3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About apprenticeship Illinois: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459150"/>
            <a:ext cx="6331606" cy="4669277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</a:pPr>
            <a:r>
              <a:rPr lang="en-US" sz="2400" b="1" dirty="0">
                <a:latin typeface="Futura Std Book" panose="020B0502020204020303"/>
              </a:rPr>
              <a:t>Our Regional Specialists will…</a:t>
            </a:r>
            <a:endParaRPr lang="en-US" sz="2400" dirty="0">
              <a:latin typeface="Futura Std Book" panose="020B0502020204020303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Conduct in-person and virtual apprenticeship outreach through events and employer consultations</a:t>
            </a: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Receive and pursue referrals received to the Apprenticeship Illinois website</a:t>
            </a: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Work with employers to fully develop and register their apprenticeship programs from start to finish</a:t>
            </a: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Connect employers to intermediary partners and other applicable services</a:t>
            </a:r>
          </a:p>
          <a:p>
            <a:pPr marL="1200150" lvl="2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dirty="0">
              <a:latin typeface="Futura Std Book" panose="020B0502020204020303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00150" lvl="2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endParaRPr lang="en-US" dirty="0">
              <a:effectLst/>
              <a:latin typeface="Futura Std Book" panose="020B0502020204020303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US" sz="2400" dirty="0">
                <a:latin typeface="Futura Std Book" panose="020B0502020204020303"/>
              </a:rPr>
              <a:t>	</a:t>
            </a:r>
          </a:p>
        </p:txBody>
      </p:sp>
      <p:pic>
        <p:nvPicPr>
          <p:cNvPr id="4" name="Graphic 3" descr="Social network with solid fill">
            <a:extLst>
              <a:ext uri="{FF2B5EF4-FFF2-40B4-BE49-F238E27FC236}">
                <a16:creationId xmlns:a16="http://schemas.microsoft.com/office/drawing/2014/main" id="{7416F490-40FE-75BF-B43D-48085114EB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38515" y="2916922"/>
            <a:ext cx="2201203" cy="220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87889"/>
      </p:ext>
    </p:extLst>
  </p:cSld>
  <p:clrMapOvr>
    <a:masterClrMapping/>
  </p:clrMapOvr>
  <p:transition spd="slow" advClick="0" advTm="3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1208" y="936592"/>
            <a:ext cx="6742712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Learning Objectives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1208" y="2070625"/>
            <a:ext cx="8154028" cy="4141249"/>
          </a:xfrm>
        </p:spPr>
        <p:txBody>
          <a:bodyPr>
            <a:noAutofit/>
          </a:bodyPr>
          <a:lstStyle/>
          <a:p>
            <a:pPr marL="457200" indent="-457200">
              <a:lnSpc>
                <a:spcPct val="106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DAY 1: Reaching Out To Your ATR</a:t>
            </a:r>
          </a:p>
          <a:p>
            <a:pPr marL="457200" indent="-457200">
              <a:lnSpc>
                <a:spcPct val="106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Eligibility </a:t>
            </a:r>
          </a:p>
          <a:p>
            <a:pPr marL="457200" indent="-457200">
              <a:lnSpc>
                <a:spcPct val="106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Standards Builder</a:t>
            </a:r>
          </a:p>
          <a:p>
            <a:pPr marL="457200" indent="-457200">
              <a:lnSpc>
                <a:spcPct val="106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Approval Process</a:t>
            </a:r>
          </a:p>
          <a:p>
            <a:pPr marL="457200" indent="-457200">
              <a:lnSpc>
                <a:spcPct val="106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</a:rPr>
              <a:t>Most Common Mistakes</a:t>
            </a: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Futura Std Book" panose="020B0502020204020303"/>
              <a:ea typeface="Calibri" panose="020F0502020204030204" pitchFamily="34" charset="0"/>
            </a:endParaRP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06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38020"/>
      </p:ext>
    </p:extLst>
  </p:cSld>
  <p:clrMapOvr>
    <a:masterClrMapping/>
  </p:clrMapOvr>
  <p:transition spd="slow" advClick="0" advTm="3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DOL | Office of Apprenticeship Processes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960880"/>
            <a:ext cx="8610294" cy="416330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</a:pPr>
            <a:r>
              <a:rPr lang="en-US" sz="2400" b="1" dirty="0">
                <a:latin typeface="Futura Std Book" panose="020B0502020204020303"/>
              </a:rPr>
              <a:t>Determining Eligibility: </a:t>
            </a:r>
            <a:endParaRPr lang="en-US" sz="2400" dirty="0">
              <a:latin typeface="Futura Std Book" panose="020B0502020204020303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Day 1</a:t>
            </a:r>
            <a:endParaRPr lang="en-US" b="1" dirty="0">
              <a:effectLst/>
              <a:latin typeface="Futura Std Book" panose="020B0502020204020303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(a) Occupation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	(1) Meeting On-the-Job Hours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	(2) Meeting Related Training Hours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                   (3</a:t>
            </a: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) Time Based, Hybrid, or Competency 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                   (4) Is the occupation registered with the DOL? If not              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now what?</a:t>
            </a:r>
            <a:endParaRPr lang="en-US" sz="2000" dirty="0">
              <a:effectLst/>
              <a:latin typeface="Futura Std Book" panose="020B0502020204020303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Standards Builder</a:t>
            </a:r>
            <a:endParaRPr lang="en-US" b="1" dirty="0">
              <a:effectLst/>
              <a:latin typeface="Futura Std Book" panose="020B0502020204020303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(a) </a:t>
            </a: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All new programs are created in Standards Builder. </a:t>
            </a:r>
            <a:endParaRPr lang="en-US" sz="2000" dirty="0">
              <a:effectLst/>
              <a:latin typeface="Futura Std Book" panose="020B0502020204020303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US" sz="2400" dirty="0">
                <a:latin typeface="Futura Std Book" panose="020B0502020204020303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52509262"/>
      </p:ext>
    </p:extLst>
  </p:cSld>
  <p:clrMapOvr>
    <a:masterClrMapping/>
  </p:clrMapOvr>
  <p:transition spd="slow" advClick="0" advTm="3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DOL | Office of Apprenticeship Processes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960880"/>
            <a:ext cx="8610294" cy="416330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</a:pPr>
            <a:r>
              <a:rPr lang="en-US" sz="2400" b="1" dirty="0">
                <a:latin typeface="Futura Std Book" panose="020B0502020204020303"/>
              </a:rPr>
              <a:t>Standards Builder: </a:t>
            </a:r>
            <a:endParaRPr lang="en-US" sz="2400" dirty="0">
              <a:latin typeface="Futura Std Book" panose="020B0502020204020303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ffectLst/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Appendix A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Term of Program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Ratio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Probationary Period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Wage Schedule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Selection Procedures</a:t>
            </a:r>
            <a:endParaRPr lang="en-US" dirty="0">
              <a:effectLst/>
              <a:latin typeface="Futura Std Book" panose="020B0502020204020303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On-the- Job Learning Outline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Related Training Outline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Standards</a:t>
            </a:r>
            <a:endParaRPr lang="en-US" b="1" dirty="0">
              <a:effectLst/>
              <a:latin typeface="Futura Std Book" panose="020B0502020204020303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(a) Contract </a:t>
            </a: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between Sponsor and DOL.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US" sz="2400" dirty="0">
                <a:latin typeface="Futura Std Book" panose="020B0502020204020303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53261650"/>
      </p:ext>
    </p:extLst>
  </p:cSld>
  <p:clrMapOvr>
    <a:masterClrMapping/>
  </p:clrMapOvr>
  <p:transition spd="slow" advClick="0" advTm="3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DOL | Office of Apprenticeship Processes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960880"/>
            <a:ext cx="8610294" cy="416330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</a:pPr>
            <a:r>
              <a:rPr lang="en-US" sz="2400" b="1" dirty="0">
                <a:latin typeface="Futura Std Book" panose="020B0502020204020303"/>
              </a:rPr>
              <a:t>Standards Builder: </a:t>
            </a:r>
            <a:endParaRPr lang="en-US" sz="2400" dirty="0">
              <a:latin typeface="Futura Std Book" panose="020B0502020204020303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Standards continued..</a:t>
            </a:r>
            <a:endParaRPr lang="en-US" b="1" dirty="0">
              <a:effectLst/>
              <a:latin typeface="Futura Std Book" panose="020B0502020204020303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(b) Minimum Requirements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(c) When will wages be paid (during OJT ONLY or RTI as well)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(d)EEO and Affirmative Action requirements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(e) Complaints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ffectLst/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Approval: State Director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(a) </a:t>
            </a: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Once the Apprenticeship and Training Representative has assisted with the completion of Standards and Appendix’s, it is submitted to the State Director for Approval.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      (b) Please note that </a:t>
            </a:r>
            <a:r>
              <a:rPr lang="en-US" sz="2000" i="1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Group Programs </a:t>
            </a: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will require an Appendix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             D.          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US" sz="2400" dirty="0">
                <a:latin typeface="Futura Std Book" panose="020B0502020204020303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6838050"/>
      </p:ext>
    </p:extLst>
  </p:cSld>
  <p:clrMapOvr>
    <a:masterClrMapping/>
  </p:clrMapOvr>
  <p:transition spd="slow" advClick="0" advTm="3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4495AE-0326-4978-99C7-1DD197729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2930" y="835412"/>
            <a:ext cx="7953374" cy="51101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cs typeface="+mn-cs"/>
              </a:rPr>
              <a:t>DOL | Office of Apprenticeship Processes</a:t>
            </a:r>
          </a:p>
          <a:p>
            <a:endParaRPr lang="en-US" sz="28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4579CC-02D4-DBFB-6520-E94A79D54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2930" y="1960880"/>
            <a:ext cx="8610294" cy="416330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1200"/>
              </a:spcAft>
            </a:pPr>
            <a:r>
              <a:rPr lang="en-US" sz="2400" b="1" dirty="0">
                <a:latin typeface="Futura Std Book" panose="020B0502020204020303"/>
              </a:rPr>
              <a:t>Additional Approval: </a:t>
            </a:r>
            <a:endParaRPr lang="en-US" sz="2400" dirty="0">
              <a:latin typeface="Futura Std Book" panose="020B0502020204020303"/>
            </a:endParaRPr>
          </a:p>
          <a:p>
            <a:pPr marL="742950" marR="0" lvl="1" indent="-2857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ffectLst/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National </a:t>
            </a:r>
            <a:r>
              <a:rPr lang="en-US" b="1" dirty="0">
                <a:latin typeface="Futura Std Book" panose="020B0502020204020303"/>
                <a:ea typeface="Times New Roman" panose="02020603050405020304" pitchFamily="18" charset="0"/>
                <a:cs typeface="Calibri" panose="020F0502020204030204" pitchFamily="34" charset="0"/>
              </a:rPr>
              <a:t>Programs</a:t>
            </a:r>
            <a:endParaRPr lang="en-US" b="1" dirty="0">
              <a:effectLst/>
              <a:latin typeface="Futura Std Book" panose="020B0502020204020303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b="0" i="0" dirty="0">
                <a:solidFill>
                  <a:srgbClr val="000000"/>
                </a:solidFill>
                <a:effectLst/>
                <a:latin typeface="Futura Std Book" panose="020B0502020204020303"/>
              </a:rPr>
              <a:t>Develop: “Notification of New Sponsor” documentation: including a brief description of why the program qualifies as a national program under the criteria set forth by the Department of Labor | Office of Apprenticeship.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b="0" i="0" dirty="0">
                <a:solidFill>
                  <a:srgbClr val="000000"/>
                </a:solidFill>
                <a:effectLst/>
                <a:latin typeface="Futura Std Book" panose="020B0502020204020303"/>
              </a:rPr>
              <a:t>A transmittal memo from the RD to the DS Director recommending approval of the program, (Sponsor Approval Letter).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b="0" i="0" dirty="0">
                <a:solidFill>
                  <a:srgbClr val="000000"/>
                </a:solidFill>
                <a:effectLst/>
                <a:latin typeface="Futura Std Book" panose="020B0502020204020303"/>
              </a:rPr>
              <a:t>A draft letter to the sponsor approving the program to be signed by the DS Director.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lphaLcParenR"/>
            </a:pPr>
            <a:r>
              <a:rPr lang="en-US" sz="2000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Review and </a:t>
            </a:r>
            <a:r>
              <a:rPr lang="en-US" dirty="0">
                <a:solidFill>
                  <a:srgbClr val="000000"/>
                </a:solidFill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Approved by Reginal State Director.</a:t>
            </a:r>
            <a:endParaRPr lang="en-US" sz="2000" dirty="0">
              <a:latin typeface="Futura Std Book" panose="020B0502020204020303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Futura Std Book" panose="020B0502020204020303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Futura Std Book" panose="020B0502020204020303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en-US" sz="2400" dirty="0">
                <a:latin typeface="Futura Std Book" panose="020B0502020204020303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80811538"/>
      </p:ext>
    </p:extLst>
  </p:cSld>
  <p:clrMapOvr>
    <a:masterClrMapping/>
  </p:clrMapOvr>
  <p:transition spd="slow" advClick="0" advTm="3000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7"/>
  <p:tag name="ARTICULATE_DESIGN_ID_OFFICE THEME" val="IU67DOd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2069"/>
      </a:dk2>
      <a:lt2>
        <a:srgbClr val="E7E6E6"/>
      </a:lt2>
      <a:accent1>
        <a:srgbClr val="AA182C"/>
      </a:accent1>
      <a:accent2>
        <a:srgbClr val="ED7D31"/>
      </a:accent2>
      <a:accent3>
        <a:srgbClr val="638C1C"/>
      </a:accent3>
      <a:accent4>
        <a:srgbClr val="002069"/>
      </a:accent4>
      <a:accent5>
        <a:srgbClr val="AA182C"/>
      </a:accent5>
      <a:accent6>
        <a:srgbClr val="4D4D4D"/>
      </a:accent6>
      <a:hlink>
        <a:srgbClr val="002069"/>
      </a:hlink>
      <a:folHlink>
        <a:srgbClr val="638C1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0D368886C6B4298DB8A66EC5E9E94" ma:contentTypeVersion="3" ma:contentTypeDescription="Create a new document." ma:contentTypeScope="" ma:versionID="3dfe9d4b760e711e5f29de418d1818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1EBEFB-7CA0-4671-A34E-E94BB1632940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c5f7d24-dc7c-45cd-a254-66c71c085d44"/>
    <ds:schemaRef ds:uri="ee920ac9-5fc6-4484-ac21-fc1bd4a2d57a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F767D4-2898-42B3-8037-93CDA3F2225D}"/>
</file>

<file path=customXml/itemProps3.xml><?xml version="1.0" encoding="utf-8"?>
<ds:datastoreItem xmlns:ds="http://schemas.openxmlformats.org/officeDocument/2006/customXml" ds:itemID="{698D89FA-669B-4E64-A40E-678F664AB2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30703</TotalTime>
  <Words>744</Words>
  <Application>Microsoft Office PowerPoint</Application>
  <PresentationFormat>On-screen Show (4:3)</PresentationFormat>
  <Paragraphs>167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Courier New</vt:lpstr>
      <vt:lpstr>Futura Std Book</vt:lpstr>
      <vt:lpstr>Futura Std Heavy</vt:lpstr>
      <vt:lpstr>Lato</vt:lpstr>
      <vt:lpstr>Segoe UI Symbol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Collaborate with DOL Office of Apprenticeship Webinar</dc:title>
  <dc:creator>Jafar</dc:creator>
  <cp:lastModifiedBy>Heinisch, Kimberly D</cp:lastModifiedBy>
  <cp:revision>98</cp:revision>
  <cp:lastPrinted>2023-08-07T18:29:20Z</cp:lastPrinted>
  <dcterms:created xsi:type="dcterms:W3CDTF">2015-05-25T12:45:08Z</dcterms:created>
  <dcterms:modified xsi:type="dcterms:W3CDTF">2024-11-18T12:59:19Z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0x010100CAE0D368886C6B4298DB8A66EC5E9E94</vt:lpwstr>
  </property>
  <property fmtid="{D5CDD505-2E9C-101B-9397-08002B2CF9AE}" pid="3" name="ArticulateGUID">
    <vt:lpwstr>86292B1C-1FD6-4DDE-9B5A-A5AFF6FE6818</vt:lpwstr>
  </property>
  <property fmtid="{D5CDD505-2E9C-101B-9397-08002B2CF9AE}" pid="4" name="ArticulatePath">
    <vt:lpwstr>IWN-20_IWIB-BEC_Presentation-A</vt:lpwstr>
  </property>
</Properties>
</file>