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4"/>
  </p:sldMasterIdLst>
  <p:notesMasterIdLst>
    <p:notesMasterId r:id="rId18"/>
  </p:notesMasterIdLst>
  <p:handoutMasterIdLst>
    <p:handoutMasterId r:id="rId19"/>
  </p:handoutMasterIdLst>
  <p:sldIdLst>
    <p:sldId id="261" r:id="rId5"/>
    <p:sldId id="514" r:id="rId6"/>
    <p:sldId id="545" r:id="rId7"/>
    <p:sldId id="541" r:id="rId8"/>
    <p:sldId id="507" r:id="rId9"/>
    <p:sldId id="494" r:id="rId10"/>
    <p:sldId id="546" r:id="rId11"/>
    <p:sldId id="547" r:id="rId12"/>
    <p:sldId id="548" r:id="rId13"/>
    <p:sldId id="549" r:id="rId14"/>
    <p:sldId id="550" r:id="rId15"/>
    <p:sldId id="551" r:id="rId16"/>
    <p:sldId id="511" r:id="rId17"/>
  </p:sldIdLst>
  <p:sldSz cx="9144000" cy="6858000" type="screen4x3"/>
  <p:notesSz cx="7023100" cy="9309100"/>
  <p:custDataLst>
    <p:tags r:id="rId20"/>
  </p:custDataLst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C6C8"/>
    <a:srgbClr val="4D4D4D"/>
    <a:srgbClr val="D14C27"/>
    <a:srgbClr val="F6F8FA"/>
    <a:srgbClr val="303745"/>
    <a:srgbClr val="F58025"/>
    <a:srgbClr val="1C49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534960-93FF-4C75-BEA6-3EA4A714D104}" v="1" dt="2024-08-19T16:59:46.3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064" autoAdjust="0"/>
    <p:restoredTop sz="93725" autoAdjust="0"/>
  </p:normalViewPr>
  <p:slideViewPr>
    <p:cSldViewPr snapToGrid="0">
      <p:cViewPr varScale="1">
        <p:scale>
          <a:sx n="107" d="100"/>
          <a:sy n="107" d="100"/>
        </p:scale>
        <p:origin x="13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6CF01BD6-766B-4D19-B75E-7E6A037A6BFB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31302AA-81B1-4225-BC36-6DD3E8E98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844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E98D3C34-4FAE-4634-9621-7C1A1531823B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A5D1758-ED3D-4611-B861-63A1DF032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56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539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8107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8207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7432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783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196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50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6921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4816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406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7566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838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287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255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A56E7046-DE4F-0A49-A5D9-1A3B2F5BACA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4202" y="1376751"/>
            <a:ext cx="7953374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i="0" cap="all" spc="50" baseline="0">
                <a:solidFill>
                  <a:srgbClr val="4D4D4D"/>
                </a:solidFill>
                <a:latin typeface="Futura Std Heavy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E1F6FDE6-65F0-9041-A1D4-82C1AC4161B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2" y="1902935"/>
            <a:ext cx="7953374" cy="18845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200" b="0" i="0" cap="none" spc="0" baseline="0">
                <a:solidFill>
                  <a:srgbClr val="4D4D4D"/>
                </a:solidFill>
                <a:latin typeface="Futura Std Book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0A73E8B-1D2A-B241-9CB5-BFDA05123263}"/>
              </a:ext>
            </a:extLst>
          </p:cNvPr>
          <p:cNvSpPr txBox="1"/>
          <p:nvPr userDrawn="1"/>
        </p:nvSpPr>
        <p:spPr>
          <a:xfrm>
            <a:off x="7939425" y="6297123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Segoe UI Symbol" panose="020B0502040204020203" pitchFamily="34" charset="0"/>
            </a:endParaRPr>
          </a:p>
        </p:txBody>
      </p:sp>
      <p:sp>
        <p:nvSpPr>
          <p:cNvPr id="10" name="Freeform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FFBBF2A-C7ED-554B-A375-F7CE80CB34C8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427346" y="6320795"/>
            <a:ext cx="164592" cy="164592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  <p:sp>
        <p:nvSpPr>
          <p:cNvPr id="16" name="Freeform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6483DAD1-B635-5549-8693-FBB28065951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244103" y="6320795"/>
            <a:ext cx="164592" cy="164592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0519904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orient="horz" pos="36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408">
          <p15:clr>
            <a:srgbClr val="FBAE40"/>
          </p15:clr>
        </p15:guide>
        <p15:guide id="5" orient="horz" pos="1296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84E1790B-1E4F-3B4F-AD32-8BC1BF08A162}"/>
              </a:ext>
            </a:extLst>
          </p:cNvPr>
          <p:cNvSpPr txBox="1"/>
          <p:nvPr userDrawn="1"/>
        </p:nvSpPr>
        <p:spPr>
          <a:xfrm>
            <a:off x="7939425" y="6297123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Segoe UI Symbol" panose="020B0502040204020203" pitchFamily="34" charset="0"/>
            </a:endParaRPr>
          </a:p>
        </p:txBody>
      </p:sp>
      <p:sp>
        <p:nvSpPr>
          <p:cNvPr id="7" name="Freeform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D9489B8-D70A-2C4B-9339-02FC12D9C9F5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427346" y="6320795"/>
            <a:ext cx="164592" cy="164592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  <p:sp>
        <p:nvSpPr>
          <p:cNvPr id="8" name="Freeform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6B84A807-FE08-7F4C-A4CB-EB585EFFBE33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244103" y="6320795"/>
            <a:ext cx="164592" cy="164592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11571"/>
      </p:ext>
    </p:extLst>
  </p:cSld>
  <p:clrMapOvr>
    <a:masterClrMapping/>
  </p:clrMapOvr>
  <p:transition spd="slow">
    <p:fade/>
  </p:transition>
  <p:extLst>
    <p:ext uri="{DCECCB84-F9BA-43D5-87BE-67443E8EF086}">
      <p15:sldGuideLst xmlns:p15="http://schemas.microsoft.com/office/powerpoint/2012/main">
        <p15:guide id="1" orient="horz" pos="3600" userDrawn="1">
          <p15:clr>
            <a:srgbClr val="FBAE40"/>
          </p15:clr>
        </p15:guide>
        <p15:guide id="2" pos="5384" userDrawn="1">
          <p15:clr>
            <a:srgbClr val="FBAE40"/>
          </p15:clr>
        </p15:guide>
        <p15:guide id="3" pos="374" userDrawn="1">
          <p15:clr>
            <a:srgbClr val="FBAE40"/>
          </p15:clr>
        </p15:guide>
        <p15:guide id="4" orient="horz" pos="408" userDrawn="1">
          <p15:clr>
            <a:srgbClr val="FBAE40"/>
          </p15:clr>
        </p15:guide>
        <p15:guide id="5" orient="horz" pos="1296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ny History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4199035" y="2611721"/>
            <a:ext cx="1035714" cy="1380952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529885" y="4803175"/>
            <a:ext cx="1035714" cy="1380952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1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916835" y="4803175"/>
            <a:ext cx="1035714" cy="1380952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564B377F-598C-7D43-AC31-2A6886AA33D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3728" y="1401776"/>
            <a:ext cx="7953374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i="0" cap="all" spc="50" baseline="0">
                <a:solidFill>
                  <a:srgbClr val="4D4D4D"/>
                </a:solidFill>
                <a:latin typeface="Futura Std Heavy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F2CC2ABB-C44C-CA4F-97C9-5F71B7B6A54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3251" y="1912789"/>
            <a:ext cx="7953374" cy="18845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200" b="0" i="0" cap="none" spc="0" baseline="0">
                <a:solidFill>
                  <a:srgbClr val="4D4D4D"/>
                </a:solidFill>
                <a:latin typeface="Futura Std Book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A9AE139-211F-0C42-9F4B-85DFB65FCB49}"/>
              </a:ext>
            </a:extLst>
          </p:cNvPr>
          <p:cNvSpPr txBox="1"/>
          <p:nvPr userDrawn="1"/>
        </p:nvSpPr>
        <p:spPr>
          <a:xfrm>
            <a:off x="593728" y="6297123"/>
            <a:ext cx="178355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b="1" spc="30" baseline="0">
                <a:solidFill>
                  <a:schemeClr val="tx2"/>
                </a:solidFill>
                <a:latin typeface="+mn-lt"/>
                <a:ea typeface="Segoe UI Symbol" panose="020B0502040204020203" pitchFamily="34" charset="0"/>
              </a:rPr>
              <a:t>IWIB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E79602B-7BC0-AA47-88B7-E243181EF231}"/>
              </a:ext>
            </a:extLst>
          </p:cNvPr>
          <p:cNvSpPr txBox="1"/>
          <p:nvPr userDrawn="1"/>
        </p:nvSpPr>
        <p:spPr>
          <a:xfrm>
            <a:off x="7939425" y="6297123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tx1">
                  <a:lumMod val="50000"/>
                  <a:lumOff val="50000"/>
                </a:schemeClr>
              </a:solidFill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  <p:sp>
        <p:nvSpPr>
          <p:cNvPr id="23" name="Freeform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C7A4C18-8E88-FF42-8E68-9885D11AB6F7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427346" y="6320795"/>
            <a:ext cx="164592" cy="164592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  <p:sp>
        <p:nvSpPr>
          <p:cNvPr id="24" name="Freeform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49790A3C-E5CE-8D49-AAAE-156FFDD36123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244103" y="6320795"/>
            <a:ext cx="164592" cy="164592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205262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orient="horz" pos="3600" userDrawn="1">
          <p15:clr>
            <a:srgbClr val="FBAE40"/>
          </p15:clr>
        </p15:guide>
        <p15:guide id="2" pos="5384" userDrawn="1">
          <p15:clr>
            <a:srgbClr val="FBAE40"/>
          </p15:clr>
        </p15:guide>
        <p15:guide id="3" pos="374" userDrawn="1">
          <p15:clr>
            <a:srgbClr val="FBAE40"/>
          </p15:clr>
        </p15:guide>
        <p15:guide id="4" orient="horz" pos="408" userDrawn="1">
          <p15:clr>
            <a:srgbClr val="FBAE40"/>
          </p15:clr>
        </p15:guide>
        <p15:guide id="5" orient="horz" pos="1296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ny History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9041" y="1446424"/>
            <a:ext cx="7953374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i="0" cap="all" spc="50" baseline="0">
                <a:solidFill>
                  <a:srgbClr val="4D4D4D"/>
                </a:solidFill>
                <a:latin typeface="Futura Std Heavy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638564" y="1957437"/>
            <a:ext cx="7953374" cy="18845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200" b="0" i="0" cap="none" spc="0" baseline="0">
                <a:solidFill>
                  <a:srgbClr val="4D4D4D"/>
                </a:solidFill>
                <a:latin typeface="Futura Std Book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565198" y="2664491"/>
            <a:ext cx="1035714" cy="1380952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4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952148" y="2664491"/>
            <a:ext cx="1035714" cy="1380952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5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4256573" y="2664491"/>
            <a:ext cx="1035714" cy="1380952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593728" y="6297123"/>
            <a:ext cx="178355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b="1" spc="30" baseline="0">
                <a:solidFill>
                  <a:schemeClr val="tx2"/>
                </a:solidFill>
                <a:latin typeface="+mn-lt"/>
                <a:ea typeface="Segoe UI Symbol" panose="020B0502040204020203" pitchFamily="34" charset="0"/>
              </a:rPr>
              <a:t>IWIB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7939425" y="6297123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tx1">
                  <a:lumMod val="50000"/>
                  <a:lumOff val="50000"/>
                </a:schemeClr>
              </a:solidFill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  <p:sp>
        <p:nvSpPr>
          <p:cNvPr id="16" name="Freeform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AC8CDFF-9F4E-D941-99E5-C9CFFCC708D6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427346" y="6320795"/>
            <a:ext cx="164592" cy="164592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  <p:sp>
        <p:nvSpPr>
          <p:cNvPr id="17" name="Freeform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24B49551-9295-E947-800A-9A504B6DA1A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244103" y="6320795"/>
            <a:ext cx="164592" cy="164592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20563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orient="horz" pos="3600" userDrawn="1">
          <p15:clr>
            <a:srgbClr val="FBAE40"/>
          </p15:clr>
        </p15:guide>
        <p15:guide id="2" pos="5384" userDrawn="1">
          <p15:clr>
            <a:srgbClr val="FBAE40"/>
          </p15:clr>
        </p15:guide>
        <p15:guide id="3" pos="374" userDrawn="1">
          <p15:clr>
            <a:srgbClr val="FBAE40"/>
          </p15:clr>
        </p15:guide>
        <p15:guide id="4" orient="horz" pos="408" userDrawn="1">
          <p15:clr>
            <a:srgbClr val="FBAE40"/>
          </p15:clr>
        </p15:guide>
        <p15:guide id="5" orient="horz" pos="129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er Testimoni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9"/>
          <p:cNvSpPr>
            <a:spLocks noGrp="1"/>
          </p:cNvSpPr>
          <p:nvPr userDrawn="1">
            <p:ph type="pic" sz="quarter" idx="11"/>
          </p:nvPr>
        </p:nvSpPr>
        <p:spPr>
          <a:xfrm>
            <a:off x="591943" y="4171694"/>
            <a:ext cx="570159" cy="76021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8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3" name="Picture Placeholder 9"/>
          <p:cNvSpPr>
            <a:spLocks noGrp="1"/>
          </p:cNvSpPr>
          <p:nvPr userDrawn="1">
            <p:ph type="pic" sz="quarter" idx="20"/>
          </p:nvPr>
        </p:nvSpPr>
        <p:spPr>
          <a:xfrm>
            <a:off x="3524301" y="4176451"/>
            <a:ext cx="570159" cy="76021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8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4" name="Picture Placeholder 9"/>
          <p:cNvSpPr>
            <a:spLocks noGrp="1"/>
          </p:cNvSpPr>
          <p:nvPr userDrawn="1">
            <p:ph type="pic" sz="quarter" idx="21"/>
          </p:nvPr>
        </p:nvSpPr>
        <p:spPr>
          <a:xfrm>
            <a:off x="6426862" y="4176451"/>
            <a:ext cx="570159" cy="76021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8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0028C285-0AD5-4E49-8418-334AAEA88B0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5790" y="1445750"/>
            <a:ext cx="7953374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i="0" cap="all" spc="50" baseline="0">
                <a:solidFill>
                  <a:srgbClr val="4D4D4D"/>
                </a:solidFill>
                <a:latin typeface="Futura Std Heavy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0486197D-2DB5-9D47-9406-78588F99E69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95313" y="1956763"/>
            <a:ext cx="7953374" cy="18845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200" b="0" i="0" cap="none" spc="0" baseline="0">
                <a:solidFill>
                  <a:srgbClr val="4D4D4D"/>
                </a:solidFill>
                <a:latin typeface="Futura Std Book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8DDE2AF-CFE4-784D-934E-43E5E23BE159}"/>
              </a:ext>
            </a:extLst>
          </p:cNvPr>
          <p:cNvSpPr txBox="1"/>
          <p:nvPr userDrawn="1"/>
        </p:nvSpPr>
        <p:spPr>
          <a:xfrm>
            <a:off x="593728" y="6297123"/>
            <a:ext cx="178355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b="1" spc="30" baseline="0">
                <a:solidFill>
                  <a:schemeClr val="tx2"/>
                </a:solidFill>
                <a:latin typeface="+mn-lt"/>
                <a:ea typeface="Segoe UI Symbol" panose="020B0502040204020203" pitchFamily="34" charset="0"/>
              </a:rPr>
              <a:t>IWIB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8260823-CB42-9C4E-831A-345865AFE106}"/>
              </a:ext>
            </a:extLst>
          </p:cNvPr>
          <p:cNvSpPr txBox="1"/>
          <p:nvPr userDrawn="1"/>
        </p:nvSpPr>
        <p:spPr>
          <a:xfrm>
            <a:off x="7939425" y="6297123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Segoe UI Symbol" panose="020B0502040204020203" pitchFamily="34" charset="0"/>
            </a:endParaRPr>
          </a:p>
        </p:txBody>
      </p:sp>
      <p:sp>
        <p:nvSpPr>
          <p:cNvPr id="18" name="Freeform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5DAA878-6585-C44A-83AF-A6E5394755D8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427346" y="6320795"/>
            <a:ext cx="164592" cy="164592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  <p:sp>
        <p:nvSpPr>
          <p:cNvPr id="19" name="Freeform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FFE7FB72-67FA-C447-A754-5DF4182E8D6D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244103" y="6320795"/>
            <a:ext cx="164592" cy="164592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952422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3BD9400-FAE6-E747-88CE-CBDBB84503B5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488"/>
            <a:ext cx="9144000" cy="10922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06CAFE60-D00A-4AA8-B1DE-6BF598A51777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982" y="277038"/>
            <a:ext cx="1582632" cy="899813"/>
          </a:xfrm>
          <a:prstGeom prst="rect">
            <a:avLst/>
          </a:prstGeom>
        </p:spPr>
      </p:pic>
    </p:spTree>
    <p:custDataLst>
      <p:tags r:id="rId8"/>
    </p:custDataLst>
    <p:extLst>
      <p:ext uri="{BB962C8B-B14F-4D97-AF65-F5344CB8AC3E}">
        <p14:creationId xmlns:p14="http://schemas.microsoft.com/office/powerpoint/2010/main" val="1904727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11" r:id="rId2"/>
    <p:sldLayoutId id="2147483673" r:id="rId3"/>
    <p:sldLayoutId id="2147483690" r:id="rId4"/>
    <p:sldLayoutId id="2147483691" r:id="rId5"/>
    <p:sldLayoutId id="2147483688" r:id="rId6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womack.nakeya@dol.gov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jtjohns@ilstu.edu" TargetMode="External"/><Relationship Id="rId4" Type="http://schemas.openxmlformats.org/officeDocument/2006/relationships/hyperlink" Target="mailto:jfoil@niu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able, drawing&#10;&#10;Description automatically generated">
            <a:extLst>
              <a:ext uri="{FF2B5EF4-FFF2-40B4-BE49-F238E27FC236}">
                <a16:creationId xmlns:a16="http://schemas.microsoft.com/office/drawing/2014/main" id="{667428FB-72DF-A44E-9063-A722D2782F4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31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179869"/>
            <a:ext cx="9144000" cy="6033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712048" y="2992834"/>
            <a:ext cx="914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4341AC5E-DDCB-DD4F-BC81-E1385780537E}"/>
              </a:ext>
            </a:extLst>
          </p:cNvPr>
          <p:cNvSpPr txBox="1"/>
          <p:nvPr/>
        </p:nvSpPr>
        <p:spPr>
          <a:xfrm>
            <a:off x="262888" y="920546"/>
            <a:ext cx="8618220" cy="12902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3467"/>
              </a:lnSpc>
            </a:pPr>
            <a:r>
              <a:rPr lang="en-US" sz="3467" b="1" cap="all" spc="54" dirty="0">
                <a:solidFill>
                  <a:schemeClr val="tx2"/>
                </a:solidFill>
                <a:latin typeface="Futura Std Heavy" panose="020B0502020204020303" pitchFamily="34" charset="77"/>
              </a:rPr>
              <a:t>Guidance for Collaborating with DOL Office of Apprenticeship</a:t>
            </a:r>
          </a:p>
          <a:p>
            <a:pPr algn="ctr">
              <a:lnSpc>
                <a:spcPts val="3467"/>
              </a:lnSpc>
            </a:pPr>
            <a:r>
              <a:rPr lang="en-US" sz="2000" b="1" cap="all" spc="54" dirty="0">
                <a:solidFill>
                  <a:schemeClr val="accent1"/>
                </a:solidFill>
                <a:latin typeface="Futura Std Heavy" panose="020B0502020204020303" pitchFamily="34" charset="77"/>
              </a:rPr>
              <a:t>8/27/24</a:t>
            </a:r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A08B0CB6-22BE-4074-BEB1-559449EC45B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478" y="2294714"/>
            <a:ext cx="5131039" cy="2917280"/>
          </a:xfrm>
          <a:prstGeom prst="rect">
            <a:avLst/>
          </a:prstGeom>
        </p:spPr>
      </p:pic>
      <p:pic>
        <p:nvPicPr>
          <p:cNvPr id="15" name="Picture 2">
            <a:extLst>
              <a:ext uri="{FF2B5EF4-FFF2-40B4-BE49-F238E27FC236}">
                <a16:creationId xmlns:a16="http://schemas.microsoft.com/office/drawing/2014/main" id="{0AF5CA38-B7A6-4AEC-A65D-BA7A7858FB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3689" y="5514451"/>
            <a:ext cx="2184643" cy="618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09E57C7-AFBC-F142-DBF6-7BE6E93206D1}"/>
              </a:ext>
            </a:extLst>
          </p:cNvPr>
          <p:cNvSpPr txBox="1"/>
          <p:nvPr/>
        </p:nvSpPr>
        <p:spPr>
          <a:xfrm>
            <a:off x="295668" y="5453770"/>
            <a:ext cx="6072353" cy="84138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467"/>
              </a:lnSpc>
            </a:pPr>
            <a:r>
              <a:rPr lang="en-US" sz="2000" b="1" cap="all" spc="54" dirty="0">
                <a:solidFill>
                  <a:schemeClr val="tx2"/>
                </a:solidFill>
                <a:latin typeface="Futura Std Heavy" panose="020B0502020204020303" pitchFamily="34" charset="77"/>
              </a:rPr>
              <a:t>Nakeya womack | Department of Labor</a:t>
            </a:r>
          </a:p>
          <a:p>
            <a:pPr>
              <a:lnSpc>
                <a:spcPts val="3467"/>
              </a:lnSpc>
            </a:pPr>
            <a:endParaRPr lang="en-US" sz="2000" b="1" cap="all" spc="54" dirty="0">
              <a:solidFill>
                <a:schemeClr val="tx2"/>
              </a:solidFill>
              <a:latin typeface="Futura Std Heavy" panose="020B0502020204020303" pitchFamily="34" charset="77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40437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B4495AE-0326-4978-99C7-1DD1977296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2930" y="835412"/>
            <a:ext cx="7953374" cy="511013"/>
          </a:xfrm>
        </p:spPr>
        <p:txBody>
          <a:bodyPr/>
          <a:lstStyle/>
          <a:p>
            <a:r>
              <a:rPr lang="en-US" sz="2800" dirty="0">
                <a:solidFill>
                  <a:schemeClr val="tx2"/>
                </a:solidFill>
                <a:cs typeface="+mn-cs"/>
              </a:rPr>
              <a:t>DOL | Office of Apprenticeship Processes</a:t>
            </a:r>
          </a:p>
          <a:p>
            <a:endParaRPr lang="en-US" sz="280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E4579CC-02D4-DBFB-6520-E94A79D54A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92930" y="1960880"/>
            <a:ext cx="8610294" cy="4163308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spcAft>
                <a:spcPts val="1200"/>
              </a:spcAft>
            </a:pPr>
            <a:r>
              <a:rPr lang="en-US" sz="2400" b="1" dirty="0">
                <a:latin typeface="Futura Std Book" panose="020B0502020204020303"/>
              </a:rPr>
              <a:t>Approved: </a:t>
            </a:r>
            <a:endParaRPr lang="en-US" sz="2400" dirty="0">
              <a:latin typeface="Futura Std Book" panose="020B0502020204020303"/>
            </a:endParaRPr>
          </a:p>
          <a:p>
            <a:pPr marL="742950" marR="0" lvl="1" indent="-285750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b="1" dirty="0">
                <a:latin typeface="Futura Std Book" panose="020B0502020204020303"/>
                <a:ea typeface="Times New Roman" panose="02020603050405020304" pitchFamily="18" charset="0"/>
                <a:cs typeface="Calibri" panose="020F0502020204030204" pitchFamily="34" charset="0"/>
              </a:rPr>
              <a:t>All Programs</a:t>
            </a:r>
            <a:endParaRPr lang="en-US" b="1" dirty="0">
              <a:effectLst/>
              <a:latin typeface="Futura Std Book" panose="020B0502020204020303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371600" lvl="2" indent="-457200">
              <a:spcBef>
                <a:spcPts val="0"/>
              </a:spcBef>
              <a:buFont typeface="+mj-lt"/>
              <a:buAutoNum type="alphaLcParenR"/>
            </a:pPr>
            <a:r>
              <a:rPr lang="en-US" dirty="0">
                <a:solidFill>
                  <a:srgbClr val="000000"/>
                </a:solidFill>
                <a:latin typeface="Futura Std Book" panose="020B0502020204020303"/>
              </a:rPr>
              <a:t>Sponsor receives e-mail notification of approval.</a:t>
            </a:r>
            <a:r>
              <a:rPr lang="en-US" b="0" i="0" dirty="0">
                <a:solidFill>
                  <a:srgbClr val="000000"/>
                </a:solidFill>
                <a:effectLst/>
                <a:latin typeface="Futura Std Book" panose="020B0502020204020303"/>
              </a:rPr>
              <a:t> </a:t>
            </a:r>
          </a:p>
          <a:p>
            <a:pPr marL="1371600" lvl="2" indent="-457200">
              <a:spcBef>
                <a:spcPts val="0"/>
              </a:spcBef>
              <a:buFont typeface="+mj-lt"/>
              <a:buAutoNum type="alphaLcParenR"/>
            </a:pPr>
            <a:r>
              <a:rPr lang="en-US" b="0" i="0" dirty="0">
                <a:solidFill>
                  <a:srgbClr val="000000"/>
                </a:solidFill>
                <a:effectLst/>
                <a:latin typeface="Futura Std Book" panose="020B0502020204020303"/>
              </a:rPr>
              <a:t>ATR schedules RAPIDS, Regulations and Compliance training with Sponsor. </a:t>
            </a:r>
          </a:p>
          <a:p>
            <a:pPr marL="1371600" lvl="2" indent="-457200">
              <a:spcBef>
                <a:spcPts val="0"/>
              </a:spcBef>
              <a:buFont typeface="+mj-lt"/>
              <a:buAutoNum type="alphaLcParenR"/>
            </a:pPr>
            <a:r>
              <a:rPr lang="en-US" dirty="0">
                <a:solidFill>
                  <a:srgbClr val="000000"/>
                </a:solidFill>
                <a:latin typeface="Futura Std Book" panose="020B0502020204020303"/>
              </a:rPr>
              <a:t>Sponsor is given access to RAPIDS</a:t>
            </a:r>
            <a:endParaRPr lang="en-US" b="0" i="0" dirty="0">
              <a:solidFill>
                <a:srgbClr val="000000"/>
              </a:solidFill>
              <a:effectLst/>
              <a:latin typeface="Futura Std Book" panose="020B0502020204020303"/>
            </a:endParaRPr>
          </a:p>
          <a:p>
            <a:pPr marL="1371600" lvl="2" indent="-457200">
              <a:spcBef>
                <a:spcPts val="0"/>
              </a:spcBef>
              <a:buFont typeface="+mj-lt"/>
              <a:buAutoNum type="alphaLcParenR"/>
            </a:pPr>
            <a:r>
              <a:rPr lang="en-US" dirty="0">
                <a:solidFill>
                  <a:srgbClr val="000000"/>
                </a:solidFill>
                <a:latin typeface="Futura Std Book" panose="020B0502020204020303"/>
                <a:ea typeface="Calibri" panose="020F0502020204030204" pitchFamily="34" charset="0"/>
                <a:cs typeface="Times New Roman" panose="02020603050405020304" pitchFamily="18" charset="0"/>
              </a:rPr>
              <a:t>DOL Registered Certificate is processed and mailed out.</a:t>
            </a:r>
            <a:endParaRPr lang="en-US" sz="2000" dirty="0">
              <a:latin typeface="Futura Std Book" panose="020B0502020204020303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Futura Std Book" panose="020B0502020204020303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marR="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ffectLst/>
              <a:latin typeface="Futura Std Book" panose="020B0502020204020303"/>
              <a:ea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0"/>
              </a:spcAft>
            </a:pPr>
            <a:r>
              <a:rPr lang="en-US" sz="2400" dirty="0">
                <a:latin typeface="Futura Std Book" panose="020B0502020204020303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88486885"/>
      </p:ext>
    </p:extLst>
  </p:cSld>
  <p:clrMapOvr>
    <a:masterClrMapping/>
  </p:clrMapOvr>
  <p:transition spd="slow" advClick="0" advTm="3000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B4495AE-0326-4978-99C7-1DD1977296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2930" y="835412"/>
            <a:ext cx="7953374" cy="511013"/>
          </a:xfrm>
        </p:spPr>
        <p:txBody>
          <a:bodyPr/>
          <a:lstStyle/>
          <a:p>
            <a:r>
              <a:rPr lang="en-US" sz="2800" dirty="0">
                <a:solidFill>
                  <a:schemeClr val="tx2"/>
                </a:solidFill>
                <a:cs typeface="+mn-cs"/>
              </a:rPr>
              <a:t>DOL | Office of Apprenticeship</a:t>
            </a:r>
          </a:p>
          <a:p>
            <a:endParaRPr lang="en-US" sz="280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E4579CC-02D4-DBFB-6520-E94A79D54A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92930" y="1960880"/>
            <a:ext cx="8610294" cy="4163308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spcAft>
                <a:spcPts val="1200"/>
              </a:spcAft>
            </a:pPr>
            <a:r>
              <a:rPr lang="en-US" sz="2400" b="1" dirty="0">
                <a:latin typeface="Futura Std Book" panose="020B0502020204020303"/>
              </a:rPr>
              <a:t>Most Common Mistakes: </a:t>
            </a:r>
            <a:endParaRPr lang="en-US" sz="2400" dirty="0">
              <a:latin typeface="Futura Std Book" panose="020B0502020204020303"/>
            </a:endParaRPr>
          </a:p>
          <a:p>
            <a:pPr marL="742950" marR="0" lvl="1" indent="-285750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b="1" dirty="0">
                <a:effectLst/>
                <a:latin typeface="Futura Std Book" panose="020B0502020204020303"/>
                <a:ea typeface="Times New Roman" panose="02020603050405020304" pitchFamily="18" charset="0"/>
                <a:cs typeface="Calibri" panose="020F0502020204030204" pitchFamily="34" charset="0"/>
              </a:rPr>
              <a:t>Upload Appendix A</a:t>
            </a:r>
          </a:p>
          <a:p>
            <a:pPr marL="742950" marR="0" lvl="1" indent="-285750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Futura Std Book" panose="020B0502020204020303"/>
                <a:ea typeface="Calibri" panose="020F0502020204030204" pitchFamily="34" charset="0"/>
                <a:cs typeface="Times New Roman" panose="02020603050405020304" pitchFamily="18" charset="0"/>
              </a:rPr>
              <a:t>Please use the template provided by the ATR to upload when using Standards Builder.</a:t>
            </a:r>
          </a:p>
          <a:p>
            <a:pPr marL="1371600" lvl="2" indent="-457200">
              <a:spcBef>
                <a:spcPts val="0"/>
              </a:spcBef>
              <a:buFont typeface="+mj-lt"/>
              <a:buAutoNum type="alphaLcParenR"/>
            </a:pPr>
            <a:r>
              <a:rPr lang="en-US" dirty="0">
                <a:solidFill>
                  <a:srgbClr val="000000"/>
                </a:solidFill>
                <a:latin typeface="Futura Std Book" panose="020B0502020204020303"/>
                <a:ea typeface="Calibri" panose="020F0502020204030204" pitchFamily="34" charset="0"/>
                <a:cs typeface="Times New Roman" panose="02020603050405020304" pitchFamily="18" charset="0"/>
              </a:rPr>
              <a:t>Make sure that the O*Net Code is the proper one for the occupation you are requesting.</a:t>
            </a:r>
          </a:p>
          <a:p>
            <a:pPr marL="1371600" lvl="2" indent="-457200">
              <a:spcBef>
                <a:spcPts val="0"/>
              </a:spcBef>
              <a:buFont typeface="+mj-lt"/>
              <a:buAutoNum type="alphaLcParenR"/>
            </a:pPr>
            <a:r>
              <a:rPr lang="en-US" sz="2000" dirty="0">
                <a:solidFill>
                  <a:srgbClr val="000000"/>
                </a:solidFill>
                <a:latin typeface="Futura Std Book" panose="020B0502020204020303"/>
                <a:ea typeface="Calibri" panose="020F0502020204030204" pitchFamily="34" charset="0"/>
                <a:cs typeface="Times New Roman" panose="02020603050405020304" pitchFamily="18" charset="0"/>
              </a:rPr>
              <a:t>Make sure the OJT hours add up correctly.</a:t>
            </a:r>
          </a:p>
          <a:p>
            <a:pPr marL="1371600" lvl="2" indent="-457200">
              <a:spcBef>
                <a:spcPts val="0"/>
              </a:spcBef>
              <a:buFont typeface="+mj-lt"/>
              <a:buAutoNum type="alphaLcParenR"/>
            </a:pPr>
            <a:r>
              <a:rPr lang="en-US" dirty="0">
                <a:solidFill>
                  <a:srgbClr val="000000"/>
                </a:solidFill>
                <a:latin typeface="Futura Std Book" panose="020B0502020204020303"/>
                <a:ea typeface="Calibri" panose="020F0502020204030204" pitchFamily="34" charset="0"/>
                <a:cs typeface="Times New Roman" panose="02020603050405020304" pitchFamily="18" charset="0"/>
              </a:rPr>
              <a:t>Make sure the RTI hours add up correctly.</a:t>
            </a:r>
          </a:p>
          <a:p>
            <a:pPr marL="1371600" lvl="2" indent="-457200">
              <a:spcBef>
                <a:spcPts val="0"/>
              </a:spcBef>
              <a:buFont typeface="+mj-lt"/>
              <a:buAutoNum type="alphaLcParenR"/>
            </a:pPr>
            <a:r>
              <a:rPr lang="en-US" sz="2000" dirty="0">
                <a:solidFill>
                  <a:srgbClr val="000000"/>
                </a:solidFill>
                <a:latin typeface="Futura Std Book" panose="020B0502020204020303"/>
                <a:ea typeface="Calibri" panose="020F0502020204030204" pitchFamily="34" charset="0"/>
                <a:cs typeface="Times New Roman" panose="02020603050405020304" pitchFamily="18" charset="0"/>
              </a:rPr>
              <a:t>You can ONLY alter an occupation by 25%</a:t>
            </a:r>
          </a:p>
          <a:p>
            <a:pPr marL="1828800" lvl="3" indent="-457200">
              <a:spcBef>
                <a:spcPts val="0"/>
              </a:spcBef>
              <a:buFont typeface="+mj-lt"/>
              <a:buAutoNum type="alphaLcParenR"/>
            </a:pPr>
            <a:r>
              <a:rPr lang="en-US" dirty="0">
                <a:solidFill>
                  <a:srgbClr val="000000"/>
                </a:solidFill>
                <a:latin typeface="Futura Std Book" panose="020B0502020204020303"/>
                <a:ea typeface="Calibri" panose="020F0502020204030204" pitchFamily="34" charset="0"/>
                <a:cs typeface="Times New Roman" panose="02020603050405020304" pitchFamily="18" charset="0"/>
              </a:rPr>
              <a:t>Example: An 8,000-hour occupation cannot be less than 6,000 hours.</a:t>
            </a:r>
            <a:endParaRPr lang="en-US" dirty="0">
              <a:latin typeface="Futura Std Book" panose="020B0502020204020303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Futura Std Book" panose="020B0502020204020303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marR="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ffectLst/>
              <a:latin typeface="Futura Std Book" panose="020B0502020204020303"/>
              <a:ea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0"/>
              </a:spcAft>
            </a:pPr>
            <a:r>
              <a:rPr lang="en-US" sz="2400" dirty="0">
                <a:latin typeface="Futura Std Book" panose="020B0502020204020303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03266899"/>
      </p:ext>
    </p:extLst>
  </p:cSld>
  <p:clrMapOvr>
    <a:masterClrMapping/>
  </p:clrMapOvr>
  <p:transition spd="slow" advClick="0" advTm="3000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B4495AE-0326-4978-99C7-1DD1977296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2930" y="835412"/>
            <a:ext cx="7953374" cy="511013"/>
          </a:xfrm>
        </p:spPr>
        <p:txBody>
          <a:bodyPr/>
          <a:lstStyle/>
          <a:p>
            <a:r>
              <a:rPr lang="en-US" sz="2800" dirty="0">
                <a:solidFill>
                  <a:schemeClr val="tx2"/>
                </a:solidFill>
                <a:cs typeface="+mn-cs"/>
              </a:rPr>
              <a:t>DOL | Office of Apprenticeship</a:t>
            </a:r>
          </a:p>
          <a:p>
            <a:endParaRPr lang="en-US" sz="280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E4579CC-02D4-DBFB-6520-E94A79D54A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92930" y="1960880"/>
            <a:ext cx="8610294" cy="4163308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spcAft>
                <a:spcPts val="1200"/>
              </a:spcAft>
            </a:pPr>
            <a:r>
              <a:rPr lang="en-US" sz="2400" b="1" dirty="0">
                <a:latin typeface="Futura Std Book" panose="020B0502020204020303"/>
              </a:rPr>
              <a:t>Most Common Mistakes: </a:t>
            </a:r>
            <a:endParaRPr lang="en-US" sz="2400" dirty="0">
              <a:latin typeface="Futura Std Book" panose="020B0502020204020303"/>
            </a:endParaRPr>
          </a:p>
          <a:p>
            <a:pPr marL="742950" marR="0" lvl="1" indent="-285750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b="1" dirty="0">
                <a:effectLst/>
                <a:latin typeface="Futura Std Book" panose="020B0502020204020303"/>
                <a:ea typeface="Times New Roman" panose="02020603050405020304" pitchFamily="18" charset="0"/>
                <a:cs typeface="Calibri" panose="020F0502020204030204" pitchFamily="34" charset="0"/>
              </a:rPr>
              <a:t>Upload Appendix A</a:t>
            </a:r>
          </a:p>
          <a:p>
            <a:pPr marL="1028700" lvl="1" indent="-342900">
              <a:spcBef>
                <a:spcPts val="0"/>
              </a:spcBef>
              <a:buFont typeface="+mj-lt"/>
              <a:buAutoNum type="alphaLcParenR"/>
            </a:pPr>
            <a:r>
              <a:rPr lang="en-US" sz="2000" dirty="0">
                <a:effectLst/>
                <a:latin typeface="Futura Std Book" panose="020B0502020204020303"/>
                <a:ea typeface="Times New Roman" panose="02020603050405020304" pitchFamily="18" charset="0"/>
                <a:cs typeface="Times New Roman" panose="02020603050405020304" pitchFamily="18" charset="0"/>
              </a:rPr>
              <a:t>Safety in both RTI and OJL (at the top)</a:t>
            </a:r>
            <a:endParaRPr lang="en-US" sz="2000" dirty="0">
              <a:effectLst/>
              <a:latin typeface="Futura Std Book" panose="020B0502020204020303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028700" lvl="1" indent="-342900">
              <a:spcBef>
                <a:spcPts val="0"/>
              </a:spcBef>
              <a:buFont typeface="+mj-lt"/>
              <a:buAutoNum type="alphaLcParenR"/>
            </a:pPr>
            <a:r>
              <a:rPr lang="en-US" sz="2000" dirty="0">
                <a:effectLst/>
                <a:latin typeface="Futura Std Book" panose="020B0502020204020303"/>
                <a:ea typeface="Times New Roman" panose="02020603050405020304" pitchFamily="18" charset="0"/>
                <a:cs typeface="Times New Roman" panose="02020603050405020304" pitchFamily="18" charset="0"/>
              </a:rPr>
              <a:t>Language that included properly fitting PPE.</a:t>
            </a:r>
            <a:endParaRPr lang="en-US" sz="2000" dirty="0">
              <a:effectLst/>
              <a:latin typeface="Futura Std Book" panose="020B0502020204020303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914400" lvl="2" indent="0">
              <a:spcBef>
                <a:spcPts val="0"/>
              </a:spcBef>
              <a:buNone/>
            </a:pPr>
            <a:endParaRPr lang="en-US" sz="2000" dirty="0">
              <a:effectLst/>
              <a:latin typeface="Futura Std Book" panose="020B0502020204020303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ffectLst/>
              <a:latin typeface="Futura Std Book" panose="020B0502020204020303"/>
              <a:ea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0"/>
              </a:spcAft>
            </a:pPr>
            <a:r>
              <a:rPr lang="en-US" sz="2400" dirty="0">
                <a:latin typeface="Futura Std Book" panose="020B0502020204020303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20488677"/>
      </p:ext>
    </p:extLst>
  </p:cSld>
  <p:clrMapOvr>
    <a:masterClrMapping/>
  </p:clrMapOvr>
  <p:transition spd="slow" advClick="0" advTm="3000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B4495AE-0326-4978-99C7-1DD1977296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6853" y="1363732"/>
            <a:ext cx="7953374" cy="637788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chemeClr val="tx2"/>
                </a:solidFill>
                <a:cs typeface="+mn-cs"/>
              </a:rPr>
              <a:t>Contact us:</a:t>
            </a:r>
          </a:p>
          <a:p>
            <a:pPr algn="ctr"/>
            <a:endParaRPr lang="en-US" sz="280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AFF42CEB-8F96-E0E2-6B50-F61B987F4D1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66853" y="2702560"/>
            <a:ext cx="8610294" cy="3749040"/>
          </a:xfrm>
        </p:spPr>
        <p:txBody>
          <a:bodyPr>
            <a:noAutofit/>
          </a:bodyPr>
          <a:lstStyle/>
          <a:p>
            <a:pPr marL="457200" marR="0" lvl="1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kern="100" dirty="0">
                <a:solidFill>
                  <a:srgbClr val="000000"/>
                </a:solidFill>
                <a:latin typeface="Futura Std Book" panose="020B0502020204020303"/>
                <a:ea typeface="Calibri" panose="020F0502020204030204" pitchFamily="34" charset="0"/>
                <a:cs typeface="Sabon Next LT" panose="02000500000000000000" pitchFamily="2" charset="0"/>
              </a:rPr>
              <a:t>Nakeya Womack</a:t>
            </a:r>
            <a:r>
              <a:rPr lang="en-US" kern="100" dirty="0">
                <a:solidFill>
                  <a:srgbClr val="000000"/>
                </a:solidFill>
                <a:effectLst/>
                <a:latin typeface="Futura Std Book" panose="020B0502020204020303"/>
                <a:ea typeface="Calibri" panose="020F0502020204030204" pitchFamily="34" charset="0"/>
                <a:cs typeface="Sabon Next LT" panose="02000500000000000000" pitchFamily="2" charset="0"/>
              </a:rPr>
              <a:t> </a:t>
            </a:r>
            <a:r>
              <a:rPr lang="en-US" kern="100" dirty="0">
                <a:solidFill>
                  <a:srgbClr val="000000"/>
                </a:solidFill>
                <a:latin typeface="Futura Std Book" panose="020B0502020204020303"/>
                <a:ea typeface="Calibri" panose="020F0502020204030204" pitchFamily="34" charset="0"/>
                <a:cs typeface="Sabon Next LT" panose="02000500000000000000" pitchFamily="2" charset="0"/>
                <a:hlinkClick r:id="rId3"/>
              </a:rPr>
              <a:t>womack.nakeya</a:t>
            </a:r>
            <a:r>
              <a:rPr lang="en-US" kern="100" dirty="0">
                <a:solidFill>
                  <a:srgbClr val="000000"/>
                </a:solidFill>
                <a:effectLst/>
                <a:latin typeface="Futura Std Book" panose="020B0502020204020303"/>
                <a:ea typeface="Calibri" panose="020F0502020204030204" pitchFamily="34" charset="0"/>
                <a:cs typeface="Sabon Next LT" panose="02000500000000000000" pitchFamily="2" charset="0"/>
                <a:hlinkClick r:id="rId3"/>
              </a:rPr>
              <a:t>@dol.gov</a:t>
            </a:r>
            <a:endParaRPr lang="en-US" kern="100" dirty="0">
              <a:solidFill>
                <a:srgbClr val="000000"/>
              </a:solidFill>
              <a:effectLst/>
              <a:latin typeface="Futura Std Book" panose="020B0502020204020303"/>
              <a:ea typeface="Calibri" panose="020F0502020204030204" pitchFamily="34" charset="0"/>
              <a:cs typeface="Sabon Next LT" panose="02000500000000000000" pitchFamily="2" charset="0"/>
            </a:endParaRPr>
          </a:p>
          <a:p>
            <a:pPr marL="457200" marR="0" lvl="1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kern="100" dirty="0">
              <a:solidFill>
                <a:srgbClr val="000000"/>
              </a:solidFill>
              <a:latin typeface="Futura Std Book" panose="020B0502020204020303"/>
              <a:ea typeface="Calibri" panose="020F0502020204030204" pitchFamily="34" charset="0"/>
              <a:cs typeface="Sabon Next LT" panose="02000500000000000000" pitchFamily="2" charset="0"/>
            </a:endParaRPr>
          </a:p>
          <a:p>
            <a:pPr marL="457200" marR="0" lvl="1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kern="100" dirty="0">
                <a:solidFill>
                  <a:srgbClr val="000000"/>
                </a:solidFill>
                <a:effectLst/>
                <a:latin typeface="Futura Std Book" panose="020B0502020204020303"/>
                <a:ea typeface="Calibri" panose="020F0502020204030204" pitchFamily="34" charset="0"/>
                <a:cs typeface="Sabon Next LT" panose="02000500000000000000" pitchFamily="2" charset="0"/>
              </a:rPr>
              <a:t>Jennifer Foil </a:t>
            </a:r>
            <a:r>
              <a:rPr lang="en-US" kern="100" dirty="0">
                <a:solidFill>
                  <a:srgbClr val="000000"/>
                </a:solidFill>
                <a:effectLst/>
                <a:latin typeface="Futura Std Book" panose="020B0502020204020303"/>
                <a:ea typeface="Calibri" panose="020F0502020204030204" pitchFamily="34" charset="0"/>
                <a:cs typeface="Sabon Next LT" panose="02000500000000000000" pitchFamily="2" charset="0"/>
                <a:hlinkClick r:id="rId4"/>
              </a:rPr>
              <a:t>jfoil</a:t>
            </a:r>
            <a:r>
              <a:rPr lang="en-US" kern="100" dirty="0">
                <a:solidFill>
                  <a:srgbClr val="000000"/>
                </a:solidFill>
                <a:latin typeface="Futura Std Book" panose="020B0502020204020303"/>
                <a:ea typeface="Calibri" panose="020F0502020204030204" pitchFamily="34" charset="0"/>
                <a:cs typeface="Sabon Next LT" panose="02000500000000000000" pitchFamily="2" charset="0"/>
                <a:hlinkClick r:id="rId4"/>
              </a:rPr>
              <a:t>@niu.edu</a:t>
            </a:r>
            <a:endParaRPr lang="en-US" kern="100" dirty="0">
              <a:solidFill>
                <a:srgbClr val="000000"/>
              </a:solidFill>
              <a:latin typeface="Futura Std Book" panose="020B0502020204020303"/>
              <a:ea typeface="Calibri" panose="020F0502020204030204" pitchFamily="34" charset="0"/>
              <a:cs typeface="Sabon Next LT" panose="02000500000000000000" pitchFamily="2" charset="0"/>
            </a:endParaRPr>
          </a:p>
          <a:p>
            <a:pPr marL="457200" marR="0" lvl="1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kern="100" dirty="0">
              <a:solidFill>
                <a:srgbClr val="000000"/>
              </a:solidFill>
              <a:latin typeface="Futura Std Book" panose="020B0502020204020303"/>
              <a:ea typeface="Calibri" panose="020F0502020204030204" pitchFamily="34" charset="0"/>
              <a:cs typeface="Sabon Next LT" panose="02000500000000000000" pitchFamily="2" charset="0"/>
            </a:endParaRPr>
          </a:p>
          <a:p>
            <a:pPr marL="457200" marR="0" lvl="1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kern="100" dirty="0">
                <a:solidFill>
                  <a:srgbClr val="000000"/>
                </a:solidFill>
                <a:effectLst/>
                <a:latin typeface="Futura Std Book" panose="020B0502020204020303"/>
                <a:ea typeface="Calibri" panose="020F0502020204030204" pitchFamily="34" charset="0"/>
                <a:cs typeface="Sabon Next LT" panose="02000500000000000000" pitchFamily="2" charset="0"/>
              </a:rPr>
              <a:t>Jordan Johnson </a:t>
            </a:r>
            <a:r>
              <a:rPr lang="en-US" kern="100" dirty="0">
                <a:solidFill>
                  <a:srgbClr val="000000"/>
                </a:solidFill>
                <a:effectLst/>
                <a:latin typeface="Futura Std Book" panose="020B0502020204020303"/>
                <a:ea typeface="Calibri" panose="020F0502020204030204" pitchFamily="34" charset="0"/>
                <a:cs typeface="Sabon Next LT" panose="02000500000000000000" pitchFamily="2" charset="0"/>
                <a:hlinkClick r:id="rId5"/>
              </a:rPr>
              <a:t>jtjohns@ilstu.edu</a:t>
            </a:r>
            <a:r>
              <a:rPr lang="en-US" kern="100" dirty="0">
                <a:solidFill>
                  <a:srgbClr val="000000"/>
                </a:solidFill>
                <a:effectLst/>
                <a:latin typeface="Futura Std Book" panose="020B0502020204020303"/>
                <a:ea typeface="Calibri" panose="020F0502020204030204" pitchFamily="34" charset="0"/>
                <a:cs typeface="Sabon Next LT" panose="02000500000000000000" pitchFamily="2" charset="0"/>
              </a:rPr>
              <a:t> </a:t>
            </a:r>
            <a:endParaRPr lang="en-US" dirty="0">
              <a:effectLst/>
              <a:latin typeface="Futura Std Book" panose="020B0502020204020303"/>
              <a:ea typeface="Calibri" panose="020F0502020204030204" pitchFamily="34" charset="0"/>
              <a:cs typeface="Sabon Next LT" panose="02000500000000000000" pitchFamily="2" charset="0"/>
            </a:endParaRPr>
          </a:p>
          <a:p>
            <a:pPr>
              <a:lnSpc>
                <a:spcPct val="100000"/>
              </a:lnSpc>
              <a:spcAft>
                <a:spcPts val="3000"/>
              </a:spcAft>
            </a:pPr>
            <a:endParaRPr lang="en-US" sz="2400" dirty="0"/>
          </a:p>
          <a:p>
            <a:pPr>
              <a:lnSpc>
                <a:spcPct val="100000"/>
              </a:lnSpc>
              <a:spcAft>
                <a:spcPts val="30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4325917"/>
      </p:ext>
    </p:extLst>
  </p:cSld>
  <p:clrMapOvr>
    <a:masterClrMapping/>
  </p:clrMapOvr>
  <p:transition spd="slow" advClick="0" advTm="3000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B4495AE-0326-4978-99C7-1DD1977296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2930" y="835412"/>
            <a:ext cx="7953374" cy="511013"/>
          </a:xfrm>
        </p:spPr>
        <p:txBody>
          <a:bodyPr/>
          <a:lstStyle/>
          <a:p>
            <a:r>
              <a:rPr lang="en-US" sz="3200" dirty="0">
                <a:solidFill>
                  <a:schemeClr val="tx2"/>
                </a:solidFill>
                <a:cs typeface="+mn-cs"/>
              </a:rPr>
              <a:t>About the presenter:</a:t>
            </a:r>
          </a:p>
          <a:p>
            <a:endParaRPr lang="en-US" sz="280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D107350-0AEA-D8FA-BB50-043E21A6D9E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92930" y="1540042"/>
            <a:ext cx="4819397" cy="3537797"/>
          </a:xfrm>
        </p:spPr>
        <p:txBody>
          <a:bodyPr>
            <a:normAutofit fontScale="25000" lnSpcReduction="20000"/>
          </a:bodyPr>
          <a:lstStyle/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en-US" sz="5600" b="0" i="0" u="none" strike="noStrike" baseline="0" dirty="0">
                <a:solidFill>
                  <a:srgbClr val="000000"/>
                </a:solidFill>
                <a:latin typeface="Futura Std Book" panose="020B0502020204020303"/>
              </a:rPr>
              <a:t>Nakeya Womack has been with the</a:t>
            </a:r>
          </a:p>
          <a:p>
            <a:endParaRPr lang="en-US" sz="5600" b="0" i="0" u="none" strike="noStrike" baseline="0" dirty="0">
              <a:solidFill>
                <a:srgbClr val="000000"/>
              </a:solidFill>
              <a:latin typeface="Futura Std Book" panose="020B0502020204020303"/>
            </a:endParaRPr>
          </a:p>
          <a:p>
            <a:r>
              <a:rPr lang="en-US" sz="5600" b="0" i="0" u="none" strike="noStrike" baseline="0" dirty="0">
                <a:solidFill>
                  <a:srgbClr val="000000"/>
                </a:solidFill>
                <a:latin typeface="Futura Std Book" panose="020B0502020204020303"/>
              </a:rPr>
              <a:t>Department of Labor| Office of Apprenticeship</a:t>
            </a:r>
          </a:p>
          <a:p>
            <a:endParaRPr lang="en-US" sz="5600" dirty="0">
              <a:solidFill>
                <a:srgbClr val="000000"/>
              </a:solidFill>
              <a:latin typeface="Futura Std Book" panose="020B0502020204020303"/>
            </a:endParaRPr>
          </a:p>
          <a:p>
            <a:r>
              <a:rPr lang="en-US" sz="5600" dirty="0">
                <a:solidFill>
                  <a:srgbClr val="000000"/>
                </a:solidFill>
                <a:latin typeface="Futura Std Book" panose="020B0502020204020303"/>
              </a:rPr>
              <a:t>s</a:t>
            </a:r>
            <a:r>
              <a:rPr lang="en-US" sz="5600" b="0" i="0" u="none" strike="noStrike" baseline="0" dirty="0">
                <a:solidFill>
                  <a:srgbClr val="000000"/>
                </a:solidFill>
                <a:latin typeface="Futura Std Book" panose="020B0502020204020303"/>
              </a:rPr>
              <a:t>ince 2021 as an Apprenticeship and Training </a:t>
            </a:r>
          </a:p>
          <a:p>
            <a:endParaRPr lang="en-US" sz="5600" dirty="0">
              <a:solidFill>
                <a:srgbClr val="000000"/>
              </a:solidFill>
              <a:latin typeface="Futura Std Book" panose="020B0502020204020303"/>
            </a:endParaRPr>
          </a:p>
          <a:p>
            <a:r>
              <a:rPr lang="en-US" sz="5600" b="0" i="0" u="none" strike="noStrike" baseline="0" dirty="0">
                <a:solidFill>
                  <a:srgbClr val="000000"/>
                </a:solidFill>
                <a:latin typeface="Futura Std Book" panose="020B0502020204020303"/>
              </a:rPr>
              <a:t>Representative. </a:t>
            </a:r>
            <a:r>
              <a:rPr lang="en-US" sz="5600" dirty="0">
                <a:solidFill>
                  <a:srgbClr val="000000"/>
                </a:solidFill>
                <a:latin typeface="Futura Std Book" panose="020B0502020204020303"/>
              </a:rPr>
              <a:t>Since being with the Department of </a:t>
            </a:r>
          </a:p>
          <a:p>
            <a:endParaRPr lang="en-US" sz="5600" dirty="0">
              <a:solidFill>
                <a:srgbClr val="000000"/>
              </a:solidFill>
              <a:latin typeface="Futura Std Book" panose="020B0502020204020303"/>
            </a:endParaRPr>
          </a:p>
          <a:p>
            <a:r>
              <a:rPr lang="en-US" sz="5600" dirty="0">
                <a:solidFill>
                  <a:srgbClr val="000000"/>
                </a:solidFill>
                <a:latin typeface="Futura Std Book" panose="020B0502020204020303"/>
              </a:rPr>
              <a:t>Labor | Office of Apprenticeship, Nakeya Womack </a:t>
            </a:r>
          </a:p>
          <a:p>
            <a:endParaRPr lang="en-US" sz="5600" dirty="0">
              <a:solidFill>
                <a:srgbClr val="000000"/>
              </a:solidFill>
              <a:latin typeface="Futura Std Book" panose="020B0502020204020303"/>
            </a:endParaRPr>
          </a:p>
          <a:p>
            <a:r>
              <a:rPr lang="en-US" sz="5600" dirty="0">
                <a:solidFill>
                  <a:srgbClr val="000000"/>
                </a:solidFill>
                <a:latin typeface="Futura Std Book" panose="020B0502020204020303"/>
              </a:rPr>
              <a:t>has helped business, colleges, vocational school, </a:t>
            </a:r>
          </a:p>
          <a:p>
            <a:endParaRPr lang="en-US" sz="5600" dirty="0">
              <a:solidFill>
                <a:srgbClr val="000000"/>
              </a:solidFill>
              <a:latin typeface="Futura Std Book" panose="020B0502020204020303"/>
            </a:endParaRPr>
          </a:p>
          <a:p>
            <a:r>
              <a:rPr lang="en-US" sz="5600" dirty="0">
                <a:solidFill>
                  <a:srgbClr val="000000"/>
                </a:solidFill>
                <a:latin typeface="Futura Std Book" panose="020B0502020204020303"/>
              </a:rPr>
              <a:t>high schools and other community partners develop </a:t>
            </a:r>
          </a:p>
          <a:p>
            <a:endParaRPr lang="en-US" sz="5600" dirty="0">
              <a:solidFill>
                <a:srgbClr val="000000"/>
              </a:solidFill>
              <a:latin typeface="Futura Std Book" panose="020B0502020204020303"/>
            </a:endParaRPr>
          </a:p>
          <a:p>
            <a:r>
              <a:rPr lang="en-US" sz="5600" dirty="0">
                <a:solidFill>
                  <a:srgbClr val="000000"/>
                </a:solidFill>
                <a:latin typeface="Futura Std Book" panose="020B0502020204020303"/>
              </a:rPr>
              <a:t>Registered  Apprenticeship Programs. She has also </a:t>
            </a:r>
          </a:p>
          <a:p>
            <a:endParaRPr lang="en-US" sz="5600" dirty="0">
              <a:solidFill>
                <a:srgbClr val="000000"/>
              </a:solidFill>
              <a:latin typeface="Futura Std Book" panose="020B0502020204020303"/>
            </a:endParaRPr>
          </a:p>
          <a:p>
            <a:r>
              <a:rPr lang="en-US" sz="5600" dirty="0">
                <a:solidFill>
                  <a:srgbClr val="000000"/>
                </a:solidFill>
                <a:latin typeface="Futura Std Book" panose="020B0502020204020303"/>
              </a:rPr>
              <a:t>Helped over a 100 Registered Apprenticeship </a:t>
            </a:r>
          </a:p>
          <a:p>
            <a:endParaRPr lang="en-US" sz="5600" dirty="0">
              <a:solidFill>
                <a:srgbClr val="000000"/>
              </a:solidFill>
              <a:latin typeface="Futura Std Book" panose="020B0502020204020303"/>
            </a:endParaRPr>
          </a:p>
          <a:p>
            <a:r>
              <a:rPr lang="en-US" sz="5600" dirty="0">
                <a:solidFill>
                  <a:srgbClr val="000000"/>
                </a:solidFill>
                <a:latin typeface="Futura Std Book" panose="020B0502020204020303"/>
              </a:rPr>
              <a:t>Programs, revise their paperwork to better fit their </a:t>
            </a:r>
          </a:p>
          <a:p>
            <a:endParaRPr lang="en-US" sz="5600" dirty="0">
              <a:solidFill>
                <a:srgbClr val="000000"/>
              </a:solidFill>
              <a:latin typeface="Futura Std Book" panose="020B0502020204020303"/>
            </a:endParaRPr>
          </a:p>
          <a:p>
            <a:r>
              <a:rPr lang="en-US" sz="5600" dirty="0">
                <a:solidFill>
                  <a:srgbClr val="000000"/>
                </a:solidFill>
                <a:latin typeface="Futura Std Book" panose="020B0502020204020303"/>
              </a:rPr>
              <a:t>organizations need.</a:t>
            </a:r>
          </a:p>
          <a:p>
            <a:endParaRPr lang="en-US" sz="5600" dirty="0">
              <a:solidFill>
                <a:srgbClr val="000000"/>
              </a:solidFill>
              <a:latin typeface="Futura Std Book" panose="020B0502020204020303"/>
            </a:endParaRPr>
          </a:p>
          <a:p>
            <a:endParaRPr lang="en-US" sz="5600" dirty="0">
              <a:solidFill>
                <a:srgbClr val="000000"/>
              </a:solidFill>
              <a:latin typeface="Futura Std Book" panose="020B0502020204020303"/>
            </a:endParaRPr>
          </a:p>
          <a:p>
            <a:r>
              <a:rPr lang="en-US" sz="5600" b="0" i="0" u="none" strike="noStrike" baseline="0" dirty="0">
                <a:solidFill>
                  <a:srgbClr val="000000"/>
                </a:solidFill>
                <a:latin typeface="Futura Std Book" panose="020B0502020204020303"/>
              </a:rPr>
              <a:t>N</a:t>
            </a:r>
            <a:r>
              <a:rPr lang="en-US" sz="5600" dirty="0">
                <a:solidFill>
                  <a:srgbClr val="000000"/>
                </a:solidFill>
                <a:latin typeface="Futura Std Book" panose="020B0502020204020303"/>
              </a:rPr>
              <a:t>akeya Womack has been in the T</a:t>
            </a:r>
            <a:r>
              <a:rPr lang="en-US" sz="5600" b="0" i="0" u="none" strike="noStrike" baseline="0" dirty="0">
                <a:solidFill>
                  <a:srgbClr val="000000"/>
                </a:solidFill>
                <a:latin typeface="Futura Std Book" panose="020B0502020204020303"/>
              </a:rPr>
              <a:t>raining and </a:t>
            </a:r>
          </a:p>
          <a:p>
            <a:endParaRPr lang="en-US" sz="5600" dirty="0">
              <a:solidFill>
                <a:srgbClr val="000000"/>
              </a:solidFill>
              <a:latin typeface="Futura Std Book" panose="020B0502020204020303"/>
            </a:endParaRPr>
          </a:p>
          <a:p>
            <a:r>
              <a:rPr lang="en-US" sz="5600" b="0" i="0" u="none" strike="noStrike" baseline="0" dirty="0">
                <a:solidFill>
                  <a:srgbClr val="000000"/>
                </a:solidFill>
                <a:latin typeface="Futura Std Book" panose="020B0502020204020303"/>
              </a:rPr>
              <a:t>Development industry for over 20 years. Her work </a:t>
            </a:r>
          </a:p>
          <a:p>
            <a:endParaRPr lang="en-US" sz="5600" dirty="0">
              <a:solidFill>
                <a:srgbClr val="000000"/>
              </a:solidFill>
              <a:latin typeface="Futura Std Book" panose="020B0502020204020303"/>
            </a:endParaRPr>
          </a:p>
          <a:p>
            <a:r>
              <a:rPr lang="en-US" sz="5600" b="0" i="0" u="none" strike="noStrike" baseline="0" dirty="0">
                <a:solidFill>
                  <a:srgbClr val="000000"/>
                </a:solidFill>
                <a:latin typeface="Futura Std Book" panose="020B0502020204020303"/>
              </a:rPr>
              <a:t>spans from industries such as the </a:t>
            </a:r>
          </a:p>
          <a:p>
            <a:endParaRPr lang="en-US" sz="5600" dirty="0">
              <a:solidFill>
                <a:srgbClr val="000000"/>
              </a:solidFill>
              <a:latin typeface="Futura Std Book" panose="020B0502020204020303"/>
            </a:endParaRPr>
          </a:p>
          <a:p>
            <a:r>
              <a:rPr lang="en-US" sz="5600" b="0" i="0" u="none" strike="noStrike" baseline="0" dirty="0">
                <a:solidFill>
                  <a:srgbClr val="000000"/>
                </a:solidFill>
                <a:latin typeface="Futura Std Book" panose="020B0502020204020303"/>
              </a:rPr>
              <a:t>United States Government, Higher Education, and </a:t>
            </a:r>
          </a:p>
          <a:p>
            <a:endParaRPr lang="en-US" sz="5600" dirty="0">
              <a:solidFill>
                <a:srgbClr val="000000"/>
              </a:solidFill>
              <a:latin typeface="Futura Std Book" panose="020B0502020204020303"/>
            </a:endParaRPr>
          </a:p>
          <a:p>
            <a:r>
              <a:rPr lang="en-US" sz="5600" b="0" i="0" u="none" strike="noStrike" baseline="0" dirty="0">
                <a:solidFill>
                  <a:srgbClr val="000000"/>
                </a:solidFill>
                <a:latin typeface="Futura Std Book" panose="020B0502020204020303"/>
              </a:rPr>
              <a:t>both the private and public organizations. 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Futura Std Book" panose="020B0502020204020303"/>
              </a:rPr>
              <a:t> </a:t>
            </a:r>
            <a:endParaRPr lang="en-US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CE03003-3491-2BAB-96E5-D217534C4A62}"/>
              </a:ext>
            </a:extLst>
          </p:cNvPr>
          <p:cNvSpPr txBox="1"/>
          <p:nvPr/>
        </p:nvSpPr>
        <p:spPr>
          <a:xfrm>
            <a:off x="5501949" y="3429000"/>
            <a:ext cx="30970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Futura Std Book" panose="020B0502020204020303"/>
              </a:rPr>
              <a:t>E-mail: Womack.Nakeya@dol.gov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938265"/>
      </p:ext>
    </p:extLst>
  </p:cSld>
  <p:clrMapOvr>
    <a:masterClrMapping/>
  </p:clrMapOvr>
  <p:transition spd="slow" advClick="0" advTm="3000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B4495AE-0326-4978-99C7-1DD1977296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714287" y="2251512"/>
            <a:ext cx="3715425" cy="1737215"/>
          </a:xfrm>
        </p:spPr>
        <p:txBody>
          <a:bodyPr/>
          <a:lstStyle/>
          <a:p>
            <a:pPr algn="ctr"/>
            <a:r>
              <a:rPr lang="en-US" sz="5400" dirty="0">
                <a:solidFill>
                  <a:schemeClr val="tx2"/>
                </a:solidFill>
                <a:cs typeface="+mn-cs"/>
              </a:rPr>
              <a:t>Time for a </a:t>
            </a:r>
          </a:p>
          <a:p>
            <a:pPr algn="ctr"/>
            <a:r>
              <a:rPr lang="en-US" sz="5400" dirty="0">
                <a:solidFill>
                  <a:schemeClr val="tx2"/>
                </a:solidFill>
                <a:cs typeface="+mn-cs"/>
              </a:rPr>
              <a:t>brief poll </a:t>
            </a:r>
          </a:p>
          <a:p>
            <a:pPr algn="ctr"/>
            <a:endParaRPr lang="en-US" sz="280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85491CD-AD04-8ABF-2CF9-9518165ED19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Graphic 6" descr="Bar chart with solid fill">
            <a:extLst>
              <a:ext uri="{FF2B5EF4-FFF2-40B4-BE49-F238E27FC236}">
                <a16:creationId xmlns:a16="http://schemas.microsoft.com/office/drawing/2014/main" id="{51A37374-1C71-FAFA-C6B4-6DD787BF86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67082" y="3988727"/>
            <a:ext cx="2209833" cy="2209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210372"/>
      </p:ext>
    </p:extLst>
  </p:cSld>
  <p:clrMapOvr>
    <a:masterClrMapping/>
  </p:clrMapOvr>
  <p:transition spd="slow" advClick="0" advTm="3000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B4495AE-0326-4978-99C7-1DD1977296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2930" y="835412"/>
            <a:ext cx="7953374" cy="511013"/>
          </a:xfrm>
        </p:spPr>
        <p:txBody>
          <a:bodyPr/>
          <a:lstStyle/>
          <a:p>
            <a:r>
              <a:rPr lang="en-US" sz="2800" dirty="0">
                <a:solidFill>
                  <a:schemeClr val="tx2"/>
                </a:solidFill>
                <a:cs typeface="+mn-cs"/>
              </a:rPr>
              <a:t>About apprenticeship Illinois:</a:t>
            </a:r>
          </a:p>
          <a:p>
            <a:endParaRPr lang="en-US" sz="280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E4579CC-02D4-DBFB-6520-E94A79D54A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92930" y="1459150"/>
            <a:ext cx="6331606" cy="4669277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spcAft>
                <a:spcPts val="1200"/>
              </a:spcAft>
            </a:pPr>
            <a:r>
              <a:rPr lang="en-US" sz="2400" b="1" dirty="0">
                <a:latin typeface="Futura Std Book" panose="020B0502020204020303"/>
              </a:rPr>
              <a:t>Our Regional Specialists will…</a:t>
            </a:r>
            <a:endParaRPr lang="en-US" sz="2400" dirty="0">
              <a:latin typeface="Futura Std Book" panose="020B0502020204020303"/>
            </a:endParaRPr>
          </a:p>
          <a:p>
            <a:pPr marL="742950" marR="0" lvl="1" indent="-285750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dirty="0">
                <a:latin typeface="Futura Std Book" panose="020B0502020204020303"/>
                <a:ea typeface="Times New Roman" panose="02020603050405020304" pitchFamily="18" charset="0"/>
                <a:cs typeface="Calibri" panose="020F0502020204030204" pitchFamily="34" charset="0"/>
              </a:rPr>
              <a:t>Conduct in-person and virtual apprenticeship outreach through events and employer consultations</a:t>
            </a:r>
          </a:p>
          <a:p>
            <a:pPr marL="742950" marR="0" lvl="1" indent="-285750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dirty="0">
                <a:latin typeface="Futura Std Book" panose="020B0502020204020303"/>
                <a:ea typeface="Times New Roman" panose="02020603050405020304" pitchFamily="18" charset="0"/>
                <a:cs typeface="Calibri" panose="020F0502020204030204" pitchFamily="34" charset="0"/>
              </a:rPr>
              <a:t>Receive and pursue referrals received to the Apprenticeship Illinois website</a:t>
            </a:r>
          </a:p>
          <a:p>
            <a:pPr marL="742950" marR="0" lvl="1" indent="-285750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dirty="0">
                <a:latin typeface="Futura Std Book" panose="020B0502020204020303"/>
                <a:ea typeface="Times New Roman" panose="02020603050405020304" pitchFamily="18" charset="0"/>
                <a:cs typeface="Calibri" panose="020F0502020204030204" pitchFamily="34" charset="0"/>
              </a:rPr>
              <a:t>Work with employers to fully develop and register their apprenticeship programs from start to finish</a:t>
            </a:r>
          </a:p>
          <a:p>
            <a:pPr marL="742950" marR="0" lvl="1" indent="-285750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dirty="0">
                <a:latin typeface="Futura Std Book" panose="020B0502020204020303"/>
                <a:ea typeface="Times New Roman" panose="02020603050405020304" pitchFamily="18" charset="0"/>
                <a:cs typeface="Calibri" panose="020F0502020204030204" pitchFamily="34" charset="0"/>
              </a:rPr>
              <a:t>Connect employers to intermediary partners and other applicable services</a:t>
            </a:r>
          </a:p>
          <a:p>
            <a:pPr marL="1200150" lvl="2" indent="-285750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endParaRPr lang="en-US" dirty="0">
              <a:latin typeface="Futura Std Book" panose="020B0502020204020303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200150" lvl="2" indent="-285750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endParaRPr lang="en-US" dirty="0">
              <a:effectLst/>
              <a:latin typeface="Futura Std Book" panose="020B0502020204020303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57200" marR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Futura Std Book" panose="020B0502020204020303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dirty="0">
              <a:effectLst/>
              <a:latin typeface="Futura Std Book" panose="020B0502020204020303"/>
              <a:ea typeface="Calibri" panose="020F0502020204030204" pitchFamily="34" charset="0"/>
            </a:endParaRPr>
          </a:p>
          <a:p>
            <a:pPr marL="457200" marR="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ffectLst/>
              <a:latin typeface="Futura Std Book" panose="020B0502020204020303"/>
              <a:ea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0"/>
              </a:spcAft>
            </a:pPr>
            <a:r>
              <a:rPr lang="en-US" sz="2400" dirty="0">
                <a:latin typeface="Futura Std Book" panose="020B0502020204020303"/>
              </a:rPr>
              <a:t>	</a:t>
            </a:r>
          </a:p>
        </p:txBody>
      </p:sp>
      <p:pic>
        <p:nvPicPr>
          <p:cNvPr id="4" name="Graphic 3" descr="Social network with solid fill">
            <a:extLst>
              <a:ext uri="{FF2B5EF4-FFF2-40B4-BE49-F238E27FC236}">
                <a16:creationId xmlns:a16="http://schemas.microsoft.com/office/drawing/2014/main" id="{7416F490-40FE-75BF-B43D-48085114EB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38515" y="2916922"/>
            <a:ext cx="2201203" cy="2201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087889"/>
      </p:ext>
    </p:extLst>
  </p:cSld>
  <p:clrMapOvr>
    <a:masterClrMapping/>
  </p:clrMapOvr>
  <p:transition spd="slow" advClick="0" advTm="3000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B4495AE-0326-4978-99C7-1DD1977296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1208" y="936592"/>
            <a:ext cx="6742712" cy="511013"/>
          </a:xfrm>
        </p:spPr>
        <p:txBody>
          <a:bodyPr/>
          <a:lstStyle/>
          <a:p>
            <a:r>
              <a:rPr lang="en-US" sz="2800" dirty="0">
                <a:solidFill>
                  <a:schemeClr val="tx2"/>
                </a:solidFill>
                <a:cs typeface="+mn-cs"/>
              </a:rPr>
              <a:t>Learning Objectives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E4579CC-02D4-DBFB-6520-E94A79D54A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91208" y="2070625"/>
            <a:ext cx="8154028" cy="4141249"/>
          </a:xfrm>
        </p:spPr>
        <p:txBody>
          <a:bodyPr>
            <a:noAutofit/>
          </a:bodyPr>
          <a:lstStyle/>
          <a:p>
            <a:pPr marL="457200" indent="-457200">
              <a:lnSpc>
                <a:spcPct val="106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Futura Std Book" panose="020B0502020204020303"/>
                <a:ea typeface="Calibri" panose="020F0502020204030204" pitchFamily="34" charset="0"/>
              </a:rPr>
              <a:t>DAY 1: Reaching Out To Your ATR</a:t>
            </a:r>
          </a:p>
          <a:p>
            <a:pPr marL="457200" indent="-457200">
              <a:lnSpc>
                <a:spcPct val="106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Futura Std Book" panose="020B0502020204020303"/>
                <a:ea typeface="Calibri" panose="020F0502020204030204" pitchFamily="34" charset="0"/>
              </a:rPr>
              <a:t>Eligibility </a:t>
            </a:r>
          </a:p>
          <a:p>
            <a:pPr marL="457200" indent="-457200">
              <a:lnSpc>
                <a:spcPct val="106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Futura Std Book" panose="020B0502020204020303"/>
                <a:ea typeface="Calibri" panose="020F0502020204030204" pitchFamily="34" charset="0"/>
              </a:rPr>
              <a:t>Standards Builder</a:t>
            </a:r>
          </a:p>
          <a:p>
            <a:pPr marL="457200" indent="-457200">
              <a:lnSpc>
                <a:spcPct val="106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Futura Std Book" panose="020B0502020204020303"/>
                <a:ea typeface="Calibri" panose="020F0502020204030204" pitchFamily="34" charset="0"/>
              </a:rPr>
              <a:t>Approval Process</a:t>
            </a:r>
          </a:p>
          <a:p>
            <a:pPr marL="457200" indent="-457200">
              <a:lnSpc>
                <a:spcPct val="106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Futura Std Book" panose="020B0502020204020303"/>
                <a:ea typeface="Calibri" panose="020F0502020204030204" pitchFamily="34" charset="0"/>
              </a:rPr>
              <a:t>Most Common Mistakes</a:t>
            </a:r>
          </a:p>
          <a:p>
            <a:pPr marL="342900" indent="-342900">
              <a:lnSpc>
                <a:spcPct val="106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Futura Std Book" panose="020B0502020204020303"/>
              <a:ea typeface="Calibri" panose="020F0502020204030204" pitchFamily="34" charset="0"/>
            </a:endParaRPr>
          </a:p>
          <a:p>
            <a:pPr marL="342900" indent="-342900">
              <a:lnSpc>
                <a:spcPct val="106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lnSpc>
                <a:spcPct val="106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lnSpc>
                <a:spcPct val="106000"/>
              </a:lnSpc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6000"/>
              </a:lnSpc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6000"/>
              </a:lnSpc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6000"/>
              </a:lnSpc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38020"/>
      </p:ext>
    </p:extLst>
  </p:cSld>
  <p:clrMapOvr>
    <a:masterClrMapping/>
  </p:clrMapOvr>
  <p:transition spd="slow" advClick="0" advTm="3000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B4495AE-0326-4978-99C7-1DD1977296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2930" y="835412"/>
            <a:ext cx="7953374" cy="511013"/>
          </a:xfrm>
        </p:spPr>
        <p:txBody>
          <a:bodyPr/>
          <a:lstStyle/>
          <a:p>
            <a:r>
              <a:rPr lang="en-US" sz="2800" dirty="0">
                <a:solidFill>
                  <a:schemeClr val="tx2"/>
                </a:solidFill>
                <a:cs typeface="+mn-cs"/>
              </a:rPr>
              <a:t>DOL | Office of Apprenticeship Processes</a:t>
            </a:r>
          </a:p>
          <a:p>
            <a:endParaRPr lang="en-US" sz="280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E4579CC-02D4-DBFB-6520-E94A79D54A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92930" y="1960880"/>
            <a:ext cx="8610294" cy="4163308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spcAft>
                <a:spcPts val="1200"/>
              </a:spcAft>
            </a:pPr>
            <a:r>
              <a:rPr lang="en-US" sz="2400" b="1" dirty="0">
                <a:latin typeface="Futura Std Book" panose="020B0502020204020303"/>
              </a:rPr>
              <a:t>Determining Eligibility: </a:t>
            </a:r>
            <a:endParaRPr lang="en-US" sz="2400" dirty="0">
              <a:latin typeface="Futura Std Book" panose="020B0502020204020303"/>
            </a:endParaRPr>
          </a:p>
          <a:p>
            <a:pPr marL="742950" marR="0" lvl="1" indent="-285750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b="1" dirty="0">
                <a:latin typeface="Futura Std Book" panose="020B0502020204020303"/>
                <a:ea typeface="Times New Roman" panose="02020603050405020304" pitchFamily="18" charset="0"/>
                <a:cs typeface="Calibri" panose="020F0502020204030204" pitchFamily="34" charset="0"/>
              </a:rPr>
              <a:t>Day 1</a:t>
            </a:r>
            <a:endParaRPr lang="en-US" b="1" dirty="0">
              <a:effectLst/>
              <a:latin typeface="Futura Std Book" panose="020B0502020204020303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57200" marR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Futura Std Book" panose="020B0502020204020303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 dirty="0">
                <a:effectLst/>
                <a:latin typeface="Futura Std Book" panose="020B0502020204020303"/>
                <a:ea typeface="Calibri" panose="020F0502020204030204" pitchFamily="34" charset="0"/>
                <a:cs typeface="Times New Roman" panose="02020603050405020304" pitchFamily="18" charset="0"/>
              </a:rPr>
              <a:t>(a) Occupation</a:t>
            </a:r>
          </a:p>
          <a:p>
            <a:pPr marL="457200" marR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Futura Std Book" panose="020B0502020204020303"/>
                <a:ea typeface="Calibri" panose="020F0502020204030204" pitchFamily="34" charset="0"/>
                <a:cs typeface="Times New Roman" panose="02020603050405020304" pitchFamily="18" charset="0"/>
              </a:rPr>
              <a:t>		(1) Meeting On-the-Job Hours</a:t>
            </a:r>
          </a:p>
          <a:p>
            <a:pPr marL="457200" marR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Futura Std Book" panose="020B0502020204020303"/>
                <a:ea typeface="Calibri" panose="020F0502020204030204" pitchFamily="34" charset="0"/>
                <a:cs typeface="Times New Roman" panose="02020603050405020304" pitchFamily="18" charset="0"/>
              </a:rPr>
              <a:t>		(2) Meeting Related Training Hours</a:t>
            </a:r>
          </a:p>
          <a:p>
            <a:pPr marL="457200" marR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Futura Std Book" panose="020B0502020204020303"/>
                <a:ea typeface="Calibri" panose="020F0502020204030204" pitchFamily="34" charset="0"/>
                <a:cs typeface="Times New Roman" panose="02020603050405020304" pitchFamily="18" charset="0"/>
              </a:rPr>
              <a:t>                    (3</a:t>
            </a:r>
            <a:r>
              <a:rPr lang="en-US" sz="2000" dirty="0">
                <a:latin typeface="Futura Std Book" panose="020B0502020204020303"/>
                <a:ea typeface="Calibri" panose="020F0502020204030204" pitchFamily="34" charset="0"/>
                <a:cs typeface="Times New Roman" panose="02020603050405020304" pitchFamily="18" charset="0"/>
              </a:rPr>
              <a:t>) Time Based, Hybrid, or Competency </a:t>
            </a:r>
          </a:p>
          <a:p>
            <a:pPr marL="457200" marR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Futura Std Book" panose="020B0502020204020303"/>
                <a:ea typeface="Calibri" panose="020F0502020204030204" pitchFamily="34" charset="0"/>
                <a:cs typeface="Times New Roman" panose="02020603050405020304" pitchFamily="18" charset="0"/>
              </a:rPr>
              <a:t>                    (4) Is the occupation registered with the DOL? If not              </a:t>
            </a:r>
          </a:p>
          <a:p>
            <a:pPr marL="457200" marR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Futura Std Book" panose="020B0502020204020303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now what?</a:t>
            </a:r>
            <a:endParaRPr lang="en-US" sz="2000" dirty="0">
              <a:effectLst/>
              <a:latin typeface="Futura Std Book" panose="020B0502020204020303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ffectLst/>
              <a:latin typeface="Futura Std Book" panose="020B0502020204020303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b="1" dirty="0">
                <a:latin typeface="Futura Std Book" panose="020B0502020204020303"/>
                <a:ea typeface="Times New Roman" panose="02020603050405020304" pitchFamily="18" charset="0"/>
                <a:cs typeface="Calibri" panose="020F0502020204030204" pitchFamily="34" charset="0"/>
              </a:rPr>
              <a:t>Standards Builder</a:t>
            </a:r>
            <a:endParaRPr lang="en-US" b="1" dirty="0">
              <a:effectLst/>
              <a:latin typeface="Futura Std Book" panose="020B0502020204020303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57200" marR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Futura Std Book" panose="020B0502020204020303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 dirty="0">
                <a:effectLst/>
                <a:latin typeface="Futura Std Book" panose="020B0502020204020303"/>
                <a:ea typeface="Calibri" panose="020F0502020204030204" pitchFamily="34" charset="0"/>
                <a:cs typeface="Times New Roman" panose="02020603050405020304" pitchFamily="18" charset="0"/>
              </a:rPr>
              <a:t>(a) </a:t>
            </a:r>
            <a:r>
              <a:rPr lang="en-US" sz="2000" dirty="0">
                <a:latin typeface="Futura Std Book" panose="020B0502020204020303"/>
                <a:ea typeface="Calibri" panose="020F0502020204030204" pitchFamily="34" charset="0"/>
                <a:cs typeface="Times New Roman" panose="02020603050405020304" pitchFamily="18" charset="0"/>
              </a:rPr>
              <a:t>All new programs are created in Standards Builder. </a:t>
            </a:r>
            <a:endParaRPr lang="en-US" sz="2000" dirty="0">
              <a:effectLst/>
              <a:latin typeface="Futura Std Book" panose="020B0502020204020303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ffectLst/>
              <a:latin typeface="Futura Std Book" panose="020B0502020204020303"/>
              <a:ea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0"/>
              </a:spcAft>
            </a:pPr>
            <a:r>
              <a:rPr lang="en-US" sz="2400" dirty="0">
                <a:latin typeface="Futura Std Book" panose="020B0502020204020303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52509262"/>
      </p:ext>
    </p:extLst>
  </p:cSld>
  <p:clrMapOvr>
    <a:masterClrMapping/>
  </p:clrMapOvr>
  <p:transition spd="slow" advClick="0" advTm="3000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B4495AE-0326-4978-99C7-1DD1977296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2930" y="835412"/>
            <a:ext cx="7953374" cy="511013"/>
          </a:xfrm>
        </p:spPr>
        <p:txBody>
          <a:bodyPr/>
          <a:lstStyle/>
          <a:p>
            <a:r>
              <a:rPr lang="en-US" sz="2800" dirty="0">
                <a:solidFill>
                  <a:schemeClr val="tx2"/>
                </a:solidFill>
                <a:cs typeface="+mn-cs"/>
              </a:rPr>
              <a:t>DOL | Office of Apprenticeship Processes</a:t>
            </a:r>
          </a:p>
          <a:p>
            <a:endParaRPr lang="en-US" sz="280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E4579CC-02D4-DBFB-6520-E94A79D54A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92930" y="1960880"/>
            <a:ext cx="8610294" cy="4163308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spcAft>
                <a:spcPts val="1200"/>
              </a:spcAft>
            </a:pPr>
            <a:r>
              <a:rPr lang="en-US" sz="2400" b="1" dirty="0">
                <a:latin typeface="Futura Std Book" panose="020B0502020204020303"/>
              </a:rPr>
              <a:t>Standards Builder: </a:t>
            </a:r>
            <a:endParaRPr lang="en-US" sz="2400" dirty="0">
              <a:latin typeface="Futura Std Book" panose="020B0502020204020303"/>
            </a:endParaRPr>
          </a:p>
          <a:p>
            <a:pPr marL="742950" marR="0" lvl="1" indent="-285750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b="1" dirty="0">
                <a:effectLst/>
                <a:latin typeface="Futura Std Book" panose="020B0502020204020303"/>
                <a:ea typeface="Times New Roman" panose="02020603050405020304" pitchFamily="18" charset="0"/>
                <a:cs typeface="Calibri" panose="020F0502020204030204" pitchFamily="34" charset="0"/>
              </a:rPr>
              <a:t>Appendix A</a:t>
            </a:r>
          </a:p>
          <a:p>
            <a:pPr marL="1371600" lvl="2" indent="-457200">
              <a:spcBef>
                <a:spcPts val="0"/>
              </a:spcBef>
              <a:buFont typeface="+mj-lt"/>
              <a:buAutoNum type="alphaLcParenR"/>
            </a:pPr>
            <a:r>
              <a:rPr lang="en-US" dirty="0">
                <a:latin typeface="Futura Std Book" panose="020B0502020204020303"/>
                <a:ea typeface="Calibri" panose="020F0502020204030204" pitchFamily="34" charset="0"/>
                <a:cs typeface="Times New Roman" panose="02020603050405020304" pitchFamily="18" charset="0"/>
              </a:rPr>
              <a:t>Term of Program</a:t>
            </a:r>
          </a:p>
          <a:p>
            <a:pPr marL="1371600" lvl="2" indent="-457200">
              <a:spcBef>
                <a:spcPts val="0"/>
              </a:spcBef>
              <a:buFont typeface="+mj-lt"/>
              <a:buAutoNum type="alphaLcParenR"/>
            </a:pPr>
            <a:r>
              <a:rPr lang="en-US" dirty="0">
                <a:latin typeface="Futura Std Book" panose="020B0502020204020303"/>
                <a:ea typeface="Calibri" panose="020F0502020204030204" pitchFamily="34" charset="0"/>
                <a:cs typeface="Times New Roman" panose="02020603050405020304" pitchFamily="18" charset="0"/>
              </a:rPr>
              <a:t>Ratio</a:t>
            </a:r>
          </a:p>
          <a:p>
            <a:pPr marL="1371600" lvl="2" indent="-457200">
              <a:spcBef>
                <a:spcPts val="0"/>
              </a:spcBef>
              <a:buFont typeface="+mj-lt"/>
              <a:buAutoNum type="alphaLcParenR"/>
            </a:pPr>
            <a:r>
              <a:rPr lang="en-US" dirty="0">
                <a:latin typeface="Futura Std Book" panose="020B0502020204020303"/>
                <a:ea typeface="Calibri" panose="020F0502020204030204" pitchFamily="34" charset="0"/>
                <a:cs typeface="Times New Roman" panose="02020603050405020304" pitchFamily="18" charset="0"/>
              </a:rPr>
              <a:t>Probationary Period</a:t>
            </a:r>
          </a:p>
          <a:p>
            <a:pPr marL="1371600" lvl="2" indent="-457200">
              <a:spcBef>
                <a:spcPts val="0"/>
              </a:spcBef>
              <a:buFont typeface="+mj-lt"/>
              <a:buAutoNum type="alphaLcParenR"/>
            </a:pPr>
            <a:r>
              <a:rPr lang="en-US" dirty="0">
                <a:effectLst/>
                <a:latin typeface="Futura Std Book" panose="020B0502020204020303"/>
                <a:ea typeface="Calibri" panose="020F0502020204030204" pitchFamily="34" charset="0"/>
                <a:cs typeface="Times New Roman" panose="02020603050405020304" pitchFamily="18" charset="0"/>
              </a:rPr>
              <a:t>Wage Schedule</a:t>
            </a:r>
          </a:p>
          <a:p>
            <a:pPr marL="1371600" lvl="2" indent="-457200">
              <a:spcBef>
                <a:spcPts val="0"/>
              </a:spcBef>
              <a:buFont typeface="+mj-lt"/>
              <a:buAutoNum type="alphaLcParenR"/>
            </a:pPr>
            <a:r>
              <a:rPr lang="en-US" dirty="0">
                <a:latin typeface="Futura Std Book" panose="020B0502020204020303"/>
                <a:ea typeface="Calibri" panose="020F0502020204030204" pitchFamily="34" charset="0"/>
                <a:cs typeface="Times New Roman" panose="02020603050405020304" pitchFamily="18" charset="0"/>
              </a:rPr>
              <a:t>Selection Procedures</a:t>
            </a:r>
            <a:endParaRPr lang="en-US" dirty="0">
              <a:effectLst/>
              <a:latin typeface="Futura Std Book" panose="020B0502020204020303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lvl="2" indent="-457200">
              <a:spcBef>
                <a:spcPts val="0"/>
              </a:spcBef>
              <a:buFont typeface="+mj-lt"/>
              <a:buAutoNum type="alphaLcParenR"/>
            </a:pPr>
            <a:r>
              <a:rPr lang="en-US" dirty="0">
                <a:latin typeface="Futura Std Book" panose="020B0502020204020303"/>
                <a:ea typeface="Calibri" panose="020F0502020204030204" pitchFamily="34" charset="0"/>
                <a:cs typeface="Times New Roman" panose="02020603050405020304" pitchFamily="18" charset="0"/>
              </a:rPr>
              <a:t>On-the- Job Learning Outline</a:t>
            </a:r>
          </a:p>
          <a:p>
            <a:pPr marL="1371600" lvl="2" indent="-457200">
              <a:spcBef>
                <a:spcPts val="0"/>
              </a:spcBef>
              <a:buFont typeface="+mj-lt"/>
              <a:buAutoNum type="alphaLcParenR"/>
            </a:pPr>
            <a:r>
              <a:rPr lang="en-US" dirty="0">
                <a:effectLst/>
                <a:latin typeface="Futura Std Book" panose="020B0502020204020303"/>
                <a:ea typeface="Calibri" panose="020F0502020204030204" pitchFamily="34" charset="0"/>
                <a:cs typeface="Times New Roman" panose="02020603050405020304" pitchFamily="18" charset="0"/>
              </a:rPr>
              <a:t>Related Training Outline</a:t>
            </a:r>
          </a:p>
          <a:p>
            <a:pPr marL="457200" marR="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ffectLst/>
              <a:latin typeface="Futura Std Book" panose="020B0502020204020303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b="1" dirty="0">
                <a:latin typeface="Futura Std Book" panose="020B0502020204020303"/>
                <a:ea typeface="Times New Roman" panose="02020603050405020304" pitchFamily="18" charset="0"/>
                <a:cs typeface="Calibri" panose="020F0502020204030204" pitchFamily="34" charset="0"/>
              </a:rPr>
              <a:t>Standards</a:t>
            </a:r>
            <a:endParaRPr lang="en-US" b="1" dirty="0">
              <a:effectLst/>
              <a:latin typeface="Futura Std Book" panose="020B0502020204020303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57200" marR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Futura Std Book" panose="020B0502020204020303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 dirty="0">
                <a:effectLst/>
                <a:latin typeface="Futura Std Book" panose="020B0502020204020303"/>
                <a:ea typeface="Calibri" panose="020F0502020204030204" pitchFamily="34" charset="0"/>
                <a:cs typeface="Times New Roman" panose="02020603050405020304" pitchFamily="18" charset="0"/>
              </a:rPr>
              <a:t>(a) Contract </a:t>
            </a:r>
            <a:r>
              <a:rPr lang="en-US" sz="2000" dirty="0">
                <a:latin typeface="Futura Std Book" panose="020B0502020204020303"/>
                <a:ea typeface="Calibri" panose="020F0502020204030204" pitchFamily="34" charset="0"/>
                <a:cs typeface="Times New Roman" panose="02020603050405020304" pitchFamily="18" charset="0"/>
              </a:rPr>
              <a:t>between Sponsor and DOL.</a:t>
            </a:r>
          </a:p>
          <a:p>
            <a:pPr marL="457200" marR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Futura Std Book" panose="020B0502020204020303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marR="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ffectLst/>
              <a:latin typeface="Futura Std Book" panose="020B0502020204020303"/>
              <a:ea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0"/>
              </a:spcAft>
            </a:pPr>
            <a:r>
              <a:rPr lang="en-US" sz="2400" dirty="0">
                <a:latin typeface="Futura Std Book" panose="020B0502020204020303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53261650"/>
      </p:ext>
    </p:extLst>
  </p:cSld>
  <p:clrMapOvr>
    <a:masterClrMapping/>
  </p:clrMapOvr>
  <p:transition spd="slow" advClick="0" advTm="3000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B4495AE-0326-4978-99C7-1DD1977296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2930" y="835412"/>
            <a:ext cx="7953374" cy="511013"/>
          </a:xfrm>
        </p:spPr>
        <p:txBody>
          <a:bodyPr/>
          <a:lstStyle/>
          <a:p>
            <a:r>
              <a:rPr lang="en-US" sz="2800" dirty="0">
                <a:solidFill>
                  <a:schemeClr val="tx2"/>
                </a:solidFill>
                <a:cs typeface="+mn-cs"/>
              </a:rPr>
              <a:t>DOL | Office of Apprenticeship Processes</a:t>
            </a:r>
          </a:p>
          <a:p>
            <a:endParaRPr lang="en-US" sz="280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E4579CC-02D4-DBFB-6520-E94A79D54A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92930" y="1960880"/>
            <a:ext cx="8610294" cy="4163308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spcAft>
                <a:spcPts val="1200"/>
              </a:spcAft>
            </a:pPr>
            <a:r>
              <a:rPr lang="en-US" sz="2400" b="1" dirty="0">
                <a:latin typeface="Futura Std Book" panose="020B0502020204020303"/>
              </a:rPr>
              <a:t>Standards Builder: </a:t>
            </a:r>
            <a:endParaRPr lang="en-US" sz="2400" dirty="0">
              <a:latin typeface="Futura Std Book" panose="020B0502020204020303"/>
            </a:endParaRPr>
          </a:p>
          <a:p>
            <a:pPr marL="742950" marR="0" lvl="1" indent="-285750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b="1" dirty="0">
                <a:latin typeface="Futura Std Book" panose="020B0502020204020303"/>
                <a:ea typeface="Times New Roman" panose="02020603050405020304" pitchFamily="18" charset="0"/>
                <a:cs typeface="Calibri" panose="020F0502020204030204" pitchFamily="34" charset="0"/>
              </a:rPr>
              <a:t>Standards continued..</a:t>
            </a:r>
            <a:endParaRPr lang="en-US" b="1" dirty="0">
              <a:effectLst/>
              <a:latin typeface="Futura Std Book" panose="020B0502020204020303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57200" marR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Futura Std Book" panose="020B0502020204020303"/>
                <a:ea typeface="Calibri" panose="020F0502020204030204" pitchFamily="34" charset="0"/>
                <a:cs typeface="Times New Roman" panose="02020603050405020304" pitchFamily="18" charset="0"/>
              </a:rPr>
              <a:t>	(b) Minimum Requirements</a:t>
            </a:r>
          </a:p>
          <a:p>
            <a:pPr marL="457200" marR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Futura Std Book" panose="020B0502020204020303"/>
                <a:ea typeface="Calibri" panose="020F0502020204030204" pitchFamily="34" charset="0"/>
                <a:cs typeface="Times New Roman" panose="02020603050405020304" pitchFamily="18" charset="0"/>
              </a:rPr>
              <a:t>	(c) When will wages be paid (during OJT ONLY or RTI as well)</a:t>
            </a:r>
          </a:p>
          <a:p>
            <a:pPr marL="457200" marR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Futura Std Book" panose="020B0502020204020303"/>
                <a:ea typeface="Calibri" panose="020F0502020204030204" pitchFamily="34" charset="0"/>
                <a:cs typeface="Times New Roman" panose="02020603050405020304" pitchFamily="18" charset="0"/>
              </a:rPr>
              <a:t>	(d)EEO and Affirmative Action requirements</a:t>
            </a:r>
          </a:p>
          <a:p>
            <a:pPr marL="457200" marR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Futura Std Book" panose="020B0502020204020303"/>
                <a:ea typeface="Calibri" panose="020F0502020204030204" pitchFamily="34" charset="0"/>
                <a:cs typeface="Times New Roman" panose="02020603050405020304" pitchFamily="18" charset="0"/>
              </a:rPr>
              <a:t>	(e) Complaints</a:t>
            </a:r>
          </a:p>
          <a:p>
            <a:pPr marL="457200" marR="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ffectLst/>
              <a:latin typeface="Futura Std Book" panose="020B0502020204020303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b="1" dirty="0">
                <a:effectLst/>
                <a:latin typeface="Futura Std Book" panose="020B0502020204020303"/>
                <a:ea typeface="Times New Roman" panose="02020603050405020304" pitchFamily="18" charset="0"/>
                <a:cs typeface="Calibri" panose="020F0502020204030204" pitchFamily="34" charset="0"/>
              </a:rPr>
              <a:t>Approval: State Director</a:t>
            </a:r>
          </a:p>
          <a:p>
            <a:pPr marL="457200" marR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Futura Std Book" panose="020B0502020204020303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 dirty="0">
                <a:effectLst/>
                <a:latin typeface="Futura Std Book" panose="020B0502020204020303"/>
                <a:ea typeface="Calibri" panose="020F0502020204030204" pitchFamily="34" charset="0"/>
                <a:cs typeface="Times New Roman" panose="02020603050405020304" pitchFamily="18" charset="0"/>
              </a:rPr>
              <a:t>(a) </a:t>
            </a:r>
            <a:r>
              <a:rPr lang="en-US" sz="2000" dirty="0">
                <a:latin typeface="Futura Std Book" panose="020B0502020204020303"/>
                <a:ea typeface="Calibri" panose="020F0502020204030204" pitchFamily="34" charset="0"/>
                <a:cs typeface="Times New Roman" panose="02020603050405020304" pitchFamily="18" charset="0"/>
              </a:rPr>
              <a:t>Once the Apprenticeship and Training Representative has assisted with the completion of Standards and Appendix’s, it is submitted to the State Director for Approval.</a:t>
            </a:r>
          </a:p>
          <a:p>
            <a:pPr marL="457200" marR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Futura Std Book" panose="020B0502020204020303"/>
                <a:ea typeface="Calibri" panose="020F0502020204030204" pitchFamily="34" charset="0"/>
                <a:cs typeface="Times New Roman" panose="02020603050405020304" pitchFamily="18" charset="0"/>
              </a:rPr>
              <a:t>       (b) Please note that </a:t>
            </a:r>
            <a:r>
              <a:rPr lang="en-US" sz="2000" i="1" dirty="0">
                <a:latin typeface="Futura Std Book" panose="020B0502020204020303"/>
                <a:ea typeface="Calibri" panose="020F0502020204030204" pitchFamily="34" charset="0"/>
                <a:cs typeface="Times New Roman" panose="02020603050405020304" pitchFamily="18" charset="0"/>
              </a:rPr>
              <a:t>Group Programs </a:t>
            </a:r>
            <a:r>
              <a:rPr lang="en-US" sz="2000" dirty="0">
                <a:latin typeface="Futura Std Book" panose="020B0502020204020303"/>
                <a:ea typeface="Calibri" panose="020F0502020204030204" pitchFamily="34" charset="0"/>
                <a:cs typeface="Times New Roman" panose="02020603050405020304" pitchFamily="18" charset="0"/>
              </a:rPr>
              <a:t>will require an Appendix</a:t>
            </a:r>
          </a:p>
          <a:p>
            <a:pPr marL="457200" marR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Futura Std Book" panose="020B0502020204020303"/>
                <a:ea typeface="Calibri" panose="020F0502020204030204" pitchFamily="34" charset="0"/>
                <a:cs typeface="Times New Roman" panose="02020603050405020304" pitchFamily="18" charset="0"/>
              </a:rPr>
              <a:t>              D.          </a:t>
            </a:r>
          </a:p>
          <a:p>
            <a:pPr marL="457200" marR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Futura Std Book" panose="020B0502020204020303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marR="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ffectLst/>
              <a:latin typeface="Futura Std Book" panose="020B0502020204020303"/>
              <a:ea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0"/>
              </a:spcAft>
            </a:pPr>
            <a:r>
              <a:rPr lang="en-US" sz="2400" dirty="0">
                <a:latin typeface="Futura Std Book" panose="020B0502020204020303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6838050"/>
      </p:ext>
    </p:extLst>
  </p:cSld>
  <p:clrMapOvr>
    <a:masterClrMapping/>
  </p:clrMapOvr>
  <p:transition spd="slow" advClick="0" advTm="3000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B4495AE-0326-4978-99C7-1DD1977296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2930" y="835412"/>
            <a:ext cx="7953374" cy="511013"/>
          </a:xfrm>
        </p:spPr>
        <p:txBody>
          <a:bodyPr/>
          <a:lstStyle/>
          <a:p>
            <a:r>
              <a:rPr lang="en-US" sz="2800" dirty="0">
                <a:solidFill>
                  <a:schemeClr val="tx2"/>
                </a:solidFill>
                <a:cs typeface="+mn-cs"/>
              </a:rPr>
              <a:t>DOL | Office of Apprenticeship Processes</a:t>
            </a:r>
          </a:p>
          <a:p>
            <a:endParaRPr lang="en-US" sz="280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E4579CC-02D4-DBFB-6520-E94A79D54A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92930" y="1960880"/>
            <a:ext cx="8610294" cy="4163308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spcAft>
                <a:spcPts val="1200"/>
              </a:spcAft>
            </a:pPr>
            <a:r>
              <a:rPr lang="en-US" sz="2400" b="1" dirty="0">
                <a:latin typeface="Futura Std Book" panose="020B0502020204020303"/>
              </a:rPr>
              <a:t>Additional Approval: </a:t>
            </a:r>
            <a:endParaRPr lang="en-US" sz="2400" dirty="0">
              <a:latin typeface="Futura Std Book" panose="020B0502020204020303"/>
            </a:endParaRPr>
          </a:p>
          <a:p>
            <a:pPr marL="742950" marR="0" lvl="1" indent="-285750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b="1" dirty="0">
                <a:effectLst/>
                <a:latin typeface="Futura Std Book" panose="020B0502020204020303"/>
                <a:ea typeface="Times New Roman" panose="02020603050405020304" pitchFamily="18" charset="0"/>
                <a:cs typeface="Calibri" panose="020F0502020204030204" pitchFamily="34" charset="0"/>
              </a:rPr>
              <a:t>National </a:t>
            </a:r>
            <a:r>
              <a:rPr lang="en-US" b="1" dirty="0">
                <a:latin typeface="Futura Std Book" panose="020B0502020204020303"/>
                <a:ea typeface="Times New Roman" panose="02020603050405020304" pitchFamily="18" charset="0"/>
                <a:cs typeface="Calibri" panose="020F0502020204030204" pitchFamily="34" charset="0"/>
              </a:rPr>
              <a:t>Programs</a:t>
            </a:r>
            <a:endParaRPr lang="en-US" b="1" dirty="0">
              <a:effectLst/>
              <a:latin typeface="Futura Std Book" panose="020B0502020204020303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371600" lvl="2" indent="-457200">
              <a:spcBef>
                <a:spcPts val="0"/>
              </a:spcBef>
              <a:buFont typeface="+mj-lt"/>
              <a:buAutoNum type="alphaLcParenR"/>
            </a:pPr>
            <a:r>
              <a:rPr lang="en-US" b="0" i="0" dirty="0">
                <a:solidFill>
                  <a:srgbClr val="000000"/>
                </a:solidFill>
                <a:effectLst/>
                <a:latin typeface="Futura Std Book" panose="020B0502020204020303"/>
              </a:rPr>
              <a:t>Develop: “Notification of New Sponsor” documentation: including a brief description of why the program qualifies as a national program under the criteria set forth by the Department of Labor | Office of Apprenticeship.</a:t>
            </a:r>
          </a:p>
          <a:p>
            <a:pPr marL="1371600" lvl="2" indent="-457200">
              <a:spcBef>
                <a:spcPts val="0"/>
              </a:spcBef>
              <a:buFont typeface="+mj-lt"/>
              <a:buAutoNum type="alphaLcParenR"/>
            </a:pPr>
            <a:r>
              <a:rPr lang="en-US" b="0" i="0" dirty="0">
                <a:solidFill>
                  <a:srgbClr val="000000"/>
                </a:solidFill>
                <a:effectLst/>
                <a:latin typeface="Futura Std Book" panose="020B0502020204020303"/>
              </a:rPr>
              <a:t>A transmittal memo from the RD to the DS Director recommending approval of the program, (Sponsor Approval Letter).</a:t>
            </a:r>
          </a:p>
          <a:p>
            <a:pPr marL="1371600" lvl="2" indent="-457200">
              <a:spcBef>
                <a:spcPts val="0"/>
              </a:spcBef>
              <a:buFont typeface="+mj-lt"/>
              <a:buAutoNum type="alphaLcParenR"/>
            </a:pPr>
            <a:r>
              <a:rPr lang="en-US" b="0" i="0" dirty="0">
                <a:solidFill>
                  <a:srgbClr val="000000"/>
                </a:solidFill>
                <a:effectLst/>
                <a:latin typeface="Futura Std Book" panose="020B0502020204020303"/>
              </a:rPr>
              <a:t>A draft letter to the sponsor approving the program to be signed by the DS Director.</a:t>
            </a:r>
          </a:p>
          <a:p>
            <a:pPr marL="1371600" lvl="2" indent="-457200">
              <a:spcBef>
                <a:spcPts val="0"/>
              </a:spcBef>
              <a:buFont typeface="+mj-lt"/>
              <a:buAutoNum type="alphaLcParenR"/>
            </a:pPr>
            <a:r>
              <a:rPr lang="en-US" sz="2000" dirty="0">
                <a:solidFill>
                  <a:srgbClr val="000000"/>
                </a:solidFill>
                <a:latin typeface="Futura Std Book" panose="020B0502020204020303"/>
                <a:ea typeface="Calibri" panose="020F0502020204030204" pitchFamily="34" charset="0"/>
                <a:cs typeface="Times New Roman" panose="02020603050405020304" pitchFamily="18" charset="0"/>
              </a:rPr>
              <a:t>Review and </a:t>
            </a:r>
            <a:r>
              <a:rPr lang="en-US" dirty="0">
                <a:solidFill>
                  <a:srgbClr val="000000"/>
                </a:solidFill>
                <a:latin typeface="Futura Std Book" panose="020B0502020204020303"/>
                <a:ea typeface="Calibri" panose="020F0502020204030204" pitchFamily="34" charset="0"/>
                <a:cs typeface="Times New Roman" panose="02020603050405020304" pitchFamily="18" charset="0"/>
              </a:rPr>
              <a:t>Approved by Reginal State Director.</a:t>
            </a:r>
            <a:endParaRPr lang="en-US" sz="2000" dirty="0">
              <a:latin typeface="Futura Std Book" panose="020B0502020204020303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Futura Std Book" panose="020B0502020204020303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marR="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ffectLst/>
              <a:latin typeface="Futura Std Book" panose="020B0502020204020303"/>
              <a:ea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3000"/>
              </a:spcAft>
            </a:pPr>
            <a:r>
              <a:rPr lang="en-US" sz="2400" dirty="0">
                <a:latin typeface="Futura Std Book" panose="020B0502020204020303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80811538"/>
      </p:ext>
    </p:extLst>
  </p:cSld>
  <p:clrMapOvr>
    <a:masterClrMapping/>
  </p:clrMapOvr>
  <p:transition spd="slow" advClick="0" advTm="3000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27"/>
  <p:tag name="ARTICULATE_DESIGN_ID_OFFICE THEME" val="IU67DOd2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2069"/>
      </a:dk2>
      <a:lt2>
        <a:srgbClr val="E7E6E6"/>
      </a:lt2>
      <a:accent1>
        <a:srgbClr val="AA182C"/>
      </a:accent1>
      <a:accent2>
        <a:srgbClr val="ED7D31"/>
      </a:accent2>
      <a:accent3>
        <a:srgbClr val="638C1C"/>
      </a:accent3>
      <a:accent4>
        <a:srgbClr val="002069"/>
      </a:accent4>
      <a:accent5>
        <a:srgbClr val="AA182C"/>
      </a:accent5>
      <a:accent6>
        <a:srgbClr val="4D4D4D"/>
      </a:accent6>
      <a:hlink>
        <a:srgbClr val="002069"/>
      </a:hlink>
      <a:folHlink>
        <a:srgbClr val="638C1C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E0D368886C6B4298DB8A66EC5E9E94" ma:contentTypeVersion="3" ma:contentTypeDescription="Create a new document." ma:contentTypeScope="" ma:versionID="3dfe9d4b760e711e5f29de418d18184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f328a1cd662c37536c074f55b1464a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41EBEFB-7CA0-4671-A34E-E94BB1632940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1c5f7d24-dc7c-45cd-a254-66c71c085d44"/>
    <ds:schemaRef ds:uri="ee920ac9-5fc6-4484-ac21-fc1bd4a2d57a"/>
    <ds:schemaRef ds:uri="http://schemas.microsoft.com/sharepoint/v3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5F767D4-2898-42B3-8037-93CDA3F2225D}"/>
</file>

<file path=customXml/itemProps3.xml><?xml version="1.0" encoding="utf-8"?>
<ds:datastoreItem xmlns:ds="http://schemas.openxmlformats.org/officeDocument/2006/customXml" ds:itemID="{698D89FA-669B-4E64-A40E-678F664AB27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30703</TotalTime>
  <Words>744</Words>
  <Application>Microsoft Office PowerPoint</Application>
  <PresentationFormat>On-screen Show (4:3)</PresentationFormat>
  <Paragraphs>167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Courier New</vt:lpstr>
      <vt:lpstr>Futura Std Book</vt:lpstr>
      <vt:lpstr>Futura Std Heavy</vt:lpstr>
      <vt:lpstr>Lato</vt:lpstr>
      <vt:lpstr>Segoe UI Symbol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Moorche 30 DVDs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Collaborate with DOL Office of Apprenticeship Webinar</dc:title>
  <dc:creator>Jafar</dc:creator>
  <cp:lastModifiedBy>Heinisch, Kimberly D</cp:lastModifiedBy>
  <cp:revision>98</cp:revision>
  <cp:lastPrinted>2023-08-07T18:29:20Z</cp:lastPrinted>
  <dcterms:created xsi:type="dcterms:W3CDTF">2015-05-25T12:45:08Z</dcterms:created>
  <dcterms:modified xsi:type="dcterms:W3CDTF">2024-11-18T12:59:19Z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0x010100CAE0D368886C6B4298DB8A66EC5E9E94</vt:lpwstr>
  </property>
  <property fmtid="{D5CDD505-2E9C-101B-9397-08002B2CF9AE}" pid="3" name="ArticulateGUID">
    <vt:lpwstr>86292B1C-1FD6-4DDE-9B5A-A5AFF6FE6818</vt:lpwstr>
  </property>
  <property fmtid="{D5CDD505-2E9C-101B-9397-08002B2CF9AE}" pid="4" name="ArticulatePath">
    <vt:lpwstr>IWN-20_IWIB-BEC_Presentation-A</vt:lpwstr>
  </property>
</Properties>
</file>