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</p:sldMasterIdLst>
  <p:notesMasterIdLst>
    <p:notesMasterId r:id="rId11"/>
  </p:notesMasterIdLst>
  <p:handoutMasterIdLst>
    <p:handoutMasterId r:id="rId12"/>
  </p:handoutMasterIdLst>
  <p:sldIdLst>
    <p:sldId id="261" r:id="rId5"/>
    <p:sldId id="549" r:id="rId6"/>
    <p:sldId id="551" r:id="rId7"/>
    <p:sldId id="550" r:id="rId8"/>
    <p:sldId id="552" r:id="rId9"/>
    <p:sldId id="553" r:id="rId10"/>
  </p:sldIdLst>
  <p:sldSz cx="9144000" cy="6858000" type="screen4x3"/>
  <p:notesSz cx="7023100" cy="9309100"/>
  <p:custDataLst>
    <p:tags r:id="rId13"/>
  </p:custDataLst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4C27"/>
    <a:srgbClr val="4D4D4D"/>
    <a:srgbClr val="F58025"/>
    <a:srgbClr val="C5C6C8"/>
    <a:srgbClr val="F6F8FA"/>
    <a:srgbClr val="303745"/>
    <a:srgbClr val="1C4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F8C518-762A-4304-B0EF-F299DCEFE24B}" v="25" dt="2025-10-08T02:06:47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62" autoAdjust="0"/>
    <p:restoredTop sz="94379" autoAdjust="0"/>
  </p:normalViewPr>
  <p:slideViewPr>
    <p:cSldViewPr snapToGrid="0">
      <p:cViewPr varScale="1">
        <p:scale>
          <a:sx n="79" d="100"/>
          <a:sy n="79" d="100"/>
        </p:scale>
        <p:origin x="11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CF01BD6-766B-4D19-B75E-7E6A037A6BFB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31302AA-81B1-4225-BC36-6DD3E8E98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4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98D3C34-4FAE-4634-9621-7C1A1531823B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5D1758-ED3D-4611-B861-63A1DF032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5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53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90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BEAB0-BB48-655D-12BD-9047EFE2D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57125E-B324-F533-526B-18CF30E836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08566D-F9B4-02C6-7F59-03658F698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E0C08-FB24-4219-263F-6F200E9278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42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85E7D-BA52-B449-967A-4CF5007C3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866014-C2C6-1C25-3577-4211F0A39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2FC1BF-7939-B462-EFD5-3F2DB3A7D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9C32B2-AC34-C4C2-FEF7-66BDFECC44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06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CB47F-F73F-87E5-D0FC-9A80DE75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DD3CA3-8AFC-AA3F-2D3A-D772D9378B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CCB409-3783-088C-E6BD-3E79162B6D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A50D3-5381-796B-986F-EC9C00AEB1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74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706FE-1F98-C311-F9C3-720A6AC5B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C1C6FF-DD7A-A5E5-091B-79DE2B22F1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C97F2E-809F-7863-4810-2F381033D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3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36605-D491-0670-6B39-E5FC43715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D1758-ED3D-4611-B861-63A1DF0322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72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25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A56E7046-DE4F-0A49-A5D9-1A3B2F5BAC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2" y="1376751"/>
            <a:ext cx="7953374" cy="5110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 cap="all" spc="50" baseline="0">
                <a:solidFill>
                  <a:srgbClr val="4D4D4D"/>
                </a:solidFill>
                <a:latin typeface="Futura Std Heavy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1F6FDE6-65F0-9041-A1D4-82C1AC4161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4202" y="1902935"/>
            <a:ext cx="7953374" cy="18845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cap="none" spc="0" baseline="0">
                <a:solidFill>
                  <a:srgbClr val="4D4D4D"/>
                </a:solidFill>
                <a:latin typeface="Futura Std Book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A73E8B-1D2A-B241-9CB5-BFDA05123263}"/>
              </a:ext>
            </a:extLst>
          </p:cNvPr>
          <p:cNvSpPr txBox="1"/>
          <p:nvPr userDrawn="1"/>
        </p:nvSpPr>
        <p:spPr>
          <a:xfrm>
            <a:off x="7939425" y="6297123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Segoe UI Symbol" panose="020B050204020402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Segoe UI Symbol" panose="020B0502040204020203" pitchFamily="34" charset="0"/>
            </a:endParaRPr>
          </a:p>
        </p:txBody>
      </p:sp>
      <p:sp>
        <p:nvSpPr>
          <p:cNvPr id="10" name="Freeform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FBBF2A-C7ED-554B-A375-F7CE80CB34C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427346" y="6320795"/>
            <a:ext cx="164592" cy="164592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  <p:sp>
        <p:nvSpPr>
          <p:cNvPr id="16" name="Freeform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483DAD1-B635-5549-8693-FBB28065951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44103" y="6320795"/>
            <a:ext cx="164592" cy="164592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0519904"/>
      </p:ext>
    </p:extLst>
  </p:cSld>
  <p:clrMapOvr>
    <a:masterClrMapping/>
  </p:clrMapOvr>
  <p:transition spd="slow"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pos="5384">
          <p15:clr>
            <a:srgbClr val="FBAE40"/>
          </p15:clr>
        </p15:guide>
        <p15:guide id="3" pos="374">
          <p15:clr>
            <a:srgbClr val="FBAE40"/>
          </p15:clr>
        </p15:guide>
        <p15:guide id="4" orient="horz" pos="408">
          <p15:clr>
            <a:srgbClr val="FBAE40"/>
          </p15:clr>
        </p15:guide>
        <p15:guide id="5" orient="horz" pos="129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4E1790B-1E4F-3B4F-AD32-8BC1BF08A162}"/>
              </a:ext>
            </a:extLst>
          </p:cNvPr>
          <p:cNvSpPr txBox="1"/>
          <p:nvPr userDrawn="1"/>
        </p:nvSpPr>
        <p:spPr>
          <a:xfrm>
            <a:off x="7939425" y="6297123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Segoe UI Symbol" panose="020B050204020402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Segoe UI Symbol" panose="020B0502040204020203" pitchFamily="34" charset="0"/>
            </a:endParaRPr>
          </a:p>
        </p:txBody>
      </p:sp>
      <p:sp>
        <p:nvSpPr>
          <p:cNvPr id="7" name="Freeform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D9489B8-D70A-2C4B-9339-02FC12D9C9F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427346" y="6320795"/>
            <a:ext cx="164592" cy="164592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  <p:sp>
        <p:nvSpPr>
          <p:cNvPr id="8" name="Freeform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84A807-FE08-7F4C-A4CB-EB585EFFBE3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44103" y="6320795"/>
            <a:ext cx="164592" cy="164592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11571"/>
      </p:ext>
    </p:extLst>
  </p:cSld>
  <p:clrMapOvr>
    <a:masterClrMapping/>
  </p:clrMapOvr>
  <p:transition spd="slow">
    <p:fade/>
  </p:transition>
  <p:extLst>
    <p:ext uri="{DCECCB84-F9BA-43D5-87BE-67443E8EF086}">
      <p15:sldGuideLst xmlns:p15="http://schemas.microsoft.com/office/powerpoint/2012/main">
        <p15:guide id="1" orient="horz" pos="36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1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199035" y="2611721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29885" y="4803175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16835" y="4803175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64B377F-598C-7D43-AC31-2A6886AA3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3728" y="1401776"/>
            <a:ext cx="7953374" cy="5110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 cap="all" spc="50" baseline="0">
                <a:solidFill>
                  <a:srgbClr val="4D4D4D"/>
                </a:solidFill>
                <a:latin typeface="Futura Std Heavy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F2CC2ABB-C44C-CA4F-97C9-5F71B7B6A5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3251" y="1912789"/>
            <a:ext cx="7953374" cy="18845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cap="none" spc="0" baseline="0">
                <a:solidFill>
                  <a:srgbClr val="4D4D4D"/>
                </a:solidFill>
                <a:latin typeface="Futura Std Book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9AE139-211F-0C42-9F4B-85DFB65FCB49}"/>
              </a:ext>
            </a:extLst>
          </p:cNvPr>
          <p:cNvSpPr txBox="1"/>
          <p:nvPr userDrawn="1"/>
        </p:nvSpPr>
        <p:spPr>
          <a:xfrm>
            <a:off x="593728" y="6297123"/>
            <a:ext cx="17835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900" b="1" spc="30" baseline="0">
                <a:solidFill>
                  <a:schemeClr val="tx2"/>
                </a:solidFill>
                <a:latin typeface="+mn-lt"/>
                <a:ea typeface="Segoe UI Symbol" panose="020B0502040204020203" pitchFamily="34" charset="0"/>
              </a:rPr>
              <a:t>IWIB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79602B-7BC0-AA47-88B7-E243181EF231}"/>
              </a:ext>
            </a:extLst>
          </p:cNvPr>
          <p:cNvSpPr txBox="1"/>
          <p:nvPr userDrawn="1"/>
        </p:nvSpPr>
        <p:spPr>
          <a:xfrm>
            <a:off x="7939425" y="6297123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tx1">
                  <a:lumMod val="50000"/>
                  <a:lumOff val="50000"/>
                </a:schemeClr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23" name="Freeform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C7A4C18-8E88-FF42-8E68-9885D11AB6F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427346" y="6320795"/>
            <a:ext cx="164592" cy="164592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  <p:sp>
        <p:nvSpPr>
          <p:cNvPr id="24" name="Freeform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9790A3C-E5CE-8D49-AAAE-156FFDD3612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44103" y="6320795"/>
            <a:ext cx="164592" cy="164592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0526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6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1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History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629041" y="1446424"/>
            <a:ext cx="7953374" cy="5110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 cap="all" spc="50" baseline="0">
                <a:solidFill>
                  <a:srgbClr val="4D4D4D"/>
                </a:solidFill>
                <a:latin typeface="Futura Std Heavy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638564" y="1957437"/>
            <a:ext cx="7953374" cy="18845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cap="none" spc="0" baseline="0">
                <a:solidFill>
                  <a:srgbClr val="4D4D4D"/>
                </a:solidFill>
                <a:latin typeface="Futura Std Book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565198" y="2664491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952148" y="2664491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4256573" y="2664491"/>
            <a:ext cx="1035714" cy="1380952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txBody>
          <a:bodyPr/>
          <a:lstStyle>
            <a:lvl1pPr>
              <a:defRPr sz="10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593728" y="6297123"/>
            <a:ext cx="17835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900" b="1" spc="30" baseline="0">
                <a:solidFill>
                  <a:schemeClr val="tx2"/>
                </a:solidFill>
                <a:latin typeface="+mn-lt"/>
                <a:ea typeface="Segoe UI Symbol" panose="020B0502040204020203" pitchFamily="34" charset="0"/>
              </a:rPr>
              <a:t>IWIB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7939425" y="6297123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tx1">
                  <a:lumMod val="50000"/>
                  <a:lumOff val="50000"/>
                </a:schemeClr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16" name="Freeform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C8CDFF-9F4E-D941-99E5-C9CFFCC708D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427346" y="6320795"/>
            <a:ext cx="164592" cy="164592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  <p:sp>
        <p:nvSpPr>
          <p:cNvPr id="17" name="Freeform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4B49551-9295-E947-800A-9A504B6DA1A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44103" y="6320795"/>
            <a:ext cx="164592" cy="164592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205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>
        <p15:guide id="1" orient="horz" pos="3600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4" userDrawn="1">
          <p15:clr>
            <a:srgbClr val="FBAE40"/>
          </p15:clr>
        </p15:guide>
        <p15:guide id="4" orient="horz" pos="408" userDrawn="1">
          <p15:clr>
            <a:srgbClr val="FBAE40"/>
          </p15:clr>
        </p15:guide>
        <p15:guide id="5" orient="horz" pos="129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Testimon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9"/>
          <p:cNvSpPr>
            <a:spLocks noGrp="1"/>
          </p:cNvSpPr>
          <p:nvPr userDrawn="1">
            <p:ph type="pic" sz="quarter" idx="11"/>
          </p:nvPr>
        </p:nvSpPr>
        <p:spPr>
          <a:xfrm>
            <a:off x="591943" y="4171694"/>
            <a:ext cx="570159" cy="76021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9"/>
          <p:cNvSpPr>
            <a:spLocks noGrp="1"/>
          </p:cNvSpPr>
          <p:nvPr userDrawn="1">
            <p:ph type="pic" sz="quarter" idx="20"/>
          </p:nvPr>
        </p:nvSpPr>
        <p:spPr>
          <a:xfrm>
            <a:off x="3524301" y="4176451"/>
            <a:ext cx="570159" cy="76021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9"/>
          <p:cNvSpPr>
            <a:spLocks noGrp="1"/>
          </p:cNvSpPr>
          <p:nvPr userDrawn="1">
            <p:ph type="pic" sz="quarter" idx="21"/>
          </p:nvPr>
        </p:nvSpPr>
        <p:spPr>
          <a:xfrm>
            <a:off x="6426862" y="4176451"/>
            <a:ext cx="570159" cy="760212"/>
          </a:xfrm>
          <a:prstGeom prst="ellipse">
            <a:avLst/>
          </a:prstGeom>
          <a:ln w="12700">
            <a:solidFill>
              <a:schemeClr val="bg1"/>
            </a:solidFill>
          </a:ln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028C285-0AD5-4E49-8418-334AAEA88B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5790" y="1445750"/>
            <a:ext cx="7953374" cy="511013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 cap="all" spc="50" baseline="0">
                <a:solidFill>
                  <a:srgbClr val="4D4D4D"/>
                </a:solidFill>
                <a:latin typeface="Futura Std Heavy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0486197D-2DB5-9D47-9406-78588F99E69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313" y="1956763"/>
            <a:ext cx="7953374" cy="18845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200" b="0" i="0" cap="none" spc="0" baseline="0">
                <a:solidFill>
                  <a:srgbClr val="4D4D4D"/>
                </a:solidFill>
                <a:latin typeface="Futura Std Book" panose="020B0502020204020303" pitchFamily="34" charset="77"/>
                <a:ea typeface="Segoe UI Symbol" panose="020B0502040204020203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DDE2AF-CFE4-784D-934E-43E5E23BE159}"/>
              </a:ext>
            </a:extLst>
          </p:cNvPr>
          <p:cNvSpPr txBox="1"/>
          <p:nvPr userDrawn="1"/>
        </p:nvSpPr>
        <p:spPr>
          <a:xfrm>
            <a:off x="593728" y="6297123"/>
            <a:ext cx="17835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900" b="1" spc="30" baseline="0">
                <a:solidFill>
                  <a:schemeClr val="tx2"/>
                </a:solidFill>
                <a:latin typeface="+mn-lt"/>
                <a:ea typeface="Segoe UI Symbol" panose="020B0502040204020203" pitchFamily="34" charset="0"/>
              </a:rPr>
              <a:t>IWIB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260823-CB42-9C4E-831A-345865AFE106}"/>
              </a:ext>
            </a:extLst>
          </p:cNvPr>
          <p:cNvSpPr txBox="1"/>
          <p:nvPr userDrawn="1"/>
        </p:nvSpPr>
        <p:spPr>
          <a:xfrm>
            <a:off x="7939425" y="6297123"/>
            <a:ext cx="20699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27692F5A-FC14-4E83-B4CC-18F6C2D780A4}" type="slidenum">
              <a:rPr lang="en-US" sz="800" b="0" spc="3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Segoe UI Symbol" panose="020B0502040204020203" pitchFamily="34" charset="0"/>
              </a:rPr>
              <a:pPr algn="r"/>
              <a:t>‹#›</a:t>
            </a:fld>
            <a:endParaRPr lang="en-US" sz="800" b="0" spc="3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Segoe UI Symbol" panose="020B0502040204020203" pitchFamily="34" charset="0"/>
            </a:endParaRPr>
          </a:p>
        </p:txBody>
      </p:sp>
      <p:sp>
        <p:nvSpPr>
          <p:cNvPr id="18" name="Freeform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DAA878-6585-C44A-83AF-A6E5394755D8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427346" y="6320795"/>
            <a:ext cx="164592" cy="164592"/>
          </a:xfrm>
          <a:custGeom>
            <a:avLst/>
            <a:gdLst>
              <a:gd name="T0" fmla="*/ 883 w 2350"/>
              <a:gd name="T1" fmla="*/ 679 h 2350"/>
              <a:gd name="T2" fmla="*/ 1338 w 2350"/>
              <a:gd name="T3" fmla="*/ 1175 h 2350"/>
              <a:gd name="T4" fmla="*/ 883 w 2350"/>
              <a:gd name="T5" fmla="*/ 1671 h 2350"/>
              <a:gd name="T6" fmla="*/ 883 w 2350"/>
              <a:gd name="T7" fmla="*/ 1813 h 2350"/>
              <a:gd name="T8" fmla="*/ 1023 w 2350"/>
              <a:gd name="T9" fmla="*/ 1813 h 2350"/>
              <a:gd name="T10" fmla="*/ 1579 w 2350"/>
              <a:gd name="T11" fmla="*/ 1246 h 2350"/>
              <a:gd name="T12" fmla="*/ 1579 w 2350"/>
              <a:gd name="T13" fmla="*/ 1104 h 2350"/>
              <a:gd name="T14" fmla="*/ 1023 w 2350"/>
              <a:gd name="T15" fmla="*/ 537 h 2350"/>
              <a:gd name="T16" fmla="*/ 883 w 2350"/>
              <a:gd name="T17" fmla="*/ 537 h 2350"/>
              <a:gd name="T18" fmla="*/ 883 w 2350"/>
              <a:gd name="T19" fmla="*/ 679 h 2350"/>
              <a:gd name="T20" fmla="*/ 0 w 2350"/>
              <a:gd name="T21" fmla="*/ 1175 h 2350"/>
              <a:gd name="T22" fmla="*/ 1175 w 2350"/>
              <a:gd name="T23" fmla="*/ 2350 h 2350"/>
              <a:gd name="T24" fmla="*/ 2350 w 2350"/>
              <a:gd name="T25" fmla="*/ 1175 h 2350"/>
              <a:gd name="T26" fmla="*/ 1175 w 2350"/>
              <a:gd name="T27" fmla="*/ 0 h 2350"/>
              <a:gd name="T28" fmla="*/ 0 w 2350"/>
              <a:gd name="T29" fmla="*/ 1175 h 2350"/>
              <a:gd name="T30" fmla="*/ 2198 w 2350"/>
              <a:gd name="T31" fmla="*/ 1175 h 2350"/>
              <a:gd name="T32" fmla="*/ 1175 w 2350"/>
              <a:gd name="T33" fmla="*/ 2198 h 2350"/>
              <a:gd name="T34" fmla="*/ 152 w 2350"/>
              <a:gd name="T35" fmla="*/ 1175 h 2350"/>
              <a:gd name="T36" fmla="*/ 1175 w 2350"/>
              <a:gd name="T37" fmla="*/ 152 h 2350"/>
              <a:gd name="T38" fmla="*/ 2198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883" y="679"/>
                </a:moveTo>
                <a:cubicBezTo>
                  <a:pt x="1338" y="1175"/>
                  <a:pt x="1338" y="1175"/>
                  <a:pt x="1338" y="1175"/>
                </a:cubicBezTo>
                <a:cubicBezTo>
                  <a:pt x="883" y="1671"/>
                  <a:pt x="883" y="1671"/>
                  <a:pt x="883" y="1671"/>
                </a:cubicBezTo>
                <a:cubicBezTo>
                  <a:pt x="844" y="1710"/>
                  <a:pt x="844" y="1774"/>
                  <a:pt x="883" y="1813"/>
                </a:cubicBezTo>
                <a:cubicBezTo>
                  <a:pt x="922" y="1852"/>
                  <a:pt x="985" y="1852"/>
                  <a:pt x="1023" y="1813"/>
                </a:cubicBezTo>
                <a:cubicBezTo>
                  <a:pt x="1579" y="1246"/>
                  <a:pt x="1579" y="1246"/>
                  <a:pt x="1579" y="1246"/>
                </a:cubicBezTo>
                <a:cubicBezTo>
                  <a:pt x="1618" y="1207"/>
                  <a:pt x="1618" y="1143"/>
                  <a:pt x="1579" y="1104"/>
                </a:cubicBezTo>
                <a:cubicBezTo>
                  <a:pt x="1023" y="537"/>
                  <a:pt x="1023" y="537"/>
                  <a:pt x="1023" y="537"/>
                </a:cubicBezTo>
                <a:cubicBezTo>
                  <a:pt x="985" y="498"/>
                  <a:pt x="922" y="498"/>
                  <a:pt x="883" y="537"/>
                </a:cubicBezTo>
                <a:cubicBezTo>
                  <a:pt x="844" y="576"/>
                  <a:pt x="844" y="640"/>
                  <a:pt x="883" y="679"/>
                </a:cubicBezTo>
                <a:close/>
                <a:moveTo>
                  <a:pt x="0" y="1175"/>
                </a:move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lose/>
                <a:moveTo>
                  <a:pt x="2198" y="1175"/>
                </a:move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  <p:sp>
        <p:nvSpPr>
          <p:cNvPr id="19" name="Freeform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FE7FB72-67FA-C447-A754-5DF4182E8D6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8244103" y="6320795"/>
            <a:ext cx="164592" cy="164592"/>
          </a:xfrm>
          <a:custGeom>
            <a:avLst/>
            <a:gdLst>
              <a:gd name="T0" fmla="*/ 1467 w 2350"/>
              <a:gd name="T1" fmla="*/ 1671 h 2350"/>
              <a:gd name="T2" fmla="*/ 1012 w 2350"/>
              <a:gd name="T3" fmla="*/ 1175 h 2350"/>
              <a:gd name="T4" fmla="*/ 1467 w 2350"/>
              <a:gd name="T5" fmla="*/ 679 h 2350"/>
              <a:gd name="T6" fmla="*/ 1467 w 2350"/>
              <a:gd name="T7" fmla="*/ 537 h 2350"/>
              <a:gd name="T8" fmla="*/ 1327 w 2350"/>
              <a:gd name="T9" fmla="*/ 537 h 2350"/>
              <a:gd name="T10" fmla="*/ 771 w 2350"/>
              <a:gd name="T11" fmla="*/ 1104 h 2350"/>
              <a:gd name="T12" fmla="*/ 771 w 2350"/>
              <a:gd name="T13" fmla="*/ 1246 h 2350"/>
              <a:gd name="T14" fmla="*/ 1327 w 2350"/>
              <a:gd name="T15" fmla="*/ 1813 h 2350"/>
              <a:gd name="T16" fmla="*/ 1467 w 2350"/>
              <a:gd name="T17" fmla="*/ 1813 h 2350"/>
              <a:gd name="T18" fmla="*/ 1467 w 2350"/>
              <a:gd name="T19" fmla="*/ 1671 h 2350"/>
              <a:gd name="T20" fmla="*/ 2350 w 2350"/>
              <a:gd name="T21" fmla="*/ 1175 h 2350"/>
              <a:gd name="T22" fmla="*/ 1175 w 2350"/>
              <a:gd name="T23" fmla="*/ 0 h 2350"/>
              <a:gd name="T24" fmla="*/ 0 w 2350"/>
              <a:gd name="T25" fmla="*/ 1175 h 2350"/>
              <a:gd name="T26" fmla="*/ 1175 w 2350"/>
              <a:gd name="T27" fmla="*/ 2350 h 2350"/>
              <a:gd name="T28" fmla="*/ 2350 w 2350"/>
              <a:gd name="T29" fmla="*/ 1175 h 2350"/>
              <a:gd name="T30" fmla="*/ 152 w 2350"/>
              <a:gd name="T31" fmla="*/ 1175 h 2350"/>
              <a:gd name="T32" fmla="*/ 1175 w 2350"/>
              <a:gd name="T33" fmla="*/ 152 h 2350"/>
              <a:gd name="T34" fmla="*/ 2198 w 2350"/>
              <a:gd name="T35" fmla="*/ 1175 h 2350"/>
              <a:gd name="T36" fmla="*/ 1175 w 2350"/>
              <a:gd name="T37" fmla="*/ 2198 h 2350"/>
              <a:gd name="T38" fmla="*/ 152 w 2350"/>
              <a:gd name="T39" fmla="*/ 1175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0" h="2350">
                <a:moveTo>
                  <a:pt x="1467" y="1671"/>
                </a:moveTo>
                <a:cubicBezTo>
                  <a:pt x="1012" y="1175"/>
                  <a:pt x="1012" y="1175"/>
                  <a:pt x="1012" y="1175"/>
                </a:cubicBezTo>
                <a:cubicBezTo>
                  <a:pt x="1467" y="679"/>
                  <a:pt x="1467" y="679"/>
                  <a:pt x="1467" y="679"/>
                </a:cubicBezTo>
                <a:cubicBezTo>
                  <a:pt x="1506" y="640"/>
                  <a:pt x="1506" y="576"/>
                  <a:pt x="1467" y="537"/>
                </a:cubicBezTo>
                <a:cubicBezTo>
                  <a:pt x="1428" y="498"/>
                  <a:pt x="1365" y="498"/>
                  <a:pt x="1327" y="537"/>
                </a:cubicBezTo>
                <a:cubicBezTo>
                  <a:pt x="771" y="1104"/>
                  <a:pt x="771" y="1104"/>
                  <a:pt x="771" y="1104"/>
                </a:cubicBezTo>
                <a:cubicBezTo>
                  <a:pt x="732" y="1143"/>
                  <a:pt x="732" y="1207"/>
                  <a:pt x="771" y="1246"/>
                </a:cubicBezTo>
                <a:cubicBezTo>
                  <a:pt x="1327" y="1813"/>
                  <a:pt x="1327" y="1813"/>
                  <a:pt x="1327" y="1813"/>
                </a:cubicBezTo>
                <a:cubicBezTo>
                  <a:pt x="1365" y="1852"/>
                  <a:pt x="1428" y="1852"/>
                  <a:pt x="1467" y="1813"/>
                </a:cubicBezTo>
                <a:cubicBezTo>
                  <a:pt x="1506" y="1774"/>
                  <a:pt x="1506" y="1710"/>
                  <a:pt x="1467" y="1671"/>
                </a:cubicBezTo>
                <a:close/>
                <a:moveTo>
                  <a:pt x="2350" y="1175"/>
                </a:moveTo>
                <a:cubicBezTo>
                  <a:pt x="2350" y="526"/>
                  <a:pt x="1824" y="0"/>
                  <a:pt x="1175" y="0"/>
                </a:cubicBezTo>
                <a:cubicBezTo>
                  <a:pt x="526" y="0"/>
                  <a:pt x="0" y="526"/>
                  <a:pt x="0" y="1175"/>
                </a:cubicBezTo>
                <a:cubicBezTo>
                  <a:pt x="0" y="1824"/>
                  <a:pt x="526" y="2350"/>
                  <a:pt x="1175" y="2350"/>
                </a:cubicBezTo>
                <a:cubicBezTo>
                  <a:pt x="1824" y="2350"/>
                  <a:pt x="2350" y="1824"/>
                  <a:pt x="2350" y="1175"/>
                </a:cubicBezTo>
                <a:close/>
                <a:moveTo>
                  <a:pt x="152" y="1175"/>
                </a:moveTo>
                <a:cubicBezTo>
                  <a:pt x="152" y="610"/>
                  <a:pt x="610" y="152"/>
                  <a:pt x="1175" y="152"/>
                </a:cubicBezTo>
                <a:cubicBezTo>
                  <a:pt x="1740" y="152"/>
                  <a:pt x="2198" y="610"/>
                  <a:pt x="2198" y="1175"/>
                </a:cubicBezTo>
                <a:cubicBezTo>
                  <a:pt x="2198" y="1740"/>
                  <a:pt x="1740" y="2198"/>
                  <a:pt x="1175" y="2198"/>
                </a:cubicBezTo>
                <a:cubicBezTo>
                  <a:pt x="610" y="2198"/>
                  <a:pt x="152" y="1740"/>
                  <a:pt x="152" y="117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9060" tIns="49530" rIns="99060" bIns="49530" numCol="1" anchor="t" anchorCtr="0" compatLnSpc="1">
            <a:prstTxWarp prst="textNoShape">
              <a:avLst/>
            </a:prstTxWarp>
          </a:bodyPr>
          <a:lstStyle/>
          <a:p>
            <a:endParaRPr lang="en-US" sz="1716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52422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3BD9400-FAE6-E747-88CE-CBDBB84503B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88"/>
            <a:ext cx="9144000" cy="10922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06CAFE60-D00A-4AA8-B1DE-6BF598A5177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982" y="277038"/>
            <a:ext cx="1582632" cy="899813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190472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11" r:id="rId2"/>
    <p:sldLayoutId id="2147483673" r:id="rId3"/>
    <p:sldLayoutId id="2147483690" r:id="rId4"/>
    <p:sldLayoutId id="2147483691" r:id="rId5"/>
    <p:sldLayoutId id="2147483688" r:id="rId6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id="{667428FB-72DF-A44E-9063-A722D2782F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5179869"/>
            <a:ext cx="9144000" cy="603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712048" y="2992834"/>
            <a:ext cx="914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341AC5E-DDCB-DD4F-BC81-E1385780537E}"/>
              </a:ext>
            </a:extLst>
          </p:cNvPr>
          <p:cNvSpPr txBox="1"/>
          <p:nvPr/>
        </p:nvSpPr>
        <p:spPr>
          <a:xfrm>
            <a:off x="367121" y="1290546"/>
            <a:ext cx="8618220" cy="8976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3467"/>
              </a:lnSpc>
            </a:pPr>
            <a:r>
              <a:rPr lang="en-US" sz="3467" b="1" cap="all" spc="54" dirty="0">
                <a:solidFill>
                  <a:srgbClr val="D14C27"/>
                </a:solidFill>
                <a:latin typeface="Futura Std Heavy" panose="020B0502020204020303" pitchFamily="34" charset="77"/>
              </a:rPr>
              <a:t>TOWN Hall: Talking apprenticeship</a:t>
            </a:r>
          </a:p>
          <a:p>
            <a:pPr algn="ctr">
              <a:lnSpc>
                <a:spcPts val="3467"/>
              </a:lnSpc>
            </a:pPr>
            <a:r>
              <a:rPr lang="en-US" sz="3467" b="1" cap="all" spc="54" dirty="0">
                <a:solidFill>
                  <a:schemeClr val="tx2"/>
                </a:solidFill>
                <a:latin typeface="Futura Std Heavy" panose="020B0502020204020303" pitchFamily="34" charset="77"/>
              </a:rPr>
              <a:t>Table talks &amp; Town hall discussion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08B0CB6-22BE-4074-BEB1-559449EC45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695" y="2281303"/>
            <a:ext cx="5996610" cy="3409405"/>
          </a:xfrm>
          <a:prstGeom prst="rect">
            <a:avLst/>
          </a:prstGeom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0AF5CA38-B7A6-4AEC-A65D-BA7A7858F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698" y="5609346"/>
            <a:ext cx="2184643" cy="61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043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4495AE-0326-4978-99C7-1DD1977296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2930" y="845141"/>
            <a:ext cx="7953374" cy="511013"/>
          </a:xfrm>
        </p:spPr>
        <p:txBody>
          <a:bodyPr/>
          <a:lstStyle/>
          <a:p>
            <a:r>
              <a:rPr lang="en-US" sz="4400" dirty="0">
                <a:solidFill>
                  <a:schemeClr val="tx2"/>
                </a:solidFill>
                <a:cs typeface="+mn-cs"/>
              </a:rPr>
              <a:t>HOW THIS WORKS:</a:t>
            </a:r>
          </a:p>
          <a:p>
            <a:endParaRPr lang="en-US" sz="2800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4579CC-02D4-DBFB-6520-E94A79D54A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2930" y="2081719"/>
            <a:ext cx="7953374" cy="4669277"/>
          </a:xfrm>
        </p:spPr>
        <p:txBody>
          <a:bodyPr>
            <a:noAutofit/>
          </a:bodyPr>
          <a:lstStyle/>
          <a:p>
            <a:r>
              <a:rPr lang="en-US" sz="2400" b="1" dirty="0"/>
              <a:t>Table Discussions (40 min total)</a:t>
            </a:r>
          </a:p>
          <a:p>
            <a:endParaRPr lang="en-US" sz="2400" dirty="0"/>
          </a:p>
          <a:p>
            <a:pPr lvl="1"/>
            <a:r>
              <a:rPr lang="en-US" b="1" dirty="0"/>
              <a:t>Part 1: Issues We're Facing</a:t>
            </a:r>
            <a:r>
              <a:rPr lang="en-US" dirty="0"/>
              <a:t> (19 mins)</a:t>
            </a:r>
          </a:p>
          <a:p>
            <a:pPr lvl="1"/>
            <a:r>
              <a:rPr lang="en-US" b="1" dirty="0"/>
              <a:t>Part 2: Opportunities We're Pursuing</a:t>
            </a:r>
            <a:r>
              <a:rPr lang="en-US" dirty="0"/>
              <a:t> (19 mins)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400" b="1" dirty="0"/>
              <a:t>Town Hall Share-Out (50 min)</a:t>
            </a:r>
          </a:p>
          <a:p>
            <a:endParaRPr lang="en-US" sz="4400" b="1" dirty="0"/>
          </a:p>
          <a:p>
            <a:endParaRPr lang="en-US" sz="2400" dirty="0"/>
          </a:p>
          <a:p>
            <a:pPr lvl="1"/>
            <a:r>
              <a:rPr lang="en-US" b="1" dirty="0"/>
              <a:t>Line up at the standing microphones.</a:t>
            </a:r>
          </a:p>
          <a:p>
            <a:pPr lvl="1"/>
            <a:r>
              <a:rPr lang="en-US" b="1" dirty="0"/>
              <a:t>Share your table's key insights, questions, or solutions.</a:t>
            </a:r>
          </a:p>
          <a:p>
            <a:pPr lvl="1"/>
            <a:r>
              <a:rPr lang="en-US" b="1" dirty="0"/>
              <a:t>Others can respond using the floating wireless mics.</a:t>
            </a:r>
          </a:p>
          <a:p>
            <a:pPr marL="457200" lvl="1" indent="0">
              <a:buNone/>
            </a:pPr>
            <a:endParaRPr lang="en-US" b="1" dirty="0">
              <a:effectLst/>
              <a:latin typeface="Futura Std Book" panose="020B0502020204020303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4400" b="1" dirty="0"/>
          </a:p>
          <a:p>
            <a:r>
              <a:rPr lang="en-US" sz="2400" b="1" dirty="0"/>
              <a:t>Our Goal:</a:t>
            </a:r>
            <a:endParaRPr lang="en-US" sz="2400" dirty="0"/>
          </a:p>
          <a:p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96925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Crowdsource wisdom and build a shared path forward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>
              <a:effectLst/>
              <a:latin typeface="Futura Std Book" panose="020B0502020204020303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Futura Std Book" panose="020B0502020204020303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3000"/>
              </a:spcAft>
            </a:pPr>
            <a:r>
              <a:rPr lang="en-US" sz="2400" dirty="0">
                <a:latin typeface="Futura Std Book" panose="020B0502020204020303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58485478"/>
      </p:ext>
    </p:extLst>
  </p:cSld>
  <p:clrMapOvr>
    <a:masterClrMapping/>
  </p:clrMapOvr>
  <p:transition spd="slow" advClick="0" advTm="3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D31EE-4E8F-B284-9291-977942463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43DCC3-05A4-7106-E2F9-455BD5285C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2930" y="767319"/>
            <a:ext cx="7953374" cy="511013"/>
          </a:xfrm>
        </p:spPr>
        <p:txBody>
          <a:bodyPr/>
          <a:lstStyle/>
          <a:p>
            <a:r>
              <a:rPr lang="en-US" sz="3200" dirty="0">
                <a:solidFill>
                  <a:schemeClr val="tx2"/>
                </a:solidFill>
                <a:cs typeface="+mn-cs"/>
              </a:rPr>
              <a:t>Part 1: Issues We're Facing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AE6177D-F492-B04B-C432-20D1D01FE3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2930" y="1492340"/>
            <a:ext cx="7207096" cy="41788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b="1" i="1" dirty="0">
                <a:latin typeface="Futura Std Book" panose="020B0502020204020303"/>
              </a:rPr>
              <a:t>Use these prompts as a springboard for discussion, but don’t feel limited to what’s listed here!</a:t>
            </a:r>
          </a:p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r>
              <a:rPr lang="en-US" sz="2400" b="1" dirty="0"/>
              <a:t>Employer Hesitancy &amp; Skepticism</a:t>
            </a:r>
            <a:endParaRPr lang="en-US" sz="2400" dirty="0"/>
          </a:p>
          <a:p>
            <a:pPr lvl="1"/>
            <a:r>
              <a:rPr lang="en-US" dirty="0"/>
              <a:t>What are the most common objections you hear?</a:t>
            </a:r>
          </a:p>
          <a:p>
            <a:pPr lvl="1"/>
            <a:r>
              <a:rPr lang="en-US" dirty="0"/>
              <a:t>What strategies have worked to overcome them?</a:t>
            </a:r>
          </a:p>
          <a:p>
            <a:pPr lvl="1"/>
            <a:endParaRPr lang="en-US" dirty="0"/>
          </a:p>
          <a:p>
            <a:r>
              <a:rPr lang="en-US" sz="2400" b="1" dirty="0"/>
              <a:t>Policy &amp; Regulatory Uncertainty</a:t>
            </a:r>
            <a:endParaRPr lang="en-US" sz="2400" dirty="0"/>
          </a:p>
          <a:p>
            <a:pPr lvl="1"/>
            <a:r>
              <a:rPr lang="en-US" dirty="0"/>
              <a:t>How are USDOL shifts impacting your planning?</a:t>
            </a:r>
          </a:p>
          <a:p>
            <a:pPr lvl="1"/>
            <a:r>
              <a:rPr lang="en-US" dirty="0"/>
              <a:t>What clarity do we need most from policymakers?</a:t>
            </a:r>
          </a:p>
          <a:p>
            <a:pPr lvl="1"/>
            <a:endParaRPr lang="en-US" dirty="0"/>
          </a:p>
          <a:p>
            <a:r>
              <a:rPr lang="en-US" sz="2400" b="1" dirty="0"/>
              <a:t>Training for Specialized Needs</a:t>
            </a:r>
            <a:endParaRPr lang="en-US" sz="2400" dirty="0"/>
          </a:p>
          <a:p>
            <a:pPr lvl="1"/>
            <a:r>
              <a:rPr lang="en-US" dirty="0"/>
              <a:t>Where are the biggest gaps in training?</a:t>
            </a:r>
          </a:p>
          <a:p>
            <a:pPr lvl="1"/>
            <a:r>
              <a:rPr lang="en-US" dirty="0"/>
              <a:t>How can we better meet employer training needs?</a:t>
            </a:r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  <p:pic>
        <p:nvPicPr>
          <p:cNvPr id="7" name="Graphic 6" descr="Customer review with solid fill">
            <a:extLst>
              <a:ext uri="{FF2B5EF4-FFF2-40B4-BE49-F238E27FC236}">
                <a16:creationId xmlns:a16="http://schemas.microsoft.com/office/drawing/2014/main" id="{EBAD784F-31DF-8210-C3DE-D01A31CCA5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5344" y="2388941"/>
            <a:ext cx="1177048" cy="1177048"/>
          </a:xfrm>
          <a:prstGeom prst="rect">
            <a:avLst/>
          </a:prstGeom>
        </p:spPr>
      </p:pic>
      <p:pic>
        <p:nvPicPr>
          <p:cNvPr id="9" name="Graphic 8" descr="Court with solid fill">
            <a:extLst>
              <a:ext uri="{FF2B5EF4-FFF2-40B4-BE49-F238E27FC236}">
                <a16:creationId xmlns:a16="http://schemas.microsoft.com/office/drawing/2014/main" id="{1660FF5B-46B3-5C20-7ACF-E0AB23C2A8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89118" y="3710548"/>
            <a:ext cx="1114372" cy="1114372"/>
          </a:xfrm>
          <a:prstGeom prst="rect">
            <a:avLst/>
          </a:prstGeom>
        </p:spPr>
      </p:pic>
      <p:pic>
        <p:nvPicPr>
          <p:cNvPr id="13" name="Graphic 12" descr="Internet with solid fill">
            <a:extLst>
              <a:ext uri="{FF2B5EF4-FFF2-40B4-BE49-F238E27FC236}">
                <a16:creationId xmlns:a16="http://schemas.microsoft.com/office/drawing/2014/main" id="{BAB59BFB-8A41-E42E-906B-9ED498734CB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82136" y="4969479"/>
            <a:ext cx="1303464" cy="130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961263"/>
      </p:ext>
    </p:extLst>
  </p:cSld>
  <p:clrMapOvr>
    <a:masterClrMapping/>
  </p:clrMapOvr>
  <p:transition spd="slow" advClick="0" advTm="3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04790-686F-8209-A377-91B949C90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A9C47E-8BDF-812A-81B0-AF921E701B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2930" y="1004791"/>
            <a:ext cx="7953374" cy="511013"/>
          </a:xfrm>
        </p:spPr>
        <p:txBody>
          <a:bodyPr/>
          <a:lstStyle/>
          <a:p>
            <a:r>
              <a:rPr lang="en-US" sz="2600" dirty="0">
                <a:solidFill>
                  <a:schemeClr val="tx2"/>
                </a:solidFill>
                <a:cs typeface="+mn-cs"/>
              </a:rPr>
              <a:t>Part 2: Opportunities We're Pursuing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B4A604E-DABB-57BE-3618-A02BDCF211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2930" y="1418528"/>
            <a:ext cx="7537836" cy="4669277"/>
          </a:xfrm>
        </p:spPr>
        <p:txBody>
          <a:bodyPr>
            <a:noAutofit/>
          </a:bodyPr>
          <a:lstStyle/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r>
              <a:rPr lang="en-US" sz="2400" b="1" dirty="0"/>
              <a:t>New Frontiers: Sectors &amp; Occupations</a:t>
            </a:r>
            <a:endParaRPr lang="en-US" dirty="0"/>
          </a:p>
          <a:p>
            <a:pPr lvl="1"/>
            <a:r>
              <a:rPr lang="en-US" dirty="0"/>
              <a:t>What emerging industries are ripe for apprenticeship?</a:t>
            </a:r>
          </a:p>
          <a:p>
            <a:pPr lvl="1"/>
            <a:r>
              <a:rPr lang="en-US" dirty="0"/>
              <a:t>What non-traditional occupations do you want to pursue as potential registered apprenticeships?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400" b="1" dirty="0"/>
              <a:t>Innovation in Training &amp; Models</a:t>
            </a:r>
            <a:endParaRPr lang="en-US" dirty="0"/>
          </a:p>
          <a:p>
            <a:pPr lvl="1"/>
            <a:r>
              <a:rPr lang="en-US" dirty="0"/>
              <a:t>Share an exciting new practice from a program you’re supporting or have developed.</a:t>
            </a:r>
          </a:p>
          <a:p>
            <a:pPr lvl="1"/>
            <a:r>
              <a:rPr lang="en-US" dirty="0"/>
              <a:t>How are you making learning more accessible and effective?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400" b="1" dirty="0"/>
              <a:t>The Funding Puzzle: Braiding &amp; Blending</a:t>
            </a:r>
          </a:p>
          <a:p>
            <a:endParaRPr lang="en-US" sz="2400" b="1" dirty="0">
              <a:latin typeface="Futura Std Book" panose="020B0502020204020303"/>
              <a:ea typeface="Calibri" panose="020F050202020403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successful funding combinations are you using? </a:t>
            </a:r>
          </a:p>
          <a:p>
            <a:pPr lvl="1">
              <a:defRPr/>
            </a:pPr>
            <a:r>
              <a:rPr lang="en-US" dirty="0"/>
              <a:t>How are you using funds to support employers and career seekers?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latin typeface="Futura Std Book" panose="020B0502020204020303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  <p:pic>
        <p:nvPicPr>
          <p:cNvPr id="4" name="Graphic 3" descr="Illustrator with solid fill">
            <a:extLst>
              <a:ext uri="{FF2B5EF4-FFF2-40B4-BE49-F238E27FC236}">
                <a16:creationId xmlns:a16="http://schemas.microsoft.com/office/drawing/2014/main" id="{1DB41256-6420-25FD-349C-7DDB260C0A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39090" y="1975805"/>
            <a:ext cx="1217333" cy="1217333"/>
          </a:xfrm>
          <a:prstGeom prst="rect">
            <a:avLst/>
          </a:prstGeom>
        </p:spPr>
      </p:pic>
      <p:pic>
        <p:nvPicPr>
          <p:cNvPr id="9" name="Graphic 8" descr="Treasure chest with solid fill">
            <a:extLst>
              <a:ext uri="{FF2B5EF4-FFF2-40B4-BE49-F238E27FC236}">
                <a16:creationId xmlns:a16="http://schemas.microsoft.com/office/drawing/2014/main" id="{A639C59B-7B01-FE5F-F07E-8680CEA07B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00207" y="5345326"/>
            <a:ext cx="1156216" cy="1156216"/>
          </a:xfrm>
          <a:prstGeom prst="rect">
            <a:avLst/>
          </a:prstGeom>
        </p:spPr>
      </p:pic>
      <p:pic>
        <p:nvPicPr>
          <p:cNvPr id="11" name="Graphic 10" descr="Puzzle pieces with solid fill">
            <a:extLst>
              <a:ext uri="{FF2B5EF4-FFF2-40B4-BE49-F238E27FC236}">
                <a16:creationId xmlns:a16="http://schemas.microsoft.com/office/drawing/2014/main" id="{1740CA5E-065A-8AEE-199F-39E1856155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69649" y="3578344"/>
            <a:ext cx="1353245" cy="135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12453"/>
      </p:ext>
    </p:extLst>
  </p:cSld>
  <p:clrMapOvr>
    <a:masterClrMapping/>
  </p:clrMapOvr>
  <p:transition spd="slow" advClick="0" advTm="3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A3644-258B-0AFF-F99F-99820AD07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2E3C6D-931A-78C8-CFAF-3DB03460EF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2930" y="1020239"/>
            <a:ext cx="7953374" cy="511013"/>
          </a:xfrm>
        </p:spPr>
        <p:txBody>
          <a:bodyPr/>
          <a:lstStyle/>
          <a:p>
            <a:r>
              <a:rPr lang="en-US" sz="3200" dirty="0">
                <a:solidFill>
                  <a:schemeClr val="tx2"/>
                </a:solidFill>
                <a:cs typeface="+mn-cs"/>
              </a:rPr>
              <a:t>Preparing for the Town Hall</a:t>
            </a:r>
            <a:endParaRPr lang="en-US" sz="1800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C75762-2041-EC19-107F-F5FC5E9D09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2930" y="1789889"/>
            <a:ext cx="6691530" cy="466927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At your table, quickly decide: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dirty="0"/>
              <a:t>What was the most </a:t>
            </a:r>
            <a:r>
              <a:rPr lang="en-US" b="1" dirty="0"/>
              <a:t>pressing ISSUE</a:t>
            </a:r>
            <a:r>
              <a:rPr lang="en-US" dirty="0"/>
              <a:t> we discussed?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What was the most </a:t>
            </a:r>
            <a:r>
              <a:rPr lang="en-US" b="1" dirty="0"/>
              <a:t>promising OPPORTUNITY</a:t>
            </a:r>
            <a:r>
              <a:rPr lang="en-US" dirty="0"/>
              <a:t> we identified?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sz="2400" b="1" dirty="0"/>
              <a:t>Be ready to: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dirty="0"/>
              <a:t>State the issue/opportunity clearly.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Briefly share </a:t>
            </a:r>
            <a:r>
              <a:rPr lang="en-US" i="1" dirty="0"/>
              <a:t>why</a:t>
            </a:r>
            <a:r>
              <a:rPr lang="en-US" dirty="0"/>
              <a:t> it's important.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Pose a question to the room if you have one.</a:t>
            </a:r>
          </a:p>
          <a:p>
            <a:pPr>
              <a:lnSpc>
                <a:spcPct val="100000"/>
              </a:lnSpc>
            </a:pPr>
            <a:endParaRPr lang="en-US" sz="2400" b="1" dirty="0"/>
          </a:p>
          <a:p>
            <a:pPr>
              <a:lnSpc>
                <a:spcPct val="100000"/>
              </a:lnSpc>
            </a:pPr>
            <a:r>
              <a:rPr lang="en-US" sz="2400" b="1" dirty="0"/>
              <a:t>The floor is yours in 2 minutes!</a:t>
            </a:r>
            <a:endParaRPr lang="en-US" sz="2400" dirty="0"/>
          </a:p>
          <a:p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>
              <a:effectLst/>
              <a:latin typeface="Futura Std Book" panose="020B0502020204020303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Futura Std Book" panose="020B0502020204020303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3000"/>
              </a:spcAft>
            </a:pPr>
            <a:r>
              <a:rPr lang="en-US" sz="2400" dirty="0">
                <a:latin typeface="Futura Std Book" panose="020B0502020204020303"/>
              </a:rPr>
              <a:t>	</a:t>
            </a:r>
          </a:p>
        </p:txBody>
      </p:sp>
      <p:pic>
        <p:nvPicPr>
          <p:cNvPr id="4" name="Graphic 3" descr="Lecturer with solid fill">
            <a:extLst>
              <a:ext uri="{FF2B5EF4-FFF2-40B4-BE49-F238E27FC236}">
                <a16:creationId xmlns:a16="http://schemas.microsoft.com/office/drawing/2014/main" id="{424E0866-1D51-BC0A-C105-AC2C265A23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41791" y="2562136"/>
            <a:ext cx="2209279" cy="220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623172"/>
      </p:ext>
    </p:extLst>
  </p:cSld>
  <p:clrMapOvr>
    <a:masterClrMapping/>
  </p:clrMapOvr>
  <p:transition spd="slow" advClick="0" advTm="3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E2E9E-75A4-0CFA-6F48-84FBC7C50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545323-51F5-A881-9AB5-91A7D3F059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2930" y="1344695"/>
            <a:ext cx="7953374" cy="511013"/>
          </a:xfrm>
        </p:spPr>
        <p:txBody>
          <a:bodyPr/>
          <a:lstStyle/>
          <a:p>
            <a:r>
              <a:rPr lang="en-US" sz="4400" dirty="0">
                <a:solidFill>
                  <a:schemeClr val="tx2"/>
                </a:solidFill>
                <a:cs typeface="+mn-cs"/>
              </a:rPr>
              <a:t>Town Hall Share-Out:</a:t>
            </a:r>
            <a:endParaRPr lang="en-US" sz="2800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B68B23A-49FB-7422-94D2-7983BD5B5B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2930" y="2458667"/>
            <a:ext cx="6312151" cy="39980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Please line up at the standing mics: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+mn-lt"/>
              </a:rPr>
              <a:t>State your name and organization.</a:t>
            </a:r>
          </a:p>
          <a:p>
            <a:pPr>
              <a:lnSpc>
                <a:spcPct val="100000"/>
              </a:lnSpc>
            </a:pPr>
            <a:endParaRPr lang="en-US" sz="2400" b="1" dirty="0">
              <a:latin typeface="+mn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+mn-lt"/>
              </a:rPr>
              <a:t>Be concise to allow for many voices.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b="1" dirty="0">
              <a:latin typeface="+mn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+mn-lt"/>
              </a:rPr>
              <a:t>Floating mics will be available for responses and dialogue.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b="1" dirty="0">
              <a:latin typeface="+mn-lt"/>
            </a:endParaRPr>
          </a:p>
          <a:p>
            <a:pPr>
              <a:lnSpc>
                <a:spcPct val="100000"/>
              </a:lnSpc>
            </a:pPr>
            <a:endParaRPr lang="en-US" sz="2400" b="1" dirty="0">
              <a:latin typeface="+mn-lt"/>
            </a:endParaRPr>
          </a:p>
          <a:p>
            <a:pPr marL="457200" lvl="1" indent="0">
              <a:buNone/>
            </a:pPr>
            <a:endParaRPr lang="en-US" dirty="0">
              <a:effectLst/>
              <a:latin typeface="Futura Std Book" panose="020B0502020204020303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Futura Std Book" panose="020B0502020204020303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 marL="457200" marR="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Futura Std Book" panose="020B0502020204020303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3000"/>
              </a:spcAft>
            </a:pPr>
            <a:r>
              <a:rPr lang="en-US" sz="2400" dirty="0">
                <a:latin typeface="Futura Std Book" panose="020B0502020204020303"/>
              </a:rPr>
              <a:t>	</a:t>
            </a:r>
          </a:p>
        </p:txBody>
      </p:sp>
      <p:pic>
        <p:nvPicPr>
          <p:cNvPr id="5" name="Graphic 4" descr="Radio microphone with solid fill">
            <a:extLst>
              <a:ext uri="{FF2B5EF4-FFF2-40B4-BE49-F238E27FC236}">
                <a16:creationId xmlns:a16="http://schemas.microsoft.com/office/drawing/2014/main" id="{A8C02D21-3A74-FC74-6F8D-1BE8C5CB96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05081" y="2818590"/>
            <a:ext cx="1862847" cy="18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722494"/>
      </p:ext>
    </p:extLst>
  </p:cSld>
  <p:clrMapOvr>
    <a:masterClrMapping/>
  </p:clrMapOvr>
  <p:transition spd="slow" advClick="0" advTm="3000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7"/>
  <p:tag name="ARTICULATE_DESIGN_ID_OFFICE THEME" val="IU67DOd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002069"/>
      </a:dk2>
      <a:lt2>
        <a:srgbClr val="E7E6E6"/>
      </a:lt2>
      <a:accent1>
        <a:srgbClr val="AA182C"/>
      </a:accent1>
      <a:accent2>
        <a:srgbClr val="ED7D31"/>
      </a:accent2>
      <a:accent3>
        <a:srgbClr val="638C1C"/>
      </a:accent3>
      <a:accent4>
        <a:srgbClr val="002069"/>
      </a:accent4>
      <a:accent5>
        <a:srgbClr val="AA182C"/>
      </a:accent5>
      <a:accent6>
        <a:srgbClr val="4D4D4D"/>
      </a:accent6>
      <a:hlink>
        <a:srgbClr val="002069"/>
      </a:hlink>
      <a:folHlink>
        <a:srgbClr val="638C1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E0D368886C6B4298DB8A66EC5E9E94" ma:contentTypeVersion="3" ma:contentTypeDescription="Create a new document." ma:contentTypeScope="" ma:versionID="3dfe9d4b760e711e5f29de418d18184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1EBEFB-7CA0-4671-A34E-E94BB1632940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c5f7d24-dc7c-45cd-a254-66c71c085d44"/>
    <ds:schemaRef ds:uri="ee920ac9-5fc6-4484-ac21-fc1bd4a2d57a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98D89FA-669B-4E64-A40E-678F664AB2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5CE63D-8CEA-4235-A5FF-53385A18000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30784</TotalTime>
  <Words>377</Words>
  <Application>Microsoft Office PowerPoint</Application>
  <PresentationFormat>On-screen Show (4:3)</PresentationFormat>
  <Paragraphs>91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Futura Std Book</vt:lpstr>
      <vt:lpstr>Futura Std Heavy</vt:lpstr>
      <vt:lpstr>Lato</vt:lpstr>
      <vt:lpstr>Segoe UI 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Moorche 30 DVDs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Bootcamp 2025 Town Hall</dc:title>
  <dc:creator>Jafar</dc:creator>
  <cp:lastModifiedBy>Nate Carlson</cp:lastModifiedBy>
  <cp:revision>100</cp:revision>
  <cp:lastPrinted>2023-08-07T18:29:20Z</cp:lastPrinted>
  <dcterms:created xsi:type="dcterms:W3CDTF">2015-05-25T12:45:08Z</dcterms:created>
  <dcterms:modified xsi:type="dcterms:W3CDTF">2025-10-08T02:13:05Z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0x010100CAE0D368886C6B4298DB8A66EC5E9E94</vt:lpwstr>
  </property>
  <property fmtid="{D5CDD505-2E9C-101B-9397-08002B2CF9AE}" pid="3" name="ArticulateGUID">
    <vt:lpwstr>86292B1C-1FD6-4DDE-9B5A-A5AFF6FE6818</vt:lpwstr>
  </property>
  <property fmtid="{D5CDD505-2E9C-101B-9397-08002B2CF9AE}" pid="4" name="ArticulatePath">
    <vt:lpwstr>IWN-20_IWIB-BEC_Presentation-A</vt:lpwstr>
  </property>
</Properties>
</file>