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37"/>
  </p:notesMasterIdLst>
  <p:handoutMasterIdLst>
    <p:handoutMasterId r:id="rId38"/>
  </p:handoutMasterIdLst>
  <p:sldIdLst>
    <p:sldId id="261" r:id="rId5"/>
    <p:sldId id="513" r:id="rId6"/>
    <p:sldId id="514" r:id="rId7"/>
    <p:sldId id="507" r:id="rId8"/>
    <p:sldId id="3732" r:id="rId9"/>
    <p:sldId id="3699" r:id="rId10"/>
    <p:sldId id="3825" r:id="rId11"/>
    <p:sldId id="2147327162" r:id="rId12"/>
    <p:sldId id="3842" r:id="rId13"/>
    <p:sldId id="2147327161" r:id="rId14"/>
    <p:sldId id="2147327163" r:id="rId15"/>
    <p:sldId id="3839" r:id="rId16"/>
    <p:sldId id="3844" r:id="rId17"/>
    <p:sldId id="3815" r:id="rId18"/>
    <p:sldId id="3697" r:id="rId19"/>
    <p:sldId id="2147327158" r:id="rId20"/>
    <p:sldId id="2147327159" r:id="rId21"/>
    <p:sldId id="3886" r:id="rId22"/>
    <p:sldId id="3835" r:id="rId23"/>
    <p:sldId id="3718" r:id="rId24"/>
    <p:sldId id="2147327152" r:id="rId25"/>
    <p:sldId id="2147327164" r:id="rId26"/>
    <p:sldId id="3725" r:id="rId27"/>
    <p:sldId id="3691" r:id="rId28"/>
    <p:sldId id="2147327156" r:id="rId29"/>
    <p:sldId id="3693" r:id="rId30"/>
    <p:sldId id="2147327157" r:id="rId31"/>
    <p:sldId id="2147327154" r:id="rId32"/>
    <p:sldId id="2147327165" r:id="rId33"/>
    <p:sldId id="3914" r:id="rId34"/>
    <p:sldId id="3734" r:id="rId35"/>
    <p:sldId id="511" r:id="rId36"/>
  </p:sldIdLst>
  <p:sldSz cx="9144000" cy="6858000" type="screen4x3"/>
  <p:notesSz cx="7023100" cy="9309100"/>
  <p:custDataLst>
    <p:tags r:id="rId39"/>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6C8"/>
    <a:srgbClr val="4D4D4D"/>
    <a:srgbClr val="D14C27"/>
    <a:srgbClr val="F6F8FA"/>
    <a:srgbClr val="303745"/>
    <a:srgbClr val="F58025"/>
    <a:srgbClr val="1C4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A97CB-044B-47A9-9BF1-1CF36DDCCA1F}" v="5" dt="2024-07-25T16:06:13.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62" autoAdjust="0"/>
    <p:restoredTop sz="94379" autoAdjust="0"/>
  </p:normalViewPr>
  <p:slideViewPr>
    <p:cSldViewPr snapToGrid="0">
      <p:cViewPr varScale="1">
        <p:scale>
          <a:sx n="112" d="100"/>
          <a:sy n="112" d="100"/>
        </p:scale>
        <p:origin x="1200" y="96"/>
      </p:cViewPr>
      <p:guideLst/>
    </p:cSldViewPr>
  </p:slideViewPr>
  <p:notesTextViewPr>
    <p:cViewPr>
      <p:scale>
        <a:sx n="1" d="1"/>
        <a:sy n="1" d="1"/>
      </p:scale>
      <p:origin x="0" y="0"/>
    </p:cViewPr>
  </p:notesTextViewPr>
  <p:sorterViewPr>
    <p:cViewPr>
      <p:scale>
        <a:sx n="100" d="100"/>
        <a:sy n="100" d="100"/>
      </p:scale>
      <p:origin x="0" y="-763"/>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F12F5-D93C-4C06-89A6-3C3B750ECE8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39DD260-F2C5-44AA-A020-C981D4E470BE}">
      <dgm:prSet phldrT="[Text]"/>
      <dgm:spPr/>
      <dgm:t>
        <a:bodyPr/>
        <a:lstStyle/>
        <a:p>
          <a:pPr>
            <a:buFont typeface="Symbol" panose="05050102010706020507" pitchFamily="18" charset="2"/>
            <a:buChar char=""/>
          </a:pPr>
          <a:r>
            <a:rPr lang="en-US"/>
            <a:t>Diversity. </a:t>
          </a:r>
        </a:p>
      </dgm:t>
    </dgm:pt>
    <dgm:pt modelId="{F4C6C3A3-FCF3-4F4D-9FFC-CB6D1A6413C6}" type="parTrans" cxnId="{4ACEC463-8978-4875-9C63-26ACC5F67D2A}">
      <dgm:prSet/>
      <dgm:spPr/>
      <dgm:t>
        <a:bodyPr/>
        <a:lstStyle/>
        <a:p>
          <a:endParaRPr lang="en-US"/>
        </a:p>
      </dgm:t>
    </dgm:pt>
    <dgm:pt modelId="{D00C1639-542D-4272-BC75-64DDD864C3CA}" type="sibTrans" cxnId="{4ACEC463-8978-4875-9C63-26ACC5F67D2A}">
      <dgm:prSet/>
      <dgm:spPr/>
      <dgm:t>
        <a:bodyPr/>
        <a:lstStyle/>
        <a:p>
          <a:endParaRPr lang="en-US"/>
        </a:p>
      </dgm:t>
    </dgm:pt>
    <dgm:pt modelId="{26E55B69-AFFC-42AB-BFED-589A33D57845}">
      <dgm:prSet/>
      <dgm:spPr/>
      <dgm:t>
        <a:bodyPr/>
        <a:lstStyle/>
        <a:p>
          <a:pPr>
            <a:buFont typeface="Symbol" panose="05050102010706020507" pitchFamily="18" charset="2"/>
            <a:buChar char=""/>
          </a:pPr>
          <a:r>
            <a:rPr lang="en-US"/>
            <a:t>Retention. </a:t>
          </a:r>
        </a:p>
      </dgm:t>
    </dgm:pt>
    <dgm:pt modelId="{8D0755EE-0574-42D3-B68C-175137A90FEA}" type="parTrans" cxnId="{B74F19E3-C704-4A6C-93B0-E47B92392B42}">
      <dgm:prSet/>
      <dgm:spPr/>
      <dgm:t>
        <a:bodyPr/>
        <a:lstStyle/>
        <a:p>
          <a:endParaRPr lang="en-US"/>
        </a:p>
      </dgm:t>
    </dgm:pt>
    <dgm:pt modelId="{C6541505-234D-442F-A306-14B2820C6AC9}" type="sibTrans" cxnId="{B74F19E3-C704-4A6C-93B0-E47B92392B42}">
      <dgm:prSet/>
      <dgm:spPr/>
      <dgm:t>
        <a:bodyPr/>
        <a:lstStyle/>
        <a:p>
          <a:endParaRPr lang="en-US"/>
        </a:p>
      </dgm:t>
    </dgm:pt>
    <dgm:pt modelId="{0ABA1707-7B02-4CDE-8D79-A7D2A2777AB4}">
      <dgm:prSet/>
      <dgm:spPr/>
      <dgm:t>
        <a:bodyPr/>
        <a:lstStyle/>
        <a:p>
          <a:pPr>
            <a:buFont typeface="Symbol" panose="05050102010706020507" pitchFamily="18" charset="2"/>
            <a:buChar char=""/>
          </a:pPr>
          <a:r>
            <a:rPr lang="en-US"/>
            <a:t>Industry recognition.</a:t>
          </a:r>
        </a:p>
      </dgm:t>
    </dgm:pt>
    <dgm:pt modelId="{2FBBB68F-9898-4738-BA73-4EAD89111017}" type="parTrans" cxnId="{B9A65965-984C-40F3-83A0-375D38DC858D}">
      <dgm:prSet/>
      <dgm:spPr/>
      <dgm:t>
        <a:bodyPr/>
        <a:lstStyle/>
        <a:p>
          <a:endParaRPr lang="en-US"/>
        </a:p>
      </dgm:t>
    </dgm:pt>
    <dgm:pt modelId="{33A4D88F-5C59-4326-9737-DC81F1BE9E67}" type="sibTrans" cxnId="{B9A65965-984C-40F3-83A0-375D38DC858D}">
      <dgm:prSet/>
      <dgm:spPr/>
      <dgm:t>
        <a:bodyPr/>
        <a:lstStyle/>
        <a:p>
          <a:endParaRPr lang="en-US"/>
        </a:p>
      </dgm:t>
    </dgm:pt>
    <dgm:pt modelId="{4963A2D7-DFBE-4F79-B2CE-2A7DAED682E2}">
      <dgm:prSet/>
      <dgm:spPr/>
      <dgm:t>
        <a:bodyPr/>
        <a:lstStyle/>
        <a:p>
          <a:pPr>
            <a:buFont typeface="Symbol" panose="05050102010706020507" pitchFamily="18" charset="2"/>
            <a:buChar char=""/>
          </a:pPr>
          <a:r>
            <a:rPr lang="en-US"/>
            <a:t>Skills gap solution.</a:t>
          </a:r>
        </a:p>
      </dgm:t>
    </dgm:pt>
    <dgm:pt modelId="{3407AEEA-D594-42E1-A366-D4A5997A135E}" type="parTrans" cxnId="{999097A7-AC57-46D6-9F99-F657231F9D89}">
      <dgm:prSet/>
      <dgm:spPr/>
      <dgm:t>
        <a:bodyPr/>
        <a:lstStyle/>
        <a:p>
          <a:endParaRPr lang="en-US"/>
        </a:p>
      </dgm:t>
    </dgm:pt>
    <dgm:pt modelId="{849D44D0-7332-4547-B6F7-F2247DEE98EA}" type="sibTrans" cxnId="{999097A7-AC57-46D6-9F99-F657231F9D89}">
      <dgm:prSet/>
      <dgm:spPr/>
      <dgm:t>
        <a:bodyPr/>
        <a:lstStyle/>
        <a:p>
          <a:endParaRPr lang="en-US"/>
        </a:p>
      </dgm:t>
    </dgm:pt>
    <dgm:pt modelId="{C4A856BC-E18E-4BB6-9994-62C2E5175837}">
      <dgm:prSet/>
      <dgm:spPr/>
      <dgm:t>
        <a:bodyPr/>
        <a:lstStyle/>
        <a:p>
          <a:pPr>
            <a:buFont typeface="Symbol" panose="05050102010706020507" pitchFamily="18" charset="2"/>
            <a:buChar char=""/>
          </a:pPr>
          <a:r>
            <a:rPr lang="en-US" dirty="0"/>
            <a:t>Apprenticeship gives organizations the chance to smartly diversify their teams and tap into new perspectives about new and existing business challenges. The X sector has been woefully under-diverse for years, and apprenticeship offers a sustainable way to improve workforce diversity.</a:t>
          </a:r>
        </a:p>
      </dgm:t>
    </dgm:pt>
    <dgm:pt modelId="{F2012F6D-80E2-415F-8DC6-BE9E5B196251}" type="parTrans" cxnId="{FBBF2571-3917-4BD9-AE9C-B882D7C16169}">
      <dgm:prSet/>
      <dgm:spPr/>
      <dgm:t>
        <a:bodyPr/>
        <a:lstStyle/>
        <a:p>
          <a:endParaRPr lang="en-US"/>
        </a:p>
      </dgm:t>
    </dgm:pt>
    <dgm:pt modelId="{28932643-6718-45E4-A618-B51BBD12F869}" type="sibTrans" cxnId="{FBBF2571-3917-4BD9-AE9C-B882D7C16169}">
      <dgm:prSet/>
      <dgm:spPr/>
      <dgm:t>
        <a:bodyPr/>
        <a:lstStyle/>
        <a:p>
          <a:endParaRPr lang="en-US"/>
        </a:p>
      </dgm:t>
    </dgm:pt>
    <dgm:pt modelId="{D70A399E-30D5-4643-A4E1-7D43787CC8F9}">
      <dgm:prSet/>
      <dgm:spPr/>
      <dgm:t>
        <a:bodyPr/>
        <a:lstStyle/>
        <a:p>
          <a:pPr>
            <a:buFont typeface="Symbol" panose="05050102010706020507" pitchFamily="18" charset="2"/>
            <a:buChar char=""/>
          </a:pPr>
          <a:r>
            <a:rPr lang="en-US"/>
            <a:t>94% of apprentices retain employment after their program ends, according to the Department of Labor. Retention boosts morale and, in equal measure, benefits the employer and the apprentice. </a:t>
          </a:r>
        </a:p>
      </dgm:t>
    </dgm:pt>
    <dgm:pt modelId="{6747767F-9EC5-4C6C-B43D-3DB424163100}" type="parTrans" cxnId="{04E6DD84-66A1-47F7-869A-12335E6F3A7E}">
      <dgm:prSet/>
      <dgm:spPr/>
      <dgm:t>
        <a:bodyPr/>
        <a:lstStyle/>
        <a:p>
          <a:endParaRPr lang="en-US"/>
        </a:p>
      </dgm:t>
    </dgm:pt>
    <dgm:pt modelId="{9BDE5D62-86BD-48DE-A205-D8CDD354F5B5}" type="sibTrans" cxnId="{04E6DD84-66A1-47F7-869A-12335E6F3A7E}">
      <dgm:prSet/>
      <dgm:spPr/>
      <dgm:t>
        <a:bodyPr/>
        <a:lstStyle/>
        <a:p>
          <a:endParaRPr lang="en-US"/>
        </a:p>
      </dgm:t>
    </dgm:pt>
    <dgm:pt modelId="{09D30E90-6E6D-477B-A5EB-D45D362B951D}">
      <dgm:prSet/>
      <dgm:spPr/>
      <dgm:t>
        <a:bodyPr/>
        <a:lstStyle/>
        <a:p>
          <a:pPr>
            <a:buFont typeface="Symbol" panose="05050102010706020507" pitchFamily="18" charset="2"/>
            <a:buChar char=""/>
          </a:pPr>
          <a:r>
            <a:rPr lang="en-US"/>
            <a:t>The world-class certification and knowledge apprentices unlock during an apprenticeship will be critical to helping them access high-demand jobs. </a:t>
          </a:r>
        </a:p>
      </dgm:t>
    </dgm:pt>
    <dgm:pt modelId="{C05AAA26-D1D0-4F1B-8E28-2285D0878564}" type="parTrans" cxnId="{831685BE-41EE-41F5-996C-5FEB4F66CE2F}">
      <dgm:prSet/>
      <dgm:spPr/>
      <dgm:t>
        <a:bodyPr/>
        <a:lstStyle/>
        <a:p>
          <a:endParaRPr lang="en-US"/>
        </a:p>
      </dgm:t>
    </dgm:pt>
    <dgm:pt modelId="{E8042AAD-20FB-4DA9-8E98-673AAF47DBF9}" type="sibTrans" cxnId="{831685BE-41EE-41F5-996C-5FEB4F66CE2F}">
      <dgm:prSet/>
      <dgm:spPr/>
      <dgm:t>
        <a:bodyPr/>
        <a:lstStyle/>
        <a:p>
          <a:endParaRPr lang="en-US"/>
        </a:p>
      </dgm:t>
    </dgm:pt>
    <dgm:pt modelId="{1F60D2E9-3EC9-4787-A228-7C8C7D150E6B}">
      <dgm:prSet/>
      <dgm:spPr/>
      <dgm:t>
        <a:bodyPr/>
        <a:lstStyle/>
        <a:p>
          <a:pPr>
            <a:buFont typeface="Symbol" panose="05050102010706020507" pitchFamily="18" charset="2"/>
            <a:buChar char=""/>
          </a:pPr>
          <a:r>
            <a:rPr lang="en-US"/>
            <a:t>Apprenticeship is a quick and trusted way to help close the alarming skills gap facing the nation and to raise the collective tech IQ of teams.</a:t>
          </a:r>
        </a:p>
      </dgm:t>
    </dgm:pt>
    <dgm:pt modelId="{55FD710C-A42E-48F2-8B0A-703598922911}" type="parTrans" cxnId="{97C87B43-522E-4952-9628-2E8C6733401A}">
      <dgm:prSet/>
      <dgm:spPr/>
      <dgm:t>
        <a:bodyPr/>
        <a:lstStyle/>
        <a:p>
          <a:endParaRPr lang="en-US"/>
        </a:p>
      </dgm:t>
    </dgm:pt>
    <dgm:pt modelId="{57A45DAD-62CB-46CB-AAC5-A64B67DCF424}" type="sibTrans" cxnId="{97C87B43-522E-4952-9628-2E8C6733401A}">
      <dgm:prSet/>
      <dgm:spPr/>
      <dgm:t>
        <a:bodyPr/>
        <a:lstStyle/>
        <a:p>
          <a:endParaRPr lang="en-US"/>
        </a:p>
      </dgm:t>
    </dgm:pt>
    <dgm:pt modelId="{78281A4F-C442-44DE-BA13-5C5BF0E4D5FB}" type="pres">
      <dgm:prSet presAssocID="{C8BF12F5-D93C-4C06-89A6-3C3B750ECE83}" presName="Name0" presStyleCnt="0">
        <dgm:presLayoutVars>
          <dgm:dir/>
          <dgm:animLvl val="lvl"/>
          <dgm:resizeHandles val="exact"/>
        </dgm:presLayoutVars>
      </dgm:prSet>
      <dgm:spPr/>
    </dgm:pt>
    <dgm:pt modelId="{C5EAFBEC-E0B5-4AF6-9396-8BC2856E356B}" type="pres">
      <dgm:prSet presAssocID="{039DD260-F2C5-44AA-A020-C981D4E470BE}" presName="composite" presStyleCnt="0"/>
      <dgm:spPr/>
    </dgm:pt>
    <dgm:pt modelId="{CF2C0818-AB3C-494F-8F02-EC9639833298}" type="pres">
      <dgm:prSet presAssocID="{039DD260-F2C5-44AA-A020-C981D4E470BE}" presName="parTx" presStyleLbl="alignNode1" presStyleIdx="0" presStyleCnt="4">
        <dgm:presLayoutVars>
          <dgm:chMax val="0"/>
          <dgm:chPref val="0"/>
          <dgm:bulletEnabled val="1"/>
        </dgm:presLayoutVars>
      </dgm:prSet>
      <dgm:spPr/>
    </dgm:pt>
    <dgm:pt modelId="{035F92FC-35CE-49BE-A6F4-E6585E498D7B}" type="pres">
      <dgm:prSet presAssocID="{039DD260-F2C5-44AA-A020-C981D4E470BE}" presName="desTx" presStyleLbl="alignAccFollowNode1" presStyleIdx="0" presStyleCnt="4">
        <dgm:presLayoutVars>
          <dgm:bulletEnabled val="1"/>
        </dgm:presLayoutVars>
      </dgm:prSet>
      <dgm:spPr/>
    </dgm:pt>
    <dgm:pt modelId="{97669110-6277-401D-8981-E799A5CF5097}" type="pres">
      <dgm:prSet presAssocID="{D00C1639-542D-4272-BC75-64DDD864C3CA}" presName="space" presStyleCnt="0"/>
      <dgm:spPr/>
    </dgm:pt>
    <dgm:pt modelId="{2B38F7C2-BD60-416B-9A61-7983B9859162}" type="pres">
      <dgm:prSet presAssocID="{26E55B69-AFFC-42AB-BFED-589A33D57845}" presName="composite" presStyleCnt="0"/>
      <dgm:spPr/>
    </dgm:pt>
    <dgm:pt modelId="{8F69C1FB-1028-4227-B64C-DABF958FDC3E}" type="pres">
      <dgm:prSet presAssocID="{26E55B69-AFFC-42AB-BFED-589A33D57845}" presName="parTx" presStyleLbl="alignNode1" presStyleIdx="1" presStyleCnt="4">
        <dgm:presLayoutVars>
          <dgm:chMax val="0"/>
          <dgm:chPref val="0"/>
          <dgm:bulletEnabled val="1"/>
        </dgm:presLayoutVars>
      </dgm:prSet>
      <dgm:spPr/>
    </dgm:pt>
    <dgm:pt modelId="{A960F35B-581A-4816-9998-6E73517EA329}" type="pres">
      <dgm:prSet presAssocID="{26E55B69-AFFC-42AB-BFED-589A33D57845}" presName="desTx" presStyleLbl="alignAccFollowNode1" presStyleIdx="1" presStyleCnt="4">
        <dgm:presLayoutVars>
          <dgm:bulletEnabled val="1"/>
        </dgm:presLayoutVars>
      </dgm:prSet>
      <dgm:spPr/>
    </dgm:pt>
    <dgm:pt modelId="{74A4357E-6CF0-4FFA-8E24-A3D5339DB0DC}" type="pres">
      <dgm:prSet presAssocID="{C6541505-234D-442F-A306-14B2820C6AC9}" presName="space" presStyleCnt="0"/>
      <dgm:spPr/>
    </dgm:pt>
    <dgm:pt modelId="{66628F3F-1AA0-4D3B-A21C-41BF89E62DC1}" type="pres">
      <dgm:prSet presAssocID="{0ABA1707-7B02-4CDE-8D79-A7D2A2777AB4}" presName="composite" presStyleCnt="0"/>
      <dgm:spPr/>
    </dgm:pt>
    <dgm:pt modelId="{3C8DD7C7-A2D7-4CF8-901F-7795FB5480F1}" type="pres">
      <dgm:prSet presAssocID="{0ABA1707-7B02-4CDE-8D79-A7D2A2777AB4}" presName="parTx" presStyleLbl="alignNode1" presStyleIdx="2" presStyleCnt="4">
        <dgm:presLayoutVars>
          <dgm:chMax val="0"/>
          <dgm:chPref val="0"/>
          <dgm:bulletEnabled val="1"/>
        </dgm:presLayoutVars>
      </dgm:prSet>
      <dgm:spPr/>
    </dgm:pt>
    <dgm:pt modelId="{9C331C16-42F8-4600-BABF-CDFCDD380900}" type="pres">
      <dgm:prSet presAssocID="{0ABA1707-7B02-4CDE-8D79-A7D2A2777AB4}" presName="desTx" presStyleLbl="alignAccFollowNode1" presStyleIdx="2" presStyleCnt="4">
        <dgm:presLayoutVars>
          <dgm:bulletEnabled val="1"/>
        </dgm:presLayoutVars>
      </dgm:prSet>
      <dgm:spPr/>
    </dgm:pt>
    <dgm:pt modelId="{30C38941-3F82-486E-89C2-9D9A9C5324BB}" type="pres">
      <dgm:prSet presAssocID="{33A4D88F-5C59-4326-9737-DC81F1BE9E67}" presName="space" presStyleCnt="0"/>
      <dgm:spPr/>
    </dgm:pt>
    <dgm:pt modelId="{88BB1B37-9D24-47A6-94EF-72FC44170EAC}" type="pres">
      <dgm:prSet presAssocID="{4963A2D7-DFBE-4F79-B2CE-2A7DAED682E2}" presName="composite" presStyleCnt="0"/>
      <dgm:spPr/>
    </dgm:pt>
    <dgm:pt modelId="{BA41E329-ED10-486D-B13E-599DE36DB4BE}" type="pres">
      <dgm:prSet presAssocID="{4963A2D7-DFBE-4F79-B2CE-2A7DAED682E2}" presName="parTx" presStyleLbl="alignNode1" presStyleIdx="3" presStyleCnt="4">
        <dgm:presLayoutVars>
          <dgm:chMax val="0"/>
          <dgm:chPref val="0"/>
          <dgm:bulletEnabled val="1"/>
        </dgm:presLayoutVars>
      </dgm:prSet>
      <dgm:spPr/>
    </dgm:pt>
    <dgm:pt modelId="{729F788A-E62D-40D4-BA8B-852089188C24}" type="pres">
      <dgm:prSet presAssocID="{4963A2D7-DFBE-4F79-B2CE-2A7DAED682E2}" presName="desTx" presStyleLbl="alignAccFollowNode1" presStyleIdx="3" presStyleCnt="4">
        <dgm:presLayoutVars>
          <dgm:bulletEnabled val="1"/>
        </dgm:presLayoutVars>
      </dgm:prSet>
      <dgm:spPr/>
    </dgm:pt>
  </dgm:ptLst>
  <dgm:cxnLst>
    <dgm:cxn modelId="{A8629713-9BF3-4A2A-9B6D-139D749D6AC4}" type="presOf" srcId="{0ABA1707-7B02-4CDE-8D79-A7D2A2777AB4}" destId="{3C8DD7C7-A2D7-4CF8-901F-7795FB5480F1}" srcOrd="0" destOrd="0" presId="urn:microsoft.com/office/officeart/2005/8/layout/hList1"/>
    <dgm:cxn modelId="{EF0A5618-606C-405D-9A20-E5CA0C906EDD}" type="presOf" srcId="{D70A399E-30D5-4643-A4E1-7D43787CC8F9}" destId="{A960F35B-581A-4816-9998-6E73517EA329}" srcOrd="0" destOrd="0" presId="urn:microsoft.com/office/officeart/2005/8/layout/hList1"/>
    <dgm:cxn modelId="{E34CD72F-E531-4841-BEF3-B15CC7D7D91F}" type="presOf" srcId="{1F60D2E9-3EC9-4787-A228-7C8C7D150E6B}" destId="{729F788A-E62D-40D4-BA8B-852089188C24}" srcOrd="0" destOrd="0" presId="urn:microsoft.com/office/officeart/2005/8/layout/hList1"/>
    <dgm:cxn modelId="{E9C84733-BDA1-4B9E-99C5-B1A4D9113529}" type="presOf" srcId="{09D30E90-6E6D-477B-A5EB-D45D362B951D}" destId="{9C331C16-42F8-4600-BABF-CDFCDD380900}" srcOrd="0" destOrd="0" presId="urn:microsoft.com/office/officeart/2005/8/layout/hList1"/>
    <dgm:cxn modelId="{97C87B43-522E-4952-9628-2E8C6733401A}" srcId="{4963A2D7-DFBE-4F79-B2CE-2A7DAED682E2}" destId="{1F60D2E9-3EC9-4787-A228-7C8C7D150E6B}" srcOrd="0" destOrd="0" parTransId="{55FD710C-A42E-48F2-8B0A-703598922911}" sibTransId="{57A45DAD-62CB-46CB-AAC5-A64B67DCF424}"/>
    <dgm:cxn modelId="{4ACEC463-8978-4875-9C63-26ACC5F67D2A}" srcId="{C8BF12F5-D93C-4C06-89A6-3C3B750ECE83}" destId="{039DD260-F2C5-44AA-A020-C981D4E470BE}" srcOrd="0" destOrd="0" parTransId="{F4C6C3A3-FCF3-4F4D-9FFC-CB6D1A6413C6}" sibTransId="{D00C1639-542D-4272-BC75-64DDD864C3CA}"/>
    <dgm:cxn modelId="{B9A65965-984C-40F3-83A0-375D38DC858D}" srcId="{C8BF12F5-D93C-4C06-89A6-3C3B750ECE83}" destId="{0ABA1707-7B02-4CDE-8D79-A7D2A2777AB4}" srcOrd="2" destOrd="0" parTransId="{2FBBB68F-9898-4738-BA73-4EAD89111017}" sibTransId="{33A4D88F-5C59-4326-9737-DC81F1BE9E67}"/>
    <dgm:cxn modelId="{EB20946A-421D-40EA-91F7-11E7F3253B75}" type="presOf" srcId="{4963A2D7-DFBE-4F79-B2CE-2A7DAED682E2}" destId="{BA41E329-ED10-486D-B13E-599DE36DB4BE}" srcOrd="0" destOrd="0" presId="urn:microsoft.com/office/officeart/2005/8/layout/hList1"/>
    <dgm:cxn modelId="{FBBF2571-3917-4BD9-AE9C-B882D7C16169}" srcId="{039DD260-F2C5-44AA-A020-C981D4E470BE}" destId="{C4A856BC-E18E-4BB6-9994-62C2E5175837}" srcOrd="0" destOrd="0" parTransId="{F2012F6D-80E2-415F-8DC6-BE9E5B196251}" sibTransId="{28932643-6718-45E4-A618-B51BBD12F869}"/>
    <dgm:cxn modelId="{04E6DD84-66A1-47F7-869A-12335E6F3A7E}" srcId="{26E55B69-AFFC-42AB-BFED-589A33D57845}" destId="{D70A399E-30D5-4643-A4E1-7D43787CC8F9}" srcOrd="0" destOrd="0" parTransId="{6747767F-9EC5-4C6C-B43D-3DB424163100}" sibTransId="{9BDE5D62-86BD-48DE-A205-D8CDD354F5B5}"/>
    <dgm:cxn modelId="{4D14F28D-25AA-4037-9D75-41B9A31F421B}" type="presOf" srcId="{26E55B69-AFFC-42AB-BFED-589A33D57845}" destId="{8F69C1FB-1028-4227-B64C-DABF958FDC3E}" srcOrd="0" destOrd="0" presId="urn:microsoft.com/office/officeart/2005/8/layout/hList1"/>
    <dgm:cxn modelId="{F94C969D-AB10-4ACC-BEEA-40A7D3E8E454}" type="presOf" srcId="{039DD260-F2C5-44AA-A020-C981D4E470BE}" destId="{CF2C0818-AB3C-494F-8F02-EC9639833298}" srcOrd="0" destOrd="0" presId="urn:microsoft.com/office/officeart/2005/8/layout/hList1"/>
    <dgm:cxn modelId="{999097A7-AC57-46D6-9F99-F657231F9D89}" srcId="{C8BF12F5-D93C-4C06-89A6-3C3B750ECE83}" destId="{4963A2D7-DFBE-4F79-B2CE-2A7DAED682E2}" srcOrd="3" destOrd="0" parTransId="{3407AEEA-D594-42E1-A366-D4A5997A135E}" sibTransId="{849D44D0-7332-4547-B6F7-F2247DEE98EA}"/>
    <dgm:cxn modelId="{46DAD1AE-032A-4AF2-8CE7-3C5721BCF67F}" type="presOf" srcId="{C8BF12F5-D93C-4C06-89A6-3C3B750ECE83}" destId="{78281A4F-C442-44DE-BA13-5C5BF0E4D5FB}" srcOrd="0" destOrd="0" presId="urn:microsoft.com/office/officeart/2005/8/layout/hList1"/>
    <dgm:cxn modelId="{831685BE-41EE-41F5-996C-5FEB4F66CE2F}" srcId="{0ABA1707-7B02-4CDE-8D79-A7D2A2777AB4}" destId="{09D30E90-6E6D-477B-A5EB-D45D362B951D}" srcOrd="0" destOrd="0" parTransId="{C05AAA26-D1D0-4F1B-8E28-2285D0878564}" sibTransId="{E8042AAD-20FB-4DA9-8E98-673AAF47DBF9}"/>
    <dgm:cxn modelId="{B3D3B3C6-6885-4CE6-9D33-DE9CCF9C3A91}" type="presOf" srcId="{C4A856BC-E18E-4BB6-9994-62C2E5175837}" destId="{035F92FC-35CE-49BE-A6F4-E6585E498D7B}" srcOrd="0" destOrd="0" presId="urn:microsoft.com/office/officeart/2005/8/layout/hList1"/>
    <dgm:cxn modelId="{B74F19E3-C704-4A6C-93B0-E47B92392B42}" srcId="{C8BF12F5-D93C-4C06-89A6-3C3B750ECE83}" destId="{26E55B69-AFFC-42AB-BFED-589A33D57845}" srcOrd="1" destOrd="0" parTransId="{8D0755EE-0574-42D3-B68C-175137A90FEA}" sibTransId="{C6541505-234D-442F-A306-14B2820C6AC9}"/>
    <dgm:cxn modelId="{D9A26B54-7B3B-45FA-8E50-AB9B09D8DA30}" type="presParOf" srcId="{78281A4F-C442-44DE-BA13-5C5BF0E4D5FB}" destId="{C5EAFBEC-E0B5-4AF6-9396-8BC2856E356B}" srcOrd="0" destOrd="0" presId="urn:microsoft.com/office/officeart/2005/8/layout/hList1"/>
    <dgm:cxn modelId="{99926D75-81F5-482B-92F6-E3E5E0EDCD23}" type="presParOf" srcId="{C5EAFBEC-E0B5-4AF6-9396-8BC2856E356B}" destId="{CF2C0818-AB3C-494F-8F02-EC9639833298}" srcOrd="0" destOrd="0" presId="urn:microsoft.com/office/officeart/2005/8/layout/hList1"/>
    <dgm:cxn modelId="{71EFA886-74CC-4DAF-A772-93CFD143C207}" type="presParOf" srcId="{C5EAFBEC-E0B5-4AF6-9396-8BC2856E356B}" destId="{035F92FC-35CE-49BE-A6F4-E6585E498D7B}" srcOrd="1" destOrd="0" presId="urn:microsoft.com/office/officeart/2005/8/layout/hList1"/>
    <dgm:cxn modelId="{C028031C-97FD-4A70-9D26-59518C1C51B2}" type="presParOf" srcId="{78281A4F-C442-44DE-BA13-5C5BF0E4D5FB}" destId="{97669110-6277-401D-8981-E799A5CF5097}" srcOrd="1" destOrd="0" presId="urn:microsoft.com/office/officeart/2005/8/layout/hList1"/>
    <dgm:cxn modelId="{6C3502E9-13CD-496B-9A99-B65E70553EAE}" type="presParOf" srcId="{78281A4F-C442-44DE-BA13-5C5BF0E4D5FB}" destId="{2B38F7C2-BD60-416B-9A61-7983B9859162}" srcOrd="2" destOrd="0" presId="urn:microsoft.com/office/officeart/2005/8/layout/hList1"/>
    <dgm:cxn modelId="{EF8B3066-7894-46E8-9D2B-6652AC0CA60E}" type="presParOf" srcId="{2B38F7C2-BD60-416B-9A61-7983B9859162}" destId="{8F69C1FB-1028-4227-B64C-DABF958FDC3E}" srcOrd="0" destOrd="0" presId="urn:microsoft.com/office/officeart/2005/8/layout/hList1"/>
    <dgm:cxn modelId="{45D51A11-628E-4DAB-8370-9EE76C358743}" type="presParOf" srcId="{2B38F7C2-BD60-416B-9A61-7983B9859162}" destId="{A960F35B-581A-4816-9998-6E73517EA329}" srcOrd="1" destOrd="0" presId="urn:microsoft.com/office/officeart/2005/8/layout/hList1"/>
    <dgm:cxn modelId="{BC0626A0-B4A9-4D13-9172-6D04204610A0}" type="presParOf" srcId="{78281A4F-C442-44DE-BA13-5C5BF0E4D5FB}" destId="{74A4357E-6CF0-4FFA-8E24-A3D5339DB0DC}" srcOrd="3" destOrd="0" presId="urn:microsoft.com/office/officeart/2005/8/layout/hList1"/>
    <dgm:cxn modelId="{8D506A00-5808-496F-95EE-ACE76980B774}" type="presParOf" srcId="{78281A4F-C442-44DE-BA13-5C5BF0E4D5FB}" destId="{66628F3F-1AA0-4D3B-A21C-41BF89E62DC1}" srcOrd="4" destOrd="0" presId="urn:microsoft.com/office/officeart/2005/8/layout/hList1"/>
    <dgm:cxn modelId="{A9FF0389-E55E-4915-874A-41CBDCBF3BFA}" type="presParOf" srcId="{66628F3F-1AA0-4D3B-A21C-41BF89E62DC1}" destId="{3C8DD7C7-A2D7-4CF8-901F-7795FB5480F1}" srcOrd="0" destOrd="0" presId="urn:microsoft.com/office/officeart/2005/8/layout/hList1"/>
    <dgm:cxn modelId="{C907AFCD-F2E1-4ED7-80CA-B1EE071B4590}" type="presParOf" srcId="{66628F3F-1AA0-4D3B-A21C-41BF89E62DC1}" destId="{9C331C16-42F8-4600-BABF-CDFCDD380900}" srcOrd="1" destOrd="0" presId="urn:microsoft.com/office/officeart/2005/8/layout/hList1"/>
    <dgm:cxn modelId="{A5901B54-BE79-4C88-9135-48261DE44658}" type="presParOf" srcId="{78281A4F-C442-44DE-BA13-5C5BF0E4D5FB}" destId="{30C38941-3F82-486E-89C2-9D9A9C5324BB}" srcOrd="5" destOrd="0" presId="urn:microsoft.com/office/officeart/2005/8/layout/hList1"/>
    <dgm:cxn modelId="{A6E6F395-B5FC-4D65-B98E-83995306E2C5}" type="presParOf" srcId="{78281A4F-C442-44DE-BA13-5C5BF0E4D5FB}" destId="{88BB1B37-9D24-47A6-94EF-72FC44170EAC}" srcOrd="6" destOrd="0" presId="urn:microsoft.com/office/officeart/2005/8/layout/hList1"/>
    <dgm:cxn modelId="{929FAC8B-6714-4655-85AF-C99F494F8DA8}" type="presParOf" srcId="{88BB1B37-9D24-47A6-94EF-72FC44170EAC}" destId="{BA41E329-ED10-486D-B13E-599DE36DB4BE}" srcOrd="0" destOrd="0" presId="urn:microsoft.com/office/officeart/2005/8/layout/hList1"/>
    <dgm:cxn modelId="{C55D37C8-C620-4AA4-A52D-A33718FF9FAB}" type="presParOf" srcId="{88BB1B37-9D24-47A6-94EF-72FC44170EAC}" destId="{729F788A-E62D-40D4-BA8B-852089188C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1D631-B1AB-481F-9F41-67F65ADE1F3A}"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EBEDC8F7-4E57-417F-AE4A-D9E6C92150EE}">
      <dgm:prSet phldrT="[Text]" custT="1"/>
      <dgm:spPr/>
      <dgm:t>
        <a:bodyPr/>
        <a:lstStyle/>
        <a:p>
          <a:r>
            <a:rPr lang="en-US" sz="1400" b="0" i="0"/>
            <a:t>To build a more reliable talent pipeline and address a persistent skills gap </a:t>
          </a:r>
          <a:endParaRPr lang="en-US" sz="1400"/>
        </a:p>
      </dgm:t>
    </dgm:pt>
    <dgm:pt modelId="{49B7CF7B-990B-4395-B40F-5432231CC28C}" type="parTrans" cxnId="{96AA96FC-EF09-4BBD-B52D-F6E76DFC8D1F}">
      <dgm:prSet/>
      <dgm:spPr/>
      <dgm:t>
        <a:bodyPr/>
        <a:lstStyle/>
        <a:p>
          <a:endParaRPr lang="en-US" sz="1400"/>
        </a:p>
      </dgm:t>
    </dgm:pt>
    <dgm:pt modelId="{31C046EF-71DA-46EA-ACA1-3C8BFB6E5D20}" type="sibTrans" cxnId="{96AA96FC-EF09-4BBD-B52D-F6E76DFC8D1F}">
      <dgm:prSet/>
      <dgm:spPr/>
      <dgm:t>
        <a:bodyPr/>
        <a:lstStyle/>
        <a:p>
          <a:endParaRPr lang="en-US" sz="1400"/>
        </a:p>
      </dgm:t>
    </dgm:pt>
    <dgm:pt modelId="{1DE380C6-44BD-4A70-B4CB-E444535D6762}">
      <dgm:prSet custT="1"/>
      <dgm:spPr/>
      <dgm:t>
        <a:bodyPr/>
        <a:lstStyle/>
        <a:p>
          <a:pPr>
            <a:buFont typeface="Arial" panose="020B0604020202020204" pitchFamily="34" charset="0"/>
            <a:buChar char="•"/>
          </a:pPr>
          <a:r>
            <a:rPr lang="en-US" sz="1400" b="0" i="0"/>
            <a:t>To provide employees with clearer internal career pathways </a:t>
          </a:r>
        </a:p>
      </dgm:t>
    </dgm:pt>
    <dgm:pt modelId="{7B89B3BB-5A17-4324-9508-1BD3726BE216}" type="parTrans" cxnId="{00DBCDA5-45EA-4898-8A3A-EBCB94AE7F63}">
      <dgm:prSet/>
      <dgm:spPr/>
      <dgm:t>
        <a:bodyPr/>
        <a:lstStyle/>
        <a:p>
          <a:endParaRPr lang="en-US" sz="1400"/>
        </a:p>
      </dgm:t>
    </dgm:pt>
    <dgm:pt modelId="{803FC89E-BAB8-4464-AF74-D27D52CF8416}" type="sibTrans" cxnId="{00DBCDA5-45EA-4898-8A3A-EBCB94AE7F63}">
      <dgm:prSet/>
      <dgm:spPr/>
      <dgm:t>
        <a:bodyPr/>
        <a:lstStyle/>
        <a:p>
          <a:endParaRPr lang="en-US" sz="1400"/>
        </a:p>
      </dgm:t>
    </dgm:pt>
    <dgm:pt modelId="{7138CE45-A321-44E2-BEA2-E72F597C380F}">
      <dgm:prSet custT="1"/>
      <dgm:spPr/>
      <dgm:t>
        <a:bodyPr/>
        <a:lstStyle/>
        <a:p>
          <a:pPr>
            <a:buFont typeface="Arial" panose="020B0604020202020204" pitchFamily="34" charset="0"/>
            <a:buChar char="•"/>
          </a:pPr>
          <a:r>
            <a:rPr lang="en-US" sz="1400" b="0" i="0"/>
            <a:t>To contribute to our efforts to support their community inclusively and equitably </a:t>
          </a:r>
        </a:p>
      </dgm:t>
    </dgm:pt>
    <dgm:pt modelId="{5DA1FAF9-B1B7-45E1-84B8-14FB8F1678D7}" type="parTrans" cxnId="{B6404866-DF64-4CE3-AB16-85DBA652F353}">
      <dgm:prSet/>
      <dgm:spPr/>
      <dgm:t>
        <a:bodyPr/>
        <a:lstStyle/>
        <a:p>
          <a:endParaRPr lang="en-US" sz="1400"/>
        </a:p>
      </dgm:t>
    </dgm:pt>
    <dgm:pt modelId="{FBD6672D-59D2-48F1-A417-A249FA9EA731}" type="sibTrans" cxnId="{B6404866-DF64-4CE3-AB16-85DBA652F353}">
      <dgm:prSet/>
      <dgm:spPr/>
      <dgm:t>
        <a:bodyPr/>
        <a:lstStyle/>
        <a:p>
          <a:endParaRPr lang="en-US" sz="1400"/>
        </a:p>
      </dgm:t>
    </dgm:pt>
    <dgm:pt modelId="{D6D3064C-4687-4C90-9C27-3DCB7479AEF5}">
      <dgm:prSet custT="1"/>
      <dgm:spPr/>
      <dgm:t>
        <a:bodyPr/>
        <a:lstStyle/>
        <a:p>
          <a:pPr>
            <a:buFont typeface="Arial" panose="020B0604020202020204" pitchFamily="34" charset="0"/>
            <a:buChar char="•"/>
          </a:pPr>
          <a:r>
            <a:rPr lang="en-US" sz="1400" b="0" i="0"/>
            <a:t>To support our shift to competency-based hiring and performance management </a:t>
          </a:r>
        </a:p>
      </dgm:t>
    </dgm:pt>
    <dgm:pt modelId="{DC7A9E67-4DDD-4316-B67F-5C39D2C027E5}" type="parTrans" cxnId="{00C46435-DC83-4741-A6C6-B7A92A8D9A46}">
      <dgm:prSet/>
      <dgm:spPr/>
      <dgm:t>
        <a:bodyPr/>
        <a:lstStyle/>
        <a:p>
          <a:endParaRPr lang="en-US" sz="1400"/>
        </a:p>
      </dgm:t>
    </dgm:pt>
    <dgm:pt modelId="{9F37C7F0-F853-49B9-BAE9-FF6739B55A71}" type="sibTrans" cxnId="{00C46435-DC83-4741-A6C6-B7A92A8D9A46}">
      <dgm:prSet/>
      <dgm:spPr/>
      <dgm:t>
        <a:bodyPr/>
        <a:lstStyle/>
        <a:p>
          <a:endParaRPr lang="en-US" sz="1400"/>
        </a:p>
      </dgm:t>
    </dgm:pt>
    <dgm:pt modelId="{53865E8E-5F55-4E2E-A85F-39F6B694E9B1}">
      <dgm:prSet custT="1"/>
      <dgm:spPr/>
      <dgm:t>
        <a:bodyPr/>
        <a:lstStyle/>
        <a:p>
          <a:pPr>
            <a:buFont typeface="Arial" panose="020B0604020202020204" pitchFamily="34" charset="0"/>
            <a:buChar char="•"/>
          </a:pPr>
          <a:r>
            <a:rPr lang="en-US" sz="1400" b="0" i="0"/>
            <a:t>To upskill existing employees </a:t>
          </a:r>
        </a:p>
      </dgm:t>
    </dgm:pt>
    <dgm:pt modelId="{52A9F296-0F08-41AE-92EF-0E9A1D9CEA1F}" type="parTrans" cxnId="{5E779F29-5B06-4FBC-9C1F-376F8DFCB1D3}">
      <dgm:prSet/>
      <dgm:spPr/>
      <dgm:t>
        <a:bodyPr/>
        <a:lstStyle/>
        <a:p>
          <a:endParaRPr lang="en-US" sz="1400"/>
        </a:p>
      </dgm:t>
    </dgm:pt>
    <dgm:pt modelId="{2B1A3C99-8960-4FB5-AA2A-DE8718792275}" type="sibTrans" cxnId="{5E779F29-5B06-4FBC-9C1F-376F8DFCB1D3}">
      <dgm:prSet/>
      <dgm:spPr/>
      <dgm:t>
        <a:bodyPr/>
        <a:lstStyle/>
        <a:p>
          <a:endParaRPr lang="en-US" sz="1400"/>
        </a:p>
      </dgm:t>
    </dgm:pt>
    <dgm:pt modelId="{654F940A-6F9C-4C0A-B505-10F11693BE96}">
      <dgm:prSet custT="1"/>
      <dgm:spPr/>
      <dgm:t>
        <a:bodyPr/>
        <a:lstStyle/>
        <a:p>
          <a:pPr>
            <a:buFont typeface="Arial" panose="020B0604020202020204" pitchFamily="34" charset="0"/>
            <a:buChar char="•"/>
          </a:pPr>
          <a:r>
            <a:rPr lang="en-US" sz="1400" b="0" i="0"/>
            <a:t>For cost effective recruitment, hiring, and training </a:t>
          </a:r>
        </a:p>
      </dgm:t>
    </dgm:pt>
    <dgm:pt modelId="{06765AAD-FA88-4FC7-8B64-55E5DFDAFA0C}" type="parTrans" cxnId="{815101E9-DB8E-4242-8C3D-1DFC80F745E8}">
      <dgm:prSet/>
      <dgm:spPr/>
      <dgm:t>
        <a:bodyPr/>
        <a:lstStyle/>
        <a:p>
          <a:endParaRPr lang="en-US" sz="1400"/>
        </a:p>
      </dgm:t>
    </dgm:pt>
    <dgm:pt modelId="{D1CB967B-DE17-4D73-81EE-5AD842F3FF63}" type="sibTrans" cxnId="{815101E9-DB8E-4242-8C3D-1DFC80F745E8}">
      <dgm:prSet/>
      <dgm:spPr/>
      <dgm:t>
        <a:bodyPr/>
        <a:lstStyle/>
        <a:p>
          <a:endParaRPr lang="en-US" sz="1400"/>
        </a:p>
      </dgm:t>
    </dgm:pt>
    <dgm:pt modelId="{A24643B6-FCD4-44FF-BA53-C5CD3A0F4C45}">
      <dgm:prSet custT="1"/>
      <dgm:spPr/>
      <dgm:t>
        <a:bodyPr/>
        <a:lstStyle/>
        <a:p>
          <a:pPr>
            <a:buFont typeface="Arial" panose="020B0604020202020204" pitchFamily="34" charset="0"/>
            <a:buChar char="•"/>
          </a:pPr>
          <a:r>
            <a:rPr lang="en-US" sz="1400" b="0" i="0"/>
            <a:t>To develop future leaders through a proven mentorship method </a:t>
          </a:r>
        </a:p>
      </dgm:t>
    </dgm:pt>
    <dgm:pt modelId="{A10D166D-25A1-4DD1-A967-73C27E36A3D5}" type="parTrans" cxnId="{735ECD91-2C6A-4A53-8AC9-72DBEFDBC01C}">
      <dgm:prSet/>
      <dgm:spPr/>
      <dgm:t>
        <a:bodyPr/>
        <a:lstStyle/>
        <a:p>
          <a:endParaRPr lang="en-US" sz="1400"/>
        </a:p>
      </dgm:t>
    </dgm:pt>
    <dgm:pt modelId="{8D66804E-9CF0-4CC6-B6F8-79556D00F696}" type="sibTrans" cxnId="{735ECD91-2C6A-4A53-8AC9-72DBEFDBC01C}">
      <dgm:prSet/>
      <dgm:spPr/>
      <dgm:t>
        <a:bodyPr/>
        <a:lstStyle/>
        <a:p>
          <a:endParaRPr lang="en-US" sz="1400"/>
        </a:p>
      </dgm:t>
    </dgm:pt>
    <dgm:pt modelId="{FF4C8FAE-57E3-45D4-8EA6-5C2E07630F8F}">
      <dgm:prSet custT="1"/>
      <dgm:spPr/>
      <dgm:t>
        <a:bodyPr/>
        <a:lstStyle/>
        <a:p>
          <a:pPr>
            <a:buFont typeface="Arial" panose="020B0604020202020204" pitchFamily="34" charset="0"/>
            <a:buChar char="•"/>
          </a:pPr>
          <a:r>
            <a:rPr lang="en-US" sz="1400" b="0" i="0"/>
            <a:t>To provide timely training in specific knowledge and skills that meet business needs and keeps pace with industry </a:t>
          </a:r>
        </a:p>
      </dgm:t>
    </dgm:pt>
    <dgm:pt modelId="{ABE65694-3C11-4263-859F-A59F4524F9CE}" type="parTrans" cxnId="{7719950C-5DEF-4929-B8C4-979D4EE58855}">
      <dgm:prSet/>
      <dgm:spPr/>
      <dgm:t>
        <a:bodyPr/>
        <a:lstStyle/>
        <a:p>
          <a:endParaRPr lang="en-US" sz="1400"/>
        </a:p>
      </dgm:t>
    </dgm:pt>
    <dgm:pt modelId="{E02AAF9A-E265-45CC-8A11-07F8AA5D59F9}" type="sibTrans" cxnId="{7719950C-5DEF-4929-B8C4-979D4EE58855}">
      <dgm:prSet/>
      <dgm:spPr/>
      <dgm:t>
        <a:bodyPr/>
        <a:lstStyle/>
        <a:p>
          <a:endParaRPr lang="en-US" sz="1400"/>
        </a:p>
      </dgm:t>
    </dgm:pt>
    <dgm:pt modelId="{2D4668CF-7DE5-4256-8003-4886E029A122}">
      <dgm:prSet custT="1"/>
      <dgm:spPr/>
      <dgm:t>
        <a:bodyPr/>
        <a:lstStyle/>
        <a:p>
          <a:pPr>
            <a:buFont typeface="Arial" panose="020B0604020202020204" pitchFamily="34" charset="0"/>
            <a:buChar char="•"/>
          </a:pPr>
          <a:r>
            <a:rPr lang="en-US" sz="1400" b="0" i="0" dirty="0"/>
            <a:t>To enhance program sustainability and success through an apprenticeship program</a:t>
          </a:r>
        </a:p>
      </dgm:t>
    </dgm:pt>
    <dgm:pt modelId="{A11C4806-FE68-44B0-ACE8-088F590E8B01}" type="parTrans" cxnId="{38C4405C-1678-4E9B-A78A-1AE3BA7284C1}">
      <dgm:prSet/>
      <dgm:spPr/>
      <dgm:t>
        <a:bodyPr/>
        <a:lstStyle/>
        <a:p>
          <a:endParaRPr lang="en-US" sz="1400"/>
        </a:p>
      </dgm:t>
    </dgm:pt>
    <dgm:pt modelId="{3775F475-4EF6-4C7C-8306-D50C894B9159}" type="sibTrans" cxnId="{38C4405C-1678-4E9B-A78A-1AE3BA7284C1}">
      <dgm:prSet/>
      <dgm:spPr/>
      <dgm:t>
        <a:bodyPr/>
        <a:lstStyle/>
        <a:p>
          <a:endParaRPr lang="en-US" sz="1400"/>
        </a:p>
      </dgm:t>
    </dgm:pt>
    <dgm:pt modelId="{8C068FAB-23D9-409C-86C6-381C8C19DA9D}" type="pres">
      <dgm:prSet presAssocID="{66A1D631-B1AB-481F-9F41-67F65ADE1F3A}" presName="diagram" presStyleCnt="0">
        <dgm:presLayoutVars>
          <dgm:dir/>
          <dgm:resizeHandles val="exact"/>
        </dgm:presLayoutVars>
      </dgm:prSet>
      <dgm:spPr/>
    </dgm:pt>
    <dgm:pt modelId="{852C919F-EE9E-4645-BDF4-DEEAE1E92752}" type="pres">
      <dgm:prSet presAssocID="{EBEDC8F7-4E57-417F-AE4A-D9E6C92150EE}" presName="node" presStyleLbl="node1" presStyleIdx="0" presStyleCnt="9">
        <dgm:presLayoutVars>
          <dgm:bulletEnabled val="1"/>
        </dgm:presLayoutVars>
      </dgm:prSet>
      <dgm:spPr/>
    </dgm:pt>
    <dgm:pt modelId="{2642C862-62E8-4827-85E0-CA1860E840DD}" type="pres">
      <dgm:prSet presAssocID="{31C046EF-71DA-46EA-ACA1-3C8BFB6E5D20}" presName="sibTrans" presStyleCnt="0"/>
      <dgm:spPr/>
    </dgm:pt>
    <dgm:pt modelId="{72B76D43-07BA-460D-96E5-726FC4E54577}" type="pres">
      <dgm:prSet presAssocID="{1DE380C6-44BD-4A70-B4CB-E444535D6762}" presName="node" presStyleLbl="node1" presStyleIdx="1" presStyleCnt="9">
        <dgm:presLayoutVars>
          <dgm:bulletEnabled val="1"/>
        </dgm:presLayoutVars>
      </dgm:prSet>
      <dgm:spPr/>
    </dgm:pt>
    <dgm:pt modelId="{9E139344-926C-423E-9E0A-3F7D23EBF397}" type="pres">
      <dgm:prSet presAssocID="{803FC89E-BAB8-4464-AF74-D27D52CF8416}" presName="sibTrans" presStyleCnt="0"/>
      <dgm:spPr/>
    </dgm:pt>
    <dgm:pt modelId="{2CE9900E-64F5-4CE7-AE24-B07ED4F60173}" type="pres">
      <dgm:prSet presAssocID="{7138CE45-A321-44E2-BEA2-E72F597C380F}" presName="node" presStyleLbl="node1" presStyleIdx="2" presStyleCnt="9">
        <dgm:presLayoutVars>
          <dgm:bulletEnabled val="1"/>
        </dgm:presLayoutVars>
      </dgm:prSet>
      <dgm:spPr/>
    </dgm:pt>
    <dgm:pt modelId="{1DE3386C-45DD-461C-9E27-BDE6DAFC5582}" type="pres">
      <dgm:prSet presAssocID="{FBD6672D-59D2-48F1-A417-A249FA9EA731}" presName="sibTrans" presStyleCnt="0"/>
      <dgm:spPr/>
    </dgm:pt>
    <dgm:pt modelId="{E45C75CC-CC63-4CBB-9252-C571830ADE92}" type="pres">
      <dgm:prSet presAssocID="{D6D3064C-4687-4C90-9C27-3DCB7479AEF5}" presName="node" presStyleLbl="node1" presStyleIdx="3" presStyleCnt="9">
        <dgm:presLayoutVars>
          <dgm:bulletEnabled val="1"/>
        </dgm:presLayoutVars>
      </dgm:prSet>
      <dgm:spPr/>
    </dgm:pt>
    <dgm:pt modelId="{9207DCAE-B5FF-4F24-814F-8556D5EB0201}" type="pres">
      <dgm:prSet presAssocID="{9F37C7F0-F853-49B9-BAE9-FF6739B55A71}" presName="sibTrans" presStyleCnt="0"/>
      <dgm:spPr/>
    </dgm:pt>
    <dgm:pt modelId="{658767DB-8E41-4FA9-9B6C-D40BE571362A}" type="pres">
      <dgm:prSet presAssocID="{53865E8E-5F55-4E2E-A85F-39F6B694E9B1}" presName="node" presStyleLbl="node1" presStyleIdx="4" presStyleCnt="9">
        <dgm:presLayoutVars>
          <dgm:bulletEnabled val="1"/>
        </dgm:presLayoutVars>
      </dgm:prSet>
      <dgm:spPr/>
    </dgm:pt>
    <dgm:pt modelId="{3680E816-3FD1-488D-ACAF-864154AAAFE0}" type="pres">
      <dgm:prSet presAssocID="{2B1A3C99-8960-4FB5-AA2A-DE8718792275}" presName="sibTrans" presStyleCnt="0"/>
      <dgm:spPr/>
    </dgm:pt>
    <dgm:pt modelId="{3D7EC8FD-150F-4BC2-93B6-5C51F42BFCE3}" type="pres">
      <dgm:prSet presAssocID="{654F940A-6F9C-4C0A-B505-10F11693BE96}" presName="node" presStyleLbl="node1" presStyleIdx="5" presStyleCnt="9">
        <dgm:presLayoutVars>
          <dgm:bulletEnabled val="1"/>
        </dgm:presLayoutVars>
      </dgm:prSet>
      <dgm:spPr/>
    </dgm:pt>
    <dgm:pt modelId="{AFE44DCD-BB8E-4929-A091-1A12FA3F99BC}" type="pres">
      <dgm:prSet presAssocID="{D1CB967B-DE17-4D73-81EE-5AD842F3FF63}" presName="sibTrans" presStyleCnt="0"/>
      <dgm:spPr/>
    </dgm:pt>
    <dgm:pt modelId="{71DA1E0D-350F-4AA2-854E-20232463A73F}" type="pres">
      <dgm:prSet presAssocID="{A24643B6-FCD4-44FF-BA53-C5CD3A0F4C45}" presName="node" presStyleLbl="node1" presStyleIdx="6" presStyleCnt="9">
        <dgm:presLayoutVars>
          <dgm:bulletEnabled val="1"/>
        </dgm:presLayoutVars>
      </dgm:prSet>
      <dgm:spPr/>
    </dgm:pt>
    <dgm:pt modelId="{E7231DA9-F5E2-4DF0-BDE7-A89CD9024C72}" type="pres">
      <dgm:prSet presAssocID="{8D66804E-9CF0-4CC6-B6F8-79556D00F696}" presName="sibTrans" presStyleCnt="0"/>
      <dgm:spPr/>
    </dgm:pt>
    <dgm:pt modelId="{202B4098-8675-4086-829F-9C302DA929C6}" type="pres">
      <dgm:prSet presAssocID="{FF4C8FAE-57E3-45D4-8EA6-5C2E07630F8F}" presName="node" presStyleLbl="node1" presStyleIdx="7" presStyleCnt="9">
        <dgm:presLayoutVars>
          <dgm:bulletEnabled val="1"/>
        </dgm:presLayoutVars>
      </dgm:prSet>
      <dgm:spPr/>
    </dgm:pt>
    <dgm:pt modelId="{DB729A1E-D095-4F7B-8BD5-56D689EE2E40}" type="pres">
      <dgm:prSet presAssocID="{E02AAF9A-E265-45CC-8A11-07F8AA5D59F9}" presName="sibTrans" presStyleCnt="0"/>
      <dgm:spPr/>
    </dgm:pt>
    <dgm:pt modelId="{11C71356-E15D-415A-A89F-86843C088B90}" type="pres">
      <dgm:prSet presAssocID="{2D4668CF-7DE5-4256-8003-4886E029A122}" presName="node" presStyleLbl="node1" presStyleIdx="8" presStyleCnt="9">
        <dgm:presLayoutVars>
          <dgm:bulletEnabled val="1"/>
        </dgm:presLayoutVars>
      </dgm:prSet>
      <dgm:spPr/>
    </dgm:pt>
  </dgm:ptLst>
  <dgm:cxnLst>
    <dgm:cxn modelId="{E6818C07-C3F0-4DB2-A7BC-8A804997964C}" type="presOf" srcId="{1DE380C6-44BD-4A70-B4CB-E444535D6762}" destId="{72B76D43-07BA-460D-96E5-726FC4E54577}" srcOrd="0" destOrd="0" presId="urn:microsoft.com/office/officeart/2005/8/layout/default"/>
    <dgm:cxn modelId="{7719950C-5DEF-4929-B8C4-979D4EE58855}" srcId="{66A1D631-B1AB-481F-9F41-67F65ADE1F3A}" destId="{FF4C8FAE-57E3-45D4-8EA6-5C2E07630F8F}" srcOrd="7" destOrd="0" parTransId="{ABE65694-3C11-4263-859F-A59F4524F9CE}" sibTransId="{E02AAF9A-E265-45CC-8A11-07F8AA5D59F9}"/>
    <dgm:cxn modelId="{4A58C110-7E41-485D-BFBA-81B04C8ED023}" type="presOf" srcId="{A24643B6-FCD4-44FF-BA53-C5CD3A0F4C45}" destId="{71DA1E0D-350F-4AA2-854E-20232463A73F}" srcOrd="0" destOrd="0" presId="urn:microsoft.com/office/officeart/2005/8/layout/default"/>
    <dgm:cxn modelId="{C4D84F1C-828F-4B9E-AAFD-6322CDA6E174}" type="presOf" srcId="{654F940A-6F9C-4C0A-B505-10F11693BE96}" destId="{3D7EC8FD-150F-4BC2-93B6-5C51F42BFCE3}" srcOrd="0" destOrd="0" presId="urn:microsoft.com/office/officeart/2005/8/layout/default"/>
    <dgm:cxn modelId="{B00B0C20-955C-494B-AB50-9CFDE99D6A24}" type="presOf" srcId="{FF4C8FAE-57E3-45D4-8EA6-5C2E07630F8F}" destId="{202B4098-8675-4086-829F-9C302DA929C6}" srcOrd="0" destOrd="0" presId="urn:microsoft.com/office/officeart/2005/8/layout/default"/>
    <dgm:cxn modelId="{5E779F29-5B06-4FBC-9C1F-376F8DFCB1D3}" srcId="{66A1D631-B1AB-481F-9F41-67F65ADE1F3A}" destId="{53865E8E-5F55-4E2E-A85F-39F6B694E9B1}" srcOrd="4" destOrd="0" parTransId="{52A9F296-0F08-41AE-92EF-0E9A1D9CEA1F}" sibTransId="{2B1A3C99-8960-4FB5-AA2A-DE8718792275}"/>
    <dgm:cxn modelId="{950C2D34-7CF9-4E75-9B24-B30928F79054}" type="presOf" srcId="{53865E8E-5F55-4E2E-A85F-39F6B694E9B1}" destId="{658767DB-8E41-4FA9-9B6C-D40BE571362A}" srcOrd="0" destOrd="0" presId="urn:microsoft.com/office/officeart/2005/8/layout/default"/>
    <dgm:cxn modelId="{00C46435-DC83-4741-A6C6-B7A92A8D9A46}" srcId="{66A1D631-B1AB-481F-9F41-67F65ADE1F3A}" destId="{D6D3064C-4687-4C90-9C27-3DCB7479AEF5}" srcOrd="3" destOrd="0" parTransId="{DC7A9E67-4DDD-4316-B67F-5C39D2C027E5}" sibTransId="{9F37C7F0-F853-49B9-BAE9-FF6739B55A71}"/>
    <dgm:cxn modelId="{38C4405C-1678-4E9B-A78A-1AE3BA7284C1}" srcId="{66A1D631-B1AB-481F-9F41-67F65ADE1F3A}" destId="{2D4668CF-7DE5-4256-8003-4886E029A122}" srcOrd="8" destOrd="0" parTransId="{A11C4806-FE68-44B0-ACE8-088F590E8B01}" sibTransId="{3775F475-4EF6-4C7C-8306-D50C894B9159}"/>
    <dgm:cxn modelId="{7228CD63-7BA8-4713-ABDD-30E0503A19A8}" type="presOf" srcId="{2D4668CF-7DE5-4256-8003-4886E029A122}" destId="{11C71356-E15D-415A-A89F-86843C088B90}" srcOrd="0" destOrd="0" presId="urn:microsoft.com/office/officeart/2005/8/layout/default"/>
    <dgm:cxn modelId="{B6404866-DF64-4CE3-AB16-85DBA652F353}" srcId="{66A1D631-B1AB-481F-9F41-67F65ADE1F3A}" destId="{7138CE45-A321-44E2-BEA2-E72F597C380F}" srcOrd="2" destOrd="0" parTransId="{5DA1FAF9-B1B7-45E1-84B8-14FB8F1678D7}" sibTransId="{FBD6672D-59D2-48F1-A417-A249FA9EA731}"/>
    <dgm:cxn modelId="{735ECD91-2C6A-4A53-8AC9-72DBEFDBC01C}" srcId="{66A1D631-B1AB-481F-9F41-67F65ADE1F3A}" destId="{A24643B6-FCD4-44FF-BA53-C5CD3A0F4C45}" srcOrd="6" destOrd="0" parTransId="{A10D166D-25A1-4DD1-A967-73C27E36A3D5}" sibTransId="{8D66804E-9CF0-4CC6-B6F8-79556D00F696}"/>
    <dgm:cxn modelId="{A15DEB93-0052-4AB4-AC18-E5BC9DDECD6F}" type="presOf" srcId="{66A1D631-B1AB-481F-9F41-67F65ADE1F3A}" destId="{8C068FAB-23D9-409C-86C6-381C8C19DA9D}" srcOrd="0" destOrd="0" presId="urn:microsoft.com/office/officeart/2005/8/layout/default"/>
    <dgm:cxn modelId="{7A2CC39F-76A8-4456-AC13-330F637FAD7C}" type="presOf" srcId="{EBEDC8F7-4E57-417F-AE4A-D9E6C92150EE}" destId="{852C919F-EE9E-4645-BDF4-DEEAE1E92752}" srcOrd="0" destOrd="0" presId="urn:microsoft.com/office/officeart/2005/8/layout/default"/>
    <dgm:cxn modelId="{00DBCDA5-45EA-4898-8A3A-EBCB94AE7F63}" srcId="{66A1D631-B1AB-481F-9F41-67F65ADE1F3A}" destId="{1DE380C6-44BD-4A70-B4CB-E444535D6762}" srcOrd="1" destOrd="0" parTransId="{7B89B3BB-5A17-4324-9508-1BD3726BE216}" sibTransId="{803FC89E-BAB8-4464-AF74-D27D52CF8416}"/>
    <dgm:cxn modelId="{C8D5E1C1-1F8B-4919-A7CC-172C8B6E3EB9}" type="presOf" srcId="{7138CE45-A321-44E2-BEA2-E72F597C380F}" destId="{2CE9900E-64F5-4CE7-AE24-B07ED4F60173}" srcOrd="0" destOrd="0" presId="urn:microsoft.com/office/officeart/2005/8/layout/default"/>
    <dgm:cxn modelId="{815101E9-DB8E-4242-8C3D-1DFC80F745E8}" srcId="{66A1D631-B1AB-481F-9F41-67F65ADE1F3A}" destId="{654F940A-6F9C-4C0A-B505-10F11693BE96}" srcOrd="5" destOrd="0" parTransId="{06765AAD-FA88-4FC7-8B64-55E5DFDAFA0C}" sibTransId="{D1CB967B-DE17-4D73-81EE-5AD842F3FF63}"/>
    <dgm:cxn modelId="{3552C6EA-E283-4EFD-A23F-60CF18DBDDF5}" type="presOf" srcId="{D6D3064C-4687-4C90-9C27-3DCB7479AEF5}" destId="{E45C75CC-CC63-4CBB-9252-C571830ADE92}" srcOrd="0" destOrd="0" presId="urn:microsoft.com/office/officeart/2005/8/layout/default"/>
    <dgm:cxn modelId="{96AA96FC-EF09-4BBD-B52D-F6E76DFC8D1F}" srcId="{66A1D631-B1AB-481F-9F41-67F65ADE1F3A}" destId="{EBEDC8F7-4E57-417F-AE4A-D9E6C92150EE}" srcOrd="0" destOrd="0" parTransId="{49B7CF7B-990B-4395-B40F-5432231CC28C}" sibTransId="{31C046EF-71DA-46EA-ACA1-3C8BFB6E5D20}"/>
    <dgm:cxn modelId="{6F0FB1E7-BA5F-44C4-81C6-04BFA6F1188D}" type="presParOf" srcId="{8C068FAB-23D9-409C-86C6-381C8C19DA9D}" destId="{852C919F-EE9E-4645-BDF4-DEEAE1E92752}" srcOrd="0" destOrd="0" presId="urn:microsoft.com/office/officeart/2005/8/layout/default"/>
    <dgm:cxn modelId="{7E92D98E-5FF9-4C3E-B878-4C0F9EBF6A37}" type="presParOf" srcId="{8C068FAB-23D9-409C-86C6-381C8C19DA9D}" destId="{2642C862-62E8-4827-85E0-CA1860E840DD}" srcOrd="1" destOrd="0" presId="urn:microsoft.com/office/officeart/2005/8/layout/default"/>
    <dgm:cxn modelId="{0FF9434F-B6AC-4FEF-9A1A-AB7D9D6E4DBD}" type="presParOf" srcId="{8C068FAB-23D9-409C-86C6-381C8C19DA9D}" destId="{72B76D43-07BA-460D-96E5-726FC4E54577}" srcOrd="2" destOrd="0" presId="urn:microsoft.com/office/officeart/2005/8/layout/default"/>
    <dgm:cxn modelId="{21AFF7A6-F83D-402D-9046-83E81B0588DA}" type="presParOf" srcId="{8C068FAB-23D9-409C-86C6-381C8C19DA9D}" destId="{9E139344-926C-423E-9E0A-3F7D23EBF397}" srcOrd="3" destOrd="0" presId="urn:microsoft.com/office/officeart/2005/8/layout/default"/>
    <dgm:cxn modelId="{12A4419D-2E2A-4FE1-A82F-3C51F7B7648B}" type="presParOf" srcId="{8C068FAB-23D9-409C-86C6-381C8C19DA9D}" destId="{2CE9900E-64F5-4CE7-AE24-B07ED4F60173}" srcOrd="4" destOrd="0" presId="urn:microsoft.com/office/officeart/2005/8/layout/default"/>
    <dgm:cxn modelId="{4CC79BFA-EFB2-45AB-BA6B-FF689330FC1E}" type="presParOf" srcId="{8C068FAB-23D9-409C-86C6-381C8C19DA9D}" destId="{1DE3386C-45DD-461C-9E27-BDE6DAFC5582}" srcOrd="5" destOrd="0" presId="urn:microsoft.com/office/officeart/2005/8/layout/default"/>
    <dgm:cxn modelId="{8971E163-CACD-48FF-B13D-DA58F9CF7B2A}" type="presParOf" srcId="{8C068FAB-23D9-409C-86C6-381C8C19DA9D}" destId="{E45C75CC-CC63-4CBB-9252-C571830ADE92}" srcOrd="6" destOrd="0" presId="urn:microsoft.com/office/officeart/2005/8/layout/default"/>
    <dgm:cxn modelId="{DBDC5057-D9DC-4E0F-BD2D-F244217BFCFF}" type="presParOf" srcId="{8C068FAB-23D9-409C-86C6-381C8C19DA9D}" destId="{9207DCAE-B5FF-4F24-814F-8556D5EB0201}" srcOrd="7" destOrd="0" presId="urn:microsoft.com/office/officeart/2005/8/layout/default"/>
    <dgm:cxn modelId="{2CA34D36-0635-414E-8B23-0653CAA286DF}" type="presParOf" srcId="{8C068FAB-23D9-409C-86C6-381C8C19DA9D}" destId="{658767DB-8E41-4FA9-9B6C-D40BE571362A}" srcOrd="8" destOrd="0" presId="urn:microsoft.com/office/officeart/2005/8/layout/default"/>
    <dgm:cxn modelId="{7B640095-8494-4CB7-943B-DFD9F6688DBB}" type="presParOf" srcId="{8C068FAB-23D9-409C-86C6-381C8C19DA9D}" destId="{3680E816-3FD1-488D-ACAF-864154AAAFE0}" srcOrd="9" destOrd="0" presId="urn:microsoft.com/office/officeart/2005/8/layout/default"/>
    <dgm:cxn modelId="{52120D91-42E7-4147-A25A-B384859A8FB3}" type="presParOf" srcId="{8C068FAB-23D9-409C-86C6-381C8C19DA9D}" destId="{3D7EC8FD-150F-4BC2-93B6-5C51F42BFCE3}" srcOrd="10" destOrd="0" presId="urn:microsoft.com/office/officeart/2005/8/layout/default"/>
    <dgm:cxn modelId="{5396E926-15F1-4194-94FE-E0E7EAA39814}" type="presParOf" srcId="{8C068FAB-23D9-409C-86C6-381C8C19DA9D}" destId="{AFE44DCD-BB8E-4929-A091-1A12FA3F99BC}" srcOrd="11" destOrd="0" presId="urn:microsoft.com/office/officeart/2005/8/layout/default"/>
    <dgm:cxn modelId="{D6BF5882-3C1E-4E5B-B1C3-70BB47B04AFD}" type="presParOf" srcId="{8C068FAB-23D9-409C-86C6-381C8C19DA9D}" destId="{71DA1E0D-350F-4AA2-854E-20232463A73F}" srcOrd="12" destOrd="0" presId="urn:microsoft.com/office/officeart/2005/8/layout/default"/>
    <dgm:cxn modelId="{EFB8E270-6FD7-486E-B5AC-25035BD311AD}" type="presParOf" srcId="{8C068FAB-23D9-409C-86C6-381C8C19DA9D}" destId="{E7231DA9-F5E2-4DF0-BDE7-A89CD9024C72}" srcOrd="13" destOrd="0" presId="urn:microsoft.com/office/officeart/2005/8/layout/default"/>
    <dgm:cxn modelId="{0113A3AD-330D-4915-8DD8-F389423C766C}" type="presParOf" srcId="{8C068FAB-23D9-409C-86C6-381C8C19DA9D}" destId="{202B4098-8675-4086-829F-9C302DA929C6}" srcOrd="14" destOrd="0" presId="urn:microsoft.com/office/officeart/2005/8/layout/default"/>
    <dgm:cxn modelId="{9F5BF688-927C-45E6-B6B8-2CEC349C4309}" type="presParOf" srcId="{8C068FAB-23D9-409C-86C6-381C8C19DA9D}" destId="{DB729A1E-D095-4F7B-8BD5-56D689EE2E40}" srcOrd="15" destOrd="0" presId="urn:microsoft.com/office/officeart/2005/8/layout/default"/>
    <dgm:cxn modelId="{6048B411-C506-4B2D-AC86-9E3E2DE8CC82}" type="presParOf" srcId="{8C068FAB-23D9-409C-86C6-381C8C19DA9D}" destId="{11C71356-E15D-415A-A89F-86843C088B9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A0BEF1-428F-4567-9DD7-7FF3B243EF28}"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B59F7C54-EAE3-4AC4-86DD-E439698C79E3}">
      <dgm:prSet phldrT="[Text]"/>
      <dgm:spPr/>
      <dgm:t>
        <a:bodyPr/>
        <a:lstStyle/>
        <a:p>
          <a:pPr>
            <a:lnSpc>
              <a:spcPct val="100000"/>
            </a:lnSpc>
            <a:defRPr b="1"/>
          </a:pPr>
          <a:r>
            <a:rPr lang="en-US"/>
            <a:t>BUSINESS SPEAK</a:t>
          </a:r>
        </a:p>
      </dgm:t>
    </dgm:pt>
    <dgm:pt modelId="{04697300-0C95-4D31-B04B-0321B4037504}" type="parTrans" cxnId="{D8B0358B-8207-43A1-94CC-9A97C77AB30B}">
      <dgm:prSet/>
      <dgm:spPr/>
      <dgm:t>
        <a:bodyPr/>
        <a:lstStyle/>
        <a:p>
          <a:endParaRPr lang="en-US" sz="2000"/>
        </a:p>
      </dgm:t>
    </dgm:pt>
    <dgm:pt modelId="{E9A5350F-3D93-4301-9DF7-AD0086097DA1}" type="sibTrans" cxnId="{D8B0358B-8207-43A1-94CC-9A97C77AB30B}">
      <dgm:prSet/>
      <dgm:spPr/>
      <dgm:t>
        <a:bodyPr/>
        <a:lstStyle/>
        <a:p>
          <a:endParaRPr lang="en-US"/>
        </a:p>
      </dgm:t>
    </dgm:pt>
    <dgm:pt modelId="{B7A9D333-1858-492E-944F-4D6524993118}">
      <dgm:prSet/>
      <dgm:spPr/>
      <dgm:t>
        <a:bodyPr/>
        <a:lstStyle/>
        <a:p>
          <a:pPr>
            <a:lnSpc>
              <a:spcPct val="100000"/>
            </a:lnSpc>
            <a:defRPr b="1"/>
          </a:pPr>
          <a:r>
            <a:rPr lang="en-US"/>
            <a:t>Recruitment &amp; Interviewing</a:t>
          </a:r>
        </a:p>
      </dgm:t>
    </dgm:pt>
    <dgm:pt modelId="{5CC20433-0E0C-497D-B088-28D5D89D65E8}" type="parTrans" cxnId="{42200B55-D0BB-4C34-AFAA-330990D5487B}">
      <dgm:prSet/>
      <dgm:spPr/>
      <dgm:t>
        <a:bodyPr/>
        <a:lstStyle/>
        <a:p>
          <a:endParaRPr lang="en-US" sz="2000"/>
        </a:p>
      </dgm:t>
    </dgm:pt>
    <dgm:pt modelId="{54E1027C-6D86-47E2-9864-6785CAFA3546}" type="sibTrans" cxnId="{42200B55-D0BB-4C34-AFAA-330990D5487B}">
      <dgm:prSet/>
      <dgm:spPr/>
      <dgm:t>
        <a:bodyPr/>
        <a:lstStyle/>
        <a:p>
          <a:endParaRPr lang="en-US"/>
        </a:p>
      </dgm:t>
    </dgm:pt>
    <dgm:pt modelId="{4892CCFA-FC11-46B8-AADC-C2736DD8ACB9}">
      <dgm:prSet/>
      <dgm:spPr/>
      <dgm:t>
        <a:bodyPr/>
        <a:lstStyle/>
        <a:p>
          <a:pPr>
            <a:lnSpc>
              <a:spcPct val="100000"/>
            </a:lnSpc>
            <a:defRPr b="1"/>
          </a:pPr>
          <a:r>
            <a:rPr lang="en-US"/>
            <a:t>Job Descriptions/ Position Responsibilities</a:t>
          </a:r>
        </a:p>
      </dgm:t>
    </dgm:pt>
    <dgm:pt modelId="{7F690F65-68F3-435F-8FE7-0133A8FF4B12}" type="parTrans" cxnId="{8E1FE515-FE75-4CA1-BFF5-0A13708C1E16}">
      <dgm:prSet/>
      <dgm:spPr/>
      <dgm:t>
        <a:bodyPr/>
        <a:lstStyle/>
        <a:p>
          <a:endParaRPr lang="en-US" sz="2000"/>
        </a:p>
      </dgm:t>
    </dgm:pt>
    <dgm:pt modelId="{7B3443A6-C8C6-4157-A8B7-72DF3991D406}" type="sibTrans" cxnId="{8E1FE515-FE75-4CA1-BFF5-0A13708C1E16}">
      <dgm:prSet/>
      <dgm:spPr/>
      <dgm:t>
        <a:bodyPr/>
        <a:lstStyle/>
        <a:p>
          <a:endParaRPr lang="en-US"/>
        </a:p>
      </dgm:t>
    </dgm:pt>
    <dgm:pt modelId="{38C15746-9685-4652-8542-3A39288F67A7}">
      <dgm:prSet/>
      <dgm:spPr/>
      <dgm:t>
        <a:bodyPr/>
        <a:lstStyle/>
        <a:p>
          <a:pPr>
            <a:lnSpc>
              <a:spcPct val="100000"/>
            </a:lnSpc>
            <a:defRPr b="1"/>
          </a:pPr>
          <a:r>
            <a:rPr lang="en-US"/>
            <a:t>Internal/ External Training Education</a:t>
          </a:r>
        </a:p>
      </dgm:t>
    </dgm:pt>
    <dgm:pt modelId="{7CF40F17-AD20-4C9F-863F-B3193439DB0F}" type="parTrans" cxnId="{4E893185-482D-4CFC-A69B-7FBDFB74E4FB}">
      <dgm:prSet/>
      <dgm:spPr/>
      <dgm:t>
        <a:bodyPr/>
        <a:lstStyle/>
        <a:p>
          <a:endParaRPr lang="en-US" sz="2000"/>
        </a:p>
      </dgm:t>
    </dgm:pt>
    <dgm:pt modelId="{52B663BB-27D4-458B-AD96-37E88DF45ACF}" type="sibTrans" cxnId="{4E893185-482D-4CFC-A69B-7FBDFB74E4FB}">
      <dgm:prSet/>
      <dgm:spPr/>
      <dgm:t>
        <a:bodyPr/>
        <a:lstStyle/>
        <a:p>
          <a:endParaRPr lang="en-US"/>
        </a:p>
      </dgm:t>
    </dgm:pt>
    <dgm:pt modelId="{398AC347-039E-451E-8B6D-4E40F41EDFE5}">
      <dgm:prSet/>
      <dgm:spPr/>
      <dgm:t>
        <a:bodyPr/>
        <a:lstStyle/>
        <a:p>
          <a:pPr>
            <a:lnSpc>
              <a:spcPct val="100000"/>
            </a:lnSpc>
            <a:defRPr b="1"/>
          </a:pPr>
          <a:r>
            <a:rPr lang="en-US"/>
            <a:t>Mentoring, Supervision of Work, Performance Management</a:t>
          </a:r>
        </a:p>
      </dgm:t>
    </dgm:pt>
    <dgm:pt modelId="{C6473C0F-9E59-43CF-9FB1-C8613FC192CB}" type="parTrans" cxnId="{BE110564-D3DA-484F-868C-15A92D9C1672}">
      <dgm:prSet/>
      <dgm:spPr/>
      <dgm:t>
        <a:bodyPr/>
        <a:lstStyle/>
        <a:p>
          <a:endParaRPr lang="en-US" sz="2000"/>
        </a:p>
      </dgm:t>
    </dgm:pt>
    <dgm:pt modelId="{C57E04A5-9F6B-415B-85A4-EB13A40D4AA0}" type="sibTrans" cxnId="{BE110564-D3DA-484F-868C-15A92D9C1672}">
      <dgm:prSet/>
      <dgm:spPr/>
      <dgm:t>
        <a:bodyPr/>
        <a:lstStyle/>
        <a:p>
          <a:endParaRPr lang="en-US"/>
        </a:p>
      </dgm:t>
    </dgm:pt>
    <dgm:pt modelId="{BA355569-35BF-45A4-8279-DCB665E92551}">
      <dgm:prSet/>
      <dgm:spPr/>
      <dgm:t>
        <a:bodyPr/>
        <a:lstStyle/>
        <a:p>
          <a:pPr>
            <a:lnSpc>
              <a:spcPct val="100000"/>
            </a:lnSpc>
            <a:defRPr b="1"/>
          </a:pPr>
          <a:r>
            <a:rPr lang="en-US"/>
            <a:t>Merit-Based Increases, Performance Increases</a:t>
          </a:r>
        </a:p>
      </dgm:t>
    </dgm:pt>
    <dgm:pt modelId="{9D3F4393-8D34-4F45-BAB8-6ED62DA8B793}" type="parTrans" cxnId="{A90BC172-7975-444A-9294-362D60148FCE}">
      <dgm:prSet/>
      <dgm:spPr/>
      <dgm:t>
        <a:bodyPr/>
        <a:lstStyle/>
        <a:p>
          <a:endParaRPr lang="en-US" sz="2000"/>
        </a:p>
      </dgm:t>
    </dgm:pt>
    <dgm:pt modelId="{80B1075B-E975-4514-A43F-8CDCB737FF97}" type="sibTrans" cxnId="{A90BC172-7975-444A-9294-362D60148FCE}">
      <dgm:prSet/>
      <dgm:spPr/>
      <dgm:t>
        <a:bodyPr/>
        <a:lstStyle/>
        <a:p>
          <a:endParaRPr lang="en-US"/>
        </a:p>
      </dgm:t>
    </dgm:pt>
    <dgm:pt modelId="{AA3670B5-55AD-4A68-A3E8-29F0574392FF}">
      <dgm:prSet/>
      <dgm:spPr/>
      <dgm:t>
        <a:bodyPr/>
        <a:lstStyle/>
        <a:p>
          <a:pPr>
            <a:lnSpc>
              <a:spcPct val="100000"/>
            </a:lnSpc>
            <a:defRPr b="1"/>
          </a:pPr>
          <a:r>
            <a:rPr lang="en-US"/>
            <a:t>Position/ Title Change / Conversion to Full-Time</a:t>
          </a:r>
        </a:p>
      </dgm:t>
    </dgm:pt>
    <dgm:pt modelId="{767887AD-F5C0-4F48-8399-1A4DE3894E57}" type="parTrans" cxnId="{E79CC0CB-18E4-46D3-BD5A-AE582A711717}">
      <dgm:prSet/>
      <dgm:spPr/>
      <dgm:t>
        <a:bodyPr/>
        <a:lstStyle/>
        <a:p>
          <a:endParaRPr lang="en-US" sz="2000"/>
        </a:p>
      </dgm:t>
    </dgm:pt>
    <dgm:pt modelId="{50C66CC2-7DC2-4BD8-97C1-45F48B9A3659}" type="sibTrans" cxnId="{E79CC0CB-18E4-46D3-BD5A-AE582A711717}">
      <dgm:prSet/>
      <dgm:spPr/>
      <dgm:t>
        <a:bodyPr/>
        <a:lstStyle/>
        <a:p>
          <a:endParaRPr lang="en-US"/>
        </a:p>
      </dgm:t>
    </dgm:pt>
    <dgm:pt modelId="{543E9476-4123-4DAE-8333-71C3561CF942}">
      <dgm:prSet phldrT="[Text]"/>
      <dgm:spPr/>
      <dgm:t>
        <a:bodyPr/>
        <a:lstStyle/>
        <a:p>
          <a:pPr>
            <a:lnSpc>
              <a:spcPct val="100000"/>
            </a:lnSpc>
          </a:pPr>
          <a:r>
            <a:rPr lang="en-US"/>
            <a:t>APPRENTICESHIP SPEAK</a:t>
          </a:r>
        </a:p>
      </dgm:t>
    </dgm:pt>
    <dgm:pt modelId="{E0DE6A95-486D-435C-B527-0CCDAABA4EBA}" type="parTrans" cxnId="{FF87627F-5578-4BDA-9C8E-E8CFDEA2A491}">
      <dgm:prSet/>
      <dgm:spPr/>
      <dgm:t>
        <a:bodyPr/>
        <a:lstStyle/>
        <a:p>
          <a:endParaRPr lang="en-US" sz="2000"/>
        </a:p>
      </dgm:t>
    </dgm:pt>
    <dgm:pt modelId="{F12A359C-50C7-4421-ACE3-A0C818B4DA8A}" type="sibTrans" cxnId="{FF87627F-5578-4BDA-9C8E-E8CFDEA2A491}">
      <dgm:prSet/>
      <dgm:spPr/>
      <dgm:t>
        <a:bodyPr/>
        <a:lstStyle/>
        <a:p>
          <a:endParaRPr lang="en-US"/>
        </a:p>
      </dgm:t>
    </dgm:pt>
    <dgm:pt modelId="{3E31D4B2-AF88-4D1E-A17D-FEC8ED55F049}">
      <dgm:prSet/>
      <dgm:spPr/>
      <dgm:t>
        <a:bodyPr/>
        <a:lstStyle/>
        <a:p>
          <a:pPr>
            <a:lnSpc>
              <a:spcPct val="100000"/>
            </a:lnSpc>
          </a:pPr>
          <a:r>
            <a:rPr lang="en-US"/>
            <a:t>Outreach &amp; Selection</a:t>
          </a:r>
        </a:p>
      </dgm:t>
    </dgm:pt>
    <dgm:pt modelId="{090E7FEF-F87D-4C03-9283-F66D37EFB0E7}" type="parTrans" cxnId="{CBDF2A82-9051-48B4-8B29-007F4A50A597}">
      <dgm:prSet/>
      <dgm:spPr/>
      <dgm:t>
        <a:bodyPr/>
        <a:lstStyle/>
        <a:p>
          <a:endParaRPr lang="en-US" sz="2000"/>
        </a:p>
      </dgm:t>
    </dgm:pt>
    <dgm:pt modelId="{8E77B803-9FEE-4D29-B673-ED67DB4796DB}" type="sibTrans" cxnId="{CBDF2A82-9051-48B4-8B29-007F4A50A597}">
      <dgm:prSet/>
      <dgm:spPr/>
      <dgm:t>
        <a:bodyPr/>
        <a:lstStyle/>
        <a:p>
          <a:endParaRPr lang="en-US"/>
        </a:p>
      </dgm:t>
    </dgm:pt>
    <dgm:pt modelId="{810C110A-EDF5-45F3-A6C0-C1B2F5002AB9}">
      <dgm:prSet/>
      <dgm:spPr/>
      <dgm:t>
        <a:bodyPr/>
        <a:lstStyle/>
        <a:p>
          <a:pPr>
            <a:lnSpc>
              <a:spcPct val="100000"/>
            </a:lnSpc>
          </a:pPr>
          <a:r>
            <a:rPr lang="en-US"/>
            <a:t>Work Processes/Competencies</a:t>
          </a:r>
        </a:p>
      </dgm:t>
    </dgm:pt>
    <dgm:pt modelId="{22FC8031-74F8-487F-AF26-CC6F3C717EE0}" type="parTrans" cxnId="{F436D41A-1EC6-4D67-A681-3196C3A79B16}">
      <dgm:prSet/>
      <dgm:spPr/>
      <dgm:t>
        <a:bodyPr/>
        <a:lstStyle/>
        <a:p>
          <a:endParaRPr lang="en-US" sz="2000"/>
        </a:p>
      </dgm:t>
    </dgm:pt>
    <dgm:pt modelId="{AE64A3B6-4FB0-4A26-872A-36A692BABAE3}" type="sibTrans" cxnId="{F436D41A-1EC6-4D67-A681-3196C3A79B16}">
      <dgm:prSet/>
      <dgm:spPr/>
      <dgm:t>
        <a:bodyPr/>
        <a:lstStyle/>
        <a:p>
          <a:endParaRPr lang="en-US"/>
        </a:p>
      </dgm:t>
    </dgm:pt>
    <dgm:pt modelId="{C28E0B6A-B943-40F7-B5E5-7F3D260EC065}">
      <dgm:prSet/>
      <dgm:spPr/>
      <dgm:t>
        <a:bodyPr/>
        <a:lstStyle/>
        <a:p>
          <a:pPr>
            <a:lnSpc>
              <a:spcPct val="100000"/>
            </a:lnSpc>
          </a:pPr>
          <a:r>
            <a:rPr lang="en-US"/>
            <a:t>Related Technical Instruction</a:t>
          </a:r>
        </a:p>
      </dgm:t>
    </dgm:pt>
    <dgm:pt modelId="{97CFBC1A-79F9-4F32-99EA-07884C998BFD}" type="parTrans" cxnId="{3BCA079E-8C2F-4674-BC4C-86DDC25431DA}">
      <dgm:prSet/>
      <dgm:spPr/>
      <dgm:t>
        <a:bodyPr/>
        <a:lstStyle/>
        <a:p>
          <a:endParaRPr lang="en-US" sz="2000"/>
        </a:p>
      </dgm:t>
    </dgm:pt>
    <dgm:pt modelId="{9890E9CF-CCFA-4507-9304-7357A4766FA0}" type="sibTrans" cxnId="{3BCA079E-8C2F-4674-BC4C-86DDC25431DA}">
      <dgm:prSet/>
      <dgm:spPr/>
      <dgm:t>
        <a:bodyPr/>
        <a:lstStyle/>
        <a:p>
          <a:endParaRPr lang="en-US"/>
        </a:p>
      </dgm:t>
    </dgm:pt>
    <dgm:pt modelId="{FDF22ED5-827E-447C-8BF5-794D88DFCFD7}">
      <dgm:prSet/>
      <dgm:spPr/>
      <dgm:t>
        <a:bodyPr/>
        <a:lstStyle/>
        <a:p>
          <a:pPr>
            <a:lnSpc>
              <a:spcPct val="100000"/>
            </a:lnSpc>
          </a:pPr>
          <a:r>
            <a:rPr lang="en-US"/>
            <a:t>Mentored On the Job Learning (OJL)</a:t>
          </a:r>
        </a:p>
      </dgm:t>
    </dgm:pt>
    <dgm:pt modelId="{B93015AE-CC3D-414D-A6CD-F0678ABD75E7}" type="parTrans" cxnId="{EAD16F5E-9B7B-4D04-9E65-F178AF1CE589}">
      <dgm:prSet/>
      <dgm:spPr/>
      <dgm:t>
        <a:bodyPr/>
        <a:lstStyle/>
        <a:p>
          <a:endParaRPr lang="en-US" sz="2000"/>
        </a:p>
      </dgm:t>
    </dgm:pt>
    <dgm:pt modelId="{FFD7F2D2-FD7D-43C1-9794-A0A0CF251207}" type="sibTrans" cxnId="{EAD16F5E-9B7B-4D04-9E65-F178AF1CE589}">
      <dgm:prSet/>
      <dgm:spPr/>
      <dgm:t>
        <a:bodyPr/>
        <a:lstStyle/>
        <a:p>
          <a:endParaRPr lang="en-US"/>
        </a:p>
      </dgm:t>
    </dgm:pt>
    <dgm:pt modelId="{35203BB6-0937-4579-958B-F571D348376E}">
      <dgm:prSet/>
      <dgm:spPr/>
      <dgm:t>
        <a:bodyPr/>
        <a:lstStyle/>
        <a:p>
          <a:pPr>
            <a:lnSpc>
              <a:spcPct val="100000"/>
            </a:lnSpc>
          </a:pPr>
          <a:r>
            <a:rPr lang="en-US"/>
            <a:t>Stepped-Up Wages or Progressive Wage Scale</a:t>
          </a:r>
        </a:p>
      </dgm:t>
    </dgm:pt>
    <dgm:pt modelId="{0DDF0F0F-BBC2-4E3C-9B3D-D2DA6F24E51D}" type="parTrans" cxnId="{E3E675A3-907E-4D35-84D6-99C6829B13BA}">
      <dgm:prSet/>
      <dgm:spPr/>
      <dgm:t>
        <a:bodyPr/>
        <a:lstStyle/>
        <a:p>
          <a:endParaRPr lang="en-US" sz="2000"/>
        </a:p>
      </dgm:t>
    </dgm:pt>
    <dgm:pt modelId="{036A776C-A325-46E1-92CE-277EE69262CE}" type="sibTrans" cxnId="{E3E675A3-907E-4D35-84D6-99C6829B13BA}">
      <dgm:prSet/>
      <dgm:spPr/>
      <dgm:t>
        <a:bodyPr/>
        <a:lstStyle/>
        <a:p>
          <a:endParaRPr lang="en-US"/>
        </a:p>
      </dgm:t>
    </dgm:pt>
    <dgm:pt modelId="{831B9C45-6E17-48CF-B5D6-30D5067ECCCC}">
      <dgm:prSet/>
      <dgm:spPr/>
      <dgm:t>
        <a:bodyPr/>
        <a:lstStyle/>
        <a:p>
          <a:pPr>
            <a:lnSpc>
              <a:spcPct val="100000"/>
            </a:lnSpc>
          </a:pPr>
          <a:r>
            <a:rPr lang="en-US"/>
            <a:t>Certificate of Completion</a:t>
          </a:r>
        </a:p>
      </dgm:t>
    </dgm:pt>
    <dgm:pt modelId="{37AE82FA-D6DD-426D-9B91-6290F1EE02C2}" type="parTrans" cxnId="{56B868CF-DA69-40E9-90B3-D0797228CE4C}">
      <dgm:prSet/>
      <dgm:spPr/>
      <dgm:t>
        <a:bodyPr/>
        <a:lstStyle/>
        <a:p>
          <a:endParaRPr lang="en-US" sz="2000"/>
        </a:p>
      </dgm:t>
    </dgm:pt>
    <dgm:pt modelId="{63BE4875-936D-4993-96FA-FDA98649F9B7}" type="sibTrans" cxnId="{56B868CF-DA69-40E9-90B3-D0797228CE4C}">
      <dgm:prSet/>
      <dgm:spPr/>
      <dgm:t>
        <a:bodyPr/>
        <a:lstStyle/>
        <a:p>
          <a:endParaRPr lang="en-US"/>
        </a:p>
      </dgm:t>
    </dgm:pt>
    <dgm:pt modelId="{F8A5A27C-A42F-48AC-9AB4-ECF1B7D794B1}" type="pres">
      <dgm:prSet presAssocID="{6AA0BEF1-428F-4567-9DD7-7FF3B243EF28}" presName="root" presStyleCnt="0">
        <dgm:presLayoutVars>
          <dgm:dir/>
          <dgm:resizeHandles val="exact"/>
        </dgm:presLayoutVars>
      </dgm:prSet>
      <dgm:spPr/>
    </dgm:pt>
    <dgm:pt modelId="{0156B697-3DFD-4FB2-95B1-0A18C21C700E}" type="pres">
      <dgm:prSet presAssocID="{B59F7C54-EAE3-4AC4-86DD-E439698C79E3}" presName="compNode" presStyleCnt="0"/>
      <dgm:spPr/>
    </dgm:pt>
    <dgm:pt modelId="{690A28ED-0972-432B-89D1-0BD3B81AC65D}" type="pres">
      <dgm:prSet presAssocID="{B59F7C54-EAE3-4AC4-86DD-E439698C79E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190CB89E-5D1F-439B-B4B3-E91D619A868F}" type="pres">
      <dgm:prSet presAssocID="{B59F7C54-EAE3-4AC4-86DD-E439698C79E3}" presName="iconSpace" presStyleCnt="0"/>
      <dgm:spPr/>
    </dgm:pt>
    <dgm:pt modelId="{1F2B031D-9E43-46E8-BB25-679000904C17}" type="pres">
      <dgm:prSet presAssocID="{B59F7C54-EAE3-4AC4-86DD-E439698C79E3}" presName="parTx" presStyleLbl="revTx" presStyleIdx="0" presStyleCnt="14">
        <dgm:presLayoutVars>
          <dgm:chMax val="0"/>
          <dgm:chPref val="0"/>
        </dgm:presLayoutVars>
      </dgm:prSet>
      <dgm:spPr/>
    </dgm:pt>
    <dgm:pt modelId="{A17A526C-D62D-4F83-9631-A75957A6C32C}" type="pres">
      <dgm:prSet presAssocID="{B59F7C54-EAE3-4AC4-86DD-E439698C79E3}" presName="txSpace" presStyleCnt="0"/>
      <dgm:spPr/>
    </dgm:pt>
    <dgm:pt modelId="{D2D65FC5-0019-4FC8-9442-93A8B010882F}" type="pres">
      <dgm:prSet presAssocID="{B59F7C54-EAE3-4AC4-86DD-E439698C79E3}" presName="desTx" presStyleLbl="revTx" presStyleIdx="1" presStyleCnt="14">
        <dgm:presLayoutVars/>
      </dgm:prSet>
      <dgm:spPr/>
    </dgm:pt>
    <dgm:pt modelId="{BFFC68C2-7B86-4CF2-B99D-3932621457D4}" type="pres">
      <dgm:prSet presAssocID="{E9A5350F-3D93-4301-9DF7-AD0086097DA1}" presName="sibTrans" presStyleCnt="0"/>
      <dgm:spPr/>
    </dgm:pt>
    <dgm:pt modelId="{A65C6D37-F5A1-4436-B446-CC04236AEDF2}" type="pres">
      <dgm:prSet presAssocID="{B7A9D333-1858-492E-944F-4D6524993118}" presName="compNode" presStyleCnt="0"/>
      <dgm:spPr/>
    </dgm:pt>
    <dgm:pt modelId="{C042EDDD-8A2F-481B-8ACE-0E84503A0AF1}" type="pres">
      <dgm:prSet presAssocID="{B7A9D333-1858-492E-944F-4D652499311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A13673DC-92A0-4774-AFBC-668BF43EBABA}" type="pres">
      <dgm:prSet presAssocID="{B7A9D333-1858-492E-944F-4D6524993118}" presName="iconSpace" presStyleCnt="0"/>
      <dgm:spPr/>
    </dgm:pt>
    <dgm:pt modelId="{3E0D96B5-C7A3-4B61-B2EF-A4D53412436F}" type="pres">
      <dgm:prSet presAssocID="{B7A9D333-1858-492E-944F-4D6524993118}" presName="parTx" presStyleLbl="revTx" presStyleIdx="2" presStyleCnt="14">
        <dgm:presLayoutVars>
          <dgm:chMax val="0"/>
          <dgm:chPref val="0"/>
        </dgm:presLayoutVars>
      </dgm:prSet>
      <dgm:spPr/>
    </dgm:pt>
    <dgm:pt modelId="{65F92E12-1FE7-4B75-A591-3FA2984882CC}" type="pres">
      <dgm:prSet presAssocID="{B7A9D333-1858-492E-944F-4D6524993118}" presName="txSpace" presStyleCnt="0"/>
      <dgm:spPr/>
    </dgm:pt>
    <dgm:pt modelId="{6ED5A575-AEB5-4795-AE69-787543CEAF91}" type="pres">
      <dgm:prSet presAssocID="{B7A9D333-1858-492E-944F-4D6524993118}" presName="desTx" presStyleLbl="revTx" presStyleIdx="3" presStyleCnt="14">
        <dgm:presLayoutVars/>
      </dgm:prSet>
      <dgm:spPr/>
    </dgm:pt>
    <dgm:pt modelId="{E2CEBF30-56B7-4EF1-BFB9-A69BC40C48F1}" type="pres">
      <dgm:prSet presAssocID="{54E1027C-6D86-47E2-9864-6785CAFA3546}" presName="sibTrans" presStyleCnt="0"/>
      <dgm:spPr/>
    </dgm:pt>
    <dgm:pt modelId="{2108D0D9-33DD-47E7-999D-D6B7DD2BE357}" type="pres">
      <dgm:prSet presAssocID="{4892CCFA-FC11-46B8-AADC-C2736DD8ACB9}" presName="compNode" presStyleCnt="0"/>
      <dgm:spPr/>
    </dgm:pt>
    <dgm:pt modelId="{F238E7EF-5A7E-4290-B2B7-AC41D58E7603}" type="pres">
      <dgm:prSet presAssocID="{4892CCFA-FC11-46B8-AADC-C2736DD8ACB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56B26236-4AB2-4571-8982-A3FAF308EEAD}" type="pres">
      <dgm:prSet presAssocID="{4892CCFA-FC11-46B8-AADC-C2736DD8ACB9}" presName="iconSpace" presStyleCnt="0"/>
      <dgm:spPr/>
    </dgm:pt>
    <dgm:pt modelId="{B11617E8-C1F5-42A8-A3D0-14F249C57D7A}" type="pres">
      <dgm:prSet presAssocID="{4892CCFA-FC11-46B8-AADC-C2736DD8ACB9}" presName="parTx" presStyleLbl="revTx" presStyleIdx="4" presStyleCnt="14">
        <dgm:presLayoutVars>
          <dgm:chMax val="0"/>
          <dgm:chPref val="0"/>
        </dgm:presLayoutVars>
      </dgm:prSet>
      <dgm:spPr/>
    </dgm:pt>
    <dgm:pt modelId="{FFE13195-4E91-4743-B211-2D1258D8FC57}" type="pres">
      <dgm:prSet presAssocID="{4892CCFA-FC11-46B8-AADC-C2736DD8ACB9}" presName="txSpace" presStyleCnt="0"/>
      <dgm:spPr/>
    </dgm:pt>
    <dgm:pt modelId="{EC4D212A-46BB-4E43-8C97-B0CAF5F1911F}" type="pres">
      <dgm:prSet presAssocID="{4892CCFA-FC11-46B8-AADC-C2736DD8ACB9}" presName="desTx" presStyleLbl="revTx" presStyleIdx="5" presStyleCnt="14">
        <dgm:presLayoutVars/>
      </dgm:prSet>
      <dgm:spPr/>
    </dgm:pt>
    <dgm:pt modelId="{1FCFB8C0-69D2-4D5B-8274-C64222ACBE5B}" type="pres">
      <dgm:prSet presAssocID="{7B3443A6-C8C6-4157-A8B7-72DF3991D406}" presName="sibTrans" presStyleCnt="0"/>
      <dgm:spPr/>
    </dgm:pt>
    <dgm:pt modelId="{2F9DD604-1500-49FF-8A10-3DBDDFB67910}" type="pres">
      <dgm:prSet presAssocID="{38C15746-9685-4652-8542-3A39288F67A7}" presName="compNode" presStyleCnt="0"/>
      <dgm:spPr/>
    </dgm:pt>
    <dgm:pt modelId="{63662FB6-94F0-4E3C-A47D-CE01A8AD806B}" type="pres">
      <dgm:prSet presAssocID="{38C15746-9685-4652-8542-3A39288F67A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BEF3D19-45CC-4D80-A5B0-3A0F8A3680D2}" type="pres">
      <dgm:prSet presAssocID="{38C15746-9685-4652-8542-3A39288F67A7}" presName="iconSpace" presStyleCnt="0"/>
      <dgm:spPr/>
    </dgm:pt>
    <dgm:pt modelId="{31F747BC-B6AA-4CD0-91D8-69CFA7B1054E}" type="pres">
      <dgm:prSet presAssocID="{38C15746-9685-4652-8542-3A39288F67A7}" presName="parTx" presStyleLbl="revTx" presStyleIdx="6" presStyleCnt="14">
        <dgm:presLayoutVars>
          <dgm:chMax val="0"/>
          <dgm:chPref val="0"/>
        </dgm:presLayoutVars>
      </dgm:prSet>
      <dgm:spPr/>
    </dgm:pt>
    <dgm:pt modelId="{68E928B2-91D7-4E9D-8B1F-14F0F5E9D5DF}" type="pres">
      <dgm:prSet presAssocID="{38C15746-9685-4652-8542-3A39288F67A7}" presName="txSpace" presStyleCnt="0"/>
      <dgm:spPr/>
    </dgm:pt>
    <dgm:pt modelId="{B320BAD7-4678-434E-A7F7-64FA34191585}" type="pres">
      <dgm:prSet presAssocID="{38C15746-9685-4652-8542-3A39288F67A7}" presName="desTx" presStyleLbl="revTx" presStyleIdx="7" presStyleCnt="14">
        <dgm:presLayoutVars/>
      </dgm:prSet>
      <dgm:spPr/>
    </dgm:pt>
    <dgm:pt modelId="{4D0E3E2B-2893-44A5-BD59-B0C8911CBD6D}" type="pres">
      <dgm:prSet presAssocID="{52B663BB-27D4-458B-AD96-37E88DF45ACF}" presName="sibTrans" presStyleCnt="0"/>
      <dgm:spPr/>
    </dgm:pt>
    <dgm:pt modelId="{FDB18BDC-9F0E-4A4A-BDC7-10277BFD40E4}" type="pres">
      <dgm:prSet presAssocID="{398AC347-039E-451E-8B6D-4E40F41EDFE5}" presName="compNode" presStyleCnt="0"/>
      <dgm:spPr/>
    </dgm:pt>
    <dgm:pt modelId="{54D990F9-8FF2-44BD-A398-406A833A00D0}" type="pres">
      <dgm:prSet presAssocID="{398AC347-039E-451E-8B6D-4E40F41EDFE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A1162C0A-F698-4439-94A9-132C77B2670B}" type="pres">
      <dgm:prSet presAssocID="{398AC347-039E-451E-8B6D-4E40F41EDFE5}" presName="iconSpace" presStyleCnt="0"/>
      <dgm:spPr/>
    </dgm:pt>
    <dgm:pt modelId="{D0505B27-88BB-4CA5-8F8D-213D320BE21B}" type="pres">
      <dgm:prSet presAssocID="{398AC347-039E-451E-8B6D-4E40F41EDFE5}" presName="parTx" presStyleLbl="revTx" presStyleIdx="8" presStyleCnt="14">
        <dgm:presLayoutVars>
          <dgm:chMax val="0"/>
          <dgm:chPref val="0"/>
        </dgm:presLayoutVars>
      </dgm:prSet>
      <dgm:spPr/>
    </dgm:pt>
    <dgm:pt modelId="{E430EA19-8C01-4A28-94DD-0DF3D6252B47}" type="pres">
      <dgm:prSet presAssocID="{398AC347-039E-451E-8B6D-4E40F41EDFE5}" presName="txSpace" presStyleCnt="0"/>
      <dgm:spPr/>
    </dgm:pt>
    <dgm:pt modelId="{7F2CB418-CC0F-4A3B-9071-3F25F50A8F4B}" type="pres">
      <dgm:prSet presAssocID="{398AC347-039E-451E-8B6D-4E40F41EDFE5}" presName="desTx" presStyleLbl="revTx" presStyleIdx="9" presStyleCnt="14">
        <dgm:presLayoutVars/>
      </dgm:prSet>
      <dgm:spPr/>
    </dgm:pt>
    <dgm:pt modelId="{138D283C-828F-4BD6-B9F1-3C70320B40F5}" type="pres">
      <dgm:prSet presAssocID="{C57E04A5-9F6B-415B-85A4-EB13A40D4AA0}" presName="sibTrans" presStyleCnt="0"/>
      <dgm:spPr/>
    </dgm:pt>
    <dgm:pt modelId="{5091BACA-A958-4775-92FC-EB3BCE79664A}" type="pres">
      <dgm:prSet presAssocID="{BA355569-35BF-45A4-8279-DCB665E92551}" presName="compNode" presStyleCnt="0"/>
      <dgm:spPr/>
    </dgm:pt>
    <dgm:pt modelId="{24D5E2E1-4530-4412-B26D-0BCD8917F2CB}" type="pres">
      <dgm:prSet presAssocID="{BA355569-35BF-45A4-8279-DCB665E9255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al"/>
        </a:ext>
      </dgm:extLst>
    </dgm:pt>
    <dgm:pt modelId="{21BA5F8B-2EE1-4991-95C6-3CDA2E310960}" type="pres">
      <dgm:prSet presAssocID="{BA355569-35BF-45A4-8279-DCB665E92551}" presName="iconSpace" presStyleCnt="0"/>
      <dgm:spPr/>
    </dgm:pt>
    <dgm:pt modelId="{40A37E8D-6F2C-410A-99D5-A1E0828A49C4}" type="pres">
      <dgm:prSet presAssocID="{BA355569-35BF-45A4-8279-DCB665E92551}" presName="parTx" presStyleLbl="revTx" presStyleIdx="10" presStyleCnt="14">
        <dgm:presLayoutVars>
          <dgm:chMax val="0"/>
          <dgm:chPref val="0"/>
        </dgm:presLayoutVars>
      </dgm:prSet>
      <dgm:spPr/>
    </dgm:pt>
    <dgm:pt modelId="{25854A9A-C931-4930-B923-38893297ADB7}" type="pres">
      <dgm:prSet presAssocID="{BA355569-35BF-45A4-8279-DCB665E92551}" presName="txSpace" presStyleCnt="0"/>
      <dgm:spPr/>
    </dgm:pt>
    <dgm:pt modelId="{CFA9B1A4-C6AC-46F6-9A84-7E73346520BC}" type="pres">
      <dgm:prSet presAssocID="{BA355569-35BF-45A4-8279-DCB665E92551}" presName="desTx" presStyleLbl="revTx" presStyleIdx="11" presStyleCnt="14">
        <dgm:presLayoutVars/>
      </dgm:prSet>
      <dgm:spPr/>
    </dgm:pt>
    <dgm:pt modelId="{92104B51-4C70-4041-8D18-5745DB074B88}" type="pres">
      <dgm:prSet presAssocID="{80B1075B-E975-4514-A43F-8CDCB737FF97}" presName="sibTrans" presStyleCnt="0"/>
      <dgm:spPr/>
    </dgm:pt>
    <dgm:pt modelId="{949194FE-ADC7-4E48-AFFC-92C501B45B36}" type="pres">
      <dgm:prSet presAssocID="{AA3670B5-55AD-4A68-A3E8-29F0574392FF}" presName="compNode" presStyleCnt="0"/>
      <dgm:spPr/>
    </dgm:pt>
    <dgm:pt modelId="{E214319D-456F-4989-A339-655CB05F29CB}" type="pres">
      <dgm:prSet presAssocID="{AA3670B5-55AD-4A68-A3E8-29F0574392F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iploma"/>
        </a:ext>
      </dgm:extLst>
    </dgm:pt>
    <dgm:pt modelId="{74A31298-789B-4D2B-8277-DE2F76651A75}" type="pres">
      <dgm:prSet presAssocID="{AA3670B5-55AD-4A68-A3E8-29F0574392FF}" presName="iconSpace" presStyleCnt="0"/>
      <dgm:spPr/>
    </dgm:pt>
    <dgm:pt modelId="{728D615B-FACA-4DF0-9F3C-767DF6810D59}" type="pres">
      <dgm:prSet presAssocID="{AA3670B5-55AD-4A68-A3E8-29F0574392FF}" presName="parTx" presStyleLbl="revTx" presStyleIdx="12" presStyleCnt="14">
        <dgm:presLayoutVars>
          <dgm:chMax val="0"/>
          <dgm:chPref val="0"/>
        </dgm:presLayoutVars>
      </dgm:prSet>
      <dgm:spPr/>
    </dgm:pt>
    <dgm:pt modelId="{494B0D4D-11F8-4724-9396-DAC9E286D987}" type="pres">
      <dgm:prSet presAssocID="{AA3670B5-55AD-4A68-A3E8-29F0574392FF}" presName="txSpace" presStyleCnt="0"/>
      <dgm:spPr/>
    </dgm:pt>
    <dgm:pt modelId="{104A1BA7-54A3-4D61-A9B6-C3A7B31B1F43}" type="pres">
      <dgm:prSet presAssocID="{AA3670B5-55AD-4A68-A3E8-29F0574392FF}" presName="desTx" presStyleLbl="revTx" presStyleIdx="13" presStyleCnt="14">
        <dgm:presLayoutVars/>
      </dgm:prSet>
      <dgm:spPr/>
    </dgm:pt>
  </dgm:ptLst>
  <dgm:cxnLst>
    <dgm:cxn modelId="{8E1FE515-FE75-4CA1-BFF5-0A13708C1E16}" srcId="{6AA0BEF1-428F-4567-9DD7-7FF3B243EF28}" destId="{4892CCFA-FC11-46B8-AADC-C2736DD8ACB9}" srcOrd="2" destOrd="0" parTransId="{7F690F65-68F3-435F-8FE7-0133A8FF4B12}" sibTransId="{7B3443A6-C8C6-4157-A8B7-72DF3991D406}"/>
    <dgm:cxn modelId="{A02E3918-02D6-47A8-BB36-8BCE180BBF8F}" type="presOf" srcId="{398AC347-039E-451E-8B6D-4E40F41EDFE5}" destId="{D0505B27-88BB-4CA5-8F8D-213D320BE21B}" srcOrd="0" destOrd="0" presId="urn:microsoft.com/office/officeart/2018/5/layout/CenteredIconLabelDescriptionList"/>
    <dgm:cxn modelId="{F436D41A-1EC6-4D67-A681-3196C3A79B16}" srcId="{4892CCFA-FC11-46B8-AADC-C2736DD8ACB9}" destId="{810C110A-EDF5-45F3-A6C0-C1B2F5002AB9}" srcOrd="0" destOrd="0" parTransId="{22FC8031-74F8-487F-AF26-CC6F3C717EE0}" sibTransId="{AE64A3B6-4FB0-4A26-872A-36A692BABAE3}"/>
    <dgm:cxn modelId="{EAD16F5E-9B7B-4D04-9E65-F178AF1CE589}" srcId="{398AC347-039E-451E-8B6D-4E40F41EDFE5}" destId="{FDF22ED5-827E-447C-8BF5-794D88DFCFD7}" srcOrd="0" destOrd="0" parTransId="{B93015AE-CC3D-414D-A6CD-F0678ABD75E7}" sibTransId="{FFD7F2D2-FD7D-43C1-9794-A0A0CF251207}"/>
    <dgm:cxn modelId="{BE110564-D3DA-484F-868C-15A92D9C1672}" srcId="{6AA0BEF1-428F-4567-9DD7-7FF3B243EF28}" destId="{398AC347-039E-451E-8B6D-4E40F41EDFE5}" srcOrd="4" destOrd="0" parTransId="{C6473C0F-9E59-43CF-9FB1-C8613FC192CB}" sibTransId="{C57E04A5-9F6B-415B-85A4-EB13A40D4AA0}"/>
    <dgm:cxn modelId="{98976C49-4EE2-4045-9F8D-587D542A079B}" type="presOf" srcId="{6AA0BEF1-428F-4567-9DD7-7FF3B243EF28}" destId="{F8A5A27C-A42F-48AC-9AB4-ECF1B7D794B1}" srcOrd="0" destOrd="0" presId="urn:microsoft.com/office/officeart/2018/5/layout/CenteredIconLabelDescriptionList"/>
    <dgm:cxn modelId="{2BAF8A4C-5751-4E99-B20D-ED10373BA4D5}" type="presOf" srcId="{FDF22ED5-827E-447C-8BF5-794D88DFCFD7}" destId="{7F2CB418-CC0F-4A3B-9071-3F25F50A8F4B}" srcOrd="0" destOrd="0" presId="urn:microsoft.com/office/officeart/2018/5/layout/CenteredIconLabelDescriptionList"/>
    <dgm:cxn modelId="{AF69D94E-046F-486D-BBED-5A42A6F0FE09}" type="presOf" srcId="{BA355569-35BF-45A4-8279-DCB665E92551}" destId="{40A37E8D-6F2C-410A-99D5-A1E0828A49C4}" srcOrd="0" destOrd="0" presId="urn:microsoft.com/office/officeart/2018/5/layout/CenteredIconLabelDescriptionList"/>
    <dgm:cxn modelId="{C57D4A51-9D27-40DD-B897-0E5C1CB649B9}" type="presOf" srcId="{810C110A-EDF5-45F3-A6C0-C1B2F5002AB9}" destId="{EC4D212A-46BB-4E43-8C97-B0CAF5F1911F}" srcOrd="0" destOrd="0" presId="urn:microsoft.com/office/officeart/2018/5/layout/CenteredIconLabelDescriptionList"/>
    <dgm:cxn modelId="{83ECAD72-5DDA-44A1-B1F4-9C5905C32BB8}" type="presOf" srcId="{38C15746-9685-4652-8542-3A39288F67A7}" destId="{31F747BC-B6AA-4CD0-91D8-69CFA7B1054E}" srcOrd="0" destOrd="0" presId="urn:microsoft.com/office/officeart/2018/5/layout/CenteredIconLabelDescriptionList"/>
    <dgm:cxn modelId="{A90BC172-7975-444A-9294-362D60148FCE}" srcId="{6AA0BEF1-428F-4567-9DD7-7FF3B243EF28}" destId="{BA355569-35BF-45A4-8279-DCB665E92551}" srcOrd="5" destOrd="0" parTransId="{9D3F4393-8D34-4F45-BAB8-6ED62DA8B793}" sibTransId="{80B1075B-E975-4514-A43F-8CDCB737FF97}"/>
    <dgm:cxn modelId="{42200B55-D0BB-4C34-AFAA-330990D5487B}" srcId="{6AA0BEF1-428F-4567-9DD7-7FF3B243EF28}" destId="{B7A9D333-1858-492E-944F-4D6524993118}" srcOrd="1" destOrd="0" parTransId="{5CC20433-0E0C-497D-B088-28D5D89D65E8}" sibTransId="{54E1027C-6D86-47E2-9864-6785CAFA3546}"/>
    <dgm:cxn modelId="{06D0CD77-1C61-4B3C-8B5F-943AFB5A51FF}" type="presOf" srcId="{35203BB6-0937-4579-958B-F571D348376E}" destId="{CFA9B1A4-C6AC-46F6-9A84-7E73346520BC}" srcOrd="0" destOrd="0" presId="urn:microsoft.com/office/officeart/2018/5/layout/CenteredIconLabelDescriptionList"/>
    <dgm:cxn modelId="{A40F7479-5A43-43B1-9AA3-87DD0FB851EB}" type="presOf" srcId="{3E31D4B2-AF88-4D1E-A17D-FEC8ED55F049}" destId="{6ED5A575-AEB5-4795-AE69-787543CEAF91}" srcOrd="0" destOrd="0" presId="urn:microsoft.com/office/officeart/2018/5/layout/CenteredIconLabelDescriptionList"/>
    <dgm:cxn modelId="{FF87627F-5578-4BDA-9C8E-E8CFDEA2A491}" srcId="{B59F7C54-EAE3-4AC4-86DD-E439698C79E3}" destId="{543E9476-4123-4DAE-8333-71C3561CF942}" srcOrd="0" destOrd="0" parTransId="{E0DE6A95-486D-435C-B527-0CCDAABA4EBA}" sibTransId="{F12A359C-50C7-4421-ACE3-A0C818B4DA8A}"/>
    <dgm:cxn modelId="{8E5EBF80-33A2-4EFA-AC2B-A77003E53037}" type="presOf" srcId="{B7A9D333-1858-492E-944F-4D6524993118}" destId="{3E0D96B5-C7A3-4B61-B2EF-A4D53412436F}" srcOrd="0" destOrd="0" presId="urn:microsoft.com/office/officeart/2018/5/layout/CenteredIconLabelDescriptionList"/>
    <dgm:cxn modelId="{CBDF2A82-9051-48B4-8B29-007F4A50A597}" srcId="{B7A9D333-1858-492E-944F-4D6524993118}" destId="{3E31D4B2-AF88-4D1E-A17D-FEC8ED55F049}" srcOrd="0" destOrd="0" parTransId="{090E7FEF-F87D-4C03-9283-F66D37EFB0E7}" sibTransId="{8E77B803-9FEE-4D29-B673-ED67DB4796DB}"/>
    <dgm:cxn modelId="{FA61B283-4947-4854-AFBD-62228B09BBF7}" type="presOf" srcId="{831B9C45-6E17-48CF-B5D6-30D5067ECCCC}" destId="{104A1BA7-54A3-4D61-A9B6-C3A7B31B1F43}" srcOrd="0" destOrd="0" presId="urn:microsoft.com/office/officeart/2018/5/layout/CenteredIconLabelDescriptionList"/>
    <dgm:cxn modelId="{4E893185-482D-4CFC-A69B-7FBDFB74E4FB}" srcId="{6AA0BEF1-428F-4567-9DD7-7FF3B243EF28}" destId="{38C15746-9685-4652-8542-3A39288F67A7}" srcOrd="3" destOrd="0" parTransId="{7CF40F17-AD20-4C9F-863F-B3193439DB0F}" sibTransId="{52B663BB-27D4-458B-AD96-37E88DF45ACF}"/>
    <dgm:cxn modelId="{D8B0358B-8207-43A1-94CC-9A97C77AB30B}" srcId="{6AA0BEF1-428F-4567-9DD7-7FF3B243EF28}" destId="{B59F7C54-EAE3-4AC4-86DD-E439698C79E3}" srcOrd="0" destOrd="0" parTransId="{04697300-0C95-4D31-B04B-0321B4037504}" sibTransId="{E9A5350F-3D93-4301-9DF7-AD0086097DA1}"/>
    <dgm:cxn modelId="{740B7A93-0921-47A6-8772-5F5A1A02A77E}" type="presOf" srcId="{4892CCFA-FC11-46B8-AADC-C2736DD8ACB9}" destId="{B11617E8-C1F5-42A8-A3D0-14F249C57D7A}" srcOrd="0" destOrd="0" presId="urn:microsoft.com/office/officeart/2018/5/layout/CenteredIconLabelDescriptionList"/>
    <dgm:cxn modelId="{3BCA079E-8C2F-4674-BC4C-86DDC25431DA}" srcId="{38C15746-9685-4652-8542-3A39288F67A7}" destId="{C28E0B6A-B943-40F7-B5E5-7F3D260EC065}" srcOrd="0" destOrd="0" parTransId="{97CFBC1A-79F9-4F32-99EA-07884C998BFD}" sibTransId="{9890E9CF-CCFA-4507-9304-7357A4766FA0}"/>
    <dgm:cxn modelId="{E3E675A3-907E-4D35-84D6-99C6829B13BA}" srcId="{BA355569-35BF-45A4-8279-DCB665E92551}" destId="{35203BB6-0937-4579-958B-F571D348376E}" srcOrd="0" destOrd="0" parTransId="{0DDF0F0F-BBC2-4E3C-9B3D-D2DA6F24E51D}" sibTransId="{036A776C-A325-46E1-92CE-277EE69262CE}"/>
    <dgm:cxn modelId="{92C63AC8-B777-466D-A578-807988A3BE52}" type="presOf" srcId="{AA3670B5-55AD-4A68-A3E8-29F0574392FF}" destId="{728D615B-FACA-4DF0-9F3C-767DF6810D59}" srcOrd="0" destOrd="0" presId="urn:microsoft.com/office/officeart/2018/5/layout/CenteredIconLabelDescriptionList"/>
    <dgm:cxn modelId="{E79CC0CB-18E4-46D3-BD5A-AE582A711717}" srcId="{6AA0BEF1-428F-4567-9DD7-7FF3B243EF28}" destId="{AA3670B5-55AD-4A68-A3E8-29F0574392FF}" srcOrd="6" destOrd="0" parTransId="{767887AD-F5C0-4F48-8399-1A4DE3894E57}" sibTransId="{50C66CC2-7DC2-4BD8-97C1-45F48B9A3659}"/>
    <dgm:cxn modelId="{56B868CF-DA69-40E9-90B3-D0797228CE4C}" srcId="{AA3670B5-55AD-4A68-A3E8-29F0574392FF}" destId="{831B9C45-6E17-48CF-B5D6-30D5067ECCCC}" srcOrd="0" destOrd="0" parTransId="{37AE82FA-D6DD-426D-9B91-6290F1EE02C2}" sibTransId="{63BE4875-936D-4993-96FA-FDA98649F9B7}"/>
    <dgm:cxn modelId="{AC1711E7-A626-40D5-B007-C135DED17E60}" type="presOf" srcId="{543E9476-4123-4DAE-8333-71C3561CF942}" destId="{D2D65FC5-0019-4FC8-9442-93A8B010882F}" srcOrd="0" destOrd="0" presId="urn:microsoft.com/office/officeart/2018/5/layout/CenteredIconLabelDescriptionList"/>
    <dgm:cxn modelId="{85B1F5EB-F6E3-4D58-A3DF-45A0AF78A796}" type="presOf" srcId="{B59F7C54-EAE3-4AC4-86DD-E439698C79E3}" destId="{1F2B031D-9E43-46E8-BB25-679000904C17}" srcOrd="0" destOrd="0" presId="urn:microsoft.com/office/officeart/2018/5/layout/CenteredIconLabelDescriptionList"/>
    <dgm:cxn modelId="{711EA5F0-F5A9-486D-8E1D-19D4D0C40AB0}" type="presOf" srcId="{C28E0B6A-B943-40F7-B5E5-7F3D260EC065}" destId="{B320BAD7-4678-434E-A7F7-64FA34191585}" srcOrd="0" destOrd="0" presId="urn:microsoft.com/office/officeart/2018/5/layout/CenteredIconLabelDescriptionList"/>
    <dgm:cxn modelId="{FB39A902-E497-4E76-A3A3-F98F32F0EEBB}" type="presParOf" srcId="{F8A5A27C-A42F-48AC-9AB4-ECF1B7D794B1}" destId="{0156B697-3DFD-4FB2-95B1-0A18C21C700E}" srcOrd="0" destOrd="0" presId="urn:microsoft.com/office/officeart/2018/5/layout/CenteredIconLabelDescriptionList"/>
    <dgm:cxn modelId="{754E8D54-544E-4418-9E73-D8CD08069FFD}" type="presParOf" srcId="{0156B697-3DFD-4FB2-95B1-0A18C21C700E}" destId="{690A28ED-0972-432B-89D1-0BD3B81AC65D}" srcOrd="0" destOrd="0" presId="urn:microsoft.com/office/officeart/2018/5/layout/CenteredIconLabelDescriptionList"/>
    <dgm:cxn modelId="{EC4BCDD8-5D37-4C31-8E5E-87907944D06D}" type="presParOf" srcId="{0156B697-3DFD-4FB2-95B1-0A18C21C700E}" destId="{190CB89E-5D1F-439B-B4B3-E91D619A868F}" srcOrd="1" destOrd="0" presId="urn:microsoft.com/office/officeart/2018/5/layout/CenteredIconLabelDescriptionList"/>
    <dgm:cxn modelId="{AD39AE41-19DF-4EF4-AB23-250D759D4132}" type="presParOf" srcId="{0156B697-3DFD-4FB2-95B1-0A18C21C700E}" destId="{1F2B031D-9E43-46E8-BB25-679000904C17}" srcOrd="2" destOrd="0" presId="urn:microsoft.com/office/officeart/2018/5/layout/CenteredIconLabelDescriptionList"/>
    <dgm:cxn modelId="{CCB31956-781A-4CBB-8D02-7461F0644C31}" type="presParOf" srcId="{0156B697-3DFD-4FB2-95B1-0A18C21C700E}" destId="{A17A526C-D62D-4F83-9631-A75957A6C32C}" srcOrd="3" destOrd="0" presId="urn:microsoft.com/office/officeart/2018/5/layout/CenteredIconLabelDescriptionList"/>
    <dgm:cxn modelId="{8F0AE555-263B-4353-B0F8-C56CB04DC1F9}" type="presParOf" srcId="{0156B697-3DFD-4FB2-95B1-0A18C21C700E}" destId="{D2D65FC5-0019-4FC8-9442-93A8B010882F}" srcOrd="4" destOrd="0" presId="urn:microsoft.com/office/officeart/2018/5/layout/CenteredIconLabelDescriptionList"/>
    <dgm:cxn modelId="{5D119C6B-3403-45AD-A36E-4D842E2BA674}" type="presParOf" srcId="{F8A5A27C-A42F-48AC-9AB4-ECF1B7D794B1}" destId="{BFFC68C2-7B86-4CF2-B99D-3932621457D4}" srcOrd="1" destOrd="0" presId="urn:microsoft.com/office/officeart/2018/5/layout/CenteredIconLabelDescriptionList"/>
    <dgm:cxn modelId="{40DB217D-8ABC-47E3-95E6-70E8664CE31B}" type="presParOf" srcId="{F8A5A27C-A42F-48AC-9AB4-ECF1B7D794B1}" destId="{A65C6D37-F5A1-4436-B446-CC04236AEDF2}" srcOrd="2" destOrd="0" presId="urn:microsoft.com/office/officeart/2018/5/layout/CenteredIconLabelDescriptionList"/>
    <dgm:cxn modelId="{F5FD82AD-B20F-4311-8A0E-B99E7FF836F4}" type="presParOf" srcId="{A65C6D37-F5A1-4436-B446-CC04236AEDF2}" destId="{C042EDDD-8A2F-481B-8ACE-0E84503A0AF1}" srcOrd="0" destOrd="0" presId="urn:microsoft.com/office/officeart/2018/5/layout/CenteredIconLabelDescriptionList"/>
    <dgm:cxn modelId="{09700FEA-DDD5-4081-8D26-B43891A9667D}" type="presParOf" srcId="{A65C6D37-F5A1-4436-B446-CC04236AEDF2}" destId="{A13673DC-92A0-4774-AFBC-668BF43EBABA}" srcOrd="1" destOrd="0" presId="urn:microsoft.com/office/officeart/2018/5/layout/CenteredIconLabelDescriptionList"/>
    <dgm:cxn modelId="{04D75121-2567-4AE7-AB69-DC5A6E551D5F}" type="presParOf" srcId="{A65C6D37-F5A1-4436-B446-CC04236AEDF2}" destId="{3E0D96B5-C7A3-4B61-B2EF-A4D53412436F}" srcOrd="2" destOrd="0" presId="urn:microsoft.com/office/officeart/2018/5/layout/CenteredIconLabelDescriptionList"/>
    <dgm:cxn modelId="{13E9851B-2363-481A-8134-4E26359C54C6}" type="presParOf" srcId="{A65C6D37-F5A1-4436-B446-CC04236AEDF2}" destId="{65F92E12-1FE7-4B75-A591-3FA2984882CC}" srcOrd="3" destOrd="0" presId="urn:microsoft.com/office/officeart/2018/5/layout/CenteredIconLabelDescriptionList"/>
    <dgm:cxn modelId="{29D18964-CC42-4A79-AA39-88AFF796B348}" type="presParOf" srcId="{A65C6D37-F5A1-4436-B446-CC04236AEDF2}" destId="{6ED5A575-AEB5-4795-AE69-787543CEAF91}" srcOrd="4" destOrd="0" presId="urn:microsoft.com/office/officeart/2018/5/layout/CenteredIconLabelDescriptionList"/>
    <dgm:cxn modelId="{7F8E2BBB-AA62-41EB-AA00-D9E1074CA22E}" type="presParOf" srcId="{F8A5A27C-A42F-48AC-9AB4-ECF1B7D794B1}" destId="{E2CEBF30-56B7-4EF1-BFB9-A69BC40C48F1}" srcOrd="3" destOrd="0" presId="urn:microsoft.com/office/officeart/2018/5/layout/CenteredIconLabelDescriptionList"/>
    <dgm:cxn modelId="{409080AA-F8E1-4078-92BF-F9260CC2D10D}" type="presParOf" srcId="{F8A5A27C-A42F-48AC-9AB4-ECF1B7D794B1}" destId="{2108D0D9-33DD-47E7-999D-D6B7DD2BE357}" srcOrd="4" destOrd="0" presId="urn:microsoft.com/office/officeart/2018/5/layout/CenteredIconLabelDescriptionList"/>
    <dgm:cxn modelId="{43B6C677-5F28-49BC-A995-4B439FFD5F74}" type="presParOf" srcId="{2108D0D9-33DD-47E7-999D-D6B7DD2BE357}" destId="{F238E7EF-5A7E-4290-B2B7-AC41D58E7603}" srcOrd="0" destOrd="0" presId="urn:microsoft.com/office/officeart/2018/5/layout/CenteredIconLabelDescriptionList"/>
    <dgm:cxn modelId="{57421B4A-0255-4ED8-A1E7-19A483BC3942}" type="presParOf" srcId="{2108D0D9-33DD-47E7-999D-D6B7DD2BE357}" destId="{56B26236-4AB2-4571-8982-A3FAF308EEAD}" srcOrd="1" destOrd="0" presId="urn:microsoft.com/office/officeart/2018/5/layout/CenteredIconLabelDescriptionList"/>
    <dgm:cxn modelId="{5D021B4E-2248-42DC-8111-004F36BD21A4}" type="presParOf" srcId="{2108D0D9-33DD-47E7-999D-D6B7DD2BE357}" destId="{B11617E8-C1F5-42A8-A3D0-14F249C57D7A}" srcOrd="2" destOrd="0" presId="urn:microsoft.com/office/officeart/2018/5/layout/CenteredIconLabelDescriptionList"/>
    <dgm:cxn modelId="{89DABD74-3CE2-4B40-8122-D9CC2D84D14D}" type="presParOf" srcId="{2108D0D9-33DD-47E7-999D-D6B7DD2BE357}" destId="{FFE13195-4E91-4743-B211-2D1258D8FC57}" srcOrd="3" destOrd="0" presId="urn:microsoft.com/office/officeart/2018/5/layout/CenteredIconLabelDescriptionList"/>
    <dgm:cxn modelId="{179D62A7-0E4D-4C59-BDB1-23A4A092E206}" type="presParOf" srcId="{2108D0D9-33DD-47E7-999D-D6B7DD2BE357}" destId="{EC4D212A-46BB-4E43-8C97-B0CAF5F1911F}" srcOrd="4" destOrd="0" presId="urn:microsoft.com/office/officeart/2018/5/layout/CenteredIconLabelDescriptionList"/>
    <dgm:cxn modelId="{FADF6675-73B8-44E7-AD3E-F6DCF1D1D9D1}" type="presParOf" srcId="{F8A5A27C-A42F-48AC-9AB4-ECF1B7D794B1}" destId="{1FCFB8C0-69D2-4D5B-8274-C64222ACBE5B}" srcOrd="5" destOrd="0" presId="urn:microsoft.com/office/officeart/2018/5/layout/CenteredIconLabelDescriptionList"/>
    <dgm:cxn modelId="{F36F5F46-7493-4B83-AA68-A5E911BAC098}" type="presParOf" srcId="{F8A5A27C-A42F-48AC-9AB4-ECF1B7D794B1}" destId="{2F9DD604-1500-49FF-8A10-3DBDDFB67910}" srcOrd="6" destOrd="0" presId="urn:microsoft.com/office/officeart/2018/5/layout/CenteredIconLabelDescriptionList"/>
    <dgm:cxn modelId="{48AC7698-BA9D-4D62-82C6-88E8209FB6BE}" type="presParOf" srcId="{2F9DD604-1500-49FF-8A10-3DBDDFB67910}" destId="{63662FB6-94F0-4E3C-A47D-CE01A8AD806B}" srcOrd="0" destOrd="0" presId="urn:microsoft.com/office/officeart/2018/5/layout/CenteredIconLabelDescriptionList"/>
    <dgm:cxn modelId="{2B2E467B-6042-4E19-B0D3-2A92F2351D8D}" type="presParOf" srcId="{2F9DD604-1500-49FF-8A10-3DBDDFB67910}" destId="{6BEF3D19-45CC-4D80-A5B0-3A0F8A3680D2}" srcOrd="1" destOrd="0" presId="urn:microsoft.com/office/officeart/2018/5/layout/CenteredIconLabelDescriptionList"/>
    <dgm:cxn modelId="{A5466A90-791C-4FC4-A8DB-9C63829391EE}" type="presParOf" srcId="{2F9DD604-1500-49FF-8A10-3DBDDFB67910}" destId="{31F747BC-B6AA-4CD0-91D8-69CFA7B1054E}" srcOrd="2" destOrd="0" presId="urn:microsoft.com/office/officeart/2018/5/layout/CenteredIconLabelDescriptionList"/>
    <dgm:cxn modelId="{75568067-D160-45B7-ADDC-E808AE8662B1}" type="presParOf" srcId="{2F9DD604-1500-49FF-8A10-3DBDDFB67910}" destId="{68E928B2-91D7-4E9D-8B1F-14F0F5E9D5DF}" srcOrd="3" destOrd="0" presId="urn:microsoft.com/office/officeart/2018/5/layout/CenteredIconLabelDescriptionList"/>
    <dgm:cxn modelId="{59DD36F9-24F8-472B-BF5A-BF074E0317C3}" type="presParOf" srcId="{2F9DD604-1500-49FF-8A10-3DBDDFB67910}" destId="{B320BAD7-4678-434E-A7F7-64FA34191585}" srcOrd="4" destOrd="0" presId="urn:microsoft.com/office/officeart/2018/5/layout/CenteredIconLabelDescriptionList"/>
    <dgm:cxn modelId="{8951BA0C-6CD1-49A2-A0CC-9079F7149642}" type="presParOf" srcId="{F8A5A27C-A42F-48AC-9AB4-ECF1B7D794B1}" destId="{4D0E3E2B-2893-44A5-BD59-B0C8911CBD6D}" srcOrd="7" destOrd="0" presId="urn:microsoft.com/office/officeart/2018/5/layout/CenteredIconLabelDescriptionList"/>
    <dgm:cxn modelId="{A53C3390-0CA5-4F61-8CFA-40EE461E5F5A}" type="presParOf" srcId="{F8A5A27C-A42F-48AC-9AB4-ECF1B7D794B1}" destId="{FDB18BDC-9F0E-4A4A-BDC7-10277BFD40E4}" srcOrd="8" destOrd="0" presId="urn:microsoft.com/office/officeart/2018/5/layout/CenteredIconLabelDescriptionList"/>
    <dgm:cxn modelId="{95E4C011-7C3B-4224-A015-DE0E9F052983}" type="presParOf" srcId="{FDB18BDC-9F0E-4A4A-BDC7-10277BFD40E4}" destId="{54D990F9-8FF2-44BD-A398-406A833A00D0}" srcOrd="0" destOrd="0" presId="urn:microsoft.com/office/officeart/2018/5/layout/CenteredIconLabelDescriptionList"/>
    <dgm:cxn modelId="{A8464142-8A64-4863-B0A1-61C9CCFDB88D}" type="presParOf" srcId="{FDB18BDC-9F0E-4A4A-BDC7-10277BFD40E4}" destId="{A1162C0A-F698-4439-94A9-132C77B2670B}" srcOrd="1" destOrd="0" presId="urn:microsoft.com/office/officeart/2018/5/layout/CenteredIconLabelDescriptionList"/>
    <dgm:cxn modelId="{B0E3F218-F2D5-4D39-8D22-07D3FE9B05C6}" type="presParOf" srcId="{FDB18BDC-9F0E-4A4A-BDC7-10277BFD40E4}" destId="{D0505B27-88BB-4CA5-8F8D-213D320BE21B}" srcOrd="2" destOrd="0" presId="urn:microsoft.com/office/officeart/2018/5/layout/CenteredIconLabelDescriptionList"/>
    <dgm:cxn modelId="{9BC6DA6A-0BDF-4D8E-A466-53BB0A06D7AE}" type="presParOf" srcId="{FDB18BDC-9F0E-4A4A-BDC7-10277BFD40E4}" destId="{E430EA19-8C01-4A28-94DD-0DF3D6252B47}" srcOrd="3" destOrd="0" presId="urn:microsoft.com/office/officeart/2018/5/layout/CenteredIconLabelDescriptionList"/>
    <dgm:cxn modelId="{6A29115F-3D1E-4BFE-B956-5CF9121DE3C7}" type="presParOf" srcId="{FDB18BDC-9F0E-4A4A-BDC7-10277BFD40E4}" destId="{7F2CB418-CC0F-4A3B-9071-3F25F50A8F4B}" srcOrd="4" destOrd="0" presId="urn:microsoft.com/office/officeart/2018/5/layout/CenteredIconLabelDescriptionList"/>
    <dgm:cxn modelId="{066C49F2-7D6F-48CC-8BB8-E1ABC6DCAC9B}" type="presParOf" srcId="{F8A5A27C-A42F-48AC-9AB4-ECF1B7D794B1}" destId="{138D283C-828F-4BD6-B9F1-3C70320B40F5}" srcOrd="9" destOrd="0" presId="urn:microsoft.com/office/officeart/2018/5/layout/CenteredIconLabelDescriptionList"/>
    <dgm:cxn modelId="{5ADA22C0-3B64-4961-8C59-59076C67163F}" type="presParOf" srcId="{F8A5A27C-A42F-48AC-9AB4-ECF1B7D794B1}" destId="{5091BACA-A958-4775-92FC-EB3BCE79664A}" srcOrd="10" destOrd="0" presId="urn:microsoft.com/office/officeart/2018/5/layout/CenteredIconLabelDescriptionList"/>
    <dgm:cxn modelId="{E0F7D08A-E0B0-4F18-9634-0F60E2725628}" type="presParOf" srcId="{5091BACA-A958-4775-92FC-EB3BCE79664A}" destId="{24D5E2E1-4530-4412-B26D-0BCD8917F2CB}" srcOrd="0" destOrd="0" presId="urn:microsoft.com/office/officeart/2018/5/layout/CenteredIconLabelDescriptionList"/>
    <dgm:cxn modelId="{781B0869-9A44-4A8A-8492-46D5C214DBC2}" type="presParOf" srcId="{5091BACA-A958-4775-92FC-EB3BCE79664A}" destId="{21BA5F8B-2EE1-4991-95C6-3CDA2E310960}" srcOrd="1" destOrd="0" presId="urn:microsoft.com/office/officeart/2018/5/layout/CenteredIconLabelDescriptionList"/>
    <dgm:cxn modelId="{4677C420-7C84-4104-A744-E99FB578556E}" type="presParOf" srcId="{5091BACA-A958-4775-92FC-EB3BCE79664A}" destId="{40A37E8D-6F2C-410A-99D5-A1E0828A49C4}" srcOrd="2" destOrd="0" presId="urn:microsoft.com/office/officeart/2018/5/layout/CenteredIconLabelDescriptionList"/>
    <dgm:cxn modelId="{BA3730B2-3E6F-4D80-9737-1DBA259A9493}" type="presParOf" srcId="{5091BACA-A958-4775-92FC-EB3BCE79664A}" destId="{25854A9A-C931-4930-B923-38893297ADB7}" srcOrd="3" destOrd="0" presId="urn:microsoft.com/office/officeart/2018/5/layout/CenteredIconLabelDescriptionList"/>
    <dgm:cxn modelId="{F1F38D1F-8747-425F-A4F1-DCE00B0519D4}" type="presParOf" srcId="{5091BACA-A958-4775-92FC-EB3BCE79664A}" destId="{CFA9B1A4-C6AC-46F6-9A84-7E73346520BC}" srcOrd="4" destOrd="0" presId="urn:microsoft.com/office/officeart/2018/5/layout/CenteredIconLabelDescriptionList"/>
    <dgm:cxn modelId="{0400A2A9-A2DC-46DD-AFB2-D7F48B2C4241}" type="presParOf" srcId="{F8A5A27C-A42F-48AC-9AB4-ECF1B7D794B1}" destId="{92104B51-4C70-4041-8D18-5745DB074B88}" srcOrd="11" destOrd="0" presId="urn:microsoft.com/office/officeart/2018/5/layout/CenteredIconLabelDescriptionList"/>
    <dgm:cxn modelId="{01CE9908-584D-48B3-93FF-17DBBCB07AB6}" type="presParOf" srcId="{F8A5A27C-A42F-48AC-9AB4-ECF1B7D794B1}" destId="{949194FE-ADC7-4E48-AFFC-92C501B45B36}" srcOrd="12" destOrd="0" presId="urn:microsoft.com/office/officeart/2018/5/layout/CenteredIconLabelDescriptionList"/>
    <dgm:cxn modelId="{7F629BA6-3767-4F53-894E-BF5627E7688F}" type="presParOf" srcId="{949194FE-ADC7-4E48-AFFC-92C501B45B36}" destId="{E214319D-456F-4989-A339-655CB05F29CB}" srcOrd="0" destOrd="0" presId="urn:microsoft.com/office/officeart/2018/5/layout/CenteredIconLabelDescriptionList"/>
    <dgm:cxn modelId="{D4D1980E-AD07-40DC-A51D-7D2D2B3AD72F}" type="presParOf" srcId="{949194FE-ADC7-4E48-AFFC-92C501B45B36}" destId="{74A31298-789B-4D2B-8277-DE2F76651A75}" srcOrd="1" destOrd="0" presId="urn:microsoft.com/office/officeart/2018/5/layout/CenteredIconLabelDescriptionList"/>
    <dgm:cxn modelId="{A3DBA29A-EA11-404A-809F-ED6BC31F92E2}" type="presParOf" srcId="{949194FE-ADC7-4E48-AFFC-92C501B45B36}" destId="{728D615B-FACA-4DF0-9F3C-767DF6810D59}" srcOrd="2" destOrd="0" presId="urn:microsoft.com/office/officeart/2018/5/layout/CenteredIconLabelDescriptionList"/>
    <dgm:cxn modelId="{07DC1650-6E9A-4CE6-B736-0DE614D1C614}" type="presParOf" srcId="{949194FE-ADC7-4E48-AFFC-92C501B45B36}" destId="{494B0D4D-11F8-4724-9396-DAC9E286D987}" srcOrd="3" destOrd="0" presId="urn:microsoft.com/office/officeart/2018/5/layout/CenteredIconLabelDescriptionList"/>
    <dgm:cxn modelId="{BB4D9F3A-E797-4A36-8607-AA57AB530AAF}" type="presParOf" srcId="{949194FE-ADC7-4E48-AFFC-92C501B45B36}" destId="{104A1BA7-54A3-4D61-A9B6-C3A7B31B1F4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AF2CE8-8B4F-485D-BB42-5A6D321740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10B6E8A-E960-47CB-BE53-A0749B8511FF}">
      <dgm:prSet custT="1"/>
      <dgm:spPr/>
      <dgm:t>
        <a:bodyPr/>
        <a:lstStyle/>
        <a:p>
          <a:r>
            <a:rPr lang="en-US" sz="2000" dirty="0"/>
            <a:t>How do I find local partners?</a:t>
          </a:r>
        </a:p>
      </dgm:t>
    </dgm:pt>
    <dgm:pt modelId="{F0A4CBFC-76BD-4F63-8BAD-03462BE6F8C9}" type="parTrans" cxnId="{627CC119-9ADF-4E87-B195-3BC497C8AB06}">
      <dgm:prSet/>
      <dgm:spPr/>
      <dgm:t>
        <a:bodyPr/>
        <a:lstStyle/>
        <a:p>
          <a:endParaRPr lang="en-US" sz="2000"/>
        </a:p>
      </dgm:t>
    </dgm:pt>
    <dgm:pt modelId="{E27453DE-1495-41DE-8759-A1135A547400}" type="sibTrans" cxnId="{627CC119-9ADF-4E87-B195-3BC497C8AB06}">
      <dgm:prSet/>
      <dgm:spPr/>
      <dgm:t>
        <a:bodyPr/>
        <a:lstStyle/>
        <a:p>
          <a:endParaRPr lang="en-US" sz="2000"/>
        </a:p>
      </dgm:t>
    </dgm:pt>
    <dgm:pt modelId="{9A37AA01-9324-4039-8992-F6213E7609DB}">
      <dgm:prSet custT="1"/>
      <dgm:spPr/>
      <dgm:t>
        <a:bodyPr/>
        <a:lstStyle/>
        <a:p>
          <a:r>
            <a:rPr lang="en-US" sz="2000"/>
            <a:t>What is the cost to the employer? Are their funds available to offset costs?</a:t>
          </a:r>
        </a:p>
      </dgm:t>
    </dgm:pt>
    <dgm:pt modelId="{2FC27EB9-2551-4CE6-B022-8E5B5479DDBD}" type="parTrans" cxnId="{333B3EF9-F156-434B-92A1-AFE27276F274}">
      <dgm:prSet/>
      <dgm:spPr/>
      <dgm:t>
        <a:bodyPr/>
        <a:lstStyle/>
        <a:p>
          <a:endParaRPr lang="en-US" sz="2000"/>
        </a:p>
      </dgm:t>
    </dgm:pt>
    <dgm:pt modelId="{D71A1A10-44D8-4B72-8D1D-E6329372ECC7}" type="sibTrans" cxnId="{333B3EF9-F156-434B-92A1-AFE27276F274}">
      <dgm:prSet/>
      <dgm:spPr/>
      <dgm:t>
        <a:bodyPr/>
        <a:lstStyle/>
        <a:p>
          <a:endParaRPr lang="en-US" sz="2000"/>
        </a:p>
      </dgm:t>
    </dgm:pt>
    <dgm:pt modelId="{FC40C2B9-216E-4853-9094-36B1E62989D7}">
      <dgm:prSet custT="1"/>
      <dgm:spPr/>
      <dgm:t>
        <a:bodyPr/>
        <a:lstStyle/>
        <a:p>
          <a:r>
            <a:rPr lang="en-US" sz="2000"/>
            <a:t>What is the typical startup timeframe?</a:t>
          </a:r>
        </a:p>
      </dgm:t>
    </dgm:pt>
    <dgm:pt modelId="{25FD3DA3-1921-4906-A878-B5172C3D9B9B}" type="parTrans" cxnId="{CC8F7BD7-FDA1-4326-95E2-10EFDC7CEACF}">
      <dgm:prSet/>
      <dgm:spPr/>
      <dgm:t>
        <a:bodyPr/>
        <a:lstStyle/>
        <a:p>
          <a:endParaRPr lang="en-US" sz="2000"/>
        </a:p>
      </dgm:t>
    </dgm:pt>
    <dgm:pt modelId="{E053EFF3-EFE9-4CDA-9B53-F3EA99C9CD62}" type="sibTrans" cxnId="{CC8F7BD7-FDA1-4326-95E2-10EFDC7CEACF}">
      <dgm:prSet/>
      <dgm:spPr/>
      <dgm:t>
        <a:bodyPr/>
        <a:lstStyle/>
        <a:p>
          <a:endParaRPr lang="en-US" sz="2000"/>
        </a:p>
      </dgm:t>
    </dgm:pt>
    <dgm:pt modelId="{3C4009A3-2E95-4A0C-8091-00EDD50499F7}">
      <dgm:prSet custT="1"/>
      <dgm:spPr/>
      <dgm:t>
        <a:bodyPr/>
        <a:lstStyle/>
        <a:p>
          <a:r>
            <a:rPr lang="en-US" sz="2000"/>
            <a:t>Do you help me prepare my mentors?</a:t>
          </a:r>
        </a:p>
      </dgm:t>
    </dgm:pt>
    <dgm:pt modelId="{C8BFB22A-3EB3-4246-93E1-1E8AF6DE3E38}" type="parTrans" cxnId="{272DB518-40D7-47E9-80FC-85F63F5D4BEA}">
      <dgm:prSet/>
      <dgm:spPr/>
      <dgm:t>
        <a:bodyPr/>
        <a:lstStyle/>
        <a:p>
          <a:endParaRPr lang="en-US" sz="2000"/>
        </a:p>
      </dgm:t>
    </dgm:pt>
    <dgm:pt modelId="{64B2CE9E-1176-4405-BF56-ADFE7D362F69}" type="sibTrans" cxnId="{272DB518-40D7-47E9-80FC-85F63F5D4BEA}">
      <dgm:prSet/>
      <dgm:spPr/>
      <dgm:t>
        <a:bodyPr/>
        <a:lstStyle/>
        <a:p>
          <a:endParaRPr lang="en-US" sz="2000"/>
        </a:p>
      </dgm:t>
    </dgm:pt>
    <dgm:pt modelId="{5565486F-A827-4524-91D4-CCE9431BBCDB}">
      <dgm:prSet custT="1"/>
      <dgm:spPr/>
      <dgm:t>
        <a:bodyPr/>
        <a:lstStyle/>
        <a:p>
          <a:r>
            <a:rPr lang="en-US" sz="2000"/>
            <a:t>Is there flexibility with who provides the related instruction?</a:t>
          </a:r>
        </a:p>
      </dgm:t>
    </dgm:pt>
    <dgm:pt modelId="{3D41EDAE-5C35-439B-9084-9F63D9B66E49}" type="parTrans" cxnId="{270C8FB3-707D-439B-9B50-B27650FF555B}">
      <dgm:prSet/>
      <dgm:spPr/>
      <dgm:t>
        <a:bodyPr/>
        <a:lstStyle/>
        <a:p>
          <a:endParaRPr lang="en-US" sz="2000"/>
        </a:p>
      </dgm:t>
    </dgm:pt>
    <dgm:pt modelId="{641B006A-186A-4531-A19F-F495806B6A53}" type="sibTrans" cxnId="{270C8FB3-707D-439B-9B50-B27650FF555B}">
      <dgm:prSet/>
      <dgm:spPr/>
      <dgm:t>
        <a:bodyPr/>
        <a:lstStyle/>
        <a:p>
          <a:endParaRPr lang="en-US" sz="2000"/>
        </a:p>
      </dgm:t>
    </dgm:pt>
    <dgm:pt modelId="{15E395D5-873D-4428-BF5D-2053D6E45774}">
      <dgm:prSet custT="1"/>
      <dgm:spPr/>
      <dgm:t>
        <a:bodyPr/>
        <a:lstStyle/>
        <a:p>
          <a:r>
            <a:rPr lang="en-US" sz="2000"/>
            <a:t>What are the reporting requirements?</a:t>
          </a:r>
        </a:p>
      </dgm:t>
    </dgm:pt>
    <dgm:pt modelId="{FCD27703-C71F-4690-9628-88FC824E0448}" type="parTrans" cxnId="{721245DB-5D96-47C2-90B4-524D441A482D}">
      <dgm:prSet/>
      <dgm:spPr/>
      <dgm:t>
        <a:bodyPr/>
        <a:lstStyle/>
        <a:p>
          <a:endParaRPr lang="en-US" sz="2000"/>
        </a:p>
      </dgm:t>
    </dgm:pt>
    <dgm:pt modelId="{03566157-DFCB-4593-8DB9-6D19EB2EA97C}" type="sibTrans" cxnId="{721245DB-5D96-47C2-90B4-524D441A482D}">
      <dgm:prSet/>
      <dgm:spPr/>
      <dgm:t>
        <a:bodyPr/>
        <a:lstStyle/>
        <a:p>
          <a:endParaRPr lang="en-US" sz="2000"/>
        </a:p>
      </dgm:t>
    </dgm:pt>
    <dgm:pt modelId="{5B955303-882E-4C51-95D2-928DD1245990}">
      <dgm:prSet custT="1"/>
      <dgm:spPr/>
      <dgm:t>
        <a:bodyPr/>
        <a:lstStyle/>
        <a:p>
          <a:r>
            <a:rPr lang="en-US" sz="2000"/>
            <a:t>What if an apprentice doesn’t work out?</a:t>
          </a:r>
        </a:p>
      </dgm:t>
    </dgm:pt>
    <dgm:pt modelId="{D6ADB420-A723-4F1C-9BCF-50BA182CBCD7}" type="parTrans" cxnId="{7CB7BB1E-BAF3-4F2F-B214-CF95CB371ED0}">
      <dgm:prSet/>
      <dgm:spPr/>
      <dgm:t>
        <a:bodyPr/>
        <a:lstStyle/>
        <a:p>
          <a:endParaRPr lang="en-US"/>
        </a:p>
      </dgm:t>
    </dgm:pt>
    <dgm:pt modelId="{F37177F7-EF7F-4116-970C-B90CF47D126C}" type="sibTrans" cxnId="{7CB7BB1E-BAF3-4F2F-B214-CF95CB371ED0}">
      <dgm:prSet/>
      <dgm:spPr/>
      <dgm:t>
        <a:bodyPr/>
        <a:lstStyle/>
        <a:p>
          <a:endParaRPr lang="en-US"/>
        </a:p>
      </dgm:t>
    </dgm:pt>
    <dgm:pt modelId="{E99FE3C3-B6EB-4194-958F-F598A25FA323}">
      <dgm:prSet custT="1"/>
      <dgm:spPr/>
      <dgm:t>
        <a:bodyPr/>
        <a:lstStyle/>
        <a:p>
          <a:r>
            <a:rPr lang="en-US" sz="2000"/>
            <a:t>May I customize the program to my business needs?</a:t>
          </a:r>
        </a:p>
      </dgm:t>
    </dgm:pt>
    <dgm:pt modelId="{3E5EF207-1A4D-463C-AAA7-84478D3B138A}" type="parTrans" cxnId="{7C0596CD-513E-4FFF-BDEE-9BC1312CA744}">
      <dgm:prSet/>
      <dgm:spPr/>
      <dgm:t>
        <a:bodyPr/>
        <a:lstStyle/>
        <a:p>
          <a:endParaRPr lang="en-US"/>
        </a:p>
      </dgm:t>
    </dgm:pt>
    <dgm:pt modelId="{F6A26487-E064-41C5-A69C-28B2C45DAE66}" type="sibTrans" cxnId="{7C0596CD-513E-4FFF-BDEE-9BC1312CA744}">
      <dgm:prSet/>
      <dgm:spPr/>
      <dgm:t>
        <a:bodyPr/>
        <a:lstStyle/>
        <a:p>
          <a:endParaRPr lang="en-US"/>
        </a:p>
      </dgm:t>
    </dgm:pt>
    <dgm:pt modelId="{419878CD-8090-4E29-B252-923C679E9004}" type="pres">
      <dgm:prSet presAssocID="{62AF2CE8-8B4F-485D-BB42-5A6D3217406F}" presName="diagram" presStyleCnt="0">
        <dgm:presLayoutVars>
          <dgm:dir/>
          <dgm:resizeHandles val="exact"/>
        </dgm:presLayoutVars>
      </dgm:prSet>
      <dgm:spPr/>
    </dgm:pt>
    <dgm:pt modelId="{89D1E26A-6750-4895-81BE-201680C359A5}" type="pres">
      <dgm:prSet presAssocID="{B10B6E8A-E960-47CB-BE53-A0749B8511FF}" presName="node" presStyleLbl="node1" presStyleIdx="0" presStyleCnt="8">
        <dgm:presLayoutVars>
          <dgm:bulletEnabled val="1"/>
        </dgm:presLayoutVars>
      </dgm:prSet>
      <dgm:spPr/>
    </dgm:pt>
    <dgm:pt modelId="{1B55D5C3-FB1D-45D6-9DAE-F505260980F6}" type="pres">
      <dgm:prSet presAssocID="{E27453DE-1495-41DE-8759-A1135A547400}" presName="sibTrans" presStyleCnt="0"/>
      <dgm:spPr/>
    </dgm:pt>
    <dgm:pt modelId="{2F99B763-FDE6-4E65-9FA5-168EA8D60909}" type="pres">
      <dgm:prSet presAssocID="{9A37AA01-9324-4039-8992-F6213E7609DB}" presName="node" presStyleLbl="node1" presStyleIdx="1" presStyleCnt="8">
        <dgm:presLayoutVars>
          <dgm:bulletEnabled val="1"/>
        </dgm:presLayoutVars>
      </dgm:prSet>
      <dgm:spPr/>
    </dgm:pt>
    <dgm:pt modelId="{855E1AEC-4A75-40BC-AFAF-AF562456BA63}" type="pres">
      <dgm:prSet presAssocID="{D71A1A10-44D8-4B72-8D1D-E6329372ECC7}" presName="sibTrans" presStyleCnt="0"/>
      <dgm:spPr/>
    </dgm:pt>
    <dgm:pt modelId="{A7376476-899E-4B35-8D2B-4E7928BFB47A}" type="pres">
      <dgm:prSet presAssocID="{FC40C2B9-216E-4853-9094-36B1E62989D7}" presName="node" presStyleLbl="node1" presStyleIdx="2" presStyleCnt="8">
        <dgm:presLayoutVars>
          <dgm:bulletEnabled val="1"/>
        </dgm:presLayoutVars>
      </dgm:prSet>
      <dgm:spPr/>
    </dgm:pt>
    <dgm:pt modelId="{D3F81F19-2302-44BB-86BB-89C5CDBFB56F}" type="pres">
      <dgm:prSet presAssocID="{E053EFF3-EFE9-4CDA-9B53-F3EA99C9CD62}" presName="sibTrans" presStyleCnt="0"/>
      <dgm:spPr/>
    </dgm:pt>
    <dgm:pt modelId="{212C6AC4-4B17-46AF-8D2E-FD919ABDEC04}" type="pres">
      <dgm:prSet presAssocID="{E99FE3C3-B6EB-4194-958F-F598A25FA323}" presName="node" presStyleLbl="node1" presStyleIdx="3" presStyleCnt="8">
        <dgm:presLayoutVars>
          <dgm:bulletEnabled val="1"/>
        </dgm:presLayoutVars>
      </dgm:prSet>
      <dgm:spPr/>
    </dgm:pt>
    <dgm:pt modelId="{41656658-CF7D-4430-92A8-870E94DD66CE}" type="pres">
      <dgm:prSet presAssocID="{F6A26487-E064-41C5-A69C-28B2C45DAE66}" presName="sibTrans" presStyleCnt="0"/>
      <dgm:spPr/>
    </dgm:pt>
    <dgm:pt modelId="{5ECD17F4-7779-40E1-8292-752378823091}" type="pres">
      <dgm:prSet presAssocID="{3C4009A3-2E95-4A0C-8091-00EDD50499F7}" presName="node" presStyleLbl="node1" presStyleIdx="4" presStyleCnt="8">
        <dgm:presLayoutVars>
          <dgm:bulletEnabled val="1"/>
        </dgm:presLayoutVars>
      </dgm:prSet>
      <dgm:spPr/>
    </dgm:pt>
    <dgm:pt modelId="{8E4C318A-674E-4C4F-A645-E280F2289064}" type="pres">
      <dgm:prSet presAssocID="{64B2CE9E-1176-4405-BF56-ADFE7D362F69}" presName="sibTrans" presStyleCnt="0"/>
      <dgm:spPr/>
    </dgm:pt>
    <dgm:pt modelId="{632DDFAE-CE7A-41A2-A626-D5C3AC09E692}" type="pres">
      <dgm:prSet presAssocID="{5565486F-A827-4524-91D4-CCE9431BBCDB}" presName="node" presStyleLbl="node1" presStyleIdx="5" presStyleCnt="8">
        <dgm:presLayoutVars>
          <dgm:bulletEnabled val="1"/>
        </dgm:presLayoutVars>
      </dgm:prSet>
      <dgm:spPr/>
    </dgm:pt>
    <dgm:pt modelId="{C2444FAF-C647-4799-BF34-7C99A78B0E24}" type="pres">
      <dgm:prSet presAssocID="{641B006A-186A-4531-A19F-F495806B6A53}" presName="sibTrans" presStyleCnt="0"/>
      <dgm:spPr/>
    </dgm:pt>
    <dgm:pt modelId="{FF909229-4CCA-4F4C-9C5F-36AB96ED559D}" type="pres">
      <dgm:prSet presAssocID="{15E395D5-873D-4428-BF5D-2053D6E45774}" presName="node" presStyleLbl="node1" presStyleIdx="6" presStyleCnt="8">
        <dgm:presLayoutVars>
          <dgm:bulletEnabled val="1"/>
        </dgm:presLayoutVars>
      </dgm:prSet>
      <dgm:spPr/>
    </dgm:pt>
    <dgm:pt modelId="{3F9D7BE4-A305-49B0-8444-50CF822BAD55}" type="pres">
      <dgm:prSet presAssocID="{03566157-DFCB-4593-8DB9-6D19EB2EA97C}" presName="sibTrans" presStyleCnt="0"/>
      <dgm:spPr/>
    </dgm:pt>
    <dgm:pt modelId="{66A148FE-C303-4BC5-A680-DA8ABD2B2F53}" type="pres">
      <dgm:prSet presAssocID="{5B955303-882E-4C51-95D2-928DD1245990}" presName="node" presStyleLbl="node1" presStyleIdx="7" presStyleCnt="8">
        <dgm:presLayoutVars>
          <dgm:bulletEnabled val="1"/>
        </dgm:presLayoutVars>
      </dgm:prSet>
      <dgm:spPr/>
    </dgm:pt>
  </dgm:ptLst>
  <dgm:cxnLst>
    <dgm:cxn modelId="{A3D84206-A585-4B2A-B970-506F7B7D21FB}" type="presOf" srcId="{5B955303-882E-4C51-95D2-928DD1245990}" destId="{66A148FE-C303-4BC5-A680-DA8ABD2B2F53}" srcOrd="0" destOrd="0" presId="urn:microsoft.com/office/officeart/2005/8/layout/default"/>
    <dgm:cxn modelId="{404E190D-80CC-424C-94A4-292AC0D2324B}" type="presOf" srcId="{5565486F-A827-4524-91D4-CCE9431BBCDB}" destId="{632DDFAE-CE7A-41A2-A626-D5C3AC09E692}" srcOrd="0" destOrd="0" presId="urn:microsoft.com/office/officeart/2005/8/layout/default"/>
    <dgm:cxn modelId="{272DB518-40D7-47E9-80FC-85F63F5D4BEA}" srcId="{62AF2CE8-8B4F-485D-BB42-5A6D3217406F}" destId="{3C4009A3-2E95-4A0C-8091-00EDD50499F7}" srcOrd="4" destOrd="0" parTransId="{C8BFB22A-3EB3-4246-93E1-1E8AF6DE3E38}" sibTransId="{64B2CE9E-1176-4405-BF56-ADFE7D362F69}"/>
    <dgm:cxn modelId="{627CC119-9ADF-4E87-B195-3BC497C8AB06}" srcId="{62AF2CE8-8B4F-485D-BB42-5A6D3217406F}" destId="{B10B6E8A-E960-47CB-BE53-A0749B8511FF}" srcOrd="0" destOrd="0" parTransId="{F0A4CBFC-76BD-4F63-8BAD-03462BE6F8C9}" sibTransId="{E27453DE-1495-41DE-8759-A1135A547400}"/>
    <dgm:cxn modelId="{7CB7BB1E-BAF3-4F2F-B214-CF95CB371ED0}" srcId="{62AF2CE8-8B4F-485D-BB42-5A6D3217406F}" destId="{5B955303-882E-4C51-95D2-928DD1245990}" srcOrd="7" destOrd="0" parTransId="{D6ADB420-A723-4F1C-9BCF-50BA182CBCD7}" sibTransId="{F37177F7-EF7F-4116-970C-B90CF47D126C}"/>
    <dgm:cxn modelId="{8D4C1240-32F9-4438-BAB7-883557A10248}" type="presOf" srcId="{15E395D5-873D-4428-BF5D-2053D6E45774}" destId="{FF909229-4CCA-4F4C-9C5F-36AB96ED559D}" srcOrd="0" destOrd="0" presId="urn:microsoft.com/office/officeart/2005/8/layout/default"/>
    <dgm:cxn modelId="{A0DE116B-5A6A-4E31-A8AE-0A46C7D4B57B}" type="presOf" srcId="{FC40C2B9-216E-4853-9094-36B1E62989D7}" destId="{A7376476-899E-4B35-8D2B-4E7928BFB47A}" srcOrd="0" destOrd="0" presId="urn:microsoft.com/office/officeart/2005/8/layout/default"/>
    <dgm:cxn modelId="{9C17FF6B-10E8-4CA6-BAC5-1C11DF877F9F}" type="presOf" srcId="{9A37AA01-9324-4039-8992-F6213E7609DB}" destId="{2F99B763-FDE6-4E65-9FA5-168EA8D60909}" srcOrd="0" destOrd="0" presId="urn:microsoft.com/office/officeart/2005/8/layout/default"/>
    <dgm:cxn modelId="{903E9681-6A8B-48CA-9174-EB13F89D2F19}" type="presOf" srcId="{3C4009A3-2E95-4A0C-8091-00EDD50499F7}" destId="{5ECD17F4-7779-40E1-8292-752378823091}" srcOrd="0" destOrd="0" presId="urn:microsoft.com/office/officeart/2005/8/layout/default"/>
    <dgm:cxn modelId="{19247DB2-8B29-4E14-B794-29832E452728}" type="presOf" srcId="{62AF2CE8-8B4F-485D-BB42-5A6D3217406F}" destId="{419878CD-8090-4E29-B252-923C679E9004}" srcOrd="0" destOrd="0" presId="urn:microsoft.com/office/officeart/2005/8/layout/default"/>
    <dgm:cxn modelId="{270C8FB3-707D-439B-9B50-B27650FF555B}" srcId="{62AF2CE8-8B4F-485D-BB42-5A6D3217406F}" destId="{5565486F-A827-4524-91D4-CCE9431BBCDB}" srcOrd="5" destOrd="0" parTransId="{3D41EDAE-5C35-439B-9084-9F63D9B66E49}" sibTransId="{641B006A-186A-4531-A19F-F495806B6A53}"/>
    <dgm:cxn modelId="{7C0596CD-513E-4FFF-BDEE-9BC1312CA744}" srcId="{62AF2CE8-8B4F-485D-BB42-5A6D3217406F}" destId="{E99FE3C3-B6EB-4194-958F-F598A25FA323}" srcOrd="3" destOrd="0" parTransId="{3E5EF207-1A4D-463C-AAA7-84478D3B138A}" sibTransId="{F6A26487-E064-41C5-A69C-28B2C45DAE66}"/>
    <dgm:cxn modelId="{CC8F7BD7-FDA1-4326-95E2-10EFDC7CEACF}" srcId="{62AF2CE8-8B4F-485D-BB42-5A6D3217406F}" destId="{FC40C2B9-216E-4853-9094-36B1E62989D7}" srcOrd="2" destOrd="0" parTransId="{25FD3DA3-1921-4906-A878-B5172C3D9B9B}" sibTransId="{E053EFF3-EFE9-4CDA-9B53-F3EA99C9CD62}"/>
    <dgm:cxn modelId="{721245DB-5D96-47C2-90B4-524D441A482D}" srcId="{62AF2CE8-8B4F-485D-BB42-5A6D3217406F}" destId="{15E395D5-873D-4428-BF5D-2053D6E45774}" srcOrd="6" destOrd="0" parTransId="{FCD27703-C71F-4690-9628-88FC824E0448}" sibTransId="{03566157-DFCB-4593-8DB9-6D19EB2EA97C}"/>
    <dgm:cxn modelId="{F2A33CE6-E742-41C6-92B4-915D77A34514}" type="presOf" srcId="{E99FE3C3-B6EB-4194-958F-F598A25FA323}" destId="{212C6AC4-4B17-46AF-8D2E-FD919ABDEC04}" srcOrd="0" destOrd="0" presId="urn:microsoft.com/office/officeart/2005/8/layout/default"/>
    <dgm:cxn modelId="{84742CF5-D9F0-4CA9-B8A5-908ADEFE57E3}" type="presOf" srcId="{B10B6E8A-E960-47CB-BE53-A0749B8511FF}" destId="{89D1E26A-6750-4895-81BE-201680C359A5}" srcOrd="0" destOrd="0" presId="urn:microsoft.com/office/officeart/2005/8/layout/default"/>
    <dgm:cxn modelId="{333B3EF9-F156-434B-92A1-AFE27276F274}" srcId="{62AF2CE8-8B4F-485D-BB42-5A6D3217406F}" destId="{9A37AA01-9324-4039-8992-F6213E7609DB}" srcOrd="1" destOrd="0" parTransId="{2FC27EB9-2551-4CE6-B022-8E5B5479DDBD}" sibTransId="{D71A1A10-44D8-4B72-8D1D-E6329372ECC7}"/>
    <dgm:cxn modelId="{210061E2-96DD-48C5-A425-D8C9C08203D4}" type="presParOf" srcId="{419878CD-8090-4E29-B252-923C679E9004}" destId="{89D1E26A-6750-4895-81BE-201680C359A5}" srcOrd="0" destOrd="0" presId="urn:microsoft.com/office/officeart/2005/8/layout/default"/>
    <dgm:cxn modelId="{B9D22299-9147-4633-8865-A5206F60E7AF}" type="presParOf" srcId="{419878CD-8090-4E29-B252-923C679E9004}" destId="{1B55D5C3-FB1D-45D6-9DAE-F505260980F6}" srcOrd="1" destOrd="0" presId="urn:microsoft.com/office/officeart/2005/8/layout/default"/>
    <dgm:cxn modelId="{06EFD79E-8E27-40A0-B618-1EE0A2E37AD5}" type="presParOf" srcId="{419878CD-8090-4E29-B252-923C679E9004}" destId="{2F99B763-FDE6-4E65-9FA5-168EA8D60909}" srcOrd="2" destOrd="0" presId="urn:microsoft.com/office/officeart/2005/8/layout/default"/>
    <dgm:cxn modelId="{83836F7F-9E25-4322-9DBE-673A0AF04E6B}" type="presParOf" srcId="{419878CD-8090-4E29-B252-923C679E9004}" destId="{855E1AEC-4A75-40BC-AFAF-AF562456BA63}" srcOrd="3" destOrd="0" presId="urn:microsoft.com/office/officeart/2005/8/layout/default"/>
    <dgm:cxn modelId="{E4ED51A4-DEBA-4FC1-A965-5B93EADE5335}" type="presParOf" srcId="{419878CD-8090-4E29-B252-923C679E9004}" destId="{A7376476-899E-4B35-8D2B-4E7928BFB47A}" srcOrd="4" destOrd="0" presId="urn:microsoft.com/office/officeart/2005/8/layout/default"/>
    <dgm:cxn modelId="{5213FBCD-0185-406D-B0D6-77741DDA432B}" type="presParOf" srcId="{419878CD-8090-4E29-B252-923C679E9004}" destId="{D3F81F19-2302-44BB-86BB-89C5CDBFB56F}" srcOrd="5" destOrd="0" presId="urn:microsoft.com/office/officeart/2005/8/layout/default"/>
    <dgm:cxn modelId="{07F5A465-63BA-4347-A078-D3134FEEFD0B}" type="presParOf" srcId="{419878CD-8090-4E29-B252-923C679E9004}" destId="{212C6AC4-4B17-46AF-8D2E-FD919ABDEC04}" srcOrd="6" destOrd="0" presId="urn:microsoft.com/office/officeart/2005/8/layout/default"/>
    <dgm:cxn modelId="{DA254D30-7DA6-4203-B73D-E055FD1DA619}" type="presParOf" srcId="{419878CD-8090-4E29-B252-923C679E9004}" destId="{41656658-CF7D-4430-92A8-870E94DD66CE}" srcOrd="7" destOrd="0" presId="urn:microsoft.com/office/officeart/2005/8/layout/default"/>
    <dgm:cxn modelId="{32762F69-9330-4AF5-83A0-259589C3266A}" type="presParOf" srcId="{419878CD-8090-4E29-B252-923C679E9004}" destId="{5ECD17F4-7779-40E1-8292-752378823091}" srcOrd="8" destOrd="0" presId="urn:microsoft.com/office/officeart/2005/8/layout/default"/>
    <dgm:cxn modelId="{4C0DEDCA-5728-4BBF-9EF9-1D0584E81255}" type="presParOf" srcId="{419878CD-8090-4E29-B252-923C679E9004}" destId="{8E4C318A-674E-4C4F-A645-E280F2289064}" srcOrd="9" destOrd="0" presId="urn:microsoft.com/office/officeart/2005/8/layout/default"/>
    <dgm:cxn modelId="{C4A543B1-C485-4ABC-8428-86F6BE054C96}" type="presParOf" srcId="{419878CD-8090-4E29-B252-923C679E9004}" destId="{632DDFAE-CE7A-41A2-A626-D5C3AC09E692}" srcOrd="10" destOrd="0" presId="urn:microsoft.com/office/officeart/2005/8/layout/default"/>
    <dgm:cxn modelId="{F1D8EBC0-2A4A-4A8E-8C10-C575EE9CA96C}" type="presParOf" srcId="{419878CD-8090-4E29-B252-923C679E9004}" destId="{C2444FAF-C647-4799-BF34-7C99A78B0E24}" srcOrd="11" destOrd="0" presId="urn:microsoft.com/office/officeart/2005/8/layout/default"/>
    <dgm:cxn modelId="{6E8D3814-E03E-4623-BA83-97936EFDBB6E}" type="presParOf" srcId="{419878CD-8090-4E29-B252-923C679E9004}" destId="{FF909229-4CCA-4F4C-9C5F-36AB96ED559D}" srcOrd="12" destOrd="0" presId="urn:microsoft.com/office/officeart/2005/8/layout/default"/>
    <dgm:cxn modelId="{6A529557-EEE2-45AB-A1AC-2C4292A9B80B}" type="presParOf" srcId="{419878CD-8090-4E29-B252-923C679E9004}" destId="{3F9D7BE4-A305-49B0-8444-50CF822BAD55}" srcOrd="13" destOrd="0" presId="urn:microsoft.com/office/officeart/2005/8/layout/default"/>
    <dgm:cxn modelId="{58A11151-11D3-492F-8585-E5F4CF6B8451}" type="presParOf" srcId="{419878CD-8090-4E29-B252-923C679E9004}" destId="{66A148FE-C303-4BC5-A680-DA8ABD2B2F5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C0818-AB3C-494F-8F02-EC9639833298}">
      <dsp:nvSpPr>
        <dsp:cNvPr id="0" name=""/>
        <dsp:cNvSpPr/>
      </dsp:nvSpPr>
      <dsp:spPr>
        <a:xfrm>
          <a:off x="2969" y="356967"/>
          <a:ext cx="1785850" cy="403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n-US" sz="1400" kern="1200"/>
            <a:t>Diversity. </a:t>
          </a:r>
        </a:p>
      </dsp:txBody>
      <dsp:txXfrm>
        <a:off x="2969" y="356967"/>
        <a:ext cx="1785850" cy="403200"/>
      </dsp:txXfrm>
    </dsp:sp>
    <dsp:sp modelId="{035F92FC-35CE-49BE-A6F4-E6585E498D7B}">
      <dsp:nvSpPr>
        <dsp:cNvPr id="0" name=""/>
        <dsp:cNvSpPr/>
      </dsp:nvSpPr>
      <dsp:spPr>
        <a:xfrm>
          <a:off x="2969" y="760167"/>
          <a:ext cx="1785850" cy="33818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Apprenticeship gives organizations the chance to smartly diversify their teams and tap into new perspectives about new and existing business challenges. The X sector has been woefully under-diverse for years, and apprenticeship offers a sustainable way to improve workforce diversity.</a:t>
          </a:r>
        </a:p>
      </dsp:txBody>
      <dsp:txXfrm>
        <a:off x="2969" y="760167"/>
        <a:ext cx="1785850" cy="3381840"/>
      </dsp:txXfrm>
    </dsp:sp>
    <dsp:sp modelId="{8F69C1FB-1028-4227-B64C-DABF958FDC3E}">
      <dsp:nvSpPr>
        <dsp:cNvPr id="0" name=""/>
        <dsp:cNvSpPr/>
      </dsp:nvSpPr>
      <dsp:spPr>
        <a:xfrm>
          <a:off x="2038839" y="356967"/>
          <a:ext cx="1785850" cy="403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n-US" sz="1400" kern="1200"/>
            <a:t>Retention. </a:t>
          </a:r>
        </a:p>
      </dsp:txBody>
      <dsp:txXfrm>
        <a:off x="2038839" y="356967"/>
        <a:ext cx="1785850" cy="403200"/>
      </dsp:txXfrm>
    </dsp:sp>
    <dsp:sp modelId="{A960F35B-581A-4816-9998-6E73517EA329}">
      <dsp:nvSpPr>
        <dsp:cNvPr id="0" name=""/>
        <dsp:cNvSpPr/>
      </dsp:nvSpPr>
      <dsp:spPr>
        <a:xfrm>
          <a:off x="2038839" y="760167"/>
          <a:ext cx="1785850" cy="33818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kern="1200"/>
            <a:t>94% of apprentices retain employment after their program ends, according to the Department of Labor. Retention boosts morale and, in equal measure, benefits the employer and the apprentice. </a:t>
          </a:r>
        </a:p>
      </dsp:txBody>
      <dsp:txXfrm>
        <a:off x="2038839" y="760167"/>
        <a:ext cx="1785850" cy="3381840"/>
      </dsp:txXfrm>
    </dsp:sp>
    <dsp:sp modelId="{3C8DD7C7-A2D7-4CF8-901F-7795FB5480F1}">
      <dsp:nvSpPr>
        <dsp:cNvPr id="0" name=""/>
        <dsp:cNvSpPr/>
      </dsp:nvSpPr>
      <dsp:spPr>
        <a:xfrm>
          <a:off x="4074709" y="356967"/>
          <a:ext cx="1785850" cy="403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n-US" sz="1400" kern="1200"/>
            <a:t>Industry recognition.</a:t>
          </a:r>
        </a:p>
      </dsp:txBody>
      <dsp:txXfrm>
        <a:off x="4074709" y="356967"/>
        <a:ext cx="1785850" cy="403200"/>
      </dsp:txXfrm>
    </dsp:sp>
    <dsp:sp modelId="{9C331C16-42F8-4600-BABF-CDFCDD380900}">
      <dsp:nvSpPr>
        <dsp:cNvPr id="0" name=""/>
        <dsp:cNvSpPr/>
      </dsp:nvSpPr>
      <dsp:spPr>
        <a:xfrm>
          <a:off x="4074709" y="760167"/>
          <a:ext cx="1785850" cy="33818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kern="1200"/>
            <a:t>The world-class certification and knowledge apprentices unlock during an apprenticeship will be critical to helping them access high-demand jobs. </a:t>
          </a:r>
        </a:p>
      </dsp:txBody>
      <dsp:txXfrm>
        <a:off x="4074709" y="760167"/>
        <a:ext cx="1785850" cy="3381840"/>
      </dsp:txXfrm>
    </dsp:sp>
    <dsp:sp modelId="{BA41E329-ED10-486D-B13E-599DE36DB4BE}">
      <dsp:nvSpPr>
        <dsp:cNvPr id="0" name=""/>
        <dsp:cNvSpPr/>
      </dsp:nvSpPr>
      <dsp:spPr>
        <a:xfrm>
          <a:off x="6110579" y="356967"/>
          <a:ext cx="1785850"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n-US" sz="1400" kern="1200"/>
            <a:t>Skills gap solution.</a:t>
          </a:r>
        </a:p>
      </dsp:txBody>
      <dsp:txXfrm>
        <a:off x="6110579" y="356967"/>
        <a:ext cx="1785850" cy="403200"/>
      </dsp:txXfrm>
    </dsp:sp>
    <dsp:sp modelId="{729F788A-E62D-40D4-BA8B-852089188C24}">
      <dsp:nvSpPr>
        <dsp:cNvPr id="0" name=""/>
        <dsp:cNvSpPr/>
      </dsp:nvSpPr>
      <dsp:spPr>
        <a:xfrm>
          <a:off x="6110579" y="760167"/>
          <a:ext cx="1785850" cy="33818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kern="1200"/>
            <a:t>Apprenticeship is a quick and trusted way to help close the alarming skills gap facing the nation and to raise the collective tech IQ of teams.</a:t>
          </a:r>
        </a:p>
      </dsp:txBody>
      <dsp:txXfrm>
        <a:off x="6110579" y="760167"/>
        <a:ext cx="1785850" cy="338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C919F-EE9E-4645-BDF4-DEEAE1E92752}">
      <dsp:nvSpPr>
        <dsp:cNvPr id="0" name=""/>
        <dsp:cNvSpPr/>
      </dsp:nvSpPr>
      <dsp:spPr>
        <a:xfrm>
          <a:off x="351770" y="781"/>
          <a:ext cx="2248706" cy="13492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To build a more reliable talent pipeline and address a persistent skills gap </a:t>
          </a:r>
          <a:endParaRPr lang="en-US" sz="1400" kern="1200"/>
        </a:p>
      </dsp:txBody>
      <dsp:txXfrm>
        <a:off x="351770" y="781"/>
        <a:ext cx="2248706" cy="1349223"/>
      </dsp:txXfrm>
    </dsp:sp>
    <dsp:sp modelId="{72B76D43-07BA-460D-96E5-726FC4E54577}">
      <dsp:nvSpPr>
        <dsp:cNvPr id="0" name=""/>
        <dsp:cNvSpPr/>
      </dsp:nvSpPr>
      <dsp:spPr>
        <a:xfrm>
          <a:off x="2825346" y="781"/>
          <a:ext cx="2248706" cy="13492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a:t>To provide employees with clearer internal career pathways </a:t>
          </a:r>
        </a:p>
      </dsp:txBody>
      <dsp:txXfrm>
        <a:off x="2825346" y="781"/>
        <a:ext cx="2248706" cy="1349223"/>
      </dsp:txXfrm>
    </dsp:sp>
    <dsp:sp modelId="{2CE9900E-64F5-4CE7-AE24-B07ED4F60173}">
      <dsp:nvSpPr>
        <dsp:cNvPr id="0" name=""/>
        <dsp:cNvSpPr/>
      </dsp:nvSpPr>
      <dsp:spPr>
        <a:xfrm>
          <a:off x="5298923" y="781"/>
          <a:ext cx="2248706" cy="13492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a:t>To contribute to our efforts to support their community inclusively and equitably </a:t>
          </a:r>
        </a:p>
      </dsp:txBody>
      <dsp:txXfrm>
        <a:off x="5298923" y="781"/>
        <a:ext cx="2248706" cy="1349223"/>
      </dsp:txXfrm>
    </dsp:sp>
    <dsp:sp modelId="{E45C75CC-CC63-4CBB-9252-C571830ADE92}">
      <dsp:nvSpPr>
        <dsp:cNvPr id="0" name=""/>
        <dsp:cNvSpPr/>
      </dsp:nvSpPr>
      <dsp:spPr>
        <a:xfrm>
          <a:off x="351770" y="1574875"/>
          <a:ext cx="2248706" cy="13492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a:t>To support our shift to competency-based hiring and performance management </a:t>
          </a:r>
        </a:p>
      </dsp:txBody>
      <dsp:txXfrm>
        <a:off x="351770" y="1574875"/>
        <a:ext cx="2248706" cy="1349223"/>
      </dsp:txXfrm>
    </dsp:sp>
    <dsp:sp modelId="{658767DB-8E41-4FA9-9B6C-D40BE571362A}">
      <dsp:nvSpPr>
        <dsp:cNvPr id="0" name=""/>
        <dsp:cNvSpPr/>
      </dsp:nvSpPr>
      <dsp:spPr>
        <a:xfrm>
          <a:off x="2825346" y="1574875"/>
          <a:ext cx="2248706" cy="13492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a:t>To upskill existing employees </a:t>
          </a:r>
        </a:p>
      </dsp:txBody>
      <dsp:txXfrm>
        <a:off x="2825346" y="1574875"/>
        <a:ext cx="2248706" cy="1349223"/>
      </dsp:txXfrm>
    </dsp:sp>
    <dsp:sp modelId="{3D7EC8FD-150F-4BC2-93B6-5C51F42BFCE3}">
      <dsp:nvSpPr>
        <dsp:cNvPr id="0" name=""/>
        <dsp:cNvSpPr/>
      </dsp:nvSpPr>
      <dsp:spPr>
        <a:xfrm>
          <a:off x="5298923" y="1574875"/>
          <a:ext cx="2248706" cy="13492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a:t>For cost effective recruitment, hiring, and training </a:t>
          </a:r>
        </a:p>
      </dsp:txBody>
      <dsp:txXfrm>
        <a:off x="5298923" y="1574875"/>
        <a:ext cx="2248706" cy="1349223"/>
      </dsp:txXfrm>
    </dsp:sp>
    <dsp:sp modelId="{71DA1E0D-350F-4AA2-854E-20232463A73F}">
      <dsp:nvSpPr>
        <dsp:cNvPr id="0" name=""/>
        <dsp:cNvSpPr/>
      </dsp:nvSpPr>
      <dsp:spPr>
        <a:xfrm>
          <a:off x="351770" y="3148969"/>
          <a:ext cx="2248706" cy="13492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a:t>To develop future leaders through a proven mentorship method </a:t>
          </a:r>
        </a:p>
      </dsp:txBody>
      <dsp:txXfrm>
        <a:off x="351770" y="3148969"/>
        <a:ext cx="2248706" cy="1349223"/>
      </dsp:txXfrm>
    </dsp:sp>
    <dsp:sp modelId="{202B4098-8675-4086-829F-9C302DA929C6}">
      <dsp:nvSpPr>
        <dsp:cNvPr id="0" name=""/>
        <dsp:cNvSpPr/>
      </dsp:nvSpPr>
      <dsp:spPr>
        <a:xfrm>
          <a:off x="2825346" y="3148969"/>
          <a:ext cx="2248706" cy="13492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a:t>To provide timely training in specific knowledge and skills that meet business needs and keeps pace with industry </a:t>
          </a:r>
        </a:p>
      </dsp:txBody>
      <dsp:txXfrm>
        <a:off x="2825346" y="3148969"/>
        <a:ext cx="2248706" cy="1349223"/>
      </dsp:txXfrm>
    </dsp:sp>
    <dsp:sp modelId="{11C71356-E15D-415A-A89F-86843C088B90}">
      <dsp:nvSpPr>
        <dsp:cNvPr id="0" name=""/>
        <dsp:cNvSpPr/>
      </dsp:nvSpPr>
      <dsp:spPr>
        <a:xfrm>
          <a:off x="5298923" y="3148969"/>
          <a:ext cx="2248706" cy="13492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dirty="0"/>
            <a:t>To enhance program sustainability and success through an apprenticeship program</a:t>
          </a:r>
        </a:p>
      </dsp:txBody>
      <dsp:txXfrm>
        <a:off x="5298923" y="3148969"/>
        <a:ext cx="2248706" cy="1349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A28ED-0972-432B-89D1-0BD3B81AC65D}">
      <dsp:nvSpPr>
        <dsp:cNvPr id="0" name=""/>
        <dsp:cNvSpPr/>
      </dsp:nvSpPr>
      <dsp:spPr>
        <a:xfrm>
          <a:off x="327605" y="1001561"/>
          <a:ext cx="342630" cy="342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2B031D-9E43-46E8-BB25-679000904C17}">
      <dsp:nvSpPr>
        <dsp:cNvPr id="0" name=""/>
        <dsp:cNvSpPr/>
      </dsp:nvSpPr>
      <dsp:spPr>
        <a:xfrm>
          <a:off x="9448" y="1451513"/>
          <a:ext cx="978944" cy="1307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BUSINESS SPEAK</a:t>
          </a:r>
        </a:p>
      </dsp:txBody>
      <dsp:txXfrm>
        <a:off x="9448" y="1451513"/>
        <a:ext cx="978944" cy="1307586"/>
      </dsp:txXfrm>
    </dsp:sp>
    <dsp:sp modelId="{D2D65FC5-0019-4FC8-9442-93A8B010882F}">
      <dsp:nvSpPr>
        <dsp:cNvPr id="0" name=""/>
        <dsp:cNvSpPr/>
      </dsp:nvSpPr>
      <dsp:spPr>
        <a:xfrm>
          <a:off x="9448" y="2809016"/>
          <a:ext cx="978944" cy="688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APPRENTICESHIP SPEAK</a:t>
          </a:r>
        </a:p>
      </dsp:txBody>
      <dsp:txXfrm>
        <a:off x="9448" y="2809016"/>
        <a:ext cx="978944" cy="688397"/>
      </dsp:txXfrm>
    </dsp:sp>
    <dsp:sp modelId="{C042EDDD-8A2F-481B-8ACE-0E84503A0AF1}">
      <dsp:nvSpPr>
        <dsp:cNvPr id="0" name=""/>
        <dsp:cNvSpPr/>
      </dsp:nvSpPr>
      <dsp:spPr>
        <a:xfrm>
          <a:off x="1477864" y="1001561"/>
          <a:ext cx="342630" cy="342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0D96B5-C7A3-4B61-B2EF-A4D53412436F}">
      <dsp:nvSpPr>
        <dsp:cNvPr id="0" name=""/>
        <dsp:cNvSpPr/>
      </dsp:nvSpPr>
      <dsp:spPr>
        <a:xfrm>
          <a:off x="1159707" y="1451513"/>
          <a:ext cx="978944" cy="1307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Recruitment &amp; Interviewing</a:t>
          </a:r>
        </a:p>
      </dsp:txBody>
      <dsp:txXfrm>
        <a:off x="1159707" y="1451513"/>
        <a:ext cx="978944" cy="1307586"/>
      </dsp:txXfrm>
    </dsp:sp>
    <dsp:sp modelId="{6ED5A575-AEB5-4795-AE69-787543CEAF91}">
      <dsp:nvSpPr>
        <dsp:cNvPr id="0" name=""/>
        <dsp:cNvSpPr/>
      </dsp:nvSpPr>
      <dsp:spPr>
        <a:xfrm>
          <a:off x="1159707" y="2809016"/>
          <a:ext cx="978944" cy="688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Outreach &amp; Selection</a:t>
          </a:r>
        </a:p>
      </dsp:txBody>
      <dsp:txXfrm>
        <a:off x="1159707" y="2809016"/>
        <a:ext cx="978944" cy="688397"/>
      </dsp:txXfrm>
    </dsp:sp>
    <dsp:sp modelId="{F238E7EF-5A7E-4290-B2B7-AC41D58E7603}">
      <dsp:nvSpPr>
        <dsp:cNvPr id="0" name=""/>
        <dsp:cNvSpPr/>
      </dsp:nvSpPr>
      <dsp:spPr>
        <a:xfrm>
          <a:off x="2628124" y="1001561"/>
          <a:ext cx="342630" cy="3426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1617E8-C1F5-42A8-A3D0-14F249C57D7A}">
      <dsp:nvSpPr>
        <dsp:cNvPr id="0" name=""/>
        <dsp:cNvSpPr/>
      </dsp:nvSpPr>
      <dsp:spPr>
        <a:xfrm>
          <a:off x="2309967" y="1451513"/>
          <a:ext cx="978944" cy="1307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Job Descriptions/ Position Responsibilities</a:t>
          </a:r>
        </a:p>
      </dsp:txBody>
      <dsp:txXfrm>
        <a:off x="2309967" y="1451513"/>
        <a:ext cx="978944" cy="1307586"/>
      </dsp:txXfrm>
    </dsp:sp>
    <dsp:sp modelId="{EC4D212A-46BB-4E43-8C97-B0CAF5F1911F}">
      <dsp:nvSpPr>
        <dsp:cNvPr id="0" name=""/>
        <dsp:cNvSpPr/>
      </dsp:nvSpPr>
      <dsp:spPr>
        <a:xfrm>
          <a:off x="2309967" y="2809016"/>
          <a:ext cx="978944" cy="688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Work Processes/Competencies</a:t>
          </a:r>
        </a:p>
      </dsp:txBody>
      <dsp:txXfrm>
        <a:off x="2309967" y="2809016"/>
        <a:ext cx="978944" cy="688397"/>
      </dsp:txXfrm>
    </dsp:sp>
    <dsp:sp modelId="{63662FB6-94F0-4E3C-A47D-CE01A8AD806B}">
      <dsp:nvSpPr>
        <dsp:cNvPr id="0" name=""/>
        <dsp:cNvSpPr/>
      </dsp:nvSpPr>
      <dsp:spPr>
        <a:xfrm>
          <a:off x="3778384" y="1001561"/>
          <a:ext cx="342630" cy="3426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F747BC-B6AA-4CD0-91D8-69CFA7B1054E}">
      <dsp:nvSpPr>
        <dsp:cNvPr id="0" name=""/>
        <dsp:cNvSpPr/>
      </dsp:nvSpPr>
      <dsp:spPr>
        <a:xfrm>
          <a:off x="3460227" y="1451513"/>
          <a:ext cx="978944" cy="1307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Internal/ External Training Education</a:t>
          </a:r>
        </a:p>
      </dsp:txBody>
      <dsp:txXfrm>
        <a:off x="3460227" y="1451513"/>
        <a:ext cx="978944" cy="1307586"/>
      </dsp:txXfrm>
    </dsp:sp>
    <dsp:sp modelId="{B320BAD7-4678-434E-A7F7-64FA34191585}">
      <dsp:nvSpPr>
        <dsp:cNvPr id="0" name=""/>
        <dsp:cNvSpPr/>
      </dsp:nvSpPr>
      <dsp:spPr>
        <a:xfrm>
          <a:off x="3460227" y="2809016"/>
          <a:ext cx="978944" cy="688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Related Technical Instruction</a:t>
          </a:r>
        </a:p>
      </dsp:txBody>
      <dsp:txXfrm>
        <a:off x="3460227" y="2809016"/>
        <a:ext cx="978944" cy="688397"/>
      </dsp:txXfrm>
    </dsp:sp>
    <dsp:sp modelId="{54D990F9-8FF2-44BD-A398-406A833A00D0}">
      <dsp:nvSpPr>
        <dsp:cNvPr id="0" name=""/>
        <dsp:cNvSpPr/>
      </dsp:nvSpPr>
      <dsp:spPr>
        <a:xfrm>
          <a:off x="4928644" y="1001561"/>
          <a:ext cx="342630" cy="3426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505B27-88BB-4CA5-8F8D-213D320BE21B}">
      <dsp:nvSpPr>
        <dsp:cNvPr id="0" name=""/>
        <dsp:cNvSpPr/>
      </dsp:nvSpPr>
      <dsp:spPr>
        <a:xfrm>
          <a:off x="4610487" y="1451513"/>
          <a:ext cx="978944" cy="1307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Mentoring, Supervision of Work, Performance Management</a:t>
          </a:r>
        </a:p>
      </dsp:txBody>
      <dsp:txXfrm>
        <a:off x="4610487" y="1451513"/>
        <a:ext cx="978944" cy="1307586"/>
      </dsp:txXfrm>
    </dsp:sp>
    <dsp:sp modelId="{7F2CB418-CC0F-4A3B-9071-3F25F50A8F4B}">
      <dsp:nvSpPr>
        <dsp:cNvPr id="0" name=""/>
        <dsp:cNvSpPr/>
      </dsp:nvSpPr>
      <dsp:spPr>
        <a:xfrm>
          <a:off x="4610487" y="2809016"/>
          <a:ext cx="978944" cy="688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Mentored On the Job Learning (OJL)</a:t>
          </a:r>
        </a:p>
      </dsp:txBody>
      <dsp:txXfrm>
        <a:off x="4610487" y="2809016"/>
        <a:ext cx="978944" cy="688397"/>
      </dsp:txXfrm>
    </dsp:sp>
    <dsp:sp modelId="{24D5E2E1-4530-4412-B26D-0BCD8917F2CB}">
      <dsp:nvSpPr>
        <dsp:cNvPr id="0" name=""/>
        <dsp:cNvSpPr/>
      </dsp:nvSpPr>
      <dsp:spPr>
        <a:xfrm>
          <a:off x="6078904" y="1001561"/>
          <a:ext cx="342630" cy="3426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A37E8D-6F2C-410A-99D5-A1E0828A49C4}">
      <dsp:nvSpPr>
        <dsp:cNvPr id="0" name=""/>
        <dsp:cNvSpPr/>
      </dsp:nvSpPr>
      <dsp:spPr>
        <a:xfrm>
          <a:off x="5760747" y="1451513"/>
          <a:ext cx="978944" cy="1307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Merit-Based Increases, Performance Increases</a:t>
          </a:r>
        </a:p>
      </dsp:txBody>
      <dsp:txXfrm>
        <a:off x="5760747" y="1451513"/>
        <a:ext cx="978944" cy="1307586"/>
      </dsp:txXfrm>
    </dsp:sp>
    <dsp:sp modelId="{CFA9B1A4-C6AC-46F6-9A84-7E73346520BC}">
      <dsp:nvSpPr>
        <dsp:cNvPr id="0" name=""/>
        <dsp:cNvSpPr/>
      </dsp:nvSpPr>
      <dsp:spPr>
        <a:xfrm>
          <a:off x="5760747" y="2809016"/>
          <a:ext cx="978944" cy="688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Stepped-Up Wages or Progressive Wage Scale</a:t>
          </a:r>
        </a:p>
      </dsp:txBody>
      <dsp:txXfrm>
        <a:off x="5760747" y="2809016"/>
        <a:ext cx="978944" cy="688397"/>
      </dsp:txXfrm>
    </dsp:sp>
    <dsp:sp modelId="{E214319D-456F-4989-A339-655CB05F29CB}">
      <dsp:nvSpPr>
        <dsp:cNvPr id="0" name=""/>
        <dsp:cNvSpPr/>
      </dsp:nvSpPr>
      <dsp:spPr>
        <a:xfrm>
          <a:off x="7229164" y="1001561"/>
          <a:ext cx="342630" cy="34263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8D615B-FACA-4DF0-9F3C-767DF6810D59}">
      <dsp:nvSpPr>
        <dsp:cNvPr id="0" name=""/>
        <dsp:cNvSpPr/>
      </dsp:nvSpPr>
      <dsp:spPr>
        <a:xfrm>
          <a:off x="6911007" y="1451513"/>
          <a:ext cx="978944" cy="1307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Position/ Title Change / Conversion to Full-Time</a:t>
          </a:r>
        </a:p>
      </dsp:txBody>
      <dsp:txXfrm>
        <a:off x="6911007" y="1451513"/>
        <a:ext cx="978944" cy="1307586"/>
      </dsp:txXfrm>
    </dsp:sp>
    <dsp:sp modelId="{104A1BA7-54A3-4D61-A9B6-C3A7B31B1F43}">
      <dsp:nvSpPr>
        <dsp:cNvPr id="0" name=""/>
        <dsp:cNvSpPr/>
      </dsp:nvSpPr>
      <dsp:spPr>
        <a:xfrm>
          <a:off x="6911007" y="2809016"/>
          <a:ext cx="978944" cy="688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Certificate of Completion</a:t>
          </a:r>
        </a:p>
      </dsp:txBody>
      <dsp:txXfrm>
        <a:off x="6911007" y="2809016"/>
        <a:ext cx="978944" cy="6883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1E26A-6750-4895-81BE-201680C359A5}">
      <dsp:nvSpPr>
        <dsp:cNvPr id="0" name=""/>
        <dsp:cNvSpPr/>
      </dsp:nvSpPr>
      <dsp:spPr>
        <a:xfrm>
          <a:off x="351770" y="781"/>
          <a:ext cx="2248706" cy="1349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How do I find local partners?</a:t>
          </a:r>
        </a:p>
      </dsp:txBody>
      <dsp:txXfrm>
        <a:off x="351770" y="781"/>
        <a:ext cx="2248706" cy="1349223"/>
      </dsp:txXfrm>
    </dsp:sp>
    <dsp:sp modelId="{2F99B763-FDE6-4E65-9FA5-168EA8D60909}">
      <dsp:nvSpPr>
        <dsp:cNvPr id="0" name=""/>
        <dsp:cNvSpPr/>
      </dsp:nvSpPr>
      <dsp:spPr>
        <a:xfrm>
          <a:off x="2825346" y="781"/>
          <a:ext cx="2248706" cy="1349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is the cost to the employer? Are their funds available to offset costs?</a:t>
          </a:r>
        </a:p>
      </dsp:txBody>
      <dsp:txXfrm>
        <a:off x="2825346" y="781"/>
        <a:ext cx="2248706" cy="1349223"/>
      </dsp:txXfrm>
    </dsp:sp>
    <dsp:sp modelId="{A7376476-899E-4B35-8D2B-4E7928BFB47A}">
      <dsp:nvSpPr>
        <dsp:cNvPr id="0" name=""/>
        <dsp:cNvSpPr/>
      </dsp:nvSpPr>
      <dsp:spPr>
        <a:xfrm>
          <a:off x="5298923" y="781"/>
          <a:ext cx="2248706" cy="1349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is the typical startup timeframe?</a:t>
          </a:r>
        </a:p>
      </dsp:txBody>
      <dsp:txXfrm>
        <a:off x="5298923" y="781"/>
        <a:ext cx="2248706" cy="1349223"/>
      </dsp:txXfrm>
    </dsp:sp>
    <dsp:sp modelId="{212C6AC4-4B17-46AF-8D2E-FD919ABDEC04}">
      <dsp:nvSpPr>
        <dsp:cNvPr id="0" name=""/>
        <dsp:cNvSpPr/>
      </dsp:nvSpPr>
      <dsp:spPr>
        <a:xfrm>
          <a:off x="351770" y="1574875"/>
          <a:ext cx="2248706" cy="1349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May I customize the program to my business needs?</a:t>
          </a:r>
        </a:p>
      </dsp:txBody>
      <dsp:txXfrm>
        <a:off x="351770" y="1574875"/>
        <a:ext cx="2248706" cy="1349223"/>
      </dsp:txXfrm>
    </dsp:sp>
    <dsp:sp modelId="{5ECD17F4-7779-40E1-8292-752378823091}">
      <dsp:nvSpPr>
        <dsp:cNvPr id="0" name=""/>
        <dsp:cNvSpPr/>
      </dsp:nvSpPr>
      <dsp:spPr>
        <a:xfrm>
          <a:off x="2825346" y="1574875"/>
          <a:ext cx="2248706" cy="1349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Do you help me prepare my mentors?</a:t>
          </a:r>
        </a:p>
      </dsp:txBody>
      <dsp:txXfrm>
        <a:off x="2825346" y="1574875"/>
        <a:ext cx="2248706" cy="1349223"/>
      </dsp:txXfrm>
    </dsp:sp>
    <dsp:sp modelId="{632DDFAE-CE7A-41A2-A626-D5C3AC09E692}">
      <dsp:nvSpPr>
        <dsp:cNvPr id="0" name=""/>
        <dsp:cNvSpPr/>
      </dsp:nvSpPr>
      <dsp:spPr>
        <a:xfrm>
          <a:off x="5298923" y="1574875"/>
          <a:ext cx="2248706" cy="1349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Is there flexibility with who provides the related instruction?</a:t>
          </a:r>
        </a:p>
      </dsp:txBody>
      <dsp:txXfrm>
        <a:off x="5298923" y="1574875"/>
        <a:ext cx="2248706" cy="1349223"/>
      </dsp:txXfrm>
    </dsp:sp>
    <dsp:sp modelId="{FF909229-4CCA-4F4C-9C5F-36AB96ED559D}">
      <dsp:nvSpPr>
        <dsp:cNvPr id="0" name=""/>
        <dsp:cNvSpPr/>
      </dsp:nvSpPr>
      <dsp:spPr>
        <a:xfrm>
          <a:off x="1588558" y="3148969"/>
          <a:ext cx="2248706" cy="1349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are the reporting requirements?</a:t>
          </a:r>
        </a:p>
      </dsp:txBody>
      <dsp:txXfrm>
        <a:off x="1588558" y="3148969"/>
        <a:ext cx="2248706" cy="1349223"/>
      </dsp:txXfrm>
    </dsp:sp>
    <dsp:sp modelId="{66A148FE-C303-4BC5-A680-DA8ABD2B2F53}">
      <dsp:nvSpPr>
        <dsp:cNvPr id="0" name=""/>
        <dsp:cNvSpPr/>
      </dsp:nvSpPr>
      <dsp:spPr>
        <a:xfrm>
          <a:off x="4062135" y="3148969"/>
          <a:ext cx="2248706" cy="1349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if an apprentice doesn’t work out?</a:t>
          </a:r>
        </a:p>
      </dsp:txBody>
      <dsp:txXfrm>
        <a:off x="4062135" y="3148969"/>
        <a:ext cx="2248706" cy="134922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CF01BD6-766B-4D19-B75E-7E6A037A6BFB}" type="datetimeFigureOut">
              <a:rPr lang="en-US" smtClean="0"/>
              <a:t>8/1/2024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98D3C34-4FAE-4634-9621-7C1A1531823B}" type="datetimeFigureOut">
              <a:rPr lang="en-US" smtClean="0"/>
              <a:t>8/1/2024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99955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6008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https://usnlx.com/</a:t>
            </a:r>
          </a:p>
          <a:p>
            <a:pPr algn="l"/>
            <a:endParaRPr lang="en-US" dirty="0">
              <a:solidFill>
                <a:srgbClr val="212121"/>
              </a:solidFill>
              <a:latin typeface="Montserrat"/>
            </a:endParaRPr>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62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EFA0B40-7CE5-4BA0-9340-E21A19FC8CEC}" type="slidenum">
              <a:rPr lang="en-US" smtClean="0"/>
              <a:t>15</a:t>
            </a:fld>
            <a:endParaRPr lang="en-US"/>
          </a:p>
        </p:txBody>
      </p:sp>
    </p:spTree>
    <p:extLst>
      <p:ext uri="{BB962C8B-B14F-4D97-AF65-F5344CB8AC3E}">
        <p14:creationId xmlns:p14="http://schemas.microsoft.com/office/powerpoint/2010/main" val="137217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Wendy</a:t>
            </a:r>
          </a:p>
        </p:txBody>
      </p:sp>
      <p:sp>
        <p:nvSpPr>
          <p:cNvPr id="4" name="Slide Number Placeholder 3"/>
          <p:cNvSpPr>
            <a:spLocks noGrp="1"/>
          </p:cNvSpPr>
          <p:nvPr>
            <p:ph type="sldNum" sz="quarter" idx="5"/>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133440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EFA0B40-7CE5-4BA0-9340-E21A19FC8CEC}" type="slidenum">
              <a:rPr lang="en-US" smtClean="0"/>
              <a:t>23</a:t>
            </a:fld>
            <a:endParaRPr lang="en-US"/>
          </a:p>
        </p:txBody>
      </p:sp>
    </p:spTree>
    <p:extLst>
      <p:ext uri="{BB962C8B-B14F-4D97-AF65-F5344CB8AC3E}">
        <p14:creationId xmlns:p14="http://schemas.microsoft.com/office/powerpoint/2010/main" val="248805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EFA0B40-7CE5-4BA0-9340-E21A19FC8CEC}" type="slidenum">
              <a:rPr lang="en-US" smtClean="0"/>
              <a:t>24</a:t>
            </a:fld>
            <a:endParaRPr lang="en-US"/>
          </a:p>
        </p:txBody>
      </p:sp>
    </p:spTree>
    <p:extLst>
      <p:ext uri="{BB962C8B-B14F-4D97-AF65-F5344CB8AC3E}">
        <p14:creationId xmlns:p14="http://schemas.microsoft.com/office/powerpoint/2010/main" val="4002162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A0B40-7CE5-4BA0-9340-E21A19FC8CEC}" type="slidenum">
              <a:rPr lang="en-US" smtClean="0"/>
              <a:t>25</a:t>
            </a:fld>
            <a:endParaRPr lang="en-US"/>
          </a:p>
        </p:txBody>
      </p:sp>
    </p:spTree>
    <p:extLst>
      <p:ext uri="{BB962C8B-B14F-4D97-AF65-F5344CB8AC3E}">
        <p14:creationId xmlns:p14="http://schemas.microsoft.com/office/powerpoint/2010/main" val="3294606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A0B40-7CE5-4BA0-9340-E21A19FC8CEC}" type="slidenum">
              <a:rPr lang="en-US" smtClean="0"/>
              <a:t>27</a:t>
            </a:fld>
            <a:endParaRPr lang="en-US"/>
          </a:p>
        </p:txBody>
      </p:sp>
    </p:spTree>
    <p:extLst>
      <p:ext uri="{BB962C8B-B14F-4D97-AF65-F5344CB8AC3E}">
        <p14:creationId xmlns:p14="http://schemas.microsoft.com/office/powerpoint/2010/main" val="408199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Nate</a:t>
            </a:r>
          </a:p>
        </p:txBody>
      </p:sp>
      <p:sp>
        <p:nvSpPr>
          <p:cNvPr id="4" name="Slide Number Placeholder 3"/>
          <p:cNvSpPr>
            <a:spLocks noGrp="1"/>
          </p:cNvSpPr>
          <p:nvPr>
            <p:ph type="sldNum" sz="quarter" idx="5"/>
          </p:nvPr>
        </p:nvSpPr>
        <p:spPr/>
        <p:txBody>
          <a:bodyPr/>
          <a:lstStyle/>
          <a:p>
            <a:fld id="{B54DC83E-89B8-4806-9A94-7D2BAA520DC6}" type="slidenum">
              <a:rPr lang="en-US" smtClean="0"/>
              <a:pPr/>
              <a:t>28</a:t>
            </a:fld>
            <a:endParaRPr lang="en-US"/>
          </a:p>
        </p:txBody>
      </p:sp>
    </p:spTree>
    <p:extLst>
      <p:ext uri="{BB962C8B-B14F-4D97-AF65-F5344CB8AC3E}">
        <p14:creationId xmlns:p14="http://schemas.microsoft.com/office/powerpoint/2010/main" val="1346653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A0B40-7CE5-4BA0-9340-E21A19FC8CEC}" type="slidenum">
              <a:rPr lang="en-US" smtClean="0"/>
              <a:t>31</a:t>
            </a:fld>
            <a:endParaRPr lang="en-US"/>
          </a:p>
        </p:txBody>
      </p:sp>
    </p:spTree>
    <p:extLst>
      <p:ext uri="{BB962C8B-B14F-4D97-AF65-F5344CB8AC3E}">
        <p14:creationId xmlns:p14="http://schemas.microsoft.com/office/powerpoint/2010/main" val="382780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3028196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32</a:t>
            </a:fld>
            <a:endParaRPr lang="en-US"/>
          </a:p>
        </p:txBody>
      </p:sp>
    </p:spTree>
    <p:extLst>
      <p:ext uri="{BB962C8B-B14F-4D97-AF65-F5344CB8AC3E}">
        <p14:creationId xmlns:p14="http://schemas.microsoft.com/office/powerpoint/2010/main" val="312078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313148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Megan</a:t>
            </a:r>
          </a:p>
        </p:txBody>
      </p:sp>
      <p:sp>
        <p:nvSpPr>
          <p:cNvPr id="4" name="Slide Number Placeholder 3"/>
          <p:cNvSpPr>
            <a:spLocks noGrp="1"/>
          </p:cNvSpPr>
          <p:nvPr>
            <p:ph type="sldNum" sz="quarter" idx="5"/>
          </p:nvPr>
        </p:nvSpPr>
        <p:spPr/>
        <p:txBody>
          <a:bodyPr/>
          <a:lstStyle/>
          <a:p>
            <a:fld id="{5EFA0B40-7CE5-4BA0-9340-E21A19FC8CEC}" type="slidenum">
              <a:rPr lang="en-US" smtClean="0"/>
              <a:t>5</a:t>
            </a:fld>
            <a:endParaRPr lang="en-US"/>
          </a:p>
        </p:txBody>
      </p:sp>
    </p:spTree>
    <p:extLst>
      <p:ext uri="{BB962C8B-B14F-4D97-AF65-F5344CB8AC3E}">
        <p14:creationId xmlns:p14="http://schemas.microsoft.com/office/powerpoint/2010/main" val="289993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A0B40-7CE5-4BA0-9340-E21A19FC8CEC}" type="slidenum">
              <a:rPr lang="en-US" smtClean="0"/>
              <a:t>6</a:t>
            </a:fld>
            <a:endParaRPr lang="en-US"/>
          </a:p>
        </p:txBody>
      </p:sp>
    </p:spTree>
    <p:extLst>
      <p:ext uri="{BB962C8B-B14F-4D97-AF65-F5344CB8AC3E}">
        <p14:creationId xmlns:p14="http://schemas.microsoft.com/office/powerpoint/2010/main" val="76195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https://www.ibm.com/products/planning-analytics/workforce-planning?utm_content=SRCWW&amp;p1=Search&amp;p4=43700076098270078&amp;p5=p&amp;gclid=Cj0KCQjw7aqkBhDPARIsAKGa0oInvGr5wIGS9-nn4F9gD0LBdk8viKMOFh7JWM8h6tOExXcxQcmqZpoaAnKSEALw_wcB&amp;gclsrc=aw.ds</a:t>
            </a:r>
          </a:p>
        </p:txBody>
      </p:sp>
      <p:sp>
        <p:nvSpPr>
          <p:cNvPr id="4" name="Slide Number Placeholder 3"/>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176600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A0B40-7CE5-4BA0-9340-E21A19FC8CEC}" type="slidenum">
              <a:rPr lang="en-US" smtClean="0"/>
              <a:t>8</a:t>
            </a:fld>
            <a:endParaRPr lang="en-US"/>
          </a:p>
        </p:txBody>
      </p:sp>
    </p:spTree>
    <p:extLst>
      <p:ext uri="{BB962C8B-B14F-4D97-AF65-F5344CB8AC3E}">
        <p14:creationId xmlns:p14="http://schemas.microsoft.com/office/powerpoint/2010/main" val="38619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419380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FA0B40-7CE5-4BA0-9340-E21A19FC8CEC}" type="slidenum">
              <a:rPr lang="en-US" smtClean="0"/>
              <a:t>10</a:t>
            </a:fld>
            <a:endParaRPr lang="en-US"/>
          </a:p>
        </p:txBody>
      </p:sp>
    </p:spTree>
    <p:extLst>
      <p:ext uri="{BB962C8B-B14F-4D97-AF65-F5344CB8AC3E}">
        <p14:creationId xmlns:p14="http://schemas.microsoft.com/office/powerpoint/2010/main" val="834918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ustDataLst>
      <p:tags r:id="rId1"/>
    </p:custDataLst>
    <p:extLst>
      <p:ext uri="{BB962C8B-B14F-4D97-AF65-F5344CB8AC3E}">
        <p14:creationId xmlns:p14="http://schemas.microsoft.com/office/powerpoint/2010/main" val="1752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342900" y="1307592"/>
            <a:ext cx="8455914" cy="4498848"/>
          </a:xfrm>
        </p:spPr>
        <p:txBody>
          <a:bodyPr>
            <a:noAutofit/>
          </a:bodyPr>
          <a:lstStyle>
            <a:lvl1pPr marL="0" indent="0">
              <a:lnSpc>
                <a:spcPct val="125000"/>
              </a:lnSpc>
              <a:spcBef>
                <a:spcPts val="1350"/>
              </a:spcBef>
              <a:buClr>
                <a:schemeClr val="tx1"/>
              </a:buClr>
              <a:buNone/>
              <a:defRPr sz="18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18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18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18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18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8458200" cy="338328"/>
          </a:xfrm>
        </p:spPr>
        <p:txBody>
          <a:bodyPr>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424168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Page 9">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a:t>Click to edit title</a:t>
            </a:r>
          </a:p>
        </p:txBody>
      </p:sp>
      <p:sp>
        <p:nvSpPr>
          <p:cNvPr id="9" name="Text Placeholder 2">
            <a:extLst>
              <a:ext uri="{FF2B5EF4-FFF2-40B4-BE49-F238E27FC236}">
                <a16:creationId xmlns:a16="http://schemas.microsoft.com/office/drawing/2014/main" id="{DFC73042-78EE-EA49-92CF-4689C5BF88EB}"/>
              </a:ext>
            </a:extLst>
          </p:cNvPr>
          <p:cNvSpPr>
            <a:spLocks noGrp="1"/>
          </p:cNvSpPr>
          <p:nvPr>
            <p:ph type="body" idx="1" hasCustomPrompt="1"/>
          </p:nvPr>
        </p:nvSpPr>
        <p:spPr>
          <a:xfrm>
            <a:off x="457201" y="1681163"/>
            <a:ext cx="4040981" cy="823912"/>
          </a:xfrm>
        </p:spPr>
        <p:txBody>
          <a:bodyPr anchor="b"/>
          <a:lstStyle>
            <a:lvl1pPr marL="0" indent="0">
              <a:buNone/>
              <a:defRPr sz="22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TEXT</a:t>
            </a:r>
          </a:p>
        </p:txBody>
      </p:sp>
      <p:sp>
        <p:nvSpPr>
          <p:cNvPr id="10" name="Content Placeholder 3">
            <a:extLst>
              <a:ext uri="{FF2B5EF4-FFF2-40B4-BE49-F238E27FC236}">
                <a16:creationId xmlns:a16="http://schemas.microsoft.com/office/drawing/2014/main" id="{63118AE8-CB10-7348-93A1-4990EC458FF1}"/>
              </a:ext>
            </a:extLst>
          </p:cNvPr>
          <p:cNvSpPr>
            <a:spLocks noGrp="1"/>
          </p:cNvSpPr>
          <p:nvPr>
            <p:ph sz="half" idx="2" hasCustomPrompt="1"/>
          </p:nvPr>
        </p:nvSpPr>
        <p:spPr>
          <a:xfrm>
            <a:off x="457201" y="2505075"/>
            <a:ext cx="4040981" cy="3684588"/>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5E6AD362-4B94-7346-9861-DA64194F94C6}"/>
              </a:ext>
            </a:extLst>
          </p:cNvPr>
          <p:cNvSpPr>
            <a:spLocks noGrp="1"/>
          </p:cNvSpPr>
          <p:nvPr>
            <p:ph type="body" sz="quarter" idx="3" hasCustomPrompt="1"/>
          </p:nvPr>
        </p:nvSpPr>
        <p:spPr>
          <a:xfrm>
            <a:off x="4629150" y="1681163"/>
            <a:ext cx="4057650" cy="823912"/>
          </a:xfrm>
        </p:spPr>
        <p:txBody>
          <a:bodyPr anchor="b"/>
          <a:lstStyle>
            <a:lvl1pPr marL="0" indent="0">
              <a:buNone/>
              <a:defRPr sz="22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TEXT</a:t>
            </a:r>
          </a:p>
        </p:txBody>
      </p:sp>
      <p:sp>
        <p:nvSpPr>
          <p:cNvPr id="12" name="Content Placeholder 5">
            <a:extLst>
              <a:ext uri="{FF2B5EF4-FFF2-40B4-BE49-F238E27FC236}">
                <a16:creationId xmlns:a16="http://schemas.microsoft.com/office/drawing/2014/main" id="{E1F09567-1D24-1E4B-BFB3-031189249279}"/>
              </a:ext>
            </a:extLst>
          </p:cNvPr>
          <p:cNvSpPr>
            <a:spLocks noGrp="1"/>
          </p:cNvSpPr>
          <p:nvPr>
            <p:ph sz="quarter" idx="4" hasCustomPrompt="1"/>
          </p:nvPr>
        </p:nvSpPr>
        <p:spPr>
          <a:xfrm>
            <a:off x="4629150" y="2505075"/>
            <a:ext cx="4057650" cy="3684588"/>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3E6A76E8-A651-6C4E-B2E0-1B105C5AE41E}"/>
              </a:ext>
            </a:extLst>
          </p:cNvPr>
          <p:cNvSpPr>
            <a:spLocks noGrp="1"/>
          </p:cNvSpPr>
          <p:nvPr>
            <p:ph type="sldNum" sz="quarter" idx="10"/>
          </p:nvPr>
        </p:nvSpPr>
        <p:spPr/>
        <p:txBody>
          <a:bodyPr/>
          <a:lstStyle/>
          <a:p>
            <a:fld id="{2066355A-084C-D24E-9AD2-7E4FC41EA627}" type="slidenum">
              <a:rPr lang="en-US" smtClean="0"/>
              <a:pPr/>
              <a:t>‹#›</a:t>
            </a:fld>
            <a:endParaRPr lang="en-US" sz="800"/>
          </a:p>
        </p:txBody>
      </p:sp>
    </p:spTree>
    <p:extLst>
      <p:ext uri="{BB962C8B-B14F-4D97-AF65-F5344CB8AC3E}">
        <p14:creationId xmlns:p14="http://schemas.microsoft.com/office/powerpoint/2010/main" val="227608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a:t>Click to edit title style</a:t>
            </a:r>
          </a:p>
        </p:txBody>
      </p:sp>
      <p:sp>
        <p:nvSpPr>
          <p:cNvPr id="3" name="Content Placeholder 2"/>
          <p:cNvSpPr>
            <a:spLocks noGrp="1"/>
          </p:cNvSpPr>
          <p:nvPr>
            <p:ph idx="1" hasCustomPrompt="1"/>
          </p:nvPr>
        </p:nvSpPr>
        <p:spPr>
          <a:xfrm>
            <a:off x="457200" y="1612559"/>
            <a:ext cx="8229600" cy="4525963"/>
          </a:xfrm>
        </p:spPr>
        <p:txBody>
          <a:bodyPr>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A661AA2-5D8B-1A49-9ED6-F750B3B0C453}"/>
              </a:ext>
            </a:extLst>
          </p:cNvPr>
          <p:cNvSpPr>
            <a:spLocks noGrp="1"/>
          </p:cNvSpPr>
          <p:nvPr>
            <p:ph type="sldNum" sz="quarter" idx="10"/>
          </p:nvPr>
        </p:nvSpPr>
        <p:spPr/>
        <p:txBody>
          <a:bodyPr/>
          <a:lstStyle/>
          <a:p>
            <a:fld id="{2066355A-084C-D24E-9AD2-7E4FC41EA627}" type="slidenum">
              <a:rPr lang="en-US" smtClean="0"/>
              <a:pPr/>
              <a:t>‹#›</a:t>
            </a:fld>
            <a:endParaRPr lang="en-US" sz="800"/>
          </a:p>
        </p:txBody>
      </p:sp>
    </p:spTree>
    <p:extLst>
      <p:ext uri="{BB962C8B-B14F-4D97-AF65-F5344CB8AC3E}">
        <p14:creationId xmlns:p14="http://schemas.microsoft.com/office/powerpoint/2010/main" val="260530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ntent Page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a:t>Click to edit title</a:t>
            </a:r>
          </a:p>
        </p:txBody>
      </p:sp>
      <p:sp>
        <p:nvSpPr>
          <p:cNvPr id="3" name="Content Placeholder 2"/>
          <p:cNvSpPr>
            <a:spLocks noGrp="1"/>
          </p:cNvSpPr>
          <p:nvPr>
            <p:ph idx="1" hasCustomPrompt="1"/>
          </p:nvPr>
        </p:nvSpPr>
        <p:spPr/>
        <p:txBody>
          <a:bodyPr>
            <a:noAutofit/>
          </a:bodyPr>
          <a:lstStyle>
            <a:lvl1pPr marL="0" indent="0">
              <a:buNone/>
              <a:defRPr/>
            </a:lvl1pPr>
            <a:lvl2pPr marL="457178" indent="0">
              <a:buNone/>
              <a:defRPr/>
            </a:lvl2pPr>
            <a:lvl3pPr marL="914355" indent="0">
              <a:buNone/>
              <a:defRPr/>
            </a:lvl3pPr>
            <a:lvl4pPr marL="1371532" indent="0">
              <a:buNone/>
              <a:defRPr/>
            </a:lvl4pPr>
            <a:lvl5pPr marL="1828709" indent="0">
              <a:buNone/>
              <a:defRPr/>
            </a:lvl5pPr>
          </a:lstStyle>
          <a:p>
            <a:pPr lvl="0"/>
            <a:r>
              <a:rPr lang="en-US"/>
              <a:t>Click to edit text</a:t>
            </a:r>
          </a:p>
        </p:txBody>
      </p:sp>
      <p:sp>
        <p:nvSpPr>
          <p:cNvPr id="4" name="Slide Number Placeholder 3">
            <a:extLst>
              <a:ext uri="{FF2B5EF4-FFF2-40B4-BE49-F238E27FC236}">
                <a16:creationId xmlns:a16="http://schemas.microsoft.com/office/drawing/2014/main" id="{2147E5E5-ED8B-564A-BBAC-C003F3C26020}"/>
              </a:ext>
            </a:extLst>
          </p:cNvPr>
          <p:cNvSpPr>
            <a:spLocks noGrp="1"/>
          </p:cNvSpPr>
          <p:nvPr>
            <p:ph type="sldNum" sz="quarter" idx="10"/>
          </p:nvPr>
        </p:nvSpPr>
        <p:spPr/>
        <p:txBody>
          <a:bodyPr/>
          <a:lstStyle/>
          <a:p>
            <a:fld id="{2066355A-084C-D24E-9AD2-7E4FC41EA627}" type="slidenum">
              <a:rPr lang="en-US" smtClean="0"/>
              <a:pPr/>
              <a:t>‹#›</a:t>
            </a:fld>
            <a:endParaRPr lang="en-US" sz="800"/>
          </a:p>
        </p:txBody>
      </p:sp>
    </p:spTree>
    <p:extLst>
      <p:ext uri="{BB962C8B-B14F-4D97-AF65-F5344CB8AC3E}">
        <p14:creationId xmlns:p14="http://schemas.microsoft.com/office/powerpoint/2010/main" val="110106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1376751"/>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84202" y="1902935"/>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0" name="Freeform 5">
            <a:hlinkClick r:id="" action="ppaction://hlinkshowjump?jump=nextslide"/>
            <a:extLst>
              <a:ext uri="{FF2B5EF4-FFF2-40B4-BE49-F238E27FC236}">
                <a16:creationId xmlns:a16="http://schemas.microsoft.com/office/drawing/2014/main" id="{DFFBBF2A-C7ED-554B-A375-F7CE80CB34C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5">
            <a:hlinkClick r:id="" action="ppaction://hlinkshowjump?jump=previousslide"/>
            <a:extLst>
              <a:ext uri="{FF2B5EF4-FFF2-40B4-BE49-F238E27FC236}">
                <a16:creationId xmlns:a16="http://schemas.microsoft.com/office/drawing/2014/main" id="{6483DAD1-B635-5549-8693-FBB28065951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6205199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 name="Text Placeholder 9">
            <a:extLst>
              <a:ext uri="{FF2B5EF4-FFF2-40B4-BE49-F238E27FC236}">
                <a16:creationId xmlns:a16="http://schemas.microsoft.com/office/drawing/2014/main" id="{6D1B18AD-EF76-9B6B-43CA-283C983D501B}"/>
              </a:ext>
            </a:extLst>
          </p:cNvPr>
          <p:cNvSpPr>
            <a:spLocks noGrp="1"/>
          </p:cNvSpPr>
          <p:nvPr>
            <p:ph type="body" sz="quarter" idx="10"/>
          </p:nvPr>
        </p:nvSpPr>
        <p:spPr>
          <a:xfrm>
            <a:off x="584202" y="1376751"/>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 name="Text Placeholder 9">
            <a:extLst>
              <a:ext uri="{FF2B5EF4-FFF2-40B4-BE49-F238E27FC236}">
                <a16:creationId xmlns:a16="http://schemas.microsoft.com/office/drawing/2014/main" id="{297A7574-1199-F33D-6F3E-9B2B3997FBE0}"/>
              </a:ext>
            </a:extLst>
          </p:cNvPr>
          <p:cNvSpPr>
            <a:spLocks noGrp="1"/>
          </p:cNvSpPr>
          <p:nvPr>
            <p:ph type="body" sz="quarter" idx="11"/>
          </p:nvPr>
        </p:nvSpPr>
        <p:spPr>
          <a:xfrm>
            <a:off x="584202" y="1902935"/>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C00000"/>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Content Placeholder 3">
            <a:extLst>
              <a:ext uri="{FF2B5EF4-FFF2-40B4-BE49-F238E27FC236}">
                <a16:creationId xmlns:a16="http://schemas.microsoft.com/office/drawing/2014/main" id="{09143FF3-2F73-355F-E3B8-95858BA17599}"/>
              </a:ext>
            </a:extLst>
          </p:cNvPr>
          <p:cNvSpPr>
            <a:spLocks noGrp="1"/>
          </p:cNvSpPr>
          <p:nvPr>
            <p:ph sz="quarter" idx="14" hasCustomPrompt="1"/>
          </p:nvPr>
        </p:nvSpPr>
        <p:spPr>
          <a:xfrm>
            <a:off x="584203" y="2106565"/>
            <a:ext cx="7899780" cy="4498848"/>
          </a:xfrm>
        </p:spPr>
        <p:txBody>
          <a:bodyPr>
            <a:noAutofit/>
          </a:bodyPr>
          <a:lstStyle>
            <a:lvl1pPr marL="0" indent="0">
              <a:lnSpc>
                <a:spcPct val="125000"/>
              </a:lnSpc>
              <a:spcBef>
                <a:spcPts val="1350"/>
              </a:spcBef>
              <a:buClr>
                <a:schemeClr val="tx1"/>
              </a:buClr>
              <a:buNone/>
              <a:defRPr sz="1400" baseline="0">
                <a:solidFill>
                  <a:schemeClr val="tx2"/>
                </a:solidFill>
                <a:latin typeface="Futura Std Book" panose="020B0502020204020303"/>
              </a:defRPr>
            </a:lvl1pPr>
            <a:lvl2pPr marL="240030" indent="-240030">
              <a:lnSpc>
                <a:spcPct val="125000"/>
              </a:lnSpc>
              <a:spcBef>
                <a:spcPts val="450"/>
              </a:spcBef>
              <a:buClr>
                <a:schemeClr val="tx1"/>
              </a:buClr>
              <a:buFont typeface="Times New Roman" panose="02020603050405020304" pitchFamily="18" charset="0"/>
              <a:buChar char="•"/>
              <a:defRPr sz="1400" baseline="0">
                <a:solidFill>
                  <a:schemeClr val="tx2"/>
                </a:solidFill>
                <a:latin typeface="Futura Std Book" panose="020B0502020204020303"/>
              </a:defRPr>
            </a:lvl2pPr>
            <a:lvl3pPr marL="480060" indent="-240030">
              <a:lnSpc>
                <a:spcPct val="125000"/>
              </a:lnSpc>
              <a:spcBef>
                <a:spcPts val="450"/>
              </a:spcBef>
              <a:buClr>
                <a:schemeClr val="tx1"/>
              </a:buClr>
              <a:buFont typeface="Arial Narrow" panose="020B0606020202030204" pitchFamily="34" charset="0"/>
              <a:buChar char="–"/>
              <a:defRPr sz="1400" baseline="0">
                <a:solidFill>
                  <a:schemeClr val="tx2"/>
                </a:solidFill>
                <a:latin typeface="Futura Std Book" panose="020B0502020204020303"/>
              </a:defRPr>
            </a:lvl3pPr>
            <a:lvl4pPr marL="720090" indent="-240030">
              <a:lnSpc>
                <a:spcPct val="125000"/>
              </a:lnSpc>
              <a:spcBef>
                <a:spcPts val="450"/>
              </a:spcBef>
              <a:buClr>
                <a:schemeClr val="tx1"/>
              </a:buClr>
              <a:buFont typeface="Arial Narrow" panose="020B0606020202030204" pitchFamily="34" charset="0"/>
              <a:buChar char="»"/>
              <a:defRPr sz="1400" baseline="0">
                <a:solidFill>
                  <a:schemeClr val="tx2"/>
                </a:solidFill>
                <a:latin typeface="Futura Std Book" panose="020B0502020204020303"/>
              </a:defRPr>
            </a:lvl4pPr>
            <a:lvl5pPr marL="960120" indent="-240030">
              <a:lnSpc>
                <a:spcPct val="125000"/>
              </a:lnSpc>
              <a:spcBef>
                <a:spcPts val="450"/>
              </a:spcBef>
              <a:buClr>
                <a:schemeClr val="tx1"/>
              </a:buClr>
              <a:buFont typeface="Arial Narrow" panose="020B0606020202030204" pitchFamily="34" charset="0"/>
              <a:buChar char="◦"/>
              <a:defRPr sz="1400" baseline="0">
                <a:solidFill>
                  <a:schemeClr val="tx2"/>
                </a:solidFill>
                <a:latin typeface="Futura Std Book" panose="020B0502020204020303"/>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dirty="0"/>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Note Placeholder 3">
            <a:extLst>
              <a:ext uri="{FF2B5EF4-FFF2-40B4-BE49-F238E27FC236}">
                <a16:creationId xmlns:a16="http://schemas.microsoft.com/office/drawing/2014/main" id="{B8CC78FE-E8B8-926B-F5D3-F7E430A8F0AF}"/>
              </a:ext>
            </a:extLst>
          </p:cNvPr>
          <p:cNvSpPr>
            <a:spLocks noGrp="1"/>
          </p:cNvSpPr>
          <p:nvPr>
            <p:ph type="body" sz="quarter" idx="17" hasCustomPrompt="1"/>
          </p:nvPr>
        </p:nvSpPr>
        <p:spPr>
          <a:xfrm>
            <a:off x="515639" y="5806276"/>
            <a:ext cx="8133347" cy="338328"/>
          </a:xfrm>
        </p:spPr>
        <p:txBody>
          <a:bodyPr>
            <a:noAutofit/>
          </a:bodyPr>
          <a:lstStyle>
            <a:lvl1pPr marL="0" indent="0">
              <a:buNone/>
              <a:defRPr sz="750"/>
            </a:lvl1pPr>
          </a:lstStyle>
          <a:p>
            <a:r>
              <a:rPr lang="en-US" i="1" dirty="0"/>
              <a:t>Note.</a:t>
            </a:r>
            <a:r>
              <a:rPr lang="en-US" dirty="0"/>
              <a:t> Placeholder for notes, sources, and permissions (if needed). “</a:t>
            </a:r>
            <a:r>
              <a:rPr lang="en-US" i="1" dirty="0"/>
              <a:t>Note.</a:t>
            </a:r>
            <a:r>
              <a:rPr lang="en-US" dirty="0"/>
              <a:t>” (including a period) is italicized.</a:t>
            </a:r>
          </a:p>
        </p:txBody>
      </p:sp>
    </p:spTree>
    <p:custDataLst>
      <p:tags r:id="rId1"/>
    </p:custDataLst>
    <p:extLst>
      <p:ext uri="{BB962C8B-B14F-4D97-AF65-F5344CB8AC3E}">
        <p14:creationId xmlns:p14="http://schemas.microsoft.com/office/powerpoint/2010/main" val="344115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sp>
        <p:nvSpPr>
          <p:cNvPr id="19" name="Picture Placeholder 9"/>
          <p:cNvSpPr>
            <a:spLocks noGrp="1"/>
          </p:cNvSpPr>
          <p:nvPr>
            <p:ph type="pic" sz="quarter" idx="12"/>
          </p:nvPr>
        </p:nvSpPr>
        <p:spPr>
          <a:xfrm>
            <a:off x="4199035" y="261172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3"/>
          </p:nvPr>
        </p:nvSpPr>
        <p:spPr>
          <a:xfrm>
            <a:off x="152988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4"/>
          </p:nvPr>
        </p:nvSpPr>
        <p:spPr>
          <a:xfrm>
            <a:off x="691683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93728" y="1401776"/>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603251" y="1912789"/>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29041" y="1446424"/>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638564" y="1957437"/>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3" name="Picture Placeholder 9"/>
          <p:cNvSpPr>
            <a:spLocks noGrp="1"/>
          </p:cNvSpPr>
          <p:nvPr>
            <p:ph type="pic" sz="quarter" idx="13"/>
          </p:nvPr>
        </p:nvSpPr>
        <p:spPr>
          <a:xfrm>
            <a:off x="156519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9"/>
          <p:cNvSpPr>
            <a:spLocks noGrp="1"/>
          </p:cNvSpPr>
          <p:nvPr>
            <p:ph type="pic" sz="quarter" idx="14"/>
          </p:nvPr>
        </p:nvSpPr>
        <p:spPr>
          <a:xfrm>
            <a:off x="695214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5" name="Picture Placeholder 9"/>
          <p:cNvSpPr>
            <a:spLocks noGrp="1"/>
          </p:cNvSpPr>
          <p:nvPr>
            <p:ph type="pic" sz="quarter" idx="12"/>
          </p:nvPr>
        </p:nvSpPr>
        <p:spPr>
          <a:xfrm>
            <a:off x="4256573"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5790" y="1445750"/>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5313" y="1956763"/>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DFDE-1022-FF97-ADE0-DA86B4E0139B}"/>
              </a:ext>
            </a:extLst>
          </p:cNvPr>
          <p:cNvSpPr>
            <a:spLocks noGrp="1"/>
          </p:cNvSpPr>
          <p:nvPr>
            <p:ph type="title"/>
          </p:nvPr>
        </p:nvSpPr>
        <p:spPr>
          <a:xfrm>
            <a:off x="511772" y="1458280"/>
            <a:ext cx="7886700" cy="941161"/>
          </a:xfrm>
          <a:prstGeom prst="rect">
            <a:avLst/>
          </a:prstGeom>
        </p:spPr>
        <p:txBody>
          <a:bodyPr/>
          <a:lstStyle>
            <a:lvl1pPr>
              <a:defRPr sz="2400" b="1">
                <a:latin typeface="Futura Std Heavy"/>
              </a:defRPr>
            </a:lvl1pPr>
          </a:lstStyle>
          <a:p>
            <a:r>
              <a:rPr lang="en-US" dirty="0"/>
              <a:t>Click to edit Master title style</a:t>
            </a:r>
          </a:p>
        </p:txBody>
      </p:sp>
      <p:sp>
        <p:nvSpPr>
          <p:cNvPr id="3" name="Date Placeholder 2">
            <a:extLst>
              <a:ext uri="{FF2B5EF4-FFF2-40B4-BE49-F238E27FC236}">
                <a16:creationId xmlns:a16="http://schemas.microsoft.com/office/drawing/2014/main" id="{B10DFC4F-3461-9CA9-2D15-D26AD8EDF5B6}"/>
              </a:ext>
            </a:extLst>
          </p:cNvPr>
          <p:cNvSpPr>
            <a:spLocks noGrp="1"/>
          </p:cNvSpPr>
          <p:nvPr>
            <p:ph type="dt" sz="half" idx="10"/>
          </p:nvPr>
        </p:nvSpPr>
        <p:spPr/>
        <p:txBody>
          <a:bodyPr/>
          <a:lstStyle/>
          <a:p>
            <a:fld id="{C764DE79-268F-4C1A-8933-263129D2AF90}" type="datetimeFigureOut">
              <a:rPr lang="en-US" smtClean="0"/>
              <a:t>8/1/2024</a:t>
            </a:fld>
            <a:endParaRPr lang="en-US"/>
          </a:p>
        </p:txBody>
      </p:sp>
      <p:sp>
        <p:nvSpPr>
          <p:cNvPr id="4" name="Footer Placeholder 3">
            <a:extLst>
              <a:ext uri="{FF2B5EF4-FFF2-40B4-BE49-F238E27FC236}">
                <a16:creationId xmlns:a16="http://schemas.microsoft.com/office/drawing/2014/main" id="{2CAA9425-3EA2-A43D-7349-A86B30ADDB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9AAE84-FDC6-A554-03D0-96582890E64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5527894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lstStyle>
            <a:lvl1pPr marL="0" indent="0" algn="l">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8503920" cy="4992624"/>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69562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Section Divider/Title/Quote D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ED6AF-0083-D349-B343-1985615931D7}"/>
              </a:ext>
            </a:extLst>
          </p:cNvPr>
          <p:cNvSpPr/>
          <p:nvPr userDrawn="1"/>
        </p:nvSpPr>
        <p:spPr>
          <a:xfrm>
            <a:off x="-4829" y="396240"/>
            <a:ext cx="9144000" cy="6065520"/>
          </a:xfrm>
          <a:prstGeom prst="rect">
            <a:avLst/>
          </a:prstGeom>
          <a:gradFill>
            <a:gsLst>
              <a:gs pos="28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a:p>
        </p:txBody>
      </p:sp>
      <p:sp>
        <p:nvSpPr>
          <p:cNvPr id="8" name="Title 1">
            <a:extLst>
              <a:ext uri="{FF2B5EF4-FFF2-40B4-BE49-F238E27FC236}">
                <a16:creationId xmlns:a16="http://schemas.microsoft.com/office/drawing/2014/main" id="{B023CF4D-2503-F240-990A-D1CB986DE2F2}"/>
              </a:ext>
            </a:extLst>
          </p:cNvPr>
          <p:cNvSpPr>
            <a:spLocks noGrp="1"/>
          </p:cNvSpPr>
          <p:nvPr>
            <p:ph type="title" hasCustomPrompt="1"/>
          </p:nvPr>
        </p:nvSpPr>
        <p:spPr>
          <a:xfrm>
            <a:off x="342900" y="2606861"/>
            <a:ext cx="8531226" cy="1362075"/>
          </a:xfrm>
        </p:spPr>
        <p:txBody>
          <a:bodyPr anchor="ctr">
            <a:noAutofit/>
          </a:bodyPr>
          <a:lstStyle>
            <a:lvl1pPr algn="ctr">
              <a:defRPr sz="4500" b="1" cap="all" spc="0">
                <a:solidFill>
                  <a:srgbClr val="FFFFFF"/>
                </a:solidFill>
              </a:defRPr>
            </a:lvl1pPr>
          </a:lstStyle>
          <a:p>
            <a:r>
              <a:rPr lang="en-US"/>
              <a:t>Section divider, title or quote</a:t>
            </a:r>
          </a:p>
        </p:txBody>
      </p:sp>
    </p:spTree>
    <p:extLst>
      <p:ext uri="{BB962C8B-B14F-4D97-AF65-F5344CB8AC3E}">
        <p14:creationId xmlns:p14="http://schemas.microsoft.com/office/powerpoint/2010/main" val="1950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BD9400-FAE6-E747-88CE-CBDBB84503B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6488"/>
            <a:ext cx="9144000" cy="10922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descr="A picture containing text&#10;&#10;Description automatically generated">
            <a:extLst>
              <a:ext uri="{FF2B5EF4-FFF2-40B4-BE49-F238E27FC236}">
                <a16:creationId xmlns:a16="http://schemas.microsoft.com/office/drawing/2014/main" id="{06CAFE60-D00A-4AA8-B1DE-6BF598A5177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018982" y="277038"/>
            <a:ext cx="1582632" cy="899813"/>
          </a:xfrm>
          <a:prstGeom prst="rect">
            <a:avLst/>
          </a:prstGeom>
        </p:spPr>
      </p:pic>
    </p:spTree>
    <p:custDataLst>
      <p:tags r:id="rId15"/>
    </p:custDataLst>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701" r:id="rId1"/>
    <p:sldLayoutId id="2147483711" r:id="rId2"/>
    <p:sldLayoutId id="2147483673" r:id="rId3"/>
    <p:sldLayoutId id="2147483690" r:id="rId4"/>
    <p:sldLayoutId id="2147483691" r:id="rId5"/>
    <p:sldLayoutId id="2147483688" r:id="rId6"/>
    <p:sldLayoutId id="2147483722" r:id="rId7"/>
    <p:sldLayoutId id="2147483712" r:id="rId8"/>
    <p:sldLayoutId id="2147483713" r:id="rId9"/>
    <p:sldLayoutId id="2147483715" r:id="rId10"/>
    <p:sldLayoutId id="2147483717" r:id="rId11"/>
    <p:sldLayoutId id="2147483718" r:id="rId12"/>
    <p:sldLayoutId id="2147483720"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experian.com/small-business/sales-leads" TargetMode="External"/><Relationship Id="rId3" Type="http://schemas.openxmlformats.org/officeDocument/2006/relationships/hyperlink" Target="https://www.uschamber.com/co/chambers" TargetMode="External"/><Relationship Id="rId7" Type="http://schemas.openxmlformats.org/officeDocument/2006/relationships/hyperlink" Target="https://www.uplead.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dnb.com/products/small-business/hoovers-essentials.html" TargetMode="External"/><Relationship Id="rId5" Type="http://schemas.openxmlformats.org/officeDocument/2006/relationships/hyperlink" Target="https://business.linkedin.com/sales-solutions?trk=flagship_nav&amp;veh=li-header-dropdown-lss-control&amp;src=li-nav" TargetMode="External"/><Relationship Id="rId4" Type="http://schemas.openxmlformats.org/officeDocument/2006/relationships/hyperlink" Target="https://www.zoominfo.com/" TargetMode="Externa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apprenticeship.gov/registered-apprenticeship-academ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jfoil@niu.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NCarlson@NIU.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drawing&#10;&#10;Description automatically generated">
            <a:extLst>
              <a:ext uri="{FF2B5EF4-FFF2-40B4-BE49-F238E27FC236}">
                <a16:creationId xmlns:a16="http://schemas.microsoft.com/office/drawing/2014/main" id="{667428FB-72DF-A44E-9063-A722D2782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31" y="0"/>
            <a:ext cx="9144000" cy="6858000"/>
          </a:xfrm>
          <a:prstGeom prst="rect">
            <a:avLst/>
          </a:prstGeom>
        </p:spPr>
      </p:pic>
      <p:sp>
        <p:nvSpPr>
          <p:cNvPr id="5" name="Rectangle 4"/>
          <p:cNvSpPr/>
          <p:nvPr/>
        </p:nvSpPr>
        <p:spPr>
          <a:xfrm>
            <a:off x="0" y="5179869"/>
            <a:ext cx="9144000" cy="60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712048" y="2992834"/>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10;&#10;Description automatically generated">
            <a:extLst>
              <a:ext uri="{FF2B5EF4-FFF2-40B4-BE49-F238E27FC236}">
                <a16:creationId xmlns:a16="http://schemas.microsoft.com/office/drawing/2014/main" id="{A08B0CB6-22BE-4074-BEB1-559449EC4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480" y="2262589"/>
            <a:ext cx="5131039" cy="2917280"/>
          </a:xfrm>
          <a:prstGeom prst="rect">
            <a:avLst/>
          </a:prstGeom>
        </p:spPr>
      </p:pic>
      <p:pic>
        <p:nvPicPr>
          <p:cNvPr id="15" name="Picture 2">
            <a:extLst>
              <a:ext uri="{FF2B5EF4-FFF2-40B4-BE49-F238E27FC236}">
                <a16:creationId xmlns:a16="http://schemas.microsoft.com/office/drawing/2014/main" id="{0AF5CA38-B7A6-4AEC-A65D-BA7A7858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3689" y="5514451"/>
            <a:ext cx="2184643" cy="61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9E57C7-AFBC-F142-DBF6-7BE6E93206D1}"/>
              </a:ext>
            </a:extLst>
          </p:cNvPr>
          <p:cNvSpPr txBox="1"/>
          <p:nvPr/>
        </p:nvSpPr>
        <p:spPr>
          <a:xfrm>
            <a:off x="295668" y="5453770"/>
            <a:ext cx="5386675" cy="375809"/>
          </a:xfrm>
          <a:prstGeom prst="rect">
            <a:avLst/>
          </a:prstGeom>
          <a:noFill/>
        </p:spPr>
        <p:txBody>
          <a:bodyPr wrap="square" lIns="0" tIns="0" rIns="0" bIns="0" rtlCol="0">
            <a:spAutoFit/>
          </a:bodyPr>
          <a:lstStyle/>
          <a:p>
            <a:pPr>
              <a:lnSpc>
                <a:spcPts val="3467"/>
              </a:lnSpc>
            </a:pPr>
            <a:r>
              <a:rPr lang="en-US" sz="1400" b="1" cap="all" spc="54" dirty="0">
                <a:solidFill>
                  <a:schemeClr val="tx2"/>
                </a:solidFill>
                <a:latin typeface="Futura Std Heavy" panose="020B0502020204020303" pitchFamily="34" charset="77"/>
              </a:rPr>
              <a:t>Wendy Brors, American Institutes for Research</a:t>
            </a:r>
          </a:p>
        </p:txBody>
      </p:sp>
      <p:sp>
        <p:nvSpPr>
          <p:cNvPr id="17" name="TextBox 16">
            <a:extLst>
              <a:ext uri="{FF2B5EF4-FFF2-40B4-BE49-F238E27FC236}">
                <a16:creationId xmlns:a16="http://schemas.microsoft.com/office/drawing/2014/main" id="{4341AC5E-DDCB-DD4F-BC81-E1385780537E}"/>
              </a:ext>
            </a:extLst>
          </p:cNvPr>
          <p:cNvSpPr txBox="1"/>
          <p:nvPr/>
        </p:nvSpPr>
        <p:spPr>
          <a:xfrm>
            <a:off x="262890" y="1128606"/>
            <a:ext cx="8618220" cy="1290225"/>
          </a:xfrm>
          <a:prstGeom prst="rect">
            <a:avLst/>
          </a:prstGeom>
          <a:noFill/>
        </p:spPr>
        <p:txBody>
          <a:bodyPr wrap="square" lIns="0" tIns="0" rIns="0" bIns="0" rtlCol="0">
            <a:spAutoFit/>
          </a:bodyPr>
          <a:lstStyle/>
          <a:p>
            <a:pPr algn="ctr">
              <a:lnSpc>
                <a:spcPts val="3467"/>
              </a:lnSpc>
            </a:pPr>
            <a:r>
              <a:rPr lang="en-US" sz="3467" b="1" cap="all" spc="54" dirty="0">
                <a:solidFill>
                  <a:schemeClr val="tx2"/>
                </a:solidFill>
                <a:latin typeface="Futura Std Heavy" panose="020B0502020204020303" pitchFamily="34" charset="77"/>
              </a:rPr>
              <a:t>Recruiting Employers for Apprenticeship</a:t>
            </a:r>
          </a:p>
          <a:p>
            <a:pPr algn="ctr">
              <a:lnSpc>
                <a:spcPts val="3467"/>
              </a:lnSpc>
            </a:pPr>
            <a:r>
              <a:rPr lang="en-US" sz="2000" b="1" cap="all" spc="54" dirty="0">
                <a:solidFill>
                  <a:schemeClr val="accent1"/>
                </a:solidFill>
                <a:latin typeface="Futura Std Heavy" panose="020B0502020204020303" pitchFamily="34" charset="77"/>
              </a:rPr>
              <a:t>July 30, 2024</a:t>
            </a:r>
          </a:p>
        </p:txBody>
      </p:sp>
    </p:spTree>
    <p:custDataLst>
      <p:tags r:id="rId1"/>
    </p:custDataLst>
    <p:extLst>
      <p:ext uri="{BB962C8B-B14F-4D97-AF65-F5344CB8AC3E}">
        <p14:creationId xmlns:p14="http://schemas.microsoft.com/office/powerpoint/2010/main" val="11404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4A11D87-8E26-D6B4-3B65-B95FFC23E4D9}"/>
              </a:ext>
            </a:extLst>
          </p:cNvPr>
          <p:cNvSpPr>
            <a:spLocks noGrp="1"/>
          </p:cNvSpPr>
          <p:nvPr>
            <p:ph type="body" sz="quarter" idx="10"/>
          </p:nvPr>
        </p:nvSpPr>
        <p:spPr/>
        <p:txBody>
          <a:bodyPr/>
          <a:lstStyle/>
          <a:p>
            <a:r>
              <a:rPr lang="en-US" dirty="0"/>
              <a:t>Interest</a:t>
            </a:r>
          </a:p>
        </p:txBody>
      </p:sp>
      <p:sp>
        <p:nvSpPr>
          <p:cNvPr id="13" name="Text Placeholder 12">
            <a:extLst>
              <a:ext uri="{FF2B5EF4-FFF2-40B4-BE49-F238E27FC236}">
                <a16:creationId xmlns:a16="http://schemas.microsoft.com/office/drawing/2014/main" id="{E172F316-9D9B-E28A-D647-9CA57D0FA13D}"/>
              </a:ext>
            </a:extLst>
          </p:cNvPr>
          <p:cNvSpPr>
            <a:spLocks noGrp="1"/>
          </p:cNvSpPr>
          <p:nvPr>
            <p:ph type="body" sz="quarter" idx="11"/>
          </p:nvPr>
        </p:nvSpPr>
        <p:spPr/>
        <p:txBody>
          <a:bodyPr/>
          <a:lstStyle/>
          <a:p>
            <a:r>
              <a:rPr lang="en-US" sz="1200" dirty="0">
                <a:solidFill>
                  <a:schemeClr val="accent5"/>
                </a:solidFill>
              </a:rPr>
              <a:t>“What is apprenticeship and how could it help?”</a:t>
            </a:r>
            <a:endParaRPr lang="en-US" sz="1200" i="1" dirty="0">
              <a:solidFill>
                <a:schemeClr val="accent5"/>
              </a:solidFill>
            </a:endParaRPr>
          </a:p>
        </p:txBody>
      </p:sp>
      <p:graphicFrame>
        <p:nvGraphicFramePr>
          <p:cNvPr id="6" name="Content Placeholder 5">
            <a:extLst>
              <a:ext uri="{FF2B5EF4-FFF2-40B4-BE49-F238E27FC236}">
                <a16:creationId xmlns:a16="http://schemas.microsoft.com/office/drawing/2014/main" id="{DD534A80-03E4-4EC4-97E6-F2A12230125D}"/>
              </a:ext>
            </a:extLst>
          </p:cNvPr>
          <p:cNvGraphicFramePr>
            <a:graphicFrameLocks noGrp="1"/>
          </p:cNvGraphicFramePr>
          <p:nvPr>
            <p:ph sz="quarter" idx="14"/>
          </p:nvPr>
        </p:nvGraphicFramePr>
        <p:xfrm>
          <a:off x="584200" y="2106613"/>
          <a:ext cx="7899399" cy="3971562"/>
        </p:xfrm>
        <a:graphic>
          <a:graphicData uri="http://schemas.openxmlformats.org/drawingml/2006/table">
            <a:tbl>
              <a:tblPr firstRow="1" bandRow="1"/>
              <a:tblGrid>
                <a:gridCol w="2293019">
                  <a:extLst>
                    <a:ext uri="{9D8B030D-6E8A-4147-A177-3AD203B41FA5}">
                      <a16:colId xmlns:a16="http://schemas.microsoft.com/office/drawing/2014/main" val="399614502"/>
                    </a:ext>
                  </a:extLst>
                </a:gridCol>
                <a:gridCol w="2152039">
                  <a:extLst>
                    <a:ext uri="{9D8B030D-6E8A-4147-A177-3AD203B41FA5}">
                      <a16:colId xmlns:a16="http://schemas.microsoft.com/office/drawing/2014/main" val="3162035372"/>
                    </a:ext>
                  </a:extLst>
                </a:gridCol>
                <a:gridCol w="3454341">
                  <a:extLst>
                    <a:ext uri="{9D8B030D-6E8A-4147-A177-3AD203B41FA5}">
                      <a16:colId xmlns:a16="http://schemas.microsoft.com/office/drawing/2014/main" val="3690565825"/>
                    </a:ext>
                  </a:extLst>
                </a:gridCol>
              </a:tblGrid>
              <a:tr h="512727">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STAGE</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YOUR CLIENT </a:t>
                      </a:r>
                      <a:b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br>
                      <a:r>
                        <a:rPr lang="en-US" sz="1100">
                          <a:solidFill>
                            <a:srgbClr val="0B6370"/>
                          </a:solidFill>
                          <a:effectLst/>
                          <a:latin typeface="Roboto" panose="02000000000000000000" pitchFamily="2" charset="0"/>
                          <a:ea typeface="Roboto" panose="02000000000000000000" pitchFamily="2" charset="0"/>
                          <a:cs typeface="Times New Roman" panose="02020603050405020304" pitchFamily="18" charset="0"/>
                        </a:rPr>
                        <a:t>(A Potential Employer Partner)</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YOUR ACTIONS</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extLst>
                  <a:ext uri="{0D108BD9-81ED-4DB2-BD59-A6C34878D82A}">
                    <a16:rowId xmlns:a16="http://schemas.microsoft.com/office/drawing/2014/main" val="642971022"/>
                  </a:ext>
                </a:extLst>
              </a:tr>
              <a:tr h="781622">
                <a:tc>
                  <a:txBody>
                    <a:bodyPr/>
                    <a:lstStyle/>
                    <a:p>
                      <a:pPr marL="0" marR="0">
                        <a:lnSpc>
                          <a:spcPct val="112000"/>
                        </a:lnSpc>
                        <a:spcBef>
                          <a:spcPts val="400"/>
                        </a:spcBef>
                        <a:spcAft>
                          <a:spcPts val="400"/>
                        </a:spcAft>
                      </a:pPr>
                      <a:r>
                        <a:rPr lang="en-US" sz="2100" b="1" dirty="0">
                          <a:solidFill>
                            <a:srgbClr val="FFFFFF"/>
                          </a:solidFill>
                          <a:effectLst/>
                          <a:latin typeface="Roboto" panose="02000000000000000000" pitchFamily="2" charset="0"/>
                          <a:ea typeface="Roboto" panose="02000000000000000000" pitchFamily="2" charset="0"/>
                          <a:cs typeface="Times New Roman" panose="02020603050405020304" pitchFamily="18" charset="0"/>
                        </a:rPr>
                        <a:t>AWARENESS</a:t>
                      </a:r>
                      <a:endParaRPr lang="en-US" sz="2100" dirty="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tc>
                  <a:txBody>
                    <a:bodyPr/>
                    <a:lstStyle/>
                    <a:p>
                      <a:pPr marL="0" marR="0">
                        <a:lnSpc>
                          <a:spcPct val="112000"/>
                        </a:lnSpc>
                        <a:spcBef>
                          <a:spcPts val="400"/>
                        </a:spcBef>
                        <a:spcAft>
                          <a:spcPts val="400"/>
                        </a:spcAft>
                      </a:pPr>
                      <a:r>
                        <a:rPr lang="en-US" sz="1100">
                          <a:solidFill>
                            <a:srgbClr val="FFFFFF"/>
                          </a:solidFill>
                          <a:effectLst/>
                          <a:latin typeface="Roboto" panose="02000000000000000000" pitchFamily="2" charset="0"/>
                          <a:ea typeface="Roboto" panose="02000000000000000000" pitchFamily="2" charset="0"/>
                          <a:cs typeface="Times New Roman" panose="02020603050405020304" pitchFamily="18" charset="0"/>
                        </a:rPr>
                        <a:t>Becomes aware of pain: status quo loosens</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tc>
                  <a:txBody>
                    <a:bodyPr/>
                    <a:lstStyle/>
                    <a:p>
                      <a:pPr marL="0" marR="0">
                        <a:lnSpc>
                          <a:spcPct val="112000"/>
                        </a:lnSpc>
                        <a:spcBef>
                          <a:spcPts val="400"/>
                        </a:spcBef>
                        <a:spcAft>
                          <a:spcPts val="400"/>
                        </a:spcAft>
                      </a:pPr>
                      <a:r>
                        <a:rPr lang="en-US" sz="1100">
                          <a:solidFill>
                            <a:srgbClr val="FFFFFF"/>
                          </a:solidFill>
                          <a:effectLst/>
                          <a:latin typeface="Roboto Light" panose="02000000000000000000" pitchFamily="2" charset="0"/>
                          <a:ea typeface="Roboto Light" panose="02000000000000000000" pitchFamily="2" charset="0"/>
                          <a:cs typeface="Times New Roman" panose="02020603050405020304" pitchFamily="18" charset="0"/>
                        </a:rPr>
                        <a:t>Focus on problems and pain points. Be present where businesses are.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12000"/>
                        </a:lnSpc>
                        <a:spcBef>
                          <a:spcPts val="400"/>
                        </a:spcBef>
                        <a:spcAft>
                          <a:spcPts val="400"/>
                        </a:spcAft>
                      </a:pPr>
                      <a:r>
                        <a:rPr lang="en-US" sz="1100" i="1">
                          <a:solidFill>
                            <a:srgbClr val="FFFFFF"/>
                          </a:solidFill>
                          <a:effectLst/>
                          <a:latin typeface="Roboto Light" panose="02000000000000000000" pitchFamily="2" charset="0"/>
                          <a:ea typeface="Roboto Light" panose="02000000000000000000" pitchFamily="2" charset="0"/>
                          <a:cs typeface="Times New Roman" panose="02020603050405020304" pitchFamily="18" charset="0"/>
                        </a:rPr>
                        <a:t>Use big-picture industry-focused content in communications.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extLst>
                  <a:ext uri="{0D108BD9-81ED-4DB2-BD59-A6C34878D82A}">
                    <a16:rowId xmlns:a16="http://schemas.microsoft.com/office/drawing/2014/main" val="1080759588"/>
                  </a:ext>
                </a:extLst>
              </a:tr>
              <a:tr h="960835">
                <a:tc>
                  <a:txBody>
                    <a:bodyPr/>
                    <a:lstStyle/>
                    <a:p>
                      <a:pPr marL="0" marR="0">
                        <a:lnSpc>
                          <a:spcPct val="112000"/>
                        </a:lnSpc>
                        <a:spcBef>
                          <a:spcPts val="400"/>
                        </a:spcBef>
                        <a:spcAft>
                          <a:spcPts val="400"/>
                        </a:spcAft>
                      </a:pPr>
                      <a:r>
                        <a:rPr lang="en-US" sz="2100" b="1">
                          <a:solidFill>
                            <a:srgbClr val="38424C"/>
                          </a:solidFill>
                          <a:effectLst/>
                          <a:latin typeface="Roboto" panose="02000000000000000000" pitchFamily="2" charset="0"/>
                          <a:ea typeface="Roboto" panose="02000000000000000000" pitchFamily="2" charset="0"/>
                          <a:cs typeface="Times New Roman" panose="02020603050405020304" pitchFamily="18" charset="0"/>
                        </a:rPr>
                        <a:t>INTEREST</a:t>
                      </a:r>
                      <a:endParaRPr lang="en-US" sz="2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A7B3BE"/>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Gets interested in finding a solution; begins to discover trends, products, brands. </a:t>
                      </a:r>
                    </a:p>
                  </a:txBody>
                  <a:tcPr marL="51435" marR="51435" marT="0" marB="0" anchor="ctr">
                    <a:lnL>
                      <a:noFill/>
                    </a:lnL>
                    <a:lnR>
                      <a:noFill/>
                    </a:lnR>
                    <a:lnT>
                      <a:noFill/>
                    </a:lnT>
                    <a:lnB>
                      <a:noFill/>
                    </a:lnB>
                    <a:solidFill>
                      <a:srgbClr val="A7B3BE"/>
                    </a:solidFill>
                  </a:tcPr>
                </a:tc>
                <a:tc>
                  <a:txBody>
                    <a:bodyPr/>
                    <a:lstStyle/>
                    <a:p>
                      <a:pPr marL="0" marR="0">
                        <a:lnSpc>
                          <a:spcPct val="112000"/>
                        </a:lnSpc>
                        <a:spcBef>
                          <a:spcPts val="400"/>
                        </a:spcBef>
                        <a:spcAft>
                          <a:spcPts val="400"/>
                        </a:spcAft>
                      </a:pPr>
                      <a:r>
                        <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Discover their specific challenges empathetically. Explain apprenticeship as a solution. Educate and help prospects evaluate decision-making criteria.  </a:t>
                      </a:r>
                    </a:p>
                    <a:p>
                      <a:pPr marL="0" marR="0">
                        <a:lnSpc>
                          <a:spcPct val="112000"/>
                        </a:lnSpc>
                        <a:spcBef>
                          <a:spcPts val="400"/>
                        </a:spcBef>
                        <a:spcAft>
                          <a:spcPts val="400"/>
                        </a:spcAft>
                      </a:pPr>
                      <a:r>
                        <a:rPr lang="en-US" sz="1100" i="1">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Use tools like self-assessments, webinars, events, reports, videos, individual meetings.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A7B3BE"/>
                    </a:solidFill>
                  </a:tcPr>
                </a:tc>
                <a:extLst>
                  <a:ext uri="{0D108BD9-81ED-4DB2-BD59-A6C34878D82A}">
                    <a16:rowId xmlns:a16="http://schemas.microsoft.com/office/drawing/2014/main" val="2350844819"/>
                  </a:ext>
                </a:extLst>
              </a:tr>
              <a:tr h="781622">
                <a:tc>
                  <a:txBody>
                    <a:bodyPr/>
                    <a:lstStyle/>
                    <a:p>
                      <a:pPr marL="0" marR="0">
                        <a:lnSpc>
                          <a:spcPct val="112000"/>
                        </a:lnSpc>
                        <a:spcBef>
                          <a:spcPts val="400"/>
                        </a:spcBef>
                        <a:spcAft>
                          <a:spcPts val="400"/>
                        </a:spcAft>
                      </a:pPr>
                      <a:r>
                        <a:rPr lang="en-US" sz="2100" b="1">
                          <a:solidFill>
                            <a:srgbClr val="38424C"/>
                          </a:solidFill>
                          <a:effectLst/>
                          <a:latin typeface="Roboto" panose="02000000000000000000" pitchFamily="2" charset="0"/>
                          <a:ea typeface="Roboto" panose="02000000000000000000" pitchFamily="2" charset="0"/>
                          <a:cs typeface="Times New Roman" panose="02020603050405020304" pitchFamily="18" charset="0"/>
                        </a:rPr>
                        <a:t>CONSIDERATION</a:t>
                      </a:r>
                      <a:endParaRPr lang="en-US" sz="2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65C5D3"/>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Evaluates specific products and services; becomes willing to engage with technical assistance providers and experts.</a:t>
                      </a:r>
                    </a:p>
                  </a:txBody>
                  <a:tcPr marL="51435" marR="51435" marT="0" marB="0" anchor="ctr">
                    <a:lnL>
                      <a:noFill/>
                    </a:lnL>
                    <a:lnR>
                      <a:noFill/>
                    </a:lnR>
                    <a:lnT>
                      <a:noFill/>
                    </a:lnT>
                    <a:lnB>
                      <a:noFill/>
                    </a:lnB>
                    <a:solidFill>
                      <a:srgbClr val="65C5D3"/>
                    </a:solidFill>
                  </a:tcPr>
                </a:tc>
                <a:tc>
                  <a:txBody>
                    <a:bodyPr/>
                    <a:lstStyle/>
                    <a:p>
                      <a:pPr marL="0" marR="0">
                        <a:lnSpc>
                          <a:spcPct val="112000"/>
                        </a:lnSpc>
                        <a:spcBef>
                          <a:spcPts val="400"/>
                        </a:spcBef>
                        <a:spcAft>
                          <a:spcPts val="400"/>
                        </a:spcAft>
                      </a:pPr>
                      <a:r>
                        <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Show the value offered and provide evidence of return on investment. </a:t>
                      </a:r>
                    </a:p>
                    <a:p>
                      <a:pPr marL="0" marR="0">
                        <a:lnSpc>
                          <a:spcPct val="112000"/>
                        </a:lnSpc>
                        <a:spcBef>
                          <a:spcPts val="400"/>
                        </a:spcBef>
                        <a:spcAft>
                          <a:spcPts val="400"/>
                        </a:spcAft>
                      </a:pPr>
                      <a:r>
                        <a:rPr lang="en-US" sz="1100" i="1">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Supply information like costs and benefits, case studies, similar programs.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65C5D3"/>
                    </a:solidFill>
                  </a:tcPr>
                </a:tc>
                <a:extLst>
                  <a:ext uri="{0D108BD9-81ED-4DB2-BD59-A6C34878D82A}">
                    <a16:rowId xmlns:a16="http://schemas.microsoft.com/office/drawing/2014/main" val="1524169770"/>
                  </a:ext>
                </a:extLst>
              </a:tr>
              <a:tr h="662866">
                <a:tc>
                  <a:txBody>
                    <a:bodyPr/>
                    <a:lstStyle/>
                    <a:p>
                      <a:pPr marL="0" marR="0">
                        <a:lnSpc>
                          <a:spcPct val="112000"/>
                        </a:lnSpc>
                        <a:spcBef>
                          <a:spcPts val="400"/>
                        </a:spcBef>
                        <a:spcAft>
                          <a:spcPts val="400"/>
                        </a:spcAft>
                      </a:pPr>
                      <a:r>
                        <a:rPr lang="en-US" sz="2100" b="1">
                          <a:solidFill>
                            <a:srgbClr val="38424C"/>
                          </a:solidFill>
                          <a:effectLst/>
                          <a:latin typeface="Roboto" panose="02000000000000000000" pitchFamily="2" charset="0"/>
                          <a:ea typeface="Roboto" panose="02000000000000000000" pitchFamily="2" charset="0"/>
                          <a:cs typeface="Times New Roman" panose="02020603050405020304" pitchFamily="18" charset="0"/>
                        </a:rPr>
                        <a:t>DECISION</a:t>
                      </a:r>
                      <a:endParaRPr lang="en-US" sz="2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71E0F1"/>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Commits to a specific solution; justifies reasons for investment.</a:t>
                      </a:r>
                    </a:p>
                  </a:txBody>
                  <a:tcPr marL="51435" marR="51435" marT="0" marB="0" anchor="ctr">
                    <a:lnL>
                      <a:noFill/>
                    </a:lnL>
                    <a:lnR>
                      <a:noFill/>
                    </a:lnR>
                    <a:lnT>
                      <a:noFill/>
                    </a:lnT>
                    <a:lnB>
                      <a:noFill/>
                    </a:lnB>
                    <a:solidFill>
                      <a:srgbClr val="71E0F1"/>
                    </a:solidFill>
                  </a:tcPr>
                </a:tc>
                <a:tc>
                  <a:txBody>
                    <a:bodyPr/>
                    <a:lstStyle/>
                    <a:p>
                      <a:pPr marL="0" marR="0">
                        <a:lnSpc>
                          <a:spcPct val="112000"/>
                        </a:lnSpc>
                        <a:spcBef>
                          <a:spcPts val="400"/>
                        </a:spcBef>
                        <a:spcAft>
                          <a:spcPts val="400"/>
                        </a:spcAft>
                      </a:pPr>
                      <a:r>
                        <a:rPr lang="en-US" sz="1100" dirty="0">
                          <a:solidFill>
                            <a:srgbClr val="38424C"/>
                          </a:solidFill>
                          <a:effectLst/>
                          <a:latin typeface="Roboto Light"/>
                          <a:ea typeface="Roboto Light"/>
                          <a:cs typeface="Times New Roman"/>
                        </a:rPr>
                        <a:t>Validate the client’s decision, onboard employer.  </a:t>
                      </a:r>
                    </a:p>
                    <a:p>
                      <a:pPr marL="0" marR="0">
                        <a:lnSpc>
                          <a:spcPct val="112000"/>
                        </a:lnSpc>
                        <a:spcBef>
                          <a:spcPts val="400"/>
                        </a:spcBef>
                        <a:spcAft>
                          <a:spcPts val="400"/>
                        </a:spcAft>
                      </a:pPr>
                      <a:r>
                        <a:rPr lang="en-US" sz="1100" i="1" dirty="0">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Use training, fact sheets, user guides, toolkits</a:t>
                      </a:r>
                      <a:r>
                        <a:rPr lang="en-US" sz="1100" dirty="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 </a:t>
                      </a:r>
                    </a:p>
                  </a:txBody>
                  <a:tcPr marL="51435" marR="51435" marT="0" marB="0" anchor="ctr">
                    <a:lnL>
                      <a:noFill/>
                    </a:lnL>
                    <a:lnR>
                      <a:noFill/>
                    </a:lnR>
                    <a:lnT>
                      <a:noFill/>
                    </a:lnT>
                    <a:lnB>
                      <a:noFill/>
                    </a:lnB>
                    <a:solidFill>
                      <a:srgbClr val="71E0F1"/>
                    </a:solidFill>
                  </a:tcPr>
                </a:tc>
                <a:extLst>
                  <a:ext uri="{0D108BD9-81ED-4DB2-BD59-A6C34878D82A}">
                    <a16:rowId xmlns:a16="http://schemas.microsoft.com/office/drawing/2014/main" val="333327394"/>
                  </a:ext>
                </a:extLst>
              </a:tr>
            </a:tbl>
          </a:graphicData>
        </a:graphic>
      </p:graphicFrame>
      <p:sp>
        <p:nvSpPr>
          <p:cNvPr id="7" name="Right Triangle 6">
            <a:extLst>
              <a:ext uri="{FF2B5EF4-FFF2-40B4-BE49-F238E27FC236}">
                <a16:creationId xmlns:a16="http://schemas.microsoft.com/office/drawing/2014/main" id="{D03396DD-ADEE-4492-A954-203AAFD955D7}"/>
              </a:ext>
            </a:extLst>
          </p:cNvPr>
          <p:cNvSpPr/>
          <p:nvPr/>
        </p:nvSpPr>
        <p:spPr>
          <a:xfrm flipH="1" flipV="1">
            <a:off x="208368" y="2616652"/>
            <a:ext cx="388735" cy="347674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solidFill>
                <a:schemeClr val="bg1"/>
              </a:solidFill>
            </a:endParaRPr>
          </a:p>
        </p:txBody>
      </p:sp>
      <p:sp>
        <p:nvSpPr>
          <p:cNvPr id="8" name="Right Triangle 7">
            <a:extLst>
              <a:ext uri="{FF2B5EF4-FFF2-40B4-BE49-F238E27FC236}">
                <a16:creationId xmlns:a16="http://schemas.microsoft.com/office/drawing/2014/main" id="{FD9480BE-0346-42EA-BBF0-A153C2784C0A}"/>
              </a:ext>
            </a:extLst>
          </p:cNvPr>
          <p:cNvSpPr/>
          <p:nvPr/>
        </p:nvSpPr>
        <p:spPr>
          <a:xfrm flipV="1">
            <a:off x="8483599" y="2616652"/>
            <a:ext cx="388733" cy="347674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bg1"/>
              </a:solidFill>
            </a:endParaRPr>
          </a:p>
        </p:txBody>
      </p:sp>
      <p:sp>
        <p:nvSpPr>
          <p:cNvPr id="2" name="Arrow: Down 1">
            <a:extLst>
              <a:ext uri="{FF2B5EF4-FFF2-40B4-BE49-F238E27FC236}">
                <a16:creationId xmlns:a16="http://schemas.microsoft.com/office/drawing/2014/main" id="{14DE84D2-270A-8BAB-B792-F471AA928CDC}"/>
              </a:ext>
            </a:extLst>
          </p:cNvPr>
          <p:cNvSpPr/>
          <p:nvPr/>
        </p:nvSpPr>
        <p:spPr>
          <a:xfrm rot="16200000">
            <a:off x="143492" y="3756614"/>
            <a:ext cx="440402" cy="487642"/>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bg1"/>
              </a:solidFill>
            </a:endParaRPr>
          </a:p>
        </p:txBody>
      </p:sp>
      <p:sp>
        <p:nvSpPr>
          <p:cNvPr id="3" name="TextBox 2">
            <a:extLst>
              <a:ext uri="{FF2B5EF4-FFF2-40B4-BE49-F238E27FC236}">
                <a16:creationId xmlns:a16="http://schemas.microsoft.com/office/drawing/2014/main" id="{9C722AEF-32D2-C20D-A23B-B11EF122E32E}"/>
              </a:ext>
            </a:extLst>
          </p:cNvPr>
          <p:cNvSpPr txBox="1"/>
          <p:nvPr/>
        </p:nvSpPr>
        <p:spPr>
          <a:xfrm>
            <a:off x="183897" y="2776167"/>
            <a:ext cx="765545" cy="715581"/>
          </a:xfrm>
          <a:prstGeom prst="rect">
            <a:avLst/>
          </a:prstGeom>
          <a:noFill/>
        </p:spPr>
        <p:txBody>
          <a:bodyPr wrap="square" rtlCol="0">
            <a:spAutoFit/>
          </a:bodyPr>
          <a:lstStyle/>
          <a:p>
            <a:r>
              <a:rPr lang="en-US" sz="4050" b="1" dirty="0">
                <a:solidFill>
                  <a:schemeClr val="accent2"/>
                </a:solidFill>
                <a:sym typeface="Wingdings 2" panose="05020102010507070707" pitchFamily="18" charset="2"/>
              </a:rPr>
              <a:t></a:t>
            </a:r>
            <a:endParaRPr lang="en-US" sz="4050" b="1" dirty="0">
              <a:solidFill>
                <a:schemeClr val="accent2"/>
              </a:solidFill>
            </a:endParaRPr>
          </a:p>
        </p:txBody>
      </p:sp>
    </p:spTree>
    <p:extLst>
      <p:ext uri="{BB962C8B-B14F-4D97-AF65-F5344CB8AC3E}">
        <p14:creationId xmlns:p14="http://schemas.microsoft.com/office/powerpoint/2010/main" val="210213137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964D699-57F1-4208-B075-E04625B5F014}"/>
              </a:ext>
            </a:extLst>
          </p:cNvPr>
          <p:cNvSpPr>
            <a:spLocks noGrp="1"/>
          </p:cNvSpPr>
          <p:nvPr>
            <p:ph type="body" sz="quarter" idx="10"/>
          </p:nvPr>
        </p:nvSpPr>
        <p:spPr>
          <a:xfrm>
            <a:off x="584202" y="1376751"/>
            <a:ext cx="7953374" cy="511013"/>
          </a:xfrm>
        </p:spPr>
        <p:txBody>
          <a:bodyPr anchor="t"/>
          <a:lstStyle/>
          <a:p>
            <a:r>
              <a:rPr lang="en-US" dirty="0"/>
              <a:t>Stimulate interest</a:t>
            </a:r>
          </a:p>
        </p:txBody>
      </p:sp>
      <p:sp>
        <p:nvSpPr>
          <p:cNvPr id="11" name="Text Placeholder 10">
            <a:extLst>
              <a:ext uri="{FF2B5EF4-FFF2-40B4-BE49-F238E27FC236}">
                <a16:creationId xmlns:a16="http://schemas.microsoft.com/office/drawing/2014/main" id="{334A73D8-CA86-487E-DEE4-3ED107E7EB7D}"/>
              </a:ext>
            </a:extLst>
          </p:cNvPr>
          <p:cNvSpPr>
            <a:spLocks noGrp="1"/>
          </p:cNvSpPr>
          <p:nvPr>
            <p:ph type="body" sz="quarter" idx="11"/>
          </p:nvPr>
        </p:nvSpPr>
        <p:spPr>
          <a:xfrm>
            <a:off x="584202" y="1902935"/>
            <a:ext cx="7953374" cy="188459"/>
          </a:xfrm>
        </p:spPr>
        <p:txBody>
          <a:bodyPr/>
          <a:lstStyle/>
          <a:p>
            <a:r>
              <a:rPr lang="en-US" dirty="0"/>
              <a:t>Outbound lead generation</a:t>
            </a:r>
          </a:p>
        </p:txBody>
      </p:sp>
      <p:sp>
        <p:nvSpPr>
          <p:cNvPr id="10" name="Content Placeholder 9">
            <a:extLst>
              <a:ext uri="{FF2B5EF4-FFF2-40B4-BE49-F238E27FC236}">
                <a16:creationId xmlns:a16="http://schemas.microsoft.com/office/drawing/2014/main" id="{2BF83727-DD45-4A27-A5AA-B263CF3ECCA1}"/>
              </a:ext>
            </a:extLst>
          </p:cNvPr>
          <p:cNvSpPr>
            <a:spLocks noGrp="1"/>
          </p:cNvSpPr>
          <p:nvPr>
            <p:ph sz="quarter" idx="14"/>
          </p:nvPr>
        </p:nvSpPr>
        <p:spPr>
          <a:xfrm>
            <a:off x="584203" y="2106565"/>
            <a:ext cx="7899780" cy="4498848"/>
          </a:xfrm>
        </p:spPr>
        <p:txBody>
          <a:bodyPr/>
          <a:lstStyle/>
          <a:p>
            <a:r>
              <a:rPr lang="en-US" dirty="0"/>
              <a:t>Understand your labor market</a:t>
            </a:r>
          </a:p>
          <a:p>
            <a:r>
              <a:rPr lang="en-US" dirty="0"/>
              <a:t>Build a target lists</a:t>
            </a:r>
          </a:p>
          <a:p>
            <a:r>
              <a:rPr lang="en-US" dirty="0"/>
              <a:t>Reach out to employers </a:t>
            </a:r>
          </a:p>
          <a:p>
            <a:endParaRPr lang="en-US" dirty="0"/>
          </a:p>
          <a:p>
            <a:endParaRPr lang="en-US" dirty="0"/>
          </a:p>
        </p:txBody>
      </p:sp>
    </p:spTree>
    <p:extLst>
      <p:ext uri="{BB962C8B-B14F-4D97-AF65-F5344CB8AC3E}">
        <p14:creationId xmlns:p14="http://schemas.microsoft.com/office/powerpoint/2010/main" val="292443293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C7202DC-2881-310C-3DFF-205EBCC799BE}"/>
              </a:ext>
            </a:extLst>
          </p:cNvPr>
          <p:cNvSpPr>
            <a:spLocks noGrp="1"/>
          </p:cNvSpPr>
          <p:nvPr>
            <p:ph type="body" sz="quarter" idx="10"/>
          </p:nvPr>
        </p:nvSpPr>
        <p:spPr/>
        <p:txBody>
          <a:bodyPr/>
          <a:lstStyle/>
          <a:p>
            <a:r>
              <a:rPr lang="en-US" dirty="0"/>
              <a:t>Sales Outreach Statistics</a:t>
            </a:r>
          </a:p>
        </p:txBody>
      </p:sp>
      <p:sp>
        <p:nvSpPr>
          <p:cNvPr id="5" name="Text Placeholder 4">
            <a:extLst>
              <a:ext uri="{FF2B5EF4-FFF2-40B4-BE49-F238E27FC236}">
                <a16:creationId xmlns:a16="http://schemas.microsoft.com/office/drawing/2014/main" id="{C66D60FC-4FEA-C951-2FBF-3CC0BB37059F}"/>
              </a:ext>
            </a:extLst>
          </p:cNvPr>
          <p:cNvSpPr>
            <a:spLocks noGrp="1"/>
          </p:cNvSpPr>
          <p:nvPr>
            <p:ph type="body" sz="quarter" idx="11"/>
          </p:nvPr>
        </p:nvSpPr>
        <p:spPr/>
        <p:txBody>
          <a:bodyPr/>
          <a:lstStyle/>
          <a:p>
            <a:r>
              <a:rPr lang="en-US" dirty="0"/>
              <a:t>Making decisions typically involves an internal project approval process</a:t>
            </a:r>
          </a:p>
        </p:txBody>
      </p:sp>
      <p:sp>
        <p:nvSpPr>
          <p:cNvPr id="3" name="Content Placeholder 2">
            <a:extLst>
              <a:ext uri="{FF2B5EF4-FFF2-40B4-BE49-F238E27FC236}">
                <a16:creationId xmlns:a16="http://schemas.microsoft.com/office/drawing/2014/main" id="{06DCD353-A94B-E8E9-4779-3C4FE6BB8295}"/>
              </a:ext>
            </a:extLst>
          </p:cNvPr>
          <p:cNvSpPr>
            <a:spLocks noGrp="1"/>
          </p:cNvSpPr>
          <p:nvPr>
            <p:ph sz="quarter" idx="14"/>
          </p:nvPr>
        </p:nvSpPr>
        <p:spPr/>
        <p:txBody>
          <a:bodyPr/>
          <a:lstStyle/>
          <a:p>
            <a:r>
              <a:rPr lang="en-US" sz="1350" dirty="0"/>
              <a:t>41.2% of salespeople said their phone is the most effective sales tool at their disposal.</a:t>
            </a:r>
          </a:p>
          <a:p>
            <a:r>
              <a:rPr lang="en-US" sz="1350" dirty="0"/>
              <a:t>19% of buyers want to connect with a salesperson during the </a:t>
            </a:r>
            <a:r>
              <a:rPr lang="en-US" sz="1350" b="1" dirty="0"/>
              <a:t>awareness</a:t>
            </a:r>
            <a:r>
              <a:rPr lang="en-US" sz="1350" dirty="0"/>
              <a:t> stage of their buying process — when they're first learning about the product.</a:t>
            </a:r>
          </a:p>
          <a:p>
            <a:r>
              <a:rPr lang="en-US" sz="1350" dirty="0"/>
              <a:t>60% want to connect with sales during the </a:t>
            </a:r>
            <a:r>
              <a:rPr lang="en-US" sz="1350" b="1" dirty="0"/>
              <a:t>consideration</a:t>
            </a:r>
            <a:r>
              <a:rPr lang="en-US" sz="1350" dirty="0"/>
              <a:t> stage — after they've researched the options and come up with a shortlist.</a:t>
            </a:r>
          </a:p>
          <a:p>
            <a:r>
              <a:rPr lang="en-US" sz="1350" dirty="0"/>
              <a:t>20% want to talk during the </a:t>
            </a:r>
            <a:r>
              <a:rPr lang="en-US" sz="1350" b="1" dirty="0"/>
              <a:t>decision</a:t>
            </a:r>
            <a:r>
              <a:rPr lang="en-US" sz="1350" dirty="0"/>
              <a:t> stage — once they're decided which product to buy.</a:t>
            </a:r>
          </a:p>
          <a:p>
            <a:r>
              <a:rPr lang="en-US" sz="1350" dirty="0"/>
              <a:t>Only 24% of sales emails are opened.</a:t>
            </a:r>
          </a:p>
          <a:p>
            <a:r>
              <a:rPr lang="en-US" sz="1350" dirty="0"/>
              <a:t>80% of sales require </a:t>
            </a:r>
            <a:r>
              <a:rPr lang="en-US" sz="1350" dirty="0">
                <a:highlight>
                  <a:srgbClr val="FFFF00"/>
                </a:highlight>
              </a:rPr>
              <a:t>5 follow-up calls</a:t>
            </a:r>
            <a:r>
              <a:rPr lang="en-US" sz="1350" dirty="0"/>
              <a:t>, yet 44% of salespeople give up after one follow-up call.</a:t>
            </a:r>
          </a:p>
          <a:p>
            <a:r>
              <a:rPr lang="en-US" sz="1350" dirty="0"/>
              <a:t>Eight out of 10 prospects want to talk to sales reps via email over any other medium.</a:t>
            </a:r>
          </a:p>
        </p:txBody>
      </p:sp>
      <p:sp>
        <p:nvSpPr>
          <p:cNvPr id="6" name="Text Placeholder 5">
            <a:extLst>
              <a:ext uri="{FF2B5EF4-FFF2-40B4-BE49-F238E27FC236}">
                <a16:creationId xmlns:a16="http://schemas.microsoft.com/office/drawing/2014/main" id="{CD46B467-370E-EA72-CF30-2BE0BA2AEDD7}"/>
              </a:ext>
            </a:extLst>
          </p:cNvPr>
          <p:cNvSpPr>
            <a:spLocks noGrp="1"/>
          </p:cNvSpPr>
          <p:nvPr>
            <p:ph type="body" sz="quarter" idx="17"/>
          </p:nvPr>
        </p:nvSpPr>
        <p:spPr/>
        <p:txBody>
          <a:bodyPr/>
          <a:lstStyle/>
          <a:p>
            <a:r>
              <a:rPr lang="en-US" dirty="0"/>
              <a:t>https://blog.hubspot.com/sales/b2b-outreach-strategy-for-startups</a:t>
            </a:r>
          </a:p>
        </p:txBody>
      </p:sp>
    </p:spTree>
    <p:extLst>
      <p:ext uri="{BB962C8B-B14F-4D97-AF65-F5344CB8AC3E}">
        <p14:creationId xmlns:p14="http://schemas.microsoft.com/office/powerpoint/2010/main" val="271365668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8F7D231-5086-1D02-9209-B6D4B569DE74}"/>
              </a:ext>
            </a:extLst>
          </p:cNvPr>
          <p:cNvSpPr>
            <a:spLocks noGrp="1"/>
          </p:cNvSpPr>
          <p:nvPr>
            <p:ph type="body" sz="quarter" idx="10"/>
          </p:nvPr>
        </p:nvSpPr>
        <p:spPr/>
        <p:txBody>
          <a:bodyPr/>
          <a:lstStyle/>
          <a:p>
            <a:r>
              <a:rPr lang="en-US" dirty="0"/>
              <a:t>Build Mutually Beneficial Relationships</a:t>
            </a:r>
          </a:p>
        </p:txBody>
      </p:sp>
      <p:sp>
        <p:nvSpPr>
          <p:cNvPr id="12" name="Text Placeholder 11">
            <a:extLst>
              <a:ext uri="{FF2B5EF4-FFF2-40B4-BE49-F238E27FC236}">
                <a16:creationId xmlns:a16="http://schemas.microsoft.com/office/drawing/2014/main" id="{0D1B66F5-DEF6-8E6E-22D3-B1124B2D3BA8}"/>
              </a:ext>
            </a:extLst>
          </p:cNvPr>
          <p:cNvSpPr>
            <a:spLocks noGrp="1"/>
          </p:cNvSpPr>
          <p:nvPr>
            <p:ph type="body" sz="quarter" idx="11"/>
          </p:nvPr>
        </p:nvSpPr>
        <p:spPr/>
        <p:txBody>
          <a:bodyPr/>
          <a:lstStyle/>
          <a:p>
            <a:endParaRPr lang="en-US"/>
          </a:p>
        </p:txBody>
      </p:sp>
      <p:pic>
        <p:nvPicPr>
          <p:cNvPr id="8" name="Content Placeholder 7">
            <a:extLst>
              <a:ext uri="{FF2B5EF4-FFF2-40B4-BE49-F238E27FC236}">
                <a16:creationId xmlns:a16="http://schemas.microsoft.com/office/drawing/2014/main" id="{B18FF861-F5F9-3FB3-4A82-05B5F638F8BA}"/>
              </a:ext>
            </a:extLst>
          </p:cNvPr>
          <p:cNvPicPr>
            <a:picLocks noGrp="1" noChangeAspect="1"/>
          </p:cNvPicPr>
          <p:nvPr>
            <p:ph sz="quarter" idx="14"/>
          </p:nvPr>
        </p:nvPicPr>
        <p:blipFill>
          <a:blip r:embed="rId2"/>
          <a:stretch>
            <a:fillRect/>
          </a:stretch>
        </p:blipFill>
        <p:spPr>
          <a:xfrm>
            <a:off x="584200" y="2591255"/>
            <a:ext cx="7899400" cy="3529691"/>
          </a:xfrm>
        </p:spPr>
      </p:pic>
      <p:sp>
        <p:nvSpPr>
          <p:cNvPr id="9" name="Text Placeholder 8">
            <a:extLst>
              <a:ext uri="{FF2B5EF4-FFF2-40B4-BE49-F238E27FC236}">
                <a16:creationId xmlns:a16="http://schemas.microsoft.com/office/drawing/2014/main" id="{B9831E90-1B7F-EF19-CCAB-8A6256CF0F2C}"/>
              </a:ext>
            </a:extLst>
          </p:cNvPr>
          <p:cNvSpPr>
            <a:spLocks noGrp="1"/>
          </p:cNvSpPr>
          <p:nvPr>
            <p:ph type="body" sz="quarter" idx="17"/>
          </p:nvPr>
        </p:nvSpPr>
        <p:spPr/>
        <p:txBody>
          <a:bodyPr/>
          <a:lstStyle/>
          <a:p>
            <a:r>
              <a:rPr lang="en-US" dirty="0"/>
              <a:t>https://business.linkedin.com/marketing-solutions/success/lead-generation</a:t>
            </a:r>
          </a:p>
        </p:txBody>
      </p:sp>
      <p:pic>
        <p:nvPicPr>
          <p:cNvPr id="11" name="Picture 10">
            <a:extLst>
              <a:ext uri="{FF2B5EF4-FFF2-40B4-BE49-F238E27FC236}">
                <a16:creationId xmlns:a16="http://schemas.microsoft.com/office/drawing/2014/main" id="{2C27B8C4-5123-E1D1-2A67-63BD7737741A}"/>
              </a:ext>
            </a:extLst>
          </p:cNvPr>
          <p:cNvPicPr>
            <a:picLocks noChangeAspect="1"/>
          </p:cNvPicPr>
          <p:nvPr/>
        </p:nvPicPr>
        <p:blipFill>
          <a:blip r:embed="rId3"/>
          <a:stretch>
            <a:fillRect/>
          </a:stretch>
        </p:blipFill>
        <p:spPr>
          <a:xfrm>
            <a:off x="660400" y="2403523"/>
            <a:ext cx="6861438" cy="3066992"/>
          </a:xfrm>
          <a:prstGeom prst="rect">
            <a:avLst/>
          </a:prstGeom>
        </p:spPr>
      </p:pic>
    </p:spTree>
    <p:extLst>
      <p:ext uri="{BB962C8B-B14F-4D97-AF65-F5344CB8AC3E}">
        <p14:creationId xmlns:p14="http://schemas.microsoft.com/office/powerpoint/2010/main" val="412894058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E20CA7B-33AF-A841-7968-319285C05B05}"/>
              </a:ext>
            </a:extLst>
          </p:cNvPr>
          <p:cNvSpPr>
            <a:spLocks noGrp="1"/>
          </p:cNvSpPr>
          <p:nvPr>
            <p:ph type="body" sz="quarter" idx="10"/>
          </p:nvPr>
        </p:nvSpPr>
        <p:spPr/>
        <p:txBody>
          <a:bodyPr/>
          <a:lstStyle/>
          <a:p>
            <a:r>
              <a:rPr lang="en-US" dirty="0"/>
              <a:t>Build Your Target List</a:t>
            </a:r>
          </a:p>
        </p:txBody>
      </p:sp>
      <p:sp>
        <p:nvSpPr>
          <p:cNvPr id="9" name="Text Placeholder 8">
            <a:extLst>
              <a:ext uri="{FF2B5EF4-FFF2-40B4-BE49-F238E27FC236}">
                <a16:creationId xmlns:a16="http://schemas.microsoft.com/office/drawing/2014/main" id="{D104A116-B1D7-9222-791F-1112A6CC01A5}"/>
              </a:ext>
            </a:extLst>
          </p:cNvPr>
          <p:cNvSpPr>
            <a:spLocks noGrp="1"/>
          </p:cNvSpPr>
          <p:nvPr>
            <p:ph type="body" sz="quarter" idx="11"/>
          </p:nvPr>
        </p:nvSpPr>
        <p:spPr/>
        <p:txBody>
          <a:bodyPr/>
          <a:lstStyle/>
          <a:p>
            <a:r>
              <a:rPr lang="en-US" dirty="0"/>
              <a:t>Finding employers to target</a:t>
            </a:r>
          </a:p>
        </p:txBody>
      </p:sp>
      <p:sp>
        <p:nvSpPr>
          <p:cNvPr id="5" name="Content Placeholder 4">
            <a:extLst>
              <a:ext uri="{FF2B5EF4-FFF2-40B4-BE49-F238E27FC236}">
                <a16:creationId xmlns:a16="http://schemas.microsoft.com/office/drawing/2014/main" id="{EE209D84-B398-479B-B69C-2EF7E4E3847C}"/>
              </a:ext>
            </a:extLst>
          </p:cNvPr>
          <p:cNvSpPr>
            <a:spLocks noGrp="1"/>
          </p:cNvSpPr>
          <p:nvPr>
            <p:ph sz="quarter" idx="14"/>
          </p:nvPr>
        </p:nvSpPr>
        <p:spPr/>
        <p:txBody>
          <a:bodyPr vert="horz" lIns="0" tIns="34290" rIns="68580" bIns="34290" rtlCol="0">
            <a:normAutofit/>
          </a:bodyPr>
          <a:lstStyle/>
          <a:p>
            <a:pPr>
              <a:lnSpc>
                <a:spcPct val="90000"/>
              </a:lnSpc>
            </a:pPr>
            <a:r>
              <a:rPr lang="en-US" dirty="0"/>
              <a:t>Create an ideal customer profile</a:t>
            </a:r>
          </a:p>
          <a:p>
            <a:pPr>
              <a:lnSpc>
                <a:spcPct val="90000"/>
              </a:lnSpc>
            </a:pPr>
            <a:r>
              <a:rPr lang="en-US" dirty="0"/>
              <a:t>Identify the personas you’ll likely speak to (HR, front-line manager, other)</a:t>
            </a:r>
          </a:p>
          <a:p>
            <a:pPr>
              <a:lnSpc>
                <a:spcPct val="90000"/>
              </a:lnSpc>
            </a:pPr>
            <a:r>
              <a:rPr lang="en-US" dirty="0"/>
              <a:t>Gather existing business lists your organization may have</a:t>
            </a:r>
          </a:p>
          <a:p>
            <a:pPr>
              <a:lnSpc>
                <a:spcPct val="90000"/>
              </a:lnSpc>
            </a:pPr>
            <a:r>
              <a:rPr lang="en-US" dirty="0"/>
              <a:t>Research to find other relevant business lists (eco devo organizations, co-working spaces, </a:t>
            </a:r>
            <a:r>
              <a:rPr lang="en-US" dirty="0">
                <a:hlinkClick r:id="rId3"/>
              </a:rPr>
              <a:t>chambers of commerce</a:t>
            </a:r>
            <a:r>
              <a:rPr lang="en-US" dirty="0"/>
              <a:t>, trade associations, sector partnerships, etc.)</a:t>
            </a:r>
          </a:p>
          <a:p>
            <a:pPr>
              <a:lnSpc>
                <a:spcPct val="90000"/>
              </a:lnSpc>
            </a:pPr>
            <a:r>
              <a:rPr lang="en-US" dirty="0"/>
              <a:t>Gather job posting data to see who is hiring for targeted occupation(s) (</a:t>
            </a:r>
            <a:r>
              <a:rPr lang="en-US" dirty="0" err="1"/>
              <a:t>NLx</a:t>
            </a:r>
            <a:r>
              <a:rPr lang="en-US" dirty="0"/>
              <a:t>)</a:t>
            </a:r>
          </a:p>
          <a:p>
            <a:r>
              <a:rPr lang="en-US" dirty="0"/>
              <a:t>Tap into other typically paid-for lists (</a:t>
            </a:r>
            <a:r>
              <a:rPr lang="en-US" dirty="0" err="1">
                <a:hlinkClick r:id="rId4"/>
              </a:rPr>
              <a:t>Zoominfo</a:t>
            </a:r>
            <a:r>
              <a:rPr lang="en-US" dirty="0"/>
              <a:t>; </a:t>
            </a:r>
            <a:r>
              <a:rPr lang="en-US" dirty="0">
                <a:hlinkClick r:id="rId5"/>
              </a:rPr>
              <a:t>LinkedIn</a:t>
            </a:r>
            <a:r>
              <a:rPr lang="en-US" dirty="0"/>
              <a:t>; </a:t>
            </a:r>
            <a:r>
              <a:rPr lang="en-US" dirty="0">
                <a:hlinkClick r:id="rId6"/>
              </a:rPr>
              <a:t>D&amp;B Hoovers Essentials</a:t>
            </a:r>
            <a:r>
              <a:rPr lang="en-US" dirty="0"/>
              <a:t>; </a:t>
            </a:r>
            <a:r>
              <a:rPr lang="en-US" dirty="0" err="1">
                <a:hlinkClick r:id="rId7"/>
              </a:rPr>
              <a:t>Uplead</a:t>
            </a:r>
            <a:r>
              <a:rPr lang="en-US" dirty="0"/>
              <a:t>; </a:t>
            </a:r>
            <a:r>
              <a:rPr lang="en-US" dirty="0">
                <a:hlinkClick r:id="rId8"/>
              </a:rPr>
              <a:t>Experian</a:t>
            </a:r>
            <a:r>
              <a:rPr lang="en-US" dirty="0"/>
              <a:t>)</a:t>
            </a:r>
          </a:p>
          <a:p>
            <a:r>
              <a:rPr lang="en-US" dirty="0"/>
              <a:t>Attend events to network (Local events for businesses (industry councils/associations, chambers, eco dev, professional associations, meet ups)</a:t>
            </a:r>
          </a:p>
          <a:p>
            <a:r>
              <a:rPr lang="en-US" dirty="0"/>
              <a:t>Leverage social media networks</a:t>
            </a:r>
          </a:p>
        </p:txBody>
      </p:sp>
      <p:pic>
        <p:nvPicPr>
          <p:cNvPr id="2" name="Picture 1">
            <a:extLst>
              <a:ext uri="{FF2B5EF4-FFF2-40B4-BE49-F238E27FC236}">
                <a16:creationId xmlns:a16="http://schemas.microsoft.com/office/drawing/2014/main" id="{F1EABD2C-3F04-5780-8DB7-EF332C03D3F5}"/>
              </a:ext>
            </a:extLst>
          </p:cNvPr>
          <p:cNvPicPr>
            <a:picLocks noChangeAspect="1"/>
          </p:cNvPicPr>
          <p:nvPr/>
        </p:nvPicPr>
        <p:blipFill rotWithShape="1">
          <a:blip r:embed="rId9"/>
          <a:srcRect b="30985"/>
          <a:stretch/>
        </p:blipFill>
        <p:spPr>
          <a:xfrm>
            <a:off x="5155048" y="639825"/>
            <a:ext cx="3658943" cy="1745865"/>
          </a:xfrm>
          <a:prstGeom prst="rect">
            <a:avLst/>
          </a:prstGeom>
        </p:spPr>
      </p:pic>
    </p:spTree>
    <p:extLst>
      <p:ext uri="{BB962C8B-B14F-4D97-AF65-F5344CB8AC3E}">
        <p14:creationId xmlns:p14="http://schemas.microsoft.com/office/powerpoint/2010/main" val="110268950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808998-4104-1F3C-8B46-F8AB7C18E6CC}"/>
              </a:ext>
            </a:extLst>
          </p:cNvPr>
          <p:cNvSpPr>
            <a:spLocks noGrp="1"/>
          </p:cNvSpPr>
          <p:nvPr>
            <p:ph type="body" sz="quarter" idx="10"/>
          </p:nvPr>
        </p:nvSpPr>
        <p:spPr/>
        <p:txBody>
          <a:bodyPr/>
          <a:lstStyle/>
          <a:p>
            <a:r>
              <a:rPr lang="en-US" dirty="0"/>
              <a:t>Prepare Outreach Communication</a:t>
            </a:r>
          </a:p>
        </p:txBody>
      </p:sp>
      <p:sp>
        <p:nvSpPr>
          <p:cNvPr id="7" name="Text Placeholder 6">
            <a:extLst>
              <a:ext uri="{FF2B5EF4-FFF2-40B4-BE49-F238E27FC236}">
                <a16:creationId xmlns:a16="http://schemas.microsoft.com/office/drawing/2014/main" id="{FE809F78-4355-FFE8-8AFC-588A0834FC6D}"/>
              </a:ext>
            </a:extLst>
          </p:cNvPr>
          <p:cNvSpPr>
            <a:spLocks noGrp="1"/>
          </p:cNvSpPr>
          <p:nvPr>
            <p:ph type="body" sz="quarter" idx="11"/>
          </p:nvPr>
        </p:nvSpPr>
        <p:spPr/>
        <p:txBody>
          <a:bodyPr/>
          <a:lstStyle/>
          <a:p>
            <a:r>
              <a:rPr lang="en-US" sz="1200" dirty="0"/>
              <a:t>A Guide to Cold Calling, https://hbr.org/2016/09/a-guide-to-cold-emailing</a:t>
            </a:r>
          </a:p>
        </p:txBody>
      </p:sp>
      <p:sp>
        <p:nvSpPr>
          <p:cNvPr id="3" name="Content Placeholder 2">
            <a:extLst>
              <a:ext uri="{FF2B5EF4-FFF2-40B4-BE49-F238E27FC236}">
                <a16:creationId xmlns:a16="http://schemas.microsoft.com/office/drawing/2014/main" id="{41DF48A9-9FE7-4F3C-BB6C-19D2CF307422}"/>
              </a:ext>
            </a:extLst>
          </p:cNvPr>
          <p:cNvSpPr>
            <a:spLocks noGrp="1"/>
          </p:cNvSpPr>
          <p:nvPr>
            <p:ph sz="quarter" idx="14"/>
          </p:nvPr>
        </p:nvSpPr>
        <p:spPr>
          <a:xfrm>
            <a:off x="584203" y="2106565"/>
            <a:ext cx="3884669" cy="4498848"/>
          </a:xfrm>
        </p:spPr>
        <p:txBody>
          <a:bodyPr>
            <a:normAutofit/>
          </a:bodyPr>
          <a:lstStyle/>
          <a:p>
            <a:r>
              <a:rPr lang="en-US" dirty="0"/>
              <a:t>Review employer’s career page, their social media accounts</a:t>
            </a:r>
          </a:p>
          <a:p>
            <a:r>
              <a:rPr lang="en-US" dirty="0"/>
              <a:t>When crafting an email or script:</a:t>
            </a:r>
          </a:p>
          <a:p>
            <a:pPr lvl="1"/>
            <a:r>
              <a:rPr lang="en-US" dirty="0"/>
              <a:t>Tailor the message to the recipient (show you’ve done your research)</a:t>
            </a:r>
          </a:p>
          <a:p>
            <a:pPr lvl="1"/>
            <a:r>
              <a:rPr lang="en-US" dirty="0"/>
              <a:t>Validate yourself (explain who you know in common, or how you found them)</a:t>
            </a:r>
          </a:p>
          <a:p>
            <a:pPr lvl="1"/>
            <a:r>
              <a:rPr lang="en-US" dirty="0"/>
              <a:t>Alleviate your audience’s pain or give them something they want</a:t>
            </a:r>
          </a:p>
          <a:p>
            <a:pPr lvl="1"/>
            <a:r>
              <a:rPr lang="en-US" dirty="0"/>
              <a:t>Keep it short, easy, and actionable</a:t>
            </a:r>
          </a:p>
          <a:p>
            <a:pPr lvl="1"/>
            <a:r>
              <a:rPr lang="en-US" dirty="0"/>
              <a:t>Be appreciative — and a little vulnerable</a:t>
            </a:r>
          </a:p>
        </p:txBody>
      </p:sp>
      <p:sp>
        <p:nvSpPr>
          <p:cNvPr id="8" name="Text Placeholder 7">
            <a:extLst>
              <a:ext uri="{FF2B5EF4-FFF2-40B4-BE49-F238E27FC236}">
                <a16:creationId xmlns:a16="http://schemas.microsoft.com/office/drawing/2014/main" id="{B90A54FD-11DC-9C75-69F4-C7387426A9A6}"/>
              </a:ext>
            </a:extLst>
          </p:cNvPr>
          <p:cNvSpPr>
            <a:spLocks noGrp="1"/>
          </p:cNvSpPr>
          <p:nvPr>
            <p:ph type="body" sz="quarter" idx="17"/>
          </p:nvPr>
        </p:nvSpPr>
        <p:spPr>
          <a:xfrm>
            <a:off x="584202" y="6267085"/>
            <a:ext cx="8133347" cy="338328"/>
          </a:xfrm>
        </p:spPr>
        <p:txBody>
          <a:bodyPr/>
          <a:lstStyle/>
          <a:p>
            <a:r>
              <a:rPr lang="en-US" sz="800" dirty="0"/>
              <a:t>A Guide to Cold Calling, https://hbr.org/2016/09/a-guide-to-cold-emailing</a:t>
            </a:r>
          </a:p>
        </p:txBody>
      </p:sp>
      <p:sp>
        <p:nvSpPr>
          <p:cNvPr id="10" name="TextBox 9">
            <a:extLst>
              <a:ext uri="{FF2B5EF4-FFF2-40B4-BE49-F238E27FC236}">
                <a16:creationId xmlns:a16="http://schemas.microsoft.com/office/drawing/2014/main" id="{C9649DD6-B43E-B1DF-727F-87FA4A618D4E}"/>
              </a:ext>
            </a:extLst>
          </p:cNvPr>
          <p:cNvSpPr txBox="1"/>
          <p:nvPr/>
        </p:nvSpPr>
        <p:spPr>
          <a:xfrm>
            <a:off x="4572000" y="2132953"/>
            <a:ext cx="4290117" cy="3738844"/>
          </a:xfrm>
          <a:prstGeom prst="rect">
            <a:avLst/>
          </a:prstGeom>
          <a:noFill/>
        </p:spPr>
        <p:txBody>
          <a:bodyPr wrap="square">
            <a:spAutoFit/>
          </a:bodyPr>
          <a:lstStyle/>
          <a:p>
            <a:pPr algn="l" rtl="0" fontAlgn="base">
              <a:lnSpc>
                <a:spcPct val="150000"/>
              </a:lnSpc>
            </a:pPr>
            <a:r>
              <a:rPr lang="en-US" sz="1600" b="0" i="0" u="none" strike="noStrike" dirty="0">
                <a:solidFill>
                  <a:srgbClr val="000000"/>
                </a:solidFill>
                <a:effectLst/>
                <a:latin typeface="Futura Std Book" panose="020B0502020204020303"/>
              </a:rPr>
              <a:t>Summary content useful for writing compelling emails:</a:t>
            </a:r>
          </a:p>
          <a:p>
            <a:pPr marL="342900" indent="-342900" algn="l" rtl="0" fontAlgn="base">
              <a:lnSpc>
                <a:spcPct val="150000"/>
              </a:lnSpc>
              <a:buFont typeface="+mj-lt"/>
              <a:buAutoNum type="arabicPeriod"/>
            </a:pPr>
            <a:r>
              <a:rPr lang="en-US" sz="1600" b="0" i="0" u="none" strike="noStrike" dirty="0">
                <a:solidFill>
                  <a:srgbClr val="000000"/>
                </a:solidFill>
                <a:effectLst/>
                <a:latin typeface="Futura Std Book" panose="020B0502020204020303"/>
              </a:rPr>
              <a:t>Vision and value proposition – one sentence!</a:t>
            </a:r>
            <a:r>
              <a:rPr lang="en-US" sz="1600" b="0" i="0" dirty="0">
                <a:solidFill>
                  <a:srgbClr val="000000"/>
                </a:solidFill>
                <a:effectLst/>
                <a:latin typeface="Futura Std Book" panose="020B0502020204020303"/>
              </a:rPr>
              <a:t>​</a:t>
            </a:r>
          </a:p>
          <a:p>
            <a:pPr marL="342900" indent="-342900" algn="l" rtl="0" fontAlgn="base">
              <a:lnSpc>
                <a:spcPct val="150000"/>
              </a:lnSpc>
              <a:buFont typeface="+mj-lt"/>
              <a:buAutoNum type="arabicPeriod"/>
            </a:pPr>
            <a:r>
              <a:rPr lang="en-US" sz="1600" b="0" i="0" u="none" strike="noStrike" dirty="0">
                <a:solidFill>
                  <a:srgbClr val="000000"/>
                </a:solidFill>
                <a:effectLst/>
                <a:latin typeface="Futura Std Book" panose="020B0502020204020303"/>
              </a:rPr>
              <a:t>The problem for employers</a:t>
            </a:r>
            <a:r>
              <a:rPr lang="en-US" sz="1600" b="0" i="0" dirty="0">
                <a:solidFill>
                  <a:srgbClr val="000000"/>
                </a:solidFill>
                <a:effectLst/>
                <a:latin typeface="Futura Std Book" panose="020B0502020204020303"/>
              </a:rPr>
              <a:t>​</a:t>
            </a:r>
          </a:p>
          <a:p>
            <a:pPr marL="342900" indent="-342900" algn="l" rtl="0" fontAlgn="base">
              <a:lnSpc>
                <a:spcPct val="150000"/>
              </a:lnSpc>
              <a:buFont typeface="+mj-lt"/>
              <a:buAutoNum type="arabicPeriod"/>
            </a:pPr>
            <a:r>
              <a:rPr lang="en-US" sz="1600" b="0" i="0" u="none" strike="noStrike" dirty="0">
                <a:solidFill>
                  <a:srgbClr val="000000"/>
                </a:solidFill>
                <a:effectLst/>
                <a:latin typeface="Futura Std Book" panose="020B0502020204020303"/>
              </a:rPr>
              <a:t>The solution for employers</a:t>
            </a:r>
            <a:r>
              <a:rPr lang="en-US" sz="1600" b="0" i="0" dirty="0">
                <a:solidFill>
                  <a:srgbClr val="000000"/>
                </a:solidFill>
                <a:effectLst/>
                <a:latin typeface="Futura Std Book" panose="020B0502020204020303"/>
              </a:rPr>
              <a:t>​</a:t>
            </a:r>
          </a:p>
          <a:p>
            <a:pPr marL="342900" indent="-342900" algn="l" rtl="0" fontAlgn="base">
              <a:lnSpc>
                <a:spcPct val="150000"/>
              </a:lnSpc>
              <a:buFont typeface="+mj-lt"/>
              <a:buAutoNum type="arabicPeriod"/>
            </a:pPr>
            <a:r>
              <a:rPr lang="en-US" sz="1600" b="0" i="0" u="none" strike="noStrike" dirty="0">
                <a:solidFill>
                  <a:srgbClr val="000000"/>
                </a:solidFill>
                <a:effectLst/>
                <a:latin typeface="Futura Std Book" panose="020B0502020204020303"/>
              </a:rPr>
              <a:t>Top 3 benefits for employers</a:t>
            </a:r>
            <a:r>
              <a:rPr lang="en-US" sz="1600" b="0" i="0" dirty="0">
                <a:solidFill>
                  <a:srgbClr val="000000"/>
                </a:solidFill>
                <a:effectLst/>
                <a:latin typeface="Futura Std Book" panose="020B0502020204020303"/>
              </a:rPr>
              <a:t>​</a:t>
            </a:r>
          </a:p>
          <a:p>
            <a:pPr marL="342900" indent="-342900" algn="l" rtl="0" fontAlgn="base">
              <a:lnSpc>
                <a:spcPct val="150000"/>
              </a:lnSpc>
              <a:buFont typeface="+mj-lt"/>
              <a:buAutoNum type="arabicPeriod"/>
            </a:pPr>
            <a:r>
              <a:rPr lang="en-US" sz="1600" b="0" i="0" u="none" strike="noStrike" dirty="0">
                <a:solidFill>
                  <a:srgbClr val="000000"/>
                </a:solidFill>
                <a:effectLst/>
                <a:latin typeface="Futura Std Book" panose="020B0502020204020303"/>
              </a:rPr>
              <a:t>Program specs – very high level</a:t>
            </a:r>
            <a:r>
              <a:rPr lang="en-US" sz="1600" b="0" i="0" dirty="0">
                <a:solidFill>
                  <a:srgbClr val="000000"/>
                </a:solidFill>
                <a:effectLst/>
                <a:latin typeface="Futura Std Book" panose="020B0502020204020303"/>
              </a:rPr>
              <a:t>​</a:t>
            </a:r>
          </a:p>
          <a:p>
            <a:pPr marL="342900" indent="-342900" algn="l" rtl="0" fontAlgn="base">
              <a:lnSpc>
                <a:spcPct val="150000"/>
              </a:lnSpc>
              <a:buFont typeface="+mj-lt"/>
              <a:buAutoNum type="arabicPeriod"/>
            </a:pPr>
            <a:r>
              <a:rPr lang="en-US" sz="1600" b="0" i="0" u="none" strike="noStrike" dirty="0">
                <a:solidFill>
                  <a:srgbClr val="000000"/>
                </a:solidFill>
                <a:effectLst/>
                <a:latin typeface="Futura Std Book" panose="020B0502020204020303"/>
              </a:rPr>
              <a:t>Social proof, examples of employers</a:t>
            </a:r>
            <a:r>
              <a:rPr lang="en-US" sz="1600" b="0" i="0" dirty="0">
                <a:solidFill>
                  <a:srgbClr val="000000"/>
                </a:solidFill>
                <a:effectLst/>
                <a:latin typeface="Futura Std Book" panose="020B0502020204020303"/>
              </a:rPr>
              <a:t>​</a:t>
            </a:r>
          </a:p>
          <a:p>
            <a:pPr marL="342900" indent="-342900" algn="l" rtl="0" fontAlgn="base">
              <a:lnSpc>
                <a:spcPct val="150000"/>
              </a:lnSpc>
              <a:buFont typeface="+mj-lt"/>
              <a:buAutoNum type="arabicPeriod"/>
            </a:pPr>
            <a:r>
              <a:rPr lang="en-US" sz="1600" b="0" i="0" u="none" strike="noStrike" dirty="0">
                <a:solidFill>
                  <a:srgbClr val="000000"/>
                </a:solidFill>
                <a:effectLst/>
                <a:latin typeface="Futura Std Book" panose="020B0502020204020303"/>
              </a:rPr>
              <a:t>Call to action</a:t>
            </a:r>
            <a:endParaRPr lang="en-US" sz="1600" b="0" i="0" dirty="0">
              <a:solidFill>
                <a:srgbClr val="000000"/>
              </a:solidFill>
              <a:effectLst/>
              <a:latin typeface="Futura Std Book" panose="020B0502020204020303"/>
            </a:endParaRPr>
          </a:p>
        </p:txBody>
      </p:sp>
    </p:spTree>
    <p:extLst>
      <p:ext uri="{BB962C8B-B14F-4D97-AF65-F5344CB8AC3E}">
        <p14:creationId xmlns:p14="http://schemas.microsoft.com/office/powerpoint/2010/main" val="152102079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14852B3-D71F-68EA-6595-E8FD644DCA8C}"/>
              </a:ext>
            </a:extLst>
          </p:cNvPr>
          <p:cNvSpPr>
            <a:spLocks noGrp="1"/>
          </p:cNvSpPr>
          <p:nvPr>
            <p:ph type="body" sz="quarter" idx="10"/>
          </p:nvPr>
        </p:nvSpPr>
        <p:spPr/>
        <p:txBody>
          <a:bodyPr/>
          <a:lstStyle/>
          <a:p>
            <a:r>
              <a:rPr lang="en-US" dirty="0"/>
              <a:t>Email Copy #1</a:t>
            </a:r>
          </a:p>
        </p:txBody>
      </p:sp>
      <p:sp>
        <p:nvSpPr>
          <p:cNvPr id="10" name="Text Placeholder 9">
            <a:extLst>
              <a:ext uri="{FF2B5EF4-FFF2-40B4-BE49-F238E27FC236}">
                <a16:creationId xmlns:a16="http://schemas.microsoft.com/office/drawing/2014/main" id="{62F1B77B-88AD-65BD-D5C5-987D80D852C9}"/>
              </a:ext>
            </a:extLst>
          </p:cNvPr>
          <p:cNvSpPr>
            <a:spLocks noGrp="1"/>
          </p:cNvSpPr>
          <p:nvPr>
            <p:ph type="body" sz="quarter" idx="11"/>
          </p:nvPr>
        </p:nvSpPr>
        <p:spPr/>
        <p:txBody>
          <a:bodyPr/>
          <a:lstStyle/>
          <a:p>
            <a:r>
              <a:rPr lang="en-US" dirty="0"/>
              <a:t>Example</a:t>
            </a:r>
          </a:p>
        </p:txBody>
      </p:sp>
      <p:sp>
        <p:nvSpPr>
          <p:cNvPr id="4" name="Content Placeholder 3">
            <a:extLst>
              <a:ext uri="{FF2B5EF4-FFF2-40B4-BE49-F238E27FC236}">
                <a16:creationId xmlns:a16="http://schemas.microsoft.com/office/drawing/2014/main" id="{34EEC2AE-0AAD-F6AE-CE00-7AA58F34AC47}"/>
              </a:ext>
            </a:extLst>
          </p:cNvPr>
          <p:cNvSpPr>
            <a:spLocks noGrp="1"/>
          </p:cNvSpPr>
          <p:nvPr>
            <p:ph sz="quarter" idx="14"/>
          </p:nvPr>
        </p:nvSpPr>
        <p:spPr/>
        <p:txBody>
          <a:bodyPr/>
          <a:lstStyle/>
          <a:p>
            <a:r>
              <a:rPr lang="en-US" sz="1200" dirty="0"/>
              <a:t>Employers throughout the United States are experiencing one of the greatest skills gaps in history. The global pandemic accelerated the future of work, and almost every employer is struggling to find qualified tech talent. In fact, CompTIA reports that 76% of IT decision-makers are experiencing critical skills gaps on their teams. That is a 145% increase since 2016.</a:t>
            </a:r>
          </a:p>
          <a:p>
            <a:r>
              <a:rPr lang="en-US" sz="1200" b="1" dirty="0"/>
              <a:t>WHY?  </a:t>
            </a:r>
            <a:r>
              <a:rPr lang="en-US" sz="1200" dirty="0"/>
              <a:t>Because they are all going to the same sources for talent, and it does not exist. Today, complex challenges confound an already difficult IT and cybersecurity jobs landscape. </a:t>
            </a:r>
          </a:p>
          <a:p>
            <a:r>
              <a:rPr lang="en-US" sz="1200" b="1" dirty="0"/>
              <a:t>WHAT TO DO?  </a:t>
            </a:r>
            <a:r>
              <a:rPr lang="en-US" sz="1200" dirty="0"/>
              <a:t>Organizations everywhere are realizing the risks and pitfalls involved in sticking with the status quo in terms of who they hire for tech, and how they hire for tech. Many know it's time to think bigger, think stronger, and think longer-term about tech talent development.  Learn more about innovative solutions to fill tech roles in this </a:t>
            </a:r>
            <a:r>
              <a:rPr lang="en-US" sz="1200" b="1" dirty="0"/>
              <a:t>Business Case </a:t>
            </a:r>
            <a:r>
              <a:rPr lang="en-US" sz="1200" dirty="0"/>
              <a:t>and how you can develop skilled employees through apprenticeships.</a:t>
            </a:r>
          </a:p>
          <a:p>
            <a:r>
              <a:rPr lang="en-US" sz="1200" dirty="0"/>
              <a:t>There are real solutions to fill the hardest-to-fill tech roles, like help desk, cybersecurity support technician, data analysts and more, best of all you can speak with an expert, through an initiative funded by the United States Department of Labor Employment and Training Administration, book an initial consultation today!</a:t>
            </a:r>
          </a:p>
        </p:txBody>
      </p:sp>
    </p:spTree>
    <p:extLst>
      <p:ext uri="{BB962C8B-B14F-4D97-AF65-F5344CB8AC3E}">
        <p14:creationId xmlns:p14="http://schemas.microsoft.com/office/powerpoint/2010/main" val="15736863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4E7E23-AEF1-E9AE-8A8A-81195C5E04AA}"/>
              </a:ext>
            </a:extLst>
          </p:cNvPr>
          <p:cNvSpPr>
            <a:spLocks noGrp="1"/>
          </p:cNvSpPr>
          <p:nvPr>
            <p:ph type="body" sz="quarter" idx="10"/>
          </p:nvPr>
        </p:nvSpPr>
        <p:spPr>
          <a:xfrm>
            <a:off x="584202" y="1376751"/>
            <a:ext cx="7953374" cy="511013"/>
          </a:xfrm>
        </p:spPr>
        <p:txBody>
          <a:bodyPr/>
          <a:lstStyle/>
          <a:p>
            <a:r>
              <a:rPr lang="en-US" dirty="0"/>
              <a:t>Email Copy #2</a:t>
            </a:r>
          </a:p>
        </p:txBody>
      </p:sp>
      <p:sp>
        <p:nvSpPr>
          <p:cNvPr id="10" name="Text Placeholder 9">
            <a:extLst>
              <a:ext uri="{FF2B5EF4-FFF2-40B4-BE49-F238E27FC236}">
                <a16:creationId xmlns:a16="http://schemas.microsoft.com/office/drawing/2014/main" id="{62244BE0-0480-83F7-AC42-48F643CF9049}"/>
              </a:ext>
            </a:extLst>
          </p:cNvPr>
          <p:cNvSpPr>
            <a:spLocks noGrp="1"/>
          </p:cNvSpPr>
          <p:nvPr>
            <p:ph type="body" sz="quarter" idx="11"/>
          </p:nvPr>
        </p:nvSpPr>
        <p:spPr/>
        <p:txBody>
          <a:bodyPr/>
          <a:lstStyle/>
          <a:p>
            <a:r>
              <a:rPr lang="en-US" dirty="0"/>
              <a:t>Example</a:t>
            </a:r>
          </a:p>
        </p:txBody>
      </p:sp>
      <p:sp>
        <p:nvSpPr>
          <p:cNvPr id="3" name="Content Placeholder 2">
            <a:extLst>
              <a:ext uri="{FF2B5EF4-FFF2-40B4-BE49-F238E27FC236}">
                <a16:creationId xmlns:a16="http://schemas.microsoft.com/office/drawing/2014/main" id="{670A4602-261D-D179-368B-047EA4AC4C1D}"/>
              </a:ext>
            </a:extLst>
          </p:cNvPr>
          <p:cNvSpPr>
            <a:spLocks noGrp="1"/>
          </p:cNvSpPr>
          <p:nvPr>
            <p:ph sz="quarter" idx="14"/>
          </p:nvPr>
        </p:nvSpPr>
        <p:spPr>
          <a:xfrm>
            <a:off x="584203" y="2106565"/>
            <a:ext cx="7899780" cy="4498848"/>
          </a:xfrm>
        </p:spPr>
        <p:txBody>
          <a:bodyPr/>
          <a:lstStyle/>
          <a:p>
            <a:r>
              <a:rPr lang="en-US" dirty="0"/>
              <a:t>Are you experiencing hiring challenges for tech roles? You aren't alone; 3 out of every 4 employers tell us that they cannot fill tech roles.  If you are willing to think differently about hiring, be innovative in your approach to upskilling existing staff, and want to get ahead of your competitors who are all fighting for the limited supply of talent. We can help.  </a:t>
            </a:r>
          </a:p>
          <a:p>
            <a:r>
              <a:rPr lang="en-US" dirty="0"/>
              <a:t>If you are experiencing hiring challenges; and want to explore talent trends and solutions. Here are two resources that may be of interest to you, the &lt;resource 1&gt; and this Business Case for hiring and training differently. </a:t>
            </a:r>
          </a:p>
          <a:p>
            <a:r>
              <a:rPr lang="en-US" dirty="0"/>
              <a:t>Have you heard about registered apprenticeships but have your doubts?  We can help you decide if it can be the right talent solution for you.  Watch a short Informational Video (11m), read the Getting Started guide. </a:t>
            </a:r>
          </a:p>
          <a:p>
            <a:r>
              <a:rPr lang="en-US" dirty="0"/>
              <a:t>Don't waste another minute guessing or wondering if apprenticeship as a solution will work for you, book an initial consultation with one of our experts. </a:t>
            </a:r>
          </a:p>
        </p:txBody>
      </p:sp>
      <p:sp>
        <p:nvSpPr>
          <p:cNvPr id="11" name="Text Placeholder 10">
            <a:extLst>
              <a:ext uri="{FF2B5EF4-FFF2-40B4-BE49-F238E27FC236}">
                <a16:creationId xmlns:a16="http://schemas.microsoft.com/office/drawing/2014/main" id="{0739FD63-A03A-38D9-EDC8-A1ADC37FC9CB}"/>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21332200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8699F8-9DE2-F494-BA5D-711A6A05500E}"/>
              </a:ext>
            </a:extLst>
          </p:cNvPr>
          <p:cNvSpPr>
            <a:spLocks noGrp="1"/>
          </p:cNvSpPr>
          <p:nvPr>
            <p:ph type="body" sz="quarter" idx="10"/>
          </p:nvPr>
        </p:nvSpPr>
        <p:spPr>
          <a:xfrm>
            <a:off x="584202" y="1376751"/>
            <a:ext cx="7953374" cy="511013"/>
          </a:xfrm>
        </p:spPr>
        <p:txBody>
          <a:bodyPr/>
          <a:lstStyle/>
          <a:p>
            <a:r>
              <a:rPr lang="en-US" dirty="0"/>
              <a:t>Value Propositions That Matter to Business</a:t>
            </a:r>
          </a:p>
        </p:txBody>
      </p:sp>
      <p:sp>
        <p:nvSpPr>
          <p:cNvPr id="12" name="Text Placeholder 11">
            <a:extLst>
              <a:ext uri="{FF2B5EF4-FFF2-40B4-BE49-F238E27FC236}">
                <a16:creationId xmlns:a16="http://schemas.microsoft.com/office/drawing/2014/main" id="{A0AF7328-8599-B4F9-2E1D-1361E1C2ABF8}"/>
              </a:ext>
            </a:extLst>
          </p:cNvPr>
          <p:cNvSpPr>
            <a:spLocks noGrp="1"/>
          </p:cNvSpPr>
          <p:nvPr>
            <p:ph type="body" sz="quarter" idx="11"/>
          </p:nvPr>
        </p:nvSpPr>
        <p:spPr/>
        <p:txBody>
          <a:bodyPr/>
          <a:lstStyle/>
          <a:p>
            <a:r>
              <a:rPr lang="en-US" dirty="0"/>
              <a:t>Examples</a:t>
            </a:r>
          </a:p>
        </p:txBody>
      </p:sp>
      <p:graphicFrame>
        <p:nvGraphicFramePr>
          <p:cNvPr id="5" name="Content Placeholder 4">
            <a:extLst>
              <a:ext uri="{FF2B5EF4-FFF2-40B4-BE49-F238E27FC236}">
                <a16:creationId xmlns:a16="http://schemas.microsoft.com/office/drawing/2014/main" id="{D4D0B634-DCA7-4E48-9978-DBCDED178887}"/>
              </a:ext>
            </a:extLst>
          </p:cNvPr>
          <p:cNvGraphicFramePr>
            <a:graphicFrameLocks noGrp="1"/>
          </p:cNvGraphicFramePr>
          <p:nvPr>
            <p:ph sz="quarter" idx="14"/>
            <p:extLst>
              <p:ext uri="{D42A27DB-BD31-4B8C-83A1-F6EECF244321}">
                <p14:modId xmlns:p14="http://schemas.microsoft.com/office/powerpoint/2010/main" val="861752516"/>
              </p:ext>
            </p:extLst>
          </p:nvPr>
        </p:nvGraphicFramePr>
        <p:xfrm>
          <a:off x="584200" y="2106613"/>
          <a:ext cx="7899400"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Placeholder 12">
            <a:extLst>
              <a:ext uri="{FF2B5EF4-FFF2-40B4-BE49-F238E27FC236}">
                <a16:creationId xmlns:a16="http://schemas.microsoft.com/office/drawing/2014/main" id="{24853123-CB7E-197B-73BC-BA7E6FA8AC15}"/>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93465685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48929"/>
            <a:ext cx="4920107"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1C97017E-42F1-780B-E692-1C91A97D9B93}"/>
              </a:ext>
            </a:extLst>
          </p:cNvPr>
          <p:cNvSpPr>
            <a:spLocks noGrp="1"/>
          </p:cNvSpPr>
          <p:nvPr>
            <p:ph type="title"/>
          </p:nvPr>
        </p:nvSpPr>
        <p:spPr>
          <a:xfrm>
            <a:off x="2486273" y="1380754"/>
            <a:ext cx="4171453" cy="2513516"/>
          </a:xfrm>
        </p:spPr>
        <p:txBody>
          <a:bodyPr vert="horz" lIns="91440" tIns="45720" rIns="91440" bIns="45720" rtlCol="0" anchor="b">
            <a:normAutofit/>
          </a:bodyPr>
          <a:lstStyle/>
          <a:p>
            <a:r>
              <a:rPr lang="en-US" sz="4200" kern="1200" dirty="0">
                <a:solidFill>
                  <a:schemeClr val="tx1"/>
                </a:solidFill>
                <a:latin typeface="+mj-lt"/>
                <a:ea typeface="+mj-ea"/>
                <a:cs typeface="+mj-cs"/>
              </a:rPr>
              <a:t>“The first Conversation”</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Empathize and inform</a:t>
            </a:r>
          </a:p>
        </p:txBody>
      </p:sp>
      <p:sp>
        <p:nvSpPr>
          <p:cNvPr id="3" name="Slide Number Placeholder 2">
            <a:extLst>
              <a:ext uri="{FF2B5EF4-FFF2-40B4-BE49-F238E27FC236}">
                <a16:creationId xmlns:a16="http://schemas.microsoft.com/office/drawing/2014/main" id="{FF0DFA90-9BB9-0DD1-1E10-805975E357EF}"/>
              </a:ext>
            </a:extLst>
          </p:cNvPr>
          <p:cNvSpPr>
            <a:spLocks noGrp="1"/>
          </p:cNvSpPr>
          <p:nvPr>
            <p:ph type="sldNum" sz="quarter" idx="4294967295"/>
          </p:nvPr>
        </p:nvSpPr>
        <p:spPr>
          <a:xfrm>
            <a:off x="7850583" y="6356350"/>
            <a:ext cx="664766" cy="365125"/>
          </a:xfrm>
        </p:spPr>
        <p:txBody>
          <a:bodyPr vert="horz" lIns="91440" tIns="45720" rIns="91440" bIns="45720" rtlCol="0" anchor="ctr">
            <a:normAutofit/>
          </a:bodyPr>
          <a:lstStyle/>
          <a:p>
            <a:pPr defTabSz="914400">
              <a:spcAft>
                <a:spcPts val="600"/>
              </a:spcAft>
            </a:pPr>
            <a:fld id="{2066355A-084C-D24E-9AD2-7E4FC41EA627}" type="slidenum">
              <a:rPr lang="en-US">
                <a:solidFill>
                  <a:srgbClr val="FFFFFF"/>
                </a:solidFill>
              </a:rPr>
              <a:pPr defTabSz="914400">
                <a:spcAft>
                  <a:spcPts val="600"/>
                </a:spcAft>
              </a:pPr>
              <a:t>19</a:t>
            </a:fld>
            <a:endParaRPr lang="en-US">
              <a:solidFill>
                <a:srgbClr val="FFFFFF"/>
              </a:solidFill>
            </a:endParaRPr>
          </a:p>
        </p:txBody>
      </p:sp>
      <p:sp>
        <p:nvSpPr>
          <p:cNvPr id="17" name="Arc 1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6170"/>
            <a:ext cx="5112196"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0746" y="5310973"/>
            <a:ext cx="529461"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40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53210-5BE5-0490-FFD8-CA9B3444016C}"/>
              </a:ext>
            </a:extLst>
          </p:cNvPr>
          <p:cNvSpPr>
            <a:spLocks noGrp="1"/>
          </p:cNvSpPr>
          <p:nvPr>
            <p:ph type="body" sz="quarter" idx="10"/>
          </p:nvPr>
        </p:nvSpPr>
        <p:spPr>
          <a:xfrm>
            <a:off x="584202" y="1377822"/>
            <a:ext cx="7953374" cy="511013"/>
          </a:xfrm>
        </p:spPr>
        <p:txBody>
          <a:bodyPr/>
          <a:lstStyle/>
          <a:p>
            <a:r>
              <a:rPr lang="en-US" dirty="0"/>
              <a:t>lunch &amp; learn webinar series Dates</a:t>
            </a:r>
          </a:p>
        </p:txBody>
      </p:sp>
      <p:pic>
        <p:nvPicPr>
          <p:cNvPr id="5" name="Picture 4" descr="A screenshot of a computer&#10;&#10;Description automatically generated">
            <a:extLst>
              <a:ext uri="{FF2B5EF4-FFF2-40B4-BE49-F238E27FC236}">
                <a16:creationId xmlns:a16="http://schemas.microsoft.com/office/drawing/2014/main" id="{6DE75708-81B8-FE14-BAF3-710FF114F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2" y="2117690"/>
            <a:ext cx="7800392" cy="3511778"/>
          </a:xfrm>
          <a:prstGeom prst="rect">
            <a:avLst/>
          </a:prstGeom>
        </p:spPr>
      </p:pic>
    </p:spTree>
    <p:extLst>
      <p:ext uri="{BB962C8B-B14F-4D97-AF65-F5344CB8AC3E}">
        <p14:creationId xmlns:p14="http://schemas.microsoft.com/office/powerpoint/2010/main" val="3368013658"/>
      </p:ext>
    </p:extLst>
  </p:cSld>
  <p:clrMapOvr>
    <a:masterClrMapping/>
  </p:clrMapOvr>
  <p:transition spd="slow"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1A87BA-CBAC-EC55-720C-1D9656E5C60A}"/>
              </a:ext>
            </a:extLst>
          </p:cNvPr>
          <p:cNvSpPr>
            <a:spLocks noGrp="1"/>
          </p:cNvSpPr>
          <p:nvPr>
            <p:ph type="body" sz="quarter" idx="10"/>
          </p:nvPr>
        </p:nvSpPr>
        <p:spPr/>
        <p:txBody>
          <a:bodyPr/>
          <a:lstStyle/>
          <a:p>
            <a:r>
              <a:rPr lang="en-US" dirty="0"/>
              <a:t>Potential employer needs</a:t>
            </a:r>
          </a:p>
        </p:txBody>
      </p:sp>
      <p:sp>
        <p:nvSpPr>
          <p:cNvPr id="6" name="Text Placeholder 5">
            <a:extLst>
              <a:ext uri="{FF2B5EF4-FFF2-40B4-BE49-F238E27FC236}">
                <a16:creationId xmlns:a16="http://schemas.microsoft.com/office/drawing/2014/main" id="{F7DC1928-92B9-8971-DDBD-036796AB782B}"/>
              </a:ext>
            </a:extLst>
          </p:cNvPr>
          <p:cNvSpPr>
            <a:spLocks noGrp="1"/>
          </p:cNvSpPr>
          <p:nvPr>
            <p:ph type="body" sz="quarter" idx="11"/>
          </p:nvPr>
        </p:nvSpPr>
        <p:spPr/>
        <p:txBody>
          <a:bodyPr/>
          <a:lstStyle/>
          <a:p>
            <a:r>
              <a:rPr lang="en-US" dirty="0"/>
              <a:t>The business case</a:t>
            </a:r>
          </a:p>
        </p:txBody>
      </p:sp>
      <p:graphicFrame>
        <p:nvGraphicFramePr>
          <p:cNvPr id="9" name="Content Placeholder 8">
            <a:extLst>
              <a:ext uri="{FF2B5EF4-FFF2-40B4-BE49-F238E27FC236}">
                <a16:creationId xmlns:a16="http://schemas.microsoft.com/office/drawing/2014/main" id="{377505A2-E3FF-495E-A49B-5876069CAB94}"/>
              </a:ext>
            </a:extLst>
          </p:cNvPr>
          <p:cNvGraphicFramePr>
            <a:graphicFrameLocks noGrp="1"/>
          </p:cNvGraphicFramePr>
          <p:nvPr>
            <p:ph sz="quarter" idx="14"/>
            <p:extLst>
              <p:ext uri="{D42A27DB-BD31-4B8C-83A1-F6EECF244321}">
                <p14:modId xmlns:p14="http://schemas.microsoft.com/office/powerpoint/2010/main" val="1812215228"/>
              </p:ext>
            </p:extLst>
          </p:nvPr>
        </p:nvGraphicFramePr>
        <p:xfrm>
          <a:off x="584200" y="2106613"/>
          <a:ext cx="7899400"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34580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87B2B3-9FF2-CD59-F6C9-5B0B74443960}"/>
              </a:ext>
            </a:extLst>
          </p:cNvPr>
          <p:cNvSpPr>
            <a:spLocks noGrp="1"/>
          </p:cNvSpPr>
          <p:nvPr>
            <p:ph type="body" sz="quarter" idx="10"/>
          </p:nvPr>
        </p:nvSpPr>
        <p:spPr/>
        <p:txBody>
          <a:bodyPr/>
          <a:lstStyle/>
          <a:p>
            <a:r>
              <a:rPr lang="en-US" dirty="0"/>
              <a:t>Practice listening</a:t>
            </a:r>
          </a:p>
        </p:txBody>
      </p:sp>
      <p:sp>
        <p:nvSpPr>
          <p:cNvPr id="3" name="Text Placeholder 2">
            <a:extLst>
              <a:ext uri="{FF2B5EF4-FFF2-40B4-BE49-F238E27FC236}">
                <a16:creationId xmlns:a16="http://schemas.microsoft.com/office/drawing/2014/main" id="{EB8F61D9-59AF-7687-9A86-B1EE48147991}"/>
              </a:ext>
            </a:extLst>
          </p:cNvPr>
          <p:cNvSpPr>
            <a:spLocks noGrp="1"/>
          </p:cNvSpPr>
          <p:nvPr>
            <p:ph type="body" sz="quarter" idx="11"/>
          </p:nvPr>
        </p:nvSpPr>
        <p:spPr/>
        <p:txBody>
          <a:bodyPr/>
          <a:lstStyle/>
          <a:p>
            <a:endParaRPr lang="en-US"/>
          </a:p>
        </p:txBody>
      </p:sp>
      <p:pic>
        <p:nvPicPr>
          <p:cNvPr id="7" name="Content Placeholder 6">
            <a:extLst>
              <a:ext uri="{FF2B5EF4-FFF2-40B4-BE49-F238E27FC236}">
                <a16:creationId xmlns:a16="http://schemas.microsoft.com/office/drawing/2014/main" id="{756A951A-E320-C499-F49B-CA85AAC315AB}"/>
              </a:ext>
            </a:extLst>
          </p:cNvPr>
          <p:cNvPicPr>
            <a:picLocks noGrp="1" noChangeAspect="1"/>
          </p:cNvPicPr>
          <p:nvPr>
            <p:ph sz="quarter" idx="14"/>
          </p:nvPr>
        </p:nvPicPr>
        <p:blipFill>
          <a:blip r:embed="rId2"/>
          <a:stretch>
            <a:fillRect/>
          </a:stretch>
        </p:blipFill>
        <p:spPr>
          <a:xfrm>
            <a:off x="971053" y="2469887"/>
            <a:ext cx="7125694" cy="3772426"/>
          </a:xfrm>
          <a:prstGeom prst="rect">
            <a:avLst/>
          </a:prstGeom>
          <a:noFill/>
        </p:spPr>
      </p:pic>
    </p:spTree>
    <p:extLst>
      <p:ext uri="{BB962C8B-B14F-4D97-AF65-F5344CB8AC3E}">
        <p14:creationId xmlns:p14="http://schemas.microsoft.com/office/powerpoint/2010/main" val="221231208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308116A-298D-9771-6943-5DD418A305E8}"/>
              </a:ext>
            </a:extLst>
          </p:cNvPr>
          <p:cNvSpPr>
            <a:spLocks noGrp="1"/>
          </p:cNvSpPr>
          <p:nvPr>
            <p:ph type="body" sz="quarter" idx="10"/>
          </p:nvPr>
        </p:nvSpPr>
        <p:spPr/>
        <p:txBody>
          <a:bodyPr/>
          <a:lstStyle/>
          <a:p>
            <a:r>
              <a:rPr lang="en-US" dirty="0"/>
              <a:t>Explain your mission at a high level</a:t>
            </a:r>
          </a:p>
        </p:txBody>
      </p:sp>
      <p:sp>
        <p:nvSpPr>
          <p:cNvPr id="6" name="Text Placeholder 5">
            <a:extLst>
              <a:ext uri="{FF2B5EF4-FFF2-40B4-BE49-F238E27FC236}">
                <a16:creationId xmlns:a16="http://schemas.microsoft.com/office/drawing/2014/main" id="{D222FD14-A8A8-3F41-009B-72BD2D8A7C02}"/>
              </a:ext>
            </a:extLst>
          </p:cNvPr>
          <p:cNvSpPr>
            <a:spLocks noGrp="1"/>
          </p:cNvSpPr>
          <p:nvPr>
            <p:ph type="body" sz="quarter" idx="11"/>
          </p:nvPr>
        </p:nvSpPr>
        <p:spPr/>
        <p:txBody>
          <a:bodyPr/>
          <a:lstStyle/>
          <a:p>
            <a:endParaRPr lang="en-US"/>
          </a:p>
        </p:txBody>
      </p:sp>
      <p:sp>
        <p:nvSpPr>
          <p:cNvPr id="7" name="Content Placeholder 6">
            <a:extLst>
              <a:ext uri="{FF2B5EF4-FFF2-40B4-BE49-F238E27FC236}">
                <a16:creationId xmlns:a16="http://schemas.microsoft.com/office/drawing/2014/main" id="{1617EEBF-4EE4-04A4-CD29-37A064660DF9}"/>
              </a:ext>
            </a:extLst>
          </p:cNvPr>
          <p:cNvSpPr>
            <a:spLocks noGrp="1"/>
          </p:cNvSpPr>
          <p:nvPr>
            <p:ph sz="quarter" idx="14"/>
          </p:nvPr>
        </p:nvSpPr>
        <p:spPr/>
        <p:txBody>
          <a:bodyPr/>
          <a:lstStyle/>
          <a:p>
            <a:r>
              <a:rPr lang="en-US" dirty="0"/>
              <a:t>Share information about apprenticeship to enable employers to decide options for engaging</a:t>
            </a:r>
          </a:p>
          <a:p>
            <a:pPr marL="285750" indent="-285750">
              <a:buFont typeface="Arial" panose="020B0604020202020204" pitchFamily="34" charset="0"/>
              <a:buChar char="•"/>
            </a:pPr>
            <a:r>
              <a:rPr lang="en-US" dirty="0"/>
              <a:t>Apprenticeship for reskilling/upskilling</a:t>
            </a:r>
          </a:p>
          <a:p>
            <a:pPr marL="285750" indent="-285750">
              <a:buFont typeface="Arial" panose="020B0604020202020204" pitchFamily="34" charset="0"/>
              <a:buChar char="•"/>
            </a:pPr>
            <a:r>
              <a:rPr lang="en-US" dirty="0"/>
              <a:t>Apprenticeship for new hires</a:t>
            </a:r>
          </a:p>
          <a:p>
            <a:pPr marL="285750" indent="-285750">
              <a:buFont typeface="Arial" panose="020B0604020202020204" pitchFamily="34" charset="0"/>
              <a:buChar char="•"/>
            </a:pPr>
            <a:r>
              <a:rPr lang="en-US" dirty="0"/>
              <a:t>Employers as sponsors and/or hiring partners</a:t>
            </a:r>
          </a:p>
          <a:p>
            <a:r>
              <a:rPr lang="en-US" dirty="0"/>
              <a:t>Connect employer to relevant next steps based on their needs</a:t>
            </a:r>
          </a:p>
        </p:txBody>
      </p:sp>
    </p:spTree>
    <p:extLst>
      <p:ext uri="{BB962C8B-B14F-4D97-AF65-F5344CB8AC3E}">
        <p14:creationId xmlns:p14="http://schemas.microsoft.com/office/powerpoint/2010/main" val="414099487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26E6BA-2F05-D3E4-413F-531DB86A26AA}"/>
              </a:ext>
            </a:extLst>
          </p:cNvPr>
          <p:cNvSpPr>
            <a:spLocks noGrp="1"/>
          </p:cNvSpPr>
          <p:nvPr>
            <p:ph type="body" sz="quarter" idx="10"/>
          </p:nvPr>
        </p:nvSpPr>
        <p:spPr/>
        <p:txBody>
          <a:bodyPr/>
          <a:lstStyle/>
          <a:p>
            <a:r>
              <a:rPr lang="en-US" dirty="0"/>
              <a:t>Use Business Speak</a:t>
            </a:r>
          </a:p>
        </p:txBody>
      </p:sp>
      <p:sp>
        <p:nvSpPr>
          <p:cNvPr id="8" name="Text Placeholder 7">
            <a:extLst>
              <a:ext uri="{FF2B5EF4-FFF2-40B4-BE49-F238E27FC236}">
                <a16:creationId xmlns:a16="http://schemas.microsoft.com/office/drawing/2014/main" id="{3131F650-80A3-5EF8-CDCD-81B0EB8A7EAB}"/>
              </a:ext>
            </a:extLst>
          </p:cNvPr>
          <p:cNvSpPr>
            <a:spLocks noGrp="1"/>
          </p:cNvSpPr>
          <p:nvPr>
            <p:ph type="body" sz="quarter" idx="11"/>
          </p:nvPr>
        </p:nvSpPr>
        <p:spPr/>
        <p:txBody>
          <a:bodyPr/>
          <a:lstStyle/>
          <a:p>
            <a:endParaRPr lang="en-US"/>
          </a:p>
        </p:txBody>
      </p:sp>
      <p:graphicFrame>
        <p:nvGraphicFramePr>
          <p:cNvPr id="5" name="Content Placeholder 4">
            <a:extLst>
              <a:ext uri="{FF2B5EF4-FFF2-40B4-BE49-F238E27FC236}">
                <a16:creationId xmlns:a16="http://schemas.microsoft.com/office/drawing/2014/main" id="{BEF30442-636A-418A-A72A-A4F1C8CCB022}"/>
              </a:ext>
            </a:extLst>
          </p:cNvPr>
          <p:cNvGraphicFramePr>
            <a:graphicFrameLocks noGrp="1"/>
          </p:cNvGraphicFramePr>
          <p:nvPr>
            <p:ph sz="quarter" idx="14"/>
            <p:extLst>
              <p:ext uri="{D42A27DB-BD31-4B8C-83A1-F6EECF244321}">
                <p14:modId xmlns:p14="http://schemas.microsoft.com/office/powerpoint/2010/main" val="4229424047"/>
              </p:ext>
            </p:extLst>
          </p:nvPr>
        </p:nvGraphicFramePr>
        <p:xfrm>
          <a:off x="584200" y="2106613"/>
          <a:ext cx="7899400"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25274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3D60B2D-AD83-8859-9F64-B02786CAC4A7}"/>
              </a:ext>
            </a:extLst>
          </p:cNvPr>
          <p:cNvSpPr>
            <a:spLocks noGrp="1"/>
          </p:cNvSpPr>
          <p:nvPr>
            <p:ph type="body" sz="quarter" idx="10"/>
          </p:nvPr>
        </p:nvSpPr>
        <p:spPr/>
        <p:txBody>
          <a:bodyPr/>
          <a:lstStyle/>
          <a:p>
            <a:r>
              <a:rPr lang="en-US" dirty="0"/>
              <a:t>Be Prepared to Address Misconceptions</a:t>
            </a:r>
          </a:p>
        </p:txBody>
      </p:sp>
      <p:sp>
        <p:nvSpPr>
          <p:cNvPr id="11" name="Text Placeholder 10">
            <a:extLst>
              <a:ext uri="{FF2B5EF4-FFF2-40B4-BE49-F238E27FC236}">
                <a16:creationId xmlns:a16="http://schemas.microsoft.com/office/drawing/2014/main" id="{E70C20E8-9134-280C-E787-F52A11723008}"/>
              </a:ext>
            </a:extLst>
          </p:cNvPr>
          <p:cNvSpPr>
            <a:spLocks noGrp="1"/>
          </p:cNvSpPr>
          <p:nvPr>
            <p:ph type="body" sz="quarter" idx="11"/>
          </p:nvPr>
        </p:nvSpPr>
        <p:spPr/>
        <p:txBody>
          <a:bodyPr/>
          <a:lstStyle/>
          <a:p>
            <a:endParaRPr lang="en-US"/>
          </a:p>
        </p:txBody>
      </p:sp>
      <p:sp>
        <p:nvSpPr>
          <p:cNvPr id="3" name="Content Placeholder 2">
            <a:extLst>
              <a:ext uri="{FF2B5EF4-FFF2-40B4-BE49-F238E27FC236}">
                <a16:creationId xmlns:a16="http://schemas.microsoft.com/office/drawing/2014/main" id="{E2791E39-0053-44D8-B650-E48FA0BB8BF2}"/>
              </a:ext>
            </a:extLst>
          </p:cNvPr>
          <p:cNvSpPr>
            <a:spLocks noGrp="1"/>
          </p:cNvSpPr>
          <p:nvPr>
            <p:ph sz="quarter" idx="14"/>
          </p:nvPr>
        </p:nvSpPr>
        <p:spPr/>
        <p:txBody>
          <a:bodyPr vert="horz" lIns="0" tIns="0" rIns="0" bIns="0" rtlCol="0" anchor="t">
            <a:noAutofit/>
          </a:bodyPr>
          <a:lstStyle/>
          <a:p>
            <a:r>
              <a:rPr lang="en-US"/>
              <a:t>All apprenticeship programs take 4 years to complete.</a:t>
            </a:r>
          </a:p>
          <a:p>
            <a:r>
              <a:rPr lang="en-US"/>
              <a:t>Apprenticeships and internships are the same thing.</a:t>
            </a:r>
          </a:p>
          <a:p>
            <a:r>
              <a:rPr lang="en-US"/>
              <a:t>Apprenticeships are a way for companies to get low-cost labor.</a:t>
            </a:r>
          </a:p>
          <a:p>
            <a:r>
              <a:rPr lang="en-US"/>
              <a:t>Apprenticeships are only for the building and construction trades.</a:t>
            </a:r>
          </a:p>
          <a:p>
            <a:r>
              <a:rPr lang="en-US"/>
              <a:t>Apprenticeships are only for young staff or recruiting new staff. Current employees cannot participate in apprenticeship programs.</a:t>
            </a:r>
          </a:p>
          <a:p>
            <a:r>
              <a:rPr lang="en-US"/>
              <a:t>Apprenticeships cost too much for employers.</a:t>
            </a:r>
          </a:p>
          <a:p>
            <a:r>
              <a:rPr lang="en-US"/>
              <a:t>Only unions or large single employers can be “sponsors” or have apprenticeship standards.</a:t>
            </a:r>
          </a:p>
          <a:p>
            <a:r>
              <a:rPr lang="en-US"/>
              <a:t>Registering an apprenticeship program is too bureaucratic, extensive, and difficult.</a:t>
            </a:r>
          </a:p>
        </p:txBody>
      </p:sp>
    </p:spTree>
    <p:extLst>
      <p:ext uri="{BB962C8B-B14F-4D97-AF65-F5344CB8AC3E}">
        <p14:creationId xmlns:p14="http://schemas.microsoft.com/office/powerpoint/2010/main" val="52767393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4A11D87-8E26-D6B4-3B65-B95FFC23E4D9}"/>
              </a:ext>
            </a:extLst>
          </p:cNvPr>
          <p:cNvSpPr>
            <a:spLocks noGrp="1"/>
          </p:cNvSpPr>
          <p:nvPr>
            <p:ph type="body" sz="quarter" idx="10"/>
          </p:nvPr>
        </p:nvSpPr>
        <p:spPr/>
        <p:txBody>
          <a:bodyPr/>
          <a:lstStyle/>
          <a:p>
            <a:r>
              <a:rPr lang="en-US" dirty="0"/>
              <a:t>consideration</a:t>
            </a:r>
          </a:p>
        </p:txBody>
      </p:sp>
      <p:sp>
        <p:nvSpPr>
          <p:cNvPr id="13" name="Text Placeholder 12">
            <a:extLst>
              <a:ext uri="{FF2B5EF4-FFF2-40B4-BE49-F238E27FC236}">
                <a16:creationId xmlns:a16="http://schemas.microsoft.com/office/drawing/2014/main" id="{E172F316-9D9B-E28A-D647-9CA57D0FA13D}"/>
              </a:ext>
            </a:extLst>
          </p:cNvPr>
          <p:cNvSpPr>
            <a:spLocks noGrp="1"/>
          </p:cNvSpPr>
          <p:nvPr>
            <p:ph type="body" sz="quarter" idx="11"/>
          </p:nvPr>
        </p:nvSpPr>
        <p:spPr/>
        <p:txBody>
          <a:bodyPr/>
          <a:lstStyle/>
          <a:p>
            <a:r>
              <a:rPr lang="en-US" sz="1200" dirty="0">
                <a:solidFill>
                  <a:schemeClr val="accent5"/>
                </a:solidFill>
              </a:rPr>
              <a:t>“Is registered apprenticeship the right one for us to join?”</a:t>
            </a:r>
          </a:p>
        </p:txBody>
      </p:sp>
      <p:graphicFrame>
        <p:nvGraphicFramePr>
          <p:cNvPr id="6" name="Content Placeholder 5">
            <a:extLst>
              <a:ext uri="{FF2B5EF4-FFF2-40B4-BE49-F238E27FC236}">
                <a16:creationId xmlns:a16="http://schemas.microsoft.com/office/drawing/2014/main" id="{DD534A80-03E4-4EC4-97E6-F2A12230125D}"/>
              </a:ext>
            </a:extLst>
          </p:cNvPr>
          <p:cNvGraphicFramePr>
            <a:graphicFrameLocks noGrp="1"/>
          </p:cNvGraphicFramePr>
          <p:nvPr>
            <p:ph sz="quarter" idx="14"/>
          </p:nvPr>
        </p:nvGraphicFramePr>
        <p:xfrm>
          <a:off x="584200" y="2106613"/>
          <a:ext cx="7899399" cy="3971562"/>
        </p:xfrm>
        <a:graphic>
          <a:graphicData uri="http://schemas.openxmlformats.org/drawingml/2006/table">
            <a:tbl>
              <a:tblPr firstRow="1" bandRow="1"/>
              <a:tblGrid>
                <a:gridCol w="2293019">
                  <a:extLst>
                    <a:ext uri="{9D8B030D-6E8A-4147-A177-3AD203B41FA5}">
                      <a16:colId xmlns:a16="http://schemas.microsoft.com/office/drawing/2014/main" val="399614502"/>
                    </a:ext>
                  </a:extLst>
                </a:gridCol>
                <a:gridCol w="2152039">
                  <a:extLst>
                    <a:ext uri="{9D8B030D-6E8A-4147-A177-3AD203B41FA5}">
                      <a16:colId xmlns:a16="http://schemas.microsoft.com/office/drawing/2014/main" val="3162035372"/>
                    </a:ext>
                  </a:extLst>
                </a:gridCol>
                <a:gridCol w="3454341">
                  <a:extLst>
                    <a:ext uri="{9D8B030D-6E8A-4147-A177-3AD203B41FA5}">
                      <a16:colId xmlns:a16="http://schemas.microsoft.com/office/drawing/2014/main" val="3690565825"/>
                    </a:ext>
                  </a:extLst>
                </a:gridCol>
              </a:tblGrid>
              <a:tr h="512727">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STAGE</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YOUR CLIENT </a:t>
                      </a:r>
                      <a:b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br>
                      <a:r>
                        <a:rPr lang="en-US" sz="1100">
                          <a:solidFill>
                            <a:srgbClr val="0B6370"/>
                          </a:solidFill>
                          <a:effectLst/>
                          <a:latin typeface="Roboto" panose="02000000000000000000" pitchFamily="2" charset="0"/>
                          <a:ea typeface="Roboto" panose="02000000000000000000" pitchFamily="2" charset="0"/>
                          <a:cs typeface="Times New Roman" panose="02020603050405020304" pitchFamily="18" charset="0"/>
                        </a:rPr>
                        <a:t>(A Potential Employer Partner)</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YOUR ACTIONS</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extLst>
                  <a:ext uri="{0D108BD9-81ED-4DB2-BD59-A6C34878D82A}">
                    <a16:rowId xmlns:a16="http://schemas.microsoft.com/office/drawing/2014/main" val="642971022"/>
                  </a:ext>
                </a:extLst>
              </a:tr>
              <a:tr h="781622">
                <a:tc>
                  <a:txBody>
                    <a:bodyPr/>
                    <a:lstStyle/>
                    <a:p>
                      <a:pPr marL="0" marR="0">
                        <a:lnSpc>
                          <a:spcPct val="112000"/>
                        </a:lnSpc>
                        <a:spcBef>
                          <a:spcPts val="400"/>
                        </a:spcBef>
                        <a:spcAft>
                          <a:spcPts val="400"/>
                        </a:spcAft>
                      </a:pPr>
                      <a:r>
                        <a:rPr lang="en-US" sz="2100" b="1" dirty="0">
                          <a:solidFill>
                            <a:srgbClr val="FFFFFF"/>
                          </a:solidFill>
                          <a:effectLst/>
                          <a:latin typeface="Roboto" panose="02000000000000000000" pitchFamily="2" charset="0"/>
                          <a:ea typeface="Roboto" panose="02000000000000000000" pitchFamily="2" charset="0"/>
                          <a:cs typeface="Times New Roman" panose="02020603050405020304" pitchFamily="18" charset="0"/>
                        </a:rPr>
                        <a:t>AWARENESS</a:t>
                      </a:r>
                      <a:endParaRPr lang="en-US" sz="2100" dirty="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tc>
                  <a:txBody>
                    <a:bodyPr/>
                    <a:lstStyle/>
                    <a:p>
                      <a:pPr marL="0" marR="0">
                        <a:lnSpc>
                          <a:spcPct val="112000"/>
                        </a:lnSpc>
                        <a:spcBef>
                          <a:spcPts val="400"/>
                        </a:spcBef>
                        <a:spcAft>
                          <a:spcPts val="400"/>
                        </a:spcAft>
                      </a:pPr>
                      <a:r>
                        <a:rPr lang="en-US" sz="1100">
                          <a:solidFill>
                            <a:srgbClr val="FFFFFF"/>
                          </a:solidFill>
                          <a:effectLst/>
                          <a:latin typeface="Roboto" panose="02000000000000000000" pitchFamily="2" charset="0"/>
                          <a:ea typeface="Roboto" panose="02000000000000000000" pitchFamily="2" charset="0"/>
                          <a:cs typeface="Times New Roman" panose="02020603050405020304" pitchFamily="18" charset="0"/>
                        </a:rPr>
                        <a:t>Becomes aware of pain: status quo loosens</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tc>
                  <a:txBody>
                    <a:bodyPr/>
                    <a:lstStyle/>
                    <a:p>
                      <a:pPr marL="0" marR="0">
                        <a:lnSpc>
                          <a:spcPct val="112000"/>
                        </a:lnSpc>
                        <a:spcBef>
                          <a:spcPts val="400"/>
                        </a:spcBef>
                        <a:spcAft>
                          <a:spcPts val="400"/>
                        </a:spcAft>
                      </a:pPr>
                      <a:r>
                        <a:rPr lang="en-US" sz="1100">
                          <a:solidFill>
                            <a:srgbClr val="FFFFFF"/>
                          </a:solidFill>
                          <a:effectLst/>
                          <a:latin typeface="Roboto Light" panose="02000000000000000000" pitchFamily="2" charset="0"/>
                          <a:ea typeface="Roboto Light" panose="02000000000000000000" pitchFamily="2" charset="0"/>
                          <a:cs typeface="Times New Roman" panose="02020603050405020304" pitchFamily="18" charset="0"/>
                        </a:rPr>
                        <a:t>Focus on problems and pain points. Be present where businesses are.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12000"/>
                        </a:lnSpc>
                        <a:spcBef>
                          <a:spcPts val="400"/>
                        </a:spcBef>
                        <a:spcAft>
                          <a:spcPts val="400"/>
                        </a:spcAft>
                      </a:pPr>
                      <a:r>
                        <a:rPr lang="en-US" sz="1100" i="1">
                          <a:solidFill>
                            <a:srgbClr val="FFFFFF"/>
                          </a:solidFill>
                          <a:effectLst/>
                          <a:latin typeface="Roboto Light" panose="02000000000000000000" pitchFamily="2" charset="0"/>
                          <a:ea typeface="Roboto Light" panose="02000000000000000000" pitchFamily="2" charset="0"/>
                          <a:cs typeface="Times New Roman" panose="02020603050405020304" pitchFamily="18" charset="0"/>
                        </a:rPr>
                        <a:t>Use big-picture industry-focused content in communications.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extLst>
                  <a:ext uri="{0D108BD9-81ED-4DB2-BD59-A6C34878D82A}">
                    <a16:rowId xmlns:a16="http://schemas.microsoft.com/office/drawing/2014/main" val="1080759588"/>
                  </a:ext>
                </a:extLst>
              </a:tr>
              <a:tr h="960835">
                <a:tc>
                  <a:txBody>
                    <a:bodyPr/>
                    <a:lstStyle/>
                    <a:p>
                      <a:pPr marL="0" marR="0">
                        <a:lnSpc>
                          <a:spcPct val="112000"/>
                        </a:lnSpc>
                        <a:spcBef>
                          <a:spcPts val="400"/>
                        </a:spcBef>
                        <a:spcAft>
                          <a:spcPts val="400"/>
                        </a:spcAft>
                      </a:pPr>
                      <a:r>
                        <a:rPr lang="en-US" sz="2100" b="1">
                          <a:solidFill>
                            <a:srgbClr val="38424C"/>
                          </a:solidFill>
                          <a:effectLst/>
                          <a:latin typeface="Roboto" panose="02000000000000000000" pitchFamily="2" charset="0"/>
                          <a:ea typeface="Roboto" panose="02000000000000000000" pitchFamily="2" charset="0"/>
                          <a:cs typeface="Times New Roman" panose="02020603050405020304" pitchFamily="18" charset="0"/>
                        </a:rPr>
                        <a:t>INTEREST</a:t>
                      </a:r>
                      <a:endParaRPr lang="en-US" sz="2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A7B3BE"/>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Gets interested in finding a solution; begins to discover trends, products, brands. </a:t>
                      </a:r>
                    </a:p>
                  </a:txBody>
                  <a:tcPr marL="51435" marR="51435" marT="0" marB="0" anchor="ctr">
                    <a:lnL>
                      <a:noFill/>
                    </a:lnL>
                    <a:lnR>
                      <a:noFill/>
                    </a:lnR>
                    <a:lnT>
                      <a:noFill/>
                    </a:lnT>
                    <a:lnB>
                      <a:noFill/>
                    </a:lnB>
                    <a:solidFill>
                      <a:srgbClr val="A7B3BE"/>
                    </a:solidFill>
                  </a:tcPr>
                </a:tc>
                <a:tc>
                  <a:txBody>
                    <a:bodyPr/>
                    <a:lstStyle/>
                    <a:p>
                      <a:pPr marL="0" marR="0">
                        <a:lnSpc>
                          <a:spcPct val="112000"/>
                        </a:lnSpc>
                        <a:spcBef>
                          <a:spcPts val="400"/>
                        </a:spcBef>
                        <a:spcAft>
                          <a:spcPts val="400"/>
                        </a:spcAft>
                      </a:pPr>
                      <a:r>
                        <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Discover their specific challenges empathetically. Explain apprenticeship as a solution. Educate and help prospects evaluate decision-making criteria.  </a:t>
                      </a:r>
                    </a:p>
                    <a:p>
                      <a:pPr marL="0" marR="0">
                        <a:lnSpc>
                          <a:spcPct val="112000"/>
                        </a:lnSpc>
                        <a:spcBef>
                          <a:spcPts val="400"/>
                        </a:spcBef>
                        <a:spcAft>
                          <a:spcPts val="400"/>
                        </a:spcAft>
                      </a:pPr>
                      <a:r>
                        <a:rPr lang="en-US" sz="1100" i="1">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Use tools like self-assessments, webinars, events, reports, videos, individual meetings.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A7B3BE"/>
                    </a:solidFill>
                  </a:tcPr>
                </a:tc>
                <a:extLst>
                  <a:ext uri="{0D108BD9-81ED-4DB2-BD59-A6C34878D82A}">
                    <a16:rowId xmlns:a16="http://schemas.microsoft.com/office/drawing/2014/main" val="2350844819"/>
                  </a:ext>
                </a:extLst>
              </a:tr>
              <a:tr h="781622">
                <a:tc>
                  <a:txBody>
                    <a:bodyPr/>
                    <a:lstStyle/>
                    <a:p>
                      <a:pPr marL="0" marR="0">
                        <a:lnSpc>
                          <a:spcPct val="112000"/>
                        </a:lnSpc>
                        <a:spcBef>
                          <a:spcPts val="400"/>
                        </a:spcBef>
                        <a:spcAft>
                          <a:spcPts val="400"/>
                        </a:spcAft>
                      </a:pPr>
                      <a:r>
                        <a:rPr lang="en-US" sz="2100" b="1">
                          <a:solidFill>
                            <a:srgbClr val="38424C"/>
                          </a:solidFill>
                          <a:effectLst/>
                          <a:latin typeface="Roboto" panose="02000000000000000000" pitchFamily="2" charset="0"/>
                          <a:ea typeface="Roboto" panose="02000000000000000000" pitchFamily="2" charset="0"/>
                          <a:cs typeface="Times New Roman" panose="02020603050405020304" pitchFamily="18" charset="0"/>
                        </a:rPr>
                        <a:t>CONSIDERATION</a:t>
                      </a:r>
                      <a:endParaRPr lang="en-US" sz="2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65C5D3"/>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Evaluates specific products and services; becomes willing to engage with technical assistance providers and experts.</a:t>
                      </a:r>
                    </a:p>
                  </a:txBody>
                  <a:tcPr marL="51435" marR="51435" marT="0" marB="0" anchor="ctr">
                    <a:lnL>
                      <a:noFill/>
                    </a:lnL>
                    <a:lnR>
                      <a:noFill/>
                    </a:lnR>
                    <a:lnT>
                      <a:noFill/>
                    </a:lnT>
                    <a:lnB>
                      <a:noFill/>
                    </a:lnB>
                    <a:solidFill>
                      <a:srgbClr val="65C5D3"/>
                    </a:solidFill>
                  </a:tcPr>
                </a:tc>
                <a:tc>
                  <a:txBody>
                    <a:bodyPr/>
                    <a:lstStyle/>
                    <a:p>
                      <a:pPr marL="0" marR="0">
                        <a:lnSpc>
                          <a:spcPct val="112000"/>
                        </a:lnSpc>
                        <a:spcBef>
                          <a:spcPts val="400"/>
                        </a:spcBef>
                        <a:spcAft>
                          <a:spcPts val="400"/>
                        </a:spcAft>
                      </a:pPr>
                      <a:r>
                        <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Show the value offered and provide evidence of return on investment. </a:t>
                      </a:r>
                    </a:p>
                    <a:p>
                      <a:pPr marL="0" marR="0">
                        <a:lnSpc>
                          <a:spcPct val="112000"/>
                        </a:lnSpc>
                        <a:spcBef>
                          <a:spcPts val="400"/>
                        </a:spcBef>
                        <a:spcAft>
                          <a:spcPts val="400"/>
                        </a:spcAft>
                      </a:pPr>
                      <a:r>
                        <a:rPr lang="en-US" sz="1100" i="1">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Supply information like costs and benefits, case studies, similar programs.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65C5D3"/>
                    </a:solidFill>
                  </a:tcPr>
                </a:tc>
                <a:extLst>
                  <a:ext uri="{0D108BD9-81ED-4DB2-BD59-A6C34878D82A}">
                    <a16:rowId xmlns:a16="http://schemas.microsoft.com/office/drawing/2014/main" val="1524169770"/>
                  </a:ext>
                </a:extLst>
              </a:tr>
              <a:tr h="662866">
                <a:tc>
                  <a:txBody>
                    <a:bodyPr/>
                    <a:lstStyle/>
                    <a:p>
                      <a:pPr marL="0" marR="0">
                        <a:lnSpc>
                          <a:spcPct val="112000"/>
                        </a:lnSpc>
                        <a:spcBef>
                          <a:spcPts val="400"/>
                        </a:spcBef>
                        <a:spcAft>
                          <a:spcPts val="400"/>
                        </a:spcAft>
                      </a:pPr>
                      <a:r>
                        <a:rPr lang="en-US" sz="2100" b="1" dirty="0">
                          <a:solidFill>
                            <a:srgbClr val="38424C"/>
                          </a:solidFill>
                          <a:effectLst/>
                          <a:latin typeface="Roboto" panose="02000000000000000000" pitchFamily="2" charset="0"/>
                          <a:ea typeface="Roboto" panose="02000000000000000000" pitchFamily="2" charset="0"/>
                          <a:cs typeface="Times New Roman" panose="02020603050405020304" pitchFamily="18" charset="0"/>
                        </a:rPr>
                        <a:t>DECISION</a:t>
                      </a:r>
                      <a:endParaRPr lang="en-US" sz="2100" dirty="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71E0F1"/>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Commits to a specific solution; justifies reasons for investment.</a:t>
                      </a:r>
                    </a:p>
                  </a:txBody>
                  <a:tcPr marL="51435" marR="51435" marT="0" marB="0" anchor="ctr">
                    <a:lnL>
                      <a:noFill/>
                    </a:lnL>
                    <a:lnR>
                      <a:noFill/>
                    </a:lnR>
                    <a:lnT>
                      <a:noFill/>
                    </a:lnT>
                    <a:lnB>
                      <a:noFill/>
                    </a:lnB>
                    <a:solidFill>
                      <a:srgbClr val="71E0F1"/>
                    </a:solidFill>
                  </a:tcPr>
                </a:tc>
                <a:tc>
                  <a:txBody>
                    <a:bodyPr/>
                    <a:lstStyle/>
                    <a:p>
                      <a:pPr marL="0" marR="0">
                        <a:lnSpc>
                          <a:spcPct val="112000"/>
                        </a:lnSpc>
                        <a:spcBef>
                          <a:spcPts val="400"/>
                        </a:spcBef>
                        <a:spcAft>
                          <a:spcPts val="400"/>
                        </a:spcAft>
                      </a:pPr>
                      <a:r>
                        <a:rPr lang="en-US" sz="1100" dirty="0">
                          <a:solidFill>
                            <a:srgbClr val="38424C"/>
                          </a:solidFill>
                          <a:effectLst/>
                          <a:latin typeface="Roboto Light"/>
                          <a:ea typeface="Roboto Light"/>
                          <a:cs typeface="Times New Roman"/>
                        </a:rPr>
                        <a:t>Validate the client’s decision, onboard employer.  </a:t>
                      </a:r>
                    </a:p>
                    <a:p>
                      <a:pPr marL="0" marR="0">
                        <a:lnSpc>
                          <a:spcPct val="112000"/>
                        </a:lnSpc>
                        <a:spcBef>
                          <a:spcPts val="400"/>
                        </a:spcBef>
                        <a:spcAft>
                          <a:spcPts val="400"/>
                        </a:spcAft>
                      </a:pPr>
                      <a:r>
                        <a:rPr lang="en-US" sz="1100" i="1" dirty="0">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Use training, fact sheets, user guides, toolkits</a:t>
                      </a:r>
                      <a:r>
                        <a:rPr lang="en-US" sz="1100" dirty="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 </a:t>
                      </a:r>
                    </a:p>
                  </a:txBody>
                  <a:tcPr marL="51435" marR="51435" marT="0" marB="0" anchor="ctr">
                    <a:lnL>
                      <a:noFill/>
                    </a:lnL>
                    <a:lnR>
                      <a:noFill/>
                    </a:lnR>
                    <a:lnT>
                      <a:noFill/>
                    </a:lnT>
                    <a:lnB>
                      <a:noFill/>
                    </a:lnB>
                    <a:solidFill>
                      <a:srgbClr val="71E0F1"/>
                    </a:solidFill>
                  </a:tcPr>
                </a:tc>
                <a:extLst>
                  <a:ext uri="{0D108BD9-81ED-4DB2-BD59-A6C34878D82A}">
                    <a16:rowId xmlns:a16="http://schemas.microsoft.com/office/drawing/2014/main" val="333327394"/>
                  </a:ext>
                </a:extLst>
              </a:tr>
            </a:tbl>
          </a:graphicData>
        </a:graphic>
      </p:graphicFrame>
      <p:sp>
        <p:nvSpPr>
          <p:cNvPr id="7" name="Right Triangle 6">
            <a:extLst>
              <a:ext uri="{FF2B5EF4-FFF2-40B4-BE49-F238E27FC236}">
                <a16:creationId xmlns:a16="http://schemas.microsoft.com/office/drawing/2014/main" id="{D03396DD-ADEE-4492-A954-203AAFD955D7}"/>
              </a:ext>
            </a:extLst>
          </p:cNvPr>
          <p:cNvSpPr/>
          <p:nvPr/>
        </p:nvSpPr>
        <p:spPr>
          <a:xfrm flipH="1" flipV="1">
            <a:off x="208368" y="2616652"/>
            <a:ext cx="388735" cy="347674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solidFill>
                <a:schemeClr val="bg1"/>
              </a:solidFill>
            </a:endParaRPr>
          </a:p>
        </p:txBody>
      </p:sp>
      <p:sp>
        <p:nvSpPr>
          <p:cNvPr id="8" name="Right Triangle 7">
            <a:extLst>
              <a:ext uri="{FF2B5EF4-FFF2-40B4-BE49-F238E27FC236}">
                <a16:creationId xmlns:a16="http://schemas.microsoft.com/office/drawing/2014/main" id="{FD9480BE-0346-42EA-BBF0-A153C2784C0A}"/>
              </a:ext>
            </a:extLst>
          </p:cNvPr>
          <p:cNvSpPr/>
          <p:nvPr/>
        </p:nvSpPr>
        <p:spPr>
          <a:xfrm flipV="1">
            <a:off x="8483599" y="2616652"/>
            <a:ext cx="388733" cy="347674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bg1"/>
              </a:solidFill>
            </a:endParaRPr>
          </a:p>
        </p:txBody>
      </p:sp>
      <p:sp>
        <p:nvSpPr>
          <p:cNvPr id="2" name="Arrow: Down 1">
            <a:extLst>
              <a:ext uri="{FF2B5EF4-FFF2-40B4-BE49-F238E27FC236}">
                <a16:creationId xmlns:a16="http://schemas.microsoft.com/office/drawing/2014/main" id="{14DE84D2-270A-8BAB-B792-F471AA928CDC}"/>
              </a:ext>
            </a:extLst>
          </p:cNvPr>
          <p:cNvSpPr/>
          <p:nvPr/>
        </p:nvSpPr>
        <p:spPr>
          <a:xfrm rot="16200000">
            <a:off x="114568" y="4702734"/>
            <a:ext cx="440402" cy="487642"/>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bg1"/>
              </a:solidFill>
            </a:endParaRPr>
          </a:p>
        </p:txBody>
      </p:sp>
      <p:sp>
        <p:nvSpPr>
          <p:cNvPr id="3" name="TextBox 2">
            <a:extLst>
              <a:ext uri="{FF2B5EF4-FFF2-40B4-BE49-F238E27FC236}">
                <a16:creationId xmlns:a16="http://schemas.microsoft.com/office/drawing/2014/main" id="{9C722AEF-32D2-C20D-A23B-B11EF122E32E}"/>
              </a:ext>
            </a:extLst>
          </p:cNvPr>
          <p:cNvSpPr txBox="1"/>
          <p:nvPr/>
        </p:nvSpPr>
        <p:spPr>
          <a:xfrm>
            <a:off x="183897" y="2776167"/>
            <a:ext cx="765545" cy="715581"/>
          </a:xfrm>
          <a:prstGeom prst="rect">
            <a:avLst/>
          </a:prstGeom>
          <a:noFill/>
        </p:spPr>
        <p:txBody>
          <a:bodyPr wrap="square" rtlCol="0">
            <a:spAutoFit/>
          </a:bodyPr>
          <a:lstStyle/>
          <a:p>
            <a:r>
              <a:rPr lang="en-US" sz="4050" b="1" dirty="0">
                <a:solidFill>
                  <a:schemeClr val="accent2"/>
                </a:solidFill>
                <a:sym typeface="Wingdings 2" panose="05020102010507070707" pitchFamily="18" charset="2"/>
              </a:rPr>
              <a:t></a:t>
            </a:r>
            <a:endParaRPr lang="en-US" sz="4050" b="1" dirty="0">
              <a:solidFill>
                <a:schemeClr val="accent2"/>
              </a:solidFill>
            </a:endParaRPr>
          </a:p>
        </p:txBody>
      </p:sp>
      <p:sp>
        <p:nvSpPr>
          <p:cNvPr id="4" name="TextBox 3">
            <a:extLst>
              <a:ext uri="{FF2B5EF4-FFF2-40B4-BE49-F238E27FC236}">
                <a16:creationId xmlns:a16="http://schemas.microsoft.com/office/drawing/2014/main" id="{64715E9F-023E-A0AC-89CD-2AFD733E16B8}"/>
              </a:ext>
            </a:extLst>
          </p:cNvPr>
          <p:cNvSpPr txBox="1"/>
          <p:nvPr/>
        </p:nvSpPr>
        <p:spPr>
          <a:xfrm>
            <a:off x="183896" y="3725879"/>
            <a:ext cx="765545" cy="715581"/>
          </a:xfrm>
          <a:prstGeom prst="rect">
            <a:avLst/>
          </a:prstGeom>
          <a:noFill/>
        </p:spPr>
        <p:txBody>
          <a:bodyPr wrap="square" rtlCol="0">
            <a:spAutoFit/>
          </a:bodyPr>
          <a:lstStyle/>
          <a:p>
            <a:r>
              <a:rPr lang="en-US" sz="4050" b="1" dirty="0">
                <a:solidFill>
                  <a:schemeClr val="accent2"/>
                </a:solidFill>
                <a:sym typeface="Wingdings 2" panose="05020102010507070707" pitchFamily="18" charset="2"/>
              </a:rPr>
              <a:t></a:t>
            </a:r>
            <a:endParaRPr lang="en-US" sz="4050" b="1" dirty="0">
              <a:solidFill>
                <a:schemeClr val="accent2"/>
              </a:solidFill>
            </a:endParaRPr>
          </a:p>
        </p:txBody>
      </p:sp>
    </p:spTree>
    <p:extLst>
      <p:ext uri="{BB962C8B-B14F-4D97-AF65-F5344CB8AC3E}">
        <p14:creationId xmlns:p14="http://schemas.microsoft.com/office/powerpoint/2010/main" val="11593895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0F526E6-6962-AD7F-0A84-6F2952D5B5FF}"/>
              </a:ext>
            </a:extLst>
          </p:cNvPr>
          <p:cNvSpPr>
            <a:spLocks noGrp="1"/>
          </p:cNvSpPr>
          <p:nvPr>
            <p:ph type="body" sz="quarter" idx="10"/>
          </p:nvPr>
        </p:nvSpPr>
        <p:spPr/>
        <p:txBody>
          <a:bodyPr/>
          <a:lstStyle/>
          <a:p>
            <a:r>
              <a:rPr lang="en-US" dirty="0"/>
              <a:t>Share Details About Relevant Programs</a:t>
            </a:r>
          </a:p>
        </p:txBody>
      </p:sp>
      <p:sp>
        <p:nvSpPr>
          <p:cNvPr id="11" name="Text Placeholder 10">
            <a:extLst>
              <a:ext uri="{FF2B5EF4-FFF2-40B4-BE49-F238E27FC236}">
                <a16:creationId xmlns:a16="http://schemas.microsoft.com/office/drawing/2014/main" id="{061A43F9-5B56-EB60-45E1-EB497726222A}"/>
              </a:ext>
            </a:extLst>
          </p:cNvPr>
          <p:cNvSpPr>
            <a:spLocks noGrp="1"/>
          </p:cNvSpPr>
          <p:nvPr>
            <p:ph type="body" sz="quarter" idx="11"/>
          </p:nvPr>
        </p:nvSpPr>
        <p:spPr/>
        <p:txBody>
          <a:bodyPr/>
          <a:lstStyle/>
          <a:p>
            <a:endParaRPr lang="en-US"/>
          </a:p>
        </p:txBody>
      </p:sp>
      <p:graphicFrame>
        <p:nvGraphicFramePr>
          <p:cNvPr id="6" name="Content Placeholder 2">
            <a:extLst>
              <a:ext uri="{FF2B5EF4-FFF2-40B4-BE49-F238E27FC236}">
                <a16:creationId xmlns:a16="http://schemas.microsoft.com/office/drawing/2014/main" id="{CE2507BD-8BCE-4DAC-86B2-BEDD1887E508}"/>
              </a:ext>
            </a:extLst>
          </p:cNvPr>
          <p:cNvGraphicFramePr>
            <a:graphicFrameLocks noGrp="1"/>
          </p:cNvGraphicFramePr>
          <p:nvPr>
            <p:ph sz="quarter" idx="14"/>
            <p:extLst>
              <p:ext uri="{D42A27DB-BD31-4B8C-83A1-F6EECF244321}">
                <p14:modId xmlns:p14="http://schemas.microsoft.com/office/powerpoint/2010/main" val="1481249199"/>
              </p:ext>
            </p:extLst>
          </p:nvPr>
        </p:nvGraphicFramePr>
        <p:xfrm>
          <a:off x="584200" y="2106613"/>
          <a:ext cx="7899400"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608328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4A11D87-8E26-D6B4-3B65-B95FFC23E4D9}"/>
              </a:ext>
            </a:extLst>
          </p:cNvPr>
          <p:cNvSpPr>
            <a:spLocks noGrp="1"/>
          </p:cNvSpPr>
          <p:nvPr>
            <p:ph type="body" sz="quarter" idx="10"/>
          </p:nvPr>
        </p:nvSpPr>
        <p:spPr/>
        <p:txBody>
          <a:bodyPr/>
          <a:lstStyle/>
          <a:p>
            <a:r>
              <a:rPr lang="en-US" dirty="0"/>
              <a:t>decision</a:t>
            </a:r>
          </a:p>
        </p:txBody>
      </p:sp>
      <p:sp>
        <p:nvSpPr>
          <p:cNvPr id="13" name="Text Placeholder 12">
            <a:extLst>
              <a:ext uri="{FF2B5EF4-FFF2-40B4-BE49-F238E27FC236}">
                <a16:creationId xmlns:a16="http://schemas.microsoft.com/office/drawing/2014/main" id="{E172F316-9D9B-E28A-D647-9CA57D0FA13D}"/>
              </a:ext>
            </a:extLst>
          </p:cNvPr>
          <p:cNvSpPr>
            <a:spLocks noGrp="1"/>
          </p:cNvSpPr>
          <p:nvPr>
            <p:ph type="body" sz="quarter" idx="11"/>
          </p:nvPr>
        </p:nvSpPr>
        <p:spPr/>
        <p:txBody>
          <a:bodyPr/>
          <a:lstStyle/>
          <a:p>
            <a:r>
              <a:rPr lang="en-US" sz="1200" dirty="0">
                <a:solidFill>
                  <a:schemeClr val="accent5"/>
                </a:solidFill>
              </a:rPr>
              <a:t>“Yes, we have internal agreement and resources to do this, let’s get started!”</a:t>
            </a:r>
          </a:p>
        </p:txBody>
      </p:sp>
      <p:graphicFrame>
        <p:nvGraphicFramePr>
          <p:cNvPr id="6" name="Content Placeholder 5">
            <a:extLst>
              <a:ext uri="{FF2B5EF4-FFF2-40B4-BE49-F238E27FC236}">
                <a16:creationId xmlns:a16="http://schemas.microsoft.com/office/drawing/2014/main" id="{DD534A80-03E4-4EC4-97E6-F2A12230125D}"/>
              </a:ext>
            </a:extLst>
          </p:cNvPr>
          <p:cNvGraphicFramePr>
            <a:graphicFrameLocks noGrp="1"/>
          </p:cNvGraphicFramePr>
          <p:nvPr>
            <p:ph sz="quarter" idx="14"/>
          </p:nvPr>
        </p:nvGraphicFramePr>
        <p:xfrm>
          <a:off x="584200" y="2106613"/>
          <a:ext cx="7899399" cy="3971562"/>
        </p:xfrm>
        <a:graphic>
          <a:graphicData uri="http://schemas.openxmlformats.org/drawingml/2006/table">
            <a:tbl>
              <a:tblPr firstRow="1" bandRow="1"/>
              <a:tblGrid>
                <a:gridCol w="2293019">
                  <a:extLst>
                    <a:ext uri="{9D8B030D-6E8A-4147-A177-3AD203B41FA5}">
                      <a16:colId xmlns:a16="http://schemas.microsoft.com/office/drawing/2014/main" val="399614502"/>
                    </a:ext>
                  </a:extLst>
                </a:gridCol>
                <a:gridCol w="2152039">
                  <a:extLst>
                    <a:ext uri="{9D8B030D-6E8A-4147-A177-3AD203B41FA5}">
                      <a16:colId xmlns:a16="http://schemas.microsoft.com/office/drawing/2014/main" val="3162035372"/>
                    </a:ext>
                  </a:extLst>
                </a:gridCol>
                <a:gridCol w="3454341">
                  <a:extLst>
                    <a:ext uri="{9D8B030D-6E8A-4147-A177-3AD203B41FA5}">
                      <a16:colId xmlns:a16="http://schemas.microsoft.com/office/drawing/2014/main" val="3690565825"/>
                    </a:ext>
                  </a:extLst>
                </a:gridCol>
              </a:tblGrid>
              <a:tr h="512727">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STAGE</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YOUR CLIENT </a:t>
                      </a:r>
                      <a:b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br>
                      <a:r>
                        <a:rPr lang="en-US" sz="1100">
                          <a:solidFill>
                            <a:srgbClr val="0B6370"/>
                          </a:solidFill>
                          <a:effectLst/>
                          <a:latin typeface="Roboto" panose="02000000000000000000" pitchFamily="2" charset="0"/>
                          <a:ea typeface="Roboto" panose="02000000000000000000" pitchFamily="2" charset="0"/>
                          <a:cs typeface="Times New Roman" panose="02020603050405020304" pitchFamily="18" charset="0"/>
                        </a:rPr>
                        <a:t>(A Potential Employer Partner)</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YOUR ACTIONS</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extLst>
                  <a:ext uri="{0D108BD9-81ED-4DB2-BD59-A6C34878D82A}">
                    <a16:rowId xmlns:a16="http://schemas.microsoft.com/office/drawing/2014/main" val="642971022"/>
                  </a:ext>
                </a:extLst>
              </a:tr>
              <a:tr h="781622">
                <a:tc>
                  <a:txBody>
                    <a:bodyPr/>
                    <a:lstStyle/>
                    <a:p>
                      <a:pPr marL="0" marR="0">
                        <a:lnSpc>
                          <a:spcPct val="112000"/>
                        </a:lnSpc>
                        <a:spcBef>
                          <a:spcPts val="400"/>
                        </a:spcBef>
                        <a:spcAft>
                          <a:spcPts val="400"/>
                        </a:spcAft>
                      </a:pPr>
                      <a:r>
                        <a:rPr lang="en-US" sz="2100" b="1" dirty="0">
                          <a:solidFill>
                            <a:srgbClr val="FFFFFF"/>
                          </a:solidFill>
                          <a:effectLst/>
                          <a:latin typeface="Roboto" panose="02000000000000000000" pitchFamily="2" charset="0"/>
                          <a:ea typeface="Roboto" panose="02000000000000000000" pitchFamily="2" charset="0"/>
                          <a:cs typeface="Times New Roman" panose="02020603050405020304" pitchFamily="18" charset="0"/>
                        </a:rPr>
                        <a:t>AWARENESS</a:t>
                      </a:r>
                      <a:endParaRPr lang="en-US" sz="2100" dirty="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tc>
                  <a:txBody>
                    <a:bodyPr/>
                    <a:lstStyle/>
                    <a:p>
                      <a:pPr marL="0" marR="0">
                        <a:lnSpc>
                          <a:spcPct val="112000"/>
                        </a:lnSpc>
                        <a:spcBef>
                          <a:spcPts val="400"/>
                        </a:spcBef>
                        <a:spcAft>
                          <a:spcPts val="400"/>
                        </a:spcAft>
                      </a:pPr>
                      <a:r>
                        <a:rPr lang="en-US" sz="1100">
                          <a:solidFill>
                            <a:srgbClr val="FFFFFF"/>
                          </a:solidFill>
                          <a:effectLst/>
                          <a:latin typeface="Roboto" panose="02000000000000000000" pitchFamily="2" charset="0"/>
                          <a:ea typeface="Roboto" panose="02000000000000000000" pitchFamily="2" charset="0"/>
                          <a:cs typeface="Times New Roman" panose="02020603050405020304" pitchFamily="18" charset="0"/>
                        </a:rPr>
                        <a:t>Becomes aware of pain: status quo loosens</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tc>
                  <a:txBody>
                    <a:bodyPr/>
                    <a:lstStyle/>
                    <a:p>
                      <a:pPr marL="0" marR="0">
                        <a:lnSpc>
                          <a:spcPct val="112000"/>
                        </a:lnSpc>
                        <a:spcBef>
                          <a:spcPts val="400"/>
                        </a:spcBef>
                        <a:spcAft>
                          <a:spcPts val="400"/>
                        </a:spcAft>
                      </a:pPr>
                      <a:r>
                        <a:rPr lang="en-US" sz="1100">
                          <a:solidFill>
                            <a:srgbClr val="FFFFFF"/>
                          </a:solidFill>
                          <a:effectLst/>
                          <a:latin typeface="Roboto Light" panose="02000000000000000000" pitchFamily="2" charset="0"/>
                          <a:ea typeface="Roboto Light" panose="02000000000000000000" pitchFamily="2" charset="0"/>
                          <a:cs typeface="Times New Roman" panose="02020603050405020304" pitchFamily="18" charset="0"/>
                        </a:rPr>
                        <a:t>Focus on problems and pain points. Be present where businesses are.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12000"/>
                        </a:lnSpc>
                        <a:spcBef>
                          <a:spcPts val="400"/>
                        </a:spcBef>
                        <a:spcAft>
                          <a:spcPts val="400"/>
                        </a:spcAft>
                      </a:pPr>
                      <a:r>
                        <a:rPr lang="en-US" sz="1100" i="1">
                          <a:solidFill>
                            <a:srgbClr val="FFFFFF"/>
                          </a:solidFill>
                          <a:effectLst/>
                          <a:latin typeface="Roboto Light" panose="02000000000000000000" pitchFamily="2" charset="0"/>
                          <a:ea typeface="Roboto Light" panose="02000000000000000000" pitchFamily="2" charset="0"/>
                          <a:cs typeface="Times New Roman" panose="02020603050405020304" pitchFamily="18" charset="0"/>
                        </a:rPr>
                        <a:t>Use big-picture industry-focused content in communications.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extLst>
                  <a:ext uri="{0D108BD9-81ED-4DB2-BD59-A6C34878D82A}">
                    <a16:rowId xmlns:a16="http://schemas.microsoft.com/office/drawing/2014/main" val="1080759588"/>
                  </a:ext>
                </a:extLst>
              </a:tr>
              <a:tr h="960835">
                <a:tc>
                  <a:txBody>
                    <a:bodyPr/>
                    <a:lstStyle/>
                    <a:p>
                      <a:pPr marL="0" marR="0">
                        <a:lnSpc>
                          <a:spcPct val="112000"/>
                        </a:lnSpc>
                        <a:spcBef>
                          <a:spcPts val="400"/>
                        </a:spcBef>
                        <a:spcAft>
                          <a:spcPts val="400"/>
                        </a:spcAft>
                      </a:pPr>
                      <a:r>
                        <a:rPr lang="en-US" sz="2100" b="1">
                          <a:solidFill>
                            <a:srgbClr val="38424C"/>
                          </a:solidFill>
                          <a:effectLst/>
                          <a:latin typeface="Roboto" panose="02000000000000000000" pitchFamily="2" charset="0"/>
                          <a:ea typeface="Roboto" panose="02000000000000000000" pitchFamily="2" charset="0"/>
                          <a:cs typeface="Times New Roman" panose="02020603050405020304" pitchFamily="18" charset="0"/>
                        </a:rPr>
                        <a:t>INTEREST</a:t>
                      </a:r>
                      <a:endParaRPr lang="en-US" sz="2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A7B3BE"/>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Gets interested in finding a solution; begins to discover trends, products, brands. </a:t>
                      </a:r>
                    </a:p>
                  </a:txBody>
                  <a:tcPr marL="51435" marR="51435" marT="0" marB="0" anchor="ctr">
                    <a:lnL>
                      <a:noFill/>
                    </a:lnL>
                    <a:lnR>
                      <a:noFill/>
                    </a:lnR>
                    <a:lnT>
                      <a:noFill/>
                    </a:lnT>
                    <a:lnB>
                      <a:noFill/>
                    </a:lnB>
                    <a:solidFill>
                      <a:srgbClr val="A7B3BE"/>
                    </a:solidFill>
                  </a:tcPr>
                </a:tc>
                <a:tc>
                  <a:txBody>
                    <a:bodyPr/>
                    <a:lstStyle/>
                    <a:p>
                      <a:pPr marL="0" marR="0">
                        <a:lnSpc>
                          <a:spcPct val="112000"/>
                        </a:lnSpc>
                        <a:spcBef>
                          <a:spcPts val="400"/>
                        </a:spcBef>
                        <a:spcAft>
                          <a:spcPts val="400"/>
                        </a:spcAft>
                      </a:pPr>
                      <a:r>
                        <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Discover their specific challenges empathetically. Explain apprenticeship as a solution. Educate and help prospects evaluate decision-making criteria.  </a:t>
                      </a:r>
                    </a:p>
                    <a:p>
                      <a:pPr marL="0" marR="0">
                        <a:lnSpc>
                          <a:spcPct val="112000"/>
                        </a:lnSpc>
                        <a:spcBef>
                          <a:spcPts val="400"/>
                        </a:spcBef>
                        <a:spcAft>
                          <a:spcPts val="400"/>
                        </a:spcAft>
                      </a:pPr>
                      <a:r>
                        <a:rPr lang="en-US" sz="1100" i="1">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Use tools like self-assessments, webinars, events, reports, videos, individual meetings.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A7B3BE"/>
                    </a:solidFill>
                  </a:tcPr>
                </a:tc>
                <a:extLst>
                  <a:ext uri="{0D108BD9-81ED-4DB2-BD59-A6C34878D82A}">
                    <a16:rowId xmlns:a16="http://schemas.microsoft.com/office/drawing/2014/main" val="2350844819"/>
                  </a:ext>
                </a:extLst>
              </a:tr>
              <a:tr h="781622">
                <a:tc>
                  <a:txBody>
                    <a:bodyPr/>
                    <a:lstStyle/>
                    <a:p>
                      <a:pPr marL="0" marR="0">
                        <a:lnSpc>
                          <a:spcPct val="112000"/>
                        </a:lnSpc>
                        <a:spcBef>
                          <a:spcPts val="400"/>
                        </a:spcBef>
                        <a:spcAft>
                          <a:spcPts val="400"/>
                        </a:spcAft>
                      </a:pPr>
                      <a:r>
                        <a:rPr lang="en-US" sz="2100" b="1" dirty="0">
                          <a:solidFill>
                            <a:srgbClr val="38424C"/>
                          </a:solidFill>
                          <a:effectLst/>
                          <a:latin typeface="Roboto" panose="02000000000000000000" pitchFamily="2" charset="0"/>
                          <a:ea typeface="Roboto" panose="02000000000000000000" pitchFamily="2" charset="0"/>
                          <a:cs typeface="Times New Roman" panose="02020603050405020304" pitchFamily="18" charset="0"/>
                        </a:rPr>
                        <a:t>CONSIDERATION</a:t>
                      </a:r>
                      <a:endParaRPr lang="en-US" sz="2100" dirty="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65C5D3"/>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Evaluates specific products and services; becomes willing to engage with technical assistance providers and experts.</a:t>
                      </a:r>
                    </a:p>
                  </a:txBody>
                  <a:tcPr marL="51435" marR="51435" marT="0" marB="0" anchor="ctr">
                    <a:lnL>
                      <a:noFill/>
                    </a:lnL>
                    <a:lnR>
                      <a:noFill/>
                    </a:lnR>
                    <a:lnT>
                      <a:noFill/>
                    </a:lnT>
                    <a:lnB>
                      <a:noFill/>
                    </a:lnB>
                    <a:solidFill>
                      <a:srgbClr val="65C5D3"/>
                    </a:solidFill>
                  </a:tcPr>
                </a:tc>
                <a:tc>
                  <a:txBody>
                    <a:bodyPr/>
                    <a:lstStyle/>
                    <a:p>
                      <a:pPr marL="0" marR="0">
                        <a:lnSpc>
                          <a:spcPct val="112000"/>
                        </a:lnSpc>
                        <a:spcBef>
                          <a:spcPts val="400"/>
                        </a:spcBef>
                        <a:spcAft>
                          <a:spcPts val="400"/>
                        </a:spcAft>
                      </a:pPr>
                      <a:r>
                        <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Show the value offered and provide evidence of return on investment. </a:t>
                      </a:r>
                    </a:p>
                    <a:p>
                      <a:pPr marL="0" marR="0">
                        <a:lnSpc>
                          <a:spcPct val="112000"/>
                        </a:lnSpc>
                        <a:spcBef>
                          <a:spcPts val="400"/>
                        </a:spcBef>
                        <a:spcAft>
                          <a:spcPts val="400"/>
                        </a:spcAft>
                      </a:pPr>
                      <a:r>
                        <a:rPr lang="en-US" sz="1100" i="1">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Supply information like costs and benefits, case studies, similar programs.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65C5D3"/>
                    </a:solidFill>
                  </a:tcPr>
                </a:tc>
                <a:extLst>
                  <a:ext uri="{0D108BD9-81ED-4DB2-BD59-A6C34878D82A}">
                    <a16:rowId xmlns:a16="http://schemas.microsoft.com/office/drawing/2014/main" val="1524169770"/>
                  </a:ext>
                </a:extLst>
              </a:tr>
              <a:tr h="662866">
                <a:tc>
                  <a:txBody>
                    <a:bodyPr/>
                    <a:lstStyle/>
                    <a:p>
                      <a:pPr marL="0" marR="0">
                        <a:lnSpc>
                          <a:spcPct val="112000"/>
                        </a:lnSpc>
                        <a:spcBef>
                          <a:spcPts val="400"/>
                        </a:spcBef>
                        <a:spcAft>
                          <a:spcPts val="400"/>
                        </a:spcAft>
                      </a:pPr>
                      <a:r>
                        <a:rPr lang="en-US" sz="2100" b="1" dirty="0">
                          <a:solidFill>
                            <a:srgbClr val="38424C"/>
                          </a:solidFill>
                          <a:effectLst/>
                          <a:latin typeface="Roboto" panose="02000000000000000000" pitchFamily="2" charset="0"/>
                          <a:ea typeface="Roboto" panose="02000000000000000000" pitchFamily="2" charset="0"/>
                          <a:cs typeface="Times New Roman" panose="02020603050405020304" pitchFamily="18" charset="0"/>
                        </a:rPr>
                        <a:t>DECISION</a:t>
                      </a:r>
                      <a:endParaRPr lang="en-US" sz="2100" dirty="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71E0F1"/>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Commits to a specific solution; justifies reasons for investment.</a:t>
                      </a:r>
                    </a:p>
                  </a:txBody>
                  <a:tcPr marL="51435" marR="51435" marT="0" marB="0" anchor="ctr">
                    <a:lnL>
                      <a:noFill/>
                    </a:lnL>
                    <a:lnR>
                      <a:noFill/>
                    </a:lnR>
                    <a:lnT>
                      <a:noFill/>
                    </a:lnT>
                    <a:lnB>
                      <a:noFill/>
                    </a:lnB>
                    <a:solidFill>
                      <a:srgbClr val="71E0F1"/>
                    </a:solidFill>
                  </a:tcPr>
                </a:tc>
                <a:tc>
                  <a:txBody>
                    <a:bodyPr/>
                    <a:lstStyle/>
                    <a:p>
                      <a:pPr marL="0" marR="0">
                        <a:lnSpc>
                          <a:spcPct val="112000"/>
                        </a:lnSpc>
                        <a:spcBef>
                          <a:spcPts val="400"/>
                        </a:spcBef>
                        <a:spcAft>
                          <a:spcPts val="400"/>
                        </a:spcAft>
                      </a:pPr>
                      <a:r>
                        <a:rPr lang="en-US" sz="1100" dirty="0">
                          <a:solidFill>
                            <a:srgbClr val="38424C"/>
                          </a:solidFill>
                          <a:effectLst/>
                          <a:latin typeface="Roboto Light"/>
                          <a:ea typeface="Roboto Light"/>
                          <a:cs typeface="Times New Roman"/>
                        </a:rPr>
                        <a:t>Validate the client’s decision, onboard employer.  </a:t>
                      </a:r>
                    </a:p>
                    <a:p>
                      <a:pPr marL="0" marR="0">
                        <a:lnSpc>
                          <a:spcPct val="112000"/>
                        </a:lnSpc>
                        <a:spcBef>
                          <a:spcPts val="400"/>
                        </a:spcBef>
                        <a:spcAft>
                          <a:spcPts val="400"/>
                        </a:spcAft>
                      </a:pPr>
                      <a:r>
                        <a:rPr lang="en-US" sz="1100" i="1" dirty="0">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Use training, fact sheets, user guides, toolkits</a:t>
                      </a:r>
                      <a:r>
                        <a:rPr lang="en-US" sz="1100" dirty="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 </a:t>
                      </a:r>
                    </a:p>
                  </a:txBody>
                  <a:tcPr marL="51435" marR="51435" marT="0" marB="0" anchor="ctr">
                    <a:lnL>
                      <a:noFill/>
                    </a:lnL>
                    <a:lnR>
                      <a:noFill/>
                    </a:lnR>
                    <a:lnT>
                      <a:noFill/>
                    </a:lnT>
                    <a:lnB>
                      <a:noFill/>
                    </a:lnB>
                    <a:solidFill>
                      <a:srgbClr val="71E0F1"/>
                    </a:solidFill>
                  </a:tcPr>
                </a:tc>
                <a:extLst>
                  <a:ext uri="{0D108BD9-81ED-4DB2-BD59-A6C34878D82A}">
                    <a16:rowId xmlns:a16="http://schemas.microsoft.com/office/drawing/2014/main" val="333327394"/>
                  </a:ext>
                </a:extLst>
              </a:tr>
            </a:tbl>
          </a:graphicData>
        </a:graphic>
      </p:graphicFrame>
      <p:sp>
        <p:nvSpPr>
          <p:cNvPr id="7" name="Right Triangle 6">
            <a:extLst>
              <a:ext uri="{FF2B5EF4-FFF2-40B4-BE49-F238E27FC236}">
                <a16:creationId xmlns:a16="http://schemas.microsoft.com/office/drawing/2014/main" id="{D03396DD-ADEE-4492-A954-203AAFD955D7}"/>
              </a:ext>
            </a:extLst>
          </p:cNvPr>
          <p:cNvSpPr/>
          <p:nvPr/>
        </p:nvSpPr>
        <p:spPr>
          <a:xfrm flipH="1" flipV="1">
            <a:off x="208368" y="2616652"/>
            <a:ext cx="388735" cy="347674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solidFill>
                <a:schemeClr val="bg1"/>
              </a:solidFill>
            </a:endParaRPr>
          </a:p>
        </p:txBody>
      </p:sp>
      <p:sp>
        <p:nvSpPr>
          <p:cNvPr id="8" name="Right Triangle 7">
            <a:extLst>
              <a:ext uri="{FF2B5EF4-FFF2-40B4-BE49-F238E27FC236}">
                <a16:creationId xmlns:a16="http://schemas.microsoft.com/office/drawing/2014/main" id="{FD9480BE-0346-42EA-BBF0-A153C2784C0A}"/>
              </a:ext>
            </a:extLst>
          </p:cNvPr>
          <p:cNvSpPr/>
          <p:nvPr/>
        </p:nvSpPr>
        <p:spPr>
          <a:xfrm flipV="1">
            <a:off x="8483599" y="2616652"/>
            <a:ext cx="388733" cy="347674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bg1"/>
              </a:solidFill>
            </a:endParaRPr>
          </a:p>
        </p:txBody>
      </p:sp>
      <p:sp>
        <p:nvSpPr>
          <p:cNvPr id="2" name="Arrow: Down 1">
            <a:extLst>
              <a:ext uri="{FF2B5EF4-FFF2-40B4-BE49-F238E27FC236}">
                <a16:creationId xmlns:a16="http://schemas.microsoft.com/office/drawing/2014/main" id="{14DE84D2-270A-8BAB-B792-F471AA928CDC}"/>
              </a:ext>
            </a:extLst>
          </p:cNvPr>
          <p:cNvSpPr/>
          <p:nvPr/>
        </p:nvSpPr>
        <p:spPr>
          <a:xfrm rot="16200000">
            <a:off x="91008" y="5472755"/>
            <a:ext cx="440402" cy="487642"/>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bg1"/>
              </a:solidFill>
            </a:endParaRPr>
          </a:p>
        </p:txBody>
      </p:sp>
      <p:sp>
        <p:nvSpPr>
          <p:cNvPr id="3" name="TextBox 2">
            <a:extLst>
              <a:ext uri="{FF2B5EF4-FFF2-40B4-BE49-F238E27FC236}">
                <a16:creationId xmlns:a16="http://schemas.microsoft.com/office/drawing/2014/main" id="{9C722AEF-32D2-C20D-A23B-B11EF122E32E}"/>
              </a:ext>
            </a:extLst>
          </p:cNvPr>
          <p:cNvSpPr txBox="1"/>
          <p:nvPr/>
        </p:nvSpPr>
        <p:spPr>
          <a:xfrm>
            <a:off x="183897" y="2776167"/>
            <a:ext cx="765545" cy="715581"/>
          </a:xfrm>
          <a:prstGeom prst="rect">
            <a:avLst/>
          </a:prstGeom>
          <a:noFill/>
        </p:spPr>
        <p:txBody>
          <a:bodyPr wrap="square" rtlCol="0">
            <a:spAutoFit/>
          </a:bodyPr>
          <a:lstStyle/>
          <a:p>
            <a:r>
              <a:rPr lang="en-US" sz="4050" b="1" dirty="0">
                <a:solidFill>
                  <a:schemeClr val="accent2"/>
                </a:solidFill>
                <a:sym typeface="Wingdings 2" panose="05020102010507070707" pitchFamily="18" charset="2"/>
              </a:rPr>
              <a:t></a:t>
            </a:r>
            <a:endParaRPr lang="en-US" sz="4050" b="1" dirty="0">
              <a:solidFill>
                <a:schemeClr val="accent2"/>
              </a:solidFill>
            </a:endParaRPr>
          </a:p>
        </p:txBody>
      </p:sp>
      <p:sp>
        <p:nvSpPr>
          <p:cNvPr id="4" name="TextBox 3">
            <a:extLst>
              <a:ext uri="{FF2B5EF4-FFF2-40B4-BE49-F238E27FC236}">
                <a16:creationId xmlns:a16="http://schemas.microsoft.com/office/drawing/2014/main" id="{64715E9F-023E-A0AC-89CD-2AFD733E16B8}"/>
              </a:ext>
            </a:extLst>
          </p:cNvPr>
          <p:cNvSpPr txBox="1"/>
          <p:nvPr/>
        </p:nvSpPr>
        <p:spPr>
          <a:xfrm>
            <a:off x="183896" y="3725879"/>
            <a:ext cx="765545" cy="715581"/>
          </a:xfrm>
          <a:prstGeom prst="rect">
            <a:avLst/>
          </a:prstGeom>
          <a:noFill/>
        </p:spPr>
        <p:txBody>
          <a:bodyPr wrap="square" rtlCol="0">
            <a:spAutoFit/>
          </a:bodyPr>
          <a:lstStyle/>
          <a:p>
            <a:r>
              <a:rPr lang="en-US" sz="4050" b="1" dirty="0">
                <a:solidFill>
                  <a:schemeClr val="accent2"/>
                </a:solidFill>
                <a:sym typeface="Wingdings 2" panose="05020102010507070707" pitchFamily="18" charset="2"/>
              </a:rPr>
              <a:t></a:t>
            </a:r>
            <a:endParaRPr lang="en-US" sz="4050" b="1" dirty="0">
              <a:solidFill>
                <a:schemeClr val="accent2"/>
              </a:solidFill>
            </a:endParaRPr>
          </a:p>
        </p:txBody>
      </p:sp>
      <p:sp>
        <p:nvSpPr>
          <p:cNvPr id="5" name="TextBox 4">
            <a:extLst>
              <a:ext uri="{FF2B5EF4-FFF2-40B4-BE49-F238E27FC236}">
                <a16:creationId xmlns:a16="http://schemas.microsoft.com/office/drawing/2014/main" id="{507F57B0-AA08-E279-CDC3-CE425F98B889}"/>
              </a:ext>
            </a:extLst>
          </p:cNvPr>
          <p:cNvSpPr txBox="1"/>
          <p:nvPr/>
        </p:nvSpPr>
        <p:spPr>
          <a:xfrm>
            <a:off x="208368" y="4624178"/>
            <a:ext cx="765545" cy="715581"/>
          </a:xfrm>
          <a:prstGeom prst="rect">
            <a:avLst/>
          </a:prstGeom>
          <a:noFill/>
        </p:spPr>
        <p:txBody>
          <a:bodyPr wrap="square" rtlCol="0">
            <a:spAutoFit/>
          </a:bodyPr>
          <a:lstStyle/>
          <a:p>
            <a:r>
              <a:rPr lang="en-US" sz="4050" b="1" dirty="0">
                <a:solidFill>
                  <a:schemeClr val="accent2"/>
                </a:solidFill>
                <a:sym typeface="Wingdings 2" panose="05020102010507070707" pitchFamily="18" charset="2"/>
              </a:rPr>
              <a:t></a:t>
            </a:r>
            <a:endParaRPr lang="en-US" sz="4050" b="1" dirty="0">
              <a:solidFill>
                <a:schemeClr val="accent2"/>
              </a:solidFill>
            </a:endParaRPr>
          </a:p>
        </p:txBody>
      </p:sp>
    </p:spTree>
    <p:extLst>
      <p:ext uri="{BB962C8B-B14F-4D97-AF65-F5344CB8AC3E}">
        <p14:creationId xmlns:p14="http://schemas.microsoft.com/office/powerpoint/2010/main" val="1772353438"/>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7362085-9FD0-20C5-565D-79D0AF7497E3}"/>
              </a:ext>
            </a:extLst>
          </p:cNvPr>
          <p:cNvSpPr>
            <a:spLocks noGrp="1"/>
          </p:cNvSpPr>
          <p:nvPr>
            <p:ph type="body" sz="quarter" idx="10"/>
          </p:nvPr>
        </p:nvSpPr>
        <p:spPr/>
        <p:txBody>
          <a:bodyPr/>
          <a:lstStyle/>
          <a:p>
            <a:r>
              <a:rPr lang="en-US" dirty="0"/>
              <a:t>They’ve decided – now what?</a:t>
            </a:r>
          </a:p>
        </p:txBody>
      </p:sp>
      <p:sp>
        <p:nvSpPr>
          <p:cNvPr id="9" name="Text Placeholder 8">
            <a:extLst>
              <a:ext uri="{FF2B5EF4-FFF2-40B4-BE49-F238E27FC236}">
                <a16:creationId xmlns:a16="http://schemas.microsoft.com/office/drawing/2014/main" id="{4C75F816-9EDD-3CE7-46EB-54FA745CDB54}"/>
              </a:ext>
            </a:extLst>
          </p:cNvPr>
          <p:cNvSpPr>
            <a:spLocks noGrp="1"/>
          </p:cNvSpPr>
          <p:nvPr>
            <p:ph type="body" sz="quarter" idx="11"/>
          </p:nvPr>
        </p:nvSpPr>
        <p:spPr/>
        <p:txBody>
          <a:bodyPr/>
          <a:lstStyle/>
          <a:p>
            <a:r>
              <a:rPr lang="en-US" dirty="0"/>
              <a:t>Be responsive and follow-up</a:t>
            </a:r>
          </a:p>
        </p:txBody>
      </p:sp>
      <p:sp>
        <p:nvSpPr>
          <p:cNvPr id="3" name="Content Placeholder 2">
            <a:extLst>
              <a:ext uri="{FF2B5EF4-FFF2-40B4-BE49-F238E27FC236}">
                <a16:creationId xmlns:a16="http://schemas.microsoft.com/office/drawing/2014/main" id="{F937C5C8-94B9-EC2C-B24A-F33A068746A1}"/>
              </a:ext>
            </a:extLst>
          </p:cNvPr>
          <p:cNvSpPr>
            <a:spLocks noGrp="1"/>
          </p:cNvSpPr>
          <p:nvPr>
            <p:ph sz="quarter" idx="14"/>
          </p:nvPr>
        </p:nvSpPr>
        <p:spPr/>
        <p:txBody>
          <a:bodyPr/>
          <a:lstStyle/>
          <a:p>
            <a:r>
              <a:rPr lang="en-US" dirty="0"/>
              <a:t>For “Yes” - follow the referral process (build your own program, hire through an intermediary)</a:t>
            </a:r>
          </a:p>
          <a:p>
            <a:r>
              <a:rPr lang="en-US" dirty="0"/>
              <a:t>For “No” – offer ways for them to stay engaged with apprenticeship such as:</a:t>
            </a:r>
          </a:p>
          <a:p>
            <a:pPr marL="285750" indent="-285750">
              <a:buFont typeface="Arial" panose="020B0604020202020204" pitchFamily="34" charset="0"/>
              <a:buChar char="•"/>
            </a:pPr>
            <a:r>
              <a:rPr lang="en-US" dirty="0"/>
              <a:t>Inform and invite them to sign up for the IL Apprenticeship Bulletin</a:t>
            </a:r>
          </a:p>
          <a:p>
            <a:pPr marL="285750" indent="-285750">
              <a:buFont typeface="Arial" panose="020B0604020202020204" pitchFamily="34" charset="0"/>
              <a:buChar char="•"/>
            </a:pPr>
            <a:r>
              <a:rPr lang="en-US" dirty="0"/>
              <a:t>Inform and invite to participate in NAW</a:t>
            </a:r>
          </a:p>
          <a:p>
            <a:pPr marL="285750" indent="-285750">
              <a:buFont typeface="Arial" panose="020B0604020202020204" pitchFamily="34" charset="0"/>
              <a:buChar char="•"/>
            </a:pPr>
            <a:r>
              <a:rPr lang="en-US" dirty="0"/>
              <a:t>Ask them if they’d like to </a:t>
            </a:r>
            <a:r>
              <a:rPr lang="en-US" dirty="0" err="1"/>
              <a:t>contintue</a:t>
            </a:r>
            <a:r>
              <a:rPr lang="en-US" dirty="0"/>
              <a:t> to deepen their knowledge about apprenticeship (refer to </a:t>
            </a:r>
            <a:r>
              <a:rPr lang="en-US" dirty="0">
                <a:hlinkClick r:id="rId3"/>
              </a:rPr>
              <a:t>https://www.apprenticeship.gov/registered-apprenticeship-academy</a:t>
            </a:r>
            <a:endParaRPr lang="en-US" dirty="0"/>
          </a:p>
          <a:p>
            <a:pPr marL="285750" indent="-285750">
              <a:buFont typeface="Arial" panose="020B0604020202020204" pitchFamily="34" charset="0"/>
              <a:buChar char="•"/>
            </a:pPr>
            <a:r>
              <a:rPr lang="en-US" dirty="0"/>
              <a:t>Ask them if they’d like to be connected to an employer with active apprentices to learn more</a:t>
            </a:r>
          </a:p>
          <a:p>
            <a:pPr marL="285750" indent="-285750">
              <a:buFont typeface="Arial" panose="020B0604020202020204" pitchFamily="34" charset="0"/>
              <a:buChar char="•"/>
            </a:pPr>
            <a:r>
              <a:rPr lang="en-US" dirty="0"/>
              <a:t>Ask them if you can reach back out to them in 3 to 6 months to see if anything’s changed</a:t>
            </a:r>
          </a:p>
        </p:txBody>
      </p:sp>
    </p:spTree>
    <p:extLst>
      <p:ext uri="{BB962C8B-B14F-4D97-AF65-F5344CB8AC3E}">
        <p14:creationId xmlns:p14="http://schemas.microsoft.com/office/powerpoint/2010/main" val="215388106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9A8099B-893D-9886-B324-4BB8300B6EFC}"/>
              </a:ext>
            </a:extLst>
          </p:cNvPr>
          <p:cNvPicPr>
            <a:picLocks noChangeAspect="1"/>
          </p:cNvPicPr>
          <p:nvPr/>
        </p:nvPicPr>
        <p:blipFill>
          <a:blip r:embed="rId2">
            <a:alphaModFix amt="35000"/>
          </a:blip>
          <a:srcRect l="1784" r="9214" b="-2"/>
          <a:stretch/>
        </p:blipFill>
        <p:spPr>
          <a:xfrm>
            <a:off x="20" y="1"/>
            <a:ext cx="9143980" cy="6857999"/>
          </a:xfrm>
          <a:prstGeom prst="rect">
            <a:avLst/>
          </a:prstGeom>
        </p:spPr>
      </p:pic>
      <p:sp>
        <p:nvSpPr>
          <p:cNvPr id="12" name="Title 11">
            <a:extLst>
              <a:ext uri="{FF2B5EF4-FFF2-40B4-BE49-F238E27FC236}">
                <a16:creationId xmlns:a16="http://schemas.microsoft.com/office/drawing/2014/main" id="{F6B4079A-3432-C5E9-A7F7-7117787A3104}"/>
              </a:ext>
            </a:extLst>
          </p:cNvPr>
          <p:cNvSpPr>
            <a:spLocks noGrp="1"/>
          </p:cNvSpPr>
          <p:nvPr>
            <p:ph type="title"/>
          </p:nvPr>
        </p:nvSpPr>
        <p:spPr>
          <a:xfrm>
            <a:off x="628649" y="1065862"/>
            <a:ext cx="4539716" cy="4726276"/>
          </a:xfrm>
        </p:spPr>
        <p:txBody>
          <a:bodyPr vert="horz" lIns="91440" tIns="45720" rIns="91440" bIns="45720" rtlCol="0" anchor="ctr">
            <a:normAutofit/>
          </a:bodyPr>
          <a:lstStyle/>
          <a:p>
            <a:pPr algn="r"/>
            <a:r>
              <a:rPr lang="en-US" sz="7000">
                <a:ln w="22225">
                  <a:solidFill>
                    <a:srgbClr val="FFFFFF"/>
                  </a:solidFill>
                </a:ln>
                <a:noFill/>
                <a:latin typeface="+mj-lt"/>
              </a:rPr>
              <a:t>Always</a:t>
            </a:r>
          </a:p>
        </p:txBody>
      </p:sp>
      <p:cxnSp>
        <p:nvCxnSpPr>
          <p:cNvPr id="31" name="Straight Connector 30">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9674"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AADA6E2-F6D8-76C3-4AA9-5F1C7FBB4748}"/>
              </a:ext>
            </a:extLst>
          </p:cNvPr>
          <p:cNvSpPr>
            <a:spLocks noGrp="1"/>
          </p:cNvSpPr>
          <p:nvPr>
            <p:ph sz="quarter" idx="4294967295"/>
          </p:nvPr>
        </p:nvSpPr>
        <p:spPr>
          <a:xfrm>
            <a:off x="5650980" y="1065862"/>
            <a:ext cx="2895002" cy="4726276"/>
          </a:xfrm>
        </p:spPr>
        <p:txBody>
          <a:bodyPr vert="horz" lIns="91440" tIns="45720" rIns="91440" bIns="45720" rtlCol="0" anchor="ctr">
            <a:normAutofit/>
          </a:bodyPr>
          <a:lstStyle/>
          <a:p>
            <a:r>
              <a:rPr lang="en-US" sz="1700">
                <a:solidFill>
                  <a:srgbClr val="FFFFFF"/>
                </a:solidFill>
              </a:rPr>
              <a:t>Follow-up</a:t>
            </a:r>
          </a:p>
          <a:p>
            <a:r>
              <a:rPr lang="en-US" sz="1700">
                <a:solidFill>
                  <a:srgbClr val="FFFFFF"/>
                </a:solidFill>
              </a:rPr>
              <a:t>Document</a:t>
            </a:r>
          </a:p>
        </p:txBody>
      </p:sp>
    </p:spTree>
    <p:extLst>
      <p:ext uri="{BB962C8B-B14F-4D97-AF65-F5344CB8AC3E}">
        <p14:creationId xmlns:p14="http://schemas.microsoft.com/office/powerpoint/2010/main" val="4149905885"/>
      </p:ext>
    </p:extLst>
  </p:cSld>
  <p:clrMapOvr>
    <a:overrideClrMapping bg1="dk1" tx1="lt1" bg2="dk2" tx2="lt2" accent1="accent1" accent2="accent2" accent3="accent3" accent4="accent4" accent5="accent5" accent6="accent6" hlink="hlink" folHlink="folHlink"/>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3200" dirty="0">
                <a:solidFill>
                  <a:schemeClr val="tx2"/>
                </a:solidFill>
                <a:cs typeface="+mn-cs"/>
              </a:rPr>
              <a:t>About the presenter:</a:t>
            </a:r>
          </a:p>
          <a:p>
            <a:endParaRPr lang="en-US" sz="2800"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92930" y="1980335"/>
            <a:ext cx="5242667" cy="4449649"/>
          </a:xfrm>
        </p:spPr>
        <p:txBody>
          <a:bodyPr>
            <a:normAutofit fontScale="92500"/>
          </a:bodyPr>
          <a:lstStyle/>
          <a:p>
            <a:pPr algn="l" rtl="0" fontAlgn="base">
              <a:lnSpc>
                <a:spcPct val="150000"/>
              </a:lnSpc>
              <a:spcBef>
                <a:spcPts val="1200"/>
              </a:spcBef>
              <a:spcAft>
                <a:spcPts val="600"/>
              </a:spcAft>
            </a:pPr>
            <a:r>
              <a:rPr lang="en-US" sz="1400" b="1" i="0" dirty="0">
                <a:solidFill>
                  <a:srgbClr val="000000"/>
                </a:solidFill>
                <a:effectLst/>
                <a:highlight>
                  <a:srgbClr val="FFFFFF"/>
                </a:highlight>
                <a:latin typeface="Futura Std Book" panose="020B0502020204020303"/>
              </a:rPr>
              <a:t>Wendy Brors </a:t>
            </a:r>
            <a:r>
              <a:rPr lang="en-US" sz="1400" b="0" i="0" dirty="0">
                <a:solidFill>
                  <a:srgbClr val="000000"/>
                </a:solidFill>
                <a:effectLst/>
                <a:highlight>
                  <a:srgbClr val="FFFFFF"/>
                </a:highlight>
                <a:latin typeface="Futura Std Book" panose="020B0502020204020303"/>
              </a:rPr>
              <a:t>is a </a:t>
            </a:r>
            <a:r>
              <a:rPr lang="en-US" sz="1400" b="1" i="0" dirty="0">
                <a:solidFill>
                  <a:srgbClr val="000000"/>
                </a:solidFill>
                <a:effectLst/>
                <a:highlight>
                  <a:srgbClr val="FFFFFF"/>
                </a:highlight>
                <a:latin typeface="Futura Std Book" panose="020B0502020204020303"/>
              </a:rPr>
              <a:t>Senior Technical Assistance Consultant </a:t>
            </a:r>
            <a:r>
              <a:rPr lang="en-US" sz="1400" b="0" i="0" dirty="0">
                <a:solidFill>
                  <a:srgbClr val="000000"/>
                </a:solidFill>
                <a:effectLst/>
                <a:highlight>
                  <a:srgbClr val="FFFFFF"/>
                </a:highlight>
                <a:latin typeface="Futura Std Book" panose="020B0502020204020303"/>
              </a:rPr>
              <a:t>in the Workforce Development program area within the Human Services Division at the American Institutes for Research (AIR). https://www.air.org/experts/person/wendy-brors</a:t>
            </a:r>
            <a:endParaRPr lang="en-US" sz="1400" dirty="0">
              <a:solidFill>
                <a:srgbClr val="000000"/>
              </a:solidFill>
              <a:highlight>
                <a:srgbClr val="FFFFFF"/>
              </a:highlight>
              <a:latin typeface="Futura Std Book" panose="020B0502020204020303"/>
            </a:endParaRPr>
          </a:p>
          <a:p>
            <a:pPr algn="l" rtl="0" fontAlgn="base">
              <a:lnSpc>
                <a:spcPct val="150000"/>
              </a:lnSpc>
              <a:spcBef>
                <a:spcPts val="1200"/>
              </a:spcBef>
              <a:spcAft>
                <a:spcPts val="600"/>
              </a:spcAft>
            </a:pPr>
            <a:r>
              <a:rPr lang="en-US" sz="1400" dirty="0">
                <a:solidFill>
                  <a:srgbClr val="000000"/>
                </a:solidFill>
                <a:highlight>
                  <a:srgbClr val="FFFFFF"/>
                </a:highlight>
                <a:latin typeface="Futura Std Book" panose="020B0502020204020303"/>
              </a:rPr>
              <a:t>The American Institutes for Research is providing collaborative technical assistance to Apprenticeship Illinois through a project that </a:t>
            </a:r>
            <a:r>
              <a:rPr lang="en-US" sz="1400" dirty="0"/>
              <a:t>has been funded, either wholly or in part, with Federal funds from the Department of Labor, Employment &amp; Training Administration under Contract number, 1605C2-20-C-0009, the contents of this publication do not necessarily reflect the views or policies of the Department of Labor, nor does mention of trade names, commercial products, or organizations imply endorsement of same by the U.S. Government."</a:t>
            </a:r>
          </a:p>
          <a:p>
            <a:pPr algn="l" rtl="0" fontAlgn="base">
              <a:lnSpc>
                <a:spcPct val="150000"/>
              </a:lnSpc>
            </a:pPr>
            <a:endParaRPr lang="en-US" b="0" i="0" dirty="0">
              <a:solidFill>
                <a:srgbClr val="000000"/>
              </a:solidFill>
              <a:effectLst/>
              <a:highlight>
                <a:srgbClr val="FFFFFF"/>
              </a:highlight>
              <a:latin typeface="Futura Std Book" panose="020B0502020204020303"/>
            </a:endParaRPr>
          </a:p>
        </p:txBody>
      </p:sp>
      <p:sp>
        <p:nvSpPr>
          <p:cNvPr id="10" name="TextBox 9">
            <a:extLst>
              <a:ext uri="{FF2B5EF4-FFF2-40B4-BE49-F238E27FC236}">
                <a16:creationId xmlns:a16="http://schemas.microsoft.com/office/drawing/2014/main" id="{BCE03003-3491-2BAB-96E5-D217534C4A62}"/>
              </a:ext>
            </a:extLst>
          </p:cNvPr>
          <p:cNvSpPr txBox="1"/>
          <p:nvPr/>
        </p:nvSpPr>
        <p:spPr>
          <a:xfrm>
            <a:off x="5844849" y="5077839"/>
            <a:ext cx="2685765" cy="338554"/>
          </a:xfrm>
          <a:prstGeom prst="rect">
            <a:avLst/>
          </a:prstGeom>
          <a:noFill/>
        </p:spPr>
        <p:txBody>
          <a:bodyPr wrap="square" rtlCol="0">
            <a:spAutoFit/>
          </a:bodyPr>
          <a:lstStyle/>
          <a:p>
            <a:r>
              <a:rPr lang="en-US" sz="1600" dirty="0">
                <a:latin typeface="Futura Std Book" panose="020B0502020204020303"/>
              </a:rPr>
              <a:t>Email: wbrors@air.org</a:t>
            </a:r>
            <a:endParaRPr lang="en-US" dirty="0"/>
          </a:p>
        </p:txBody>
      </p:sp>
      <p:sp>
        <p:nvSpPr>
          <p:cNvPr id="3" name="Rectangle 2">
            <a:extLst>
              <a:ext uri="{FF2B5EF4-FFF2-40B4-BE49-F238E27FC236}">
                <a16:creationId xmlns:a16="http://schemas.microsoft.com/office/drawing/2014/main" id="{991BCE11-CE67-D69B-0D1A-C0A69BA414B3}"/>
              </a:ext>
            </a:extLst>
          </p:cNvPr>
          <p:cNvSpPr/>
          <p:nvPr/>
        </p:nvSpPr>
        <p:spPr>
          <a:xfrm>
            <a:off x="5844849" y="1980335"/>
            <a:ext cx="2910045" cy="27764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text on a white background&#10;&#10;Description automatically generated">
            <a:extLst>
              <a:ext uri="{FF2B5EF4-FFF2-40B4-BE49-F238E27FC236}">
                <a16:creationId xmlns:a16="http://schemas.microsoft.com/office/drawing/2014/main" id="{92F4FE9E-F2D1-24F0-076A-B2009E893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819" y="2619447"/>
            <a:ext cx="2622104" cy="1303610"/>
          </a:xfrm>
          <a:prstGeom prst="rect">
            <a:avLst/>
          </a:prstGeom>
        </p:spPr>
      </p:pic>
    </p:spTree>
    <p:extLst>
      <p:ext uri="{BB962C8B-B14F-4D97-AF65-F5344CB8AC3E}">
        <p14:creationId xmlns:p14="http://schemas.microsoft.com/office/powerpoint/2010/main" val="3322938265"/>
      </p:ext>
    </p:extLst>
  </p:cSld>
  <p:clrMapOvr>
    <a:masterClrMapping/>
  </p:clrMapOvr>
  <p:transition spd="slow" advClick="0" advTm="3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10E829-6666-F68D-5188-4C628729B870}"/>
              </a:ext>
            </a:extLst>
          </p:cNvPr>
          <p:cNvSpPr>
            <a:spLocks noGrp="1"/>
          </p:cNvSpPr>
          <p:nvPr>
            <p:ph type="title"/>
          </p:nvPr>
        </p:nvSpPr>
        <p:spPr>
          <a:xfrm>
            <a:off x="344043" y="857250"/>
            <a:ext cx="8455914" cy="788670"/>
          </a:xfrm>
        </p:spPr>
        <p:txBody>
          <a:bodyPr anchor="b">
            <a:normAutofit/>
          </a:bodyPr>
          <a:lstStyle/>
          <a:p>
            <a:r>
              <a:rPr lang="en-US"/>
              <a:t>Questions?</a:t>
            </a:r>
          </a:p>
        </p:txBody>
      </p:sp>
      <p:pic>
        <p:nvPicPr>
          <p:cNvPr id="9" name="Picture 8" descr="Question marks in a line and one question mark is lit">
            <a:extLst>
              <a:ext uri="{FF2B5EF4-FFF2-40B4-BE49-F238E27FC236}">
                <a16:creationId xmlns:a16="http://schemas.microsoft.com/office/drawing/2014/main" id="{218F45BF-F45D-3334-691E-C3BCC0D3B202}"/>
              </a:ext>
            </a:extLst>
          </p:cNvPr>
          <p:cNvPicPr>
            <a:picLocks noChangeAspect="1"/>
          </p:cNvPicPr>
          <p:nvPr/>
        </p:nvPicPr>
        <p:blipFill rotWithShape="1">
          <a:blip r:embed="rId2"/>
          <a:srcRect t="14302" r="-1" b="25918"/>
          <a:stretch/>
        </p:blipFill>
        <p:spPr>
          <a:xfrm>
            <a:off x="342900" y="1837944"/>
            <a:ext cx="8455914" cy="3374136"/>
          </a:xfrm>
          <a:prstGeom prst="rect">
            <a:avLst/>
          </a:prstGeom>
          <a:noFill/>
        </p:spPr>
      </p:pic>
      <p:sp>
        <p:nvSpPr>
          <p:cNvPr id="6" name="Slide Number Placeholder 5">
            <a:extLst>
              <a:ext uri="{FF2B5EF4-FFF2-40B4-BE49-F238E27FC236}">
                <a16:creationId xmlns:a16="http://schemas.microsoft.com/office/drawing/2014/main" id="{55AEE930-CE33-DE3E-DBCF-C121A267E618}"/>
              </a:ext>
            </a:extLst>
          </p:cNvPr>
          <p:cNvSpPr>
            <a:spLocks noGrp="1"/>
          </p:cNvSpPr>
          <p:nvPr>
            <p:ph type="sldNum" sz="quarter" idx="10"/>
          </p:nvPr>
        </p:nvSpPr>
        <p:spPr>
          <a:xfrm>
            <a:off x="342900" y="5629609"/>
            <a:ext cx="2057400" cy="273844"/>
          </a:xfrm>
        </p:spPr>
        <p:txBody>
          <a:bodyPr anchor="ctr">
            <a:normAutofit lnSpcReduction="10000"/>
          </a:bodyPr>
          <a:lstStyle/>
          <a:p>
            <a:pPr>
              <a:spcAft>
                <a:spcPts val="450"/>
              </a:spcAft>
            </a:pPr>
            <a:fld id="{099FCFC3-F25B-8942-B4D0-10B982CA717A}" type="slidenum">
              <a:rPr lang="en-US" smtClean="0"/>
              <a:pPr>
                <a:spcAft>
                  <a:spcPts val="450"/>
                </a:spcAft>
              </a:pPr>
              <a:t>30</a:t>
            </a:fld>
            <a:endParaRPr lang="en-US"/>
          </a:p>
        </p:txBody>
      </p:sp>
    </p:spTree>
    <p:extLst>
      <p:ext uri="{BB962C8B-B14F-4D97-AF65-F5344CB8AC3E}">
        <p14:creationId xmlns:p14="http://schemas.microsoft.com/office/powerpoint/2010/main" val="2777160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908C32-C5E0-C338-D204-E27E6B2A308D}"/>
              </a:ext>
            </a:extLst>
          </p:cNvPr>
          <p:cNvSpPr>
            <a:spLocks noGrp="1"/>
          </p:cNvSpPr>
          <p:nvPr>
            <p:ph type="body" sz="quarter" idx="10"/>
          </p:nvPr>
        </p:nvSpPr>
        <p:spPr/>
        <p:txBody>
          <a:bodyPr/>
          <a:lstStyle/>
          <a:p>
            <a:r>
              <a:rPr lang="en-US">
                <a:cs typeface="Arial"/>
              </a:rPr>
              <a:t>How are you going to advance your employer recruitment?</a:t>
            </a:r>
            <a:endParaRPr lang="en-US" dirty="0"/>
          </a:p>
        </p:txBody>
      </p:sp>
      <p:sp>
        <p:nvSpPr>
          <p:cNvPr id="6" name="Content Placeholder 5">
            <a:extLst>
              <a:ext uri="{FF2B5EF4-FFF2-40B4-BE49-F238E27FC236}">
                <a16:creationId xmlns:a16="http://schemas.microsoft.com/office/drawing/2014/main" id="{15BB0C6F-A622-382D-FFDE-128004D4D18D}"/>
              </a:ext>
            </a:extLst>
          </p:cNvPr>
          <p:cNvSpPr>
            <a:spLocks noGrp="1"/>
          </p:cNvSpPr>
          <p:nvPr>
            <p:ph sz="quarter" idx="14"/>
          </p:nvPr>
        </p:nvSpPr>
        <p:spPr>
          <a:xfrm>
            <a:off x="584202" y="2457200"/>
            <a:ext cx="7899780" cy="3599841"/>
          </a:xfrm>
        </p:spPr>
        <p:txBody>
          <a:bodyPr/>
          <a:lstStyle/>
          <a:p>
            <a:pPr marL="342900" lvl="0" indent="-342900">
              <a:buFont typeface="+mj-lt"/>
              <a:buAutoNum type="arabicPeriod"/>
            </a:pPr>
            <a:r>
              <a:rPr lang="en-US" sz="1600" baseline="0" dirty="0"/>
              <a:t>Find business-member organizations to partner with</a:t>
            </a:r>
            <a:endParaRPr lang="en-US" sz="1600" dirty="0"/>
          </a:p>
          <a:p>
            <a:pPr marL="342900" lvl="0" indent="-342900">
              <a:buFont typeface="+mj-lt"/>
              <a:buAutoNum type="arabicPeriod"/>
            </a:pPr>
            <a:r>
              <a:rPr lang="en-US" sz="1600" baseline="0" dirty="0"/>
              <a:t>Deepen knowledge of potential employers and their open job roles or internal upskilling needs</a:t>
            </a:r>
            <a:endParaRPr lang="en-US" sz="1600" dirty="0"/>
          </a:p>
          <a:p>
            <a:pPr marL="342900" lvl="0" indent="-342900">
              <a:buFont typeface="+mj-lt"/>
              <a:buAutoNum type="arabicPeriod"/>
            </a:pPr>
            <a:r>
              <a:rPr lang="en-US" sz="1600" baseline="0" dirty="0"/>
              <a:t>Get organized to support employers through their decision journey</a:t>
            </a:r>
            <a:endParaRPr lang="en-US" sz="1600" dirty="0"/>
          </a:p>
          <a:p>
            <a:pPr marL="342900" lvl="0" indent="-342900">
              <a:buFont typeface="+mj-lt"/>
              <a:buAutoNum type="arabicPeriod"/>
            </a:pPr>
            <a:r>
              <a:rPr lang="en-US" sz="1600" baseline="0" dirty="0"/>
              <a:t>Create new or refresh existing collateral</a:t>
            </a:r>
            <a:endParaRPr lang="en-US" sz="1600" dirty="0"/>
          </a:p>
          <a:p>
            <a:pPr marL="342900" lvl="0" indent="-342900">
              <a:buFont typeface="+mj-lt"/>
              <a:buAutoNum type="arabicPeriod"/>
            </a:pPr>
            <a:r>
              <a:rPr lang="en-US" sz="1600" baseline="0" dirty="0"/>
              <a:t>Use business speak, embrace new messaging about apprenticeship as a talent solution</a:t>
            </a:r>
            <a:endParaRPr lang="en-US" sz="1600" dirty="0"/>
          </a:p>
          <a:p>
            <a:pPr marL="342900" lvl="0" indent="-342900">
              <a:buFont typeface="+mj-lt"/>
              <a:buAutoNum type="arabicPeriod"/>
            </a:pPr>
            <a:r>
              <a:rPr lang="en-US" sz="1600" baseline="0" dirty="0"/>
              <a:t>Other</a:t>
            </a:r>
            <a:endParaRPr lang="en-US" sz="1600" dirty="0"/>
          </a:p>
        </p:txBody>
      </p:sp>
    </p:spTree>
    <p:extLst>
      <p:ext uri="{BB962C8B-B14F-4D97-AF65-F5344CB8AC3E}">
        <p14:creationId xmlns:p14="http://schemas.microsoft.com/office/powerpoint/2010/main" val="97672938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66853" y="1363732"/>
            <a:ext cx="7953374" cy="637788"/>
          </a:xfrm>
        </p:spPr>
        <p:txBody>
          <a:bodyPr/>
          <a:lstStyle/>
          <a:p>
            <a:pPr algn="ctr"/>
            <a:r>
              <a:rPr lang="en-US" sz="2800" dirty="0">
                <a:solidFill>
                  <a:schemeClr val="tx2"/>
                </a:solidFill>
                <a:cs typeface="+mn-cs"/>
              </a:rPr>
              <a:t>Contact us:</a:t>
            </a:r>
          </a:p>
          <a:p>
            <a:pPr algn="ctr"/>
            <a:endParaRPr lang="en-US" sz="2800" dirty="0">
              <a:solidFill>
                <a:schemeClr val="tx2"/>
              </a:solidFill>
              <a:cs typeface="+mn-cs"/>
            </a:endParaRPr>
          </a:p>
        </p:txBody>
      </p:sp>
      <p:sp>
        <p:nvSpPr>
          <p:cNvPr id="5" name="Text Placeholder 2">
            <a:extLst>
              <a:ext uri="{FF2B5EF4-FFF2-40B4-BE49-F238E27FC236}">
                <a16:creationId xmlns:a16="http://schemas.microsoft.com/office/drawing/2014/main" id="{AFF42CEB-8F96-E0E2-6B50-F61B987F4D1A}"/>
              </a:ext>
            </a:extLst>
          </p:cNvPr>
          <p:cNvSpPr>
            <a:spLocks noGrp="1"/>
          </p:cNvSpPr>
          <p:nvPr>
            <p:ph type="body" sz="quarter" idx="11"/>
          </p:nvPr>
        </p:nvSpPr>
        <p:spPr>
          <a:xfrm>
            <a:off x="266853" y="2702560"/>
            <a:ext cx="8610294" cy="3749040"/>
          </a:xfrm>
        </p:spPr>
        <p:txBody>
          <a:bodyPr>
            <a:noAutofit/>
          </a:bodyPr>
          <a:lstStyle/>
          <a:p>
            <a:pPr marL="457200" marR="0" lvl="1" indent="0">
              <a:lnSpc>
                <a:spcPct val="107000"/>
              </a:lnSpc>
              <a:spcBef>
                <a:spcPts val="0"/>
              </a:spcBef>
              <a:spcAft>
                <a:spcPts val="0"/>
              </a:spcAft>
              <a:buNone/>
            </a:pP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Jennifer Foil </a:t>
            </a: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hlinkClick r:id="rId3"/>
              </a:rPr>
              <a:t>jfoil</a:t>
            </a:r>
            <a:r>
              <a:rPr lang="en-US" kern="100" dirty="0">
                <a:solidFill>
                  <a:srgbClr val="000000"/>
                </a:solidFill>
                <a:latin typeface="Futura Std Book" panose="020B0502020204020303"/>
                <a:ea typeface="Calibri" panose="020F0502020204030204" pitchFamily="34" charset="0"/>
                <a:cs typeface="Sabon Next LT" panose="02000500000000000000" pitchFamily="2" charset="0"/>
                <a:hlinkClick r:id="rId3"/>
              </a:rPr>
              <a:t>@niu.edu</a:t>
            </a: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Nate Carlson </a:t>
            </a:r>
            <a:r>
              <a:rPr lang="en-US" b="0" i="0" u="sng" dirty="0">
                <a:effectLst/>
                <a:highlight>
                  <a:srgbClr val="FFFFFF"/>
                </a:highlight>
                <a:latin typeface="system-ui"/>
                <a:hlinkClick r:id="rId4" tooltip="Email Nate Carlson"/>
              </a:rPr>
              <a:t>NCarlson@NIU.edu</a:t>
            </a:r>
            <a:endParaRPr lang="en-US" dirty="0">
              <a:effectLst/>
              <a:latin typeface="Futura Std Book" panose="020B0502020204020303"/>
              <a:ea typeface="Calibri" panose="020F0502020204030204" pitchFamily="34" charset="0"/>
              <a:cs typeface="Sabon Next LT" panose="02000500000000000000" pitchFamily="2" charset="0"/>
            </a:endParaRPr>
          </a:p>
          <a:p>
            <a:pPr>
              <a:lnSpc>
                <a:spcPct val="100000"/>
              </a:lnSpc>
              <a:spcAft>
                <a:spcPts val="3000"/>
              </a:spcAft>
            </a:pPr>
            <a:endParaRPr lang="en-US" sz="2400" dirty="0"/>
          </a:p>
          <a:p>
            <a:pPr>
              <a:lnSpc>
                <a:spcPct val="100000"/>
              </a:lnSpc>
              <a:spcAft>
                <a:spcPts val="3000"/>
              </a:spcAft>
            </a:pPr>
            <a:endParaRPr lang="en-US" sz="2400" dirty="0"/>
          </a:p>
        </p:txBody>
      </p:sp>
    </p:spTree>
    <p:extLst>
      <p:ext uri="{BB962C8B-B14F-4D97-AF65-F5344CB8AC3E}">
        <p14:creationId xmlns:p14="http://schemas.microsoft.com/office/powerpoint/2010/main" val="1674325917"/>
      </p:ext>
    </p:extLst>
  </p:cSld>
  <p:clrMapOvr>
    <a:masterClrMapping/>
  </p:clrMapOvr>
  <p:transition spd="slow" advClick="0" advTm="3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1208" y="936592"/>
            <a:ext cx="6742712" cy="511013"/>
          </a:xfrm>
        </p:spPr>
        <p:txBody>
          <a:bodyPr/>
          <a:lstStyle/>
          <a:p>
            <a:r>
              <a:rPr lang="en-US" sz="2800" dirty="0">
                <a:solidFill>
                  <a:schemeClr val="tx2"/>
                </a:solidFill>
                <a:cs typeface="+mn-cs"/>
              </a:rPr>
              <a:t>Learning Objectives</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491208" y="2070625"/>
            <a:ext cx="8154028" cy="4141249"/>
          </a:xfrm>
        </p:spPr>
        <p:txBody>
          <a:bodyPr>
            <a:noAutofit/>
          </a:bodyPr>
          <a:lstStyle/>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Value from using Employer’s Journey framework</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Tips for successful lead generation</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Communications matter</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No is rarely never, No is often not now</a:t>
            </a: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Futura Std Book" panose="020B0502020204020303"/>
              <a:ea typeface="Calibri" panose="020F0502020204030204" pitchFamily="34" charset="0"/>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900" indent="-342900">
              <a:lnSpc>
                <a:spcPct val="106000"/>
              </a:lnSpc>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7138020"/>
      </p:ext>
    </p:extLst>
  </p:cSld>
  <p:clrMapOvr>
    <a:masterClrMapping/>
  </p:clrMapOvr>
  <p:transition spd="slow" advClick="0" advTm="300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Three arrows on bullseye">
            <a:extLst>
              <a:ext uri="{FF2B5EF4-FFF2-40B4-BE49-F238E27FC236}">
                <a16:creationId xmlns:a16="http://schemas.microsoft.com/office/drawing/2014/main" id="{CF124EF6-4C7D-38DE-C8D1-6B0E4FEBA550}"/>
              </a:ext>
            </a:extLst>
          </p:cNvPr>
          <p:cNvPicPr>
            <a:picLocks noGrp="1" noChangeAspect="1"/>
          </p:cNvPicPr>
          <p:nvPr>
            <p:ph type="pic" sz="quarter" idx="10"/>
          </p:nvPr>
        </p:nvPicPr>
        <p:blipFill>
          <a:blip r:embed="rId3">
            <a:alphaModFix amt="50000"/>
          </a:blip>
          <a:srcRect r="12690" b="2"/>
          <a:stretch/>
        </p:blipFill>
        <p:spPr>
          <a:xfrm>
            <a:off x="20" y="10"/>
            <a:ext cx="9141693" cy="6857990"/>
          </a:xfrm>
          <a:prstGeom prst="rect">
            <a:avLst/>
          </a:prstGeom>
        </p:spPr>
      </p:pic>
      <p:sp>
        <p:nvSpPr>
          <p:cNvPr id="3" name="Title 2">
            <a:extLst>
              <a:ext uri="{FF2B5EF4-FFF2-40B4-BE49-F238E27FC236}">
                <a16:creationId xmlns:a16="http://schemas.microsoft.com/office/drawing/2014/main" id="{1EEF7F78-5EB2-4B7B-9994-449BDDFA5D2C}"/>
              </a:ext>
            </a:extLst>
          </p:cNvPr>
          <p:cNvSpPr>
            <a:spLocks noGrp="1"/>
          </p:cNvSpPr>
          <p:nvPr>
            <p:ph type="title"/>
          </p:nvPr>
        </p:nvSpPr>
        <p:spPr>
          <a:xfrm>
            <a:off x="1145286" y="1124712"/>
            <a:ext cx="6858000" cy="3063240"/>
          </a:xfrm>
        </p:spPr>
        <p:txBody>
          <a:bodyPr vert="horz" lIns="91440" tIns="45720" rIns="91440" bIns="45720" rtlCol="0" anchor="b">
            <a:normAutofit/>
          </a:bodyPr>
          <a:lstStyle/>
          <a:p>
            <a:pPr algn="ctr"/>
            <a:r>
              <a:rPr lang="en-US" sz="5300">
                <a:solidFill>
                  <a:schemeClr val="bg1"/>
                </a:solidFill>
                <a:cs typeface="+mj-cs"/>
              </a:rPr>
              <a:t>How are you going to advance your employer recruitment?</a:t>
            </a:r>
          </a:p>
        </p:txBody>
      </p:sp>
      <p:sp>
        <p:nvSpPr>
          <p:cNvPr id="14"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419423"/>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rgbClr val="FFFFFF">
              <a:alpha val="75000"/>
            </a:srgbClr>
          </a:solidFill>
          <a:ln w="4127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96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4A11D87-8E26-D6B4-3B65-B95FFC23E4D9}"/>
              </a:ext>
            </a:extLst>
          </p:cNvPr>
          <p:cNvSpPr>
            <a:spLocks noGrp="1"/>
          </p:cNvSpPr>
          <p:nvPr>
            <p:ph type="body" sz="quarter" idx="10"/>
          </p:nvPr>
        </p:nvSpPr>
        <p:spPr/>
        <p:txBody>
          <a:bodyPr/>
          <a:lstStyle/>
          <a:p>
            <a:r>
              <a:rPr lang="en-US" dirty="0"/>
              <a:t>Support the Employer’s Journey</a:t>
            </a:r>
          </a:p>
        </p:txBody>
      </p:sp>
      <p:sp>
        <p:nvSpPr>
          <p:cNvPr id="13" name="Text Placeholder 12">
            <a:extLst>
              <a:ext uri="{FF2B5EF4-FFF2-40B4-BE49-F238E27FC236}">
                <a16:creationId xmlns:a16="http://schemas.microsoft.com/office/drawing/2014/main" id="{E172F316-9D9B-E28A-D647-9CA57D0FA13D}"/>
              </a:ext>
            </a:extLst>
          </p:cNvPr>
          <p:cNvSpPr>
            <a:spLocks noGrp="1"/>
          </p:cNvSpPr>
          <p:nvPr>
            <p:ph type="body" sz="quarter" idx="11"/>
          </p:nvPr>
        </p:nvSpPr>
        <p:spPr/>
        <p:txBody>
          <a:bodyPr/>
          <a:lstStyle/>
          <a:p>
            <a:r>
              <a:rPr lang="en-US" sz="1200" dirty="0">
                <a:solidFill>
                  <a:schemeClr val="accent5"/>
                </a:solidFill>
              </a:rPr>
              <a:t>A framework to meet employers where they are at in their decision journey.</a:t>
            </a:r>
          </a:p>
        </p:txBody>
      </p:sp>
      <p:graphicFrame>
        <p:nvGraphicFramePr>
          <p:cNvPr id="6" name="Content Placeholder 5">
            <a:extLst>
              <a:ext uri="{FF2B5EF4-FFF2-40B4-BE49-F238E27FC236}">
                <a16:creationId xmlns:a16="http://schemas.microsoft.com/office/drawing/2014/main" id="{DD534A80-03E4-4EC4-97E6-F2A12230125D}"/>
              </a:ext>
            </a:extLst>
          </p:cNvPr>
          <p:cNvGraphicFramePr>
            <a:graphicFrameLocks noGrp="1"/>
          </p:cNvGraphicFramePr>
          <p:nvPr>
            <p:ph sz="quarter" idx="14"/>
            <p:extLst>
              <p:ext uri="{D42A27DB-BD31-4B8C-83A1-F6EECF244321}">
                <p14:modId xmlns:p14="http://schemas.microsoft.com/office/powerpoint/2010/main" val="544740425"/>
              </p:ext>
            </p:extLst>
          </p:nvPr>
        </p:nvGraphicFramePr>
        <p:xfrm>
          <a:off x="584200" y="2106613"/>
          <a:ext cx="7899399" cy="3971562"/>
        </p:xfrm>
        <a:graphic>
          <a:graphicData uri="http://schemas.openxmlformats.org/drawingml/2006/table">
            <a:tbl>
              <a:tblPr firstRow="1" bandRow="1"/>
              <a:tblGrid>
                <a:gridCol w="2293019">
                  <a:extLst>
                    <a:ext uri="{9D8B030D-6E8A-4147-A177-3AD203B41FA5}">
                      <a16:colId xmlns:a16="http://schemas.microsoft.com/office/drawing/2014/main" val="399614502"/>
                    </a:ext>
                  </a:extLst>
                </a:gridCol>
                <a:gridCol w="2152039">
                  <a:extLst>
                    <a:ext uri="{9D8B030D-6E8A-4147-A177-3AD203B41FA5}">
                      <a16:colId xmlns:a16="http://schemas.microsoft.com/office/drawing/2014/main" val="3162035372"/>
                    </a:ext>
                  </a:extLst>
                </a:gridCol>
                <a:gridCol w="3454341">
                  <a:extLst>
                    <a:ext uri="{9D8B030D-6E8A-4147-A177-3AD203B41FA5}">
                      <a16:colId xmlns:a16="http://schemas.microsoft.com/office/drawing/2014/main" val="3690565825"/>
                    </a:ext>
                  </a:extLst>
                </a:gridCol>
              </a:tblGrid>
              <a:tr h="512727">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STAGE</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YOUR CLIENT </a:t>
                      </a:r>
                      <a:b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br>
                      <a:r>
                        <a:rPr lang="en-US" sz="1100">
                          <a:solidFill>
                            <a:srgbClr val="0B6370"/>
                          </a:solidFill>
                          <a:effectLst/>
                          <a:latin typeface="Roboto" panose="02000000000000000000" pitchFamily="2" charset="0"/>
                          <a:ea typeface="Roboto" panose="02000000000000000000" pitchFamily="2" charset="0"/>
                          <a:cs typeface="Times New Roman" panose="02020603050405020304" pitchFamily="18" charset="0"/>
                        </a:rPr>
                        <a:t>(A Potential Employer Partner)</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YOUR ACTIONS</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extLst>
                  <a:ext uri="{0D108BD9-81ED-4DB2-BD59-A6C34878D82A}">
                    <a16:rowId xmlns:a16="http://schemas.microsoft.com/office/drawing/2014/main" val="642971022"/>
                  </a:ext>
                </a:extLst>
              </a:tr>
              <a:tr h="781622">
                <a:tc>
                  <a:txBody>
                    <a:bodyPr/>
                    <a:lstStyle/>
                    <a:p>
                      <a:pPr marL="0" marR="0">
                        <a:lnSpc>
                          <a:spcPct val="112000"/>
                        </a:lnSpc>
                        <a:spcBef>
                          <a:spcPts val="400"/>
                        </a:spcBef>
                        <a:spcAft>
                          <a:spcPts val="400"/>
                        </a:spcAft>
                      </a:pPr>
                      <a:r>
                        <a:rPr lang="en-US" sz="2100" b="1" dirty="0">
                          <a:solidFill>
                            <a:srgbClr val="FFFFFF"/>
                          </a:solidFill>
                          <a:effectLst/>
                          <a:latin typeface="Roboto" panose="02000000000000000000" pitchFamily="2" charset="0"/>
                          <a:ea typeface="Roboto" panose="02000000000000000000" pitchFamily="2" charset="0"/>
                          <a:cs typeface="Times New Roman" panose="02020603050405020304" pitchFamily="18" charset="0"/>
                        </a:rPr>
                        <a:t>AWARENESS</a:t>
                      </a:r>
                      <a:endParaRPr lang="en-US" sz="2100" dirty="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tc>
                  <a:txBody>
                    <a:bodyPr/>
                    <a:lstStyle/>
                    <a:p>
                      <a:pPr marL="0" marR="0">
                        <a:lnSpc>
                          <a:spcPct val="112000"/>
                        </a:lnSpc>
                        <a:spcBef>
                          <a:spcPts val="400"/>
                        </a:spcBef>
                        <a:spcAft>
                          <a:spcPts val="400"/>
                        </a:spcAft>
                      </a:pPr>
                      <a:r>
                        <a:rPr lang="en-US" sz="1100">
                          <a:solidFill>
                            <a:srgbClr val="FFFFFF"/>
                          </a:solidFill>
                          <a:effectLst/>
                          <a:latin typeface="Roboto" panose="02000000000000000000" pitchFamily="2" charset="0"/>
                          <a:ea typeface="Roboto" panose="02000000000000000000" pitchFamily="2" charset="0"/>
                          <a:cs typeface="Times New Roman" panose="02020603050405020304" pitchFamily="18" charset="0"/>
                        </a:rPr>
                        <a:t>Becomes aware of pain: status quo loosens</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tc>
                  <a:txBody>
                    <a:bodyPr/>
                    <a:lstStyle/>
                    <a:p>
                      <a:pPr marL="0" marR="0">
                        <a:lnSpc>
                          <a:spcPct val="112000"/>
                        </a:lnSpc>
                        <a:spcBef>
                          <a:spcPts val="400"/>
                        </a:spcBef>
                        <a:spcAft>
                          <a:spcPts val="400"/>
                        </a:spcAft>
                      </a:pPr>
                      <a:r>
                        <a:rPr lang="en-US" sz="1100">
                          <a:solidFill>
                            <a:srgbClr val="FFFFFF"/>
                          </a:solidFill>
                          <a:effectLst/>
                          <a:latin typeface="Roboto Light" panose="02000000000000000000" pitchFamily="2" charset="0"/>
                          <a:ea typeface="Roboto Light" panose="02000000000000000000" pitchFamily="2" charset="0"/>
                          <a:cs typeface="Times New Roman" panose="02020603050405020304" pitchFamily="18" charset="0"/>
                        </a:rPr>
                        <a:t>Focus on problems and pain points. Be present where businesses are.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12000"/>
                        </a:lnSpc>
                        <a:spcBef>
                          <a:spcPts val="400"/>
                        </a:spcBef>
                        <a:spcAft>
                          <a:spcPts val="400"/>
                        </a:spcAft>
                      </a:pPr>
                      <a:r>
                        <a:rPr lang="en-US" sz="1100" i="1">
                          <a:solidFill>
                            <a:srgbClr val="FFFFFF"/>
                          </a:solidFill>
                          <a:effectLst/>
                          <a:latin typeface="Roboto Light" panose="02000000000000000000" pitchFamily="2" charset="0"/>
                          <a:ea typeface="Roboto Light" panose="02000000000000000000" pitchFamily="2" charset="0"/>
                          <a:cs typeface="Times New Roman" panose="02020603050405020304" pitchFamily="18" charset="0"/>
                        </a:rPr>
                        <a:t>Use big-picture industry-focused content in communications.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extLst>
                  <a:ext uri="{0D108BD9-81ED-4DB2-BD59-A6C34878D82A}">
                    <a16:rowId xmlns:a16="http://schemas.microsoft.com/office/drawing/2014/main" val="1080759588"/>
                  </a:ext>
                </a:extLst>
              </a:tr>
              <a:tr h="960835">
                <a:tc>
                  <a:txBody>
                    <a:bodyPr/>
                    <a:lstStyle/>
                    <a:p>
                      <a:pPr marL="0" marR="0">
                        <a:lnSpc>
                          <a:spcPct val="112000"/>
                        </a:lnSpc>
                        <a:spcBef>
                          <a:spcPts val="400"/>
                        </a:spcBef>
                        <a:spcAft>
                          <a:spcPts val="400"/>
                        </a:spcAft>
                      </a:pPr>
                      <a:r>
                        <a:rPr lang="en-US" sz="2100" b="1">
                          <a:solidFill>
                            <a:srgbClr val="38424C"/>
                          </a:solidFill>
                          <a:effectLst/>
                          <a:latin typeface="Roboto" panose="02000000000000000000" pitchFamily="2" charset="0"/>
                          <a:ea typeface="Roboto" panose="02000000000000000000" pitchFamily="2" charset="0"/>
                          <a:cs typeface="Times New Roman" panose="02020603050405020304" pitchFamily="18" charset="0"/>
                        </a:rPr>
                        <a:t>INTEREST</a:t>
                      </a:r>
                      <a:endParaRPr lang="en-US" sz="2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A7B3BE"/>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Gets interested in finding a solution; begins to discover trends, products, brands. </a:t>
                      </a:r>
                    </a:p>
                  </a:txBody>
                  <a:tcPr marL="51435" marR="51435" marT="0" marB="0" anchor="ctr">
                    <a:lnL>
                      <a:noFill/>
                    </a:lnL>
                    <a:lnR>
                      <a:noFill/>
                    </a:lnR>
                    <a:lnT>
                      <a:noFill/>
                    </a:lnT>
                    <a:lnB>
                      <a:noFill/>
                    </a:lnB>
                    <a:solidFill>
                      <a:srgbClr val="A7B3BE"/>
                    </a:solidFill>
                  </a:tcPr>
                </a:tc>
                <a:tc>
                  <a:txBody>
                    <a:bodyPr/>
                    <a:lstStyle/>
                    <a:p>
                      <a:pPr marL="0" marR="0">
                        <a:lnSpc>
                          <a:spcPct val="112000"/>
                        </a:lnSpc>
                        <a:spcBef>
                          <a:spcPts val="400"/>
                        </a:spcBef>
                        <a:spcAft>
                          <a:spcPts val="400"/>
                        </a:spcAft>
                      </a:pPr>
                      <a:r>
                        <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Discover their specific challenges empathetically. Explain apprenticeship as a solution. Educate and help prospects evaluate decision-making criteria.  </a:t>
                      </a:r>
                    </a:p>
                    <a:p>
                      <a:pPr marL="0" marR="0">
                        <a:lnSpc>
                          <a:spcPct val="112000"/>
                        </a:lnSpc>
                        <a:spcBef>
                          <a:spcPts val="400"/>
                        </a:spcBef>
                        <a:spcAft>
                          <a:spcPts val="400"/>
                        </a:spcAft>
                      </a:pPr>
                      <a:r>
                        <a:rPr lang="en-US" sz="1100" i="1">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Use tools like self-assessments, webinars, events, reports, videos, individual meetings.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A7B3BE"/>
                    </a:solidFill>
                  </a:tcPr>
                </a:tc>
                <a:extLst>
                  <a:ext uri="{0D108BD9-81ED-4DB2-BD59-A6C34878D82A}">
                    <a16:rowId xmlns:a16="http://schemas.microsoft.com/office/drawing/2014/main" val="2350844819"/>
                  </a:ext>
                </a:extLst>
              </a:tr>
              <a:tr h="781622">
                <a:tc>
                  <a:txBody>
                    <a:bodyPr/>
                    <a:lstStyle/>
                    <a:p>
                      <a:pPr marL="0" marR="0">
                        <a:lnSpc>
                          <a:spcPct val="112000"/>
                        </a:lnSpc>
                        <a:spcBef>
                          <a:spcPts val="400"/>
                        </a:spcBef>
                        <a:spcAft>
                          <a:spcPts val="400"/>
                        </a:spcAft>
                      </a:pPr>
                      <a:r>
                        <a:rPr lang="en-US" sz="2100" b="1">
                          <a:solidFill>
                            <a:srgbClr val="38424C"/>
                          </a:solidFill>
                          <a:effectLst/>
                          <a:latin typeface="Roboto" panose="02000000000000000000" pitchFamily="2" charset="0"/>
                          <a:ea typeface="Roboto" panose="02000000000000000000" pitchFamily="2" charset="0"/>
                          <a:cs typeface="Times New Roman" panose="02020603050405020304" pitchFamily="18" charset="0"/>
                        </a:rPr>
                        <a:t>CONSIDERATION</a:t>
                      </a:r>
                      <a:endParaRPr lang="en-US" sz="2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65C5D3"/>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Evaluates specific products and services; becomes willing to engage with technical assistance providers and experts.</a:t>
                      </a:r>
                    </a:p>
                  </a:txBody>
                  <a:tcPr marL="51435" marR="51435" marT="0" marB="0" anchor="ctr">
                    <a:lnL>
                      <a:noFill/>
                    </a:lnL>
                    <a:lnR>
                      <a:noFill/>
                    </a:lnR>
                    <a:lnT>
                      <a:noFill/>
                    </a:lnT>
                    <a:lnB>
                      <a:noFill/>
                    </a:lnB>
                    <a:solidFill>
                      <a:srgbClr val="65C5D3"/>
                    </a:solidFill>
                  </a:tcPr>
                </a:tc>
                <a:tc>
                  <a:txBody>
                    <a:bodyPr/>
                    <a:lstStyle/>
                    <a:p>
                      <a:pPr marL="0" marR="0">
                        <a:lnSpc>
                          <a:spcPct val="112000"/>
                        </a:lnSpc>
                        <a:spcBef>
                          <a:spcPts val="400"/>
                        </a:spcBef>
                        <a:spcAft>
                          <a:spcPts val="400"/>
                        </a:spcAft>
                      </a:pPr>
                      <a:r>
                        <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Show the value offered and provide evidence of return on investment. </a:t>
                      </a:r>
                    </a:p>
                    <a:p>
                      <a:pPr marL="0" marR="0">
                        <a:lnSpc>
                          <a:spcPct val="112000"/>
                        </a:lnSpc>
                        <a:spcBef>
                          <a:spcPts val="400"/>
                        </a:spcBef>
                        <a:spcAft>
                          <a:spcPts val="400"/>
                        </a:spcAft>
                      </a:pPr>
                      <a:r>
                        <a:rPr lang="en-US" sz="1100" i="1">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Supply information like costs and benefits, case studies, similar programs.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65C5D3"/>
                    </a:solidFill>
                  </a:tcPr>
                </a:tc>
                <a:extLst>
                  <a:ext uri="{0D108BD9-81ED-4DB2-BD59-A6C34878D82A}">
                    <a16:rowId xmlns:a16="http://schemas.microsoft.com/office/drawing/2014/main" val="1524169770"/>
                  </a:ext>
                </a:extLst>
              </a:tr>
              <a:tr h="662866">
                <a:tc>
                  <a:txBody>
                    <a:bodyPr/>
                    <a:lstStyle/>
                    <a:p>
                      <a:pPr marL="0" marR="0">
                        <a:lnSpc>
                          <a:spcPct val="112000"/>
                        </a:lnSpc>
                        <a:spcBef>
                          <a:spcPts val="400"/>
                        </a:spcBef>
                        <a:spcAft>
                          <a:spcPts val="400"/>
                        </a:spcAft>
                      </a:pPr>
                      <a:r>
                        <a:rPr lang="en-US" sz="2100" b="1">
                          <a:solidFill>
                            <a:srgbClr val="38424C"/>
                          </a:solidFill>
                          <a:effectLst/>
                          <a:latin typeface="Roboto" panose="02000000000000000000" pitchFamily="2" charset="0"/>
                          <a:ea typeface="Roboto" panose="02000000000000000000" pitchFamily="2" charset="0"/>
                          <a:cs typeface="Times New Roman" panose="02020603050405020304" pitchFamily="18" charset="0"/>
                        </a:rPr>
                        <a:t>DECISION</a:t>
                      </a:r>
                      <a:endParaRPr lang="en-US" sz="2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71E0F1"/>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Commits to a specific solution; justifies reasons for investment.</a:t>
                      </a:r>
                    </a:p>
                  </a:txBody>
                  <a:tcPr marL="51435" marR="51435" marT="0" marB="0" anchor="ctr">
                    <a:lnL>
                      <a:noFill/>
                    </a:lnL>
                    <a:lnR>
                      <a:noFill/>
                    </a:lnR>
                    <a:lnT>
                      <a:noFill/>
                    </a:lnT>
                    <a:lnB>
                      <a:noFill/>
                    </a:lnB>
                    <a:solidFill>
                      <a:srgbClr val="71E0F1"/>
                    </a:solidFill>
                  </a:tcPr>
                </a:tc>
                <a:tc>
                  <a:txBody>
                    <a:bodyPr/>
                    <a:lstStyle/>
                    <a:p>
                      <a:pPr marL="0" marR="0">
                        <a:lnSpc>
                          <a:spcPct val="112000"/>
                        </a:lnSpc>
                        <a:spcBef>
                          <a:spcPts val="400"/>
                        </a:spcBef>
                        <a:spcAft>
                          <a:spcPts val="400"/>
                        </a:spcAft>
                      </a:pPr>
                      <a:r>
                        <a:rPr lang="en-US" sz="1100" dirty="0">
                          <a:solidFill>
                            <a:srgbClr val="38424C"/>
                          </a:solidFill>
                          <a:effectLst/>
                          <a:latin typeface="Roboto Light"/>
                          <a:ea typeface="Roboto Light"/>
                          <a:cs typeface="Times New Roman"/>
                        </a:rPr>
                        <a:t>Validate the client’s decision, onboard employer.  </a:t>
                      </a:r>
                    </a:p>
                    <a:p>
                      <a:pPr marL="0" marR="0">
                        <a:lnSpc>
                          <a:spcPct val="112000"/>
                        </a:lnSpc>
                        <a:spcBef>
                          <a:spcPts val="400"/>
                        </a:spcBef>
                        <a:spcAft>
                          <a:spcPts val="400"/>
                        </a:spcAft>
                      </a:pPr>
                      <a:r>
                        <a:rPr lang="en-US" sz="1100" i="1" dirty="0">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Use training, fact sheets, user guides, toolkits</a:t>
                      </a:r>
                      <a:r>
                        <a:rPr lang="en-US" sz="1100" dirty="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 </a:t>
                      </a:r>
                    </a:p>
                  </a:txBody>
                  <a:tcPr marL="51435" marR="51435" marT="0" marB="0" anchor="ctr">
                    <a:lnL>
                      <a:noFill/>
                    </a:lnL>
                    <a:lnR>
                      <a:noFill/>
                    </a:lnR>
                    <a:lnT>
                      <a:noFill/>
                    </a:lnT>
                    <a:lnB>
                      <a:noFill/>
                    </a:lnB>
                    <a:solidFill>
                      <a:srgbClr val="71E0F1"/>
                    </a:solidFill>
                  </a:tcPr>
                </a:tc>
                <a:extLst>
                  <a:ext uri="{0D108BD9-81ED-4DB2-BD59-A6C34878D82A}">
                    <a16:rowId xmlns:a16="http://schemas.microsoft.com/office/drawing/2014/main" val="333327394"/>
                  </a:ext>
                </a:extLst>
              </a:tr>
            </a:tbl>
          </a:graphicData>
        </a:graphic>
      </p:graphicFrame>
      <p:sp>
        <p:nvSpPr>
          <p:cNvPr id="7" name="Right Triangle 6">
            <a:extLst>
              <a:ext uri="{FF2B5EF4-FFF2-40B4-BE49-F238E27FC236}">
                <a16:creationId xmlns:a16="http://schemas.microsoft.com/office/drawing/2014/main" id="{D03396DD-ADEE-4492-A954-203AAFD955D7}"/>
              </a:ext>
            </a:extLst>
          </p:cNvPr>
          <p:cNvSpPr/>
          <p:nvPr/>
        </p:nvSpPr>
        <p:spPr>
          <a:xfrm flipH="1" flipV="1">
            <a:off x="208368" y="2616652"/>
            <a:ext cx="388735" cy="347674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solidFill>
                <a:schemeClr val="bg1"/>
              </a:solidFill>
            </a:endParaRPr>
          </a:p>
        </p:txBody>
      </p:sp>
      <p:sp>
        <p:nvSpPr>
          <p:cNvPr id="8" name="Right Triangle 7">
            <a:extLst>
              <a:ext uri="{FF2B5EF4-FFF2-40B4-BE49-F238E27FC236}">
                <a16:creationId xmlns:a16="http://schemas.microsoft.com/office/drawing/2014/main" id="{FD9480BE-0346-42EA-BBF0-A153C2784C0A}"/>
              </a:ext>
            </a:extLst>
          </p:cNvPr>
          <p:cNvSpPr/>
          <p:nvPr/>
        </p:nvSpPr>
        <p:spPr>
          <a:xfrm flipV="1">
            <a:off x="8483599" y="2616652"/>
            <a:ext cx="388733" cy="347674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bg1"/>
              </a:solidFill>
            </a:endParaRPr>
          </a:p>
        </p:txBody>
      </p:sp>
    </p:spTree>
    <p:extLst>
      <p:ext uri="{BB962C8B-B14F-4D97-AF65-F5344CB8AC3E}">
        <p14:creationId xmlns:p14="http://schemas.microsoft.com/office/powerpoint/2010/main" val="159385230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C0CE7F-8FAC-4F3E-1905-ACC87A30667D}"/>
              </a:ext>
            </a:extLst>
          </p:cNvPr>
          <p:cNvSpPr>
            <a:spLocks noGrp="1"/>
          </p:cNvSpPr>
          <p:nvPr>
            <p:ph type="body" sz="quarter" idx="10"/>
          </p:nvPr>
        </p:nvSpPr>
        <p:spPr>
          <a:xfrm>
            <a:off x="584202" y="1376751"/>
            <a:ext cx="7953374" cy="511013"/>
          </a:xfrm>
        </p:spPr>
        <p:txBody>
          <a:bodyPr>
            <a:normAutofit/>
          </a:bodyPr>
          <a:lstStyle/>
          <a:p>
            <a:r>
              <a:rPr lang="en-US" dirty="0"/>
              <a:t>Understand THE Employer’s Perspective</a:t>
            </a:r>
          </a:p>
        </p:txBody>
      </p:sp>
      <p:sp>
        <p:nvSpPr>
          <p:cNvPr id="9" name="Text Placeholder 8">
            <a:extLst>
              <a:ext uri="{FF2B5EF4-FFF2-40B4-BE49-F238E27FC236}">
                <a16:creationId xmlns:a16="http://schemas.microsoft.com/office/drawing/2014/main" id="{BC475169-94E0-06E0-2DE2-2504A094765D}"/>
              </a:ext>
            </a:extLst>
          </p:cNvPr>
          <p:cNvSpPr>
            <a:spLocks noGrp="1"/>
          </p:cNvSpPr>
          <p:nvPr>
            <p:ph type="body" sz="quarter" idx="11"/>
          </p:nvPr>
        </p:nvSpPr>
        <p:spPr>
          <a:xfrm>
            <a:off x="584202" y="1902935"/>
            <a:ext cx="7953374" cy="188459"/>
          </a:xfrm>
        </p:spPr>
        <p:txBody>
          <a:bodyPr/>
          <a:lstStyle/>
          <a:p>
            <a:r>
              <a:rPr lang="en-US" dirty="0"/>
              <a:t>Workforce Planning</a:t>
            </a:r>
          </a:p>
        </p:txBody>
      </p:sp>
      <p:sp>
        <p:nvSpPr>
          <p:cNvPr id="6" name="Text Placeholder 1">
            <a:extLst>
              <a:ext uri="{FF2B5EF4-FFF2-40B4-BE49-F238E27FC236}">
                <a16:creationId xmlns:a16="http://schemas.microsoft.com/office/drawing/2014/main" id="{595525C8-EF9E-7C58-29F3-FAF521639C47}"/>
              </a:ext>
            </a:extLst>
          </p:cNvPr>
          <p:cNvSpPr>
            <a:spLocks noGrp="1"/>
          </p:cNvSpPr>
          <p:nvPr>
            <p:ph sz="quarter" idx="14"/>
          </p:nvPr>
        </p:nvSpPr>
        <p:spPr>
          <a:xfrm>
            <a:off x="584203" y="2106565"/>
            <a:ext cx="7899780" cy="4498848"/>
          </a:xfrm>
        </p:spPr>
        <p:txBody>
          <a:bodyPr>
            <a:normAutofit/>
          </a:bodyPr>
          <a:lstStyle/>
          <a:p>
            <a:r>
              <a:rPr lang="en-US"/>
              <a:t>Supply analysis, also referred to as the "supply model" or "staffing assessment," involves an analysis of an organization's current labor supply.</a:t>
            </a:r>
          </a:p>
          <a:p>
            <a:r>
              <a:rPr lang="en-US"/>
              <a:t>Demand analysis, also referred to as the "demand model," includes a review of future business plans and objectives.</a:t>
            </a:r>
          </a:p>
          <a:p>
            <a:r>
              <a:rPr lang="en-US"/>
              <a:t>Gap analysis compares the differences in the supply and demand models and identifies skill surpluses and deficiencies.</a:t>
            </a:r>
          </a:p>
          <a:p>
            <a:r>
              <a:rPr lang="en-US"/>
              <a:t>Solution analysis focuses on how to address gaps in current staffing and future staffing needs through recruiting, training and development, contingent staffing, and outsourcing.</a:t>
            </a:r>
          </a:p>
        </p:txBody>
      </p:sp>
      <p:sp>
        <p:nvSpPr>
          <p:cNvPr id="8" name="Text Placeholder 7">
            <a:extLst>
              <a:ext uri="{FF2B5EF4-FFF2-40B4-BE49-F238E27FC236}">
                <a16:creationId xmlns:a16="http://schemas.microsoft.com/office/drawing/2014/main" id="{15F85430-C7D7-D9F6-6E6F-842BC97A89D4}"/>
              </a:ext>
            </a:extLst>
          </p:cNvPr>
          <p:cNvSpPr>
            <a:spLocks noGrp="1"/>
          </p:cNvSpPr>
          <p:nvPr>
            <p:ph type="body" sz="quarter" idx="17"/>
          </p:nvPr>
        </p:nvSpPr>
        <p:spPr>
          <a:xfrm>
            <a:off x="515639" y="5806276"/>
            <a:ext cx="8133347" cy="338328"/>
          </a:xfrm>
        </p:spPr>
        <p:txBody>
          <a:bodyPr/>
          <a:lstStyle/>
          <a:p>
            <a:r>
              <a:rPr lang="en-US" dirty="0"/>
              <a:t>https://www.shrm.org/resourcesandtools/tools-and-samples/toolkits/pages/practicingworkforceplanning.aspx</a:t>
            </a:r>
          </a:p>
        </p:txBody>
      </p:sp>
    </p:spTree>
    <p:extLst>
      <p:ext uri="{BB962C8B-B14F-4D97-AF65-F5344CB8AC3E}">
        <p14:creationId xmlns:p14="http://schemas.microsoft.com/office/powerpoint/2010/main" val="182158824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4A11D87-8E26-D6B4-3B65-B95FFC23E4D9}"/>
              </a:ext>
            </a:extLst>
          </p:cNvPr>
          <p:cNvSpPr>
            <a:spLocks noGrp="1"/>
          </p:cNvSpPr>
          <p:nvPr>
            <p:ph type="body" sz="quarter" idx="10"/>
          </p:nvPr>
        </p:nvSpPr>
        <p:spPr/>
        <p:txBody>
          <a:bodyPr/>
          <a:lstStyle/>
          <a:p>
            <a:r>
              <a:rPr lang="en-US" dirty="0"/>
              <a:t>Awareness</a:t>
            </a:r>
          </a:p>
        </p:txBody>
      </p:sp>
      <p:sp>
        <p:nvSpPr>
          <p:cNvPr id="13" name="Text Placeholder 12">
            <a:extLst>
              <a:ext uri="{FF2B5EF4-FFF2-40B4-BE49-F238E27FC236}">
                <a16:creationId xmlns:a16="http://schemas.microsoft.com/office/drawing/2014/main" id="{E172F316-9D9B-E28A-D647-9CA57D0FA13D}"/>
              </a:ext>
            </a:extLst>
          </p:cNvPr>
          <p:cNvSpPr>
            <a:spLocks noGrp="1"/>
          </p:cNvSpPr>
          <p:nvPr>
            <p:ph type="body" sz="quarter" idx="11"/>
          </p:nvPr>
        </p:nvSpPr>
        <p:spPr/>
        <p:txBody>
          <a:bodyPr/>
          <a:lstStyle/>
          <a:p>
            <a:r>
              <a:rPr lang="en-US" dirty="0">
                <a:solidFill>
                  <a:schemeClr val="accent5"/>
                </a:solidFill>
              </a:rPr>
              <a:t>Our business needs more skilled workers</a:t>
            </a:r>
            <a:endParaRPr lang="en-US" sz="1200" dirty="0">
              <a:solidFill>
                <a:schemeClr val="accent5"/>
              </a:solidFill>
            </a:endParaRPr>
          </a:p>
        </p:txBody>
      </p:sp>
      <p:graphicFrame>
        <p:nvGraphicFramePr>
          <p:cNvPr id="6" name="Content Placeholder 5">
            <a:extLst>
              <a:ext uri="{FF2B5EF4-FFF2-40B4-BE49-F238E27FC236}">
                <a16:creationId xmlns:a16="http://schemas.microsoft.com/office/drawing/2014/main" id="{DD534A80-03E4-4EC4-97E6-F2A12230125D}"/>
              </a:ext>
            </a:extLst>
          </p:cNvPr>
          <p:cNvGraphicFramePr>
            <a:graphicFrameLocks noGrp="1"/>
          </p:cNvGraphicFramePr>
          <p:nvPr>
            <p:ph sz="quarter" idx="14"/>
          </p:nvPr>
        </p:nvGraphicFramePr>
        <p:xfrm>
          <a:off x="584200" y="2106613"/>
          <a:ext cx="7899399" cy="3971562"/>
        </p:xfrm>
        <a:graphic>
          <a:graphicData uri="http://schemas.openxmlformats.org/drawingml/2006/table">
            <a:tbl>
              <a:tblPr firstRow="1" bandRow="1"/>
              <a:tblGrid>
                <a:gridCol w="2293019">
                  <a:extLst>
                    <a:ext uri="{9D8B030D-6E8A-4147-A177-3AD203B41FA5}">
                      <a16:colId xmlns:a16="http://schemas.microsoft.com/office/drawing/2014/main" val="399614502"/>
                    </a:ext>
                  </a:extLst>
                </a:gridCol>
                <a:gridCol w="2152039">
                  <a:extLst>
                    <a:ext uri="{9D8B030D-6E8A-4147-A177-3AD203B41FA5}">
                      <a16:colId xmlns:a16="http://schemas.microsoft.com/office/drawing/2014/main" val="3162035372"/>
                    </a:ext>
                  </a:extLst>
                </a:gridCol>
                <a:gridCol w="3454341">
                  <a:extLst>
                    <a:ext uri="{9D8B030D-6E8A-4147-A177-3AD203B41FA5}">
                      <a16:colId xmlns:a16="http://schemas.microsoft.com/office/drawing/2014/main" val="3690565825"/>
                    </a:ext>
                  </a:extLst>
                </a:gridCol>
              </a:tblGrid>
              <a:tr h="512727">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STAGE</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YOUR CLIENT </a:t>
                      </a:r>
                      <a:b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br>
                      <a:r>
                        <a:rPr lang="en-US" sz="1100">
                          <a:solidFill>
                            <a:srgbClr val="0B6370"/>
                          </a:solidFill>
                          <a:effectLst/>
                          <a:latin typeface="Roboto" panose="02000000000000000000" pitchFamily="2" charset="0"/>
                          <a:ea typeface="Roboto" panose="02000000000000000000" pitchFamily="2" charset="0"/>
                          <a:cs typeface="Times New Roman" panose="02020603050405020304" pitchFamily="18" charset="0"/>
                        </a:rPr>
                        <a:t>(A Potential Employer Partner)</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tc>
                  <a:txBody>
                    <a:bodyPr/>
                    <a:lstStyle/>
                    <a:p>
                      <a:pPr marL="0" marR="0">
                        <a:lnSpc>
                          <a:spcPct val="112000"/>
                        </a:lnSpc>
                        <a:spcBef>
                          <a:spcPts val="400"/>
                        </a:spcBef>
                        <a:spcAft>
                          <a:spcPts val="400"/>
                        </a:spcAft>
                      </a:pPr>
                      <a:r>
                        <a:rPr lang="en-US" sz="1100" b="1">
                          <a:solidFill>
                            <a:srgbClr val="0B6370"/>
                          </a:solidFill>
                          <a:effectLst/>
                          <a:latin typeface="Roboto" panose="02000000000000000000" pitchFamily="2" charset="0"/>
                          <a:ea typeface="Roboto" panose="02000000000000000000" pitchFamily="2" charset="0"/>
                          <a:cs typeface="Times New Roman" panose="02020603050405020304" pitchFamily="18" charset="0"/>
                        </a:rPr>
                        <a:t>YOUR ACTIONS</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FFFFFF"/>
                    </a:solidFill>
                  </a:tcPr>
                </a:tc>
                <a:extLst>
                  <a:ext uri="{0D108BD9-81ED-4DB2-BD59-A6C34878D82A}">
                    <a16:rowId xmlns:a16="http://schemas.microsoft.com/office/drawing/2014/main" val="642971022"/>
                  </a:ext>
                </a:extLst>
              </a:tr>
              <a:tr h="781622">
                <a:tc>
                  <a:txBody>
                    <a:bodyPr/>
                    <a:lstStyle/>
                    <a:p>
                      <a:pPr marL="0" marR="0">
                        <a:lnSpc>
                          <a:spcPct val="112000"/>
                        </a:lnSpc>
                        <a:spcBef>
                          <a:spcPts val="400"/>
                        </a:spcBef>
                        <a:spcAft>
                          <a:spcPts val="400"/>
                        </a:spcAft>
                      </a:pPr>
                      <a:r>
                        <a:rPr lang="en-US" sz="2100" b="1" dirty="0">
                          <a:solidFill>
                            <a:srgbClr val="FFFFFF"/>
                          </a:solidFill>
                          <a:effectLst/>
                          <a:latin typeface="Roboto" panose="02000000000000000000" pitchFamily="2" charset="0"/>
                          <a:ea typeface="Roboto" panose="02000000000000000000" pitchFamily="2" charset="0"/>
                          <a:cs typeface="Times New Roman" panose="02020603050405020304" pitchFamily="18" charset="0"/>
                        </a:rPr>
                        <a:t>AWARENESS</a:t>
                      </a:r>
                      <a:endParaRPr lang="en-US" sz="2100" dirty="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tc>
                  <a:txBody>
                    <a:bodyPr/>
                    <a:lstStyle/>
                    <a:p>
                      <a:pPr marL="0" marR="0">
                        <a:lnSpc>
                          <a:spcPct val="112000"/>
                        </a:lnSpc>
                        <a:spcBef>
                          <a:spcPts val="400"/>
                        </a:spcBef>
                        <a:spcAft>
                          <a:spcPts val="400"/>
                        </a:spcAft>
                      </a:pPr>
                      <a:r>
                        <a:rPr lang="en-US" sz="1100">
                          <a:solidFill>
                            <a:srgbClr val="FFFFFF"/>
                          </a:solidFill>
                          <a:effectLst/>
                          <a:latin typeface="Roboto" panose="02000000000000000000" pitchFamily="2" charset="0"/>
                          <a:ea typeface="Roboto" panose="02000000000000000000" pitchFamily="2" charset="0"/>
                          <a:cs typeface="Times New Roman" panose="02020603050405020304" pitchFamily="18" charset="0"/>
                        </a:rPr>
                        <a:t>Becomes aware of pain: status quo loosens</a:t>
                      </a:r>
                      <a:endPar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tc>
                  <a:txBody>
                    <a:bodyPr/>
                    <a:lstStyle/>
                    <a:p>
                      <a:pPr marL="0" marR="0">
                        <a:lnSpc>
                          <a:spcPct val="112000"/>
                        </a:lnSpc>
                        <a:spcBef>
                          <a:spcPts val="400"/>
                        </a:spcBef>
                        <a:spcAft>
                          <a:spcPts val="400"/>
                        </a:spcAft>
                      </a:pPr>
                      <a:r>
                        <a:rPr lang="en-US" sz="1100">
                          <a:solidFill>
                            <a:srgbClr val="FFFFFF"/>
                          </a:solidFill>
                          <a:effectLst/>
                          <a:latin typeface="Roboto Light" panose="02000000000000000000" pitchFamily="2" charset="0"/>
                          <a:ea typeface="Roboto Light" panose="02000000000000000000" pitchFamily="2" charset="0"/>
                          <a:cs typeface="Times New Roman" panose="02020603050405020304" pitchFamily="18" charset="0"/>
                        </a:rPr>
                        <a:t>Focus on problems and pain points. Be present where businesses are.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12000"/>
                        </a:lnSpc>
                        <a:spcBef>
                          <a:spcPts val="400"/>
                        </a:spcBef>
                        <a:spcAft>
                          <a:spcPts val="400"/>
                        </a:spcAft>
                      </a:pPr>
                      <a:r>
                        <a:rPr lang="en-US" sz="1100" i="1">
                          <a:solidFill>
                            <a:srgbClr val="FFFFFF"/>
                          </a:solidFill>
                          <a:effectLst/>
                          <a:latin typeface="Roboto Light" panose="02000000000000000000" pitchFamily="2" charset="0"/>
                          <a:ea typeface="Roboto Light" panose="02000000000000000000" pitchFamily="2" charset="0"/>
                          <a:cs typeface="Times New Roman" panose="02020603050405020304" pitchFamily="18" charset="0"/>
                        </a:rPr>
                        <a:t>Use big-picture industry-focused content in communications.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1E5F69"/>
                    </a:solidFill>
                  </a:tcPr>
                </a:tc>
                <a:extLst>
                  <a:ext uri="{0D108BD9-81ED-4DB2-BD59-A6C34878D82A}">
                    <a16:rowId xmlns:a16="http://schemas.microsoft.com/office/drawing/2014/main" val="1080759588"/>
                  </a:ext>
                </a:extLst>
              </a:tr>
              <a:tr h="960835">
                <a:tc>
                  <a:txBody>
                    <a:bodyPr/>
                    <a:lstStyle/>
                    <a:p>
                      <a:pPr marL="0" marR="0">
                        <a:lnSpc>
                          <a:spcPct val="112000"/>
                        </a:lnSpc>
                        <a:spcBef>
                          <a:spcPts val="400"/>
                        </a:spcBef>
                        <a:spcAft>
                          <a:spcPts val="400"/>
                        </a:spcAft>
                      </a:pPr>
                      <a:r>
                        <a:rPr lang="en-US" sz="2100" b="1">
                          <a:solidFill>
                            <a:srgbClr val="38424C"/>
                          </a:solidFill>
                          <a:effectLst/>
                          <a:latin typeface="Roboto" panose="02000000000000000000" pitchFamily="2" charset="0"/>
                          <a:ea typeface="Roboto" panose="02000000000000000000" pitchFamily="2" charset="0"/>
                          <a:cs typeface="Times New Roman" panose="02020603050405020304" pitchFamily="18" charset="0"/>
                        </a:rPr>
                        <a:t>INTEREST</a:t>
                      </a:r>
                      <a:endParaRPr lang="en-US" sz="2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A7B3BE"/>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Gets interested in finding a solution; begins to discover trends, products, brands. </a:t>
                      </a:r>
                    </a:p>
                  </a:txBody>
                  <a:tcPr marL="51435" marR="51435" marT="0" marB="0" anchor="ctr">
                    <a:lnL>
                      <a:noFill/>
                    </a:lnL>
                    <a:lnR>
                      <a:noFill/>
                    </a:lnR>
                    <a:lnT>
                      <a:noFill/>
                    </a:lnT>
                    <a:lnB>
                      <a:noFill/>
                    </a:lnB>
                    <a:solidFill>
                      <a:srgbClr val="A7B3BE"/>
                    </a:solidFill>
                  </a:tcPr>
                </a:tc>
                <a:tc>
                  <a:txBody>
                    <a:bodyPr/>
                    <a:lstStyle/>
                    <a:p>
                      <a:pPr marL="0" marR="0">
                        <a:lnSpc>
                          <a:spcPct val="112000"/>
                        </a:lnSpc>
                        <a:spcBef>
                          <a:spcPts val="400"/>
                        </a:spcBef>
                        <a:spcAft>
                          <a:spcPts val="400"/>
                        </a:spcAft>
                      </a:pPr>
                      <a:r>
                        <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Discover their specific challenges empathetically. Explain apprenticeship as a solution. Educate and help prospects evaluate decision-making criteria.  </a:t>
                      </a:r>
                    </a:p>
                    <a:p>
                      <a:pPr marL="0" marR="0">
                        <a:lnSpc>
                          <a:spcPct val="112000"/>
                        </a:lnSpc>
                        <a:spcBef>
                          <a:spcPts val="400"/>
                        </a:spcBef>
                        <a:spcAft>
                          <a:spcPts val="400"/>
                        </a:spcAft>
                      </a:pPr>
                      <a:r>
                        <a:rPr lang="en-US" sz="1100" i="1">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Use tools like self-assessments, webinars, events, reports, videos, individual meetings.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A7B3BE"/>
                    </a:solidFill>
                  </a:tcPr>
                </a:tc>
                <a:extLst>
                  <a:ext uri="{0D108BD9-81ED-4DB2-BD59-A6C34878D82A}">
                    <a16:rowId xmlns:a16="http://schemas.microsoft.com/office/drawing/2014/main" val="2350844819"/>
                  </a:ext>
                </a:extLst>
              </a:tr>
              <a:tr h="781622">
                <a:tc>
                  <a:txBody>
                    <a:bodyPr/>
                    <a:lstStyle/>
                    <a:p>
                      <a:pPr marL="0" marR="0">
                        <a:lnSpc>
                          <a:spcPct val="112000"/>
                        </a:lnSpc>
                        <a:spcBef>
                          <a:spcPts val="400"/>
                        </a:spcBef>
                        <a:spcAft>
                          <a:spcPts val="400"/>
                        </a:spcAft>
                      </a:pPr>
                      <a:r>
                        <a:rPr lang="en-US" sz="2100" b="1">
                          <a:solidFill>
                            <a:srgbClr val="38424C"/>
                          </a:solidFill>
                          <a:effectLst/>
                          <a:latin typeface="Roboto" panose="02000000000000000000" pitchFamily="2" charset="0"/>
                          <a:ea typeface="Roboto" panose="02000000000000000000" pitchFamily="2" charset="0"/>
                          <a:cs typeface="Times New Roman" panose="02020603050405020304" pitchFamily="18" charset="0"/>
                        </a:rPr>
                        <a:t>CONSIDERATION</a:t>
                      </a:r>
                      <a:endParaRPr lang="en-US" sz="2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65C5D3"/>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Evaluates specific products and services; becomes willing to engage with technical assistance providers and experts.</a:t>
                      </a:r>
                    </a:p>
                  </a:txBody>
                  <a:tcPr marL="51435" marR="51435" marT="0" marB="0" anchor="ctr">
                    <a:lnL>
                      <a:noFill/>
                    </a:lnL>
                    <a:lnR>
                      <a:noFill/>
                    </a:lnR>
                    <a:lnT>
                      <a:noFill/>
                    </a:lnT>
                    <a:lnB>
                      <a:noFill/>
                    </a:lnB>
                    <a:solidFill>
                      <a:srgbClr val="65C5D3"/>
                    </a:solidFill>
                  </a:tcPr>
                </a:tc>
                <a:tc>
                  <a:txBody>
                    <a:bodyPr/>
                    <a:lstStyle/>
                    <a:p>
                      <a:pPr marL="0" marR="0">
                        <a:lnSpc>
                          <a:spcPct val="112000"/>
                        </a:lnSpc>
                        <a:spcBef>
                          <a:spcPts val="400"/>
                        </a:spcBef>
                        <a:spcAft>
                          <a:spcPts val="400"/>
                        </a:spcAft>
                      </a:pPr>
                      <a:r>
                        <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Show the value offered and provide evidence of return on investment. </a:t>
                      </a:r>
                    </a:p>
                    <a:p>
                      <a:pPr marL="0" marR="0">
                        <a:lnSpc>
                          <a:spcPct val="112000"/>
                        </a:lnSpc>
                        <a:spcBef>
                          <a:spcPts val="400"/>
                        </a:spcBef>
                        <a:spcAft>
                          <a:spcPts val="400"/>
                        </a:spcAft>
                      </a:pPr>
                      <a:r>
                        <a:rPr lang="en-US" sz="1100" i="1">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Supply information like costs and benefits, case studies, similar programs. </a:t>
                      </a:r>
                      <a:endParaRPr lang="en-US" sz="110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65C5D3"/>
                    </a:solidFill>
                  </a:tcPr>
                </a:tc>
                <a:extLst>
                  <a:ext uri="{0D108BD9-81ED-4DB2-BD59-A6C34878D82A}">
                    <a16:rowId xmlns:a16="http://schemas.microsoft.com/office/drawing/2014/main" val="1524169770"/>
                  </a:ext>
                </a:extLst>
              </a:tr>
              <a:tr h="662866">
                <a:tc>
                  <a:txBody>
                    <a:bodyPr/>
                    <a:lstStyle/>
                    <a:p>
                      <a:pPr marL="0" marR="0">
                        <a:lnSpc>
                          <a:spcPct val="112000"/>
                        </a:lnSpc>
                        <a:spcBef>
                          <a:spcPts val="400"/>
                        </a:spcBef>
                        <a:spcAft>
                          <a:spcPts val="400"/>
                        </a:spcAft>
                      </a:pPr>
                      <a:r>
                        <a:rPr lang="en-US" sz="2100" b="1">
                          <a:solidFill>
                            <a:srgbClr val="38424C"/>
                          </a:solidFill>
                          <a:effectLst/>
                          <a:latin typeface="Roboto" panose="02000000000000000000" pitchFamily="2" charset="0"/>
                          <a:ea typeface="Roboto" panose="02000000000000000000" pitchFamily="2" charset="0"/>
                          <a:cs typeface="Times New Roman" panose="02020603050405020304" pitchFamily="18" charset="0"/>
                        </a:rPr>
                        <a:t>DECISION</a:t>
                      </a:r>
                      <a:endParaRPr lang="en-US" sz="2100">
                        <a:solidFill>
                          <a:srgbClr val="38424C"/>
                        </a:solidFill>
                        <a:effectLst/>
                        <a:latin typeface="Roboto" panose="02000000000000000000" pitchFamily="2" charset="0"/>
                        <a:ea typeface="Roboto" panose="02000000000000000000" pitchFamily="2" charset="0"/>
                        <a:cs typeface="Times New Roman" panose="02020603050405020304" pitchFamily="18" charset="0"/>
                      </a:endParaRPr>
                    </a:p>
                  </a:txBody>
                  <a:tcPr marL="51435" marR="51435" marT="0" marB="0" anchor="ctr">
                    <a:lnL>
                      <a:noFill/>
                    </a:lnL>
                    <a:lnR>
                      <a:noFill/>
                    </a:lnR>
                    <a:lnT>
                      <a:noFill/>
                    </a:lnT>
                    <a:lnB>
                      <a:noFill/>
                    </a:lnB>
                    <a:solidFill>
                      <a:srgbClr val="71E0F1"/>
                    </a:solidFill>
                  </a:tcPr>
                </a:tc>
                <a:tc>
                  <a:txBody>
                    <a:bodyPr/>
                    <a:lstStyle/>
                    <a:p>
                      <a:pPr marL="0" marR="0">
                        <a:lnSpc>
                          <a:spcPct val="112000"/>
                        </a:lnSpc>
                        <a:spcBef>
                          <a:spcPts val="400"/>
                        </a:spcBef>
                        <a:spcAft>
                          <a:spcPts val="400"/>
                        </a:spcAft>
                      </a:pPr>
                      <a:r>
                        <a:rPr lang="en-US" sz="1100">
                          <a:solidFill>
                            <a:srgbClr val="38424C"/>
                          </a:solidFill>
                          <a:effectLst/>
                          <a:latin typeface="Roboto" panose="02000000000000000000" pitchFamily="2" charset="0"/>
                          <a:ea typeface="Roboto" panose="02000000000000000000" pitchFamily="2" charset="0"/>
                          <a:cs typeface="Times New Roman" panose="02020603050405020304" pitchFamily="18" charset="0"/>
                        </a:rPr>
                        <a:t>Commits to a specific solution; justifies reasons for investment.</a:t>
                      </a:r>
                    </a:p>
                  </a:txBody>
                  <a:tcPr marL="51435" marR="51435" marT="0" marB="0" anchor="ctr">
                    <a:lnL>
                      <a:noFill/>
                    </a:lnL>
                    <a:lnR>
                      <a:noFill/>
                    </a:lnR>
                    <a:lnT>
                      <a:noFill/>
                    </a:lnT>
                    <a:lnB>
                      <a:noFill/>
                    </a:lnB>
                    <a:solidFill>
                      <a:srgbClr val="71E0F1"/>
                    </a:solidFill>
                  </a:tcPr>
                </a:tc>
                <a:tc>
                  <a:txBody>
                    <a:bodyPr/>
                    <a:lstStyle/>
                    <a:p>
                      <a:pPr marL="0" marR="0">
                        <a:lnSpc>
                          <a:spcPct val="112000"/>
                        </a:lnSpc>
                        <a:spcBef>
                          <a:spcPts val="400"/>
                        </a:spcBef>
                        <a:spcAft>
                          <a:spcPts val="400"/>
                        </a:spcAft>
                      </a:pPr>
                      <a:r>
                        <a:rPr lang="en-US" sz="1100" dirty="0">
                          <a:solidFill>
                            <a:srgbClr val="38424C"/>
                          </a:solidFill>
                          <a:effectLst/>
                          <a:latin typeface="Roboto Light"/>
                          <a:ea typeface="Roboto Light"/>
                          <a:cs typeface="Times New Roman"/>
                        </a:rPr>
                        <a:t>Validate the client’s decision, onboard employer.  </a:t>
                      </a:r>
                    </a:p>
                    <a:p>
                      <a:pPr marL="0" marR="0">
                        <a:lnSpc>
                          <a:spcPct val="112000"/>
                        </a:lnSpc>
                        <a:spcBef>
                          <a:spcPts val="400"/>
                        </a:spcBef>
                        <a:spcAft>
                          <a:spcPts val="400"/>
                        </a:spcAft>
                      </a:pPr>
                      <a:r>
                        <a:rPr lang="en-US" sz="1100" i="1" dirty="0">
                          <a:solidFill>
                            <a:srgbClr val="7F7F7F"/>
                          </a:solidFill>
                          <a:effectLst/>
                          <a:latin typeface="Roboto Light" panose="02000000000000000000" pitchFamily="2" charset="0"/>
                          <a:ea typeface="Roboto Light" panose="02000000000000000000" pitchFamily="2" charset="0"/>
                          <a:cs typeface="Times New Roman" panose="02020603050405020304" pitchFamily="18" charset="0"/>
                        </a:rPr>
                        <a:t>Use training, fact sheets, user guides, toolkits</a:t>
                      </a:r>
                      <a:r>
                        <a:rPr lang="en-US" sz="1100" dirty="0">
                          <a:solidFill>
                            <a:srgbClr val="38424C"/>
                          </a:solidFill>
                          <a:effectLst/>
                          <a:latin typeface="Roboto Light" panose="02000000000000000000" pitchFamily="2" charset="0"/>
                          <a:ea typeface="Roboto Light" panose="02000000000000000000" pitchFamily="2" charset="0"/>
                          <a:cs typeface="Times New Roman" panose="02020603050405020304" pitchFamily="18" charset="0"/>
                        </a:rPr>
                        <a:t>. </a:t>
                      </a:r>
                    </a:p>
                  </a:txBody>
                  <a:tcPr marL="51435" marR="51435" marT="0" marB="0" anchor="ctr">
                    <a:lnL>
                      <a:noFill/>
                    </a:lnL>
                    <a:lnR>
                      <a:noFill/>
                    </a:lnR>
                    <a:lnT>
                      <a:noFill/>
                    </a:lnT>
                    <a:lnB>
                      <a:noFill/>
                    </a:lnB>
                    <a:solidFill>
                      <a:srgbClr val="71E0F1"/>
                    </a:solidFill>
                  </a:tcPr>
                </a:tc>
                <a:extLst>
                  <a:ext uri="{0D108BD9-81ED-4DB2-BD59-A6C34878D82A}">
                    <a16:rowId xmlns:a16="http://schemas.microsoft.com/office/drawing/2014/main" val="333327394"/>
                  </a:ext>
                </a:extLst>
              </a:tr>
            </a:tbl>
          </a:graphicData>
        </a:graphic>
      </p:graphicFrame>
      <p:sp>
        <p:nvSpPr>
          <p:cNvPr id="7" name="Right Triangle 6">
            <a:extLst>
              <a:ext uri="{FF2B5EF4-FFF2-40B4-BE49-F238E27FC236}">
                <a16:creationId xmlns:a16="http://schemas.microsoft.com/office/drawing/2014/main" id="{D03396DD-ADEE-4492-A954-203AAFD955D7}"/>
              </a:ext>
            </a:extLst>
          </p:cNvPr>
          <p:cNvSpPr/>
          <p:nvPr/>
        </p:nvSpPr>
        <p:spPr>
          <a:xfrm flipH="1" flipV="1">
            <a:off x="208368" y="2616652"/>
            <a:ext cx="388735" cy="347674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solidFill>
                <a:schemeClr val="bg1"/>
              </a:solidFill>
            </a:endParaRPr>
          </a:p>
        </p:txBody>
      </p:sp>
      <p:sp>
        <p:nvSpPr>
          <p:cNvPr id="8" name="Right Triangle 7">
            <a:extLst>
              <a:ext uri="{FF2B5EF4-FFF2-40B4-BE49-F238E27FC236}">
                <a16:creationId xmlns:a16="http://schemas.microsoft.com/office/drawing/2014/main" id="{FD9480BE-0346-42EA-BBF0-A153C2784C0A}"/>
              </a:ext>
            </a:extLst>
          </p:cNvPr>
          <p:cNvSpPr/>
          <p:nvPr/>
        </p:nvSpPr>
        <p:spPr>
          <a:xfrm flipV="1">
            <a:off x="8483599" y="2616652"/>
            <a:ext cx="388733" cy="3476741"/>
          </a:xfrm>
          <a:prstGeom prst="rtTriangl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bg1"/>
              </a:solidFill>
            </a:endParaRPr>
          </a:p>
        </p:txBody>
      </p:sp>
      <p:sp>
        <p:nvSpPr>
          <p:cNvPr id="2" name="Arrow: Down 1">
            <a:extLst>
              <a:ext uri="{FF2B5EF4-FFF2-40B4-BE49-F238E27FC236}">
                <a16:creationId xmlns:a16="http://schemas.microsoft.com/office/drawing/2014/main" id="{14DE84D2-270A-8BAB-B792-F471AA928CDC}"/>
              </a:ext>
            </a:extLst>
          </p:cNvPr>
          <p:cNvSpPr/>
          <p:nvPr/>
        </p:nvSpPr>
        <p:spPr>
          <a:xfrm rot="16200000">
            <a:off x="101665" y="2825808"/>
            <a:ext cx="440402" cy="487642"/>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bg1"/>
              </a:solidFill>
            </a:endParaRPr>
          </a:p>
        </p:txBody>
      </p:sp>
    </p:spTree>
    <p:extLst>
      <p:ext uri="{BB962C8B-B14F-4D97-AF65-F5344CB8AC3E}">
        <p14:creationId xmlns:p14="http://schemas.microsoft.com/office/powerpoint/2010/main" val="212357642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ED9F73-3889-4BA5-A917-F87F06F1A040}"/>
              </a:ext>
            </a:extLst>
          </p:cNvPr>
          <p:cNvSpPr>
            <a:spLocks noGrp="1"/>
          </p:cNvSpPr>
          <p:nvPr>
            <p:ph type="body" sz="quarter" idx="10"/>
          </p:nvPr>
        </p:nvSpPr>
        <p:spPr/>
        <p:txBody>
          <a:bodyPr anchor="t">
            <a:normAutofit/>
          </a:bodyPr>
          <a:lstStyle/>
          <a:p>
            <a:r>
              <a:rPr lang="en-US" dirty="0"/>
              <a:t>Marketing to drive </a:t>
            </a:r>
            <a:r>
              <a:rPr lang="en-US" dirty="0">
                <a:solidFill>
                  <a:schemeClr val="accent5"/>
                </a:solidFill>
              </a:rPr>
              <a:t>inbound</a:t>
            </a:r>
            <a:r>
              <a:rPr lang="en-US" dirty="0"/>
              <a:t> inquires</a:t>
            </a:r>
          </a:p>
        </p:txBody>
      </p:sp>
      <p:sp>
        <p:nvSpPr>
          <p:cNvPr id="13" name="Text Placeholder 12">
            <a:extLst>
              <a:ext uri="{FF2B5EF4-FFF2-40B4-BE49-F238E27FC236}">
                <a16:creationId xmlns:a16="http://schemas.microsoft.com/office/drawing/2014/main" id="{0F37BB68-1F3B-60BA-5E43-8AAB045BB05D}"/>
              </a:ext>
            </a:extLst>
          </p:cNvPr>
          <p:cNvSpPr>
            <a:spLocks noGrp="1"/>
          </p:cNvSpPr>
          <p:nvPr>
            <p:ph type="body" sz="quarter" idx="11"/>
          </p:nvPr>
        </p:nvSpPr>
        <p:spPr/>
        <p:txBody>
          <a:bodyPr/>
          <a:lstStyle/>
          <a:p>
            <a:r>
              <a:rPr lang="en-US" dirty="0"/>
              <a:t>https://www.illinoisworknet.com/ApprenticeshipIL/Pages/Employers.aspx</a:t>
            </a:r>
          </a:p>
        </p:txBody>
      </p:sp>
      <p:sp>
        <p:nvSpPr>
          <p:cNvPr id="4" name="Content Placeholder 3">
            <a:extLst>
              <a:ext uri="{FF2B5EF4-FFF2-40B4-BE49-F238E27FC236}">
                <a16:creationId xmlns:a16="http://schemas.microsoft.com/office/drawing/2014/main" id="{555208AD-C04D-47B8-A7DE-6902585F2835}"/>
              </a:ext>
            </a:extLst>
          </p:cNvPr>
          <p:cNvSpPr>
            <a:spLocks noGrp="1"/>
          </p:cNvSpPr>
          <p:nvPr>
            <p:ph sz="quarter" idx="14"/>
          </p:nvPr>
        </p:nvSpPr>
        <p:spPr/>
        <p:txBody>
          <a:bodyPr/>
          <a:lstStyle/>
          <a:p>
            <a:pPr>
              <a:spcBef>
                <a:spcPts val="450"/>
              </a:spcBef>
            </a:pPr>
            <a:r>
              <a:rPr lang="en-US" sz="1350" dirty="0"/>
              <a:t>Marketing Collateral</a:t>
            </a:r>
            <a:br>
              <a:rPr lang="en-US" sz="1200" dirty="0"/>
            </a:br>
            <a:r>
              <a:rPr lang="en-US" sz="1200" dirty="0"/>
              <a:t>(web page, flyers, videos)</a:t>
            </a:r>
            <a:endParaRPr lang="en-US" sz="1350" dirty="0"/>
          </a:p>
          <a:p>
            <a:pPr>
              <a:spcBef>
                <a:spcPts val="450"/>
              </a:spcBef>
            </a:pPr>
            <a:r>
              <a:rPr lang="en-US" sz="1350" dirty="0"/>
              <a:t>Thought leadership</a:t>
            </a:r>
            <a:br>
              <a:rPr lang="en-US" sz="1350" dirty="0"/>
            </a:br>
            <a:r>
              <a:rPr lang="en-US" sz="1050" dirty="0"/>
              <a:t>(blog, social media, presenting at events</a:t>
            </a:r>
            <a:r>
              <a:rPr lang="en-US" sz="1200" dirty="0"/>
              <a:t>)</a:t>
            </a:r>
          </a:p>
          <a:p>
            <a:pPr>
              <a:spcBef>
                <a:spcPts val="450"/>
              </a:spcBef>
            </a:pPr>
            <a:r>
              <a:rPr lang="en-US" sz="1350" dirty="0"/>
              <a:t>Networking at events</a:t>
            </a:r>
          </a:p>
          <a:p>
            <a:pPr>
              <a:spcBef>
                <a:spcPts val="450"/>
              </a:spcBef>
            </a:pPr>
            <a:r>
              <a:rPr lang="en-US" sz="1350" dirty="0"/>
              <a:t>On-demand Info Sessions</a:t>
            </a:r>
          </a:p>
        </p:txBody>
      </p:sp>
      <p:sp>
        <p:nvSpPr>
          <p:cNvPr id="15" name="Text Placeholder 14">
            <a:extLst>
              <a:ext uri="{FF2B5EF4-FFF2-40B4-BE49-F238E27FC236}">
                <a16:creationId xmlns:a16="http://schemas.microsoft.com/office/drawing/2014/main" id="{59919AE1-9565-582C-0CC5-CF979D1AF5DB}"/>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078651703"/>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DESIGN_ID_OFFICE THEME" val="IU67DOd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0000"/>
      </a:dk1>
      <a:lt1>
        <a:srgbClr val="FFFFFF"/>
      </a:lt1>
      <a:dk2>
        <a:srgbClr val="002069"/>
      </a:dk2>
      <a:lt2>
        <a:srgbClr val="E7E6E6"/>
      </a:lt2>
      <a:accent1>
        <a:srgbClr val="AA182C"/>
      </a:accent1>
      <a:accent2>
        <a:srgbClr val="ED7D31"/>
      </a:accent2>
      <a:accent3>
        <a:srgbClr val="638C1C"/>
      </a:accent3>
      <a:accent4>
        <a:srgbClr val="002069"/>
      </a:accent4>
      <a:accent5>
        <a:srgbClr val="AA182C"/>
      </a:accent5>
      <a:accent6>
        <a:srgbClr val="4D4D4D"/>
      </a:accent6>
      <a:hlink>
        <a:srgbClr val="002069"/>
      </a:hlink>
      <a:folHlink>
        <a:srgbClr val="638C1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1EBEFB-7CA0-4671-A34E-E94BB1632940}">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 ds:uri="1c5f7d24-dc7c-45cd-a254-66c71c085d44"/>
    <ds:schemaRef ds:uri="ee920ac9-5fc6-4484-ac21-fc1bd4a2d57a"/>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698D89FA-669B-4E64-A40E-678F664AB275}">
  <ds:schemaRefs>
    <ds:schemaRef ds:uri="http://schemas.microsoft.com/sharepoint/v3/contenttype/forms"/>
  </ds:schemaRefs>
</ds:datastoreItem>
</file>

<file path=customXml/itemProps3.xml><?xml version="1.0" encoding="utf-8"?>
<ds:datastoreItem xmlns:ds="http://schemas.openxmlformats.org/officeDocument/2006/customXml" ds:itemID="{50EB42ED-39BC-49DA-805B-4591CFC92F13}"/>
</file>

<file path=docProps/app.xml><?xml version="1.0" encoding="utf-8"?>
<Properties xmlns="http://schemas.openxmlformats.org/officeDocument/2006/extended-properties" xmlns:vt="http://schemas.openxmlformats.org/officeDocument/2006/docPropsVTypes">
  <Template>Office Theme</Template>
  <TotalTime>30756</TotalTime>
  <Words>3003</Words>
  <Application>Microsoft Office PowerPoint</Application>
  <PresentationFormat>On-screen Show (4:3)</PresentationFormat>
  <Paragraphs>313</Paragraphs>
  <Slides>32</Slides>
  <Notes>20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Arial</vt:lpstr>
      <vt:lpstr>Arial Narrow</vt:lpstr>
      <vt:lpstr>Calibri</vt:lpstr>
      <vt:lpstr>Futura Std Book</vt:lpstr>
      <vt:lpstr>Futura Std Heavy</vt:lpstr>
      <vt:lpstr>Lato</vt:lpstr>
      <vt:lpstr>Montserrat</vt:lpstr>
      <vt:lpstr>Roboto</vt:lpstr>
      <vt:lpstr>Roboto Light</vt:lpstr>
      <vt:lpstr>Segoe UI Symbol</vt:lpstr>
      <vt:lpstr>Symbol</vt:lpstr>
      <vt:lpstr>system-ui</vt:lpstr>
      <vt:lpstr>Times New Roman</vt:lpstr>
      <vt:lpstr>Wingdings 2</vt:lpstr>
      <vt:lpstr>Office Theme</vt:lpstr>
      <vt:lpstr>PowerPoint Presentation</vt:lpstr>
      <vt:lpstr>PowerPoint Presentation</vt:lpstr>
      <vt:lpstr>PowerPoint Presentation</vt:lpstr>
      <vt:lpstr>PowerPoint Presentation</vt:lpstr>
      <vt:lpstr>How are you going to advance your employer recruitment?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Conversation” Empathize and inform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Always</vt:lpstr>
      <vt:lpstr>Questions?</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Recruiting Employers Webinar</dc:title>
  <dc:creator>Jafar</dc:creator>
  <cp:lastModifiedBy>Heinisch, Kimberly D</cp:lastModifiedBy>
  <cp:revision>102</cp:revision>
  <cp:lastPrinted>2023-08-07T18:29:20Z</cp:lastPrinted>
  <dcterms:created xsi:type="dcterms:W3CDTF">2015-05-25T12:45:08Z</dcterms:created>
  <dcterms:modified xsi:type="dcterms:W3CDTF">2024-08-01T17:42:11Z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y fmtid="{D5CDD505-2E9C-101B-9397-08002B2CF9AE}" pid="3" name="ArticulateGUID">
    <vt:lpwstr>86292B1C-1FD6-4DDE-9B5A-A5AFF6FE6818</vt:lpwstr>
  </property>
  <property fmtid="{D5CDD505-2E9C-101B-9397-08002B2CF9AE}" pid="4" name="ArticulatePath">
    <vt:lpwstr>IWN-20_IWIB-BEC_Presentation-A</vt:lpwstr>
  </property>
</Properties>
</file>