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tags/tag9.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4" r:id="rId4"/>
  </p:sldMasterIdLst>
  <p:notesMasterIdLst>
    <p:notesMasterId r:id="rId18"/>
  </p:notesMasterIdLst>
  <p:handoutMasterIdLst>
    <p:handoutMasterId r:id="rId19"/>
  </p:handoutMasterIdLst>
  <p:sldIdLst>
    <p:sldId id="261" r:id="rId5"/>
    <p:sldId id="545" r:id="rId6"/>
    <p:sldId id="541" r:id="rId7"/>
    <p:sldId id="514" r:id="rId8"/>
    <p:sldId id="546" r:id="rId9"/>
    <p:sldId id="553" r:id="rId10"/>
    <p:sldId id="549" r:id="rId11"/>
    <p:sldId id="547" r:id="rId12"/>
    <p:sldId id="551" r:id="rId13"/>
    <p:sldId id="554" r:id="rId14"/>
    <p:sldId id="557" r:id="rId15"/>
    <p:sldId id="552" r:id="rId16"/>
    <p:sldId id="511" r:id="rId17"/>
  </p:sldIdLst>
  <p:sldSz cx="9144000" cy="6858000" type="screen4x3"/>
  <p:notesSz cx="7023100" cy="9309100"/>
  <p:custDataLst>
    <p:tags r:id="rId20"/>
  </p:custDataLst>
  <p:defaultText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FB0DB47F-E006-4CB1-A4FD-4ECBB064A59A}" name="Jennifer Foil" initials="JF" userId="S::A1744602@mail.niu.edu::f962162a-5c81-4455-ae76-4c79043828cc"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showAnimation="0"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D4D4D"/>
    <a:srgbClr val="F58025"/>
    <a:srgbClr val="C5C6C8"/>
    <a:srgbClr val="D14C27"/>
    <a:srgbClr val="F6F8FA"/>
    <a:srgbClr val="303745"/>
    <a:srgbClr val="1C498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6E7A52F-3681-69A8-9D6B-2EEE3D49C329}" v="124" dt="2024-12-04T16:32:46.46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2362" autoAdjust="0"/>
    <p:restoredTop sz="94379" autoAdjust="0"/>
  </p:normalViewPr>
  <p:slideViewPr>
    <p:cSldViewPr snapToGrid="0">
      <p:cViewPr varScale="1">
        <p:scale>
          <a:sx n="112" d="100"/>
          <a:sy n="112" d="100"/>
        </p:scale>
        <p:origin x="1200" y="96"/>
      </p:cViewPr>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26" Type="http://schemas.microsoft.com/office/2018/10/relationships/authors" Target="authors.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ags" Target="tags/tag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2"/>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sz="quarter" idx="1"/>
          </p:nvPr>
        </p:nvSpPr>
        <p:spPr>
          <a:xfrm>
            <a:off x="3978132" y="0"/>
            <a:ext cx="3043343" cy="467072"/>
          </a:xfrm>
          <a:prstGeom prst="rect">
            <a:avLst/>
          </a:prstGeom>
        </p:spPr>
        <p:txBody>
          <a:bodyPr vert="horz" lIns="93324" tIns="46662" rIns="93324" bIns="46662" rtlCol="0"/>
          <a:lstStyle>
            <a:lvl1pPr algn="r">
              <a:defRPr sz="1200"/>
            </a:lvl1pPr>
          </a:lstStyle>
          <a:p>
            <a:fld id="{6CF01BD6-766B-4D19-B75E-7E6A037A6BFB}" type="datetimeFigureOut">
              <a:rPr lang="en-US" smtClean="0"/>
              <a:t>1/21/2025</a:t>
            </a:fld>
            <a:endParaRPr lang="en-US"/>
          </a:p>
        </p:txBody>
      </p:sp>
      <p:sp>
        <p:nvSpPr>
          <p:cNvPr id="4" name="Footer Placeholder 3"/>
          <p:cNvSpPr>
            <a:spLocks noGrp="1"/>
          </p:cNvSpPr>
          <p:nvPr>
            <p:ph type="ftr" sz="quarter" idx="2"/>
          </p:nvPr>
        </p:nvSpPr>
        <p:spPr>
          <a:xfrm>
            <a:off x="0" y="8842030"/>
            <a:ext cx="3043343" cy="467071"/>
          </a:xfrm>
          <a:prstGeom prst="rect">
            <a:avLst/>
          </a:prstGeom>
        </p:spPr>
        <p:txBody>
          <a:bodyPr vert="horz" lIns="93324" tIns="46662" rIns="93324" bIns="46662" rtlCol="0" anchor="b"/>
          <a:lstStyle>
            <a:lvl1pPr algn="l">
              <a:defRPr sz="1200"/>
            </a:lvl1pPr>
          </a:lstStyle>
          <a:p>
            <a:endParaRPr lang="en-US"/>
          </a:p>
        </p:txBody>
      </p:sp>
      <p:sp>
        <p:nvSpPr>
          <p:cNvPr id="5" name="Slide Number Placeholder 4"/>
          <p:cNvSpPr>
            <a:spLocks noGrp="1"/>
          </p:cNvSpPr>
          <p:nvPr>
            <p:ph type="sldNum" sz="quarter" idx="3"/>
          </p:nvPr>
        </p:nvSpPr>
        <p:spPr>
          <a:xfrm>
            <a:off x="3978132" y="8842030"/>
            <a:ext cx="3043343" cy="467071"/>
          </a:xfrm>
          <a:prstGeom prst="rect">
            <a:avLst/>
          </a:prstGeom>
        </p:spPr>
        <p:txBody>
          <a:bodyPr vert="horz" lIns="93324" tIns="46662" rIns="93324" bIns="46662" rtlCol="0" anchor="b"/>
          <a:lstStyle>
            <a:lvl1pPr algn="r">
              <a:defRPr sz="1200"/>
            </a:lvl1pPr>
          </a:lstStyle>
          <a:p>
            <a:fld id="{F31302AA-81B1-4225-BC36-6DD3E8E98722}" type="slidenum">
              <a:rPr lang="en-US" smtClean="0"/>
              <a:t>‹#›</a:t>
            </a:fld>
            <a:endParaRPr lang="en-US"/>
          </a:p>
        </p:txBody>
      </p:sp>
    </p:spTree>
    <p:extLst>
      <p:ext uri="{BB962C8B-B14F-4D97-AF65-F5344CB8AC3E}">
        <p14:creationId xmlns:p14="http://schemas.microsoft.com/office/powerpoint/2010/main" val="38888448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2"/>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idx="1"/>
          </p:nvPr>
        </p:nvSpPr>
        <p:spPr>
          <a:xfrm>
            <a:off x="3978132" y="0"/>
            <a:ext cx="3043343" cy="467072"/>
          </a:xfrm>
          <a:prstGeom prst="rect">
            <a:avLst/>
          </a:prstGeom>
        </p:spPr>
        <p:txBody>
          <a:bodyPr vert="horz" lIns="93324" tIns="46662" rIns="93324" bIns="46662" rtlCol="0"/>
          <a:lstStyle>
            <a:lvl1pPr algn="r">
              <a:defRPr sz="1200"/>
            </a:lvl1pPr>
          </a:lstStyle>
          <a:p>
            <a:fld id="{E98D3C34-4FAE-4634-9621-7C1A1531823B}" type="datetimeFigureOut">
              <a:rPr lang="en-US" smtClean="0"/>
              <a:t>1/21/2025</a:t>
            </a:fld>
            <a:endParaRPr lang="en-US"/>
          </a:p>
        </p:txBody>
      </p:sp>
      <p:sp>
        <p:nvSpPr>
          <p:cNvPr id="4" name="Slide Image Placeholder 3"/>
          <p:cNvSpPr>
            <a:spLocks noGrp="1" noRot="1" noChangeAspect="1"/>
          </p:cNvSpPr>
          <p:nvPr>
            <p:ph type="sldImg" idx="2"/>
          </p:nvPr>
        </p:nvSpPr>
        <p:spPr>
          <a:xfrm>
            <a:off x="1417638" y="1163638"/>
            <a:ext cx="4187825" cy="3141662"/>
          </a:xfrm>
          <a:prstGeom prst="rect">
            <a:avLst/>
          </a:prstGeom>
          <a:noFill/>
          <a:ln w="12700">
            <a:solidFill>
              <a:prstClr val="black"/>
            </a:solidFill>
          </a:ln>
        </p:spPr>
        <p:txBody>
          <a:bodyPr vert="horz" lIns="93324" tIns="46662" rIns="93324" bIns="46662" rtlCol="0" anchor="ctr"/>
          <a:lstStyle/>
          <a:p>
            <a:endParaRPr lang="en-US"/>
          </a:p>
        </p:txBody>
      </p:sp>
      <p:sp>
        <p:nvSpPr>
          <p:cNvPr id="5" name="Notes Placeholder 4"/>
          <p:cNvSpPr>
            <a:spLocks noGrp="1"/>
          </p:cNvSpPr>
          <p:nvPr>
            <p:ph type="body" sz="quarter" idx="3"/>
          </p:nvPr>
        </p:nvSpPr>
        <p:spPr>
          <a:xfrm>
            <a:off x="702310" y="4480004"/>
            <a:ext cx="5618480" cy="3665458"/>
          </a:xfrm>
          <a:prstGeom prst="rect">
            <a:avLst/>
          </a:prstGeom>
        </p:spPr>
        <p:txBody>
          <a:bodyPr vert="horz" lIns="93324" tIns="46662" rIns="93324" bIns="46662"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030"/>
            <a:ext cx="3043343" cy="467071"/>
          </a:xfrm>
          <a:prstGeom prst="rect">
            <a:avLst/>
          </a:prstGeom>
        </p:spPr>
        <p:txBody>
          <a:bodyPr vert="horz" lIns="93324" tIns="46662" rIns="93324" bIns="46662" rtlCol="0" anchor="b"/>
          <a:lstStyle>
            <a:lvl1pPr algn="l">
              <a:defRPr sz="1200"/>
            </a:lvl1pPr>
          </a:lstStyle>
          <a:p>
            <a:endParaRPr lang="en-US"/>
          </a:p>
        </p:txBody>
      </p:sp>
      <p:sp>
        <p:nvSpPr>
          <p:cNvPr id="7" name="Slide Number Placeholder 6"/>
          <p:cNvSpPr>
            <a:spLocks noGrp="1"/>
          </p:cNvSpPr>
          <p:nvPr>
            <p:ph type="sldNum" sz="quarter" idx="5"/>
          </p:nvPr>
        </p:nvSpPr>
        <p:spPr>
          <a:xfrm>
            <a:off x="3978132" y="8842030"/>
            <a:ext cx="3043343" cy="467071"/>
          </a:xfrm>
          <a:prstGeom prst="rect">
            <a:avLst/>
          </a:prstGeom>
        </p:spPr>
        <p:txBody>
          <a:bodyPr vert="horz" lIns="93324" tIns="46662" rIns="93324" bIns="46662" rtlCol="0" anchor="b"/>
          <a:lstStyle>
            <a:lvl1pPr algn="r">
              <a:defRPr sz="1200"/>
            </a:lvl1pPr>
          </a:lstStyle>
          <a:p>
            <a:fld id="{FA5D1758-ED3D-4611-B861-63A1DF032208}" type="slidenum">
              <a:rPr lang="en-US" smtClean="0"/>
              <a:t>‹#›</a:t>
            </a:fld>
            <a:endParaRPr lang="en-US"/>
          </a:p>
        </p:txBody>
      </p:sp>
    </p:spTree>
    <p:extLst>
      <p:ext uri="{BB962C8B-B14F-4D97-AF65-F5344CB8AC3E}">
        <p14:creationId xmlns:p14="http://schemas.microsoft.com/office/powerpoint/2010/main" val="19904567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A5D1758-ED3D-4611-B861-63A1DF032208}" type="slidenum">
              <a:rPr lang="en-US" smtClean="0"/>
              <a:t>1</a:t>
            </a:fld>
            <a:endParaRPr lang="en-US"/>
          </a:p>
        </p:txBody>
      </p:sp>
    </p:spTree>
    <p:extLst>
      <p:ext uri="{BB962C8B-B14F-4D97-AF65-F5344CB8AC3E}">
        <p14:creationId xmlns:p14="http://schemas.microsoft.com/office/powerpoint/2010/main" val="99955397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3300" dirty="0"/>
          </a:p>
        </p:txBody>
      </p:sp>
      <p:sp>
        <p:nvSpPr>
          <p:cNvPr id="4" name="Slide Number Placeholder 3"/>
          <p:cNvSpPr>
            <a:spLocks noGrp="1"/>
          </p:cNvSpPr>
          <p:nvPr>
            <p:ph type="sldNum" sz="quarter" idx="5"/>
          </p:nvPr>
        </p:nvSpPr>
        <p:spPr/>
        <p:txBody>
          <a:bodyPr/>
          <a:lstStyle/>
          <a:p>
            <a:fld id="{FA5D1758-ED3D-4611-B861-63A1DF032208}" type="slidenum">
              <a:rPr lang="en-US" smtClean="0"/>
              <a:t>11</a:t>
            </a:fld>
            <a:endParaRPr lang="en-US"/>
          </a:p>
        </p:txBody>
      </p:sp>
    </p:spTree>
    <p:extLst>
      <p:ext uri="{BB962C8B-B14F-4D97-AF65-F5344CB8AC3E}">
        <p14:creationId xmlns:p14="http://schemas.microsoft.com/office/powerpoint/2010/main" val="58131190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3300" dirty="0"/>
          </a:p>
        </p:txBody>
      </p:sp>
      <p:sp>
        <p:nvSpPr>
          <p:cNvPr id="4" name="Slide Number Placeholder 3"/>
          <p:cNvSpPr>
            <a:spLocks noGrp="1"/>
          </p:cNvSpPr>
          <p:nvPr>
            <p:ph type="sldNum" sz="quarter" idx="5"/>
          </p:nvPr>
        </p:nvSpPr>
        <p:spPr/>
        <p:txBody>
          <a:bodyPr/>
          <a:lstStyle/>
          <a:p>
            <a:fld id="{FA5D1758-ED3D-4611-B861-63A1DF032208}" type="slidenum">
              <a:rPr lang="en-US" smtClean="0"/>
              <a:t>12</a:t>
            </a:fld>
            <a:endParaRPr lang="en-US"/>
          </a:p>
        </p:txBody>
      </p:sp>
    </p:spTree>
    <p:extLst>
      <p:ext uri="{BB962C8B-B14F-4D97-AF65-F5344CB8AC3E}">
        <p14:creationId xmlns:p14="http://schemas.microsoft.com/office/powerpoint/2010/main" val="312288735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3300" dirty="0"/>
          </a:p>
        </p:txBody>
      </p:sp>
      <p:sp>
        <p:nvSpPr>
          <p:cNvPr id="4" name="Slide Number Placeholder 3"/>
          <p:cNvSpPr>
            <a:spLocks noGrp="1"/>
          </p:cNvSpPr>
          <p:nvPr>
            <p:ph type="sldNum" sz="quarter" idx="5"/>
          </p:nvPr>
        </p:nvSpPr>
        <p:spPr/>
        <p:txBody>
          <a:bodyPr/>
          <a:lstStyle/>
          <a:p>
            <a:fld id="{FA5D1758-ED3D-4611-B861-63A1DF032208}" type="slidenum">
              <a:rPr lang="en-US" smtClean="0"/>
              <a:t>13</a:t>
            </a:fld>
            <a:endParaRPr lang="en-US"/>
          </a:p>
        </p:txBody>
      </p:sp>
    </p:spTree>
    <p:extLst>
      <p:ext uri="{BB962C8B-B14F-4D97-AF65-F5344CB8AC3E}">
        <p14:creationId xmlns:p14="http://schemas.microsoft.com/office/powerpoint/2010/main" val="31207832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3300" dirty="0"/>
          </a:p>
        </p:txBody>
      </p:sp>
      <p:sp>
        <p:nvSpPr>
          <p:cNvPr id="4" name="Slide Number Placeholder 3"/>
          <p:cNvSpPr>
            <a:spLocks noGrp="1"/>
          </p:cNvSpPr>
          <p:nvPr>
            <p:ph type="sldNum" sz="quarter" idx="5"/>
          </p:nvPr>
        </p:nvSpPr>
        <p:spPr/>
        <p:txBody>
          <a:bodyPr/>
          <a:lstStyle/>
          <a:p>
            <a:fld id="{FA5D1758-ED3D-4611-B861-63A1DF032208}" type="slidenum">
              <a:rPr lang="en-US" smtClean="0"/>
              <a:t>2</a:t>
            </a:fld>
            <a:endParaRPr lang="en-US"/>
          </a:p>
        </p:txBody>
      </p:sp>
    </p:spTree>
    <p:extLst>
      <p:ext uri="{BB962C8B-B14F-4D97-AF65-F5344CB8AC3E}">
        <p14:creationId xmlns:p14="http://schemas.microsoft.com/office/powerpoint/2010/main" val="3728508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3300" dirty="0"/>
          </a:p>
        </p:txBody>
      </p:sp>
      <p:sp>
        <p:nvSpPr>
          <p:cNvPr id="4" name="Slide Number Placeholder 3"/>
          <p:cNvSpPr>
            <a:spLocks noGrp="1"/>
          </p:cNvSpPr>
          <p:nvPr>
            <p:ph type="sldNum" sz="quarter" idx="5"/>
          </p:nvPr>
        </p:nvSpPr>
        <p:spPr/>
        <p:txBody>
          <a:bodyPr/>
          <a:lstStyle/>
          <a:p>
            <a:fld id="{FA5D1758-ED3D-4611-B861-63A1DF032208}" type="slidenum">
              <a:rPr lang="en-US" smtClean="0"/>
              <a:t>3</a:t>
            </a:fld>
            <a:endParaRPr lang="en-US"/>
          </a:p>
        </p:txBody>
      </p:sp>
    </p:spTree>
    <p:extLst>
      <p:ext uri="{BB962C8B-B14F-4D97-AF65-F5344CB8AC3E}">
        <p14:creationId xmlns:p14="http://schemas.microsoft.com/office/powerpoint/2010/main" val="22766921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3300" dirty="0"/>
          </a:p>
        </p:txBody>
      </p:sp>
      <p:sp>
        <p:nvSpPr>
          <p:cNvPr id="4" name="Slide Number Placeholder 3"/>
          <p:cNvSpPr>
            <a:spLocks noGrp="1"/>
          </p:cNvSpPr>
          <p:nvPr>
            <p:ph type="sldNum" sz="quarter" idx="5"/>
          </p:nvPr>
        </p:nvSpPr>
        <p:spPr/>
        <p:txBody>
          <a:bodyPr/>
          <a:lstStyle/>
          <a:p>
            <a:fld id="{FA5D1758-ED3D-4611-B861-63A1DF032208}" type="slidenum">
              <a:rPr lang="en-US" smtClean="0"/>
              <a:t>4</a:t>
            </a:fld>
            <a:endParaRPr lang="en-US"/>
          </a:p>
        </p:txBody>
      </p:sp>
    </p:spTree>
    <p:extLst>
      <p:ext uri="{BB962C8B-B14F-4D97-AF65-F5344CB8AC3E}">
        <p14:creationId xmlns:p14="http://schemas.microsoft.com/office/powerpoint/2010/main" val="30281963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3300" dirty="0"/>
          </a:p>
        </p:txBody>
      </p:sp>
      <p:sp>
        <p:nvSpPr>
          <p:cNvPr id="4" name="Slide Number Placeholder 3"/>
          <p:cNvSpPr>
            <a:spLocks noGrp="1"/>
          </p:cNvSpPr>
          <p:nvPr>
            <p:ph type="sldNum" sz="quarter" idx="5"/>
          </p:nvPr>
        </p:nvSpPr>
        <p:spPr/>
        <p:txBody>
          <a:bodyPr/>
          <a:lstStyle/>
          <a:p>
            <a:fld id="{FA5D1758-ED3D-4611-B861-63A1DF032208}" type="slidenum">
              <a:rPr lang="en-US" smtClean="0"/>
              <a:t>6</a:t>
            </a:fld>
            <a:endParaRPr lang="en-US"/>
          </a:p>
        </p:txBody>
      </p:sp>
    </p:spTree>
    <p:extLst>
      <p:ext uri="{BB962C8B-B14F-4D97-AF65-F5344CB8AC3E}">
        <p14:creationId xmlns:p14="http://schemas.microsoft.com/office/powerpoint/2010/main" val="5444458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3300" dirty="0"/>
          </a:p>
        </p:txBody>
      </p:sp>
      <p:sp>
        <p:nvSpPr>
          <p:cNvPr id="4" name="Slide Number Placeholder 3"/>
          <p:cNvSpPr>
            <a:spLocks noGrp="1"/>
          </p:cNvSpPr>
          <p:nvPr>
            <p:ph type="sldNum" sz="quarter" idx="5"/>
          </p:nvPr>
        </p:nvSpPr>
        <p:spPr/>
        <p:txBody>
          <a:bodyPr/>
          <a:lstStyle/>
          <a:p>
            <a:fld id="{FA5D1758-ED3D-4611-B861-63A1DF032208}" type="slidenum">
              <a:rPr lang="en-US" smtClean="0"/>
              <a:t>7</a:t>
            </a:fld>
            <a:endParaRPr lang="en-US"/>
          </a:p>
        </p:txBody>
      </p:sp>
    </p:spTree>
    <p:extLst>
      <p:ext uri="{BB962C8B-B14F-4D97-AF65-F5344CB8AC3E}">
        <p14:creationId xmlns:p14="http://schemas.microsoft.com/office/powerpoint/2010/main" val="236459081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3300" dirty="0"/>
          </a:p>
        </p:txBody>
      </p:sp>
      <p:sp>
        <p:nvSpPr>
          <p:cNvPr id="4" name="Slide Number Placeholder 3"/>
          <p:cNvSpPr>
            <a:spLocks noGrp="1"/>
          </p:cNvSpPr>
          <p:nvPr>
            <p:ph type="sldNum" sz="quarter" idx="5"/>
          </p:nvPr>
        </p:nvSpPr>
        <p:spPr/>
        <p:txBody>
          <a:bodyPr/>
          <a:lstStyle/>
          <a:p>
            <a:fld id="{FA5D1758-ED3D-4611-B861-63A1DF032208}" type="slidenum">
              <a:rPr lang="en-US" smtClean="0"/>
              <a:t>8</a:t>
            </a:fld>
            <a:endParaRPr lang="en-US"/>
          </a:p>
        </p:txBody>
      </p:sp>
    </p:spTree>
    <p:extLst>
      <p:ext uri="{BB962C8B-B14F-4D97-AF65-F5344CB8AC3E}">
        <p14:creationId xmlns:p14="http://schemas.microsoft.com/office/powerpoint/2010/main" val="129116101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3300" dirty="0"/>
          </a:p>
        </p:txBody>
      </p:sp>
      <p:sp>
        <p:nvSpPr>
          <p:cNvPr id="4" name="Slide Number Placeholder 3"/>
          <p:cNvSpPr>
            <a:spLocks noGrp="1"/>
          </p:cNvSpPr>
          <p:nvPr>
            <p:ph type="sldNum" sz="quarter" idx="5"/>
          </p:nvPr>
        </p:nvSpPr>
        <p:spPr/>
        <p:txBody>
          <a:bodyPr/>
          <a:lstStyle/>
          <a:p>
            <a:fld id="{FA5D1758-ED3D-4611-B861-63A1DF032208}" type="slidenum">
              <a:rPr lang="en-US" smtClean="0"/>
              <a:t>9</a:t>
            </a:fld>
            <a:endParaRPr lang="en-US"/>
          </a:p>
        </p:txBody>
      </p:sp>
    </p:spTree>
    <p:extLst>
      <p:ext uri="{BB962C8B-B14F-4D97-AF65-F5344CB8AC3E}">
        <p14:creationId xmlns:p14="http://schemas.microsoft.com/office/powerpoint/2010/main" val="69334770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3300" dirty="0"/>
          </a:p>
        </p:txBody>
      </p:sp>
      <p:sp>
        <p:nvSpPr>
          <p:cNvPr id="4" name="Slide Number Placeholder 3"/>
          <p:cNvSpPr>
            <a:spLocks noGrp="1"/>
          </p:cNvSpPr>
          <p:nvPr>
            <p:ph type="sldNum" sz="quarter" idx="5"/>
          </p:nvPr>
        </p:nvSpPr>
        <p:spPr/>
        <p:txBody>
          <a:bodyPr/>
          <a:lstStyle/>
          <a:p>
            <a:fld id="{FA5D1758-ED3D-4611-B861-63A1DF032208}" type="slidenum">
              <a:rPr lang="en-US" smtClean="0"/>
              <a:t>10</a:t>
            </a:fld>
            <a:endParaRPr lang="en-US"/>
          </a:p>
        </p:txBody>
      </p:sp>
    </p:spTree>
    <p:extLst>
      <p:ext uri="{BB962C8B-B14F-4D97-AF65-F5344CB8AC3E}">
        <p14:creationId xmlns:p14="http://schemas.microsoft.com/office/powerpoint/2010/main" val="128305244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3.xml"/></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4.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5.xml"/></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6.xml"/></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7.xml"/></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8.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dirty="0"/>
              <a:t>1/21/2025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8F63A3B-78C7-47BE-AE5E-E10140E04643}" type="slidenum">
              <a:rPr lang="en-US" dirty="0"/>
              <a:t>‹#›</a:t>
            </a:fld>
            <a:endParaRPr lang="en-US"/>
          </a:p>
        </p:txBody>
      </p:sp>
    </p:spTree>
    <p:custDataLst>
      <p:tags r:id="rId1"/>
    </p:custDataLst>
    <p:extLst>
      <p:ext uri="{BB962C8B-B14F-4D97-AF65-F5344CB8AC3E}">
        <p14:creationId xmlns:p14="http://schemas.microsoft.com/office/powerpoint/2010/main" val="1752559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Title &amp; Content">
    <p:spTree>
      <p:nvGrpSpPr>
        <p:cNvPr id="1" name=""/>
        <p:cNvGrpSpPr/>
        <p:nvPr/>
      </p:nvGrpSpPr>
      <p:grpSpPr>
        <a:xfrm>
          <a:off x="0" y="0"/>
          <a:ext cx="0" cy="0"/>
          <a:chOff x="0" y="0"/>
          <a:chExt cx="0" cy="0"/>
        </a:xfrm>
      </p:grpSpPr>
      <p:sp>
        <p:nvSpPr>
          <p:cNvPr id="13" name="Text Placeholder 9">
            <a:extLst>
              <a:ext uri="{FF2B5EF4-FFF2-40B4-BE49-F238E27FC236}">
                <a16:creationId xmlns:a16="http://schemas.microsoft.com/office/drawing/2014/main" id="{A56E7046-DE4F-0A49-A5D9-1A3B2F5BACA8}"/>
              </a:ext>
            </a:extLst>
          </p:cNvPr>
          <p:cNvSpPr>
            <a:spLocks noGrp="1"/>
          </p:cNvSpPr>
          <p:nvPr>
            <p:ph type="body" sz="quarter" idx="10"/>
          </p:nvPr>
        </p:nvSpPr>
        <p:spPr>
          <a:xfrm>
            <a:off x="584202" y="1376751"/>
            <a:ext cx="7953374" cy="511013"/>
          </a:xfrm>
          <a:prstGeom prst="rect">
            <a:avLst/>
          </a:prstGeom>
        </p:spPr>
        <p:txBody>
          <a:bodyPr lIns="0" tIns="0" rIns="0" bIns="0"/>
          <a:lstStyle>
            <a:lvl1pPr marL="0" indent="0" algn="l">
              <a:lnSpc>
                <a:spcPct val="100000"/>
              </a:lnSpc>
              <a:spcBef>
                <a:spcPts val="0"/>
              </a:spcBef>
              <a:buNone/>
              <a:defRPr sz="2400" b="1" i="0" cap="all" spc="50" baseline="0">
                <a:solidFill>
                  <a:srgbClr val="4D4D4D"/>
                </a:solidFill>
                <a:latin typeface="Futura Std Heavy" panose="020B0502020204020303" pitchFamily="34" charset="77"/>
                <a:ea typeface="Segoe UI Symbol" panose="020B0502040204020203" pitchFamily="34" charset="0"/>
                <a:cs typeface="Open Sans" panose="020B0606030504020204" pitchFamily="34" charset="0"/>
              </a:defRPr>
            </a:lvl1pPr>
          </a:lstStyle>
          <a:p>
            <a:pPr lvl="0"/>
            <a:r>
              <a:rPr lang="en-US"/>
              <a:t>Click to edit Master text styles</a:t>
            </a:r>
          </a:p>
        </p:txBody>
      </p:sp>
      <p:sp>
        <p:nvSpPr>
          <p:cNvPr id="14" name="Text Placeholder 9">
            <a:extLst>
              <a:ext uri="{FF2B5EF4-FFF2-40B4-BE49-F238E27FC236}">
                <a16:creationId xmlns:a16="http://schemas.microsoft.com/office/drawing/2014/main" id="{E1F6FDE6-65F0-9041-A1D4-82C1AC4161B0}"/>
              </a:ext>
            </a:extLst>
          </p:cNvPr>
          <p:cNvSpPr>
            <a:spLocks noGrp="1"/>
          </p:cNvSpPr>
          <p:nvPr>
            <p:ph type="body" sz="quarter" idx="11"/>
          </p:nvPr>
        </p:nvSpPr>
        <p:spPr>
          <a:xfrm>
            <a:off x="584202" y="1902935"/>
            <a:ext cx="7953374" cy="188459"/>
          </a:xfrm>
          <a:prstGeom prst="rect">
            <a:avLst/>
          </a:prstGeom>
        </p:spPr>
        <p:txBody>
          <a:bodyPr lIns="0" tIns="0" rIns="0" bIns="0">
            <a:normAutofit/>
          </a:bodyPr>
          <a:lstStyle>
            <a:lvl1pPr marL="0" indent="0" algn="l">
              <a:lnSpc>
                <a:spcPts val="1200"/>
              </a:lnSpc>
              <a:spcBef>
                <a:spcPts val="0"/>
              </a:spcBef>
              <a:buNone/>
              <a:defRPr sz="1200" b="0" i="0" cap="none" spc="0" baseline="0">
                <a:solidFill>
                  <a:srgbClr val="4D4D4D"/>
                </a:solidFill>
                <a:latin typeface="Futura Std Book" panose="020B0502020204020303" pitchFamily="34" charset="77"/>
                <a:ea typeface="Segoe UI Symbol" panose="020B0502040204020203" pitchFamily="34" charset="0"/>
                <a:cs typeface="Open Sans" panose="020B0606030504020204" pitchFamily="34" charset="0"/>
              </a:defRPr>
            </a:lvl1pPr>
          </a:lstStyle>
          <a:p>
            <a:pPr lvl="0"/>
            <a:r>
              <a:rPr lang="en-US"/>
              <a:t>Click to edit Master text styles</a:t>
            </a:r>
          </a:p>
        </p:txBody>
      </p:sp>
      <p:sp>
        <p:nvSpPr>
          <p:cNvPr id="19" name="TextBox 18">
            <a:extLst>
              <a:ext uri="{FF2B5EF4-FFF2-40B4-BE49-F238E27FC236}">
                <a16:creationId xmlns:a16="http://schemas.microsoft.com/office/drawing/2014/main" id="{40A73E8B-1D2A-B241-9CB5-BFDA05123263}"/>
              </a:ext>
            </a:extLst>
          </p:cNvPr>
          <p:cNvSpPr txBox="1"/>
          <p:nvPr userDrawn="1"/>
        </p:nvSpPr>
        <p:spPr>
          <a:xfrm>
            <a:off x="7939425" y="6297123"/>
            <a:ext cx="206993" cy="123111"/>
          </a:xfrm>
          <a:prstGeom prst="rect">
            <a:avLst/>
          </a:prstGeom>
          <a:noFill/>
        </p:spPr>
        <p:txBody>
          <a:bodyPr wrap="square" lIns="0" tIns="0" rIns="0" bIns="0" rtlCol="0">
            <a:spAutoFit/>
          </a:bodyPr>
          <a:lstStyle/>
          <a:p>
            <a:pPr algn="r"/>
            <a:fld id="{27692F5A-FC14-4E83-B4CC-18F6C2D780A4}" type="slidenum">
              <a:rPr lang="en-US" sz="800" b="0" spc="30" baseline="0" smtClean="0">
                <a:solidFill>
                  <a:schemeClr val="tx1">
                    <a:lumMod val="50000"/>
                    <a:lumOff val="50000"/>
                  </a:schemeClr>
                </a:solidFill>
                <a:latin typeface="+mn-lt"/>
                <a:ea typeface="Segoe UI Symbol" panose="020B0502040204020203" pitchFamily="34" charset="0"/>
              </a:rPr>
              <a:pPr algn="r"/>
              <a:t>‹#›</a:t>
            </a:fld>
            <a:endParaRPr lang="en-US" sz="800" b="0" spc="30" baseline="0">
              <a:solidFill>
                <a:schemeClr val="tx1">
                  <a:lumMod val="50000"/>
                  <a:lumOff val="50000"/>
                </a:schemeClr>
              </a:solidFill>
              <a:latin typeface="+mn-lt"/>
              <a:ea typeface="Segoe UI Symbol" panose="020B0502040204020203" pitchFamily="34" charset="0"/>
            </a:endParaRPr>
          </a:p>
        </p:txBody>
      </p:sp>
      <p:sp>
        <p:nvSpPr>
          <p:cNvPr id="10" name="Freeform 5">
            <a:hlinkClick r:id="" action="ppaction://hlinkshowjump?jump=nextslide"/>
            <a:extLst>
              <a:ext uri="{FF2B5EF4-FFF2-40B4-BE49-F238E27FC236}">
                <a16:creationId xmlns:a16="http://schemas.microsoft.com/office/drawing/2014/main" id="{DFFBBF2A-C7ED-554B-A375-F7CE80CB34C8}"/>
              </a:ext>
            </a:extLst>
          </p:cNvPr>
          <p:cNvSpPr>
            <a:spLocks noEditPoints="1"/>
          </p:cNvSpPr>
          <p:nvPr userDrawn="1"/>
        </p:nvSpPr>
        <p:spPr bwMode="auto">
          <a:xfrm>
            <a:off x="8427346" y="6320795"/>
            <a:ext cx="164592" cy="164592"/>
          </a:xfrm>
          <a:custGeom>
            <a:avLst/>
            <a:gdLst>
              <a:gd name="T0" fmla="*/ 883 w 2350"/>
              <a:gd name="T1" fmla="*/ 679 h 2350"/>
              <a:gd name="T2" fmla="*/ 1338 w 2350"/>
              <a:gd name="T3" fmla="*/ 1175 h 2350"/>
              <a:gd name="T4" fmla="*/ 883 w 2350"/>
              <a:gd name="T5" fmla="*/ 1671 h 2350"/>
              <a:gd name="T6" fmla="*/ 883 w 2350"/>
              <a:gd name="T7" fmla="*/ 1813 h 2350"/>
              <a:gd name="T8" fmla="*/ 1023 w 2350"/>
              <a:gd name="T9" fmla="*/ 1813 h 2350"/>
              <a:gd name="T10" fmla="*/ 1579 w 2350"/>
              <a:gd name="T11" fmla="*/ 1246 h 2350"/>
              <a:gd name="T12" fmla="*/ 1579 w 2350"/>
              <a:gd name="T13" fmla="*/ 1104 h 2350"/>
              <a:gd name="T14" fmla="*/ 1023 w 2350"/>
              <a:gd name="T15" fmla="*/ 537 h 2350"/>
              <a:gd name="T16" fmla="*/ 883 w 2350"/>
              <a:gd name="T17" fmla="*/ 537 h 2350"/>
              <a:gd name="T18" fmla="*/ 883 w 2350"/>
              <a:gd name="T19" fmla="*/ 679 h 2350"/>
              <a:gd name="T20" fmla="*/ 0 w 2350"/>
              <a:gd name="T21" fmla="*/ 1175 h 2350"/>
              <a:gd name="T22" fmla="*/ 1175 w 2350"/>
              <a:gd name="T23" fmla="*/ 2350 h 2350"/>
              <a:gd name="T24" fmla="*/ 2350 w 2350"/>
              <a:gd name="T25" fmla="*/ 1175 h 2350"/>
              <a:gd name="T26" fmla="*/ 1175 w 2350"/>
              <a:gd name="T27" fmla="*/ 0 h 2350"/>
              <a:gd name="T28" fmla="*/ 0 w 2350"/>
              <a:gd name="T29" fmla="*/ 1175 h 2350"/>
              <a:gd name="T30" fmla="*/ 2198 w 2350"/>
              <a:gd name="T31" fmla="*/ 1175 h 2350"/>
              <a:gd name="T32" fmla="*/ 1175 w 2350"/>
              <a:gd name="T33" fmla="*/ 2198 h 2350"/>
              <a:gd name="T34" fmla="*/ 152 w 2350"/>
              <a:gd name="T35" fmla="*/ 1175 h 2350"/>
              <a:gd name="T36" fmla="*/ 1175 w 2350"/>
              <a:gd name="T37" fmla="*/ 152 h 2350"/>
              <a:gd name="T38" fmla="*/ 2198 w 2350"/>
              <a:gd name="T39" fmla="*/ 1175 h 23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350" h="2350">
                <a:moveTo>
                  <a:pt x="883" y="679"/>
                </a:moveTo>
                <a:cubicBezTo>
                  <a:pt x="1338" y="1175"/>
                  <a:pt x="1338" y="1175"/>
                  <a:pt x="1338" y="1175"/>
                </a:cubicBezTo>
                <a:cubicBezTo>
                  <a:pt x="883" y="1671"/>
                  <a:pt x="883" y="1671"/>
                  <a:pt x="883" y="1671"/>
                </a:cubicBezTo>
                <a:cubicBezTo>
                  <a:pt x="844" y="1710"/>
                  <a:pt x="844" y="1774"/>
                  <a:pt x="883" y="1813"/>
                </a:cubicBezTo>
                <a:cubicBezTo>
                  <a:pt x="922" y="1852"/>
                  <a:pt x="985" y="1852"/>
                  <a:pt x="1023" y="1813"/>
                </a:cubicBezTo>
                <a:cubicBezTo>
                  <a:pt x="1579" y="1246"/>
                  <a:pt x="1579" y="1246"/>
                  <a:pt x="1579" y="1246"/>
                </a:cubicBezTo>
                <a:cubicBezTo>
                  <a:pt x="1618" y="1207"/>
                  <a:pt x="1618" y="1143"/>
                  <a:pt x="1579" y="1104"/>
                </a:cubicBezTo>
                <a:cubicBezTo>
                  <a:pt x="1023" y="537"/>
                  <a:pt x="1023" y="537"/>
                  <a:pt x="1023" y="537"/>
                </a:cubicBezTo>
                <a:cubicBezTo>
                  <a:pt x="985" y="498"/>
                  <a:pt x="922" y="498"/>
                  <a:pt x="883" y="537"/>
                </a:cubicBezTo>
                <a:cubicBezTo>
                  <a:pt x="844" y="576"/>
                  <a:pt x="844" y="640"/>
                  <a:pt x="883" y="679"/>
                </a:cubicBezTo>
                <a:close/>
                <a:moveTo>
                  <a:pt x="0" y="1175"/>
                </a:moveTo>
                <a:cubicBezTo>
                  <a:pt x="0" y="1824"/>
                  <a:pt x="526" y="2350"/>
                  <a:pt x="1175" y="2350"/>
                </a:cubicBezTo>
                <a:cubicBezTo>
                  <a:pt x="1824" y="2350"/>
                  <a:pt x="2350" y="1824"/>
                  <a:pt x="2350" y="1175"/>
                </a:cubicBezTo>
                <a:cubicBezTo>
                  <a:pt x="2350" y="526"/>
                  <a:pt x="1824" y="0"/>
                  <a:pt x="1175" y="0"/>
                </a:cubicBezTo>
                <a:cubicBezTo>
                  <a:pt x="526" y="0"/>
                  <a:pt x="0" y="526"/>
                  <a:pt x="0" y="1175"/>
                </a:cubicBezTo>
                <a:close/>
                <a:moveTo>
                  <a:pt x="2198" y="1175"/>
                </a:moveTo>
                <a:cubicBezTo>
                  <a:pt x="2198" y="1740"/>
                  <a:pt x="1740" y="2198"/>
                  <a:pt x="1175" y="2198"/>
                </a:cubicBezTo>
                <a:cubicBezTo>
                  <a:pt x="610" y="2198"/>
                  <a:pt x="152" y="1740"/>
                  <a:pt x="152" y="1175"/>
                </a:cubicBezTo>
                <a:cubicBezTo>
                  <a:pt x="152" y="610"/>
                  <a:pt x="610" y="152"/>
                  <a:pt x="1175" y="152"/>
                </a:cubicBezTo>
                <a:cubicBezTo>
                  <a:pt x="1740" y="152"/>
                  <a:pt x="2198" y="610"/>
                  <a:pt x="2198" y="1175"/>
                </a:cubicBezTo>
                <a:close/>
              </a:path>
            </a:pathLst>
          </a:custGeom>
          <a:solidFill>
            <a:schemeClr val="bg1">
              <a:lumMod val="75000"/>
            </a:schemeClr>
          </a:solidFill>
          <a:ln>
            <a:noFill/>
          </a:ln>
        </p:spPr>
        <p:txBody>
          <a:bodyPr vert="horz" wrap="square" lIns="99060" tIns="49530" rIns="99060" bIns="49530" numCol="1" anchor="t" anchorCtr="0" compatLnSpc="1">
            <a:prstTxWarp prst="textNoShape">
              <a:avLst/>
            </a:prstTxWarp>
          </a:bodyPr>
          <a:lstStyle/>
          <a:p>
            <a:endParaRPr lang="en-US" sz="1716"/>
          </a:p>
        </p:txBody>
      </p:sp>
      <p:sp>
        <p:nvSpPr>
          <p:cNvPr id="16" name="Freeform 5">
            <a:hlinkClick r:id="" action="ppaction://hlinkshowjump?jump=previousslide"/>
            <a:extLst>
              <a:ext uri="{FF2B5EF4-FFF2-40B4-BE49-F238E27FC236}">
                <a16:creationId xmlns:a16="http://schemas.microsoft.com/office/drawing/2014/main" id="{6483DAD1-B635-5549-8693-FBB280659512}"/>
              </a:ext>
            </a:extLst>
          </p:cNvPr>
          <p:cNvSpPr>
            <a:spLocks noEditPoints="1"/>
          </p:cNvSpPr>
          <p:nvPr userDrawn="1"/>
        </p:nvSpPr>
        <p:spPr bwMode="auto">
          <a:xfrm>
            <a:off x="8244103" y="6320795"/>
            <a:ext cx="164592" cy="164592"/>
          </a:xfrm>
          <a:custGeom>
            <a:avLst/>
            <a:gdLst>
              <a:gd name="T0" fmla="*/ 1467 w 2350"/>
              <a:gd name="T1" fmla="*/ 1671 h 2350"/>
              <a:gd name="T2" fmla="*/ 1012 w 2350"/>
              <a:gd name="T3" fmla="*/ 1175 h 2350"/>
              <a:gd name="T4" fmla="*/ 1467 w 2350"/>
              <a:gd name="T5" fmla="*/ 679 h 2350"/>
              <a:gd name="T6" fmla="*/ 1467 w 2350"/>
              <a:gd name="T7" fmla="*/ 537 h 2350"/>
              <a:gd name="T8" fmla="*/ 1327 w 2350"/>
              <a:gd name="T9" fmla="*/ 537 h 2350"/>
              <a:gd name="T10" fmla="*/ 771 w 2350"/>
              <a:gd name="T11" fmla="*/ 1104 h 2350"/>
              <a:gd name="T12" fmla="*/ 771 w 2350"/>
              <a:gd name="T13" fmla="*/ 1246 h 2350"/>
              <a:gd name="T14" fmla="*/ 1327 w 2350"/>
              <a:gd name="T15" fmla="*/ 1813 h 2350"/>
              <a:gd name="T16" fmla="*/ 1467 w 2350"/>
              <a:gd name="T17" fmla="*/ 1813 h 2350"/>
              <a:gd name="T18" fmla="*/ 1467 w 2350"/>
              <a:gd name="T19" fmla="*/ 1671 h 2350"/>
              <a:gd name="T20" fmla="*/ 2350 w 2350"/>
              <a:gd name="T21" fmla="*/ 1175 h 2350"/>
              <a:gd name="T22" fmla="*/ 1175 w 2350"/>
              <a:gd name="T23" fmla="*/ 0 h 2350"/>
              <a:gd name="T24" fmla="*/ 0 w 2350"/>
              <a:gd name="T25" fmla="*/ 1175 h 2350"/>
              <a:gd name="T26" fmla="*/ 1175 w 2350"/>
              <a:gd name="T27" fmla="*/ 2350 h 2350"/>
              <a:gd name="T28" fmla="*/ 2350 w 2350"/>
              <a:gd name="T29" fmla="*/ 1175 h 2350"/>
              <a:gd name="T30" fmla="*/ 152 w 2350"/>
              <a:gd name="T31" fmla="*/ 1175 h 2350"/>
              <a:gd name="T32" fmla="*/ 1175 w 2350"/>
              <a:gd name="T33" fmla="*/ 152 h 2350"/>
              <a:gd name="T34" fmla="*/ 2198 w 2350"/>
              <a:gd name="T35" fmla="*/ 1175 h 2350"/>
              <a:gd name="T36" fmla="*/ 1175 w 2350"/>
              <a:gd name="T37" fmla="*/ 2198 h 2350"/>
              <a:gd name="T38" fmla="*/ 152 w 2350"/>
              <a:gd name="T39" fmla="*/ 1175 h 23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350" h="2350">
                <a:moveTo>
                  <a:pt x="1467" y="1671"/>
                </a:moveTo>
                <a:cubicBezTo>
                  <a:pt x="1012" y="1175"/>
                  <a:pt x="1012" y="1175"/>
                  <a:pt x="1012" y="1175"/>
                </a:cubicBezTo>
                <a:cubicBezTo>
                  <a:pt x="1467" y="679"/>
                  <a:pt x="1467" y="679"/>
                  <a:pt x="1467" y="679"/>
                </a:cubicBezTo>
                <a:cubicBezTo>
                  <a:pt x="1506" y="640"/>
                  <a:pt x="1506" y="576"/>
                  <a:pt x="1467" y="537"/>
                </a:cubicBezTo>
                <a:cubicBezTo>
                  <a:pt x="1428" y="498"/>
                  <a:pt x="1365" y="498"/>
                  <a:pt x="1327" y="537"/>
                </a:cubicBezTo>
                <a:cubicBezTo>
                  <a:pt x="771" y="1104"/>
                  <a:pt x="771" y="1104"/>
                  <a:pt x="771" y="1104"/>
                </a:cubicBezTo>
                <a:cubicBezTo>
                  <a:pt x="732" y="1143"/>
                  <a:pt x="732" y="1207"/>
                  <a:pt x="771" y="1246"/>
                </a:cubicBezTo>
                <a:cubicBezTo>
                  <a:pt x="1327" y="1813"/>
                  <a:pt x="1327" y="1813"/>
                  <a:pt x="1327" y="1813"/>
                </a:cubicBezTo>
                <a:cubicBezTo>
                  <a:pt x="1365" y="1852"/>
                  <a:pt x="1428" y="1852"/>
                  <a:pt x="1467" y="1813"/>
                </a:cubicBezTo>
                <a:cubicBezTo>
                  <a:pt x="1506" y="1774"/>
                  <a:pt x="1506" y="1710"/>
                  <a:pt x="1467" y="1671"/>
                </a:cubicBezTo>
                <a:close/>
                <a:moveTo>
                  <a:pt x="2350" y="1175"/>
                </a:moveTo>
                <a:cubicBezTo>
                  <a:pt x="2350" y="526"/>
                  <a:pt x="1824" y="0"/>
                  <a:pt x="1175" y="0"/>
                </a:cubicBezTo>
                <a:cubicBezTo>
                  <a:pt x="526" y="0"/>
                  <a:pt x="0" y="526"/>
                  <a:pt x="0" y="1175"/>
                </a:cubicBezTo>
                <a:cubicBezTo>
                  <a:pt x="0" y="1824"/>
                  <a:pt x="526" y="2350"/>
                  <a:pt x="1175" y="2350"/>
                </a:cubicBezTo>
                <a:cubicBezTo>
                  <a:pt x="1824" y="2350"/>
                  <a:pt x="2350" y="1824"/>
                  <a:pt x="2350" y="1175"/>
                </a:cubicBezTo>
                <a:close/>
                <a:moveTo>
                  <a:pt x="152" y="1175"/>
                </a:moveTo>
                <a:cubicBezTo>
                  <a:pt x="152" y="610"/>
                  <a:pt x="610" y="152"/>
                  <a:pt x="1175" y="152"/>
                </a:cubicBezTo>
                <a:cubicBezTo>
                  <a:pt x="1740" y="152"/>
                  <a:pt x="2198" y="610"/>
                  <a:pt x="2198" y="1175"/>
                </a:cubicBezTo>
                <a:cubicBezTo>
                  <a:pt x="2198" y="1740"/>
                  <a:pt x="1740" y="2198"/>
                  <a:pt x="1175" y="2198"/>
                </a:cubicBezTo>
                <a:cubicBezTo>
                  <a:pt x="610" y="2198"/>
                  <a:pt x="152" y="1740"/>
                  <a:pt x="152" y="1175"/>
                </a:cubicBezTo>
                <a:close/>
              </a:path>
            </a:pathLst>
          </a:custGeom>
          <a:solidFill>
            <a:schemeClr val="bg1">
              <a:lumMod val="75000"/>
            </a:schemeClr>
          </a:solidFill>
          <a:ln>
            <a:noFill/>
          </a:ln>
        </p:spPr>
        <p:txBody>
          <a:bodyPr vert="horz" wrap="square" lIns="99060" tIns="49530" rIns="99060" bIns="49530" numCol="1" anchor="t" anchorCtr="0" compatLnSpc="1">
            <a:prstTxWarp prst="textNoShape">
              <a:avLst/>
            </a:prstTxWarp>
          </a:bodyPr>
          <a:lstStyle/>
          <a:p>
            <a:endParaRPr lang="en-US" sz="1716"/>
          </a:p>
        </p:txBody>
      </p:sp>
    </p:spTree>
    <p:custDataLst>
      <p:tags r:id="rId1"/>
    </p:custDataLst>
    <p:extLst>
      <p:ext uri="{BB962C8B-B14F-4D97-AF65-F5344CB8AC3E}">
        <p14:creationId xmlns:p14="http://schemas.microsoft.com/office/powerpoint/2010/main" val="620519904"/>
      </p:ext>
    </p:extLst>
  </p:cSld>
  <p:clrMapOvr>
    <a:masterClrMapping/>
  </p:clrMapOvr>
  <p:transition spd="slow" advClick="0" advTm="300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13">
                                            <p:txEl>
                                              <p:pRg st="0" end="0"/>
                                            </p:txEl>
                                          </p:spTgt>
                                        </p:tgtEl>
                                        <p:attrNameLst>
                                          <p:attrName>style.visibility</p:attrName>
                                        </p:attrNameLst>
                                      </p:cBhvr>
                                      <p:to>
                                        <p:strVal val="visible"/>
                                      </p:to>
                                    </p:set>
                                    <p:animEffect transition="in" filter="fade">
                                      <p:cBhvr>
                                        <p:cTn id="7" dur="500"/>
                                        <p:tgtEl>
                                          <p:spTgt spid="13">
                                            <p:txEl>
                                              <p:pRg st="0" end="0"/>
                                            </p:txEl>
                                          </p:spTgt>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4">
                                            <p:txEl>
                                              <p:pRg st="0" end="0"/>
                                            </p:txEl>
                                          </p:spTgt>
                                        </p:tgtEl>
                                        <p:attrNameLst>
                                          <p:attrName>style.visibility</p:attrName>
                                        </p:attrNameLst>
                                      </p:cBhvr>
                                      <p:to>
                                        <p:strVal val="visible"/>
                                      </p:to>
                                    </p:set>
                                    <p:animEffect transition="in" filter="fade">
                                      <p:cBhvr>
                                        <p:cTn id="11" dur="500"/>
                                        <p:tgtEl>
                                          <p:spTgt spid="1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build="p">
        <p:tmplLst>
          <p:tmpl lvl="1">
            <p:tnLst>
              <p:par>
                <p:cTn presetID="10" presetClass="entr" presetSubtype="0" fill="hold" nodeType="afterEffect">
                  <p:stCondLst>
                    <p:cond delay="0"/>
                  </p:stCondLst>
                  <p:childTnLst>
                    <p:set>
                      <p:cBhvr>
                        <p:cTn dur="1" fill="hold">
                          <p:stCondLst>
                            <p:cond delay="0"/>
                          </p:stCondLst>
                        </p:cTn>
                        <p:tgtEl>
                          <p:spTgt spid="13"/>
                        </p:tgtEl>
                        <p:attrNameLst>
                          <p:attrName>style.visibility</p:attrName>
                        </p:attrNameLst>
                      </p:cBhvr>
                      <p:to>
                        <p:strVal val="visible"/>
                      </p:to>
                    </p:set>
                    <p:animEffect transition="in" filter="fade">
                      <p:cBhvr>
                        <p:cTn dur="500"/>
                        <p:tgtEl>
                          <p:spTgt spid="13"/>
                        </p:tgtEl>
                      </p:cBhvr>
                    </p:animEffect>
                  </p:childTnLst>
                </p:cTn>
              </p:par>
            </p:tnLst>
          </p:tmpl>
        </p:tmplLst>
      </p:bldP>
      <p:bldP spid="14" grpId="0" build="p">
        <p:tmplLst>
          <p:tmpl lvl="1">
            <p:tnLst>
              <p:par>
                <p:cTn presetID="10" presetClass="entr" presetSubtype="0" fill="hold" nodeType="afterEffect">
                  <p:stCondLst>
                    <p:cond delay="0"/>
                  </p:stCondLst>
                  <p:childTnLst>
                    <p:set>
                      <p:cBhvr>
                        <p:cTn dur="1" fill="hold">
                          <p:stCondLst>
                            <p:cond delay="0"/>
                          </p:stCondLst>
                        </p:cTn>
                        <p:tgtEl>
                          <p:spTgt spid="14"/>
                        </p:tgtEl>
                        <p:attrNameLst>
                          <p:attrName>style.visibility</p:attrName>
                        </p:attrNameLst>
                      </p:cBhvr>
                      <p:to>
                        <p:strVal val="visible"/>
                      </p:to>
                    </p:set>
                    <p:animEffect transition="in" filter="fade">
                      <p:cBhvr>
                        <p:cTn dur="500"/>
                        <p:tgtEl>
                          <p:spTgt spid="14"/>
                        </p:tgtEl>
                      </p:cBhvr>
                    </p:animEffect>
                  </p:childTnLst>
                </p:cTn>
              </p:par>
            </p:tnLst>
          </p:tmpl>
        </p:tmplLst>
      </p:bldP>
    </p:bldLst>
  </p:timing>
  <p:extLst>
    <p:ext uri="{DCECCB84-F9BA-43D5-87BE-67443E8EF086}">
      <p15:sldGuideLst xmlns:p15="http://schemas.microsoft.com/office/powerpoint/2012/main">
        <p15:guide id="1" orient="horz" pos="3600">
          <p15:clr>
            <a:srgbClr val="FBAE40"/>
          </p15:clr>
        </p15:guide>
        <p15:guide id="2" pos="5384">
          <p15:clr>
            <a:srgbClr val="FBAE40"/>
          </p15:clr>
        </p15:guide>
        <p15:guide id="3" pos="374">
          <p15:clr>
            <a:srgbClr val="FBAE40"/>
          </p15:clr>
        </p15:guide>
        <p15:guide id="4" orient="horz" pos="408">
          <p15:clr>
            <a:srgbClr val="FBAE40"/>
          </p15:clr>
        </p15:guide>
        <p15:guide id="5" orient="horz" pos="1296">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ntent">
    <p:spTree>
      <p:nvGrpSpPr>
        <p:cNvPr id="1" name=""/>
        <p:cNvGrpSpPr/>
        <p:nvPr/>
      </p:nvGrpSpPr>
      <p:grpSpPr>
        <a:xfrm>
          <a:off x="0" y="0"/>
          <a:ext cx="0" cy="0"/>
          <a:chOff x="0" y="0"/>
          <a:chExt cx="0" cy="0"/>
        </a:xfrm>
      </p:grpSpPr>
      <p:sp>
        <p:nvSpPr>
          <p:cNvPr id="13" name="TextBox 12">
            <a:extLst>
              <a:ext uri="{FF2B5EF4-FFF2-40B4-BE49-F238E27FC236}">
                <a16:creationId xmlns:a16="http://schemas.microsoft.com/office/drawing/2014/main" id="{84E1790B-1E4F-3B4F-AD32-8BC1BF08A162}"/>
              </a:ext>
            </a:extLst>
          </p:cNvPr>
          <p:cNvSpPr txBox="1"/>
          <p:nvPr userDrawn="1"/>
        </p:nvSpPr>
        <p:spPr>
          <a:xfrm>
            <a:off x="7939425" y="6297123"/>
            <a:ext cx="206993" cy="123111"/>
          </a:xfrm>
          <a:prstGeom prst="rect">
            <a:avLst/>
          </a:prstGeom>
          <a:noFill/>
        </p:spPr>
        <p:txBody>
          <a:bodyPr wrap="square" lIns="0" tIns="0" rIns="0" bIns="0" rtlCol="0">
            <a:spAutoFit/>
          </a:bodyPr>
          <a:lstStyle/>
          <a:p>
            <a:pPr algn="r"/>
            <a:fld id="{27692F5A-FC14-4E83-B4CC-18F6C2D780A4}" type="slidenum">
              <a:rPr lang="en-US" sz="800" b="0" spc="30" baseline="0" smtClean="0">
                <a:solidFill>
                  <a:schemeClr val="tx1">
                    <a:lumMod val="50000"/>
                    <a:lumOff val="50000"/>
                  </a:schemeClr>
                </a:solidFill>
                <a:latin typeface="+mn-lt"/>
                <a:ea typeface="Segoe UI Symbol" panose="020B0502040204020203" pitchFamily="34" charset="0"/>
              </a:rPr>
              <a:pPr algn="r"/>
              <a:t>‹#›</a:t>
            </a:fld>
            <a:endParaRPr lang="en-US" sz="800" b="0" spc="30" baseline="0">
              <a:solidFill>
                <a:schemeClr val="tx1">
                  <a:lumMod val="50000"/>
                  <a:lumOff val="50000"/>
                </a:schemeClr>
              </a:solidFill>
              <a:latin typeface="+mn-lt"/>
              <a:ea typeface="Segoe UI Symbol" panose="020B0502040204020203" pitchFamily="34" charset="0"/>
            </a:endParaRPr>
          </a:p>
        </p:txBody>
      </p:sp>
      <p:sp>
        <p:nvSpPr>
          <p:cNvPr id="7" name="Freeform 5">
            <a:hlinkClick r:id="" action="ppaction://hlinkshowjump?jump=nextslide"/>
            <a:extLst>
              <a:ext uri="{FF2B5EF4-FFF2-40B4-BE49-F238E27FC236}">
                <a16:creationId xmlns:a16="http://schemas.microsoft.com/office/drawing/2014/main" id="{3D9489B8-D70A-2C4B-9339-02FC12D9C9F5}"/>
              </a:ext>
            </a:extLst>
          </p:cNvPr>
          <p:cNvSpPr>
            <a:spLocks noEditPoints="1"/>
          </p:cNvSpPr>
          <p:nvPr userDrawn="1"/>
        </p:nvSpPr>
        <p:spPr bwMode="auto">
          <a:xfrm>
            <a:off x="8427346" y="6320795"/>
            <a:ext cx="164592" cy="164592"/>
          </a:xfrm>
          <a:custGeom>
            <a:avLst/>
            <a:gdLst>
              <a:gd name="T0" fmla="*/ 883 w 2350"/>
              <a:gd name="T1" fmla="*/ 679 h 2350"/>
              <a:gd name="T2" fmla="*/ 1338 w 2350"/>
              <a:gd name="T3" fmla="*/ 1175 h 2350"/>
              <a:gd name="T4" fmla="*/ 883 w 2350"/>
              <a:gd name="T5" fmla="*/ 1671 h 2350"/>
              <a:gd name="T6" fmla="*/ 883 w 2350"/>
              <a:gd name="T7" fmla="*/ 1813 h 2350"/>
              <a:gd name="T8" fmla="*/ 1023 w 2350"/>
              <a:gd name="T9" fmla="*/ 1813 h 2350"/>
              <a:gd name="T10" fmla="*/ 1579 w 2350"/>
              <a:gd name="T11" fmla="*/ 1246 h 2350"/>
              <a:gd name="T12" fmla="*/ 1579 w 2350"/>
              <a:gd name="T13" fmla="*/ 1104 h 2350"/>
              <a:gd name="T14" fmla="*/ 1023 w 2350"/>
              <a:gd name="T15" fmla="*/ 537 h 2350"/>
              <a:gd name="T16" fmla="*/ 883 w 2350"/>
              <a:gd name="T17" fmla="*/ 537 h 2350"/>
              <a:gd name="T18" fmla="*/ 883 w 2350"/>
              <a:gd name="T19" fmla="*/ 679 h 2350"/>
              <a:gd name="T20" fmla="*/ 0 w 2350"/>
              <a:gd name="T21" fmla="*/ 1175 h 2350"/>
              <a:gd name="T22" fmla="*/ 1175 w 2350"/>
              <a:gd name="T23" fmla="*/ 2350 h 2350"/>
              <a:gd name="T24" fmla="*/ 2350 w 2350"/>
              <a:gd name="T25" fmla="*/ 1175 h 2350"/>
              <a:gd name="T26" fmla="*/ 1175 w 2350"/>
              <a:gd name="T27" fmla="*/ 0 h 2350"/>
              <a:gd name="T28" fmla="*/ 0 w 2350"/>
              <a:gd name="T29" fmla="*/ 1175 h 2350"/>
              <a:gd name="T30" fmla="*/ 2198 w 2350"/>
              <a:gd name="T31" fmla="*/ 1175 h 2350"/>
              <a:gd name="T32" fmla="*/ 1175 w 2350"/>
              <a:gd name="T33" fmla="*/ 2198 h 2350"/>
              <a:gd name="T34" fmla="*/ 152 w 2350"/>
              <a:gd name="T35" fmla="*/ 1175 h 2350"/>
              <a:gd name="T36" fmla="*/ 1175 w 2350"/>
              <a:gd name="T37" fmla="*/ 152 h 2350"/>
              <a:gd name="T38" fmla="*/ 2198 w 2350"/>
              <a:gd name="T39" fmla="*/ 1175 h 23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350" h="2350">
                <a:moveTo>
                  <a:pt x="883" y="679"/>
                </a:moveTo>
                <a:cubicBezTo>
                  <a:pt x="1338" y="1175"/>
                  <a:pt x="1338" y="1175"/>
                  <a:pt x="1338" y="1175"/>
                </a:cubicBezTo>
                <a:cubicBezTo>
                  <a:pt x="883" y="1671"/>
                  <a:pt x="883" y="1671"/>
                  <a:pt x="883" y="1671"/>
                </a:cubicBezTo>
                <a:cubicBezTo>
                  <a:pt x="844" y="1710"/>
                  <a:pt x="844" y="1774"/>
                  <a:pt x="883" y="1813"/>
                </a:cubicBezTo>
                <a:cubicBezTo>
                  <a:pt x="922" y="1852"/>
                  <a:pt x="985" y="1852"/>
                  <a:pt x="1023" y="1813"/>
                </a:cubicBezTo>
                <a:cubicBezTo>
                  <a:pt x="1579" y="1246"/>
                  <a:pt x="1579" y="1246"/>
                  <a:pt x="1579" y="1246"/>
                </a:cubicBezTo>
                <a:cubicBezTo>
                  <a:pt x="1618" y="1207"/>
                  <a:pt x="1618" y="1143"/>
                  <a:pt x="1579" y="1104"/>
                </a:cubicBezTo>
                <a:cubicBezTo>
                  <a:pt x="1023" y="537"/>
                  <a:pt x="1023" y="537"/>
                  <a:pt x="1023" y="537"/>
                </a:cubicBezTo>
                <a:cubicBezTo>
                  <a:pt x="985" y="498"/>
                  <a:pt x="922" y="498"/>
                  <a:pt x="883" y="537"/>
                </a:cubicBezTo>
                <a:cubicBezTo>
                  <a:pt x="844" y="576"/>
                  <a:pt x="844" y="640"/>
                  <a:pt x="883" y="679"/>
                </a:cubicBezTo>
                <a:close/>
                <a:moveTo>
                  <a:pt x="0" y="1175"/>
                </a:moveTo>
                <a:cubicBezTo>
                  <a:pt x="0" y="1824"/>
                  <a:pt x="526" y="2350"/>
                  <a:pt x="1175" y="2350"/>
                </a:cubicBezTo>
                <a:cubicBezTo>
                  <a:pt x="1824" y="2350"/>
                  <a:pt x="2350" y="1824"/>
                  <a:pt x="2350" y="1175"/>
                </a:cubicBezTo>
                <a:cubicBezTo>
                  <a:pt x="2350" y="526"/>
                  <a:pt x="1824" y="0"/>
                  <a:pt x="1175" y="0"/>
                </a:cubicBezTo>
                <a:cubicBezTo>
                  <a:pt x="526" y="0"/>
                  <a:pt x="0" y="526"/>
                  <a:pt x="0" y="1175"/>
                </a:cubicBezTo>
                <a:close/>
                <a:moveTo>
                  <a:pt x="2198" y="1175"/>
                </a:moveTo>
                <a:cubicBezTo>
                  <a:pt x="2198" y="1740"/>
                  <a:pt x="1740" y="2198"/>
                  <a:pt x="1175" y="2198"/>
                </a:cubicBezTo>
                <a:cubicBezTo>
                  <a:pt x="610" y="2198"/>
                  <a:pt x="152" y="1740"/>
                  <a:pt x="152" y="1175"/>
                </a:cubicBezTo>
                <a:cubicBezTo>
                  <a:pt x="152" y="610"/>
                  <a:pt x="610" y="152"/>
                  <a:pt x="1175" y="152"/>
                </a:cubicBezTo>
                <a:cubicBezTo>
                  <a:pt x="1740" y="152"/>
                  <a:pt x="2198" y="610"/>
                  <a:pt x="2198" y="1175"/>
                </a:cubicBezTo>
                <a:close/>
              </a:path>
            </a:pathLst>
          </a:custGeom>
          <a:solidFill>
            <a:schemeClr val="bg1">
              <a:lumMod val="75000"/>
            </a:schemeClr>
          </a:solidFill>
          <a:ln>
            <a:noFill/>
          </a:ln>
        </p:spPr>
        <p:txBody>
          <a:bodyPr vert="horz" wrap="square" lIns="99060" tIns="49530" rIns="99060" bIns="49530" numCol="1" anchor="t" anchorCtr="0" compatLnSpc="1">
            <a:prstTxWarp prst="textNoShape">
              <a:avLst/>
            </a:prstTxWarp>
          </a:bodyPr>
          <a:lstStyle/>
          <a:p>
            <a:endParaRPr lang="en-US" sz="1716"/>
          </a:p>
        </p:txBody>
      </p:sp>
      <p:sp>
        <p:nvSpPr>
          <p:cNvPr id="8" name="Freeform 5">
            <a:hlinkClick r:id="" action="ppaction://hlinkshowjump?jump=previousslide"/>
            <a:extLst>
              <a:ext uri="{FF2B5EF4-FFF2-40B4-BE49-F238E27FC236}">
                <a16:creationId xmlns:a16="http://schemas.microsoft.com/office/drawing/2014/main" id="{6B84A807-FE08-7F4C-A4CB-EB585EFFBE33}"/>
              </a:ext>
            </a:extLst>
          </p:cNvPr>
          <p:cNvSpPr>
            <a:spLocks noEditPoints="1"/>
          </p:cNvSpPr>
          <p:nvPr userDrawn="1"/>
        </p:nvSpPr>
        <p:spPr bwMode="auto">
          <a:xfrm>
            <a:off x="8244103" y="6320795"/>
            <a:ext cx="164592" cy="164592"/>
          </a:xfrm>
          <a:custGeom>
            <a:avLst/>
            <a:gdLst>
              <a:gd name="T0" fmla="*/ 1467 w 2350"/>
              <a:gd name="T1" fmla="*/ 1671 h 2350"/>
              <a:gd name="T2" fmla="*/ 1012 w 2350"/>
              <a:gd name="T3" fmla="*/ 1175 h 2350"/>
              <a:gd name="T4" fmla="*/ 1467 w 2350"/>
              <a:gd name="T5" fmla="*/ 679 h 2350"/>
              <a:gd name="T6" fmla="*/ 1467 w 2350"/>
              <a:gd name="T7" fmla="*/ 537 h 2350"/>
              <a:gd name="T8" fmla="*/ 1327 w 2350"/>
              <a:gd name="T9" fmla="*/ 537 h 2350"/>
              <a:gd name="T10" fmla="*/ 771 w 2350"/>
              <a:gd name="T11" fmla="*/ 1104 h 2350"/>
              <a:gd name="T12" fmla="*/ 771 w 2350"/>
              <a:gd name="T13" fmla="*/ 1246 h 2350"/>
              <a:gd name="T14" fmla="*/ 1327 w 2350"/>
              <a:gd name="T15" fmla="*/ 1813 h 2350"/>
              <a:gd name="T16" fmla="*/ 1467 w 2350"/>
              <a:gd name="T17" fmla="*/ 1813 h 2350"/>
              <a:gd name="T18" fmla="*/ 1467 w 2350"/>
              <a:gd name="T19" fmla="*/ 1671 h 2350"/>
              <a:gd name="T20" fmla="*/ 2350 w 2350"/>
              <a:gd name="T21" fmla="*/ 1175 h 2350"/>
              <a:gd name="T22" fmla="*/ 1175 w 2350"/>
              <a:gd name="T23" fmla="*/ 0 h 2350"/>
              <a:gd name="T24" fmla="*/ 0 w 2350"/>
              <a:gd name="T25" fmla="*/ 1175 h 2350"/>
              <a:gd name="T26" fmla="*/ 1175 w 2350"/>
              <a:gd name="T27" fmla="*/ 2350 h 2350"/>
              <a:gd name="T28" fmla="*/ 2350 w 2350"/>
              <a:gd name="T29" fmla="*/ 1175 h 2350"/>
              <a:gd name="T30" fmla="*/ 152 w 2350"/>
              <a:gd name="T31" fmla="*/ 1175 h 2350"/>
              <a:gd name="T32" fmla="*/ 1175 w 2350"/>
              <a:gd name="T33" fmla="*/ 152 h 2350"/>
              <a:gd name="T34" fmla="*/ 2198 w 2350"/>
              <a:gd name="T35" fmla="*/ 1175 h 2350"/>
              <a:gd name="T36" fmla="*/ 1175 w 2350"/>
              <a:gd name="T37" fmla="*/ 2198 h 2350"/>
              <a:gd name="T38" fmla="*/ 152 w 2350"/>
              <a:gd name="T39" fmla="*/ 1175 h 23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350" h="2350">
                <a:moveTo>
                  <a:pt x="1467" y="1671"/>
                </a:moveTo>
                <a:cubicBezTo>
                  <a:pt x="1012" y="1175"/>
                  <a:pt x="1012" y="1175"/>
                  <a:pt x="1012" y="1175"/>
                </a:cubicBezTo>
                <a:cubicBezTo>
                  <a:pt x="1467" y="679"/>
                  <a:pt x="1467" y="679"/>
                  <a:pt x="1467" y="679"/>
                </a:cubicBezTo>
                <a:cubicBezTo>
                  <a:pt x="1506" y="640"/>
                  <a:pt x="1506" y="576"/>
                  <a:pt x="1467" y="537"/>
                </a:cubicBezTo>
                <a:cubicBezTo>
                  <a:pt x="1428" y="498"/>
                  <a:pt x="1365" y="498"/>
                  <a:pt x="1327" y="537"/>
                </a:cubicBezTo>
                <a:cubicBezTo>
                  <a:pt x="771" y="1104"/>
                  <a:pt x="771" y="1104"/>
                  <a:pt x="771" y="1104"/>
                </a:cubicBezTo>
                <a:cubicBezTo>
                  <a:pt x="732" y="1143"/>
                  <a:pt x="732" y="1207"/>
                  <a:pt x="771" y="1246"/>
                </a:cubicBezTo>
                <a:cubicBezTo>
                  <a:pt x="1327" y="1813"/>
                  <a:pt x="1327" y="1813"/>
                  <a:pt x="1327" y="1813"/>
                </a:cubicBezTo>
                <a:cubicBezTo>
                  <a:pt x="1365" y="1852"/>
                  <a:pt x="1428" y="1852"/>
                  <a:pt x="1467" y="1813"/>
                </a:cubicBezTo>
                <a:cubicBezTo>
                  <a:pt x="1506" y="1774"/>
                  <a:pt x="1506" y="1710"/>
                  <a:pt x="1467" y="1671"/>
                </a:cubicBezTo>
                <a:close/>
                <a:moveTo>
                  <a:pt x="2350" y="1175"/>
                </a:moveTo>
                <a:cubicBezTo>
                  <a:pt x="2350" y="526"/>
                  <a:pt x="1824" y="0"/>
                  <a:pt x="1175" y="0"/>
                </a:cubicBezTo>
                <a:cubicBezTo>
                  <a:pt x="526" y="0"/>
                  <a:pt x="0" y="526"/>
                  <a:pt x="0" y="1175"/>
                </a:cubicBezTo>
                <a:cubicBezTo>
                  <a:pt x="0" y="1824"/>
                  <a:pt x="526" y="2350"/>
                  <a:pt x="1175" y="2350"/>
                </a:cubicBezTo>
                <a:cubicBezTo>
                  <a:pt x="1824" y="2350"/>
                  <a:pt x="2350" y="1824"/>
                  <a:pt x="2350" y="1175"/>
                </a:cubicBezTo>
                <a:close/>
                <a:moveTo>
                  <a:pt x="152" y="1175"/>
                </a:moveTo>
                <a:cubicBezTo>
                  <a:pt x="152" y="610"/>
                  <a:pt x="610" y="152"/>
                  <a:pt x="1175" y="152"/>
                </a:cubicBezTo>
                <a:cubicBezTo>
                  <a:pt x="1740" y="152"/>
                  <a:pt x="2198" y="610"/>
                  <a:pt x="2198" y="1175"/>
                </a:cubicBezTo>
                <a:cubicBezTo>
                  <a:pt x="2198" y="1740"/>
                  <a:pt x="1740" y="2198"/>
                  <a:pt x="1175" y="2198"/>
                </a:cubicBezTo>
                <a:cubicBezTo>
                  <a:pt x="610" y="2198"/>
                  <a:pt x="152" y="1740"/>
                  <a:pt x="152" y="1175"/>
                </a:cubicBezTo>
                <a:close/>
              </a:path>
            </a:pathLst>
          </a:custGeom>
          <a:solidFill>
            <a:schemeClr val="bg1">
              <a:lumMod val="75000"/>
            </a:schemeClr>
          </a:solidFill>
          <a:ln>
            <a:noFill/>
          </a:ln>
        </p:spPr>
        <p:txBody>
          <a:bodyPr vert="horz" wrap="square" lIns="99060" tIns="49530" rIns="99060" bIns="49530" numCol="1" anchor="t" anchorCtr="0" compatLnSpc="1">
            <a:prstTxWarp prst="textNoShape">
              <a:avLst/>
            </a:prstTxWarp>
          </a:bodyPr>
          <a:lstStyle/>
          <a:p>
            <a:endParaRPr lang="en-US" sz="1716"/>
          </a:p>
        </p:txBody>
      </p:sp>
    </p:spTree>
    <p:custDataLst>
      <p:tags r:id="rId1"/>
    </p:custDataLst>
    <p:extLst>
      <p:ext uri="{BB962C8B-B14F-4D97-AF65-F5344CB8AC3E}">
        <p14:creationId xmlns:p14="http://schemas.microsoft.com/office/powerpoint/2010/main" val="34411571"/>
      </p:ext>
    </p:extLst>
  </p:cSld>
  <p:clrMapOvr>
    <a:masterClrMapping/>
  </p:clrMapOvr>
  <p:transition spd="slow">
    <p:fade/>
  </p:transition>
  <p:extLst>
    <p:ext uri="{DCECCB84-F9BA-43D5-87BE-67443E8EF086}">
      <p15:sldGuideLst xmlns:p15="http://schemas.microsoft.com/office/powerpoint/2012/main">
        <p15:guide id="1" orient="horz" pos="3600" userDrawn="1">
          <p15:clr>
            <a:srgbClr val="FBAE40"/>
          </p15:clr>
        </p15:guide>
        <p15:guide id="2" pos="5384" userDrawn="1">
          <p15:clr>
            <a:srgbClr val="FBAE40"/>
          </p15:clr>
        </p15:guide>
        <p15:guide id="3" pos="374" userDrawn="1">
          <p15:clr>
            <a:srgbClr val="FBAE40"/>
          </p15:clr>
        </p15:guide>
        <p15:guide id="4" orient="horz" pos="408" userDrawn="1">
          <p15:clr>
            <a:srgbClr val="FBAE40"/>
          </p15:clr>
        </p15:guide>
        <p15:guide id="5" orient="horz" pos="1296"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mpany History Page 1">
    <p:spTree>
      <p:nvGrpSpPr>
        <p:cNvPr id="1" name=""/>
        <p:cNvGrpSpPr/>
        <p:nvPr/>
      </p:nvGrpSpPr>
      <p:grpSpPr>
        <a:xfrm>
          <a:off x="0" y="0"/>
          <a:ext cx="0" cy="0"/>
          <a:chOff x="0" y="0"/>
          <a:chExt cx="0" cy="0"/>
        </a:xfrm>
      </p:grpSpPr>
      <p:sp>
        <p:nvSpPr>
          <p:cNvPr id="19" name="Picture Placeholder 9"/>
          <p:cNvSpPr>
            <a:spLocks noGrp="1"/>
          </p:cNvSpPr>
          <p:nvPr>
            <p:ph type="pic" sz="quarter" idx="12"/>
          </p:nvPr>
        </p:nvSpPr>
        <p:spPr>
          <a:xfrm>
            <a:off x="4199035" y="2611721"/>
            <a:ext cx="1035714" cy="1380952"/>
          </a:xfrm>
          <a:prstGeom prst="ellipse">
            <a:avLst/>
          </a:prstGeom>
          <a:noFill/>
          <a:ln w="12700">
            <a:solidFill>
              <a:schemeClr val="bg1"/>
            </a:solidFill>
          </a:ln>
        </p:spPr>
        <p:txBody>
          <a:bodyPr/>
          <a:lstStyle>
            <a:lvl1pPr>
              <a:defRPr sz="1000">
                <a:solidFill>
                  <a:schemeClr val="accent4"/>
                </a:solidFill>
                <a:latin typeface="Lato" panose="020F0502020204030203" pitchFamily="34" charset="0"/>
              </a:defRPr>
            </a:lvl1pPr>
          </a:lstStyle>
          <a:p>
            <a:endParaRPr lang="en-US"/>
          </a:p>
        </p:txBody>
      </p:sp>
      <p:sp>
        <p:nvSpPr>
          <p:cNvPr id="20" name="Picture Placeholder 9"/>
          <p:cNvSpPr>
            <a:spLocks noGrp="1"/>
          </p:cNvSpPr>
          <p:nvPr>
            <p:ph type="pic" sz="quarter" idx="13"/>
          </p:nvPr>
        </p:nvSpPr>
        <p:spPr>
          <a:xfrm>
            <a:off x="1529885" y="4803175"/>
            <a:ext cx="1035714" cy="1380952"/>
          </a:xfrm>
          <a:prstGeom prst="ellipse">
            <a:avLst/>
          </a:prstGeom>
          <a:noFill/>
          <a:ln w="12700">
            <a:solidFill>
              <a:schemeClr val="bg1"/>
            </a:solidFill>
          </a:ln>
        </p:spPr>
        <p:txBody>
          <a:bodyPr/>
          <a:lstStyle>
            <a:lvl1pPr>
              <a:defRPr sz="1000">
                <a:solidFill>
                  <a:schemeClr val="accent4"/>
                </a:solidFill>
                <a:latin typeface="Lato" panose="020F0502020204030203" pitchFamily="34" charset="0"/>
              </a:defRPr>
            </a:lvl1pPr>
          </a:lstStyle>
          <a:p>
            <a:endParaRPr lang="en-US"/>
          </a:p>
        </p:txBody>
      </p:sp>
      <p:sp>
        <p:nvSpPr>
          <p:cNvPr id="21" name="Picture Placeholder 9"/>
          <p:cNvSpPr>
            <a:spLocks noGrp="1"/>
          </p:cNvSpPr>
          <p:nvPr>
            <p:ph type="pic" sz="quarter" idx="14"/>
          </p:nvPr>
        </p:nvSpPr>
        <p:spPr>
          <a:xfrm>
            <a:off x="6916835" y="4803175"/>
            <a:ext cx="1035714" cy="1380952"/>
          </a:xfrm>
          <a:prstGeom prst="ellipse">
            <a:avLst/>
          </a:prstGeom>
          <a:noFill/>
          <a:ln w="12700">
            <a:solidFill>
              <a:schemeClr val="bg1"/>
            </a:solidFill>
          </a:ln>
        </p:spPr>
        <p:txBody>
          <a:bodyPr/>
          <a:lstStyle>
            <a:lvl1pPr>
              <a:defRPr sz="1000">
                <a:solidFill>
                  <a:schemeClr val="accent4"/>
                </a:solidFill>
                <a:latin typeface="Lato" panose="020F0502020204030203" pitchFamily="34" charset="0"/>
              </a:defRPr>
            </a:lvl1pPr>
          </a:lstStyle>
          <a:p>
            <a:endParaRPr lang="en-US"/>
          </a:p>
        </p:txBody>
      </p:sp>
      <p:sp>
        <p:nvSpPr>
          <p:cNvPr id="13" name="Text Placeholder 9">
            <a:extLst>
              <a:ext uri="{FF2B5EF4-FFF2-40B4-BE49-F238E27FC236}">
                <a16:creationId xmlns:a16="http://schemas.microsoft.com/office/drawing/2014/main" id="{564B377F-598C-7D43-AC31-2A6886AA33D7}"/>
              </a:ext>
            </a:extLst>
          </p:cNvPr>
          <p:cNvSpPr>
            <a:spLocks noGrp="1"/>
          </p:cNvSpPr>
          <p:nvPr>
            <p:ph type="body" sz="quarter" idx="10"/>
          </p:nvPr>
        </p:nvSpPr>
        <p:spPr>
          <a:xfrm>
            <a:off x="593728" y="1401776"/>
            <a:ext cx="7953374" cy="511013"/>
          </a:xfrm>
          <a:prstGeom prst="rect">
            <a:avLst/>
          </a:prstGeom>
        </p:spPr>
        <p:txBody>
          <a:bodyPr lIns="0" tIns="0" rIns="0" bIns="0"/>
          <a:lstStyle>
            <a:lvl1pPr marL="0" indent="0" algn="l">
              <a:lnSpc>
                <a:spcPct val="100000"/>
              </a:lnSpc>
              <a:spcBef>
                <a:spcPts val="0"/>
              </a:spcBef>
              <a:buNone/>
              <a:defRPr sz="2400" b="1" i="0" cap="all" spc="50" baseline="0">
                <a:solidFill>
                  <a:srgbClr val="4D4D4D"/>
                </a:solidFill>
                <a:latin typeface="Futura Std Heavy" panose="020B0502020204020303" pitchFamily="34" charset="77"/>
                <a:ea typeface="Segoe UI Symbol" panose="020B0502040204020203" pitchFamily="34" charset="0"/>
                <a:cs typeface="Open Sans" panose="020B0606030504020204" pitchFamily="34" charset="0"/>
              </a:defRPr>
            </a:lvl1pPr>
          </a:lstStyle>
          <a:p>
            <a:pPr lvl="0"/>
            <a:r>
              <a:rPr lang="en-US"/>
              <a:t>Click to edit Master text styles</a:t>
            </a:r>
          </a:p>
        </p:txBody>
      </p:sp>
      <p:sp>
        <p:nvSpPr>
          <p:cNvPr id="14" name="Text Placeholder 9">
            <a:extLst>
              <a:ext uri="{FF2B5EF4-FFF2-40B4-BE49-F238E27FC236}">
                <a16:creationId xmlns:a16="http://schemas.microsoft.com/office/drawing/2014/main" id="{F2CC2ABB-C44C-CA4F-97C9-5F71B7B6A549}"/>
              </a:ext>
            </a:extLst>
          </p:cNvPr>
          <p:cNvSpPr>
            <a:spLocks noGrp="1"/>
          </p:cNvSpPr>
          <p:nvPr>
            <p:ph type="body" sz="quarter" idx="11"/>
          </p:nvPr>
        </p:nvSpPr>
        <p:spPr>
          <a:xfrm>
            <a:off x="603251" y="1912789"/>
            <a:ext cx="7953374" cy="188459"/>
          </a:xfrm>
          <a:prstGeom prst="rect">
            <a:avLst/>
          </a:prstGeom>
        </p:spPr>
        <p:txBody>
          <a:bodyPr lIns="0" tIns="0" rIns="0" bIns="0">
            <a:normAutofit/>
          </a:bodyPr>
          <a:lstStyle>
            <a:lvl1pPr marL="0" indent="0" algn="l">
              <a:lnSpc>
                <a:spcPts val="1200"/>
              </a:lnSpc>
              <a:spcBef>
                <a:spcPts val="0"/>
              </a:spcBef>
              <a:buNone/>
              <a:defRPr sz="1200" b="0" i="0" cap="none" spc="0" baseline="0">
                <a:solidFill>
                  <a:srgbClr val="4D4D4D"/>
                </a:solidFill>
                <a:latin typeface="Futura Std Book" panose="020B0502020204020303" pitchFamily="34" charset="77"/>
                <a:ea typeface="Segoe UI Symbol" panose="020B0502040204020203" pitchFamily="34" charset="0"/>
                <a:cs typeface="Open Sans" panose="020B0606030504020204" pitchFamily="34" charset="0"/>
              </a:defRPr>
            </a:lvl1pPr>
          </a:lstStyle>
          <a:p>
            <a:pPr lvl="0"/>
            <a:r>
              <a:rPr lang="en-US"/>
              <a:t>Click to edit Master text styles</a:t>
            </a:r>
          </a:p>
        </p:txBody>
      </p:sp>
      <p:sp>
        <p:nvSpPr>
          <p:cNvPr id="15" name="TextBox 14">
            <a:extLst>
              <a:ext uri="{FF2B5EF4-FFF2-40B4-BE49-F238E27FC236}">
                <a16:creationId xmlns:a16="http://schemas.microsoft.com/office/drawing/2014/main" id="{5A9AE139-211F-0C42-9F4B-85DFB65FCB49}"/>
              </a:ext>
            </a:extLst>
          </p:cNvPr>
          <p:cNvSpPr txBox="1"/>
          <p:nvPr userDrawn="1"/>
        </p:nvSpPr>
        <p:spPr>
          <a:xfrm>
            <a:off x="593728" y="6297123"/>
            <a:ext cx="1783555" cy="138499"/>
          </a:xfrm>
          <a:prstGeom prst="rect">
            <a:avLst/>
          </a:prstGeom>
          <a:noFill/>
        </p:spPr>
        <p:txBody>
          <a:bodyPr wrap="square" lIns="0" tIns="0" rIns="0" bIns="0" rtlCol="0">
            <a:spAutoFit/>
          </a:bodyPr>
          <a:lstStyle/>
          <a:p>
            <a:pPr algn="l"/>
            <a:r>
              <a:rPr lang="en-US" sz="900" b="1" spc="30" baseline="0">
                <a:solidFill>
                  <a:schemeClr val="tx2"/>
                </a:solidFill>
                <a:latin typeface="+mn-lt"/>
                <a:ea typeface="Segoe UI Symbol" panose="020B0502040204020203" pitchFamily="34" charset="0"/>
              </a:rPr>
              <a:t>IWIB</a:t>
            </a:r>
          </a:p>
        </p:txBody>
      </p:sp>
      <p:sp>
        <p:nvSpPr>
          <p:cNvPr id="22" name="TextBox 21">
            <a:extLst>
              <a:ext uri="{FF2B5EF4-FFF2-40B4-BE49-F238E27FC236}">
                <a16:creationId xmlns:a16="http://schemas.microsoft.com/office/drawing/2014/main" id="{AE79602B-7BC0-AA47-88B7-E243181EF231}"/>
              </a:ext>
            </a:extLst>
          </p:cNvPr>
          <p:cNvSpPr txBox="1"/>
          <p:nvPr userDrawn="1"/>
        </p:nvSpPr>
        <p:spPr>
          <a:xfrm>
            <a:off x="7939425" y="6297123"/>
            <a:ext cx="206993" cy="123111"/>
          </a:xfrm>
          <a:prstGeom prst="rect">
            <a:avLst/>
          </a:prstGeom>
          <a:noFill/>
        </p:spPr>
        <p:txBody>
          <a:bodyPr wrap="square" lIns="0" tIns="0" rIns="0" bIns="0" rtlCol="0">
            <a:spAutoFit/>
          </a:bodyPr>
          <a:lstStyle/>
          <a:p>
            <a:pPr algn="r"/>
            <a:fld id="{27692F5A-FC14-4E83-B4CC-18F6C2D780A4}" type="slidenum">
              <a:rPr lang="en-US" sz="800" b="0" spc="30" baseline="0" smtClean="0">
                <a:solidFill>
                  <a:schemeClr val="tx1">
                    <a:lumMod val="50000"/>
                    <a:lumOff val="50000"/>
                  </a:schemeClr>
                </a:solidFill>
                <a:latin typeface="Segoe UI Symbol" panose="020B0502040204020203" pitchFamily="34" charset="0"/>
                <a:ea typeface="Segoe UI Symbol" panose="020B0502040204020203" pitchFamily="34" charset="0"/>
              </a:rPr>
              <a:pPr algn="r"/>
              <a:t>‹#›</a:t>
            </a:fld>
            <a:endParaRPr lang="en-US" sz="800" b="0" spc="30" baseline="0">
              <a:solidFill>
                <a:schemeClr val="tx1">
                  <a:lumMod val="50000"/>
                  <a:lumOff val="50000"/>
                </a:schemeClr>
              </a:solidFill>
              <a:latin typeface="Segoe UI Symbol" panose="020B0502040204020203" pitchFamily="34" charset="0"/>
              <a:ea typeface="Segoe UI Symbol" panose="020B0502040204020203" pitchFamily="34" charset="0"/>
            </a:endParaRPr>
          </a:p>
        </p:txBody>
      </p:sp>
      <p:sp>
        <p:nvSpPr>
          <p:cNvPr id="23" name="Freeform 5">
            <a:hlinkClick r:id="" action="ppaction://hlinkshowjump?jump=nextslide"/>
            <a:extLst>
              <a:ext uri="{FF2B5EF4-FFF2-40B4-BE49-F238E27FC236}">
                <a16:creationId xmlns:a16="http://schemas.microsoft.com/office/drawing/2014/main" id="{6C7A4C18-8E88-FF42-8E68-9885D11AB6F7}"/>
              </a:ext>
            </a:extLst>
          </p:cNvPr>
          <p:cNvSpPr>
            <a:spLocks noEditPoints="1"/>
          </p:cNvSpPr>
          <p:nvPr userDrawn="1"/>
        </p:nvSpPr>
        <p:spPr bwMode="auto">
          <a:xfrm>
            <a:off x="8427346" y="6320795"/>
            <a:ext cx="164592" cy="164592"/>
          </a:xfrm>
          <a:custGeom>
            <a:avLst/>
            <a:gdLst>
              <a:gd name="T0" fmla="*/ 883 w 2350"/>
              <a:gd name="T1" fmla="*/ 679 h 2350"/>
              <a:gd name="T2" fmla="*/ 1338 w 2350"/>
              <a:gd name="T3" fmla="*/ 1175 h 2350"/>
              <a:gd name="T4" fmla="*/ 883 w 2350"/>
              <a:gd name="T5" fmla="*/ 1671 h 2350"/>
              <a:gd name="T6" fmla="*/ 883 w 2350"/>
              <a:gd name="T7" fmla="*/ 1813 h 2350"/>
              <a:gd name="T8" fmla="*/ 1023 w 2350"/>
              <a:gd name="T9" fmla="*/ 1813 h 2350"/>
              <a:gd name="T10" fmla="*/ 1579 w 2350"/>
              <a:gd name="T11" fmla="*/ 1246 h 2350"/>
              <a:gd name="T12" fmla="*/ 1579 w 2350"/>
              <a:gd name="T13" fmla="*/ 1104 h 2350"/>
              <a:gd name="T14" fmla="*/ 1023 w 2350"/>
              <a:gd name="T15" fmla="*/ 537 h 2350"/>
              <a:gd name="T16" fmla="*/ 883 w 2350"/>
              <a:gd name="T17" fmla="*/ 537 h 2350"/>
              <a:gd name="T18" fmla="*/ 883 w 2350"/>
              <a:gd name="T19" fmla="*/ 679 h 2350"/>
              <a:gd name="T20" fmla="*/ 0 w 2350"/>
              <a:gd name="T21" fmla="*/ 1175 h 2350"/>
              <a:gd name="T22" fmla="*/ 1175 w 2350"/>
              <a:gd name="T23" fmla="*/ 2350 h 2350"/>
              <a:gd name="T24" fmla="*/ 2350 w 2350"/>
              <a:gd name="T25" fmla="*/ 1175 h 2350"/>
              <a:gd name="T26" fmla="*/ 1175 w 2350"/>
              <a:gd name="T27" fmla="*/ 0 h 2350"/>
              <a:gd name="T28" fmla="*/ 0 w 2350"/>
              <a:gd name="T29" fmla="*/ 1175 h 2350"/>
              <a:gd name="T30" fmla="*/ 2198 w 2350"/>
              <a:gd name="T31" fmla="*/ 1175 h 2350"/>
              <a:gd name="T32" fmla="*/ 1175 w 2350"/>
              <a:gd name="T33" fmla="*/ 2198 h 2350"/>
              <a:gd name="T34" fmla="*/ 152 w 2350"/>
              <a:gd name="T35" fmla="*/ 1175 h 2350"/>
              <a:gd name="T36" fmla="*/ 1175 w 2350"/>
              <a:gd name="T37" fmla="*/ 152 h 2350"/>
              <a:gd name="T38" fmla="*/ 2198 w 2350"/>
              <a:gd name="T39" fmla="*/ 1175 h 23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350" h="2350">
                <a:moveTo>
                  <a:pt x="883" y="679"/>
                </a:moveTo>
                <a:cubicBezTo>
                  <a:pt x="1338" y="1175"/>
                  <a:pt x="1338" y="1175"/>
                  <a:pt x="1338" y="1175"/>
                </a:cubicBezTo>
                <a:cubicBezTo>
                  <a:pt x="883" y="1671"/>
                  <a:pt x="883" y="1671"/>
                  <a:pt x="883" y="1671"/>
                </a:cubicBezTo>
                <a:cubicBezTo>
                  <a:pt x="844" y="1710"/>
                  <a:pt x="844" y="1774"/>
                  <a:pt x="883" y="1813"/>
                </a:cubicBezTo>
                <a:cubicBezTo>
                  <a:pt x="922" y="1852"/>
                  <a:pt x="985" y="1852"/>
                  <a:pt x="1023" y="1813"/>
                </a:cubicBezTo>
                <a:cubicBezTo>
                  <a:pt x="1579" y="1246"/>
                  <a:pt x="1579" y="1246"/>
                  <a:pt x="1579" y="1246"/>
                </a:cubicBezTo>
                <a:cubicBezTo>
                  <a:pt x="1618" y="1207"/>
                  <a:pt x="1618" y="1143"/>
                  <a:pt x="1579" y="1104"/>
                </a:cubicBezTo>
                <a:cubicBezTo>
                  <a:pt x="1023" y="537"/>
                  <a:pt x="1023" y="537"/>
                  <a:pt x="1023" y="537"/>
                </a:cubicBezTo>
                <a:cubicBezTo>
                  <a:pt x="985" y="498"/>
                  <a:pt x="922" y="498"/>
                  <a:pt x="883" y="537"/>
                </a:cubicBezTo>
                <a:cubicBezTo>
                  <a:pt x="844" y="576"/>
                  <a:pt x="844" y="640"/>
                  <a:pt x="883" y="679"/>
                </a:cubicBezTo>
                <a:close/>
                <a:moveTo>
                  <a:pt x="0" y="1175"/>
                </a:moveTo>
                <a:cubicBezTo>
                  <a:pt x="0" y="1824"/>
                  <a:pt x="526" y="2350"/>
                  <a:pt x="1175" y="2350"/>
                </a:cubicBezTo>
                <a:cubicBezTo>
                  <a:pt x="1824" y="2350"/>
                  <a:pt x="2350" y="1824"/>
                  <a:pt x="2350" y="1175"/>
                </a:cubicBezTo>
                <a:cubicBezTo>
                  <a:pt x="2350" y="526"/>
                  <a:pt x="1824" y="0"/>
                  <a:pt x="1175" y="0"/>
                </a:cubicBezTo>
                <a:cubicBezTo>
                  <a:pt x="526" y="0"/>
                  <a:pt x="0" y="526"/>
                  <a:pt x="0" y="1175"/>
                </a:cubicBezTo>
                <a:close/>
                <a:moveTo>
                  <a:pt x="2198" y="1175"/>
                </a:moveTo>
                <a:cubicBezTo>
                  <a:pt x="2198" y="1740"/>
                  <a:pt x="1740" y="2198"/>
                  <a:pt x="1175" y="2198"/>
                </a:cubicBezTo>
                <a:cubicBezTo>
                  <a:pt x="610" y="2198"/>
                  <a:pt x="152" y="1740"/>
                  <a:pt x="152" y="1175"/>
                </a:cubicBezTo>
                <a:cubicBezTo>
                  <a:pt x="152" y="610"/>
                  <a:pt x="610" y="152"/>
                  <a:pt x="1175" y="152"/>
                </a:cubicBezTo>
                <a:cubicBezTo>
                  <a:pt x="1740" y="152"/>
                  <a:pt x="2198" y="610"/>
                  <a:pt x="2198" y="1175"/>
                </a:cubicBezTo>
                <a:close/>
              </a:path>
            </a:pathLst>
          </a:custGeom>
          <a:solidFill>
            <a:schemeClr val="bg1">
              <a:lumMod val="75000"/>
            </a:schemeClr>
          </a:solidFill>
          <a:ln>
            <a:noFill/>
          </a:ln>
        </p:spPr>
        <p:txBody>
          <a:bodyPr vert="horz" wrap="square" lIns="99060" tIns="49530" rIns="99060" bIns="49530" numCol="1" anchor="t" anchorCtr="0" compatLnSpc="1">
            <a:prstTxWarp prst="textNoShape">
              <a:avLst/>
            </a:prstTxWarp>
          </a:bodyPr>
          <a:lstStyle/>
          <a:p>
            <a:endParaRPr lang="en-US" sz="1716"/>
          </a:p>
        </p:txBody>
      </p:sp>
      <p:sp>
        <p:nvSpPr>
          <p:cNvPr id="24" name="Freeform 5">
            <a:hlinkClick r:id="" action="ppaction://hlinkshowjump?jump=previousslide"/>
            <a:extLst>
              <a:ext uri="{FF2B5EF4-FFF2-40B4-BE49-F238E27FC236}">
                <a16:creationId xmlns:a16="http://schemas.microsoft.com/office/drawing/2014/main" id="{49790A3C-E5CE-8D49-AAAE-156FFDD36123}"/>
              </a:ext>
            </a:extLst>
          </p:cNvPr>
          <p:cNvSpPr>
            <a:spLocks noEditPoints="1"/>
          </p:cNvSpPr>
          <p:nvPr userDrawn="1"/>
        </p:nvSpPr>
        <p:spPr bwMode="auto">
          <a:xfrm>
            <a:off x="8244103" y="6320795"/>
            <a:ext cx="164592" cy="164592"/>
          </a:xfrm>
          <a:custGeom>
            <a:avLst/>
            <a:gdLst>
              <a:gd name="T0" fmla="*/ 1467 w 2350"/>
              <a:gd name="T1" fmla="*/ 1671 h 2350"/>
              <a:gd name="T2" fmla="*/ 1012 w 2350"/>
              <a:gd name="T3" fmla="*/ 1175 h 2350"/>
              <a:gd name="T4" fmla="*/ 1467 w 2350"/>
              <a:gd name="T5" fmla="*/ 679 h 2350"/>
              <a:gd name="T6" fmla="*/ 1467 w 2350"/>
              <a:gd name="T7" fmla="*/ 537 h 2350"/>
              <a:gd name="T8" fmla="*/ 1327 w 2350"/>
              <a:gd name="T9" fmla="*/ 537 h 2350"/>
              <a:gd name="T10" fmla="*/ 771 w 2350"/>
              <a:gd name="T11" fmla="*/ 1104 h 2350"/>
              <a:gd name="T12" fmla="*/ 771 w 2350"/>
              <a:gd name="T13" fmla="*/ 1246 h 2350"/>
              <a:gd name="T14" fmla="*/ 1327 w 2350"/>
              <a:gd name="T15" fmla="*/ 1813 h 2350"/>
              <a:gd name="T16" fmla="*/ 1467 w 2350"/>
              <a:gd name="T17" fmla="*/ 1813 h 2350"/>
              <a:gd name="T18" fmla="*/ 1467 w 2350"/>
              <a:gd name="T19" fmla="*/ 1671 h 2350"/>
              <a:gd name="T20" fmla="*/ 2350 w 2350"/>
              <a:gd name="T21" fmla="*/ 1175 h 2350"/>
              <a:gd name="T22" fmla="*/ 1175 w 2350"/>
              <a:gd name="T23" fmla="*/ 0 h 2350"/>
              <a:gd name="T24" fmla="*/ 0 w 2350"/>
              <a:gd name="T25" fmla="*/ 1175 h 2350"/>
              <a:gd name="T26" fmla="*/ 1175 w 2350"/>
              <a:gd name="T27" fmla="*/ 2350 h 2350"/>
              <a:gd name="T28" fmla="*/ 2350 w 2350"/>
              <a:gd name="T29" fmla="*/ 1175 h 2350"/>
              <a:gd name="T30" fmla="*/ 152 w 2350"/>
              <a:gd name="T31" fmla="*/ 1175 h 2350"/>
              <a:gd name="T32" fmla="*/ 1175 w 2350"/>
              <a:gd name="T33" fmla="*/ 152 h 2350"/>
              <a:gd name="T34" fmla="*/ 2198 w 2350"/>
              <a:gd name="T35" fmla="*/ 1175 h 2350"/>
              <a:gd name="T36" fmla="*/ 1175 w 2350"/>
              <a:gd name="T37" fmla="*/ 2198 h 2350"/>
              <a:gd name="T38" fmla="*/ 152 w 2350"/>
              <a:gd name="T39" fmla="*/ 1175 h 23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350" h="2350">
                <a:moveTo>
                  <a:pt x="1467" y="1671"/>
                </a:moveTo>
                <a:cubicBezTo>
                  <a:pt x="1012" y="1175"/>
                  <a:pt x="1012" y="1175"/>
                  <a:pt x="1012" y="1175"/>
                </a:cubicBezTo>
                <a:cubicBezTo>
                  <a:pt x="1467" y="679"/>
                  <a:pt x="1467" y="679"/>
                  <a:pt x="1467" y="679"/>
                </a:cubicBezTo>
                <a:cubicBezTo>
                  <a:pt x="1506" y="640"/>
                  <a:pt x="1506" y="576"/>
                  <a:pt x="1467" y="537"/>
                </a:cubicBezTo>
                <a:cubicBezTo>
                  <a:pt x="1428" y="498"/>
                  <a:pt x="1365" y="498"/>
                  <a:pt x="1327" y="537"/>
                </a:cubicBezTo>
                <a:cubicBezTo>
                  <a:pt x="771" y="1104"/>
                  <a:pt x="771" y="1104"/>
                  <a:pt x="771" y="1104"/>
                </a:cubicBezTo>
                <a:cubicBezTo>
                  <a:pt x="732" y="1143"/>
                  <a:pt x="732" y="1207"/>
                  <a:pt x="771" y="1246"/>
                </a:cubicBezTo>
                <a:cubicBezTo>
                  <a:pt x="1327" y="1813"/>
                  <a:pt x="1327" y="1813"/>
                  <a:pt x="1327" y="1813"/>
                </a:cubicBezTo>
                <a:cubicBezTo>
                  <a:pt x="1365" y="1852"/>
                  <a:pt x="1428" y="1852"/>
                  <a:pt x="1467" y="1813"/>
                </a:cubicBezTo>
                <a:cubicBezTo>
                  <a:pt x="1506" y="1774"/>
                  <a:pt x="1506" y="1710"/>
                  <a:pt x="1467" y="1671"/>
                </a:cubicBezTo>
                <a:close/>
                <a:moveTo>
                  <a:pt x="2350" y="1175"/>
                </a:moveTo>
                <a:cubicBezTo>
                  <a:pt x="2350" y="526"/>
                  <a:pt x="1824" y="0"/>
                  <a:pt x="1175" y="0"/>
                </a:cubicBezTo>
                <a:cubicBezTo>
                  <a:pt x="526" y="0"/>
                  <a:pt x="0" y="526"/>
                  <a:pt x="0" y="1175"/>
                </a:cubicBezTo>
                <a:cubicBezTo>
                  <a:pt x="0" y="1824"/>
                  <a:pt x="526" y="2350"/>
                  <a:pt x="1175" y="2350"/>
                </a:cubicBezTo>
                <a:cubicBezTo>
                  <a:pt x="1824" y="2350"/>
                  <a:pt x="2350" y="1824"/>
                  <a:pt x="2350" y="1175"/>
                </a:cubicBezTo>
                <a:close/>
                <a:moveTo>
                  <a:pt x="152" y="1175"/>
                </a:moveTo>
                <a:cubicBezTo>
                  <a:pt x="152" y="610"/>
                  <a:pt x="610" y="152"/>
                  <a:pt x="1175" y="152"/>
                </a:cubicBezTo>
                <a:cubicBezTo>
                  <a:pt x="1740" y="152"/>
                  <a:pt x="2198" y="610"/>
                  <a:pt x="2198" y="1175"/>
                </a:cubicBezTo>
                <a:cubicBezTo>
                  <a:pt x="2198" y="1740"/>
                  <a:pt x="1740" y="2198"/>
                  <a:pt x="1175" y="2198"/>
                </a:cubicBezTo>
                <a:cubicBezTo>
                  <a:pt x="610" y="2198"/>
                  <a:pt x="152" y="1740"/>
                  <a:pt x="152" y="1175"/>
                </a:cubicBezTo>
                <a:close/>
              </a:path>
            </a:pathLst>
          </a:custGeom>
          <a:solidFill>
            <a:schemeClr val="bg1">
              <a:lumMod val="75000"/>
            </a:schemeClr>
          </a:solidFill>
          <a:ln>
            <a:noFill/>
          </a:ln>
        </p:spPr>
        <p:txBody>
          <a:bodyPr vert="horz" wrap="square" lIns="99060" tIns="49530" rIns="99060" bIns="49530" numCol="1" anchor="t" anchorCtr="0" compatLnSpc="1">
            <a:prstTxWarp prst="textNoShape">
              <a:avLst/>
            </a:prstTxWarp>
          </a:bodyPr>
          <a:lstStyle/>
          <a:p>
            <a:endParaRPr lang="en-US" sz="1716"/>
          </a:p>
        </p:txBody>
      </p:sp>
    </p:spTree>
    <p:custDataLst>
      <p:tags r:id="rId1"/>
    </p:custDataLst>
    <p:extLst>
      <p:ext uri="{BB962C8B-B14F-4D97-AF65-F5344CB8AC3E}">
        <p14:creationId xmlns:p14="http://schemas.microsoft.com/office/powerpoint/2010/main" val="2820526287"/>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13">
                                            <p:txEl>
                                              <p:pRg st="0" end="0"/>
                                            </p:txEl>
                                          </p:spTgt>
                                        </p:tgtEl>
                                        <p:attrNameLst>
                                          <p:attrName>style.visibility</p:attrName>
                                        </p:attrNameLst>
                                      </p:cBhvr>
                                      <p:to>
                                        <p:strVal val="visible"/>
                                      </p:to>
                                    </p:set>
                                    <p:animEffect transition="in" filter="fade">
                                      <p:cBhvr>
                                        <p:cTn id="7" dur="500"/>
                                        <p:tgtEl>
                                          <p:spTgt spid="13">
                                            <p:txEl>
                                              <p:pRg st="0" end="0"/>
                                            </p:txEl>
                                          </p:spTgt>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4">
                                            <p:txEl>
                                              <p:pRg st="0" end="0"/>
                                            </p:txEl>
                                          </p:spTgt>
                                        </p:tgtEl>
                                        <p:attrNameLst>
                                          <p:attrName>style.visibility</p:attrName>
                                        </p:attrNameLst>
                                      </p:cBhvr>
                                      <p:to>
                                        <p:strVal val="visible"/>
                                      </p:to>
                                    </p:set>
                                    <p:animEffect transition="in" filter="fade">
                                      <p:cBhvr>
                                        <p:cTn id="11" dur="500"/>
                                        <p:tgtEl>
                                          <p:spTgt spid="1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build="p">
        <p:tmplLst>
          <p:tmpl lvl="1">
            <p:tnLst>
              <p:par>
                <p:cTn presetID="10" presetClass="entr" presetSubtype="0" fill="hold" nodeType="afterEffect">
                  <p:stCondLst>
                    <p:cond delay="0"/>
                  </p:stCondLst>
                  <p:childTnLst>
                    <p:set>
                      <p:cBhvr>
                        <p:cTn dur="1" fill="hold">
                          <p:stCondLst>
                            <p:cond delay="0"/>
                          </p:stCondLst>
                        </p:cTn>
                        <p:tgtEl>
                          <p:spTgt spid="13"/>
                        </p:tgtEl>
                        <p:attrNameLst>
                          <p:attrName>style.visibility</p:attrName>
                        </p:attrNameLst>
                      </p:cBhvr>
                      <p:to>
                        <p:strVal val="visible"/>
                      </p:to>
                    </p:set>
                    <p:animEffect transition="in" filter="fade">
                      <p:cBhvr>
                        <p:cTn dur="500"/>
                        <p:tgtEl>
                          <p:spTgt spid="13"/>
                        </p:tgtEl>
                      </p:cBhvr>
                    </p:animEffect>
                  </p:childTnLst>
                </p:cTn>
              </p:par>
            </p:tnLst>
          </p:tmpl>
        </p:tmplLst>
      </p:bldP>
      <p:bldP spid="14" grpId="0" build="p">
        <p:tmplLst>
          <p:tmpl lvl="1">
            <p:tnLst>
              <p:par>
                <p:cTn presetID="10" presetClass="entr" presetSubtype="0" fill="hold" nodeType="afterEffect">
                  <p:stCondLst>
                    <p:cond delay="0"/>
                  </p:stCondLst>
                  <p:childTnLst>
                    <p:set>
                      <p:cBhvr>
                        <p:cTn dur="1" fill="hold">
                          <p:stCondLst>
                            <p:cond delay="0"/>
                          </p:stCondLst>
                        </p:cTn>
                        <p:tgtEl>
                          <p:spTgt spid="14"/>
                        </p:tgtEl>
                        <p:attrNameLst>
                          <p:attrName>style.visibility</p:attrName>
                        </p:attrNameLst>
                      </p:cBhvr>
                      <p:to>
                        <p:strVal val="visible"/>
                      </p:to>
                    </p:set>
                    <p:animEffect transition="in" filter="fade">
                      <p:cBhvr>
                        <p:cTn dur="500"/>
                        <p:tgtEl>
                          <p:spTgt spid="14"/>
                        </p:tgtEl>
                      </p:cBhvr>
                    </p:animEffect>
                  </p:childTnLst>
                </p:cTn>
              </p:par>
            </p:tnLst>
          </p:tmpl>
        </p:tmplLst>
      </p:bldP>
    </p:bldLst>
  </p:timing>
  <p:extLst>
    <p:ext uri="{DCECCB84-F9BA-43D5-87BE-67443E8EF086}">
      <p15:sldGuideLst xmlns:p15="http://schemas.microsoft.com/office/powerpoint/2012/main">
        <p15:guide id="1" orient="horz" pos="3600" userDrawn="1">
          <p15:clr>
            <a:srgbClr val="FBAE40"/>
          </p15:clr>
        </p15:guide>
        <p15:guide id="2" pos="5384" userDrawn="1">
          <p15:clr>
            <a:srgbClr val="FBAE40"/>
          </p15:clr>
        </p15:guide>
        <p15:guide id="3" pos="374" userDrawn="1">
          <p15:clr>
            <a:srgbClr val="FBAE40"/>
          </p15:clr>
        </p15:guide>
        <p15:guide id="4" orient="horz" pos="408" userDrawn="1">
          <p15:clr>
            <a:srgbClr val="FBAE40"/>
          </p15:clr>
        </p15:guide>
        <p15:guide id="5" orient="horz" pos="1296"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ny History Page 2">
    <p:spTree>
      <p:nvGrpSpPr>
        <p:cNvPr id="1" name=""/>
        <p:cNvGrpSpPr/>
        <p:nvPr/>
      </p:nvGrpSpPr>
      <p:grpSpPr>
        <a:xfrm>
          <a:off x="0" y="0"/>
          <a:ext cx="0" cy="0"/>
          <a:chOff x="0" y="0"/>
          <a:chExt cx="0" cy="0"/>
        </a:xfrm>
      </p:grpSpPr>
      <p:sp>
        <p:nvSpPr>
          <p:cNvPr id="10" name="Text Placeholder 9"/>
          <p:cNvSpPr>
            <a:spLocks noGrp="1"/>
          </p:cNvSpPr>
          <p:nvPr>
            <p:ph type="body" sz="quarter" idx="10"/>
          </p:nvPr>
        </p:nvSpPr>
        <p:spPr>
          <a:xfrm>
            <a:off x="629041" y="1446424"/>
            <a:ext cx="7953374" cy="511013"/>
          </a:xfrm>
          <a:prstGeom prst="rect">
            <a:avLst/>
          </a:prstGeom>
        </p:spPr>
        <p:txBody>
          <a:bodyPr lIns="0" tIns="0" rIns="0" bIns="0"/>
          <a:lstStyle>
            <a:lvl1pPr marL="0" indent="0" algn="l">
              <a:lnSpc>
                <a:spcPct val="100000"/>
              </a:lnSpc>
              <a:spcBef>
                <a:spcPts val="0"/>
              </a:spcBef>
              <a:buNone/>
              <a:defRPr sz="2400" b="1" i="0" cap="all" spc="50" baseline="0">
                <a:solidFill>
                  <a:srgbClr val="4D4D4D"/>
                </a:solidFill>
                <a:latin typeface="Futura Std Heavy" panose="020B0502020204020303" pitchFamily="34" charset="77"/>
                <a:ea typeface="Segoe UI Symbol" panose="020B0502040204020203" pitchFamily="34" charset="0"/>
                <a:cs typeface="Open Sans" panose="020B0606030504020204" pitchFamily="34" charset="0"/>
              </a:defRPr>
            </a:lvl1pPr>
          </a:lstStyle>
          <a:p>
            <a:pPr lvl="0"/>
            <a:r>
              <a:rPr lang="en-US"/>
              <a:t>Click to edit Master text styles</a:t>
            </a:r>
          </a:p>
        </p:txBody>
      </p:sp>
      <p:sp>
        <p:nvSpPr>
          <p:cNvPr id="3" name="Text Placeholder 9"/>
          <p:cNvSpPr>
            <a:spLocks noGrp="1"/>
          </p:cNvSpPr>
          <p:nvPr>
            <p:ph type="body" sz="quarter" idx="11"/>
          </p:nvPr>
        </p:nvSpPr>
        <p:spPr>
          <a:xfrm>
            <a:off x="638564" y="1957437"/>
            <a:ext cx="7953374" cy="188459"/>
          </a:xfrm>
          <a:prstGeom prst="rect">
            <a:avLst/>
          </a:prstGeom>
        </p:spPr>
        <p:txBody>
          <a:bodyPr lIns="0" tIns="0" rIns="0" bIns="0">
            <a:normAutofit/>
          </a:bodyPr>
          <a:lstStyle>
            <a:lvl1pPr marL="0" indent="0" algn="l">
              <a:lnSpc>
                <a:spcPts val="1200"/>
              </a:lnSpc>
              <a:spcBef>
                <a:spcPts val="0"/>
              </a:spcBef>
              <a:buNone/>
              <a:defRPr sz="1200" b="0" i="0" cap="none" spc="0" baseline="0">
                <a:solidFill>
                  <a:srgbClr val="4D4D4D"/>
                </a:solidFill>
                <a:latin typeface="Futura Std Book" panose="020B0502020204020303" pitchFamily="34" charset="77"/>
                <a:ea typeface="Segoe UI Symbol" panose="020B0502040204020203" pitchFamily="34" charset="0"/>
                <a:cs typeface="Open Sans" panose="020B0606030504020204" pitchFamily="34" charset="0"/>
              </a:defRPr>
            </a:lvl1pPr>
          </a:lstStyle>
          <a:p>
            <a:pPr lvl="0"/>
            <a:r>
              <a:rPr lang="en-US"/>
              <a:t>Click to edit Master text styles</a:t>
            </a:r>
          </a:p>
        </p:txBody>
      </p:sp>
      <p:sp>
        <p:nvSpPr>
          <p:cNvPr id="13" name="Picture Placeholder 9"/>
          <p:cNvSpPr>
            <a:spLocks noGrp="1"/>
          </p:cNvSpPr>
          <p:nvPr>
            <p:ph type="pic" sz="quarter" idx="13"/>
          </p:nvPr>
        </p:nvSpPr>
        <p:spPr>
          <a:xfrm>
            <a:off x="1565198" y="2664491"/>
            <a:ext cx="1035714" cy="1380952"/>
          </a:xfrm>
          <a:prstGeom prst="ellipse">
            <a:avLst/>
          </a:prstGeom>
          <a:noFill/>
          <a:ln w="12700">
            <a:solidFill>
              <a:schemeClr val="bg1"/>
            </a:solidFill>
          </a:ln>
        </p:spPr>
        <p:txBody>
          <a:bodyPr/>
          <a:lstStyle>
            <a:lvl1pPr>
              <a:defRPr sz="1000">
                <a:solidFill>
                  <a:schemeClr val="accent4"/>
                </a:solidFill>
                <a:latin typeface="Lato" panose="020F0502020204030203" pitchFamily="34" charset="0"/>
              </a:defRPr>
            </a:lvl1pPr>
          </a:lstStyle>
          <a:p>
            <a:endParaRPr lang="en-US"/>
          </a:p>
        </p:txBody>
      </p:sp>
      <p:sp>
        <p:nvSpPr>
          <p:cNvPr id="14" name="Picture Placeholder 9"/>
          <p:cNvSpPr>
            <a:spLocks noGrp="1"/>
          </p:cNvSpPr>
          <p:nvPr>
            <p:ph type="pic" sz="quarter" idx="14"/>
          </p:nvPr>
        </p:nvSpPr>
        <p:spPr>
          <a:xfrm>
            <a:off x="6952148" y="2664491"/>
            <a:ext cx="1035714" cy="1380952"/>
          </a:xfrm>
          <a:prstGeom prst="ellipse">
            <a:avLst/>
          </a:prstGeom>
          <a:noFill/>
          <a:ln w="12700">
            <a:solidFill>
              <a:schemeClr val="bg1"/>
            </a:solidFill>
          </a:ln>
        </p:spPr>
        <p:txBody>
          <a:bodyPr/>
          <a:lstStyle>
            <a:lvl1pPr>
              <a:defRPr sz="1000">
                <a:solidFill>
                  <a:schemeClr val="accent4"/>
                </a:solidFill>
                <a:latin typeface="Lato" panose="020F0502020204030203" pitchFamily="34" charset="0"/>
              </a:defRPr>
            </a:lvl1pPr>
          </a:lstStyle>
          <a:p>
            <a:endParaRPr lang="en-US"/>
          </a:p>
        </p:txBody>
      </p:sp>
      <p:sp>
        <p:nvSpPr>
          <p:cNvPr id="15" name="Picture Placeholder 9"/>
          <p:cNvSpPr>
            <a:spLocks noGrp="1"/>
          </p:cNvSpPr>
          <p:nvPr>
            <p:ph type="pic" sz="quarter" idx="12"/>
          </p:nvPr>
        </p:nvSpPr>
        <p:spPr>
          <a:xfrm>
            <a:off x="4256573" y="2664491"/>
            <a:ext cx="1035714" cy="1380952"/>
          </a:xfrm>
          <a:prstGeom prst="ellipse">
            <a:avLst/>
          </a:prstGeom>
          <a:noFill/>
          <a:ln w="12700">
            <a:solidFill>
              <a:schemeClr val="bg1"/>
            </a:solidFill>
          </a:ln>
        </p:spPr>
        <p:txBody>
          <a:bodyPr/>
          <a:lstStyle>
            <a:lvl1pPr>
              <a:defRPr sz="1000">
                <a:solidFill>
                  <a:schemeClr val="accent4"/>
                </a:solidFill>
                <a:latin typeface="Lato" panose="020F0502020204030203" pitchFamily="34" charset="0"/>
              </a:defRPr>
            </a:lvl1pPr>
          </a:lstStyle>
          <a:p>
            <a:endParaRPr lang="en-US"/>
          </a:p>
        </p:txBody>
      </p:sp>
      <p:sp>
        <p:nvSpPr>
          <p:cNvPr id="9" name="TextBox 8"/>
          <p:cNvSpPr txBox="1"/>
          <p:nvPr userDrawn="1"/>
        </p:nvSpPr>
        <p:spPr>
          <a:xfrm>
            <a:off x="593728" y="6297123"/>
            <a:ext cx="1783555" cy="138499"/>
          </a:xfrm>
          <a:prstGeom prst="rect">
            <a:avLst/>
          </a:prstGeom>
          <a:noFill/>
        </p:spPr>
        <p:txBody>
          <a:bodyPr wrap="square" lIns="0" tIns="0" rIns="0" bIns="0" rtlCol="0">
            <a:spAutoFit/>
          </a:bodyPr>
          <a:lstStyle/>
          <a:p>
            <a:pPr algn="l"/>
            <a:r>
              <a:rPr lang="en-US" sz="900" b="1" spc="30" baseline="0">
                <a:solidFill>
                  <a:schemeClr val="tx2"/>
                </a:solidFill>
                <a:latin typeface="+mn-lt"/>
                <a:ea typeface="Segoe UI Symbol" panose="020B0502040204020203" pitchFamily="34" charset="0"/>
              </a:rPr>
              <a:t>IWIB</a:t>
            </a:r>
          </a:p>
        </p:txBody>
      </p:sp>
      <p:sp>
        <p:nvSpPr>
          <p:cNvPr id="12" name="TextBox 11"/>
          <p:cNvSpPr txBox="1"/>
          <p:nvPr userDrawn="1"/>
        </p:nvSpPr>
        <p:spPr>
          <a:xfrm>
            <a:off x="7939425" y="6297123"/>
            <a:ext cx="206993" cy="123111"/>
          </a:xfrm>
          <a:prstGeom prst="rect">
            <a:avLst/>
          </a:prstGeom>
          <a:noFill/>
        </p:spPr>
        <p:txBody>
          <a:bodyPr wrap="square" lIns="0" tIns="0" rIns="0" bIns="0" rtlCol="0">
            <a:spAutoFit/>
          </a:bodyPr>
          <a:lstStyle/>
          <a:p>
            <a:pPr algn="r"/>
            <a:fld id="{27692F5A-FC14-4E83-B4CC-18F6C2D780A4}" type="slidenum">
              <a:rPr lang="en-US" sz="800" b="0" spc="30" baseline="0" smtClean="0">
                <a:solidFill>
                  <a:schemeClr val="tx1">
                    <a:lumMod val="50000"/>
                    <a:lumOff val="50000"/>
                  </a:schemeClr>
                </a:solidFill>
                <a:latin typeface="Segoe UI Symbol" panose="020B0502040204020203" pitchFamily="34" charset="0"/>
                <a:ea typeface="Segoe UI Symbol" panose="020B0502040204020203" pitchFamily="34" charset="0"/>
              </a:rPr>
              <a:pPr algn="r"/>
              <a:t>‹#›</a:t>
            </a:fld>
            <a:endParaRPr lang="en-US" sz="800" b="0" spc="30" baseline="0">
              <a:solidFill>
                <a:schemeClr val="tx1">
                  <a:lumMod val="50000"/>
                  <a:lumOff val="50000"/>
                </a:schemeClr>
              </a:solidFill>
              <a:latin typeface="Segoe UI Symbol" panose="020B0502040204020203" pitchFamily="34" charset="0"/>
              <a:ea typeface="Segoe UI Symbol" panose="020B0502040204020203" pitchFamily="34" charset="0"/>
            </a:endParaRPr>
          </a:p>
        </p:txBody>
      </p:sp>
      <p:sp>
        <p:nvSpPr>
          <p:cNvPr id="16" name="Freeform 5">
            <a:hlinkClick r:id="" action="ppaction://hlinkshowjump?jump=nextslide"/>
            <a:extLst>
              <a:ext uri="{FF2B5EF4-FFF2-40B4-BE49-F238E27FC236}">
                <a16:creationId xmlns:a16="http://schemas.microsoft.com/office/drawing/2014/main" id="{CAC8CDFF-9F4E-D941-99E5-C9CFFCC708D6}"/>
              </a:ext>
            </a:extLst>
          </p:cNvPr>
          <p:cNvSpPr>
            <a:spLocks noEditPoints="1"/>
          </p:cNvSpPr>
          <p:nvPr userDrawn="1"/>
        </p:nvSpPr>
        <p:spPr bwMode="auto">
          <a:xfrm>
            <a:off x="8427346" y="6320795"/>
            <a:ext cx="164592" cy="164592"/>
          </a:xfrm>
          <a:custGeom>
            <a:avLst/>
            <a:gdLst>
              <a:gd name="T0" fmla="*/ 883 w 2350"/>
              <a:gd name="T1" fmla="*/ 679 h 2350"/>
              <a:gd name="T2" fmla="*/ 1338 w 2350"/>
              <a:gd name="T3" fmla="*/ 1175 h 2350"/>
              <a:gd name="T4" fmla="*/ 883 w 2350"/>
              <a:gd name="T5" fmla="*/ 1671 h 2350"/>
              <a:gd name="T6" fmla="*/ 883 w 2350"/>
              <a:gd name="T7" fmla="*/ 1813 h 2350"/>
              <a:gd name="T8" fmla="*/ 1023 w 2350"/>
              <a:gd name="T9" fmla="*/ 1813 h 2350"/>
              <a:gd name="T10" fmla="*/ 1579 w 2350"/>
              <a:gd name="T11" fmla="*/ 1246 h 2350"/>
              <a:gd name="T12" fmla="*/ 1579 w 2350"/>
              <a:gd name="T13" fmla="*/ 1104 h 2350"/>
              <a:gd name="T14" fmla="*/ 1023 w 2350"/>
              <a:gd name="T15" fmla="*/ 537 h 2350"/>
              <a:gd name="T16" fmla="*/ 883 w 2350"/>
              <a:gd name="T17" fmla="*/ 537 h 2350"/>
              <a:gd name="T18" fmla="*/ 883 w 2350"/>
              <a:gd name="T19" fmla="*/ 679 h 2350"/>
              <a:gd name="T20" fmla="*/ 0 w 2350"/>
              <a:gd name="T21" fmla="*/ 1175 h 2350"/>
              <a:gd name="T22" fmla="*/ 1175 w 2350"/>
              <a:gd name="T23" fmla="*/ 2350 h 2350"/>
              <a:gd name="T24" fmla="*/ 2350 w 2350"/>
              <a:gd name="T25" fmla="*/ 1175 h 2350"/>
              <a:gd name="T26" fmla="*/ 1175 w 2350"/>
              <a:gd name="T27" fmla="*/ 0 h 2350"/>
              <a:gd name="T28" fmla="*/ 0 w 2350"/>
              <a:gd name="T29" fmla="*/ 1175 h 2350"/>
              <a:gd name="T30" fmla="*/ 2198 w 2350"/>
              <a:gd name="T31" fmla="*/ 1175 h 2350"/>
              <a:gd name="T32" fmla="*/ 1175 w 2350"/>
              <a:gd name="T33" fmla="*/ 2198 h 2350"/>
              <a:gd name="T34" fmla="*/ 152 w 2350"/>
              <a:gd name="T35" fmla="*/ 1175 h 2350"/>
              <a:gd name="T36" fmla="*/ 1175 w 2350"/>
              <a:gd name="T37" fmla="*/ 152 h 2350"/>
              <a:gd name="T38" fmla="*/ 2198 w 2350"/>
              <a:gd name="T39" fmla="*/ 1175 h 23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350" h="2350">
                <a:moveTo>
                  <a:pt x="883" y="679"/>
                </a:moveTo>
                <a:cubicBezTo>
                  <a:pt x="1338" y="1175"/>
                  <a:pt x="1338" y="1175"/>
                  <a:pt x="1338" y="1175"/>
                </a:cubicBezTo>
                <a:cubicBezTo>
                  <a:pt x="883" y="1671"/>
                  <a:pt x="883" y="1671"/>
                  <a:pt x="883" y="1671"/>
                </a:cubicBezTo>
                <a:cubicBezTo>
                  <a:pt x="844" y="1710"/>
                  <a:pt x="844" y="1774"/>
                  <a:pt x="883" y="1813"/>
                </a:cubicBezTo>
                <a:cubicBezTo>
                  <a:pt x="922" y="1852"/>
                  <a:pt x="985" y="1852"/>
                  <a:pt x="1023" y="1813"/>
                </a:cubicBezTo>
                <a:cubicBezTo>
                  <a:pt x="1579" y="1246"/>
                  <a:pt x="1579" y="1246"/>
                  <a:pt x="1579" y="1246"/>
                </a:cubicBezTo>
                <a:cubicBezTo>
                  <a:pt x="1618" y="1207"/>
                  <a:pt x="1618" y="1143"/>
                  <a:pt x="1579" y="1104"/>
                </a:cubicBezTo>
                <a:cubicBezTo>
                  <a:pt x="1023" y="537"/>
                  <a:pt x="1023" y="537"/>
                  <a:pt x="1023" y="537"/>
                </a:cubicBezTo>
                <a:cubicBezTo>
                  <a:pt x="985" y="498"/>
                  <a:pt x="922" y="498"/>
                  <a:pt x="883" y="537"/>
                </a:cubicBezTo>
                <a:cubicBezTo>
                  <a:pt x="844" y="576"/>
                  <a:pt x="844" y="640"/>
                  <a:pt x="883" y="679"/>
                </a:cubicBezTo>
                <a:close/>
                <a:moveTo>
                  <a:pt x="0" y="1175"/>
                </a:moveTo>
                <a:cubicBezTo>
                  <a:pt x="0" y="1824"/>
                  <a:pt x="526" y="2350"/>
                  <a:pt x="1175" y="2350"/>
                </a:cubicBezTo>
                <a:cubicBezTo>
                  <a:pt x="1824" y="2350"/>
                  <a:pt x="2350" y="1824"/>
                  <a:pt x="2350" y="1175"/>
                </a:cubicBezTo>
                <a:cubicBezTo>
                  <a:pt x="2350" y="526"/>
                  <a:pt x="1824" y="0"/>
                  <a:pt x="1175" y="0"/>
                </a:cubicBezTo>
                <a:cubicBezTo>
                  <a:pt x="526" y="0"/>
                  <a:pt x="0" y="526"/>
                  <a:pt x="0" y="1175"/>
                </a:cubicBezTo>
                <a:close/>
                <a:moveTo>
                  <a:pt x="2198" y="1175"/>
                </a:moveTo>
                <a:cubicBezTo>
                  <a:pt x="2198" y="1740"/>
                  <a:pt x="1740" y="2198"/>
                  <a:pt x="1175" y="2198"/>
                </a:cubicBezTo>
                <a:cubicBezTo>
                  <a:pt x="610" y="2198"/>
                  <a:pt x="152" y="1740"/>
                  <a:pt x="152" y="1175"/>
                </a:cubicBezTo>
                <a:cubicBezTo>
                  <a:pt x="152" y="610"/>
                  <a:pt x="610" y="152"/>
                  <a:pt x="1175" y="152"/>
                </a:cubicBezTo>
                <a:cubicBezTo>
                  <a:pt x="1740" y="152"/>
                  <a:pt x="2198" y="610"/>
                  <a:pt x="2198" y="1175"/>
                </a:cubicBezTo>
                <a:close/>
              </a:path>
            </a:pathLst>
          </a:custGeom>
          <a:solidFill>
            <a:schemeClr val="bg1">
              <a:lumMod val="75000"/>
            </a:schemeClr>
          </a:solidFill>
          <a:ln>
            <a:noFill/>
          </a:ln>
        </p:spPr>
        <p:txBody>
          <a:bodyPr vert="horz" wrap="square" lIns="99060" tIns="49530" rIns="99060" bIns="49530" numCol="1" anchor="t" anchorCtr="0" compatLnSpc="1">
            <a:prstTxWarp prst="textNoShape">
              <a:avLst/>
            </a:prstTxWarp>
          </a:bodyPr>
          <a:lstStyle/>
          <a:p>
            <a:endParaRPr lang="en-US" sz="1716"/>
          </a:p>
        </p:txBody>
      </p:sp>
      <p:sp>
        <p:nvSpPr>
          <p:cNvPr id="17" name="Freeform 5">
            <a:hlinkClick r:id="" action="ppaction://hlinkshowjump?jump=previousslide"/>
            <a:extLst>
              <a:ext uri="{FF2B5EF4-FFF2-40B4-BE49-F238E27FC236}">
                <a16:creationId xmlns:a16="http://schemas.microsoft.com/office/drawing/2014/main" id="{24B49551-9295-E947-800A-9A504B6DA1A2}"/>
              </a:ext>
            </a:extLst>
          </p:cNvPr>
          <p:cNvSpPr>
            <a:spLocks noEditPoints="1"/>
          </p:cNvSpPr>
          <p:nvPr userDrawn="1"/>
        </p:nvSpPr>
        <p:spPr bwMode="auto">
          <a:xfrm>
            <a:off x="8244103" y="6320795"/>
            <a:ext cx="164592" cy="164592"/>
          </a:xfrm>
          <a:custGeom>
            <a:avLst/>
            <a:gdLst>
              <a:gd name="T0" fmla="*/ 1467 w 2350"/>
              <a:gd name="T1" fmla="*/ 1671 h 2350"/>
              <a:gd name="T2" fmla="*/ 1012 w 2350"/>
              <a:gd name="T3" fmla="*/ 1175 h 2350"/>
              <a:gd name="T4" fmla="*/ 1467 w 2350"/>
              <a:gd name="T5" fmla="*/ 679 h 2350"/>
              <a:gd name="T6" fmla="*/ 1467 w 2350"/>
              <a:gd name="T7" fmla="*/ 537 h 2350"/>
              <a:gd name="T8" fmla="*/ 1327 w 2350"/>
              <a:gd name="T9" fmla="*/ 537 h 2350"/>
              <a:gd name="T10" fmla="*/ 771 w 2350"/>
              <a:gd name="T11" fmla="*/ 1104 h 2350"/>
              <a:gd name="T12" fmla="*/ 771 w 2350"/>
              <a:gd name="T13" fmla="*/ 1246 h 2350"/>
              <a:gd name="T14" fmla="*/ 1327 w 2350"/>
              <a:gd name="T15" fmla="*/ 1813 h 2350"/>
              <a:gd name="T16" fmla="*/ 1467 w 2350"/>
              <a:gd name="T17" fmla="*/ 1813 h 2350"/>
              <a:gd name="T18" fmla="*/ 1467 w 2350"/>
              <a:gd name="T19" fmla="*/ 1671 h 2350"/>
              <a:gd name="T20" fmla="*/ 2350 w 2350"/>
              <a:gd name="T21" fmla="*/ 1175 h 2350"/>
              <a:gd name="T22" fmla="*/ 1175 w 2350"/>
              <a:gd name="T23" fmla="*/ 0 h 2350"/>
              <a:gd name="T24" fmla="*/ 0 w 2350"/>
              <a:gd name="T25" fmla="*/ 1175 h 2350"/>
              <a:gd name="T26" fmla="*/ 1175 w 2350"/>
              <a:gd name="T27" fmla="*/ 2350 h 2350"/>
              <a:gd name="T28" fmla="*/ 2350 w 2350"/>
              <a:gd name="T29" fmla="*/ 1175 h 2350"/>
              <a:gd name="T30" fmla="*/ 152 w 2350"/>
              <a:gd name="T31" fmla="*/ 1175 h 2350"/>
              <a:gd name="T32" fmla="*/ 1175 w 2350"/>
              <a:gd name="T33" fmla="*/ 152 h 2350"/>
              <a:gd name="T34" fmla="*/ 2198 w 2350"/>
              <a:gd name="T35" fmla="*/ 1175 h 2350"/>
              <a:gd name="T36" fmla="*/ 1175 w 2350"/>
              <a:gd name="T37" fmla="*/ 2198 h 2350"/>
              <a:gd name="T38" fmla="*/ 152 w 2350"/>
              <a:gd name="T39" fmla="*/ 1175 h 23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350" h="2350">
                <a:moveTo>
                  <a:pt x="1467" y="1671"/>
                </a:moveTo>
                <a:cubicBezTo>
                  <a:pt x="1012" y="1175"/>
                  <a:pt x="1012" y="1175"/>
                  <a:pt x="1012" y="1175"/>
                </a:cubicBezTo>
                <a:cubicBezTo>
                  <a:pt x="1467" y="679"/>
                  <a:pt x="1467" y="679"/>
                  <a:pt x="1467" y="679"/>
                </a:cubicBezTo>
                <a:cubicBezTo>
                  <a:pt x="1506" y="640"/>
                  <a:pt x="1506" y="576"/>
                  <a:pt x="1467" y="537"/>
                </a:cubicBezTo>
                <a:cubicBezTo>
                  <a:pt x="1428" y="498"/>
                  <a:pt x="1365" y="498"/>
                  <a:pt x="1327" y="537"/>
                </a:cubicBezTo>
                <a:cubicBezTo>
                  <a:pt x="771" y="1104"/>
                  <a:pt x="771" y="1104"/>
                  <a:pt x="771" y="1104"/>
                </a:cubicBezTo>
                <a:cubicBezTo>
                  <a:pt x="732" y="1143"/>
                  <a:pt x="732" y="1207"/>
                  <a:pt x="771" y="1246"/>
                </a:cubicBezTo>
                <a:cubicBezTo>
                  <a:pt x="1327" y="1813"/>
                  <a:pt x="1327" y="1813"/>
                  <a:pt x="1327" y="1813"/>
                </a:cubicBezTo>
                <a:cubicBezTo>
                  <a:pt x="1365" y="1852"/>
                  <a:pt x="1428" y="1852"/>
                  <a:pt x="1467" y="1813"/>
                </a:cubicBezTo>
                <a:cubicBezTo>
                  <a:pt x="1506" y="1774"/>
                  <a:pt x="1506" y="1710"/>
                  <a:pt x="1467" y="1671"/>
                </a:cubicBezTo>
                <a:close/>
                <a:moveTo>
                  <a:pt x="2350" y="1175"/>
                </a:moveTo>
                <a:cubicBezTo>
                  <a:pt x="2350" y="526"/>
                  <a:pt x="1824" y="0"/>
                  <a:pt x="1175" y="0"/>
                </a:cubicBezTo>
                <a:cubicBezTo>
                  <a:pt x="526" y="0"/>
                  <a:pt x="0" y="526"/>
                  <a:pt x="0" y="1175"/>
                </a:cubicBezTo>
                <a:cubicBezTo>
                  <a:pt x="0" y="1824"/>
                  <a:pt x="526" y="2350"/>
                  <a:pt x="1175" y="2350"/>
                </a:cubicBezTo>
                <a:cubicBezTo>
                  <a:pt x="1824" y="2350"/>
                  <a:pt x="2350" y="1824"/>
                  <a:pt x="2350" y="1175"/>
                </a:cubicBezTo>
                <a:close/>
                <a:moveTo>
                  <a:pt x="152" y="1175"/>
                </a:moveTo>
                <a:cubicBezTo>
                  <a:pt x="152" y="610"/>
                  <a:pt x="610" y="152"/>
                  <a:pt x="1175" y="152"/>
                </a:cubicBezTo>
                <a:cubicBezTo>
                  <a:pt x="1740" y="152"/>
                  <a:pt x="2198" y="610"/>
                  <a:pt x="2198" y="1175"/>
                </a:cubicBezTo>
                <a:cubicBezTo>
                  <a:pt x="2198" y="1740"/>
                  <a:pt x="1740" y="2198"/>
                  <a:pt x="1175" y="2198"/>
                </a:cubicBezTo>
                <a:cubicBezTo>
                  <a:pt x="610" y="2198"/>
                  <a:pt x="152" y="1740"/>
                  <a:pt x="152" y="1175"/>
                </a:cubicBezTo>
                <a:close/>
              </a:path>
            </a:pathLst>
          </a:custGeom>
          <a:solidFill>
            <a:schemeClr val="bg1">
              <a:lumMod val="75000"/>
            </a:schemeClr>
          </a:solidFill>
          <a:ln>
            <a:noFill/>
          </a:ln>
        </p:spPr>
        <p:txBody>
          <a:bodyPr vert="horz" wrap="square" lIns="99060" tIns="49530" rIns="99060" bIns="49530" numCol="1" anchor="t" anchorCtr="0" compatLnSpc="1">
            <a:prstTxWarp prst="textNoShape">
              <a:avLst/>
            </a:prstTxWarp>
          </a:bodyPr>
          <a:lstStyle/>
          <a:p>
            <a:endParaRPr lang="en-US" sz="1716"/>
          </a:p>
        </p:txBody>
      </p:sp>
    </p:spTree>
    <p:custDataLst>
      <p:tags r:id="rId1"/>
    </p:custDataLst>
    <p:extLst>
      <p:ext uri="{BB962C8B-B14F-4D97-AF65-F5344CB8AC3E}">
        <p14:creationId xmlns:p14="http://schemas.microsoft.com/office/powerpoint/2010/main" val="1752056386"/>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fade">
                                      <p:cBhvr>
                                        <p:cTn id="7" dur="500"/>
                                        <p:tgtEl>
                                          <p:spTgt spid="10">
                                            <p:txEl>
                                              <p:pRg st="0" end="0"/>
                                            </p:txEl>
                                          </p:spTgt>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fade">
                                      <p:cBhvr>
                                        <p:cTn id="11"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uild="p">
        <p:tmplLst>
          <p:tmpl lvl="1">
            <p:tnLst>
              <p:par>
                <p:cTn presetID="10" presetClass="entr" presetSubtype="0" fill="hold" nodeType="afterEffect">
                  <p:stCondLst>
                    <p:cond delay="0"/>
                  </p:stCondLst>
                  <p:childTnLst>
                    <p:set>
                      <p:cBhvr>
                        <p:cTn dur="1" fill="hold">
                          <p:stCondLst>
                            <p:cond delay="0"/>
                          </p:stCondLst>
                        </p:cTn>
                        <p:tgtEl>
                          <p:spTgt spid="10"/>
                        </p:tgtEl>
                        <p:attrNameLst>
                          <p:attrName>style.visibility</p:attrName>
                        </p:attrNameLst>
                      </p:cBhvr>
                      <p:to>
                        <p:strVal val="visible"/>
                      </p:to>
                    </p:set>
                    <p:animEffect transition="in" filter="fade">
                      <p:cBhvr>
                        <p:cTn dur="500"/>
                        <p:tgtEl>
                          <p:spTgt spid="10"/>
                        </p:tgtEl>
                      </p:cBhvr>
                    </p:animEffect>
                  </p:childTnLst>
                </p:cTn>
              </p:par>
            </p:tnLst>
          </p:tmpl>
        </p:tmplLst>
      </p:bldP>
      <p:bldP spid="3" grpId="0" build="p">
        <p:tmplLst>
          <p:tmpl lvl="1">
            <p:tnLst>
              <p:par>
                <p:cTn presetID="10" presetClass="entr" presetSubtype="0" fill="hold" nodeType="after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500"/>
                        <p:tgtEl>
                          <p:spTgt spid="3"/>
                        </p:tgtEl>
                      </p:cBhvr>
                    </p:animEffect>
                  </p:childTnLst>
                </p:cTn>
              </p:par>
            </p:tnLst>
          </p:tmpl>
        </p:tmplLst>
      </p:bldP>
    </p:bldLst>
  </p:timing>
  <p:extLst>
    <p:ext uri="{DCECCB84-F9BA-43D5-87BE-67443E8EF086}">
      <p15:sldGuideLst xmlns:p15="http://schemas.microsoft.com/office/powerpoint/2012/main">
        <p15:guide id="1" orient="horz" pos="3600" userDrawn="1">
          <p15:clr>
            <a:srgbClr val="FBAE40"/>
          </p15:clr>
        </p15:guide>
        <p15:guide id="2" pos="5384" userDrawn="1">
          <p15:clr>
            <a:srgbClr val="FBAE40"/>
          </p15:clr>
        </p15:guide>
        <p15:guide id="3" pos="374" userDrawn="1">
          <p15:clr>
            <a:srgbClr val="FBAE40"/>
          </p15:clr>
        </p15:guide>
        <p15:guide id="4" orient="horz" pos="408" userDrawn="1">
          <p15:clr>
            <a:srgbClr val="FBAE40"/>
          </p15:clr>
        </p15:guide>
        <p15:guide id="5" orient="horz" pos="1296"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ustomer Testimonials">
    <p:spTree>
      <p:nvGrpSpPr>
        <p:cNvPr id="1" name=""/>
        <p:cNvGrpSpPr/>
        <p:nvPr/>
      </p:nvGrpSpPr>
      <p:grpSpPr>
        <a:xfrm>
          <a:off x="0" y="0"/>
          <a:ext cx="0" cy="0"/>
          <a:chOff x="0" y="0"/>
          <a:chExt cx="0" cy="0"/>
        </a:xfrm>
      </p:grpSpPr>
      <p:sp>
        <p:nvSpPr>
          <p:cNvPr id="22" name="Picture Placeholder 9"/>
          <p:cNvSpPr>
            <a:spLocks noGrp="1"/>
          </p:cNvSpPr>
          <p:nvPr userDrawn="1">
            <p:ph type="pic" sz="quarter" idx="11"/>
          </p:nvPr>
        </p:nvSpPr>
        <p:spPr>
          <a:xfrm>
            <a:off x="591943" y="4171694"/>
            <a:ext cx="570159" cy="760212"/>
          </a:xfrm>
          <a:prstGeom prst="ellipse">
            <a:avLst/>
          </a:prstGeom>
          <a:ln w="12700">
            <a:solidFill>
              <a:schemeClr val="bg1"/>
            </a:solidFill>
          </a:ln>
        </p:spPr>
        <p:txBody>
          <a:bodyPr/>
          <a:lstStyle>
            <a:lvl1pPr>
              <a:defRPr sz="800">
                <a:solidFill>
                  <a:schemeClr val="accent4"/>
                </a:solidFill>
                <a:latin typeface="Lato" panose="020F0502020204030203" pitchFamily="34" charset="0"/>
              </a:defRPr>
            </a:lvl1pPr>
          </a:lstStyle>
          <a:p>
            <a:endParaRPr lang="en-US"/>
          </a:p>
        </p:txBody>
      </p:sp>
      <p:sp>
        <p:nvSpPr>
          <p:cNvPr id="23" name="Picture Placeholder 9"/>
          <p:cNvSpPr>
            <a:spLocks noGrp="1"/>
          </p:cNvSpPr>
          <p:nvPr userDrawn="1">
            <p:ph type="pic" sz="quarter" idx="20"/>
          </p:nvPr>
        </p:nvSpPr>
        <p:spPr>
          <a:xfrm>
            <a:off x="3524301" y="4176451"/>
            <a:ext cx="570159" cy="760212"/>
          </a:xfrm>
          <a:prstGeom prst="ellipse">
            <a:avLst/>
          </a:prstGeom>
          <a:ln w="12700">
            <a:solidFill>
              <a:schemeClr val="bg1"/>
            </a:solidFill>
          </a:ln>
        </p:spPr>
        <p:txBody>
          <a:bodyPr/>
          <a:lstStyle>
            <a:lvl1pPr>
              <a:defRPr sz="800">
                <a:solidFill>
                  <a:schemeClr val="accent4"/>
                </a:solidFill>
                <a:latin typeface="Lato" panose="020F0502020204030203" pitchFamily="34" charset="0"/>
              </a:defRPr>
            </a:lvl1pPr>
          </a:lstStyle>
          <a:p>
            <a:endParaRPr lang="en-US"/>
          </a:p>
        </p:txBody>
      </p:sp>
      <p:sp>
        <p:nvSpPr>
          <p:cNvPr id="24" name="Picture Placeholder 9"/>
          <p:cNvSpPr>
            <a:spLocks noGrp="1"/>
          </p:cNvSpPr>
          <p:nvPr userDrawn="1">
            <p:ph type="pic" sz="quarter" idx="21"/>
          </p:nvPr>
        </p:nvSpPr>
        <p:spPr>
          <a:xfrm>
            <a:off x="6426862" y="4176451"/>
            <a:ext cx="570159" cy="760212"/>
          </a:xfrm>
          <a:prstGeom prst="ellipse">
            <a:avLst/>
          </a:prstGeom>
          <a:ln w="12700">
            <a:solidFill>
              <a:schemeClr val="bg1"/>
            </a:solidFill>
          </a:ln>
        </p:spPr>
        <p:txBody>
          <a:bodyPr/>
          <a:lstStyle>
            <a:lvl1pPr>
              <a:defRPr sz="800">
                <a:solidFill>
                  <a:schemeClr val="accent4"/>
                </a:solidFill>
                <a:latin typeface="Lato" panose="020F0502020204030203" pitchFamily="34" charset="0"/>
              </a:defRPr>
            </a:lvl1pPr>
          </a:lstStyle>
          <a:p>
            <a:endParaRPr lang="en-US"/>
          </a:p>
        </p:txBody>
      </p:sp>
      <p:sp>
        <p:nvSpPr>
          <p:cNvPr id="13" name="Text Placeholder 9">
            <a:extLst>
              <a:ext uri="{FF2B5EF4-FFF2-40B4-BE49-F238E27FC236}">
                <a16:creationId xmlns:a16="http://schemas.microsoft.com/office/drawing/2014/main" id="{0028C285-0AD5-4E49-8418-334AAEA88B05}"/>
              </a:ext>
            </a:extLst>
          </p:cNvPr>
          <p:cNvSpPr>
            <a:spLocks noGrp="1"/>
          </p:cNvSpPr>
          <p:nvPr>
            <p:ph type="body" sz="quarter" idx="10"/>
          </p:nvPr>
        </p:nvSpPr>
        <p:spPr>
          <a:xfrm>
            <a:off x="585790" y="1445750"/>
            <a:ext cx="7953374" cy="511013"/>
          </a:xfrm>
          <a:prstGeom prst="rect">
            <a:avLst/>
          </a:prstGeom>
        </p:spPr>
        <p:txBody>
          <a:bodyPr lIns="0" tIns="0" rIns="0" bIns="0"/>
          <a:lstStyle>
            <a:lvl1pPr marL="0" indent="0" algn="l">
              <a:lnSpc>
                <a:spcPct val="100000"/>
              </a:lnSpc>
              <a:spcBef>
                <a:spcPts val="0"/>
              </a:spcBef>
              <a:buNone/>
              <a:defRPr sz="2400" b="1" i="0" cap="all" spc="50" baseline="0">
                <a:solidFill>
                  <a:srgbClr val="4D4D4D"/>
                </a:solidFill>
                <a:latin typeface="Futura Std Heavy" panose="020B0502020204020303" pitchFamily="34" charset="77"/>
                <a:ea typeface="Segoe UI Symbol" panose="020B0502040204020203" pitchFamily="34" charset="0"/>
                <a:cs typeface="Open Sans" panose="020B0606030504020204" pitchFamily="34" charset="0"/>
              </a:defRPr>
            </a:lvl1pPr>
          </a:lstStyle>
          <a:p>
            <a:pPr lvl="0"/>
            <a:r>
              <a:rPr lang="en-US"/>
              <a:t>Click to edit Master text styles</a:t>
            </a:r>
          </a:p>
        </p:txBody>
      </p:sp>
      <p:sp>
        <p:nvSpPr>
          <p:cNvPr id="14" name="Text Placeholder 9">
            <a:extLst>
              <a:ext uri="{FF2B5EF4-FFF2-40B4-BE49-F238E27FC236}">
                <a16:creationId xmlns:a16="http://schemas.microsoft.com/office/drawing/2014/main" id="{0486197D-2DB5-9D47-9406-78588F99E698}"/>
              </a:ext>
            </a:extLst>
          </p:cNvPr>
          <p:cNvSpPr>
            <a:spLocks noGrp="1"/>
          </p:cNvSpPr>
          <p:nvPr>
            <p:ph type="body" sz="quarter" idx="22"/>
          </p:nvPr>
        </p:nvSpPr>
        <p:spPr>
          <a:xfrm>
            <a:off x="595313" y="1956763"/>
            <a:ext cx="7953374" cy="188459"/>
          </a:xfrm>
          <a:prstGeom prst="rect">
            <a:avLst/>
          </a:prstGeom>
        </p:spPr>
        <p:txBody>
          <a:bodyPr lIns="0" tIns="0" rIns="0" bIns="0">
            <a:normAutofit/>
          </a:bodyPr>
          <a:lstStyle>
            <a:lvl1pPr marL="0" indent="0" algn="l">
              <a:lnSpc>
                <a:spcPts val="1200"/>
              </a:lnSpc>
              <a:spcBef>
                <a:spcPts val="0"/>
              </a:spcBef>
              <a:buNone/>
              <a:defRPr sz="1200" b="0" i="0" cap="none" spc="0" baseline="0">
                <a:solidFill>
                  <a:srgbClr val="4D4D4D"/>
                </a:solidFill>
                <a:latin typeface="Futura Std Book" panose="020B0502020204020303" pitchFamily="34" charset="77"/>
                <a:ea typeface="Segoe UI Symbol" panose="020B0502040204020203" pitchFamily="34" charset="0"/>
                <a:cs typeface="Open Sans" panose="020B0606030504020204" pitchFamily="34" charset="0"/>
              </a:defRPr>
            </a:lvl1pPr>
          </a:lstStyle>
          <a:p>
            <a:pPr lvl="0"/>
            <a:r>
              <a:rPr lang="en-US"/>
              <a:t>Click to edit Master text styles</a:t>
            </a:r>
          </a:p>
        </p:txBody>
      </p:sp>
      <p:sp>
        <p:nvSpPr>
          <p:cNvPr id="15" name="TextBox 14">
            <a:extLst>
              <a:ext uri="{FF2B5EF4-FFF2-40B4-BE49-F238E27FC236}">
                <a16:creationId xmlns:a16="http://schemas.microsoft.com/office/drawing/2014/main" id="{08DDE2AF-CFE4-784D-934E-43E5E23BE159}"/>
              </a:ext>
            </a:extLst>
          </p:cNvPr>
          <p:cNvSpPr txBox="1"/>
          <p:nvPr userDrawn="1"/>
        </p:nvSpPr>
        <p:spPr>
          <a:xfrm>
            <a:off x="593728" y="6297123"/>
            <a:ext cx="1783555" cy="138499"/>
          </a:xfrm>
          <a:prstGeom prst="rect">
            <a:avLst/>
          </a:prstGeom>
          <a:noFill/>
        </p:spPr>
        <p:txBody>
          <a:bodyPr wrap="square" lIns="0" tIns="0" rIns="0" bIns="0" rtlCol="0">
            <a:spAutoFit/>
          </a:bodyPr>
          <a:lstStyle/>
          <a:p>
            <a:pPr algn="l"/>
            <a:r>
              <a:rPr lang="en-US" sz="900" b="1" spc="30" baseline="0">
                <a:solidFill>
                  <a:schemeClr val="tx2"/>
                </a:solidFill>
                <a:latin typeface="+mn-lt"/>
                <a:ea typeface="Segoe UI Symbol" panose="020B0502040204020203" pitchFamily="34" charset="0"/>
              </a:rPr>
              <a:t>IWIB</a:t>
            </a:r>
          </a:p>
        </p:txBody>
      </p:sp>
      <p:sp>
        <p:nvSpPr>
          <p:cNvPr id="17" name="TextBox 16">
            <a:extLst>
              <a:ext uri="{FF2B5EF4-FFF2-40B4-BE49-F238E27FC236}">
                <a16:creationId xmlns:a16="http://schemas.microsoft.com/office/drawing/2014/main" id="{D8260823-CB42-9C4E-831A-345865AFE106}"/>
              </a:ext>
            </a:extLst>
          </p:cNvPr>
          <p:cNvSpPr txBox="1"/>
          <p:nvPr userDrawn="1"/>
        </p:nvSpPr>
        <p:spPr>
          <a:xfrm>
            <a:off x="7939425" y="6297123"/>
            <a:ext cx="206993" cy="123111"/>
          </a:xfrm>
          <a:prstGeom prst="rect">
            <a:avLst/>
          </a:prstGeom>
          <a:noFill/>
        </p:spPr>
        <p:txBody>
          <a:bodyPr wrap="square" lIns="0" tIns="0" rIns="0" bIns="0" rtlCol="0">
            <a:spAutoFit/>
          </a:bodyPr>
          <a:lstStyle/>
          <a:p>
            <a:pPr algn="r"/>
            <a:fld id="{27692F5A-FC14-4E83-B4CC-18F6C2D780A4}" type="slidenum">
              <a:rPr lang="en-US" sz="800" b="0" spc="30" baseline="0" smtClean="0">
                <a:solidFill>
                  <a:schemeClr val="tx1">
                    <a:lumMod val="50000"/>
                    <a:lumOff val="50000"/>
                  </a:schemeClr>
                </a:solidFill>
                <a:latin typeface="+mn-lt"/>
                <a:ea typeface="Segoe UI Symbol" panose="020B0502040204020203" pitchFamily="34" charset="0"/>
              </a:rPr>
              <a:pPr algn="r"/>
              <a:t>‹#›</a:t>
            </a:fld>
            <a:endParaRPr lang="en-US" sz="800" b="0" spc="30" baseline="0">
              <a:solidFill>
                <a:schemeClr val="tx1">
                  <a:lumMod val="50000"/>
                  <a:lumOff val="50000"/>
                </a:schemeClr>
              </a:solidFill>
              <a:latin typeface="+mn-lt"/>
              <a:ea typeface="Segoe UI Symbol" panose="020B0502040204020203" pitchFamily="34" charset="0"/>
            </a:endParaRPr>
          </a:p>
        </p:txBody>
      </p:sp>
      <p:sp>
        <p:nvSpPr>
          <p:cNvPr id="18" name="Freeform 5">
            <a:hlinkClick r:id="" action="ppaction://hlinkshowjump?jump=nextslide"/>
            <a:extLst>
              <a:ext uri="{FF2B5EF4-FFF2-40B4-BE49-F238E27FC236}">
                <a16:creationId xmlns:a16="http://schemas.microsoft.com/office/drawing/2014/main" id="{F5DAA878-6585-C44A-83AF-A6E5394755D8}"/>
              </a:ext>
            </a:extLst>
          </p:cNvPr>
          <p:cNvSpPr>
            <a:spLocks noEditPoints="1"/>
          </p:cNvSpPr>
          <p:nvPr userDrawn="1"/>
        </p:nvSpPr>
        <p:spPr bwMode="auto">
          <a:xfrm>
            <a:off x="8427346" y="6320795"/>
            <a:ext cx="164592" cy="164592"/>
          </a:xfrm>
          <a:custGeom>
            <a:avLst/>
            <a:gdLst>
              <a:gd name="T0" fmla="*/ 883 w 2350"/>
              <a:gd name="T1" fmla="*/ 679 h 2350"/>
              <a:gd name="T2" fmla="*/ 1338 w 2350"/>
              <a:gd name="T3" fmla="*/ 1175 h 2350"/>
              <a:gd name="T4" fmla="*/ 883 w 2350"/>
              <a:gd name="T5" fmla="*/ 1671 h 2350"/>
              <a:gd name="T6" fmla="*/ 883 w 2350"/>
              <a:gd name="T7" fmla="*/ 1813 h 2350"/>
              <a:gd name="T8" fmla="*/ 1023 w 2350"/>
              <a:gd name="T9" fmla="*/ 1813 h 2350"/>
              <a:gd name="T10" fmla="*/ 1579 w 2350"/>
              <a:gd name="T11" fmla="*/ 1246 h 2350"/>
              <a:gd name="T12" fmla="*/ 1579 w 2350"/>
              <a:gd name="T13" fmla="*/ 1104 h 2350"/>
              <a:gd name="T14" fmla="*/ 1023 w 2350"/>
              <a:gd name="T15" fmla="*/ 537 h 2350"/>
              <a:gd name="T16" fmla="*/ 883 w 2350"/>
              <a:gd name="T17" fmla="*/ 537 h 2350"/>
              <a:gd name="T18" fmla="*/ 883 w 2350"/>
              <a:gd name="T19" fmla="*/ 679 h 2350"/>
              <a:gd name="T20" fmla="*/ 0 w 2350"/>
              <a:gd name="T21" fmla="*/ 1175 h 2350"/>
              <a:gd name="T22" fmla="*/ 1175 w 2350"/>
              <a:gd name="T23" fmla="*/ 2350 h 2350"/>
              <a:gd name="T24" fmla="*/ 2350 w 2350"/>
              <a:gd name="T25" fmla="*/ 1175 h 2350"/>
              <a:gd name="T26" fmla="*/ 1175 w 2350"/>
              <a:gd name="T27" fmla="*/ 0 h 2350"/>
              <a:gd name="T28" fmla="*/ 0 w 2350"/>
              <a:gd name="T29" fmla="*/ 1175 h 2350"/>
              <a:gd name="T30" fmla="*/ 2198 w 2350"/>
              <a:gd name="T31" fmla="*/ 1175 h 2350"/>
              <a:gd name="T32" fmla="*/ 1175 w 2350"/>
              <a:gd name="T33" fmla="*/ 2198 h 2350"/>
              <a:gd name="T34" fmla="*/ 152 w 2350"/>
              <a:gd name="T35" fmla="*/ 1175 h 2350"/>
              <a:gd name="T36" fmla="*/ 1175 w 2350"/>
              <a:gd name="T37" fmla="*/ 152 h 2350"/>
              <a:gd name="T38" fmla="*/ 2198 w 2350"/>
              <a:gd name="T39" fmla="*/ 1175 h 23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350" h="2350">
                <a:moveTo>
                  <a:pt x="883" y="679"/>
                </a:moveTo>
                <a:cubicBezTo>
                  <a:pt x="1338" y="1175"/>
                  <a:pt x="1338" y="1175"/>
                  <a:pt x="1338" y="1175"/>
                </a:cubicBezTo>
                <a:cubicBezTo>
                  <a:pt x="883" y="1671"/>
                  <a:pt x="883" y="1671"/>
                  <a:pt x="883" y="1671"/>
                </a:cubicBezTo>
                <a:cubicBezTo>
                  <a:pt x="844" y="1710"/>
                  <a:pt x="844" y="1774"/>
                  <a:pt x="883" y="1813"/>
                </a:cubicBezTo>
                <a:cubicBezTo>
                  <a:pt x="922" y="1852"/>
                  <a:pt x="985" y="1852"/>
                  <a:pt x="1023" y="1813"/>
                </a:cubicBezTo>
                <a:cubicBezTo>
                  <a:pt x="1579" y="1246"/>
                  <a:pt x="1579" y="1246"/>
                  <a:pt x="1579" y="1246"/>
                </a:cubicBezTo>
                <a:cubicBezTo>
                  <a:pt x="1618" y="1207"/>
                  <a:pt x="1618" y="1143"/>
                  <a:pt x="1579" y="1104"/>
                </a:cubicBezTo>
                <a:cubicBezTo>
                  <a:pt x="1023" y="537"/>
                  <a:pt x="1023" y="537"/>
                  <a:pt x="1023" y="537"/>
                </a:cubicBezTo>
                <a:cubicBezTo>
                  <a:pt x="985" y="498"/>
                  <a:pt x="922" y="498"/>
                  <a:pt x="883" y="537"/>
                </a:cubicBezTo>
                <a:cubicBezTo>
                  <a:pt x="844" y="576"/>
                  <a:pt x="844" y="640"/>
                  <a:pt x="883" y="679"/>
                </a:cubicBezTo>
                <a:close/>
                <a:moveTo>
                  <a:pt x="0" y="1175"/>
                </a:moveTo>
                <a:cubicBezTo>
                  <a:pt x="0" y="1824"/>
                  <a:pt x="526" y="2350"/>
                  <a:pt x="1175" y="2350"/>
                </a:cubicBezTo>
                <a:cubicBezTo>
                  <a:pt x="1824" y="2350"/>
                  <a:pt x="2350" y="1824"/>
                  <a:pt x="2350" y="1175"/>
                </a:cubicBezTo>
                <a:cubicBezTo>
                  <a:pt x="2350" y="526"/>
                  <a:pt x="1824" y="0"/>
                  <a:pt x="1175" y="0"/>
                </a:cubicBezTo>
                <a:cubicBezTo>
                  <a:pt x="526" y="0"/>
                  <a:pt x="0" y="526"/>
                  <a:pt x="0" y="1175"/>
                </a:cubicBezTo>
                <a:close/>
                <a:moveTo>
                  <a:pt x="2198" y="1175"/>
                </a:moveTo>
                <a:cubicBezTo>
                  <a:pt x="2198" y="1740"/>
                  <a:pt x="1740" y="2198"/>
                  <a:pt x="1175" y="2198"/>
                </a:cubicBezTo>
                <a:cubicBezTo>
                  <a:pt x="610" y="2198"/>
                  <a:pt x="152" y="1740"/>
                  <a:pt x="152" y="1175"/>
                </a:cubicBezTo>
                <a:cubicBezTo>
                  <a:pt x="152" y="610"/>
                  <a:pt x="610" y="152"/>
                  <a:pt x="1175" y="152"/>
                </a:cubicBezTo>
                <a:cubicBezTo>
                  <a:pt x="1740" y="152"/>
                  <a:pt x="2198" y="610"/>
                  <a:pt x="2198" y="1175"/>
                </a:cubicBezTo>
                <a:close/>
              </a:path>
            </a:pathLst>
          </a:custGeom>
          <a:solidFill>
            <a:schemeClr val="bg1">
              <a:lumMod val="75000"/>
            </a:schemeClr>
          </a:solidFill>
          <a:ln>
            <a:noFill/>
          </a:ln>
        </p:spPr>
        <p:txBody>
          <a:bodyPr vert="horz" wrap="square" lIns="99060" tIns="49530" rIns="99060" bIns="49530" numCol="1" anchor="t" anchorCtr="0" compatLnSpc="1">
            <a:prstTxWarp prst="textNoShape">
              <a:avLst/>
            </a:prstTxWarp>
          </a:bodyPr>
          <a:lstStyle/>
          <a:p>
            <a:endParaRPr lang="en-US" sz="1716"/>
          </a:p>
        </p:txBody>
      </p:sp>
      <p:sp>
        <p:nvSpPr>
          <p:cNvPr id="19" name="Freeform 5">
            <a:hlinkClick r:id="" action="ppaction://hlinkshowjump?jump=previousslide"/>
            <a:extLst>
              <a:ext uri="{FF2B5EF4-FFF2-40B4-BE49-F238E27FC236}">
                <a16:creationId xmlns:a16="http://schemas.microsoft.com/office/drawing/2014/main" id="{FFE7FB72-67FA-C447-A754-5DF4182E8D6D}"/>
              </a:ext>
            </a:extLst>
          </p:cNvPr>
          <p:cNvSpPr>
            <a:spLocks noEditPoints="1"/>
          </p:cNvSpPr>
          <p:nvPr userDrawn="1"/>
        </p:nvSpPr>
        <p:spPr bwMode="auto">
          <a:xfrm>
            <a:off x="8244103" y="6320795"/>
            <a:ext cx="164592" cy="164592"/>
          </a:xfrm>
          <a:custGeom>
            <a:avLst/>
            <a:gdLst>
              <a:gd name="T0" fmla="*/ 1467 w 2350"/>
              <a:gd name="T1" fmla="*/ 1671 h 2350"/>
              <a:gd name="T2" fmla="*/ 1012 w 2350"/>
              <a:gd name="T3" fmla="*/ 1175 h 2350"/>
              <a:gd name="T4" fmla="*/ 1467 w 2350"/>
              <a:gd name="T5" fmla="*/ 679 h 2350"/>
              <a:gd name="T6" fmla="*/ 1467 w 2350"/>
              <a:gd name="T7" fmla="*/ 537 h 2350"/>
              <a:gd name="T8" fmla="*/ 1327 w 2350"/>
              <a:gd name="T9" fmla="*/ 537 h 2350"/>
              <a:gd name="T10" fmla="*/ 771 w 2350"/>
              <a:gd name="T11" fmla="*/ 1104 h 2350"/>
              <a:gd name="T12" fmla="*/ 771 w 2350"/>
              <a:gd name="T13" fmla="*/ 1246 h 2350"/>
              <a:gd name="T14" fmla="*/ 1327 w 2350"/>
              <a:gd name="T15" fmla="*/ 1813 h 2350"/>
              <a:gd name="T16" fmla="*/ 1467 w 2350"/>
              <a:gd name="T17" fmla="*/ 1813 h 2350"/>
              <a:gd name="T18" fmla="*/ 1467 w 2350"/>
              <a:gd name="T19" fmla="*/ 1671 h 2350"/>
              <a:gd name="T20" fmla="*/ 2350 w 2350"/>
              <a:gd name="T21" fmla="*/ 1175 h 2350"/>
              <a:gd name="T22" fmla="*/ 1175 w 2350"/>
              <a:gd name="T23" fmla="*/ 0 h 2350"/>
              <a:gd name="T24" fmla="*/ 0 w 2350"/>
              <a:gd name="T25" fmla="*/ 1175 h 2350"/>
              <a:gd name="T26" fmla="*/ 1175 w 2350"/>
              <a:gd name="T27" fmla="*/ 2350 h 2350"/>
              <a:gd name="T28" fmla="*/ 2350 w 2350"/>
              <a:gd name="T29" fmla="*/ 1175 h 2350"/>
              <a:gd name="T30" fmla="*/ 152 w 2350"/>
              <a:gd name="T31" fmla="*/ 1175 h 2350"/>
              <a:gd name="T32" fmla="*/ 1175 w 2350"/>
              <a:gd name="T33" fmla="*/ 152 h 2350"/>
              <a:gd name="T34" fmla="*/ 2198 w 2350"/>
              <a:gd name="T35" fmla="*/ 1175 h 2350"/>
              <a:gd name="T36" fmla="*/ 1175 w 2350"/>
              <a:gd name="T37" fmla="*/ 2198 h 2350"/>
              <a:gd name="T38" fmla="*/ 152 w 2350"/>
              <a:gd name="T39" fmla="*/ 1175 h 23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350" h="2350">
                <a:moveTo>
                  <a:pt x="1467" y="1671"/>
                </a:moveTo>
                <a:cubicBezTo>
                  <a:pt x="1012" y="1175"/>
                  <a:pt x="1012" y="1175"/>
                  <a:pt x="1012" y="1175"/>
                </a:cubicBezTo>
                <a:cubicBezTo>
                  <a:pt x="1467" y="679"/>
                  <a:pt x="1467" y="679"/>
                  <a:pt x="1467" y="679"/>
                </a:cubicBezTo>
                <a:cubicBezTo>
                  <a:pt x="1506" y="640"/>
                  <a:pt x="1506" y="576"/>
                  <a:pt x="1467" y="537"/>
                </a:cubicBezTo>
                <a:cubicBezTo>
                  <a:pt x="1428" y="498"/>
                  <a:pt x="1365" y="498"/>
                  <a:pt x="1327" y="537"/>
                </a:cubicBezTo>
                <a:cubicBezTo>
                  <a:pt x="771" y="1104"/>
                  <a:pt x="771" y="1104"/>
                  <a:pt x="771" y="1104"/>
                </a:cubicBezTo>
                <a:cubicBezTo>
                  <a:pt x="732" y="1143"/>
                  <a:pt x="732" y="1207"/>
                  <a:pt x="771" y="1246"/>
                </a:cubicBezTo>
                <a:cubicBezTo>
                  <a:pt x="1327" y="1813"/>
                  <a:pt x="1327" y="1813"/>
                  <a:pt x="1327" y="1813"/>
                </a:cubicBezTo>
                <a:cubicBezTo>
                  <a:pt x="1365" y="1852"/>
                  <a:pt x="1428" y="1852"/>
                  <a:pt x="1467" y="1813"/>
                </a:cubicBezTo>
                <a:cubicBezTo>
                  <a:pt x="1506" y="1774"/>
                  <a:pt x="1506" y="1710"/>
                  <a:pt x="1467" y="1671"/>
                </a:cubicBezTo>
                <a:close/>
                <a:moveTo>
                  <a:pt x="2350" y="1175"/>
                </a:moveTo>
                <a:cubicBezTo>
                  <a:pt x="2350" y="526"/>
                  <a:pt x="1824" y="0"/>
                  <a:pt x="1175" y="0"/>
                </a:cubicBezTo>
                <a:cubicBezTo>
                  <a:pt x="526" y="0"/>
                  <a:pt x="0" y="526"/>
                  <a:pt x="0" y="1175"/>
                </a:cubicBezTo>
                <a:cubicBezTo>
                  <a:pt x="0" y="1824"/>
                  <a:pt x="526" y="2350"/>
                  <a:pt x="1175" y="2350"/>
                </a:cubicBezTo>
                <a:cubicBezTo>
                  <a:pt x="1824" y="2350"/>
                  <a:pt x="2350" y="1824"/>
                  <a:pt x="2350" y="1175"/>
                </a:cubicBezTo>
                <a:close/>
                <a:moveTo>
                  <a:pt x="152" y="1175"/>
                </a:moveTo>
                <a:cubicBezTo>
                  <a:pt x="152" y="610"/>
                  <a:pt x="610" y="152"/>
                  <a:pt x="1175" y="152"/>
                </a:cubicBezTo>
                <a:cubicBezTo>
                  <a:pt x="1740" y="152"/>
                  <a:pt x="2198" y="610"/>
                  <a:pt x="2198" y="1175"/>
                </a:cubicBezTo>
                <a:cubicBezTo>
                  <a:pt x="2198" y="1740"/>
                  <a:pt x="1740" y="2198"/>
                  <a:pt x="1175" y="2198"/>
                </a:cubicBezTo>
                <a:cubicBezTo>
                  <a:pt x="610" y="2198"/>
                  <a:pt x="152" y="1740"/>
                  <a:pt x="152" y="1175"/>
                </a:cubicBezTo>
                <a:close/>
              </a:path>
            </a:pathLst>
          </a:custGeom>
          <a:solidFill>
            <a:schemeClr val="bg1">
              <a:lumMod val="75000"/>
            </a:schemeClr>
          </a:solidFill>
          <a:ln>
            <a:noFill/>
          </a:ln>
        </p:spPr>
        <p:txBody>
          <a:bodyPr vert="horz" wrap="square" lIns="99060" tIns="49530" rIns="99060" bIns="49530" numCol="1" anchor="t" anchorCtr="0" compatLnSpc="1">
            <a:prstTxWarp prst="textNoShape">
              <a:avLst/>
            </a:prstTxWarp>
          </a:bodyPr>
          <a:lstStyle/>
          <a:p>
            <a:endParaRPr lang="en-US" sz="1716"/>
          </a:p>
        </p:txBody>
      </p:sp>
    </p:spTree>
    <p:custDataLst>
      <p:tags r:id="rId1"/>
    </p:custDataLst>
    <p:extLst>
      <p:ext uri="{BB962C8B-B14F-4D97-AF65-F5344CB8AC3E}">
        <p14:creationId xmlns:p14="http://schemas.microsoft.com/office/powerpoint/2010/main" val="1295242203"/>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13">
                                            <p:txEl>
                                              <p:pRg st="0" end="0"/>
                                            </p:txEl>
                                          </p:spTgt>
                                        </p:tgtEl>
                                        <p:attrNameLst>
                                          <p:attrName>style.visibility</p:attrName>
                                        </p:attrNameLst>
                                      </p:cBhvr>
                                      <p:to>
                                        <p:strVal val="visible"/>
                                      </p:to>
                                    </p:set>
                                    <p:animEffect transition="in" filter="fade">
                                      <p:cBhvr>
                                        <p:cTn id="7" dur="500"/>
                                        <p:tgtEl>
                                          <p:spTgt spid="13">
                                            <p:txEl>
                                              <p:pRg st="0" end="0"/>
                                            </p:txEl>
                                          </p:spTgt>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4">
                                            <p:txEl>
                                              <p:pRg st="0" end="0"/>
                                            </p:txEl>
                                          </p:spTgt>
                                        </p:tgtEl>
                                        <p:attrNameLst>
                                          <p:attrName>style.visibility</p:attrName>
                                        </p:attrNameLst>
                                      </p:cBhvr>
                                      <p:to>
                                        <p:strVal val="visible"/>
                                      </p:to>
                                    </p:set>
                                    <p:animEffect transition="in" filter="fade">
                                      <p:cBhvr>
                                        <p:cTn id="11" dur="500"/>
                                        <p:tgtEl>
                                          <p:spTgt spid="1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build="p">
        <p:tmplLst>
          <p:tmpl lvl="1">
            <p:tnLst>
              <p:par>
                <p:cTn presetID="10" presetClass="entr" presetSubtype="0" fill="hold" nodeType="afterEffect">
                  <p:stCondLst>
                    <p:cond delay="0"/>
                  </p:stCondLst>
                  <p:childTnLst>
                    <p:set>
                      <p:cBhvr>
                        <p:cTn dur="1" fill="hold">
                          <p:stCondLst>
                            <p:cond delay="0"/>
                          </p:stCondLst>
                        </p:cTn>
                        <p:tgtEl>
                          <p:spTgt spid="13"/>
                        </p:tgtEl>
                        <p:attrNameLst>
                          <p:attrName>style.visibility</p:attrName>
                        </p:attrNameLst>
                      </p:cBhvr>
                      <p:to>
                        <p:strVal val="visible"/>
                      </p:to>
                    </p:set>
                    <p:animEffect transition="in" filter="fade">
                      <p:cBhvr>
                        <p:cTn dur="500"/>
                        <p:tgtEl>
                          <p:spTgt spid="13"/>
                        </p:tgtEl>
                      </p:cBhvr>
                    </p:animEffect>
                  </p:childTnLst>
                </p:cTn>
              </p:par>
            </p:tnLst>
          </p:tmpl>
        </p:tmplLst>
      </p:bldP>
      <p:bldP spid="14" grpId="0" build="p">
        <p:tmplLst>
          <p:tmpl lvl="1">
            <p:tnLst>
              <p:par>
                <p:cTn presetID="10" presetClass="entr" presetSubtype="0" fill="hold" nodeType="afterEffect">
                  <p:stCondLst>
                    <p:cond delay="0"/>
                  </p:stCondLst>
                  <p:childTnLst>
                    <p:set>
                      <p:cBhvr>
                        <p:cTn dur="1" fill="hold">
                          <p:stCondLst>
                            <p:cond delay="0"/>
                          </p:stCondLst>
                        </p:cTn>
                        <p:tgtEl>
                          <p:spTgt spid="14"/>
                        </p:tgtEl>
                        <p:attrNameLst>
                          <p:attrName>style.visibility</p:attrName>
                        </p:attrNameLst>
                      </p:cBhvr>
                      <p:to>
                        <p:strVal val="visible"/>
                      </p:to>
                    </p:set>
                    <p:animEffect transition="in" filter="fade">
                      <p:cBhvr>
                        <p:cTn dur="500"/>
                        <p:tgtEl>
                          <p:spTgt spid="14"/>
                        </p:tgtEl>
                      </p:cBhvr>
                    </p:animEffect>
                  </p:childTnLst>
                </p:cTn>
              </p:par>
            </p:tnLst>
          </p:tmpl>
        </p:tmplLst>
      </p:bldP>
    </p:bldLst>
  </p:timing>
</p:sldLayout>
</file>

<file path=ppt/slideMasters/_rels/slideMaster1.xml.rels><?xml version="1.0" encoding="UTF-8" standalone="yes"?>
<Relationships xmlns="http://schemas.openxmlformats.org/package/2006/relationships"><Relationship Id="rId8" Type="http://schemas.openxmlformats.org/officeDocument/2006/relationships/tags" Target="../tags/tag2.xml"/><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F3BD9400-FAE6-E747-88CE-CBDBB84503B5}"/>
              </a:ext>
            </a:extLst>
          </p:cNvPr>
          <p:cNvPicPr>
            <a:picLocks noChangeAspect="1"/>
          </p:cNvPicPr>
          <p:nvPr userDrawn="1"/>
        </p:nvPicPr>
        <p:blipFill>
          <a:blip r:embed="rId9" cstate="print">
            <a:extLst>
              <a:ext uri="{28A0092B-C50C-407E-A947-70E740481C1C}">
                <a14:useLocalDpi xmlns:a14="http://schemas.microsoft.com/office/drawing/2010/main" val="0"/>
              </a:ext>
            </a:extLst>
          </a:blip>
          <a:stretch>
            <a:fillRect/>
          </a:stretch>
        </p:blipFill>
        <p:spPr>
          <a:xfrm>
            <a:off x="0" y="16488"/>
            <a:ext cx="9144000" cy="1092200"/>
          </a:xfrm>
          <a:prstGeom prst="rect">
            <a:avLst/>
          </a:prstGeom>
        </p:spPr>
      </p:pic>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64DE79-268F-4C1A-8933-263129D2AF90}" type="datetimeFigureOut">
              <a:rPr lang="en-US" dirty="0"/>
              <a:t>1/21/2025</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F63A3B-78C7-47BE-AE5E-E10140E04643}" type="slidenum">
              <a:rPr lang="en-US" dirty="0"/>
              <a:t>‹#›</a:t>
            </a:fld>
            <a:endParaRPr lang="en-US"/>
          </a:p>
        </p:txBody>
      </p:sp>
      <p:pic>
        <p:nvPicPr>
          <p:cNvPr id="7" name="Picture 6" descr="A picture containing text&#10;&#10;Description automatically generated">
            <a:extLst>
              <a:ext uri="{FF2B5EF4-FFF2-40B4-BE49-F238E27FC236}">
                <a16:creationId xmlns:a16="http://schemas.microsoft.com/office/drawing/2014/main" id="{06CAFE60-D00A-4AA8-B1DE-6BF598A51777}"/>
              </a:ext>
            </a:extLst>
          </p:cNvPr>
          <p:cNvPicPr>
            <a:picLocks noChangeAspect="1"/>
          </p:cNvPicPr>
          <p:nvPr userDrawn="1"/>
        </p:nvPicPr>
        <p:blipFill>
          <a:blip r:embed="rId10" cstate="print">
            <a:extLst>
              <a:ext uri="{28A0092B-C50C-407E-A947-70E740481C1C}">
                <a14:useLocalDpi xmlns:a14="http://schemas.microsoft.com/office/drawing/2010/main" val="0"/>
              </a:ext>
            </a:extLst>
          </a:blip>
          <a:stretch>
            <a:fillRect/>
          </a:stretch>
        </p:blipFill>
        <p:spPr>
          <a:xfrm>
            <a:off x="7018982" y="277038"/>
            <a:ext cx="1582632" cy="899813"/>
          </a:xfrm>
          <a:prstGeom prst="rect">
            <a:avLst/>
          </a:prstGeom>
        </p:spPr>
      </p:pic>
    </p:spTree>
    <p:custDataLst>
      <p:tags r:id="rId8"/>
    </p:custDataLst>
    <p:extLst>
      <p:ext uri="{BB962C8B-B14F-4D97-AF65-F5344CB8AC3E}">
        <p14:creationId xmlns:p14="http://schemas.microsoft.com/office/powerpoint/2010/main" val="1904727546"/>
      </p:ext>
    </p:extLst>
  </p:cSld>
  <p:clrMap bg1="lt1" tx1="dk1" bg2="lt2" tx2="dk2" accent1="accent1" accent2="accent2" accent3="accent3" accent4="accent4" accent5="accent5" accent6="accent6" hlink="hlink" folHlink="folHlink"/>
  <p:sldLayoutIdLst>
    <p:sldLayoutId id="2147483701" r:id="rId1"/>
    <p:sldLayoutId id="2147483711" r:id="rId2"/>
    <p:sldLayoutId id="2147483673" r:id="rId3"/>
    <p:sldLayoutId id="2147483690" r:id="rId4"/>
    <p:sldLayoutId id="2147483691" r:id="rId5"/>
    <p:sldLayoutId id="2147483688" r:id="rId6"/>
  </p:sldLayoutIdLst>
  <p:transition spd="slow">
    <p:fade/>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9.xml"/><Relationship Id="rId6" Type="http://schemas.openxmlformats.org/officeDocument/2006/relationships/image" Target="../media/image5.jpeg"/><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12.svg"/></Relationships>
</file>

<file path=ppt/slides/_rels/slide13.xml.rels><?xml version="1.0" encoding="UTF-8" standalone="yes"?>
<Relationships xmlns="http://schemas.openxmlformats.org/package/2006/relationships"><Relationship Id="rId3" Type="http://schemas.openxmlformats.org/officeDocument/2006/relationships/hyperlink" Target="mailto:ncarlson@niu.edu"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hyperlink" Target="mailto:jfoil@niu.edu" TargetMode="External"/><Relationship Id="rId4" Type="http://schemas.openxmlformats.org/officeDocument/2006/relationships/hyperlink" Target="mailto:jtjohns@ilstu.edu"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7.svg"/></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9.svg"/></Relationships>
</file>

<file path=ppt/slides/_rels/slide4.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A picture containing table, drawing&#10;&#10;Description automatically generated">
            <a:extLst>
              <a:ext uri="{FF2B5EF4-FFF2-40B4-BE49-F238E27FC236}">
                <a16:creationId xmlns:a16="http://schemas.microsoft.com/office/drawing/2014/main" id="{667428FB-72DF-A44E-9063-A722D2782F4D}"/>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4231" y="0"/>
            <a:ext cx="9144000" cy="6858000"/>
          </a:xfrm>
          <a:prstGeom prst="rect">
            <a:avLst/>
          </a:prstGeom>
        </p:spPr>
      </p:pic>
      <p:sp>
        <p:nvSpPr>
          <p:cNvPr id="5" name="Rectangle 4"/>
          <p:cNvSpPr/>
          <p:nvPr/>
        </p:nvSpPr>
        <p:spPr>
          <a:xfrm>
            <a:off x="0" y="5179869"/>
            <a:ext cx="9144000" cy="60331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 name="Straight Connector 3"/>
          <p:cNvCxnSpPr/>
          <p:nvPr/>
        </p:nvCxnSpPr>
        <p:spPr>
          <a:xfrm>
            <a:off x="2712048" y="2992834"/>
            <a:ext cx="914400" cy="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sp>
        <p:nvSpPr>
          <p:cNvPr id="17" name="TextBox 16">
            <a:extLst>
              <a:ext uri="{FF2B5EF4-FFF2-40B4-BE49-F238E27FC236}">
                <a16:creationId xmlns:a16="http://schemas.microsoft.com/office/drawing/2014/main" id="{4341AC5E-DDCB-DD4F-BC81-E1385780537E}"/>
              </a:ext>
            </a:extLst>
          </p:cNvPr>
          <p:cNvSpPr txBox="1"/>
          <p:nvPr/>
        </p:nvSpPr>
        <p:spPr>
          <a:xfrm>
            <a:off x="367121" y="1228241"/>
            <a:ext cx="8618220" cy="897682"/>
          </a:xfrm>
          <a:prstGeom prst="rect">
            <a:avLst/>
          </a:prstGeom>
          <a:noFill/>
        </p:spPr>
        <p:txBody>
          <a:bodyPr wrap="square" lIns="0" tIns="0" rIns="0" bIns="0" rtlCol="0">
            <a:spAutoFit/>
          </a:bodyPr>
          <a:lstStyle/>
          <a:p>
            <a:pPr algn="ctr">
              <a:lnSpc>
                <a:spcPts val="3467"/>
              </a:lnSpc>
            </a:pPr>
            <a:r>
              <a:rPr lang="en-US" sz="3467" b="1" cap="all" spc="54" dirty="0">
                <a:solidFill>
                  <a:schemeClr val="tx2"/>
                </a:solidFill>
                <a:latin typeface="Futura Std Heavy" panose="020B0502020204020303" pitchFamily="34" charset="77"/>
              </a:rPr>
              <a:t>Regional showcase: LWIA # 4</a:t>
            </a:r>
            <a:endParaRPr lang="en-US" sz="3467" b="1" cap="all" spc="54" dirty="0">
              <a:solidFill>
                <a:schemeClr val="tx2"/>
              </a:solidFill>
              <a:highlight>
                <a:srgbClr val="FFFF00"/>
              </a:highlight>
              <a:latin typeface="Futura Std Heavy" panose="020B0502020204020303" pitchFamily="34" charset="77"/>
            </a:endParaRPr>
          </a:p>
          <a:p>
            <a:pPr algn="ctr">
              <a:lnSpc>
                <a:spcPts val="3467"/>
              </a:lnSpc>
            </a:pPr>
            <a:r>
              <a:rPr lang="en-US" sz="2000" b="1" cap="all" spc="54" dirty="0">
                <a:solidFill>
                  <a:schemeClr val="accent1"/>
                </a:solidFill>
                <a:latin typeface="Futura Std Heavy" panose="020B0502020204020303" pitchFamily="34" charset="77"/>
              </a:rPr>
              <a:t>[January 21, 2025]</a:t>
            </a:r>
          </a:p>
        </p:txBody>
      </p:sp>
      <p:pic>
        <p:nvPicPr>
          <p:cNvPr id="3" name="Picture 2" descr="A picture containing text&#10;&#10;Description automatically generated">
            <a:extLst>
              <a:ext uri="{FF2B5EF4-FFF2-40B4-BE49-F238E27FC236}">
                <a16:creationId xmlns:a16="http://schemas.microsoft.com/office/drawing/2014/main" id="{A08B0CB6-22BE-4074-BEB1-559449EC45BA}"/>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2006480" y="2125639"/>
            <a:ext cx="5131039" cy="2917280"/>
          </a:xfrm>
          <a:prstGeom prst="rect">
            <a:avLst/>
          </a:prstGeom>
        </p:spPr>
      </p:pic>
      <p:pic>
        <p:nvPicPr>
          <p:cNvPr id="15" name="Picture 2">
            <a:extLst>
              <a:ext uri="{FF2B5EF4-FFF2-40B4-BE49-F238E27FC236}">
                <a16:creationId xmlns:a16="http://schemas.microsoft.com/office/drawing/2014/main" id="{0AF5CA38-B7A6-4AEC-A65D-BA7A7858FBAE}"/>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663689" y="5514451"/>
            <a:ext cx="2184643" cy="6187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a:extLst>
              <a:ext uri="{FF2B5EF4-FFF2-40B4-BE49-F238E27FC236}">
                <a16:creationId xmlns:a16="http://schemas.microsoft.com/office/drawing/2014/main" id="{109E57C7-AFBC-F142-DBF6-7BE6E93206D1}"/>
              </a:ext>
            </a:extLst>
          </p:cNvPr>
          <p:cNvSpPr txBox="1"/>
          <p:nvPr/>
        </p:nvSpPr>
        <p:spPr>
          <a:xfrm>
            <a:off x="287536" y="5464681"/>
            <a:ext cx="6376153" cy="388889"/>
          </a:xfrm>
          <a:prstGeom prst="rect">
            <a:avLst/>
          </a:prstGeom>
          <a:noFill/>
        </p:spPr>
        <p:txBody>
          <a:bodyPr wrap="square" lIns="0" tIns="0" rIns="0" bIns="0" rtlCol="0">
            <a:spAutoFit/>
          </a:bodyPr>
          <a:lstStyle/>
          <a:p>
            <a:pPr>
              <a:lnSpc>
                <a:spcPts val="3467"/>
              </a:lnSpc>
            </a:pPr>
            <a:r>
              <a:rPr lang="en-US" sz="1800" b="1" cap="all" spc="54" dirty="0">
                <a:solidFill>
                  <a:schemeClr val="tx2"/>
                </a:solidFill>
                <a:latin typeface="Futura Std Heavy" panose="020B0502020204020303" pitchFamily="34" charset="77"/>
              </a:rPr>
              <a:t>Apprenticeship specialist Dianna Schuler: BEST, Inc. </a:t>
            </a:r>
            <a:endParaRPr lang="en-US" sz="1800" b="1" cap="all" spc="54" dirty="0">
              <a:solidFill>
                <a:schemeClr val="tx2"/>
              </a:solidFill>
              <a:highlight>
                <a:srgbClr val="FFFF00"/>
              </a:highlight>
              <a:latin typeface="Futura Std Heavy" panose="020B0502020204020303" pitchFamily="34" charset="77"/>
            </a:endParaRPr>
          </a:p>
        </p:txBody>
      </p:sp>
    </p:spTree>
    <p:custDataLst>
      <p:tags r:id="rId1"/>
    </p:custDataLst>
    <p:extLst>
      <p:ext uri="{BB962C8B-B14F-4D97-AF65-F5344CB8AC3E}">
        <p14:creationId xmlns:p14="http://schemas.microsoft.com/office/powerpoint/2010/main" val="11404373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par>
                          <p:cTn id="10" fill="hold">
                            <p:stCondLst>
                              <p:cond delay="500"/>
                            </p:stCondLst>
                            <p:childTnLst>
                              <p:par>
                                <p:cTn id="11" presetID="2" presetClass="entr" presetSubtype="4" fill="hold" grpId="0" nodeType="afterEffect" nodePh="1">
                                  <p:stCondLst>
                                    <p:cond delay="0"/>
                                  </p:stCondLst>
                                  <p:endCondLst>
                                    <p:cond evt="begin" delay="0">
                                      <p:tn val="11"/>
                                    </p:cond>
                                  </p:end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B4495AE-0326-4978-99C7-1DD1977296BC}"/>
              </a:ext>
            </a:extLst>
          </p:cNvPr>
          <p:cNvSpPr>
            <a:spLocks noGrp="1"/>
          </p:cNvSpPr>
          <p:nvPr>
            <p:ph type="body" sz="quarter" idx="10"/>
          </p:nvPr>
        </p:nvSpPr>
        <p:spPr>
          <a:xfrm>
            <a:off x="292930" y="622052"/>
            <a:ext cx="7953374" cy="511013"/>
          </a:xfrm>
        </p:spPr>
        <p:txBody>
          <a:bodyPr/>
          <a:lstStyle/>
          <a:p>
            <a:r>
              <a:rPr lang="en-US" sz="2800" dirty="0">
                <a:solidFill>
                  <a:schemeClr val="tx2"/>
                </a:solidFill>
                <a:cs typeface="+mn-cs"/>
              </a:rPr>
              <a:t>Challenges faced</a:t>
            </a:r>
          </a:p>
          <a:p>
            <a:endParaRPr lang="en-US" sz="2800" dirty="0">
              <a:solidFill>
                <a:schemeClr val="tx2"/>
              </a:solidFill>
              <a:cs typeface="+mn-cs"/>
            </a:endParaRPr>
          </a:p>
        </p:txBody>
      </p:sp>
      <p:sp>
        <p:nvSpPr>
          <p:cNvPr id="6" name="Text Placeholder 2">
            <a:extLst>
              <a:ext uri="{FF2B5EF4-FFF2-40B4-BE49-F238E27FC236}">
                <a16:creationId xmlns:a16="http://schemas.microsoft.com/office/drawing/2014/main" id="{BE4579CC-02D4-DBFB-6520-E94A79D54AA3}"/>
              </a:ext>
            </a:extLst>
          </p:cNvPr>
          <p:cNvSpPr>
            <a:spLocks noGrp="1"/>
          </p:cNvSpPr>
          <p:nvPr>
            <p:ph type="body" sz="quarter" idx="11"/>
          </p:nvPr>
        </p:nvSpPr>
        <p:spPr>
          <a:xfrm>
            <a:off x="292930" y="1346309"/>
            <a:ext cx="8332910" cy="4669277"/>
          </a:xfrm>
        </p:spPr>
        <p:txBody>
          <a:bodyPr>
            <a:noAutofit/>
          </a:bodyPr>
          <a:lstStyle/>
          <a:p>
            <a:pPr lvl="2">
              <a:spcBef>
                <a:spcPts val="0"/>
              </a:spcBef>
              <a:spcAft>
                <a:spcPts val="1200"/>
              </a:spcAft>
            </a:pPr>
            <a:r>
              <a:rPr lang="en-US" dirty="0">
                <a:ea typeface="Times New Roman" panose="02020603050405020304" pitchFamily="18" charset="0"/>
                <a:cs typeface="Calibri" panose="020F0502020204030204" pitchFamily="34" charset="0"/>
              </a:rPr>
              <a:t>The main challenge we’ve had to face is that for a great many of our businesses of scale the decision makers are not local.  Getting decision makers that hardly ever step foot in a location in our area to be interested in taking part in a conversation about any workforce strategy often does not happen UNLESS you have a local ally within the company.  Building relationships is always the first step.</a:t>
            </a:r>
          </a:p>
          <a:p>
            <a:pPr lvl="2">
              <a:spcBef>
                <a:spcPts val="0"/>
              </a:spcBef>
              <a:spcAft>
                <a:spcPts val="1200"/>
              </a:spcAft>
            </a:pPr>
            <a:r>
              <a:rPr lang="en-US" dirty="0">
                <a:effectLst/>
                <a:ea typeface="Times New Roman" panose="02020603050405020304" pitchFamily="18" charset="0"/>
                <a:cs typeface="Calibri" panose="020F0502020204030204" pitchFamily="34" charset="0"/>
              </a:rPr>
              <a:t>We continue to experience large layoffs and closures.  Mostly in the manufacturing industry.  </a:t>
            </a:r>
            <a:r>
              <a:rPr lang="en-US" dirty="0">
                <a:ea typeface="Times New Roman" panose="02020603050405020304" pitchFamily="18" charset="0"/>
                <a:cs typeface="Calibri" panose="020F0502020204030204" pitchFamily="34" charset="0"/>
              </a:rPr>
              <a:t>Again, these tend to be companies where the decision makers are not local.  </a:t>
            </a:r>
          </a:p>
          <a:p>
            <a:pPr lvl="2">
              <a:spcBef>
                <a:spcPts val="0"/>
              </a:spcBef>
              <a:spcAft>
                <a:spcPts val="1200"/>
              </a:spcAft>
            </a:pPr>
            <a:r>
              <a:rPr lang="en-US" dirty="0">
                <a:effectLst/>
                <a:ea typeface="Times New Roman" panose="02020603050405020304" pitchFamily="18" charset="0"/>
                <a:cs typeface="Calibri" panose="020F0502020204030204" pitchFamily="34" charset="0"/>
              </a:rPr>
              <a:t>For LWIA 4, one challenge we face is time.  I wear many hats and have responsibilities outside of apprenticeship development.  I am fortunate that we have staff that, although they don’t function in the navigator capacity, are out there speaking with groups and individual businesses about ALL Work Based Learning including apprenticeships and how WIOA funding could be of assistance in upskilling their current workforce or new hires (waiver allowing).</a:t>
            </a:r>
          </a:p>
          <a:p>
            <a:pPr marL="457200" marR="0" lvl="1" indent="0">
              <a:spcBef>
                <a:spcPts val="0"/>
              </a:spcBef>
              <a:spcAft>
                <a:spcPts val="0"/>
              </a:spcAft>
              <a:buNone/>
            </a:pPr>
            <a:r>
              <a:rPr lang="en-US" sz="1800" dirty="0">
                <a:effectLst/>
                <a:latin typeface="Futura Std Book" panose="020B0502020204020303"/>
                <a:ea typeface="Calibri" panose="020F0502020204030204" pitchFamily="34" charset="0"/>
                <a:cs typeface="Times New Roman" panose="02020603050405020304" pitchFamily="18" charset="0"/>
              </a:rPr>
              <a:t>	</a:t>
            </a:r>
            <a:endParaRPr lang="en-US" dirty="0">
              <a:effectLst/>
              <a:latin typeface="Futura Std Book" panose="020B0502020204020303"/>
              <a:ea typeface="Calibri" panose="020F0502020204030204" pitchFamily="34" charset="0"/>
            </a:endParaRPr>
          </a:p>
          <a:p>
            <a:pPr marL="457200" marR="0" lvl="1" indent="0">
              <a:spcBef>
                <a:spcPts val="0"/>
              </a:spcBef>
              <a:spcAft>
                <a:spcPts val="0"/>
              </a:spcAft>
              <a:buNone/>
            </a:pPr>
            <a:endParaRPr lang="en-US" dirty="0">
              <a:effectLst/>
              <a:latin typeface="Futura Std Book" panose="020B0502020204020303"/>
              <a:ea typeface="Calibri" panose="020F0502020204030204" pitchFamily="34" charset="0"/>
            </a:endParaRPr>
          </a:p>
          <a:p>
            <a:pPr>
              <a:lnSpc>
                <a:spcPct val="100000"/>
              </a:lnSpc>
              <a:spcAft>
                <a:spcPts val="3000"/>
              </a:spcAft>
            </a:pPr>
            <a:r>
              <a:rPr lang="en-US" sz="2400" dirty="0">
                <a:latin typeface="Futura Std Book" panose="020B0502020204020303"/>
              </a:rPr>
              <a:t>	</a:t>
            </a:r>
          </a:p>
        </p:txBody>
      </p:sp>
    </p:spTree>
    <p:extLst>
      <p:ext uri="{BB962C8B-B14F-4D97-AF65-F5344CB8AC3E}">
        <p14:creationId xmlns:p14="http://schemas.microsoft.com/office/powerpoint/2010/main" val="3477127416"/>
      </p:ext>
    </p:extLst>
  </p:cSld>
  <p:clrMapOvr>
    <a:masterClrMapping/>
  </p:clrMapOvr>
  <p:transition spd="slow" advClick="0" advTm="3000">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B4495AE-0326-4978-99C7-1DD1977296BC}"/>
              </a:ext>
            </a:extLst>
          </p:cNvPr>
          <p:cNvSpPr>
            <a:spLocks noGrp="1"/>
          </p:cNvSpPr>
          <p:nvPr>
            <p:ph type="body" sz="quarter" idx="10"/>
          </p:nvPr>
        </p:nvSpPr>
        <p:spPr>
          <a:xfrm>
            <a:off x="292930" y="622052"/>
            <a:ext cx="5688786" cy="551592"/>
          </a:xfrm>
        </p:spPr>
        <p:txBody>
          <a:bodyPr lIns="0" tIns="0" rIns="0" bIns="0" anchor="t"/>
          <a:lstStyle/>
          <a:p>
            <a:r>
              <a:rPr lang="en-US" sz="2800" dirty="0">
                <a:solidFill>
                  <a:schemeClr val="tx2"/>
                </a:solidFill>
                <a:latin typeface="Futura Std Heavy"/>
                <a:ea typeface="Segoe UI Symbol"/>
                <a:cs typeface="+mn-cs"/>
              </a:rPr>
              <a:t>Effective approaches &amp; Future Goals</a:t>
            </a:r>
            <a:endParaRPr lang="en-US" sz="2800" dirty="0">
              <a:solidFill>
                <a:schemeClr val="tx2"/>
              </a:solidFill>
              <a:cs typeface="+mn-cs"/>
            </a:endParaRPr>
          </a:p>
          <a:p>
            <a:endParaRPr lang="en-US" sz="2800" dirty="0">
              <a:solidFill>
                <a:schemeClr val="tx2"/>
              </a:solidFill>
              <a:cs typeface="+mn-cs"/>
            </a:endParaRPr>
          </a:p>
        </p:txBody>
      </p:sp>
      <p:sp>
        <p:nvSpPr>
          <p:cNvPr id="6" name="Text Placeholder 2">
            <a:extLst>
              <a:ext uri="{FF2B5EF4-FFF2-40B4-BE49-F238E27FC236}">
                <a16:creationId xmlns:a16="http://schemas.microsoft.com/office/drawing/2014/main" id="{BE4579CC-02D4-DBFB-6520-E94A79D54AA3}"/>
              </a:ext>
            </a:extLst>
          </p:cNvPr>
          <p:cNvSpPr>
            <a:spLocks noGrp="1"/>
          </p:cNvSpPr>
          <p:nvPr>
            <p:ph type="body" sz="quarter" idx="11"/>
          </p:nvPr>
        </p:nvSpPr>
        <p:spPr>
          <a:xfrm>
            <a:off x="292930" y="1666240"/>
            <a:ext cx="8332910" cy="5191760"/>
          </a:xfrm>
        </p:spPr>
        <p:txBody>
          <a:bodyPr lIns="0" tIns="0" rIns="0" bIns="0" anchor="t">
            <a:noAutofit/>
          </a:bodyPr>
          <a:lstStyle/>
          <a:p>
            <a:pPr marL="742950" marR="0" lvl="1" indent="-285750">
              <a:spcBef>
                <a:spcPts val="0"/>
              </a:spcBef>
              <a:spcAft>
                <a:spcPts val="1200"/>
              </a:spcAft>
              <a:buFont typeface="Courier New" panose="02070309020205020404" pitchFamily="49" charset="0"/>
              <a:buChar char="o"/>
            </a:pPr>
            <a:r>
              <a:rPr lang="en-US" dirty="0">
                <a:ea typeface="Times New Roman" panose="02020603050405020304" pitchFamily="18" charset="0"/>
                <a:cs typeface="Calibri" panose="020F0502020204030204" pitchFamily="34" charset="0"/>
              </a:rPr>
              <a:t>Effective Approaches</a:t>
            </a:r>
          </a:p>
          <a:p>
            <a:pPr marL="1200150" lvl="2" indent="-285750">
              <a:spcBef>
                <a:spcPts val="0"/>
              </a:spcBef>
              <a:spcAft>
                <a:spcPts val="1200"/>
              </a:spcAft>
              <a:buFont typeface="Courier New" panose="02070309020205020404" pitchFamily="49" charset="0"/>
              <a:buChar char="o"/>
            </a:pPr>
            <a:r>
              <a:rPr lang="en-US" dirty="0">
                <a:ea typeface="Times New Roman" panose="02020603050405020304" pitchFamily="18" charset="0"/>
                <a:cs typeface="Calibri" panose="020F0502020204030204" pitchFamily="34" charset="0"/>
              </a:rPr>
              <a:t>BEING PATIENT! Not all programs happen quickly and sometime they cross grant/program years to build – LW Schneider has been 3 years in deciding how to set one up</a:t>
            </a:r>
          </a:p>
          <a:p>
            <a:pPr marL="1200150" lvl="2" indent="-285750">
              <a:spcBef>
                <a:spcPts val="0"/>
              </a:spcBef>
              <a:spcAft>
                <a:spcPts val="1200"/>
              </a:spcAft>
              <a:buFont typeface="Courier New" panose="02070309020205020404" pitchFamily="49" charset="0"/>
              <a:buChar char="o"/>
            </a:pPr>
            <a:r>
              <a:rPr lang="en-US" dirty="0">
                <a:ea typeface="Times New Roman" panose="02020603050405020304" pitchFamily="18" charset="0"/>
                <a:cs typeface="Calibri" panose="020F0502020204030204" pitchFamily="34" charset="0"/>
              </a:rPr>
              <a:t>Focus on an actual need for example the teacher shortage</a:t>
            </a:r>
          </a:p>
          <a:p>
            <a:pPr marL="1200150" lvl="2" indent="-285750">
              <a:spcBef>
                <a:spcPts val="0"/>
              </a:spcBef>
              <a:spcAft>
                <a:spcPts val="1200"/>
              </a:spcAft>
              <a:buFont typeface="Courier New" panose="02070309020205020404" pitchFamily="49" charset="0"/>
              <a:buChar char="o"/>
            </a:pPr>
            <a:r>
              <a:rPr lang="en-US" dirty="0">
                <a:ea typeface="Times New Roman" panose="02020603050405020304" pitchFamily="18" charset="0"/>
                <a:cs typeface="Calibri" panose="020F0502020204030204" pitchFamily="34" charset="0"/>
              </a:rPr>
              <a:t>Starting with those individuals you truly know and build the relationship of trust. These will be the individuals to offer you and RAPs an endorsement.</a:t>
            </a:r>
          </a:p>
          <a:p>
            <a:pPr marL="400050" lvl="2" indent="0">
              <a:spcBef>
                <a:spcPts val="0"/>
              </a:spcBef>
              <a:spcAft>
                <a:spcPts val="1200"/>
              </a:spcAft>
              <a:buFont typeface="Courier New" panose="02070309020205020404" pitchFamily="49" charset="0"/>
              <a:buChar char="o"/>
            </a:pPr>
            <a:r>
              <a:rPr lang="en-US" dirty="0">
                <a:ea typeface="Times New Roman" panose="02020603050405020304" pitchFamily="18" charset="0"/>
                <a:cs typeface="Calibri" panose="020F0502020204030204" pitchFamily="34" charset="0"/>
              </a:rPr>
              <a:t>  Future Goals</a:t>
            </a:r>
          </a:p>
          <a:p>
            <a:pPr marL="857250" lvl="3" indent="0">
              <a:spcBef>
                <a:spcPts val="0"/>
              </a:spcBef>
              <a:spcAft>
                <a:spcPts val="1200"/>
              </a:spcAft>
              <a:buFont typeface="Courier New" panose="02070309020205020404" pitchFamily="49" charset="0"/>
              <a:buChar char="o"/>
            </a:pPr>
            <a:r>
              <a:rPr lang="en-US" dirty="0">
                <a:ea typeface="Times New Roman" panose="02020603050405020304" pitchFamily="18" charset="0"/>
                <a:cs typeface="Calibri" panose="020F0502020204030204" pitchFamily="34" charset="0"/>
              </a:rPr>
              <a:t> Primary goal is the expansion of the para-pro to teacher RAP</a:t>
            </a:r>
          </a:p>
          <a:p>
            <a:pPr marL="857250" lvl="3" indent="0">
              <a:spcBef>
                <a:spcPts val="0"/>
              </a:spcBef>
              <a:spcAft>
                <a:spcPts val="1200"/>
              </a:spcAft>
              <a:buFont typeface="Courier New" panose="02070309020205020404" pitchFamily="49" charset="0"/>
              <a:buChar char="o"/>
            </a:pPr>
            <a:r>
              <a:rPr lang="en-US" dirty="0">
                <a:ea typeface="Times New Roman" panose="02020603050405020304" pitchFamily="18" charset="0"/>
                <a:cs typeface="Calibri" panose="020F0502020204030204" pitchFamily="34" charset="0"/>
              </a:rPr>
              <a:t>  Guiding Jo Daviess Transit through their process for a Dispatcher RAP</a:t>
            </a:r>
          </a:p>
          <a:p>
            <a:pPr marL="857250" lvl="3" indent="0">
              <a:spcBef>
                <a:spcPts val="0"/>
              </a:spcBef>
              <a:spcAft>
                <a:spcPts val="1200"/>
              </a:spcAft>
              <a:buFont typeface="Courier New" panose="02070309020205020404" pitchFamily="49" charset="0"/>
              <a:buChar char="o"/>
            </a:pPr>
            <a:r>
              <a:rPr lang="en-US" dirty="0">
                <a:ea typeface="Times New Roman" panose="02020603050405020304" pitchFamily="18" charset="0"/>
                <a:cs typeface="Calibri" panose="020F0502020204030204" pitchFamily="34" charset="0"/>
              </a:rPr>
              <a:t>   Continue the conversation with LW Schneider for as long as it takes</a:t>
            </a:r>
          </a:p>
          <a:p>
            <a:pPr marL="1200150" lvl="2" indent="-285750">
              <a:spcBef>
                <a:spcPts val="0"/>
              </a:spcBef>
              <a:spcAft>
                <a:spcPts val="1200"/>
              </a:spcAft>
              <a:buFont typeface="Courier New" panose="02070309020205020404" pitchFamily="49" charset="0"/>
              <a:buChar char="o"/>
            </a:pPr>
            <a:endParaRPr lang="en-US" dirty="0">
              <a:effectLst/>
              <a:latin typeface="Futura Std Book" panose="020B0502020204020303"/>
              <a:ea typeface="Times New Roman" panose="02020603050405020304" pitchFamily="18" charset="0"/>
              <a:cs typeface="Calibri" panose="020F0502020204030204" pitchFamily="34" charset="0"/>
            </a:endParaRPr>
          </a:p>
          <a:p>
            <a:pPr marL="457200" marR="0" lvl="1" indent="0">
              <a:spcBef>
                <a:spcPts val="0"/>
              </a:spcBef>
              <a:spcAft>
                <a:spcPts val="0"/>
              </a:spcAft>
              <a:buNone/>
            </a:pPr>
            <a:r>
              <a:rPr lang="en-US" sz="1800" dirty="0">
                <a:effectLst/>
                <a:latin typeface="Futura Std Book" panose="020B0502020204020303"/>
                <a:ea typeface="Calibri" panose="020F0502020204030204" pitchFamily="34" charset="0"/>
                <a:cs typeface="Times New Roman" panose="02020603050405020304" pitchFamily="18" charset="0"/>
              </a:rPr>
              <a:t>	</a:t>
            </a:r>
            <a:endParaRPr lang="en-US" dirty="0">
              <a:effectLst/>
              <a:latin typeface="Futura Std Book" panose="020B0502020204020303"/>
              <a:ea typeface="Calibri" panose="020F0502020204030204" pitchFamily="34" charset="0"/>
            </a:endParaRPr>
          </a:p>
          <a:p>
            <a:pPr marL="457200" marR="0" lvl="1" indent="0">
              <a:spcBef>
                <a:spcPts val="0"/>
              </a:spcBef>
              <a:spcAft>
                <a:spcPts val="0"/>
              </a:spcAft>
              <a:buNone/>
            </a:pPr>
            <a:endParaRPr lang="en-US" dirty="0">
              <a:effectLst/>
              <a:latin typeface="Futura Std Book" panose="020B0502020204020303"/>
              <a:ea typeface="Calibri" panose="020F0502020204030204" pitchFamily="34" charset="0"/>
            </a:endParaRPr>
          </a:p>
          <a:p>
            <a:pPr>
              <a:lnSpc>
                <a:spcPct val="100000"/>
              </a:lnSpc>
              <a:spcAft>
                <a:spcPts val="3000"/>
              </a:spcAft>
            </a:pPr>
            <a:r>
              <a:rPr lang="en-US" sz="2400" dirty="0">
                <a:latin typeface="Futura Std Book" panose="020B0502020204020303"/>
              </a:rPr>
              <a:t>	</a:t>
            </a:r>
          </a:p>
        </p:txBody>
      </p:sp>
    </p:spTree>
    <p:extLst>
      <p:ext uri="{BB962C8B-B14F-4D97-AF65-F5344CB8AC3E}">
        <p14:creationId xmlns:p14="http://schemas.microsoft.com/office/powerpoint/2010/main" val="2609281728"/>
      </p:ext>
    </p:extLst>
  </p:cSld>
  <p:clrMapOvr>
    <a:masterClrMapping/>
  </p:clrMapOvr>
  <p:transition spd="slow" advClick="0" advTm="3000">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B4495AE-0326-4978-99C7-1DD1977296BC}"/>
              </a:ext>
            </a:extLst>
          </p:cNvPr>
          <p:cNvSpPr>
            <a:spLocks noGrp="1"/>
          </p:cNvSpPr>
          <p:nvPr>
            <p:ph type="body" sz="quarter" idx="10"/>
          </p:nvPr>
        </p:nvSpPr>
        <p:spPr>
          <a:xfrm>
            <a:off x="373499" y="2493445"/>
            <a:ext cx="3715425" cy="1737215"/>
          </a:xfrm>
        </p:spPr>
        <p:txBody>
          <a:bodyPr/>
          <a:lstStyle/>
          <a:p>
            <a:pPr algn="ctr"/>
            <a:r>
              <a:rPr lang="en-US" sz="11500" dirty="0">
                <a:solidFill>
                  <a:schemeClr val="tx2"/>
                </a:solidFill>
                <a:cs typeface="+mn-cs"/>
              </a:rPr>
              <a:t>Q&amp;A</a:t>
            </a:r>
          </a:p>
        </p:txBody>
      </p:sp>
      <p:sp>
        <p:nvSpPr>
          <p:cNvPr id="6" name="Text Placeholder 5">
            <a:extLst>
              <a:ext uri="{FF2B5EF4-FFF2-40B4-BE49-F238E27FC236}">
                <a16:creationId xmlns:a16="http://schemas.microsoft.com/office/drawing/2014/main" id="{785491CD-AD04-8ABF-2CF9-9518165ED196}"/>
              </a:ext>
            </a:extLst>
          </p:cNvPr>
          <p:cNvSpPr>
            <a:spLocks noGrp="1"/>
          </p:cNvSpPr>
          <p:nvPr>
            <p:ph type="body" sz="quarter" idx="11"/>
          </p:nvPr>
        </p:nvSpPr>
        <p:spPr>
          <a:xfrm>
            <a:off x="595311" y="1792585"/>
            <a:ext cx="7953374" cy="188459"/>
          </a:xfrm>
        </p:spPr>
        <p:txBody>
          <a:bodyPr/>
          <a:lstStyle/>
          <a:p>
            <a:r>
              <a:rPr lang="en-US" dirty="0"/>
              <a:t>\</a:t>
            </a:r>
          </a:p>
          <a:p>
            <a:endParaRPr lang="en-US" dirty="0"/>
          </a:p>
        </p:txBody>
      </p:sp>
      <p:pic>
        <p:nvPicPr>
          <p:cNvPr id="4" name="Graphic 3" descr="Badge Question Mark with solid fill">
            <a:extLst>
              <a:ext uri="{FF2B5EF4-FFF2-40B4-BE49-F238E27FC236}">
                <a16:creationId xmlns:a16="http://schemas.microsoft.com/office/drawing/2014/main" id="{E9511265-0C45-B8F5-78F5-1814C5576170}"/>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5447756" y="2493444"/>
            <a:ext cx="1737216" cy="1737216"/>
          </a:xfrm>
          <a:prstGeom prst="rect">
            <a:avLst/>
          </a:prstGeom>
        </p:spPr>
      </p:pic>
      <p:pic>
        <p:nvPicPr>
          <p:cNvPr id="5" name="Graphic 4" descr="Badge Question Mark with solid fill">
            <a:extLst>
              <a:ext uri="{FF2B5EF4-FFF2-40B4-BE49-F238E27FC236}">
                <a16:creationId xmlns:a16="http://schemas.microsoft.com/office/drawing/2014/main" id="{EBF8FC83-9512-2F23-C952-4D0F3F46DB7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966500" y="2493444"/>
            <a:ext cx="1737216" cy="1737216"/>
          </a:xfrm>
          <a:prstGeom prst="rect">
            <a:avLst/>
          </a:prstGeom>
        </p:spPr>
      </p:pic>
      <p:pic>
        <p:nvPicPr>
          <p:cNvPr id="8" name="Graphic 7" descr="Badge Question Mark with solid fill">
            <a:extLst>
              <a:ext uri="{FF2B5EF4-FFF2-40B4-BE49-F238E27FC236}">
                <a16:creationId xmlns:a16="http://schemas.microsoft.com/office/drawing/2014/main" id="{838D64E4-6724-524B-BD7A-9D0B3A966B9F}"/>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3870452" y="2493444"/>
            <a:ext cx="1737216" cy="1737216"/>
          </a:xfrm>
          <a:prstGeom prst="rect">
            <a:avLst/>
          </a:prstGeom>
        </p:spPr>
      </p:pic>
      <p:sp>
        <p:nvSpPr>
          <p:cNvPr id="9" name="TextBox 8">
            <a:extLst>
              <a:ext uri="{FF2B5EF4-FFF2-40B4-BE49-F238E27FC236}">
                <a16:creationId xmlns:a16="http://schemas.microsoft.com/office/drawing/2014/main" id="{BE102692-283C-D060-08FB-ADB3F712024C}"/>
              </a:ext>
            </a:extLst>
          </p:cNvPr>
          <p:cNvSpPr txBox="1"/>
          <p:nvPr/>
        </p:nvSpPr>
        <p:spPr>
          <a:xfrm>
            <a:off x="479040" y="4412320"/>
            <a:ext cx="8343947" cy="461665"/>
          </a:xfrm>
          <a:prstGeom prst="rect">
            <a:avLst/>
          </a:prstGeom>
          <a:noFill/>
        </p:spPr>
        <p:txBody>
          <a:bodyPr wrap="square" rtlCol="0">
            <a:spAutoFit/>
          </a:bodyPr>
          <a:lstStyle/>
          <a:p>
            <a:r>
              <a:rPr lang="en-US" sz="2400" b="1" i="1" dirty="0">
                <a:solidFill>
                  <a:srgbClr val="4D4D4D"/>
                </a:solidFill>
                <a:latin typeface="Futura Std Book" panose="020B0502020204020303"/>
              </a:rPr>
              <a:t>Feel free to unmute or drop your questions in the chat!</a:t>
            </a:r>
            <a:endParaRPr lang="en-US" sz="2400" i="1" dirty="0">
              <a:solidFill>
                <a:srgbClr val="4D4D4D"/>
              </a:solidFill>
            </a:endParaRPr>
          </a:p>
        </p:txBody>
      </p:sp>
    </p:spTree>
    <p:extLst>
      <p:ext uri="{BB962C8B-B14F-4D97-AF65-F5344CB8AC3E}">
        <p14:creationId xmlns:p14="http://schemas.microsoft.com/office/powerpoint/2010/main" val="1598883271"/>
      </p:ext>
    </p:extLst>
  </p:cSld>
  <p:clrMapOvr>
    <a:masterClrMapping/>
  </p:clrMapOvr>
  <p:transition spd="slow" advClick="0" advTm="3000">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B4495AE-0326-4978-99C7-1DD1977296BC}"/>
              </a:ext>
            </a:extLst>
          </p:cNvPr>
          <p:cNvSpPr>
            <a:spLocks noGrp="1"/>
          </p:cNvSpPr>
          <p:nvPr>
            <p:ph type="body" sz="quarter" idx="10"/>
          </p:nvPr>
        </p:nvSpPr>
        <p:spPr>
          <a:xfrm>
            <a:off x="266853" y="1363732"/>
            <a:ext cx="7953374" cy="637788"/>
          </a:xfrm>
        </p:spPr>
        <p:txBody>
          <a:bodyPr/>
          <a:lstStyle/>
          <a:p>
            <a:pPr algn="ctr"/>
            <a:r>
              <a:rPr lang="en-US" sz="2800" dirty="0">
                <a:solidFill>
                  <a:schemeClr val="tx2"/>
                </a:solidFill>
                <a:cs typeface="+mn-cs"/>
              </a:rPr>
              <a:t>Contact us:</a:t>
            </a:r>
          </a:p>
          <a:p>
            <a:pPr algn="ctr"/>
            <a:endParaRPr lang="en-US" sz="2800" dirty="0">
              <a:solidFill>
                <a:schemeClr val="tx2"/>
              </a:solidFill>
              <a:cs typeface="+mn-cs"/>
            </a:endParaRPr>
          </a:p>
        </p:txBody>
      </p:sp>
      <p:sp>
        <p:nvSpPr>
          <p:cNvPr id="5" name="Text Placeholder 2">
            <a:extLst>
              <a:ext uri="{FF2B5EF4-FFF2-40B4-BE49-F238E27FC236}">
                <a16:creationId xmlns:a16="http://schemas.microsoft.com/office/drawing/2014/main" id="{AFF42CEB-8F96-E0E2-6B50-F61B987F4D1A}"/>
              </a:ext>
            </a:extLst>
          </p:cNvPr>
          <p:cNvSpPr>
            <a:spLocks noGrp="1"/>
          </p:cNvSpPr>
          <p:nvPr>
            <p:ph type="body" sz="quarter" idx="11"/>
          </p:nvPr>
        </p:nvSpPr>
        <p:spPr>
          <a:xfrm>
            <a:off x="266853" y="2702560"/>
            <a:ext cx="8610294" cy="3749040"/>
          </a:xfrm>
        </p:spPr>
        <p:txBody>
          <a:bodyPr>
            <a:noAutofit/>
          </a:bodyPr>
          <a:lstStyle/>
          <a:p>
            <a:pPr marL="457200" marR="0" lvl="1" indent="0">
              <a:lnSpc>
                <a:spcPct val="107000"/>
              </a:lnSpc>
              <a:spcBef>
                <a:spcPts val="0"/>
              </a:spcBef>
              <a:spcAft>
                <a:spcPts val="0"/>
              </a:spcAft>
              <a:buNone/>
            </a:pPr>
            <a:r>
              <a:rPr lang="en-US" kern="100" dirty="0">
                <a:solidFill>
                  <a:srgbClr val="000000"/>
                </a:solidFill>
                <a:latin typeface="Futura Std Book" panose="020B0502020204020303"/>
                <a:ea typeface="Calibri" panose="020F0502020204030204" pitchFamily="34" charset="0"/>
                <a:cs typeface="Sabon Next LT" panose="02000500000000000000" pitchFamily="2" charset="0"/>
              </a:rPr>
              <a:t>LWIA #4 Team: </a:t>
            </a:r>
          </a:p>
          <a:p>
            <a:pPr marL="457200" marR="0" lvl="1" indent="0">
              <a:lnSpc>
                <a:spcPct val="107000"/>
              </a:lnSpc>
              <a:spcBef>
                <a:spcPts val="0"/>
              </a:spcBef>
              <a:spcAft>
                <a:spcPts val="0"/>
              </a:spcAft>
              <a:buNone/>
            </a:pPr>
            <a:r>
              <a:rPr lang="en-US" kern="100" dirty="0">
                <a:solidFill>
                  <a:srgbClr val="000000"/>
                </a:solidFill>
                <a:latin typeface="Futura Std Book" panose="020B0502020204020303"/>
                <a:ea typeface="Calibri" panose="020F0502020204030204" pitchFamily="34" charset="0"/>
                <a:cs typeface="Sabon Next LT" panose="02000500000000000000" pitchFamily="2" charset="0"/>
              </a:rPr>
              <a:t>Dianna Schuler dianna_schuler@best-inc.org </a:t>
            </a:r>
          </a:p>
          <a:p>
            <a:pPr marL="457200" marR="0" lvl="1" indent="0">
              <a:lnSpc>
                <a:spcPct val="107000"/>
              </a:lnSpc>
              <a:spcBef>
                <a:spcPts val="0"/>
              </a:spcBef>
              <a:spcAft>
                <a:spcPts val="0"/>
              </a:spcAft>
              <a:buNone/>
            </a:pPr>
            <a:endParaRPr lang="en-US" kern="100" dirty="0">
              <a:solidFill>
                <a:srgbClr val="000000"/>
              </a:solidFill>
              <a:latin typeface="Futura Std Book" panose="020B0502020204020303"/>
              <a:ea typeface="Calibri" panose="020F0502020204030204" pitchFamily="34" charset="0"/>
              <a:cs typeface="Sabon Next LT" panose="02000500000000000000" pitchFamily="2" charset="0"/>
            </a:endParaRPr>
          </a:p>
          <a:p>
            <a:pPr marL="457200" marR="0" lvl="1" indent="0">
              <a:lnSpc>
                <a:spcPct val="107000"/>
              </a:lnSpc>
              <a:spcBef>
                <a:spcPts val="0"/>
              </a:spcBef>
              <a:spcAft>
                <a:spcPts val="0"/>
              </a:spcAft>
              <a:buNone/>
            </a:pPr>
            <a:endParaRPr lang="en-US" kern="100" dirty="0">
              <a:solidFill>
                <a:srgbClr val="000000"/>
              </a:solidFill>
              <a:latin typeface="Futura Std Book" panose="020B0502020204020303"/>
              <a:ea typeface="Calibri" panose="020F0502020204030204" pitchFamily="34" charset="0"/>
              <a:cs typeface="Sabon Next LT" panose="02000500000000000000" pitchFamily="2" charset="0"/>
            </a:endParaRPr>
          </a:p>
          <a:p>
            <a:pPr marL="457200" marR="0" lvl="1" indent="0">
              <a:lnSpc>
                <a:spcPct val="107000"/>
              </a:lnSpc>
              <a:spcBef>
                <a:spcPts val="0"/>
              </a:spcBef>
              <a:spcAft>
                <a:spcPts val="0"/>
              </a:spcAft>
              <a:buNone/>
            </a:pPr>
            <a:r>
              <a:rPr lang="en-US" kern="100" dirty="0">
                <a:solidFill>
                  <a:srgbClr val="000000"/>
                </a:solidFill>
                <a:latin typeface="Futura Std Book" panose="020B0502020204020303"/>
                <a:ea typeface="Calibri" panose="020F0502020204030204" pitchFamily="34" charset="0"/>
                <a:cs typeface="Sabon Next LT" panose="02000500000000000000" pitchFamily="2" charset="0"/>
              </a:rPr>
              <a:t>APIL Team:</a:t>
            </a:r>
          </a:p>
          <a:p>
            <a:pPr marL="457200" marR="0" lvl="1" indent="0">
              <a:lnSpc>
                <a:spcPct val="107000"/>
              </a:lnSpc>
              <a:spcBef>
                <a:spcPts val="0"/>
              </a:spcBef>
              <a:spcAft>
                <a:spcPts val="0"/>
              </a:spcAft>
              <a:buNone/>
            </a:pPr>
            <a:endParaRPr lang="en-US" sz="1400" kern="100" dirty="0">
              <a:solidFill>
                <a:srgbClr val="000000"/>
              </a:solidFill>
              <a:latin typeface="Futura Std Book" panose="020B0502020204020303"/>
              <a:ea typeface="Calibri" panose="020F0502020204030204" pitchFamily="34" charset="0"/>
              <a:cs typeface="Sabon Next LT" panose="02000500000000000000" pitchFamily="2" charset="0"/>
            </a:endParaRPr>
          </a:p>
          <a:p>
            <a:pPr marL="457200" marR="0" lvl="1" indent="0">
              <a:lnSpc>
                <a:spcPct val="107000"/>
              </a:lnSpc>
              <a:spcBef>
                <a:spcPts val="0"/>
              </a:spcBef>
              <a:spcAft>
                <a:spcPts val="0"/>
              </a:spcAft>
              <a:buNone/>
            </a:pPr>
            <a:r>
              <a:rPr lang="en-US" kern="100" dirty="0">
                <a:solidFill>
                  <a:srgbClr val="000000"/>
                </a:solidFill>
                <a:latin typeface="Futura Std Book" panose="020B0502020204020303"/>
                <a:ea typeface="Calibri" panose="020F0502020204030204" pitchFamily="34" charset="0"/>
                <a:cs typeface="Sabon Next LT" panose="02000500000000000000" pitchFamily="2" charset="0"/>
              </a:rPr>
              <a:t>Nate Carlson </a:t>
            </a:r>
            <a:r>
              <a:rPr lang="en-US" kern="100" dirty="0">
                <a:solidFill>
                  <a:srgbClr val="000000"/>
                </a:solidFill>
                <a:latin typeface="Futura Std Book" panose="020B0502020204020303"/>
                <a:ea typeface="Calibri" panose="020F0502020204030204" pitchFamily="34" charset="0"/>
                <a:cs typeface="Sabon Next LT" panose="02000500000000000000" pitchFamily="2" charset="0"/>
                <a:hlinkClick r:id="rId3"/>
              </a:rPr>
              <a:t>ncarlson@niu.edu</a:t>
            </a:r>
            <a:endParaRPr lang="en-US" kern="100" dirty="0">
              <a:solidFill>
                <a:srgbClr val="000000"/>
              </a:solidFill>
              <a:latin typeface="Futura Std Book" panose="020B0502020204020303"/>
              <a:ea typeface="Calibri" panose="020F0502020204030204" pitchFamily="34" charset="0"/>
              <a:cs typeface="Sabon Next LT" panose="02000500000000000000" pitchFamily="2" charset="0"/>
            </a:endParaRPr>
          </a:p>
          <a:p>
            <a:pPr marL="457200" lvl="1" indent="0">
              <a:lnSpc>
                <a:spcPct val="107000"/>
              </a:lnSpc>
              <a:spcBef>
                <a:spcPts val="0"/>
              </a:spcBef>
              <a:buNone/>
            </a:pPr>
            <a:r>
              <a:rPr lang="en-US" kern="100" dirty="0">
                <a:solidFill>
                  <a:srgbClr val="000000"/>
                </a:solidFill>
                <a:effectLst/>
                <a:latin typeface="Futura Std Book" panose="020B0502020204020303"/>
                <a:ea typeface="Calibri" panose="020F0502020204030204" pitchFamily="34" charset="0"/>
                <a:cs typeface="Sabon Next LT" panose="02000500000000000000" pitchFamily="2" charset="0"/>
              </a:rPr>
              <a:t>Jordan Johnson </a:t>
            </a:r>
            <a:r>
              <a:rPr lang="en-US" kern="100" dirty="0">
                <a:solidFill>
                  <a:srgbClr val="000000"/>
                </a:solidFill>
                <a:effectLst/>
                <a:latin typeface="Futura Std Book" panose="020B0502020204020303"/>
                <a:ea typeface="Calibri" panose="020F0502020204030204" pitchFamily="34" charset="0"/>
                <a:cs typeface="Sabon Next LT" panose="02000500000000000000" pitchFamily="2" charset="0"/>
                <a:hlinkClick r:id="rId4"/>
              </a:rPr>
              <a:t>jtjohns@ilstu.edu</a:t>
            </a:r>
            <a:endParaRPr lang="en-US" kern="100" dirty="0">
              <a:solidFill>
                <a:srgbClr val="000000"/>
              </a:solidFill>
              <a:effectLst/>
              <a:latin typeface="Futura Std Book" panose="020B0502020204020303"/>
              <a:ea typeface="Calibri" panose="020F0502020204030204" pitchFamily="34" charset="0"/>
              <a:cs typeface="Sabon Next LT" panose="02000500000000000000" pitchFamily="2" charset="0"/>
            </a:endParaRPr>
          </a:p>
          <a:p>
            <a:pPr marL="457200" lvl="1" indent="0">
              <a:lnSpc>
                <a:spcPct val="107000"/>
              </a:lnSpc>
              <a:spcBef>
                <a:spcPts val="0"/>
              </a:spcBef>
              <a:buNone/>
            </a:pPr>
            <a:r>
              <a:rPr lang="en-US" kern="100" dirty="0">
                <a:solidFill>
                  <a:srgbClr val="000000"/>
                </a:solidFill>
                <a:latin typeface="Futura Std Book" panose="020B0502020204020303"/>
                <a:ea typeface="Calibri" panose="020F0502020204030204" pitchFamily="34" charset="0"/>
                <a:cs typeface="Sabon Next LT" panose="02000500000000000000" pitchFamily="2" charset="0"/>
              </a:rPr>
              <a:t>Jennifer Foil, Ph.D. </a:t>
            </a:r>
            <a:r>
              <a:rPr lang="en-US" kern="100" dirty="0">
                <a:solidFill>
                  <a:srgbClr val="000000"/>
                </a:solidFill>
                <a:latin typeface="Futura Std Book" panose="020B0502020204020303"/>
                <a:ea typeface="Calibri" panose="020F0502020204030204" pitchFamily="34" charset="0"/>
                <a:cs typeface="Sabon Next LT" panose="02000500000000000000" pitchFamily="2" charset="0"/>
                <a:hlinkClick r:id="rId5"/>
              </a:rPr>
              <a:t>jfoil@niu.edu</a:t>
            </a:r>
            <a:endParaRPr lang="en-US" kern="100" dirty="0">
              <a:solidFill>
                <a:srgbClr val="000000"/>
              </a:solidFill>
              <a:latin typeface="Futura Std Book" panose="020B0502020204020303"/>
              <a:ea typeface="Calibri" panose="020F0502020204030204" pitchFamily="34" charset="0"/>
              <a:cs typeface="Sabon Next LT" panose="02000500000000000000" pitchFamily="2" charset="0"/>
            </a:endParaRPr>
          </a:p>
          <a:p>
            <a:pPr marL="457200" marR="0" lvl="1" indent="0">
              <a:lnSpc>
                <a:spcPct val="107000"/>
              </a:lnSpc>
              <a:spcBef>
                <a:spcPts val="0"/>
              </a:spcBef>
              <a:spcAft>
                <a:spcPts val="0"/>
              </a:spcAft>
              <a:buNone/>
            </a:pPr>
            <a:r>
              <a:rPr lang="en-US" kern="100" dirty="0">
                <a:solidFill>
                  <a:srgbClr val="000000"/>
                </a:solidFill>
                <a:effectLst/>
                <a:latin typeface="Futura Std Book" panose="020B0502020204020303"/>
                <a:ea typeface="Calibri" panose="020F0502020204030204" pitchFamily="34" charset="0"/>
                <a:cs typeface="Sabon Next LT" panose="02000500000000000000" pitchFamily="2" charset="0"/>
              </a:rPr>
              <a:t> </a:t>
            </a:r>
            <a:endParaRPr lang="en-US" dirty="0">
              <a:effectLst/>
              <a:latin typeface="Futura Std Book" panose="020B0502020204020303"/>
              <a:ea typeface="Calibri" panose="020F0502020204030204" pitchFamily="34" charset="0"/>
              <a:cs typeface="Sabon Next LT" panose="02000500000000000000" pitchFamily="2" charset="0"/>
            </a:endParaRPr>
          </a:p>
          <a:p>
            <a:pPr>
              <a:lnSpc>
                <a:spcPct val="100000"/>
              </a:lnSpc>
              <a:spcAft>
                <a:spcPts val="3000"/>
              </a:spcAft>
            </a:pPr>
            <a:endParaRPr lang="en-US" sz="2400" dirty="0"/>
          </a:p>
          <a:p>
            <a:pPr>
              <a:lnSpc>
                <a:spcPct val="100000"/>
              </a:lnSpc>
              <a:spcAft>
                <a:spcPts val="3000"/>
              </a:spcAft>
            </a:pPr>
            <a:endParaRPr lang="en-US" sz="2400" dirty="0"/>
          </a:p>
        </p:txBody>
      </p:sp>
    </p:spTree>
    <p:extLst>
      <p:ext uri="{BB962C8B-B14F-4D97-AF65-F5344CB8AC3E}">
        <p14:creationId xmlns:p14="http://schemas.microsoft.com/office/powerpoint/2010/main" val="1674325917"/>
      </p:ext>
    </p:extLst>
  </p:cSld>
  <p:clrMapOvr>
    <a:masterClrMapping/>
  </p:clrMapOvr>
  <p:transition spd="slow" advClick="0" advTm="3000">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B4495AE-0326-4978-99C7-1DD1977296BC}"/>
              </a:ext>
            </a:extLst>
          </p:cNvPr>
          <p:cNvSpPr>
            <a:spLocks noGrp="1"/>
          </p:cNvSpPr>
          <p:nvPr>
            <p:ph type="body" sz="quarter" idx="10"/>
          </p:nvPr>
        </p:nvSpPr>
        <p:spPr>
          <a:xfrm>
            <a:off x="2714283" y="1429139"/>
            <a:ext cx="3715425" cy="1737215"/>
          </a:xfrm>
        </p:spPr>
        <p:txBody>
          <a:bodyPr/>
          <a:lstStyle/>
          <a:p>
            <a:pPr algn="ctr"/>
            <a:r>
              <a:rPr lang="en-US" sz="5400" dirty="0">
                <a:solidFill>
                  <a:schemeClr val="tx2"/>
                </a:solidFill>
                <a:cs typeface="+mn-cs"/>
              </a:rPr>
              <a:t>Welcome!</a:t>
            </a:r>
          </a:p>
          <a:p>
            <a:pPr algn="ctr"/>
            <a:endParaRPr lang="en-US" sz="1200" dirty="0">
              <a:solidFill>
                <a:schemeClr val="tx2"/>
              </a:solidFill>
              <a:cs typeface="+mn-cs"/>
            </a:endParaRPr>
          </a:p>
          <a:p>
            <a:pPr algn="ctr"/>
            <a:r>
              <a:rPr lang="en-US" sz="5400" dirty="0">
                <a:solidFill>
                  <a:schemeClr val="tx2"/>
                </a:solidFill>
                <a:cs typeface="+mn-cs"/>
              </a:rPr>
              <a:t>Time for a </a:t>
            </a:r>
          </a:p>
          <a:p>
            <a:pPr algn="ctr"/>
            <a:r>
              <a:rPr lang="en-US" sz="5400" dirty="0">
                <a:solidFill>
                  <a:schemeClr val="tx2"/>
                </a:solidFill>
                <a:cs typeface="+mn-cs"/>
              </a:rPr>
              <a:t>brief poll  </a:t>
            </a:r>
          </a:p>
          <a:p>
            <a:pPr algn="ctr"/>
            <a:endParaRPr lang="en-US" sz="2800" dirty="0">
              <a:solidFill>
                <a:schemeClr val="tx2"/>
              </a:solidFill>
              <a:cs typeface="+mn-cs"/>
            </a:endParaRPr>
          </a:p>
        </p:txBody>
      </p:sp>
      <p:sp>
        <p:nvSpPr>
          <p:cNvPr id="6" name="Text Placeholder 5">
            <a:extLst>
              <a:ext uri="{FF2B5EF4-FFF2-40B4-BE49-F238E27FC236}">
                <a16:creationId xmlns:a16="http://schemas.microsoft.com/office/drawing/2014/main" id="{785491CD-AD04-8ABF-2CF9-9518165ED196}"/>
              </a:ext>
            </a:extLst>
          </p:cNvPr>
          <p:cNvSpPr>
            <a:spLocks noGrp="1"/>
          </p:cNvSpPr>
          <p:nvPr>
            <p:ph type="body" sz="quarter" idx="11"/>
          </p:nvPr>
        </p:nvSpPr>
        <p:spPr/>
        <p:txBody>
          <a:bodyPr/>
          <a:lstStyle/>
          <a:p>
            <a:r>
              <a:rPr lang="en-US" dirty="0"/>
              <a:t>\</a:t>
            </a:r>
          </a:p>
          <a:p>
            <a:endParaRPr lang="en-US" dirty="0"/>
          </a:p>
        </p:txBody>
      </p:sp>
      <p:pic>
        <p:nvPicPr>
          <p:cNvPr id="7" name="Graphic 6" descr="Bar chart with solid fill">
            <a:extLst>
              <a:ext uri="{FF2B5EF4-FFF2-40B4-BE49-F238E27FC236}">
                <a16:creationId xmlns:a16="http://schemas.microsoft.com/office/drawing/2014/main" id="{51A37374-1C71-FAFA-C6B4-6DD787BF86CD}"/>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3455972" y="4041843"/>
            <a:ext cx="2209833" cy="2209833"/>
          </a:xfrm>
          <a:prstGeom prst="rect">
            <a:avLst/>
          </a:prstGeom>
        </p:spPr>
      </p:pic>
    </p:spTree>
    <p:extLst>
      <p:ext uri="{BB962C8B-B14F-4D97-AF65-F5344CB8AC3E}">
        <p14:creationId xmlns:p14="http://schemas.microsoft.com/office/powerpoint/2010/main" val="3694210372"/>
      </p:ext>
    </p:extLst>
  </p:cSld>
  <p:clrMapOvr>
    <a:masterClrMapping/>
  </p:clrMapOvr>
  <p:transition spd="slow" advClick="0" advTm="3000">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B4495AE-0326-4978-99C7-1DD1977296BC}"/>
              </a:ext>
            </a:extLst>
          </p:cNvPr>
          <p:cNvSpPr>
            <a:spLocks noGrp="1"/>
          </p:cNvSpPr>
          <p:nvPr>
            <p:ph type="body" sz="quarter" idx="10"/>
          </p:nvPr>
        </p:nvSpPr>
        <p:spPr>
          <a:xfrm>
            <a:off x="292930" y="581412"/>
            <a:ext cx="7953374" cy="511013"/>
          </a:xfrm>
        </p:spPr>
        <p:txBody>
          <a:bodyPr/>
          <a:lstStyle/>
          <a:p>
            <a:r>
              <a:rPr lang="en-US" sz="2800" dirty="0">
                <a:solidFill>
                  <a:schemeClr val="tx2"/>
                </a:solidFill>
                <a:cs typeface="+mn-cs"/>
              </a:rPr>
              <a:t>About apprenticeship Illinois:</a:t>
            </a:r>
          </a:p>
          <a:p>
            <a:endParaRPr lang="en-US" sz="2800" dirty="0">
              <a:solidFill>
                <a:schemeClr val="tx2"/>
              </a:solidFill>
              <a:cs typeface="+mn-cs"/>
            </a:endParaRPr>
          </a:p>
        </p:txBody>
      </p:sp>
      <p:sp>
        <p:nvSpPr>
          <p:cNvPr id="6" name="Text Placeholder 2">
            <a:extLst>
              <a:ext uri="{FF2B5EF4-FFF2-40B4-BE49-F238E27FC236}">
                <a16:creationId xmlns:a16="http://schemas.microsoft.com/office/drawing/2014/main" id="{BE4579CC-02D4-DBFB-6520-E94A79D54AA3}"/>
              </a:ext>
            </a:extLst>
          </p:cNvPr>
          <p:cNvSpPr>
            <a:spLocks noGrp="1"/>
          </p:cNvSpPr>
          <p:nvPr>
            <p:ph type="body" sz="quarter" idx="11"/>
          </p:nvPr>
        </p:nvSpPr>
        <p:spPr>
          <a:xfrm>
            <a:off x="252351" y="1103671"/>
            <a:ext cx="8605245" cy="4750436"/>
          </a:xfrm>
        </p:spPr>
        <p:txBody>
          <a:bodyPr lIns="0" tIns="0" rIns="0" bIns="0" anchor="t">
            <a:noAutofit/>
          </a:bodyPr>
          <a:lstStyle/>
          <a:p>
            <a:pPr marL="342900" indent="-342900">
              <a:lnSpc>
                <a:spcPct val="100000"/>
              </a:lnSpc>
              <a:spcAft>
                <a:spcPts val="1200"/>
              </a:spcAft>
            </a:pPr>
            <a:r>
              <a:rPr lang="en-US" sz="2400" b="1" dirty="0">
                <a:latin typeface="Futura Std Book" panose="020B0502020204020303"/>
                <a:ea typeface="Segoe UI Symbol"/>
                <a:cs typeface="Open Sans"/>
              </a:rPr>
              <a:t>Our Regional Apprenticeship Specialists will…</a:t>
            </a:r>
            <a:endParaRPr lang="en-US" sz="2400" dirty="0">
              <a:latin typeface="Futura Std Book" panose="020B0502020204020303"/>
              <a:ea typeface="Segoe UI Symbol"/>
              <a:cs typeface="Open Sans"/>
            </a:endParaRPr>
          </a:p>
          <a:p>
            <a:pPr marL="742950" lvl="1" indent="-285750">
              <a:spcBef>
                <a:spcPts val="0"/>
              </a:spcBef>
              <a:spcAft>
                <a:spcPts val="1800"/>
              </a:spcAft>
              <a:buFont typeface="Courier New" panose="02070309020205020404" pitchFamily="49" charset="0"/>
              <a:buChar char="o"/>
            </a:pPr>
            <a:r>
              <a:rPr lang="en-US" b="1" dirty="0">
                <a:latin typeface="Futura Std Book" panose="020B0502020204020303"/>
                <a:ea typeface="Times New Roman" panose="02020603050405020304" pitchFamily="18" charset="0"/>
                <a:cs typeface="Calibri"/>
              </a:rPr>
              <a:t>DCEO's Top Priority: </a:t>
            </a:r>
            <a:r>
              <a:rPr lang="en-US" dirty="0">
                <a:latin typeface="Futura Std Book" panose="020B0502020204020303"/>
                <a:ea typeface="Times New Roman" panose="02020603050405020304" pitchFamily="18" charset="0"/>
                <a:cs typeface="Calibri"/>
              </a:rPr>
              <a:t>Apprenticeship Specialists create new apprenticeship programs, completing all the necessary registration paperwork on behalf of program sponsors to create a simple, streamlined process for employers!</a:t>
            </a:r>
          </a:p>
          <a:p>
            <a:pPr marL="742950" marR="0" lvl="1" indent="-285750">
              <a:spcBef>
                <a:spcPts val="0"/>
              </a:spcBef>
              <a:spcAft>
                <a:spcPts val="1800"/>
              </a:spcAft>
              <a:buFont typeface="Courier New" panose="02070309020205020404" pitchFamily="49" charset="0"/>
              <a:buChar char="o"/>
            </a:pPr>
            <a:r>
              <a:rPr lang="en-US" dirty="0">
                <a:solidFill>
                  <a:srgbClr val="000000"/>
                </a:solidFill>
                <a:latin typeface="Futura Std Book" panose="020B0502020204020303"/>
                <a:ea typeface="Times New Roman" panose="02020603050405020304" pitchFamily="18" charset="0"/>
                <a:cs typeface="Calibri"/>
              </a:rPr>
              <a:t>Conduct in-person and virtual apprenticeship outreach through events and employer consultations</a:t>
            </a:r>
            <a:endParaRPr lang="en-US" dirty="0">
              <a:solidFill>
                <a:srgbClr val="000000"/>
              </a:solidFill>
              <a:latin typeface="Times New Roman"/>
              <a:ea typeface="Calibri"/>
              <a:cs typeface="Calibri"/>
            </a:endParaRPr>
          </a:p>
          <a:p>
            <a:pPr marL="742950" marR="0" lvl="1" indent="-285750">
              <a:spcBef>
                <a:spcPts val="0"/>
              </a:spcBef>
              <a:spcAft>
                <a:spcPts val="1800"/>
              </a:spcAft>
              <a:buFont typeface="Courier New" panose="02070309020205020404" pitchFamily="49" charset="0"/>
              <a:buChar char="o"/>
            </a:pPr>
            <a:r>
              <a:rPr lang="en-US" dirty="0">
                <a:solidFill>
                  <a:srgbClr val="000000"/>
                </a:solidFill>
                <a:latin typeface="Futura Std Book" panose="020B0502020204020303"/>
                <a:ea typeface="Times New Roman" panose="02020603050405020304" pitchFamily="18" charset="0"/>
                <a:cs typeface="Calibri"/>
              </a:rPr>
              <a:t>Receive and pursue referrals received to the Apprenticeship Illinois website</a:t>
            </a:r>
          </a:p>
          <a:p>
            <a:pPr marL="742950" marR="0" lvl="1" indent="-285750">
              <a:spcBef>
                <a:spcPts val="0"/>
              </a:spcBef>
              <a:spcAft>
                <a:spcPts val="1800"/>
              </a:spcAft>
              <a:buFont typeface="Courier New" panose="02070309020205020404" pitchFamily="49" charset="0"/>
              <a:buChar char="o"/>
            </a:pPr>
            <a:r>
              <a:rPr lang="en-US" dirty="0">
                <a:solidFill>
                  <a:srgbClr val="000000"/>
                </a:solidFill>
                <a:latin typeface="Futura Std Book" panose="020B0502020204020303"/>
                <a:ea typeface="Times New Roman" panose="02020603050405020304" pitchFamily="18" charset="0"/>
                <a:cs typeface="Calibri"/>
              </a:rPr>
              <a:t>Connect employers to intermediary partners and other applicable services</a:t>
            </a:r>
          </a:p>
          <a:p>
            <a:pPr marL="742950" marR="0" lvl="1" indent="-285750">
              <a:spcBef>
                <a:spcPts val="0"/>
              </a:spcBef>
              <a:spcAft>
                <a:spcPts val="1200"/>
              </a:spcAft>
              <a:buFont typeface="Courier New" panose="02070309020205020404" pitchFamily="49" charset="0"/>
              <a:buChar char="o"/>
            </a:pPr>
            <a:r>
              <a:rPr lang="en-US" dirty="0">
                <a:solidFill>
                  <a:srgbClr val="000000"/>
                </a:solidFill>
                <a:latin typeface="Futura Std Book" panose="020B0502020204020303"/>
                <a:ea typeface="Times New Roman" panose="02020603050405020304" pitchFamily="18" charset="0"/>
                <a:cs typeface="Calibri"/>
              </a:rPr>
              <a:t>Collaborate with Integrated Business Services Team for greater, collective impact</a:t>
            </a:r>
          </a:p>
          <a:p>
            <a:pPr marL="1200150" lvl="2" indent="-285750">
              <a:spcBef>
                <a:spcPts val="0"/>
              </a:spcBef>
              <a:spcAft>
                <a:spcPts val="1200"/>
              </a:spcAft>
              <a:buFont typeface="Courier New" panose="02070309020205020404" pitchFamily="49" charset="0"/>
              <a:buChar char="o"/>
            </a:pPr>
            <a:endParaRPr lang="en-US" dirty="0">
              <a:latin typeface="Futura Std Book" panose="020B0502020204020303"/>
              <a:ea typeface="Times New Roman" panose="02020603050405020304" pitchFamily="18" charset="0"/>
              <a:cs typeface="Calibri" panose="020F0502020204030204" pitchFamily="34" charset="0"/>
            </a:endParaRPr>
          </a:p>
          <a:p>
            <a:pPr marL="457200" marR="0" lvl="1" indent="0">
              <a:spcBef>
                <a:spcPts val="0"/>
              </a:spcBef>
              <a:spcAft>
                <a:spcPts val="0"/>
              </a:spcAft>
              <a:buNone/>
            </a:pPr>
            <a:r>
              <a:rPr lang="en-US" sz="1800" dirty="0">
                <a:effectLst/>
                <a:latin typeface="Futura Std Book" panose="020B0502020204020303"/>
                <a:ea typeface="Calibri" panose="020F0502020204030204" pitchFamily="34" charset="0"/>
                <a:cs typeface="Times New Roman" panose="02020603050405020304" pitchFamily="18" charset="0"/>
              </a:rPr>
              <a:t>	</a:t>
            </a:r>
            <a:endParaRPr lang="en-US" dirty="0">
              <a:effectLst/>
              <a:latin typeface="Futura Std Book" panose="020B0502020204020303"/>
              <a:ea typeface="Calibri" panose="020F0502020204030204" pitchFamily="34" charset="0"/>
            </a:endParaRPr>
          </a:p>
          <a:p>
            <a:pPr marL="457200" marR="0" lvl="1" indent="0">
              <a:spcBef>
                <a:spcPts val="0"/>
              </a:spcBef>
              <a:spcAft>
                <a:spcPts val="0"/>
              </a:spcAft>
              <a:buNone/>
            </a:pPr>
            <a:endParaRPr lang="en-US" dirty="0">
              <a:effectLst/>
              <a:latin typeface="Futura Std Book" panose="020B0502020204020303"/>
              <a:ea typeface="Calibri" panose="020F0502020204030204" pitchFamily="34" charset="0"/>
            </a:endParaRPr>
          </a:p>
          <a:p>
            <a:pPr>
              <a:lnSpc>
                <a:spcPct val="100000"/>
              </a:lnSpc>
              <a:spcAft>
                <a:spcPts val="3000"/>
              </a:spcAft>
            </a:pPr>
            <a:r>
              <a:rPr lang="en-US" sz="2400" dirty="0">
                <a:latin typeface="Futura Std Book" panose="020B0502020204020303"/>
              </a:rPr>
              <a:t>	</a:t>
            </a:r>
          </a:p>
        </p:txBody>
      </p:sp>
      <p:pic>
        <p:nvPicPr>
          <p:cNvPr id="4" name="Graphic 3" descr="Social network with solid fill">
            <a:extLst>
              <a:ext uri="{FF2B5EF4-FFF2-40B4-BE49-F238E27FC236}">
                <a16:creationId xmlns:a16="http://schemas.microsoft.com/office/drawing/2014/main" id="{7416F490-40FE-75BF-B43D-48085114EBFF}"/>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9137658" y="3910618"/>
            <a:ext cx="2201203" cy="2201203"/>
          </a:xfrm>
          <a:prstGeom prst="rect">
            <a:avLst/>
          </a:prstGeom>
        </p:spPr>
      </p:pic>
    </p:spTree>
    <p:extLst>
      <p:ext uri="{BB962C8B-B14F-4D97-AF65-F5344CB8AC3E}">
        <p14:creationId xmlns:p14="http://schemas.microsoft.com/office/powerpoint/2010/main" val="3184087889"/>
      </p:ext>
    </p:extLst>
  </p:cSld>
  <p:clrMapOvr>
    <a:masterClrMapping/>
  </p:clrMapOvr>
  <p:transition spd="slow" advClick="0" advTm="3000">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B4495AE-0326-4978-99C7-1DD1977296BC}"/>
              </a:ext>
            </a:extLst>
          </p:cNvPr>
          <p:cNvSpPr>
            <a:spLocks noGrp="1"/>
          </p:cNvSpPr>
          <p:nvPr>
            <p:ph type="body" sz="quarter" idx="10"/>
          </p:nvPr>
        </p:nvSpPr>
        <p:spPr>
          <a:xfrm>
            <a:off x="292930" y="632212"/>
            <a:ext cx="7953374" cy="511013"/>
          </a:xfrm>
        </p:spPr>
        <p:txBody>
          <a:bodyPr/>
          <a:lstStyle/>
          <a:p>
            <a:r>
              <a:rPr lang="en-US" sz="3200" dirty="0">
                <a:solidFill>
                  <a:schemeClr val="tx2"/>
                </a:solidFill>
                <a:cs typeface="+mn-cs"/>
              </a:rPr>
              <a:t>introduction</a:t>
            </a:r>
          </a:p>
          <a:p>
            <a:endParaRPr lang="en-US" sz="2800" dirty="0">
              <a:solidFill>
                <a:schemeClr val="tx2"/>
              </a:solidFill>
              <a:cs typeface="+mn-cs"/>
            </a:endParaRPr>
          </a:p>
        </p:txBody>
      </p:sp>
      <p:sp>
        <p:nvSpPr>
          <p:cNvPr id="9" name="Text Placeholder 8">
            <a:extLst>
              <a:ext uri="{FF2B5EF4-FFF2-40B4-BE49-F238E27FC236}">
                <a16:creationId xmlns:a16="http://schemas.microsoft.com/office/drawing/2014/main" id="{CD107350-0AEA-D8FA-BB50-043E21A6D9EC}"/>
              </a:ext>
            </a:extLst>
          </p:cNvPr>
          <p:cNvSpPr>
            <a:spLocks noGrp="1"/>
          </p:cNvSpPr>
          <p:nvPr>
            <p:ph type="body" sz="quarter" idx="11"/>
          </p:nvPr>
        </p:nvSpPr>
        <p:spPr>
          <a:xfrm>
            <a:off x="292930" y="1457732"/>
            <a:ext cx="5447470" cy="4117446"/>
          </a:xfrm>
        </p:spPr>
        <p:txBody>
          <a:bodyPr lIns="0" tIns="0" rIns="0" bIns="0" anchor="t">
            <a:normAutofit/>
          </a:bodyPr>
          <a:lstStyle/>
          <a:p>
            <a:pPr>
              <a:lnSpc>
                <a:spcPct val="100000"/>
              </a:lnSpc>
            </a:pPr>
            <a:r>
              <a:rPr lang="en-US" dirty="0"/>
              <a:t>I got into workforce development in 1993 right out of graduate school.  So I’ve been around for </a:t>
            </a:r>
            <a:r>
              <a:rPr lang="en-US" sz="1400" dirty="0"/>
              <a:t>JTPA</a:t>
            </a:r>
            <a:r>
              <a:rPr lang="en-US" dirty="0"/>
              <a:t>, Welfare to Work, WIA, WIOA, 3 navigator grants and whatever comes next.   I am the Business Services Manager and current Navigator for our 8 county region in the Northcentral and Northwest corner of the state: La Salle, Putnam, Bureau, Ogle, Lee, Whiteside, Carroll, and Jo Daviess Counties.  BEST, Inc. has been in existence since 1983 and we were original LWIA 12.  In 2013 we consolidated with LWIA 4 and remained the administrative entity for the 8 counties.  We cover roughly 5,500 square miles of rural Illinois.  </a:t>
            </a:r>
          </a:p>
          <a:p>
            <a:pPr>
              <a:lnSpc>
                <a:spcPct val="100000"/>
              </a:lnSpc>
            </a:pPr>
            <a:endParaRPr lang="en-US" dirty="0"/>
          </a:p>
          <a:p>
            <a:pPr>
              <a:lnSpc>
                <a:spcPct val="100000"/>
              </a:lnSpc>
            </a:pPr>
            <a:r>
              <a:rPr lang="en-US" dirty="0"/>
              <a:t>Our region has seen a lot of change over the last 31 years.  Many of our large manufacturing facilities have closed and our hospital system in at least 4 of our counties has been folded into the OSF family of healthcare. While we’ve seen a decline in the size of our manufacturing industries, manufacturing does remain one of our key industries as are agriculture, healthcare, and logistics. </a:t>
            </a:r>
          </a:p>
          <a:p>
            <a:pPr>
              <a:lnSpc>
                <a:spcPct val="100000"/>
              </a:lnSpc>
            </a:pPr>
            <a:endParaRPr lang="en-US" dirty="0"/>
          </a:p>
          <a:p>
            <a:pPr>
              <a:lnSpc>
                <a:spcPct val="100000"/>
              </a:lnSpc>
            </a:pPr>
            <a:r>
              <a:rPr lang="en-US" dirty="0"/>
              <a:t>We are comprised of 4 Regional Offices of Education and 2 Community College Districts. Because of the large geographic size of our area it can take up to 4 ½ hours to travel from the Southeast corner to the Northwest corner.  Therefore, we have staff strategically located so that they can meet customers in the closer to where they live rather than traveling a large portion of their day to the Comprehensive One-Stop in Sterling.  </a:t>
            </a:r>
          </a:p>
        </p:txBody>
      </p:sp>
      <p:sp>
        <p:nvSpPr>
          <p:cNvPr id="10" name="TextBox 9">
            <a:extLst>
              <a:ext uri="{FF2B5EF4-FFF2-40B4-BE49-F238E27FC236}">
                <a16:creationId xmlns:a16="http://schemas.microsoft.com/office/drawing/2014/main" id="{BCE03003-3491-2BAB-96E5-D217534C4A62}"/>
              </a:ext>
            </a:extLst>
          </p:cNvPr>
          <p:cNvSpPr txBox="1"/>
          <p:nvPr/>
        </p:nvSpPr>
        <p:spPr>
          <a:xfrm>
            <a:off x="195652" y="5730200"/>
            <a:ext cx="3630623" cy="338554"/>
          </a:xfrm>
          <a:prstGeom prst="rect">
            <a:avLst/>
          </a:prstGeom>
          <a:noFill/>
        </p:spPr>
        <p:txBody>
          <a:bodyPr wrap="square" rtlCol="0">
            <a:spAutoFit/>
          </a:bodyPr>
          <a:lstStyle/>
          <a:p>
            <a:r>
              <a:rPr lang="en-US" sz="1600" dirty="0">
                <a:latin typeface="Futura Std Book" panose="020B0502020204020303"/>
              </a:rPr>
              <a:t>E-mail: dianna_schuler@best-inc.org</a:t>
            </a:r>
            <a:endParaRPr lang="en-US" dirty="0"/>
          </a:p>
        </p:txBody>
      </p:sp>
      <p:sp>
        <p:nvSpPr>
          <p:cNvPr id="3" name="Rectangle 2">
            <a:extLst>
              <a:ext uri="{FF2B5EF4-FFF2-40B4-BE49-F238E27FC236}">
                <a16:creationId xmlns:a16="http://schemas.microsoft.com/office/drawing/2014/main" id="{991BCE11-CE67-D69B-0D1A-C0A69BA414B3}"/>
              </a:ext>
            </a:extLst>
          </p:cNvPr>
          <p:cNvSpPr/>
          <p:nvPr/>
        </p:nvSpPr>
        <p:spPr>
          <a:xfrm>
            <a:off x="5794848" y="1815008"/>
            <a:ext cx="2910045" cy="2776491"/>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011435" y="1815008"/>
            <a:ext cx="2476869" cy="2782706"/>
          </a:xfrm>
          <a:prstGeom prst="rect">
            <a:avLst/>
          </a:prstGeom>
        </p:spPr>
      </p:pic>
    </p:spTree>
    <p:extLst>
      <p:ext uri="{BB962C8B-B14F-4D97-AF65-F5344CB8AC3E}">
        <p14:creationId xmlns:p14="http://schemas.microsoft.com/office/powerpoint/2010/main" val="3322938265"/>
      </p:ext>
    </p:extLst>
  </p:cSld>
  <p:clrMapOvr>
    <a:masterClrMapping/>
  </p:clrMapOvr>
  <p:transition spd="slow" advClick="0" advTm="3000">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46277C1-AF21-0FCD-9FCE-0C7DDA4C3397}"/>
              </a:ext>
            </a:extLst>
          </p:cNvPr>
          <p:cNvSpPr>
            <a:spLocks noGrp="1"/>
          </p:cNvSpPr>
          <p:nvPr>
            <p:ph type="body" sz="quarter" idx="10"/>
          </p:nvPr>
        </p:nvSpPr>
        <p:spPr>
          <a:xfrm>
            <a:off x="342393" y="559852"/>
            <a:ext cx="7953374" cy="511013"/>
          </a:xfrm>
        </p:spPr>
        <p:txBody>
          <a:bodyPr/>
          <a:lstStyle/>
          <a:p>
            <a:r>
              <a:rPr lang="en-US" sz="2800" dirty="0">
                <a:solidFill>
                  <a:srgbClr val="002060"/>
                </a:solidFill>
              </a:rPr>
              <a:t>Why</a:t>
            </a:r>
            <a:r>
              <a:rPr lang="en-US" dirty="0">
                <a:solidFill>
                  <a:srgbClr val="002060"/>
                </a:solidFill>
              </a:rPr>
              <a:t> </a:t>
            </a:r>
            <a:r>
              <a:rPr lang="en-US" sz="2800" dirty="0">
                <a:solidFill>
                  <a:srgbClr val="002060"/>
                </a:solidFill>
              </a:rPr>
              <a:t>apprenticeship?</a:t>
            </a:r>
            <a:endParaRPr lang="en-US" dirty="0">
              <a:solidFill>
                <a:srgbClr val="002060"/>
              </a:solidFill>
            </a:endParaRPr>
          </a:p>
        </p:txBody>
      </p:sp>
      <p:sp>
        <p:nvSpPr>
          <p:cNvPr id="3" name="Text Placeholder 2">
            <a:extLst>
              <a:ext uri="{FF2B5EF4-FFF2-40B4-BE49-F238E27FC236}">
                <a16:creationId xmlns:a16="http://schemas.microsoft.com/office/drawing/2014/main" id="{FEEF85CE-3A9D-C37F-10C9-311FC8864C4E}"/>
              </a:ext>
            </a:extLst>
          </p:cNvPr>
          <p:cNvSpPr>
            <a:spLocks noGrp="1"/>
          </p:cNvSpPr>
          <p:nvPr>
            <p:ph type="body" sz="quarter" idx="11"/>
          </p:nvPr>
        </p:nvSpPr>
        <p:spPr>
          <a:xfrm>
            <a:off x="342393" y="1078664"/>
            <a:ext cx="7953374" cy="188459"/>
          </a:xfrm>
        </p:spPr>
        <p:txBody>
          <a:bodyPr>
            <a:normAutofit/>
          </a:bodyPr>
          <a:lstStyle/>
          <a:p>
            <a:r>
              <a:rPr lang="en-US" sz="1800" b="1" dirty="0">
                <a:solidFill>
                  <a:srgbClr val="002060"/>
                </a:solidFill>
              </a:rPr>
              <a:t>The Employer Case for Apprenticeship</a:t>
            </a:r>
          </a:p>
        </p:txBody>
      </p:sp>
      <p:sp>
        <p:nvSpPr>
          <p:cNvPr id="4" name="TextBox 3">
            <a:extLst>
              <a:ext uri="{FF2B5EF4-FFF2-40B4-BE49-F238E27FC236}">
                <a16:creationId xmlns:a16="http://schemas.microsoft.com/office/drawing/2014/main" id="{C924E941-B7E4-D439-DA12-35822A928A0C}"/>
              </a:ext>
            </a:extLst>
          </p:cNvPr>
          <p:cNvSpPr txBox="1"/>
          <p:nvPr/>
        </p:nvSpPr>
        <p:spPr>
          <a:xfrm>
            <a:off x="342393" y="1501876"/>
            <a:ext cx="8373589" cy="5262979"/>
          </a:xfrm>
          <a:prstGeom prst="rect">
            <a:avLst/>
          </a:prstGeom>
          <a:noFill/>
        </p:spPr>
        <p:txBody>
          <a:bodyPr wrap="square" lIns="91440" tIns="45720" rIns="91440" bIns="45720" rtlCol="0" anchor="t">
            <a:spAutoFit/>
          </a:bodyPr>
          <a:lstStyle/>
          <a:p>
            <a:r>
              <a:rPr lang="en-US" sz="1400" dirty="0"/>
              <a:t>Let me start by saying I don’t do an elevator speech nor do I have a “pitch”.  I believe in having a conversation with those companies we meet with and assessing what the issues are that a company is facing before suggesting a solution.  That’s part of my 25 years experience with our Business Services Team and it has proven to work for us in our area.  If a company identifies recruiting, hiring, skills development and retention to be one of the issues they are struggling with then I will begin sharing the benefits of a US DOL Registered Apprenticeship Program (RAP).  Once they identify those issues, AND are open to considering an apprenticeship program, then I cover the following points with them.</a:t>
            </a:r>
          </a:p>
          <a:p>
            <a:endParaRPr lang="en-US" sz="1400" b="0" i="0" dirty="0">
              <a:solidFill>
                <a:srgbClr val="000000"/>
              </a:solidFill>
              <a:effectLst/>
              <a:latin typeface="Calibri" panose="020F0502020204030204" pitchFamily="34" charset="0"/>
              <a:cs typeface="Calibri" panose="020F0502020204030204" pitchFamily="34" charset="0"/>
            </a:endParaRPr>
          </a:p>
          <a:p>
            <a:pPr marL="285750" indent="-285750">
              <a:buFont typeface="Arial" panose="020B0604020202020204" pitchFamily="34" charset="0"/>
              <a:buChar char="•"/>
            </a:pPr>
            <a:r>
              <a:rPr lang="en-US" sz="1400" dirty="0"/>
              <a:t>Types of Programs: Time Based, Competency Based, Hybrid</a:t>
            </a:r>
          </a:p>
          <a:p>
            <a:pPr marL="285750" indent="-285750">
              <a:buFont typeface="Arial" panose="020B0604020202020204" pitchFamily="34" charset="0"/>
              <a:buChar char="•"/>
            </a:pPr>
            <a:r>
              <a:rPr lang="en-US" sz="1400" dirty="0"/>
              <a:t>Value: </a:t>
            </a:r>
          </a:p>
          <a:p>
            <a:pPr lvl="0"/>
            <a:r>
              <a:rPr lang="en-US" sz="1400" dirty="0"/>
              <a:t>	1. Stepped-up wage system – can hire at lower wage while they can earn skills they need to perform 	job.</a:t>
            </a:r>
          </a:p>
          <a:p>
            <a:pPr lvl="0"/>
            <a:r>
              <a:rPr lang="en-US" sz="1400" dirty="0"/>
              <a:t>	2. Increased retention rates – Don’t have to incur cost and lost productivity of rehiring and training for 	the same position</a:t>
            </a:r>
          </a:p>
          <a:p>
            <a:pPr lvl="0"/>
            <a:r>
              <a:rPr lang="en-US" sz="1400" dirty="0"/>
              <a:t>	3. Repeatable, organized framework for recruitment hiring, onboarding, and advancing – Develop a 	hiring system &amp; advancing that ensures consistency. </a:t>
            </a:r>
          </a:p>
          <a:p>
            <a:pPr marL="285750" lvl="0" indent="-285750">
              <a:buFont typeface="Arial" panose="020B0604020202020204" pitchFamily="34" charset="0"/>
              <a:buChar char="•"/>
            </a:pPr>
            <a:r>
              <a:rPr lang="en-US" sz="1400" dirty="0"/>
              <a:t>Benefits: </a:t>
            </a:r>
          </a:p>
          <a:p>
            <a:pPr lvl="0"/>
            <a:r>
              <a:rPr lang="en-US" sz="1400" dirty="0"/>
              <a:t>	1. Build a pipeline of skilled workers</a:t>
            </a:r>
            <a:endParaRPr lang="en-US" sz="2000" dirty="0"/>
          </a:p>
          <a:p>
            <a:pPr lvl="0"/>
            <a:r>
              <a:rPr lang="en-US" sz="1400" dirty="0"/>
              <a:t>	2. Gain workers with customized skills</a:t>
            </a:r>
            <a:endParaRPr lang="en-US" sz="2000" dirty="0"/>
          </a:p>
          <a:p>
            <a:pPr lvl="0"/>
            <a:r>
              <a:rPr lang="en-US" sz="1400" dirty="0"/>
              <a:t>	3. Boost retention – 92% -96% rate in Illinois </a:t>
            </a:r>
            <a:endParaRPr lang="en-US" sz="2000" dirty="0"/>
          </a:p>
          <a:p>
            <a:pPr lvl="0"/>
            <a:r>
              <a:rPr lang="en-US" sz="1400" dirty="0"/>
              <a:t>	4. Save money on wages</a:t>
            </a:r>
            <a:endParaRPr lang="en-US" sz="2000" dirty="0"/>
          </a:p>
          <a:p>
            <a:pPr lvl="0"/>
            <a:r>
              <a:rPr lang="en-US" sz="1400" dirty="0"/>
              <a:t>	5. Make a positive return on investment - $1.47 for $1 spent</a:t>
            </a:r>
            <a:endParaRPr lang="en-US" sz="2000" dirty="0"/>
          </a:p>
          <a:p>
            <a:pPr lvl="0"/>
            <a:r>
              <a:rPr lang="en-US" sz="1400" dirty="0"/>
              <a:t>	6. May be eligible for grant funds to offset the cost of training – Incumbent Worker Training </a:t>
            </a:r>
          </a:p>
          <a:p>
            <a:pPr marL="342900" indent="-342900">
              <a:buFont typeface="Arial" panose="020B0604020202020204" pitchFamily="34" charset="0"/>
              <a:buChar char="•"/>
            </a:pPr>
            <a:endParaRPr lang="en-US" sz="1400" dirty="0"/>
          </a:p>
        </p:txBody>
      </p:sp>
    </p:spTree>
    <p:extLst>
      <p:ext uri="{BB962C8B-B14F-4D97-AF65-F5344CB8AC3E}">
        <p14:creationId xmlns:p14="http://schemas.microsoft.com/office/powerpoint/2010/main" val="1873215749"/>
      </p:ext>
    </p:extLst>
  </p:cSld>
  <p:clrMapOvr>
    <a:masterClrMapping/>
  </p:clrMapOvr>
  <p:transition spd="slow" advClick="0" advTm="3000">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B4495AE-0326-4978-99C7-1DD1977296BC}"/>
              </a:ext>
            </a:extLst>
          </p:cNvPr>
          <p:cNvSpPr>
            <a:spLocks noGrp="1"/>
          </p:cNvSpPr>
          <p:nvPr>
            <p:ph type="body" sz="quarter" idx="10"/>
          </p:nvPr>
        </p:nvSpPr>
        <p:spPr>
          <a:xfrm>
            <a:off x="225297" y="533739"/>
            <a:ext cx="6276073" cy="497487"/>
          </a:xfrm>
        </p:spPr>
        <p:txBody>
          <a:bodyPr lIns="0" tIns="0" rIns="0" bIns="0" anchor="t"/>
          <a:lstStyle/>
          <a:p>
            <a:r>
              <a:rPr lang="en-US" sz="2800" dirty="0">
                <a:solidFill>
                  <a:schemeClr val="tx2"/>
                </a:solidFill>
                <a:latin typeface="Futura Std Heavy"/>
                <a:ea typeface="Segoe UI Symbol"/>
                <a:cs typeface="+mn-cs"/>
              </a:rPr>
              <a:t>Meaningful Employer engagement </a:t>
            </a:r>
          </a:p>
          <a:p>
            <a:endParaRPr lang="en-US" dirty="0">
              <a:solidFill>
                <a:schemeClr val="tx2"/>
              </a:solidFill>
              <a:cs typeface="+mn-cs"/>
            </a:endParaRPr>
          </a:p>
        </p:txBody>
      </p:sp>
      <p:sp>
        <p:nvSpPr>
          <p:cNvPr id="9" name="Text Placeholder 8">
            <a:extLst>
              <a:ext uri="{FF2B5EF4-FFF2-40B4-BE49-F238E27FC236}">
                <a16:creationId xmlns:a16="http://schemas.microsoft.com/office/drawing/2014/main" id="{CD107350-0AEA-D8FA-BB50-043E21A6D9EC}"/>
              </a:ext>
            </a:extLst>
          </p:cNvPr>
          <p:cNvSpPr>
            <a:spLocks noGrp="1"/>
          </p:cNvSpPr>
          <p:nvPr>
            <p:ph type="body" sz="quarter" idx="11"/>
          </p:nvPr>
        </p:nvSpPr>
        <p:spPr>
          <a:xfrm>
            <a:off x="331829" y="1554939"/>
            <a:ext cx="8150030" cy="5236478"/>
          </a:xfrm>
        </p:spPr>
        <p:txBody>
          <a:bodyPr lIns="0" tIns="0" rIns="0" bIns="0" anchor="t">
            <a:noAutofit/>
          </a:bodyPr>
          <a:lstStyle/>
          <a:p>
            <a:pPr marR="0" lvl="0" fontAlgn="base">
              <a:lnSpc>
                <a:spcPct val="100000"/>
              </a:lnSpc>
              <a:spcAft>
                <a:spcPct val="0"/>
              </a:spcAft>
              <a:buClrTx/>
              <a:buSzTx/>
              <a:tabLst/>
            </a:pPr>
            <a:endParaRPr lang="en-US" altLang="en-US" sz="1600" dirty="0"/>
          </a:p>
          <a:p>
            <a:pPr algn="l">
              <a:lnSpc>
                <a:spcPct val="100000"/>
              </a:lnSpc>
            </a:pPr>
            <a:r>
              <a:rPr lang="en-US" sz="1600" dirty="0">
                <a:solidFill>
                  <a:sysClr val="windowText" lastClr="000000"/>
                </a:solidFill>
                <a:latin typeface="+mn-lt"/>
              </a:rPr>
              <a:t>We take a Business Services approach to our employer outreach and engagement both one-on-one and in group events. Some of the events we have hosted ourselves and other we’ve partnered with the following entities to assess needs and provide information on RAPs. </a:t>
            </a:r>
          </a:p>
          <a:p>
            <a:pPr algn="l">
              <a:lnSpc>
                <a:spcPct val="100000"/>
              </a:lnSpc>
            </a:pPr>
            <a:endParaRPr lang="en-US" sz="1600" dirty="0">
              <a:solidFill>
                <a:sysClr val="windowText" lastClr="000000"/>
              </a:solidFill>
              <a:latin typeface="+mn-lt"/>
            </a:endParaRPr>
          </a:p>
          <a:p>
            <a:pPr marL="285750" indent="-285750" algn="l">
              <a:lnSpc>
                <a:spcPct val="100000"/>
              </a:lnSpc>
              <a:buFont typeface="Arial" panose="020B0604020202020204" pitchFamily="34" charset="0"/>
              <a:buChar char="•"/>
            </a:pPr>
            <a:r>
              <a:rPr lang="en-US" sz="1600" dirty="0">
                <a:solidFill>
                  <a:sysClr val="windowText" lastClr="000000"/>
                </a:solidFill>
                <a:latin typeface="+mn-lt"/>
              </a:rPr>
              <a:t>Healthcare Summit in partnership with Illinois Valley Community College</a:t>
            </a:r>
          </a:p>
          <a:p>
            <a:pPr marL="285750" indent="-285750" algn="l">
              <a:lnSpc>
                <a:spcPct val="100000"/>
              </a:lnSpc>
              <a:buFont typeface="Arial" panose="020B0604020202020204" pitchFamily="34" charset="0"/>
              <a:buChar char="•"/>
            </a:pPr>
            <a:r>
              <a:rPr lang="en-US" sz="1600" b="0" i="0" u="none" strike="noStrike" baseline="0" dirty="0">
                <a:solidFill>
                  <a:sysClr val="windowText" lastClr="000000"/>
                </a:solidFill>
                <a:latin typeface="+mn-lt"/>
              </a:rPr>
              <a:t>Area</a:t>
            </a:r>
            <a:r>
              <a:rPr lang="en-US" sz="1600" b="0" i="0" u="none" strike="noStrike" dirty="0">
                <a:solidFill>
                  <a:sysClr val="windowText" lastClr="000000"/>
                </a:solidFill>
                <a:latin typeface="+mn-lt"/>
              </a:rPr>
              <a:t> Chambe</a:t>
            </a:r>
            <a:r>
              <a:rPr lang="en-US" sz="1600" dirty="0">
                <a:solidFill>
                  <a:sysClr val="windowText" lastClr="000000"/>
                </a:solidFill>
                <a:latin typeface="+mn-lt"/>
              </a:rPr>
              <a:t>rs of Commerce: Caffeinate and Connect, Leads Group, Business Improvement Workshops, reaching representatives from across private and public employers</a:t>
            </a:r>
          </a:p>
          <a:p>
            <a:pPr marL="285750" indent="-285750" algn="l">
              <a:lnSpc>
                <a:spcPct val="100000"/>
              </a:lnSpc>
              <a:buFont typeface="Arial" panose="020B0604020202020204" pitchFamily="34" charset="0"/>
              <a:buChar char="•"/>
            </a:pPr>
            <a:r>
              <a:rPr lang="en-US" sz="1600" dirty="0">
                <a:solidFill>
                  <a:sysClr val="windowText" lastClr="000000"/>
                </a:solidFill>
                <a:latin typeface="+mn-lt"/>
              </a:rPr>
              <a:t>Economic Development: Hosting business workshops also across all industries private and public</a:t>
            </a:r>
          </a:p>
          <a:p>
            <a:pPr marL="285750" indent="-285750" algn="l">
              <a:lnSpc>
                <a:spcPct val="100000"/>
              </a:lnSpc>
              <a:buFont typeface="Arial" panose="020B0604020202020204" pitchFamily="34" charset="0"/>
              <a:buChar char="•"/>
            </a:pPr>
            <a:r>
              <a:rPr lang="en-US" sz="1600" dirty="0">
                <a:solidFill>
                  <a:sysClr val="windowText" lastClr="000000"/>
                </a:solidFill>
                <a:latin typeface="+mn-lt"/>
              </a:rPr>
              <a:t>Our workforce board’s podcast series designed for both job seekers and area businesses</a:t>
            </a:r>
          </a:p>
          <a:p>
            <a:pPr algn="l">
              <a:lnSpc>
                <a:spcPct val="100000"/>
              </a:lnSpc>
            </a:pPr>
            <a:endParaRPr lang="en-US" sz="1600" dirty="0">
              <a:solidFill>
                <a:sysClr val="windowText" lastClr="000000"/>
              </a:solidFill>
              <a:latin typeface="+mn-lt"/>
            </a:endParaRPr>
          </a:p>
          <a:p>
            <a:pPr algn="l">
              <a:lnSpc>
                <a:spcPct val="100000"/>
              </a:lnSpc>
            </a:pPr>
            <a:r>
              <a:rPr lang="en-US" sz="1600" dirty="0">
                <a:solidFill>
                  <a:sysClr val="windowText" lastClr="000000"/>
                </a:solidFill>
                <a:latin typeface="+mn-lt"/>
              </a:rPr>
              <a:t>Sectors we’ve had success with past and current include:</a:t>
            </a:r>
          </a:p>
          <a:p>
            <a:pPr algn="l">
              <a:lnSpc>
                <a:spcPct val="100000"/>
              </a:lnSpc>
            </a:pPr>
            <a:endParaRPr lang="en-US" sz="1600" dirty="0">
              <a:solidFill>
                <a:sysClr val="windowText" lastClr="000000"/>
              </a:solidFill>
              <a:latin typeface="+mn-lt"/>
            </a:endParaRPr>
          </a:p>
          <a:p>
            <a:pPr marL="285750" indent="-285750" algn="l">
              <a:lnSpc>
                <a:spcPct val="100000"/>
              </a:lnSpc>
              <a:buFont typeface="Arial" panose="020B0604020202020204" pitchFamily="34" charset="0"/>
              <a:buChar char="•"/>
            </a:pPr>
            <a:r>
              <a:rPr lang="en-US" sz="1600" dirty="0">
                <a:solidFill>
                  <a:sysClr val="windowText" lastClr="000000"/>
                </a:solidFill>
                <a:latin typeface="+mn-lt"/>
              </a:rPr>
              <a:t>Energy and Communications including 2 programs for broadband technicians</a:t>
            </a:r>
          </a:p>
          <a:p>
            <a:pPr marL="285750" indent="-285750" algn="l">
              <a:lnSpc>
                <a:spcPct val="100000"/>
              </a:lnSpc>
              <a:buFont typeface="Arial" panose="020B0604020202020204" pitchFamily="34" charset="0"/>
              <a:buChar char="•"/>
            </a:pPr>
            <a:r>
              <a:rPr lang="en-US" sz="1600" dirty="0">
                <a:solidFill>
                  <a:sysClr val="windowText" lastClr="000000"/>
                </a:solidFill>
                <a:latin typeface="+mn-lt"/>
              </a:rPr>
              <a:t>Manufacturing for CNC</a:t>
            </a:r>
          </a:p>
          <a:p>
            <a:pPr marL="285750" indent="-285750" algn="l">
              <a:lnSpc>
                <a:spcPct val="100000"/>
              </a:lnSpc>
              <a:buFont typeface="Arial" panose="020B0604020202020204" pitchFamily="34" charset="0"/>
              <a:buChar char="•"/>
            </a:pPr>
            <a:r>
              <a:rPr lang="en-US" sz="1600" dirty="0">
                <a:solidFill>
                  <a:sysClr val="windowText" lastClr="000000"/>
                </a:solidFill>
                <a:latin typeface="+mn-lt"/>
              </a:rPr>
              <a:t>Agri-business for fertilizer technicians</a:t>
            </a:r>
          </a:p>
          <a:p>
            <a:pPr marL="285750" indent="-285750" algn="l">
              <a:lnSpc>
                <a:spcPct val="100000"/>
              </a:lnSpc>
              <a:buFont typeface="Arial" panose="020B0604020202020204" pitchFamily="34" charset="0"/>
              <a:buChar char="•"/>
            </a:pPr>
            <a:r>
              <a:rPr lang="en-US" sz="1600" dirty="0">
                <a:solidFill>
                  <a:sysClr val="windowText" lastClr="000000"/>
                </a:solidFill>
                <a:latin typeface="+mn-lt"/>
              </a:rPr>
              <a:t>Elementary Education para-pro to teacher</a:t>
            </a:r>
          </a:p>
          <a:p>
            <a:pPr marL="285750" indent="-285750" algn="l">
              <a:lnSpc>
                <a:spcPct val="100000"/>
              </a:lnSpc>
              <a:buFont typeface="Arial" panose="020B0604020202020204" pitchFamily="34" charset="0"/>
              <a:buChar char="•"/>
            </a:pPr>
            <a:r>
              <a:rPr lang="en-US" sz="1600" dirty="0">
                <a:solidFill>
                  <a:sysClr val="windowText" lastClr="000000"/>
                </a:solidFill>
                <a:latin typeface="+mn-lt"/>
              </a:rPr>
              <a:t>And our very first program, before the consolidation of one of our healthcare providers into OSF we did Certified Medical Assistant</a:t>
            </a:r>
          </a:p>
        </p:txBody>
      </p:sp>
    </p:spTree>
    <p:extLst>
      <p:ext uri="{BB962C8B-B14F-4D97-AF65-F5344CB8AC3E}">
        <p14:creationId xmlns:p14="http://schemas.microsoft.com/office/powerpoint/2010/main" val="628288000"/>
      </p:ext>
    </p:extLst>
  </p:cSld>
  <p:clrMapOvr>
    <a:masterClrMapping/>
  </p:clrMapOvr>
  <p:transition spd="slow" advClick="0" advTm="3000">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B4495AE-0326-4978-99C7-1DD1977296BC}"/>
              </a:ext>
            </a:extLst>
          </p:cNvPr>
          <p:cNvSpPr>
            <a:spLocks noGrp="1"/>
          </p:cNvSpPr>
          <p:nvPr>
            <p:ph type="body" sz="quarter" idx="10"/>
          </p:nvPr>
        </p:nvSpPr>
        <p:spPr>
          <a:xfrm>
            <a:off x="292930" y="611892"/>
            <a:ext cx="7953374" cy="511013"/>
          </a:xfrm>
        </p:spPr>
        <p:txBody>
          <a:bodyPr/>
          <a:lstStyle/>
          <a:p>
            <a:r>
              <a:rPr lang="en-US" sz="2800" dirty="0">
                <a:solidFill>
                  <a:schemeClr val="tx2"/>
                </a:solidFill>
                <a:cs typeface="+mn-cs"/>
              </a:rPr>
              <a:t>Programs in progress</a:t>
            </a:r>
          </a:p>
          <a:p>
            <a:endParaRPr lang="en-US" sz="2800" dirty="0">
              <a:solidFill>
                <a:schemeClr val="tx2"/>
              </a:solidFill>
              <a:cs typeface="+mn-cs"/>
            </a:endParaRPr>
          </a:p>
        </p:txBody>
      </p:sp>
      <p:sp>
        <p:nvSpPr>
          <p:cNvPr id="6" name="Text Placeholder 2">
            <a:extLst>
              <a:ext uri="{FF2B5EF4-FFF2-40B4-BE49-F238E27FC236}">
                <a16:creationId xmlns:a16="http://schemas.microsoft.com/office/drawing/2014/main" id="{BE4579CC-02D4-DBFB-6520-E94A79D54AA3}"/>
              </a:ext>
            </a:extLst>
          </p:cNvPr>
          <p:cNvSpPr>
            <a:spLocks noGrp="1"/>
          </p:cNvSpPr>
          <p:nvPr>
            <p:ph type="body" sz="quarter" idx="11"/>
          </p:nvPr>
        </p:nvSpPr>
        <p:spPr>
          <a:xfrm>
            <a:off x="292930" y="1478389"/>
            <a:ext cx="8485310" cy="5233129"/>
          </a:xfrm>
        </p:spPr>
        <p:txBody>
          <a:bodyPr lIns="0" tIns="0" rIns="0" bIns="0" anchor="t">
            <a:noAutofit/>
          </a:bodyPr>
          <a:lstStyle/>
          <a:p>
            <a:pPr marL="0" marR="0" lvl="0" indent="0" algn="ctr" defTabSz="914400" rtl="0" eaLnBrk="0" fontAlgn="base" latinLnBrk="0" hangingPunct="0">
              <a:lnSpc>
                <a:spcPct val="100000"/>
              </a:lnSpc>
              <a:spcBef>
                <a:spcPct val="0"/>
              </a:spcBef>
              <a:spcAft>
                <a:spcPct val="0"/>
              </a:spcAft>
              <a:buClrTx/>
              <a:buSzTx/>
              <a:tabLst/>
            </a:pPr>
            <a:r>
              <a:rPr lang="en-US" sz="1800" b="1" dirty="0">
                <a:latin typeface="Calibri" panose="020F0502020204030204" pitchFamily="34" charset="0"/>
                <a:cs typeface="Calibri" panose="020F0502020204030204" pitchFamily="34" charset="0"/>
              </a:rPr>
              <a:t>Here are programs we’ve either developed in the past year and/or are working on …</a:t>
            </a:r>
            <a:endParaRPr lang="en-US" sz="1800" b="1" dirty="0">
              <a:latin typeface="Calibri" panose="020F0502020204030204" pitchFamily="34" charset="0"/>
              <a:ea typeface="Times New Roman" panose="02020603050405020304" pitchFamily="18" charset="0"/>
              <a:cs typeface="Calibri" panose="020F0502020204030204" pitchFamily="34" charset="0"/>
            </a:endParaRPr>
          </a:p>
          <a:p>
            <a:pPr marL="1200150" lvl="2" indent="-285750">
              <a:spcBef>
                <a:spcPts val="0"/>
              </a:spcBef>
              <a:spcAft>
                <a:spcPts val="1200"/>
              </a:spcAft>
              <a:buFont typeface="Courier New" panose="02070309020205020404" pitchFamily="49" charset="0"/>
              <a:buChar char="o"/>
            </a:pPr>
            <a:endParaRPr lang="en-US" sz="1400" dirty="0">
              <a:effectLst/>
              <a:latin typeface="Calibri" panose="020F0502020204030204" pitchFamily="34" charset="0"/>
              <a:ea typeface="Times New Roman" panose="02020603050405020304" pitchFamily="18" charset="0"/>
              <a:cs typeface="Calibri" panose="020F0502020204030204" pitchFamily="34" charset="0"/>
            </a:endParaRPr>
          </a:p>
          <a:p>
            <a:pPr marL="1200150" lvl="2" indent="-285750">
              <a:spcBef>
                <a:spcPts val="0"/>
              </a:spcBef>
              <a:spcAft>
                <a:spcPts val="1200"/>
              </a:spcAft>
              <a:buFont typeface="Courier New" panose="02070309020205020404" pitchFamily="49" charset="0"/>
              <a:buChar char="o"/>
            </a:pPr>
            <a:r>
              <a:rPr lang="en-US" dirty="0">
                <a:latin typeface="Calibri" panose="020F0502020204030204" pitchFamily="34" charset="0"/>
                <a:ea typeface="Times New Roman" panose="02020603050405020304" pitchFamily="18" charset="0"/>
                <a:cs typeface="Calibri" panose="020F0502020204030204" pitchFamily="34" charset="0"/>
              </a:rPr>
              <a:t>Borg Warner – Dixon CNC RAP signed July 2024 (PY24)</a:t>
            </a:r>
          </a:p>
          <a:p>
            <a:pPr marL="1200150" lvl="2" indent="-285750">
              <a:spcBef>
                <a:spcPts val="0"/>
              </a:spcBef>
              <a:spcAft>
                <a:spcPts val="1200"/>
              </a:spcAft>
              <a:buFont typeface="Courier New" panose="02070309020205020404" pitchFamily="49" charset="0"/>
              <a:buChar char="o"/>
            </a:pPr>
            <a:r>
              <a:rPr lang="en-US" dirty="0">
                <a:latin typeface="Calibri" panose="020F0502020204030204" pitchFamily="34" charset="0"/>
                <a:ea typeface="Times New Roman" panose="02020603050405020304" pitchFamily="18" charset="0"/>
                <a:cs typeface="Calibri" panose="020F0502020204030204" pitchFamily="34" charset="0"/>
              </a:rPr>
              <a:t>LWIA Wide (8 Counties) – Expansion of Para- Pro to Teacher</a:t>
            </a:r>
          </a:p>
          <a:p>
            <a:pPr marL="1657350" lvl="3" indent="-285750">
              <a:spcBef>
                <a:spcPts val="0"/>
              </a:spcBef>
              <a:spcAft>
                <a:spcPts val="1200"/>
              </a:spcAft>
              <a:buFont typeface="Courier New" panose="02070309020205020404" pitchFamily="49" charset="0"/>
              <a:buChar char="o"/>
            </a:pPr>
            <a:r>
              <a:rPr lang="en-US" sz="2000" dirty="0">
                <a:effectLst/>
                <a:latin typeface="Calibri" panose="020F0502020204030204" pitchFamily="34" charset="0"/>
                <a:ea typeface="Times New Roman" panose="02020603050405020304" pitchFamily="18" charset="0"/>
                <a:cs typeface="Calibri" panose="020F0502020204030204" pitchFamily="34" charset="0"/>
              </a:rPr>
              <a:t>Conversations have been held with each Regional Office of Education and the Illinois State Board of Education  to expand that started at Sterling Elementary fall 2024</a:t>
            </a:r>
          </a:p>
          <a:p>
            <a:pPr marL="1657350" lvl="3" indent="-285750">
              <a:spcBef>
                <a:spcPts val="0"/>
              </a:spcBef>
              <a:spcAft>
                <a:spcPts val="1200"/>
              </a:spcAft>
              <a:buFont typeface="Courier New" panose="02070309020205020404" pitchFamily="49" charset="0"/>
              <a:buChar char="o"/>
            </a:pPr>
            <a:r>
              <a:rPr lang="en-US" sz="2000" dirty="0">
                <a:latin typeface="Calibri" panose="020F0502020204030204" pitchFamily="34" charset="0"/>
                <a:ea typeface="Times New Roman" panose="02020603050405020304" pitchFamily="18" charset="0"/>
                <a:cs typeface="Calibri" panose="020F0502020204030204" pitchFamily="34" charset="0"/>
              </a:rPr>
              <a:t>Upcoming meetings will include the ROE’s Statewide Director </a:t>
            </a:r>
          </a:p>
          <a:p>
            <a:pPr marL="1657350" lvl="3" indent="-285750">
              <a:spcBef>
                <a:spcPts val="0"/>
              </a:spcBef>
              <a:spcAft>
                <a:spcPts val="1200"/>
              </a:spcAft>
              <a:buFont typeface="Courier New" panose="02070309020205020404" pitchFamily="49" charset="0"/>
              <a:buChar char="o"/>
            </a:pPr>
            <a:r>
              <a:rPr lang="en-US" sz="2000" dirty="0">
                <a:effectLst/>
                <a:latin typeface="Calibri" panose="020F0502020204030204" pitchFamily="34" charset="0"/>
                <a:ea typeface="Times New Roman" panose="02020603050405020304" pitchFamily="18" charset="0"/>
                <a:cs typeface="Calibri" panose="020F0502020204030204" pitchFamily="34" charset="0"/>
              </a:rPr>
              <a:t>Looking fo</a:t>
            </a:r>
            <a:r>
              <a:rPr lang="en-US" sz="2000" dirty="0">
                <a:latin typeface="Calibri" panose="020F0502020204030204" pitchFamily="34" charset="0"/>
                <a:ea typeface="Times New Roman" panose="02020603050405020304" pitchFamily="18" charset="0"/>
                <a:cs typeface="Calibri" panose="020F0502020204030204" pitchFamily="34" charset="0"/>
              </a:rPr>
              <a:t>r In-State Sponsors/Training Providers rather than relying solely on </a:t>
            </a:r>
            <a:r>
              <a:rPr lang="en-US" sz="2000" dirty="0" err="1">
                <a:latin typeface="Calibri" panose="020F0502020204030204" pitchFamily="34" charset="0"/>
                <a:ea typeface="Times New Roman" panose="02020603050405020304" pitchFamily="18" charset="0"/>
                <a:cs typeface="Calibri" panose="020F0502020204030204" pitchFamily="34" charset="0"/>
              </a:rPr>
              <a:t>Bloomboard</a:t>
            </a:r>
            <a:r>
              <a:rPr lang="en-US" sz="2000" dirty="0">
                <a:latin typeface="Calibri" panose="020F0502020204030204" pitchFamily="34" charset="0"/>
                <a:ea typeface="Times New Roman" panose="02020603050405020304" pitchFamily="18" charset="0"/>
                <a:cs typeface="Calibri" panose="020F0502020204030204" pitchFamily="34" charset="0"/>
              </a:rPr>
              <a:t> as the sponsor</a:t>
            </a:r>
          </a:p>
          <a:p>
            <a:pPr marL="1657350" lvl="3" indent="-285750">
              <a:spcBef>
                <a:spcPts val="0"/>
              </a:spcBef>
              <a:spcAft>
                <a:spcPts val="1200"/>
              </a:spcAft>
              <a:buFont typeface="Courier New" panose="02070309020205020404" pitchFamily="49" charset="0"/>
              <a:buChar char="o"/>
            </a:pPr>
            <a:r>
              <a:rPr lang="en-US" sz="2000" dirty="0">
                <a:effectLst/>
                <a:latin typeface="Calibri" panose="020F0502020204030204" pitchFamily="34" charset="0"/>
                <a:ea typeface="Times New Roman" panose="02020603050405020304" pitchFamily="18" charset="0"/>
                <a:cs typeface="Calibri" panose="020F0502020204030204" pitchFamily="34" charset="0"/>
              </a:rPr>
              <a:t>Target for completion is prior to Fall 2025 enrollment</a:t>
            </a:r>
          </a:p>
          <a:p>
            <a:pPr marL="1085850" lvl="3" indent="-171450">
              <a:spcBef>
                <a:spcPts val="0"/>
              </a:spcBef>
              <a:spcAft>
                <a:spcPts val="1200"/>
              </a:spcAft>
              <a:buFont typeface="Courier New" panose="02070309020205020404" pitchFamily="49" charset="0"/>
              <a:buChar char="o"/>
            </a:pPr>
            <a:r>
              <a:rPr lang="en-US" sz="2000" dirty="0">
                <a:latin typeface="Calibri" panose="020F0502020204030204" pitchFamily="34" charset="0"/>
                <a:ea typeface="Times New Roman" panose="02020603050405020304" pitchFamily="18" charset="0"/>
                <a:cs typeface="Calibri" panose="020F0502020204030204" pitchFamily="34" charset="0"/>
              </a:rPr>
              <a:t>  Jo-Daviess Transit – Jo Daviess County Dispatch RAP in initial talks on the development of a RAP</a:t>
            </a:r>
          </a:p>
          <a:p>
            <a:pPr marL="1085850" lvl="3" indent="-171450">
              <a:spcBef>
                <a:spcPts val="0"/>
              </a:spcBef>
              <a:spcAft>
                <a:spcPts val="1200"/>
              </a:spcAft>
              <a:buFont typeface="Courier New" panose="02070309020205020404" pitchFamily="49" charset="0"/>
              <a:buChar char="o"/>
            </a:pPr>
            <a:r>
              <a:rPr lang="en-US" sz="2000" dirty="0">
                <a:effectLst/>
                <a:latin typeface="Calibri" panose="020F0502020204030204" pitchFamily="34" charset="0"/>
                <a:ea typeface="Times New Roman" panose="02020603050405020304" pitchFamily="18" charset="0"/>
                <a:cs typeface="Calibri" panose="020F0502020204030204" pitchFamily="34" charset="0"/>
              </a:rPr>
              <a:t>  LW Schneider – Princeton CNC RAP in initial talks</a:t>
            </a:r>
          </a:p>
          <a:p>
            <a:pPr marL="457200" marR="0" lvl="1" indent="0">
              <a:spcBef>
                <a:spcPts val="0"/>
              </a:spcBef>
              <a:spcAft>
                <a:spcPts val="0"/>
              </a:spcAft>
              <a:buNone/>
            </a:pPr>
            <a:r>
              <a:rPr lang="en-US" sz="1400" dirty="0">
                <a:effectLst/>
                <a:latin typeface="Calibri" panose="020F0502020204030204" pitchFamily="34" charset="0"/>
                <a:ea typeface="Calibri" panose="020F0502020204030204" pitchFamily="34" charset="0"/>
                <a:cs typeface="Calibri" panose="020F0502020204030204" pitchFamily="34" charset="0"/>
              </a:rPr>
              <a:t>	</a:t>
            </a:r>
          </a:p>
          <a:p>
            <a:pPr marL="457200" marR="0" lvl="1" indent="0">
              <a:spcBef>
                <a:spcPts val="0"/>
              </a:spcBef>
              <a:spcAft>
                <a:spcPts val="0"/>
              </a:spcAft>
              <a:buNone/>
            </a:pPr>
            <a:endParaRPr lang="en-US" sz="1400" dirty="0">
              <a:effectLst/>
              <a:latin typeface="Calibri" panose="020F0502020204030204" pitchFamily="34" charset="0"/>
              <a:ea typeface="Calibri" panose="020F0502020204030204" pitchFamily="34" charset="0"/>
              <a:cs typeface="Calibri" panose="020F0502020204030204" pitchFamily="34" charset="0"/>
            </a:endParaRPr>
          </a:p>
          <a:p>
            <a:pPr>
              <a:lnSpc>
                <a:spcPct val="100000"/>
              </a:lnSpc>
              <a:spcAft>
                <a:spcPts val="3000"/>
              </a:spcAft>
            </a:pPr>
            <a:r>
              <a:rPr lang="en-US" sz="1400" dirty="0">
                <a:latin typeface="Calibri" panose="020F0502020204030204" pitchFamily="34" charset="0"/>
                <a:cs typeface="Calibri" panose="020F0502020204030204" pitchFamily="34" charset="0"/>
              </a:rPr>
              <a:t>	</a:t>
            </a:r>
          </a:p>
        </p:txBody>
      </p:sp>
    </p:spTree>
    <p:extLst>
      <p:ext uri="{BB962C8B-B14F-4D97-AF65-F5344CB8AC3E}">
        <p14:creationId xmlns:p14="http://schemas.microsoft.com/office/powerpoint/2010/main" val="4058485478"/>
      </p:ext>
    </p:extLst>
  </p:cSld>
  <p:clrMapOvr>
    <a:masterClrMapping/>
  </p:clrMapOvr>
  <p:transition spd="slow" advClick="0" advTm="3000">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B4495AE-0326-4978-99C7-1DD1977296BC}"/>
              </a:ext>
            </a:extLst>
          </p:cNvPr>
          <p:cNvSpPr>
            <a:spLocks noGrp="1"/>
          </p:cNvSpPr>
          <p:nvPr>
            <p:ph type="body" sz="quarter" idx="10"/>
          </p:nvPr>
        </p:nvSpPr>
        <p:spPr>
          <a:xfrm>
            <a:off x="292930" y="601732"/>
            <a:ext cx="6077390" cy="511013"/>
          </a:xfrm>
        </p:spPr>
        <p:txBody>
          <a:bodyPr/>
          <a:lstStyle/>
          <a:p>
            <a:r>
              <a:rPr lang="en-US" sz="2800" dirty="0">
                <a:solidFill>
                  <a:schemeClr val="tx2"/>
                </a:solidFill>
                <a:cs typeface="+mn-cs"/>
              </a:rPr>
              <a:t>Collaborations &amp; Partnerships In action</a:t>
            </a:r>
          </a:p>
          <a:p>
            <a:endParaRPr lang="en-US" sz="2800" dirty="0">
              <a:solidFill>
                <a:schemeClr val="tx2"/>
              </a:solidFill>
              <a:cs typeface="+mn-cs"/>
            </a:endParaRPr>
          </a:p>
        </p:txBody>
      </p:sp>
      <p:sp>
        <p:nvSpPr>
          <p:cNvPr id="6" name="Text Placeholder 2">
            <a:extLst>
              <a:ext uri="{FF2B5EF4-FFF2-40B4-BE49-F238E27FC236}">
                <a16:creationId xmlns:a16="http://schemas.microsoft.com/office/drawing/2014/main" id="{BE4579CC-02D4-DBFB-6520-E94A79D54AA3}"/>
              </a:ext>
            </a:extLst>
          </p:cNvPr>
          <p:cNvSpPr>
            <a:spLocks noGrp="1"/>
          </p:cNvSpPr>
          <p:nvPr>
            <p:ph type="body" sz="quarter" idx="11"/>
          </p:nvPr>
        </p:nvSpPr>
        <p:spPr>
          <a:xfrm>
            <a:off x="292930" y="1112745"/>
            <a:ext cx="8424350" cy="5421220"/>
          </a:xfrm>
        </p:spPr>
        <p:txBody>
          <a:bodyPr lIns="0" tIns="0" rIns="0" bIns="0" anchor="t">
            <a:noAutofit/>
          </a:bodyPr>
          <a:lstStyle/>
          <a:p>
            <a:pPr marL="0" marR="0" lvl="0" indent="0" algn="ctr" defTabSz="914400" rtl="0" eaLnBrk="0" fontAlgn="base" latinLnBrk="0" hangingPunct="0">
              <a:lnSpc>
                <a:spcPct val="100000"/>
              </a:lnSpc>
              <a:spcBef>
                <a:spcPct val="0"/>
              </a:spcBef>
              <a:spcAft>
                <a:spcPct val="0"/>
              </a:spcAft>
              <a:buClrTx/>
              <a:buSzTx/>
              <a:tabLst/>
            </a:pPr>
            <a:r>
              <a:rPr lang="en-US" sz="3200" b="1" dirty="0">
                <a:latin typeface="+mn-lt"/>
              </a:rPr>
              <a:t>In LWIA #4, we work with ….</a:t>
            </a:r>
          </a:p>
          <a:p>
            <a:pPr marL="0" marR="0" lvl="0" indent="0" defTabSz="914400" rtl="0" eaLnBrk="0" fontAlgn="base" latinLnBrk="0" hangingPunct="0">
              <a:lnSpc>
                <a:spcPct val="100000"/>
              </a:lnSpc>
              <a:spcBef>
                <a:spcPct val="0"/>
              </a:spcBef>
              <a:spcAft>
                <a:spcPct val="0"/>
              </a:spcAft>
              <a:buClrTx/>
              <a:buSzTx/>
              <a:tabLst/>
            </a:pPr>
            <a:endParaRPr lang="en-US" sz="1400" dirty="0">
              <a:latin typeface="+mn-lt"/>
              <a:ea typeface="Times New Roman" panose="02020603050405020304" pitchFamily="18" charset="0"/>
              <a:cs typeface="Calibri" panose="020F0502020204030204" pitchFamily="34" charset="0"/>
            </a:endParaRPr>
          </a:p>
          <a:p>
            <a:pPr marL="1200150" lvl="2" indent="-285750">
              <a:spcBef>
                <a:spcPts val="0"/>
              </a:spcBef>
              <a:spcAft>
                <a:spcPts val="1200"/>
              </a:spcAft>
              <a:buFont typeface="Courier New" panose="02070309020205020404" pitchFamily="49" charset="0"/>
              <a:buChar char="o"/>
            </a:pPr>
            <a:r>
              <a:rPr lang="en-US" dirty="0">
                <a:effectLst/>
                <a:ea typeface="Times New Roman" panose="02020603050405020304" pitchFamily="18" charset="0"/>
                <a:cs typeface="Calibri" panose="020F0502020204030204" pitchFamily="34" charset="0"/>
              </a:rPr>
              <a:t>Apprenticeship Effort:</a:t>
            </a:r>
          </a:p>
          <a:p>
            <a:pPr marL="1657350" lvl="3" indent="-285750">
              <a:spcBef>
                <a:spcPts val="0"/>
              </a:spcBef>
              <a:spcAft>
                <a:spcPts val="1200"/>
              </a:spcAft>
              <a:buFont typeface="Courier New" panose="02070309020205020404" pitchFamily="49" charset="0"/>
              <a:buChar char="o"/>
            </a:pPr>
            <a:r>
              <a:rPr lang="en-US" sz="2000" dirty="0">
                <a:ea typeface="Times New Roman" panose="02020603050405020304" pitchFamily="18" charset="0"/>
                <a:cs typeface="Calibri" panose="020F0502020204030204" pitchFamily="34" charset="0"/>
              </a:rPr>
              <a:t>Area Chambers of Commerce</a:t>
            </a:r>
          </a:p>
          <a:p>
            <a:pPr marL="1657350" lvl="3" indent="-285750">
              <a:spcBef>
                <a:spcPts val="0"/>
              </a:spcBef>
              <a:spcAft>
                <a:spcPts val="1200"/>
              </a:spcAft>
              <a:buFont typeface="Courier New" panose="02070309020205020404" pitchFamily="49" charset="0"/>
              <a:buChar char="o"/>
            </a:pPr>
            <a:r>
              <a:rPr lang="en-US" sz="2000" dirty="0">
                <a:effectLst/>
                <a:ea typeface="Times New Roman" panose="02020603050405020304" pitchFamily="18" charset="0"/>
                <a:cs typeface="Calibri" panose="020F0502020204030204" pitchFamily="34" charset="0"/>
              </a:rPr>
              <a:t>Economic Development Entities</a:t>
            </a:r>
          </a:p>
          <a:p>
            <a:pPr marL="1657350" lvl="3" indent="-285750">
              <a:spcBef>
                <a:spcPts val="0"/>
              </a:spcBef>
              <a:spcAft>
                <a:spcPts val="1200"/>
              </a:spcAft>
              <a:buFont typeface="Courier New" panose="02070309020205020404" pitchFamily="49" charset="0"/>
              <a:buChar char="o"/>
            </a:pPr>
            <a:r>
              <a:rPr lang="en-US" sz="2000" dirty="0">
                <a:ea typeface="Times New Roman" panose="02020603050405020304" pitchFamily="18" charset="0"/>
                <a:cs typeface="Calibri" panose="020F0502020204030204" pitchFamily="34" charset="0"/>
              </a:rPr>
              <a:t>Illinois Valley SHRM (hosting meeting 1/22/25)</a:t>
            </a:r>
          </a:p>
          <a:p>
            <a:pPr marL="1657350" lvl="3" indent="-285750">
              <a:spcBef>
                <a:spcPts val="0"/>
              </a:spcBef>
              <a:spcAft>
                <a:spcPts val="1200"/>
              </a:spcAft>
              <a:buFont typeface="Courier New" panose="02070309020205020404" pitchFamily="49" charset="0"/>
              <a:buChar char="o"/>
            </a:pPr>
            <a:r>
              <a:rPr lang="en-US" sz="2000" dirty="0">
                <a:effectLst/>
                <a:ea typeface="Times New Roman" panose="02020603050405020304" pitchFamily="18" charset="0"/>
                <a:cs typeface="Calibri" panose="020F0502020204030204" pitchFamily="34" charset="0"/>
              </a:rPr>
              <a:t>Community Colleges (Illinois Valley Community College and Sauk Valley Community College)</a:t>
            </a:r>
          </a:p>
          <a:p>
            <a:pPr marL="1657350" lvl="3" indent="-285750">
              <a:spcBef>
                <a:spcPts val="0"/>
              </a:spcBef>
              <a:spcAft>
                <a:spcPts val="1200"/>
              </a:spcAft>
              <a:buFont typeface="Courier New" panose="02070309020205020404" pitchFamily="49" charset="0"/>
              <a:buChar char="o"/>
            </a:pPr>
            <a:r>
              <a:rPr lang="en-US" sz="2000" dirty="0">
                <a:ea typeface="Times New Roman" panose="02020603050405020304" pitchFamily="18" charset="0"/>
                <a:cs typeface="Calibri" panose="020F0502020204030204" pitchFamily="34" charset="0"/>
              </a:rPr>
              <a:t>4 Regional Offices of Education</a:t>
            </a:r>
          </a:p>
          <a:p>
            <a:pPr marL="1657350" lvl="3" indent="-285750">
              <a:spcBef>
                <a:spcPts val="0"/>
              </a:spcBef>
              <a:spcAft>
                <a:spcPts val="1200"/>
              </a:spcAft>
              <a:buFont typeface="Courier New" panose="02070309020205020404" pitchFamily="49" charset="0"/>
              <a:buChar char="o"/>
            </a:pPr>
            <a:r>
              <a:rPr lang="en-US" sz="2000" dirty="0">
                <a:effectLst/>
                <a:ea typeface="Times New Roman" panose="02020603050405020304" pitchFamily="18" charset="0"/>
                <a:cs typeface="Calibri" panose="020F0502020204030204" pitchFamily="34" charset="0"/>
              </a:rPr>
              <a:t>Illinois State Board of Education</a:t>
            </a:r>
          </a:p>
          <a:p>
            <a:pPr marL="1657350" lvl="3" indent="-285750">
              <a:spcBef>
                <a:spcPts val="0"/>
              </a:spcBef>
              <a:spcAft>
                <a:spcPts val="1200"/>
              </a:spcAft>
              <a:buFont typeface="Courier New" panose="02070309020205020404" pitchFamily="49" charset="0"/>
              <a:buChar char="o"/>
            </a:pPr>
            <a:r>
              <a:rPr lang="en-US" sz="2000" dirty="0">
                <a:ea typeface="Times New Roman" panose="02020603050405020304" pitchFamily="18" charset="0"/>
                <a:cs typeface="Calibri" panose="020F0502020204030204" pitchFamily="34" charset="0"/>
              </a:rPr>
              <a:t>IDES </a:t>
            </a:r>
          </a:p>
          <a:p>
            <a:pPr marL="914400" lvl="3" indent="0">
              <a:spcBef>
                <a:spcPts val="0"/>
              </a:spcBef>
              <a:spcAft>
                <a:spcPts val="1200"/>
              </a:spcAft>
              <a:buFont typeface="Courier New" panose="02070309020205020404" pitchFamily="49" charset="0"/>
              <a:buChar char="o"/>
            </a:pPr>
            <a:r>
              <a:rPr lang="en-US" sz="2000" dirty="0">
                <a:effectLst/>
                <a:ea typeface="Times New Roman" panose="02020603050405020304" pitchFamily="18" charset="0"/>
                <a:cs typeface="Calibri" panose="020F0502020204030204" pitchFamily="34" charset="0"/>
              </a:rPr>
              <a:t>  All Other Business Service Efforts: </a:t>
            </a:r>
          </a:p>
          <a:p>
            <a:pPr marL="1371600" lvl="4" indent="0">
              <a:spcBef>
                <a:spcPts val="0"/>
              </a:spcBef>
              <a:spcAft>
                <a:spcPts val="1200"/>
              </a:spcAft>
              <a:buFont typeface="Courier New" panose="02070309020205020404" pitchFamily="49" charset="0"/>
              <a:buChar char="o"/>
            </a:pPr>
            <a:r>
              <a:rPr lang="en-US" sz="2000" dirty="0">
                <a:ea typeface="Times New Roman" panose="02020603050405020304" pitchFamily="18" charset="0"/>
                <a:cs typeface="Calibri" panose="020F0502020204030204" pitchFamily="34" charset="0"/>
              </a:rPr>
              <a:t> Those listed above and the remaining publicly funded WIOA mandated/required partners </a:t>
            </a:r>
            <a:endParaRPr lang="en-US" sz="2000" dirty="0">
              <a:effectLst/>
              <a:ea typeface="Times New Roman" panose="02020603050405020304" pitchFamily="18" charset="0"/>
              <a:cs typeface="Calibri" panose="020F0502020204030204" pitchFamily="34" charset="0"/>
            </a:endParaRPr>
          </a:p>
          <a:p>
            <a:pPr marL="457200" marR="0" lvl="1" indent="0">
              <a:spcBef>
                <a:spcPts val="0"/>
              </a:spcBef>
              <a:spcAft>
                <a:spcPts val="0"/>
              </a:spcAft>
              <a:buNone/>
            </a:pPr>
            <a:r>
              <a:rPr lang="en-US" sz="1800" dirty="0">
                <a:effectLst/>
                <a:latin typeface="Futura Std Book" panose="020B0502020204020303"/>
                <a:ea typeface="Calibri" panose="020F0502020204030204" pitchFamily="34" charset="0"/>
                <a:cs typeface="Times New Roman" panose="02020603050405020304" pitchFamily="18" charset="0"/>
              </a:rPr>
              <a:t>	</a:t>
            </a:r>
            <a:endParaRPr lang="en-US" dirty="0">
              <a:effectLst/>
              <a:latin typeface="Futura Std Book" panose="020B0502020204020303"/>
              <a:ea typeface="Calibri" panose="020F0502020204030204" pitchFamily="34" charset="0"/>
            </a:endParaRPr>
          </a:p>
          <a:p>
            <a:pPr marL="457200" marR="0" lvl="1" indent="0">
              <a:spcBef>
                <a:spcPts val="0"/>
              </a:spcBef>
              <a:spcAft>
                <a:spcPts val="0"/>
              </a:spcAft>
              <a:buNone/>
            </a:pPr>
            <a:endParaRPr lang="en-US" dirty="0">
              <a:effectLst/>
              <a:latin typeface="Futura Std Book" panose="020B0502020204020303"/>
              <a:ea typeface="Calibri" panose="020F0502020204030204" pitchFamily="34" charset="0"/>
            </a:endParaRPr>
          </a:p>
          <a:p>
            <a:pPr>
              <a:lnSpc>
                <a:spcPct val="100000"/>
              </a:lnSpc>
              <a:spcAft>
                <a:spcPts val="3000"/>
              </a:spcAft>
            </a:pPr>
            <a:r>
              <a:rPr lang="en-US" sz="2400" dirty="0">
                <a:latin typeface="Futura Std Book" panose="020B0502020204020303"/>
              </a:rPr>
              <a:t>	</a:t>
            </a:r>
          </a:p>
        </p:txBody>
      </p:sp>
    </p:spTree>
    <p:extLst>
      <p:ext uri="{BB962C8B-B14F-4D97-AF65-F5344CB8AC3E}">
        <p14:creationId xmlns:p14="http://schemas.microsoft.com/office/powerpoint/2010/main" val="2508896738"/>
      </p:ext>
    </p:extLst>
  </p:cSld>
  <p:clrMapOvr>
    <a:masterClrMapping/>
  </p:clrMapOvr>
  <p:transition spd="slow" advClick="0" advTm="3000">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B4495AE-0326-4978-99C7-1DD1977296BC}"/>
              </a:ext>
            </a:extLst>
          </p:cNvPr>
          <p:cNvSpPr>
            <a:spLocks noGrp="1"/>
          </p:cNvSpPr>
          <p:nvPr>
            <p:ph type="body" sz="quarter" idx="10"/>
          </p:nvPr>
        </p:nvSpPr>
        <p:spPr>
          <a:xfrm>
            <a:off x="292930" y="622052"/>
            <a:ext cx="7953374" cy="511013"/>
          </a:xfrm>
        </p:spPr>
        <p:txBody>
          <a:bodyPr/>
          <a:lstStyle/>
          <a:p>
            <a:r>
              <a:rPr lang="en-US" sz="2800" dirty="0">
                <a:solidFill>
                  <a:schemeClr val="tx2"/>
                </a:solidFill>
                <a:cs typeface="+mn-cs"/>
              </a:rPr>
              <a:t>Funding innovations</a:t>
            </a:r>
          </a:p>
          <a:p>
            <a:endParaRPr lang="en-US" sz="2800" dirty="0">
              <a:solidFill>
                <a:schemeClr val="tx2"/>
              </a:solidFill>
              <a:cs typeface="+mn-cs"/>
            </a:endParaRPr>
          </a:p>
        </p:txBody>
      </p:sp>
      <p:sp>
        <p:nvSpPr>
          <p:cNvPr id="6" name="Text Placeholder 2">
            <a:extLst>
              <a:ext uri="{FF2B5EF4-FFF2-40B4-BE49-F238E27FC236}">
                <a16:creationId xmlns:a16="http://schemas.microsoft.com/office/drawing/2014/main" id="{BE4579CC-02D4-DBFB-6520-E94A79D54AA3}"/>
              </a:ext>
            </a:extLst>
          </p:cNvPr>
          <p:cNvSpPr>
            <a:spLocks noGrp="1"/>
          </p:cNvSpPr>
          <p:nvPr>
            <p:ph type="body" sz="quarter" idx="11"/>
          </p:nvPr>
        </p:nvSpPr>
        <p:spPr>
          <a:xfrm>
            <a:off x="292930" y="1346309"/>
            <a:ext cx="8332910" cy="5169901"/>
          </a:xfrm>
        </p:spPr>
        <p:txBody>
          <a:bodyPr lIns="0" tIns="0" rIns="0" bIns="0" anchor="t">
            <a:noAutofit/>
          </a:bodyPr>
          <a:lstStyle/>
          <a:p>
            <a:pPr indent="-3175" algn="ctr">
              <a:lnSpc>
                <a:spcPct val="100000"/>
              </a:lnSpc>
              <a:spcAft>
                <a:spcPts val="1200"/>
              </a:spcAft>
            </a:pPr>
            <a:r>
              <a:rPr lang="en-US" sz="2400" b="1" dirty="0">
                <a:latin typeface="Futura Std Book" panose="020B0502020204020303"/>
              </a:rPr>
              <a:t>Here are some ways we’ve used Apprenticeship Illinois grant funds and/or WIOA formula funding to support apprenticeship…</a:t>
            </a:r>
            <a:endParaRPr lang="en-US" sz="2400" dirty="0">
              <a:latin typeface="Futura Std Book" panose="020B0502020204020303"/>
            </a:endParaRPr>
          </a:p>
          <a:p>
            <a:pPr marL="457200" marR="0" lvl="1" indent="0">
              <a:spcBef>
                <a:spcPts val="0"/>
              </a:spcBef>
              <a:spcAft>
                <a:spcPts val="1200"/>
              </a:spcAft>
              <a:buNone/>
            </a:pPr>
            <a:r>
              <a:rPr lang="en-US" sz="2000" dirty="0">
                <a:ea typeface="Times New Roman" panose="02020603050405020304" pitchFamily="18" charset="0"/>
                <a:cs typeface="Calibri" panose="020F0502020204030204" pitchFamily="34" charset="0"/>
              </a:rPr>
              <a:t>We have utilized our Incumbent Worker Training funds a great deal to support area businesses with the training of their apprentices.</a:t>
            </a:r>
          </a:p>
          <a:p>
            <a:pPr lvl="1">
              <a:spcBef>
                <a:spcPts val="0"/>
              </a:spcBef>
              <a:spcAft>
                <a:spcPts val="1200"/>
              </a:spcAft>
            </a:pPr>
            <a:r>
              <a:rPr lang="en-US" sz="2000" dirty="0" err="1">
                <a:ea typeface="Times New Roman" panose="02020603050405020304" pitchFamily="18" charset="0"/>
                <a:cs typeface="Calibri" panose="020F0502020204030204" pitchFamily="34" charset="0"/>
              </a:rPr>
              <a:t>Algeion</a:t>
            </a:r>
            <a:r>
              <a:rPr lang="en-US" sz="2000" dirty="0">
                <a:ea typeface="Times New Roman" panose="02020603050405020304" pitchFamily="18" charset="0"/>
                <a:cs typeface="Calibri" panose="020F0502020204030204" pitchFamily="34" charset="0"/>
              </a:rPr>
              <a:t> in Princeton for their CNC apprentices</a:t>
            </a:r>
          </a:p>
          <a:p>
            <a:pPr lvl="1">
              <a:spcBef>
                <a:spcPts val="0"/>
              </a:spcBef>
              <a:spcAft>
                <a:spcPts val="1200"/>
              </a:spcAft>
            </a:pPr>
            <a:r>
              <a:rPr lang="en-US" sz="2000" dirty="0">
                <a:ea typeface="Times New Roman" panose="02020603050405020304" pitchFamily="18" charset="0"/>
                <a:cs typeface="Calibri" panose="020F0502020204030204" pitchFamily="34" charset="0"/>
              </a:rPr>
              <a:t>Martin Engineering in Neponset for their CNC apprentices</a:t>
            </a:r>
          </a:p>
          <a:p>
            <a:pPr lvl="1">
              <a:spcBef>
                <a:spcPts val="0"/>
              </a:spcBef>
              <a:spcAft>
                <a:spcPts val="1200"/>
              </a:spcAft>
            </a:pPr>
            <a:r>
              <a:rPr lang="en-US" sz="2000" dirty="0" err="1">
                <a:ea typeface="Times New Roman" panose="02020603050405020304" pitchFamily="18" charset="0"/>
                <a:cs typeface="Calibri" panose="020F0502020204030204" pitchFamily="34" charset="0"/>
              </a:rPr>
              <a:t>Carus</a:t>
            </a:r>
            <a:r>
              <a:rPr lang="en-US" sz="2000" dirty="0">
                <a:ea typeface="Times New Roman" panose="02020603050405020304" pitchFamily="18" charset="0"/>
                <a:cs typeface="Calibri" panose="020F0502020204030204" pitchFamily="34" charset="0"/>
              </a:rPr>
              <a:t> Chemical in Peru for their Maintenance apprentices</a:t>
            </a:r>
          </a:p>
          <a:p>
            <a:pPr lvl="1">
              <a:spcBef>
                <a:spcPts val="0"/>
              </a:spcBef>
              <a:spcAft>
                <a:spcPts val="1200"/>
              </a:spcAft>
            </a:pPr>
            <a:r>
              <a:rPr lang="en-US" sz="2000" dirty="0">
                <a:ea typeface="Times New Roman" panose="02020603050405020304" pitchFamily="18" charset="0"/>
                <a:cs typeface="Calibri" panose="020F0502020204030204" pitchFamily="34" charset="0"/>
              </a:rPr>
              <a:t>Jo Carroll Energy and Wolf Line Construction in Galena for their Broadband Technician apprentices (PY23 Apprenticeship Grant)</a:t>
            </a:r>
          </a:p>
          <a:p>
            <a:pPr lvl="1">
              <a:spcBef>
                <a:spcPts val="0"/>
              </a:spcBef>
              <a:spcAft>
                <a:spcPts val="1200"/>
              </a:spcAft>
            </a:pPr>
            <a:r>
              <a:rPr lang="en-US" sz="2000" dirty="0">
                <a:ea typeface="Times New Roman" panose="02020603050405020304" pitchFamily="18" charset="0"/>
                <a:cs typeface="Calibri" panose="020F0502020204030204" pitchFamily="34" charset="0"/>
              </a:rPr>
              <a:t>Sterling Elementary in Sterling for their Para-Pro to Teacher apprentices (PY24)</a:t>
            </a:r>
          </a:p>
          <a:p>
            <a:pPr marL="457200" lvl="1" indent="0">
              <a:spcBef>
                <a:spcPts val="0"/>
              </a:spcBef>
              <a:spcAft>
                <a:spcPts val="1200"/>
              </a:spcAft>
              <a:buNone/>
            </a:pPr>
            <a:r>
              <a:rPr lang="en-US" sz="2000" dirty="0">
                <a:ea typeface="Times New Roman" panose="02020603050405020304" pitchFamily="18" charset="0"/>
                <a:cs typeface="Calibri" panose="020F0502020204030204" pitchFamily="34" charset="0"/>
              </a:rPr>
              <a:t>We will continue to offer WIOA IWT funds to area businesses that want to train apprentices either incumbents or new hires (waivers allowing)</a:t>
            </a:r>
          </a:p>
          <a:p>
            <a:pPr marL="1200150" lvl="2" indent="-285750">
              <a:spcBef>
                <a:spcPts val="0"/>
              </a:spcBef>
              <a:spcAft>
                <a:spcPts val="1200"/>
              </a:spcAft>
              <a:buFont typeface="Courier New" panose="02070309020205020404" pitchFamily="49" charset="0"/>
              <a:buChar char="o"/>
            </a:pPr>
            <a:endParaRPr lang="en-US" dirty="0">
              <a:effectLst/>
              <a:latin typeface="Futura Std Book" panose="020B0502020204020303"/>
              <a:ea typeface="Times New Roman" panose="02020603050405020304" pitchFamily="18" charset="0"/>
              <a:cs typeface="Calibri" panose="020F0502020204030204" pitchFamily="34" charset="0"/>
            </a:endParaRPr>
          </a:p>
          <a:p>
            <a:pPr marL="457200" marR="0" lvl="1" indent="0">
              <a:spcBef>
                <a:spcPts val="0"/>
              </a:spcBef>
              <a:spcAft>
                <a:spcPts val="0"/>
              </a:spcAft>
              <a:buNone/>
            </a:pPr>
            <a:r>
              <a:rPr lang="en-US" sz="1800" dirty="0">
                <a:effectLst/>
                <a:latin typeface="Futura Std Book" panose="020B0502020204020303"/>
                <a:ea typeface="Calibri" panose="020F0502020204030204" pitchFamily="34" charset="0"/>
                <a:cs typeface="Times New Roman" panose="02020603050405020304" pitchFamily="18" charset="0"/>
              </a:rPr>
              <a:t>	</a:t>
            </a:r>
            <a:endParaRPr lang="en-US" dirty="0">
              <a:effectLst/>
              <a:latin typeface="Futura Std Book" panose="020B0502020204020303"/>
              <a:ea typeface="Calibri" panose="020F0502020204030204" pitchFamily="34" charset="0"/>
            </a:endParaRPr>
          </a:p>
          <a:p>
            <a:pPr marL="457200" marR="0" lvl="1" indent="0">
              <a:spcBef>
                <a:spcPts val="0"/>
              </a:spcBef>
              <a:spcAft>
                <a:spcPts val="0"/>
              </a:spcAft>
              <a:buNone/>
            </a:pPr>
            <a:endParaRPr lang="en-US" dirty="0">
              <a:effectLst/>
              <a:latin typeface="Futura Std Book" panose="020B0502020204020303"/>
              <a:ea typeface="Calibri" panose="020F0502020204030204" pitchFamily="34" charset="0"/>
            </a:endParaRPr>
          </a:p>
          <a:p>
            <a:pPr>
              <a:lnSpc>
                <a:spcPct val="100000"/>
              </a:lnSpc>
              <a:spcAft>
                <a:spcPts val="3000"/>
              </a:spcAft>
            </a:pPr>
            <a:r>
              <a:rPr lang="en-US" sz="2400" dirty="0">
                <a:latin typeface="Futura Std Book" panose="020B0502020204020303"/>
              </a:rPr>
              <a:t>	</a:t>
            </a:r>
          </a:p>
        </p:txBody>
      </p:sp>
    </p:spTree>
    <p:extLst>
      <p:ext uri="{BB962C8B-B14F-4D97-AF65-F5344CB8AC3E}">
        <p14:creationId xmlns:p14="http://schemas.microsoft.com/office/powerpoint/2010/main" val="469947469"/>
      </p:ext>
    </p:extLst>
  </p:cSld>
  <p:clrMapOvr>
    <a:masterClrMapping/>
  </p:clrMapOvr>
  <p:transition spd="slow" advClick="0" advTm="3000">
    <p:fade/>
  </p:transition>
</p:sld>
</file>

<file path=ppt/tags/tag1.xml><?xml version="1.0" encoding="utf-8"?>
<p:tagLst xmlns:a="http://schemas.openxmlformats.org/drawingml/2006/main" xmlns:r="http://schemas.openxmlformats.org/officeDocument/2006/relationships" xmlns:p="http://schemas.openxmlformats.org/presentationml/2006/main">
  <p:tag name="ARTICULATE_SLIDE_COUNT" val="27"/>
  <p:tag name="ARTICULATE_DESIGN_ID_OFFICE THEME" val="IU67DOd2"/>
  <p:tag name="ARTICULATE_PROJECT_OPEN" val="0"/>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Office Theme">
  <a:themeElements>
    <a:clrScheme name="Custom 4">
      <a:dk1>
        <a:srgbClr val="000000"/>
      </a:dk1>
      <a:lt1>
        <a:srgbClr val="FFFFFF"/>
      </a:lt1>
      <a:dk2>
        <a:srgbClr val="002069"/>
      </a:dk2>
      <a:lt2>
        <a:srgbClr val="E7E6E6"/>
      </a:lt2>
      <a:accent1>
        <a:srgbClr val="AA182C"/>
      </a:accent1>
      <a:accent2>
        <a:srgbClr val="ED7D31"/>
      </a:accent2>
      <a:accent3>
        <a:srgbClr val="638C1C"/>
      </a:accent3>
      <a:accent4>
        <a:srgbClr val="002069"/>
      </a:accent4>
      <a:accent5>
        <a:srgbClr val="AA182C"/>
      </a:accent5>
      <a:accent6>
        <a:srgbClr val="4D4D4D"/>
      </a:accent6>
      <a:hlink>
        <a:srgbClr val="002069"/>
      </a:hlink>
      <a:folHlink>
        <a:srgbClr val="638C1C"/>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AE0D368886C6B4298DB8A66EC5E9E94" ma:contentTypeVersion="3" ma:contentTypeDescription="Create a new document." ma:contentTypeScope="" ma:versionID="3dfe9d4b760e711e5f29de418d18184c">
  <xsd:schema xmlns:xsd="http://www.w3.org/2001/XMLSchema" xmlns:xs="http://www.w3.org/2001/XMLSchema" xmlns:p="http://schemas.microsoft.com/office/2006/metadata/properties" xmlns:ns1="http://schemas.microsoft.com/sharepoint/v3" targetNamespace="http://schemas.microsoft.com/office/2006/metadata/properties" ma:root="true" ma:fieldsID="ff328a1cd662c37536c074f55b1464a7"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4"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5"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6" ma:displayName="Content Typ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797296C-6EA0-4CD7-8AB8-37DF8964DF41}"/>
</file>

<file path=customXml/itemProps2.xml><?xml version="1.0" encoding="utf-8"?>
<ds:datastoreItem xmlns:ds="http://schemas.openxmlformats.org/officeDocument/2006/customXml" ds:itemID="{641EBEFB-7CA0-4671-A34E-E94BB1632940}">
  <ds:schemaRefs>
    <ds:schemaRef ds:uri="http://schemas.microsoft.com/office/2006/documentManagement/types"/>
    <ds:schemaRef ds:uri="http://schemas.openxmlformats.org/package/2006/metadata/core-properties"/>
    <ds:schemaRef ds:uri="http://purl.org/dc/elements/1.1/"/>
    <ds:schemaRef ds:uri="e5d1d0a6-0b5a-4647-8b5b-d7b734dedeba"/>
    <ds:schemaRef ds:uri="969e2b6f-3a6c-4e00-a1a2-422c9f0ee88c"/>
    <ds:schemaRef ds:uri="http://schemas.microsoft.com/office/2006/metadata/properties"/>
    <ds:schemaRef ds:uri="http://purl.org/dc/terms/"/>
    <ds:schemaRef ds:uri="http://schemas.microsoft.com/office/infopath/2007/PartnerControls"/>
    <ds:schemaRef ds:uri="http://www.w3.org/XML/1998/namespace"/>
    <ds:schemaRef ds:uri="http://purl.org/dc/dcmitype/"/>
  </ds:schemaRefs>
</ds:datastoreItem>
</file>

<file path=customXml/itemProps3.xml><?xml version="1.0" encoding="utf-8"?>
<ds:datastoreItem xmlns:ds="http://schemas.openxmlformats.org/officeDocument/2006/customXml" ds:itemID="{698D89FA-669B-4E64-A40E-678F664AB27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30982</TotalTime>
  <Words>1581</Words>
  <Application>Microsoft Office PowerPoint</Application>
  <PresentationFormat>On-screen Show (4:3)</PresentationFormat>
  <Paragraphs>147</Paragraphs>
  <Slides>13</Slides>
  <Notes>12</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13</vt:i4>
      </vt:variant>
    </vt:vector>
  </HeadingPairs>
  <TitlesOfParts>
    <vt:vector size="22" baseType="lpstr">
      <vt:lpstr>Arial</vt:lpstr>
      <vt:lpstr>Calibri</vt:lpstr>
      <vt:lpstr>Courier New</vt:lpstr>
      <vt:lpstr>Futura Std Book</vt:lpstr>
      <vt:lpstr>Futura Std Heavy</vt:lpstr>
      <vt:lpstr>Lato</vt:lpstr>
      <vt:lpstr>Segoe UI Symbol</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Moorche 30 DVDs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Apprenticeship Illinois Regional Showcase LWIA 4</dc:title>
  <dc:creator>Jafar</dc:creator>
  <cp:lastModifiedBy>Heinisch, Kimberly D</cp:lastModifiedBy>
  <cp:revision>238</cp:revision>
  <cp:lastPrinted>2023-08-07T18:29:20Z</cp:lastPrinted>
  <dcterms:created xsi:type="dcterms:W3CDTF">2015-05-25T12:45:08Z</dcterms:created>
  <dcterms:modified xsi:type="dcterms:W3CDTF">2025-01-21T20:56:01Z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0x010100CAE0D368886C6B4298DB8A66EC5E9E94</vt:lpwstr>
  </property>
  <property fmtid="{D5CDD505-2E9C-101B-9397-08002B2CF9AE}" pid="3" name="ArticulateGUID">
    <vt:lpwstr>86292B1C-1FD6-4DDE-9B5A-A5AFF6FE6818</vt:lpwstr>
  </property>
  <property fmtid="{D5CDD505-2E9C-101B-9397-08002B2CF9AE}" pid="4" name="ArticulatePath">
    <vt:lpwstr>IWN-20_IWIB-BEC_Presentation-A</vt:lpwstr>
  </property>
  <property fmtid="{D5CDD505-2E9C-101B-9397-08002B2CF9AE}" pid="5" name="MediaServiceImageTags">
    <vt:lpwstr/>
  </property>
</Properties>
</file>