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4"/>
  </p:sldMasterIdLst>
  <p:notesMasterIdLst>
    <p:notesMasterId r:id="rId23"/>
  </p:notesMasterIdLst>
  <p:handoutMasterIdLst>
    <p:handoutMasterId r:id="rId24"/>
  </p:handoutMasterIdLst>
  <p:sldIdLst>
    <p:sldId id="261" r:id="rId5"/>
    <p:sldId id="545" r:id="rId6"/>
    <p:sldId id="541" r:id="rId7"/>
    <p:sldId id="563" r:id="rId8"/>
    <p:sldId id="546" r:id="rId9"/>
    <p:sldId id="553" r:id="rId10"/>
    <p:sldId id="558" r:id="rId11"/>
    <p:sldId id="559" r:id="rId12"/>
    <p:sldId id="547" r:id="rId13"/>
    <p:sldId id="561" r:id="rId14"/>
    <p:sldId id="560" r:id="rId15"/>
    <p:sldId id="562" r:id="rId16"/>
    <p:sldId id="549" r:id="rId17"/>
    <p:sldId id="551" r:id="rId18"/>
    <p:sldId id="554" r:id="rId19"/>
    <p:sldId id="557" r:id="rId20"/>
    <p:sldId id="552" r:id="rId21"/>
    <p:sldId id="511" r:id="rId22"/>
  </p:sldIdLst>
  <p:sldSz cx="9144000" cy="6858000" type="screen4x3"/>
  <p:notesSz cx="7023100" cy="9309100"/>
  <p:custDataLst>
    <p:tags r:id="rId25"/>
  </p:custData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0DB47F-E006-4CB1-A4FD-4ECBB064A59A}" name="Jennifer Foil" initials="JF" userId="S::A1744602@mail.niu.edu::f962162a-5c81-4455-ae76-4c79043828c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F58025"/>
    <a:srgbClr val="C5C6C8"/>
    <a:srgbClr val="D14C27"/>
    <a:srgbClr val="F6F8FA"/>
    <a:srgbClr val="303745"/>
    <a:srgbClr val="1C49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62" autoAdjust="0"/>
    <p:restoredTop sz="94379" autoAdjust="0"/>
  </p:normalViewPr>
  <p:slideViewPr>
    <p:cSldViewPr snapToGrid="0">
      <p:cViewPr varScale="1">
        <p:scale>
          <a:sx n="112" d="100"/>
          <a:sy n="112" d="100"/>
        </p:scale>
        <p:origin x="12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nisch, Kimberly D" userId="c2d6ef3e-9462-40d2-b2f5-827b0e33da1a" providerId="ADAL" clId="{7AA8C61C-1C8B-48AA-A7E4-7888DABD3243}"/>
    <pc:docChg chg="modSld">
      <pc:chgData name="Heinisch, Kimberly D" userId="c2d6ef3e-9462-40d2-b2f5-827b0e33da1a" providerId="ADAL" clId="{7AA8C61C-1C8B-48AA-A7E4-7888DABD3243}" dt="2025-01-14T18:05:37.531" v="0" actId="20577"/>
      <pc:docMkLst>
        <pc:docMk/>
      </pc:docMkLst>
      <pc:sldChg chg="modSp mod">
        <pc:chgData name="Heinisch, Kimberly D" userId="c2d6ef3e-9462-40d2-b2f5-827b0e33da1a" providerId="ADAL" clId="{7AA8C61C-1C8B-48AA-A7E4-7888DABD3243}" dt="2025-01-14T18:05:37.531" v="0" actId="20577"/>
        <pc:sldMkLst>
          <pc:docMk/>
          <pc:sldMk cId="3694210372" sldId="545"/>
        </pc:sldMkLst>
        <pc:spChg chg="mod">
          <ac:chgData name="Heinisch, Kimberly D" userId="c2d6ef3e-9462-40d2-b2f5-827b0e33da1a" providerId="ADAL" clId="{7AA8C61C-1C8B-48AA-A7E4-7888DABD3243}" dt="2025-01-14T18:05:37.531" v="0" actId="20577"/>
          <ac:spMkLst>
            <pc:docMk/>
            <pc:sldMk cId="3694210372" sldId="545"/>
            <ac:spMk id="6" creationId="{785491CD-AD04-8ABF-2CF9-9518165ED19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CF01BD6-766B-4D19-B75E-7E6A037A6BF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31302AA-81B1-4225-BC36-6DD3E8E9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44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98D3C34-4FAE-4634-9621-7C1A1531823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A5D1758-ED3D-4611-B861-63A1DF032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56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53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A1B57-E63C-BAC1-1F88-975838E70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0D3391-6331-A373-CAC4-29E76AB33A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696B7B-7499-A744-C249-48C247E2ED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4578C-71E1-7BA4-82CC-830DDA1022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54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AC722-6A65-75C5-99C4-990C250A5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C77031-135B-B527-F1A5-E459182AF8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5CB724-512A-2EC7-E014-C7F9861F2E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42644-0CFE-F409-236D-E4FE50C59A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05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90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47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52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11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87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83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0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92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26FE6-7A29-2606-5FBE-871578A74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A344F3-C53D-CBE2-63DD-9C9860D02A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35A5D1-3F59-87D0-0E0E-462177CD41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50127-6BC9-D5AB-56C4-CB7D937DDB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50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45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2D5C4-7278-FAAE-CD51-D1A765CAC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9F4A56-D181-7681-A99B-856EBDE590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B2AE44-8FFD-802E-9532-C48FFE9F4A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9EFC4-1EAC-759B-E9B3-28DDBC98DD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24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1A727-2F0A-B2E8-C460-C869085B9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44BAA9-A48B-EB04-DA1F-ED25ECC371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9A2BAD-65A3-FC09-59A2-10CD964B9F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FBA8D-D8ED-B870-DC3F-CC6C1F2AB9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54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61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F3C15-6158-21DA-C176-4F6FAFC88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395007-3340-23F6-F936-27829E4170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C2C4D2-C551-E573-3D62-86162C118F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C3706-576F-280C-26CB-607BCDC570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01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25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56E7046-DE4F-0A49-A5D9-1A3B2F5BAC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1376751"/>
            <a:ext cx="7953374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i="0" cap="all" spc="50" baseline="0">
                <a:solidFill>
                  <a:srgbClr val="4D4D4D"/>
                </a:solidFill>
                <a:latin typeface="Futura Std Heavy" panose="020B0502020204020303" pitchFamily="34" charset="77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1F6FDE6-65F0-9041-A1D4-82C1AC4161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2" y="1902935"/>
            <a:ext cx="7953374" cy="1884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i="0" cap="none" spc="0" baseline="0">
                <a:solidFill>
                  <a:srgbClr val="4D4D4D"/>
                </a:solidFill>
                <a:latin typeface="Futura Std Book" panose="020B0502020204020303" pitchFamily="34" charset="77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A73E8B-1D2A-B241-9CB5-BFDA05123263}"/>
              </a:ext>
            </a:extLst>
          </p:cNvPr>
          <p:cNvSpPr txBox="1"/>
          <p:nvPr userDrawn="1"/>
        </p:nvSpPr>
        <p:spPr>
          <a:xfrm>
            <a:off x="7939425" y="6297123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10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FFBBF2A-C7ED-554B-A375-F7CE80CB34C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27346" y="6320795"/>
            <a:ext cx="164592" cy="164592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/>
          </a:p>
        </p:txBody>
      </p:sp>
      <p:sp>
        <p:nvSpPr>
          <p:cNvPr id="16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483DAD1-B635-5549-8693-FBB28065951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44103" y="6320795"/>
            <a:ext cx="164592" cy="164592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051990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6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12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4E1790B-1E4F-3B4F-AD32-8BC1BF08A162}"/>
              </a:ext>
            </a:extLst>
          </p:cNvPr>
          <p:cNvSpPr txBox="1"/>
          <p:nvPr userDrawn="1"/>
        </p:nvSpPr>
        <p:spPr>
          <a:xfrm>
            <a:off x="7939425" y="6297123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7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D9489B8-D70A-2C4B-9339-02FC12D9C9F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27346" y="6320795"/>
            <a:ext cx="164592" cy="164592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/>
          </a:p>
        </p:txBody>
      </p:sp>
      <p:sp>
        <p:nvSpPr>
          <p:cNvPr id="8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B84A807-FE08-7F4C-A4CB-EB585EFFBE3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44103" y="6320795"/>
            <a:ext cx="164592" cy="164592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11571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36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1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199035" y="2611721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29885" y="4803175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916835" y="4803175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64B377F-598C-7D43-AC31-2A6886AA33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3728" y="1401776"/>
            <a:ext cx="7953374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i="0" cap="all" spc="50" baseline="0">
                <a:solidFill>
                  <a:srgbClr val="4D4D4D"/>
                </a:solidFill>
                <a:latin typeface="Futura Std Heavy" panose="020B0502020204020303" pitchFamily="34" charset="77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2CC2ABB-C44C-CA4F-97C9-5F71B7B6A5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3251" y="1912789"/>
            <a:ext cx="7953374" cy="1884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i="0" cap="none" spc="0" baseline="0">
                <a:solidFill>
                  <a:srgbClr val="4D4D4D"/>
                </a:solidFill>
                <a:latin typeface="Futura Std Book" panose="020B0502020204020303" pitchFamily="34" charset="77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9AE139-211F-0C42-9F4B-85DFB65FCB49}"/>
              </a:ext>
            </a:extLst>
          </p:cNvPr>
          <p:cNvSpPr txBox="1"/>
          <p:nvPr userDrawn="1"/>
        </p:nvSpPr>
        <p:spPr>
          <a:xfrm>
            <a:off x="593728" y="6297123"/>
            <a:ext cx="178355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b="1" spc="30" baseline="0">
                <a:solidFill>
                  <a:schemeClr val="tx2"/>
                </a:solidFill>
                <a:latin typeface="+mn-lt"/>
                <a:ea typeface="Segoe UI Symbol" panose="020B0502040204020203" pitchFamily="34" charset="0"/>
              </a:rPr>
              <a:t>IWIB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79602B-7BC0-AA47-88B7-E243181EF231}"/>
              </a:ext>
            </a:extLst>
          </p:cNvPr>
          <p:cNvSpPr txBox="1"/>
          <p:nvPr userDrawn="1"/>
        </p:nvSpPr>
        <p:spPr>
          <a:xfrm>
            <a:off x="7939425" y="6297123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>
              <a:solidFill>
                <a:schemeClr val="tx1">
                  <a:lumMod val="50000"/>
                  <a:lumOff val="50000"/>
                </a:schemeClr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23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C7A4C18-8E88-FF42-8E68-9885D11A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27346" y="6320795"/>
            <a:ext cx="164592" cy="164592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/>
          </a:p>
        </p:txBody>
      </p:sp>
      <p:sp>
        <p:nvSpPr>
          <p:cNvPr id="24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9790A3C-E5CE-8D49-AAAE-156FFDD3612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44103" y="6320795"/>
            <a:ext cx="164592" cy="164592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05262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6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1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29041" y="1446424"/>
            <a:ext cx="7953374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i="0" cap="all" spc="50" baseline="0">
                <a:solidFill>
                  <a:srgbClr val="4D4D4D"/>
                </a:solidFill>
                <a:latin typeface="Futura Std Heavy" panose="020B0502020204020303" pitchFamily="34" charset="77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38564" y="1957437"/>
            <a:ext cx="7953374" cy="1884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i="0" cap="none" spc="0" baseline="0">
                <a:solidFill>
                  <a:srgbClr val="4D4D4D"/>
                </a:solidFill>
                <a:latin typeface="Futura Std Book" panose="020B0502020204020303" pitchFamily="34" charset="77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65198" y="2664491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952148" y="2664491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256573" y="2664491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93728" y="6297123"/>
            <a:ext cx="178355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b="1" spc="30" baseline="0">
                <a:solidFill>
                  <a:schemeClr val="tx2"/>
                </a:solidFill>
                <a:latin typeface="+mn-lt"/>
                <a:ea typeface="Segoe UI Symbol" panose="020B0502040204020203" pitchFamily="34" charset="0"/>
              </a:rPr>
              <a:t>IWIB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939425" y="6297123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>
              <a:solidFill>
                <a:schemeClr val="tx1">
                  <a:lumMod val="50000"/>
                  <a:lumOff val="50000"/>
                </a:schemeClr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16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AC8CDFF-9F4E-D941-99E5-C9CFFCC708D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27346" y="6320795"/>
            <a:ext cx="164592" cy="164592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/>
          </a:p>
        </p:txBody>
      </p:sp>
      <p:sp>
        <p:nvSpPr>
          <p:cNvPr id="17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4B49551-9295-E947-800A-9A504B6DA1A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44103" y="6320795"/>
            <a:ext cx="164592" cy="164592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20563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6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129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9"/>
          <p:cNvSpPr>
            <a:spLocks noGrp="1"/>
          </p:cNvSpPr>
          <p:nvPr userDrawn="1">
            <p:ph type="pic" sz="quarter" idx="11"/>
          </p:nvPr>
        </p:nvSpPr>
        <p:spPr>
          <a:xfrm>
            <a:off x="591943" y="4171694"/>
            <a:ext cx="570159" cy="76021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 userDrawn="1">
            <p:ph type="pic" sz="quarter" idx="20"/>
          </p:nvPr>
        </p:nvSpPr>
        <p:spPr>
          <a:xfrm>
            <a:off x="3524301" y="4176451"/>
            <a:ext cx="570159" cy="76021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9"/>
          <p:cNvSpPr>
            <a:spLocks noGrp="1"/>
          </p:cNvSpPr>
          <p:nvPr userDrawn="1">
            <p:ph type="pic" sz="quarter" idx="21"/>
          </p:nvPr>
        </p:nvSpPr>
        <p:spPr>
          <a:xfrm>
            <a:off x="6426862" y="4176451"/>
            <a:ext cx="570159" cy="76021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028C285-0AD5-4E49-8418-334AAEA88B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5790" y="1445750"/>
            <a:ext cx="7953374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i="0" cap="all" spc="50" baseline="0">
                <a:solidFill>
                  <a:srgbClr val="4D4D4D"/>
                </a:solidFill>
                <a:latin typeface="Futura Std Heavy" panose="020B0502020204020303" pitchFamily="34" charset="77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486197D-2DB5-9D47-9406-78588F99E69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95313" y="1956763"/>
            <a:ext cx="7953374" cy="1884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i="0" cap="none" spc="0" baseline="0">
                <a:solidFill>
                  <a:srgbClr val="4D4D4D"/>
                </a:solidFill>
                <a:latin typeface="Futura Std Book" panose="020B0502020204020303" pitchFamily="34" charset="77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DDE2AF-CFE4-784D-934E-43E5E23BE159}"/>
              </a:ext>
            </a:extLst>
          </p:cNvPr>
          <p:cNvSpPr txBox="1"/>
          <p:nvPr userDrawn="1"/>
        </p:nvSpPr>
        <p:spPr>
          <a:xfrm>
            <a:off x="593728" y="6297123"/>
            <a:ext cx="178355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b="1" spc="30" baseline="0">
                <a:solidFill>
                  <a:schemeClr val="tx2"/>
                </a:solidFill>
                <a:latin typeface="+mn-lt"/>
                <a:ea typeface="Segoe UI Symbol" panose="020B0502040204020203" pitchFamily="34" charset="0"/>
              </a:rPr>
              <a:t>IWIB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0823-CB42-9C4E-831A-345865AFE106}"/>
              </a:ext>
            </a:extLst>
          </p:cNvPr>
          <p:cNvSpPr txBox="1"/>
          <p:nvPr userDrawn="1"/>
        </p:nvSpPr>
        <p:spPr>
          <a:xfrm>
            <a:off x="7939425" y="6297123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18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5DAA878-6585-C44A-83AF-A6E5394755D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27346" y="6320795"/>
            <a:ext cx="164592" cy="164592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/>
          </a:p>
        </p:txBody>
      </p:sp>
      <p:sp>
        <p:nvSpPr>
          <p:cNvPr id="19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FE7FB72-67FA-C447-A754-5DF4182E8D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44103" y="6320795"/>
            <a:ext cx="164592" cy="164592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5242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3BD9400-FAE6-E747-88CE-CBDBB84503B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88"/>
            <a:ext cx="9144000" cy="10922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6CAFE60-D00A-4AA8-B1DE-6BF598A5177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982" y="277038"/>
            <a:ext cx="1582632" cy="899813"/>
          </a:xfrm>
          <a:prstGeom prst="rect">
            <a:avLst/>
          </a:prstGeom>
        </p:spPr>
      </p:pic>
    </p:spTree>
    <p:custDataLst>
      <p:tags r:id="rId8"/>
    </p:custDataLst>
    <p:extLst>
      <p:ext uri="{BB962C8B-B14F-4D97-AF65-F5344CB8AC3E}">
        <p14:creationId xmlns:p14="http://schemas.microsoft.com/office/powerpoint/2010/main" val="190472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11" r:id="rId2"/>
    <p:sldLayoutId id="2147483673" r:id="rId3"/>
    <p:sldLayoutId id="2147483690" r:id="rId4"/>
    <p:sldLayoutId id="2147483691" r:id="rId5"/>
    <p:sldLayoutId id="2147483688" r:id="rId6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jfoil@niu.edu" TargetMode="External"/><Relationship Id="rId3" Type="http://schemas.openxmlformats.org/officeDocument/2006/relationships/hyperlink" Target="mailto:bjaquez@theworkforceconnection.org" TargetMode="External"/><Relationship Id="rId7" Type="http://schemas.openxmlformats.org/officeDocument/2006/relationships/hyperlink" Target="mailto:jtjohns@ilstu.ed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carlson@niu.edu" TargetMode="External"/><Relationship Id="rId5" Type="http://schemas.openxmlformats.org/officeDocument/2006/relationships/hyperlink" Target="mailto:cpotter@theworkforceconnection.org" TargetMode="External"/><Relationship Id="rId4" Type="http://schemas.openxmlformats.org/officeDocument/2006/relationships/hyperlink" Target="mailto:kmcdonald@theworkforceconnection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mailto:kmcdonald@theworkforceconnection.org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able, drawing&#10;&#10;Description automatically generated">
            <a:extLst>
              <a:ext uri="{FF2B5EF4-FFF2-40B4-BE49-F238E27FC236}">
                <a16:creationId xmlns:a16="http://schemas.microsoft.com/office/drawing/2014/main" id="{667428FB-72DF-A44E-9063-A722D2782F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179869"/>
            <a:ext cx="9144000" cy="603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712048" y="2992834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341AC5E-DDCB-DD4F-BC81-E1385780537E}"/>
              </a:ext>
            </a:extLst>
          </p:cNvPr>
          <p:cNvSpPr txBox="1"/>
          <p:nvPr/>
        </p:nvSpPr>
        <p:spPr>
          <a:xfrm>
            <a:off x="367121" y="1228241"/>
            <a:ext cx="8618220" cy="8525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467"/>
              </a:lnSpc>
            </a:pPr>
            <a:r>
              <a:rPr lang="en-US" sz="3467" b="1" cap="all" spc="54" dirty="0">
                <a:solidFill>
                  <a:schemeClr val="tx2"/>
                </a:solidFill>
                <a:latin typeface="Futura Std Heavy" panose="020B0502020204020303" pitchFamily="34" charset="77"/>
              </a:rPr>
              <a:t>Regional showcase: LWIA # 3</a:t>
            </a:r>
          </a:p>
          <a:p>
            <a:pPr algn="ctr">
              <a:lnSpc>
                <a:spcPts val="3467"/>
              </a:lnSpc>
            </a:pPr>
            <a:r>
              <a:rPr lang="en-US" sz="2000" b="1" cap="all" spc="54" dirty="0">
                <a:solidFill>
                  <a:schemeClr val="accent1"/>
                </a:solidFill>
                <a:latin typeface="Futura Std Heavy" panose="020B0502020204020303" pitchFamily="34" charset="77"/>
              </a:rPr>
              <a:t>January 14, 2025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08B0CB6-22BE-4074-BEB1-559449EC45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480" y="2125639"/>
            <a:ext cx="5131039" cy="2917280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0AF5CA38-B7A6-4AEC-A65D-BA7A7858F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689" y="5514451"/>
            <a:ext cx="2184643" cy="61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9E57C7-AFBC-F142-DBF6-7BE6E93206D1}"/>
              </a:ext>
            </a:extLst>
          </p:cNvPr>
          <p:cNvSpPr txBox="1"/>
          <p:nvPr/>
        </p:nvSpPr>
        <p:spPr>
          <a:xfrm>
            <a:off x="287536" y="5060832"/>
            <a:ext cx="8278494" cy="3925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67"/>
              </a:lnSpc>
            </a:pPr>
            <a:r>
              <a:rPr lang="en-US" sz="2000" b="1" cap="all" spc="54" dirty="0">
                <a:solidFill>
                  <a:schemeClr val="tx2"/>
                </a:solidFill>
                <a:latin typeface="Futura Std Heavy" panose="020B0502020204020303" pitchFamily="34" charset="77"/>
              </a:rPr>
              <a:t>Apprenticeship specialist| The Workforce connection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043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145F7-0CAA-DAED-051E-90C4DFE54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B18B88-9E62-C2EF-4534-3F0D85B065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601732"/>
            <a:ext cx="6125123" cy="51101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chemeClr val="tx2"/>
                </a:solidFill>
                <a:cs typeface="+mn-cs"/>
              </a:rPr>
              <a:t>Collaborations &amp; Partnerships In action </a:t>
            </a:r>
            <a:endParaRPr lang="en-US" sz="1400" b="0" i="1" cap="none" spc="0" dirty="0">
              <a:highlight>
                <a:srgbClr val="FFFF00"/>
              </a:highlight>
              <a:latin typeface="Futura Std Book" panose="020B0502020204020303"/>
              <a:ea typeface="Segoe UI Symbol"/>
              <a:cs typeface="Open San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340BA8D-0350-B8E2-D8D6-1FEB8A3288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930" y="1397479"/>
            <a:ext cx="8424350" cy="5296617"/>
          </a:xfrm>
        </p:spPr>
        <p:txBody>
          <a:bodyPr lIns="0" tIns="0" rIns="0" bIns="0" anchor="t">
            <a:noAutofit/>
          </a:bodyPr>
          <a:lstStyle/>
          <a:p>
            <a:pPr lvl="1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2000" b="1" i="1" dirty="0">
              <a:highlight>
                <a:srgbClr val="FFFF00"/>
              </a:highlight>
              <a:latin typeface="Futura Std Book" panose="020B0502020204020303"/>
            </a:endParaRPr>
          </a:p>
          <a:p>
            <a:pPr lvl="1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i="1" dirty="0">
                <a:latin typeface="Futura Std Book" panose="020B0502020204020303"/>
              </a:rPr>
              <a:t>SUCCESSFUL LWIA 3 PARTNERSHIPS….. </a:t>
            </a:r>
          </a:p>
          <a:p>
            <a:pPr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400" i="1" dirty="0">
              <a:highlight>
                <a:srgbClr val="FFFF00"/>
              </a:highlight>
              <a:latin typeface="Futura Std Book" panose="020B0502020204020303"/>
            </a:endParaRPr>
          </a:p>
          <a:p>
            <a:pPr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i="1" dirty="0">
                <a:latin typeface="Futura Std Book" panose="020B0502020204020303"/>
              </a:rPr>
              <a:t>UW Health and Harlem High School Collaboration with the Youth Service Team:</a:t>
            </a:r>
          </a:p>
          <a:p>
            <a:pPr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i="1" dirty="0">
                <a:latin typeface="Futura Std Book" panose="020B0502020204020303"/>
              </a:rPr>
              <a:t>Pharmacy Technician Program – How it Started…. </a:t>
            </a:r>
          </a:p>
          <a:p>
            <a:pPr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i="1" dirty="0">
                <a:latin typeface="Futura Std Book" panose="020B0502020204020303"/>
              </a:rPr>
              <a:t>Framework, Enrollment, participant tracking and Successes…… </a:t>
            </a:r>
          </a:p>
          <a:p>
            <a:pPr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000" i="1" dirty="0">
              <a:highlight>
                <a:srgbClr val="FFFF00"/>
              </a:highlight>
              <a:latin typeface="Futura Std Book" panose="020B0502020204020303"/>
            </a:endParaRPr>
          </a:p>
          <a:p>
            <a:pPr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000" i="1" dirty="0">
              <a:highlight>
                <a:srgbClr val="FFFF00"/>
              </a:highlight>
              <a:latin typeface="Futura Std Book" panose="020B0502020204020303"/>
            </a:endParaRPr>
          </a:p>
          <a:p>
            <a:pPr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000" i="1" dirty="0">
              <a:highlight>
                <a:srgbClr val="FFFF00"/>
              </a:highlight>
              <a:latin typeface="Futura Std Book" panose="020B0502020204020303"/>
            </a:endParaRPr>
          </a:p>
          <a:p>
            <a:pPr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000" i="1" dirty="0">
              <a:highlight>
                <a:srgbClr val="FFFF00"/>
              </a:highlight>
              <a:latin typeface="Futura Std Book" panose="020B0502020204020303"/>
            </a:endParaRPr>
          </a:p>
          <a:p>
            <a:pPr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000" i="1" dirty="0">
              <a:highlight>
                <a:srgbClr val="FFFF00"/>
              </a:highlight>
              <a:latin typeface="Futura Std Book" panose="020B0502020204020303"/>
            </a:endParaRPr>
          </a:p>
          <a:p>
            <a:pPr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000" i="1" dirty="0">
              <a:highlight>
                <a:srgbClr val="FFFF00"/>
              </a:highlight>
              <a:latin typeface="Futura Std Book" panose="020B0502020204020303"/>
            </a:endParaRPr>
          </a:p>
          <a:p>
            <a:pPr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000" i="1" dirty="0">
              <a:highlight>
                <a:srgbClr val="FFFF00"/>
              </a:highlight>
              <a:latin typeface="Futura Std Book" panose="020B0502020204020303"/>
            </a:endParaRPr>
          </a:p>
          <a:p>
            <a:pPr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000" i="1" dirty="0">
              <a:highlight>
                <a:srgbClr val="FFFF00"/>
              </a:highlight>
              <a:latin typeface="Futura Std Book" panose="020B0502020204020303"/>
            </a:endParaRPr>
          </a:p>
          <a:p>
            <a:pPr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000" i="1" dirty="0">
              <a:highlight>
                <a:srgbClr val="FFFF00"/>
              </a:highlight>
              <a:latin typeface="Futura Std Book" panose="020B0502020204020303"/>
            </a:endParaRPr>
          </a:p>
          <a:p>
            <a:pPr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000" i="1" dirty="0">
              <a:highlight>
                <a:srgbClr val="FFFF00"/>
              </a:highlight>
              <a:latin typeface="Futura Std Book" panose="020B0502020204020303"/>
            </a:endParaRPr>
          </a:p>
          <a:p>
            <a:pPr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000" i="1" dirty="0">
              <a:highlight>
                <a:srgbClr val="FFFF00"/>
              </a:highlight>
              <a:latin typeface="Futura Std Book" panose="020B0502020204020303"/>
            </a:endParaRPr>
          </a:p>
          <a:p>
            <a:pPr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000" i="1" dirty="0">
              <a:highlight>
                <a:srgbClr val="FFFF00"/>
              </a:highlight>
              <a:latin typeface="Futura Std Book" panose="020B0502020204020303"/>
            </a:endParaRPr>
          </a:p>
          <a:p>
            <a:pPr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000" i="1" dirty="0">
              <a:highlight>
                <a:srgbClr val="FFFF00"/>
              </a:highlight>
              <a:latin typeface="Futura Std Book" panose="020B0502020204020303"/>
            </a:endParaRPr>
          </a:p>
          <a:p>
            <a:pPr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000" i="1" dirty="0">
              <a:highlight>
                <a:srgbClr val="FFFF00"/>
              </a:highlight>
              <a:latin typeface="Futura Std Book" panose="020B0502020204020303"/>
            </a:endParaRPr>
          </a:p>
          <a:p>
            <a:pPr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000" i="1" dirty="0">
              <a:highlight>
                <a:srgbClr val="FFFF00"/>
              </a:highlight>
              <a:latin typeface="Futura Std Book" panose="020B0502020204020303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400" i="1" dirty="0">
              <a:highlight>
                <a:srgbClr val="FFFF00"/>
              </a:highlight>
              <a:latin typeface="Futura Std Book" panose="020B0502020204020303"/>
              <a:ea typeface="Segoe UI Symbol"/>
              <a:cs typeface="Open Sans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400" i="1" dirty="0">
              <a:highlight>
                <a:srgbClr val="FFFF00"/>
              </a:highlight>
              <a:latin typeface="Futura Std Book" panose="020B0502020204020303"/>
              <a:ea typeface="Segoe UI Symbol"/>
              <a:cs typeface="Open Sans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400" i="1" dirty="0">
              <a:highlight>
                <a:srgbClr val="FFFF00"/>
              </a:highlight>
              <a:latin typeface="Futura Std Book" panose="020B0502020204020303"/>
              <a:ea typeface="Segoe UI Symbol"/>
              <a:cs typeface="Open Sans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400" i="1" dirty="0">
              <a:highlight>
                <a:srgbClr val="FFFF00"/>
              </a:highlight>
              <a:latin typeface="Futura Std Book" panose="020B0502020204020303"/>
              <a:ea typeface="Segoe UI Symbol"/>
              <a:cs typeface="Open Sans"/>
            </a:endParaRPr>
          </a:p>
          <a:p>
            <a:pPr marL="457200" marR="0" lvl="1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>
              <a:latin typeface="Futura Std Book" panose="020B0502020204020303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US" dirty="0">
              <a:effectLst/>
              <a:latin typeface="Futura Std Book" panose="020B0502020204020303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Futura Std Book" panose="020B0502020204020303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sz="2400" dirty="0">
                <a:latin typeface="Futura Std Book" panose="020B0502020204020303"/>
              </a:rPr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AEEF4B-C758-6149-DD87-494EFF31E2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87" r="1604" b="11219"/>
          <a:stretch/>
        </p:blipFill>
        <p:spPr>
          <a:xfrm>
            <a:off x="776377" y="2984741"/>
            <a:ext cx="7507426" cy="334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23909"/>
      </p:ext>
    </p:extLst>
  </p:cSld>
  <p:clrMapOvr>
    <a:masterClrMapping/>
  </p:clrMapOvr>
  <p:transition spd="slow" advClick="0" advTm="3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190C3-AAC4-3EB9-67C2-34544BFFF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75A89E-F402-87DB-ACF7-55B27D746D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601732"/>
            <a:ext cx="6077390" cy="511013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cs typeface="+mn-cs"/>
              </a:rPr>
              <a:t>Collaborations &amp; Partnerships In action </a:t>
            </a:r>
          </a:p>
          <a:p>
            <a:endParaRPr lang="en-US" sz="28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CC2FF3D-94E6-FA14-C575-102B80B3A9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930" y="1712069"/>
            <a:ext cx="8424350" cy="4887139"/>
          </a:xfrm>
        </p:spPr>
        <p:txBody>
          <a:bodyPr lIns="0" tIns="0" rIns="0" bIns="0" anchor="t">
            <a:noAutofit/>
          </a:bodyPr>
          <a:lstStyle/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US" dirty="0">
              <a:latin typeface="Futura Std Book" panose="020B0502020204020303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US" dirty="0">
              <a:effectLst/>
              <a:latin typeface="Futura Std Book" panose="020B0502020204020303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Futura Std Book" panose="020B0502020204020303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sz="2400" dirty="0">
                <a:latin typeface="Futura Std Book" panose="020B0502020204020303"/>
              </a:rPr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AFCACB-8505-5968-AFC5-FBE031EF5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25" y="2794320"/>
            <a:ext cx="8424350" cy="29580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D03D7C-BFF1-82CE-D3FD-E8EE0E3450D5}"/>
              </a:ext>
            </a:extLst>
          </p:cNvPr>
          <p:cNvSpPr txBox="1"/>
          <p:nvPr/>
        </p:nvSpPr>
        <p:spPr>
          <a:xfrm>
            <a:off x="1121434" y="2001328"/>
            <a:ext cx="6280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Futura Std Book" panose="020B0502020204020303"/>
              </a:rPr>
              <a:t>Program Overview</a:t>
            </a:r>
          </a:p>
        </p:txBody>
      </p:sp>
    </p:spTree>
    <p:extLst>
      <p:ext uri="{BB962C8B-B14F-4D97-AF65-F5344CB8AC3E}">
        <p14:creationId xmlns:p14="http://schemas.microsoft.com/office/powerpoint/2010/main" val="47224012"/>
      </p:ext>
    </p:extLst>
  </p:cSld>
  <p:clrMapOvr>
    <a:masterClrMapping/>
  </p:clrMapOvr>
  <p:transition spd="slow" advClick="0" advTm="3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D272F-B3EB-B358-F5AB-901E9FF84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C620A9-053F-DA90-133E-58A63D8302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601732"/>
            <a:ext cx="6077390" cy="511013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cs typeface="+mn-cs"/>
              </a:rPr>
              <a:t>Collaborations &amp; Partnerships In action</a:t>
            </a:r>
          </a:p>
          <a:p>
            <a:endParaRPr lang="en-US" sz="28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B874B59-6AA4-88D7-71CF-4B52137F90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930" y="1712069"/>
            <a:ext cx="8424350" cy="4887139"/>
          </a:xfrm>
        </p:spPr>
        <p:txBody>
          <a:bodyPr lIns="0" tIns="0" rIns="0" bIns="0" anchor="t">
            <a:noAutofit/>
          </a:bodyPr>
          <a:lstStyle/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US" dirty="0">
              <a:latin typeface="Futura Std Book" panose="020B0502020204020303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US" dirty="0">
              <a:effectLst/>
              <a:latin typeface="Futura Std Book" panose="020B0502020204020303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Futura Std Book" panose="020B0502020204020303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sz="2400" dirty="0">
                <a:latin typeface="Futura Std Book" panose="020B0502020204020303"/>
              </a:rPr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09FF26-9385-9DFA-BD9F-F2605A56F729}"/>
              </a:ext>
            </a:extLst>
          </p:cNvPr>
          <p:cNvSpPr txBox="1"/>
          <p:nvPr/>
        </p:nvSpPr>
        <p:spPr>
          <a:xfrm>
            <a:off x="1069676" y="1626351"/>
            <a:ext cx="6280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Futura Std Book" panose="020B0502020204020303"/>
              </a:rPr>
              <a:t>First Pharmacy Technician Cohort</a:t>
            </a:r>
          </a:p>
        </p:txBody>
      </p:sp>
      <p:pic>
        <p:nvPicPr>
          <p:cNvPr id="4" name="Picture 3" descr="A group of people in blue uniforms&#10;&#10;Description automatically generated">
            <a:extLst>
              <a:ext uri="{FF2B5EF4-FFF2-40B4-BE49-F238E27FC236}">
                <a16:creationId xmlns:a16="http://schemas.microsoft.com/office/drawing/2014/main" id="{8DBD9E8F-D27E-92C6-CB1D-FD1687028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1" b="18255"/>
          <a:stretch/>
        </p:blipFill>
        <p:spPr>
          <a:xfrm>
            <a:off x="1516052" y="2173735"/>
            <a:ext cx="5978105" cy="399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78355"/>
      </p:ext>
    </p:extLst>
  </p:cSld>
  <p:clrMapOvr>
    <a:masterClrMapping/>
  </p:clrMapOvr>
  <p:transition spd="slow" advClick="0" advTm="3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611892"/>
            <a:ext cx="7953374" cy="511013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cs typeface="+mn-cs"/>
              </a:rPr>
              <a:t>Programs in progress</a:t>
            </a:r>
          </a:p>
          <a:p>
            <a:endParaRPr lang="en-US" sz="28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4579CC-02D4-DBFB-6520-E94A79D54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930" y="1478389"/>
            <a:ext cx="8485310" cy="4669277"/>
          </a:xfrm>
        </p:spPr>
        <p:txBody>
          <a:bodyPr lIns="0" tIns="0" rIns="0" bIns="0" anchor="t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>
                <a:latin typeface="Futura Std Book" panose="020B0502020204020303"/>
                <a:ea typeface="Segoe UI Symbol"/>
                <a:cs typeface="Open Sans"/>
              </a:rPr>
              <a:t>Here are programs we’ve either developed in the past year and/or are working on </a:t>
            </a:r>
            <a:r>
              <a:rPr lang="en-US" sz="2400" i="1" dirty="0">
                <a:latin typeface="Futura Std Book" panose="020B0502020204020303"/>
                <a:ea typeface="Segoe UI Symbol"/>
                <a:cs typeface="Open Sans"/>
              </a:rPr>
              <a:t>…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i="1" dirty="0">
              <a:latin typeface="Futura Std Book" panose="020B0502020204020303"/>
              <a:ea typeface="Segoe UI Symbol"/>
              <a:cs typeface="Open San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1" dirty="0">
                <a:latin typeface="Futura Std Book" panose="020B0502020204020303"/>
                <a:ea typeface="Segoe UI Symbol"/>
                <a:cs typeface="Open Sans"/>
              </a:rPr>
              <a:t>Developed or Expanded: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1" dirty="0">
                <a:latin typeface="Futura Std Book" panose="020B0502020204020303"/>
                <a:ea typeface="Segoe UI Symbol"/>
                <a:cs typeface="Open Sans"/>
              </a:rPr>
              <a:t>	Adkins Energy – Electrician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1" dirty="0">
                <a:latin typeface="Futura Std Book" panose="020B0502020204020303"/>
                <a:ea typeface="Segoe UI Symbol"/>
                <a:cs typeface="Open Sans"/>
              </a:rPr>
              <a:t>	Tad More Tailoring – Industrial Sewing 		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1" dirty="0">
                <a:latin typeface="Futura Std Book" panose="020B0502020204020303"/>
                <a:ea typeface="Segoe UI Symbol"/>
                <a:cs typeface="Open Sans"/>
              </a:rPr>
              <a:t>	Awaken Foundation – Culinary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1" dirty="0">
                <a:latin typeface="Futura Std Book" panose="020B0502020204020303"/>
                <a:ea typeface="Segoe UI Symbol"/>
                <a:cs typeface="Open Sans"/>
              </a:rPr>
              <a:t>	Divine Sol – Energy Consultant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1" dirty="0">
                <a:latin typeface="Futura Std Book" panose="020B0502020204020303"/>
                <a:ea typeface="Segoe UI Symbol"/>
                <a:cs typeface="Open Sans"/>
              </a:rPr>
              <a:t>	Manufacturing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600" i="1" dirty="0">
              <a:latin typeface="Futura Std Book" panose="020B0502020204020303"/>
              <a:ea typeface="Segoe UI Symbol"/>
              <a:cs typeface="Open San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1" dirty="0">
                <a:latin typeface="Futura Std Book" panose="020B0502020204020303"/>
                <a:ea typeface="Segoe UI Symbol"/>
                <a:cs typeface="Open Sans"/>
              </a:rPr>
              <a:t>In the Works: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1" dirty="0">
                <a:latin typeface="Futura Std Book" panose="020B0502020204020303"/>
                <a:ea typeface="Segoe UI Symbol"/>
                <a:cs typeface="Open Sans"/>
              </a:rPr>
              <a:t>	RAMP – Intermediary Development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1" dirty="0">
                <a:latin typeface="Futura Std Book" panose="020B0502020204020303"/>
                <a:ea typeface="Segoe UI Symbol"/>
                <a:cs typeface="Open Sans"/>
              </a:rPr>
              <a:t>	Boone County – Firefighter Apprenticeship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1" dirty="0">
                <a:latin typeface="Futura Std Book" panose="020B0502020204020303"/>
                <a:ea typeface="Segoe UI Symbol"/>
                <a:cs typeface="Open Sans"/>
              </a:rPr>
              <a:t>	Hand in Hand  Early Childhood Center – Early Childhood Teacher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1" dirty="0">
                <a:latin typeface="Futura Std Book" panose="020B0502020204020303"/>
                <a:ea typeface="Segoe UI Symbol"/>
                <a:cs typeface="Open Sans"/>
              </a:rPr>
              <a:t>	FHN – Health Service Occupations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1" dirty="0">
                <a:latin typeface="Futura Std Book" panose="020B0502020204020303"/>
                <a:ea typeface="Segoe UI Symbol"/>
                <a:cs typeface="Open Sans"/>
              </a:rPr>
              <a:t>	Clean Energy Occupations for CEJA Programs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600" i="1" dirty="0">
              <a:latin typeface="Futura Std Book" panose="020B0502020204020303"/>
              <a:ea typeface="Segoe UI Symbol"/>
              <a:cs typeface="Open San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i="1" dirty="0">
              <a:latin typeface="Futura Std Book" panose="020B0502020204020303"/>
              <a:ea typeface="Segoe UI Symbol"/>
              <a:cs typeface="Open San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i="1" dirty="0">
              <a:latin typeface="Futura Std Book" panose="020B0502020204020303"/>
              <a:ea typeface="Segoe UI Symbol"/>
              <a:cs typeface="Open San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i="1" dirty="0">
                <a:latin typeface="Futura Std Book" panose="020B0502020204020303"/>
                <a:ea typeface="Segoe UI Symbol"/>
                <a:cs typeface="Open Sans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i="1" dirty="0">
              <a:latin typeface="Futura Std Book" panose="020B0502020204020303"/>
              <a:ea typeface="Segoe UI Symbol"/>
              <a:cs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dirty="0">
              <a:latin typeface="Futura Std Book" panose="020B0502020204020303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US" dirty="0">
              <a:effectLst/>
              <a:latin typeface="Futura Std Book" panose="020B0502020204020303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Futura Std Book" panose="020B0502020204020303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sz="2400" dirty="0">
                <a:latin typeface="Futura Std Book" panose="020B0502020204020303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58485478"/>
      </p:ext>
    </p:extLst>
  </p:cSld>
  <p:clrMapOvr>
    <a:masterClrMapping/>
  </p:clrMapOvr>
  <p:transition spd="slow" advClick="0" advTm="3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622052"/>
            <a:ext cx="7953374" cy="511013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cs typeface="+mn-cs"/>
              </a:rPr>
              <a:t>Funding innovations</a:t>
            </a:r>
          </a:p>
          <a:p>
            <a:endParaRPr lang="en-US" sz="28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4579CC-02D4-DBFB-6520-E94A79D54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930" y="1734498"/>
            <a:ext cx="8332910" cy="4105586"/>
          </a:xfrm>
        </p:spPr>
        <p:txBody>
          <a:bodyPr lIns="0" tIns="0" rIns="0" bIns="0" anchor="t">
            <a:noAutofit/>
          </a:bodyPr>
          <a:lstStyle/>
          <a:p>
            <a:pPr indent="-3175" algn="ctr"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>
                <a:latin typeface="Futura Std Book" panose="020B0502020204020303"/>
              </a:rPr>
              <a:t>Here are some ways we’ve used Apprenticeship Illinois grant funds and/or WIOA formula funding to support apprenticeships….</a:t>
            </a:r>
          </a:p>
          <a:p>
            <a:pPr marR="0"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Tuition Reimbursement for program expansion</a:t>
            </a:r>
          </a:p>
          <a:p>
            <a:pPr marR="0"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Curriculum Development Funding for new programs. </a:t>
            </a:r>
          </a:p>
          <a:p>
            <a:pPr marR="0"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Training Costs and Mentorship Cost Support </a:t>
            </a:r>
          </a:p>
          <a:p>
            <a:pPr marR="0"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On the Job Training Funds (OJT)</a:t>
            </a:r>
          </a:p>
          <a:p>
            <a:pPr marR="0"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Incumbent Worker Training Funds (IWT)</a:t>
            </a:r>
          </a:p>
          <a:p>
            <a:pPr marR="0"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Work Experience (WEX): Pre-Apprenticeship Support </a:t>
            </a: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US" dirty="0">
              <a:latin typeface="Futura Std Book" panose="020B0502020204020303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US" dirty="0">
              <a:latin typeface="Futura Std Book" panose="020B0502020204020303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US" dirty="0">
              <a:effectLst/>
              <a:latin typeface="Futura Std Book" panose="020B0502020204020303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Futura Std Book" panose="020B0502020204020303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sz="2400" dirty="0">
                <a:latin typeface="Futura Std Book" panose="020B0502020204020303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69947469"/>
      </p:ext>
    </p:extLst>
  </p:cSld>
  <p:clrMapOvr>
    <a:masterClrMapping/>
  </p:clrMapOvr>
  <p:transition spd="slow" advClick="0" advTm="3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622052"/>
            <a:ext cx="7953374" cy="511013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cs typeface="+mn-cs"/>
              </a:rPr>
              <a:t>Challenges faced</a:t>
            </a:r>
          </a:p>
          <a:p>
            <a:endParaRPr lang="en-US" sz="28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4579CC-02D4-DBFB-6520-E94A79D54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930" y="1346309"/>
            <a:ext cx="8332910" cy="4669277"/>
          </a:xfrm>
        </p:spPr>
        <p:txBody>
          <a:bodyPr>
            <a:noAutofit/>
          </a:bodyPr>
          <a:lstStyle/>
          <a:p>
            <a:pPr marR="0" lvl="1">
              <a:spcBef>
                <a:spcPts val="0"/>
              </a:spcBef>
              <a:spcAft>
                <a:spcPts val="1200"/>
              </a:spcAft>
            </a:pPr>
            <a:endParaRPr lang="en-US" dirty="0">
              <a:latin typeface="Futura Std Book" panose="020B0502020204020303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Cost to Employers </a:t>
            </a:r>
          </a:p>
          <a:p>
            <a:pPr marR="0"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Time and effort commitment by employer to manage and support apprenticeship program and apprentice tracking</a:t>
            </a:r>
          </a:p>
          <a:p>
            <a:pPr marR="0"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Initially apprehension of DOL involvement</a:t>
            </a:r>
          </a:p>
          <a:p>
            <a:pPr marL="457200" marR="0" lvl="1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>
              <a:latin typeface="Futura Std Book" panose="020B0502020204020303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US" dirty="0">
              <a:effectLst/>
              <a:latin typeface="Futura Std Book" panose="020B0502020204020303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Futura Std Book" panose="020B0502020204020303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sz="2400" dirty="0">
                <a:latin typeface="Futura Std Book" panose="020B0502020204020303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77127416"/>
      </p:ext>
    </p:extLst>
  </p:cSld>
  <p:clrMapOvr>
    <a:masterClrMapping/>
  </p:clrMapOvr>
  <p:transition spd="slow" advClick="0" advTm="3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622052"/>
            <a:ext cx="5688786" cy="551592"/>
          </a:xfrm>
        </p:spPr>
        <p:txBody>
          <a:bodyPr lIns="0" tIns="0" rIns="0" bIns="0" anchor="t"/>
          <a:lstStyle/>
          <a:p>
            <a:r>
              <a:rPr lang="en-US" sz="2800" dirty="0">
                <a:solidFill>
                  <a:schemeClr val="tx2"/>
                </a:solidFill>
                <a:latin typeface="Futura Std Heavy"/>
                <a:ea typeface="Segoe UI Symbol"/>
                <a:cs typeface="+mn-cs"/>
              </a:rPr>
              <a:t>Effective approaches &amp; Future Goals</a:t>
            </a:r>
            <a:endParaRPr lang="en-US" sz="2800" dirty="0">
              <a:solidFill>
                <a:schemeClr val="tx2"/>
              </a:solidFill>
              <a:cs typeface="+mn-cs"/>
            </a:endParaRPr>
          </a:p>
          <a:p>
            <a:endParaRPr lang="en-US" sz="2800" dirty="0">
              <a:solidFill>
                <a:schemeClr val="tx2"/>
              </a:solidFill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F282BC2-3BEF-FE81-F009-6B4BD0859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390159"/>
              </p:ext>
            </p:extLst>
          </p:nvPr>
        </p:nvGraphicFramePr>
        <p:xfrm>
          <a:off x="681488" y="2199736"/>
          <a:ext cx="7556738" cy="30364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556738">
                  <a:extLst>
                    <a:ext uri="{9D8B030D-6E8A-4147-A177-3AD203B41FA5}">
                      <a16:colId xmlns:a16="http://schemas.microsoft.com/office/drawing/2014/main" val="2748572073"/>
                    </a:ext>
                  </a:extLst>
                </a:gridCol>
              </a:tblGrid>
              <a:tr h="6425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GOALS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484855"/>
                  </a:ext>
                </a:extLst>
              </a:tr>
              <a:tr h="64250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Futura Std Book" panose="020B0502020204020303"/>
                        </a:rPr>
                        <a:t>Continue to expand and collaborate with the business team for continued expansion and apprenticeship awareness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324901"/>
                  </a:ext>
                </a:extLst>
              </a:tr>
              <a:tr h="64250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Futura Std Book" panose="020B0502020204020303"/>
                        </a:rPr>
                        <a:t>Continue efforts to expand and grow intermediary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07954"/>
                  </a:ext>
                </a:extLst>
              </a:tr>
              <a:tr h="110898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Futura Std Book" panose="020B0502020204020303"/>
                        </a:rPr>
                        <a:t>Enhance existing programs to establish a dedicated contact or reference point for those seeking apprenticeships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95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281728"/>
      </p:ext>
    </p:extLst>
  </p:cSld>
  <p:clrMapOvr>
    <a:masterClrMapping/>
  </p:clrMapOvr>
  <p:transition spd="slow" advClick="0" advTm="3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499" y="2493445"/>
            <a:ext cx="3715425" cy="1737215"/>
          </a:xfrm>
        </p:spPr>
        <p:txBody>
          <a:bodyPr/>
          <a:lstStyle/>
          <a:p>
            <a:pPr algn="ctr"/>
            <a:r>
              <a:rPr lang="en-US" sz="11500" dirty="0">
                <a:solidFill>
                  <a:schemeClr val="tx2"/>
                </a:solidFill>
                <a:cs typeface="+mn-cs"/>
              </a:rPr>
              <a:t>Q&amp;A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5491CD-AD04-8ABF-2CF9-9518165ED1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5311" y="1792585"/>
            <a:ext cx="7953374" cy="18845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Graphic 3" descr="Badge Question Mark with solid fill">
            <a:extLst>
              <a:ext uri="{FF2B5EF4-FFF2-40B4-BE49-F238E27FC236}">
                <a16:creationId xmlns:a16="http://schemas.microsoft.com/office/drawing/2014/main" id="{E9511265-0C45-B8F5-78F5-1814C5576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47756" y="2493444"/>
            <a:ext cx="1737216" cy="1737216"/>
          </a:xfrm>
          <a:prstGeom prst="rect">
            <a:avLst/>
          </a:prstGeom>
        </p:spPr>
      </p:pic>
      <p:pic>
        <p:nvPicPr>
          <p:cNvPr id="5" name="Graphic 4" descr="Badge Question Mark with solid fill">
            <a:extLst>
              <a:ext uri="{FF2B5EF4-FFF2-40B4-BE49-F238E27FC236}">
                <a16:creationId xmlns:a16="http://schemas.microsoft.com/office/drawing/2014/main" id="{EBF8FC83-9512-2F23-C952-4D0F3F46D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66500" y="2493444"/>
            <a:ext cx="1737216" cy="1737216"/>
          </a:xfrm>
          <a:prstGeom prst="rect">
            <a:avLst/>
          </a:prstGeom>
        </p:spPr>
      </p:pic>
      <p:pic>
        <p:nvPicPr>
          <p:cNvPr id="8" name="Graphic 7" descr="Badge Question Mark with solid fill">
            <a:extLst>
              <a:ext uri="{FF2B5EF4-FFF2-40B4-BE49-F238E27FC236}">
                <a16:creationId xmlns:a16="http://schemas.microsoft.com/office/drawing/2014/main" id="{838D64E4-6724-524B-BD7A-9D0B3A966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70452" y="2493444"/>
            <a:ext cx="1737216" cy="17372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102692-283C-D060-08FB-ADB3F712024C}"/>
              </a:ext>
            </a:extLst>
          </p:cNvPr>
          <p:cNvSpPr txBox="1"/>
          <p:nvPr/>
        </p:nvSpPr>
        <p:spPr>
          <a:xfrm>
            <a:off x="479040" y="4412320"/>
            <a:ext cx="8343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4D4D4D"/>
                </a:solidFill>
                <a:latin typeface="Futura Std Book" panose="020B0502020204020303"/>
              </a:rPr>
              <a:t>Feel free to unmute or drop your questions in the chat!</a:t>
            </a:r>
            <a:endParaRPr lang="en-US" sz="2400" i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883271"/>
      </p:ext>
    </p:extLst>
  </p:cSld>
  <p:clrMapOvr>
    <a:masterClrMapping/>
  </p:clrMapOvr>
  <p:transition spd="slow" advClick="0" advTm="3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853" y="1363732"/>
            <a:ext cx="7953374" cy="637788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2"/>
                </a:solidFill>
                <a:cs typeface="+mn-cs"/>
              </a:rPr>
              <a:t>Contact us:</a:t>
            </a:r>
          </a:p>
          <a:p>
            <a:pPr algn="ctr"/>
            <a:endParaRPr lang="en-US" sz="28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FF42CEB-8F96-E0E2-6B50-F61B987F4D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6853" y="2152053"/>
            <a:ext cx="8610294" cy="3749040"/>
          </a:xfrm>
        </p:spPr>
        <p:txBody>
          <a:bodyPr>
            <a:noAutofit/>
          </a:bodyPr>
          <a:lstStyle/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kern="100" dirty="0">
                <a:solidFill>
                  <a:srgbClr val="000000"/>
                </a:solidFill>
                <a:latin typeface="Futura Std Book" panose="020B0502020204020303"/>
                <a:ea typeface="Calibri" panose="020F0502020204030204" pitchFamily="34" charset="0"/>
                <a:cs typeface="Sabon Next LT" panose="02000500000000000000" pitchFamily="2" charset="0"/>
              </a:rPr>
              <a:t>LWIA # 3 Team: </a:t>
            </a: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solidFill>
                  <a:srgbClr val="000000"/>
                </a:solidFill>
                <a:latin typeface="Futura Std Book" panose="020B0502020204020303"/>
                <a:ea typeface="Calibri" panose="020F0502020204030204" pitchFamily="34" charset="0"/>
                <a:cs typeface="Sabon Next LT" panose="02000500000000000000" pitchFamily="2" charset="0"/>
              </a:rPr>
              <a:t>Berenice Jaquez – Apprenticeship Specialist</a:t>
            </a: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solidFill>
                  <a:srgbClr val="000000"/>
                </a:solidFill>
                <a:latin typeface="Futura Std Book" panose="020B0502020204020303"/>
                <a:ea typeface="Calibri" panose="020F0502020204030204" pitchFamily="34" charset="0"/>
                <a:cs typeface="Sabon Next LT" panose="02000500000000000000" pitchFamily="2" charset="0"/>
                <a:hlinkClick r:id="rId3"/>
              </a:rPr>
              <a:t>bjaquez@theworkforceconnection.org</a:t>
            </a:r>
            <a:endParaRPr lang="en-US" sz="1800" kern="100" dirty="0">
              <a:solidFill>
                <a:srgbClr val="000000"/>
              </a:solidFill>
              <a:latin typeface="Futura Std Book" panose="020B0502020204020303"/>
              <a:ea typeface="Calibri" panose="020F0502020204030204" pitchFamily="34" charset="0"/>
              <a:cs typeface="Sabon Next LT" panose="02000500000000000000" pitchFamily="2" charset="0"/>
            </a:endParaRP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solidFill>
                  <a:srgbClr val="000000"/>
                </a:solidFill>
                <a:latin typeface="Futura Std Book" panose="020B0502020204020303"/>
                <a:ea typeface="Calibri" panose="020F0502020204030204" pitchFamily="34" charset="0"/>
                <a:cs typeface="Sabon Next LT" panose="02000500000000000000" pitchFamily="2" charset="0"/>
              </a:rPr>
              <a:t>Karyn McDonald – Elevate Program Manager</a:t>
            </a: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solidFill>
                  <a:srgbClr val="000000"/>
                </a:solidFill>
                <a:latin typeface="Futura Std Book" panose="020B0502020204020303"/>
                <a:ea typeface="Calibri" panose="020F0502020204030204" pitchFamily="34" charset="0"/>
                <a:cs typeface="Sabon Next LT" panose="02000500000000000000" pitchFamily="2" charset="0"/>
                <a:hlinkClick r:id="rId4"/>
              </a:rPr>
              <a:t>kmcdonald@theworkforceconnection.org</a:t>
            </a:r>
            <a:endParaRPr lang="en-US" sz="1800" kern="100" dirty="0">
              <a:solidFill>
                <a:srgbClr val="000000"/>
              </a:solidFill>
              <a:latin typeface="Futura Std Book" panose="020B0502020204020303"/>
              <a:ea typeface="Calibri" panose="020F0502020204030204" pitchFamily="34" charset="0"/>
              <a:cs typeface="Sabon Next LT" panose="02000500000000000000" pitchFamily="2" charset="0"/>
            </a:endParaRP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solidFill>
                  <a:srgbClr val="000000"/>
                </a:solidFill>
                <a:latin typeface="Futura Std Book" panose="020B0502020204020303"/>
                <a:ea typeface="Calibri" panose="020F0502020204030204" pitchFamily="34" charset="0"/>
                <a:cs typeface="Sabon Next LT" panose="02000500000000000000" pitchFamily="2" charset="0"/>
              </a:rPr>
              <a:t>Cassandra Potter – Careers Program Manager</a:t>
            </a: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solidFill>
                  <a:srgbClr val="000000"/>
                </a:solidFill>
                <a:latin typeface="Futura Std Book" panose="020B0502020204020303"/>
                <a:ea typeface="Calibri" panose="020F0502020204030204" pitchFamily="34" charset="0"/>
                <a:cs typeface="Sabon Next LT" panose="02000500000000000000" pitchFamily="2" charset="0"/>
                <a:hlinkClick r:id="rId5"/>
              </a:rPr>
              <a:t>cpotter@theworkforceconnection.org</a:t>
            </a:r>
            <a:endParaRPr lang="en-US" sz="1800" kern="100" dirty="0">
              <a:solidFill>
                <a:srgbClr val="000000"/>
              </a:solidFill>
              <a:latin typeface="Futura Std Book" panose="020B0502020204020303"/>
              <a:ea typeface="Calibri" panose="020F0502020204030204" pitchFamily="34" charset="0"/>
              <a:cs typeface="Sabon Next LT" panose="02000500000000000000" pitchFamily="2" charset="0"/>
            </a:endParaRP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solidFill>
                <a:srgbClr val="000000"/>
              </a:solidFill>
              <a:latin typeface="Futura Std Book" panose="020B0502020204020303"/>
              <a:ea typeface="Calibri" panose="020F0502020204030204" pitchFamily="34" charset="0"/>
              <a:cs typeface="Sabon Next LT" panose="02000500000000000000" pitchFamily="2" charset="0"/>
            </a:endParaRP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kern="100" dirty="0">
                <a:solidFill>
                  <a:srgbClr val="000000"/>
                </a:solidFill>
                <a:latin typeface="Futura Std Book" panose="020B0502020204020303"/>
                <a:ea typeface="Calibri" panose="020F0502020204030204" pitchFamily="34" charset="0"/>
                <a:cs typeface="Sabon Next LT" panose="02000500000000000000" pitchFamily="2" charset="0"/>
              </a:rPr>
              <a:t>APIL Team:</a:t>
            </a: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solidFill>
                  <a:srgbClr val="000000"/>
                </a:solidFill>
                <a:latin typeface="Futura Std Book" panose="020B0502020204020303"/>
                <a:ea typeface="Calibri" panose="020F0502020204030204" pitchFamily="34" charset="0"/>
                <a:cs typeface="Sabon Next LT" panose="02000500000000000000" pitchFamily="2" charset="0"/>
              </a:rPr>
              <a:t>Nate Carlson </a:t>
            </a:r>
            <a:r>
              <a:rPr lang="en-US" sz="1800" kern="100" dirty="0">
                <a:solidFill>
                  <a:srgbClr val="000000"/>
                </a:solidFill>
                <a:latin typeface="Futura Std Book" panose="020B0502020204020303"/>
                <a:ea typeface="Calibri" panose="020F0502020204030204" pitchFamily="34" charset="0"/>
                <a:cs typeface="Sabon Next LT" panose="02000500000000000000" pitchFamily="2" charset="0"/>
                <a:hlinkClick r:id="rId6"/>
              </a:rPr>
              <a:t>ncarlson@niu.edu</a:t>
            </a:r>
            <a:endParaRPr lang="en-US" sz="1800" kern="100" dirty="0">
              <a:solidFill>
                <a:srgbClr val="000000"/>
              </a:solidFill>
              <a:latin typeface="Futura Std Book" panose="020B0502020204020303"/>
              <a:ea typeface="Calibri" panose="020F0502020204030204" pitchFamily="34" charset="0"/>
              <a:cs typeface="Sabon Next LT" panose="02000500000000000000" pitchFamily="2" charset="0"/>
            </a:endParaRP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800" kern="100" dirty="0">
                <a:solidFill>
                  <a:srgbClr val="000000"/>
                </a:solidFill>
                <a:effectLst/>
                <a:latin typeface="Futura Std Book" panose="020B0502020204020303"/>
                <a:ea typeface="Calibri" panose="020F0502020204030204" pitchFamily="34" charset="0"/>
                <a:cs typeface="Sabon Next LT" panose="02000500000000000000" pitchFamily="2" charset="0"/>
              </a:rPr>
              <a:t>Jordan Johnson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Futura Std Book" panose="020B0502020204020303"/>
                <a:ea typeface="Calibri" panose="020F0502020204030204" pitchFamily="34" charset="0"/>
                <a:cs typeface="Sabon Next LT" panose="02000500000000000000" pitchFamily="2" charset="0"/>
                <a:hlinkClick r:id="rId7"/>
              </a:rPr>
              <a:t>jtjohns@ilstu.edu</a:t>
            </a:r>
            <a:endParaRPr lang="en-US" sz="1800" kern="100" dirty="0">
              <a:solidFill>
                <a:srgbClr val="000000"/>
              </a:solidFill>
              <a:effectLst/>
              <a:latin typeface="Futura Std Book" panose="020B0502020204020303"/>
              <a:ea typeface="Calibri" panose="020F0502020204030204" pitchFamily="34" charset="0"/>
              <a:cs typeface="Sabon Next LT" panose="02000500000000000000" pitchFamily="2" charset="0"/>
            </a:endParaRP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800" kern="100" dirty="0">
                <a:solidFill>
                  <a:srgbClr val="000000"/>
                </a:solidFill>
                <a:latin typeface="Futura Std Book" panose="020B0502020204020303"/>
                <a:ea typeface="Calibri" panose="020F0502020204030204" pitchFamily="34" charset="0"/>
                <a:cs typeface="Sabon Next LT" panose="02000500000000000000" pitchFamily="2" charset="0"/>
              </a:rPr>
              <a:t>Jennifer Foil, Ph.D. </a:t>
            </a:r>
            <a:r>
              <a:rPr lang="en-US" sz="1800" kern="100" dirty="0">
                <a:solidFill>
                  <a:srgbClr val="000000"/>
                </a:solidFill>
                <a:latin typeface="Futura Std Book" panose="020B0502020204020303"/>
                <a:ea typeface="Calibri" panose="020F0502020204030204" pitchFamily="34" charset="0"/>
                <a:cs typeface="Sabon Next LT" panose="02000500000000000000" pitchFamily="2" charset="0"/>
                <a:hlinkClick r:id="rId8"/>
              </a:rPr>
              <a:t>jfoil@niu.edu</a:t>
            </a:r>
            <a:endParaRPr lang="en-US" sz="1800" kern="100" dirty="0">
              <a:solidFill>
                <a:srgbClr val="000000"/>
              </a:solidFill>
              <a:latin typeface="Futura Std Book" panose="020B0502020204020303"/>
              <a:ea typeface="Calibri" panose="020F0502020204030204" pitchFamily="34" charset="0"/>
              <a:cs typeface="Sabon Next LT" panose="02000500000000000000" pitchFamily="2" charset="0"/>
            </a:endParaRP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solidFill>
                  <a:srgbClr val="000000"/>
                </a:solidFill>
                <a:effectLst/>
                <a:latin typeface="Futura Std Book" panose="020B0502020204020303"/>
                <a:ea typeface="Calibri" panose="020F0502020204030204" pitchFamily="34" charset="0"/>
                <a:cs typeface="Sabon Next LT" panose="02000500000000000000" pitchFamily="2" charset="0"/>
              </a:rPr>
              <a:t> 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  <a:cs typeface="Sabon Next LT" panose="02000500000000000000" pitchFamily="2" charset="0"/>
            </a:endParaRPr>
          </a:p>
          <a:p>
            <a:pPr>
              <a:lnSpc>
                <a:spcPct val="100000"/>
              </a:lnSpc>
              <a:spcAft>
                <a:spcPts val="3000"/>
              </a:spcAft>
            </a:pPr>
            <a:endParaRPr lang="en-US" sz="2400" dirty="0"/>
          </a:p>
          <a:p>
            <a:pPr>
              <a:lnSpc>
                <a:spcPct val="100000"/>
              </a:lnSpc>
              <a:spcAft>
                <a:spcPts val="30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4325917"/>
      </p:ext>
    </p:extLst>
  </p:cSld>
  <p:clrMapOvr>
    <a:masterClrMapping/>
  </p:clrMapOvr>
  <p:transition spd="slow" advClick="0" advTm="3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14283" y="1429139"/>
            <a:ext cx="3715425" cy="1737215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chemeClr val="tx2"/>
                </a:solidFill>
                <a:cs typeface="+mn-cs"/>
              </a:rPr>
              <a:t>Welcome!</a:t>
            </a:r>
          </a:p>
          <a:p>
            <a:pPr algn="ctr"/>
            <a:endParaRPr lang="en-US" sz="1200" dirty="0">
              <a:solidFill>
                <a:schemeClr val="tx2"/>
              </a:solidFill>
              <a:cs typeface="+mn-cs"/>
            </a:endParaRPr>
          </a:p>
          <a:p>
            <a:pPr algn="ctr"/>
            <a:r>
              <a:rPr lang="en-US" sz="5400" dirty="0">
                <a:solidFill>
                  <a:schemeClr val="tx2"/>
                </a:solidFill>
                <a:cs typeface="+mn-cs"/>
              </a:rPr>
              <a:t>Time for a </a:t>
            </a:r>
          </a:p>
          <a:p>
            <a:pPr algn="ctr"/>
            <a:r>
              <a:rPr lang="en-US" sz="5400" dirty="0">
                <a:solidFill>
                  <a:schemeClr val="tx2"/>
                </a:solidFill>
                <a:cs typeface="+mn-cs"/>
              </a:rPr>
              <a:t>brief poll  </a:t>
            </a:r>
          </a:p>
          <a:p>
            <a:pPr algn="ctr"/>
            <a:endParaRPr lang="en-US" sz="28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5491CD-AD04-8ABF-2CF9-9518165ED1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7" name="Graphic 6" descr="Bar chart with solid fill">
            <a:extLst>
              <a:ext uri="{FF2B5EF4-FFF2-40B4-BE49-F238E27FC236}">
                <a16:creationId xmlns:a16="http://schemas.microsoft.com/office/drawing/2014/main" id="{51A37374-1C71-FAFA-C6B4-6DD787BF8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55972" y="4041843"/>
            <a:ext cx="2209833" cy="220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10372"/>
      </p:ext>
    </p:extLst>
  </p:cSld>
  <p:clrMapOvr>
    <a:masterClrMapping/>
  </p:clrMapOvr>
  <p:transition spd="slow" advClick="0" advTm="3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581412"/>
            <a:ext cx="7953374" cy="511013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cs typeface="+mn-cs"/>
              </a:rPr>
              <a:t>About apprenticeship Illinois:</a:t>
            </a:r>
          </a:p>
          <a:p>
            <a:endParaRPr lang="en-US" sz="28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4579CC-02D4-DBFB-6520-E94A79D54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2351" y="1103671"/>
            <a:ext cx="8605245" cy="4750436"/>
          </a:xfrm>
        </p:spPr>
        <p:txBody>
          <a:bodyPr lIns="0" tIns="0" rIns="0" bIns="0" anchor="t"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>
                <a:latin typeface="Futura Std Book" panose="020B0502020204020303"/>
                <a:ea typeface="Segoe UI Symbol"/>
                <a:cs typeface="Open Sans"/>
              </a:rPr>
              <a:t>Our Regional Apprenticeship Specialists will…</a:t>
            </a:r>
            <a:endParaRPr lang="en-US" sz="2400" dirty="0">
              <a:latin typeface="Futura Std Book" panose="020B0502020204020303"/>
              <a:ea typeface="Segoe UI Symbol"/>
              <a:cs typeface="Open Sans"/>
            </a:endParaRPr>
          </a:p>
          <a:p>
            <a:pPr marL="742950" lvl="1" indent="-285750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latin typeface="Futura Std Book" panose="020B0502020204020303"/>
                <a:ea typeface="Times New Roman" panose="02020603050405020304" pitchFamily="18" charset="0"/>
                <a:cs typeface="Calibri"/>
              </a:rPr>
              <a:t>DCEO's Top Priority: </a:t>
            </a: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/>
              </a:rPr>
              <a:t>Apprenticeship Specialists create new apprenticeship programs, completing all the necessary registration paperwork on behalf of program sponsors to create a simple, streamlined process for employers!</a:t>
            </a:r>
          </a:p>
          <a:p>
            <a:pPr marL="742950" marR="0" lvl="1" indent="-285750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Futura Std Book" panose="020B0502020204020303"/>
                <a:ea typeface="Times New Roman" panose="02020603050405020304" pitchFamily="18" charset="0"/>
                <a:cs typeface="Calibri"/>
              </a:rPr>
              <a:t>Conduct in-person and virtual apprenticeship outreach through events and employer consultations</a:t>
            </a:r>
            <a:endParaRPr lang="en-US">
              <a:solidFill>
                <a:srgbClr val="000000"/>
              </a:solidFill>
              <a:latin typeface="Times New Roman"/>
              <a:ea typeface="Calibri"/>
              <a:cs typeface="Calibri"/>
            </a:endParaRPr>
          </a:p>
          <a:p>
            <a:pPr marL="742950" marR="0" lvl="1" indent="-285750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Futura Std Book" panose="020B0502020204020303"/>
                <a:ea typeface="Times New Roman" panose="02020603050405020304" pitchFamily="18" charset="0"/>
                <a:cs typeface="Calibri"/>
              </a:rPr>
              <a:t>Receive and pursue referrals received to the Apprenticeship Illinois website</a:t>
            </a:r>
          </a:p>
          <a:p>
            <a:pPr marL="742950" marR="0" lvl="1" indent="-285750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Futura Std Book" panose="020B0502020204020303"/>
                <a:ea typeface="Times New Roman" panose="02020603050405020304" pitchFamily="18" charset="0"/>
                <a:cs typeface="Calibri"/>
              </a:rPr>
              <a:t>Connect employers to intermediary partners and other applicable services</a:t>
            </a: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Futura Std Book" panose="020B0502020204020303"/>
                <a:ea typeface="Times New Roman" panose="02020603050405020304" pitchFamily="18" charset="0"/>
                <a:cs typeface="Calibri"/>
              </a:rPr>
              <a:t>Collaborate with Integrated Business Services Team for greater, collective impact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US" dirty="0">
              <a:latin typeface="Futura Std Book" panose="020B0502020204020303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Futura Std Book" panose="020B0502020204020303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sz="2400" dirty="0">
                <a:latin typeface="Futura Std Book" panose="020B0502020204020303"/>
              </a:rPr>
              <a:t>	</a:t>
            </a:r>
          </a:p>
        </p:txBody>
      </p:sp>
      <p:pic>
        <p:nvPicPr>
          <p:cNvPr id="4" name="Graphic 3" descr="Social network with solid fill">
            <a:extLst>
              <a:ext uri="{FF2B5EF4-FFF2-40B4-BE49-F238E27FC236}">
                <a16:creationId xmlns:a16="http://schemas.microsoft.com/office/drawing/2014/main" id="{7416F490-40FE-75BF-B43D-48085114E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37658" y="3910618"/>
            <a:ext cx="2201203" cy="22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87889"/>
      </p:ext>
    </p:extLst>
  </p:cSld>
  <p:clrMapOvr>
    <a:masterClrMapping/>
  </p:clrMapOvr>
  <p:transition spd="slow" advClick="0" advTm="3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15D8E-D4AA-643F-D8FC-2EE5DEC6F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3AEF78-9FCC-0388-860F-0A7AB5A2BB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632212"/>
            <a:ext cx="7953374" cy="511013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  <a:cs typeface="+mn-cs"/>
              </a:rPr>
              <a:t>introduction</a:t>
            </a:r>
          </a:p>
          <a:p>
            <a:endParaRPr lang="en-US" sz="28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783933-54DD-1037-7F4B-1412E8B8C7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930" y="1363981"/>
            <a:ext cx="8454830" cy="4740500"/>
          </a:xfrm>
        </p:spPr>
        <p:txBody>
          <a:bodyPr lIns="0" tIns="0" rIns="0" bIns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i="0" u="sng" strike="noStrike" baseline="0" dirty="0">
                <a:solidFill>
                  <a:sysClr val="windowText" lastClr="000000"/>
                </a:solidFill>
                <a:latin typeface="Futura Std Book" panose="020B0502020204020303"/>
              </a:rPr>
              <a:t>Your Presenters Today:</a:t>
            </a:r>
          </a:p>
          <a:p>
            <a:pPr algn="ctr">
              <a:lnSpc>
                <a:spcPct val="100000"/>
              </a:lnSpc>
            </a:pPr>
            <a:endParaRPr lang="en-US" sz="1800" dirty="0">
              <a:solidFill>
                <a:sysClr val="windowText" lastClr="000000"/>
              </a:solidFill>
              <a:latin typeface="Futura Std Book" panose="020B0502020204020303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04F3FB-C6FF-0D04-09AC-F242DA0E3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432" y="2025792"/>
            <a:ext cx="1971258" cy="21914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870D55-5689-E3A0-C1C1-BB53272AB00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756"/>
          <a:stretch/>
        </p:blipFill>
        <p:spPr>
          <a:xfrm>
            <a:off x="721195" y="2076788"/>
            <a:ext cx="2086375" cy="21914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F5CC70-C650-AC02-68E5-C14542522D02}"/>
              </a:ext>
            </a:extLst>
          </p:cNvPr>
          <p:cNvSpPr txBox="1"/>
          <p:nvPr/>
        </p:nvSpPr>
        <p:spPr>
          <a:xfrm>
            <a:off x="161357" y="4268206"/>
            <a:ext cx="3206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Futura Std Book" panose="020B0502020204020303"/>
              </a:rPr>
              <a:t>Berenice Jaquez – Apprenticeship Specialist</a:t>
            </a:r>
          </a:p>
          <a:p>
            <a:pPr algn="ctr"/>
            <a:r>
              <a:rPr lang="en-US" sz="1200" dirty="0">
                <a:latin typeface="Futura Std Book" panose="020B0502020204020303"/>
              </a:rPr>
              <a:t>bjaquez@theworkforceconnection.org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BD1CCA-DA3E-64BD-CD21-B76AB526A4C4}"/>
              </a:ext>
            </a:extLst>
          </p:cNvPr>
          <p:cNvSpPr txBox="1"/>
          <p:nvPr/>
        </p:nvSpPr>
        <p:spPr>
          <a:xfrm>
            <a:off x="5567129" y="4278153"/>
            <a:ext cx="3509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Futura Std Book" panose="020B0502020204020303"/>
              </a:rPr>
              <a:t>Karyn McDonald – Elevate Program Manager</a:t>
            </a:r>
          </a:p>
          <a:p>
            <a:pPr algn="ctr"/>
            <a:r>
              <a:rPr lang="en-US" sz="1200" kern="100" dirty="0">
                <a:solidFill>
                  <a:srgbClr val="000000"/>
                </a:solidFill>
                <a:latin typeface="Futura Std Book" panose="020B0502020204020303"/>
                <a:ea typeface="Calibri" panose="020F0502020204030204" pitchFamily="34" charset="0"/>
                <a:cs typeface="Sabon Next LT" panose="02000500000000000000" pitchFamily="2" charset="0"/>
                <a:hlinkClick r:id="rId5"/>
              </a:rPr>
              <a:t>kmcdonald@theworkforceconnection.org</a:t>
            </a:r>
            <a:endParaRPr lang="en-US" sz="1200" kern="100" dirty="0">
              <a:solidFill>
                <a:srgbClr val="000000"/>
              </a:solidFill>
              <a:latin typeface="Futura Std Book" panose="020B0502020204020303"/>
              <a:ea typeface="Calibri" panose="020F0502020204030204" pitchFamily="34" charset="0"/>
              <a:cs typeface="Sabon Next LT" panose="02000500000000000000" pitchFamily="2" charset="0"/>
            </a:endParaRPr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DF09CA65-753C-D58E-5E87-FAA9A99E82D7}"/>
              </a:ext>
            </a:extLst>
          </p:cNvPr>
          <p:cNvSpPr/>
          <p:nvPr/>
        </p:nvSpPr>
        <p:spPr>
          <a:xfrm>
            <a:off x="3207799" y="2327476"/>
            <a:ext cx="2341461" cy="998856"/>
          </a:xfrm>
          <a:custGeom>
            <a:avLst/>
            <a:gdLst/>
            <a:ahLst/>
            <a:cxnLst/>
            <a:rect l="l" t="t" r="r" b="b"/>
            <a:pathLst>
              <a:path w="5406251" h="2378751">
                <a:moveTo>
                  <a:pt x="0" y="0"/>
                </a:moveTo>
                <a:lnTo>
                  <a:pt x="5406251" y="0"/>
                </a:lnTo>
                <a:lnTo>
                  <a:pt x="5406251" y="2378751"/>
                </a:lnTo>
                <a:lnTo>
                  <a:pt x="0" y="23787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551103-A8B0-861F-39A6-D05741788C0D}"/>
              </a:ext>
            </a:extLst>
          </p:cNvPr>
          <p:cNvSpPr txBox="1"/>
          <p:nvPr/>
        </p:nvSpPr>
        <p:spPr>
          <a:xfrm>
            <a:off x="2939142" y="3387274"/>
            <a:ext cx="31024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ysClr val="windowText" lastClr="000000"/>
                </a:solidFill>
                <a:latin typeface="Futura Std Book" panose="020B0502020204020303"/>
              </a:rPr>
              <a:t>LWIA 3 Region: Winnebago, Boone and Stephenson Counties. </a:t>
            </a:r>
          </a:p>
        </p:txBody>
      </p:sp>
    </p:spTree>
    <p:extLst>
      <p:ext uri="{BB962C8B-B14F-4D97-AF65-F5344CB8AC3E}">
        <p14:creationId xmlns:p14="http://schemas.microsoft.com/office/powerpoint/2010/main" val="1173870673"/>
      </p:ext>
    </p:extLst>
  </p:cSld>
  <p:clrMapOvr>
    <a:masterClrMapping/>
  </p:clrMapOvr>
  <p:transition spd="slow" advClick="0" advTm="3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6277C1-AF21-0FCD-9FCE-0C7DDA4C33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393" y="559852"/>
            <a:ext cx="7953374" cy="511013"/>
          </a:xfrm>
        </p:spPr>
        <p:txBody>
          <a:bodyPr/>
          <a:lstStyle/>
          <a:p>
            <a:r>
              <a:rPr lang="en-US" sz="2800" dirty="0">
                <a:solidFill>
                  <a:srgbClr val="002060"/>
                </a:solidFill>
              </a:rPr>
              <a:t>Why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apprenticeship?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F85CE-3A9D-C37F-10C9-311FC8864C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2393" y="1078664"/>
            <a:ext cx="7953374" cy="188459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002060"/>
                </a:solidFill>
              </a:rPr>
              <a:t>The Employer Case for Apprenticeship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B0B435-9568-E822-2C68-B11A0059A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404130"/>
              </p:ext>
            </p:extLst>
          </p:nvPr>
        </p:nvGraphicFramePr>
        <p:xfrm>
          <a:off x="342394" y="1438299"/>
          <a:ext cx="8512357" cy="5120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512357">
                  <a:extLst>
                    <a:ext uri="{9D8B030D-6E8A-4147-A177-3AD203B41FA5}">
                      <a16:colId xmlns:a16="http://schemas.microsoft.com/office/drawing/2014/main" val="3687871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Futura Std Book" panose="020B0502020204020303"/>
                        </a:rPr>
                        <a:t>Business Led – Training – Mentorship – Earn and Learn - Credentials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571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Futura Std Book" panose="020B0502020204020303"/>
                        </a:rPr>
                        <a:t>Employers build their own talent pipeline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27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Futura Std Book" panose="020B0502020204020303"/>
                        </a:rPr>
                        <a:t>Custom training that fits the employers needs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9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Futura Std Book" panose="020B0502020204020303"/>
                        </a:rPr>
                        <a:t>Development of existing talent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26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Futura Std Book" panose="020B0502020204020303"/>
                        </a:rPr>
                        <a:t>Access to incentives to apprenticeship support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924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Futura Std Book" panose="020B0502020204020303"/>
                        </a:rPr>
                        <a:t>Increased employee retention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735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Futura Std Book" panose="020B0502020204020303"/>
                        </a:rPr>
                        <a:t>Intentional succession planning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043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Futura Std Book" panose="020B0502020204020303"/>
                        </a:rPr>
                        <a:t>Unlocks opportunities for untapped talent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867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215749"/>
      </p:ext>
    </p:extLst>
  </p:cSld>
  <p:clrMapOvr>
    <a:masterClrMapping/>
  </p:clrMapOvr>
  <p:transition spd="slow" advClick="0" advTm="3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297" y="533739"/>
            <a:ext cx="6276073" cy="497487"/>
          </a:xfrm>
        </p:spPr>
        <p:txBody>
          <a:bodyPr lIns="0" tIns="0" rIns="0" bIns="0" anchor="t"/>
          <a:lstStyle/>
          <a:p>
            <a:r>
              <a:rPr lang="en-US" sz="2800" dirty="0">
                <a:solidFill>
                  <a:schemeClr val="tx2"/>
                </a:solidFill>
                <a:latin typeface="Futura Std Heavy"/>
                <a:ea typeface="Segoe UI Symbol"/>
                <a:cs typeface="+mn-cs"/>
              </a:rPr>
              <a:t>Meaningful Employer engagement </a:t>
            </a:r>
          </a:p>
          <a:p>
            <a:endParaRPr lang="en-US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D107350-0AEA-D8FA-BB50-043E21A6D9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5297" y="1714737"/>
            <a:ext cx="8150030" cy="4646749"/>
          </a:xfrm>
        </p:spPr>
        <p:txBody>
          <a:bodyPr lIns="0" tIns="0" rIns="0" bIns="0" anchor="t">
            <a:normAutofit/>
          </a:bodyPr>
          <a:lstStyle/>
          <a:p>
            <a:pPr marR="0" lvl="0" fontAlgn="base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endParaRPr lang="en-US" altLang="en-US" sz="1600" i="1" dirty="0">
              <a:solidFill>
                <a:sysClr val="windowText" lastClr="000000"/>
              </a:solidFill>
              <a:highlight>
                <a:srgbClr val="FFFF00"/>
              </a:highlight>
              <a:ea typeface="Segoe UI Symbol"/>
              <a:cs typeface="Open Sans"/>
            </a:endParaRPr>
          </a:p>
          <a:p>
            <a:pPr algn="ctr">
              <a:lnSpc>
                <a:spcPct val="100000"/>
              </a:lnSpc>
              <a:spcAft>
                <a:spcPct val="0"/>
              </a:spcAft>
            </a:pPr>
            <a:r>
              <a:rPr lang="en-US" altLang="en-US" sz="2400" b="1" i="1" dirty="0">
                <a:solidFill>
                  <a:sysClr val="windowText" lastClr="000000"/>
                </a:solidFill>
                <a:latin typeface="Futura Std Book" panose="020B0502020204020303"/>
                <a:ea typeface="Segoe UI Symbol"/>
                <a:cs typeface="Open Sans"/>
              </a:rPr>
              <a:t>Initial Contact - Follow Up - Follow Through</a:t>
            </a:r>
          </a:p>
          <a:p>
            <a:pPr marL="285750" indent="-285750">
              <a:lnSpc>
                <a:spcPct val="100000"/>
              </a:lnSpc>
              <a:spcAft>
                <a:spcPct val="0"/>
              </a:spcAft>
              <a:buChar char="•"/>
            </a:pPr>
            <a:endParaRPr lang="en-US" altLang="en-US" sz="1600" i="1" dirty="0">
              <a:solidFill>
                <a:sysClr val="windowText" lastClr="000000"/>
              </a:solidFill>
              <a:latin typeface="Futura Std Book" panose="020B0502020204020303"/>
              <a:ea typeface="Segoe UI Symbol"/>
              <a:cs typeface="Open Sans"/>
            </a:endParaRPr>
          </a:p>
          <a:p>
            <a:pPr marL="971550" lvl="1" indent="-285750">
              <a:lnSpc>
                <a:spcPct val="100000"/>
              </a:lnSpc>
              <a:spcAft>
                <a:spcPct val="0"/>
              </a:spcAft>
            </a:pPr>
            <a:r>
              <a:rPr lang="en-US" altLang="en-US" sz="1800" i="1" dirty="0">
                <a:solidFill>
                  <a:sysClr val="windowText" lastClr="000000"/>
                </a:solidFill>
                <a:latin typeface="Futura Std Book" panose="020B0502020204020303"/>
                <a:ea typeface="Segoe UI Symbol"/>
                <a:cs typeface="Open Sans"/>
              </a:rPr>
              <a:t>Business Team Events and Presentations </a:t>
            </a:r>
          </a:p>
          <a:p>
            <a:pPr marL="971550" lvl="1" indent="-285750">
              <a:lnSpc>
                <a:spcPct val="100000"/>
              </a:lnSpc>
              <a:spcAft>
                <a:spcPct val="0"/>
              </a:spcAft>
            </a:pPr>
            <a:r>
              <a:rPr lang="en-US" altLang="en-US" sz="1800" i="1" dirty="0">
                <a:solidFill>
                  <a:sysClr val="windowText" lastClr="000000"/>
                </a:solidFill>
                <a:latin typeface="Futura Std Book" panose="020B0502020204020303"/>
                <a:ea typeface="Segoe UI Symbol"/>
                <a:cs typeface="Open Sans"/>
              </a:rPr>
              <a:t>Business Service Team Outreach and Cold Calls  </a:t>
            </a:r>
          </a:p>
          <a:p>
            <a:pPr marL="971550" lvl="1" indent="-285750">
              <a:lnSpc>
                <a:spcPct val="100000"/>
              </a:lnSpc>
              <a:spcAft>
                <a:spcPct val="0"/>
              </a:spcAft>
            </a:pPr>
            <a:r>
              <a:rPr lang="en-US" altLang="en-US" sz="1800" i="1" dirty="0">
                <a:solidFill>
                  <a:sysClr val="windowText" lastClr="000000"/>
                </a:solidFill>
                <a:latin typeface="Futura Std Book" panose="020B0502020204020303"/>
                <a:ea typeface="Segoe UI Symbol"/>
                <a:cs typeface="Open Sans"/>
              </a:rPr>
              <a:t>Job Fairs – Opportunities for Employers and Participants </a:t>
            </a:r>
          </a:p>
          <a:p>
            <a:pPr marL="971550" lvl="1" indent="-285750">
              <a:lnSpc>
                <a:spcPct val="100000"/>
              </a:lnSpc>
              <a:spcAft>
                <a:spcPct val="0"/>
              </a:spcAft>
            </a:pPr>
            <a:r>
              <a:rPr lang="en-US" altLang="en-US" sz="1800" i="1" dirty="0">
                <a:solidFill>
                  <a:sysClr val="windowText" lastClr="000000"/>
                </a:solidFill>
                <a:latin typeface="Futura Std Book" panose="020B0502020204020303"/>
                <a:ea typeface="Segoe UI Symbol"/>
                <a:cs typeface="Open Sans"/>
              </a:rPr>
              <a:t>Community and Partner Referrals </a:t>
            </a:r>
          </a:p>
          <a:p>
            <a:pPr marL="971550" lvl="1" indent="-285750">
              <a:lnSpc>
                <a:spcPct val="100000"/>
              </a:lnSpc>
              <a:spcAft>
                <a:spcPct val="0"/>
              </a:spcAft>
            </a:pPr>
            <a:r>
              <a:rPr lang="en-US" altLang="en-US" sz="1800" i="1" dirty="0">
                <a:solidFill>
                  <a:sysClr val="windowText" lastClr="000000"/>
                </a:solidFill>
                <a:latin typeface="Futura Std Book" panose="020B0502020204020303"/>
                <a:ea typeface="Segoe UI Symbol"/>
                <a:cs typeface="Open Sans"/>
              </a:rPr>
              <a:t>Business Team Specialist and Apprenticeship Specialist Collaboration</a:t>
            </a:r>
          </a:p>
          <a:p>
            <a:pPr marL="971550" lvl="1" indent="-285750">
              <a:lnSpc>
                <a:spcPct val="100000"/>
              </a:lnSpc>
              <a:spcAft>
                <a:spcPct val="0"/>
              </a:spcAft>
            </a:pPr>
            <a:r>
              <a:rPr lang="en-US" altLang="en-US" sz="1800" i="1" dirty="0">
                <a:solidFill>
                  <a:sysClr val="windowText" lastClr="000000"/>
                </a:solidFill>
                <a:latin typeface="Futura Std Book" panose="020B0502020204020303"/>
                <a:ea typeface="Segoe UI Symbol"/>
                <a:cs typeface="Open Sans"/>
              </a:rPr>
              <a:t>Apprenticeship Specialist Follow Up – Workflow </a:t>
            </a:r>
          </a:p>
          <a:p>
            <a:pPr marL="971550" lvl="1" indent="-285750">
              <a:lnSpc>
                <a:spcPct val="100000"/>
              </a:lnSpc>
              <a:spcAft>
                <a:spcPct val="0"/>
              </a:spcAft>
            </a:pPr>
            <a:endParaRPr lang="en-US" altLang="en-US" sz="1500" i="1" dirty="0">
              <a:solidFill>
                <a:sysClr val="windowText" lastClr="000000"/>
              </a:solidFill>
              <a:highlight>
                <a:srgbClr val="FFFF00"/>
              </a:highlight>
              <a:latin typeface="Futura Std Book" panose="020B0502020204020303"/>
              <a:ea typeface="Segoe UI Symbol"/>
              <a:cs typeface="Open Sans"/>
            </a:endParaRPr>
          </a:p>
          <a:p>
            <a:pPr>
              <a:lnSpc>
                <a:spcPct val="100000"/>
              </a:lnSpc>
            </a:pPr>
            <a:endParaRPr lang="en-US" sz="1600" i="1" dirty="0">
              <a:solidFill>
                <a:sysClr val="windowText" lastClr="000000"/>
              </a:solidFill>
              <a:highlight>
                <a:srgbClr val="FFFF00"/>
              </a:highlight>
              <a:latin typeface="Futura Std Book" panose="020B0502020204020303"/>
            </a:endParaRPr>
          </a:p>
          <a:p>
            <a:pPr algn="l">
              <a:lnSpc>
                <a:spcPct val="100000"/>
              </a:lnSpc>
            </a:pPr>
            <a:endParaRPr lang="en-US" sz="1800" dirty="0">
              <a:solidFill>
                <a:sysClr val="windowText" lastClr="000000"/>
              </a:solidFill>
              <a:latin typeface="Futura Std Book" panose="020B0502020204020303"/>
            </a:endParaRPr>
          </a:p>
          <a:p>
            <a:pPr algn="l">
              <a:lnSpc>
                <a:spcPct val="100000"/>
              </a:lnSpc>
            </a:pPr>
            <a:endParaRPr lang="en-US" sz="1800" b="0" i="0" u="none" strike="noStrike" baseline="0" dirty="0">
              <a:solidFill>
                <a:sysClr val="windowText" lastClr="000000"/>
              </a:solidFill>
              <a:latin typeface="Futura Std Book" panose="020B0502020204020303"/>
            </a:endParaRPr>
          </a:p>
        </p:txBody>
      </p:sp>
    </p:spTree>
    <p:extLst>
      <p:ext uri="{BB962C8B-B14F-4D97-AF65-F5344CB8AC3E}">
        <p14:creationId xmlns:p14="http://schemas.microsoft.com/office/powerpoint/2010/main" val="628288000"/>
      </p:ext>
    </p:extLst>
  </p:cSld>
  <p:clrMapOvr>
    <a:masterClrMapping/>
  </p:clrMapOvr>
  <p:transition spd="slow" advClick="0" advTm="3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7ECDA-C82B-1A05-9FB9-984CCF44C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B9B7BA-3E3F-A226-F35F-3E4B3FC3A8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297" y="533739"/>
            <a:ext cx="6276073" cy="497487"/>
          </a:xfrm>
        </p:spPr>
        <p:txBody>
          <a:bodyPr lIns="0" tIns="0" rIns="0" bIns="0" anchor="t"/>
          <a:lstStyle/>
          <a:p>
            <a:r>
              <a:rPr lang="en-US" sz="2800" dirty="0">
                <a:solidFill>
                  <a:schemeClr val="tx2"/>
                </a:solidFill>
                <a:latin typeface="Futura Std Heavy"/>
                <a:ea typeface="Segoe UI Symbol"/>
                <a:cs typeface="+mn-cs"/>
              </a:rPr>
              <a:t>Meaningful Employer engagement </a:t>
            </a:r>
          </a:p>
          <a:p>
            <a:endParaRPr lang="en-US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FDAE31E-67BF-5C4F-6BA7-E7CCB1E283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5297" y="1714737"/>
            <a:ext cx="8150030" cy="4646749"/>
          </a:xfrm>
        </p:spPr>
        <p:txBody>
          <a:bodyPr lIns="0" tIns="0" rIns="0" bIns="0" anchor="t">
            <a:normAutofit/>
          </a:bodyPr>
          <a:lstStyle/>
          <a:p>
            <a:pPr marR="0" lvl="0" fontAlgn="base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endParaRPr lang="en-US" altLang="en-US" sz="1600" i="1" dirty="0">
              <a:solidFill>
                <a:sysClr val="windowText" lastClr="000000"/>
              </a:solidFill>
              <a:highlight>
                <a:srgbClr val="FFFF00"/>
              </a:highlight>
              <a:ea typeface="Segoe UI Symbol"/>
              <a:cs typeface="Open Sans"/>
            </a:endParaRPr>
          </a:p>
          <a:p>
            <a:pPr algn="l">
              <a:lnSpc>
                <a:spcPct val="100000"/>
              </a:lnSpc>
            </a:pPr>
            <a:endParaRPr lang="en-US" sz="1800" dirty="0">
              <a:solidFill>
                <a:sysClr val="windowText" lastClr="000000"/>
              </a:solidFill>
              <a:latin typeface="Futura Std Book" panose="020B0502020204020303"/>
            </a:endParaRPr>
          </a:p>
          <a:p>
            <a:pPr algn="l">
              <a:lnSpc>
                <a:spcPct val="100000"/>
              </a:lnSpc>
            </a:pPr>
            <a:endParaRPr lang="en-US" sz="1800" b="0" i="0" u="none" strike="noStrike" baseline="0" dirty="0">
              <a:solidFill>
                <a:sysClr val="windowText" lastClr="000000"/>
              </a:solidFill>
              <a:latin typeface="Futura Std Book" panose="020B0502020204020303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8A53AC-481A-C430-3338-44B39B40809A}"/>
              </a:ext>
            </a:extLst>
          </p:cNvPr>
          <p:cNvSpPr txBox="1"/>
          <p:nvPr/>
        </p:nvSpPr>
        <p:spPr>
          <a:xfrm>
            <a:off x="652991" y="1368816"/>
            <a:ext cx="78327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ct val="0"/>
              </a:spcAft>
            </a:pPr>
            <a:r>
              <a:rPr lang="en-US" altLang="en-US" sz="1600" i="1" dirty="0">
                <a:solidFill>
                  <a:sysClr val="windowText" lastClr="000000"/>
                </a:solidFill>
                <a:latin typeface="Futura Std Book" panose="020B0502020204020303"/>
                <a:ea typeface="Segoe UI Symbol"/>
                <a:cs typeface="Open Sans"/>
              </a:rPr>
              <a:t>Apprenticeship Specialist Guide to Follow Up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001E798-7440-0B39-F247-9BB8719FE6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249675"/>
              </p:ext>
            </p:extLst>
          </p:nvPr>
        </p:nvGraphicFramePr>
        <p:xfrm>
          <a:off x="545160" y="1790951"/>
          <a:ext cx="8048446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4223">
                  <a:extLst>
                    <a:ext uri="{9D8B030D-6E8A-4147-A177-3AD203B41FA5}">
                      <a16:colId xmlns:a16="http://schemas.microsoft.com/office/drawing/2014/main" val="2857087076"/>
                    </a:ext>
                  </a:extLst>
                </a:gridCol>
                <a:gridCol w="4024223">
                  <a:extLst>
                    <a:ext uri="{9D8B030D-6E8A-4147-A177-3AD203B41FA5}">
                      <a16:colId xmlns:a16="http://schemas.microsoft.com/office/drawing/2014/main" val="21235732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Follow 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651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utura Std Book" panose="020B0502020204020303"/>
                        </a:rPr>
                        <a:t>1. Meet employer – review occupations, process and market information.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utura Std Book" panose="020B0502020204020303"/>
                        </a:rPr>
                        <a:t>Initial Meeting/Contact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882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utura Std Book" panose="020B0502020204020303"/>
                        </a:rPr>
                        <a:t>2. Provide sample Work Process Schedule (Job Description) and Related Training Instruction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utura Std Book" panose="020B0502020204020303"/>
                        </a:rPr>
                        <a:t>Follow Up meeting virtual or in person – Generally within 1 – 2 weeks.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962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utura Std Book" panose="020B0502020204020303"/>
                        </a:rPr>
                        <a:t>3. Customize Work Process Schedule based on employer needs.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utura Std Book" panose="020B0502020204020303"/>
                        </a:rPr>
                        <a:t>1 week follow up. (Can be longer if more than one occupation)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178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utura Std Book" panose="020B0502020204020303"/>
                        </a:rPr>
                        <a:t>4. Review RTI providers, hours and available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utura Std Book" panose="020B0502020204020303"/>
                        </a:rPr>
                        <a:t>This can vary based on available programs – the key is always stating a follow up timeframe and modality (in person/virtual/phone call).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034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utura Std Book" panose="020B0502020204020303"/>
                        </a:rPr>
                        <a:t>5. Review progressive wage schedule and provide labor market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utura Std Book" panose="020B0502020204020303"/>
                        </a:rPr>
                        <a:t>Generally shared and provided by employer via e-mail. 1-2 week follow up based on size of employer.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948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utura Std Book" panose="020B0502020204020303"/>
                        </a:rPr>
                        <a:t>6. Once all the information is documented, send to employer for review and approval.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utura Std Book" panose="020B0502020204020303"/>
                        </a:rPr>
                        <a:t>1-2 week follow up by Apprenticeship Specialist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772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utura Std Book" panose="020B0502020204020303"/>
                        </a:rPr>
                        <a:t>7. Submit packet to The Department of Labor (Appendix 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utura Std Book" panose="020B0502020204020303"/>
                        </a:rPr>
                        <a:t>Keep employer informed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712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793836"/>
      </p:ext>
    </p:extLst>
  </p:cSld>
  <p:clrMapOvr>
    <a:masterClrMapping/>
  </p:clrMapOvr>
  <p:transition spd="slow" advClick="0" advTm="3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61AFD-565D-55A4-5101-CA12D15EE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3EA374-4931-C9AA-1F83-11170DAD2B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297" y="533739"/>
            <a:ext cx="6276073" cy="497487"/>
          </a:xfrm>
        </p:spPr>
        <p:txBody>
          <a:bodyPr lIns="0" tIns="0" rIns="0" bIns="0" anchor="t"/>
          <a:lstStyle/>
          <a:p>
            <a:r>
              <a:rPr lang="en-US" sz="2800" dirty="0">
                <a:solidFill>
                  <a:schemeClr val="tx2"/>
                </a:solidFill>
                <a:latin typeface="Futura Std Heavy"/>
                <a:ea typeface="Segoe UI Symbol"/>
                <a:cs typeface="+mn-cs"/>
              </a:rPr>
              <a:t>Meaningful Employer engagement </a:t>
            </a:r>
          </a:p>
          <a:p>
            <a:endParaRPr lang="en-US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BB1437-6C74-7955-814F-F18CFB2B74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5297" y="1714737"/>
            <a:ext cx="8150030" cy="4646749"/>
          </a:xfrm>
        </p:spPr>
        <p:txBody>
          <a:bodyPr lIns="0" tIns="0" rIns="0" bIns="0" anchor="t">
            <a:normAutofit/>
          </a:bodyPr>
          <a:lstStyle/>
          <a:p>
            <a:pPr marR="0" lvl="0" fontAlgn="base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endParaRPr lang="en-US" altLang="en-US" sz="1600" i="1" dirty="0">
              <a:solidFill>
                <a:sysClr val="windowText" lastClr="000000"/>
              </a:solidFill>
              <a:highlight>
                <a:srgbClr val="FFFF00"/>
              </a:highlight>
              <a:ea typeface="Segoe UI Symbol"/>
              <a:cs typeface="Open Sans"/>
            </a:endParaRPr>
          </a:p>
          <a:p>
            <a:pPr algn="l">
              <a:lnSpc>
                <a:spcPct val="100000"/>
              </a:lnSpc>
            </a:pPr>
            <a:endParaRPr lang="en-US" sz="1800" dirty="0">
              <a:solidFill>
                <a:sysClr val="windowText" lastClr="000000"/>
              </a:solidFill>
              <a:latin typeface="Futura Std Book" panose="020B0502020204020303"/>
            </a:endParaRPr>
          </a:p>
          <a:p>
            <a:pPr algn="l">
              <a:lnSpc>
                <a:spcPct val="100000"/>
              </a:lnSpc>
            </a:pPr>
            <a:endParaRPr lang="en-US" sz="1800" b="0" i="0" u="none" strike="noStrike" baseline="0" dirty="0">
              <a:solidFill>
                <a:sysClr val="windowText" lastClr="000000"/>
              </a:solidFill>
              <a:latin typeface="Futura Std Book" panose="020B0502020204020303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3EA60E-FC72-95D6-2FD8-A3F961058B5B}"/>
              </a:ext>
            </a:extLst>
          </p:cNvPr>
          <p:cNvSpPr txBox="1"/>
          <p:nvPr/>
        </p:nvSpPr>
        <p:spPr>
          <a:xfrm>
            <a:off x="655608" y="1525801"/>
            <a:ext cx="78327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ct val="0"/>
              </a:spcAft>
            </a:pPr>
            <a:r>
              <a:rPr lang="en-US" altLang="en-US" sz="1600" i="1" dirty="0">
                <a:solidFill>
                  <a:sysClr val="windowText" lastClr="000000"/>
                </a:solidFill>
                <a:latin typeface="Futura Std Book" panose="020B0502020204020303"/>
                <a:ea typeface="Segoe UI Symbol"/>
                <a:cs typeface="Open Sans"/>
              </a:rPr>
              <a:t>Employer’s Apprenticeship Checklist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26CA6FA-6D15-13A9-3397-9D8F11DD0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19408"/>
              </p:ext>
            </p:extLst>
          </p:nvPr>
        </p:nvGraphicFramePr>
        <p:xfrm>
          <a:off x="1099868" y="2036833"/>
          <a:ext cx="6944264" cy="4021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4264">
                  <a:extLst>
                    <a:ext uri="{9D8B030D-6E8A-4147-A177-3AD203B41FA5}">
                      <a16:colId xmlns:a16="http://schemas.microsoft.com/office/drawing/2014/main" val="2857087076"/>
                    </a:ext>
                  </a:extLst>
                </a:gridCol>
              </a:tblGrid>
              <a:tr h="43932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Roadmap to Building an Apprenticeship 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651581"/>
                  </a:ext>
                </a:extLst>
              </a:tr>
              <a:tr h="439323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1400" dirty="0">
                          <a:latin typeface="Futura Std Book" panose="020B0502020204020303"/>
                        </a:rPr>
                        <a:t>Review Occupation and Job 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882243"/>
                  </a:ext>
                </a:extLst>
              </a:tr>
              <a:tr h="439323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1400" dirty="0">
                          <a:latin typeface="Futura Std Book" panose="020B0502020204020303"/>
                        </a:rPr>
                        <a:t>Explorer training and credentials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962926"/>
                  </a:ext>
                </a:extLst>
              </a:tr>
              <a:tr h="439323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1400" dirty="0">
                          <a:latin typeface="Futura Std Book" panose="020B0502020204020303"/>
                        </a:rPr>
                        <a:t>Complete Work Process Schedule (Job skills and work-based learning breakdown of hours)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178607"/>
                  </a:ext>
                </a:extLst>
              </a:tr>
              <a:tr h="439323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1400" dirty="0">
                          <a:latin typeface="Futura Std Book" panose="020B0502020204020303"/>
                        </a:rPr>
                        <a:t>Choose training provider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034641"/>
                  </a:ext>
                </a:extLst>
              </a:tr>
              <a:tr h="613849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1400" dirty="0">
                          <a:latin typeface="Futura Std Book" panose="020B0502020204020303"/>
                        </a:rPr>
                        <a:t>Review wages and determine the progressive wage schedule for the apprenticeship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948178"/>
                  </a:ext>
                </a:extLst>
              </a:tr>
              <a:tr h="613849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1400" dirty="0">
                          <a:latin typeface="Futura Std Book" panose="020B0502020204020303"/>
                        </a:rPr>
                        <a:t>Final review and approval of documentation (Appendix A) (Employer)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772518"/>
                  </a:ext>
                </a:extLst>
              </a:tr>
              <a:tr h="439323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1400" dirty="0">
                          <a:latin typeface="Futura Std Book" panose="020B0502020204020303"/>
                        </a:rPr>
                        <a:t>Apprenticeship Specialist - Submits packet to The Department of Labor (Appendix 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712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869546"/>
      </p:ext>
    </p:extLst>
  </p:cSld>
  <p:clrMapOvr>
    <a:masterClrMapping/>
  </p:clrMapOvr>
  <p:transition spd="slow" advClick="0" advTm="3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601732"/>
            <a:ext cx="5089953" cy="51101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chemeClr val="tx2"/>
                </a:solidFill>
                <a:cs typeface="+mn-cs"/>
              </a:rPr>
              <a:t>Collaborations &amp; Partnerships In action</a:t>
            </a:r>
            <a:endParaRPr lang="en-US" sz="1400" b="0" i="1" cap="none" spc="0" dirty="0">
              <a:highlight>
                <a:srgbClr val="FFFF00"/>
              </a:highlight>
              <a:latin typeface="Futura Std Book" panose="020B0502020204020303"/>
              <a:ea typeface="Segoe UI Symbol"/>
              <a:cs typeface="Open San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4579CC-02D4-DBFB-6520-E94A79D54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930" y="1837426"/>
            <a:ext cx="8424350" cy="3183147"/>
          </a:xfrm>
        </p:spPr>
        <p:txBody>
          <a:bodyPr lIns="0" tIns="0" rIns="0" bIns="0" anchor="t">
            <a:noAutofit/>
          </a:bodyPr>
          <a:lstStyle/>
          <a:p>
            <a:pPr lvl="1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2000" b="1" i="1" dirty="0">
              <a:highlight>
                <a:srgbClr val="FFFF00"/>
              </a:highlight>
              <a:latin typeface="Futura Std Book" panose="020B0502020204020303"/>
            </a:endParaRPr>
          </a:p>
          <a:p>
            <a:pPr lvl="1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i="1" dirty="0">
                <a:latin typeface="Futura Std Book" panose="020B0502020204020303"/>
              </a:rPr>
              <a:t>LWIA 3 – Partnerships</a:t>
            </a:r>
          </a:p>
          <a:p>
            <a:pPr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2000" i="1" dirty="0">
              <a:latin typeface="Futura Std Book" panose="020B0502020204020303"/>
            </a:endParaRPr>
          </a:p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latin typeface="Futura Std Book" panose="020B0502020204020303"/>
              </a:rPr>
              <a:t>Rock River Tooling &amp; Machining Association (RRVTMA)</a:t>
            </a:r>
          </a:p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latin typeface="Futura Std Book" panose="020B0502020204020303"/>
              </a:rPr>
              <a:t>Community College – Rock Valley College</a:t>
            </a:r>
          </a:p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latin typeface="Futura Std Book" panose="020B0502020204020303"/>
              </a:rPr>
              <a:t>IMEC</a:t>
            </a:r>
          </a:p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latin typeface="Futura Std Book" panose="020B0502020204020303"/>
              </a:rPr>
              <a:t>Greater Rockford Area Chamber of Commerce</a:t>
            </a:r>
          </a:p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latin typeface="Futura Std Book" panose="020B0502020204020303"/>
              </a:rPr>
              <a:t>Region 1 Planning Council</a:t>
            </a:r>
          </a:p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latin typeface="Futura Std Book" panose="020B0502020204020303"/>
              </a:rPr>
              <a:t>Birth to Five</a:t>
            </a:r>
          </a:p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latin typeface="Futura Std Book" panose="020B0502020204020303"/>
              </a:rPr>
              <a:t>Other LWIA’s</a:t>
            </a:r>
          </a:p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latin typeface="Futura Std Book" panose="020B0502020204020303"/>
              </a:rPr>
              <a:t>Career Education Associates of North Central Illinois (CEANCI)</a:t>
            </a:r>
          </a:p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latin typeface="Futura Std Book" panose="020B0502020204020303"/>
              </a:rPr>
              <a:t>Local School Districts </a:t>
            </a:r>
          </a:p>
          <a:p>
            <a:pPr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2000" i="1" dirty="0">
              <a:latin typeface="Futura Std Book" panose="020B0502020204020303"/>
            </a:endParaRPr>
          </a:p>
          <a:p>
            <a:pPr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400" i="1" dirty="0">
              <a:highlight>
                <a:srgbClr val="FFFF00"/>
              </a:highlight>
              <a:latin typeface="Futura Std Book" panose="020B0502020204020303"/>
            </a:endParaRPr>
          </a:p>
          <a:p>
            <a:pPr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000" i="1" dirty="0">
              <a:highlight>
                <a:srgbClr val="FFFF00"/>
              </a:highlight>
              <a:latin typeface="Futura Std Book" panose="020B0502020204020303"/>
            </a:endParaRPr>
          </a:p>
          <a:p>
            <a:pPr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000" i="1" dirty="0">
              <a:highlight>
                <a:srgbClr val="FFFF00"/>
              </a:highlight>
              <a:latin typeface="Futura Std Book" panose="020B0502020204020303"/>
            </a:endParaRPr>
          </a:p>
          <a:p>
            <a:pPr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000" i="1" dirty="0">
              <a:highlight>
                <a:srgbClr val="FFFF00"/>
              </a:highlight>
              <a:latin typeface="Futura Std Book" panose="020B0502020204020303"/>
            </a:endParaRPr>
          </a:p>
          <a:p>
            <a:pPr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000" i="1" dirty="0">
              <a:highlight>
                <a:srgbClr val="FFFF00"/>
              </a:highlight>
              <a:latin typeface="Futura Std Book" panose="020B0502020204020303"/>
            </a:endParaRPr>
          </a:p>
          <a:p>
            <a:pPr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000" i="1" dirty="0">
              <a:highlight>
                <a:srgbClr val="FFFF00"/>
              </a:highlight>
              <a:latin typeface="Futura Std Book" panose="020B0502020204020303"/>
            </a:endParaRPr>
          </a:p>
          <a:p>
            <a:pPr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000" i="1" dirty="0">
              <a:highlight>
                <a:srgbClr val="FFFF00"/>
              </a:highlight>
              <a:latin typeface="Futura Std Book" panose="020B0502020204020303"/>
            </a:endParaRPr>
          </a:p>
          <a:p>
            <a:pPr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000" i="1" dirty="0">
              <a:highlight>
                <a:srgbClr val="FFFF00"/>
              </a:highlight>
              <a:latin typeface="Futura Std Book" panose="020B0502020204020303"/>
            </a:endParaRPr>
          </a:p>
          <a:p>
            <a:pPr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000" i="1" dirty="0">
              <a:highlight>
                <a:srgbClr val="FFFF00"/>
              </a:highlight>
              <a:latin typeface="Futura Std Book" panose="020B0502020204020303"/>
            </a:endParaRPr>
          </a:p>
          <a:p>
            <a:pPr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000" i="1" dirty="0">
              <a:highlight>
                <a:srgbClr val="FFFF00"/>
              </a:highlight>
              <a:latin typeface="Futura Std Book" panose="020B0502020204020303"/>
            </a:endParaRPr>
          </a:p>
          <a:p>
            <a:pPr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000" i="1" dirty="0">
              <a:highlight>
                <a:srgbClr val="FFFF00"/>
              </a:highlight>
              <a:latin typeface="Futura Std Book" panose="020B0502020204020303"/>
            </a:endParaRPr>
          </a:p>
          <a:p>
            <a:pPr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000" i="1" dirty="0">
              <a:highlight>
                <a:srgbClr val="FFFF00"/>
              </a:highlight>
              <a:latin typeface="Futura Std Book" panose="020B0502020204020303"/>
            </a:endParaRPr>
          </a:p>
          <a:p>
            <a:pPr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000" i="1" dirty="0">
              <a:highlight>
                <a:srgbClr val="FFFF00"/>
              </a:highlight>
              <a:latin typeface="Futura Std Book" panose="020B0502020204020303"/>
            </a:endParaRPr>
          </a:p>
          <a:p>
            <a:pPr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000" i="1" dirty="0">
              <a:highlight>
                <a:srgbClr val="FFFF00"/>
              </a:highlight>
              <a:latin typeface="Futura Std Book" panose="020B0502020204020303"/>
            </a:endParaRPr>
          </a:p>
          <a:p>
            <a:pPr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000" i="1" dirty="0">
              <a:highlight>
                <a:srgbClr val="FFFF00"/>
              </a:highlight>
              <a:latin typeface="Futura Std Book" panose="020B0502020204020303"/>
            </a:endParaRPr>
          </a:p>
          <a:p>
            <a:pPr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000" i="1" dirty="0">
              <a:highlight>
                <a:srgbClr val="FFFF00"/>
              </a:highlight>
              <a:latin typeface="Futura Std Book" panose="020B0502020204020303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400" i="1" dirty="0">
              <a:highlight>
                <a:srgbClr val="FFFF00"/>
              </a:highlight>
              <a:latin typeface="Futura Std Book" panose="020B0502020204020303"/>
              <a:ea typeface="Segoe UI Symbol"/>
              <a:cs typeface="Open Sans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400" i="1" dirty="0">
              <a:highlight>
                <a:srgbClr val="FFFF00"/>
              </a:highlight>
              <a:latin typeface="Futura Std Book" panose="020B0502020204020303"/>
              <a:ea typeface="Segoe UI Symbol"/>
              <a:cs typeface="Open Sans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400" i="1" dirty="0">
              <a:highlight>
                <a:srgbClr val="FFFF00"/>
              </a:highlight>
              <a:latin typeface="Futura Std Book" panose="020B0502020204020303"/>
              <a:ea typeface="Segoe UI Symbol"/>
              <a:cs typeface="Open Sans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400" i="1" dirty="0">
              <a:highlight>
                <a:srgbClr val="FFFF00"/>
              </a:highlight>
              <a:latin typeface="Futura Std Book" panose="020B0502020204020303"/>
              <a:ea typeface="Segoe UI Symbol"/>
              <a:cs typeface="Open Sans"/>
            </a:endParaRPr>
          </a:p>
          <a:p>
            <a:pPr marL="457200" marR="0" lvl="1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>
              <a:latin typeface="Futura Std Book" panose="020B0502020204020303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US" dirty="0">
              <a:effectLst/>
              <a:latin typeface="Futura Std Book" panose="020B0502020204020303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Futura Std Book" panose="020B0502020204020303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sz="2400" dirty="0">
                <a:latin typeface="Futura Std Book" panose="020B0502020204020303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08896738"/>
      </p:ext>
    </p:extLst>
  </p:cSld>
  <p:clrMapOvr>
    <a:masterClrMapping/>
  </p:clrMapOvr>
  <p:transition spd="slow" advClick="0" advTm="3000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7"/>
  <p:tag name="ARTICULATE_DESIGN_ID_OFFICE THEME" val="IU67DOd2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002069"/>
      </a:dk2>
      <a:lt2>
        <a:srgbClr val="E7E6E6"/>
      </a:lt2>
      <a:accent1>
        <a:srgbClr val="AA182C"/>
      </a:accent1>
      <a:accent2>
        <a:srgbClr val="ED7D31"/>
      </a:accent2>
      <a:accent3>
        <a:srgbClr val="638C1C"/>
      </a:accent3>
      <a:accent4>
        <a:srgbClr val="002069"/>
      </a:accent4>
      <a:accent5>
        <a:srgbClr val="AA182C"/>
      </a:accent5>
      <a:accent6>
        <a:srgbClr val="4D4D4D"/>
      </a:accent6>
      <a:hlink>
        <a:srgbClr val="002069"/>
      </a:hlink>
      <a:folHlink>
        <a:srgbClr val="638C1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E0D368886C6B4298DB8A66EC5E9E94" ma:contentTypeVersion="3" ma:contentTypeDescription="Create a new document." ma:contentTypeScope="" ma:versionID="3dfe9d4b760e711e5f29de418d18184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98D89FA-669B-4E64-A40E-678F664AB2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FDF192-45D9-4795-80A1-4698E82EE8EA}"/>
</file>

<file path=customXml/itemProps3.xml><?xml version="1.0" encoding="utf-8"?>
<ds:datastoreItem xmlns:ds="http://schemas.openxmlformats.org/officeDocument/2006/customXml" ds:itemID="{641EBEFB-7CA0-4671-A34E-E94BB1632940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1c5f7d24-dc7c-45cd-a254-66c71c085d44"/>
    <ds:schemaRef ds:uri="ee920ac9-5fc6-4484-ac21-fc1bd4a2d57a"/>
    <ds:schemaRef ds:uri="http://schemas.microsoft.com/sharepoint/v3"/>
    <ds:schemaRef ds:uri="http://www.w3.org/XML/1998/namespace"/>
    <ds:schemaRef ds:uri="http://purl.org/dc/dcmitype/"/>
    <ds:schemaRef ds:uri="e5d1d0a6-0b5a-4647-8b5b-d7b734dedeba"/>
    <ds:schemaRef ds:uri="969e2b6f-3a6c-4e00-a1a2-422c9f0ee88c"/>
  </ds:schemaRefs>
</ds:datastoreItem>
</file>

<file path=docMetadata/LabelInfo.xml><?xml version="1.0" encoding="utf-8"?>
<clbl:labelList xmlns:clbl="http://schemas.microsoft.com/office/2020/mipLabelMetadata">
  <clbl:label id="{d57a98e7-744d-43f9-bc91-08de1ff3710d}" enabled="0" method="" siteId="{d57a98e7-744d-43f9-bc91-08de1ff3710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36466</TotalTime>
  <Words>964</Words>
  <Application>Microsoft Office PowerPoint</Application>
  <PresentationFormat>On-screen Show (4:3)</PresentationFormat>
  <Paragraphs>249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Courier New</vt:lpstr>
      <vt:lpstr>Futura Std Book</vt:lpstr>
      <vt:lpstr>Futura Std Heavy</vt:lpstr>
      <vt:lpstr>Lato</vt:lpstr>
      <vt:lpstr>Segoe UI 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Moorche 30 DVDs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Apprenticeship Illinois Regional Showcase LWIA 3</dc:title>
  <dc:creator>Jafar</dc:creator>
  <cp:lastModifiedBy>Heinisch, Kimberly D</cp:lastModifiedBy>
  <cp:revision>228</cp:revision>
  <cp:lastPrinted>2023-08-07T18:29:20Z</cp:lastPrinted>
  <dcterms:created xsi:type="dcterms:W3CDTF">2015-05-25T12:45:08Z</dcterms:created>
  <dcterms:modified xsi:type="dcterms:W3CDTF">2025-01-14T18:05:42Z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0x010100CAE0D368886C6B4298DB8A66EC5E9E94</vt:lpwstr>
  </property>
  <property fmtid="{D5CDD505-2E9C-101B-9397-08002B2CF9AE}" pid="3" name="ArticulateGUID">
    <vt:lpwstr>86292B1C-1FD6-4DDE-9B5A-A5AFF6FE6818</vt:lpwstr>
  </property>
  <property fmtid="{D5CDD505-2E9C-101B-9397-08002B2CF9AE}" pid="4" name="ArticulatePath">
    <vt:lpwstr>IWN-20_IWIB-BEC_Presentation-A</vt:lpwstr>
  </property>
  <property fmtid="{D5CDD505-2E9C-101B-9397-08002B2CF9AE}" pid="5" name="MediaServiceImageTags">
    <vt:lpwstr/>
  </property>
</Properties>
</file>