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30"/>
  </p:notesMasterIdLst>
  <p:handoutMasterIdLst>
    <p:handoutMasterId r:id="rId31"/>
  </p:handoutMasterIdLst>
  <p:sldIdLst>
    <p:sldId id="261" r:id="rId5"/>
    <p:sldId id="545" r:id="rId6"/>
    <p:sldId id="541" r:id="rId7"/>
    <p:sldId id="514" r:id="rId8"/>
    <p:sldId id="559" r:id="rId9"/>
    <p:sldId id="546" r:id="rId10"/>
    <p:sldId id="558" r:id="rId11"/>
    <p:sldId id="560" r:id="rId12"/>
    <p:sldId id="553" r:id="rId13"/>
    <p:sldId id="561" r:id="rId14"/>
    <p:sldId id="549" r:id="rId15"/>
    <p:sldId id="563" r:id="rId16"/>
    <p:sldId id="564" r:id="rId17"/>
    <p:sldId id="547" r:id="rId18"/>
    <p:sldId id="565" r:id="rId19"/>
    <p:sldId id="562" r:id="rId20"/>
    <p:sldId id="551" r:id="rId21"/>
    <p:sldId id="566" r:id="rId22"/>
    <p:sldId id="567" r:id="rId23"/>
    <p:sldId id="554" r:id="rId24"/>
    <p:sldId id="557" r:id="rId25"/>
    <p:sldId id="568" r:id="rId26"/>
    <p:sldId id="569" r:id="rId27"/>
    <p:sldId id="552" r:id="rId28"/>
    <p:sldId id="511" r:id="rId29"/>
  </p:sldIdLst>
  <p:sldSz cx="9144000" cy="6858000" type="screen4x3"/>
  <p:notesSz cx="7023100" cy="9309100"/>
  <p:custDataLst>
    <p:tags r:id="rId32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0DB47F-E006-4CB1-A4FD-4ECBB064A59A}" name="Jennifer Foil" initials="JF" userId="S::A1744602@mail.niu.edu::f962162a-5c81-4455-ae76-4c79043828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58025"/>
    <a:srgbClr val="C5C6C8"/>
    <a:srgbClr val="D14C27"/>
    <a:srgbClr val="F6F8FA"/>
    <a:srgbClr val="303745"/>
    <a:srgbClr val="1C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D4910-8F73-422A-9765-490D2E3B2EF1}" v="12" dt="2025-02-18T18:04:21.912"/>
    <p1510:client id="{801EB31E-78FF-76D6-2B0E-672A686277E6}" v="924" dt="2025-02-17T22:24:27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3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6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7F0C4-144C-F5CC-58D2-CE7735A6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67752-384B-EA6B-2013-91342AFF0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30249-3741-C970-C1BB-CFCF2AED7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AD597-15CB-B1FD-6020-E090F21FB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47E43-4604-343B-C30B-E2D6886E2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AD371-0289-ADD2-77E9-AEF44CCFC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8B0A4-B84B-0DF8-D675-199E66604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5757D-6E53-3715-D044-E8AB5F17C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1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47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8B532-D9E2-E7DA-C635-5F89DC96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DA722-E865-3B70-085E-1230825CD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FEA3A-2186-F856-DEB5-5EB824AAD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FA2DD-F1B2-18B9-D198-392C72D9C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69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4D7B5-9DB2-F481-2BDF-5689D3E04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E8B49-655C-4B27-291F-42E7D6CB2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32976-8EEA-1C93-3CDB-8C5C46617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43800-6CBB-3F58-4573-E79A4720B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4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52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11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E19DC-EFA1-AC65-B209-6B1B053EB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4C1F7B-7AE1-1F47-F2FC-DEAA0EE78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29252-6055-74DC-D81A-0D3AFA105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8BD5C-1070-4D55-B793-D672D943D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1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4B014-4442-8DC8-2F39-DB219E58A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5BFCE-722D-2F3A-CAB6-3910F2C9A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1F2EE8-8103-9B85-FFD7-54F3EF152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83774-E322-E40C-C51E-415AA996A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0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7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8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9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9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D42C7-30C8-A5AF-4E39-ADC358721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060783-205F-2DEE-A9FE-C5DB7D9F1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CBA4A5-E164-B237-4857-73AC80999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91C96-916B-78D1-9271-195507D20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0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153A3-CF74-D10E-8761-47DBB5796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C713F4-68F5-7276-CFDE-093CFC742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4BA58-835E-D0CE-5FC0-B1818666F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15FE9-E509-FA7E-23CF-B61F34489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16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8F1E7-2203-F573-5B5C-625CCF456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19712D-F6BC-B9D5-6A71-817A3BC55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CCDCD0-110C-FA7B-172F-0A9E22D31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D737F-4164-797A-D3C1-DD0691AE5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0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56E7046-DE4F-0A49-A5D9-1A3B2F5BA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1376751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1F6FDE6-65F0-9041-A1D4-82C1AC416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1902935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73E8B-1D2A-B241-9CB5-BFDA05123263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0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FBBF2A-C7ED-554B-A375-F7CE80CB34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6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483DAD1-B635-5549-8693-FBB2806595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51990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12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4E1790B-1E4F-3B4F-AD32-8BC1BF08A162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7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9489B8-D70A-2C4B-9339-02FC12D9C9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8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84A807-FE08-7F4C-A4CB-EB585EFFBE3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99035" y="261172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9885" y="480317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16835" y="480317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4B377F-598C-7D43-AC31-2A6886AA3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8" y="1401776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2CC2ABB-C44C-CA4F-97C9-5F71B7B6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1" y="1912789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AE139-211F-0C42-9F4B-85DFB65FCB4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9602B-7BC0-AA47-88B7-E243181EF231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7A4C18-8E88-FF42-8E68-9885D11A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24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790A3C-E5CE-8D49-AAAE-156FFDD361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9041" y="1446424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38564" y="1957437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65198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52148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56573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6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C8CDFF-9F4E-D941-99E5-C9CFFCC708D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7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49551-9295-E947-800A-9A504B6DA1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3" y="4171694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301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62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028C285-0AD5-4E49-8418-334AAEA88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790" y="1445750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86197D-2DB5-9D47-9406-78588F99E6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5313" y="1956763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E2AF-CFE4-784D-934E-43E5E23BE15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0823-CB42-9C4E-831A-345865AFE106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8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DAA878-6585-C44A-83AF-A6E5394755D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9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E7FB72-67FA-C447-A754-5DF4182E8D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BD9400-FAE6-E747-88CE-CBDBB84503B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8"/>
            <a:ext cx="9144000" cy="1092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CAFE60-D00A-4AA8-B1DE-6BF598A5177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2" y="277038"/>
            <a:ext cx="1582632" cy="899813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904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1" r:id="rId2"/>
    <p:sldLayoutId id="2147483673" r:id="rId3"/>
    <p:sldLayoutId id="2147483690" r:id="rId4"/>
    <p:sldLayoutId id="2147483691" r:id="rId5"/>
    <p:sldLayoutId id="2147483688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carlson@niu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foil@niu.edu" TargetMode="External"/><Relationship Id="rId4" Type="http://schemas.openxmlformats.org/officeDocument/2006/relationships/hyperlink" Target="mailto:jtjohns@ilst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667428FB-72DF-A44E-9063-A722D2782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79869"/>
            <a:ext cx="9144000" cy="603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12048" y="2992834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41AC5E-DDCB-DD4F-BC81-E1385780537E}"/>
              </a:ext>
            </a:extLst>
          </p:cNvPr>
          <p:cNvSpPr txBox="1"/>
          <p:nvPr/>
        </p:nvSpPr>
        <p:spPr>
          <a:xfrm>
            <a:off x="367121" y="1228241"/>
            <a:ext cx="8618220" cy="8525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3450" b="1" cap="all" spc="54">
                <a:solidFill>
                  <a:schemeClr val="tx2"/>
                </a:solidFill>
                <a:latin typeface="Futura Std Heavy"/>
              </a:rPr>
              <a:t>Regional showcase: LWIA #17</a:t>
            </a:r>
            <a:endParaRPr lang="en-US" sz="3450" b="1" cap="all" spc="54">
              <a:solidFill>
                <a:schemeClr val="tx2"/>
              </a:solidFill>
              <a:highlight>
                <a:srgbClr val="FFFF00"/>
              </a:highlight>
              <a:latin typeface="Futura Std Heavy" panose="020B0502020204020303" pitchFamily="34" charset="77"/>
            </a:endParaRPr>
          </a:p>
          <a:p>
            <a:pPr algn="ctr">
              <a:lnSpc>
                <a:spcPts val="3467"/>
              </a:lnSpc>
            </a:pPr>
            <a:r>
              <a:rPr lang="en-US" sz="2000" b="1" cap="all" spc="54">
                <a:solidFill>
                  <a:schemeClr val="accent1"/>
                </a:solidFill>
                <a:latin typeface="Futura Std Heavy"/>
              </a:rPr>
              <a:t>February 18, 2025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8B0CB6-22BE-4074-BEB1-559449EC4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80" y="2125639"/>
            <a:ext cx="5131039" cy="291728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AF5CA38-B7A6-4AEC-A65D-BA7A7858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89" y="5514451"/>
            <a:ext cx="2184643" cy="6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E57C7-AFBC-F142-DBF6-7BE6E93206D1}"/>
              </a:ext>
            </a:extLst>
          </p:cNvPr>
          <p:cNvSpPr txBox="1"/>
          <p:nvPr/>
        </p:nvSpPr>
        <p:spPr>
          <a:xfrm>
            <a:off x="287536" y="5464681"/>
            <a:ext cx="6376153" cy="3887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7"/>
              </a:lnSpc>
            </a:pPr>
            <a:r>
              <a:rPr lang="en-US" sz="1600" b="1" cap="all" spc="54">
                <a:solidFill>
                  <a:schemeClr val="tx2"/>
                </a:solidFill>
                <a:latin typeface="Futura Std Heavy"/>
              </a:rPr>
              <a:t>Champaign County Regional Planning Commission</a:t>
            </a:r>
            <a:endParaRPr lang="en-US" sz="160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85475-60BE-4AD5-098B-7454234DE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FA7903-F959-6D2B-A51F-8CA1BA81F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297" y="533739"/>
            <a:ext cx="6276073" cy="497487"/>
          </a:xfrm>
        </p:spPr>
        <p:txBody>
          <a:bodyPr lIns="0" tIns="0" rIns="0" bIns="0" anchor="t"/>
          <a:lstStyle/>
          <a:p>
            <a:r>
              <a:rPr lang="en-US" sz="2000">
                <a:solidFill>
                  <a:schemeClr val="tx2"/>
                </a:solidFill>
                <a:latin typeface="Futura Std Heavy"/>
                <a:ea typeface="Segoe UI Symbol"/>
                <a:cs typeface="+mn-cs"/>
              </a:rPr>
              <a:t>Meaningful Employer engagement </a:t>
            </a:r>
          </a:p>
          <a:p>
            <a:endParaRPr lang="en-US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461DF9-18B8-DF04-6FDC-9D1682234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75433" y="4955732"/>
            <a:ext cx="4380334" cy="1048433"/>
          </a:xfrm>
        </p:spPr>
        <p:txBody>
          <a:bodyPr lIns="0" tIns="0" rIns="0" bIns="0" anchor="t"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ea typeface="Segoe UI Symbol"/>
                <a:cs typeface="Arial"/>
              </a:rPr>
              <a:t>- Basic excel tracking/Illinois </a:t>
            </a:r>
            <a:r>
              <a:rPr lang="en-US" sz="1600" dirty="0" err="1">
                <a:solidFill>
                  <a:srgbClr val="000000"/>
                </a:solidFill>
                <a:latin typeface="Calibri"/>
                <a:ea typeface="Segoe UI Symbol"/>
                <a:cs typeface="Arial"/>
              </a:rPr>
              <a:t>Worknet</a:t>
            </a:r>
            <a:endParaRPr lang="en-US" sz="1600" dirty="0" err="1">
              <a:latin typeface="Calibri"/>
              <a:ea typeface="Segoe UI Symbol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/>
                <a:ea typeface="Segoe UI Symbol"/>
                <a:cs typeface="Arial"/>
              </a:rPr>
              <a:t>- Key fields: Company, contact, dates, interest level</a:t>
            </a:r>
            <a:endParaRPr lang="en-US" sz="1600">
              <a:latin typeface="Calibri"/>
              <a:ea typeface="Segoe UI Symbol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/>
                <a:ea typeface="Segoe UI Symbol"/>
                <a:cs typeface="Arial"/>
              </a:rPr>
              <a:t>- Monthly review of progress</a:t>
            </a:r>
            <a:endParaRPr lang="en-US" sz="1600">
              <a:latin typeface="Calibri"/>
              <a:ea typeface="Segoe UI Symbol"/>
            </a:endParaRPr>
          </a:p>
          <a:p>
            <a:pPr>
              <a:lnSpc>
                <a:spcPct val="150000"/>
              </a:lnSpc>
            </a:pPr>
            <a:endParaRPr lang="en-US" sz="1600">
              <a:solidFill>
                <a:srgbClr val="000000"/>
              </a:solidFill>
              <a:latin typeface="Calibri"/>
              <a:ea typeface="Segoe UI Symbo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DACD1-3D28-3B24-60D8-D36552663EF4}"/>
              </a:ext>
            </a:extLst>
          </p:cNvPr>
          <p:cNvSpPr txBox="1"/>
          <p:nvPr/>
        </p:nvSpPr>
        <p:spPr>
          <a:xfrm>
            <a:off x="432108" y="2244182"/>
            <a:ext cx="2341758" cy="15314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1. </a:t>
            </a:r>
            <a:r>
              <a:rPr lang="en-US" sz="1600" b="1">
                <a:ea typeface="Calibri"/>
                <a:cs typeface="Calibri"/>
              </a:rPr>
              <a:t>Week 1:</a:t>
            </a:r>
            <a:endParaRPr lang="en-US" sz="160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   - Initial Contact</a:t>
            </a:r>
          </a:p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   - Benefits Sheet (Day 3)</a:t>
            </a:r>
          </a:p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   - Phone Check-in (Day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4E88C-D3B3-3B8F-9134-4B13AF8E4FAA}"/>
              </a:ext>
            </a:extLst>
          </p:cNvPr>
          <p:cNvSpPr txBox="1"/>
          <p:nvPr/>
        </p:nvSpPr>
        <p:spPr>
          <a:xfrm>
            <a:off x="223023" y="1031488"/>
            <a:ext cx="39377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Calibri"/>
                <a:cs typeface="Calibri"/>
              </a:rPr>
              <a:t>Weekly Engagement Strategy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E7191-50EC-0859-103F-CC4E98DCAC63}"/>
              </a:ext>
            </a:extLst>
          </p:cNvPr>
          <p:cNvSpPr txBox="1"/>
          <p:nvPr/>
        </p:nvSpPr>
        <p:spPr>
          <a:xfrm>
            <a:off x="3401122" y="2244183"/>
            <a:ext cx="2160549" cy="11760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2. </a:t>
            </a:r>
            <a:r>
              <a:rPr lang="en-US" sz="1600" b="1">
                <a:ea typeface="Calibri"/>
                <a:cs typeface="Calibri"/>
              </a:rPr>
              <a:t>Week 2:</a:t>
            </a:r>
            <a:endParaRPr lang="en-US" sz="160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100">
                <a:ea typeface="Calibri"/>
                <a:cs typeface="Calibri"/>
              </a:rPr>
              <a:t>   </a:t>
            </a:r>
            <a:r>
              <a:rPr lang="en-US" sz="1600">
                <a:ea typeface="Calibri"/>
                <a:cs typeface="Calibri"/>
              </a:rPr>
              <a:t>- Success stories email</a:t>
            </a:r>
          </a:p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   - Final Call</a:t>
            </a:r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E8913-E863-DE75-A3DA-08BEF4EA18D5}"/>
              </a:ext>
            </a:extLst>
          </p:cNvPr>
          <p:cNvSpPr txBox="1"/>
          <p:nvPr/>
        </p:nvSpPr>
        <p:spPr>
          <a:xfrm>
            <a:off x="3324458" y="1714500"/>
            <a:ext cx="24881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Follow-up Process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15541-B7C7-50BA-DCA3-E29DE41A3A26}"/>
              </a:ext>
            </a:extLst>
          </p:cNvPr>
          <p:cNvSpPr txBox="1"/>
          <p:nvPr/>
        </p:nvSpPr>
        <p:spPr>
          <a:xfrm>
            <a:off x="3275669" y="4293219"/>
            <a:ext cx="25996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Calibri"/>
                <a:cs typeface="Calibri"/>
              </a:rPr>
              <a:t>Target &amp; Approach</a:t>
            </a: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61C66-6D2C-D207-A8F5-A5EF2872ED42}"/>
              </a:ext>
            </a:extLst>
          </p:cNvPr>
          <p:cNvSpPr txBox="1"/>
          <p:nvPr/>
        </p:nvSpPr>
        <p:spPr>
          <a:xfrm>
            <a:off x="6223773" y="2244181"/>
            <a:ext cx="2327818" cy="15314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3. </a:t>
            </a:r>
            <a:r>
              <a:rPr lang="en-US" sz="1600" b="1">
                <a:ea typeface="Calibri"/>
                <a:cs typeface="Calibri"/>
              </a:rPr>
              <a:t>Week 3</a:t>
            </a:r>
            <a:endParaRPr lang="en-US" sz="160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100">
                <a:ea typeface="Calibri"/>
                <a:cs typeface="Calibri"/>
              </a:rPr>
              <a:t>   </a:t>
            </a:r>
            <a:r>
              <a:rPr lang="en-US" sz="1600">
                <a:ea typeface="Calibri"/>
                <a:cs typeface="Calibri"/>
              </a:rPr>
              <a:t>- Monthly contact list (If interested)</a:t>
            </a:r>
          </a:p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   - Archive if uninterested</a:t>
            </a:r>
          </a:p>
        </p:txBody>
      </p:sp>
    </p:spTree>
    <p:extLst>
      <p:ext uri="{BB962C8B-B14F-4D97-AF65-F5344CB8AC3E}">
        <p14:creationId xmlns:p14="http://schemas.microsoft.com/office/powerpoint/2010/main" val="1046983086"/>
      </p:ext>
    </p:extLst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11892"/>
            <a:ext cx="7953374" cy="511013"/>
          </a:xfrm>
        </p:spPr>
        <p:txBody>
          <a:bodyPr/>
          <a:lstStyle/>
          <a:p>
            <a:r>
              <a:rPr lang="en-US" sz="2800">
                <a:solidFill>
                  <a:schemeClr val="tx2"/>
                </a:solidFill>
                <a:cs typeface="+mn-cs"/>
              </a:rPr>
              <a:t>Programs in progress</a:t>
            </a: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894" y="1226721"/>
            <a:ext cx="8499291" cy="4410616"/>
          </a:xfrm>
        </p:spPr>
        <p:txBody>
          <a:bodyPr lIns="0" tIns="0" rIns="0" bIns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Program Impact Metrics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3 programs launched in past 8 months</a:t>
            </a:r>
            <a:endParaRPr lang="en-US" sz="1600" dirty="0">
              <a:latin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6 new programs in development</a:t>
            </a:r>
            <a:endParaRPr lang="en-US" sz="1600" dirty="0">
              <a:latin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Multiple pathways in industrial maintenance and manufacturing</a:t>
            </a:r>
            <a:endParaRPr lang="en-US" sz="1600" dirty="0">
              <a:latin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Wage progression opportunities: $15.00 - $32.80 range</a:t>
            </a:r>
            <a:endParaRPr lang="en-US" sz="1600" dirty="0">
              <a:latin typeface="Calibri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Mix of time-based and hybrid models</a:t>
            </a:r>
            <a:endParaRPr lang="en-US" sz="1600" dirty="0">
              <a:latin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Looking Forward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Calibri"/>
              </a:rPr>
              <a:t>Expanding industrial maintenance programs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Calibri"/>
              </a:rPr>
              <a:t>Growing manufacturing sector partnerships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Times New Roman"/>
              </a:rPr>
              <a:t>Developing advanced technology programs</a:t>
            </a:r>
            <a:endParaRPr lang="en-US" sz="160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Open Sans"/>
              </a:rPr>
              <a:t>Supporting rural workforce development</a:t>
            </a:r>
            <a:endParaRPr lang="en-US" sz="1600">
              <a:latin typeface="Calibri"/>
              <a:ea typeface="Calibri"/>
              <a:cs typeface="Open San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i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485478"/>
      </p:ext>
    </p:extLst>
  </p:cSld>
  <p:clrMapOvr>
    <a:masterClrMapping/>
  </p:clrMapOvr>
  <p:transition spd="slow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5E084-295F-FFE9-43A0-A06C1A9EB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4D9AC4-8800-EF32-DFCA-C6AB4ED27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11892"/>
            <a:ext cx="7953374" cy="511013"/>
          </a:xfrm>
        </p:spPr>
        <p:txBody>
          <a:bodyPr/>
          <a:lstStyle/>
          <a:p>
            <a:r>
              <a:rPr lang="en-US" sz="2800">
                <a:solidFill>
                  <a:schemeClr val="tx2"/>
                </a:solidFill>
                <a:cs typeface="+mn-cs"/>
              </a:rPr>
              <a:t>Programs in progress</a:t>
            </a: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8CDA1E-2573-1C57-3242-FF3164E356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25802"/>
            <a:ext cx="8485310" cy="3914268"/>
          </a:xfrm>
        </p:spPr>
        <p:txBody>
          <a:bodyPr lIns="0" tIns="0" rIns="0" bIns="0" anchor="t">
            <a:noAutofit/>
          </a:bodyPr>
          <a:lstStyle/>
          <a:p>
            <a:pPr eaLnBrk="0" fontAlgn="base" hangingPunct="0"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Manufacturing &amp; Industrial</a:t>
            </a:r>
            <a:endParaRPr lang="en-US" sz="2400" b="1" dirty="0">
              <a:solidFill>
                <a:schemeClr val="tx1"/>
              </a:solidFill>
              <a:latin typeface="Calibri"/>
              <a:ea typeface="Segoe UI Symbol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Calibri"/>
                <a:ea typeface="Segoe UI Symbol"/>
                <a:cs typeface="Open Sans"/>
              </a:rPr>
              <a:t>Kraft Heinz - Industrial Machinery Mechanic (Line Technician)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1-year hybrid program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Wage progression: </a:t>
            </a:r>
            <a:r>
              <a:rPr lang="en-US" sz="1600" b="1" dirty="0">
                <a:latin typeface="Calibri"/>
                <a:ea typeface="Segoe UI Symbol"/>
                <a:cs typeface="Open Sans"/>
              </a:rPr>
              <a:t>$30.80 → $32.80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Status: Approved – 7 apprentices</a:t>
            </a:r>
          </a:p>
          <a:p>
            <a:pPr>
              <a:lnSpc>
                <a:spcPct val="100000"/>
              </a:lnSpc>
            </a:pPr>
            <a:endParaRPr lang="en-US" sz="1600" b="1" dirty="0">
              <a:latin typeface="Calibri"/>
              <a:ea typeface="Segoe UI Symbol"/>
              <a:cs typeface="Open Sans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en-US" sz="1600" b="1" dirty="0">
                <a:latin typeface="Calibri"/>
                <a:ea typeface="Segoe UI Symbol"/>
                <a:cs typeface="Open Sans"/>
              </a:rPr>
              <a:t>Kuhn's Equipment - AG Equipment Technician</a:t>
            </a:r>
            <a:endParaRPr lang="en-US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3-year time-based program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Wage progression: </a:t>
            </a:r>
            <a:r>
              <a:rPr lang="en-US" sz="1600" b="1" dirty="0">
                <a:latin typeface="Calibri"/>
                <a:ea typeface="Segoe UI Symbol"/>
                <a:cs typeface="Open Sans"/>
              </a:rPr>
              <a:t>$16.00 → $27.50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Status: Approved – 3 apprentices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1600" b="1" dirty="0">
              <a:latin typeface="Calibri"/>
              <a:ea typeface="Segoe UI Symbol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1600" b="1" err="1">
                <a:latin typeface="Calibri"/>
                <a:ea typeface="Segoe UI Symbol"/>
                <a:cs typeface="Open Sans"/>
              </a:rPr>
              <a:t>Darnall</a:t>
            </a:r>
            <a:r>
              <a:rPr lang="en-US" sz="1600" b="1" dirty="0">
                <a:latin typeface="Calibri"/>
                <a:ea typeface="Segoe UI Symbol"/>
                <a:cs typeface="Open Sans"/>
              </a:rPr>
              <a:t> Printing (Automated Communications) - Print Binding and Finishing Specialist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4-year hybrid program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Wage progression: </a:t>
            </a:r>
            <a:r>
              <a:rPr lang="en-US" sz="1600" b="1" dirty="0">
                <a:latin typeface="Calibri"/>
                <a:ea typeface="Segoe UI Symbol"/>
                <a:cs typeface="Open Sans"/>
              </a:rPr>
              <a:t>$15.00 → $26.00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Status: Approved – 1 apprentice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600" i="1" dirty="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34154-BC62-3FD7-571C-E832DC232945}"/>
              </a:ext>
            </a:extLst>
          </p:cNvPr>
          <p:cNvSpPr txBox="1"/>
          <p:nvPr/>
        </p:nvSpPr>
        <p:spPr>
          <a:xfrm>
            <a:off x="195743" y="1125522"/>
            <a:ext cx="5746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Recently Approved Program (Last 8 months)</a:t>
            </a:r>
          </a:p>
        </p:txBody>
      </p:sp>
    </p:spTree>
    <p:extLst>
      <p:ext uri="{BB962C8B-B14F-4D97-AF65-F5344CB8AC3E}">
        <p14:creationId xmlns:p14="http://schemas.microsoft.com/office/powerpoint/2010/main" val="1828267724"/>
      </p:ext>
    </p:extLst>
  </p:cSld>
  <p:clrMapOvr>
    <a:masterClrMapping/>
  </p:clrMapOvr>
  <p:transition spd="slow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704F1-239D-4F93-2949-719B71B6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681417-91E2-7F47-B85C-19F767C93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11892"/>
            <a:ext cx="7953374" cy="511013"/>
          </a:xfrm>
        </p:spPr>
        <p:txBody>
          <a:bodyPr/>
          <a:lstStyle/>
          <a:p>
            <a:r>
              <a:rPr lang="en-US" sz="2800">
                <a:solidFill>
                  <a:schemeClr val="tx2"/>
                </a:solidFill>
                <a:cs typeface="+mn-cs"/>
              </a:rPr>
              <a:t>Programs in progress</a:t>
            </a: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243629-30C8-1546-AEF2-C41E7D256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576260"/>
            <a:ext cx="8485310" cy="4920946"/>
          </a:xfrm>
        </p:spPr>
        <p:txBody>
          <a:bodyPr lIns="0" tIns="0" rIns="0" bIns="0" anchor="t">
            <a:noAutofit/>
          </a:bodyPr>
          <a:lstStyle/>
          <a:p>
            <a:pPr eaLnBrk="0" fontAlgn="base" hangingPunct="0"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Electrical &amp; Industrial</a:t>
            </a:r>
            <a:endParaRPr lang="en-US" sz="2400" b="1" dirty="0">
              <a:solidFill>
                <a:schemeClr val="tx1"/>
              </a:solidFill>
              <a:latin typeface="Calibri"/>
              <a:ea typeface="Segoe UI Symbol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Calibri"/>
                <a:ea typeface="Segoe UI Symbol"/>
                <a:cs typeface="Open Sans"/>
              </a:rPr>
              <a:t>Harris Companies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Multiple programs in development:</a:t>
            </a:r>
            <a:endParaRPr lang="en-US" sz="1600" dirty="0"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Electrician and Generator Maintenance (Industrial Maintenance Technician)</a:t>
            </a:r>
            <a:endParaRPr lang="en-US" sz="1600" b="1">
              <a:solidFill>
                <a:schemeClr val="tx1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Machinist </a:t>
            </a:r>
            <a:endParaRPr lang="en-US" sz="1600" b="1">
              <a:solidFill>
                <a:schemeClr val="tx1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Welding</a:t>
            </a:r>
            <a:endParaRPr lang="en-US" sz="1600" b="1" dirty="0">
              <a:solidFill>
                <a:schemeClr val="tx1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Status: Initial development</a:t>
            </a:r>
            <a:endParaRPr lang="en-US" sz="1600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/>
              <a:ea typeface="Segoe UI Symbol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Advanced Manufacturing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Calibri"/>
                <a:ea typeface="Segoe UI Symbol"/>
                <a:cs typeface="Open Sans"/>
              </a:rPr>
              <a:t>Flex-n-Gate (Danville)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Registering existing apprenticeship programs</a:t>
            </a:r>
            <a:endParaRPr lang="en-US" sz="1600"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New program development: </a:t>
            </a:r>
            <a:endParaRPr lang="en-US" sz="1600">
              <a:latin typeface="Calibri"/>
            </a:endParaRPr>
          </a:p>
          <a:p>
            <a:pPr marL="971550" lvl="1" indent="-285750">
              <a:lnSpc>
                <a:spcPct val="100000"/>
              </a:lnSpc>
              <a:buFont typeface="Arial"/>
              <a:buChar char="•"/>
            </a:pPr>
            <a:r>
              <a:rPr lang="en-US" sz="1600" b="1" dirty="0">
                <a:latin typeface="Calibri"/>
                <a:ea typeface="Segoe UI Symbol"/>
                <a:cs typeface="Open Sans"/>
              </a:rPr>
              <a:t>Line Production Technician</a:t>
            </a:r>
            <a:endParaRPr lang="en-US" sz="1600" b="1">
              <a:latin typeface="Calibri"/>
              <a:ea typeface="Calibri"/>
              <a:cs typeface="Calibri"/>
            </a:endParaRPr>
          </a:p>
          <a:p>
            <a:pPr marL="971550" lvl="1" indent="-285750">
              <a:lnSpc>
                <a:spcPct val="100000"/>
              </a:lnSpc>
              <a:buFont typeface="Arial"/>
              <a:buChar char="•"/>
            </a:pPr>
            <a:r>
              <a:rPr lang="en-US" sz="1600" b="1" dirty="0">
                <a:latin typeface="Calibri"/>
                <a:ea typeface="Segoe UI Symbol"/>
                <a:cs typeface="Open Sans"/>
              </a:rPr>
              <a:t>Robotics Automation</a:t>
            </a:r>
            <a:endParaRPr lang="en-US" sz="1600" b="1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Status: Research &amp; Design phase</a:t>
            </a:r>
            <a:endParaRPr lang="en-US" sz="1600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Calibri"/>
                <a:ea typeface="Segoe UI Symbol"/>
                <a:cs typeface="Open Sans"/>
              </a:rPr>
              <a:t>8th Street Welding and Hydraulics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CNC Machinist</a:t>
            </a:r>
            <a:endParaRPr lang="en-US" sz="1600" b="1" dirty="0">
              <a:solidFill>
                <a:schemeClr val="tx1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Welding apprenticeship</a:t>
            </a:r>
            <a:endParaRPr lang="en-US" sz="1600" b="1" dirty="0">
              <a:solidFill>
                <a:schemeClr val="tx1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Status: Initial development</a:t>
            </a:r>
            <a:endParaRPr lang="en-US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1" dirty="0">
              <a:latin typeface="Calibri"/>
              <a:ea typeface="Segoe UI Symbol"/>
              <a:cs typeface="Open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600" i="1" dirty="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66EB6-3F4B-1ECF-6FFD-86915678C417}"/>
              </a:ext>
            </a:extLst>
          </p:cNvPr>
          <p:cNvSpPr txBox="1"/>
          <p:nvPr/>
        </p:nvSpPr>
        <p:spPr>
          <a:xfrm>
            <a:off x="181761" y="999687"/>
            <a:ext cx="5746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Programs Under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62228"/>
      </p:ext>
    </p:extLst>
  </p:cSld>
  <p:clrMapOvr>
    <a:masterClrMapping/>
  </p:clrMapOvr>
  <p:transition spd="slow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01732"/>
            <a:ext cx="6077390" cy="511013"/>
          </a:xfrm>
        </p:spPr>
        <p:txBody>
          <a:bodyPr lIns="0" tIns="0" rIns="0" bIns="0" anchor="t"/>
          <a:lstStyle/>
          <a:p>
            <a:r>
              <a:rPr lang="en-US" sz="1800" dirty="0">
                <a:solidFill>
                  <a:schemeClr val="tx2"/>
                </a:solidFill>
                <a:latin typeface="Futura Std Heavy"/>
                <a:ea typeface="Segoe UI Symbol"/>
                <a:cs typeface="+mn-cs"/>
              </a:rPr>
              <a:t>Collaborations &amp; Partnerships In action</a:t>
            </a: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767996"/>
            <a:ext cx="8424350" cy="1677204"/>
          </a:xfrm>
        </p:spPr>
        <p:txBody>
          <a:bodyPr lIns="0" tIns="0" rIns="0" bIns="0" anchor="t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Community College Network</a:t>
            </a:r>
            <a:endParaRPr lang="en-US" sz="1600" dirty="0">
              <a:solidFill>
                <a:schemeClr val="tx1"/>
              </a:solidFill>
              <a:latin typeface="Calibri"/>
              <a:ea typeface="Segoe UI Symbol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Three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Community Colleges (Parkland College, Danville Area Community College, Kankakee Community College)</a:t>
            </a:r>
            <a:endParaRPr lang="en-US" sz="1600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71550" lvl="1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/>
                <a:ea typeface="Times New Roman" panose="02020603050405020304" pitchFamily="18" charset="0"/>
                <a:cs typeface="Calibri"/>
              </a:rPr>
              <a:t>Curriculum Development Support</a:t>
            </a:r>
            <a:endParaRPr lang="en-US" sz="2800" dirty="0">
              <a:effectLst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71550" lvl="1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/>
                <a:ea typeface="Calibri"/>
                <a:cs typeface="Calibri"/>
              </a:rPr>
              <a:t>RTI Delivery</a:t>
            </a:r>
            <a:endParaRPr lang="en-US" sz="1600" dirty="0">
              <a:latin typeface="Calibri"/>
              <a:ea typeface="Calibri"/>
              <a:cs typeface="Calibri" panose="020F0502020204030204" pitchFamily="34" charset="0"/>
            </a:endParaRPr>
          </a:p>
          <a:p>
            <a:pPr marL="971550" lvl="1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/>
                <a:ea typeface="Calibri"/>
                <a:cs typeface="Calibri"/>
              </a:rPr>
              <a:t>Resource Sharing for Program Development</a:t>
            </a:r>
            <a:br>
              <a:rPr lang="en-US" sz="20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</a:br>
            <a:endParaRPr lang="en-US" sz="2000" b="1">
              <a:latin typeface="Calibri"/>
              <a:ea typeface="Segoe UI Symbol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59206-9ACC-A4F4-F647-B705C7644268}"/>
              </a:ext>
            </a:extLst>
          </p:cNvPr>
          <p:cNvSpPr txBox="1"/>
          <p:nvPr/>
        </p:nvSpPr>
        <p:spPr>
          <a:xfrm>
            <a:off x="265651" y="978716"/>
            <a:ext cx="39987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Core Educational Partnerships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A0EEE-BF32-9633-1635-22DDEA98D692}"/>
              </a:ext>
            </a:extLst>
          </p:cNvPr>
          <p:cNvSpPr txBox="1"/>
          <p:nvPr/>
        </p:nvSpPr>
        <p:spPr>
          <a:xfrm>
            <a:off x="293615" y="3579302"/>
            <a:ext cx="8416954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/>
                <a:cs typeface="Calibri"/>
              </a:rPr>
              <a:t>Workforce Development Integration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Two Local Workforce Innovations Areas (LWIAs)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Intergration with American Job Centers (AJC)</a:t>
            </a:r>
          </a:p>
        </p:txBody>
      </p:sp>
    </p:spTree>
    <p:extLst>
      <p:ext uri="{BB962C8B-B14F-4D97-AF65-F5344CB8AC3E}">
        <p14:creationId xmlns:p14="http://schemas.microsoft.com/office/powerpoint/2010/main" val="2508896738"/>
      </p:ext>
    </p:extLst>
  </p:cSld>
  <p:clrMapOvr>
    <a:masterClrMapping/>
  </p:clrMapOvr>
  <p:transition spd="slow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F2B68-A01D-D9BC-02B5-B48306295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E2E867-2E26-857B-D50D-75574AB6B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01732"/>
            <a:ext cx="6077390" cy="511013"/>
          </a:xfrm>
        </p:spPr>
        <p:txBody>
          <a:bodyPr lIns="0" tIns="0" rIns="0" bIns="0" anchor="t"/>
          <a:lstStyle/>
          <a:p>
            <a:r>
              <a:rPr lang="en-US" sz="1800" dirty="0">
                <a:solidFill>
                  <a:schemeClr val="tx2"/>
                </a:solidFill>
                <a:latin typeface="Futura Std Heavy"/>
                <a:ea typeface="Segoe UI Symbol"/>
                <a:cs typeface="+mn-cs"/>
              </a:rPr>
              <a:t>Collaborations &amp; Partnerships In action</a:t>
            </a: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FF251A-3789-6DA9-88DE-4A78FBC59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801" y="1712069"/>
            <a:ext cx="8752919" cy="1341645"/>
          </a:xfrm>
        </p:spPr>
        <p:txBody>
          <a:bodyPr lIns="0" tIns="0" rIns="0" bIns="0" anchor="t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Manufacturing &amp; Industrial</a:t>
            </a:r>
            <a:endParaRPr lang="en-US" sz="1600" dirty="0">
              <a:solidFill>
                <a:schemeClr val="tx1"/>
              </a:solidFill>
              <a:latin typeface="Calibri"/>
              <a:ea typeface="Segoe UI Symbol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latin typeface="Calibri"/>
                <a:ea typeface="Segoe UI Symbol"/>
                <a:cs typeface="Calibri"/>
              </a:rPr>
              <a:t>Kraft</a:t>
            </a:r>
            <a:r>
              <a:rPr lang="en-US" sz="1600" dirty="0">
                <a:latin typeface="Calibri"/>
                <a:ea typeface="Segoe UI Symbol"/>
                <a:cs typeface="Open Sans"/>
              </a:rPr>
              <a:t> Heinz</a:t>
            </a:r>
            <a:endParaRPr lang="en-US" sz="1600" b="1" dirty="0">
              <a:solidFill>
                <a:schemeClr val="tx1"/>
              </a:solidFill>
              <a:latin typeface="Calibri"/>
              <a:ea typeface="Segoe UI Symbol"/>
              <a:cs typeface="Open Sans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Flex-n-Gate</a:t>
            </a:r>
            <a:endParaRPr lang="en-US" sz="1600">
              <a:latin typeface="Calibri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Advanced Filtration Systems, Inc. (AFSI)</a:t>
            </a: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Regional </a:t>
            </a:r>
            <a:r>
              <a:rPr lang="en-US" sz="1600" dirty="0">
                <a:latin typeface="Calibri"/>
                <a:ea typeface="Times New Roman" panose="02020603050405020304" pitchFamily="18" charset="0"/>
                <a:cs typeface="Calibri"/>
              </a:rPr>
              <a:t>Tech Hub engagement</a:t>
            </a:r>
            <a:br>
              <a:rPr lang="en-US" sz="2000" dirty="0">
                <a:latin typeface="Calibri"/>
                <a:ea typeface="Segoe UI Symbol"/>
                <a:cs typeface="Open Sans"/>
              </a:rPr>
            </a:br>
            <a:endParaRPr lang="en-US" sz="2000" b="1">
              <a:latin typeface="Calibri"/>
              <a:ea typeface="Segoe UI Symbol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F7993D-D83C-F4B9-00EF-E57944E7F53F}"/>
              </a:ext>
            </a:extLst>
          </p:cNvPr>
          <p:cNvSpPr txBox="1"/>
          <p:nvPr/>
        </p:nvSpPr>
        <p:spPr>
          <a:xfrm>
            <a:off x="293614" y="964734"/>
            <a:ext cx="38169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Industry Sector Partnerships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86A64-161A-F655-1C48-4F102C4FE8F6}"/>
              </a:ext>
            </a:extLst>
          </p:cNvPr>
          <p:cNvSpPr txBox="1"/>
          <p:nvPr/>
        </p:nvSpPr>
        <p:spPr>
          <a:xfrm>
            <a:off x="293615" y="3320641"/>
            <a:ext cx="8850385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/>
                <a:cs typeface="Calibri"/>
              </a:rPr>
              <a:t>Agriculture &amp; Equipment</a:t>
            </a:r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Kuhn's Equipment</a:t>
            </a:r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State-wide ag initiatives (Birkey's Farm Store)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Equipment dealer network (Associated Equipment Distributors)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22C33-9BA2-38C8-F467-C38D02130D58}"/>
              </a:ext>
            </a:extLst>
          </p:cNvPr>
          <p:cNvSpPr txBox="1"/>
          <p:nvPr/>
        </p:nvSpPr>
        <p:spPr>
          <a:xfrm>
            <a:off x="293614" y="4816678"/>
            <a:ext cx="885038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/>
                <a:cs typeface="Calibri"/>
              </a:rPr>
              <a:t>Construction &amp; Skills Trades</a:t>
            </a:r>
          </a:p>
          <a:p>
            <a:pPr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Harris Companies</a:t>
            </a:r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8th Street Welding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Construction pre-apprenticeship programs</a:t>
            </a:r>
            <a:endParaRPr lang="en-US" dirty="0"/>
          </a:p>
          <a:p>
            <a:endParaRPr lang="en-US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63291"/>
      </p:ext>
    </p:extLst>
  </p:cSld>
  <p:clrMapOvr>
    <a:masterClrMapping/>
  </p:clrMapOvr>
  <p:transition spd="slow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D79A7-7F47-75B4-2FE4-7B1385C69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70C3F3-4F87-70C3-AEC4-C9823F982C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01732"/>
            <a:ext cx="6077390" cy="511013"/>
          </a:xfrm>
        </p:spPr>
        <p:txBody>
          <a:bodyPr lIns="0" tIns="0" rIns="0" bIns="0" anchor="t"/>
          <a:lstStyle/>
          <a:p>
            <a:r>
              <a:rPr lang="en-US" sz="1800" dirty="0">
                <a:solidFill>
                  <a:schemeClr val="tx2"/>
                </a:solidFill>
                <a:latin typeface="Futura Std Heavy"/>
                <a:ea typeface="Segoe UI Symbol"/>
                <a:cs typeface="+mn-cs"/>
              </a:rPr>
              <a:t>Collaborations &amp; Partnerships In action</a:t>
            </a: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C1FBB7B-5666-6783-4F0E-08CBF5D226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792" y="1712069"/>
            <a:ext cx="8319488" cy="1362617"/>
          </a:xfrm>
        </p:spPr>
        <p:txBody>
          <a:bodyPr lIns="0" tIns="0" rIns="0" bIns="0" anchor="t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Business Services Integrations (BST)</a:t>
            </a:r>
            <a:endParaRPr lang="en-US" sz="1600" dirty="0">
              <a:solidFill>
                <a:schemeClr val="tx1"/>
              </a:solidFill>
              <a:latin typeface="Calibri"/>
              <a:ea typeface="Segoe UI Symbol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Labor market information</a:t>
            </a: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Shared branding</a:t>
            </a:r>
            <a:endParaRPr lang="en-US" sz="1600" dirty="0">
              <a:latin typeface="Calibri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latin typeface="Calibri"/>
                <a:ea typeface="Segoe UI Symbol"/>
                <a:cs typeface="Open Sans"/>
              </a:rPr>
              <a:t>Resource alignment</a:t>
            </a:r>
            <a:br>
              <a:rPr lang="en-US" sz="2000" dirty="0">
                <a:latin typeface="Calibri"/>
                <a:ea typeface="Segoe UI Symbol"/>
                <a:cs typeface="Open Sans"/>
              </a:rPr>
            </a:br>
            <a:endParaRPr lang="en-US" sz="2000" b="1">
              <a:latin typeface="Calibri"/>
              <a:ea typeface="Segoe UI Symbol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E2390-D28E-9AF1-6785-9D84DC2E0B66}"/>
              </a:ext>
            </a:extLst>
          </p:cNvPr>
          <p:cNvSpPr txBox="1"/>
          <p:nvPr/>
        </p:nvSpPr>
        <p:spPr>
          <a:xfrm>
            <a:off x="293614" y="964734"/>
            <a:ext cx="24607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Core Partnerships</a:t>
            </a:r>
            <a:endParaRPr lang="en-US" sz="2400" b="1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8B9C3-4F77-BFD9-03A3-706B224F7488}"/>
              </a:ext>
            </a:extLst>
          </p:cNvPr>
          <p:cNvSpPr txBox="1"/>
          <p:nvPr/>
        </p:nvSpPr>
        <p:spPr>
          <a:xfrm>
            <a:off x="293786" y="3069568"/>
            <a:ext cx="836102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/>
                <a:cs typeface="Calibri"/>
              </a:rPr>
              <a:t>Rural Development</a:t>
            </a:r>
          </a:p>
          <a:p>
            <a:pPr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Network of four EDOs</a:t>
            </a:r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Rural workforce initiatives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Sector strategy implementation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Business retention support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6622C-DB99-C78F-6E3D-5BFE13E28628}"/>
              </a:ext>
            </a:extLst>
          </p:cNvPr>
          <p:cNvSpPr txBox="1"/>
          <p:nvPr/>
        </p:nvSpPr>
        <p:spPr>
          <a:xfrm>
            <a:off x="293614" y="4816678"/>
            <a:ext cx="820722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/>
                <a:cs typeface="Calibri"/>
              </a:rPr>
              <a:t>Future Growth Areas</a:t>
            </a:r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Expanding rural partnerships</a:t>
            </a:r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Strengthening Tech Hub collaborations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Developing new sector relationships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Building sustainable training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21991"/>
      </p:ext>
    </p:extLst>
  </p:cSld>
  <p:clrMapOvr>
    <a:masterClrMapping/>
  </p:clrMapOvr>
  <p:transition spd="slow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22052"/>
            <a:ext cx="7953374" cy="511013"/>
          </a:xfrm>
        </p:spPr>
        <p:txBody>
          <a:bodyPr/>
          <a:lstStyle/>
          <a:p>
            <a:r>
              <a:rPr lang="en-US" sz="2800">
                <a:solidFill>
                  <a:schemeClr val="tx2"/>
                </a:solidFill>
                <a:cs typeface="+mn-cs"/>
              </a:rPr>
              <a:t>Funding innovations</a:t>
            </a: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323" y="1959804"/>
            <a:ext cx="8347517" cy="1762479"/>
          </a:xfrm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SAEF Grant Implementation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Multi-year support (PY22-24)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Key components funded: </a:t>
            </a:r>
            <a:endParaRPr lang="en-US" sz="1600">
              <a:solidFill>
                <a:schemeClr val="tx1"/>
              </a:solidFill>
              <a:latin typeface="Calibri"/>
              <a:ea typeface="Segoe UI Symbol"/>
              <a:cs typeface="Calibri"/>
            </a:endParaRPr>
          </a:p>
          <a:p>
            <a:pPr marL="971550" lvl="1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Apprenticeship Specialist</a:t>
            </a:r>
          </a:p>
          <a:p>
            <a:pPr marL="971550" lvl="1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Business Team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971550" lvl="1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Direct Training support (Staff)</a:t>
            </a:r>
          </a:p>
          <a:p>
            <a:pPr marR="0" indent="-31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b="1" dirty="0">
              <a:latin typeface="Futura Std Book" panose="020B0502020204020303"/>
              <a:ea typeface="Segoe UI Symbol"/>
              <a:cs typeface="Open Sans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/>
                <a:cs typeface="Times New Roman"/>
              </a:rPr>
              <a:t>	</a:t>
            </a:r>
            <a:endParaRPr lang="en-US" dirty="0">
              <a:effectLst/>
              <a:latin typeface="Futura Std Book" panose="020B0502020204020303"/>
              <a:ea typeface="Calibri"/>
              <a:cs typeface="Times New Roman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  <a:ea typeface="Segoe UI Symbol"/>
                <a:cs typeface="Open Sans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6051A-D7A9-53CC-50AE-3F89278E6BF0}"/>
              </a:ext>
            </a:extLst>
          </p:cNvPr>
          <p:cNvSpPr txBox="1"/>
          <p:nvPr/>
        </p:nvSpPr>
        <p:spPr>
          <a:xfrm>
            <a:off x="210149" y="3871219"/>
            <a:ext cx="8389816" cy="18389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Rapid Response Success</a:t>
            </a:r>
          </a:p>
          <a:p>
            <a:r>
              <a:rPr lang="en-US" sz="1600" b="1" dirty="0"/>
              <a:t>PY22 Achievement</a:t>
            </a:r>
            <a:endParaRPr lang="en-US" sz="1600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$188,077.28 funding secured</a:t>
            </a:r>
            <a:endParaRPr lang="en-US" sz="16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Supported Birkey's Farm Store cohort</a:t>
            </a:r>
            <a:endParaRPr lang="en-US" sz="16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11 apprentices maintained in program</a:t>
            </a:r>
            <a:endParaRPr lang="en-US" sz="16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Ensured program completion and employment</a:t>
            </a:r>
            <a:endParaRPr lang="en-US" sz="1600" dirty="0"/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9F076-3A7F-96F3-5D94-A600375BCF1D}"/>
              </a:ext>
            </a:extLst>
          </p:cNvPr>
          <p:cNvSpPr txBox="1"/>
          <p:nvPr/>
        </p:nvSpPr>
        <p:spPr>
          <a:xfrm>
            <a:off x="210773" y="1257098"/>
            <a:ext cx="55646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Strategic Funding Utilization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9947469"/>
      </p:ext>
    </p:extLst>
  </p:cSld>
  <p:clrMapOvr>
    <a:masterClrMapping/>
  </p:clrMapOvr>
  <p:transition spd="slow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BFF70-8C9F-CB62-93F6-FC114306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F924DA-0D54-C674-D63A-341F12D221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22052"/>
            <a:ext cx="7953374" cy="511013"/>
          </a:xfrm>
        </p:spPr>
        <p:txBody>
          <a:bodyPr/>
          <a:lstStyle/>
          <a:p>
            <a:r>
              <a:rPr lang="en-US" sz="2800">
                <a:solidFill>
                  <a:schemeClr val="tx2"/>
                </a:solidFill>
                <a:cs typeface="+mn-cs"/>
              </a:rPr>
              <a:t>Funding innovations</a:t>
            </a: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5FF9012-331A-1581-B200-61C019C900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967107"/>
            <a:ext cx="8325607" cy="2923737"/>
          </a:xfrm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PY23 Highlights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CAT: $34,000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 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 58 Supply Chain Management apprentices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Birkey's Farm Store: 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$81,000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endParaRPr lang="en-US" sz="1600">
              <a:solidFill>
                <a:schemeClr val="tx1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8 Case New Holland apprentices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Kraft Heinz: $5,400</a:t>
            </a:r>
            <a:endParaRPr lang="en-US" b="1" dirty="0">
              <a:solidFill>
                <a:schemeClr val="tx1"/>
              </a:solidFill>
              <a:latin typeface="Segoe UI Symbol" panose="020B0502040204020203" pitchFamily="34" charset="0"/>
            </a:endParaRPr>
          </a:p>
          <a:p>
            <a:pPr marL="171450" indent="-171450"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5 line tech apprentices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  <a:p>
            <a:pPr marL="171450" indent="-171450">
              <a:lnSpc>
                <a:spcPct val="100000"/>
              </a:lnSpc>
              <a:buChar char="•"/>
            </a:pPr>
            <a:endParaRPr lang="en-US" sz="1600" dirty="0">
              <a:solidFill>
                <a:schemeClr val="tx1"/>
              </a:solidFill>
              <a:latin typeface="Calibri"/>
              <a:ea typeface="Segoe UI Symbol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PY24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Kraft Heinz: $20,000 support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 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5 apprentices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RTI funding</a:t>
            </a:r>
            <a:endParaRPr lang="en-US" dirty="0">
              <a:solidFill>
                <a:schemeClr val="tx1"/>
              </a:solidFill>
              <a:latin typeface="Calibri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Calibri"/>
              <a:ea typeface="Segoe UI Symbol"/>
              <a:cs typeface="Open Sans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har char="•"/>
            </a:pPr>
            <a:endParaRPr lang="en-US" sz="1600" dirty="0">
              <a:solidFill>
                <a:srgbClr val="000000"/>
              </a:solidFill>
              <a:latin typeface="Segoe UI Symbol"/>
              <a:ea typeface="Segoe UI Symbol"/>
              <a:cs typeface="Open Sans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har char="•"/>
            </a:pPr>
            <a:endParaRPr lang="en-US" sz="1600" dirty="0">
              <a:solidFill>
                <a:srgbClr val="000000"/>
              </a:solidFill>
              <a:latin typeface="Segoe UI Symbol"/>
              <a:ea typeface="Segoe UI Symbol"/>
              <a:cs typeface="Open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Segoe UI Symbol"/>
              <a:ea typeface="Segoe UI Symbol"/>
              <a:cs typeface="Calibri"/>
            </a:endParaRPr>
          </a:p>
          <a:p>
            <a:pPr indent="-31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>
              <a:latin typeface="Futura Std Book" panose="020B0502020204020303"/>
              <a:ea typeface="Segoe UI Symbol"/>
              <a:cs typeface="Open Sans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Futura Std Book" panose="020B0502020204020303"/>
                <a:ea typeface="Calibri"/>
                <a:cs typeface="Times New Roman"/>
              </a:rPr>
              <a:t>	</a:t>
            </a:r>
            <a:endParaRPr lang="en-US" dirty="0">
              <a:effectLst/>
              <a:latin typeface="Futura Std Book" panose="020B0502020204020303"/>
              <a:ea typeface="Calibri"/>
              <a:cs typeface="Times New Roman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 dirty="0">
                <a:latin typeface="Futura Std Book" panose="020B0502020204020303"/>
                <a:ea typeface="Segoe UI Symbol"/>
                <a:cs typeface="Open Sans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2B803-4D57-AD31-292A-4D116DAA0CEA}"/>
              </a:ext>
            </a:extLst>
          </p:cNvPr>
          <p:cNvSpPr txBox="1"/>
          <p:nvPr/>
        </p:nvSpPr>
        <p:spPr>
          <a:xfrm>
            <a:off x="210773" y="1132938"/>
            <a:ext cx="55646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State Supplemental Funding Impact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2427235"/>
      </p:ext>
    </p:extLst>
  </p:cSld>
  <p:clrMapOvr>
    <a:masterClrMapping/>
  </p:clrMapOvr>
  <p:transition spd="slow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4F84-39A8-7F20-AD02-6A00E768A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A6E4D3-469F-4F9C-54F7-39E860F14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22052"/>
            <a:ext cx="7953374" cy="511013"/>
          </a:xfrm>
        </p:spPr>
        <p:txBody>
          <a:bodyPr/>
          <a:lstStyle/>
          <a:p>
            <a:r>
              <a:rPr lang="en-US" sz="2800">
                <a:solidFill>
                  <a:schemeClr val="tx2"/>
                </a:solidFill>
                <a:cs typeface="+mn-cs"/>
              </a:rPr>
              <a:t>Funding innovations</a:t>
            </a: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91486D-7628-5F8A-9E39-7A46FAFDA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6413" y="1711484"/>
            <a:ext cx="8347517" cy="4654669"/>
          </a:xfrm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alibri"/>
                <a:ea typeface="Segoe UI Symbol"/>
                <a:cs typeface="Open Sans"/>
              </a:rPr>
              <a:t>PY22-23 Programs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Volo Internet + Tech: $18,000</a:t>
            </a:r>
            <a:endParaRPr lang="en-US" sz="16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Segoe UI Symbol"/>
                <a:cs typeface="Calibri"/>
              </a:rPr>
              <a:t>RTI support 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  <a:latin typeface="Calibri"/>
              <a:ea typeface="Segoe UI Symbol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AFSI: 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$3,000 </a:t>
            </a:r>
            <a:endParaRPr lang="en-US" sz="1600" b="1">
              <a:solidFill>
                <a:schemeClr val="tx1"/>
              </a:solidFill>
              <a:ea typeface="Segoe UI Symbol"/>
              <a:cs typeface="Open Sans"/>
            </a:endParaRP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RTI support</a:t>
            </a:r>
            <a:endParaRPr lang="en-US" sz="1600" b="1" dirty="0">
              <a:ea typeface="Segoe UI Symbol"/>
              <a:cs typeface="Open Sans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Case New Holland: $20,000</a:t>
            </a: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Tuition and books support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PY24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Kraft Heinz: $20,000</a:t>
            </a:r>
            <a:endParaRPr lang="en-US" sz="1600" b="1" dirty="0">
              <a:solidFill>
                <a:schemeClr val="tx1"/>
              </a:solidFill>
              <a:latin typeface="Segoe UI Symbol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Segoe UI Symbol"/>
                <a:cs typeface="Open Sans"/>
              </a:rPr>
              <a:t>RTI support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Char char="•"/>
            </a:pPr>
            <a:endParaRPr lang="en-US" sz="1600" dirty="0">
              <a:solidFill>
                <a:srgbClr val="000000"/>
              </a:solidFill>
              <a:latin typeface="Calibri"/>
              <a:ea typeface="Segoe UI Symbol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/>
                <a:ea typeface="Segoe UI Symbol"/>
                <a:cs typeface="Open Sans"/>
              </a:rPr>
              <a:t>Birkey's Farm Store: $20,000</a:t>
            </a: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Segoe UI Symbol"/>
                <a:cs typeface="Open Sans"/>
              </a:rPr>
              <a:t>Tuition &amp; Books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Segoe UI Symbol"/>
              <a:ea typeface="Segoe UI Symbol"/>
              <a:cs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0A6D1-AE05-079C-02F0-3B3490A716F7}"/>
              </a:ext>
            </a:extLst>
          </p:cNvPr>
          <p:cNvSpPr txBox="1"/>
          <p:nvPr/>
        </p:nvSpPr>
        <p:spPr>
          <a:xfrm>
            <a:off x="254594" y="1132938"/>
            <a:ext cx="58568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Incumbent Worker Training Innovation (IWT)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04793"/>
      </p:ext>
    </p:extLst>
  </p:cSld>
  <p:clrMapOvr>
    <a:masterClrMapping/>
  </p:clrMapOvr>
  <p:transition spd="slow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283" y="1429139"/>
            <a:ext cx="3715425" cy="1737215"/>
          </a:xfrm>
        </p:spPr>
        <p:txBody>
          <a:bodyPr/>
          <a:lstStyle/>
          <a:p>
            <a:pPr algn="ctr"/>
            <a:r>
              <a:rPr lang="en-US" sz="5400">
                <a:solidFill>
                  <a:schemeClr val="tx2"/>
                </a:solidFill>
                <a:cs typeface="+mn-cs"/>
              </a:rPr>
              <a:t>Welcome!</a:t>
            </a:r>
          </a:p>
          <a:p>
            <a:pPr algn="ctr"/>
            <a:endParaRPr lang="en-US" sz="1200">
              <a:solidFill>
                <a:schemeClr val="tx2"/>
              </a:solidFill>
              <a:cs typeface="+mn-cs"/>
            </a:endParaRPr>
          </a:p>
          <a:p>
            <a:pPr algn="ctr"/>
            <a:r>
              <a:rPr lang="en-US" sz="5400">
                <a:solidFill>
                  <a:schemeClr val="tx2"/>
                </a:solidFill>
                <a:cs typeface="+mn-cs"/>
              </a:rPr>
              <a:t>Time for a </a:t>
            </a:r>
          </a:p>
          <a:p>
            <a:pPr algn="ctr"/>
            <a:r>
              <a:rPr lang="en-US" sz="5400">
                <a:solidFill>
                  <a:schemeClr val="tx2"/>
                </a:solidFill>
                <a:cs typeface="+mn-cs"/>
              </a:rPr>
              <a:t>brief poll  </a:t>
            </a:r>
          </a:p>
          <a:p>
            <a:pPr algn="ctr"/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491CD-AD04-8ABF-2CF9-9518165ED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\</a:t>
            </a:r>
          </a:p>
          <a:p>
            <a:endParaRPr lang="en-US"/>
          </a:p>
        </p:txBody>
      </p:sp>
      <p:pic>
        <p:nvPicPr>
          <p:cNvPr id="7" name="Graphic 6" descr="Bar chart with solid fill">
            <a:extLst>
              <a:ext uri="{FF2B5EF4-FFF2-40B4-BE49-F238E27FC236}">
                <a16:creationId xmlns:a16="http://schemas.microsoft.com/office/drawing/2014/main" id="{51A37374-1C71-FAFA-C6B4-6DD787BF8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5972" y="4041843"/>
            <a:ext cx="2209833" cy="22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10372"/>
      </p:ext>
    </p:extLst>
  </p:cSld>
  <p:clrMapOvr>
    <a:masterClrMapping/>
  </p:clrMapOvr>
  <p:transition spd="slow" advTm="3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22052"/>
            <a:ext cx="7953374" cy="511013"/>
          </a:xfrm>
        </p:spPr>
        <p:txBody>
          <a:bodyPr/>
          <a:lstStyle/>
          <a:p>
            <a:r>
              <a:rPr lang="en-US" sz="2800">
                <a:solidFill>
                  <a:schemeClr val="tx2"/>
                </a:solidFill>
                <a:cs typeface="+mn-cs"/>
              </a:rPr>
              <a:t>Challenges faced</a:t>
            </a: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862053"/>
            <a:ext cx="8332910" cy="3679606"/>
          </a:xfrm>
        </p:spPr>
        <p:txBody>
          <a:bodyPr lIns="0" tIns="0" rIns="0" bIns="0" anchor="t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Initial Challenges</a:t>
            </a:r>
            <a:endParaRPr lang="en-US" altLang="en-US" sz="2400" b="1" dirty="0">
              <a:solidFill>
                <a:schemeClr val="tx1"/>
              </a:solidFill>
              <a:latin typeface="Calibri"/>
              <a:ea typeface="Segoe UI Symbol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Loss of funding LWIA partner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Main college partner restructured to in-house apprenticeships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anose="020B0604020202020204" pitchFamily="34" charset="0"/>
              <a:buChar char="-"/>
            </a:pPr>
            <a:endParaRPr lang="en-US" altLang="en-US" sz="1600" dirty="0">
              <a:solidFill>
                <a:schemeClr val="tx1"/>
              </a:solidFill>
              <a:latin typeface="Calibri"/>
              <a:ea typeface="Segoe UI Symbol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Solution</a:t>
            </a: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Transformed from hand-off model to full-service SME</a:t>
            </a: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Developed direct employer support system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Created more sustainable funding approaches</a:t>
            </a:r>
          </a:p>
          <a:p>
            <a:pPr marL="285750" indent="-285750">
              <a:lnSpc>
                <a:spcPct val="100000"/>
              </a:lnSpc>
              <a:buChar char="•"/>
            </a:pP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Lessons Learned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160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Adaptability is crucial</a:t>
            </a:r>
            <a:endParaRPr lang="en-US" sz="16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Direct employer relationships matter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Clear communication is essential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Regional collaboration key to success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Char char="•"/>
            </a:pP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127416"/>
      </p:ext>
    </p:extLst>
  </p:cSld>
  <p:clrMapOvr>
    <a:masterClrMapping/>
  </p:clrMapOvr>
  <p:transition spd="slow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22052"/>
            <a:ext cx="5688786" cy="551592"/>
          </a:xfrm>
        </p:spPr>
        <p:txBody>
          <a:bodyPr lIns="0" tIns="0" rIns="0" bIns="0" anchor="t"/>
          <a:lstStyle/>
          <a:p>
            <a:r>
              <a:rPr lang="en-US" sz="2000" dirty="0">
                <a:solidFill>
                  <a:schemeClr val="tx2"/>
                </a:solidFill>
                <a:latin typeface="Futura Std Heavy"/>
                <a:ea typeface="Segoe UI Symbol"/>
                <a:cs typeface="+mn-cs"/>
              </a:rPr>
              <a:t>Effective approaches &amp; Future Goals</a:t>
            </a:r>
            <a:endParaRPr lang="en-US" sz="2000" dirty="0">
              <a:solidFill>
                <a:schemeClr val="tx2"/>
              </a:solidFill>
              <a:cs typeface="+mn-cs"/>
            </a:endParaRP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171405"/>
            <a:ext cx="8332910" cy="5387803"/>
          </a:xfrm>
        </p:spPr>
        <p:txBody>
          <a:bodyPr lIns="0" tIns="0" rIns="0" bIns="0" anchor="t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What's Working Well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chemeClr val="tx1"/>
              </a:solidFill>
              <a:latin typeface="Calibri"/>
              <a:ea typeface="Segoe UI Symbol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Employer-Focus Approach</a:t>
            </a: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Concierge service model</a:t>
            </a:r>
            <a:endParaRPr lang="en-US" altLang="en-US" sz="1600" b="1">
              <a:solidFill>
                <a:schemeClr val="tx1"/>
              </a:solidFill>
              <a:latin typeface="Calibri"/>
              <a:ea typeface="Segoe UI Symbol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Streamlined paperwork assistance</a:t>
            </a:r>
            <a:endParaRPr lang="en-US" sz="1600">
              <a:solidFill>
                <a:schemeClr val="tx1"/>
              </a:solidFill>
              <a:latin typeface="Calibri"/>
              <a:ea typeface="Segoe UI Symbol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Flexible program design</a:t>
            </a:r>
            <a:endParaRPr lang="en-US" sz="1600">
              <a:solidFill>
                <a:schemeClr val="tx1"/>
              </a:solidFill>
              <a:latin typeface="Calibri"/>
              <a:ea typeface="Segoe UI Symbol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Strong communication protocols</a:t>
            </a:r>
            <a:endParaRPr lang="en-US" sz="1600">
              <a:solidFill>
                <a:schemeClr val="tx1"/>
              </a:solidFill>
              <a:latin typeface="Calibri"/>
              <a:ea typeface="Segoe UI Symbol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•"/>
            </a:pPr>
            <a:endParaRPr lang="en-US" altLang="en-US" sz="1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Strategic Sector Focus</a:t>
            </a: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Healthcare</a:t>
            </a:r>
            <a:endParaRPr lang="en-US" altLang="en-US" sz="1600" b="1">
              <a:solidFill>
                <a:schemeClr val="tx1"/>
              </a:solidFill>
              <a:latin typeface="Calibri"/>
              <a:ea typeface="Segoe UI Symbol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Manufacturing</a:t>
            </a:r>
            <a:endParaRPr lang="en-US" sz="1600">
              <a:solidFill>
                <a:schemeClr val="tx1"/>
              </a:solidFill>
              <a:latin typeface="Calibri"/>
              <a:ea typeface="Segoe UI Symbol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Ag-tech (with Tech Hub)</a:t>
            </a:r>
            <a:endParaRPr lang="en-US" sz="1600">
              <a:solidFill>
                <a:schemeClr val="tx1"/>
              </a:solidFill>
              <a:latin typeface="Calibri"/>
              <a:ea typeface="Segoe UI Symbol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Rural development opportunities</a:t>
            </a:r>
          </a:p>
          <a:p>
            <a:pPr>
              <a:lnSpc>
                <a:spcPct val="100000"/>
              </a:lnSpc>
              <a:buChar char="•"/>
            </a:pP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Successful Program Elements</a:t>
            </a: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Focus on in-demand occupations</a:t>
            </a: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Integration with workforce investments</a:t>
            </a:r>
            <a:endParaRPr lang="en-US" dirty="0">
              <a:solidFill>
                <a:schemeClr val="tx1"/>
              </a:solidFill>
              <a:latin typeface="Calibri"/>
              <a:ea typeface="Segoe UI Symbol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Strong RTI partnerships</a:t>
            </a:r>
            <a:endParaRPr lang="en-US" dirty="0">
              <a:solidFill>
                <a:schemeClr val="tx1"/>
              </a:solidFill>
              <a:latin typeface="Calibri"/>
              <a:ea typeface="Segoe UI Symbol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281728"/>
      </p:ext>
    </p:extLst>
  </p:cSld>
  <p:clrMapOvr>
    <a:masterClrMapping/>
  </p:clrMapOvr>
  <p:transition spd="slow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34283-96FC-276C-5BE3-7F8A1469D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6D8583-B284-3C7F-5F6E-AFCED455E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22052"/>
            <a:ext cx="5688786" cy="551592"/>
          </a:xfrm>
        </p:spPr>
        <p:txBody>
          <a:bodyPr lIns="0" tIns="0" rIns="0" bIns="0" anchor="t"/>
          <a:lstStyle/>
          <a:p>
            <a:r>
              <a:rPr lang="en-US" sz="2000" dirty="0">
                <a:solidFill>
                  <a:schemeClr val="tx2"/>
                </a:solidFill>
                <a:latin typeface="Futura Std Heavy"/>
                <a:ea typeface="Segoe UI Symbol"/>
                <a:cs typeface="+mn-cs"/>
              </a:rPr>
              <a:t>Effective approaches &amp; Future Goals</a:t>
            </a:r>
            <a:endParaRPr lang="en-US" sz="2000" dirty="0">
              <a:solidFill>
                <a:schemeClr val="tx2"/>
              </a:solidFill>
              <a:cs typeface="+mn-cs"/>
            </a:endParaRP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669F69B-9ED7-21BC-5E34-A4724F085E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171405"/>
            <a:ext cx="8332910" cy="5387803"/>
          </a:xfrm>
        </p:spPr>
        <p:txBody>
          <a:bodyPr lIns="0" tIns="0" rIns="0" bIns="0" anchor="t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Future Goals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chemeClr val="tx1"/>
              </a:solidFill>
              <a:latin typeface="Calibri"/>
              <a:ea typeface="Segoe UI Symbol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Regional Growth</a:t>
            </a: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Futura Std Book"/>
                <a:ea typeface="Segoe UI Symbol"/>
                <a:cs typeface="Calibri"/>
              </a:rPr>
              <a:t>Strengthen sector partnerships</a:t>
            </a:r>
            <a:endParaRPr lang="en-US" altLang="en-US" sz="1600" b="1" dirty="0">
              <a:solidFill>
                <a:schemeClr val="tx1"/>
              </a:solidFill>
              <a:latin typeface="Calibri"/>
              <a:ea typeface="Segoe UI Symbol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Futura Std Book"/>
                <a:ea typeface="Segoe UI Symbol"/>
                <a:cs typeface="Calibri"/>
              </a:rPr>
              <a:t>Develop new industry connections</a:t>
            </a:r>
            <a:endParaRPr lang="en-US" dirty="0"/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Futura Std Book"/>
                <a:ea typeface="Segoe UI Symbol"/>
                <a:cs typeface="Calibri"/>
              </a:rPr>
              <a:t>Build sustainable training pipelines</a:t>
            </a: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Program Development</a:t>
            </a: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Futura Std Book"/>
                <a:ea typeface="Segoe UI Symbol"/>
                <a:cs typeface="Calibri"/>
              </a:rPr>
              <a:t>Expand pre-apprenticeship opportunities</a:t>
            </a:r>
            <a:endParaRPr lang="en-US" altLang="en-US" sz="1600" b="1" dirty="0">
              <a:solidFill>
                <a:schemeClr val="tx1"/>
              </a:solidFill>
              <a:latin typeface="Futura Std Book"/>
              <a:ea typeface="Segoe UI Symbol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Futura Std Book"/>
                <a:ea typeface="Segoe UI Symbol"/>
                <a:cs typeface="Calibri"/>
              </a:rPr>
              <a:t>Increase youth engagement</a:t>
            </a:r>
            <a:endParaRPr lang="en-US" dirty="0"/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Futura Std Book"/>
                <a:ea typeface="Segoe UI Symbol"/>
                <a:cs typeface="Calibri"/>
              </a:rPr>
              <a:t>Enhance career coaching integration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Partnership Enhancement</a:t>
            </a: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Futura Std Book"/>
                <a:ea typeface="Segoe UI Symbol"/>
                <a:cs typeface="Calibri"/>
              </a:rPr>
              <a:t>Deepen Tech Hub collaboration</a:t>
            </a:r>
            <a:endParaRPr lang="en-US" sz="1600" dirty="0">
              <a:solidFill>
                <a:schemeClr val="tx1"/>
              </a:solidFill>
              <a:latin typeface="Calibri"/>
              <a:ea typeface="Segoe UI Symbol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Futura Std Book"/>
                <a:ea typeface="Segoe UI Symbol"/>
                <a:cs typeface="Calibri"/>
              </a:rPr>
              <a:t>Strengthen business team integration</a:t>
            </a: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Futura Std Book"/>
                <a:ea typeface="Segoe UI Symbol"/>
                <a:cs typeface="Calibri"/>
              </a:rPr>
              <a:t>Expand CEJA initiatives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har char="•"/>
            </a:pPr>
            <a:r>
              <a:rPr lang="en-US" sz="1600" dirty="0">
                <a:solidFill>
                  <a:schemeClr val="tx1"/>
                </a:solidFill>
                <a:latin typeface="Futura Std Book"/>
                <a:ea typeface="Segoe UI Symbol"/>
                <a:cs typeface="Calibri"/>
              </a:rPr>
              <a:t>Build more rural partnerships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42987"/>
      </p:ext>
    </p:extLst>
  </p:cSld>
  <p:clrMapOvr>
    <a:masterClrMapping/>
  </p:clrMapOvr>
  <p:transition spd="slow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5C3FC-7988-799B-7ED8-F4DB66509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2766D8-8B8C-9BE5-3BB6-FB4673DB83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22052"/>
            <a:ext cx="5688786" cy="551592"/>
          </a:xfrm>
        </p:spPr>
        <p:txBody>
          <a:bodyPr lIns="0" tIns="0" rIns="0" bIns="0" anchor="t"/>
          <a:lstStyle/>
          <a:p>
            <a:r>
              <a:rPr lang="en-US" sz="2000" dirty="0">
                <a:solidFill>
                  <a:schemeClr val="tx2"/>
                </a:solidFill>
                <a:latin typeface="Futura Std Heavy"/>
                <a:ea typeface="Segoe UI Symbol"/>
                <a:cs typeface="+mn-cs"/>
              </a:rPr>
              <a:t>Effective approaches &amp; Future Goals</a:t>
            </a:r>
            <a:endParaRPr lang="en-US" sz="2000" dirty="0">
              <a:solidFill>
                <a:schemeClr val="tx2"/>
              </a:solidFill>
              <a:cs typeface="+mn-cs"/>
            </a:endParaRP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D55C4D2-51CA-4924-B232-CEC76599D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171405"/>
            <a:ext cx="8332910" cy="3924206"/>
          </a:xfrm>
        </p:spPr>
        <p:txBody>
          <a:bodyPr lIns="0" tIns="0" rIns="0" bIns="0" anchor="t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Future Goals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b="1" dirty="0">
              <a:solidFill>
                <a:schemeClr val="tx1"/>
              </a:solidFill>
              <a:latin typeface="Calibri"/>
              <a:ea typeface="Segoe UI Symbol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Innovation Focus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Creative funding solutions</a:t>
            </a:r>
            <a:endParaRPr lang="en-US" sz="1600">
              <a:solidFill>
                <a:schemeClr val="tx1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Flexible program designs</a:t>
            </a:r>
            <a:endParaRPr lang="en-US" sz="1600">
              <a:solidFill>
                <a:schemeClr val="tx1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Enhanced employer support</a:t>
            </a:r>
            <a:endParaRPr lang="en-US" sz="1600">
              <a:solidFill>
                <a:schemeClr val="tx1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Expanded regional coverage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latin typeface="Calibri"/>
              <a:ea typeface="Segoe UI Symbol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/>
                <a:ea typeface="Segoe UI Symbol"/>
                <a:cs typeface="Open Sans"/>
              </a:rPr>
              <a:t>Success Metrics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Program completion rates</a:t>
            </a:r>
            <a:endParaRPr lang="en-US" sz="1600">
              <a:solidFill>
                <a:schemeClr val="tx1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Employer satisfaction</a:t>
            </a:r>
            <a:endParaRPr lang="en-US" sz="1600" dirty="0">
              <a:solidFill>
                <a:schemeClr val="tx1"/>
              </a:solidFill>
              <a:latin typeface="Calibri"/>
              <a:ea typeface="Segoe UI Symbol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Segoe UI Symbol"/>
                <a:cs typeface="Calibri"/>
              </a:rPr>
              <a:t>Regional economic impact</a:t>
            </a:r>
            <a:endParaRPr lang="en-US" sz="1600" dirty="0">
              <a:solidFill>
                <a:schemeClr val="tx1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353622"/>
      </p:ext>
    </p:extLst>
  </p:cSld>
  <p:clrMapOvr>
    <a:masterClrMapping/>
  </p:clrMapOvr>
  <p:transition spd="slow" advTm="3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499" y="2493445"/>
            <a:ext cx="3715425" cy="1737215"/>
          </a:xfrm>
        </p:spPr>
        <p:txBody>
          <a:bodyPr/>
          <a:lstStyle/>
          <a:p>
            <a:pPr algn="ctr"/>
            <a:r>
              <a:rPr lang="en-US" sz="11500">
                <a:solidFill>
                  <a:schemeClr val="tx2"/>
                </a:solidFill>
                <a:cs typeface="+mn-cs"/>
              </a:rPr>
              <a:t>Q&amp;A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491CD-AD04-8ABF-2CF9-9518165ED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311" y="1792585"/>
            <a:ext cx="7953374" cy="188459"/>
          </a:xfrm>
        </p:spPr>
        <p:txBody>
          <a:bodyPr/>
          <a:lstStyle/>
          <a:p>
            <a:r>
              <a:rPr lang="en-US"/>
              <a:t>\</a:t>
            </a:r>
          </a:p>
          <a:p>
            <a:endParaRPr lang="en-US"/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E9511265-0C45-B8F5-78F5-1814C5576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756" y="2493444"/>
            <a:ext cx="1737216" cy="1737216"/>
          </a:xfrm>
          <a:prstGeom prst="rect">
            <a:avLst/>
          </a:prstGeom>
        </p:spPr>
      </p:pic>
      <p:pic>
        <p:nvPicPr>
          <p:cNvPr id="5" name="Graphic 4" descr="Badge Question Mark with solid fill">
            <a:extLst>
              <a:ext uri="{FF2B5EF4-FFF2-40B4-BE49-F238E27FC236}">
                <a16:creationId xmlns:a16="http://schemas.microsoft.com/office/drawing/2014/main" id="{EBF8FC83-9512-2F23-C952-4D0F3F46D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6500" y="2493444"/>
            <a:ext cx="1737216" cy="1737216"/>
          </a:xfrm>
          <a:prstGeom prst="rect">
            <a:avLst/>
          </a:prstGeom>
        </p:spPr>
      </p:pic>
      <p:pic>
        <p:nvPicPr>
          <p:cNvPr id="8" name="Graphic 7" descr="Badge Question Mark with solid fill">
            <a:extLst>
              <a:ext uri="{FF2B5EF4-FFF2-40B4-BE49-F238E27FC236}">
                <a16:creationId xmlns:a16="http://schemas.microsoft.com/office/drawing/2014/main" id="{838D64E4-6724-524B-BD7A-9D0B3A966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0452" y="2493444"/>
            <a:ext cx="1737216" cy="1737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102692-283C-D060-08FB-ADB3F712024C}"/>
              </a:ext>
            </a:extLst>
          </p:cNvPr>
          <p:cNvSpPr txBox="1"/>
          <p:nvPr/>
        </p:nvSpPr>
        <p:spPr>
          <a:xfrm>
            <a:off x="479040" y="4412320"/>
            <a:ext cx="834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4D4D4D"/>
                </a:solidFill>
                <a:latin typeface="Futura Std Book" panose="020B0502020204020303"/>
              </a:rPr>
              <a:t>Feel free to unmute or drop your questions in the chat!</a:t>
            </a:r>
            <a:endParaRPr lang="en-US" sz="2400" i="1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83271"/>
      </p:ext>
    </p:extLst>
  </p:cSld>
  <p:clrMapOvr>
    <a:masterClrMapping/>
  </p:clrMapOvr>
  <p:transition spd="slow" advTm="3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853" y="1363732"/>
            <a:ext cx="7953374" cy="637788"/>
          </a:xfrm>
        </p:spPr>
        <p:txBody>
          <a:bodyPr/>
          <a:lstStyle/>
          <a:p>
            <a:pPr algn="ctr"/>
            <a:r>
              <a:rPr lang="en-US" sz="2800">
                <a:solidFill>
                  <a:schemeClr val="tx2"/>
                </a:solidFill>
                <a:cs typeface="+mn-cs"/>
              </a:rPr>
              <a:t>Contact us:</a:t>
            </a:r>
          </a:p>
          <a:p>
            <a:pPr algn="ctr"/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F42CEB-8F96-E0E2-6B50-F61B987F4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853" y="2702560"/>
            <a:ext cx="8610294" cy="3749040"/>
          </a:xfrm>
        </p:spPr>
        <p:txBody>
          <a:bodyPr>
            <a:noAutofit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LWIA # Team: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0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0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0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APIL Team: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kern="10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Nate Carlson </a:t>
            </a:r>
            <a:r>
              <a:rPr lang="en-US" kern="10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3"/>
              </a:rPr>
              <a:t>ncarlson@niu.edu</a:t>
            </a:r>
            <a:endParaRPr lang="en-US" kern="10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kern="10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Jordan Johnson </a:t>
            </a:r>
            <a:r>
              <a:rPr lang="en-US" kern="10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4"/>
              </a:rPr>
              <a:t>jtjohns@ilstu.edu</a:t>
            </a:r>
            <a:endParaRPr lang="en-US" kern="100">
              <a:solidFill>
                <a:srgbClr val="000000"/>
              </a:solidFill>
              <a:effectLst/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kern="10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Jennifer Foil, Ph.D. </a:t>
            </a:r>
            <a:r>
              <a:rPr lang="en-US" kern="100">
                <a:solidFill>
                  <a:srgbClr val="000000"/>
                </a:solidFill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  <a:hlinkClick r:id="rId5"/>
              </a:rPr>
              <a:t>jfoil@niu.edu</a:t>
            </a:r>
            <a:endParaRPr lang="en-US" kern="100">
              <a:solidFill>
                <a:srgbClr val="000000"/>
              </a:solidFill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>
                <a:solidFill>
                  <a:srgbClr val="000000"/>
                </a:solidFill>
                <a:effectLst/>
                <a:latin typeface="Futura Std Book" panose="020B0502020204020303"/>
                <a:ea typeface="Calibri" panose="020F0502020204030204" pitchFamily="34" charset="0"/>
                <a:cs typeface="Sabon Next LT" panose="02000500000000000000" pitchFamily="2" charset="0"/>
              </a:rPr>
              <a:t> </a:t>
            </a:r>
            <a:endParaRPr lang="en-US">
              <a:effectLst/>
              <a:latin typeface="Futura Std Book" panose="020B0502020204020303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endParaRPr lang="en-US" sz="2400"/>
          </a:p>
          <a:p>
            <a:pPr>
              <a:lnSpc>
                <a:spcPct val="100000"/>
              </a:lnSpc>
              <a:spcAft>
                <a:spcPts val="3000"/>
              </a:spcAft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74325917"/>
      </p:ext>
    </p:extLst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581412"/>
            <a:ext cx="7953374" cy="511013"/>
          </a:xfrm>
        </p:spPr>
        <p:txBody>
          <a:bodyPr/>
          <a:lstStyle/>
          <a:p>
            <a:r>
              <a:rPr lang="en-US" sz="2800">
                <a:solidFill>
                  <a:schemeClr val="tx2"/>
                </a:solidFill>
                <a:cs typeface="+mn-cs"/>
              </a:rPr>
              <a:t>About apprenticeship Illinois:</a:t>
            </a: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4579CC-02D4-DBFB-6520-E94A79D54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351" y="1103671"/>
            <a:ext cx="8605245" cy="4750436"/>
          </a:xfrm>
        </p:spPr>
        <p:txBody>
          <a:bodyPr lIns="0" tIns="0" rIns="0" bIns="0" anchor="t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 sz="2400" b="1">
                <a:latin typeface="Futura Std Book" panose="020B0502020204020303"/>
                <a:ea typeface="Segoe UI Symbol"/>
                <a:cs typeface="Open Sans"/>
              </a:rPr>
              <a:t>Our Regional Apprenticeship Specialists will…</a:t>
            </a:r>
            <a:endParaRPr lang="en-US" sz="2400">
              <a:latin typeface="Futura Std Book" panose="020B0502020204020303"/>
              <a:ea typeface="Segoe UI Symbol"/>
              <a:cs typeface="Open Sans"/>
            </a:endParaRPr>
          </a:p>
          <a:p>
            <a:pPr marL="742950" lvl="1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b="1">
                <a:latin typeface="Futura Std Book" panose="020B0502020204020303"/>
                <a:ea typeface="Times New Roman" panose="02020603050405020304" pitchFamily="18" charset="0"/>
                <a:cs typeface="Calibri"/>
              </a:rPr>
              <a:t>DCEO's Top Priority: </a:t>
            </a:r>
            <a:r>
              <a:rPr lang="en-US">
                <a:latin typeface="Futura Std Book" panose="020B0502020204020303"/>
                <a:ea typeface="Times New Roman" panose="02020603050405020304" pitchFamily="18" charset="0"/>
                <a:cs typeface="Calibri"/>
              </a:rPr>
              <a:t>Apprenticeship Specialists create new apprenticeship programs, completing all the necessary registration paperwork on behalf of program sponsors to create a simple, streamlined process for employers!</a:t>
            </a:r>
          </a:p>
          <a:p>
            <a:pPr marL="742950" marR="0" lvl="1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Futura Std Book" panose="020B0502020204020303"/>
                <a:ea typeface="Times New Roman" panose="02020603050405020304" pitchFamily="18" charset="0"/>
                <a:cs typeface="Calibri"/>
              </a:rPr>
              <a:t>Conduct in-person and virtual apprenticeship outreach through events and employer consultations</a:t>
            </a:r>
            <a:endParaRPr lang="en-US">
              <a:solidFill>
                <a:srgbClr val="000000"/>
              </a:solidFill>
              <a:latin typeface="Times New Roman"/>
              <a:ea typeface="Calibri"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Futura Std Book" panose="020B0502020204020303"/>
                <a:ea typeface="Times New Roman" panose="02020603050405020304" pitchFamily="18" charset="0"/>
                <a:cs typeface="Calibri"/>
              </a:rPr>
              <a:t>Receive and pursue referrals received to the Apprenticeship Illinois website</a:t>
            </a:r>
          </a:p>
          <a:p>
            <a:pPr marL="742950" marR="0" lvl="1" indent="-28575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Futura Std Book" panose="020B0502020204020303"/>
                <a:ea typeface="Times New Roman" panose="02020603050405020304" pitchFamily="18" charset="0"/>
                <a:cs typeface="Calibri"/>
              </a:rPr>
              <a:t>Connect employers to intermediary partners and other applicable services</a:t>
            </a:r>
          </a:p>
          <a:p>
            <a:pPr marL="742950" marR="0" lvl="1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Futura Std Book" panose="020B0502020204020303"/>
                <a:ea typeface="Times New Roman" panose="02020603050405020304" pitchFamily="18" charset="0"/>
                <a:cs typeface="Calibri"/>
              </a:rPr>
              <a:t>Collaborate with Integrated Business Services Team for greater, collective impact</a:t>
            </a:r>
          </a:p>
          <a:p>
            <a:pPr marL="1200150" lvl="2" indent="-28575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>
              <a:latin typeface="Futura Std Book" panose="020B05020202040203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effectLst/>
                <a:latin typeface="Futura Std Book" panose="020B0502020204020303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effectLst/>
              <a:latin typeface="Futura Std Book" panose="020B0502020204020303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2400">
                <a:latin typeface="Futura Std Book" panose="020B0502020204020303"/>
              </a:rPr>
              <a:t>	</a:t>
            </a:r>
          </a:p>
        </p:txBody>
      </p:sp>
      <p:pic>
        <p:nvPicPr>
          <p:cNvPr id="4" name="Graphic 3" descr="Social network with solid fill">
            <a:extLst>
              <a:ext uri="{FF2B5EF4-FFF2-40B4-BE49-F238E27FC236}">
                <a16:creationId xmlns:a16="http://schemas.microsoft.com/office/drawing/2014/main" id="{7416F490-40FE-75BF-B43D-48085114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658" y="3910618"/>
            <a:ext cx="2201203" cy="22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87889"/>
      </p:ext>
    </p:extLst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30" y="632212"/>
            <a:ext cx="7953374" cy="511013"/>
          </a:xfrm>
        </p:spPr>
        <p:txBody>
          <a:bodyPr/>
          <a:lstStyle/>
          <a:p>
            <a:r>
              <a:rPr lang="en-US" sz="3200">
                <a:solidFill>
                  <a:schemeClr val="tx2"/>
                </a:solidFill>
                <a:cs typeface="+mn-cs"/>
              </a:rPr>
              <a:t>introduction</a:t>
            </a:r>
          </a:p>
          <a:p>
            <a:endParaRPr lang="en-US" sz="2800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107350-0AEA-D8FA-BB50-043E21A6D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930" y="1457731"/>
            <a:ext cx="5447470" cy="4646749"/>
          </a:xfrm>
        </p:spPr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“About Me”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600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Business Services Coordinator (Apprenticeship Expansion, Title I investments, &amp; CEJA initiatives)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600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Unrealized passion for Workforce Development &amp; Education</a:t>
            </a:r>
          </a:p>
          <a:p>
            <a:pPr>
              <a:lnSpc>
                <a:spcPct val="100000"/>
              </a:lnSpc>
            </a:pPr>
            <a:endParaRPr lang="en-US" sz="1600" i="1">
              <a:solidFill>
                <a:sysClr val="windowText" lastClr="000000"/>
              </a:solidFill>
              <a:latin typeface="Calibri"/>
              <a:ea typeface="Segoe UI Symbol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1800" b="1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Capacity Building</a:t>
            </a:r>
          </a:p>
          <a:p>
            <a:pPr marL="171450" indent="-171450">
              <a:lnSpc>
                <a:spcPct val="100000"/>
              </a:lnSpc>
              <a:buFontTx/>
              <a:buChar char="-"/>
            </a:pPr>
            <a:r>
              <a:rPr lang="en-US" sz="1600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3 Community Colleges &amp; 2 LWIAs</a:t>
            </a:r>
          </a:p>
          <a:p>
            <a:pPr marL="171450" indent="-171450">
              <a:lnSpc>
                <a:spcPct val="100000"/>
              </a:lnSpc>
              <a:buFontTx/>
              <a:buChar char="-"/>
            </a:pPr>
            <a:endParaRPr lang="en-US" i="1">
              <a:solidFill>
                <a:sysClr val="windowText" lastClr="000000"/>
              </a:solidFill>
              <a:latin typeface="Calibri"/>
              <a:ea typeface="Segoe UI Symbol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1800" b="1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Vision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600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Build pathways to quality jobs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600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Create sustainable workforce pipelines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en-US" i="1">
              <a:solidFill>
                <a:sysClr val="windowText" lastClr="000000"/>
              </a:solidFill>
              <a:latin typeface="Calibri"/>
              <a:ea typeface="Segoe UI Symbol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1800" b="1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Challenges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600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Partner LWIA funding loss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600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Main college restructured to in-house apprenticeships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en-US" i="1">
              <a:solidFill>
                <a:sysClr val="windowText" lastClr="000000"/>
              </a:solidFill>
              <a:latin typeface="Calibri"/>
              <a:ea typeface="Segoe UI Symbol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1800" b="1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Pivot</a:t>
            </a:r>
          </a:p>
          <a:p>
            <a:pPr>
              <a:lnSpc>
                <a:spcPct val="100000"/>
              </a:lnSpc>
            </a:pPr>
            <a:r>
              <a:rPr lang="en-US" i="1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- </a:t>
            </a:r>
            <a:r>
              <a:rPr lang="en-US" sz="1600">
                <a:solidFill>
                  <a:sysClr val="windowText" lastClr="000000"/>
                </a:solidFill>
                <a:latin typeface="Calibri"/>
                <a:ea typeface="Segoe UI Symbol"/>
                <a:cs typeface="Open Sans"/>
              </a:rPr>
              <a:t>Hand-off approach to full-service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03003-3491-2BAB-96E5-D217534C4A62}"/>
              </a:ext>
            </a:extLst>
          </p:cNvPr>
          <p:cNvSpPr txBox="1"/>
          <p:nvPr/>
        </p:nvSpPr>
        <p:spPr>
          <a:xfrm>
            <a:off x="5150774" y="5410481"/>
            <a:ext cx="309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Futura Std Book" panose="020B0502020204020303"/>
              </a:rPr>
              <a:t>E-mail: </a:t>
            </a:r>
            <a:r>
              <a:rPr lang="en-US" sz="1600">
                <a:latin typeface="Futura Std Book" panose="020B0502020204020303"/>
              </a:rPr>
              <a:t>tblack@ccrpc.org</a:t>
            </a:r>
            <a:endParaRPr lang="en-US"/>
          </a:p>
        </p:txBody>
      </p:sp>
      <p:pic>
        <p:nvPicPr>
          <p:cNvPr id="11" name="Picture 10" descr="Left to Right (Taylor Black, Eddie Cler (Paul's Machines), Brandun Schweiser (State Rep.), Amy Murphy (IMEC), Cassandra Dunham (RPC).">
            <a:extLst>
              <a:ext uri="{FF2B5EF4-FFF2-40B4-BE49-F238E27FC236}">
                <a16:creationId xmlns:a16="http://schemas.microsoft.com/office/drawing/2014/main" id="{25CA7EBF-F8C0-611C-3145-8AFB582CD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15" y="2504208"/>
            <a:ext cx="3671455" cy="27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8265"/>
      </p:ext>
    </p:extLst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6277C1-AF21-0FCD-9FCE-0C7DDA4C3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393" y="559852"/>
            <a:ext cx="7953374" cy="511013"/>
          </a:xfrm>
        </p:spPr>
        <p:txBody>
          <a:bodyPr/>
          <a:lstStyle/>
          <a:p>
            <a:r>
              <a:rPr lang="en-US" sz="2800">
                <a:solidFill>
                  <a:srgbClr val="002060"/>
                </a:solidFill>
              </a:rPr>
              <a:t>Why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sz="2800">
                <a:solidFill>
                  <a:srgbClr val="002060"/>
                </a:solidFill>
              </a:rPr>
              <a:t>apprenticeship?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F85CE-3A9D-C37F-10C9-311FC8864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393" y="1078664"/>
            <a:ext cx="7953374" cy="188459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The Employer Case for Apprenticeship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4E941-B7E4-D439-DA12-35822A928A0C}"/>
              </a:ext>
            </a:extLst>
          </p:cNvPr>
          <p:cNvSpPr txBox="1"/>
          <p:nvPr/>
        </p:nvSpPr>
        <p:spPr>
          <a:xfrm>
            <a:off x="342393" y="1390023"/>
            <a:ext cx="8373589" cy="52552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Initial Email Template</a:t>
            </a:r>
            <a:endParaRPr lang="en-US" sz="2400" b="1">
              <a:ea typeface="Calibri"/>
              <a:cs typeface="Calibri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Subject: Reduce Training Costs &amp; Build Your Workforce with Apprenticeship</a:t>
            </a:r>
            <a:endParaRPr lang="en-US" sz="1600" kern="100">
              <a:ea typeface="Calibri"/>
              <a:cs typeface="Calibri"/>
            </a:endParaRP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Dear [Name],</a:t>
            </a:r>
            <a:endParaRPr lang="en-US" sz="1600" kern="100">
              <a:ea typeface="Calibri"/>
              <a:cs typeface="Calibri"/>
            </a:endParaRP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I'm reaching out from Champaign County RPC regarding your company's workforce development needs. Companies in [industry] are seeing significant ROI through registered apprenticeship programs:</a:t>
            </a:r>
            <a:endParaRPr lang="en-US" sz="1600">
              <a:ea typeface="Calibri"/>
              <a:cs typeface="Calibri"/>
            </a:endParaRPr>
          </a:p>
          <a:p>
            <a:endParaRPr lang="en-US" sz="1600" kern="1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kern="100">
                <a:ea typeface="+mn-lt"/>
                <a:cs typeface="+mn-lt"/>
              </a:rPr>
              <a:t>92% retention rate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kern="100">
                <a:ea typeface="+mn-lt"/>
                <a:cs typeface="+mn-lt"/>
              </a:rPr>
              <a:t>$1.47 return for every $1 invested</a:t>
            </a:r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kern="100">
                <a:ea typeface="+mn-lt"/>
                <a:cs typeface="+mn-lt"/>
              </a:rPr>
              <a:t>40-50% reduction in training costs</a:t>
            </a:r>
            <a:endParaRPr lang="en-US" sz="1600" kern="100">
              <a:ea typeface="Calibri"/>
              <a:cs typeface="Calibri"/>
            </a:endParaRP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We offer free program development and handle all registration paperwork. Would you have 15 minutes to discuss how apprenticeship could benefit [Company Name]?</a:t>
            </a:r>
            <a:endParaRPr lang="en-US" sz="1600" kern="100">
              <a:ea typeface="Calibri"/>
              <a:cs typeface="Calibri"/>
            </a:endParaRP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Best regards,</a:t>
            </a:r>
            <a:endParaRPr lang="en-US" sz="1600"/>
          </a:p>
          <a:p>
            <a:endParaRPr lang="en-US" sz="1800" b="0" i="1" kern="100">
              <a:effectLst/>
              <a:highlight>
                <a:srgbClr val="FFFF00"/>
              </a:highlight>
              <a:latin typeface="Aptos"/>
              <a:ea typeface="Calibri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5445"/>
      </p:ext>
    </p:extLst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6277C1-AF21-0FCD-9FCE-0C7DDA4C3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393" y="559852"/>
            <a:ext cx="7953374" cy="511013"/>
          </a:xfrm>
        </p:spPr>
        <p:txBody>
          <a:bodyPr/>
          <a:lstStyle/>
          <a:p>
            <a:r>
              <a:rPr lang="en-US" sz="2800">
                <a:solidFill>
                  <a:srgbClr val="002060"/>
                </a:solidFill>
              </a:rPr>
              <a:t>Why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sz="2800">
                <a:solidFill>
                  <a:srgbClr val="002060"/>
                </a:solidFill>
              </a:rPr>
              <a:t>apprenticeship?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F85CE-3A9D-C37F-10C9-311FC8864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393" y="1078664"/>
            <a:ext cx="7953374" cy="188459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The Employer Case for Apprenticeship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4E941-B7E4-D439-DA12-35822A928A0C}"/>
              </a:ext>
            </a:extLst>
          </p:cNvPr>
          <p:cNvSpPr txBox="1"/>
          <p:nvPr/>
        </p:nvSpPr>
        <p:spPr>
          <a:xfrm>
            <a:off x="342393" y="1844426"/>
            <a:ext cx="8373589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Follow-up Email Template</a:t>
            </a:r>
          </a:p>
          <a:p>
            <a:endParaRPr lang="en-US" sz="1600" b="1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Subject: Following Up: Apprenticeship Resources for [Company Name]</a:t>
            </a:r>
            <a:endParaRPr lang="en-US" sz="1600" kern="100">
              <a:ea typeface="Calibri"/>
              <a:cs typeface="Calibri"/>
            </a:endParaRP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Dear [Name],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 kern="100">
                <a:ea typeface="+mn-lt"/>
                <a:cs typeface="+mn-lt"/>
              </a:rPr>
              <a:t>Thank you for our conversation about apprenticeship opportunities. As discussed, here are the key benefits for [Company Name]:</a:t>
            </a:r>
            <a:endParaRPr lang="en-US" sz="1600" kern="100">
              <a:ea typeface="Calibri"/>
              <a:cs typeface="Calibri"/>
            </a:endParaRP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[Customize based on conversation points]</a:t>
            </a:r>
            <a:endParaRPr lang="en-US" sz="1600" kern="100">
              <a:ea typeface="Calibri"/>
              <a:cs typeface="Calibri"/>
            </a:endParaRP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I'll call next week to answer any questions. Meanwhile, here's a link to success stories from similar companies: [Link]</a:t>
            </a:r>
            <a:endParaRPr lang="en-US" sz="1600" kern="100">
              <a:ea typeface="Calibri"/>
              <a:cs typeface="Calibri"/>
            </a:endParaRP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Best regards,</a:t>
            </a:r>
            <a:endParaRPr lang="en-US" sz="1600"/>
          </a:p>
          <a:p>
            <a:endParaRPr lang="en-US" sz="1800" i="1" kern="100">
              <a:highlight>
                <a:srgbClr val="FFFF00"/>
              </a:highlight>
              <a:latin typeface="Apto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3215749"/>
      </p:ext>
    </p:extLst>
  </p:cSld>
  <p:clrMapOvr>
    <a:masterClrMapping/>
  </p:clrMapOvr>
  <p:transition spd="slow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6277C1-AF21-0FCD-9FCE-0C7DDA4C3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393" y="559852"/>
            <a:ext cx="7953374" cy="511013"/>
          </a:xfrm>
        </p:spPr>
        <p:txBody>
          <a:bodyPr/>
          <a:lstStyle/>
          <a:p>
            <a:r>
              <a:rPr lang="en-US" sz="2800">
                <a:solidFill>
                  <a:srgbClr val="002060"/>
                </a:solidFill>
              </a:rPr>
              <a:t>Why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sz="2800">
                <a:solidFill>
                  <a:srgbClr val="002060"/>
                </a:solidFill>
              </a:rPr>
              <a:t>apprenticeship?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F85CE-3A9D-C37F-10C9-311FC8864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393" y="1078664"/>
            <a:ext cx="7953374" cy="188459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The Employer Case for Apprenticeship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4E941-B7E4-D439-DA12-35822A928A0C}"/>
              </a:ext>
            </a:extLst>
          </p:cNvPr>
          <p:cNvSpPr txBox="1"/>
          <p:nvPr/>
        </p:nvSpPr>
        <p:spPr>
          <a:xfrm>
            <a:off x="342393" y="1501876"/>
            <a:ext cx="8373589" cy="42704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Phone Script</a:t>
            </a:r>
            <a:endParaRPr lang="en-US" sz="2400" b="1">
              <a:ea typeface="Calibri"/>
              <a:cs typeface="Calibri"/>
            </a:endParaRPr>
          </a:p>
          <a:p>
            <a:endParaRPr lang="en-US" sz="2400" b="1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Hello [Name], this is Taylor Black with Champaign County RPC. I'm calling because we're helping [industry] companies develop talent through registered apprenticeship programs.</a:t>
            </a:r>
            <a:endParaRPr lang="en-US" sz="1600">
              <a:ea typeface="Calibri"/>
              <a:cs typeface="Calibri"/>
            </a:endParaRP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Many employers in our area are facing workforce challenges - is this something you're experiencing as well? [Wait for response]</a:t>
            </a:r>
            <a:endParaRPr lang="en-US" sz="1600" kern="100">
              <a:ea typeface="Calibri"/>
              <a:cs typeface="Calibri"/>
            </a:endParaRP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[If yes] We're currently offering free program development assistance and can handle all the paperwork. Would you be interested in learning how other companies have reduced training costs by up to 50% through apprenticeship?</a:t>
            </a:r>
            <a:endParaRPr lang="en-US" sz="1600" kern="100">
              <a:ea typeface="Calibri"/>
              <a:cs typeface="Calibri"/>
            </a:endParaRP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[If interested] I'd love to schedule a brief meeting to discuss how this could work for your company. What works best for you?</a:t>
            </a:r>
            <a:endParaRPr lang="en-US" sz="1600"/>
          </a:p>
          <a:p>
            <a:endParaRPr lang="en-US" sz="1800" b="0" i="1" kern="100">
              <a:effectLst/>
              <a:highlight>
                <a:srgbClr val="FFFF00"/>
              </a:highlight>
              <a:latin typeface="Aptos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53675"/>
      </p:ext>
    </p:extLst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6277C1-AF21-0FCD-9FCE-0C7DDA4C3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393" y="559852"/>
            <a:ext cx="7953374" cy="511013"/>
          </a:xfrm>
        </p:spPr>
        <p:txBody>
          <a:bodyPr/>
          <a:lstStyle/>
          <a:p>
            <a:r>
              <a:rPr lang="en-US" sz="2800">
                <a:solidFill>
                  <a:srgbClr val="002060"/>
                </a:solidFill>
              </a:rPr>
              <a:t>Why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sz="2800">
                <a:solidFill>
                  <a:srgbClr val="002060"/>
                </a:solidFill>
              </a:rPr>
              <a:t>apprenticeship?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F85CE-3A9D-C37F-10C9-311FC8864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393" y="1078664"/>
            <a:ext cx="7953374" cy="188459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The Employer Case for Apprenticeship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4E941-B7E4-D439-DA12-35822A928A0C}"/>
              </a:ext>
            </a:extLst>
          </p:cNvPr>
          <p:cNvSpPr txBox="1"/>
          <p:nvPr/>
        </p:nvSpPr>
        <p:spPr>
          <a:xfrm>
            <a:off x="342393" y="1501876"/>
            <a:ext cx="8373589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Walk-In Introduction</a:t>
            </a: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Hi, I'm Taylor Black with Champaign County RPC. We're visiting local employers to discuss workforce development through apprenticeship. Is your HR manager </a:t>
            </a:r>
            <a:r>
              <a:rPr lang="en-US" sz="1600" kern="100">
                <a:effectLst/>
                <a:ea typeface="+mn-lt"/>
                <a:cs typeface="+mn-lt"/>
              </a:rPr>
              <a:t>or </a:t>
            </a:r>
            <a:r>
              <a:rPr lang="en-US" sz="1600" kern="100">
                <a:ea typeface="+mn-lt"/>
                <a:cs typeface="+mn-lt"/>
              </a:rPr>
              <a:t>operations director available?</a:t>
            </a: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[If available] Great! I'll be brief - we're helping companies </a:t>
            </a:r>
            <a:r>
              <a:rPr lang="en-US" sz="1600" kern="100">
                <a:effectLst/>
                <a:ea typeface="+mn-lt"/>
                <a:cs typeface="+mn-lt"/>
              </a:rPr>
              <a:t>in </a:t>
            </a:r>
            <a:r>
              <a:rPr lang="en-US" sz="1600" kern="100">
                <a:ea typeface="+mn-lt"/>
                <a:cs typeface="+mn-lt"/>
              </a:rPr>
              <a:t>[industry] develop talent through registered apprenticeship</a:t>
            </a:r>
            <a:r>
              <a:rPr lang="en-US" sz="1600" kern="100">
                <a:effectLst/>
                <a:ea typeface="+mn-lt"/>
                <a:cs typeface="+mn-lt"/>
              </a:rPr>
              <a:t>.</a:t>
            </a:r>
            <a:r>
              <a:rPr lang="en-US" sz="1600" kern="100">
                <a:ea typeface="+mn-lt"/>
                <a:cs typeface="+mn-lt"/>
              </a:rPr>
              <a:t> We handle all the paperwork and there's no cost for our assistance. Would you be interested in hearing how other local companies are using apprenticeship to build their workforce?</a:t>
            </a:r>
          </a:p>
          <a:p>
            <a:endParaRPr lang="en-US" sz="1600" kern="100">
              <a:ea typeface="+mn-lt"/>
              <a:cs typeface="+mn-lt"/>
            </a:endParaRPr>
          </a:p>
          <a:p>
            <a:r>
              <a:rPr lang="en-US" sz="1600" kern="100">
                <a:ea typeface="+mn-lt"/>
                <a:cs typeface="+mn-lt"/>
              </a:rPr>
              <a:t>[If not available] No problem! Could I leave some information and get the best contact person's email? We'd love to share how other [industry] companies are reducing training costs through apprenticeship.</a:t>
            </a:r>
            <a:endParaRPr lang="en-US" sz="1600"/>
          </a:p>
          <a:p>
            <a:endParaRPr lang="en-US" sz="1800" kern="100">
              <a:highlight>
                <a:srgbClr val="FFFF00"/>
              </a:highlight>
              <a:ea typeface="+mn-lt"/>
              <a:cs typeface="+mn-lt"/>
            </a:endParaRPr>
          </a:p>
          <a:p>
            <a:endParaRPr lang="en-US" sz="1800" i="1" kern="100">
              <a:highlight>
                <a:srgbClr val="FFFF00"/>
              </a:highlight>
              <a:latin typeface="Apto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6466719"/>
      </p:ext>
    </p:extLst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495AE-0326-4978-99C7-1DD197729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297" y="533739"/>
            <a:ext cx="6276073" cy="497487"/>
          </a:xfrm>
        </p:spPr>
        <p:txBody>
          <a:bodyPr lIns="0" tIns="0" rIns="0" bIns="0" anchor="t"/>
          <a:lstStyle/>
          <a:p>
            <a:r>
              <a:rPr lang="en-US" sz="2000">
                <a:solidFill>
                  <a:schemeClr val="tx2"/>
                </a:solidFill>
                <a:latin typeface="Futura Std Heavy"/>
                <a:ea typeface="Segoe UI Symbol"/>
                <a:cs typeface="+mn-cs"/>
              </a:rPr>
              <a:t>Meaningful Employer engagement </a:t>
            </a:r>
          </a:p>
          <a:p>
            <a:endParaRPr lang="en-US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107350-0AEA-D8FA-BB50-043E21A6D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6741" y="2237452"/>
            <a:ext cx="3403793" cy="938967"/>
          </a:xfrm>
        </p:spPr>
        <p:txBody>
          <a:bodyPr lIns="0" tIns="0" rIns="0" bIns="0" anchor="t">
            <a:norm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/>
                <a:ea typeface="Segoe UI Symbol"/>
                <a:cs typeface="Arial"/>
              </a:rPr>
              <a:t>- 5 new employer contacts per week</a:t>
            </a:r>
            <a:endParaRPr lang="en-US" sz="1600">
              <a:latin typeface="Calibri"/>
              <a:ea typeface="Segoe UI Symbol"/>
            </a:endParaRP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Segoe UI Symbol"/>
                <a:cs typeface="Arial"/>
              </a:rPr>
              <a:t>- Focus on building lasting relationships</a:t>
            </a:r>
            <a:endParaRPr lang="en-US" sz="1600">
              <a:latin typeface="Calibri"/>
              <a:ea typeface="Segoe UI Symbol"/>
            </a:endParaRP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Segoe UI Symbol"/>
                <a:cs typeface="Arial"/>
              </a:rPr>
              <a:t>- Mix of cold calls, referrals, and walk-ins</a:t>
            </a:r>
            <a:endParaRPr lang="en-US" sz="1600">
              <a:latin typeface="Calibri"/>
              <a:ea typeface="Segoe UI Symbol"/>
            </a:endParaRPr>
          </a:p>
          <a:p>
            <a:pPr>
              <a:lnSpc>
                <a:spcPct val="150000"/>
              </a:lnSpc>
            </a:pPr>
            <a:endParaRPr lang="en-US" sz="1600">
              <a:solidFill>
                <a:srgbClr val="000000"/>
              </a:solidFill>
              <a:latin typeface="Calibri"/>
              <a:ea typeface="Segoe UI Symbo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4B744-873D-AF4B-F8AC-86AD51071357}"/>
              </a:ext>
            </a:extLst>
          </p:cNvPr>
          <p:cNvSpPr txBox="1"/>
          <p:nvPr/>
        </p:nvSpPr>
        <p:spPr>
          <a:xfrm>
            <a:off x="1812072" y="4195646"/>
            <a:ext cx="2564782" cy="15314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1. </a:t>
            </a:r>
            <a:r>
              <a:rPr lang="en-US" sz="1600" b="1">
                <a:ea typeface="Calibri"/>
                <a:cs typeface="Calibri"/>
              </a:rPr>
              <a:t>Source identification:</a:t>
            </a:r>
            <a:endParaRPr lang="en-US" sz="160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   - Local news/job boards</a:t>
            </a:r>
          </a:p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   - Partner referrals (BST)</a:t>
            </a:r>
          </a:p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   - Business walk-in visits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4CFA4-8EA2-244C-10A9-1B7D13057939}"/>
              </a:ext>
            </a:extLst>
          </p:cNvPr>
          <p:cNvSpPr txBox="1"/>
          <p:nvPr/>
        </p:nvSpPr>
        <p:spPr>
          <a:xfrm>
            <a:off x="223023" y="1031488"/>
            <a:ext cx="39377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Calibri"/>
                <a:cs typeface="Calibri"/>
              </a:rPr>
              <a:t>Weekly Engagement Strategy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D1C01-915F-19B9-4A54-3623A6F407C9}"/>
              </a:ext>
            </a:extLst>
          </p:cNvPr>
          <p:cNvSpPr txBox="1"/>
          <p:nvPr/>
        </p:nvSpPr>
        <p:spPr>
          <a:xfrm>
            <a:off x="4753207" y="4195646"/>
            <a:ext cx="2885378" cy="15776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2. </a:t>
            </a:r>
            <a:r>
              <a:rPr lang="en-US" sz="1600" b="1">
                <a:ea typeface="Calibri"/>
                <a:cs typeface="Calibri"/>
              </a:rPr>
              <a:t>Contact schedule:</a:t>
            </a:r>
            <a:endParaRPr lang="en-US" sz="160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100">
                <a:ea typeface="Calibri"/>
                <a:cs typeface="Calibri"/>
              </a:rPr>
              <a:t>   </a:t>
            </a:r>
            <a:r>
              <a:rPr lang="en-US" sz="1600">
                <a:ea typeface="Calibri"/>
                <a:cs typeface="Calibri"/>
              </a:rPr>
              <a:t>- Monday: Research &amp; planning</a:t>
            </a:r>
          </a:p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   - Tuesday-Thursday: Outreach</a:t>
            </a:r>
          </a:p>
          <a:p>
            <a:pPr>
              <a:lnSpc>
                <a:spcPct val="150000"/>
              </a:lnSpc>
            </a:pPr>
            <a:r>
              <a:rPr lang="en-US" sz="1600">
                <a:ea typeface="Calibri"/>
                <a:cs typeface="Calibri"/>
              </a:rPr>
              <a:t>   - Friday: Documentation</a:t>
            </a:r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03D47-31D6-2F32-66CF-2A3D9E45E0D1}"/>
              </a:ext>
            </a:extLst>
          </p:cNvPr>
          <p:cNvSpPr txBox="1"/>
          <p:nvPr/>
        </p:nvSpPr>
        <p:spPr>
          <a:xfrm>
            <a:off x="3484755" y="3735660"/>
            <a:ext cx="21814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Calibri"/>
                <a:cs typeface="Calibri"/>
              </a:rPr>
              <a:t>Workflow Steps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F0340-EDEA-6A30-7F0C-702A36E8E07E}"/>
              </a:ext>
            </a:extLst>
          </p:cNvPr>
          <p:cNvSpPr txBox="1"/>
          <p:nvPr/>
        </p:nvSpPr>
        <p:spPr>
          <a:xfrm>
            <a:off x="3268700" y="1714500"/>
            <a:ext cx="26065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Target &amp; Approach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288000"/>
      </p:ext>
    </p:extLst>
  </p:cSld>
  <p:clrMapOvr>
    <a:masterClrMapping/>
  </p:clrMapOvr>
  <p:transition spd="slow" advTm="3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DESIGN_ID_OFFICE THEME" val="IU67DOd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2069"/>
      </a:dk2>
      <a:lt2>
        <a:srgbClr val="E7E6E6"/>
      </a:lt2>
      <a:accent1>
        <a:srgbClr val="AA182C"/>
      </a:accent1>
      <a:accent2>
        <a:srgbClr val="ED7D31"/>
      </a:accent2>
      <a:accent3>
        <a:srgbClr val="638C1C"/>
      </a:accent3>
      <a:accent4>
        <a:srgbClr val="002069"/>
      </a:accent4>
      <a:accent5>
        <a:srgbClr val="AA182C"/>
      </a:accent5>
      <a:accent6>
        <a:srgbClr val="4D4D4D"/>
      </a:accent6>
      <a:hlink>
        <a:srgbClr val="002069"/>
      </a:hlink>
      <a:folHlink>
        <a:srgbClr val="638C1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8D89FA-669B-4E64-A40E-678F664AB2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EBEFB-7CA0-4671-A34E-E94BB1632940}">
  <ds:schemaRefs>
    <ds:schemaRef ds:uri="http://purl.org/dc/terms/"/>
    <ds:schemaRef ds:uri="http://purl.org/dc/elements/1.1/"/>
    <ds:schemaRef ds:uri="http://schemas.microsoft.com/office/2006/documentManagement/types"/>
    <ds:schemaRef ds:uri="969e2b6f-3a6c-4e00-a1a2-422c9f0ee88c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e5d1d0a6-0b5a-4647-8b5b-d7b734dedeb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D617AA-8A3B-408D-9497-8631FA18708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1600</Words>
  <Application>Microsoft Office PowerPoint</Application>
  <PresentationFormat>On-screen Show (4:3)</PresentationFormat>
  <Paragraphs>371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 Illinois Regional Showcase LWIA 17</dc:title>
  <dc:creator>Jafar</dc:creator>
  <cp:lastModifiedBy>Johnson, Jordan</cp:lastModifiedBy>
  <cp:revision>703</cp:revision>
  <cp:lastPrinted>2023-08-07T18:29:20Z</cp:lastPrinted>
  <dcterms:created xsi:type="dcterms:W3CDTF">2015-05-25T12:45:08Z</dcterms:created>
  <dcterms:modified xsi:type="dcterms:W3CDTF">2025-02-19T22:30:29Z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  <property fmtid="{D5CDD505-2E9C-101B-9397-08002B2CF9AE}" pid="3" name="ArticulateGUID">
    <vt:lpwstr>86292B1C-1FD6-4DDE-9B5A-A5AFF6FE6818</vt:lpwstr>
  </property>
  <property fmtid="{D5CDD505-2E9C-101B-9397-08002B2CF9AE}" pid="4" name="ArticulatePath">
    <vt:lpwstr>IWN-20_IWIB-BEC_Presentation-A</vt:lpwstr>
  </property>
  <property fmtid="{D5CDD505-2E9C-101B-9397-08002B2CF9AE}" pid="5" name="MediaServiceImageTags">
    <vt:lpwstr/>
  </property>
</Properties>
</file>