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26"/>
  </p:notesMasterIdLst>
  <p:handoutMasterIdLst>
    <p:handoutMasterId r:id="rId27"/>
  </p:handoutMasterIdLst>
  <p:sldIdLst>
    <p:sldId id="261" r:id="rId5"/>
    <p:sldId id="545" r:id="rId6"/>
    <p:sldId id="541" r:id="rId7"/>
    <p:sldId id="514" r:id="rId8"/>
    <p:sldId id="558" r:id="rId9"/>
    <p:sldId id="563" r:id="rId10"/>
    <p:sldId id="564" r:id="rId11"/>
    <p:sldId id="546" r:id="rId12"/>
    <p:sldId id="553" r:id="rId13"/>
    <p:sldId id="549" r:id="rId14"/>
    <p:sldId id="561" r:id="rId15"/>
    <p:sldId id="559" r:id="rId16"/>
    <p:sldId id="560" r:id="rId17"/>
    <p:sldId id="562" r:id="rId18"/>
    <p:sldId id="565" r:id="rId19"/>
    <p:sldId id="547" r:id="rId20"/>
    <p:sldId id="551" r:id="rId21"/>
    <p:sldId id="554" r:id="rId22"/>
    <p:sldId id="557" r:id="rId23"/>
    <p:sldId id="552" r:id="rId24"/>
    <p:sldId id="511" r:id="rId25"/>
  </p:sldIdLst>
  <p:sldSz cx="9144000" cy="6858000" type="screen4x3"/>
  <p:notesSz cx="7023100" cy="9309100"/>
  <p:custDataLst>
    <p:tags r:id="rId28"/>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0DB47F-E006-4CB1-A4FD-4ECBB064A59A}" name="Jennifer Foil" initials="JF" userId="S::A1744602@mail.niu.edu::f962162a-5c81-4455-ae76-4c79043828c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F58025"/>
    <a:srgbClr val="C5C6C8"/>
    <a:srgbClr val="D14C27"/>
    <a:srgbClr val="F6F8FA"/>
    <a:srgbClr val="303745"/>
    <a:srgbClr val="1C49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3BD679-3D0C-4E59-9BF3-38457542C1A1}" v="2138" dt="2025-01-02T19:27:00.0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71" d="100"/>
          <a:sy n="71" d="100"/>
        </p:scale>
        <p:origin x="1205" y="58"/>
      </p:cViewPr>
      <p:guideLst/>
    </p:cSldViewPr>
  </p:slideViewPr>
  <p:outlineViewPr>
    <p:cViewPr>
      <p:scale>
        <a:sx n="33" d="100"/>
        <a:sy n="33" d="100"/>
      </p:scale>
      <p:origin x="0" y="-1814"/>
    </p:cViewPr>
  </p:outlineViewPr>
  <p:notesTextViewPr>
    <p:cViewPr>
      <p:scale>
        <a:sx n="1" d="1"/>
        <a:sy n="1" d="1"/>
      </p:scale>
      <p:origin x="0" y="0"/>
    </p:cViewPr>
  </p:notesTextViewPr>
  <p:notesViewPr>
    <p:cSldViewPr snapToGrid="0">
      <p:cViewPr>
        <p:scale>
          <a:sx n="1" d="2"/>
          <a:sy n="1" d="2"/>
        </p:scale>
        <p:origin x="3451" y="3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Espeland" userId="f3418e08-b515-412f-934e-24b6c4903458" providerId="ADAL" clId="{BA3BD679-3D0C-4E59-9BF3-38457542C1A1}"/>
    <pc:docChg chg="undo custSel addSld delSld modSld sldOrd">
      <pc:chgData name="Sara Espeland" userId="f3418e08-b515-412f-934e-24b6c4903458" providerId="ADAL" clId="{BA3BD679-3D0C-4E59-9BF3-38457542C1A1}" dt="2025-01-03T16:46:35.676" v="10779" actId="5793"/>
      <pc:docMkLst>
        <pc:docMk/>
      </pc:docMkLst>
      <pc:sldChg chg="modSp mod">
        <pc:chgData name="Sara Espeland" userId="f3418e08-b515-412f-934e-24b6c4903458" providerId="ADAL" clId="{BA3BD679-3D0C-4E59-9BF3-38457542C1A1}" dt="2024-12-13T18:05:58.784" v="136" actId="207"/>
        <pc:sldMkLst>
          <pc:docMk/>
          <pc:sldMk cId="1140437394" sldId="261"/>
        </pc:sldMkLst>
        <pc:spChg chg="mod">
          <ac:chgData name="Sara Espeland" userId="f3418e08-b515-412f-934e-24b6c4903458" providerId="ADAL" clId="{BA3BD679-3D0C-4E59-9BF3-38457542C1A1}" dt="2024-12-13T18:05:58.784" v="136" actId="207"/>
          <ac:spMkLst>
            <pc:docMk/>
            <pc:sldMk cId="1140437394" sldId="261"/>
            <ac:spMk id="2" creationId="{109E57C7-AFBC-F142-DBF6-7BE6E93206D1}"/>
          </ac:spMkLst>
        </pc:spChg>
        <pc:spChg chg="mod">
          <ac:chgData name="Sara Espeland" userId="f3418e08-b515-412f-934e-24b6c4903458" providerId="ADAL" clId="{BA3BD679-3D0C-4E59-9BF3-38457542C1A1}" dt="2024-12-13T18:03:30.527" v="66" actId="20577"/>
          <ac:spMkLst>
            <pc:docMk/>
            <pc:sldMk cId="1140437394" sldId="261"/>
            <ac:spMk id="17" creationId="{4341AC5E-DDCB-DD4F-BC81-E1385780537E}"/>
          </ac:spMkLst>
        </pc:spChg>
      </pc:sldChg>
      <pc:sldChg chg="addSp modSp mod">
        <pc:chgData name="Sara Espeland" userId="f3418e08-b515-412f-934e-24b6c4903458" providerId="ADAL" clId="{BA3BD679-3D0C-4E59-9BF3-38457542C1A1}" dt="2025-01-02T19:31:33.217" v="10564" actId="2711"/>
        <pc:sldMkLst>
          <pc:docMk/>
          <pc:sldMk cId="1674325917" sldId="511"/>
        </pc:sldMkLst>
        <pc:spChg chg="mod">
          <ac:chgData name="Sara Espeland" userId="f3418e08-b515-412f-934e-24b6c4903458" providerId="ADAL" clId="{BA3BD679-3D0C-4E59-9BF3-38457542C1A1}" dt="2025-01-02T19:31:33.217" v="10564" actId="2711"/>
          <ac:spMkLst>
            <pc:docMk/>
            <pc:sldMk cId="1674325917" sldId="511"/>
            <ac:spMk id="5" creationId="{AFF42CEB-8F96-E0E2-6B50-F61B987F4D1A}"/>
          </ac:spMkLst>
        </pc:spChg>
        <pc:picChg chg="add mod">
          <ac:chgData name="Sara Espeland" userId="f3418e08-b515-412f-934e-24b6c4903458" providerId="ADAL" clId="{BA3BD679-3D0C-4E59-9BF3-38457542C1A1}" dt="2024-12-23T19:09:50.819" v="2071"/>
          <ac:picMkLst>
            <pc:docMk/>
            <pc:sldMk cId="1674325917" sldId="511"/>
            <ac:picMk id="3" creationId="{D4A6A1C2-5358-3A91-17E7-9DA6014E4CB8}"/>
          </ac:picMkLst>
        </pc:picChg>
      </pc:sldChg>
      <pc:sldChg chg="addSp delSp modSp mod modNotesTx">
        <pc:chgData name="Sara Espeland" userId="f3418e08-b515-412f-934e-24b6c4903458" providerId="ADAL" clId="{BA3BD679-3D0C-4E59-9BF3-38457542C1A1}" dt="2025-01-02T17:36:10.702" v="5117" actId="20577"/>
        <pc:sldMkLst>
          <pc:docMk/>
          <pc:sldMk cId="3322938265" sldId="514"/>
        </pc:sldMkLst>
        <pc:spChg chg="add del mod">
          <ac:chgData name="Sara Espeland" userId="f3418e08-b515-412f-934e-24b6c4903458" providerId="ADAL" clId="{BA3BD679-3D0C-4E59-9BF3-38457542C1A1}" dt="2024-12-23T18:58:31.468" v="1893" actId="478"/>
          <ac:spMkLst>
            <pc:docMk/>
            <pc:sldMk cId="3322938265" sldId="514"/>
            <ac:spMk id="7" creationId="{E45C4239-6152-9751-BB83-F45F8F319207}"/>
          </ac:spMkLst>
        </pc:spChg>
        <pc:spChg chg="del mod">
          <ac:chgData name="Sara Espeland" userId="f3418e08-b515-412f-934e-24b6c4903458" providerId="ADAL" clId="{BA3BD679-3D0C-4E59-9BF3-38457542C1A1}" dt="2024-12-23T18:57:07.322" v="1888" actId="478"/>
          <ac:spMkLst>
            <pc:docMk/>
            <pc:sldMk cId="3322938265" sldId="514"/>
            <ac:spMk id="9" creationId="{CD107350-0AEA-D8FA-BB50-043E21A6D9EC}"/>
          </ac:spMkLst>
        </pc:spChg>
        <pc:spChg chg="mod">
          <ac:chgData name="Sara Espeland" userId="f3418e08-b515-412f-934e-24b6c4903458" providerId="ADAL" clId="{BA3BD679-3D0C-4E59-9BF3-38457542C1A1}" dt="2024-12-23T19:05:34.059" v="2015" actId="1076"/>
          <ac:spMkLst>
            <pc:docMk/>
            <pc:sldMk cId="3322938265" sldId="514"/>
            <ac:spMk id="10" creationId="{BCE03003-3491-2BAB-96E5-D217534C4A62}"/>
          </ac:spMkLst>
        </pc:spChg>
        <pc:picChg chg="add del mod">
          <ac:chgData name="Sara Espeland" userId="f3418e08-b515-412f-934e-24b6c4903458" providerId="ADAL" clId="{BA3BD679-3D0C-4E59-9BF3-38457542C1A1}" dt="2024-12-23T18:54:05.077" v="1871" actId="478"/>
          <ac:picMkLst>
            <pc:docMk/>
            <pc:sldMk cId="3322938265" sldId="514"/>
            <ac:picMk id="5" creationId="{9CB67754-5BE3-23B7-2B2D-4E2BFE8959F6}"/>
          </ac:picMkLst>
        </pc:picChg>
        <pc:picChg chg="add mod">
          <ac:chgData name="Sara Espeland" userId="f3418e08-b515-412f-934e-24b6c4903458" providerId="ADAL" clId="{BA3BD679-3D0C-4E59-9BF3-38457542C1A1}" dt="2024-12-23T19:05:05.627" v="2013" actId="1076"/>
          <ac:picMkLst>
            <pc:docMk/>
            <pc:sldMk cId="3322938265" sldId="514"/>
            <ac:picMk id="8" creationId="{9301D294-F11C-E8D3-F07C-6CAD55118759}"/>
          </ac:picMkLst>
        </pc:picChg>
        <pc:picChg chg="add del mod">
          <ac:chgData name="Sara Espeland" userId="f3418e08-b515-412f-934e-24b6c4903458" providerId="ADAL" clId="{BA3BD679-3D0C-4E59-9BF3-38457542C1A1}" dt="2024-12-23T19:04:59.240" v="2012" actId="478"/>
          <ac:picMkLst>
            <pc:docMk/>
            <pc:sldMk cId="3322938265" sldId="514"/>
            <ac:picMk id="1026" creationId="{4B3357C1-C62E-5479-4799-ACFD6C2E0F9A}"/>
          </ac:picMkLst>
        </pc:picChg>
      </pc:sldChg>
      <pc:sldChg chg="modSp mod modNotesTx">
        <pc:chgData name="Sara Espeland" userId="f3418e08-b515-412f-934e-24b6c4903458" providerId="ADAL" clId="{BA3BD679-3D0C-4E59-9BF3-38457542C1A1}" dt="2025-01-02T17:50:29.929" v="6067" actId="20577"/>
        <pc:sldMkLst>
          <pc:docMk/>
          <pc:sldMk cId="1873215749" sldId="546"/>
        </pc:sldMkLst>
        <pc:spChg chg="mod">
          <ac:chgData name="Sara Espeland" userId="f3418e08-b515-412f-934e-24b6c4903458" providerId="ADAL" clId="{BA3BD679-3D0C-4E59-9BF3-38457542C1A1}" dt="2024-12-31T17:16:10.577" v="2170" actId="20577"/>
          <ac:spMkLst>
            <pc:docMk/>
            <pc:sldMk cId="1873215749" sldId="546"/>
            <ac:spMk id="4" creationId="{C924E941-B7E4-D439-DA12-35822A928A0C}"/>
          </ac:spMkLst>
        </pc:spChg>
      </pc:sldChg>
      <pc:sldChg chg="modSp mod modNotesTx">
        <pc:chgData name="Sara Espeland" userId="f3418e08-b515-412f-934e-24b6c4903458" providerId="ADAL" clId="{BA3BD679-3D0C-4E59-9BF3-38457542C1A1}" dt="2025-01-03T16:34:06.439" v="10628" actId="255"/>
        <pc:sldMkLst>
          <pc:docMk/>
          <pc:sldMk cId="2508896738" sldId="547"/>
        </pc:sldMkLst>
        <pc:spChg chg="mod">
          <ac:chgData name="Sara Espeland" userId="f3418e08-b515-412f-934e-24b6c4903458" providerId="ADAL" clId="{BA3BD679-3D0C-4E59-9BF3-38457542C1A1}" dt="2025-01-03T16:34:06.439" v="10628" actId="255"/>
          <ac:spMkLst>
            <pc:docMk/>
            <pc:sldMk cId="2508896738" sldId="547"/>
            <ac:spMk id="6" creationId="{BE4579CC-02D4-DBFB-6520-E94A79D54AA3}"/>
          </ac:spMkLst>
        </pc:spChg>
      </pc:sldChg>
      <pc:sldChg chg="modSp mod ord modNotesTx">
        <pc:chgData name="Sara Espeland" userId="f3418e08-b515-412f-934e-24b6c4903458" providerId="ADAL" clId="{BA3BD679-3D0C-4E59-9BF3-38457542C1A1}" dt="2025-01-02T17:52:25.963" v="6071"/>
        <pc:sldMkLst>
          <pc:docMk/>
          <pc:sldMk cId="4058485478" sldId="549"/>
        </pc:sldMkLst>
        <pc:spChg chg="mod">
          <ac:chgData name="Sara Espeland" userId="f3418e08-b515-412f-934e-24b6c4903458" providerId="ADAL" clId="{BA3BD679-3D0C-4E59-9BF3-38457542C1A1}" dt="2025-01-02T17:24:54.112" v="4419" actId="14100"/>
          <ac:spMkLst>
            <pc:docMk/>
            <pc:sldMk cId="4058485478" sldId="549"/>
            <ac:spMk id="6" creationId="{BE4579CC-02D4-DBFB-6520-E94A79D54AA3}"/>
          </ac:spMkLst>
        </pc:spChg>
      </pc:sldChg>
      <pc:sldChg chg="modSp mod">
        <pc:chgData name="Sara Espeland" userId="f3418e08-b515-412f-934e-24b6c4903458" providerId="ADAL" clId="{BA3BD679-3D0C-4E59-9BF3-38457542C1A1}" dt="2025-01-02T18:59:10.825" v="7798" actId="122"/>
        <pc:sldMkLst>
          <pc:docMk/>
          <pc:sldMk cId="469947469" sldId="551"/>
        </pc:sldMkLst>
        <pc:spChg chg="mod">
          <ac:chgData name="Sara Espeland" userId="f3418e08-b515-412f-934e-24b6c4903458" providerId="ADAL" clId="{BA3BD679-3D0C-4E59-9BF3-38457542C1A1}" dt="2025-01-02T18:59:10.825" v="7798" actId="122"/>
          <ac:spMkLst>
            <pc:docMk/>
            <pc:sldMk cId="469947469" sldId="551"/>
            <ac:spMk id="6" creationId="{BE4579CC-02D4-DBFB-6520-E94A79D54AA3}"/>
          </ac:spMkLst>
        </pc:spChg>
      </pc:sldChg>
      <pc:sldChg chg="delSp modSp mod modNotesTx">
        <pc:chgData name="Sara Espeland" userId="f3418e08-b515-412f-934e-24b6c4903458" providerId="ADAL" clId="{BA3BD679-3D0C-4E59-9BF3-38457542C1A1}" dt="2025-01-03T16:15:23.947" v="10597" actId="20577"/>
        <pc:sldMkLst>
          <pc:docMk/>
          <pc:sldMk cId="628288000" sldId="553"/>
        </pc:sldMkLst>
        <pc:spChg chg="mod">
          <ac:chgData name="Sara Espeland" userId="f3418e08-b515-412f-934e-24b6c4903458" providerId="ADAL" clId="{BA3BD679-3D0C-4E59-9BF3-38457542C1A1}" dt="2025-01-03T16:15:23.947" v="10597" actId="20577"/>
          <ac:spMkLst>
            <pc:docMk/>
            <pc:sldMk cId="628288000" sldId="553"/>
            <ac:spMk id="9" creationId="{CD107350-0AEA-D8FA-BB50-043E21A6D9EC}"/>
          </ac:spMkLst>
        </pc:spChg>
        <pc:spChg chg="del">
          <ac:chgData name="Sara Espeland" userId="f3418e08-b515-412f-934e-24b6c4903458" providerId="ADAL" clId="{BA3BD679-3D0C-4E59-9BF3-38457542C1A1}" dt="2025-01-02T16:47:22.205" v="3054" actId="478"/>
          <ac:spMkLst>
            <pc:docMk/>
            <pc:sldMk cId="628288000" sldId="553"/>
            <ac:spMk id="10" creationId="{BCE03003-3491-2BAB-96E5-D217534C4A62}"/>
          </ac:spMkLst>
        </pc:spChg>
      </pc:sldChg>
      <pc:sldChg chg="modSp mod modNotesTx">
        <pc:chgData name="Sara Espeland" userId="f3418e08-b515-412f-934e-24b6c4903458" providerId="ADAL" clId="{BA3BD679-3D0C-4E59-9BF3-38457542C1A1}" dt="2025-01-03T16:44:28.879" v="10770"/>
        <pc:sldMkLst>
          <pc:docMk/>
          <pc:sldMk cId="3477127416" sldId="554"/>
        </pc:sldMkLst>
        <pc:spChg chg="mod">
          <ac:chgData name="Sara Espeland" userId="f3418e08-b515-412f-934e-24b6c4903458" providerId="ADAL" clId="{BA3BD679-3D0C-4E59-9BF3-38457542C1A1}" dt="2025-01-03T16:44:28.879" v="10770"/>
          <ac:spMkLst>
            <pc:docMk/>
            <pc:sldMk cId="3477127416" sldId="554"/>
            <ac:spMk id="6" creationId="{BE4579CC-02D4-DBFB-6520-E94A79D54AA3}"/>
          </ac:spMkLst>
        </pc:spChg>
      </pc:sldChg>
      <pc:sldChg chg="modSp mod modNotesTx">
        <pc:chgData name="Sara Espeland" userId="f3418e08-b515-412f-934e-24b6c4903458" providerId="ADAL" clId="{BA3BD679-3D0C-4E59-9BF3-38457542C1A1}" dt="2025-01-03T16:46:35.676" v="10779" actId="5793"/>
        <pc:sldMkLst>
          <pc:docMk/>
          <pc:sldMk cId="2609281728" sldId="557"/>
        </pc:sldMkLst>
        <pc:spChg chg="mod">
          <ac:chgData name="Sara Espeland" userId="f3418e08-b515-412f-934e-24b6c4903458" providerId="ADAL" clId="{BA3BD679-3D0C-4E59-9BF3-38457542C1A1}" dt="2025-01-03T16:46:35.676" v="10779" actId="5793"/>
          <ac:spMkLst>
            <pc:docMk/>
            <pc:sldMk cId="2609281728" sldId="557"/>
            <ac:spMk id="6" creationId="{BE4579CC-02D4-DBFB-6520-E94A79D54AA3}"/>
          </ac:spMkLst>
        </pc:spChg>
      </pc:sldChg>
      <pc:sldChg chg="addSp delSp modSp add mod modNotesTx">
        <pc:chgData name="Sara Espeland" userId="f3418e08-b515-412f-934e-24b6c4903458" providerId="ADAL" clId="{BA3BD679-3D0C-4E59-9BF3-38457542C1A1}" dt="2024-12-23T18:10:56.257" v="1850"/>
        <pc:sldMkLst>
          <pc:docMk/>
          <pc:sldMk cId="2101233270" sldId="558"/>
        </pc:sldMkLst>
        <pc:spChg chg="del">
          <ac:chgData name="Sara Espeland" userId="f3418e08-b515-412f-934e-24b6c4903458" providerId="ADAL" clId="{BA3BD679-3D0C-4E59-9BF3-38457542C1A1}" dt="2024-12-23T18:04:07.927" v="1824" actId="478"/>
          <ac:spMkLst>
            <pc:docMk/>
            <pc:sldMk cId="2101233270" sldId="558"/>
            <ac:spMk id="2" creationId="{F1AD54B0-7496-4F73-6F98-3468AF25E4C3}"/>
          </ac:spMkLst>
        </pc:spChg>
        <pc:spChg chg="del">
          <ac:chgData name="Sara Espeland" userId="f3418e08-b515-412f-934e-24b6c4903458" providerId="ADAL" clId="{BA3BD679-3D0C-4E59-9BF3-38457542C1A1}" dt="2024-12-23T18:04:20.791" v="1827" actId="478"/>
          <ac:spMkLst>
            <pc:docMk/>
            <pc:sldMk cId="2101233270" sldId="558"/>
            <ac:spMk id="3" creationId="{1FF69345-D430-2305-1382-4FECA4C68FCA}"/>
          </ac:spMkLst>
        </pc:spChg>
        <pc:spChg chg="add del mod">
          <ac:chgData name="Sara Espeland" userId="f3418e08-b515-412f-934e-24b6c4903458" providerId="ADAL" clId="{BA3BD679-3D0C-4E59-9BF3-38457542C1A1}" dt="2024-12-23T18:04:48.553" v="1830" actId="478"/>
          <ac:spMkLst>
            <pc:docMk/>
            <pc:sldMk cId="2101233270" sldId="558"/>
            <ac:spMk id="5" creationId="{E8BEC481-9ACF-E6DE-7453-444ECDE3DF59}"/>
          </ac:spMkLst>
        </pc:spChg>
        <pc:spChg chg="add mod">
          <ac:chgData name="Sara Espeland" userId="f3418e08-b515-412f-934e-24b6c4903458" providerId="ADAL" clId="{BA3BD679-3D0C-4E59-9BF3-38457542C1A1}" dt="2024-12-23T18:04:11.882" v="1825" actId="478"/>
          <ac:spMkLst>
            <pc:docMk/>
            <pc:sldMk cId="2101233270" sldId="558"/>
            <ac:spMk id="7" creationId="{FA0B631A-CBEA-5566-2972-77A22BB9743E}"/>
          </ac:spMkLst>
        </pc:spChg>
        <pc:spChg chg="del mod">
          <ac:chgData name="Sara Espeland" userId="f3418e08-b515-412f-934e-24b6c4903458" providerId="ADAL" clId="{BA3BD679-3D0C-4E59-9BF3-38457542C1A1}" dt="2024-12-23T18:04:11.882" v="1825" actId="478"/>
          <ac:spMkLst>
            <pc:docMk/>
            <pc:sldMk cId="2101233270" sldId="558"/>
            <ac:spMk id="9" creationId="{EDBA30AB-6A54-9E3F-2013-B6AAE14F50A0}"/>
          </ac:spMkLst>
        </pc:spChg>
        <pc:spChg chg="del">
          <ac:chgData name="Sara Espeland" userId="f3418e08-b515-412f-934e-24b6c4903458" providerId="ADAL" clId="{BA3BD679-3D0C-4E59-9BF3-38457542C1A1}" dt="2024-12-23T18:04:34.055" v="1828" actId="478"/>
          <ac:spMkLst>
            <pc:docMk/>
            <pc:sldMk cId="2101233270" sldId="558"/>
            <ac:spMk id="10" creationId="{312CFCCE-DEC6-223F-FF1C-4C134F9F606F}"/>
          </ac:spMkLst>
        </pc:spChg>
        <pc:spChg chg="add mod">
          <ac:chgData name="Sara Espeland" userId="f3418e08-b515-412f-934e-24b6c4903458" providerId="ADAL" clId="{BA3BD679-3D0C-4E59-9BF3-38457542C1A1}" dt="2024-12-23T18:04:48.553" v="1830" actId="478"/>
          <ac:spMkLst>
            <pc:docMk/>
            <pc:sldMk cId="2101233270" sldId="558"/>
            <ac:spMk id="11" creationId="{F72A2C36-C894-A862-6FD2-39575625CE40}"/>
          </ac:spMkLst>
        </pc:spChg>
        <pc:picChg chg="add mod">
          <ac:chgData name="Sara Espeland" userId="f3418e08-b515-412f-934e-24b6c4903458" providerId="ADAL" clId="{BA3BD679-3D0C-4E59-9BF3-38457542C1A1}" dt="2024-12-23T18:05:35.623" v="1833" actId="962"/>
          <ac:picMkLst>
            <pc:docMk/>
            <pc:sldMk cId="2101233270" sldId="558"/>
            <ac:picMk id="13" creationId="{2AC049DC-569B-A552-3A40-D70F20EC5456}"/>
          </ac:picMkLst>
        </pc:picChg>
        <pc:picChg chg="del">
          <ac:chgData name="Sara Espeland" userId="f3418e08-b515-412f-934e-24b6c4903458" providerId="ADAL" clId="{BA3BD679-3D0C-4E59-9BF3-38457542C1A1}" dt="2024-12-23T18:04:18.163" v="1826" actId="478"/>
          <ac:picMkLst>
            <pc:docMk/>
            <pc:sldMk cId="2101233270" sldId="558"/>
            <ac:picMk id="1026" creationId="{C01EA024-A328-D388-156C-8E569B6F487E}"/>
          </ac:picMkLst>
        </pc:picChg>
      </pc:sldChg>
      <pc:sldChg chg="addSp delSp modSp add del mod modNotesTx">
        <pc:chgData name="Sara Espeland" userId="f3418e08-b515-412f-934e-24b6c4903458" providerId="ADAL" clId="{BA3BD679-3D0C-4E59-9BF3-38457542C1A1}" dt="2024-12-23T19:05:57.149" v="2016" actId="2696"/>
        <pc:sldMkLst>
          <pc:docMk/>
          <pc:sldMk cId="1839370313" sldId="559"/>
        </pc:sldMkLst>
        <pc:picChg chg="add del mod">
          <ac:chgData name="Sara Espeland" userId="f3418e08-b515-412f-934e-24b6c4903458" providerId="ADAL" clId="{BA3BD679-3D0C-4E59-9BF3-38457542C1A1}" dt="2024-12-23T18:49:04.871" v="1863" actId="478"/>
          <ac:picMkLst>
            <pc:docMk/>
            <pc:sldMk cId="1839370313" sldId="559"/>
            <ac:picMk id="3" creationId="{58016F3D-7C47-1B76-6FF3-FC8B5E2653B7}"/>
          </ac:picMkLst>
        </pc:picChg>
        <pc:picChg chg="add mod">
          <ac:chgData name="Sara Espeland" userId="f3418e08-b515-412f-934e-24b6c4903458" providerId="ADAL" clId="{BA3BD679-3D0C-4E59-9BF3-38457542C1A1}" dt="2024-12-23T18:49:17.815" v="1867" actId="1076"/>
          <ac:picMkLst>
            <pc:docMk/>
            <pc:sldMk cId="1839370313" sldId="559"/>
            <ac:picMk id="5" creationId="{CB271830-9B20-D090-0277-1F818F27307B}"/>
          </ac:picMkLst>
        </pc:picChg>
        <pc:picChg chg="add mod">
          <ac:chgData name="Sara Espeland" userId="f3418e08-b515-412f-934e-24b6c4903458" providerId="ADAL" clId="{BA3BD679-3D0C-4E59-9BF3-38457542C1A1}" dt="2024-12-23T18:50:36.025" v="1870" actId="962"/>
          <ac:picMkLst>
            <pc:docMk/>
            <pc:sldMk cId="1839370313" sldId="559"/>
            <ac:picMk id="8" creationId="{5DF3816F-5B51-8234-C29A-F4397851FB54}"/>
          </ac:picMkLst>
        </pc:picChg>
      </pc:sldChg>
      <pc:sldChg chg="addSp modSp add mod ord modNotesTx">
        <pc:chgData name="Sara Espeland" userId="f3418e08-b515-412f-934e-24b6c4903458" providerId="ADAL" clId="{BA3BD679-3D0C-4E59-9BF3-38457542C1A1}" dt="2025-01-02T17:21:10.819" v="4132"/>
        <pc:sldMkLst>
          <pc:docMk/>
          <pc:sldMk cId="4204597340" sldId="559"/>
        </pc:sldMkLst>
        <pc:picChg chg="add mod">
          <ac:chgData name="Sara Espeland" userId="f3418e08-b515-412f-934e-24b6c4903458" providerId="ADAL" clId="{BA3BD679-3D0C-4E59-9BF3-38457542C1A1}" dt="2024-12-23T19:17:43.474" v="2076" actId="962"/>
          <ac:picMkLst>
            <pc:docMk/>
            <pc:sldMk cId="4204597340" sldId="559"/>
            <ac:picMk id="4" creationId="{5BF2974C-14DB-01BF-F559-D1402C6F9214}"/>
          </ac:picMkLst>
        </pc:picChg>
      </pc:sldChg>
      <pc:sldChg chg="modSp add mod modNotesTx">
        <pc:chgData name="Sara Espeland" userId="f3418e08-b515-412f-934e-24b6c4903458" providerId="ADAL" clId="{BA3BD679-3D0C-4E59-9BF3-38457542C1A1}" dt="2025-01-02T18:22:10.507" v="6704" actId="20577"/>
        <pc:sldMkLst>
          <pc:docMk/>
          <pc:sldMk cId="3861282749" sldId="560"/>
        </pc:sldMkLst>
        <pc:spChg chg="mod">
          <ac:chgData name="Sara Espeland" userId="f3418e08-b515-412f-934e-24b6c4903458" providerId="ADAL" clId="{BA3BD679-3D0C-4E59-9BF3-38457542C1A1}" dt="2025-01-02T18:22:10.507" v="6704" actId="20577"/>
          <ac:spMkLst>
            <pc:docMk/>
            <pc:sldMk cId="3861282749" sldId="560"/>
            <ac:spMk id="6" creationId="{2B4AB6F1-88B8-0F15-3985-BAB240042A4D}"/>
          </ac:spMkLst>
        </pc:spChg>
      </pc:sldChg>
      <pc:sldChg chg="modSp add mod ord modNotesTx">
        <pc:chgData name="Sara Espeland" userId="f3418e08-b515-412f-934e-24b6c4903458" providerId="ADAL" clId="{BA3BD679-3D0C-4E59-9BF3-38457542C1A1}" dt="2025-01-02T17:51:56.845" v="6069"/>
        <pc:sldMkLst>
          <pc:docMk/>
          <pc:sldMk cId="3847634061" sldId="561"/>
        </pc:sldMkLst>
        <pc:spChg chg="mod">
          <ac:chgData name="Sara Espeland" userId="f3418e08-b515-412f-934e-24b6c4903458" providerId="ADAL" clId="{BA3BD679-3D0C-4E59-9BF3-38457542C1A1}" dt="2025-01-02T17:31:26.823" v="4739" actId="14100"/>
          <ac:spMkLst>
            <pc:docMk/>
            <pc:sldMk cId="3847634061" sldId="561"/>
            <ac:spMk id="6" creationId="{A0CE09E8-96B1-D345-C9A1-F2C466A4E173}"/>
          </ac:spMkLst>
        </pc:spChg>
      </pc:sldChg>
      <pc:sldChg chg="modSp add mod">
        <pc:chgData name="Sara Espeland" userId="f3418e08-b515-412f-934e-24b6c4903458" providerId="ADAL" clId="{BA3BD679-3D0C-4E59-9BF3-38457542C1A1}" dt="2025-01-02T19:35:32.371" v="10571" actId="20577"/>
        <pc:sldMkLst>
          <pc:docMk/>
          <pc:sldMk cId="4117054307" sldId="562"/>
        </pc:sldMkLst>
        <pc:spChg chg="mod">
          <ac:chgData name="Sara Espeland" userId="f3418e08-b515-412f-934e-24b6c4903458" providerId="ADAL" clId="{BA3BD679-3D0C-4E59-9BF3-38457542C1A1}" dt="2025-01-02T19:35:32.371" v="10571" actId="20577"/>
          <ac:spMkLst>
            <pc:docMk/>
            <pc:sldMk cId="4117054307" sldId="562"/>
            <ac:spMk id="6" creationId="{D57C6162-51D2-9D3E-194D-A9E66DDEDE11}"/>
          </ac:spMkLst>
        </pc:spChg>
      </pc:sldChg>
      <pc:sldChg chg="add del">
        <pc:chgData name="Sara Espeland" userId="f3418e08-b515-412f-934e-24b6c4903458" providerId="ADAL" clId="{BA3BD679-3D0C-4E59-9BF3-38457542C1A1}" dt="2025-01-03T16:18:29.205" v="10599" actId="2696"/>
        <pc:sldMkLst>
          <pc:docMk/>
          <pc:sldMk cId="1147476728" sldId="563"/>
        </pc:sldMkLst>
      </pc:sldChg>
      <pc:sldChg chg="addSp modSp new mod">
        <pc:chgData name="Sara Espeland" userId="f3418e08-b515-412f-934e-24b6c4903458" providerId="ADAL" clId="{BA3BD679-3D0C-4E59-9BF3-38457542C1A1}" dt="2025-01-03T16:25:57.482" v="10607" actId="14100"/>
        <pc:sldMkLst>
          <pc:docMk/>
          <pc:sldMk cId="2067208643" sldId="563"/>
        </pc:sldMkLst>
        <pc:spChg chg="mod">
          <ac:chgData name="Sara Espeland" userId="f3418e08-b515-412f-934e-24b6c4903458" providerId="ADAL" clId="{BA3BD679-3D0C-4E59-9BF3-38457542C1A1}" dt="2025-01-03T16:21:16.738" v="10604"/>
          <ac:spMkLst>
            <pc:docMk/>
            <pc:sldMk cId="2067208643" sldId="563"/>
            <ac:spMk id="2" creationId="{56C83270-6FC5-C943-278B-9F00DEF1BC19}"/>
          </ac:spMkLst>
        </pc:spChg>
        <pc:picChg chg="add mod">
          <ac:chgData name="Sara Espeland" userId="f3418e08-b515-412f-934e-24b6c4903458" providerId="ADAL" clId="{BA3BD679-3D0C-4E59-9BF3-38457542C1A1}" dt="2025-01-03T16:25:57.482" v="10607" actId="14100"/>
          <ac:picMkLst>
            <pc:docMk/>
            <pc:sldMk cId="2067208643" sldId="563"/>
            <ac:picMk id="5" creationId="{1A6E53DB-13FD-DC35-9548-AD00BE0715F7}"/>
          </ac:picMkLst>
        </pc:picChg>
      </pc:sldChg>
      <pc:sldChg chg="addSp delSp modSp new mod">
        <pc:chgData name="Sara Espeland" userId="f3418e08-b515-412f-934e-24b6c4903458" providerId="ADAL" clId="{BA3BD679-3D0C-4E59-9BF3-38457542C1A1}" dt="2025-01-03T16:29:25.783" v="10613" actId="1076"/>
        <pc:sldMkLst>
          <pc:docMk/>
          <pc:sldMk cId="1632362666" sldId="564"/>
        </pc:sldMkLst>
        <pc:spChg chg="mod">
          <ac:chgData name="Sara Espeland" userId="f3418e08-b515-412f-934e-24b6c4903458" providerId="ADAL" clId="{BA3BD679-3D0C-4E59-9BF3-38457542C1A1}" dt="2025-01-03T16:27:59.125" v="10609" actId="14100"/>
          <ac:spMkLst>
            <pc:docMk/>
            <pc:sldMk cId="1632362666" sldId="564"/>
            <ac:spMk id="2" creationId="{59420C2E-A148-FB7F-0E98-E49F13D270F8}"/>
          </ac:spMkLst>
        </pc:spChg>
        <pc:picChg chg="add del">
          <ac:chgData name="Sara Espeland" userId="f3418e08-b515-412f-934e-24b6c4903458" providerId="ADAL" clId="{BA3BD679-3D0C-4E59-9BF3-38457542C1A1}" dt="2025-01-03T16:29:06.792" v="10611" actId="478"/>
          <ac:picMkLst>
            <pc:docMk/>
            <pc:sldMk cId="1632362666" sldId="564"/>
            <ac:picMk id="5" creationId="{53D87465-4F75-036E-BB89-DDD27274AE08}"/>
          </ac:picMkLst>
        </pc:picChg>
        <pc:picChg chg="add mod">
          <ac:chgData name="Sara Espeland" userId="f3418e08-b515-412f-934e-24b6c4903458" providerId="ADAL" clId="{BA3BD679-3D0C-4E59-9BF3-38457542C1A1}" dt="2025-01-03T16:29:25.783" v="10613" actId="1076"/>
          <ac:picMkLst>
            <pc:docMk/>
            <pc:sldMk cId="1632362666" sldId="564"/>
            <ac:picMk id="7" creationId="{29972BBA-7888-C23F-1C9D-1FC485DD82D7}"/>
          </ac:picMkLst>
        </pc:picChg>
      </pc:sldChg>
      <pc:sldChg chg="modSp add mod modNotesTx">
        <pc:chgData name="Sara Espeland" userId="f3418e08-b515-412f-934e-24b6c4903458" providerId="ADAL" clId="{BA3BD679-3D0C-4E59-9BF3-38457542C1A1}" dt="2025-01-03T16:39:02.841" v="10762" actId="20577"/>
        <pc:sldMkLst>
          <pc:docMk/>
          <pc:sldMk cId="1988381650" sldId="565"/>
        </pc:sldMkLst>
        <pc:spChg chg="mod">
          <ac:chgData name="Sara Espeland" userId="f3418e08-b515-412f-934e-24b6c4903458" providerId="ADAL" clId="{BA3BD679-3D0C-4E59-9BF3-38457542C1A1}" dt="2025-01-03T16:37:24.241" v="10649" actId="20577"/>
          <ac:spMkLst>
            <pc:docMk/>
            <pc:sldMk cId="1988381650" sldId="565"/>
            <ac:spMk id="6" creationId="{196D4F4C-7663-9285-AA88-F9F2A779C1F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6CF01BD6-766B-4D19-B75E-7E6A037A6BFB}" type="datetimeFigureOut">
              <a:rPr lang="en-US" smtClean="0"/>
              <a:t>1/3/2025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31302AA-81B1-4225-BC36-6DD3E8E98722}" type="slidenum">
              <a:rPr lang="en-US" smtClean="0"/>
              <a:t>‹#›</a:t>
            </a:fld>
            <a:endParaRPr lang="en-US"/>
          </a:p>
        </p:txBody>
      </p:sp>
    </p:spTree>
    <p:extLst>
      <p:ext uri="{BB962C8B-B14F-4D97-AF65-F5344CB8AC3E}">
        <p14:creationId xmlns:p14="http://schemas.microsoft.com/office/powerpoint/2010/main" val="388884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98D3C34-4FAE-4634-9621-7C1A1531823B}" type="datetimeFigureOut">
              <a:rPr lang="en-US" smtClean="0"/>
              <a:t>1/3/2025</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A5D1758-ED3D-4611-B861-63A1DF032208}" type="slidenum">
              <a:rPr lang="en-US" smtClean="0"/>
              <a:t>‹#›</a:t>
            </a:fld>
            <a:endParaRPr lang="en-US"/>
          </a:p>
        </p:txBody>
      </p:sp>
    </p:spTree>
    <p:extLst>
      <p:ext uri="{BB962C8B-B14F-4D97-AF65-F5344CB8AC3E}">
        <p14:creationId xmlns:p14="http://schemas.microsoft.com/office/powerpoint/2010/main" val="199045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a:t>
            </a:fld>
            <a:endParaRPr lang="en-US"/>
          </a:p>
        </p:txBody>
      </p:sp>
    </p:spTree>
    <p:extLst>
      <p:ext uri="{BB962C8B-B14F-4D97-AF65-F5344CB8AC3E}">
        <p14:creationId xmlns:p14="http://schemas.microsoft.com/office/powerpoint/2010/main" val="999553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FCBEE-DE95-D0B8-B603-FCF7526DB6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CCA4AB-0B09-88C4-37CD-178ED84D0F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A4DBF-17C7-8946-907F-9D73D59242F5}"/>
              </a:ext>
            </a:extLst>
          </p:cNvPr>
          <p:cNvSpPr>
            <a:spLocks noGrp="1"/>
          </p:cNvSpPr>
          <p:nvPr>
            <p:ph type="body" idx="1"/>
          </p:nvPr>
        </p:nvSpPr>
        <p:spPr/>
        <p:txBody>
          <a:bodyPr/>
          <a:lstStyle/>
          <a:p>
            <a:r>
              <a:rPr lang="en-US" sz="3300" dirty="0"/>
              <a:t>YDPA mid-point certification</a:t>
            </a:r>
          </a:p>
        </p:txBody>
      </p:sp>
      <p:sp>
        <p:nvSpPr>
          <p:cNvPr id="4" name="Slide Number Placeholder 3">
            <a:extLst>
              <a:ext uri="{FF2B5EF4-FFF2-40B4-BE49-F238E27FC236}">
                <a16:creationId xmlns:a16="http://schemas.microsoft.com/office/drawing/2014/main" id="{05B96E7C-7D4F-E849-EE4A-7131DA4CA1AE}"/>
              </a:ext>
            </a:extLst>
          </p:cNvPr>
          <p:cNvSpPr>
            <a:spLocks noGrp="1"/>
          </p:cNvSpPr>
          <p:nvPr>
            <p:ph type="sldNum" sz="quarter" idx="5"/>
          </p:nvPr>
        </p:nvSpPr>
        <p:spPr/>
        <p:txBody>
          <a:bodyPr/>
          <a:lstStyle/>
          <a:p>
            <a:fld id="{FA5D1758-ED3D-4611-B861-63A1DF032208}" type="slidenum">
              <a:rPr lang="en-US" smtClean="0"/>
              <a:t>12</a:t>
            </a:fld>
            <a:endParaRPr lang="en-US"/>
          </a:p>
        </p:txBody>
      </p:sp>
    </p:spTree>
    <p:extLst>
      <p:ext uri="{BB962C8B-B14F-4D97-AF65-F5344CB8AC3E}">
        <p14:creationId xmlns:p14="http://schemas.microsoft.com/office/powerpoint/2010/main" val="519248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264E0-D6DB-49D1-4A77-A6B60E78BB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3521B9-613D-F478-074C-9E2E379079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6F610-12A5-1989-2A0C-382A2A297E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latin typeface="Futura Std Book" panose="020B0502020204020303"/>
                <a:ea typeface="Segoe UI Symbol"/>
                <a:cs typeface="Open Sans"/>
              </a:rPr>
              <a:t>Here are programs we’ve either developed in the past year and/or are working on</a:t>
            </a:r>
            <a:endParaRPr lang="en-US" sz="4000" dirty="0">
              <a:latin typeface="Futura Std Book" panose="020B0502020204020303"/>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dirty="0">
              <a:latin typeface="Futura Std Book" panose="020B0502020204020303"/>
              <a:ea typeface="Segoe UI Symbol"/>
              <a:cs typeface="Open Sans"/>
            </a:endParaRPr>
          </a:p>
          <a:p>
            <a:endParaRPr lang="en-US" sz="3300" dirty="0"/>
          </a:p>
        </p:txBody>
      </p:sp>
      <p:sp>
        <p:nvSpPr>
          <p:cNvPr id="4" name="Slide Number Placeholder 3">
            <a:extLst>
              <a:ext uri="{FF2B5EF4-FFF2-40B4-BE49-F238E27FC236}">
                <a16:creationId xmlns:a16="http://schemas.microsoft.com/office/drawing/2014/main" id="{BBE17BEB-D8B5-564B-9C17-C9F23824B300}"/>
              </a:ext>
            </a:extLst>
          </p:cNvPr>
          <p:cNvSpPr>
            <a:spLocks noGrp="1"/>
          </p:cNvSpPr>
          <p:nvPr>
            <p:ph type="sldNum" sz="quarter" idx="5"/>
          </p:nvPr>
        </p:nvSpPr>
        <p:spPr/>
        <p:txBody>
          <a:bodyPr/>
          <a:lstStyle/>
          <a:p>
            <a:fld id="{FA5D1758-ED3D-4611-B861-63A1DF032208}" type="slidenum">
              <a:rPr lang="en-US" smtClean="0"/>
              <a:t>13</a:t>
            </a:fld>
            <a:endParaRPr lang="en-US"/>
          </a:p>
        </p:txBody>
      </p:sp>
    </p:spTree>
    <p:extLst>
      <p:ext uri="{BB962C8B-B14F-4D97-AF65-F5344CB8AC3E}">
        <p14:creationId xmlns:p14="http://schemas.microsoft.com/office/powerpoint/2010/main" val="1963403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7FD84-2134-B1B8-0E1F-A6FEBBDCE6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48E86A-CC36-8F3A-0C14-71FBD94956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1C18C0-D8DE-0E94-8169-106EE7193A5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latin typeface="Futura Std Book" panose="020B0502020204020303"/>
                <a:ea typeface="Segoe UI Symbol"/>
                <a:cs typeface="Open Sans"/>
              </a:rPr>
              <a:t>Here are programs we’ve either developed in the past year and/or are working on</a:t>
            </a:r>
            <a:endParaRPr lang="en-US" sz="4000" dirty="0">
              <a:latin typeface="Futura Std Book" panose="020B0502020204020303"/>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dirty="0">
              <a:latin typeface="Futura Std Book" panose="020B0502020204020303"/>
              <a:ea typeface="Segoe UI Symbol"/>
              <a:cs typeface="Open Sans"/>
            </a:endParaRPr>
          </a:p>
          <a:p>
            <a:endParaRPr lang="en-US" sz="3300" dirty="0"/>
          </a:p>
        </p:txBody>
      </p:sp>
      <p:sp>
        <p:nvSpPr>
          <p:cNvPr id="4" name="Slide Number Placeholder 3">
            <a:extLst>
              <a:ext uri="{FF2B5EF4-FFF2-40B4-BE49-F238E27FC236}">
                <a16:creationId xmlns:a16="http://schemas.microsoft.com/office/drawing/2014/main" id="{DB77C46E-C5EE-B50B-63E3-380440378C32}"/>
              </a:ext>
            </a:extLst>
          </p:cNvPr>
          <p:cNvSpPr>
            <a:spLocks noGrp="1"/>
          </p:cNvSpPr>
          <p:nvPr>
            <p:ph type="sldNum" sz="quarter" idx="5"/>
          </p:nvPr>
        </p:nvSpPr>
        <p:spPr/>
        <p:txBody>
          <a:bodyPr/>
          <a:lstStyle/>
          <a:p>
            <a:fld id="{FA5D1758-ED3D-4611-B861-63A1DF032208}" type="slidenum">
              <a:rPr lang="en-US" smtClean="0"/>
              <a:t>14</a:t>
            </a:fld>
            <a:endParaRPr lang="en-US"/>
          </a:p>
        </p:txBody>
      </p:sp>
    </p:spTree>
    <p:extLst>
      <p:ext uri="{BB962C8B-B14F-4D97-AF65-F5344CB8AC3E}">
        <p14:creationId xmlns:p14="http://schemas.microsoft.com/office/powerpoint/2010/main" val="1265842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EA15D-0F12-4F09-61BE-029D94901E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DD8B78-4254-2004-AFBF-39A8F21E00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78BCDF-FD76-1263-52B9-2EDCD42C231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latin typeface="Futura Std Book" panose="020B0502020204020303"/>
                <a:ea typeface="Segoe UI Symbol"/>
                <a:cs typeface="Open Sans"/>
              </a:rPr>
              <a:t>We have partnered with these employers to offer work experiences for our WIOA participants in cohorts</a:t>
            </a:r>
            <a:endParaRPr lang="en-US" sz="4000" dirty="0">
              <a:latin typeface="Futura Std Book" panose="020B0502020204020303"/>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dirty="0">
              <a:latin typeface="Futura Std Book" panose="020B0502020204020303"/>
              <a:ea typeface="Segoe UI Symbol"/>
              <a:cs typeface="Open Sans"/>
            </a:endParaRPr>
          </a:p>
          <a:p>
            <a:endParaRPr lang="en-US" sz="3300" dirty="0"/>
          </a:p>
        </p:txBody>
      </p:sp>
      <p:sp>
        <p:nvSpPr>
          <p:cNvPr id="4" name="Slide Number Placeholder 3">
            <a:extLst>
              <a:ext uri="{FF2B5EF4-FFF2-40B4-BE49-F238E27FC236}">
                <a16:creationId xmlns:a16="http://schemas.microsoft.com/office/drawing/2014/main" id="{BBE3C0A1-2095-6BAE-EFCD-2C2743F842D6}"/>
              </a:ext>
            </a:extLst>
          </p:cNvPr>
          <p:cNvSpPr>
            <a:spLocks noGrp="1"/>
          </p:cNvSpPr>
          <p:nvPr>
            <p:ph type="sldNum" sz="quarter" idx="5"/>
          </p:nvPr>
        </p:nvSpPr>
        <p:spPr/>
        <p:txBody>
          <a:bodyPr/>
          <a:lstStyle/>
          <a:p>
            <a:fld id="{FA5D1758-ED3D-4611-B861-63A1DF032208}" type="slidenum">
              <a:rPr lang="en-US" smtClean="0"/>
              <a:t>15</a:t>
            </a:fld>
            <a:endParaRPr lang="en-US"/>
          </a:p>
        </p:txBody>
      </p:sp>
    </p:spTree>
    <p:extLst>
      <p:ext uri="{BB962C8B-B14F-4D97-AF65-F5344CB8AC3E}">
        <p14:creationId xmlns:p14="http://schemas.microsoft.com/office/powerpoint/2010/main" val="454864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16</a:t>
            </a:fld>
            <a:endParaRPr lang="en-US"/>
          </a:p>
        </p:txBody>
      </p:sp>
    </p:spTree>
    <p:extLst>
      <p:ext uri="{BB962C8B-B14F-4D97-AF65-F5344CB8AC3E}">
        <p14:creationId xmlns:p14="http://schemas.microsoft.com/office/powerpoint/2010/main" val="1291161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17</a:t>
            </a:fld>
            <a:endParaRPr lang="en-US"/>
          </a:p>
        </p:txBody>
      </p:sp>
    </p:spTree>
    <p:extLst>
      <p:ext uri="{BB962C8B-B14F-4D97-AF65-F5344CB8AC3E}">
        <p14:creationId xmlns:p14="http://schemas.microsoft.com/office/powerpoint/2010/main" val="693347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300" dirty="0"/>
              <a:t>Employers are busy. Just getting an in-person meeting scheduled can take weeks. Once you are there the time they have is limited. After you meet the follow-up video calls and emails are the same. Everything takes time and convincing an employer to spend time on developing registered apprenticeships is hard. Finding the right person in the business is key. Having a success story to share is valuable. I do not have enough employers with existing programs that have hired apprentices and seen the ROI yet. It will come… Another challenge is getting the employer to understand all the components of RAP and how it fit when it is not union. With larger organizations, like healthcare facilities, it is hard to get the support from executive level. Often, I am talking to HR or a hiring manager who is not able to commit the investment without support from their leadership. Preparing that point person with enough information to share is critical.</a:t>
            </a:r>
          </a:p>
        </p:txBody>
      </p:sp>
      <p:sp>
        <p:nvSpPr>
          <p:cNvPr id="4" name="Slide Number Placeholder 3"/>
          <p:cNvSpPr>
            <a:spLocks noGrp="1"/>
          </p:cNvSpPr>
          <p:nvPr>
            <p:ph type="sldNum" sz="quarter" idx="5"/>
          </p:nvPr>
        </p:nvSpPr>
        <p:spPr/>
        <p:txBody>
          <a:bodyPr/>
          <a:lstStyle/>
          <a:p>
            <a:fld id="{FA5D1758-ED3D-4611-B861-63A1DF032208}" type="slidenum">
              <a:rPr lang="en-US" smtClean="0"/>
              <a:t>18</a:t>
            </a:fld>
            <a:endParaRPr lang="en-US"/>
          </a:p>
        </p:txBody>
      </p:sp>
    </p:spTree>
    <p:extLst>
      <p:ext uri="{BB962C8B-B14F-4D97-AF65-F5344CB8AC3E}">
        <p14:creationId xmlns:p14="http://schemas.microsoft.com/office/powerpoint/2010/main" val="1283052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800" i="1" dirty="0">
                <a:solidFill>
                  <a:schemeClr val="tx1"/>
                </a:solidFill>
                <a:highlight>
                  <a:srgbClr val="FFFF00"/>
                </a:highlight>
                <a:latin typeface="Futura Std Book" panose="020B0502020204020303"/>
                <a:cs typeface="Calibri" panose="020F0502020204030204" pitchFamily="34" charset="0"/>
              </a:rPr>
              <a:t>Nakeya Womack is my Apprenticeship and Training Representative with USDOL. Inviting her to virtual meetings has helped answer some of the more technical questions employers have about registration and after about RAPIDS entries.</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800" i="1" dirty="0">
                <a:solidFill>
                  <a:schemeClr val="tx1"/>
                </a:solidFill>
                <a:highlight>
                  <a:srgbClr val="FFFF00"/>
                </a:highlight>
                <a:latin typeface="Futura Std Book" panose="020B0502020204020303"/>
                <a:cs typeface="Calibri" panose="020F0502020204030204" pitchFamily="34" charset="0"/>
              </a:rPr>
              <a:t>Attending community events helps build relationships. Being known as the consultant in the County brings referrals.</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800" i="1" dirty="0">
                <a:solidFill>
                  <a:schemeClr val="tx1"/>
                </a:solidFill>
                <a:highlight>
                  <a:srgbClr val="FFFF00"/>
                </a:highlight>
                <a:latin typeface="Futura Std Book" panose="020B0502020204020303"/>
                <a:cs typeface="Calibri" panose="020F0502020204030204" pitchFamily="34" charset="0"/>
              </a:rPr>
              <a:t>Speaking at Chamber events has helped with referrals </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800" i="1" dirty="0">
                <a:solidFill>
                  <a:schemeClr val="tx1"/>
                </a:solidFill>
                <a:highlight>
                  <a:srgbClr val="FFFF00"/>
                </a:highlight>
                <a:latin typeface="Futura Std Book" panose="020B0502020204020303"/>
                <a:cs typeface="Calibri" panose="020F0502020204030204" pitchFamily="34" charset="0"/>
              </a:rPr>
              <a:t>Attend workforce development board meetings, and sub-committee meetings, and speak at their meetings. Get to know the members</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800" i="1" dirty="0">
                <a:solidFill>
                  <a:schemeClr val="tx1"/>
                </a:solidFill>
                <a:highlight>
                  <a:srgbClr val="FFFF00"/>
                </a:highlight>
                <a:latin typeface="Futura Std Book" panose="020B0502020204020303"/>
                <a:cs typeface="Calibri" panose="020F0502020204030204" pitchFamily="34" charset="0"/>
              </a:rPr>
              <a:t>Follow all things apprentice on social media to be in the know</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800" i="1" dirty="0">
                <a:solidFill>
                  <a:schemeClr val="tx1"/>
                </a:solidFill>
                <a:highlight>
                  <a:srgbClr val="FFFF00"/>
                </a:highlight>
                <a:latin typeface="Futura Std Book" panose="020B0502020204020303"/>
                <a:cs typeface="Calibri" panose="020F0502020204030204" pitchFamily="34" charset="0"/>
              </a:rPr>
              <a:t>Talking to youth plants the seed of apprenticeship opportunity</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800" i="1" dirty="0">
              <a:solidFill>
                <a:schemeClr val="tx1"/>
              </a:solidFill>
              <a:highlight>
                <a:srgbClr val="FFFF00"/>
              </a:highlight>
              <a:latin typeface="Futura Std Book" panose="020B0502020204020303"/>
              <a:cs typeface="Calibri" panose="020F0502020204030204" pitchFamily="34" charset="0"/>
            </a:endParaRPr>
          </a:p>
        </p:txBody>
      </p:sp>
      <p:sp>
        <p:nvSpPr>
          <p:cNvPr id="4" name="Slide Number Placeholder 3"/>
          <p:cNvSpPr>
            <a:spLocks noGrp="1"/>
          </p:cNvSpPr>
          <p:nvPr>
            <p:ph type="sldNum" sz="quarter" idx="5"/>
          </p:nvPr>
        </p:nvSpPr>
        <p:spPr/>
        <p:txBody>
          <a:bodyPr/>
          <a:lstStyle/>
          <a:p>
            <a:fld id="{FA5D1758-ED3D-4611-B861-63A1DF032208}" type="slidenum">
              <a:rPr lang="en-US" smtClean="0"/>
              <a:t>19</a:t>
            </a:fld>
            <a:endParaRPr lang="en-US"/>
          </a:p>
        </p:txBody>
      </p:sp>
    </p:spTree>
    <p:extLst>
      <p:ext uri="{BB962C8B-B14F-4D97-AF65-F5344CB8AC3E}">
        <p14:creationId xmlns:p14="http://schemas.microsoft.com/office/powerpoint/2010/main" val="581311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20</a:t>
            </a:fld>
            <a:endParaRPr lang="en-US"/>
          </a:p>
        </p:txBody>
      </p:sp>
    </p:spTree>
    <p:extLst>
      <p:ext uri="{BB962C8B-B14F-4D97-AF65-F5344CB8AC3E}">
        <p14:creationId xmlns:p14="http://schemas.microsoft.com/office/powerpoint/2010/main" val="3122887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21</a:t>
            </a:fld>
            <a:endParaRPr lang="en-US"/>
          </a:p>
        </p:txBody>
      </p:sp>
    </p:spTree>
    <p:extLst>
      <p:ext uri="{BB962C8B-B14F-4D97-AF65-F5344CB8AC3E}">
        <p14:creationId xmlns:p14="http://schemas.microsoft.com/office/powerpoint/2010/main" val="3120783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a:t>
            </a:fld>
            <a:endParaRPr lang="en-US"/>
          </a:p>
        </p:txBody>
      </p:sp>
    </p:spTree>
    <p:extLst>
      <p:ext uri="{BB962C8B-B14F-4D97-AF65-F5344CB8AC3E}">
        <p14:creationId xmlns:p14="http://schemas.microsoft.com/office/powerpoint/2010/main" val="372850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3</a:t>
            </a:fld>
            <a:endParaRPr lang="en-US"/>
          </a:p>
        </p:txBody>
      </p:sp>
    </p:spTree>
    <p:extLst>
      <p:ext uri="{BB962C8B-B14F-4D97-AF65-F5344CB8AC3E}">
        <p14:creationId xmlns:p14="http://schemas.microsoft.com/office/powerpoint/2010/main" val="2276692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300" dirty="0"/>
              <a:t>I started my career in Workforce Development</a:t>
            </a:r>
            <a:r>
              <a:rPr lang="en-US" sz="3300" baseline="0" dirty="0"/>
              <a:t> serving over 14 years for the Idaho Department of Labor. Working in a Job Center providing WIOA services to the community and helping businesses meet their hiring needs. While supervising our mobile services units in rural northern Idaho I worked with the Apprenticeship Navigator to help identify companies that may benefit from registering apprenticeship programs. I moved home to the Chicago area a few years ago to be near family. I tried working in a corporate environment, but I was missing purpose. When the Business Services Team was hiring for the Lake County Workforce Development, I knew it was my chance to find that again. After joining the team, the role of Apprenticeship Specialist opened, and I accepted the challenge. I am lucky to work with an amazing team that supports my efforts daily. Our region, LWIA 1, is the top right corner of the state, bordering Wisconsin. It includes </a:t>
            </a:r>
            <a:r>
              <a:rPr lang="en-US" sz="1200" b="0" i="0" kern="1200" dirty="0">
                <a:solidFill>
                  <a:schemeClr val="tx1"/>
                </a:solidFill>
                <a:effectLst/>
                <a:latin typeface="+mn-lt"/>
                <a:ea typeface="+mn-ea"/>
                <a:cs typeface="+mn-cs"/>
              </a:rPr>
              <a:t>52 incorporated cities and villages with</a:t>
            </a:r>
            <a:r>
              <a:rPr lang="en-US" sz="1200" b="0" i="0" kern="1200" baseline="0" dirty="0">
                <a:solidFill>
                  <a:schemeClr val="tx1"/>
                </a:solidFill>
                <a:effectLst/>
                <a:latin typeface="+mn-lt"/>
                <a:ea typeface="+mn-ea"/>
                <a:cs typeface="+mn-cs"/>
              </a:rPr>
              <a:t> our top industries including manufacturing, professional services, retail, government, education, and health services.</a:t>
            </a:r>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4</a:t>
            </a:fld>
            <a:endParaRPr lang="en-US"/>
          </a:p>
        </p:txBody>
      </p:sp>
    </p:spTree>
    <p:extLst>
      <p:ext uri="{BB962C8B-B14F-4D97-AF65-F5344CB8AC3E}">
        <p14:creationId xmlns:p14="http://schemas.microsoft.com/office/powerpoint/2010/main" val="3028196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3C299-05A9-B4DC-BD6D-1BC49BFC40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E1128E-8D7B-1429-E11F-06F8453A6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FA413-D2E2-BAF5-E360-9F750F403FA5}"/>
              </a:ext>
            </a:extLst>
          </p:cNvPr>
          <p:cNvSpPr>
            <a:spLocks noGrp="1"/>
          </p:cNvSpPr>
          <p:nvPr>
            <p:ph type="body" idx="1"/>
          </p:nvPr>
        </p:nvSpPr>
        <p:spPr/>
        <p:txBody>
          <a:bodyPr/>
          <a:lstStyle/>
          <a:p>
            <a:pPr>
              <a:lnSpc>
                <a:spcPct val="100000"/>
              </a:lnSpc>
            </a:pPr>
            <a:r>
              <a:rPr lang="en-US" sz="3600" baseline="0" dirty="0"/>
              <a:t>Jeff, Uma, Rob, and Omar, make up our Business Services team, led by our manager, Antonio Garcia. Jennifer Serino, our Executive Director, provides leadership and guidance. </a:t>
            </a:r>
            <a:r>
              <a:rPr lang="en-US" sz="3600" dirty="0">
                <a:solidFill>
                  <a:sysClr val="windowText" lastClr="000000"/>
                </a:solidFill>
                <a:latin typeface="Futura Std Book" panose="020B0502020204020303"/>
              </a:rPr>
              <a:t>Jennifer Serino, Executive Director</a:t>
            </a:r>
          </a:p>
          <a:p>
            <a:pPr>
              <a:lnSpc>
                <a:spcPct val="100000"/>
              </a:lnSpc>
            </a:pPr>
            <a:endParaRPr lang="en-US" sz="3600" dirty="0">
              <a:solidFill>
                <a:sysClr val="windowText" lastClr="000000"/>
              </a:solidFill>
              <a:latin typeface="Futura Std Book" panose="020B0502020204020303"/>
            </a:endParaRPr>
          </a:p>
          <a:p>
            <a:pPr>
              <a:lnSpc>
                <a:spcPct val="100000"/>
              </a:lnSpc>
            </a:pPr>
            <a:r>
              <a:rPr lang="en-US" sz="3600" dirty="0">
                <a:solidFill>
                  <a:sysClr val="windowText" lastClr="000000"/>
                </a:solidFill>
                <a:latin typeface="Futura Std Book" panose="020B0502020204020303"/>
              </a:rPr>
              <a:t>Antonio Garcia, Business Services Manager</a:t>
            </a:r>
          </a:p>
          <a:p>
            <a:pPr algn="l">
              <a:lnSpc>
                <a:spcPct val="100000"/>
              </a:lnSpc>
            </a:pPr>
            <a:endParaRPr lang="en-US" sz="3600" dirty="0">
              <a:solidFill>
                <a:sysClr val="windowText" lastClr="000000"/>
              </a:solidFill>
              <a:latin typeface="Futura Std Book" panose="020B0502020204020303"/>
            </a:endParaRPr>
          </a:p>
          <a:p>
            <a:pPr algn="l">
              <a:lnSpc>
                <a:spcPct val="100000"/>
              </a:lnSpc>
            </a:pPr>
            <a:r>
              <a:rPr lang="en-US" sz="3600" b="0" i="0" u="none" strike="noStrike" baseline="0" dirty="0">
                <a:solidFill>
                  <a:sysClr val="windowText" lastClr="000000"/>
                </a:solidFill>
                <a:latin typeface="Futura Std Book" panose="020B0502020204020303"/>
              </a:rPr>
              <a:t>Sara Espeland, Apprenticeship Specialist</a:t>
            </a:r>
          </a:p>
          <a:p>
            <a:pPr algn="l">
              <a:lnSpc>
                <a:spcPct val="100000"/>
              </a:lnSpc>
            </a:pPr>
            <a:endParaRPr lang="en-US" sz="3600" dirty="0">
              <a:solidFill>
                <a:sysClr val="windowText" lastClr="000000"/>
              </a:solidFill>
              <a:latin typeface="Futura Std Book" panose="020B0502020204020303"/>
            </a:endParaRPr>
          </a:p>
          <a:p>
            <a:pPr algn="l">
              <a:lnSpc>
                <a:spcPct val="100000"/>
              </a:lnSpc>
            </a:pPr>
            <a:r>
              <a:rPr lang="en-US" sz="3600" dirty="0">
                <a:solidFill>
                  <a:sysClr val="windowText" lastClr="000000"/>
                </a:solidFill>
                <a:latin typeface="Futura Std Book" panose="020B0502020204020303"/>
              </a:rPr>
              <a:t>Jeff Hubert, Business Services Project Lead</a:t>
            </a:r>
            <a:endParaRPr lang="en-US" sz="3600" b="0" i="0" u="none" strike="noStrike" baseline="0" dirty="0">
              <a:solidFill>
                <a:sysClr val="windowText" lastClr="000000"/>
              </a:solidFill>
              <a:latin typeface="Futura Std Book" panose="020B0502020204020303"/>
            </a:endParaRPr>
          </a:p>
          <a:p>
            <a:pPr algn="l">
              <a:lnSpc>
                <a:spcPct val="100000"/>
              </a:lnSpc>
            </a:pPr>
            <a:endParaRPr lang="en-US" sz="3600" b="0" i="0" u="none" strike="noStrike" baseline="0" dirty="0">
              <a:solidFill>
                <a:sysClr val="windowText" lastClr="000000"/>
              </a:solidFill>
              <a:latin typeface="Futura Std Book" panose="020B0502020204020303"/>
            </a:endParaRPr>
          </a:p>
          <a:p>
            <a:pPr algn="l">
              <a:lnSpc>
                <a:spcPct val="100000"/>
              </a:lnSpc>
            </a:pPr>
            <a:r>
              <a:rPr lang="en-US" sz="3600" b="0" i="0" u="none" strike="noStrike" baseline="0" dirty="0">
                <a:solidFill>
                  <a:sysClr val="windowText" lastClr="000000"/>
                </a:solidFill>
                <a:latin typeface="Futura Std Book" panose="020B0502020204020303"/>
              </a:rPr>
              <a:t>Omar Ramirez, Manufacturing Account Executive</a:t>
            </a:r>
          </a:p>
          <a:p>
            <a:pPr>
              <a:lnSpc>
                <a:spcPct val="100000"/>
              </a:lnSpc>
            </a:pPr>
            <a:endParaRPr lang="en-US" sz="3600" b="0" i="0" u="none" strike="noStrike" baseline="0" dirty="0">
              <a:solidFill>
                <a:sysClr val="windowText" lastClr="000000"/>
              </a:solidFill>
              <a:latin typeface="Futura Std Book" panose="020B0502020204020303"/>
            </a:endParaRPr>
          </a:p>
          <a:p>
            <a:pPr>
              <a:lnSpc>
                <a:spcPct val="100000"/>
              </a:lnSpc>
            </a:pPr>
            <a:r>
              <a:rPr lang="en-US" sz="3600" b="0" i="0" u="none" strike="noStrike" baseline="0" dirty="0">
                <a:solidFill>
                  <a:sysClr val="windowText" lastClr="000000"/>
                </a:solidFill>
                <a:latin typeface="Futura Std Book" panose="020B0502020204020303"/>
              </a:rPr>
              <a:t>Uma </a:t>
            </a:r>
            <a:r>
              <a:rPr lang="en-US" sz="3600" dirty="0">
                <a:solidFill>
                  <a:sysClr val="windowText" lastClr="000000"/>
                </a:solidFill>
                <a:latin typeface="Futura Std Book" panose="020B0502020204020303"/>
              </a:rPr>
              <a:t>Subramanian, Account Executive, Salesforce SME</a:t>
            </a:r>
            <a:endParaRPr lang="en-US" sz="3600" b="0" i="0" u="none" strike="noStrike" baseline="0" dirty="0">
              <a:solidFill>
                <a:sysClr val="windowText" lastClr="000000"/>
              </a:solidFill>
              <a:latin typeface="Futura Std Book" panose="020B0502020204020303"/>
            </a:endParaRPr>
          </a:p>
          <a:p>
            <a:pPr algn="l">
              <a:lnSpc>
                <a:spcPct val="100000"/>
              </a:lnSpc>
            </a:pPr>
            <a:endParaRPr lang="en-US" sz="3600" b="0" i="0" u="none" strike="noStrike" baseline="0" dirty="0">
              <a:solidFill>
                <a:sysClr val="windowText" lastClr="000000"/>
              </a:solidFill>
              <a:latin typeface="Futura Std Book" panose="020B0502020204020303"/>
            </a:endParaRPr>
          </a:p>
          <a:p>
            <a:pPr algn="l">
              <a:lnSpc>
                <a:spcPct val="100000"/>
              </a:lnSpc>
            </a:pPr>
            <a:r>
              <a:rPr lang="en-US" sz="3600" b="0" i="0" u="none" strike="noStrike" baseline="0" dirty="0">
                <a:solidFill>
                  <a:sysClr val="windowText" lastClr="000000"/>
                </a:solidFill>
                <a:latin typeface="Futura Std Book" panose="020B0502020204020303"/>
              </a:rPr>
              <a:t>Rob Linderman, Account Executive, Youth Liaison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300" dirty="0"/>
          </a:p>
        </p:txBody>
      </p:sp>
      <p:sp>
        <p:nvSpPr>
          <p:cNvPr id="4" name="Slide Number Placeholder 3">
            <a:extLst>
              <a:ext uri="{FF2B5EF4-FFF2-40B4-BE49-F238E27FC236}">
                <a16:creationId xmlns:a16="http://schemas.microsoft.com/office/drawing/2014/main" id="{7442B57B-0F1D-DF54-4F3E-7F165E73642D}"/>
              </a:ext>
            </a:extLst>
          </p:cNvPr>
          <p:cNvSpPr>
            <a:spLocks noGrp="1"/>
          </p:cNvSpPr>
          <p:nvPr>
            <p:ph type="sldNum" sz="quarter" idx="5"/>
          </p:nvPr>
        </p:nvSpPr>
        <p:spPr/>
        <p:txBody>
          <a:bodyPr/>
          <a:lstStyle/>
          <a:p>
            <a:fld id="{FA5D1758-ED3D-4611-B861-63A1DF032208}" type="slidenum">
              <a:rPr lang="en-US" smtClean="0"/>
              <a:t>5</a:t>
            </a:fld>
            <a:endParaRPr lang="en-US"/>
          </a:p>
        </p:txBody>
      </p:sp>
    </p:spTree>
    <p:extLst>
      <p:ext uri="{BB962C8B-B14F-4D97-AF65-F5344CB8AC3E}">
        <p14:creationId xmlns:p14="http://schemas.microsoft.com/office/powerpoint/2010/main" val="3463657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see two types of employer engagements. First are those who requested information. These employers know about our Business Services or heard about them from a partner, or another employer and they may have already identified an </a:t>
            </a:r>
            <a:r>
              <a:rPr lang="en-US" dirty="0" err="1"/>
              <a:t>apprenticeable</a:t>
            </a:r>
            <a:r>
              <a:rPr lang="en-US" dirty="0"/>
              <a:t> occupation. The second type of employer is one whom we target and has no idea what services we offer. In this exercise, I will focus on the first type of employer. An employer has asked us to speak to them to learn more about apprenticeships. This is not the initial contact, but rather what I might share after researching the company and the occupation. My pitch: ”Thank you for sharing about your business. I heard you are having difficulty hiring enough trained staff to meet your needs. I brought a report I want to share that shows the trends in your industry for wages and new hires in Lake County. I want to explore the idea of registering an apprenticeship program for your business. With your investment to train new staff with a program you design, you could see an ROI of $1.47 for every $1 invested. Registered Apprenticeships combine OJT with mentorship and related coursework. Studies show apprentices have over 90% retention with their employers. I have an example of some of the paperwork required to register a program we can use as a template. I am happy to help guide you through the registration process. </a:t>
            </a:r>
          </a:p>
        </p:txBody>
      </p:sp>
      <p:sp>
        <p:nvSpPr>
          <p:cNvPr id="4" name="Slide Number Placeholder 3"/>
          <p:cNvSpPr>
            <a:spLocks noGrp="1"/>
          </p:cNvSpPr>
          <p:nvPr>
            <p:ph type="sldNum" sz="quarter" idx="5"/>
          </p:nvPr>
        </p:nvSpPr>
        <p:spPr/>
        <p:txBody>
          <a:bodyPr/>
          <a:lstStyle/>
          <a:p>
            <a:fld id="{FA5D1758-ED3D-4611-B861-63A1DF032208}" type="slidenum">
              <a:rPr lang="en-US" smtClean="0"/>
              <a:t>8</a:t>
            </a:fld>
            <a:endParaRPr lang="en-US"/>
          </a:p>
        </p:txBody>
      </p:sp>
    </p:spTree>
    <p:extLst>
      <p:ext uri="{BB962C8B-B14F-4D97-AF65-F5344CB8AC3E}">
        <p14:creationId xmlns:p14="http://schemas.microsoft.com/office/powerpoint/2010/main" val="206075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300" dirty="0"/>
              <a:t>The majority of my leads come from the Business Services Team. Our Lake County Workforce Development Board consists of employers who support our initiatives. Several board members utilize our services through job postings, WIOA work experiences, On-the-Job-Training contracts, and Registered Apprenticeships. Those business owners then share their successes with partners in their industry, and the referrals flow from there. </a:t>
            </a:r>
          </a:p>
        </p:txBody>
      </p:sp>
      <p:sp>
        <p:nvSpPr>
          <p:cNvPr id="4" name="Slide Number Placeholder 3"/>
          <p:cNvSpPr>
            <a:spLocks noGrp="1"/>
          </p:cNvSpPr>
          <p:nvPr>
            <p:ph type="sldNum" sz="quarter" idx="5"/>
          </p:nvPr>
        </p:nvSpPr>
        <p:spPr/>
        <p:txBody>
          <a:bodyPr/>
          <a:lstStyle/>
          <a:p>
            <a:fld id="{FA5D1758-ED3D-4611-B861-63A1DF032208}" type="slidenum">
              <a:rPr lang="en-US" smtClean="0"/>
              <a:t>9</a:t>
            </a:fld>
            <a:endParaRPr lang="en-US"/>
          </a:p>
        </p:txBody>
      </p:sp>
    </p:spTree>
    <p:extLst>
      <p:ext uri="{BB962C8B-B14F-4D97-AF65-F5344CB8AC3E}">
        <p14:creationId xmlns:p14="http://schemas.microsoft.com/office/powerpoint/2010/main" val="544445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i="1" dirty="0">
                <a:highlight>
                  <a:srgbClr val="FFFF00"/>
                </a:highlight>
                <a:latin typeface="Futura Std Book" panose="020B0502020204020303"/>
                <a:ea typeface="Segoe UI Symbol"/>
                <a:cs typeface="Open Sans"/>
              </a:rPr>
              <a:t>YDPA is offered through fhi360 under the National Institute for Work and Learning. 2,000 hors OJT, 165 RTI. Class meets virtually every other week. Projects range from interviews, surveys, research, proposals, videos, content, and goal setting. </a:t>
            </a:r>
            <a:endParaRPr lang="en-US" sz="4000" dirty="0">
              <a:latin typeface="Futura Std Book" panose="020B0502020204020303"/>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dirty="0">
              <a:latin typeface="Futura Std Book" panose="020B0502020204020303"/>
              <a:ea typeface="Segoe UI Symbol"/>
              <a:cs typeface="Open Sans"/>
            </a:endParaRPr>
          </a:p>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10</a:t>
            </a:fld>
            <a:endParaRPr lang="en-US"/>
          </a:p>
        </p:txBody>
      </p:sp>
    </p:spTree>
    <p:extLst>
      <p:ext uri="{BB962C8B-B14F-4D97-AF65-F5344CB8AC3E}">
        <p14:creationId xmlns:p14="http://schemas.microsoft.com/office/powerpoint/2010/main" val="2364590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15290-29AD-815A-1747-AF203E7220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C61906-552A-3A97-47BC-BBF410E8FB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D0B927-E364-8B12-33B6-0BEB7BB4602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i="1" dirty="0">
                <a:highlight>
                  <a:srgbClr val="FFFF00"/>
                </a:highlight>
                <a:latin typeface="Futura Std Book" panose="020B0502020204020303"/>
                <a:ea typeface="Segoe UI Symbol"/>
                <a:cs typeface="Open Sans"/>
              </a:rPr>
              <a:t>This experience has provided more than knowledge for the apprentices. We gained insight into what the other programs offer and how they operate. We formed bonds and found friends. We created a group text to ask for client resources and check in on each other, and we all found confidence as we progressed through the program.</a:t>
            </a:r>
            <a:endParaRPr lang="en-US" sz="4000" dirty="0">
              <a:latin typeface="Futura Std Book" panose="020B0502020204020303"/>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dirty="0">
              <a:latin typeface="Futura Std Book" panose="020B0502020204020303"/>
              <a:ea typeface="Segoe UI Symbol"/>
              <a:cs typeface="Open Sans"/>
            </a:endParaRPr>
          </a:p>
          <a:p>
            <a:endParaRPr lang="en-US" sz="3300" dirty="0"/>
          </a:p>
        </p:txBody>
      </p:sp>
      <p:sp>
        <p:nvSpPr>
          <p:cNvPr id="4" name="Slide Number Placeholder 3">
            <a:extLst>
              <a:ext uri="{FF2B5EF4-FFF2-40B4-BE49-F238E27FC236}">
                <a16:creationId xmlns:a16="http://schemas.microsoft.com/office/drawing/2014/main" id="{EF3AA6CD-DD45-8969-2085-0743DD16DA13}"/>
              </a:ext>
            </a:extLst>
          </p:cNvPr>
          <p:cNvSpPr>
            <a:spLocks noGrp="1"/>
          </p:cNvSpPr>
          <p:nvPr>
            <p:ph type="sldNum" sz="quarter" idx="5"/>
          </p:nvPr>
        </p:nvSpPr>
        <p:spPr/>
        <p:txBody>
          <a:bodyPr/>
          <a:lstStyle/>
          <a:p>
            <a:fld id="{FA5D1758-ED3D-4611-B861-63A1DF032208}" type="slidenum">
              <a:rPr lang="en-US" smtClean="0"/>
              <a:t>11</a:t>
            </a:fld>
            <a:endParaRPr lang="en-US"/>
          </a:p>
        </p:txBody>
      </p:sp>
    </p:spTree>
    <p:extLst>
      <p:ext uri="{BB962C8B-B14F-4D97-AF65-F5344CB8AC3E}">
        <p14:creationId xmlns:p14="http://schemas.microsoft.com/office/powerpoint/2010/main" val="657380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custDataLst>
      <p:tags r:id="rId1"/>
    </p:custDataLst>
    <p:extLst>
      <p:ext uri="{BB962C8B-B14F-4D97-AF65-F5344CB8AC3E}">
        <p14:creationId xmlns:p14="http://schemas.microsoft.com/office/powerpoint/2010/main" val="175255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A56E7046-DE4F-0A49-A5D9-1A3B2F5BACA8}"/>
              </a:ext>
            </a:extLst>
          </p:cNvPr>
          <p:cNvSpPr>
            <a:spLocks noGrp="1"/>
          </p:cNvSpPr>
          <p:nvPr>
            <p:ph type="body" sz="quarter" idx="10"/>
          </p:nvPr>
        </p:nvSpPr>
        <p:spPr>
          <a:xfrm>
            <a:off x="584202" y="1376751"/>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E1F6FDE6-65F0-9041-A1D4-82C1AC4161B0}"/>
              </a:ext>
            </a:extLst>
          </p:cNvPr>
          <p:cNvSpPr>
            <a:spLocks noGrp="1"/>
          </p:cNvSpPr>
          <p:nvPr>
            <p:ph type="body" sz="quarter" idx="11"/>
          </p:nvPr>
        </p:nvSpPr>
        <p:spPr>
          <a:xfrm>
            <a:off x="584202" y="1902935"/>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9" name="TextBox 18">
            <a:extLst>
              <a:ext uri="{FF2B5EF4-FFF2-40B4-BE49-F238E27FC236}">
                <a16:creationId xmlns:a16="http://schemas.microsoft.com/office/drawing/2014/main" id="{40A73E8B-1D2A-B241-9CB5-BFDA05123263}"/>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10" name="Freeform 5">
            <a:hlinkClick r:id="" action="ppaction://hlinkshowjump?jump=nextslide"/>
            <a:extLst>
              <a:ext uri="{FF2B5EF4-FFF2-40B4-BE49-F238E27FC236}">
                <a16:creationId xmlns:a16="http://schemas.microsoft.com/office/drawing/2014/main" id="{DFFBBF2A-C7ED-554B-A375-F7CE80CB34C8}"/>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6" name="Freeform 5">
            <a:hlinkClick r:id="" action="ppaction://hlinkshowjump?jump=previousslide"/>
            <a:extLst>
              <a:ext uri="{FF2B5EF4-FFF2-40B4-BE49-F238E27FC236}">
                <a16:creationId xmlns:a16="http://schemas.microsoft.com/office/drawing/2014/main" id="{6483DAD1-B635-5549-8693-FBB280659512}"/>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62051990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4E1790B-1E4F-3B4F-AD32-8BC1BF08A162}"/>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7" name="Freeform 5">
            <a:hlinkClick r:id="" action="ppaction://hlinkshowjump?jump=nextslide"/>
            <a:extLst>
              <a:ext uri="{FF2B5EF4-FFF2-40B4-BE49-F238E27FC236}">
                <a16:creationId xmlns:a16="http://schemas.microsoft.com/office/drawing/2014/main" id="{3D9489B8-D70A-2C4B-9339-02FC12D9C9F5}"/>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8" name="Freeform 5">
            <a:hlinkClick r:id="" action="ppaction://hlinkshowjump?jump=previousslide"/>
            <a:extLst>
              <a:ext uri="{FF2B5EF4-FFF2-40B4-BE49-F238E27FC236}">
                <a16:creationId xmlns:a16="http://schemas.microsoft.com/office/drawing/2014/main" id="{6B84A807-FE08-7F4C-A4CB-EB585EFFBE3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34411571"/>
      </p:ext>
    </p:extLst>
  </p:cSld>
  <p:clrMapOvr>
    <a:masterClrMapping/>
  </p:clrMapOvr>
  <p:transition spd="slow">
    <p:fade/>
  </p:transition>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ny History Page 1">
    <p:spTree>
      <p:nvGrpSpPr>
        <p:cNvPr id="1" name=""/>
        <p:cNvGrpSpPr/>
        <p:nvPr/>
      </p:nvGrpSpPr>
      <p:grpSpPr>
        <a:xfrm>
          <a:off x="0" y="0"/>
          <a:ext cx="0" cy="0"/>
          <a:chOff x="0" y="0"/>
          <a:chExt cx="0" cy="0"/>
        </a:xfrm>
      </p:grpSpPr>
      <p:sp>
        <p:nvSpPr>
          <p:cNvPr id="19" name="Picture Placeholder 9"/>
          <p:cNvSpPr>
            <a:spLocks noGrp="1"/>
          </p:cNvSpPr>
          <p:nvPr>
            <p:ph type="pic" sz="quarter" idx="12"/>
          </p:nvPr>
        </p:nvSpPr>
        <p:spPr>
          <a:xfrm>
            <a:off x="4199035" y="261172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0" name="Picture Placeholder 9"/>
          <p:cNvSpPr>
            <a:spLocks noGrp="1"/>
          </p:cNvSpPr>
          <p:nvPr>
            <p:ph type="pic" sz="quarter" idx="13"/>
          </p:nvPr>
        </p:nvSpPr>
        <p:spPr>
          <a:xfrm>
            <a:off x="1529885" y="4803175"/>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1" name="Picture Placeholder 9"/>
          <p:cNvSpPr>
            <a:spLocks noGrp="1"/>
          </p:cNvSpPr>
          <p:nvPr>
            <p:ph type="pic" sz="quarter" idx="14"/>
          </p:nvPr>
        </p:nvSpPr>
        <p:spPr>
          <a:xfrm>
            <a:off x="6916835" y="4803175"/>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3" name="Text Placeholder 9">
            <a:extLst>
              <a:ext uri="{FF2B5EF4-FFF2-40B4-BE49-F238E27FC236}">
                <a16:creationId xmlns:a16="http://schemas.microsoft.com/office/drawing/2014/main" id="{564B377F-598C-7D43-AC31-2A6886AA33D7}"/>
              </a:ext>
            </a:extLst>
          </p:cNvPr>
          <p:cNvSpPr>
            <a:spLocks noGrp="1"/>
          </p:cNvSpPr>
          <p:nvPr>
            <p:ph type="body" sz="quarter" idx="10"/>
          </p:nvPr>
        </p:nvSpPr>
        <p:spPr>
          <a:xfrm>
            <a:off x="593728" y="1401776"/>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F2CC2ABB-C44C-CA4F-97C9-5F71B7B6A549}"/>
              </a:ext>
            </a:extLst>
          </p:cNvPr>
          <p:cNvSpPr>
            <a:spLocks noGrp="1"/>
          </p:cNvSpPr>
          <p:nvPr>
            <p:ph type="body" sz="quarter" idx="11"/>
          </p:nvPr>
        </p:nvSpPr>
        <p:spPr>
          <a:xfrm>
            <a:off x="603251" y="1912789"/>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5" name="TextBox 14">
            <a:extLst>
              <a:ext uri="{FF2B5EF4-FFF2-40B4-BE49-F238E27FC236}">
                <a16:creationId xmlns:a16="http://schemas.microsoft.com/office/drawing/2014/main" id="{5A9AE139-211F-0C42-9F4B-85DFB65FCB4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22" name="TextBox 21">
            <a:extLst>
              <a:ext uri="{FF2B5EF4-FFF2-40B4-BE49-F238E27FC236}">
                <a16:creationId xmlns:a16="http://schemas.microsoft.com/office/drawing/2014/main" id="{AE79602B-7BC0-AA47-88B7-E243181EF231}"/>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23" name="Freeform 5">
            <a:hlinkClick r:id="" action="ppaction://hlinkshowjump?jump=nextslide"/>
            <a:extLst>
              <a:ext uri="{FF2B5EF4-FFF2-40B4-BE49-F238E27FC236}">
                <a16:creationId xmlns:a16="http://schemas.microsoft.com/office/drawing/2014/main" id="{6C7A4C18-8E88-FF42-8E68-9885D11AB6F7}"/>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24" name="Freeform 5">
            <a:hlinkClick r:id="" action="ppaction://hlinkshowjump?jump=previousslide"/>
            <a:extLst>
              <a:ext uri="{FF2B5EF4-FFF2-40B4-BE49-F238E27FC236}">
                <a16:creationId xmlns:a16="http://schemas.microsoft.com/office/drawing/2014/main" id="{49790A3C-E5CE-8D49-AAAE-156FFDD3612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28205262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ny History P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629041" y="1446424"/>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638564" y="1957437"/>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3" name="Picture Placeholder 9"/>
          <p:cNvSpPr>
            <a:spLocks noGrp="1"/>
          </p:cNvSpPr>
          <p:nvPr>
            <p:ph type="pic" sz="quarter" idx="13"/>
          </p:nvPr>
        </p:nvSpPr>
        <p:spPr>
          <a:xfrm>
            <a:off x="1565198"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4" name="Picture Placeholder 9"/>
          <p:cNvSpPr>
            <a:spLocks noGrp="1"/>
          </p:cNvSpPr>
          <p:nvPr>
            <p:ph type="pic" sz="quarter" idx="14"/>
          </p:nvPr>
        </p:nvSpPr>
        <p:spPr>
          <a:xfrm>
            <a:off x="6952148"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5" name="Picture Placeholder 9"/>
          <p:cNvSpPr>
            <a:spLocks noGrp="1"/>
          </p:cNvSpPr>
          <p:nvPr>
            <p:ph type="pic" sz="quarter" idx="12"/>
          </p:nvPr>
        </p:nvSpPr>
        <p:spPr>
          <a:xfrm>
            <a:off x="4256573"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9" name="TextBox 8"/>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12" name="TextBox 11"/>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16" name="Freeform 5">
            <a:hlinkClick r:id="" action="ppaction://hlinkshowjump?jump=nextslide"/>
            <a:extLst>
              <a:ext uri="{FF2B5EF4-FFF2-40B4-BE49-F238E27FC236}">
                <a16:creationId xmlns:a16="http://schemas.microsoft.com/office/drawing/2014/main" id="{CAC8CDFF-9F4E-D941-99E5-C9CFFCC708D6}"/>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7" name="Freeform 5">
            <a:hlinkClick r:id="" action="ppaction://hlinkshowjump?jump=previousslide"/>
            <a:extLst>
              <a:ext uri="{FF2B5EF4-FFF2-40B4-BE49-F238E27FC236}">
                <a16:creationId xmlns:a16="http://schemas.microsoft.com/office/drawing/2014/main" id="{24B49551-9295-E947-800A-9A504B6DA1A2}"/>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17520563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er Testimonials">
    <p:spTree>
      <p:nvGrpSpPr>
        <p:cNvPr id="1" name=""/>
        <p:cNvGrpSpPr/>
        <p:nvPr/>
      </p:nvGrpSpPr>
      <p:grpSpPr>
        <a:xfrm>
          <a:off x="0" y="0"/>
          <a:ext cx="0" cy="0"/>
          <a:chOff x="0" y="0"/>
          <a:chExt cx="0" cy="0"/>
        </a:xfrm>
      </p:grpSpPr>
      <p:sp>
        <p:nvSpPr>
          <p:cNvPr id="22" name="Picture Placeholder 9"/>
          <p:cNvSpPr>
            <a:spLocks noGrp="1"/>
          </p:cNvSpPr>
          <p:nvPr userDrawn="1">
            <p:ph type="pic" sz="quarter" idx="11"/>
          </p:nvPr>
        </p:nvSpPr>
        <p:spPr>
          <a:xfrm>
            <a:off x="591943" y="4171694"/>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3" name="Picture Placeholder 9"/>
          <p:cNvSpPr>
            <a:spLocks noGrp="1"/>
          </p:cNvSpPr>
          <p:nvPr userDrawn="1">
            <p:ph type="pic" sz="quarter" idx="20"/>
          </p:nvPr>
        </p:nvSpPr>
        <p:spPr>
          <a:xfrm>
            <a:off x="3524301"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4" name="Picture Placeholder 9"/>
          <p:cNvSpPr>
            <a:spLocks noGrp="1"/>
          </p:cNvSpPr>
          <p:nvPr userDrawn="1">
            <p:ph type="pic" sz="quarter" idx="21"/>
          </p:nvPr>
        </p:nvSpPr>
        <p:spPr>
          <a:xfrm>
            <a:off x="6426862"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13" name="Text Placeholder 9">
            <a:extLst>
              <a:ext uri="{FF2B5EF4-FFF2-40B4-BE49-F238E27FC236}">
                <a16:creationId xmlns:a16="http://schemas.microsoft.com/office/drawing/2014/main" id="{0028C285-0AD5-4E49-8418-334AAEA88B05}"/>
              </a:ext>
            </a:extLst>
          </p:cNvPr>
          <p:cNvSpPr>
            <a:spLocks noGrp="1"/>
          </p:cNvSpPr>
          <p:nvPr>
            <p:ph type="body" sz="quarter" idx="10"/>
          </p:nvPr>
        </p:nvSpPr>
        <p:spPr>
          <a:xfrm>
            <a:off x="585790" y="1445750"/>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0486197D-2DB5-9D47-9406-78588F99E698}"/>
              </a:ext>
            </a:extLst>
          </p:cNvPr>
          <p:cNvSpPr>
            <a:spLocks noGrp="1"/>
          </p:cNvSpPr>
          <p:nvPr>
            <p:ph type="body" sz="quarter" idx="22"/>
          </p:nvPr>
        </p:nvSpPr>
        <p:spPr>
          <a:xfrm>
            <a:off x="595313" y="1956763"/>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5" name="TextBox 14">
            <a:extLst>
              <a:ext uri="{FF2B5EF4-FFF2-40B4-BE49-F238E27FC236}">
                <a16:creationId xmlns:a16="http://schemas.microsoft.com/office/drawing/2014/main" id="{08DDE2AF-CFE4-784D-934E-43E5E23BE15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17" name="TextBox 16">
            <a:extLst>
              <a:ext uri="{FF2B5EF4-FFF2-40B4-BE49-F238E27FC236}">
                <a16:creationId xmlns:a16="http://schemas.microsoft.com/office/drawing/2014/main" id="{D8260823-CB42-9C4E-831A-345865AFE106}"/>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18" name="Freeform 5">
            <a:hlinkClick r:id="" action="ppaction://hlinkshowjump?jump=nextslide"/>
            <a:extLst>
              <a:ext uri="{FF2B5EF4-FFF2-40B4-BE49-F238E27FC236}">
                <a16:creationId xmlns:a16="http://schemas.microsoft.com/office/drawing/2014/main" id="{F5DAA878-6585-C44A-83AF-A6E5394755D8}"/>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9" name="Freeform 5">
            <a:hlinkClick r:id="" action="ppaction://hlinkshowjump?jump=previousslide"/>
            <a:extLst>
              <a:ext uri="{FF2B5EF4-FFF2-40B4-BE49-F238E27FC236}">
                <a16:creationId xmlns:a16="http://schemas.microsoft.com/office/drawing/2014/main" id="{FFE7FB72-67FA-C447-A754-5DF4182E8D6D}"/>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12952422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BD9400-FAE6-E747-88CE-CBDBB84503B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16488"/>
            <a:ext cx="9144000" cy="1092200"/>
          </a:xfrm>
          <a:prstGeom prst="rect">
            <a:avLst/>
          </a:prstGeom>
        </p:spPr>
      </p:pic>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pic>
        <p:nvPicPr>
          <p:cNvPr id="7" name="Picture 6" descr="A picture containing text&#10;&#10;Description automatically generated">
            <a:extLst>
              <a:ext uri="{FF2B5EF4-FFF2-40B4-BE49-F238E27FC236}">
                <a16:creationId xmlns:a16="http://schemas.microsoft.com/office/drawing/2014/main" id="{06CAFE60-D00A-4AA8-B1DE-6BF598A5177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018982" y="277038"/>
            <a:ext cx="1582632" cy="899813"/>
          </a:xfrm>
          <a:prstGeom prst="rect">
            <a:avLst/>
          </a:prstGeom>
        </p:spPr>
      </p:pic>
    </p:spTree>
    <p:custDataLst>
      <p:tags r:id="rId8"/>
    </p:custDataLst>
    <p:extLst>
      <p:ext uri="{BB962C8B-B14F-4D97-AF65-F5344CB8AC3E}">
        <p14:creationId xmlns:p14="http://schemas.microsoft.com/office/powerpoint/2010/main" val="1904727546"/>
      </p:ext>
    </p:extLst>
  </p:cSld>
  <p:clrMap bg1="lt1" tx1="dk1" bg2="lt2" tx2="dk2" accent1="accent1" accent2="accent2" accent3="accent3" accent4="accent4" accent5="accent5" accent6="accent6" hlink="hlink" folHlink="folHlink"/>
  <p:sldLayoutIdLst>
    <p:sldLayoutId id="2147483701" r:id="rId1"/>
    <p:sldLayoutId id="2147483711" r:id="rId2"/>
    <p:sldLayoutId id="2147483673" r:id="rId3"/>
    <p:sldLayoutId id="2147483690" r:id="rId4"/>
    <p:sldLayoutId id="2147483691" r:id="rId5"/>
    <p:sldLayoutId id="2147483688" r:id="rId6"/>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gcc02.safelinks.protection.outlook.com/?url=https%3A%2F%2Fapprenticeshipprofessionals.org%2Fnews%2Fapprenticeship-professionals-learning-network-virtual-meeting-celebrating-wins&amp;data=05%7C02%7CSEspeland%40lakecountyil.gov%7C99414b8d66c948e8e02308dd29e0e07e%7Cdd536cf592fd42ffa754e98666cb7a96%7C0%7C0%7C638712768021387025%7CUnknown%7CTWFpbGZsb3d8eyJFbXB0eU1hcGkiOnRydWUsIlYiOiIwLjAuMDAwMCIsIlAiOiJXaW4zMiIsIkFOIjoiTWFpbCIsIldUIjoyfQ%3D%3D%7C0%7C%7C%7C&amp;sdata=N%2BFtqNn4WSmWRT7KZPwmcw4DkQvt4u7pzE7SKzBkD20%3D&amp;reserved=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cc02.safelinks.protection.outlook.com/?url=https%3A%2F%2Fapprenticeshipprofessionals.org%2Fnews%2Fapprenticeship-professionals-learning-network-virtual-meeting-celebrating-wins&amp;data=05%7C02%7CSEspeland%40lakecountyil.gov%7C99414b8d66c948e8e02308dd29e0e07e%7Cdd536cf592fd42ffa754e98666cb7a96%7C0%7C0%7C638712768021387025%7CUnknown%7CTWFpbGZsb3d8eyJFbXB0eU1hcGkiOnRydWUsIlYiOiIwLjAuMDAwMCIsIlAiOiJXaW4zMiIsIkFOIjoiTWFpbCIsIldUIjoyfQ%3D%3D%7C0%7C%7C%7C&amp;sdata=N%2BFtqNn4WSmWRT7KZPwmcw4DkQvt4u7pzE7SKzBkD20%3D&amp;reserved=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1.xml.rels><?xml version="1.0" encoding="UTF-8" standalone="yes"?>
<Relationships xmlns="http://schemas.openxmlformats.org/package/2006/relationships"><Relationship Id="rId8" Type="http://schemas.openxmlformats.org/officeDocument/2006/relationships/hyperlink" Target="mailto:jfoil@niu.edu" TargetMode="External"/><Relationship Id="rId3" Type="http://schemas.openxmlformats.org/officeDocument/2006/relationships/hyperlink" Target="mailto:sespeland@lakecountyil.gov" TargetMode="External"/><Relationship Id="rId7" Type="http://schemas.openxmlformats.org/officeDocument/2006/relationships/hyperlink" Target="mailto:jtjohns@ilstu.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mailto:ncarlson@niu.edu" TargetMode="External"/><Relationship Id="rId5" Type="http://schemas.openxmlformats.org/officeDocument/2006/relationships/hyperlink" Target="mailto:jserino@lakecountyil.gov" TargetMode="External"/><Relationship Id="rId4" Type="http://schemas.openxmlformats.org/officeDocument/2006/relationships/hyperlink" Target="mailto:agarcia2@lakecountyil.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hyperlink" Target="mailto:sespeland@lakecountyil.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able, drawing&#10;&#10;Description automatically generated">
            <a:extLst>
              <a:ext uri="{FF2B5EF4-FFF2-40B4-BE49-F238E27FC236}">
                <a16:creationId xmlns:a16="http://schemas.microsoft.com/office/drawing/2014/main" id="{667428FB-72DF-A44E-9063-A722D2782F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31" y="0"/>
            <a:ext cx="9144000" cy="6858000"/>
          </a:xfrm>
          <a:prstGeom prst="rect">
            <a:avLst/>
          </a:prstGeom>
        </p:spPr>
      </p:pic>
      <p:sp>
        <p:nvSpPr>
          <p:cNvPr id="5" name="Rectangle 4"/>
          <p:cNvSpPr/>
          <p:nvPr/>
        </p:nvSpPr>
        <p:spPr>
          <a:xfrm>
            <a:off x="0" y="5179869"/>
            <a:ext cx="9144000" cy="60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2712048" y="2992834"/>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341AC5E-DDCB-DD4F-BC81-E1385780537E}"/>
              </a:ext>
            </a:extLst>
          </p:cNvPr>
          <p:cNvSpPr txBox="1"/>
          <p:nvPr/>
        </p:nvSpPr>
        <p:spPr>
          <a:xfrm>
            <a:off x="367121" y="1228241"/>
            <a:ext cx="8618220" cy="852541"/>
          </a:xfrm>
          <a:prstGeom prst="rect">
            <a:avLst/>
          </a:prstGeom>
          <a:noFill/>
        </p:spPr>
        <p:txBody>
          <a:bodyPr wrap="square" lIns="0" tIns="0" rIns="0" bIns="0" rtlCol="0">
            <a:spAutoFit/>
          </a:bodyPr>
          <a:lstStyle/>
          <a:p>
            <a:pPr algn="ctr">
              <a:lnSpc>
                <a:spcPts val="3467"/>
              </a:lnSpc>
            </a:pPr>
            <a:r>
              <a:rPr lang="en-US" sz="3467" b="1" cap="all" spc="54" dirty="0">
                <a:solidFill>
                  <a:schemeClr val="tx2"/>
                </a:solidFill>
                <a:latin typeface="Futura Std Heavy" panose="020B0502020204020303" pitchFamily="34" charset="77"/>
              </a:rPr>
              <a:t>Regional showcase: LWIA #1</a:t>
            </a:r>
            <a:endParaRPr lang="en-US" sz="3467" b="1" cap="all" spc="54" dirty="0">
              <a:solidFill>
                <a:schemeClr val="tx2"/>
              </a:solidFill>
              <a:highlight>
                <a:srgbClr val="FFFF00"/>
              </a:highlight>
              <a:latin typeface="Futura Std Heavy" panose="020B0502020204020303" pitchFamily="34" charset="77"/>
            </a:endParaRPr>
          </a:p>
          <a:p>
            <a:pPr algn="ctr">
              <a:lnSpc>
                <a:spcPts val="3467"/>
              </a:lnSpc>
            </a:pPr>
            <a:r>
              <a:rPr lang="en-US" sz="2000" b="1" cap="all" spc="54" dirty="0">
                <a:solidFill>
                  <a:schemeClr val="accent1"/>
                </a:solidFill>
                <a:latin typeface="Futura Std Heavy" panose="020B0502020204020303" pitchFamily="34" charset="77"/>
              </a:rPr>
              <a:t>Tuesday, January 7</a:t>
            </a:r>
            <a:r>
              <a:rPr lang="en-US" sz="2000" b="1" cap="all" spc="54" baseline="30000" dirty="0">
                <a:solidFill>
                  <a:schemeClr val="accent1"/>
                </a:solidFill>
                <a:latin typeface="Futura Std Heavy" panose="020B0502020204020303" pitchFamily="34" charset="77"/>
              </a:rPr>
              <a:t>th</a:t>
            </a:r>
            <a:r>
              <a:rPr lang="en-US" sz="2000" b="1" cap="all" spc="54" dirty="0">
                <a:solidFill>
                  <a:schemeClr val="accent1"/>
                </a:solidFill>
                <a:latin typeface="Futura Std Heavy" panose="020B0502020204020303" pitchFamily="34" charset="77"/>
              </a:rPr>
              <a:t>, 2025</a:t>
            </a:r>
          </a:p>
        </p:txBody>
      </p:sp>
      <p:pic>
        <p:nvPicPr>
          <p:cNvPr id="3" name="Picture 2" descr="A picture containing text&#10;&#10;Description automatically generated">
            <a:extLst>
              <a:ext uri="{FF2B5EF4-FFF2-40B4-BE49-F238E27FC236}">
                <a16:creationId xmlns:a16="http://schemas.microsoft.com/office/drawing/2014/main" id="{A08B0CB6-22BE-4074-BEB1-559449EC45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6480" y="2125639"/>
            <a:ext cx="5131039" cy="2917280"/>
          </a:xfrm>
          <a:prstGeom prst="rect">
            <a:avLst/>
          </a:prstGeom>
        </p:spPr>
      </p:pic>
      <p:pic>
        <p:nvPicPr>
          <p:cNvPr id="15" name="Picture 2">
            <a:extLst>
              <a:ext uri="{FF2B5EF4-FFF2-40B4-BE49-F238E27FC236}">
                <a16:creationId xmlns:a16="http://schemas.microsoft.com/office/drawing/2014/main" id="{0AF5CA38-B7A6-4AEC-A65D-BA7A7858FB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3689" y="5514451"/>
            <a:ext cx="2184643" cy="61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09E57C7-AFBC-F142-DBF6-7BE6E93206D1}"/>
              </a:ext>
            </a:extLst>
          </p:cNvPr>
          <p:cNvSpPr txBox="1"/>
          <p:nvPr/>
        </p:nvSpPr>
        <p:spPr>
          <a:xfrm>
            <a:off x="287536" y="5464681"/>
            <a:ext cx="6376153" cy="841384"/>
          </a:xfrm>
          <a:prstGeom prst="rect">
            <a:avLst/>
          </a:prstGeom>
          <a:noFill/>
        </p:spPr>
        <p:txBody>
          <a:bodyPr wrap="square" lIns="0" tIns="0" rIns="0" bIns="0" rtlCol="0">
            <a:spAutoFit/>
          </a:bodyPr>
          <a:lstStyle/>
          <a:p>
            <a:pPr>
              <a:lnSpc>
                <a:spcPts val="3467"/>
              </a:lnSpc>
            </a:pPr>
            <a:r>
              <a:rPr lang="en-US" sz="2000" b="1" cap="all" spc="54" dirty="0">
                <a:solidFill>
                  <a:schemeClr val="tx2"/>
                </a:solidFill>
                <a:latin typeface="Futura Std Heavy" panose="020B0502020204020303" pitchFamily="34" charset="77"/>
              </a:rPr>
              <a:t>Sara Espeland| Lake County </a:t>
            </a:r>
            <a:r>
              <a:rPr lang="en-US" sz="2000" b="1" cap="all" spc="54" dirty="0">
                <a:solidFill>
                  <a:srgbClr val="002060"/>
                </a:solidFill>
                <a:latin typeface="Futura Std Heavy" panose="020B0502020204020303" pitchFamily="34" charset="77"/>
              </a:rPr>
              <a:t>Workforce </a:t>
            </a:r>
            <a:r>
              <a:rPr lang="en-US" sz="2000" b="1" cap="all" spc="54" dirty="0">
                <a:solidFill>
                  <a:schemeClr val="bg1"/>
                </a:solidFill>
                <a:latin typeface="Futura Std Heavy" panose="020B0502020204020303" pitchFamily="34" charset="77"/>
              </a:rPr>
              <a:t>Development</a:t>
            </a:r>
          </a:p>
        </p:txBody>
      </p:sp>
    </p:spTree>
    <p:custDataLst>
      <p:tags r:id="rId1"/>
    </p:custDataLst>
    <p:extLst>
      <p:ext uri="{BB962C8B-B14F-4D97-AF65-F5344CB8AC3E}">
        <p14:creationId xmlns:p14="http://schemas.microsoft.com/office/powerpoint/2010/main" val="11404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nodePh="1">
                                  <p:stCondLst>
                                    <p:cond delay="0"/>
                                  </p:stCondLst>
                                  <p:endCondLst>
                                    <p:cond evt="begin" delay="0">
                                      <p:tn val="11"/>
                                    </p:cond>
                                  </p:end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611892"/>
            <a:ext cx="7953374" cy="511013"/>
          </a:xfrm>
        </p:spPr>
        <p:txBody>
          <a:bodyPr/>
          <a:lstStyle/>
          <a:p>
            <a:r>
              <a:rPr lang="en-US" sz="2800" dirty="0">
                <a:solidFill>
                  <a:schemeClr val="tx2"/>
                </a:solidFill>
                <a:cs typeface="+mn-cs"/>
              </a:rPr>
              <a:t>Programs in progress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478389"/>
            <a:ext cx="8485310" cy="4965442"/>
          </a:xfrm>
        </p:spPr>
        <p:txBody>
          <a:bodyPr lIns="0" tIns="0" rIns="0" bIns="0" anchor="t">
            <a:noAutofit/>
          </a:bodyPr>
          <a:lstStyle/>
          <a:p>
            <a:pPr>
              <a:lnSpc>
                <a:spcPct val="100000"/>
              </a:lnSpc>
            </a:pPr>
            <a:r>
              <a:rPr lang="en-US" sz="1800" dirty="0">
                <a:effectLst/>
                <a:latin typeface="Futura Std Book" panose="020B0502020204020303"/>
              </a:rPr>
              <a:t>Highlight: YDPA (Youth Development </a:t>
            </a:r>
            <a:r>
              <a:rPr lang="en-US" sz="1800" dirty="0">
                <a:latin typeface="Futura Std Book" panose="020B0502020204020303"/>
              </a:rPr>
              <a:t>P</a:t>
            </a:r>
            <a:r>
              <a:rPr lang="en-US" sz="1800" dirty="0">
                <a:effectLst/>
                <a:latin typeface="Futura Std Book" panose="020B0502020204020303"/>
              </a:rPr>
              <a:t>ractitioner Apprenticeship) program is scheduled to graduate the first cohort at the end of January 2025. Planning for the second cohort! </a:t>
            </a:r>
          </a:p>
          <a:p>
            <a:pPr>
              <a:lnSpc>
                <a:spcPct val="100000"/>
              </a:lnSpc>
            </a:pPr>
            <a:endParaRPr lang="en-US" sz="1800" dirty="0">
              <a:latin typeface="Futura Std Book" panose="020B0502020204020303"/>
            </a:endParaRPr>
          </a:p>
          <a:p>
            <a:pPr>
              <a:lnSpc>
                <a:spcPct val="100000"/>
              </a:lnSpc>
            </a:pPr>
            <a:r>
              <a:rPr lang="en-US" sz="1800" dirty="0">
                <a:latin typeface="Futura Std Book" panose="020B0502020204020303"/>
              </a:rPr>
              <a:t>Employers who signed appendix D agreements expanding the fhi360 program received incentive funds:</a:t>
            </a:r>
          </a:p>
          <a:p>
            <a:pPr marL="971550" lvl="1" indent="-285750">
              <a:lnSpc>
                <a:spcPct val="100000"/>
              </a:lnSpc>
            </a:pPr>
            <a:r>
              <a:rPr lang="en-US" sz="3000" dirty="0">
                <a:latin typeface="Futura Std Book" panose="020B0502020204020303"/>
              </a:rPr>
              <a:t>Boys and Girls Club of Lake County</a:t>
            </a:r>
          </a:p>
          <a:p>
            <a:pPr marL="971550" lvl="1" indent="-285750">
              <a:lnSpc>
                <a:spcPct val="100000"/>
              </a:lnSpc>
            </a:pPr>
            <a:r>
              <a:rPr lang="en-US" sz="3000" dirty="0">
                <a:latin typeface="Futura Std Book" panose="020B0502020204020303"/>
              </a:rPr>
              <a:t>The Community Works</a:t>
            </a:r>
          </a:p>
          <a:p>
            <a:pPr marL="971550" lvl="1" indent="-285750">
              <a:lnSpc>
                <a:spcPct val="100000"/>
              </a:lnSpc>
            </a:pPr>
            <a:r>
              <a:rPr lang="en-US" sz="3000" dirty="0">
                <a:latin typeface="Futura Std Book" panose="020B0502020204020303"/>
              </a:rPr>
              <a:t>Youth Conservation Corp</a:t>
            </a:r>
          </a:p>
          <a:p>
            <a:pPr marL="971550" lvl="1" indent="-285750">
              <a:lnSpc>
                <a:spcPct val="100000"/>
              </a:lnSpc>
            </a:pPr>
            <a:r>
              <a:rPr lang="en-US" sz="3000" dirty="0">
                <a:latin typeface="Futura Std Book" panose="020B0502020204020303"/>
              </a:rPr>
              <a:t>Business and Career Services</a:t>
            </a:r>
          </a:p>
          <a:p>
            <a:pPr marL="971550" lvl="1" indent="-285750">
              <a:lnSpc>
                <a:spcPct val="100000"/>
              </a:lnSpc>
            </a:pPr>
            <a:r>
              <a:rPr lang="en-US" sz="3000" dirty="0">
                <a:latin typeface="Futura Std Book" panose="020B0502020204020303"/>
              </a:rPr>
              <a:t>Curt’s Café</a:t>
            </a:r>
          </a:p>
          <a:p>
            <a:pPr marL="971550" lvl="1" indent="-285750">
              <a:lnSpc>
                <a:spcPct val="100000"/>
              </a:lnSpc>
            </a:pPr>
            <a:r>
              <a:rPr lang="en-US" sz="3000" dirty="0" err="1">
                <a:latin typeface="Futura Std Book" panose="020B0502020204020303"/>
              </a:rPr>
              <a:t>YouthBuild</a:t>
            </a:r>
            <a:r>
              <a:rPr lang="en-US" sz="3000" dirty="0">
                <a:latin typeface="Futura Std Book" panose="020B0502020204020303"/>
              </a:rPr>
              <a:t> of Lake County</a:t>
            </a:r>
          </a:p>
          <a:p>
            <a:pPr>
              <a:lnSpc>
                <a:spcPct val="100000"/>
              </a:lnSpc>
            </a:pPr>
            <a:endParaRPr lang="en-US" sz="1800" dirty="0">
              <a:effectLst/>
              <a:latin typeface="Futura Std Book" panose="020B0502020204020303"/>
            </a:endParaRPr>
          </a:p>
          <a:p>
            <a:pPr>
              <a:lnSpc>
                <a:spcPct val="100000"/>
              </a:lnSpc>
            </a:pPr>
            <a:endParaRPr lang="en-US" sz="1800" dirty="0">
              <a:latin typeface="Futura Std Book" panose="020B0502020204020303"/>
            </a:endParaRPr>
          </a:p>
          <a:p>
            <a:pPr>
              <a:lnSpc>
                <a:spcPct val="100000"/>
              </a:lnSpc>
            </a:pPr>
            <a:endParaRPr lang="en-US" sz="1800" dirty="0">
              <a:effectLst/>
              <a:latin typeface="Futura Std Book" panose="020B0502020204020303"/>
            </a:endParaRPr>
          </a:p>
          <a:p>
            <a:pPr>
              <a:lnSpc>
                <a:spcPct val="100000"/>
              </a:lnSpc>
            </a:pPr>
            <a:r>
              <a:rPr lang="en-US" sz="1800" dirty="0">
                <a:effectLst/>
                <a:latin typeface="Futura Std Book" panose="020B0502020204020303"/>
              </a:rPr>
              <a:t>Watch my interview on the Apprenticeship Professionals Learning Network to hear more:</a:t>
            </a:r>
          </a:p>
          <a:p>
            <a:endParaRPr lang="en-US" sz="1600" dirty="0">
              <a:latin typeface="+mn-lt"/>
              <a:ea typeface="+mn-ea"/>
            </a:endParaRPr>
          </a:p>
          <a:p>
            <a:r>
              <a:rPr lang="en-US"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https://apprenticeshipprofessionals.org/news/apprenticeship-professionals-learning-network-virtual-meeting-celebrating-wins</a:t>
            </a:r>
            <a:endParaRPr lang="en-US" sz="1600" dirty="0">
              <a:latin typeface="+mn-lt"/>
              <a:ea typeface="+mn-ea"/>
            </a:endParaRPr>
          </a:p>
          <a:p>
            <a:endParaRPr lang="en-US" sz="1600" dirty="0">
              <a:effectLst/>
              <a:latin typeface="+mn-lt"/>
              <a:ea typeface="+mn-ea"/>
            </a:endParaRPr>
          </a:p>
          <a:p>
            <a:endParaRPr lang="en-US" sz="1600" dirty="0">
              <a:latin typeface="+mn-lt"/>
            </a:endParaRPr>
          </a:p>
        </p:txBody>
      </p:sp>
    </p:spTree>
    <p:extLst>
      <p:ext uri="{BB962C8B-B14F-4D97-AF65-F5344CB8AC3E}">
        <p14:creationId xmlns:p14="http://schemas.microsoft.com/office/powerpoint/2010/main" val="4058485478"/>
      </p:ext>
    </p:extLst>
  </p:cSld>
  <p:clrMapOvr>
    <a:masterClrMapping/>
  </p:clrMapOvr>
  <p:transition spd="slow" advClick="0" advTm="3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9C3B0-E3D5-D91F-7F4E-62C273D1297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6F48E88-AAEE-12E8-D9B2-38D3D2378CFE}"/>
              </a:ext>
            </a:extLst>
          </p:cNvPr>
          <p:cNvSpPr>
            <a:spLocks noGrp="1"/>
          </p:cNvSpPr>
          <p:nvPr>
            <p:ph type="body" sz="quarter" idx="10"/>
          </p:nvPr>
        </p:nvSpPr>
        <p:spPr>
          <a:xfrm>
            <a:off x="292930" y="611892"/>
            <a:ext cx="7953374" cy="511013"/>
          </a:xfrm>
        </p:spPr>
        <p:txBody>
          <a:bodyPr/>
          <a:lstStyle/>
          <a:p>
            <a:r>
              <a:rPr lang="en-US" sz="2800" dirty="0">
                <a:solidFill>
                  <a:schemeClr val="tx2"/>
                </a:solidFill>
                <a:cs typeface="+mn-cs"/>
              </a:rPr>
              <a:t>Programs in progress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A0CE09E8-96B1-D345-C9A1-F2C466A4E173}"/>
              </a:ext>
            </a:extLst>
          </p:cNvPr>
          <p:cNvSpPr>
            <a:spLocks noGrp="1"/>
          </p:cNvSpPr>
          <p:nvPr>
            <p:ph type="body" sz="quarter" idx="11"/>
          </p:nvPr>
        </p:nvSpPr>
        <p:spPr>
          <a:xfrm>
            <a:off x="292930" y="1478388"/>
            <a:ext cx="8485310" cy="5105291"/>
          </a:xfrm>
        </p:spPr>
        <p:txBody>
          <a:bodyPr lIns="0" tIns="0" rIns="0" bIns="0" anchor="t">
            <a:noAutofit/>
          </a:bodyPr>
          <a:lstStyle/>
          <a:p>
            <a:pPr algn="ctr">
              <a:lnSpc>
                <a:spcPct val="100000"/>
              </a:lnSpc>
            </a:pPr>
            <a:r>
              <a:rPr lang="en-US" sz="1800" dirty="0">
                <a:effectLst/>
                <a:latin typeface="Futura Std Book" panose="020B0502020204020303"/>
              </a:rPr>
              <a:t>YDPA’s first cohort registered 17 apprentices!</a:t>
            </a:r>
          </a:p>
          <a:p>
            <a:pPr algn="ctr">
              <a:lnSpc>
                <a:spcPct val="100000"/>
              </a:lnSpc>
            </a:pPr>
            <a:endParaRPr lang="en-US" sz="3000" dirty="0">
              <a:latin typeface="Futura Std Book" panose="020B0502020204020303"/>
            </a:endParaRPr>
          </a:p>
          <a:p>
            <a:pPr>
              <a:lnSpc>
                <a:spcPct val="100000"/>
              </a:lnSpc>
            </a:pPr>
            <a:r>
              <a:rPr lang="en-US" sz="1800" b="1" i="0" dirty="0">
                <a:solidFill>
                  <a:srgbClr val="000000"/>
                </a:solidFill>
                <a:effectLst/>
                <a:latin typeface="Futura Std Book" panose="020B0502020204020303"/>
              </a:rPr>
              <a:t>What apprentices learn:</a:t>
            </a:r>
            <a:r>
              <a:rPr lang="en-US" sz="1800" b="0" i="0" dirty="0">
                <a:solidFill>
                  <a:srgbClr val="000000"/>
                </a:solidFill>
                <a:effectLst/>
                <a:latin typeface="Futura Std Book" panose="020B0502020204020303"/>
              </a:rPr>
              <a:t> The 165 hours of related training are across nine distinctive modules.</a:t>
            </a:r>
            <a:br>
              <a:rPr lang="en-US" sz="1800" dirty="0">
                <a:latin typeface="Futura Std Book" panose="020B0502020204020303"/>
              </a:rPr>
            </a:br>
            <a:r>
              <a:rPr lang="en-US" sz="1800" b="0" i="0" dirty="0">
                <a:solidFill>
                  <a:srgbClr val="000000"/>
                </a:solidFill>
                <a:effectLst/>
                <a:latin typeface="Futura Std Book" panose="020B0502020204020303"/>
              </a:rPr>
              <a:t>1. Positive Youth Development Principles &amp; Relationships</a:t>
            </a:r>
            <a:br>
              <a:rPr lang="en-US" sz="1800" dirty="0">
                <a:latin typeface="Futura Std Book" panose="020B0502020204020303"/>
              </a:rPr>
            </a:br>
            <a:r>
              <a:rPr lang="en-US" sz="1800" b="0" i="0" dirty="0">
                <a:solidFill>
                  <a:srgbClr val="000000"/>
                </a:solidFill>
                <a:effectLst/>
                <a:latin typeface="Futura Std Book" panose="020B0502020204020303"/>
              </a:rPr>
              <a:t>2. Coaching, Planning &amp; Support</a:t>
            </a:r>
            <a:br>
              <a:rPr lang="en-US" sz="1800" dirty="0">
                <a:latin typeface="Futura Std Book" panose="020B0502020204020303"/>
              </a:rPr>
            </a:br>
            <a:r>
              <a:rPr lang="en-US" sz="1800" b="0" i="0" dirty="0">
                <a:solidFill>
                  <a:srgbClr val="000000"/>
                </a:solidFill>
                <a:effectLst/>
                <a:latin typeface="Futura Std Book" panose="020B0502020204020303"/>
              </a:rPr>
              <a:t>3. Group Facilitation</a:t>
            </a:r>
            <a:br>
              <a:rPr lang="en-US" sz="1800" dirty="0">
                <a:latin typeface="Futura Std Book" panose="020B0502020204020303"/>
              </a:rPr>
            </a:br>
            <a:r>
              <a:rPr lang="en-US" sz="1800" b="0" i="0" dirty="0">
                <a:solidFill>
                  <a:srgbClr val="000000"/>
                </a:solidFill>
                <a:effectLst/>
                <a:latin typeface="Futura Std Book" panose="020B0502020204020303"/>
              </a:rPr>
              <a:t>4. Career Pathways</a:t>
            </a:r>
            <a:br>
              <a:rPr lang="en-US" sz="1800" dirty="0">
                <a:latin typeface="Futura Std Book" panose="020B0502020204020303"/>
              </a:rPr>
            </a:br>
            <a:r>
              <a:rPr lang="en-US" sz="1800" b="0" i="0" dirty="0">
                <a:solidFill>
                  <a:srgbClr val="000000"/>
                </a:solidFill>
                <a:effectLst/>
                <a:latin typeface="Futura Std Book" panose="020B0502020204020303"/>
              </a:rPr>
              <a:t>5. Career Case Management</a:t>
            </a:r>
            <a:br>
              <a:rPr lang="en-US" sz="1800" dirty="0">
                <a:latin typeface="Futura Std Book" panose="020B0502020204020303"/>
              </a:rPr>
            </a:br>
            <a:r>
              <a:rPr lang="en-US" sz="1800" b="0" i="0" dirty="0">
                <a:solidFill>
                  <a:srgbClr val="000000"/>
                </a:solidFill>
                <a:effectLst/>
                <a:latin typeface="Futura Std Book" panose="020B0502020204020303"/>
              </a:rPr>
              <a:t>6. Leveraging Technology</a:t>
            </a:r>
            <a:br>
              <a:rPr lang="en-US" sz="1800" dirty="0">
                <a:latin typeface="Futura Std Book" panose="020B0502020204020303"/>
              </a:rPr>
            </a:br>
            <a:r>
              <a:rPr lang="en-US" sz="1800" b="0" i="0" dirty="0">
                <a:solidFill>
                  <a:srgbClr val="000000"/>
                </a:solidFill>
                <a:effectLst/>
                <a:latin typeface="Futura Std Book" panose="020B0502020204020303"/>
              </a:rPr>
              <a:t>7. Understanding How Youth Organizations Work</a:t>
            </a:r>
            <a:br>
              <a:rPr lang="en-US" sz="1800" dirty="0">
                <a:latin typeface="Futura Std Book" panose="020B0502020204020303"/>
              </a:rPr>
            </a:br>
            <a:r>
              <a:rPr lang="en-US" sz="1800" b="0" i="0" dirty="0">
                <a:solidFill>
                  <a:srgbClr val="000000"/>
                </a:solidFill>
                <a:effectLst/>
                <a:latin typeface="Futura Std Book" panose="020B0502020204020303"/>
              </a:rPr>
              <a:t>8. Professional Development</a:t>
            </a:r>
            <a:br>
              <a:rPr lang="en-US" sz="1800" dirty="0">
                <a:latin typeface="Futura Std Book" panose="020B0502020204020303"/>
              </a:rPr>
            </a:br>
            <a:r>
              <a:rPr lang="en-US" sz="1800" b="0" i="0" dirty="0">
                <a:solidFill>
                  <a:srgbClr val="000000"/>
                </a:solidFill>
                <a:effectLst/>
                <a:latin typeface="Futura Std Book" panose="020B0502020204020303"/>
              </a:rPr>
              <a:t>9. Self-Care </a:t>
            </a:r>
            <a:endParaRPr lang="en-US" sz="1800" dirty="0">
              <a:latin typeface="Futura Std Book" panose="020B0502020204020303"/>
            </a:endParaRPr>
          </a:p>
          <a:p>
            <a:pPr>
              <a:lnSpc>
                <a:spcPct val="100000"/>
              </a:lnSpc>
            </a:pPr>
            <a:endParaRPr lang="en-US" sz="1800" dirty="0">
              <a:effectLst/>
              <a:latin typeface="Futura Std Book" panose="020B0502020204020303"/>
            </a:endParaRPr>
          </a:p>
          <a:p>
            <a:pPr>
              <a:lnSpc>
                <a:spcPct val="100000"/>
              </a:lnSpc>
            </a:pPr>
            <a:r>
              <a:rPr lang="en-US" sz="1800" dirty="0">
                <a:effectLst/>
                <a:latin typeface="Futura Std Book" panose="020B0502020204020303"/>
              </a:rPr>
              <a:t>Watch my interview on the Apprenticeship Professionals Learning Network to hear more:</a:t>
            </a:r>
          </a:p>
          <a:p>
            <a:endParaRPr lang="en-US" sz="1600" dirty="0">
              <a:latin typeface="+mn-lt"/>
              <a:ea typeface="+mn-ea"/>
            </a:endParaRPr>
          </a:p>
          <a:p>
            <a:r>
              <a:rPr lang="en-US"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https://apprenticeshipprofessionals.org/news/apprenticeship-professionals-learning-network-virtual-meeting-celebrating-wins</a:t>
            </a:r>
            <a:endParaRPr lang="en-US" sz="1600" dirty="0">
              <a:latin typeface="+mn-lt"/>
              <a:ea typeface="+mn-ea"/>
            </a:endParaRPr>
          </a:p>
          <a:p>
            <a:endParaRPr lang="en-US" sz="1600" dirty="0">
              <a:effectLst/>
              <a:latin typeface="+mn-lt"/>
              <a:ea typeface="+mn-ea"/>
            </a:endParaRPr>
          </a:p>
          <a:p>
            <a:endParaRPr lang="en-US" sz="1600" dirty="0">
              <a:latin typeface="+mn-lt"/>
            </a:endParaRPr>
          </a:p>
        </p:txBody>
      </p:sp>
    </p:spTree>
    <p:extLst>
      <p:ext uri="{BB962C8B-B14F-4D97-AF65-F5344CB8AC3E}">
        <p14:creationId xmlns:p14="http://schemas.microsoft.com/office/powerpoint/2010/main" val="3847634061"/>
      </p:ext>
    </p:extLst>
  </p:cSld>
  <p:clrMapOvr>
    <a:masterClrMapping/>
  </p:clrMapOvr>
  <p:transition spd="slow" advClick="0" advTm="3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23812-1F88-4794-F263-941A5E545C3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050CE76-E849-763A-031E-2B12F6CD0B54}"/>
              </a:ext>
            </a:extLst>
          </p:cNvPr>
          <p:cNvSpPr>
            <a:spLocks noGrp="1"/>
          </p:cNvSpPr>
          <p:nvPr>
            <p:ph type="body" sz="quarter" idx="10"/>
          </p:nvPr>
        </p:nvSpPr>
        <p:spPr>
          <a:xfrm>
            <a:off x="292930" y="622052"/>
            <a:ext cx="5688786" cy="551592"/>
          </a:xfrm>
        </p:spPr>
        <p:txBody>
          <a:bodyPr lIns="0" tIns="0" rIns="0" bIns="0" anchor="t"/>
          <a:lstStyle/>
          <a:p>
            <a:r>
              <a:rPr lang="en-US" sz="2800" dirty="0">
                <a:solidFill>
                  <a:schemeClr val="tx2"/>
                </a:solidFill>
                <a:latin typeface="Futura Std Heavy"/>
                <a:ea typeface="Segoe UI Symbol"/>
                <a:cs typeface="+mn-cs"/>
              </a:rPr>
              <a:t>Effective approaches &amp; Future Goals</a:t>
            </a:r>
            <a:endParaRPr lang="en-US" sz="2800" dirty="0">
              <a:solidFill>
                <a:schemeClr val="tx2"/>
              </a:solidFill>
              <a:cs typeface="+mn-cs"/>
            </a:endParaRP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F52729CC-8ECD-B959-1A79-061BF9CB8F5E}"/>
              </a:ext>
            </a:extLst>
          </p:cNvPr>
          <p:cNvSpPr>
            <a:spLocks noGrp="1"/>
          </p:cNvSpPr>
          <p:nvPr>
            <p:ph type="body" sz="quarter" idx="11"/>
          </p:nvPr>
        </p:nvSpPr>
        <p:spPr>
          <a:xfrm>
            <a:off x="292930" y="1666240"/>
            <a:ext cx="8332910" cy="4349346"/>
          </a:xfrm>
        </p:spPr>
        <p:txBody>
          <a:bodyPr lIns="0" tIns="0" rIns="0" bIns="0" anchor="t">
            <a:no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800" i="1" dirty="0">
                <a:solidFill>
                  <a:schemeClr val="tx1"/>
                </a:solidFill>
                <a:highlight>
                  <a:srgbClr val="FFFF00"/>
                </a:highlight>
                <a:latin typeface="Futura Std Book" panose="020B0502020204020303"/>
                <a:cs typeface="Calibri" panose="020F0502020204030204" pitchFamily="34" charset="0"/>
              </a:rPr>
              <a:t>Share with everyone what’s working well, e.g.</a:t>
            </a:r>
          </a:p>
          <a:p>
            <a:pPr lvl="1" indent="0" eaLnBrk="0" fontAlgn="base" hangingPunct="0">
              <a:lnSpc>
                <a:spcPct val="100000"/>
              </a:lnSpc>
              <a:spcBef>
                <a:spcPct val="0"/>
              </a:spcBef>
              <a:spcAft>
                <a:spcPct val="0"/>
              </a:spcAft>
              <a:buFontTx/>
              <a:buChar char="•"/>
            </a:pPr>
            <a:r>
              <a:rPr lang="en-US" altLang="en-US" sz="1800" i="1" dirty="0">
                <a:highlight>
                  <a:srgbClr val="FFFF00"/>
                </a:highlight>
                <a:latin typeface="Futura Std Book" panose="020B0502020204020303"/>
                <a:ea typeface="Segoe UI Symbol" panose="020B0502040204020203" pitchFamily="34" charset="0"/>
                <a:cs typeface="Calibri" panose="020F0502020204030204" pitchFamily="34" charset="0"/>
              </a:rPr>
              <a:t>Specific techniques that have resonated with employers</a:t>
            </a:r>
          </a:p>
          <a:p>
            <a:pPr lvl="1" indent="0" eaLnBrk="0" fontAlgn="base" hangingPunct="0">
              <a:lnSpc>
                <a:spcPct val="100000"/>
              </a:lnSpc>
              <a:spcBef>
                <a:spcPct val="0"/>
              </a:spcBef>
              <a:spcAft>
                <a:spcPct val="0"/>
              </a:spcAft>
              <a:buFontTx/>
              <a:buChar char="•"/>
            </a:pPr>
            <a:r>
              <a:rPr lang="en-US" altLang="en-US" sz="1800" i="1" dirty="0">
                <a:highlight>
                  <a:srgbClr val="FFFF00"/>
                </a:highlight>
                <a:latin typeface="Futura Std Book" panose="020B0502020204020303"/>
                <a:ea typeface="Segoe UI Symbol" panose="020B0502040204020203" pitchFamily="34" charset="0"/>
                <a:cs typeface="Calibri" panose="020F0502020204030204" pitchFamily="34" charset="0"/>
              </a:rPr>
              <a:t>Approaches to simplifying the process for employers</a:t>
            </a:r>
          </a:p>
          <a:p>
            <a:pPr lvl="1" indent="0" eaLnBrk="0" fontAlgn="base" hangingPunct="0">
              <a:lnSpc>
                <a:spcPct val="100000"/>
              </a:lnSpc>
              <a:spcBef>
                <a:spcPct val="0"/>
              </a:spcBef>
              <a:spcAft>
                <a:spcPct val="0"/>
              </a:spcAft>
              <a:buFontTx/>
              <a:buChar char="•"/>
            </a:pPr>
            <a:r>
              <a:rPr lang="en-US" altLang="en-US" sz="1800" i="1" dirty="0">
                <a:highlight>
                  <a:srgbClr val="FFFF00"/>
                </a:highlight>
                <a:latin typeface="Futura Std Book" panose="020B0502020204020303"/>
                <a:ea typeface="Segoe UI Symbol" panose="020B0502040204020203" pitchFamily="34" charset="0"/>
                <a:cs typeface="Calibri" panose="020F0502020204030204" pitchFamily="34" charset="0"/>
              </a:rPr>
              <a:t>Insights on successful collaborations</a:t>
            </a:r>
          </a:p>
          <a:p>
            <a:pPr lvl="1" indent="0" eaLnBrk="0" fontAlgn="base" hangingPunct="0">
              <a:lnSpc>
                <a:spcPct val="100000"/>
              </a:lnSpc>
              <a:spcBef>
                <a:spcPct val="0"/>
              </a:spcBef>
              <a:spcAft>
                <a:spcPct val="0"/>
              </a:spcAft>
              <a:buFontTx/>
              <a:buChar char="•"/>
            </a:pPr>
            <a:r>
              <a:rPr lang="en-US" altLang="en-US" sz="1800" i="1" dirty="0">
                <a:highlight>
                  <a:srgbClr val="FFFF00"/>
                </a:highlight>
                <a:latin typeface="Futura Std Book" panose="020B0502020204020303"/>
                <a:ea typeface="Segoe UI Symbol" panose="020B0502040204020203" pitchFamily="34" charset="0"/>
                <a:cs typeface="Calibri" panose="020F0502020204030204" pitchFamily="34" charset="0"/>
              </a:rPr>
              <a:t>Suggestions for initiating or strengthening these partnerships</a:t>
            </a:r>
          </a:p>
          <a:p>
            <a:pPr lvl="1" indent="0" eaLnBrk="0" fontAlgn="base" hangingPunct="0">
              <a:lnSpc>
                <a:spcPct val="100000"/>
              </a:lnSpc>
              <a:spcBef>
                <a:spcPct val="0"/>
              </a:spcBef>
              <a:spcAft>
                <a:spcPct val="0"/>
              </a:spcAft>
              <a:buFontTx/>
              <a:buChar char="•"/>
            </a:pPr>
            <a:r>
              <a:rPr lang="en-US" altLang="en-US" sz="1800" i="1" dirty="0">
                <a:highlight>
                  <a:srgbClr val="FFFF00"/>
                </a:highlight>
                <a:latin typeface="Futura Std Book" panose="020B0502020204020303"/>
                <a:ea typeface="Segoe UI Symbol" panose="020B0502040204020203" pitchFamily="34" charset="0"/>
                <a:cs typeface="Calibri" panose="020F0502020204030204" pitchFamily="34" charset="0"/>
              </a:rPr>
              <a:t>Tips on tailoring programs to meet both employer and apprentice needs</a:t>
            </a:r>
          </a:p>
          <a:p>
            <a:pPr lvl="1" indent="0" eaLnBrk="0" fontAlgn="base" hangingPunct="0">
              <a:lnSpc>
                <a:spcPct val="100000"/>
              </a:lnSpc>
              <a:spcBef>
                <a:spcPct val="0"/>
              </a:spcBef>
              <a:spcAft>
                <a:spcPct val="0"/>
              </a:spcAft>
              <a:buFontTx/>
              <a:buChar char="•"/>
            </a:pPr>
            <a:r>
              <a:rPr lang="en-US" altLang="en-US" sz="1800" i="1" dirty="0">
                <a:highlight>
                  <a:srgbClr val="FFFF00"/>
                </a:highlight>
                <a:latin typeface="Futura Std Book" panose="020B0502020204020303"/>
                <a:ea typeface="Segoe UI Symbol" panose="020B0502040204020203" pitchFamily="34" charset="0"/>
                <a:cs typeface="Calibri" panose="020F0502020204030204" pitchFamily="34" charset="0"/>
              </a:rPr>
              <a:t>Common obstacles and effective strategies to address them</a:t>
            </a:r>
          </a:p>
          <a:p>
            <a:pPr lvl="1" indent="0" eaLnBrk="0" fontAlgn="base" hangingPunct="0">
              <a:lnSpc>
                <a:spcPct val="100000"/>
              </a:lnSpc>
              <a:spcBef>
                <a:spcPct val="0"/>
              </a:spcBef>
              <a:spcAft>
                <a:spcPct val="0"/>
              </a:spcAft>
              <a:buFontTx/>
              <a:buChar char="•"/>
            </a:pPr>
            <a:r>
              <a:rPr lang="en-US" altLang="en-US" sz="1800" i="1" dirty="0">
                <a:highlight>
                  <a:srgbClr val="FFFF00"/>
                </a:highlight>
                <a:latin typeface="Futura Std Book" panose="020B0502020204020303"/>
                <a:ea typeface="Segoe UI Symbol" panose="020B0502040204020203" pitchFamily="34" charset="0"/>
                <a:cs typeface="Calibri" panose="020F0502020204030204" pitchFamily="34" charset="0"/>
              </a:rPr>
              <a:t>Examples of creative solutions or resources</a:t>
            </a:r>
          </a:p>
          <a:p>
            <a:pPr lvl="1" indent="0" eaLnBrk="0" fontAlgn="base" hangingPunct="0">
              <a:lnSpc>
                <a:spcPct val="100000"/>
              </a:lnSpc>
              <a:spcBef>
                <a:spcPct val="0"/>
              </a:spcBef>
              <a:spcAft>
                <a:spcPct val="0"/>
              </a:spcAft>
              <a:buFontTx/>
              <a:buChar char="•"/>
            </a:pPr>
            <a:r>
              <a:rPr lang="en-US" altLang="en-US" sz="1800" i="1" dirty="0">
                <a:highlight>
                  <a:srgbClr val="FFFF00"/>
                </a:highlight>
                <a:latin typeface="Futura Std Book" panose="020B0502020204020303"/>
                <a:ea typeface="Segoe UI Symbol" panose="020B0502040204020203" pitchFamily="34" charset="0"/>
                <a:cs typeface="Calibri" panose="020F0502020204030204" pitchFamily="34" charset="0"/>
              </a:rPr>
              <a:t>Innovation, like ideas that brought added value</a:t>
            </a:r>
          </a:p>
          <a:p>
            <a:pPr lvl="1" indent="0" eaLnBrk="0" fontAlgn="base" hangingPunct="0">
              <a:lnSpc>
                <a:spcPct val="100000"/>
              </a:lnSpc>
              <a:spcBef>
                <a:spcPct val="0"/>
              </a:spcBef>
              <a:spcAft>
                <a:spcPct val="0"/>
              </a:spcAft>
              <a:buFontTx/>
              <a:buChar char="•"/>
            </a:pPr>
            <a:r>
              <a:rPr lang="en-US" altLang="en-US" sz="1800" i="1" dirty="0">
                <a:highlight>
                  <a:srgbClr val="FFFF00"/>
                </a:highlight>
                <a:latin typeface="Futura Std Book" panose="020B0502020204020303"/>
                <a:ea typeface="Segoe UI Symbol" panose="020B0502040204020203" pitchFamily="34" charset="0"/>
                <a:cs typeface="Calibri" panose="020F0502020204030204" pitchFamily="34" charset="0"/>
              </a:rPr>
              <a:t>Advice on experimenting with new approaches to meet local workforce needs</a:t>
            </a:r>
          </a:p>
          <a:p>
            <a:pPr lvl="1" indent="0" eaLnBrk="0" fontAlgn="base" hangingPunct="0">
              <a:lnSpc>
                <a:spcPct val="100000"/>
              </a:lnSpc>
              <a:spcBef>
                <a:spcPct val="0"/>
              </a:spcBef>
              <a:spcAft>
                <a:spcPct val="0"/>
              </a:spcAft>
              <a:buFontTx/>
              <a:buChar char="•"/>
            </a:pPr>
            <a:r>
              <a:rPr lang="en-US" altLang="en-US" sz="1800" i="1" dirty="0">
                <a:highlight>
                  <a:srgbClr val="FFFF00"/>
                </a:highlight>
                <a:latin typeface="Futura Std Book" panose="020B0502020204020303"/>
                <a:ea typeface="Segoe UI Symbol"/>
                <a:cs typeface="Calibri"/>
              </a:rPr>
              <a:t>Brag! Use as many slides as needed</a:t>
            </a:r>
            <a:endParaRPr lang="en-US" sz="2000" dirty="0">
              <a:latin typeface="Futura Std Book" panose="020B0502020204020303"/>
              <a:ea typeface="Segoe UI Symbol"/>
              <a:cs typeface="Calibri"/>
            </a:endParaRPr>
          </a:p>
          <a:p>
            <a:pPr indent="0">
              <a:lnSpc>
                <a:spcPct val="100000"/>
              </a:lnSpc>
              <a:spcBef>
                <a:spcPct val="0"/>
              </a:spcBef>
              <a:spcAft>
                <a:spcPct val="0"/>
              </a:spcAft>
              <a:buFont typeface="Arial"/>
              <a:buChar char="•"/>
            </a:pPr>
            <a:r>
              <a:rPr lang="en-US" altLang="en-US" sz="1800" i="1" dirty="0">
                <a:solidFill>
                  <a:schemeClr val="tx1"/>
                </a:solidFill>
                <a:highlight>
                  <a:srgbClr val="FFFF00"/>
                </a:highlight>
                <a:latin typeface="Futura Std Book"/>
                <a:ea typeface="Segoe UI Symbol"/>
                <a:cs typeface="Calibri"/>
              </a:rPr>
              <a:t>Goals for further expanding apprenticeship and partnerships</a:t>
            </a:r>
            <a:endParaRPr lang="en-US" altLang="en-US" sz="1800" i="1" dirty="0">
              <a:highlight>
                <a:srgbClr val="FFFF00"/>
              </a:highlight>
              <a:latin typeface="Futura Std Book"/>
              <a:ea typeface="Segoe UI Symbol"/>
              <a:cs typeface="Calibri"/>
            </a:endParaRPr>
          </a:p>
          <a:p>
            <a:pPr indent="0">
              <a:lnSpc>
                <a:spcPct val="100000"/>
              </a:lnSpc>
              <a:spcBef>
                <a:spcPct val="0"/>
              </a:spcBef>
              <a:spcAft>
                <a:spcPct val="0"/>
              </a:spcAft>
              <a:buFont typeface="Arial"/>
              <a:buChar char="•"/>
            </a:pPr>
            <a:r>
              <a:rPr lang="en-US" altLang="en-US" sz="1800" i="1" dirty="0">
                <a:solidFill>
                  <a:schemeClr val="tx1"/>
                </a:solidFill>
                <a:highlight>
                  <a:srgbClr val="FFFF00"/>
                </a:highlight>
                <a:latin typeface="Futura Std Book"/>
                <a:ea typeface="Segoe UI Symbol"/>
                <a:cs typeface="Calibri"/>
              </a:rPr>
              <a:t>Specific objectives for strengthening the apprenticeship ecosystem</a:t>
            </a:r>
            <a:endParaRPr lang="en-US" altLang="en-US" sz="1800" i="1" dirty="0">
              <a:latin typeface="Futura Std Book"/>
              <a:cs typeface="Calibri"/>
            </a:endParaRP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Lorem ipsum dolor sit </a:t>
            </a:r>
            <a:r>
              <a:rPr lang="en-US" dirty="0" err="1">
                <a:latin typeface="Futura Std Book" panose="020B0502020204020303"/>
                <a:ea typeface="Times New Roman" panose="02020603050405020304" pitchFamily="18" charset="0"/>
                <a:cs typeface="Calibri" panose="020F0502020204030204" pitchFamily="34" charset="0"/>
              </a:rPr>
              <a:t>amet</a:t>
            </a:r>
            <a:r>
              <a:rPr lang="en-US" dirty="0">
                <a:latin typeface="Futura Std Book" panose="020B0502020204020303"/>
                <a:ea typeface="Times New Roman" panose="02020603050405020304" pitchFamily="18" charset="0"/>
                <a:cs typeface="Calibri" panose="020F0502020204030204" pitchFamily="34" charset="0"/>
              </a:rPr>
              <a:t>, </a:t>
            </a:r>
            <a:r>
              <a:rPr lang="en-US" dirty="0" err="1">
                <a:latin typeface="Futura Std Book" panose="020B0502020204020303"/>
                <a:ea typeface="Times New Roman" panose="02020603050405020304" pitchFamily="18" charset="0"/>
                <a:cs typeface="Calibri" panose="020F0502020204030204" pitchFamily="34" charset="0"/>
              </a:rPr>
              <a:t>consectetur</a:t>
            </a:r>
            <a:r>
              <a:rPr lang="en-US" dirty="0">
                <a:latin typeface="Futura Std Book" panose="020B0502020204020303"/>
                <a:ea typeface="Times New Roman" panose="02020603050405020304" pitchFamily="18" charset="0"/>
                <a:cs typeface="Calibri" panose="020F0502020204030204" pitchFamily="34" charset="0"/>
              </a:rPr>
              <a:t> </a:t>
            </a:r>
            <a:r>
              <a:rPr lang="en-US" dirty="0" err="1">
                <a:latin typeface="Futura Std Book" panose="020B0502020204020303"/>
                <a:ea typeface="Times New Roman" panose="02020603050405020304" pitchFamily="18" charset="0"/>
                <a:cs typeface="Calibri" panose="020F0502020204030204" pitchFamily="34" charset="0"/>
              </a:rPr>
              <a:t>adipiscing</a:t>
            </a:r>
            <a:r>
              <a:rPr lang="en-US" dirty="0">
                <a:latin typeface="Futura Std Book" panose="020B0502020204020303"/>
                <a:ea typeface="Times New Roman" panose="02020603050405020304" pitchFamily="18" charset="0"/>
                <a:cs typeface="Calibri" panose="020F0502020204030204" pitchFamily="34" charset="0"/>
              </a:rPr>
              <a:t> </a:t>
            </a:r>
            <a:r>
              <a:rPr lang="en-US" dirty="0" err="1">
                <a:latin typeface="Futura Std Book" panose="020B0502020204020303"/>
                <a:ea typeface="Times New Roman" panose="02020603050405020304" pitchFamily="18" charset="0"/>
                <a:cs typeface="Calibri" panose="020F0502020204030204" pitchFamily="34" charset="0"/>
              </a:rPr>
              <a:t>elit</a:t>
            </a:r>
            <a:r>
              <a:rPr lang="en-US" dirty="0">
                <a:latin typeface="Futura Std Book" panose="020B0502020204020303"/>
                <a:ea typeface="Times New Roman" panose="02020603050405020304" pitchFamily="18" charset="0"/>
                <a:cs typeface="Calibri" panose="020F0502020204030204" pitchFamily="34" charset="0"/>
              </a:rPr>
              <a:t>, sed do </a:t>
            </a:r>
            <a:r>
              <a:rPr lang="en-US" dirty="0" err="1">
                <a:latin typeface="Futura Std Book" panose="020B0502020204020303"/>
                <a:ea typeface="Times New Roman" panose="02020603050405020304" pitchFamily="18" charset="0"/>
                <a:cs typeface="Calibri" panose="020F0502020204030204" pitchFamily="34" charset="0"/>
              </a:rPr>
              <a:t>eiusmod</a:t>
            </a:r>
            <a:r>
              <a:rPr lang="en-US" dirty="0">
                <a:latin typeface="Futura Std Book" panose="020B0502020204020303"/>
                <a:ea typeface="Times New Roman" panose="02020603050405020304" pitchFamily="18" charset="0"/>
                <a:cs typeface="Calibri" panose="020F0502020204030204" pitchFamily="34" charset="0"/>
              </a:rPr>
              <a:t> </a:t>
            </a:r>
            <a:r>
              <a:rPr lang="en-US" dirty="0" err="1">
                <a:latin typeface="Futura Std Book" panose="020B0502020204020303"/>
                <a:ea typeface="Times New Roman" panose="02020603050405020304" pitchFamily="18" charset="0"/>
                <a:cs typeface="Calibri" panose="020F0502020204030204" pitchFamily="34" charset="0"/>
              </a:rPr>
              <a:t>tempor</a:t>
            </a:r>
            <a:r>
              <a:rPr lang="en-US" dirty="0">
                <a:latin typeface="Futura Std Book" panose="020B0502020204020303"/>
                <a:ea typeface="Times New Roman" panose="02020603050405020304" pitchFamily="18" charset="0"/>
                <a:cs typeface="Calibri" panose="020F0502020204030204" pitchFamily="34" charset="0"/>
              </a:rPr>
              <a:t> </a:t>
            </a:r>
            <a:r>
              <a:rPr lang="en-US" dirty="0" err="1">
                <a:latin typeface="Futura Std Book" panose="020B0502020204020303"/>
                <a:ea typeface="Times New Roman" panose="02020603050405020304" pitchFamily="18" charset="0"/>
                <a:cs typeface="Calibri" panose="020F0502020204030204" pitchFamily="34" charset="0"/>
              </a:rPr>
              <a:t>incididunt</a:t>
            </a:r>
            <a:r>
              <a:rPr lang="en-US" dirty="0">
                <a:latin typeface="Futura Std Book" panose="020B0502020204020303"/>
                <a:ea typeface="Times New Roman" panose="02020603050405020304" pitchFamily="18" charset="0"/>
                <a:cs typeface="Calibri" panose="020F0502020204030204" pitchFamily="34" charset="0"/>
              </a:rPr>
              <a:t> </a:t>
            </a:r>
            <a:r>
              <a:rPr lang="en-US" dirty="0" err="1">
                <a:latin typeface="Futura Std Book" panose="020B0502020204020303"/>
                <a:ea typeface="Times New Roman" panose="02020603050405020304" pitchFamily="18" charset="0"/>
                <a:cs typeface="Calibri" panose="020F0502020204030204" pitchFamily="34" charset="0"/>
              </a:rPr>
              <a:t>ut</a:t>
            </a:r>
            <a:r>
              <a:rPr lang="en-US" dirty="0">
                <a:latin typeface="Futura Std Book" panose="020B0502020204020303"/>
                <a:ea typeface="Times New Roman" panose="02020603050405020304" pitchFamily="18" charset="0"/>
                <a:cs typeface="Calibri" panose="020F0502020204030204" pitchFamily="34" charset="0"/>
              </a:rPr>
              <a:t> labore et dolore magna</a:t>
            </a:r>
          </a:p>
          <a:p>
            <a:pPr marL="742950" marR="0" lvl="1"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effectLst/>
              <a:latin typeface="Futura Std Book" panose="020B0502020204020303"/>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4" name="Picture 3" descr="A group of people holding signs&#10;&#10;Description automatically generated">
            <a:extLst>
              <a:ext uri="{FF2B5EF4-FFF2-40B4-BE49-F238E27FC236}">
                <a16:creationId xmlns:a16="http://schemas.microsoft.com/office/drawing/2014/main" id="{5BF2974C-14DB-01BF-F559-D1402C6F9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04597340"/>
      </p:ext>
    </p:extLst>
  </p:cSld>
  <p:clrMapOvr>
    <a:masterClrMapping/>
  </p:clrMapOvr>
  <p:transition spd="slow" advClick="0" advTm="3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C1383-CE2E-6622-287F-BEA871718C1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A0B0309-2F6B-D1B6-5B16-9D7E68EF6C07}"/>
              </a:ext>
            </a:extLst>
          </p:cNvPr>
          <p:cNvSpPr>
            <a:spLocks noGrp="1"/>
          </p:cNvSpPr>
          <p:nvPr>
            <p:ph type="body" sz="quarter" idx="10"/>
          </p:nvPr>
        </p:nvSpPr>
        <p:spPr>
          <a:xfrm>
            <a:off x="292930" y="611892"/>
            <a:ext cx="7953374" cy="511013"/>
          </a:xfrm>
        </p:spPr>
        <p:txBody>
          <a:bodyPr/>
          <a:lstStyle/>
          <a:p>
            <a:r>
              <a:rPr lang="en-US" sz="2800" dirty="0">
                <a:solidFill>
                  <a:schemeClr val="tx2"/>
                </a:solidFill>
                <a:cs typeface="+mn-cs"/>
              </a:rPr>
              <a:t>Programs in progress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2B4AB6F1-88B8-0F15-3985-BAB240042A4D}"/>
              </a:ext>
            </a:extLst>
          </p:cNvPr>
          <p:cNvSpPr>
            <a:spLocks noGrp="1"/>
          </p:cNvSpPr>
          <p:nvPr>
            <p:ph type="body" sz="quarter" idx="11"/>
          </p:nvPr>
        </p:nvSpPr>
        <p:spPr>
          <a:xfrm>
            <a:off x="292930" y="1478389"/>
            <a:ext cx="8485310" cy="4669277"/>
          </a:xfrm>
        </p:spPr>
        <p:txBody>
          <a:bodyPr lIns="0" tIns="0" rIns="0" bIns="0" anchor="t">
            <a:noAutofit/>
          </a:bodyPr>
          <a:lstStyle/>
          <a:p>
            <a:endParaRPr lang="en-US" sz="1600" dirty="0">
              <a:effectLst/>
              <a:latin typeface="+mn-lt"/>
              <a:ea typeface="+mn-ea"/>
            </a:endParaRPr>
          </a:p>
          <a:p>
            <a:pPr>
              <a:lnSpc>
                <a:spcPct val="100000"/>
              </a:lnSpc>
            </a:pPr>
            <a:endParaRPr lang="en-US" sz="1800" b="1" dirty="0">
              <a:latin typeface="Futura Std Book" panose="020B0502020204020303"/>
              <a:ea typeface="+mn-ea"/>
            </a:endParaRPr>
          </a:p>
          <a:p>
            <a:pPr>
              <a:lnSpc>
                <a:spcPct val="100000"/>
              </a:lnSpc>
            </a:pPr>
            <a:r>
              <a:rPr lang="en-US" sz="1800" b="1" dirty="0">
                <a:latin typeface="Futura Std Book" panose="020B0502020204020303"/>
                <a:ea typeface="+mn-ea"/>
              </a:rPr>
              <a:t>Lake County Housing Authority </a:t>
            </a:r>
            <a:r>
              <a:rPr lang="en-US" sz="1800" dirty="0">
                <a:latin typeface="Futura Std Book" panose="020B0502020204020303"/>
                <a:ea typeface="+mn-ea"/>
              </a:rPr>
              <a:t>– expanded the RAP through </a:t>
            </a:r>
            <a:r>
              <a:rPr lang="en-US" sz="1800" dirty="0" err="1">
                <a:latin typeface="Futura Std Book" panose="020B0502020204020303"/>
                <a:ea typeface="+mn-ea"/>
              </a:rPr>
              <a:t>YouthBuild</a:t>
            </a:r>
            <a:r>
              <a:rPr lang="en-US" sz="1800" dirty="0">
                <a:latin typeface="Futura Std Book" panose="020B0502020204020303"/>
                <a:ea typeface="+mn-ea"/>
              </a:rPr>
              <a:t> Lake County by signing an Appendix D employer agreement. Hired a Maintenance apprentice who we are currently supporting with WIOA OJT funds.</a:t>
            </a:r>
          </a:p>
          <a:p>
            <a:pPr>
              <a:lnSpc>
                <a:spcPct val="100000"/>
              </a:lnSpc>
            </a:pPr>
            <a:endParaRPr lang="en-US" sz="1800" dirty="0">
              <a:latin typeface="Futura Std Book" panose="020B0502020204020303"/>
              <a:ea typeface="+mn-ea"/>
            </a:endParaRPr>
          </a:p>
          <a:p>
            <a:pPr>
              <a:lnSpc>
                <a:spcPct val="100000"/>
              </a:lnSpc>
            </a:pPr>
            <a:endParaRPr lang="en-US" sz="1800" dirty="0">
              <a:latin typeface="Futura Std Book" panose="020B0502020204020303"/>
              <a:ea typeface="+mn-ea"/>
            </a:endParaRPr>
          </a:p>
          <a:p>
            <a:pPr>
              <a:lnSpc>
                <a:spcPct val="100000"/>
              </a:lnSpc>
            </a:pPr>
            <a:r>
              <a:rPr lang="en-US" sz="1800" b="1" dirty="0">
                <a:latin typeface="Futura Std Book" panose="020B0502020204020303"/>
                <a:ea typeface="+mn-ea"/>
              </a:rPr>
              <a:t>TU Construction </a:t>
            </a:r>
            <a:r>
              <a:rPr lang="en-US" sz="1800" dirty="0">
                <a:latin typeface="Futura Std Book" panose="020B0502020204020303"/>
                <a:ea typeface="+mn-ea"/>
              </a:rPr>
              <a:t>– Registered two new programs: Roofer and Administrative Assistant. Currently working on enrollment to support the hire of a Roofer Apprentice through WIOA OJT funds.</a:t>
            </a:r>
          </a:p>
          <a:p>
            <a:pPr>
              <a:lnSpc>
                <a:spcPct val="100000"/>
              </a:lnSpc>
            </a:pPr>
            <a:endParaRPr lang="en-US" sz="1800" dirty="0">
              <a:latin typeface="Futura Std Book" panose="020B0502020204020303"/>
              <a:ea typeface="+mn-ea"/>
            </a:endParaRPr>
          </a:p>
          <a:p>
            <a:pPr>
              <a:lnSpc>
                <a:spcPct val="100000"/>
              </a:lnSpc>
            </a:pPr>
            <a:endParaRPr lang="en-US" sz="1800" dirty="0">
              <a:latin typeface="Futura Std Book" panose="020B0502020204020303"/>
              <a:ea typeface="+mn-ea"/>
            </a:endParaRPr>
          </a:p>
          <a:p>
            <a:pPr>
              <a:lnSpc>
                <a:spcPct val="100000"/>
              </a:lnSpc>
            </a:pPr>
            <a:r>
              <a:rPr lang="en-US" sz="1800" b="1" dirty="0">
                <a:latin typeface="Futura Std Book" panose="020B0502020204020303"/>
                <a:ea typeface="+mn-ea"/>
              </a:rPr>
              <a:t>Waukegan Public Schools </a:t>
            </a:r>
            <a:r>
              <a:rPr lang="en-US" sz="1800" dirty="0">
                <a:latin typeface="Futura Std Book" panose="020B0502020204020303"/>
                <a:ea typeface="+mn-ea"/>
              </a:rPr>
              <a:t>- expanded the RAP through </a:t>
            </a:r>
            <a:r>
              <a:rPr lang="en-US" sz="1800" dirty="0" err="1">
                <a:latin typeface="Futura Std Book" panose="020B0502020204020303"/>
                <a:ea typeface="+mn-ea"/>
              </a:rPr>
              <a:t>Bloomboard</a:t>
            </a:r>
            <a:r>
              <a:rPr lang="en-US" sz="1800" dirty="0">
                <a:latin typeface="Futura Std Book" panose="020B0502020204020303"/>
                <a:ea typeface="+mn-ea"/>
              </a:rPr>
              <a:t> for para-pros to become teachers. Supporting 11 apprentices with Incumbent Worker Training funds to help pay tuition.</a:t>
            </a:r>
          </a:p>
          <a:p>
            <a:endParaRPr lang="en-US" sz="1600" dirty="0">
              <a:latin typeface="+mn-lt"/>
            </a:endParaRPr>
          </a:p>
        </p:txBody>
      </p:sp>
    </p:spTree>
    <p:extLst>
      <p:ext uri="{BB962C8B-B14F-4D97-AF65-F5344CB8AC3E}">
        <p14:creationId xmlns:p14="http://schemas.microsoft.com/office/powerpoint/2010/main" val="3861282749"/>
      </p:ext>
    </p:extLst>
  </p:cSld>
  <p:clrMapOvr>
    <a:masterClrMapping/>
  </p:clrMapOvr>
  <p:transition spd="slow" advClick="0" advTm="3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22D32-734B-B9C8-BF96-0CA871DDEA9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0265923-3A9A-7B46-AD9E-13A168CC5212}"/>
              </a:ext>
            </a:extLst>
          </p:cNvPr>
          <p:cNvSpPr>
            <a:spLocks noGrp="1"/>
          </p:cNvSpPr>
          <p:nvPr>
            <p:ph type="body" sz="quarter" idx="10"/>
          </p:nvPr>
        </p:nvSpPr>
        <p:spPr>
          <a:xfrm>
            <a:off x="292930" y="611892"/>
            <a:ext cx="7953374" cy="511013"/>
          </a:xfrm>
        </p:spPr>
        <p:txBody>
          <a:bodyPr/>
          <a:lstStyle/>
          <a:p>
            <a:r>
              <a:rPr lang="en-US" sz="2800" dirty="0">
                <a:solidFill>
                  <a:schemeClr val="tx2"/>
                </a:solidFill>
                <a:cs typeface="+mn-cs"/>
              </a:rPr>
              <a:t>Programs in progress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D57C6162-51D2-9D3E-194D-A9E66DDEDE11}"/>
              </a:ext>
            </a:extLst>
          </p:cNvPr>
          <p:cNvSpPr>
            <a:spLocks noGrp="1"/>
          </p:cNvSpPr>
          <p:nvPr>
            <p:ph type="body" sz="quarter" idx="11"/>
          </p:nvPr>
        </p:nvSpPr>
        <p:spPr>
          <a:xfrm>
            <a:off x="292930" y="1478389"/>
            <a:ext cx="8485310" cy="4669277"/>
          </a:xfrm>
        </p:spPr>
        <p:txBody>
          <a:bodyPr lIns="0" tIns="0" rIns="0" bIns="0" anchor="t">
            <a:noAutofit/>
          </a:bodyPr>
          <a:lstStyle/>
          <a:p>
            <a:endParaRPr lang="en-US" sz="1600" dirty="0">
              <a:effectLst/>
              <a:latin typeface="+mn-lt"/>
              <a:ea typeface="+mn-ea"/>
            </a:endParaRPr>
          </a:p>
          <a:p>
            <a:pPr>
              <a:lnSpc>
                <a:spcPct val="100000"/>
              </a:lnSpc>
            </a:pPr>
            <a:endParaRPr lang="en-US" sz="1800" dirty="0">
              <a:latin typeface="Futura Std Book" panose="020B0502020204020303"/>
              <a:ea typeface="+mn-ea"/>
            </a:endParaRPr>
          </a:p>
          <a:p>
            <a:pPr>
              <a:lnSpc>
                <a:spcPct val="100000"/>
              </a:lnSpc>
            </a:pPr>
            <a:r>
              <a:rPr lang="en-US" sz="1800" b="1" dirty="0" err="1">
                <a:latin typeface="Futura Std Book" panose="020B0502020204020303"/>
                <a:ea typeface="+mn-ea"/>
              </a:rPr>
              <a:t>Domeny</a:t>
            </a:r>
            <a:r>
              <a:rPr lang="en-US" sz="1800" b="1" dirty="0">
                <a:latin typeface="Futura Std Book" panose="020B0502020204020303"/>
                <a:ea typeface="+mn-ea"/>
              </a:rPr>
              <a:t> Tool and Stamping Company </a:t>
            </a:r>
            <a:r>
              <a:rPr lang="en-US" sz="1800" dirty="0">
                <a:latin typeface="Futura Std Book" panose="020B0502020204020303"/>
                <a:ea typeface="+mn-ea"/>
              </a:rPr>
              <a:t>– registered a new program for tool maker apprentices. Supporting with WIOA OJT funds to hire the CNC set up technician apprentice.</a:t>
            </a:r>
          </a:p>
          <a:p>
            <a:pPr>
              <a:lnSpc>
                <a:spcPct val="100000"/>
              </a:lnSpc>
            </a:pPr>
            <a:endParaRPr lang="en-US" sz="1800" dirty="0">
              <a:latin typeface="Futura Std Book" panose="020B0502020204020303"/>
              <a:ea typeface="+mn-ea"/>
            </a:endParaRPr>
          </a:p>
          <a:p>
            <a:pPr>
              <a:lnSpc>
                <a:spcPct val="100000"/>
              </a:lnSpc>
            </a:pPr>
            <a:r>
              <a:rPr lang="en-US" sz="1800" b="1" dirty="0">
                <a:latin typeface="Futura Std Book" panose="020B0502020204020303"/>
                <a:ea typeface="+mn-ea"/>
              </a:rPr>
              <a:t>LMT </a:t>
            </a:r>
            <a:r>
              <a:rPr lang="en-US" sz="1800" b="1" dirty="0" err="1">
                <a:latin typeface="Futura Std Book" panose="020B0502020204020303"/>
                <a:ea typeface="+mn-ea"/>
              </a:rPr>
              <a:t>Onsrud</a:t>
            </a:r>
            <a:r>
              <a:rPr lang="en-US" sz="1800" b="1" dirty="0">
                <a:latin typeface="Futura Std Book" panose="020B0502020204020303"/>
                <a:ea typeface="+mn-ea"/>
              </a:rPr>
              <a:t> </a:t>
            </a:r>
            <a:r>
              <a:rPr lang="en-US" sz="1800" dirty="0">
                <a:latin typeface="Futura Std Book" panose="020B0502020204020303"/>
                <a:ea typeface="+mn-ea"/>
              </a:rPr>
              <a:t>– registered a new program for </a:t>
            </a:r>
            <a:r>
              <a:rPr lang="en-US" sz="1800" i="0" dirty="0">
                <a:solidFill>
                  <a:schemeClr val="tx1"/>
                </a:solidFill>
                <a:effectLst/>
                <a:latin typeface="Futura Std Book" panose="020B0502020204020303"/>
              </a:rPr>
              <a:t>CNC Tool and Cutter Grinder Apprentices. Supporting with WIOA Incumbent Worker Training funds to cover costs for 10 apprentices.</a:t>
            </a:r>
          </a:p>
          <a:p>
            <a:pPr>
              <a:lnSpc>
                <a:spcPct val="100000"/>
              </a:lnSpc>
            </a:pPr>
            <a:endParaRPr lang="en-US" sz="1800" dirty="0">
              <a:solidFill>
                <a:schemeClr val="tx1"/>
              </a:solidFill>
              <a:latin typeface="Futura Std Book" panose="020B0502020204020303"/>
              <a:ea typeface="+mn-ea"/>
            </a:endParaRPr>
          </a:p>
          <a:p>
            <a:pPr>
              <a:lnSpc>
                <a:spcPct val="100000"/>
              </a:lnSpc>
            </a:pPr>
            <a:r>
              <a:rPr lang="en-US" sz="1800" b="1" dirty="0">
                <a:latin typeface="Futura Std Book" panose="020B0502020204020303"/>
                <a:ea typeface="+mn-ea"/>
              </a:rPr>
              <a:t>Shore Acres</a:t>
            </a:r>
            <a:r>
              <a:rPr lang="en-US" sz="1800" dirty="0">
                <a:latin typeface="Futura Std Book" panose="020B0502020204020303"/>
                <a:ea typeface="+mn-ea"/>
              </a:rPr>
              <a:t> – registered a new program for Turf Specialist.</a:t>
            </a:r>
          </a:p>
          <a:p>
            <a:pPr>
              <a:lnSpc>
                <a:spcPct val="100000"/>
              </a:lnSpc>
            </a:pPr>
            <a:endParaRPr lang="en-US" sz="1800" dirty="0">
              <a:latin typeface="Futura Std Book" panose="020B0502020204020303"/>
              <a:ea typeface="+mn-ea"/>
            </a:endParaRPr>
          </a:p>
          <a:p>
            <a:pPr>
              <a:lnSpc>
                <a:spcPct val="100000"/>
              </a:lnSpc>
            </a:pPr>
            <a:r>
              <a:rPr lang="en-US" sz="1800" b="1" dirty="0">
                <a:latin typeface="Futura Std Book" panose="020B0502020204020303"/>
                <a:ea typeface="+mn-ea"/>
              </a:rPr>
              <a:t>UCC Environmental </a:t>
            </a:r>
            <a:r>
              <a:rPr lang="en-US" sz="1800" dirty="0">
                <a:latin typeface="Futura Std Book" panose="020B0502020204020303"/>
                <a:ea typeface="+mn-ea"/>
              </a:rPr>
              <a:t>– registered a new program for Structural Drafter.</a:t>
            </a:r>
          </a:p>
          <a:p>
            <a:pPr>
              <a:lnSpc>
                <a:spcPct val="100000"/>
              </a:lnSpc>
            </a:pPr>
            <a:endParaRPr lang="en-US" sz="1800" dirty="0">
              <a:latin typeface="Futura Std Book" panose="020B0502020204020303"/>
              <a:ea typeface="+mn-ea"/>
            </a:endParaRPr>
          </a:p>
          <a:p>
            <a:pPr>
              <a:lnSpc>
                <a:spcPct val="100000"/>
              </a:lnSpc>
            </a:pPr>
            <a:r>
              <a:rPr lang="en-US" sz="1800" b="1" dirty="0">
                <a:latin typeface="Futura Std Book" panose="020B0502020204020303"/>
                <a:ea typeface="+mn-ea"/>
              </a:rPr>
              <a:t>Legacy Healthcare</a:t>
            </a:r>
            <a:r>
              <a:rPr lang="en-US" sz="1800" dirty="0">
                <a:latin typeface="Futura Std Book" panose="020B0502020204020303"/>
                <a:ea typeface="+mn-ea"/>
              </a:rPr>
              <a:t> – in discussions to help create an LPN/RN program.</a:t>
            </a:r>
          </a:p>
          <a:p>
            <a:pPr>
              <a:lnSpc>
                <a:spcPct val="100000"/>
              </a:lnSpc>
            </a:pPr>
            <a:endParaRPr lang="en-US" sz="1800" b="1" dirty="0">
              <a:latin typeface="Futura Std Book" panose="020B0502020204020303"/>
              <a:ea typeface="+mn-ea"/>
            </a:endParaRPr>
          </a:p>
          <a:p>
            <a:pPr>
              <a:lnSpc>
                <a:spcPct val="100000"/>
              </a:lnSpc>
            </a:pPr>
            <a:r>
              <a:rPr lang="en-US" sz="1800" b="1" dirty="0">
                <a:latin typeface="Futura Std Book" panose="020B0502020204020303"/>
                <a:ea typeface="+mn-ea"/>
              </a:rPr>
              <a:t>Top Side Marinas </a:t>
            </a:r>
            <a:r>
              <a:rPr lang="en-US" sz="1800" dirty="0">
                <a:latin typeface="Futura Std Book" panose="020B0502020204020303"/>
                <a:ea typeface="+mn-ea"/>
              </a:rPr>
              <a:t> - in discussions to help create a Mechanics program.</a:t>
            </a:r>
            <a:endParaRPr lang="en-US" sz="1800" b="1" dirty="0">
              <a:latin typeface="Futura Std Book" panose="020B0502020204020303"/>
              <a:ea typeface="+mn-ea"/>
            </a:endParaRPr>
          </a:p>
          <a:p>
            <a:endParaRPr lang="en-US" sz="1600" dirty="0">
              <a:latin typeface="+mn-lt"/>
            </a:endParaRPr>
          </a:p>
        </p:txBody>
      </p:sp>
    </p:spTree>
    <p:extLst>
      <p:ext uri="{BB962C8B-B14F-4D97-AF65-F5344CB8AC3E}">
        <p14:creationId xmlns:p14="http://schemas.microsoft.com/office/powerpoint/2010/main" val="4117054307"/>
      </p:ext>
    </p:extLst>
  </p:cSld>
  <p:clrMapOvr>
    <a:masterClrMapping/>
  </p:clrMapOvr>
  <p:transition spd="slow" advClick="0" advTm="3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F6FEE-B237-DF86-AFEC-6DF1F5B43F2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41E6A62-E231-0A47-B1B5-5AD476454E11}"/>
              </a:ext>
            </a:extLst>
          </p:cNvPr>
          <p:cNvSpPr>
            <a:spLocks noGrp="1"/>
          </p:cNvSpPr>
          <p:nvPr>
            <p:ph type="body" sz="quarter" idx="10"/>
          </p:nvPr>
        </p:nvSpPr>
        <p:spPr>
          <a:xfrm>
            <a:off x="292930" y="611892"/>
            <a:ext cx="7953374" cy="511013"/>
          </a:xfrm>
        </p:spPr>
        <p:txBody>
          <a:bodyPr/>
          <a:lstStyle/>
          <a:p>
            <a:r>
              <a:rPr lang="en-US" sz="2800" dirty="0">
                <a:solidFill>
                  <a:schemeClr val="tx2"/>
                </a:solidFill>
                <a:cs typeface="+mn-cs"/>
              </a:rPr>
              <a:t>Programs in progress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196D4F4C-7663-9285-AA88-F9F2A779C1F2}"/>
              </a:ext>
            </a:extLst>
          </p:cNvPr>
          <p:cNvSpPr>
            <a:spLocks noGrp="1"/>
          </p:cNvSpPr>
          <p:nvPr>
            <p:ph type="body" sz="quarter" idx="11"/>
          </p:nvPr>
        </p:nvSpPr>
        <p:spPr>
          <a:xfrm>
            <a:off x="292930" y="1478389"/>
            <a:ext cx="8485310" cy="4669277"/>
          </a:xfrm>
        </p:spPr>
        <p:txBody>
          <a:bodyPr lIns="0" tIns="0" rIns="0" bIns="0" anchor="t">
            <a:noAutofit/>
          </a:bodyPr>
          <a:lstStyle/>
          <a:p>
            <a:endParaRPr lang="en-US" sz="1600" dirty="0">
              <a:effectLst/>
              <a:latin typeface="+mn-lt"/>
              <a:ea typeface="+mn-ea"/>
            </a:endParaRPr>
          </a:p>
          <a:p>
            <a:pPr>
              <a:lnSpc>
                <a:spcPct val="100000"/>
              </a:lnSpc>
            </a:pPr>
            <a:endParaRPr lang="en-US" sz="1800" dirty="0">
              <a:latin typeface="Futura Std Book" panose="020B0502020204020303"/>
              <a:ea typeface="+mn-ea"/>
            </a:endParaRPr>
          </a:p>
          <a:p>
            <a:pPr marL="0" marR="0">
              <a:lnSpc>
                <a:spcPct val="150000"/>
              </a:lnSpc>
              <a:spcBef>
                <a:spcPts val="0"/>
              </a:spcBef>
              <a:spcAft>
                <a:spcPts val="0"/>
              </a:spcAft>
            </a:pPr>
            <a:r>
              <a:rPr lang="en-US" sz="2400" dirty="0">
                <a:effectLst/>
                <a:latin typeface="Futura Std Book" panose="020B0502020204020303"/>
                <a:ea typeface="Aptos" panose="020B0004020202020204" pitchFamily="34" charset="0"/>
                <a:cs typeface="Aptos" panose="020B0004020202020204" pitchFamily="34" charset="0"/>
              </a:rPr>
              <a:t>Work-Earn-Learn worksites:</a:t>
            </a:r>
          </a:p>
          <a:p>
            <a:pPr marR="0">
              <a:lnSpc>
                <a:spcPct val="150000"/>
              </a:lnSpc>
              <a:spcBef>
                <a:spcPts val="0"/>
              </a:spcBef>
              <a:spcAft>
                <a:spcPts val="0"/>
              </a:spcAft>
            </a:pPr>
            <a:r>
              <a:rPr lang="en-US" sz="2400" dirty="0">
                <a:effectLst/>
                <a:latin typeface="Futura Std Book" panose="020B0502020204020303"/>
                <a:ea typeface="Aptos" panose="020B0004020202020204" pitchFamily="34" charset="0"/>
                <a:cs typeface="Aptos" panose="020B0004020202020204" pitchFamily="34" charset="0"/>
              </a:rPr>
              <a:t>	Lake County Emergency Management</a:t>
            </a:r>
          </a:p>
          <a:p>
            <a:pPr marR="0">
              <a:lnSpc>
                <a:spcPct val="150000"/>
              </a:lnSpc>
              <a:spcBef>
                <a:spcPts val="0"/>
              </a:spcBef>
              <a:spcAft>
                <a:spcPts val="0"/>
              </a:spcAft>
            </a:pPr>
            <a:r>
              <a:rPr lang="en-US" sz="2400" dirty="0">
                <a:effectLst/>
                <a:latin typeface="Futura Std Book" panose="020B0502020204020303"/>
                <a:ea typeface="Aptos" panose="020B0004020202020204" pitchFamily="34" charset="0"/>
                <a:cs typeface="Aptos" panose="020B0004020202020204" pitchFamily="34" charset="0"/>
              </a:rPr>
              <a:t>	Lake County Division of Transportation</a:t>
            </a:r>
          </a:p>
          <a:p>
            <a:pPr marR="0">
              <a:lnSpc>
                <a:spcPct val="150000"/>
              </a:lnSpc>
              <a:spcBef>
                <a:spcPts val="0"/>
              </a:spcBef>
              <a:spcAft>
                <a:spcPts val="0"/>
              </a:spcAft>
            </a:pPr>
            <a:r>
              <a:rPr lang="en-US" sz="2400" dirty="0">
                <a:effectLst/>
                <a:latin typeface="Futura Std Book" panose="020B0502020204020303"/>
                <a:ea typeface="Aptos" panose="020B0004020202020204" pitchFamily="34" charset="0"/>
                <a:cs typeface="Aptos" panose="020B0004020202020204" pitchFamily="34" charset="0"/>
              </a:rPr>
              <a:t>           Baxter Credit Union</a:t>
            </a:r>
          </a:p>
          <a:p>
            <a:pPr marR="0">
              <a:lnSpc>
                <a:spcPct val="150000"/>
              </a:lnSpc>
              <a:spcBef>
                <a:spcPts val="0"/>
              </a:spcBef>
              <a:spcAft>
                <a:spcPts val="0"/>
              </a:spcAft>
            </a:pPr>
            <a:r>
              <a:rPr lang="en-US" sz="2400" dirty="0">
                <a:effectLst/>
                <a:latin typeface="Futura Std Book" panose="020B0502020204020303"/>
                <a:ea typeface="Aptos" panose="020B0004020202020204" pitchFamily="34" charset="0"/>
                <a:cs typeface="Aptos" panose="020B0004020202020204" pitchFamily="34" charset="0"/>
              </a:rPr>
              <a:t>           Consumers Credit Union</a:t>
            </a:r>
          </a:p>
          <a:p>
            <a:endParaRPr lang="en-US" sz="1600" dirty="0">
              <a:latin typeface="+mn-lt"/>
            </a:endParaRPr>
          </a:p>
        </p:txBody>
      </p:sp>
    </p:spTree>
    <p:extLst>
      <p:ext uri="{BB962C8B-B14F-4D97-AF65-F5344CB8AC3E}">
        <p14:creationId xmlns:p14="http://schemas.microsoft.com/office/powerpoint/2010/main" val="1988381650"/>
      </p:ext>
    </p:extLst>
  </p:cSld>
  <p:clrMapOvr>
    <a:masterClrMapping/>
  </p:clrMapOvr>
  <p:transition spd="slow" advClick="0" advTm="3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601732"/>
            <a:ext cx="6077390" cy="511013"/>
          </a:xfrm>
        </p:spPr>
        <p:txBody>
          <a:bodyPr/>
          <a:lstStyle/>
          <a:p>
            <a:r>
              <a:rPr lang="en-US" sz="2800" dirty="0">
                <a:solidFill>
                  <a:schemeClr val="tx2"/>
                </a:solidFill>
                <a:cs typeface="+mn-cs"/>
              </a:rPr>
              <a:t>Collaborations &amp; Partnerships In action</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712069"/>
            <a:ext cx="8424350" cy="4669277"/>
          </a:xfrm>
        </p:spPr>
        <p:txBody>
          <a:bodyPr lIns="0" tIns="0" rIns="0" bIns="0" anchor="t">
            <a:noAutofit/>
          </a:bodyPr>
          <a:lstStyle/>
          <a:p>
            <a:pPr marL="0" marR="0">
              <a:spcBef>
                <a:spcPts val="0"/>
              </a:spcBef>
              <a:spcAft>
                <a:spcPts val="0"/>
              </a:spcAft>
            </a:pPr>
            <a:endParaRPr lang="en-US" sz="2000" b="1" dirty="0">
              <a:effectLst/>
              <a:latin typeface="Futura Std Book" panose="020B0502020204020303"/>
              <a:ea typeface="Aptos" panose="020B0004020202020204" pitchFamily="34" charset="0"/>
              <a:cs typeface="Aptos" panose="020B0004020202020204" pitchFamily="34" charset="0"/>
            </a:endParaRPr>
          </a:p>
          <a:p>
            <a:pPr marL="0" marR="0">
              <a:spcBef>
                <a:spcPts val="0"/>
              </a:spcBef>
              <a:spcAft>
                <a:spcPts val="0"/>
              </a:spcAft>
            </a:pPr>
            <a:r>
              <a:rPr lang="en-US" sz="2000" b="1" dirty="0">
                <a:effectLst/>
                <a:latin typeface="Futura Std Book" panose="020B0502020204020303"/>
                <a:ea typeface="Aptos" panose="020B0004020202020204" pitchFamily="34" charset="0"/>
                <a:cs typeface="Aptos" panose="020B0004020202020204" pitchFamily="34" charset="0"/>
              </a:rPr>
              <a:t>In LWIA #1, we work with many partners!</a:t>
            </a:r>
          </a:p>
          <a:p>
            <a:pPr marL="0" marR="0">
              <a:spcBef>
                <a:spcPts val="0"/>
              </a:spcBef>
              <a:spcAft>
                <a:spcPts val="0"/>
              </a:spcAft>
            </a:pPr>
            <a:endParaRPr lang="en-US" sz="2000" dirty="0">
              <a:effectLst/>
              <a:latin typeface="Futura Std Book" panose="020B0502020204020303"/>
              <a:ea typeface="Aptos" panose="020B0004020202020204" pitchFamily="34" charset="0"/>
              <a:cs typeface="Aptos" panose="020B0004020202020204" pitchFamily="34" charset="0"/>
            </a:endParaRPr>
          </a:p>
          <a:p>
            <a:pPr lvl="3">
              <a:lnSpc>
                <a:spcPct val="100000"/>
              </a:lnSpc>
              <a:spcBef>
                <a:spcPts val="0"/>
              </a:spcBef>
              <a:buFont typeface="Courier New" panose="02070309020205020404" pitchFamily="49" charset="0"/>
              <a:buChar char="o"/>
              <a:tabLst>
                <a:tab pos="1371600" algn="l"/>
              </a:tabLst>
            </a:pPr>
            <a:r>
              <a:rPr lang="en-US" sz="2400" dirty="0">
                <a:effectLst/>
                <a:latin typeface="Futura Std Book" panose="020B0502020204020303"/>
                <a:ea typeface="Times New Roman" panose="02020603050405020304" pitchFamily="18" charset="0"/>
                <a:cs typeface="Times New Roman" panose="02020603050405020304" pitchFamily="18" charset="0"/>
              </a:rPr>
              <a:t>Lake County Ecosystem</a:t>
            </a:r>
            <a:endParaRPr lang="en-US" sz="2400" dirty="0">
              <a:effectLst/>
              <a:latin typeface="Futura Std Book" panose="020B0502020204020303"/>
              <a:ea typeface="Aptos" panose="020B0004020202020204" pitchFamily="34" charset="0"/>
              <a:cs typeface="Times New Roman" panose="02020603050405020304" pitchFamily="18" charset="0"/>
            </a:endParaRPr>
          </a:p>
          <a:p>
            <a:pPr marL="1600200" marR="0" lvl="3" indent="-228600">
              <a:lnSpc>
                <a:spcPct val="100000"/>
              </a:lnSpc>
              <a:spcBef>
                <a:spcPts val="0"/>
              </a:spcBef>
              <a:spcAft>
                <a:spcPts val="0"/>
              </a:spcAft>
              <a:buFont typeface="Courier New" panose="02070309020205020404" pitchFamily="49" charset="0"/>
              <a:buChar char="o"/>
              <a:tabLst>
                <a:tab pos="1828800" algn="l"/>
              </a:tabLst>
            </a:pPr>
            <a:r>
              <a:rPr lang="en-US" sz="2400" dirty="0">
                <a:effectLst/>
                <a:latin typeface="Futura Std Book" panose="020B0502020204020303"/>
                <a:ea typeface="Times New Roman" panose="02020603050405020304" pitchFamily="18" charset="0"/>
                <a:cs typeface="Times New Roman" panose="02020603050405020304" pitchFamily="18" charset="0"/>
              </a:rPr>
              <a:t>Lake County Job Center</a:t>
            </a:r>
            <a:endParaRPr lang="en-US" sz="2400" dirty="0">
              <a:effectLst/>
              <a:latin typeface="Futura Std Book" panose="020B0502020204020303"/>
              <a:ea typeface="Aptos" panose="020B0004020202020204" pitchFamily="34" charset="0"/>
              <a:cs typeface="Times New Roman" panose="02020603050405020304" pitchFamily="18" charset="0"/>
            </a:endParaRPr>
          </a:p>
          <a:p>
            <a:pPr marL="1600200" marR="0" lvl="3" indent="-228600">
              <a:lnSpc>
                <a:spcPct val="100000"/>
              </a:lnSpc>
              <a:spcBef>
                <a:spcPts val="0"/>
              </a:spcBef>
              <a:spcAft>
                <a:spcPts val="0"/>
              </a:spcAft>
              <a:buFont typeface="Courier New" panose="02070309020205020404" pitchFamily="49" charset="0"/>
              <a:buChar char="o"/>
              <a:tabLst>
                <a:tab pos="1828800" algn="l"/>
              </a:tabLst>
            </a:pPr>
            <a:r>
              <a:rPr lang="en-US" sz="2400" dirty="0">
                <a:effectLst/>
                <a:latin typeface="Futura Std Book" panose="020B0502020204020303"/>
                <a:ea typeface="Times New Roman" panose="02020603050405020304" pitchFamily="18" charset="0"/>
                <a:cs typeface="Times New Roman" panose="02020603050405020304" pitchFamily="18" charset="0"/>
              </a:rPr>
              <a:t>Lake County Partners</a:t>
            </a:r>
            <a:endParaRPr lang="en-US" sz="2400" dirty="0">
              <a:effectLst/>
              <a:latin typeface="Futura Std Book" panose="020B0502020204020303"/>
              <a:ea typeface="Aptos" panose="020B0004020202020204" pitchFamily="34" charset="0"/>
              <a:cs typeface="Times New Roman" panose="02020603050405020304" pitchFamily="18" charset="0"/>
            </a:endParaRPr>
          </a:p>
          <a:p>
            <a:pPr marL="1600200" marR="0" lvl="3" indent="-228600">
              <a:lnSpc>
                <a:spcPct val="100000"/>
              </a:lnSpc>
              <a:spcBef>
                <a:spcPts val="0"/>
              </a:spcBef>
              <a:spcAft>
                <a:spcPts val="0"/>
              </a:spcAft>
              <a:buFont typeface="Courier New" panose="02070309020205020404" pitchFamily="49" charset="0"/>
              <a:buChar char="o"/>
              <a:tabLst>
                <a:tab pos="1828800" algn="l"/>
              </a:tabLst>
            </a:pPr>
            <a:r>
              <a:rPr lang="en-US" sz="2400" dirty="0">
                <a:effectLst/>
                <a:latin typeface="Futura Std Book" panose="020B0502020204020303"/>
                <a:ea typeface="Times New Roman" panose="02020603050405020304" pitchFamily="18" charset="0"/>
                <a:cs typeface="Times New Roman" panose="02020603050405020304" pitchFamily="18" charset="0"/>
              </a:rPr>
              <a:t>College of Lake County</a:t>
            </a:r>
            <a:endParaRPr lang="en-US" sz="2400" dirty="0">
              <a:effectLst/>
              <a:latin typeface="Futura Std Book" panose="020B0502020204020303"/>
              <a:ea typeface="Aptos" panose="020B0004020202020204" pitchFamily="34" charset="0"/>
              <a:cs typeface="Times New Roman" panose="02020603050405020304" pitchFamily="18" charset="0"/>
            </a:endParaRPr>
          </a:p>
          <a:p>
            <a:pPr marL="1600200" marR="0" lvl="3" indent="-228600">
              <a:lnSpc>
                <a:spcPct val="100000"/>
              </a:lnSpc>
              <a:spcBef>
                <a:spcPts val="0"/>
              </a:spcBef>
              <a:spcAft>
                <a:spcPts val="0"/>
              </a:spcAft>
              <a:buFont typeface="Courier New" panose="02070309020205020404" pitchFamily="49" charset="0"/>
              <a:buChar char="o"/>
              <a:tabLst>
                <a:tab pos="1828800" algn="l"/>
              </a:tabLst>
            </a:pPr>
            <a:r>
              <a:rPr lang="en-US" sz="2400" dirty="0">
                <a:effectLst/>
                <a:latin typeface="Futura Std Book" panose="020B0502020204020303"/>
                <a:ea typeface="Times New Roman" panose="02020603050405020304" pitchFamily="18" charset="0"/>
                <a:cs typeface="Times New Roman" panose="02020603050405020304" pitchFamily="18" charset="0"/>
              </a:rPr>
              <a:t>Regional Office of Education</a:t>
            </a:r>
            <a:endParaRPr lang="en-US" sz="2400" dirty="0">
              <a:latin typeface="Futura Std Book" panose="020B0502020204020303"/>
              <a:ea typeface="Times New Roman" panose="02020603050405020304" pitchFamily="18" charset="0"/>
              <a:cs typeface="Times New Roman" panose="02020603050405020304" pitchFamily="18" charset="0"/>
            </a:endParaRPr>
          </a:p>
          <a:p>
            <a:pPr marL="1371600" marR="0" lvl="3" indent="0">
              <a:lnSpc>
                <a:spcPct val="100000"/>
              </a:lnSpc>
              <a:spcBef>
                <a:spcPts val="0"/>
              </a:spcBef>
              <a:spcAft>
                <a:spcPts val="0"/>
              </a:spcAft>
              <a:buNone/>
              <a:tabLst>
                <a:tab pos="1828800" algn="l"/>
              </a:tabLst>
            </a:pPr>
            <a:r>
              <a:rPr lang="en-US" sz="2400" dirty="0">
                <a:effectLst/>
                <a:latin typeface="Futura Std Book" panose="020B0502020204020303"/>
                <a:ea typeface="Times New Roman" panose="02020603050405020304" pitchFamily="18" charset="0"/>
                <a:cs typeface="Times New Roman" panose="02020603050405020304" pitchFamily="18" charset="0"/>
              </a:rPr>
              <a:t>(Waukegan, North Chicago, Zion, Grayslake, Grant, Lake Zurich, Warren Township, and Mundelein)</a:t>
            </a:r>
            <a:endParaRPr lang="en-US" sz="2400" dirty="0">
              <a:effectLst/>
              <a:latin typeface="Futura Std Book" panose="020B0502020204020303"/>
              <a:ea typeface="Aptos" panose="020B0004020202020204" pitchFamily="34" charset="0"/>
              <a:cs typeface="Times New Roman" panose="02020603050405020304" pitchFamily="18" charset="0"/>
            </a:endParaRPr>
          </a:p>
          <a:p>
            <a:pPr marL="1143000" marR="0" lvl="2" indent="-228600">
              <a:lnSpc>
                <a:spcPct val="100000"/>
              </a:lnSpc>
              <a:spcBef>
                <a:spcPts val="0"/>
              </a:spcBef>
              <a:spcAft>
                <a:spcPts val="0"/>
              </a:spcAft>
              <a:buFont typeface="Courier New" panose="02070309020205020404" pitchFamily="49" charset="0"/>
              <a:buChar char="o"/>
              <a:tabLst>
                <a:tab pos="1371600" algn="l"/>
              </a:tabLst>
            </a:pPr>
            <a:r>
              <a:rPr lang="en-US" sz="2400" dirty="0">
                <a:effectLst/>
                <a:latin typeface="Futura Std Book" panose="020B0502020204020303"/>
                <a:ea typeface="Times New Roman" panose="02020603050405020304" pitchFamily="18" charset="0"/>
                <a:cs typeface="Times New Roman" panose="02020603050405020304" pitchFamily="18" charset="0"/>
              </a:rPr>
              <a:t>Local Chambers of Commerce</a:t>
            </a:r>
            <a:endParaRPr lang="en-US" sz="2400" dirty="0">
              <a:effectLst/>
              <a:latin typeface="Futura Std Book" panose="020B0502020204020303"/>
              <a:ea typeface="Aptos" panose="020B0004020202020204" pitchFamily="34" charset="0"/>
              <a:cs typeface="Times New Roman" panose="02020603050405020304" pitchFamily="18" charset="0"/>
            </a:endParaRPr>
          </a:p>
          <a:p>
            <a:pPr marL="1143000" marR="0" lvl="2" indent="-228600">
              <a:lnSpc>
                <a:spcPct val="100000"/>
              </a:lnSpc>
              <a:spcBef>
                <a:spcPts val="0"/>
              </a:spcBef>
              <a:spcAft>
                <a:spcPts val="0"/>
              </a:spcAft>
              <a:buFont typeface="Courier New" panose="02070309020205020404" pitchFamily="49" charset="0"/>
              <a:buChar char="o"/>
              <a:tabLst>
                <a:tab pos="1371600" algn="l"/>
              </a:tabLst>
            </a:pPr>
            <a:r>
              <a:rPr lang="en-US" sz="2400" dirty="0">
                <a:effectLst/>
                <a:latin typeface="Futura Std Book" panose="020B0502020204020303"/>
                <a:ea typeface="Times New Roman" panose="02020603050405020304" pitchFamily="18" charset="0"/>
                <a:cs typeface="Times New Roman" panose="02020603050405020304" pitchFamily="18" charset="0"/>
              </a:rPr>
              <a:t>Small Business Development Center</a:t>
            </a:r>
            <a:endParaRPr lang="en-US" sz="2400" dirty="0">
              <a:effectLst/>
              <a:latin typeface="Futura Std Book" panose="020B0502020204020303"/>
              <a:ea typeface="Aptos" panose="020B0004020202020204" pitchFamily="34" charset="0"/>
              <a:cs typeface="Times New Roman" panose="02020603050405020304" pitchFamily="18" charset="0"/>
            </a:endParaRPr>
          </a:p>
          <a:p>
            <a:pPr marL="1143000" marR="0" lvl="2" indent="-228600">
              <a:lnSpc>
                <a:spcPct val="100000"/>
              </a:lnSpc>
              <a:spcBef>
                <a:spcPts val="0"/>
              </a:spcBef>
              <a:spcAft>
                <a:spcPts val="0"/>
              </a:spcAft>
              <a:buFont typeface="Courier New" panose="02070309020205020404" pitchFamily="49" charset="0"/>
              <a:buChar char="o"/>
              <a:tabLst>
                <a:tab pos="1371600" algn="l"/>
              </a:tabLst>
            </a:pPr>
            <a:r>
              <a:rPr lang="en-US" sz="2400" dirty="0">
                <a:effectLst/>
                <a:latin typeface="Futura Std Book" panose="020B0502020204020303"/>
                <a:ea typeface="Times New Roman" panose="02020603050405020304" pitchFamily="18" charset="0"/>
                <a:cs typeface="Times New Roman" panose="02020603050405020304" pitchFamily="18" charset="0"/>
              </a:rPr>
              <a:t>Lake County Government departments</a:t>
            </a:r>
            <a:endParaRPr lang="en-US" sz="2400" dirty="0">
              <a:effectLst/>
              <a:latin typeface="Futura Std Book" panose="020B0502020204020303"/>
              <a:ea typeface="Aptos" panose="020B0004020202020204" pitchFamily="34" charset="0"/>
              <a:cs typeface="Times New Roman" panose="02020603050405020304" pitchFamily="18"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spTree>
    <p:extLst>
      <p:ext uri="{BB962C8B-B14F-4D97-AF65-F5344CB8AC3E}">
        <p14:creationId xmlns:p14="http://schemas.microsoft.com/office/powerpoint/2010/main" val="2508896738"/>
      </p:ext>
    </p:extLst>
  </p:cSld>
  <p:clrMapOvr>
    <a:masterClrMapping/>
  </p:clrMapOvr>
  <p:transition spd="slow" advClick="0" advTm="3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622052"/>
            <a:ext cx="7953374" cy="511013"/>
          </a:xfrm>
        </p:spPr>
        <p:txBody>
          <a:bodyPr/>
          <a:lstStyle/>
          <a:p>
            <a:r>
              <a:rPr lang="en-US" sz="2800" dirty="0">
                <a:solidFill>
                  <a:schemeClr val="tx2"/>
                </a:solidFill>
                <a:cs typeface="+mn-cs"/>
              </a:rPr>
              <a:t>Funding innovations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346309"/>
            <a:ext cx="8332910" cy="4669277"/>
          </a:xfrm>
        </p:spPr>
        <p:txBody>
          <a:bodyPr lIns="0" tIns="0" rIns="0" bIns="0" anchor="t">
            <a:noAutofit/>
          </a:bodyPr>
          <a:lstStyle/>
          <a:p>
            <a:pPr indent="-3175">
              <a:lnSpc>
                <a:spcPct val="100000"/>
              </a:lnSpc>
              <a:spcAft>
                <a:spcPts val="1200"/>
              </a:spcAft>
            </a:pPr>
            <a:r>
              <a:rPr lang="en-US" sz="2400" b="1" dirty="0">
                <a:latin typeface="Futura Std Book" panose="020B0502020204020303"/>
              </a:rPr>
              <a:t>Here are some ways we’ve used Apprenticeship Illinois grant funds and/or WIOA formula funding to support apprenticeship</a:t>
            </a:r>
          </a:p>
          <a:p>
            <a:pPr indent="-3175">
              <a:lnSpc>
                <a:spcPct val="100000"/>
              </a:lnSpc>
              <a:spcAft>
                <a:spcPts val="1200"/>
              </a:spcAft>
            </a:pPr>
            <a:endParaRPr lang="en-US" sz="2400" b="1" dirty="0">
              <a:latin typeface="Futura Std Book" panose="020B0502020204020303"/>
              <a:ea typeface="Times New Roman" panose="02020603050405020304" pitchFamily="18" charset="0"/>
              <a:cs typeface="Calibri" panose="020F0502020204030204" pitchFamily="34" charset="0"/>
            </a:endParaRPr>
          </a:p>
          <a:p>
            <a:pPr indent="-3175" algn="ctr">
              <a:lnSpc>
                <a:spcPct val="100000"/>
              </a:lnSpc>
              <a:spcAft>
                <a:spcPts val="1200"/>
              </a:spcAft>
            </a:pPr>
            <a:r>
              <a:rPr lang="en-US" sz="2400" b="1" dirty="0">
                <a:latin typeface="Futura Std Book" panose="020B0502020204020303"/>
                <a:ea typeface="Times New Roman" panose="02020603050405020304" pitchFamily="18" charset="0"/>
                <a:cs typeface="Calibri" panose="020F0502020204030204" pitchFamily="34" charset="0"/>
              </a:rPr>
              <a:t>Incentives to employers for YDPA expansion</a:t>
            </a:r>
          </a:p>
          <a:p>
            <a:pPr indent="-3175" algn="ctr">
              <a:lnSpc>
                <a:spcPct val="100000"/>
              </a:lnSpc>
              <a:spcAft>
                <a:spcPts val="1200"/>
              </a:spcAft>
            </a:pPr>
            <a:r>
              <a:rPr lang="en-US" sz="2400" b="1" dirty="0">
                <a:latin typeface="Futura Std Book" panose="020B0502020204020303"/>
                <a:ea typeface="Times New Roman" panose="02020603050405020304" pitchFamily="18" charset="0"/>
                <a:cs typeface="Calibri" panose="020F0502020204030204" pitchFamily="34" charset="0"/>
              </a:rPr>
              <a:t>OJT contracts</a:t>
            </a:r>
          </a:p>
          <a:p>
            <a:pPr indent="-3175" algn="ctr">
              <a:lnSpc>
                <a:spcPct val="100000"/>
              </a:lnSpc>
              <a:spcAft>
                <a:spcPts val="1200"/>
              </a:spcAft>
            </a:pPr>
            <a:r>
              <a:rPr lang="en-US" sz="2400" b="1" dirty="0">
                <a:latin typeface="Futura Std Book" panose="020B0502020204020303"/>
                <a:ea typeface="Times New Roman" panose="02020603050405020304" pitchFamily="18" charset="0"/>
                <a:cs typeface="Calibri" panose="020F0502020204030204" pitchFamily="34" charset="0"/>
              </a:rPr>
              <a:t>IWT contracts</a:t>
            </a:r>
          </a:p>
          <a:p>
            <a:pPr indent="-3175">
              <a:lnSpc>
                <a:spcPct val="100000"/>
              </a:lnSpc>
              <a:spcAft>
                <a:spcPts val="1200"/>
              </a:spcAft>
            </a:pPr>
            <a:endParaRPr lang="en-US" sz="2400" b="1" dirty="0">
              <a:latin typeface="Futura Std Book" panose="020B0502020204020303"/>
              <a:ea typeface="Times New Roman" panose="02020603050405020304" pitchFamily="18" charset="0"/>
              <a:cs typeface="Calibri" panose="020F0502020204030204" pitchFamily="34" charset="0"/>
            </a:endParaRPr>
          </a:p>
          <a:p>
            <a:pPr indent="-3175">
              <a:lnSpc>
                <a:spcPct val="100000"/>
              </a:lnSpc>
              <a:spcAft>
                <a:spcPts val="1200"/>
              </a:spcAft>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effectLst/>
              <a:latin typeface="Futura Std Book" panose="020B0502020204020303"/>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spTree>
    <p:extLst>
      <p:ext uri="{BB962C8B-B14F-4D97-AF65-F5344CB8AC3E}">
        <p14:creationId xmlns:p14="http://schemas.microsoft.com/office/powerpoint/2010/main" val="469947469"/>
      </p:ext>
    </p:extLst>
  </p:cSld>
  <p:clrMapOvr>
    <a:masterClrMapping/>
  </p:clrMapOvr>
  <p:transition spd="slow" advClick="0" advTm="3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622052"/>
            <a:ext cx="7953374" cy="511013"/>
          </a:xfrm>
        </p:spPr>
        <p:txBody>
          <a:bodyPr/>
          <a:lstStyle/>
          <a:p>
            <a:r>
              <a:rPr lang="en-US" sz="2800" dirty="0">
                <a:solidFill>
                  <a:schemeClr val="tx2"/>
                </a:solidFill>
                <a:cs typeface="+mn-cs"/>
              </a:rPr>
              <a:t>Challenges faced</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346309"/>
            <a:ext cx="8332910" cy="4669277"/>
          </a:xfrm>
        </p:spPr>
        <p:txBody>
          <a:bodyPr>
            <a:no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en-US" sz="2400" dirty="0">
                <a:solidFill>
                  <a:schemeClr val="tx1"/>
                </a:solidFill>
                <a:latin typeface="Futura Std Book" panose="020B0502020204020303"/>
                <a:ea typeface="Times New Roman" panose="02020603050405020304" pitchFamily="18" charset="0"/>
                <a:cs typeface="Calibri" panose="020F0502020204030204" pitchFamily="34" charset="0"/>
              </a:rPr>
              <a:t>Engaging employers:</a:t>
            </a:r>
          </a:p>
          <a:p>
            <a:pPr lvl="1" indent="0" eaLnBrk="0" fontAlgn="base" hangingPunct="0">
              <a:lnSpc>
                <a:spcPct val="100000"/>
              </a:lnSpc>
              <a:spcBef>
                <a:spcPct val="0"/>
              </a:spcBef>
              <a:spcAft>
                <a:spcPct val="0"/>
              </a:spcAft>
              <a:buFontTx/>
              <a:buChar char="•"/>
            </a:pPr>
            <a:r>
              <a:rPr lang="en-US" dirty="0">
                <a:latin typeface="Futura Std Book" panose="020B0502020204020303"/>
                <a:ea typeface="Times New Roman" panose="02020603050405020304" pitchFamily="18" charset="0"/>
                <a:cs typeface="Calibri" panose="020F0502020204030204" pitchFamily="34" charset="0"/>
              </a:rPr>
              <a:t>Time restraints for employers</a:t>
            </a:r>
          </a:p>
          <a:p>
            <a:pPr lvl="1" indent="0" eaLnBrk="0" fontAlgn="base" hangingPunct="0">
              <a:lnSpc>
                <a:spcPct val="100000"/>
              </a:lnSpc>
              <a:spcBef>
                <a:spcPct val="0"/>
              </a:spcBef>
              <a:spcAft>
                <a:spcPct val="0"/>
              </a:spcAft>
              <a:buFontTx/>
              <a:buChar char="•"/>
            </a:pPr>
            <a:r>
              <a:rPr lang="en-US" dirty="0">
                <a:latin typeface="Futura Std Book" panose="020B0502020204020303"/>
                <a:ea typeface="Times New Roman" panose="02020603050405020304" pitchFamily="18" charset="0"/>
                <a:cs typeface="Calibri" panose="020F0502020204030204" pitchFamily="34" charset="0"/>
              </a:rPr>
              <a:t>Lack of success stories to share in their industry</a:t>
            </a:r>
          </a:p>
          <a:p>
            <a:pPr lvl="1" indent="0" eaLnBrk="0" fontAlgn="base" hangingPunct="0">
              <a:lnSpc>
                <a:spcPct val="100000"/>
              </a:lnSpc>
              <a:spcBef>
                <a:spcPct val="0"/>
              </a:spcBef>
              <a:spcAft>
                <a:spcPct val="0"/>
              </a:spcAft>
              <a:buFontTx/>
              <a:buChar char="•"/>
            </a:pPr>
            <a:r>
              <a:rPr lang="en-US" dirty="0">
                <a:latin typeface="Futura Std Book" panose="020B0502020204020303"/>
                <a:ea typeface="Times New Roman" panose="02020603050405020304" pitchFamily="18" charset="0"/>
                <a:cs typeface="Calibri" panose="020F0502020204030204" pitchFamily="34" charset="0"/>
              </a:rPr>
              <a:t>Breaking the norm – understanding how RAPs are not all union</a:t>
            </a:r>
          </a:p>
          <a:p>
            <a:pPr lvl="1" indent="0" eaLnBrk="0" fontAlgn="base" hangingPunct="0">
              <a:lnSpc>
                <a:spcPct val="100000"/>
              </a:lnSpc>
              <a:spcBef>
                <a:spcPct val="0"/>
              </a:spcBef>
              <a:spcAft>
                <a:spcPct val="0"/>
              </a:spcAft>
              <a:buFontTx/>
              <a:buChar char="•"/>
            </a:pPr>
            <a:r>
              <a:rPr lang="en-US" dirty="0">
                <a:latin typeface="Futura Std Book" panose="020B0502020204020303"/>
                <a:ea typeface="Times New Roman" panose="02020603050405020304" pitchFamily="18" charset="0"/>
                <a:cs typeface="Calibri" panose="020F0502020204030204" pitchFamily="34" charset="0"/>
              </a:rPr>
              <a:t>Gaining support from top leadership</a:t>
            </a:r>
          </a:p>
          <a:p>
            <a:pPr lvl="1" indent="0" eaLnBrk="0" fontAlgn="base" hangingPunct="0">
              <a:lnSpc>
                <a:spcPct val="100000"/>
              </a:lnSpc>
              <a:spcBef>
                <a:spcPct val="0"/>
              </a:spcBef>
              <a:spcAft>
                <a:spcPct val="0"/>
              </a:spcAft>
              <a:buNone/>
            </a:pPr>
            <a:endParaRPr lang="en-US" sz="1800" dirty="0">
              <a:latin typeface="Futura Std Book" panose="020B0502020204020303"/>
              <a:ea typeface="Times New Roman" panose="02020603050405020304" pitchFamily="18" charset="0"/>
              <a:cs typeface="Calibri" panose="020F0502020204030204" pitchFamily="34" charset="0"/>
            </a:endParaRPr>
          </a:p>
          <a:p>
            <a:pPr lvl="1" indent="0" eaLnBrk="0" fontAlgn="base" hangingPunct="0">
              <a:lnSpc>
                <a:spcPct val="100000"/>
              </a:lnSpc>
              <a:spcBef>
                <a:spcPct val="0"/>
              </a:spcBef>
              <a:spcAft>
                <a:spcPct val="0"/>
              </a:spcAft>
              <a:buNone/>
            </a:pPr>
            <a:r>
              <a:rPr lang="en-US" sz="1800" u="sng" dirty="0">
                <a:solidFill>
                  <a:schemeClr val="tx1"/>
                </a:solidFill>
                <a:latin typeface="Futura Std Book" panose="020B0502020204020303"/>
                <a:ea typeface="Times New Roman" panose="02020603050405020304" pitchFamily="18" charset="0"/>
                <a:cs typeface="Calibri" panose="020F0502020204030204" pitchFamily="34" charset="0"/>
              </a:rPr>
              <a:t>Strategies to overcome</a:t>
            </a:r>
          </a:p>
          <a:p>
            <a:pPr lvl="1" indent="0" eaLnBrk="0" fontAlgn="base" hangingPunct="0">
              <a:lnSpc>
                <a:spcPct val="100000"/>
              </a:lnSpc>
              <a:spcBef>
                <a:spcPct val="0"/>
              </a:spcBef>
              <a:spcAft>
                <a:spcPct val="0"/>
              </a:spcAft>
              <a:buNone/>
            </a:pPr>
            <a:endParaRPr lang="en-US" sz="1800" dirty="0">
              <a:latin typeface="Futura Std Book" panose="020B0502020204020303"/>
              <a:ea typeface="Times New Roman" panose="02020603050405020304" pitchFamily="18" charset="0"/>
              <a:cs typeface="Calibri" panose="020F0502020204030204" pitchFamily="34" charset="0"/>
            </a:endParaRPr>
          </a:p>
          <a:p>
            <a:pPr lvl="1" indent="0" eaLnBrk="0" fontAlgn="base" hangingPunct="0">
              <a:lnSpc>
                <a:spcPct val="100000"/>
              </a:lnSpc>
              <a:spcBef>
                <a:spcPct val="0"/>
              </a:spcBef>
              <a:spcAft>
                <a:spcPct val="0"/>
              </a:spcAft>
              <a:buNone/>
            </a:pPr>
            <a:r>
              <a:rPr lang="en-US" sz="1800" dirty="0">
                <a:latin typeface="Futura Std Book" panose="020B0502020204020303"/>
                <a:ea typeface="Times New Roman" panose="02020603050405020304" pitchFamily="18" charset="0"/>
                <a:cs typeface="Calibri" panose="020F0502020204030204" pitchFamily="34" charset="0"/>
              </a:rPr>
              <a:t>Continue training by attending webinars, researching Apprenticeship Professionals Network resources, Apprenticeship Illinois resources, Apprenticeship USA resources, and building relationships with other Apprenticeship Specialists</a:t>
            </a:r>
            <a:endParaRPr lang="en-US" sz="1800" dirty="0">
              <a:solidFill>
                <a:schemeClr val="tx1"/>
              </a:solidFill>
              <a:latin typeface="Futura Std Book" panose="020B0502020204020303"/>
              <a:ea typeface="Times New Roman" panose="02020603050405020304" pitchFamily="18" charset="0"/>
              <a:cs typeface="Calibri" panose="020F0502020204030204" pitchFamily="34" charset="0"/>
            </a:endParaRPr>
          </a:p>
          <a:p>
            <a:pPr lvl="1" indent="0" eaLnBrk="0" fontAlgn="base" hangingPunct="0">
              <a:lnSpc>
                <a:spcPct val="100000"/>
              </a:lnSpc>
              <a:spcBef>
                <a:spcPct val="0"/>
              </a:spcBef>
              <a:spcAft>
                <a:spcPct val="0"/>
              </a:spcAft>
              <a:buFontTx/>
              <a:buChar char="•"/>
            </a:pPr>
            <a:endParaRPr lang="en-US" sz="1800" dirty="0">
              <a:latin typeface="Futura Std Book" panose="020B0502020204020303"/>
              <a:ea typeface="Times New Roman" panose="02020603050405020304" pitchFamily="18" charset="0"/>
              <a:cs typeface="Calibri" panose="020F0502020204030204" pitchFamily="34" charset="0"/>
            </a:endParaRPr>
          </a:p>
          <a:p>
            <a:pPr lvl="1" indent="0" eaLnBrk="0" fontAlgn="base" hangingPunct="0">
              <a:lnSpc>
                <a:spcPct val="100000"/>
              </a:lnSpc>
              <a:spcBef>
                <a:spcPct val="0"/>
              </a:spcBef>
              <a:spcAft>
                <a:spcPct val="0"/>
              </a:spcAft>
              <a:buFontTx/>
              <a:buChar char="•"/>
            </a:pPr>
            <a:endParaRPr lang="en-US" sz="1800" dirty="0">
              <a:solidFill>
                <a:schemeClr val="tx1"/>
              </a:solidFill>
              <a:latin typeface="Futura Std Book" panose="020B0502020204020303"/>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sz="1800"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spTree>
    <p:extLst>
      <p:ext uri="{BB962C8B-B14F-4D97-AF65-F5344CB8AC3E}">
        <p14:creationId xmlns:p14="http://schemas.microsoft.com/office/powerpoint/2010/main" val="3477127416"/>
      </p:ext>
    </p:extLst>
  </p:cSld>
  <p:clrMapOvr>
    <a:masterClrMapping/>
  </p:clrMapOvr>
  <p:transition spd="slow" advClick="0" advTm="3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622052"/>
            <a:ext cx="5688786" cy="551592"/>
          </a:xfrm>
        </p:spPr>
        <p:txBody>
          <a:bodyPr lIns="0" tIns="0" rIns="0" bIns="0" anchor="t"/>
          <a:lstStyle/>
          <a:p>
            <a:r>
              <a:rPr lang="en-US" sz="2800" dirty="0">
                <a:solidFill>
                  <a:schemeClr val="tx2"/>
                </a:solidFill>
                <a:latin typeface="Futura Std Heavy"/>
                <a:ea typeface="Segoe UI Symbol"/>
                <a:cs typeface="+mn-cs"/>
              </a:rPr>
              <a:t>Effective approaches &amp; Future Goals</a:t>
            </a:r>
            <a:endParaRPr lang="en-US" sz="2800" dirty="0">
              <a:solidFill>
                <a:schemeClr val="tx2"/>
              </a:solidFill>
              <a:cs typeface="+mn-cs"/>
            </a:endParaRP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666239"/>
            <a:ext cx="8332910" cy="4820621"/>
          </a:xfrm>
        </p:spPr>
        <p:txBody>
          <a:bodyPr lIns="0" tIns="0" rIns="0" bIns="0" anchor="t">
            <a:noAutofit/>
          </a:bodyPr>
          <a:lstStyle/>
          <a:p>
            <a:pPr marR="0" lvl="0">
              <a:lnSpc>
                <a:spcPct val="100000"/>
              </a:lnSpc>
              <a:spcBef>
                <a:spcPts val="0"/>
              </a:spcBef>
              <a:spcAft>
                <a:spcPts val="0"/>
              </a:spcAft>
            </a:pPr>
            <a:r>
              <a:rPr lang="en-US" sz="1800" dirty="0">
                <a:effectLst/>
                <a:latin typeface="Futura Std Book" panose="020B0502020204020303"/>
                <a:ea typeface="Times New Roman" panose="02020603050405020304" pitchFamily="18" charset="0"/>
                <a:cs typeface="Times New Roman" panose="02020603050405020304" pitchFamily="18" charset="0"/>
              </a:rPr>
              <a:t>Stay apprised of key hiring trends in the industries to formulate a meaningful value add when engaging with employers</a:t>
            </a:r>
            <a:endParaRPr lang="en-US" sz="1800" dirty="0">
              <a:effectLst/>
              <a:latin typeface="Futura Std Book" panose="020B0502020204020303"/>
              <a:ea typeface="Aptos" panose="020B0004020202020204" pitchFamily="34" charset="0"/>
              <a:cs typeface="Times New Roman" panose="02020603050405020304" pitchFamily="18" charset="0"/>
            </a:endParaRPr>
          </a:p>
          <a:p>
            <a:pPr marL="742950" marR="0" lvl="1" indent="-285750">
              <a:lnSpc>
                <a:spcPct val="100000"/>
              </a:lnSpc>
              <a:spcBef>
                <a:spcPts val="0"/>
              </a:spcBef>
              <a:spcAft>
                <a:spcPts val="0"/>
              </a:spcAft>
              <a:buFont typeface="Courier New" panose="02070309020205020404" pitchFamily="49" charset="0"/>
              <a:buChar char="o"/>
            </a:pPr>
            <a:r>
              <a:rPr lang="en-US" sz="1800" dirty="0">
                <a:effectLst/>
                <a:latin typeface="Futura Std Book" panose="020B0502020204020303"/>
                <a:ea typeface="Times New Roman" panose="02020603050405020304" pitchFamily="18" charset="0"/>
                <a:cs typeface="Aptos" panose="020B0004020202020204" pitchFamily="34" charset="0"/>
              </a:rPr>
              <a:t>Skills-first hiring emphasizes training and upskilling rather than formal degrees</a:t>
            </a:r>
            <a:endParaRPr lang="en-US" sz="1800" dirty="0">
              <a:effectLst/>
              <a:latin typeface="Futura Std Book" panose="020B0502020204020303"/>
              <a:ea typeface="Aptos" panose="020B0004020202020204" pitchFamily="34" charset="0"/>
              <a:cs typeface="Aptos" panose="020B0004020202020204" pitchFamily="34" charset="0"/>
            </a:endParaRPr>
          </a:p>
          <a:p>
            <a:pPr marL="742950" marR="0" lvl="1" indent="-285750">
              <a:lnSpc>
                <a:spcPct val="100000"/>
              </a:lnSpc>
              <a:spcBef>
                <a:spcPts val="0"/>
              </a:spcBef>
              <a:spcAft>
                <a:spcPts val="0"/>
              </a:spcAft>
              <a:buFont typeface="Courier New" panose="02070309020205020404" pitchFamily="49" charset="0"/>
              <a:buChar char="o"/>
            </a:pPr>
            <a:r>
              <a:rPr lang="en-US" sz="1800" dirty="0">
                <a:effectLst/>
                <a:latin typeface="Futura Std Book" panose="020B0502020204020303"/>
                <a:ea typeface="Times New Roman" panose="02020603050405020304" pitchFamily="18" charset="0"/>
                <a:cs typeface="Aptos" panose="020B0004020202020204" pitchFamily="34" charset="0"/>
              </a:rPr>
              <a:t>Filling labor shortages, improving retention, creating a more diverse workplace</a:t>
            </a:r>
            <a:endParaRPr lang="en-US" sz="1800" dirty="0">
              <a:effectLst/>
              <a:latin typeface="Futura Std Book" panose="020B0502020204020303"/>
              <a:ea typeface="Aptos" panose="020B0004020202020204" pitchFamily="34" charset="0"/>
              <a:cs typeface="Aptos" panose="020B0004020202020204" pitchFamily="34" charset="0"/>
            </a:endParaRPr>
          </a:p>
          <a:p>
            <a:pPr marL="742950" marR="0" lvl="1" indent="-285750">
              <a:lnSpc>
                <a:spcPct val="100000"/>
              </a:lnSpc>
              <a:spcBef>
                <a:spcPts val="0"/>
              </a:spcBef>
              <a:spcAft>
                <a:spcPts val="0"/>
              </a:spcAft>
              <a:buFont typeface="Courier New" panose="02070309020205020404" pitchFamily="49" charset="0"/>
              <a:buChar char="o"/>
            </a:pPr>
            <a:r>
              <a:rPr lang="en-US" sz="1800" dirty="0">
                <a:effectLst/>
                <a:latin typeface="Futura Std Book" panose="020B0502020204020303"/>
                <a:ea typeface="Times New Roman" panose="02020603050405020304" pitchFamily="18" charset="0"/>
                <a:cs typeface="Aptos" panose="020B0004020202020204" pitchFamily="34" charset="0"/>
              </a:rPr>
              <a:t>Talent pipeline creation </a:t>
            </a:r>
            <a:endParaRPr lang="en-US" sz="1800" dirty="0">
              <a:latin typeface="Futura Std Book" panose="020B0502020204020303"/>
              <a:ea typeface="Times New Roman" panose="02020603050405020304" pitchFamily="18" charset="0"/>
              <a:cs typeface="Calibri" panose="020F0502020204030204" pitchFamily="34" charset="0"/>
            </a:endParaRPr>
          </a:p>
          <a:p>
            <a:pPr marL="1200150" lvl="2" indent="-285750">
              <a:lnSpc>
                <a:spcPct val="150000"/>
              </a:lnSpc>
              <a:spcBef>
                <a:spcPts val="0"/>
              </a:spcBef>
              <a:buFont typeface="Courier New" panose="02070309020205020404" pitchFamily="49" charset="0"/>
              <a:buChar char="o"/>
            </a:pPr>
            <a:r>
              <a:rPr lang="en-US" sz="1800" dirty="0">
                <a:effectLst/>
                <a:latin typeface="Futura Std Book" panose="020B0502020204020303"/>
                <a:ea typeface="Times New Roman" panose="02020603050405020304" pitchFamily="18" charset="0"/>
                <a:cs typeface="Calibri" panose="020F0502020204030204" pitchFamily="34" charset="0"/>
              </a:rPr>
              <a:t>Meetings with the interested employer and your ATR</a:t>
            </a:r>
          </a:p>
          <a:p>
            <a:pPr marL="1200150" lvl="2" indent="-285750">
              <a:lnSpc>
                <a:spcPct val="150000"/>
              </a:lnSpc>
              <a:spcBef>
                <a:spcPts val="0"/>
              </a:spcBef>
              <a:buFont typeface="Courier New" panose="02070309020205020404" pitchFamily="49" charset="0"/>
              <a:buChar char="o"/>
            </a:pPr>
            <a:r>
              <a:rPr lang="en-US" sz="1800" dirty="0">
                <a:latin typeface="Futura Std Book" panose="020B0502020204020303"/>
                <a:ea typeface="Times New Roman" panose="02020603050405020304" pitchFamily="18" charset="0"/>
                <a:cs typeface="Calibri" panose="020F0502020204030204" pitchFamily="34" charset="0"/>
              </a:rPr>
              <a:t>Go to events that support your community-based organizations</a:t>
            </a:r>
          </a:p>
          <a:p>
            <a:pPr marL="1200150" lvl="2" indent="-285750">
              <a:lnSpc>
                <a:spcPct val="150000"/>
              </a:lnSpc>
              <a:spcBef>
                <a:spcPts val="0"/>
              </a:spcBef>
              <a:buFont typeface="Courier New" panose="02070309020205020404" pitchFamily="49" charset="0"/>
              <a:buChar char="o"/>
            </a:pPr>
            <a:r>
              <a:rPr lang="en-US" sz="1800" dirty="0">
                <a:effectLst/>
                <a:latin typeface="Futura Std Book" panose="020B0502020204020303"/>
                <a:ea typeface="Times New Roman" panose="02020603050405020304" pitchFamily="18" charset="0"/>
                <a:cs typeface="Calibri" panose="020F0502020204030204" pitchFamily="34" charset="0"/>
              </a:rPr>
              <a:t>Speak at Chamber events</a:t>
            </a:r>
          </a:p>
          <a:p>
            <a:pPr marL="1200150" lvl="2" indent="-285750">
              <a:lnSpc>
                <a:spcPct val="150000"/>
              </a:lnSpc>
              <a:spcBef>
                <a:spcPts val="0"/>
              </a:spcBef>
              <a:buFont typeface="Courier New" panose="02070309020205020404" pitchFamily="49" charset="0"/>
              <a:buChar char="o"/>
            </a:pPr>
            <a:r>
              <a:rPr lang="en-US" sz="1800" dirty="0">
                <a:latin typeface="Futura Std Book" panose="020B0502020204020303"/>
                <a:ea typeface="Times New Roman" panose="02020603050405020304" pitchFamily="18" charset="0"/>
                <a:cs typeface="Calibri" panose="020F0502020204030204" pitchFamily="34" charset="0"/>
              </a:rPr>
              <a:t>Be active in the Workforce Development Board</a:t>
            </a:r>
          </a:p>
          <a:p>
            <a:pPr marL="1200150" lvl="2" indent="-285750">
              <a:lnSpc>
                <a:spcPct val="150000"/>
              </a:lnSpc>
              <a:spcBef>
                <a:spcPts val="0"/>
              </a:spcBef>
              <a:buFont typeface="Courier New" panose="02070309020205020404" pitchFamily="49" charset="0"/>
              <a:buChar char="o"/>
            </a:pPr>
            <a:r>
              <a:rPr lang="en-US" sz="1800" dirty="0">
                <a:latin typeface="Futura Std Book" panose="020B0502020204020303"/>
                <a:ea typeface="Times New Roman" panose="02020603050405020304" pitchFamily="18" charset="0"/>
                <a:cs typeface="Calibri" panose="020F0502020204030204" pitchFamily="34" charset="0"/>
              </a:rPr>
              <a:t>Follow all things Apprenticeship on social media</a:t>
            </a:r>
          </a:p>
          <a:p>
            <a:pPr marL="1200150" lvl="2" indent="-285750">
              <a:lnSpc>
                <a:spcPct val="150000"/>
              </a:lnSpc>
              <a:spcBef>
                <a:spcPts val="0"/>
              </a:spcBef>
              <a:buFont typeface="Courier New" panose="02070309020205020404" pitchFamily="49" charset="0"/>
              <a:buChar char="o"/>
            </a:pPr>
            <a:r>
              <a:rPr lang="en-US" sz="1800" dirty="0">
                <a:latin typeface="Futura Std Book" panose="020B0502020204020303"/>
                <a:ea typeface="Times New Roman" panose="02020603050405020304" pitchFamily="18" charset="0"/>
                <a:cs typeface="Calibri" panose="020F0502020204030204" pitchFamily="34" charset="0"/>
              </a:rPr>
              <a:t>Participate in youth programs such as career fairs, job fairs, mock interviews</a:t>
            </a: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spTree>
    <p:extLst>
      <p:ext uri="{BB962C8B-B14F-4D97-AF65-F5344CB8AC3E}">
        <p14:creationId xmlns:p14="http://schemas.microsoft.com/office/powerpoint/2010/main" val="2609281728"/>
      </p:ext>
    </p:extLst>
  </p:cSld>
  <p:clrMapOvr>
    <a:masterClrMapping/>
  </p:clrMapOvr>
  <p:transition spd="slow" advClick="0" advTm="3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714283" y="1429139"/>
            <a:ext cx="3715425" cy="1737215"/>
          </a:xfrm>
        </p:spPr>
        <p:txBody>
          <a:bodyPr/>
          <a:lstStyle/>
          <a:p>
            <a:pPr algn="ctr"/>
            <a:r>
              <a:rPr lang="en-US" sz="5400" dirty="0">
                <a:solidFill>
                  <a:schemeClr val="tx2"/>
                </a:solidFill>
                <a:cs typeface="+mn-cs"/>
              </a:rPr>
              <a:t>Welcome!</a:t>
            </a:r>
          </a:p>
          <a:p>
            <a:pPr algn="ctr"/>
            <a:endParaRPr lang="en-US" sz="1200" dirty="0">
              <a:solidFill>
                <a:schemeClr val="tx2"/>
              </a:solidFill>
              <a:cs typeface="+mn-cs"/>
            </a:endParaRPr>
          </a:p>
          <a:p>
            <a:pPr algn="ctr"/>
            <a:r>
              <a:rPr lang="en-US" sz="5400" dirty="0">
                <a:solidFill>
                  <a:schemeClr val="tx2"/>
                </a:solidFill>
                <a:cs typeface="+mn-cs"/>
              </a:rPr>
              <a:t>Time for a </a:t>
            </a:r>
          </a:p>
          <a:p>
            <a:pPr algn="ctr"/>
            <a:r>
              <a:rPr lang="en-US" sz="5400" dirty="0">
                <a:solidFill>
                  <a:schemeClr val="tx2"/>
                </a:solidFill>
                <a:cs typeface="+mn-cs"/>
              </a:rPr>
              <a:t>brief poll  </a:t>
            </a:r>
          </a:p>
          <a:p>
            <a:pPr algn="ctr"/>
            <a:endParaRPr lang="en-US" sz="2800" dirty="0">
              <a:solidFill>
                <a:schemeClr val="tx2"/>
              </a:solidFill>
              <a:cs typeface="+mn-cs"/>
            </a:endParaRPr>
          </a:p>
        </p:txBody>
      </p:sp>
      <p:sp>
        <p:nvSpPr>
          <p:cNvPr id="6" name="Text Placeholder 5">
            <a:extLst>
              <a:ext uri="{FF2B5EF4-FFF2-40B4-BE49-F238E27FC236}">
                <a16:creationId xmlns:a16="http://schemas.microsoft.com/office/drawing/2014/main" id="{785491CD-AD04-8ABF-2CF9-9518165ED196}"/>
              </a:ext>
            </a:extLst>
          </p:cNvPr>
          <p:cNvSpPr>
            <a:spLocks noGrp="1"/>
          </p:cNvSpPr>
          <p:nvPr>
            <p:ph type="body" sz="quarter" idx="11"/>
          </p:nvPr>
        </p:nvSpPr>
        <p:spPr/>
        <p:txBody>
          <a:bodyPr/>
          <a:lstStyle/>
          <a:p>
            <a:r>
              <a:rPr lang="en-US" dirty="0"/>
              <a:t>\</a:t>
            </a:r>
          </a:p>
          <a:p>
            <a:endParaRPr lang="en-US" dirty="0"/>
          </a:p>
        </p:txBody>
      </p:sp>
      <p:pic>
        <p:nvPicPr>
          <p:cNvPr id="7" name="Graphic 6" descr="Bar chart with solid fill">
            <a:extLst>
              <a:ext uri="{FF2B5EF4-FFF2-40B4-BE49-F238E27FC236}">
                <a16:creationId xmlns:a16="http://schemas.microsoft.com/office/drawing/2014/main" id="{51A37374-1C71-FAFA-C6B4-6DD787BF86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55972" y="4041843"/>
            <a:ext cx="2209833" cy="2209833"/>
          </a:xfrm>
          <a:prstGeom prst="rect">
            <a:avLst/>
          </a:prstGeom>
        </p:spPr>
      </p:pic>
    </p:spTree>
    <p:extLst>
      <p:ext uri="{BB962C8B-B14F-4D97-AF65-F5344CB8AC3E}">
        <p14:creationId xmlns:p14="http://schemas.microsoft.com/office/powerpoint/2010/main" val="3694210372"/>
      </p:ext>
    </p:extLst>
  </p:cSld>
  <p:clrMapOvr>
    <a:masterClrMapping/>
  </p:clrMapOvr>
  <p:transition spd="slow" advClick="0" advTm="3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373499" y="2493445"/>
            <a:ext cx="3715425" cy="1737215"/>
          </a:xfrm>
        </p:spPr>
        <p:txBody>
          <a:bodyPr/>
          <a:lstStyle/>
          <a:p>
            <a:pPr algn="ctr"/>
            <a:r>
              <a:rPr lang="en-US" sz="11500" dirty="0">
                <a:solidFill>
                  <a:schemeClr val="tx2"/>
                </a:solidFill>
                <a:cs typeface="+mn-cs"/>
              </a:rPr>
              <a:t>Q&amp;A</a:t>
            </a:r>
          </a:p>
        </p:txBody>
      </p:sp>
      <p:sp>
        <p:nvSpPr>
          <p:cNvPr id="6" name="Text Placeholder 5">
            <a:extLst>
              <a:ext uri="{FF2B5EF4-FFF2-40B4-BE49-F238E27FC236}">
                <a16:creationId xmlns:a16="http://schemas.microsoft.com/office/drawing/2014/main" id="{785491CD-AD04-8ABF-2CF9-9518165ED196}"/>
              </a:ext>
            </a:extLst>
          </p:cNvPr>
          <p:cNvSpPr>
            <a:spLocks noGrp="1"/>
          </p:cNvSpPr>
          <p:nvPr>
            <p:ph type="body" sz="quarter" idx="11"/>
          </p:nvPr>
        </p:nvSpPr>
        <p:spPr>
          <a:xfrm>
            <a:off x="595311" y="1792585"/>
            <a:ext cx="7953374" cy="188459"/>
          </a:xfrm>
        </p:spPr>
        <p:txBody>
          <a:bodyPr/>
          <a:lstStyle/>
          <a:p>
            <a:r>
              <a:rPr lang="en-US" dirty="0"/>
              <a:t>\</a:t>
            </a:r>
          </a:p>
          <a:p>
            <a:endParaRPr lang="en-US" dirty="0"/>
          </a:p>
        </p:txBody>
      </p:sp>
      <p:pic>
        <p:nvPicPr>
          <p:cNvPr id="4" name="Graphic 3" descr="Badge Question Mark with solid fill">
            <a:extLst>
              <a:ext uri="{FF2B5EF4-FFF2-40B4-BE49-F238E27FC236}">
                <a16:creationId xmlns:a16="http://schemas.microsoft.com/office/drawing/2014/main" id="{E9511265-0C45-B8F5-78F5-1814C55761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7756" y="2493444"/>
            <a:ext cx="1737216" cy="1737216"/>
          </a:xfrm>
          <a:prstGeom prst="rect">
            <a:avLst/>
          </a:prstGeom>
        </p:spPr>
      </p:pic>
      <p:pic>
        <p:nvPicPr>
          <p:cNvPr id="5" name="Graphic 4" descr="Badge Question Mark with solid fill">
            <a:extLst>
              <a:ext uri="{FF2B5EF4-FFF2-40B4-BE49-F238E27FC236}">
                <a16:creationId xmlns:a16="http://schemas.microsoft.com/office/drawing/2014/main" id="{EBF8FC83-9512-2F23-C952-4D0F3F46DB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66500" y="2493444"/>
            <a:ext cx="1737216" cy="1737216"/>
          </a:xfrm>
          <a:prstGeom prst="rect">
            <a:avLst/>
          </a:prstGeom>
        </p:spPr>
      </p:pic>
      <p:pic>
        <p:nvPicPr>
          <p:cNvPr id="8" name="Graphic 7" descr="Badge Question Mark with solid fill">
            <a:extLst>
              <a:ext uri="{FF2B5EF4-FFF2-40B4-BE49-F238E27FC236}">
                <a16:creationId xmlns:a16="http://schemas.microsoft.com/office/drawing/2014/main" id="{838D64E4-6724-524B-BD7A-9D0B3A966B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70452" y="2493444"/>
            <a:ext cx="1737216" cy="1737216"/>
          </a:xfrm>
          <a:prstGeom prst="rect">
            <a:avLst/>
          </a:prstGeom>
        </p:spPr>
      </p:pic>
      <p:sp>
        <p:nvSpPr>
          <p:cNvPr id="9" name="TextBox 8">
            <a:extLst>
              <a:ext uri="{FF2B5EF4-FFF2-40B4-BE49-F238E27FC236}">
                <a16:creationId xmlns:a16="http://schemas.microsoft.com/office/drawing/2014/main" id="{BE102692-283C-D060-08FB-ADB3F712024C}"/>
              </a:ext>
            </a:extLst>
          </p:cNvPr>
          <p:cNvSpPr txBox="1"/>
          <p:nvPr/>
        </p:nvSpPr>
        <p:spPr>
          <a:xfrm>
            <a:off x="479040" y="4412320"/>
            <a:ext cx="8343947" cy="461665"/>
          </a:xfrm>
          <a:prstGeom prst="rect">
            <a:avLst/>
          </a:prstGeom>
          <a:noFill/>
        </p:spPr>
        <p:txBody>
          <a:bodyPr wrap="square" rtlCol="0">
            <a:spAutoFit/>
          </a:bodyPr>
          <a:lstStyle/>
          <a:p>
            <a:r>
              <a:rPr lang="en-US" sz="2400" b="1" i="1" dirty="0">
                <a:solidFill>
                  <a:srgbClr val="4D4D4D"/>
                </a:solidFill>
                <a:latin typeface="Futura Std Book" panose="020B0502020204020303"/>
              </a:rPr>
              <a:t>Feel free to unmute or drop your questions in the chat!</a:t>
            </a:r>
            <a:endParaRPr lang="en-US" sz="2400" i="1" dirty="0">
              <a:solidFill>
                <a:srgbClr val="4D4D4D"/>
              </a:solidFill>
            </a:endParaRPr>
          </a:p>
        </p:txBody>
      </p:sp>
    </p:spTree>
    <p:extLst>
      <p:ext uri="{BB962C8B-B14F-4D97-AF65-F5344CB8AC3E}">
        <p14:creationId xmlns:p14="http://schemas.microsoft.com/office/powerpoint/2010/main" val="1598883271"/>
      </p:ext>
    </p:extLst>
  </p:cSld>
  <p:clrMapOvr>
    <a:masterClrMapping/>
  </p:clrMapOvr>
  <p:transition spd="slow" advClick="0" advTm="3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66853" y="1363732"/>
            <a:ext cx="7953374" cy="637788"/>
          </a:xfrm>
        </p:spPr>
        <p:txBody>
          <a:bodyPr/>
          <a:lstStyle/>
          <a:p>
            <a:pPr algn="ctr"/>
            <a:r>
              <a:rPr lang="en-US" sz="2800" dirty="0">
                <a:solidFill>
                  <a:schemeClr val="tx2"/>
                </a:solidFill>
                <a:cs typeface="+mn-cs"/>
              </a:rPr>
              <a:t>Contact us:</a:t>
            </a:r>
          </a:p>
          <a:p>
            <a:pPr algn="ctr"/>
            <a:endParaRPr lang="en-US" sz="2800" dirty="0">
              <a:solidFill>
                <a:schemeClr val="tx2"/>
              </a:solidFill>
              <a:cs typeface="+mn-cs"/>
            </a:endParaRPr>
          </a:p>
        </p:txBody>
      </p:sp>
      <p:sp>
        <p:nvSpPr>
          <p:cNvPr id="5" name="Text Placeholder 2">
            <a:extLst>
              <a:ext uri="{FF2B5EF4-FFF2-40B4-BE49-F238E27FC236}">
                <a16:creationId xmlns:a16="http://schemas.microsoft.com/office/drawing/2014/main" id="{AFF42CEB-8F96-E0E2-6B50-F61B987F4D1A}"/>
              </a:ext>
            </a:extLst>
          </p:cNvPr>
          <p:cNvSpPr>
            <a:spLocks noGrp="1"/>
          </p:cNvSpPr>
          <p:nvPr>
            <p:ph type="body" sz="quarter" idx="11"/>
          </p:nvPr>
        </p:nvSpPr>
        <p:spPr>
          <a:xfrm>
            <a:off x="266853" y="1850315"/>
            <a:ext cx="8610294" cy="4601285"/>
          </a:xfrm>
        </p:spPr>
        <p:txBody>
          <a:bodyPr>
            <a:noAutofit/>
          </a:bodyPr>
          <a:lstStyle/>
          <a:p>
            <a:pPr marL="457200" marR="0" lvl="1" indent="0">
              <a:lnSpc>
                <a:spcPct val="107000"/>
              </a:lnSpc>
              <a:spcBef>
                <a:spcPts val="0"/>
              </a:spcBef>
              <a:spcAft>
                <a:spcPts val="0"/>
              </a:spcAft>
              <a:buNone/>
            </a:pPr>
            <a:r>
              <a:rPr lang="en-US" kern="100" dirty="0">
                <a:solidFill>
                  <a:srgbClr val="000000"/>
                </a:solidFill>
                <a:latin typeface="Futura Std Book" panose="020B0502020204020303"/>
                <a:ea typeface="Calibri" panose="020F0502020204030204" pitchFamily="34" charset="0"/>
                <a:cs typeface="Sabon Next LT" panose="02000500000000000000" pitchFamily="2" charset="0"/>
              </a:rPr>
              <a:t>LWIA #1 Team: </a:t>
            </a:r>
          </a:p>
          <a:p>
            <a:pPr marL="457200" marR="0" lvl="1" indent="0">
              <a:lnSpc>
                <a:spcPct val="107000"/>
              </a:lnSpc>
              <a:spcBef>
                <a:spcPts val="0"/>
              </a:spcBef>
              <a:spcAft>
                <a:spcPts val="0"/>
              </a:spcAft>
              <a:buNone/>
            </a:pPr>
            <a:endParaRPr lang="en-US" kern="100" dirty="0">
              <a:solidFill>
                <a:srgbClr val="000000"/>
              </a:solidFill>
              <a:latin typeface="Futura Std Book" panose="020B0502020204020303"/>
              <a:ea typeface="Calibri" panose="020F0502020204030204" pitchFamily="34" charset="0"/>
              <a:cs typeface="Sabon Next LT" panose="02000500000000000000" pitchFamily="2" charset="0"/>
            </a:endParaRPr>
          </a:p>
          <a:p>
            <a:pPr marL="457200" marR="0" lvl="1" indent="0">
              <a:lnSpc>
                <a:spcPct val="107000"/>
              </a:lnSpc>
              <a:spcBef>
                <a:spcPts val="0"/>
              </a:spcBef>
              <a:spcAft>
                <a:spcPts val="0"/>
              </a:spcAft>
              <a:buNone/>
            </a:pPr>
            <a:r>
              <a:rPr lang="en-US" kern="100" dirty="0">
                <a:solidFill>
                  <a:srgbClr val="000000"/>
                </a:solidFill>
                <a:latin typeface="Futura Std Book" panose="020B0502020204020303"/>
                <a:ea typeface="Calibri" panose="020F0502020204030204" pitchFamily="34" charset="0"/>
                <a:cs typeface="Sabon Next LT" panose="02000500000000000000" pitchFamily="2" charset="0"/>
              </a:rPr>
              <a:t>Sara Espeland </a:t>
            </a:r>
            <a:r>
              <a:rPr lang="en-US" dirty="0">
                <a:latin typeface="Futura Std Book" panose="020B0502020204020303"/>
                <a:hlinkClick r:id="rId3"/>
              </a:rPr>
              <a:t>sespeland@lakecountyil.gov</a:t>
            </a:r>
            <a:endParaRPr lang="en-US" kern="100" dirty="0">
              <a:solidFill>
                <a:srgbClr val="000000"/>
              </a:solidFill>
              <a:latin typeface="Futura Std Book" panose="020B0502020204020303"/>
              <a:ea typeface="Calibri" panose="020F0502020204030204" pitchFamily="34" charset="0"/>
              <a:cs typeface="Sabon Next LT" panose="02000500000000000000" pitchFamily="2" charset="0"/>
            </a:endParaRPr>
          </a:p>
          <a:p>
            <a:pPr marL="457200" marR="0" lvl="1" indent="0">
              <a:lnSpc>
                <a:spcPct val="107000"/>
              </a:lnSpc>
              <a:spcBef>
                <a:spcPts val="0"/>
              </a:spcBef>
              <a:spcAft>
                <a:spcPts val="0"/>
              </a:spcAft>
              <a:buNone/>
            </a:pPr>
            <a:r>
              <a:rPr lang="en-US" kern="100" dirty="0">
                <a:solidFill>
                  <a:srgbClr val="000000"/>
                </a:solidFill>
                <a:latin typeface="Futura Std Book" panose="020B0502020204020303"/>
                <a:ea typeface="Calibri" panose="020F0502020204030204" pitchFamily="34" charset="0"/>
                <a:cs typeface="Sabon Next LT" panose="02000500000000000000" pitchFamily="2" charset="0"/>
              </a:rPr>
              <a:t>Antonio Garcia </a:t>
            </a:r>
            <a:r>
              <a:rPr lang="en-US" u="sng" dirty="0">
                <a:solidFill>
                  <a:srgbClr val="467886"/>
                </a:solidFill>
                <a:effectLst/>
                <a:latin typeface="Futura Std Book" panose="020B0502020204020303"/>
                <a:ea typeface="Aptos" panose="020B0004020202020204" pitchFamily="34" charset="0"/>
                <a:cs typeface="Aptos" panose="020B0004020202020204" pitchFamily="34" charset="0"/>
                <a:hlinkClick r:id="rId4"/>
              </a:rPr>
              <a:t>agarcia2@lakecountyil.gov</a:t>
            </a:r>
            <a:r>
              <a:rPr lang="en-US" dirty="0">
                <a:effectLst/>
                <a:latin typeface="Futura Std Book" panose="020B0502020204020303"/>
                <a:ea typeface="Aptos" panose="020B0004020202020204" pitchFamily="34" charset="0"/>
              </a:rPr>
              <a:t> </a:t>
            </a:r>
            <a:endParaRPr lang="en-US" kern="100" dirty="0">
              <a:solidFill>
                <a:srgbClr val="000000"/>
              </a:solidFill>
              <a:latin typeface="Futura Std Book" panose="020B0502020204020303"/>
              <a:ea typeface="Calibri" panose="020F0502020204030204" pitchFamily="34" charset="0"/>
              <a:cs typeface="Sabon Next LT" panose="02000500000000000000" pitchFamily="2" charset="0"/>
            </a:endParaRPr>
          </a:p>
          <a:p>
            <a:pPr marL="457200" lvl="1" indent="0">
              <a:lnSpc>
                <a:spcPct val="107000"/>
              </a:lnSpc>
              <a:spcBef>
                <a:spcPts val="0"/>
              </a:spcBef>
              <a:buNone/>
            </a:pPr>
            <a:r>
              <a:rPr lang="en-US" kern="100" dirty="0">
                <a:solidFill>
                  <a:srgbClr val="000000"/>
                </a:solidFill>
                <a:latin typeface="Futura Std Book" panose="020B0502020204020303"/>
                <a:ea typeface="Calibri" panose="020F0502020204030204" pitchFamily="34" charset="0"/>
                <a:cs typeface="Sabon Next LT" panose="02000500000000000000" pitchFamily="2" charset="0"/>
              </a:rPr>
              <a:t>Jennifer Serino </a:t>
            </a:r>
            <a:r>
              <a:rPr lang="pt-PT" u="sng" dirty="0">
                <a:solidFill>
                  <a:srgbClr val="0563C1"/>
                </a:solidFill>
                <a:effectLst/>
                <a:latin typeface="Futura Std Book" panose="020B0502020204020303"/>
                <a:ea typeface="Aptos" panose="020B0004020202020204" pitchFamily="34" charset="0"/>
                <a:cs typeface="Aptos" panose="020B0004020202020204" pitchFamily="34" charset="0"/>
                <a:hlinkClick r:id="rId5"/>
              </a:rPr>
              <a:t>jserino@lakecountyil.gov</a:t>
            </a:r>
            <a:endParaRPr lang="en-US" dirty="0">
              <a:effectLst/>
              <a:latin typeface="Futura Std Book" panose="020B0502020204020303"/>
              <a:ea typeface="Aptos" panose="020B0004020202020204" pitchFamily="34" charset="0"/>
              <a:cs typeface="Aptos" panose="020B0004020202020204" pitchFamily="34" charset="0"/>
            </a:endParaRPr>
          </a:p>
          <a:p>
            <a:pPr marL="457200" marR="0" lvl="1" indent="0">
              <a:lnSpc>
                <a:spcPct val="107000"/>
              </a:lnSpc>
              <a:spcBef>
                <a:spcPts val="0"/>
              </a:spcBef>
              <a:spcAft>
                <a:spcPts val="0"/>
              </a:spcAft>
              <a:buNone/>
            </a:pPr>
            <a:endParaRPr lang="en-US" kern="100" dirty="0">
              <a:solidFill>
                <a:srgbClr val="000000"/>
              </a:solidFill>
              <a:latin typeface="Futura Std Book" panose="020B0502020204020303"/>
              <a:ea typeface="Calibri" panose="020F0502020204030204" pitchFamily="34" charset="0"/>
              <a:cs typeface="Sabon Next LT" panose="02000500000000000000" pitchFamily="2" charset="0"/>
            </a:endParaRPr>
          </a:p>
          <a:p>
            <a:pPr marL="457200" marR="0" lvl="1" indent="0">
              <a:lnSpc>
                <a:spcPct val="107000"/>
              </a:lnSpc>
              <a:spcBef>
                <a:spcPts val="0"/>
              </a:spcBef>
              <a:spcAft>
                <a:spcPts val="0"/>
              </a:spcAft>
              <a:buNone/>
            </a:pPr>
            <a:endParaRPr lang="en-US" kern="100" dirty="0">
              <a:solidFill>
                <a:srgbClr val="000000"/>
              </a:solidFill>
              <a:latin typeface="Futura Std Book" panose="020B0502020204020303"/>
              <a:ea typeface="Calibri" panose="020F0502020204030204" pitchFamily="34" charset="0"/>
              <a:cs typeface="Sabon Next LT" panose="02000500000000000000" pitchFamily="2" charset="0"/>
            </a:endParaRPr>
          </a:p>
          <a:p>
            <a:pPr marL="457200" marR="0" lvl="1" indent="0">
              <a:lnSpc>
                <a:spcPct val="107000"/>
              </a:lnSpc>
              <a:spcBef>
                <a:spcPts val="0"/>
              </a:spcBef>
              <a:spcAft>
                <a:spcPts val="0"/>
              </a:spcAft>
              <a:buNone/>
            </a:pPr>
            <a:r>
              <a:rPr lang="en-US" kern="100" dirty="0">
                <a:solidFill>
                  <a:srgbClr val="000000"/>
                </a:solidFill>
                <a:latin typeface="Futura Std Book" panose="020B0502020204020303"/>
                <a:ea typeface="Calibri" panose="020F0502020204030204" pitchFamily="34" charset="0"/>
                <a:cs typeface="Sabon Next LT" panose="02000500000000000000" pitchFamily="2" charset="0"/>
              </a:rPr>
              <a:t>APIL Team:</a:t>
            </a:r>
          </a:p>
          <a:p>
            <a:pPr marL="457200" marR="0" lvl="1" indent="0">
              <a:lnSpc>
                <a:spcPct val="107000"/>
              </a:lnSpc>
              <a:spcBef>
                <a:spcPts val="0"/>
              </a:spcBef>
              <a:spcAft>
                <a:spcPts val="0"/>
              </a:spcAft>
              <a:buNone/>
            </a:pPr>
            <a:endParaRPr lang="en-US" sz="1400" kern="100" dirty="0">
              <a:solidFill>
                <a:srgbClr val="000000"/>
              </a:solidFill>
              <a:latin typeface="Futura Std Book" panose="020B0502020204020303"/>
              <a:ea typeface="Calibri" panose="020F0502020204030204" pitchFamily="34" charset="0"/>
              <a:cs typeface="Sabon Next LT" panose="02000500000000000000" pitchFamily="2" charset="0"/>
            </a:endParaRPr>
          </a:p>
          <a:p>
            <a:pPr marL="457200" marR="0" lvl="1" indent="0">
              <a:lnSpc>
                <a:spcPct val="107000"/>
              </a:lnSpc>
              <a:spcBef>
                <a:spcPts val="0"/>
              </a:spcBef>
              <a:spcAft>
                <a:spcPts val="0"/>
              </a:spcAft>
              <a:buNone/>
            </a:pPr>
            <a:r>
              <a:rPr lang="en-US" kern="100" dirty="0">
                <a:solidFill>
                  <a:srgbClr val="000000"/>
                </a:solidFill>
                <a:latin typeface="Futura Std Book" panose="020B0502020204020303"/>
                <a:ea typeface="Calibri" panose="020F0502020204030204" pitchFamily="34" charset="0"/>
                <a:cs typeface="Sabon Next LT" panose="02000500000000000000" pitchFamily="2" charset="0"/>
              </a:rPr>
              <a:t>Nate Carlson </a:t>
            </a:r>
            <a:r>
              <a:rPr lang="en-US" kern="100" dirty="0">
                <a:solidFill>
                  <a:srgbClr val="000000"/>
                </a:solidFill>
                <a:latin typeface="Futura Std Book" panose="020B0502020204020303"/>
                <a:ea typeface="Calibri" panose="020F0502020204030204" pitchFamily="34" charset="0"/>
                <a:cs typeface="Sabon Next LT" panose="02000500000000000000" pitchFamily="2" charset="0"/>
                <a:hlinkClick r:id="rId6"/>
              </a:rPr>
              <a:t>ncarlson@niu.edu</a:t>
            </a:r>
            <a:endParaRPr lang="en-US" kern="100" dirty="0">
              <a:solidFill>
                <a:srgbClr val="000000"/>
              </a:solidFill>
              <a:latin typeface="Futura Std Book" panose="020B0502020204020303"/>
              <a:ea typeface="Calibri" panose="020F0502020204030204" pitchFamily="34" charset="0"/>
              <a:cs typeface="Sabon Next LT" panose="02000500000000000000" pitchFamily="2" charset="0"/>
            </a:endParaRPr>
          </a:p>
          <a:p>
            <a:pPr marL="457200" lvl="1" indent="0">
              <a:lnSpc>
                <a:spcPct val="107000"/>
              </a:lnSpc>
              <a:spcBef>
                <a:spcPts val="0"/>
              </a:spcBef>
              <a:buNone/>
            </a:pPr>
            <a:r>
              <a:rPr lang="en-US" kern="100" dirty="0">
                <a:solidFill>
                  <a:srgbClr val="000000"/>
                </a:solidFill>
                <a:effectLst/>
                <a:latin typeface="Futura Std Book" panose="020B0502020204020303"/>
                <a:ea typeface="Calibri" panose="020F0502020204030204" pitchFamily="34" charset="0"/>
                <a:cs typeface="Sabon Next LT" panose="02000500000000000000" pitchFamily="2" charset="0"/>
              </a:rPr>
              <a:t>Jordan Johnson </a:t>
            </a:r>
            <a:r>
              <a:rPr lang="en-US" kern="100" dirty="0">
                <a:solidFill>
                  <a:srgbClr val="000000"/>
                </a:solidFill>
                <a:effectLst/>
                <a:latin typeface="Futura Std Book" panose="020B0502020204020303"/>
                <a:ea typeface="Calibri" panose="020F0502020204030204" pitchFamily="34" charset="0"/>
                <a:cs typeface="Sabon Next LT" panose="02000500000000000000" pitchFamily="2" charset="0"/>
                <a:hlinkClick r:id="rId7"/>
              </a:rPr>
              <a:t>jtjohns@ilstu.edu</a:t>
            </a:r>
            <a:endParaRPr lang="en-US" kern="100" dirty="0">
              <a:solidFill>
                <a:srgbClr val="000000"/>
              </a:solidFill>
              <a:effectLst/>
              <a:latin typeface="Futura Std Book" panose="020B0502020204020303"/>
              <a:ea typeface="Calibri" panose="020F0502020204030204" pitchFamily="34" charset="0"/>
              <a:cs typeface="Sabon Next LT" panose="02000500000000000000" pitchFamily="2" charset="0"/>
            </a:endParaRPr>
          </a:p>
          <a:p>
            <a:pPr marL="457200" lvl="1" indent="0">
              <a:lnSpc>
                <a:spcPct val="107000"/>
              </a:lnSpc>
              <a:spcBef>
                <a:spcPts val="0"/>
              </a:spcBef>
              <a:buNone/>
            </a:pPr>
            <a:r>
              <a:rPr lang="en-US" kern="100" dirty="0">
                <a:solidFill>
                  <a:srgbClr val="000000"/>
                </a:solidFill>
                <a:latin typeface="Futura Std Book" panose="020B0502020204020303"/>
                <a:ea typeface="Calibri" panose="020F0502020204030204" pitchFamily="34" charset="0"/>
                <a:cs typeface="Sabon Next LT" panose="02000500000000000000" pitchFamily="2" charset="0"/>
              </a:rPr>
              <a:t>Jennifer Foil, Ph.D. </a:t>
            </a:r>
            <a:r>
              <a:rPr lang="en-US" kern="100" dirty="0">
                <a:solidFill>
                  <a:srgbClr val="000000"/>
                </a:solidFill>
                <a:latin typeface="Futura Std Book" panose="020B0502020204020303"/>
                <a:ea typeface="Calibri" panose="020F0502020204030204" pitchFamily="34" charset="0"/>
                <a:cs typeface="Sabon Next LT" panose="02000500000000000000" pitchFamily="2" charset="0"/>
                <a:hlinkClick r:id="rId8"/>
              </a:rPr>
              <a:t>jfoil@niu.edu</a:t>
            </a:r>
            <a:endParaRPr lang="en-US" kern="100" dirty="0">
              <a:solidFill>
                <a:srgbClr val="000000"/>
              </a:solidFill>
              <a:latin typeface="Futura Std Book" panose="020B0502020204020303"/>
              <a:ea typeface="Calibri" panose="020F0502020204030204" pitchFamily="34" charset="0"/>
              <a:cs typeface="Sabon Next LT" panose="02000500000000000000" pitchFamily="2" charset="0"/>
            </a:endParaRPr>
          </a:p>
          <a:p>
            <a:pPr marL="457200" marR="0" lvl="1" indent="0">
              <a:lnSpc>
                <a:spcPct val="107000"/>
              </a:lnSpc>
              <a:spcBef>
                <a:spcPts val="0"/>
              </a:spcBef>
              <a:spcAft>
                <a:spcPts val="0"/>
              </a:spcAft>
              <a:buNone/>
            </a:pPr>
            <a:r>
              <a:rPr lang="en-US" kern="100" dirty="0">
                <a:solidFill>
                  <a:srgbClr val="000000"/>
                </a:solidFill>
                <a:effectLst/>
                <a:latin typeface="Futura Std Book" panose="020B0502020204020303"/>
                <a:ea typeface="Calibri" panose="020F0502020204030204" pitchFamily="34" charset="0"/>
                <a:cs typeface="Sabon Next LT" panose="02000500000000000000" pitchFamily="2" charset="0"/>
              </a:rPr>
              <a:t> </a:t>
            </a:r>
            <a:endParaRPr lang="en-US" dirty="0">
              <a:effectLst/>
              <a:latin typeface="Futura Std Book" panose="020B0502020204020303"/>
              <a:ea typeface="Calibri" panose="020F0502020204030204" pitchFamily="34" charset="0"/>
              <a:cs typeface="Sabon Next LT" panose="02000500000000000000" pitchFamily="2" charset="0"/>
            </a:endParaRPr>
          </a:p>
          <a:p>
            <a:pPr>
              <a:lnSpc>
                <a:spcPct val="100000"/>
              </a:lnSpc>
              <a:spcAft>
                <a:spcPts val="3000"/>
              </a:spcAft>
            </a:pPr>
            <a:endParaRPr lang="en-US" sz="2400" dirty="0"/>
          </a:p>
          <a:p>
            <a:pPr>
              <a:lnSpc>
                <a:spcPct val="100000"/>
              </a:lnSpc>
              <a:spcAft>
                <a:spcPts val="3000"/>
              </a:spcAft>
            </a:pPr>
            <a:endParaRPr lang="en-US" sz="2400" dirty="0"/>
          </a:p>
        </p:txBody>
      </p:sp>
    </p:spTree>
    <p:extLst>
      <p:ext uri="{BB962C8B-B14F-4D97-AF65-F5344CB8AC3E}">
        <p14:creationId xmlns:p14="http://schemas.microsoft.com/office/powerpoint/2010/main" val="1674325917"/>
      </p:ext>
    </p:extLst>
  </p:cSld>
  <p:clrMapOvr>
    <a:masterClrMapping/>
  </p:clrMapOvr>
  <p:transition spd="slow" advClick="0" advTm="3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581412"/>
            <a:ext cx="7953374" cy="511013"/>
          </a:xfrm>
        </p:spPr>
        <p:txBody>
          <a:bodyPr/>
          <a:lstStyle/>
          <a:p>
            <a:r>
              <a:rPr lang="en-US" sz="2800" dirty="0">
                <a:solidFill>
                  <a:schemeClr val="tx2"/>
                </a:solidFill>
                <a:cs typeface="+mn-cs"/>
              </a:rPr>
              <a:t>About apprenticeship Illinois: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52351" y="1103671"/>
            <a:ext cx="8605245" cy="4750436"/>
          </a:xfrm>
        </p:spPr>
        <p:txBody>
          <a:bodyPr lIns="0" tIns="0" rIns="0" bIns="0" anchor="t">
            <a:noAutofit/>
          </a:bodyPr>
          <a:lstStyle/>
          <a:p>
            <a:pPr marL="342900" indent="-342900">
              <a:lnSpc>
                <a:spcPct val="100000"/>
              </a:lnSpc>
              <a:spcAft>
                <a:spcPts val="1200"/>
              </a:spcAft>
            </a:pPr>
            <a:r>
              <a:rPr lang="en-US" sz="2400" b="1" dirty="0">
                <a:latin typeface="Futura Std Book" panose="020B0502020204020303"/>
                <a:ea typeface="Segoe UI Symbol"/>
                <a:cs typeface="Open Sans"/>
              </a:rPr>
              <a:t>Our Regional Apprenticeship Specialists will…</a:t>
            </a:r>
            <a:endParaRPr lang="en-US" sz="2400" dirty="0">
              <a:latin typeface="Futura Std Book" panose="020B0502020204020303"/>
              <a:ea typeface="Segoe UI Symbol"/>
              <a:cs typeface="Open Sans"/>
            </a:endParaRPr>
          </a:p>
          <a:p>
            <a:pPr marL="742950" lvl="1" indent="-285750">
              <a:spcBef>
                <a:spcPts val="0"/>
              </a:spcBef>
              <a:spcAft>
                <a:spcPts val="1800"/>
              </a:spcAft>
              <a:buFont typeface="Courier New" panose="02070309020205020404" pitchFamily="49" charset="0"/>
              <a:buChar char="o"/>
            </a:pPr>
            <a:r>
              <a:rPr lang="en-US" b="1" dirty="0">
                <a:latin typeface="Futura Std Book" panose="020B0502020204020303"/>
                <a:ea typeface="Times New Roman" panose="02020603050405020304" pitchFamily="18" charset="0"/>
                <a:cs typeface="Calibri"/>
              </a:rPr>
              <a:t>DCEO's Top Priority: </a:t>
            </a:r>
            <a:r>
              <a:rPr lang="en-US" dirty="0">
                <a:latin typeface="Futura Std Book" panose="020B0502020204020303"/>
                <a:ea typeface="Times New Roman" panose="02020603050405020304" pitchFamily="18" charset="0"/>
                <a:cs typeface="Calibri"/>
              </a:rPr>
              <a:t>Apprenticeship Specialists create new apprenticeship programs, completing all the necessary registration paperwork on behalf of program sponsors to create a simple, streamlined process for employers!</a:t>
            </a:r>
          </a:p>
          <a:p>
            <a:pPr marL="742950" marR="0" lvl="1" indent="-285750">
              <a:spcBef>
                <a:spcPts val="0"/>
              </a:spcBef>
              <a:spcAft>
                <a:spcPts val="1800"/>
              </a:spcAft>
              <a:buFont typeface="Courier New" panose="02070309020205020404" pitchFamily="49" charset="0"/>
              <a:buChar char="o"/>
            </a:pPr>
            <a:r>
              <a:rPr lang="en-US" dirty="0">
                <a:solidFill>
                  <a:srgbClr val="000000"/>
                </a:solidFill>
                <a:latin typeface="Futura Std Book" panose="020B0502020204020303"/>
                <a:ea typeface="Times New Roman" panose="02020603050405020304" pitchFamily="18" charset="0"/>
                <a:cs typeface="Calibri"/>
              </a:rPr>
              <a:t>Conduct in-person and virtual apprenticeship outreach through events and employer consultations</a:t>
            </a:r>
            <a:endParaRPr lang="en-US">
              <a:solidFill>
                <a:srgbClr val="000000"/>
              </a:solidFill>
              <a:latin typeface="Times New Roman"/>
              <a:ea typeface="Calibri"/>
              <a:cs typeface="Calibri"/>
            </a:endParaRPr>
          </a:p>
          <a:p>
            <a:pPr marL="742950" marR="0" lvl="1" indent="-285750">
              <a:spcBef>
                <a:spcPts val="0"/>
              </a:spcBef>
              <a:spcAft>
                <a:spcPts val="1800"/>
              </a:spcAft>
              <a:buFont typeface="Courier New" panose="02070309020205020404" pitchFamily="49" charset="0"/>
              <a:buChar char="o"/>
            </a:pPr>
            <a:r>
              <a:rPr lang="en-US" dirty="0">
                <a:solidFill>
                  <a:srgbClr val="000000"/>
                </a:solidFill>
                <a:latin typeface="Futura Std Book" panose="020B0502020204020303"/>
                <a:ea typeface="Times New Roman" panose="02020603050405020304" pitchFamily="18" charset="0"/>
                <a:cs typeface="Calibri"/>
              </a:rPr>
              <a:t>Receive and pursue referrals received to the Apprenticeship Illinois website</a:t>
            </a:r>
          </a:p>
          <a:p>
            <a:pPr marL="742950" marR="0" lvl="1" indent="-285750">
              <a:spcBef>
                <a:spcPts val="0"/>
              </a:spcBef>
              <a:spcAft>
                <a:spcPts val="1800"/>
              </a:spcAft>
              <a:buFont typeface="Courier New" panose="02070309020205020404" pitchFamily="49" charset="0"/>
              <a:buChar char="o"/>
            </a:pPr>
            <a:r>
              <a:rPr lang="en-US" dirty="0">
                <a:solidFill>
                  <a:srgbClr val="000000"/>
                </a:solidFill>
                <a:latin typeface="Futura Std Book" panose="020B0502020204020303"/>
                <a:ea typeface="Times New Roman" panose="02020603050405020304" pitchFamily="18" charset="0"/>
                <a:cs typeface="Calibri"/>
              </a:rPr>
              <a:t>Connect employers to intermediary partners and other applicable services</a:t>
            </a:r>
          </a:p>
          <a:p>
            <a:pPr marL="742950" marR="0" lvl="1" indent="-285750">
              <a:spcBef>
                <a:spcPts val="0"/>
              </a:spcBef>
              <a:spcAft>
                <a:spcPts val="1200"/>
              </a:spcAft>
              <a:buFont typeface="Courier New" panose="02070309020205020404" pitchFamily="49" charset="0"/>
              <a:buChar char="o"/>
            </a:pPr>
            <a:r>
              <a:rPr lang="en-US" dirty="0">
                <a:solidFill>
                  <a:srgbClr val="000000"/>
                </a:solidFill>
                <a:latin typeface="Futura Std Book" panose="020B0502020204020303"/>
                <a:ea typeface="Times New Roman" panose="02020603050405020304" pitchFamily="18" charset="0"/>
                <a:cs typeface="Calibri"/>
              </a:rPr>
              <a:t>Collaborate with Integrated Business Services Team for greater, collective impact</a:t>
            </a:r>
          </a:p>
          <a:p>
            <a:pPr marL="1200150" lvl="2"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4" name="Graphic 3" descr="Social network with solid fill">
            <a:extLst>
              <a:ext uri="{FF2B5EF4-FFF2-40B4-BE49-F238E27FC236}">
                <a16:creationId xmlns:a16="http://schemas.microsoft.com/office/drawing/2014/main" id="{7416F490-40FE-75BF-B43D-48085114EB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37658" y="3910618"/>
            <a:ext cx="2201203" cy="2201203"/>
          </a:xfrm>
          <a:prstGeom prst="rect">
            <a:avLst/>
          </a:prstGeom>
        </p:spPr>
      </p:pic>
    </p:spTree>
    <p:extLst>
      <p:ext uri="{BB962C8B-B14F-4D97-AF65-F5344CB8AC3E}">
        <p14:creationId xmlns:p14="http://schemas.microsoft.com/office/powerpoint/2010/main" val="3184087889"/>
      </p:ext>
    </p:extLst>
  </p:cSld>
  <p:clrMapOvr>
    <a:masterClrMapping/>
  </p:clrMapOvr>
  <p:transition spd="slow" advClick="0" advTm="3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632212"/>
            <a:ext cx="7953374" cy="511013"/>
          </a:xfrm>
        </p:spPr>
        <p:txBody>
          <a:bodyPr/>
          <a:lstStyle/>
          <a:p>
            <a:r>
              <a:rPr lang="en-US" sz="3200" dirty="0">
                <a:solidFill>
                  <a:schemeClr val="tx2"/>
                </a:solidFill>
                <a:cs typeface="+mn-cs"/>
              </a:rPr>
              <a:t>introduction</a:t>
            </a:r>
          </a:p>
          <a:p>
            <a:endParaRPr lang="en-US" sz="2800" dirty="0">
              <a:solidFill>
                <a:schemeClr val="tx2"/>
              </a:solidFill>
              <a:cs typeface="+mn-cs"/>
            </a:endParaRPr>
          </a:p>
        </p:txBody>
      </p:sp>
      <p:sp>
        <p:nvSpPr>
          <p:cNvPr id="10" name="TextBox 9">
            <a:extLst>
              <a:ext uri="{FF2B5EF4-FFF2-40B4-BE49-F238E27FC236}">
                <a16:creationId xmlns:a16="http://schemas.microsoft.com/office/drawing/2014/main" id="{BCE03003-3491-2BAB-96E5-D217534C4A62}"/>
              </a:ext>
            </a:extLst>
          </p:cNvPr>
          <p:cNvSpPr txBox="1"/>
          <p:nvPr/>
        </p:nvSpPr>
        <p:spPr>
          <a:xfrm>
            <a:off x="292930" y="2169418"/>
            <a:ext cx="3097020" cy="3354765"/>
          </a:xfrm>
          <a:prstGeom prst="rect">
            <a:avLst/>
          </a:prstGeom>
          <a:noFill/>
        </p:spPr>
        <p:txBody>
          <a:bodyPr wrap="square" rtlCol="0">
            <a:spAutoFit/>
          </a:bodyPr>
          <a:lstStyle/>
          <a:p>
            <a:r>
              <a:rPr lang="en-US" sz="2000" dirty="0">
                <a:latin typeface="Futura Std Book" panose="020B0502020204020303"/>
              </a:rPr>
              <a:t>Sara Espeland</a:t>
            </a:r>
          </a:p>
          <a:p>
            <a:r>
              <a:rPr lang="en-US" sz="1600" dirty="0">
                <a:latin typeface="Futura Std Book" panose="020B0502020204020303"/>
              </a:rPr>
              <a:t>Apprenticeship Specialist</a:t>
            </a:r>
          </a:p>
          <a:p>
            <a:r>
              <a:rPr lang="en-US" sz="1600" dirty="0">
                <a:latin typeface="Futura Std Book" panose="020B0502020204020303"/>
              </a:rPr>
              <a:t>Lake County Workforce Development</a:t>
            </a:r>
          </a:p>
          <a:p>
            <a:endParaRPr lang="en-US" sz="1600" dirty="0">
              <a:latin typeface="Futura Std Book" panose="020B0502020204020303"/>
            </a:endParaRPr>
          </a:p>
          <a:p>
            <a:endParaRPr lang="en-US" sz="1600" dirty="0">
              <a:latin typeface="Futura Std Book" panose="020B0502020204020303"/>
            </a:endParaRPr>
          </a:p>
          <a:p>
            <a:r>
              <a:rPr lang="en-US" sz="1600" dirty="0">
                <a:latin typeface="Futura Std Book" panose="020B0502020204020303"/>
              </a:rPr>
              <a:t>Phone:</a:t>
            </a:r>
          </a:p>
          <a:p>
            <a:r>
              <a:rPr lang="en-US" sz="1600" dirty="0">
                <a:latin typeface="Futura Std Book" panose="020B0502020204020303"/>
              </a:rPr>
              <a:t>847-377-3448</a:t>
            </a:r>
          </a:p>
          <a:p>
            <a:endParaRPr lang="en-US" sz="1600" dirty="0">
              <a:latin typeface="Futura Std Book" panose="020B0502020204020303"/>
            </a:endParaRPr>
          </a:p>
          <a:p>
            <a:endParaRPr lang="en-US" sz="1600" dirty="0">
              <a:latin typeface="Futura Std Book" panose="020B0502020204020303"/>
            </a:endParaRPr>
          </a:p>
          <a:p>
            <a:r>
              <a:rPr lang="en-US" sz="1600" dirty="0">
                <a:latin typeface="Futura Std Book" panose="020B0502020204020303"/>
              </a:rPr>
              <a:t>E-mail: </a:t>
            </a:r>
            <a:r>
              <a:rPr lang="en-US" sz="1600" dirty="0">
                <a:latin typeface="Futura Std Book" panose="020B0502020204020303"/>
                <a:hlinkClick r:id="rId3"/>
              </a:rPr>
              <a:t>sespeland@lakecountyil.gov</a:t>
            </a:r>
            <a:endParaRPr lang="en-US" sz="1600" dirty="0">
              <a:latin typeface="Futura Std Book" panose="020B0502020204020303"/>
            </a:endParaRPr>
          </a:p>
          <a:p>
            <a:endParaRPr lang="en-US" sz="1600" dirty="0">
              <a:latin typeface="Futura Std Book" panose="020B0502020204020303"/>
            </a:endParaRPr>
          </a:p>
        </p:txBody>
      </p:sp>
      <p:sp>
        <p:nvSpPr>
          <p:cNvPr id="3" name="Rectangle 2">
            <a:extLst>
              <a:ext uri="{FF2B5EF4-FFF2-40B4-BE49-F238E27FC236}">
                <a16:creationId xmlns:a16="http://schemas.microsoft.com/office/drawing/2014/main" id="{991BCE11-CE67-D69B-0D1A-C0A69BA414B3}"/>
              </a:ext>
            </a:extLst>
          </p:cNvPr>
          <p:cNvSpPr/>
          <p:nvPr/>
        </p:nvSpPr>
        <p:spPr>
          <a:xfrm>
            <a:off x="5844849" y="1823886"/>
            <a:ext cx="2910045" cy="27764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PHOTO, can include your team if more than one of you </a:t>
            </a:r>
          </a:p>
        </p:txBody>
      </p:sp>
      <p:pic>
        <p:nvPicPr>
          <p:cNvPr id="8" name="Picture 7" descr="A person giving a presentation to a group of people&#10;&#10;Description automatically generated">
            <a:extLst>
              <a:ext uri="{FF2B5EF4-FFF2-40B4-BE49-F238E27FC236}">
                <a16:creationId xmlns:a16="http://schemas.microsoft.com/office/drawing/2014/main" id="{9301D294-F11C-E8D3-F07C-6CAD551187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3788" y="1577455"/>
            <a:ext cx="5850212" cy="4387659"/>
          </a:xfrm>
          <a:prstGeom prst="rect">
            <a:avLst/>
          </a:prstGeom>
        </p:spPr>
      </p:pic>
    </p:spTree>
    <p:extLst>
      <p:ext uri="{BB962C8B-B14F-4D97-AF65-F5344CB8AC3E}">
        <p14:creationId xmlns:p14="http://schemas.microsoft.com/office/powerpoint/2010/main" val="3322938265"/>
      </p:ext>
    </p:extLst>
  </p:cSld>
  <p:clrMapOvr>
    <a:masterClrMapping/>
  </p:clrMapOvr>
  <p:transition spd="slow" advClick="0" advTm="3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B8504-93A7-42D9-8763-0132343B8F32}"/>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FA0B631A-CBEA-5566-2972-77A22BB9743E}"/>
              </a:ext>
            </a:extLst>
          </p:cNvPr>
          <p:cNvSpPr>
            <a:spLocks noGrp="1"/>
          </p:cNvSpPr>
          <p:nvPr>
            <p:ph type="body" sz="quarter" idx="11"/>
          </p:nvPr>
        </p:nvSpPr>
        <p:spPr/>
        <p:txBody>
          <a:bodyPr/>
          <a:lstStyle/>
          <a:p>
            <a:endParaRPr lang="en-US" dirty="0"/>
          </a:p>
        </p:txBody>
      </p:sp>
      <p:sp>
        <p:nvSpPr>
          <p:cNvPr id="11" name="Text Placeholder 10">
            <a:extLst>
              <a:ext uri="{FF2B5EF4-FFF2-40B4-BE49-F238E27FC236}">
                <a16:creationId xmlns:a16="http://schemas.microsoft.com/office/drawing/2014/main" id="{F72A2C36-C894-A862-6FD2-39575625CE40}"/>
              </a:ext>
            </a:extLst>
          </p:cNvPr>
          <p:cNvSpPr>
            <a:spLocks noGrp="1"/>
          </p:cNvSpPr>
          <p:nvPr>
            <p:ph type="body" sz="quarter" idx="10"/>
          </p:nvPr>
        </p:nvSpPr>
        <p:spPr/>
        <p:txBody>
          <a:bodyPr/>
          <a:lstStyle/>
          <a:p>
            <a:endParaRPr lang="en-US" dirty="0"/>
          </a:p>
        </p:txBody>
      </p:sp>
      <p:pic>
        <p:nvPicPr>
          <p:cNvPr id="13" name="Picture 12" descr="A group of people's heads on a website&#10;&#10;Description automatically generated">
            <a:extLst>
              <a:ext uri="{FF2B5EF4-FFF2-40B4-BE49-F238E27FC236}">
                <a16:creationId xmlns:a16="http://schemas.microsoft.com/office/drawing/2014/main" id="{2AC049DC-569B-A552-3A40-D70F20EC5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1233270"/>
      </p:ext>
    </p:extLst>
  </p:cSld>
  <p:clrMapOvr>
    <a:masterClrMapping/>
  </p:clrMapOvr>
  <p:transition spd="slow" advClick="0" advTm="3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C83270-6FC5-C943-278B-9F00DEF1BC19}"/>
              </a:ext>
            </a:extLst>
          </p:cNvPr>
          <p:cNvSpPr>
            <a:spLocks noGrp="1"/>
          </p:cNvSpPr>
          <p:nvPr>
            <p:ph type="body" sz="quarter" idx="10"/>
          </p:nvPr>
        </p:nvSpPr>
        <p:spPr>
          <a:xfrm>
            <a:off x="584202" y="1204857"/>
            <a:ext cx="7953374" cy="5389582"/>
          </a:xfrm>
        </p:spPr>
        <p:txBody>
          <a:bodyPr/>
          <a:lstStyle/>
          <a:p>
            <a:endParaRPr lang="en-US" dirty="0"/>
          </a:p>
        </p:txBody>
      </p:sp>
      <p:sp>
        <p:nvSpPr>
          <p:cNvPr id="3" name="Text Placeholder 2">
            <a:extLst>
              <a:ext uri="{FF2B5EF4-FFF2-40B4-BE49-F238E27FC236}">
                <a16:creationId xmlns:a16="http://schemas.microsoft.com/office/drawing/2014/main" id="{0134161A-5E41-1E86-79EC-73E822257B59}"/>
              </a:ext>
            </a:extLst>
          </p:cNvPr>
          <p:cNvSpPr>
            <a:spLocks noGrp="1"/>
          </p:cNvSpPr>
          <p:nvPr>
            <p:ph type="body" sz="quarter" idx="11"/>
          </p:nvPr>
        </p:nvSpPr>
        <p:spPr/>
        <p:txBody>
          <a:bodyPr/>
          <a:lstStyle/>
          <a:p>
            <a:endParaRPr lang="en-US" dirty="0"/>
          </a:p>
        </p:txBody>
      </p:sp>
      <p:pic>
        <p:nvPicPr>
          <p:cNvPr id="5" name="Picture 4">
            <a:extLst>
              <a:ext uri="{FF2B5EF4-FFF2-40B4-BE49-F238E27FC236}">
                <a16:creationId xmlns:a16="http://schemas.microsoft.com/office/drawing/2014/main" id="{1A6E53DB-13FD-DC35-9548-AD00BE0715F7}"/>
              </a:ext>
            </a:extLst>
          </p:cNvPr>
          <p:cNvPicPr>
            <a:picLocks noChangeAspect="1"/>
          </p:cNvPicPr>
          <p:nvPr/>
        </p:nvPicPr>
        <p:blipFill>
          <a:blip r:embed="rId2"/>
          <a:stretch>
            <a:fillRect/>
          </a:stretch>
        </p:blipFill>
        <p:spPr>
          <a:xfrm>
            <a:off x="308560" y="1204857"/>
            <a:ext cx="8504657" cy="5522056"/>
          </a:xfrm>
          <a:prstGeom prst="rect">
            <a:avLst/>
          </a:prstGeom>
        </p:spPr>
      </p:pic>
    </p:spTree>
    <p:extLst>
      <p:ext uri="{BB962C8B-B14F-4D97-AF65-F5344CB8AC3E}">
        <p14:creationId xmlns:p14="http://schemas.microsoft.com/office/powerpoint/2010/main" val="2067208643"/>
      </p:ext>
    </p:extLst>
  </p:cSld>
  <p:clrMapOvr>
    <a:masterClrMapping/>
  </p:clrMapOvr>
  <p:transition spd="slow" advClick="0" advTm="3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420C2E-A148-FB7F-0E98-E49F13D270F8}"/>
              </a:ext>
            </a:extLst>
          </p:cNvPr>
          <p:cNvSpPr>
            <a:spLocks noGrp="1"/>
          </p:cNvSpPr>
          <p:nvPr>
            <p:ph type="body" sz="quarter" idx="10"/>
          </p:nvPr>
        </p:nvSpPr>
        <p:spPr>
          <a:xfrm>
            <a:off x="584202" y="1376751"/>
            <a:ext cx="7953374" cy="5088595"/>
          </a:xfrm>
        </p:spPr>
        <p:txBody>
          <a:bodyPr/>
          <a:lstStyle/>
          <a:p>
            <a:endParaRPr lang="en-US" dirty="0"/>
          </a:p>
        </p:txBody>
      </p:sp>
      <p:sp>
        <p:nvSpPr>
          <p:cNvPr id="3" name="Text Placeholder 2">
            <a:extLst>
              <a:ext uri="{FF2B5EF4-FFF2-40B4-BE49-F238E27FC236}">
                <a16:creationId xmlns:a16="http://schemas.microsoft.com/office/drawing/2014/main" id="{C926EA41-BCA0-EBAD-4490-77BD8487AA00}"/>
              </a:ext>
            </a:extLst>
          </p:cNvPr>
          <p:cNvSpPr>
            <a:spLocks noGrp="1"/>
          </p:cNvSpPr>
          <p:nvPr>
            <p:ph type="body" sz="quarter" idx="11"/>
          </p:nvPr>
        </p:nvSpPr>
        <p:spPr/>
        <p:txBody>
          <a:bodyPr/>
          <a:lstStyle/>
          <a:p>
            <a:endParaRPr lang="en-US" dirty="0"/>
          </a:p>
        </p:txBody>
      </p:sp>
      <p:pic>
        <p:nvPicPr>
          <p:cNvPr id="7" name="Picture 6">
            <a:extLst>
              <a:ext uri="{FF2B5EF4-FFF2-40B4-BE49-F238E27FC236}">
                <a16:creationId xmlns:a16="http://schemas.microsoft.com/office/drawing/2014/main" id="{29972BBA-7888-C23F-1C9D-1FC485DD82D7}"/>
              </a:ext>
            </a:extLst>
          </p:cNvPr>
          <p:cNvPicPr>
            <a:picLocks noChangeAspect="1"/>
          </p:cNvPicPr>
          <p:nvPr/>
        </p:nvPicPr>
        <p:blipFill>
          <a:blip r:embed="rId2"/>
          <a:stretch>
            <a:fillRect/>
          </a:stretch>
        </p:blipFill>
        <p:spPr>
          <a:xfrm>
            <a:off x="584202" y="1376751"/>
            <a:ext cx="8192210" cy="4953429"/>
          </a:xfrm>
          <a:prstGeom prst="rect">
            <a:avLst/>
          </a:prstGeom>
        </p:spPr>
      </p:pic>
    </p:spTree>
    <p:extLst>
      <p:ext uri="{BB962C8B-B14F-4D97-AF65-F5344CB8AC3E}">
        <p14:creationId xmlns:p14="http://schemas.microsoft.com/office/powerpoint/2010/main" val="1632362666"/>
      </p:ext>
    </p:extLst>
  </p:cSld>
  <p:clrMapOvr>
    <a:masterClrMapping/>
  </p:clrMapOvr>
  <p:transition spd="slow" advClick="0" advTm="3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6277C1-AF21-0FCD-9FCE-0C7DDA4C3397}"/>
              </a:ext>
            </a:extLst>
          </p:cNvPr>
          <p:cNvSpPr>
            <a:spLocks noGrp="1"/>
          </p:cNvSpPr>
          <p:nvPr>
            <p:ph type="body" sz="quarter" idx="10"/>
          </p:nvPr>
        </p:nvSpPr>
        <p:spPr>
          <a:xfrm>
            <a:off x="342393" y="559852"/>
            <a:ext cx="7953374" cy="511013"/>
          </a:xfrm>
        </p:spPr>
        <p:txBody>
          <a:bodyPr/>
          <a:lstStyle/>
          <a:p>
            <a:r>
              <a:rPr lang="en-US" sz="2800" dirty="0">
                <a:solidFill>
                  <a:srgbClr val="002060"/>
                </a:solidFill>
              </a:rPr>
              <a:t>Why</a:t>
            </a:r>
            <a:r>
              <a:rPr lang="en-US" dirty="0">
                <a:solidFill>
                  <a:srgbClr val="002060"/>
                </a:solidFill>
              </a:rPr>
              <a:t> </a:t>
            </a:r>
            <a:r>
              <a:rPr lang="en-US" sz="2800" dirty="0">
                <a:solidFill>
                  <a:srgbClr val="002060"/>
                </a:solidFill>
              </a:rPr>
              <a:t>apprenticeship?</a:t>
            </a:r>
            <a:endParaRPr lang="en-US" dirty="0">
              <a:solidFill>
                <a:srgbClr val="002060"/>
              </a:solidFill>
            </a:endParaRPr>
          </a:p>
        </p:txBody>
      </p:sp>
      <p:sp>
        <p:nvSpPr>
          <p:cNvPr id="3" name="Text Placeholder 2">
            <a:extLst>
              <a:ext uri="{FF2B5EF4-FFF2-40B4-BE49-F238E27FC236}">
                <a16:creationId xmlns:a16="http://schemas.microsoft.com/office/drawing/2014/main" id="{FEEF85CE-3A9D-C37F-10C9-311FC8864C4E}"/>
              </a:ext>
            </a:extLst>
          </p:cNvPr>
          <p:cNvSpPr>
            <a:spLocks noGrp="1"/>
          </p:cNvSpPr>
          <p:nvPr>
            <p:ph type="body" sz="quarter" idx="11"/>
          </p:nvPr>
        </p:nvSpPr>
        <p:spPr>
          <a:xfrm>
            <a:off x="342393" y="1078664"/>
            <a:ext cx="7953374" cy="188459"/>
          </a:xfrm>
        </p:spPr>
        <p:txBody>
          <a:bodyPr>
            <a:normAutofit/>
          </a:bodyPr>
          <a:lstStyle/>
          <a:p>
            <a:r>
              <a:rPr lang="en-US" sz="1800" b="1" dirty="0">
                <a:solidFill>
                  <a:srgbClr val="002060"/>
                </a:solidFill>
              </a:rPr>
              <a:t>The Employer Case for Apprenticeship</a:t>
            </a:r>
          </a:p>
        </p:txBody>
      </p:sp>
      <p:sp>
        <p:nvSpPr>
          <p:cNvPr id="4" name="TextBox 3">
            <a:extLst>
              <a:ext uri="{FF2B5EF4-FFF2-40B4-BE49-F238E27FC236}">
                <a16:creationId xmlns:a16="http://schemas.microsoft.com/office/drawing/2014/main" id="{C924E941-B7E4-D439-DA12-35822A928A0C}"/>
              </a:ext>
            </a:extLst>
          </p:cNvPr>
          <p:cNvSpPr txBox="1"/>
          <p:nvPr/>
        </p:nvSpPr>
        <p:spPr>
          <a:xfrm>
            <a:off x="342393" y="1501876"/>
            <a:ext cx="8373589" cy="4916731"/>
          </a:xfrm>
          <a:prstGeom prst="rect">
            <a:avLst/>
          </a:prstGeom>
          <a:noFill/>
        </p:spPr>
        <p:txBody>
          <a:bodyPr wrap="square" lIns="91440" tIns="45720" rIns="91440" bIns="45720" rtlCol="0" anchor="t">
            <a:spAutoFit/>
          </a:bodyPr>
          <a:lstStyle/>
          <a:p>
            <a:r>
              <a:rPr lang="en-US" sz="2000" b="0" i="0" dirty="0">
                <a:solidFill>
                  <a:srgbClr val="000000"/>
                </a:solidFill>
                <a:effectLst/>
                <a:latin typeface="Futura Std Book" panose="020B0502020204020303"/>
              </a:rPr>
              <a:t> </a:t>
            </a:r>
          </a:p>
          <a:p>
            <a:r>
              <a:rPr lang="en-US" sz="2000" b="0" i="0" dirty="0">
                <a:solidFill>
                  <a:srgbClr val="000000"/>
                </a:solidFill>
                <a:effectLst/>
                <a:latin typeface="Futura Std Book" panose="020B0502020204020303"/>
              </a:rPr>
              <a:t>1. Listen to the Employer first</a:t>
            </a:r>
          </a:p>
          <a:p>
            <a:endParaRPr lang="en-US" sz="2000" dirty="0">
              <a:solidFill>
                <a:srgbClr val="000000"/>
              </a:solidFill>
              <a:latin typeface="Futura Std Book" panose="020B0502020204020303"/>
            </a:endParaRPr>
          </a:p>
          <a:p>
            <a:r>
              <a:rPr lang="en-US" sz="2000" dirty="0">
                <a:solidFill>
                  <a:srgbClr val="000000"/>
                </a:solidFill>
                <a:latin typeface="Futura Std Book" panose="020B0502020204020303"/>
              </a:rPr>
              <a:t>2. Share LMI trends, wages</a:t>
            </a:r>
          </a:p>
          <a:p>
            <a:endParaRPr lang="en-US" sz="2000" dirty="0">
              <a:solidFill>
                <a:srgbClr val="000000"/>
              </a:solidFill>
              <a:latin typeface="Futura Std Book" panose="020B0502020204020303"/>
            </a:endParaRPr>
          </a:p>
          <a:p>
            <a:r>
              <a:rPr lang="en-US" sz="2000" dirty="0">
                <a:solidFill>
                  <a:srgbClr val="000000"/>
                </a:solidFill>
                <a:latin typeface="Futura Std Book" panose="020B0502020204020303"/>
              </a:rPr>
              <a:t>3. Provide a high-level overview of RAP</a:t>
            </a:r>
          </a:p>
          <a:p>
            <a:r>
              <a:rPr lang="en-US" sz="2000" dirty="0">
                <a:solidFill>
                  <a:srgbClr val="000000"/>
                </a:solidFill>
                <a:latin typeface="Futura Std Book" panose="020B0502020204020303"/>
              </a:rPr>
              <a:t>	</a:t>
            </a:r>
          </a:p>
          <a:p>
            <a:r>
              <a:rPr lang="en-US" sz="2000" dirty="0">
                <a:solidFill>
                  <a:srgbClr val="000000"/>
                </a:solidFill>
                <a:latin typeface="Futura Std Book" panose="020B0502020204020303"/>
              </a:rPr>
              <a:t>	*OJT+ RTI + Mentorship = Certification + Increased Wage</a:t>
            </a:r>
          </a:p>
          <a:p>
            <a:r>
              <a:rPr lang="en-US" sz="2000" dirty="0">
                <a:solidFill>
                  <a:srgbClr val="000000"/>
                </a:solidFill>
                <a:latin typeface="Futura Std Book" panose="020B0502020204020303"/>
              </a:rPr>
              <a:t>	*Customized training to fit your needs</a:t>
            </a:r>
          </a:p>
          <a:p>
            <a:r>
              <a:rPr lang="en-US" sz="2000" dirty="0">
                <a:solidFill>
                  <a:srgbClr val="000000"/>
                </a:solidFill>
                <a:latin typeface="Futura Std Book" panose="020B0502020204020303"/>
              </a:rPr>
              <a:t>	*Investment in employees = ROI </a:t>
            </a:r>
            <a:r>
              <a:rPr lang="en-US" sz="2000" dirty="0">
                <a:latin typeface="Futura Std Book" panose="020B0502020204020303"/>
              </a:rPr>
              <a:t>$1.47 for every $1 invested</a:t>
            </a:r>
            <a:endParaRPr lang="en-US" sz="2000" dirty="0">
              <a:solidFill>
                <a:srgbClr val="000000"/>
              </a:solidFill>
              <a:latin typeface="Futura Std Book" panose="020B0502020204020303"/>
            </a:endParaRPr>
          </a:p>
          <a:p>
            <a:r>
              <a:rPr lang="en-US" sz="2000" dirty="0">
                <a:solidFill>
                  <a:srgbClr val="000000"/>
                </a:solidFill>
                <a:latin typeface="Futura Std Book" panose="020B0502020204020303"/>
              </a:rPr>
              <a:t>	*Retention: 92-96%</a:t>
            </a:r>
          </a:p>
          <a:p>
            <a:r>
              <a:rPr lang="en-US" sz="2000" dirty="0">
                <a:solidFill>
                  <a:srgbClr val="000000"/>
                </a:solidFill>
                <a:latin typeface="Futura Std Book" panose="020B0502020204020303"/>
              </a:rPr>
              <a:t>	*Increase company morale</a:t>
            </a:r>
          </a:p>
          <a:p>
            <a:r>
              <a:rPr lang="en-US" sz="2000" dirty="0">
                <a:solidFill>
                  <a:srgbClr val="000000"/>
                </a:solidFill>
                <a:latin typeface="Futura Std Book" panose="020B0502020204020303"/>
              </a:rPr>
              <a:t>	</a:t>
            </a:r>
          </a:p>
          <a:p>
            <a:r>
              <a:rPr lang="en-US" sz="2000" dirty="0">
                <a:solidFill>
                  <a:srgbClr val="000000"/>
                </a:solidFill>
                <a:latin typeface="Futura Std Book" panose="020B0502020204020303"/>
              </a:rPr>
              <a:t>4. Recommend services, referrals</a:t>
            </a:r>
          </a:p>
          <a:p>
            <a:endParaRPr lang="en-US" sz="2000" b="0" i="0" dirty="0">
              <a:solidFill>
                <a:srgbClr val="000000"/>
              </a:solidFill>
              <a:effectLst/>
              <a:latin typeface="Futura Std Book" panose="020B0502020204020303"/>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873215749"/>
      </p:ext>
    </p:extLst>
  </p:cSld>
  <p:clrMapOvr>
    <a:masterClrMapping/>
  </p:clrMapOvr>
  <p:transition spd="slow" advClick="0" advTm="3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25297" y="533739"/>
            <a:ext cx="6276073" cy="497487"/>
          </a:xfrm>
        </p:spPr>
        <p:txBody>
          <a:bodyPr lIns="0" tIns="0" rIns="0" bIns="0" anchor="t"/>
          <a:lstStyle/>
          <a:p>
            <a:r>
              <a:rPr lang="en-US" sz="2800" dirty="0">
                <a:solidFill>
                  <a:schemeClr val="tx2"/>
                </a:solidFill>
                <a:latin typeface="Futura Std Heavy"/>
                <a:ea typeface="Segoe UI Symbol"/>
                <a:cs typeface="+mn-cs"/>
              </a:rPr>
              <a:t>Meaningful Employer engagement </a:t>
            </a:r>
          </a:p>
          <a:p>
            <a:endParaRPr lang="en-US" dirty="0">
              <a:solidFill>
                <a:schemeClr val="tx2"/>
              </a:solidFill>
              <a:cs typeface="+mn-cs"/>
            </a:endParaRPr>
          </a:p>
        </p:txBody>
      </p:sp>
      <p:sp>
        <p:nvSpPr>
          <p:cNvPr id="9" name="Text Placeholder 8">
            <a:extLst>
              <a:ext uri="{FF2B5EF4-FFF2-40B4-BE49-F238E27FC236}">
                <a16:creationId xmlns:a16="http://schemas.microsoft.com/office/drawing/2014/main" id="{CD107350-0AEA-D8FA-BB50-043E21A6D9EC}"/>
              </a:ext>
            </a:extLst>
          </p:cNvPr>
          <p:cNvSpPr>
            <a:spLocks noGrp="1"/>
          </p:cNvSpPr>
          <p:nvPr>
            <p:ph type="body" sz="quarter" idx="11"/>
          </p:nvPr>
        </p:nvSpPr>
        <p:spPr>
          <a:xfrm>
            <a:off x="225297" y="1714737"/>
            <a:ext cx="8150030" cy="4646749"/>
          </a:xfrm>
        </p:spPr>
        <p:txBody>
          <a:bodyPr lIns="0" tIns="0" rIns="0" bIns="0" anchor="t">
            <a:normAutofit/>
          </a:bodyPr>
          <a:lstStyle/>
          <a:p>
            <a:pPr marR="0" lvl="0" fontAlgn="base">
              <a:lnSpc>
                <a:spcPct val="100000"/>
              </a:lnSpc>
              <a:spcAft>
                <a:spcPct val="0"/>
              </a:spcAft>
              <a:buClrTx/>
              <a:buSzTx/>
              <a:tabLst/>
            </a:pPr>
            <a:endParaRPr lang="en-US" altLang="en-US" sz="1600" i="1" dirty="0">
              <a:solidFill>
                <a:sysClr val="windowText" lastClr="000000"/>
              </a:solidFill>
              <a:highlight>
                <a:srgbClr val="FFFF00"/>
              </a:highlight>
              <a:ea typeface="Segoe UI Symbol"/>
              <a:cs typeface="Open Sans"/>
            </a:endParaRPr>
          </a:p>
          <a:p>
            <a:pPr marL="285750" indent="-285750">
              <a:lnSpc>
                <a:spcPct val="100000"/>
              </a:lnSpc>
              <a:spcAft>
                <a:spcPct val="0"/>
              </a:spcAft>
              <a:buChar char="•"/>
            </a:pPr>
            <a:r>
              <a:rPr lang="en-US" altLang="en-US" sz="1600" i="1" dirty="0">
                <a:solidFill>
                  <a:sysClr val="windowText" lastClr="000000"/>
                </a:solidFill>
                <a:latin typeface="Futura Std Book" panose="020B0502020204020303"/>
                <a:ea typeface="Segoe UI Symbol"/>
                <a:cs typeface="Open Sans"/>
              </a:rPr>
              <a:t>Meet in person at the employer’s location with Business Services Team member(s)</a:t>
            </a:r>
          </a:p>
          <a:p>
            <a:pPr>
              <a:lnSpc>
                <a:spcPct val="100000"/>
              </a:lnSpc>
              <a:spcAft>
                <a:spcPct val="0"/>
              </a:spcAft>
            </a:pPr>
            <a:endParaRPr lang="en-US" altLang="en-US" sz="1600" b="0" i="1" u="none" strike="noStrike" baseline="0" dirty="0">
              <a:solidFill>
                <a:sysClr val="windowText" lastClr="000000"/>
              </a:solidFill>
              <a:latin typeface="Futura Std Book" panose="020B0502020204020303"/>
              <a:ea typeface="Segoe UI Symbol"/>
              <a:cs typeface="Open Sans"/>
            </a:endParaRPr>
          </a:p>
          <a:p>
            <a:pPr marL="285750" indent="-285750">
              <a:lnSpc>
                <a:spcPct val="100000"/>
              </a:lnSpc>
              <a:spcAft>
                <a:spcPct val="0"/>
              </a:spcAft>
              <a:buChar char="•"/>
            </a:pPr>
            <a:r>
              <a:rPr lang="en-US" altLang="en-US" sz="1600" i="1" dirty="0">
                <a:solidFill>
                  <a:sysClr val="windowText" lastClr="000000"/>
                </a:solidFill>
                <a:latin typeface="Futura Std Book" panose="020B0502020204020303"/>
                <a:ea typeface="Segoe UI Symbol"/>
                <a:cs typeface="Open Sans"/>
              </a:rPr>
              <a:t>Follow up with video calls/emails</a:t>
            </a:r>
            <a:endParaRPr lang="en-US" altLang="en-US" sz="1600" i="1" dirty="0">
              <a:solidFill>
                <a:sysClr val="windowText" lastClr="000000"/>
              </a:solidFill>
              <a:latin typeface="Futura Std Book" panose="020B0502020204020303"/>
            </a:endParaRPr>
          </a:p>
          <a:p>
            <a:pPr>
              <a:lnSpc>
                <a:spcPct val="100000"/>
              </a:lnSpc>
              <a:spcAft>
                <a:spcPct val="0"/>
              </a:spcAft>
            </a:pPr>
            <a:endParaRPr lang="en-US" altLang="en-US" sz="1600" i="1" dirty="0">
              <a:solidFill>
                <a:sysClr val="windowText" lastClr="000000"/>
              </a:solidFill>
              <a:latin typeface="Futura Std Book" panose="020B0502020204020303"/>
              <a:ea typeface="Segoe UI Symbol"/>
              <a:cs typeface="Open Sans"/>
            </a:endParaRPr>
          </a:p>
          <a:p>
            <a:pPr>
              <a:lnSpc>
                <a:spcPct val="100000"/>
              </a:lnSpc>
              <a:spcAft>
                <a:spcPct val="0"/>
              </a:spcAft>
            </a:pPr>
            <a:endParaRPr lang="en-US" altLang="en-US" sz="1600" i="1" dirty="0">
              <a:solidFill>
                <a:sysClr val="windowText" lastClr="000000"/>
              </a:solidFill>
              <a:latin typeface="Futura Std Book" panose="020B0502020204020303"/>
              <a:ea typeface="Segoe UI Symbol"/>
              <a:cs typeface="Open Sans"/>
            </a:endParaRPr>
          </a:p>
          <a:p>
            <a:pPr>
              <a:lnSpc>
                <a:spcPct val="100000"/>
              </a:lnSpc>
              <a:spcAft>
                <a:spcPct val="0"/>
              </a:spcAft>
            </a:pPr>
            <a:r>
              <a:rPr lang="en-US" altLang="en-US" sz="1600" i="1" dirty="0">
                <a:solidFill>
                  <a:sysClr val="windowText" lastClr="000000"/>
                </a:solidFill>
                <a:latin typeface="Futura Std Book" panose="020B0502020204020303"/>
                <a:ea typeface="Segoe UI Symbol"/>
                <a:cs typeface="Open Sans"/>
              </a:rPr>
              <a:t>Partnerships that foster referrals: </a:t>
            </a:r>
          </a:p>
          <a:p>
            <a:pPr marL="971550" lvl="1" indent="-285750">
              <a:lnSpc>
                <a:spcPct val="100000"/>
              </a:lnSpc>
              <a:spcAft>
                <a:spcPct val="0"/>
              </a:spcAft>
            </a:pPr>
            <a:r>
              <a:rPr lang="en-US" altLang="en-US" sz="2800" i="1" dirty="0">
                <a:solidFill>
                  <a:sysClr val="windowText" lastClr="000000"/>
                </a:solidFill>
                <a:latin typeface="Futura Std Book" panose="020B0502020204020303"/>
                <a:ea typeface="Segoe UI Symbol"/>
                <a:cs typeface="Open Sans"/>
              </a:rPr>
              <a:t>Business Services Team (weekly meetings)</a:t>
            </a:r>
          </a:p>
          <a:p>
            <a:pPr marL="971550" lvl="1" indent="-285750">
              <a:lnSpc>
                <a:spcPct val="100000"/>
              </a:lnSpc>
              <a:spcAft>
                <a:spcPct val="0"/>
              </a:spcAft>
            </a:pPr>
            <a:r>
              <a:rPr lang="en-US" altLang="en-US" sz="2800" i="1" dirty="0">
                <a:solidFill>
                  <a:sysClr val="windowText" lastClr="000000"/>
                </a:solidFill>
                <a:latin typeface="Futura Std Book" panose="020B0502020204020303"/>
                <a:ea typeface="Segoe UI Symbol"/>
                <a:cs typeface="Open Sans"/>
              </a:rPr>
              <a:t>Lake County Workforce Development Board and sub-committees (quarterly meetings)</a:t>
            </a:r>
          </a:p>
          <a:p>
            <a:pPr marL="971550" lvl="1" indent="-285750">
              <a:lnSpc>
                <a:spcPct val="100000"/>
              </a:lnSpc>
              <a:spcAft>
                <a:spcPct val="0"/>
              </a:spcAft>
            </a:pPr>
            <a:r>
              <a:rPr lang="en-US" altLang="en-US" sz="2800" i="1" dirty="0">
                <a:solidFill>
                  <a:sysClr val="windowText" lastClr="000000"/>
                </a:solidFill>
                <a:latin typeface="Futura Std Book" panose="020B0502020204020303"/>
                <a:ea typeface="Segoe UI Symbol"/>
                <a:cs typeface="Open Sans"/>
              </a:rPr>
              <a:t>Lake County Ecosystem</a:t>
            </a:r>
            <a:endParaRPr lang="en-US" altLang="en-US" sz="2800" i="1" dirty="0">
              <a:solidFill>
                <a:sysClr val="windowText" lastClr="000000"/>
              </a:solidFill>
              <a:ea typeface="Segoe UI Symbol"/>
              <a:cs typeface="Open Sans"/>
            </a:endParaRPr>
          </a:p>
          <a:p>
            <a:pPr algn="l">
              <a:lnSpc>
                <a:spcPct val="100000"/>
              </a:lnSpc>
            </a:pPr>
            <a:endParaRPr lang="en-US" sz="1800" dirty="0">
              <a:solidFill>
                <a:sysClr val="windowText" lastClr="000000"/>
              </a:solidFill>
              <a:latin typeface="Futura Std Book" panose="020B0502020204020303"/>
            </a:endParaRPr>
          </a:p>
          <a:p>
            <a:pPr algn="l">
              <a:lnSpc>
                <a:spcPct val="100000"/>
              </a:lnSpc>
            </a:pPr>
            <a:endParaRPr lang="en-US" sz="1800" b="0" i="0" u="none" strike="noStrike" baseline="0" dirty="0">
              <a:solidFill>
                <a:sysClr val="windowText" lastClr="000000"/>
              </a:solidFill>
              <a:latin typeface="Futura Std Book" panose="020B0502020204020303"/>
            </a:endParaRPr>
          </a:p>
        </p:txBody>
      </p:sp>
    </p:spTree>
    <p:extLst>
      <p:ext uri="{BB962C8B-B14F-4D97-AF65-F5344CB8AC3E}">
        <p14:creationId xmlns:p14="http://schemas.microsoft.com/office/powerpoint/2010/main" val="628288000"/>
      </p:ext>
    </p:extLst>
  </p:cSld>
  <p:clrMapOvr>
    <a:masterClrMapping/>
  </p:clrMapOvr>
  <p:transition spd="slow" advClick="0" advTm="3000">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7"/>
  <p:tag name="ARTICULATE_DESIGN_ID_OFFICE THEME" val="IU67DOd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4">
      <a:dk1>
        <a:srgbClr val="000000"/>
      </a:dk1>
      <a:lt1>
        <a:srgbClr val="FFFFFF"/>
      </a:lt1>
      <a:dk2>
        <a:srgbClr val="002069"/>
      </a:dk2>
      <a:lt2>
        <a:srgbClr val="E7E6E6"/>
      </a:lt2>
      <a:accent1>
        <a:srgbClr val="AA182C"/>
      </a:accent1>
      <a:accent2>
        <a:srgbClr val="ED7D31"/>
      </a:accent2>
      <a:accent3>
        <a:srgbClr val="638C1C"/>
      </a:accent3>
      <a:accent4>
        <a:srgbClr val="002069"/>
      </a:accent4>
      <a:accent5>
        <a:srgbClr val="AA182C"/>
      </a:accent5>
      <a:accent6>
        <a:srgbClr val="4D4D4D"/>
      </a:accent6>
      <a:hlink>
        <a:srgbClr val="002069"/>
      </a:hlink>
      <a:folHlink>
        <a:srgbClr val="638C1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E0D368886C6B4298DB8A66EC5E9E94" ma:contentTypeVersion="3" ma:contentTypeDescription="Create a new document." ma:contentTypeScope="" ma:versionID="3dfe9d4b760e711e5f29de418d18184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BB305B0-2AD1-4DD7-93C4-6137D823495A}"/>
</file>

<file path=customXml/itemProps2.xml><?xml version="1.0" encoding="utf-8"?>
<ds:datastoreItem xmlns:ds="http://schemas.openxmlformats.org/officeDocument/2006/customXml" ds:itemID="{698D89FA-669B-4E64-A40E-678F664AB275}">
  <ds:schemaRefs>
    <ds:schemaRef ds:uri="http://schemas.microsoft.com/sharepoint/v3/contenttype/forms"/>
  </ds:schemaRefs>
</ds:datastoreItem>
</file>

<file path=customXml/itemProps3.xml><?xml version="1.0" encoding="utf-8"?>
<ds:datastoreItem xmlns:ds="http://schemas.openxmlformats.org/officeDocument/2006/customXml" ds:itemID="{641EBEFB-7CA0-4671-A34E-E94BB1632940}">
  <ds:schemaRef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e5d1d0a6-0b5a-4647-8b5b-d7b734dedeba"/>
    <ds:schemaRef ds:uri="969e2b6f-3a6c-4e00-a1a2-422c9f0ee88c"/>
    <ds:schemaRef ds:uri="http://purl.org/dc/elements/1.1/"/>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32344</TotalTime>
  <Words>2236</Words>
  <Application>Microsoft Office PowerPoint</Application>
  <PresentationFormat>On-screen Show (4:3)</PresentationFormat>
  <Paragraphs>255</Paragraphs>
  <Slides>21</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Aptos</vt:lpstr>
      <vt:lpstr>Arial</vt:lpstr>
      <vt:lpstr>Calibri</vt:lpstr>
      <vt:lpstr>Courier New</vt:lpstr>
      <vt:lpstr>Futura Std Book</vt:lpstr>
      <vt:lpstr>Futura Std Heavy</vt:lpstr>
      <vt:lpstr>Lato</vt:lpstr>
      <vt:lpstr>Segoe UI 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Apprenticeship Illinois Regional Showcase LWIA 1</dc:title>
  <dc:creator>Jafar</dc:creator>
  <cp:lastModifiedBy>Sara Espeland</cp:lastModifiedBy>
  <cp:revision>210</cp:revision>
  <cp:lastPrinted>2023-08-07T18:29:20Z</cp:lastPrinted>
  <dcterms:created xsi:type="dcterms:W3CDTF">2015-05-25T12:45:08Z</dcterms:created>
  <dcterms:modified xsi:type="dcterms:W3CDTF">2025-01-03T16:46:37Z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0x010100CAE0D368886C6B4298DB8A66EC5E9E94</vt:lpwstr>
  </property>
  <property fmtid="{D5CDD505-2E9C-101B-9397-08002B2CF9AE}" pid="3" name="ArticulateGUID">
    <vt:lpwstr>86292B1C-1FD6-4DDE-9B5A-A5AFF6FE6818</vt:lpwstr>
  </property>
  <property fmtid="{D5CDD505-2E9C-101B-9397-08002B2CF9AE}" pid="4" name="ArticulatePath">
    <vt:lpwstr>IWN-20_IWIB-BEC_Presentation-A</vt:lpwstr>
  </property>
  <property fmtid="{D5CDD505-2E9C-101B-9397-08002B2CF9AE}" pid="5" name="MediaServiceImageTags">
    <vt:lpwstr/>
  </property>
</Properties>
</file>