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801600"/>
  <p:notesSz cx="6858000" cy="9144000"/>
  <p:embeddedFontLst>
    <p:embeddedFont>
      <p:font typeface="Poppins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VSZo2A2tOXXRSjavEZQDKwvXX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PoppinsMedium-bold.fntdata"/><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font" Target="fonts/PoppinsMedium-regular.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customschemas.google.com/relationships/presentationmetadata" Target="metadata"/><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font" Target="fonts/PoppinsMedium-boldItalic.fntdata"/><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PoppinsMedium-italic.fntdata"/><Relationship Id="rId14" Type="http://schemas.openxmlformats.org/officeDocument/2006/relationships/slide" Target="slides/slide10.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pprenticeship.gov/sites/default/files/aai-infographic-employers-11-11-22.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Introduce the program and yourself. </a:t>
            </a:r>
            <a:endParaRPr/>
          </a:p>
          <a:p>
            <a:pPr indent="0" lvl="0" marL="0" rtl="0" algn="l">
              <a:spcBef>
                <a:spcPts val="0"/>
              </a:spcBef>
              <a:spcAft>
                <a:spcPts val="0"/>
              </a:spcAft>
              <a:buNone/>
            </a:pPr>
            <a:r>
              <a:t/>
            </a:r>
            <a:endParaRPr/>
          </a:p>
        </p:txBody>
      </p:sp>
      <p:sp>
        <p:nvSpPr>
          <p:cNvPr id="220" name="Google Shape;22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In a national study of registered apprenticeship programs, the median ROI of the apprentices’ productivity was 44.3 percent. With the vast majority of apprentices retaining employment, this program is an excellent long-term strategy for building a dependable talent pipeline.  </a:t>
            </a:r>
            <a:r>
              <a:rPr lang="en-US" sz="1200" u="sng">
                <a:solidFill>
                  <a:srgbClr val="1155CC"/>
                </a:solidFill>
                <a:latin typeface="Arial"/>
                <a:ea typeface="Arial"/>
                <a:cs typeface="Arial"/>
                <a:sym typeface="Arial"/>
                <a:hlinkClick r:id="rId2">
                  <a:extLst>
                    <a:ext uri="{A12FA001-AC4F-418D-AE19-62706E023703}">
                      <ahyp:hlinkClr val="tx"/>
                    </a:ext>
                  </a:extLst>
                </a:hlinkClick>
              </a:rPr>
              <a:t>https://www.apprenticeship.gov/sites/default/files/aai-infographic-employers-11-11-22.pdf</a:t>
            </a:r>
            <a:r>
              <a:rPr lang="en-US" sz="1200">
                <a:latin typeface="Arial"/>
                <a:ea typeface="Arial"/>
                <a:cs typeface="Arial"/>
                <a:sym typeface="Arial"/>
              </a:rPr>
              <a:t> </a:t>
            </a:r>
            <a:endParaRPr/>
          </a:p>
          <a:p>
            <a:pPr indent="0" lvl="0" marL="0" rtl="0" algn="l">
              <a:spcBef>
                <a:spcPts val="0"/>
              </a:spcBef>
              <a:spcAft>
                <a:spcPts val="0"/>
              </a:spcAft>
              <a:buNone/>
            </a:pPr>
            <a:r>
              <a:t/>
            </a:r>
            <a:endParaRPr sz="1200"/>
          </a:p>
        </p:txBody>
      </p:sp>
      <p:sp>
        <p:nvSpPr>
          <p:cNvPr id="311" name="Google Shape;3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1: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200"/>
              <a:buFont typeface="Arial"/>
              <a:buNone/>
            </a:pPr>
            <a:r>
              <a:rPr lang="en-US" sz="1200">
                <a:latin typeface="Arial"/>
                <a:ea typeface="Arial"/>
                <a:cs typeface="Arial"/>
                <a:sym typeface="Arial"/>
              </a:rPr>
              <a:t>Employers can customize their apprenticeship program to meet their exact needs. Time-based apprenticeships require a set amount of hours in training and instruction. In competency-based programs, apprentices progress at their own pace and complete the program when they have proven their skills. The hybrid model combines the two with a minimum and maximum hours range as well as a skillset the apprentices must demonstrate. </a:t>
            </a:r>
            <a:endParaRPr/>
          </a:p>
          <a:p>
            <a:pPr indent="0" lvl="0" marL="0" marR="0" rtl="0" algn="l">
              <a:lnSpc>
                <a:spcPct val="115000"/>
              </a:lnSpc>
              <a:spcBef>
                <a:spcPts val="0"/>
              </a:spcBef>
              <a:spcAft>
                <a:spcPts val="0"/>
              </a:spcAft>
              <a:buClr>
                <a:schemeClr val="dk1"/>
              </a:buClr>
              <a:buSzPts val="1200"/>
              <a:buFont typeface="Arial"/>
              <a:buNone/>
            </a:pPr>
            <a:r>
              <a:rPr lang="en-US" sz="1200">
                <a:latin typeface="Arial"/>
                <a:ea typeface="Arial"/>
                <a:cs typeface="Arial"/>
                <a:sym typeface="Arial"/>
              </a:rPr>
              <a:t> </a:t>
            </a:r>
            <a:endParaRPr/>
          </a:p>
          <a:p>
            <a:pPr indent="0" lvl="0" marL="0" marR="0" rtl="0" algn="l">
              <a:lnSpc>
                <a:spcPct val="115000"/>
              </a:lnSpc>
              <a:spcBef>
                <a:spcPts val="0"/>
              </a:spcBef>
              <a:spcAft>
                <a:spcPts val="0"/>
              </a:spcAft>
              <a:buClr>
                <a:schemeClr val="dk1"/>
              </a:buClr>
              <a:buSzPts val="1200"/>
              <a:buFont typeface="Arial"/>
              <a:buNone/>
            </a:pPr>
            <a:r>
              <a:rPr lang="en-US" sz="1200">
                <a:latin typeface="Arial"/>
                <a:ea typeface="Arial"/>
                <a:cs typeface="Arial"/>
                <a:sym typeface="Arial"/>
              </a:rPr>
              <a:t>The traditional apprenticeship model involves equal parts instruction and on-the-job training throughout the program. With a front-loaded model, apprentices complete some instruction components before arriving at the job site. A segmented model involves alternating between instruction and on-site training.</a:t>
            </a:r>
            <a:endParaRPr/>
          </a:p>
        </p:txBody>
      </p:sp>
      <p:sp>
        <p:nvSpPr>
          <p:cNvPr id="322" name="Google Shape;32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2: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Read the list and emphasize that there are over 1,300 occupations which are approved for registered apprenticeship program. These industries can provide apprenticeship opportunities for about any skilled role. Employers can find out if they are a part of the Registered Apprenticeship industry by visiting the website. Emphasize that a</a:t>
            </a:r>
            <a:r>
              <a:rPr b="0" i="0" lang="en-US" sz="1200">
                <a:latin typeface="Arial"/>
                <a:ea typeface="Arial"/>
                <a:cs typeface="Arial"/>
                <a:sym typeface="Arial"/>
              </a:rPr>
              <a:t>ny skilled role in their specific industry is eligible to be a part of the registered apprenticeship and there are endless possibilities for apprenticeship programs.</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p:txBody>
      </p:sp>
      <p:sp>
        <p:nvSpPr>
          <p:cNvPr id="334" name="Google Shape;33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If your industry is eligible for the Registered Apprenticeship program, you can begin by connecting with your Local Workforce Investment Area. It’s the primary hub for apprenticeship that works with you and </a:t>
            </a:r>
            <a:r>
              <a:rPr lang="en-US" sz="1200"/>
              <a:t>connects you to training providers, helps you explore the funding opportunities, and also connects you to your area’s Apprenticeship Specialist.</a:t>
            </a:r>
            <a:endParaRPr sz="1200">
              <a:latin typeface="Arial"/>
              <a:ea typeface="Arial"/>
              <a:cs typeface="Arial"/>
              <a:sym typeface="Arial"/>
            </a:endParaRPr>
          </a:p>
          <a:p>
            <a:pPr indent="0" lvl="0" marL="0" rtl="0" algn="l">
              <a:spcBef>
                <a:spcPts val="0"/>
              </a:spcBef>
              <a:spcAft>
                <a:spcPts val="0"/>
              </a:spcAft>
              <a:buNone/>
            </a:pPr>
            <a:r>
              <a:t/>
            </a:r>
            <a:endParaRPr sz="1200"/>
          </a:p>
        </p:txBody>
      </p:sp>
      <p:sp>
        <p:nvSpPr>
          <p:cNvPr id="350" name="Google Shape;35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200">
                <a:latin typeface="Arial"/>
                <a:ea typeface="Arial"/>
                <a:cs typeface="Arial"/>
                <a:sym typeface="Arial"/>
              </a:rPr>
              <a:t>Plan out how you will fulfill each of these 3 core elements. Develop the details of each of the core components of apprenticeship programs: </a:t>
            </a:r>
            <a:endParaRPr/>
          </a:p>
          <a:p>
            <a:pPr indent="0" lvl="0" marL="0" marR="0" rtl="0" algn="l">
              <a:lnSpc>
                <a:spcPct val="115000"/>
              </a:lnSpc>
              <a:spcBef>
                <a:spcPts val="0"/>
              </a:spcBef>
              <a:spcAft>
                <a:spcPts val="0"/>
              </a:spcAft>
              <a:buNone/>
            </a:pPr>
            <a:r>
              <a:rPr lang="en-US" sz="1200">
                <a:latin typeface="Arial"/>
                <a:ea typeface="Arial"/>
                <a:cs typeface="Arial"/>
                <a:sym typeface="Arial"/>
              </a:rPr>
              <a:t>1, Competencies in which employers will need to pinpoint exact skills that they need and will be developed through the program.</a:t>
            </a:r>
            <a:endParaRPr/>
          </a:p>
          <a:p>
            <a:pPr indent="0" lvl="0" marL="0" marR="0" rtl="0" algn="l">
              <a:lnSpc>
                <a:spcPct val="115000"/>
              </a:lnSpc>
              <a:spcBef>
                <a:spcPts val="0"/>
              </a:spcBef>
              <a:spcAft>
                <a:spcPts val="0"/>
              </a:spcAft>
              <a:buNone/>
            </a:pPr>
            <a:r>
              <a:rPr lang="en-US" sz="1200">
                <a:latin typeface="Arial"/>
                <a:ea typeface="Arial"/>
                <a:cs typeface="Arial"/>
                <a:sym typeface="Arial"/>
              </a:rPr>
              <a:t>2, Coursework, which will require you as the employer to plan a structured training program and mentorship program;  decide on the classes that the apprentices need to take to supplement their training. Related instruction will rely on partnerships with educational institutions. </a:t>
            </a:r>
            <a:endParaRPr/>
          </a:p>
          <a:p>
            <a:pPr indent="0" lvl="0" marL="0" marR="0" rtl="0" algn="l">
              <a:lnSpc>
                <a:spcPct val="115000"/>
              </a:lnSpc>
              <a:spcBef>
                <a:spcPts val="0"/>
              </a:spcBef>
              <a:spcAft>
                <a:spcPts val="0"/>
              </a:spcAft>
              <a:buNone/>
            </a:pPr>
            <a:r>
              <a:rPr lang="en-US" sz="1200">
                <a:latin typeface="Arial"/>
                <a:ea typeface="Arial"/>
                <a:cs typeface="Arial"/>
                <a:sym typeface="Arial"/>
              </a:rPr>
              <a:t>3, Compensation establishes the wages that the apprentices should receive and the timeline of the wages, which employers must plan for in budgeting. </a:t>
            </a:r>
            <a:endParaRPr/>
          </a:p>
          <a:p>
            <a:pPr indent="0" lvl="0" marL="0" marR="0" rtl="0" algn="l">
              <a:lnSpc>
                <a:spcPct val="115000"/>
              </a:lnSpc>
              <a:spcBef>
                <a:spcPts val="0"/>
              </a:spcBef>
              <a:spcAft>
                <a:spcPts val="0"/>
              </a:spcAft>
              <a:buNone/>
            </a:pPr>
            <a:r>
              <a:rPr lang="en-US" sz="1200">
                <a:latin typeface="Arial"/>
                <a:ea typeface="Arial"/>
                <a:cs typeface="Arial"/>
                <a:sym typeface="Arial"/>
              </a:rPr>
              <a:t>Emphasize the fact that these elements make up more than 75% of the paperwork needed to register your program with Department of Labor and Apprenticeship Specialist help you determine these core elements.</a:t>
            </a:r>
            <a:endParaRPr/>
          </a:p>
        </p:txBody>
      </p:sp>
      <p:sp>
        <p:nvSpPr>
          <p:cNvPr id="359" name="Google Shape;35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5: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200">
                <a:latin typeface="Arial"/>
                <a:ea typeface="Arial"/>
                <a:cs typeface="Arial"/>
                <a:sym typeface="Arial"/>
              </a:rPr>
              <a:t>Once you have a plan for the core components of your program, it’s time to register!</a:t>
            </a:r>
            <a:endParaRPr/>
          </a:p>
        </p:txBody>
      </p:sp>
      <p:sp>
        <p:nvSpPr>
          <p:cNvPr id="370" name="Google Shape;37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200">
                <a:latin typeface="Arial"/>
                <a:ea typeface="Arial"/>
                <a:cs typeface="Arial"/>
                <a:sym typeface="Arial"/>
              </a:rPr>
              <a:t>Once the program is registered, it’s time to open applications for apprentices and begin training!</a:t>
            </a:r>
            <a:endParaRPr/>
          </a:p>
        </p:txBody>
      </p:sp>
      <p:sp>
        <p:nvSpPr>
          <p:cNvPr id="379" name="Google Shape;37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7: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You don’t have to develop your Apprenticeship program alone! The process may seem overwhelming, but resources such as regional Apprenticeship Specialists, Intermediaries, and the Integrated Business Services team are available to help employers at no cost! They can help you with developing and registering your apprenticeship program, exploring the training options and funding opportunities, recruiting diverse talent, expanding your program to new occupations and any process questions that come up.</a:t>
            </a:r>
            <a:endParaRPr sz="1200"/>
          </a:p>
        </p:txBody>
      </p:sp>
      <p:sp>
        <p:nvSpPr>
          <p:cNvPr id="388" name="Google Shape;38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8: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Reiterate that Apprenticeship Specialists are there to help with all of these important steps at no cost.</a:t>
            </a:r>
            <a:endParaRPr/>
          </a:p>
        </p:txBody>
      </p:sp>
      <p:sp>
        <p:nvSpPr>
          <p:cNvPr id="398" name="Google Shape;39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9: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Interested employers can go to the website and find the correct Apprenticeship Specialist for their region. The Specialist can walk them through the next steps!</a:t>
            </a:r>
            <a:endParaRPr sz="1200"/>
          </a:p>
        </p:txBody>
      </p:sp>
      <p:sp>
        <p:nvSpPr>
          <p:cNvPr id="406" name="Google Shape;40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The labor shortage has impacted countless industries, and finding skilled workers is crucial. If you have jobs sitting open, high turnover, upcoming retirements, skill shortages, or difficulty attracting diverse talent, an apprenticeship program may be exactly what you need. This is a cost-effective recruitment strategy that helps employers foster a healthy workforce pipeline.</a:t>
            </a:r>
            <a:endParaRPr/>
          </a:p>
        </p:txBody>
      </p:sp>
      <p:sp>
        <p:nvSpPr>
          <p:cNvPr id="227" name="Google Shape;22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0: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Please enter your contact Info in the third box before presenting</a:t>
            </a:r>
            <a:endParaRPr/>
          </a:p>
        </p:txBody>
      </p:sp>
      <p:sp>
        <p:nvSpPr>
          <p:cNvPr id="417" name="Google Shape;41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Apprenticeship is an employer-driven workforce strategy helping individuals connect to a career pathway using a work-based learning model. Apprentices benefit from this “learn while you earn” model by working in in-demand industries and being paid while they complete training. While apprentices build essential skills, employers also benefit by fostering a future workforce and creating a diverse and skilled talent pipeline. Employers can train apprentices within their organization and shape their skills and work habits to align with company values and culture.</a:t>
            </a:r>
            <a:endParaRPr/>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sz="1200"/>
          </a:p>
        </p:txBody>
      </p:sp>
      <p:sp>
        <p:nvSpPr>
          <p:cNvPr id="235" name="Google Shape;23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Apprenticeship programs allow employers to develop a diverse and skilled workforce through customizable training options. It may seem like an apprenticeship program will be costly, but businesses are already paying the price of turnover and a shortage of skilled workers. </a:t>
            </a:r>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Many industries face skill shortages in specific areas. Apprenticeships provide a solution by allowing employers to bridge these gaps by training individuals directly. </a:t>
            </a:r>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By offering apprenticeships, employers can attract motivated individuals who may not have formal qualifications but possess a strong desire to learn and contribute. </a:t>
            </a:r>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These programs also create a pipeline of talented individuals who are trained according to their specific industry requirements. </a:t>
            </a:r>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By training workers within their own organization, employers can shape their skills and work habits to align with company values and culture</a:t>
            </a:r>
            <a:r>
              <a:rPr lang="en-US" sz="1200">
                <a:solidFill>
                  <a:srgbClr val="444746"/>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These programs have been seen to reduce turnover, improve employee retention, increase productivity, and improve the bottom line. Plus, apprenticeship programs come with attractive tax credits and other incentives.</a:t>
            </a:r>
            <a:endParaRPr/>
          </a:p>
        </p:txBody>
      </p:sp>
      <p:sp>
        <p:nvSpPr>
          <p:cNvPr id="245" name="Google Shape;24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Apprenticeship offers many benefits for apprentices. 93% of apprentices who complete the program retain long-term employment. Through on-the-job training, apprentices gain valuable industry experience. In addition, apprentices can earn college credits toward a degree through industry-relevant classroom learning, all without taking out student loans. </a:t>
            </a:r>
            <a:endParaRPr/>
          </a:p>
          <a:p>
            <a:pPr indent="0" lvl="0" marL="0" rtl="0" algn="l">
              <a:lnSpc>
                <a:spcPct val="115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During the program, apprentices will make a competitive wage and will be able to plan for pay raises based on transparent pay schedules. Upon completion of the program, apprentices will have a college degree or a credential that will be recognized throughout the industry, nationwide. Throughout the program, apprentices benefit from mentorships designed to elevate their learning experience. Best of all, apprenticeship offers wraparound services for childcare, transportation and more in order to make this opportunity accessible for all.  </a:t>
            </a:r>
            <a:endParaRPr>
              <a:latin typeface="Arial"/>
              <a:ea typeface="Arial"/>
              <a:cs typeface="Arial"/>
              <a:sym typeface="Arial"/>
            </a:endParaRPr>
          </a:p>
        </p:txBody>
      </p:sp>
      <p:sp>
        <p:nvSpPr>
          <p:cNvPr id="256" name="Google Shape;25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200"/>
              <a:buFont typeface="Arial"/>
              <a:buNone/>
            </a:pPr>
            <a:r>
              <a:rPr lang="en-US" sz="1200">
                <a:latin typeface="Arial"/>
                <a:ea typeface="Arial"/>
                <a:cs typeface="Arial"/>
                <a:sym typeface="Arial"/>
              </a:rPr>
              <a:t>By playing a role in training local workers, employers help boost the economy, morale, and talent pool of their local community. Apprenticeships allow employers to provide opportunities for individuals to gain valuable skills. In doing so, employers can enhance social mobility, reduce unemployment, diversify their workforce, and support economic growth in their regions.</a:t>
            </a:r>
            <a:endParaRPr sz="1200"/>
          </a:p>
          <a:p>
            <a:pPr indent="0" lvl="0" marL="0" marR="0" rtl="0" algn="l">
              <a:lnSpc>
                <a:spcPct val="115000"/>
              </a:lnSpc>
              <a:spcBef>
                <a:spcPts val="0"/>
              </a:spcBef>
              <a:spcAft>
                <a:spcPts val="0"/>
              </a:spcAft>
              <a:buNone/>
            </a:pPr>
            <a:r>
              <a:t/>
            </a:r>
            <a:endParaRPr sz="1200"/>
          </a:p>
        </p:txBody>
      </p:sp>
      <p:sp>
        <p:nvSpPr>
          <p:cNvPr id="267" name="Google Shape;26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These five factors create the baseline for registered apprenticeship: Direct Business Involvement, On-the-job Training &amp; Mentorship, Classroom Instruction, Progressive Wage Schedule, and Credentials. Apprenticeships are often confused with unpaid internships, but this business strategy requires long-term planning and investment for thorough training, paid instruction and meaningful credentials. </a:t>
            </a:r>
            <a:endParaRPr/>
          </a:p>
        </p:txBody>
      </p:sp>
      <p:sp>
        <p:nvSpPr>
          <p:cNvPr id="278" name="Google Shape;27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8: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One incentive for employers to create apprenticeship programs is the tax credit opportunities received from </a:t>
            </a:r>
            <a:r>
              <a:rPr b="0" i="0" lang="en-US">
                <a:solidFill>
                  <a:srgbClr val="BDC1C6"/>
                </a:solidFill>
                <a:latin typeface="Arial"/>
                <a:ea typeface="Arial"/>
                <a:cs typeface="Arial"/>
                <a:sym typeface="Arial"/>
              </a:rPr>
              <a:t>Illinois Department of Commerce &amp; Economic Opportunity.  DCEO provides tax credit </a:t>
            </a:r>
            <a:r>
              <a:rPr lang="en-US" sz="1200">
                <a:latin typeface="Arial"/>
                <a:ea typeface="Arial"/>
                <a:cs typeface="Arial"/>
                <a:sym typeface="Arial"/>
              </a:rPr>
              <a:t>as a reimbursement on educational expenses of a apprenticeship program.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Employers receive $3,500 per apprentice per year, and an additional $1,500 for each apprentice residing in an DCEO Opportunity Zone. </a:t>
            </a:r>
            <a:r>
              <a:rPr b="0" i="0" lang="en-US">
                <a:solidFill>
                  <a:srgbClr val="000E14"/>
                </a:solidFill>
                <a:latin typeface="Arial"/>
                <a:ea typeface="Arial"/>
                <a:cs typeface="Arial"/>
                <a:sym typeface="Arial"/>
              </a:rPr>
              <a:t>These Zones are the areas in Illinois that need investment to help create jobs and investment in areas that need it most. </a:t>
            </a:r>
            <a:endParaRPr sz="1200">
              <a:latin typeface="Arial"/>
              <a:ea typeface="Arial"/>
              <a:cs typeface="Arial"/>
              <a:sym typeface="Arial"/>
            </a:endParaRPr>
          </a:p>
        </p:txBody>
      </p:sp>
      <p:sp>
        <p:nvSpPr>
          <p:cNvPr id="288" name="Google Shape;28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9:notes"/>
          <p:cNvSpPr/>
          <p:nvPr>
            <p:ph idx="2" type="sldImg"/>
          </p:nvPr>
        </p:nvSpPr>
        <p:spPr>
          <a:xfrm>
            <a:off x="549275" y="1143000"/>
            <a:ext cx="5759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At first glance, implementing an apprenticeship program may appear costly. However, this is a long-term strategy for developing a strong, skilled workforce. These incentives can also help offset initial costs for employers. </a:t>
            </a:r>
            <a:endParaRPr sz="1200"/>
          </a:p>
        </p:txBody>
      </p:sp>
      <p:sp>
        <p:nvSpPr>
          <p:cNvPr id="300" name="Google Shape;30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3" showMasterSp="0">
  <p:cSld name="Cover 3">
    <p:spTree>
      <p:nvGrpSpPr>
        <p:cNvPr id="14" name="Shape 14"/>
        <p:cNvGrpSpPr/>
        <p:nvPr/>
      </p:nvGrpSpPr>
      <p:grpSpPr>
        <a:xfrm>
          <a:off x="0" y="0"/>
          <a:ext cx="0" cy="0"/>
          <a:chOff x="0" y="0"/>
          <a:chExt cx="0" cy="0"/>
        </a:xfrm>
      </p:grpSpPr>
      <p:sp>
        <p:nvSpPr>
          <p:cNvPr id="15" name="Google Shape;15;p22"/>
          <p:cNvSpPr/>
          <p:nvPr>
            <p:ph idx="2" type="pic"/>
          </p:nvPr>
        </p:nvSpPr>
        <p:spPr>
          <a:xfrm>
            <a:off x="727976" y="0"/>
            <a:ext cx="6231701" cy="6858000"/>
          </a:xfrm>
          <a:prstGeom prst="rect">
            <a:avLst/>
          </a:prstGeom>
          <a:noFill/>
          <a:ln>
            <a:noFill/>
          </a:ln>
        </p:spPr>
      </p:sp>
      <p:pic>
        <p:nvPicPr>
          <p:cNvPr descr="A black background with text&#10;&#10;Description automatically generated" id="16" name="Google Shape;16;p22"/>
          <p:cNvPicPr preferRelativeResize="0"/>
          <p:nvPr/>
        </p:nvPicPr>
        <p:blipFill rotWithShape="1">
          <a:blip r:embed="rId2">
            <a:alphaModFix/>
          </a:blip>
          <a:srcRect b="0" l="0" r="0" t="0"/>
          <a:stretch/>
        </p:blipFill>
        <p:spPr>
          <a:xfrm>
            <a:off x="6581314" y="583006"/>
            <a:ext cx="5803595" cy="3385964"/>
          </a:xfrm>
          <a:prstGeom prst="rect">
            <a:avLst/>
          </a:prstGeom>
          <a:noFill/>
          <a:ln>
            <a:noFill/>
          </a:ln>
        </p:spPr>
      </p:pic>
      <p:sp>
        <p:nvSpPr>
          <p:cNvPr id="17" name="Google Shape;17;p22"/>
          <p:cNvSpPr txBox="1"/>
          <p:nvPr>
            <p:ph idx="1" type="body"/>
          </p:nvPr>
        </p:nvSpPr>
        <p:spPr>
          <a:xfrm>
            <a:off x="7203885" y="3914052"/>
            <a:ext cx="4558451" cy="661555"/>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400"/>
              </a:spcBef>
              <a:spcAft>
                <a:spcPts val="0"/>
              </a:spcAft>
              <a:buClr>
                <a:schemeClr val="dk1"/>
              </a:buClr>
              <a:buSzPts val="4700"/>
              <a:buNone/>
              <a:defRPr b="0" i="0" sz="47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2"/>
          <p:cNvSpPr txBox="1"/>
          <p:nvPr>
            <p:ph idx="3" type="body"/>
          </p:nvPr>
        </p:nvSpPr>
        <p:spPr>
          <a:xfrm>
            <a:off x="7203885" y="4910904"/>
            <a:ext cx="4558452" cy="100516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b="0" i="0"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2"/>
          <p:cNvSpPr/>
          <p:nvPr/>
        </p:nvSpPr>
        <p:spPr>
          <a:xfrm>
            <a:off x="0" y="0"/>
            <a:ext cx="557813" cy="6858000"/>
          </a:xfrm>
          <a:prstGeom prst="rect">
            <a:avLst/>
          </a:pr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 name="Google Shape;20;p22"/>
          <p:cNvSpPr/>
          <p:nvPr/>
        </p:nvSpPr>
        <p:spPr>
          <a:xfrm>
            <a:off x="557813" y="0"/>
            <a:ext cx="170164" cy="6858000"/>
          </a:xfrm>
          <a:prstGeom prst="rect">
            <a:avLst/>
          </a:prstGeom>
          <a:solidFill>
            <a:srgbClr val="D557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22"/>
          <p:cNvSpPr/>
          <p:nvPr/>
        </p:nvSpPr>
        <p:spPr>
          <a:xfrm>
            <a:off x="5490557" y="-95415"/>
            <a:ext cx="1742109" cy="7024976"/>
          </a:xfrm>
          <a:custGeom>
            <a:rect b="b" l="l" r="r" t="t"/>
            <a:pathLst>
              <a:path extrusionOk="0" h="7024976" w="1742109">
                <a:moveTo>
                  <a:pt x="1677031" y="7024976"/>
                </a:moveTo>
                <a:lnTo>
                  <a:pt x="1531933" y="6893308"/>
                </a:lnTo>
                <a:cubicBezTo>
                  <a:pt x="590834" y="6060763"/>
                  <a:pt x="0" y="4859747"/>
                  <a:pt x="0" y="3524414"/>
                </a:cubicBezTo>
                <a:cubicBezTo>
                  <a:pt x="0" y="2189081"/>
                  <a:pt x="590834" y="988065"/>
                  <a:pt x="1531933" y="155520"/>
                </a:cubicBezTo>
                <a:cubicBezTo>
                  <a:pt x="1537874" y="150511"/>
                  <a:pt x="1558808" y="133729"/>
                  <a:pt x="1586868" y="111374"/>
                </a:cubicBezTo>
                <a:lnTo>
                  <a:pt x="1742109" y="0"/>
                </a:lnTo>
              </a:path>
            </a:pathLst>
          </a:custGeom>
          <a:noFill/>
          <a:ln cap="flat" cmpd="sng" w="190500">
            <a:solidFill>
              <a:srgbClr val="DBDF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mage right with single colunm left" showMasterSp="0">
  <p:cSld name="Main image right with single colunm left">
    <p:spTree>
      <p:nvGrpSpPr>
        <p:cNvPr id="118" name="Shape 118"/>
        <p:cNvGrpSpPr/>
        <p:nvPr/>
      </p:nvGrpSpPr>
      <p:grpSpPr>
        <a:xfrm>
          <a:off x="0" y="0"/>
          <a:ext cx="0" cy="0"/>
          <a:chOff x="0" y="0"/>
          <a:chExt cx="0" cy="0"/>
        </a:xfrm>
      </p:grpSpPr>
      <p:sp>
        <p:nvSpPr>
          <p:cNvPr id="119" name="Google Shape;119;p31"/>
          <p:cNvSpPr/>
          <p:nvPr>
            <p:ph idx="2" type="pic"/>
          </p:nvPr>
        </p:nvSpPr>
        <p:spPr>
          <a:xfrm>
            <a:off x="9051602" y="0"/>
            <a:ext cx="3022021" cy="6857999"/>
          </a:xfrm>
          <a:prstGeom prst="rect">
            <a:avLst/>
          </a:prstGeom>
          <a:noFill/>
          <a:ln>
            <a:noFill/>
          </a:ln>
        </p:spPr>
      </p:sp>
      <p:sp>
        <p:nvSpPr>
          <p:cNvPr id="120" name="Google Shape;120;p31"/>
          <p:cNvSpPr/>
          <p:nvPr/>
        </p:nvSpPr>
        <p:spPr>
          <a:xfrm>
            <a:off x="8893597" y="0"/>
            <a:ext cx="170164" cy="6858000"/>
          </a:xfrm>
          <a:prstGeom prst="rect">
            <a:avLst/>
          </a:prstGeom>
          <a:solidFill>
            <a:srgbClr val="8090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31"/>
          <p:cNvSpPr txBox="1"/>
          <p:nvPr>
            <p:ph idx="1" type="body"/>
          </p:nvPr>
        </p:nvSpPr>
        <p:spPr>
          <a:xfrm>
            <a:off x="203374" y="583004"/>
            <a:ext cx="8257934"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1"/>
          <p:cNvSpPr txBox="1"/>
          <p:nvPr>
            <p:ph idx="3" type="body"/>
          </p:nvPr>
        </p:nvSpPr>
        <p:spPr>
          <a:xfrm>
            <a:off x="214948" y="1487656"/>
            <a:ext cx="8257933" cy="45943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123" name="Google Shape;123;p31"/>
          <p:cNvPicPr preferRelativeResize="0"/>
          <p:nvPr/>
        </p:nvPicPr>
        <p:blipFill rotWithShape="1">
          <a:blip r:embed="rId2">
            <a:alphaModFix/>
          </a:blip>
          <a:srcRect b="0" l="0" r="0" t="0"/>
          <a:stretch/>
        </p:blipFill>
        <p:spPr>
          <a:xfrm>
            <a:off x="4736" y="6005618"/>
            <a:ext cx="1475375" cy="860771"/>
          </a:xfrm>
          <a:prstGeom prst="rect">
            <a:avLst/>
          </a:prstGeom>
          <a:solidFill>
            <a:schemeClr val="lt1"/>
          </a:solidFill>
          <a:ln>
            <a:noFill/>
          </a:ln>
        </p:spPr>
      </p:pic>
      <p:sp>
        <p:nvSpPr>
          <p:cNvPr id="124" name="Google Shape;124;p31"/>
          <p:cNvSpPr/>
          <p:nvPr/>
        </p:nvSpPr>
        <p:spPr>
          <a:xfrm>
            <a:off x="12076924" y="0"/>
            <a:ext cx="557813" cy="6858000"/>
          </a:xfrm>
          <a:prstGeom prst="rect">
            <a:avLst/>
          </a:pr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31"/>
          <p:cNvSpPr/>
          <p:nvPr/>
        </p:nvSpPr>
        <p:spPr>
          <a:xfrm>
            <a:off x="12634737" y="0"/>
            <a:ext cx="170164" cy="6858000"/>
          </a:xfrm>
          <a:prstGeom prst="rect">
            <a:avLst/>
          </a:prstGeom>
          <a:solidFill>
            <a:srgbClr val="D557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31"/>
          <p:cNvSpPr/>
          <p:nvPr>
            <p:ph idx="4" type="pic"/>
          </p:nvPr>
        </p:nvSpPr>
        <p:spPr>
          <a:xfrm>
            <a:off x="8608627" y="4239912"/>
            <a:ext cx="707178" cy="690142"/>
          </a:xfrm>
          <a:prstGeom prst="ellipse">
            <a:avLst/>
          </a:prstGeom>
          <a:solidFill>
            <a:srgbClr val="012169"/>
          </a:solidFill>
          <a:ln>
            <a:noFill/>
          </a:ln>
        </p:spPr>
      </p:sp>
      <p:sp>
        <p:nvSpPr>
          <p:cNvPr id="127" name="Google Shape;127;p31"/>
          <p:cNvSpPr/>
          <p:nvPr>
            <p:ph idx="5" type="pic"/>
          </p:nvPr>
        </p:nvSpPr>
        <p:spPr>
          <a:xfrm>
            <a:off x="8608627" y="5046653"/>
            <a:ext cx="707178" cy="690142"/>
          </a:xfrm>
          <a:prstGeom prst="ellipse">
            <a:avLst/>
          </a:prstGeom>
          <a:solidFill>
            <a:srgbClr val="012169"/>
          </a:solidFill>
          <a:ln>
            <a:noFill/>
          </a:ln>
        </p:spPr>
      </p:sp>
      <p:sp>
        <p:nvSpPr>
          <p:cNvPr id="128" name="Google Shape;128;p31"/>
          <p:cNvSpPr/>
          <p:nvPr>
            <p:ph idx="6" type="pic"/>
          </p:nvPr>
        </p:nvSpPr>
        <p:spPr>
          <a:xfrm>
            <a:off x="8608627" y="5908322"/>
            <a:ext cx="707178" cy="690142"/>
          </a:xfrm>
          <a:prstGeom prst="ellipse">
            <a:avLst/>
          </a:prstGeom>
          <a:solidFill>
            <a:srgbClr val="012169"/>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showMasterSp="0">
  <p:cSld name="Cover 1">
    <p:spTree>
      <p:nvGrpSpPr>
        <p:cNvPr id="129" name="Shape 129"/>
        <p:cNvGrpSpPr/>
        <p:nvPr/>
      </p:nvGrpSpPr>
      <p:grpSpPr>
        <a:xfrm>
          <a:off x="0" y="0"/>
          <a:ext cx="0" cy="0"/>
          <a:chOff x="0" y="0"/>
          <a:chExt cx="0" cy="0"/>
        </a:xfrm>
      </p:grpSpPr>
      <p:sp>
        <p:nvSpPr>
          <p:cNvPr id="130" name="Google Shape;130;p32"/>
          <p:cNvSpPr/>
          <p:nvPr>
            <p:ph idx="2" type="pic"/>
          </p:nvPr>
        </p:nvSpPr>
        <p:spPr>
          <a:xfrm>
            <a:off x="-23973" y="-19855"/>
            <a:ext cx="8277426" cy="6921588"/>
          </a:xfrm>
          <a:prstGeom prst="rect">
            <a:avLst/>
          </a:prstGeom>
          <a:noFill/>
          <a:ln>
            <a:noFill/>
          </a:ln>
        </p:spPr>
      </p:sp>
      <p:sp>
        <p:nvSpPr>
          <p:cNvPr id="131" name="Google Shape;131;p32"/>
          <p:cNvSpPr txBox="1"/>
          <p:nvPr>
            <p:ph idx="1" type="body"/>
          </p:nvPr>
        </p:nvSpPr>
        <p:spPr>
          <a:xfrm>
            <a:off x="7020379" y="3428999"/>
            <a:ext cx="5238287" cy="661555"/>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400"/>
              </a:spcBef>
              <a:spcAft>
                <a:spcPts val="0"/>
              </a:spcAft>
              <a:buClr>
                <a:schemeClr val="dk1"/>
              </a:buClr>
              <a:buSzPts val="4700"/>
              <a:buNone/>
              <a:defRPr b="0" i="0" sz="47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132" name="Google Shape;132;p32"/>
          <p:cNvPicPr preferRelativeResize="0"/>
          <p:nvPr/>
        </p:nvPicPr>
        <p:blipFill rotWithShape="1">
          <a:blip r:embed="rId2">
            <a:alphaModFix/>
          </a:blip>
          <a:srcRect b="0" l="0" r="0" t="0"/>
          <a:stretch/>
        </p:blipFill>
        <p:spPr>
          <a:xfrm>
            <a:off x="6876274" y="169930"/>
            <a:ext cx="5526495" cy="3224297"/>
          </a:xfrm>
          <a:prstGeom prst="rect">
            <a:avLst/>
          </a:prstGeom>
          <a:noFill/>
          <a:ln>
            <a:noFill/>
          </a:ln>
        </p:spPr>
      </p:pic>
      <p:sp>
        <p:nvSpPr>
          <p:cNvPr id="133" name="Google Shape;133;p32"/>
          <p:cNvSpPr txBox="1"/>
          <p:nvPr>
            <p:ph idx="3" type="body"/>
          </p:nvPr>
        </p:nvSpPr>
        <p:spPr>
          <a:xfrm>
            <a:off x="7020378" y="4205478"/>
            <a:ext cx="5238288" cy="75524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b="0" i="0"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32"/>
          <p:cNvSpPr/>
          <p:nvPr/>
        </p:nvSpPr>
        <p:spPr>
          <a:xfrm>
            <a:off x="1602073" y="-1"/>
            <a:ext cx="7569412" cy="6873902"/>
          </a:xfrm>
          <a:custGeom>
            <a:rect b="b" l="l" r="r" t="t"/>
            <a:pathLst>
              <a:path extrusionOk="0" h="6873902" w="7569412">
                <a:moveTo>
                  <a:pt x="0" y="0"/>
                </a:moveTo>
                <a:lnTo>
                  <a:pt x="669324" y="0"/>
                </a:lnTo>
                <a:lnTo>
                  <a:pt x="7569412" y="6873902"/>
                </a:lnTo>
                <a:lnTo>
                  <a:pt x="6886775" y="6873902"/>
                </a:lnTo>
                <a:lnTo>
                  <a:pt x="0" y="0"/>
                </a:lnTo>
                <a:close/>
              </a:path>
            </a:pathLst>
          </a:custGeom>
          <a:solidFill>
            <a:srgbClr val="D557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32"/>
          <p:cNvSpPr/>
          <p:nvPr/>
        </p:nvSpPr>
        <p:spPr>
          <a:xfrm>
            <a:off x="1310491" y="-1"/>
            <a:ext cx="7577441" cy="6881853"/>
          </a:xfrm>
          <a:custGeom>
            <a:rect b="b" l="l" r="r" t="t"/>
            <a:pathLst>
              <a:path extrusionOk="0" h="6881853" w="7577441">
                <a:moveTo>
                  <a:pt x="0" y="0"/>
                </a:moveTo>
                <a:lnTo>
                  <a:pt x="669371" y="0"/>
                </a:lnTo>
                <a:lnTo>
                  <a:pt x="7577441" y="6881853"/>
                </a:lnTo>
                <a:lnTo>
                  <a:pt x="6894742" y="6881853"/>
                </a:lnTo>
                <a:lnTo>
                  <a:pt x="0" y="0"/>
                </a:lnTo>
                <a:close/>
              </a:path>
            </a:pathLst>
          </a:cu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showMasterSp="0">
  <p:cSld name="Cover 2">
    <p:spTree>
      <p:nvGrpSpPr>
        <p:cNvPr id="136" name="Shape 136"/>
        <p:cNvGrpSpPr/>
        <p:nvPr/>
      </p:nvGrpSpPr>
      <p:grpSpPr>
        <a:xfrm>
          <a:off x="0" y="0"/>
          <a:ext cx="0" cy="0"/>
          <a:chOff x="0" y="0"/>
          <a:chExt cx="0" cy="0"/>
        </a:xfrm>
      </p:grpSpPr>
      <p:sp>
        <p:nvSpPr>
          <p:cNvPr id="137" name="Google Shape;137;p33"/>
          <p:cNvSpPr/>
          <p:nvPr>
            <p:ph idx="2" type="pic"/>
          </p:nvPr>
        </p:nvSpPr>
        <p:spPr>
          <a:xfrm>
            <a:off x="-10671" y="-20487"/>
            <a:ext cx="8588023" cy="6887192"/>
          </a:xfrm>
          <a:prstGeom prst="rect">
            <a:avLst/>
          </a:prstGeom>
          <a:noFill/>
          <a:ln>
            <a:noFill/>
          </a:ln>
        </p:spPr>
      </p:sp>
      <p:sp>
        <p:nvSpPr>
          <p:cNvPr id="138" name="Google Shape;138;p33"/>
          <p:cNvSpPr/>
          <p:nvPr/>
        </p:nvSpPr>
        <p:spPr>
          <a:xfrm>
            <a:off x="-7189" y="-10268"/>
            <a:ext cx="2692451" cy="2545310"/>
          </a:xfrm>
          <a:custGeom>
            <a:rect b="b" l="l" r="r" t="t"/>
            <a:pathLst>
              <a:path extrusionOk="0" h="2570457" w="2665131">
                <a:moveTo>
                  <a:pt x="2095" y="10368"/>
                </a:moveTo>
                <a:lnTo>
                  <a:pt x="2665131" y="0"/>
                </a:lnTo>
                <a:lnTo>
                  <a:pt x="1204821" y="1372660"/>
                </a:lnTo>
                <a:lnTo>
                  <a:pt x="0" y="2570457"/>
                </a:lnTo>
                <a:cubicBezTo>
                  <a:pt x="698" y="1717094"/>
                  <a:pt x="1397" y="863731"/>
                  <a:pt x="2095" y="10368"/>
                </a:cubicBezTo>
                <a:close/>
              </a:path>
            </a:pathLst>
          </a:cu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33"/>
          <p:cNvSpPr/>
          <p:nvPr/>
        </p:nvSpPr>
        <p:spPr>
          <a:xfrm>
            <a:off x="1558501" y="-57107"/>
            <a:ext cx="11260494" cy="6959309"/>
          </a:xfrm>
          <a:custGeom>
            <a:rect b="b" l="l" r="r" t="t"/>
            <a:pathLst>
              <a:path extrusionOk="0" h="6978442" w="11274257">
                <a:moveTo>
                  <a:pt x="0" y="6978442"/>
                </a:moveTo>
                <a:lnTo>
                  <a:pt x="7033855" y="0"/>
                </a:lnTo>
                <a:lnTo>
                  <a:pt x="11263913" y="42013"/>
                </a:lnTo>
                <a:lnTo>
                  <a:pt x="11274257" y="6957050"/>
                </a:lnTo>
                <a:lnTo>
                  <a:pt x="0" y="6978442"/>
                </a:lnTo>
                <a:close/>
              </a:path>
            </a:pathLst>
          </a:custGeom>
          <a:solidFill>
            <a:srgbClr val="DBDF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black background with text&#10;&#10;Description automatically generated" id="140" name="Google Shape;140;p33"/>
          <p:cNvPicPr preferRelativeResize="0"/>
          <p:nvPr/>
        </p:nvPicPr>
        <p:blipFill rotWithShape="1">
          <a:blip r:embed="rId2">
            <a:alphaModFix/>
          </a:blip>
          <a:srcRect b="0" l="0" r="0" t="0"/>
          <a:stretch/>
        </p:blipFill>
        <p:spPr>
          <a:xfrm>
            <a:off x="7170861" y="1075029"/>
            <a:ext cx="5803595" cy="3385964"/>
          </a:xfrm>
          <a:prstGeom prst="rect">
            <a:avLst/>
          </a:prstGeom>
          <a:noFill/>
          <a:ln>
            <a:noFill/>
          </a:ln>
        </p:spPr>
      </p:pic>
      <p:sp>
        <p:nvSpPr>
          <p:cNvPr id="141" name="Google Shape;141;p33"/>
          <p:cNvSpPr txBox="1"/>
          <p:nvPr>
            <p:ph idx="1" type="body"/>
          </p:nvPr>
        </p:nvSpPr>
        <p:spPr>
          <a:xfrm>
            <a:off x="4487775" y="4246715"/>
            <a:ext cx="7650571" cy="661555"/>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400"/>
              </a:spcBef>
              <a:spcAft>
                <a:spcPts val="0"/>
              </a:spcAft>
              <a:buClr>
                <a:schemeClr val="dk1"/>
              </a:buClr>
              <a:buSzPts val="4700"/>
              <a:buNone/>
              <a:defRPr b="0" i="0" sz="47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3"/>
          <p:cNvSpPr txBox="1"/>
          <p:nvPr>
            <p:ph idx="3" type="body"/>
          </p:nvPr>
        </p:nvSpPr>
        <p:spPr>
          <a:xfrm>
            <a:off x="4601072" y="5269832"/>
            <a:ext cx="7537274" cy="1005162"/>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2000"/>
              <a:buNone/>
              <a:defRPr b="0" i="0"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33"/>
          <p:cNvSpPr/>
          <p:nvPr/>
        </p:nvSpPr>
        <p:spPr>
          <a:xfrm>
            <a:off x="-4041" y="-7978"/>
            <a:ext cx="2717039" cy="2612914"/>
          </a:xfrm>
          <a:custGeom>
            <a:rect b="b" l="l" r="r" t="t"/>
            <a:pathLst>
              <a:path extrusionOk="0" h="2612914" w="2717039">
                <a:moveTo>
                  <a:pt x="1574" y="2373547"/>
                </a:moveTo>
                <a:lnTo>
                  <a:pt x="2442341" y="0"/>
                </a:lnTo>
                <a:lnTo>
                  <a:pt x="2717039" y="1600"/>
                </a:lnTo>
                <a:lnTo>
                  <a:pt x="0" y="2612914"/>
                </a:lnTo>
                <a:cubicBezTo>
                  <a:pt x="525" y="2533125"/>
                  <a:pt x="1049" y="2453336"/>
                  <a:pt x="1574" y="2373547"/>
                </a:cubicBezTo>
                <a:close/>
              </a:path>
            </a:pathLst>
          </a:custGeom>
          <a:solidFill>
            <a:srgbClr val="8090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showMasterSp="0">
  <p:cSld name="Cover 4">
    <p:spTree>
      <p:nvGrpSpPr>
        <p:cNvPr id="144" name="Shape 144"/>
        <p:cNvGrpSpPr/>
        <p:nvPr/>
      </p:nvGrpSpPr>
      <p:grpSpPr>
        <a:xfrm>
          <a:off x="0" y="0"/>
          <a:ext cx="0" cy="0"/>
          <a:chOff x="0" y="0"/>
          <a:chExt cx="0" cy="0"/>
        </a:xfrm>
      </p:grpSpPr>
      <p:sp>
        <p:nvSpPr>
          <p:cNvPr id="145" name="Google Shape;145;p34"/>
          <p:cNvSpPr/>
          <p:nvPr>
            <p:ph idx="2" type="pic"/>
          </p:nvPr>
        </p:nvSpPr>
        <p:spPr>
          <a:xfrm>
            <a:off x="601579" y="-2"/>
            <a:ext cx="5563042" cy="6858001"/>
          </a:xfrm>
          <a:prstGeom prst="rect">
            <a:avLst/>
          </a:prstGeom>
          <a:noFill/>
          <a:ln>
            <a:noFill/>
          </a:ln>
        </p:spPr>
      </p:sp>
      <p:sp>
        <p:nvSpPr>
          <p:cNvPr id="146" name="Google Shape;146;p34"/>
          <p:cNvSpPr/>
          <p:nvPr/>
        </p:nvSpPr>
        <p:spPr>
          <a:xfrm>
            <a:off x="0" y="0"/>
            <a:ext cx="416692" cy="6857999"/>
          </a:xfrm>
          <a:prstGeom prst="rect">
            <a:avLst/>
          </a:pr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black background with text&#10;&#10;Description automatically generated" id="147" name="Google Shape;147;p34"/>
          <p:cNvPicPr preferRelativeResize="0"/>
          <p:nvPr/>
        </p:nvPicPr>
        <p:blipFill rotWithShape="1">
          <a:blip r:embed="rId2">
            <a:alphaModFix/>
          </a:blip>
          <a:srcRect b="0" l="0" r="0" t="0"/>
          <a:stretch/>
        </p:blipFill>
        <p:spPr>
          <a:xfrm>
            <a:off x="6703234" y="593166"/>
            <a:ext cx="5803595" cy="3385964"/>
          </a:xfrm>
          <a:prstGeom prst="rect">
            <a:avLst/>
          </a:prstGeom>
          <a:noFill/>
          <a:ln>
            <a:noFill/>
          </a:ln>
        </p:spPr>
      </p:pic>
      <p:sp>
        <p:nvSpPr>
          <p:cNvPr id="148" name="Google Shape;148;p34"/>
          <p:cNvSpPr txBox="1"/>
          <p:nvPr>
            <p:ph idx="1" type="body"/>
          </p:nvPr>
        </p:nvSpPr>
        <p:spPr>
          <a:xfrm>
            <a:off x="7325805" y="3924212"/>
            <a:ext cx="4558451" cy="661555"/>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400"/>
              </a:spcBef>
              <a:spcAft>
                <a:spcPts val="0"/>
              </a:spcAft>
              <a:buClr>
                <a:schemeClr val="dk1"/>
              </a:buClr>
              <a:buSzPts val="4700"/>
              <a:buNone/>
              <a:defRPr b="0" i="0" sz="47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34"/>
          <p:cNvSpPr txBox="1"/>
          <p:nvPr>
            <p:ph idx="3" type="body"/>
          </p:nvPr>
        </p:nvSpPr>
        <p:spPr>
          <a:xfrm>
            <a:off x="7325805" y="5094797"/>
            <a:ext cx="4558452" cy="100516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b="0" i="0"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4"/>
          <p:cNvSpPr/>
          <p:nvPr/>
        </p:nvSpPr>
        <p:spPr>
          <a:xfrm>
            <a:off x="416692" y="0"/>
            <a:ext cx="184887" cy="6858000"/>
          </a:xfrm>
          <a:prstGeom prst="rect">
            <a:avLst/>
          </a:prstGeom>
          <a:solidFill>
            <a:srgbClr val="D557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34"/>
          <p:cNvSpPr/>
          <p:nvPr/>
        </p:nvSpPr>
        <p:spPr>
          <a:xfrm>
            <a:off x="6164621" y="0"/>
            <a:ext cx="236179" cy="6858000"/>
          </a:xfrm>
          <a:prstGeom prst="rect">
            <a:avLst/>
          </a:prstGeom>
          <a:solidFill>
            <a:srgbClr val="DBDF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showMasterSp="0">
  <p:cSld name="timeline">
    <p:spTree>
      <p:nvGrpSpPr>
        <p:cNvPr id="152" name="Shape 152"/>
        <p:cNvGrpSpPr/>
        <p:nvPr/>
      </p:nvGrpSpPr>
      <p:grpSpPr>
        <a:xfrm>
          <a:off x="0" y="0"/>
          <a:ext cx="0" cy="0"/>
          <a:chOff x="0" y="0"/>
          <a:chExt cx="0" cy="0"/>
        </a:xfrm>
      </p:grpSpPr>
      <p:pic>
        <p:nvPicPr>
          <p:cNvPr descr="A close-up of a person&#10;&#10;Description automatically generated" id="153" name="Google Shape;153;p35"/>
          <p:cNvPicPr preferRelativeResize="0"/>
          <p:nvPr/>
        </p:nvPicPr>
        <p:blipFill rotWithShape="1">
          <a:blip r:embed="rId2">
            <a:alphaModFix/>
          </a:blip>
          <a:srcRect b="0" l="0" r="0" t="0"/>
          <a:stretch/>
        </p:blipFill>
        <p:spPr>
          <a:xfrm>
            <a:off x="0" y="1"/>
            <a:ext cx="12801600" cy="6857999"/>
          </a:xfrm>
          <a:prstGeom prst="rect">
            <a:avLst/>
          </a:prstGeom>
          <a:noFill/>
          <a:ln>
            <a:noFill/>
          </a:ln>
        </p:spPr>
      </p:pic>
      <p:sp>
        <p:nvSpPr>
          <p:cNvPr id="154" name="Google Shape;154;p35"/>
          <p:cNvSpPr txBox="1"/>
          <p:nvPr>
            <p:ph idx="1" type="body"/>
          </p:nvPr>
        </p:nvSpPr>
        <p:spPr>
          <a:xfrm>
            <a:off x="432485" y="583005"/>
            <a:ext cx="9505599" cy="674888"/>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35"/>
          <p:cNvSpPr txBox="1"/>
          <p:nvPr>
            <p:ph idx="2" type="body"/>
          </p:nvPr>
        </p:nvSpPr>
        <p:spPr>
          <a:xfrm>
            <a:off x="432485" y="1437990"/>
            <a:ext cx="8170083" cy="7042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5"/>
          <p:cNvSpPr txBox="1"/>
          <p:nvPr>
            <p:ph idx="3" type="body"/>
          </p:nvPr>
        </p:nvSpPr>
        <p:spPr>
          <a:xfrm>
            <a:off x="875457" y="4858334"/>
            <a:ext cx="2473938" cy="9307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5"/>
          <p:cNvSpPr txBox="1"/>
          <p:nvPr>
            <p:ph idx="4" type="body"/>
          </p:nvPr>
        </p:nvSpPr>
        <p:spPr>
          <a:xfrm>
            <a:off x="3620151" y="4515463"/>
            <a:ext cx="2473938" cy="9307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35"/>
          <p:cNvSpPr txBox="1"/>
          <p:nvPr>
            <p:ph idx="5" type="body"/>
          </p:nvPr>
        </p:nvSpPr>
        <p:spPr>
          <a:xfrm>
            <a:off x="6364846" y="4092742"/>
            <a:ext cx="2473938" cy="9307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5"/>
          <p:cNvSpPr txBox="1"/>
          <p:nvPr>
            <p:ph idx="6" type="body"/>
          </p:nvPr>
        </p:nvSpPr>
        <p:spPr>
          <a:xfrm>
            <a:off x="9188765" y="3755003"/>
            <a:ext cx="2473938" cy="9307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160" name="Google Shape;160;p35"/>
          <p:cNvPicPr preferRelativeResize="0"/>
          <p:nvPr/>
        </p:nvPicPr>
        <p:blipFill rotWithShape="1">
          <a:blip r:embed="rId3">
            <a:alphaModFix/>
          </a:blip>
          <a:srcRect b="0" l="0" r="0" t="0"/>
          <a:stretch/>
        </p:blipFill>
        <p:spPr>
          <a:xfrm>
            <a:off x="11326226" y="6028100"/>
            <a:ext cx="1475375" cy="860771"/>
          </a:xfrm>
          <a:prstGeom prst="rect">
            <a:avLst/>
          </a:prstGeom>
          <a:solidFill>
            <a:schemeClr val="lt1"/>
          </a:solidFill>
          <a:ln>
            <a:noFill/>
          </a:ln>
        </p:spPr>
      </p:pic>
      <p:sp>
        <p:nvSpPr>
          <p:cNvPr id="161" name="Google Shape;161;p35"/>
          <p:cNvSpPr/>
          <p:nvPr>
            <p:ph idx="7" type="pic"/>
          </p:nvPr>
        </p:nvSpPr>
        <p:spPr>
          <a:xfrm>
            <a:off x="1303305" y="3062929"/>
            <a:ext cx="1567360" cy="1534288"/>
          </a:xfrm>
          <a:prstGeom prst="ellipse">
            <a:avLst/>
          </a:prstGeom>
          <a:solidFill>
            <a:schemeClr val="lt1"/>
          </a:solidFill>
          <a:ln cap="flat" cmpd="sng" w="63500">
            <a:solidFill>
              <a:srgbClr val="B1C58D"/>
            </a:solidFill>
            <a:prstDash val="solid"/>
            <a:round/>
            <a:headEnd len="sm" w="sm" type="none"/>
            <a:tailEnd len="sm" w="sm" type="none"/>
          </a:ln>
          <a:effectLst>
            <a:outerShdw blurRad="159350" sx="98000" rotWithShape="0" algn="ctr" dir="2640000" dist="111210" sy="98000">
              <a:srgbClr val="000000">
                <a:alpha val="37647"/>
              </a:srgbClr>
            </a:outerShdw>
          </a:effectLst>
        </p:spPr>
      </p:sp>
      <p:sp>
        <p:nvSpPr>
          <p:cNvPr id="162" name="Google Shape;162;p35"/>
          <p:cNvSpPr/>
          <p:nvPr>
            <p:ph idx="8" type="pic"/>
          </p:nvPr>
        </p:nvSpPr>
        <p:spPr>
          <a:xfrm>
            <a:off x="4073440" y="2733122"/>
            <a:ext cx="1567360" cy="1534288"/>
          </a:xfrm>
          <a:prstGeom prst="ellipse">
            <a:avLst/>
          </a:prstGeom>
          <a:solidFill>
            <a:schemeClr val="lt1"/>
          </a:solidFill>
          <a:ln cap="flat" cmpd="sng" w="63500">
            <a:solidFill>
              <a:srgbClr val="B1C58D"/>
            </a:solidFill>
            <a:prstDash val="solid"/>
            <a:round/>
            <a:headEnd len="sm" w="sm" type="none"/>
            <a:tailEnd len="sm" w="sm" type="none"/>
          </a:ln>
          <a:effectLst>
            <a:outerShdw blurRad="159350" sx="98000" rotWithShape="0" algn="ctr" dir="2640000" dist="111210" sy="98000">
              <a:srgbClr val="000000">
                <a:alpha val="37647"/>
              </a:srgbClr>
            </a:outerShdw>
          </a:effectLst>
        </p:spPr>
      </p:sp>
      <p:sp>
        <p:nvSpPr>
          <p:cNvPr id="163" name="Google Shape;163;p35"/>
          <p:cNvSpPr/>
          <p:nvPr>
            <p:ph idx="9" type="pic"/>
          </p:nvPr>
        </p:nvSpPr>
        <p:spPr>
          <a:xfrm>
            <a:off x="6818135" y="2350326"/>
            <a:ext cx="1567360" cy="1534288"/>
          </a:xfrm>
          <a:prstGeom prst="ellipse">
            <a:avLst/>
          </a:prstGeom>
          <a:solidFill>
            <a:schemeClr val="lt1"/>
          </a:solidFill>
          <a:ln cap="flat" cmpd="sng" w="63500">
            <a:solidFill>
              <a:srgbClr val="B1C58D"/>
            </a:solidFill>
            <a:prstDash val="solid"/>
            <a:round/>
            <a:headEnd len="sm" w="sm" type="none"/>
            <a:tailEnd len="sm" w="sm" type="none"/>
          </a:ln>
          <a:effectLst>
            <a:outerShdw blurRad="159350" sx="98000" rotWithShape="0" algn="ctr" dir="2640000" dist="111210" sy="98000">
              <a:srgbClr val="000000">
                <a:alpha val="37647"/>
              </a:srgbClr>
            </a:outerShdw>
          </a:effectLst>
        </p:spPr>
      </p:sp>
      <p:sp>
        <p:nvSpPr>
          <p:cNvPr id="164" name="Google Shape;164;p35"/>
          <p:cNvSpPr/>
          <p:nvPr>
            <p:ph idx="13" type="pic"/>
          </p:nvPr>
        </p:nvSpPr>
        <p:spPr>
          <a:xfrm>
            <a:off x="9592870" y="1996006"/>
            <a:ext cx="1567360" cy="1534288"/>
          </a:xfrm>
          <a:prstGeom prst="ellipse">
            <a:avLst/>
          </a:prstGeom>
          <a:solidFill>
            <a:schemeClr val="lt1"/>
          </a:solidFill>
          <a:ln cap="flat" cmpd="sng" w="63500">
            <a:solidFill>
              <a:srgbClr val="B1C58D"/>
            </a:solidFill>
            <a:prstDash val="solid"/>
            <a:round/>
            <a:headEnd len="sm" w="sm" type="none"/>
            <a:tailEnd len="sm" w="sm" type="none"/>
          </a:ln>
          <a:effectLst>
            <a:outerShdw blurRad="159350" sx="98000" rotWithShape="0" algn="ctr" dir="2640000" dist="111210" sy="98000">
              <a:srgbClr val="000000">
                <a:alpha val="37647"/>
              </a:srgbClr>
            </a:outerShdw>
          </a:effectLst>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timeline 2">
    <p:spTree>
      <p:nvGrpSpPr>
        <p:cNvPr id="165" name="Shape 165"/>
        <p:cNvGrpSpPr/>
        <p:nvPr/>
      </p:nvGrpSpPr>
      <p:grpSpPr>
        <a:xfrm>
          <a:off x="0" y="0"/>
          <a:ext cx="0" cy="0"/>
          <a:chOff x="0" y="0"/>
          <a:chExt cx="0" cy="0"/>
        </a:xfrm>
      </p:grpSpPr>
      <p:pic>
        <p:nvPicPr>
          <p:cNvPr descr="A close-up of a logo&#10;&#10;Description automatically generated" id="166" name="Google Shape;166;p36"/>
          <p:cNvPicPr preferRelativeResize="0"/>
          <p:nvPr/>
        </p:nvPicPr>
        <p:blipFill rotWithShape="1">
          <a:blip r:embed="rId2">
            <a:alphaModFix/>
          </a:blip>
          <a:srcRect b="0" l="0" r="0" t="0"/>
          <a:stretch/>
        </p:blipFill>
        <p:spPr>
          <a:xfrm>
            <a:off x="0" y="0"/>
            <a:ext cx="12801600" cy="6857999"/>
          </a:xfrm>
          <a:prstGeom prst="rect">
            <a:avLst/>
          </a:prstGeom>
          <a:noFill/>
          <a:ln>
            <a:noFill/>
          </a:ln>
        </p:spPr>
      </p:pic>
      <p:sp>
        <p:nvSpPr>
          <p:cNvPr id="167" name="Google Shape;167;p36"/>
          <p:cNvSpPr txBox="1"/>
          <p:nvPr>
            <p:ph idx="1" type="body"/>
          </p:nvPr>
        </p:nvSpPr>
        <p:spPr>
          <a:xfrm>
            <a:off x="432485" y="583005"/>
            <a:ext cx="9505599" cy="674888"/>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36"/>
          <p:cNvSpPr txBox="1"/>
          <p:nvPr>
            <p:ph idx="2" type="body"/>
          </p:nvPr>
        </p:nvSpPr>
        <p:spPr>
          <a:xfrm>
            <a:off x="432485" y="1437990"/>
            <a:ext cx="8170083" cy="7042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36"/>
          <p:cNvSpPr/>
          <p:nvPr>
            <p:ph idx="3" type="pic"/>
          </p:nvPr>
        </p:nvSpPr>
        <p:spPr>
          <a:xfrm>
            <a:off x="1328746" y="3626292"/>
            <a:ext cx="1567360" cy="1534288"/>
          </a:xfrm>
          <a:prstGeom prst="ellipse">
            <a:avLst/>
          </a:prstGeom>
          <a:solidFill>
            <a:schemeClr val="lt1"/>
          </a:solidFill>
          <a:ln cap="flat" cmpd="sng" w="63500">
            <a:solidFill>
              <a:srgbClr val="B1C58D"/>
            </a:solidFill>
            <a:prstDash val="solid"/>
            <a:round/>
            <a:headEnd len="sm" w="sm" type="none"/>
            <a:tailEnd len="sm" w="sm" type="none"/>
          </a:ln>
          <a:effectLst>
            <a:outerShdw blurRad="159350" sx="98000" rotWithShape="0" algn="ctr" dir="2640000" dist="111210" sy="98000">
              <a:srgbClr val="000000">
                <a:alpha val="37647"/>
              </a:srgbClr>
            </a:outerShdw>
          </a:effectLst>
        </p:spPr>
      </p:sp>
      <p:sp>
        <p:nvSpPr>
          <p:cNvPr id="170" name="Google Shape;170;p36"/>
          <p:cNvSpPr txBox="1"/>
          <p:nvPr>
            <p:ph idx="4" type="body"/>
          </p:nvPr>
        </p:nvSpPr>
        <p:spPr>
          <a:xfrm>
            <a:off x="875457" y="5344242"/>
            <a:ext cx="2473938" cy="9307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6"/>
          <p:cNvSpPr txBox="1"/>
          <p:nvPr>
            <p:ph idx="5" type="body"/>
          </p:nvPr>
        </p:nvSpPr>
        <p:spPr>
          <a:xfrm>
            <a:off x="3545934" y="5053963"/>
            <a:ext cx="2473938" cy="9307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36"/>
          <p:cNvSpPr txBox="1"/>
          <p:nvPr>
            <p:ph idx="6" type="body"/>
          </p:nvPr>
        </p:nvSpPr>
        <p:spPr>
          <a:xfrm>
            <a:off x="6211541" y="4123210"/>
            <a:ext cx="2473938" cy="9307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36"/>
          <p:cNvSpPr txBox="1"/>
          <p:nvPr>
            <p:ph idx="7" type="body"/>
          </p:nvPr>
        </p:nvSpPr>
        <p:spPr>
          <a:xfrm>
            <a:off x="8877148" y="3780022"/>
            <a:ext cx="2473938" cy="9307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174" name="Google Shape;174;p36"/>
          <p:cNvPicPr preferRelativeResize="0"/>
          <p:nvPr/>
        </p:nvPicPr>
        <p:blipFill rotWithShape="1">
          <a:blip r:embed="rId3">
            <a:alphaModFix/>
          </a:blip>
          <a:srcRect b="0" l="0" r="0" t="0"/>
          <a:stretch/>
        </p:blipFill>
        <p:spPr>
          <a:xfrm>
            <a:off x="11326226" y="6028100"/>
            <a:ext cx="1475375" cy="860771"/>
          </a:xfrm>
          <a:prstGeom prst="rect">
            <a:avLst/>
          </a:prstGeom>
          <a:solidFill>
            <a:schemeClr val="lt1"/>
          </a:solidFill>
          <a:ln>
            <a:noFill/>
          </a:ln>
        </p:spPr>
      </p:pic>
      <p:sp>
        <p:nvSpPr>
          <p:cNvPr id="175" name="Google Shape;175;p36"/>
          <p:cNvSpPr/>
          <p:nvPr>
            <p:ph idx="8" type="pic"/>
          </p:nvPr>
        </p:nvSpPr>
        <p:spPr>
          <a:xfrm>
            <a:off x="3994353" y="3151468"/>
            <a:ext cx="1567360" cy="1534288"/>
          </a:xfrm>
          <a:prstGeom prst="ellipse">
            <a:avLst/>
          </a:prstGeom>
          <a:solidFill>
            <a:schemeClr val="lt1"/>
          </a:solidFill>
          <a:ln cap="flat" cmpd="sng" w="63500">
            <a:solidFill>
              <a:srgbClr val="B1C58D"/>
            </a:solidFill>
            <a:prstDash val="solid"/>
            <a:round/>
            <a:headEnd len="sm" w="sm" type="none"/>
            <a:tailEnd len="sm" w="sm" type="none"/>
          </a:ln>
          <a:effectLst>
            <a:outerShdw blurRad="159350" sx="98000" rotWithShape="0" algn="ctr" dir="2640000" dist="111210" sy="98000">
              <a:srgbClr val="000000">
                <a:alpha val="37647"/>
              </a:srgbClr>
            </a:outerShdw>
          </a:effectLst>
        </p:spPr>
      </p:sp>
      <p:sp>
        <p:nvSpPr>
          <p:cNvPr id="176" name="Google Shape;176;p36"/>
          <p:cNvSpPr/>
          <p:nvPr>
            <p:ph idx="9" type="pic"/>
          </p:nvPr>
        </p:nvSpPr>
        <p:spPr>
          <a:xfrm>
            <a:off x="6662395" y="2198666"/>
            <a:ext cx="1567360" cy="1534288"/>
          </a:xfrm>
          <a:prstGeom prst="ellipse">
            <a:avLst/>
          </a:prstGeom>
          <a:solidFill>
            <a:schemeClr val="lt1"/>
          </a:solidFill>
          <a:ln cap="flat" cmpd="sng" w="63500">
            <a:solidFill>
              <a:srgbClr val="B1C58D"/>
            </a:solidFill>
            <a:prstDash val="solid"/>
            <a:round/>
            <a:headEnd len="sm" w="sm" type="none"/>
            <a:tailEnd len="sm" w="sm" type="none"/>
          </a:ln>
          <a:effectLst>
            <a:outerShdw blurRad="159350" sx="98000" rotWithShape="0" algn="ctr" dir="2640000" dist="111210" sy="98000">
              <a:srgbClr val="000000">
                <a:alpha val="37647"/>
              </a:srgbClr>
            </a:outerShdw>
          </a:effectLst>
        </p:spPr>
      </p:sp>
      <p:sp>
        <p:nvSpPr>
          <p:cNvPr id="177" name="Google Shape;177;p36"/>
          <p:cNvSpPr/>
          <p:nvPr>
            <p:ph idx="13" type="pic"/>
          </p:nvPr>
        </p:nvSpPr>
        <p:spPr>
          <a:xfrm>
            <a:off x="9330437" y="1948204"/>
            <a:ext cx="1567360" cy="1534288"/>
          </a:xfrm>
          <a:prstGeom prst="ellipse">
            <a:avLst/>
          </a:prstGeom>
          <a:solidFill>
            <a:schemeClr val="lt1"/>
          </a:solidFill>
          <a:ln cap="flat" cmpd="sng" w="63500">
            <a:solidFill>
              <a:srgbClr val="B1C58D"/>
            </a:solidFill>
            <a:prstDash val="solid"/>
            <a:round/>
            <a:headEnd len="sm" w="sm" type="none"/>
            <a:tailEnd len="sm" w="sm" type="none"/>
          </a:ln>
          <a:effectLst>
            <a:outerShdw blurRad="159350" sx="98000" rotWithShape="0" algn="ctr" dir="2640000" dist="111210" sy="98000">
              <a:srgbClr val="000000">
                <a:alpha val="37647"/>
              </a:srgbClr>
            </a:outerShdw>
          </a:effectLst>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categories " showMasterSp="0">
  <p:cSld name="1_3 categories ">
    <p:spTree>
      <p:nvGrpSpPr>
        <p:cNvPr id="178" name="Shape 178"/>
        <p:cNvGrpSpPr/>
        <p:nvPr/>
      </p:nvGrpSpPr>
      <p:grpSpPr>
        <a:xfrm>
          <a:off x="0" y="0"/>
          <a:ext cx="0" cy="0"/>
          <a:chOff x="0" y="0"/>
          <a:chExt cx="0" cy="0"/>
        </a:xfrm>
      </p:grpSpPr>
      <p:sp>
        <p:nvSpPr>
          <p:cNvPr id="179" name="Google Shape;179;p37"/>
          <p:cNvSpPr/>
          <p:nvPr/>
        </p:nvSpPr>
        <p:spPr>
          <a:xfrm>
            <a:off x="-1" y="3680800"/>
            <a:ext cx="12801600" cy="246340"/>
          </a:xfrm>
          <a:prstGeom prst="rect">
            <a:avLst/>
          </a:prstGeom>
          <a:solidFill>
            <a:srgbClr val="D557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37"/>
          <p:cNvSpPr/>
          <p:nvPr>
            <p:ph idx="2" type="pic"/>
          </p:nvPr>
        </p:nvSpPr>
        <p:spPr>
          <a:xfrm>
            <a:off x="6963249" y="-12902"/>
            <a:ext cx="5838349" cy="3694338"/>
          </a:xfrm>
          <a:prstGeom prst="rect">
            <a:avLst/>
          </a:prstGeom>
          <a:noFill/>
          <a:ln>
            <a:noFill/>
          </a:ln>
        </p:spPr>
      </p:sp>
      <p:sp>
        <p:nvSpPr>
          <p:cNvPr id="181" name="Google Shape;181;p37"/>
          <p:cNvSpPr/>
          <p:nvPr/>
        </p:nvSpPr>
        <p:spPr>
          <a:xfrm>
            <a:off x="0" y="4084320"/>
            <a:ext cx="12801598" cy="2773679"/>
          </a:xfrm>
          <a:prstGeom prst="rect">
            <a:avLst/>
          </a:prstGeom>
          <a:solidFill>
            <a:srgbClr val="DBDF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37"/>
          <p:cNvSpPr txBox="1"/>
          <p:nvPr>
            <p:ph idx="1" type="body"/>
          </p:nvPr>
        </p:nvSpPr>
        <p:spPr>
          <a:xfrm>
            <a:off x="432485" y="583004"/>
            <a:ext cx="3783375"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37"/>
          <p:cNvSpPr txBox="1"/>
          <p:nvPr>
            <p:ph idx="3" type="body"/>
          </p:nvPr>
        </p:nvSpPr>
        <p:spPr>
          <a:xfrm>
            <a:off x="432485" y="1437990"/>
            <a:ext cx="7808690" cy="21501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184" name="Google Shape;184;p37"/>
          <p:cNvPicPr preferRelativeResize="0"/>
          <p:nvPr/>
        </p:nvPicPr>
        <p:blipFill rotWithShape="1">
          <a:blip r:embed="rId2">
            <a:alphaModFix/>
          </a:blip>
          <a:srcRect b="0" l="0" r="0" t="0"/>
          <a:stretch/>
        </p:blipFill>
        <p:spPr>
          <a:xfrm>
            <a:off x="11326225" y="5997228"/>
            <a:ext cx="1475375" cy="860771"/>
          </a:xfrm>
          <a:prstGeom prst="rect">
            <a:avLst/>
          </a:prstGeom>
          <a:solidFill>
            <a:schemeClr val="lt1"/>
          </a:solidFill>
          <a:ln>
            <a:noFill/>
          </a:ln>
        </p:spPr>
      </p:pic>
      <p:sp>
        <p:nvSpPr>
          <p:cNvPr id="185" name="Google Shape;185;p37"/>
          <p:cNvSpPr/>
          <p:nvPr>
            <p:ph idx="4" type="pic"/>
          </p:nvPr>
        </p:nvSpPr>
        <p:spPr>
          <a:xfrm>
            <a:off x="392417" y="4659405"/>
            <a:ext cx="707178" cy="690142"/>
          </a:xfrm>
          <a:prstGeom prst="ellipse">
            <a:avLst/>
          </a:prstGeom>
          <a:solidFill>
            <a:srgbClr val="012169"/>
          </a:solidFill>
          <a:ln>
            <a:noFill/>
          </a:ln>
        </p:spPr>
      </p:sp>
      <p:sp>
        <p:nvSpPr>
          <p:cNvPr id="186" name="Google Shape;186;p37"/>
          <p:cNvSpPr txBox="1"/>
          <p:nvPr>
            <p:ph idx="5" type="body"/>
          </p:nvPr>
        </p:nvSpPr>
        <p:spPr>
          <a:xfrm>
            <a:off x="1224601" y="4659405"/>
            <a:ext cx="2991259" cy="15345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7"/>
          <p:cNvSpPr/>
          <p:nvPr>
            <p:ph idx="6" type="pic"/>
          </p:nvPr>
        </p:nvSpPr>
        <p:spPr>
          <a:xfrm>
            <a:off x="4340866" y="4652725"/>
            <a:ext cx="707178" cy="690142"/>
          </a:xfrm>
          <a:prstGeom prst="ellipse">
            <a:avLst/>
          </a:prstGeom>
          <a:solidFill>
            <a:srgbClr val="012169"/>
          </a:solidFill>
          <a:ln>
            <a:noFill/>
          </a:ln>
        </p:spPr>
      </p:sp>
      <p:sp>
        <p:nvSpPr>
          <p:cNvPr id="188" name="Google Shape;188;p37"/>
          <p:cNvSpPr txBox="1"/>
          <p:nvPr>
            <p:ph idx="7" type="body"/>
          </p:nvPr>
        </p:nvSpPr>
        <p:spPr>
          <a:xfrm>
            <a:off x="5173050" y="4652725"/>
            <a:ext cx="2991259" cy="15345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37"/>
          <p:cNvSpPr/>
          <p:nvPr>
            <p:ph idx="8" type="pic"/>
          </p:nvPr>
        </p:nvSpPr>
        <p:spPr>
          <a:xfrm>
            <a:off x="8556725" y="4652725"/>
            <a:ext cx="707178" cy="690142"/>
          </a:xfrm>
          <a:prstGeom prst="ellipse">
            <a:avLst/>
          </a:prstGeom>
          <a:solidFill>
            <a:srgbClr val="012169"/>
          </a:solidFill>
          <a:ln>
            <a:noFill/>
          </a:ln>
        </p:spPr>
      </p:sp>
      <p:sp>
        <p:nvSpPr>
          <p:cNvPr id="190" name="Google Shape;190;p37"/>
          <p:cNvSpPr txBox="1"/>
          <p:nvPr>
            <p:ph idx="9" type="body"/>
          </p:nvPr>
        </p:nvSpPr>
        <p:spPr>
          <a:xfrm>
            <a:off x="9388909" y="4652725"/>
            <a:ext cx="2991259" cy="15345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7"/>
          <p:cNvSpPr/>
          <p:nvPr/>
        </p:nvSpPr>
        <p:spPr>
          <a:xfrm>
            <a:off x="0" y="3881119"/>
            <a:ext cx="12801600" cy="282117"/>
          </a:xfrm>
          <a:prstGeom prst="rect">
            <a:avLst/>
          </a:pr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tegories " showMasterSp="0">
  <p:cSld name="3 categories ">
    <p:spTree>
      <p:nvGrpSpPr>
        <p:cNvPr id="192" name="Shape 192"/>
        <p:cNvGrpSpPr/>
        <p:nvPr/>
      </p:nvGrpSpPr>
      <p:grpSpPr>
        <a:xfrm>
          <a:off x="0" y="0"/>
          <a:ext cx="0" cy="0"/>
          <a:chOff x="0" y="0"/>
          <a:chExt cx="0" cy="0"/>
        </a:xfrm>
      </p:grpSpPr>
      <p:sp>
        <p:nvSpPr>
          <p:cNvPr id="193" name="Google Shape;193;p38"/>
          <p:cNvSpPr/>
          <p:nvPr>
            <p:ph idx="2" type="pic"/>
          </p:nvPr>
        </p:nvSpPr>
        <p:spPr>
          <a:xfrm>
            <a:off x="-2" y="-312"/>
            <a:ext cx="4168543" cy="3882637"/>
          </a:xfrm>
          <a:prstGeom prst="rect">
            <a:avLst/>
          </a:prstGeom>
          <a:noFill/>
          <a:ln>
            <a:noFill/>
          </a:ln>
        </p:spPr>
      </p:sp>
      <p:sp>
        <p:nvSpPr>
          <p:cNvPr id="194" name="Google Shape;194;p38"/>
          <p:cNvSpPr/>
          <p:nvPr/>
        </p:nvSpPr>
        <p:spPr>
          <a:xfrm>
            <a:off x="-1" y="3680800"/>
            <a:ext cx="12801600" cy="246340"/>
          </a:xfrm>
          <a:prstGeom prst="rect">
            <a:avLst/>
          </a:prstGeom>
          <a:solidFill>
            <a:srgbClr val="D557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38"/>
          <p:cNvSpPr/>
          <p:nvPr/>
        </p:nvSpPr>
        <p:spPr>
          <a:xfrm>
            <a:off x="-1" y="4125264"/>
            <a:ext cx="12801601" cy="2732736"/>
          </a:xfrm>
          <a:prstGeom prst="rect">
            <a:avLst/>
          </a:prstGeom>
          <a:solidFill>
            <a:srgbClr val="DBDF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38"/>
          <p:cNvSpPr txBox="1"/>
          <p:nvPr>
            <p:ph idx="1" type="body"/>
          </p:nvPr>
        </p:nvSpPr>
        <p:spPr>
          <a:xfrm>
            <a:off x="4458574" y="583004"/>
            <a:ext cx="3783375"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38"/>
          <p:cNvSpPr txBox="1"/>
          <p:nvPr>
            <p:ph idx="3" type="body"/>
          </p:nvPr>
        </p:nvSpPr>
        <p:spPr>
          <a:xfrm>
            <a:off x="4458574" y="1437990"/>
            <a:ext cx="7808690" cy="21501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198" name="Google Shape;198;p38"/>
          <p:cNvPicPr preferRelativeResize="0"/>
          <p:nvPr/>
        </p:nvPicPr>
        <p:blipFill rotWithShape="1">
          <a:blip r:embed="rId2">
            <a:alphaModFix/>
          </a:blip>
          <a:srcRect b="0" l="0" r="0" t="0"/>
          <a:stretch/>
        </p:blipFill>
        <p:spPr>
          <a:xfrm>
            <a:off x="11326225" y="5997228"/>
            <a:ext cx="1475375" cy="860771"/>
          </a:xfrm>
          <a:prstGeom prst="rect">
            <a:avLst/>
          </a:prstGeom>
          <a:solidFill>
            <a:schemeClr val="lt1"/>
          </a:solidFill>
          <a:ln>
            <a:noFill/>
          </a:ln>
        </p:spPr>
      </p:pic>
      <p:sp>
        <p:nvSpPr>
          <p:cNvPr id="199" name="Google Shape;199;p38"/>
          <p:cNvSpPr/>
          <p:nvPr>
            <p:ph idx="4" type="pic"/>
          </p:nvPr>
        </p:nvSpPr>
        <p:spPr>
          <a:xfrm>
            <a:off x="392417" y="4659405"/>
            <a:ext cx="707178" cy="690142"/>
          </a:xfrm>
          <a:prstGeom prst="ellipse">
            <a:avLst/>
          </a:prstGeom>
          <a:solidFill>
            <a:srgbClr val="012169"/>
          </a:solidFill>
          <a:ln>
            <a:noFill/>
          </a:ln>
        </p:spPr>
      </p:sp>
      <p:sp>
        <p:nvSpPr>
          <p:cNvPr id="200" name="Google Shape;200;p38"/>
          <p:cNvSpPr txBox="1"/>
          <p:nvPr>
            <p:ph idx="5" type="body"/>
          </p:nvPr>
        </p:nvSpPr>
        <p:spPr>
          <a:xfrm>
            <a:off x="1224601" y="4659405"/>
            <a:ext cx="2991259" cy="15345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38"/>
          <p:cNvSpPr/>
          <p:nvPr>
            <p:ph idx="6" type="pic"/>
          </p:nvPr>
        </p:nvSpPr>
        <p:spPr>
          <a:xfrm>
            <a:off x="4340866" y="4652725"/>
            <a:ext cx="707178" cy="690142"/>
          </a:xfrm>
          <a:prstGeom prst="ellipse">
            <a:avLst/>
          </a:prstGeom>
          <a:solidFill>
            <a:srgbClr val="012169"/>
          </a:solidFill>
          <a:ln>
            <a:noFill/>
          </a:ln>
        </p:spPr>
      </p:sp>
      <p:sp>
        <p:nvSpPr>
          <p:cNvPr id="202" name="Google Shape;202;p38"/>
          <p:cNvSpPr txBox="1"/>
          <p:nvPr>
            <p:ph idx="7" type="body"/>
          </p:nvPr>
        </p:nvSpPr>
        <p:spPr>
          <a:xfrm>
            <a:off x="5173050" y="4652725"/>
            <a:ext cx="2991259" cy="15345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38"/>
          <p:cNvSpPr/>
          <p:nvPr>
            <p:ph idx="8" type="pic"/>
          </p:nvPr>
        </p:nvSpPr>
        <p:spPr>
          <a:xfrm>
            <a:off x="8556725" y="4652725"/>
            <a:ext cx="707178" cy="690142"/>
          </a:xfrm>
          <a:prstGeom prst="ellipse">
            <a:avLst/>
          </a:prstGeom>
          <a:solidFill>
            <a:srgbClr val="012169"/>
          </a:solidFill>
          <a:ln>
            <a:noFill/>
          </a:ln>
        </p:spPr>
      </p:sp>
      <p:sp>
        <p:nvSpPr>
          <p:cNvPr id="204" name="Google Shape;204;p38"/>
          <p:cNvSpPr txBox="1"/>
          <p:nvPr>
            <p:ph idx="9" type="body"/>
          </p:nvPr>
        </p:nvSpPr>
        <p:spPr>
          <a:xfrm>
            <a:off x="9388909" y="4652725"/>
            <a:ext cx="2991259" cy="15345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38"/>
          <p:cNvSpPr/>
          <p:nvPr/>
        </p:nvSpPr>
        <p:spPr>
          <a:xfrm>
            <a:off x="0" y="3881119"/>
            <a:ext cx="12801600" cy="282117"/>
          </a:xfrm>
          <a:prstGeom prst="rect">
            <a:avLst/>
          </a:pr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ll out copy boxes " showMasterSp="0">
  <p:cSld name="3 call out copy boxes ">
    <p:spTree>
      <p:nvGrpSpPr>
        <p:cNvPr id="206" name="Shape 206"/>
        <p:cNvGrpSpPr/>
        <p:nvPr/>
      </p:nvGrpSpPr>
      <p:grpSpPr>
        <a:xfrm>
          <a:off x="0" y="0"/>
          <a:ext cx="0" cy="0"/>
          <a:chOff x="0" y="0"/>
          <a:chExt cx="0" cy="0"/>
        </a:xfrm>
      </p:grpSpPr>
      <p:pic>
        <p:nvPicPr>
          <p:cNvPr id="207" name="Google Shape;207;p39"/>
          <p:cNvPicPr preferRelativeResize="0"/>
          <p:nvPr/>
        </p:nvPicPr>
        <p:blipFill rotWithShape="1">
          <a:blip r:embed="rId2">
            <a:alphaModFix/>
          </a:blip>
          <a:srcRect b="0" l="0" r="0" t="0"/>
          <a:stretch/>
        </p:blipFill>
        <p:spPr>
          <a:xfrm>
            <a:off x="2" y="0"/>
            <a:ext cx="12801596" cy="6857997"/>
          </a:xfrm>
          <a:prstGeom prst="rect">
            <a:avLst/>
          </a:prstGeom>
          <a:noFill/>
          <a:ln>
            <a:noFill/>
          </a:ln>
        </p:spPr>
      </p:pic>
      <p:sp>
        <p:nvSpPr>
          <p:cNvPr id="208" name="Google Shape;208;p39"/>
          <p:cNvSpPr txBox="1"/>
          <p:nvPr>
            <p:ph idx="1" type="body"/>
          </p:nvPr>
        </p:nvSpPr>
        <p:spPr>
          <a:xfrm>
            <a:off x="340532" y="583005"/>
            <a:ext cx="5506548"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39"/>
          <p:cNvSpPr txBox="1"/>
          <p:nvPr>
            <p:ph idx="2" type="body"/>
          </p:nvPr>
        </p:nvSpPr>
        <p:spPr>
          <a:xfrm>
            <a:off x="340532" y="1437991"/>
            <a:ext cx="5506548" cy="33747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210" name="Google Shape;210;p39"/>
          <p:cNvPicPr preferRelativeResize="0"/>
          <p:nvPr/>
        </p:nvPicPr>
        <p:blipFill rotWithShape="1">
          <a:blip r:embed="rId3">
            <a:alphaModFix/>
          </a:blip>
          <a:srcRect b="0" l="0" r="0" t="0"/>
          <a:stretch/>
        </p:blipFill>
        <p:spPr>
          <a:xfrm>
            <a:off x="11326225" y="5997228"/>
            <a:ext cx="1475375" cy="860771"/>
          </a:xfrm>
          <a:prstGeom prst="rect">
            <a:avLst/>
          </a:prstGeom>
          <a:solidFill>
            <a:schemeClr val="lt1"/>
          </a:solidFill>
          <a:ln>
            <a:noFill/>
          </a:ln>
        </p:spPr>
      </p:pic>
      <p:sp>
        <p:nvSpPr>
          <p:cNvPr id="211" name="Google Shape;211;p39"/>
          <p:cNvSpPr/>
          <p:nvPr>
            <p:ph idx="3" type="pic"/>
          </p:nvPr>
        </p:nvSpPr>
        <p:spPr>
          <a:xfrm>
            <a:off x="377119" y="5295625"/>
            <a:ext cx="707178" cy="690142"/>
          </a:xfrm>
          <a:prstGeom prst="ellipse">
            <a:avLst/>
          </a:prstGeom>
          <a:solidFill>
            <a:srgbClr val="012169"/>
          </a:solidFill>
          <a:ln>
            <a:noFill/>
          </a:ln>
        </p:spPr>
      </p:sp>
      <p:sp>
        <p:nvSpPr>
          <p:cNvPr id="212" name="Google Shape;212;p39"/>
          <p:cNvSpPr txBox="1"/>
          <p:nvPr>
            <p:ph idx="4" type="body"/>
          </p:nvPr>
        </p:nvSpPr>
        <p:spPr>
          <a:xfrm>
            <a:off x="6567445" y="752355"/>
            <a:ext cx="5979512" cy="111359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39"/>
          <p:cNvSpPr txBox="1"/>
          <p:nvPr>
            <p:ph idx="5" type="body"/>
          </p:nvPr>
        </p:nvSpPr>
        <p:spPr>
          <a:xfrm>
            <a:off x="6114907" y="2585508"/>
            <a:ext cx="6432050" cy="111359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39"/>
          <p:cNvSpPr txBox="1"/>
          <p:nvPr>
            <p:ph idx="6" type="body"/>
          </p:nvPr>
        </p:nvSpPr>
        <p:spPr>
          <a:xfrm>
            <a:off x="6591398" y="4435258"/>
            <a:ext cx="5979512" cy="111359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39"/>
          <p:cNvSpPr/>
          <p:nvPr>
            <p:ph idx="7" type="pic"/>
          </p:nvPr>
        </p:nvSpPr>
        <p:spPr>
          <a:xfrm>
            <a:off x="1744861" y="5295625"/>
            <a:ext cx="707178" cy="690142"/>
          </a:xfrm>
          <a:prstGeom prst="ellipse">
            <a:avLst/>
          </a:prstGeom>
          <a:solidFill>
            <a:srgbClr val="012169"/>
          </a:solidFill>
          <a:ln>
            <a:noFill/>
          </a:ln>
        </p:spPr>
      </p:sp>
      <p:sp>
        <p:nvSpPr>
          <p:cNvPr id="216" name="Google Shape;216;p39"/>
          <p:cNvSpPr/>
          <p:nvPr>
            <p:ph idx="8" type="pic"/>
          </p:nvPr>
        </p:nvSpPr>
        <p:spPr>
          <a:xfrm>
            <a:off x="3112603" y="5295625"/>
            <a:ext cx="707178" cy="690142"/>
          </a:xfrm>
          <a:prstGeom prst="ellipse">
            <a:avLst/>
          </a:prstGeom>
          <a:solidFill>
            <a:srgbClr val="012169"/>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mage with call out copy box" showMasterSp="0">
  <p:cSld name="Main image with call out copy box">
    <p:spTree>
      <p:nvGrpSpPr>
        <p:cNvPr id="22" name="Shape 22"/>
        <p:cNvGrpSpPr/>
        <p:nvPr/>
      </p:nvGrpSpPr>
      <p:grpSpPr>
        <a:xfrm>
          <a:off x="0" y="0"/>
          <a:ext cx="0" cy="0"/>
          <a:chOff x="0" y="0"/>
          <a:chExt cx="0" cy="0"/>
        </a:xfrm>
      </p:grpSpPr>
      <p:sp>
        <p:nvSpPr>
          <p:cNvPr id="23" name="Google Shape;23;p23"/>
          <p:cNvSpPr/>
          <p:nvPr>
            <p:ph idx="2" type="pic"/>
          </p:nvPr>
        </p:nvSpPr>
        <p:spPr>
          <a:xfrm>
            <a:off x="-38472" y="-23854"/>
            <a:ext cx="3946661" cy="6920854"/>
          </a:xfrm>
          <a:prstGeom prst="rect">
            <a:avLst/>
          </a:prstGeom>
          <a:noFill/>
          <a:ln>
            <a:noFill/>
          </a:ln>
        </p:spPr>
      </p:sp>
      <p:sp>
        <p:nvSpPr>
          <p:cNvPr id="24" name="Google Shape;24;p23"/>
          <p:cNvSpPr/>
          <p:nvPr/>
        </p:nvSpPr>
        <p:spPr>
          <a:xfrm>
            <a:off x="2378621" y="-63610"/>
            <a:ext cx="1622936" cy="6965342"/>
          </a:xfrm>
          <a:custGeom>
            <a:rect b="b" l="l" r="r" t="t"/>
            <a:pathLst>
              <a:path extrusionOk="0" h="6965342" w="1622936">
                <a:moveTo>
                  <a:pt x="773296" y="0"/>
                </a:moveTo>
                <a:cubicBezTo>
                  <a:pt x="1286818" y="538701"/>
                  <a:pt x="1444377" y="1093829"/>
                  <a:pt x="1547776" y="1590426"/>
                </a:cubicBezTo>
                <a:cubicBezTo>
                  <a:pt x="1651175" y="2087023"/>
                  <a:pt x="1656913" y="3036376"/>
                  <a:pt x="1507991" y="3570135"/>
                </a:cubicBezTo>
                <a:cubicBezTo>
                  <a:pt x="1386071" y="3922643"/>
                  <a:pt x="1281655" y="4114800"/>
                  <a:pt x="1119951" y="4341412"/>
                </a:cubicBezTo>
                <a:cubicBezTo>
                  <a:pt x="942372" y="4568024"/>
                  <a:pt x="690581" y="4792538"/>
                  <a:pt x="515652" y="5068183"/>
                </a:cubicBezTo>
                <a:cubicBezTo>
                  <a:pt x="340723" y="5343828"/>
                  <a:pt x="153867" y="5681207"/>
                  <a:pt x="70378" y="5995283"/>
                </a:cubicBezTo>
                <a:cubicBezTo>
                  <a:pt x="-44861" y="6360159"/>
                  <a:pt x="13615" y="6769597"/>
                  <a:pt x="24245" y="6965342"/>
                </a:cubicBezTo>
              </a:path>
            </a:pathLst>
          </a:custGeom>
          <a:noFill/>
          <a:ln cap="flat" cmpd="sng" w="190500">
            <a:solidFill>
              <a:srgbClr val="B1C58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 name="Google Shape;25;p23"/>
          <p:cNvSpPr txBox="1"/>
          <p:nvPr>
            <p:ph idx="1" type="body"/>
          </p:nvPr>
        </p:nvSpPr>
        <p:spPr>
          <a:xfrm>
            <a:off x="4618298" y="583004"/>
            <a:ext cx="7450356"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3"/>
          <p:cNvSpPr txBox="1"/>
          <p:nvPr>
            <p:ph idx="3" type="body"/>
          </p:nvPr>
        </p:nvSpPr>
        <p:spPr>
          <a:xfrm>
            <a:off x="4629872" y="1487656"/>
            <a:ext cx="7450355" cy="31422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27" name="Google Shape;27;p23"/>
          <p:cNvPicPr preferRelativeResize="0"/>
          <p:nvPr/>
        </p:nvPicPr>
        <p:blipFill rotWithShape="1">
          <a:blip r:embed="rId2">
            <a:alphaModFix/>
          </a:blip>
          <a:srcRect b="0" l="0" r="0" t="0"/>
          <a:stretch/>
        </p:blipFill>
        <p:spPr>
          <a:xfrm>
            <a:off x="11326225" y="5997228"/>
            <a:ext cx="1475375" cy="860771"/>
          </a:xfrm>
          <a:prstGeom prst="rect">
            <a:avLst/>
          </a:prstGeom>
          <a:solidFill>
            <a:schemeClr val="lt1"/>
          </a:solidFill>
          <a:ln>
            <a:noFill/>
          </a:ln>
        </p:spPr>
      </p:pic>
      <p:sp>
        <p:nvSpPr>
          <p:cNvPr id="28" name="Google Shape;28;p23"/>
          <p:cNvSpPr/>
          <p:nvPr>
            <p:ph idx="4" type="pic"/>
          </p:nvPr>
        </p:nvSpPr>
        <p:spPr>
          <a:xfrm>
            <a:off x="3438424" y="3323956"/>
            <a:ext cx="707178" cy="690142"/>
          </a:xfrm>
          <a:prstGeom prst="ellipse">
            <a:avLst/>
          </a:prstGeom>
          <a:solidFill>
            <a:srgbClr val="012169"/>
          </a:solidFill>
          <a:ln>
            <a:noFill/>
          </a:ln>
        </p:spPr>
      </p:sp>
      <p:sp>
        <p:nvSpPr>
          <p:cNvPr id="29" name="Google Shape;29;p23"/>
          <p:cNvSpPr/>
          <p:nvPr>
            <p:ph idx="5" type="pic"/>
          </p:nvPr>
        </p:nvSpPr>
        <p:spPr>
          <a:xfrm>
            <a:off x="2871264" y="4224446"/>
            <a:ext cx="707178" cy="690142"/>
          </a:xfrm>
          <a:prstGeom prst="ellipse">
            <a:avLst/>
          </a:prstGeom>
          <a:solidFill>
            <a:srgbClr val="012169"/>
          </a:solidFill>
          <a:ln>
            <a:noFill/>
          </a:ln>
        </p:spPr>
      </p:sp>
      <p:sp>
        <p:nvSpPr>
          <p:cNvPr id="30" name="Google Shape;30;p23"/>
          <p:cNvSpPr/>
          <p:nvPr>
            <p:ph idx="6" type="pic"/>
          </p:nvPr>
        </p:nvSpPr>
        <p:spPr>
          <a:xfrm>
            <a:off x="2315490" y="5180610"/>
            <a:ext cx="707178" cy="690142"/>
          </a:xfrm>
          <a:prstGeom prst="ellipse">
            <a:avLst/>
          </a:prstGeom>
          <a:solidFill>
            <a:srgbClr val="012169"/>
          </a:solidFill>
          <a:ln>
            <a:noFill/>
          </a:ln>
        </p:spPr>
      </p:sp>
      <p:sp>
        <p:nvSpPr>
          <p:cNvPr id="31" name="Google Shape;31;p23"/>
          <p:cNvSpPr/>
          <p:nvPr/>
        </p:nvSpPr>
        <p:spPr>
          <a:xfrm>
            <a:off x="4629871" y="4914588"/>
            <a:ext cx="8171727" cy="1943412"/>
          </a:xfrm>
          <a:prstGeom prst="rect">
            <a:avLst/>
          </a:prstGeom>
          <a:solidFill>
            <a:srgbClr val="8090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23"/>
          <p:cNvSpPr txBox="1"/>
          <p:nvPr>
            <p:ph idx="7" type="body"/>
          </p:nvPr>
        </p:nvSpPr>
        <p:spPr>
          <a:xfrm>
            <a:off x="4815069" y="5049162"/>
            <a:ext cx="6218692" cy="167426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sz="20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33" name="Google Shape;33;p23"/>
          <p:cNvPicPr preferRelativeResize="0"/>
          <p:nvPr/>
        </p:nvPicPr>
        <p:blipFill rotWithShape="1">
          <a:blip r:embed="rId2">
            <a:alphaModFix/>
          </a:blip>
          <a:srcRect b="0" l="0" r="0" t="0"/>
          <a:stretch/>
        </p:blipFill>
        <p:spPr>
          <a:xfrm>
            <a:off x="11326223" y="6022059"/>
            <a:ext cx="1475375" cy="860771"/>
          </a:xfrm>
          <a:prstGeom prst="rect">
            <a:avLst/>
          </a:prstGeom>
          <a:solidFill>
            <a:schemeClr val="lt1"/>
          </a:solid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showMasterSp="0">
  <p:cSld name="3 boxes">
    <p:spTree>
      <p:nvGrpSpPr>
        <p:cNvPr id="34" name="Shape 34"/>
        <p:cNvGrpSpPr/>
        <p:nvPr/>
      </p:nvGrpSpPr>
      <p:grpSpPr>
        <a:xfrm>
          <a:off x="0" y="0"/>
          <a:ext cx="0" cy="0"/>
          <a:chOff x="0" y="0"/>
          <a:chExt cx="0" cy="0"/>
        </a:xfrm>
      </p:grpSpPr>
      <p:pic>
        <p:nvPicPr>
          <p:cNvPr descr="A green and white rectangle&#10;&#10;Description automatically generated" id="35" name="Google Shape;35;p24"/>
          <p:cNvPicPr preferRelativeResize="0"/>
          <p:nvPr/>
        </p:nvPicPr>
        <p:blipFill rotWithShape="1">
          <a:blip r:embed="rId2">
            <a:alphaModFix/>
          </a:blip>
          <a:srcRect b="0" l="0" r="0" t="0"/>
          <a:stretch/>
        </p:blipFill>
        <p:spPr>
          <a:xfrm>
            <a:off x="0" y="0"/>
            <a:ext cx="12801600" cy="6857999"/>
          </a:xfrm>
          <a:prstGeom prst="rect">
            <a:avLst/>
          </a:prstGeom>
          <a:noFill/>
          <a:ln>
            <a:noFill/>
          </a:ln>
        </p:spPr>
      </p:pic>
      <p:sp>
        <p:nvSpPr>
          <p:cNvPr id="36" name="Google Shape;36;p24"/>
          <p:cNvSpPr txBox="1"/>
          <p:nvPr>
            <p:ph idx="1" type="body"/>
          </p:nvPr>
        </p:nvSpPr>
        <p:spPr>
          <a:xfrm>
            <a:off x="432485" y="583004"/>
            <a:ext cx="3783375"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2" type="body"/>
          </p:nvPr>
        </p:nvSpPr>
        <p:spPr>
          <a:xfrm>
            <a:off x="432485" y="1437990"/>
            <a:ext cx="3783375" cy="483700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38" name="Google Shape;38;p24"/>
          <p:cNvPicPr preferRelativeResize="0"/>
          <p:nvPr/>
        </p:nvPicPr>
        <p:blipFill rotWithShape="1">
          <a:blip r:embed="rId3">
            <a:alphaModFix/>
          </a:blip>
          <a:srcRect b="0" l="0" r="0" t="0"/>
          <a:stretch/>
        </p:blipFill>
        <p:spPr>
          <a:xfrm>
            <a:off x="11326225" y="5997228"/>
            <a:ext cx="1475375" cy="860771"/>
          </a:xfrm>
          <a:prstGeom prst="rect">
            <a:avLst/>
          </a:prstGeom>
          <a:solidFill>
            <a:schemeClr val="lt1"/>
          </a:solidFill>
          <a:ln>
            <a:noFill/>
          </a:ln>
        </p:spPr>
      </p:pic>
      <p:sp>
        <p:nvSpPr>
          <p:cNvPr id="39" name="Google Shape;39;p24"/>
          <p:cNvSpPr txBox="1"/>
          <p:nvPr>
            <p:ph idx="3" type="body"/>
          </p:nvPr>
        </p:nvSpPr>
        <p:spPr>
          <a:xfrm>
            <a:off x="4520783" y="560131"/>
            <a:ext cx="6569101" cy="1534288"/>
          </a:xfrm>
          <a:prstGeom prst="rect">
            <a:avLst/>
          </a:prstGeom>
          <a:solidFill>
            <a:schemeClr val="lt1"/>
          </a:solidFill>
          <a:ln cap="flat" cmpd="sng" w="25400">
            <a:solidFill>
              <a:srgbClr val="8090B4"/>
            </a:solidFill>
            <a:prstDash val="solid"/>
            <a:round/>
            <a:headEnd len="sm" w="sm" type="none"/>
            <a:tailEnd len="sm" w="sm" type="none"/>
          </a:ln>
          <a:effectLst>
            <a:outerShdw blurRad="345053" rotWithShape="0" algn="tl" dir="2700000" dist="104142">
              <a:srgbClr val="000000">
                <a:alpha val="40000"/>
              </a:srgbClr>
            </a:outerShdw>
          </a:effectLst>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chemeClr val="lt1"/>
              </a:buClr>
              <a:buSzPts val="1400"/>
              <a:buNone/>
              <a:defRPr sz="1400">
                <a:solidFill>
                  <a:schemeClr val="lt1"/>
                </a:solidFill>
              </a:defRPr>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p:nvPr>
            <p:ph idx="4" type="pic"/>
          </p:nvPr>
        </p:nvSpPr>
        <p:spPr>
          <a:xfrm>
            <a:off x="4724896" y="709545"/>
            <a:ext cx="1202680" cy="1177303"/>
          </a:xfrm>
          <a:prstGeom prst="ellipse">
            <a:avLst/>
          </a:prstGeom>
          <a:solidFill>
            <a:schemeClr val="lt1"/>
          </a:solidFill>
          <a:ln>
            <a:noFill/>
          </a:ln>
        </p:spPr>
      </p:sp>
      <p:sp>
        <p:nvSpPr>
          <p:cNvPr id="41" name="Google Shape;41;p24"/>
          <p:cNvSpPr txBox="1"/>
          <p:nvPr>
            <p:ph idx="5" type="body"/>
          </p:nvPr>
        </p:nvSpPr>
        <p:spPr>
          <a:xfrm>
            <a:off x="6231162" y="709546"/>
            <a:ext cx="4647347" cy="1277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6" type="body"/>
          </p:nvPr>
        </p:nvSpPr>
        <p:spPr>
          <a:xfrm>
            <a:off x="5224179" y="2395060"/>
            <a:ext cx="6569101" cy="1534288"/>
          </a:xfrm>
          <a:prstGeom prst="rect">
            <a:avLst/>
          </a:prstGeom>
          <a:solidFill>
            <a:schemeClr val="lt1"/>
          </a:solidFill>
          <a:ln cap="flat" cmpd="sng" w="25400">
            <a:solidFill>
              <a:srgbClr val="8090B4"/>
            </a:solidFill>
            <a:prstDash val="solid"/>
            <a:round/>
            <a:headEnd len="sm" w="sm" type="none"/>
            <a:tailEnd len="sm" w="sm" type="none"/>
          </a:ln>
          <a:effectLst>
            <a:outerShdw blurRad="343750" rotWithShape="0" algn="tl" dir="2700000" dist="101600">
              <a:srgbClr val="000000">
                <a:alpha val="42745"/>
              </a:srgbClr>
            </a:outerShdw>
          </a:effectLst>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chemeClr val="lt1"/>
              </a:buClr>
              <a:buSzPts val="1400"/>
              <a:buNone/>
              <a:defRPr sz="1400">
                <a:solidFill>
                  <a:schemeClr val="lt1"/>
                </a:solidFill>
              </a:defRPr>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4"/>
          <p:cNvSpPr/>
          <p:nvPr>
            <p:ph idx="7" type="pic"/>
          </p:nvPr>
        </p:nvSpPr>
        <p:spPr>
          <a:xfrm>
            <a:off x="5428292" y="2544474"/>
            <a:ext cx="1202680" cy="1177303"/>
          </a:xfrm>
          <a:prstGeom prst="ellipse">
            <a:avLst/>
          </a:prstGeom>
          <a:solidFill>
            <a:schemeClr val="lt1"/>
          </a:solidFill>
          <a:ln>
            <a:noFill/>
          </a:ln>
        </p:spPr>
      </p:sp>
      <p:sp>
        <p:nvSpPr>
          <p:cNvPr id="44" name="Google Shape;44;p24"/>
          <p:cNvSpPr txBox="1"/>
          <p:nvPr>
            <p:ph idx="8" type="body"/>
          </p:nvPr>
        </p:nvSpPr>
        <p:spPr>
          <a:xfrm>
            <a:off x="6934558" y="2544475"/>
            <a:ext cx="4674850" cy="1277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9" type="body"/>
          </p:nvPr>
        </p:nvSpPr>
        <p:spPr>
          <a:xfrm>
            <a:off x="5927576" y="4196144"/>
            <a:ext cx="6569101" cy="1534288"/>
          </a:xfrm>
          <a:prstGeom prst="rect">
            <a:avLst/>
          </a:prstGeom>
          <a:solidFill>
            <a:schemeClr val="lt1"/>
          </a:solidFill>
          <a:ln cap="flat" cmpd="sng" w="25400">
            <a:solidFill>
              <a:srgbClr val="8090B4"/>
            </a:solidFill>
            <a:prstDash val="solid"/>
            <a:round/>
            <a:headEnd len="sm" w="sm" type="none"/>
            <a:tailEnd len="sm" w="sm" type="none"/>
          </a:ln>
          <a:effectLst>
            <a:outerShdw blurRad="342900" rotWithShape="0" algn="tl" dir="2700000" dist="101600">
              <a:srgbClr val="000000">
                <a:alpha val="40000"/>
              </a:srgbClr>
            </a:outerShdw>
          </a:effectLst>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sz="1400">
                <a:solidFill>
                  <a:schemeClr val="lt1"/>
                </a:solidFill>
              </a:defRPr>
            </a:lvl1pPr>
            <a:lvl2pPr indent="-228600" lvl="1" marL="914400" algn="l">
              <a:lnSpc>
                <a:spcPct val="90000"/>
              </a:lnSpc>
              <a:spcBef>
                <a:spcPts val="500"/>
              </a:spcBef>
              <a:spcAft>
                <a:spcPts val="0"/>
              </a:spcAft>
              <a:buClr>
                <a:schemeClr val="lt1"/>
              </a:buClr>
              <a:buSzPts val="1400"/>
              <a:buNone/>
              <a:defRPr sz="1400">
                <a:solidFill>
                  <a:schemeClr val="lt1"/>
                </a:solidFill>
              </a:defRPr>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p:nvPr>
            <p:ph idx="13" type="pic"/>
          </p:nvPr>
        </p:nvSpPr>
        <p:spPr>
          <a:xfrm>
            <a:off x="6131689" y="4345558"/>
            <a:ext cx="1202680" cy="1177303"/>
          </a:xfrm>
          <a:prstGeom prst="ellipse">
            <a:avLst/>
          </a:prstGeom>
          <a:solidFill>
            <a:schemeClr val="lt1"/>
          </a:solidFill>
          <a:ln>
            <a:noFill/>
          </a:ln>
        </p:spPr>
      </p:sp>
      <p:sp>
        <p:nvSpPr>
          <p:cNvPr id="47" name="Google Shape;47;p24"/>
          <p:cNvSpPr txBox="1"/>
          <p:nvPr>
            <p:ph idx="14" type="body"/>
          </p:nvPr>
        </p:nvSpPr>
        <p:spPr>
          <a:xfrm>
            <a:off x="7637955" y="4345559"/>
            <a:ext cx="4638562" cy="1277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p:nvPr>
            <p:ph idx="15" type="pic"/>
          </p:nvPr>
        </p:nvSpPr>
        <p:spPr>
          <a:xfrm>
            <a:off x="11747717" y="549474"/>
            <a:ext cx="528800" cy="517642"/>
          </a:xfrm>
          <a:prstGeom prst="ellipse">
            <a:avLst/>
          </a:prstGeom>
          <a:solidFill>
            <a:srgbClr val="012169"/>
          </a:solidFill>
          <a:ln>
            <a:noFill/>
          </a:ln>
        </p:spPr>
      </p:sp>
      <p:sp>
        <p:nvSpPr>
          <p:cNvPr id="49" name="Google Shape;49;p24"/>
          <p:cNvSpPr/>
          <p:nvPr>
            <p:ph idx="16" type="pic"/>
          </p:nvPr>
        </p:nvSpPr>
        <p:spPr>
          <a:xfrm>
            <a:off x="11403592" y="1065844"/>
            <a:ext cx="528800" cy="517642"/>
          </a:xfrm>
          <a:prstGeom prst="ellipse">
            <a:avLst/>
          </a:prstGeom>
          <a:solidFill>
            <a:srgbClr val="012169"/>
          </a:solidFill>
          <a:ln>
            <a:noFill/>
          </a:ln>
        </p:spPr>
      </p:sp>
      <p:sp>
        <p:nvSpPr>
          <p:cNvPr id="50" name="Google Shape;50;p24"/>
          <p:cNvSpPr/>
          <p:nvPr>
            <p:ph idx="17" type="pic"/>
          </p:nvPr>
        </p:nvSpPr>
        <p:spPr>
          <a:xfrm>
            <a:off x="12113351" y="1065844"/>
            <a:ext cx="528800" cy="517642"/>
          </a:xfrm>
          <a:prstGeom prst="ellipse">
            <a:avLst/>
          </a:prstGeom>
          <a:solidFill>
            <a:srgbClr val="012169"/>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mage with two column copy" showMasterSp="0">
  <p:cSld name="Main image with two column copy">
    <p:spTree>
      <p:nvGrpSpPr>
        <p:cNvPr id="51" name="Shape 51"/>
        <p:cNvGrpSpPr/>
        <p:nvPr/>
      </p:nvGrpSpPr>
      <p:grpSpPr>
        <a:xfrm>
          <a:off x="0" y="0"/>
          <a:ext cx="0" cy="0"/>
          <a:chOff x="0" y="0"/>
          <a:chExt cx="0" cy="0"/>
        </a:xfrm>
      </p:grpSpPr>
      <p:sp>
        <p:nvSpPr>
          <p:cNvPr id="52" name="Google Shape;52;p25"/>
          <p:cNvSpPr/>
          <p:nvPr>
            <p:ph idx="2" type="pic"/>
          </p:nvPr>
        </p:nvSpPr>
        <p:spPr>
          <a:xfrm>
            <a:off x="-38472" y="-23854"/>
            <a:ext cx="3946661" cy="6920854"/>
          </a:xfrm>
          <a:prstGeom prst="rect">
            <a:avLst/>
          </a:prstGeom>
          <a:noFill/>
          <a:ln>
            <a:noFill/>
          </a:ln>
        </p:spPr>
      </p:sp>
      <p:sp>
        <p:nvSpPr>
          <p:cNvPr id="53" name="Google Shape;53;p25"/>
          <p:cNvSpPr/>
          <p:nvPr/>
        </p:nvSpPr>
        <p:spPr>
          <a:xfrm>
            <a:off x="2368347" y="-63610"/>
            <a:ext cx="1622936" cy="6965342"/>
          </a:xfrm>
          <a:custGeom>
            <a:rect b="b" l="l" r="r" t="t"/>
            <a:pathLst>
              <a:path extrusionOk="0" h="6965342" w="1622936">
                <a:moveTo>
                  <a:pt x="773296" y="0"/>
                </a:moveTo>
                <a:cubicBezTo>
                  <a:pt x="1286818" y="538701"/>
                  <a:pt x="1444377" y="1093829"/>
                  <a:pt x="1547776" y="1590426"/>
                </a:cubicBezTo>
                <a:cubicBezTo>
                  <a:pt x="1651175" y="2087023"/>
                  <a:pt x="1656913" y="3036376"/>
                  <a:pt x="1507991" y="3570135"/>
                </a:cubicBezTo>
                <a:cubicBezTo>
                  <a:pt x="1386071" y="3922643"/>
                  <a:pt x="1281655" y="4114800"/>
                  <a:pt x="1119951" y="4341412"/>
                </a:cubicBezTo>
                <a:cubicBezTo>
                  <a:pt x="942372" y="4568024"/>
                  <a:pt x="690581" y="4792538"/>
                  <a:pt x="515652" y="5068183"/>
                </a:cubicBezTo>
                <a:cubicBezTo>
                  <a:pt x="340723" y="5343828"/>
                  <a:pt x="153867" y="5681207"/>
                  <a:pt x="70378" y="5995283"/>
                </a:cubicBezTo>
                <a:cubicBezTo>
                  <a:pt x="-44861" y="6360159"/>
                  <a:pt x="13615" y="6769597"/>
                  <a:pt x="24245" y="6965342"/>
                </a:cubicBezTo>
              </a:path>
            </a:pathLst>
          </a:custGeom>
          <a:noFill/>
          <a:ln cap="flat" cmpd="sng" w="190500">
            <a:solidFill>
              <a:srgbClr val="B1C58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black background with text&#10;&#10;Description automatically generated" id="54" name="Google Shape;54;p25"/>
          <p:cNvPicPr preferRelativeResize="0"/>
          <p:nvPr/>
        </p:nvPicPr>
        <p:blipFill rotWithShape="1">
          <a:blip r:embed="rId2">
            <a:alphaModFix/>
          </a:blip>
          <a:srcRect b="0" l="0" r="0" t="0"/>
          <a:stretch/>
        </p:blipFill>
        <p:spPr>
          <a:xfrm>
            <a:off x="11326225" y="5997228"/>
            <a:ext cx="1475375" cy="860771"/>
          </a:xfrm>
          <a:prstGeom prst="rect">
            <a:avLst/>
          </a:prstGeom>
          <a:solidFill>
            <a:schemeClr val="lt1"/>
          </a:solidFill>
          <a:ln>
            <a:noFill/>
          </a:ln>
        </p:spPr>
      </p:pic>
      <p:sp>
        <p:nvSpPr>
          <p:cNvPr id="55" name="Google Shape;55;p25"/>
          <p:cNvSpPr/>
          <p:nvPr>
            <p:ph idx="3" type="pic"/>
          </p:nvPr>
        </p:nvSpPr>
        <p:spPr>
          <a:xfrm>
            <a:off x="3438424" y="3323956"/>
            <a:ext cx="707178" cy="690142"/>
          </a:xfrm>
          <a:prstGeom prst="ellipse">
            <a:avLst/>
          </a:prstGeom>
          <a:solidFill>
            <a:srgbClr val="012169"/>
          </a:solidFill>
          <a:ln>
            <a:noFill/>
          </a:ln>
        </p:spPr>
      </p:sp>
      <p:sp>
        <p:nvSpPr>
          <p:cNvPr id="56" name="Google Shape;56;p25"/>
          <p:cNvSpPr/>
          <p:nvPr>
            <p:ph idx="4" type="pic"/>
          </p:nvPr>
        </p:nvSpPr>
        <p:spPr>
          <a:xfrm>
            <a:off x="2871264" y="4224446"/>
            <a:ext cx="707178" cy="690142"/>
          </a:xfrm>
          <a:prstGeom prst="ellipse">
            <a:avLst/>
          </a:prstGeom>
          <a:solidFill>
            <a:srgbClr val="012169"/>
          </a:solidFill>
          <a:ln>
            <a:noFill/>
          </a:ln>
        </p:spPr>
      </p:sp>
      <p:sp>
        <p:nvSpPr>
          <p:cNvPr id="57" name="Google Shape;57;p25"/>
          <p:cNvSpPr/>
          <p:nvPr>
            <p:ph idx="5" type="pic"/>
          </p:nvPr>
        </p:nvSpPr>
        <p:spPr>
          <a:xfrm>
            <a:off x="2315490" y="5180610"/>
            <a:ext cx="707178" cy="690142"/>
          </a:xfrm>
          <a:prstGeom prst="ellipse">
            <a:avLst/>
          </a:prstGeom>
          <a:solidFill>
            <a:srgbClr val="012169"/>
          </a:solidFill>
          <a:ln>
            <a:noFill/>
          </a:ln>
        </p:spPr>
      </p:sp>
      <p:pic>
        <p:nvPicPr>
          <p:cNvPr descr="A black background with text&#10;&#10;Description automatically generated" id="58" name="Google Shape;58;p25"/>
          <p:cNvPicPr preferRelativeResize="0"/>
          <p:nvPr/>
        </p:nvPicPr>
        <p:blipFill rotWithShape="1">
          <a:blip r:embed="rId2">
            <a:alphaModFix/>
          </a:blip>
          <a:srcRect b="0" l="0" r="0" t="0"/>
          <a:stretch/>
        </p:blipFill>
        <p:spPr>
          <a:xfrm>
            <a:off x="11326223" y="6022059"/>
            <a:ext cx="1475375" cy="860771"/>
          </a:xfrm>
          <a:prstGeom prst="rect">
            <a:avLst/>
          </a:prstGeom>
          <a:solidFill>
            <a:schemeClr val="lt1"/>
          </a:solidFill>
          <a:ln>
            <a:noFill/>
          </a:ln>
        </p:spPr>
      </p:pic>
      <p:sp>
        <p:nvSpPr>
          <p:cNvPr id="59" name="Google Shape;59;p25"/>
          <p:cNvSpPr txBox="1"/>
          <p:nvPr>
            <p:ph idx="1" type="body"/>
          </p:nvPr>
        </p:nvSpPr>
        <p:spPr>
          <a:xfrm>
            <a:off x="4618298" y="583004"/>
            <a:ext cx="7948410"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5"/>
          <p:cNvSpPr txBox="1"/>
          <p:nvPr>
            <p:ph idx="6" type="body"/>
          </p:nvPr>
        </p:nvSpPr>
        <p:spPr>
          <a:xfrm>
            <a:off x="4629873" y="1487656"/>
            <a:ext cx="3973208" cy="45943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5"/>
          <p:cNvSpPr txBox="1"/>
          <p:nvPr>
            <p:ph idx="7" type="body"/>
          </p:nvPr>
        </p:nvSpPr>
        <p:spPr>
          <a:xfrm>
            <a:off x="8763856" y="1487656"/>
            <a:ext cx="3802852" cy="45943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ategories" showMasterSp="0">
  <p:cSld name="2 categories">
    <p:spTree>
      <p:nvGrpSpPr>
        <p:cNvPr id="62" name="Shape 62"/>
        <p:cNvGrpSpPr/>
        <p:nvPr/>
      </p:nvGrpSpPr>
      <p:grpSpPr>
        <a:xfrm>
          <a:off x="0" y="0"/>
          <a:ext cx="0" cy="0"/>
          <a:chOff x="0" y="0"/>
          <a:chExt cx="0" cy="0"/>
        </a:xfrm>
      </p:grpSpPr>
      <p:sp>
        <p:nvSpPr>
          <p:cNvPr id="63" name="Google Shape;63;p26"/>
          <p:cNvSpPr/>
          <p:nvPr/>
        </p:nvSpPr>
        <p:spPr>
          <a:xfrm>
            <a:off x="-1" y="4125264"/>
            <a:ext cx="12801601" cy="2732736"/>
          </a:xfrm>
          <a:prstGeom prst="rect">
            <a:avLst/>
          </a:prstGeom>
          <a:solidFill>
            <a:srgbClr val="DBDF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black background with text&#10;&#10;Description automatically generated" id="64" name="Google Shape;64;p26"/>
          <p:cNvPicPr preferRelativeResize="0"/>
          <p:nvPr/>
        </p:nvPicPr>
        <p:blipFill rotWithShape="1">
          <a:blip r:embed="rId2">
            <a:alphaModFix/>
          </a:blip>
          <a:srcRect b="0" l="0" r="0" t="0"/>
          <a:stretch/>
        </p:blipFill>
        <p:spPr>
          <a:xfrm>
            <a:off x="11326225" y="5997228"/>
            <a:ext cx="1475375" cy="860771"/>
          </a:xfrm>
          <a:prstGeom prst="rect">
            <a:avLst/>
          </a:prstGeom>
          <a:solidFill>
            <a:schemeClr val="lt1"/>
          </a:solidFill>
          <a:ln>
            <a:noFill/>
          </a:ln>
        </p:spPr>
      </p:pic>
      <p:sp>
        <p:nvSpPr>
          <p:cNvPr id="65" name="Google Shape;65;p26"/>
          <p:cNvSpPr/>
          <p:nvPr>
            <p:ph idx="2" type="pic"/>
          </p:nvPr>
        </p:nvSpPr>
        <p:spPr>
          <a:xfrm>
            <a:off x="392417" y="4659405"/>
            <a:ext cx="707178" cy="690142"/>
          </a:xfrm>
          <a:prstGeom prst="ellipse">
            <a:avLst/>
          </a:prstGeom>
          <a:solidFill>
            <a:srgbClr val="012169"/>
          </a:solidFill>
          <a:ln>
            <a:noFill/>
          </a:ln>
        </p:spPr>
      </p:sp>
      <p:sp>
        <p:nvSpPr>
          <p:cNvPr id="66" name="Google Shape;66;p26"/>
          <p:cNvSpPr txBox="1"/>
          <p:nvPr>
            <p:ph idx="1" type="body"/>
          </p:nvPr>
        </p:nvSpPr>
        <p:spPr>
          <a:xfrm>
            <a:off x="1224601" y="4659405"/>
            <a:ext cx="4724786" cy="15345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6"/>
          <p:cNvSpPr/>
          <p:nvPr>
            <p:ph idx="3" type="pic"/>
          </p:nvPr>
        </p:nvSpPr>
        <p:spPr>
          <a:xfrm>
            <a:off x="6145037" y="4652725"/>
            <a:ext cx="707178" cy="690142"/>
          </a:xfrm>
          <a:prstGeom prst="ellipse">
            <a:avLst/>
          </a:prstGeom>
          <a:solidFill>
            <a:srgbClr val="012169"/>
          </a:solidFill>
          <a:ln>
            <a:noFill/>
          </a:ln>
        </p:spPr>
      </p:sp>
      <p:sp>
        <p:nvSpPr>
          <p:cNvPr id="68" name="Google Shape;68;p26"/>
          <p:cNvSpPr txBox="1"/>
          <p:nvPr>
            <p:ph idx="4" type="body"/>
          </p:nvPr>
        </p:nvSpPr>
        <p:spPr>
          <a:xfrm>
            <a:off x="7047865" y="4652725"/>
            <a:ext cx="5332303" cy="15345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6"/>
          <p:cNvSpPr/>
          <p:nvPr/>
        </p:nvSpPr>
        <p:spPr>
          <a:xfrm>
            <a:off x="-1" y="3680800"/>
            <a:ext cx="12801600" cy="246340"/>
          </a:xfrm>
          <a:prstGeom prst="rect">
            <a:avLst/>
          </a:prstGeom>
          <a:solidFill>
            <a:srgbClr val="D557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26"/>
          <p:cNvSpPr txBox="1"/>
          <p:nvPr>
            <p:ph idx="5" type="body"/>
          </p:nvPr>
        </p:nvSpPr>
        <p:spPr>
          <a:xfrm>
            <a:off x="4458574" y="583004"/>
            <a:ext cx="3783375"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6" type="body"/>
          </p:nvPr>
        </p:nvSpPr>
        <p:spPr>
          <a:xfrm>
            <a:off x="4458574" y="1437990"/>
            <a:ext cx="7808690" cy="21501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72" name="Google Shape;72;p26"/>
          <p:cNvPicPr preferRelativeResize="0"/>
          <p:nvPr/>
        </p:nvPicPr>
        <p:blipFill rotWithShape="1">
          <a:blip r:embed="rId2">
            <a:alphaModFix/>
          </a:blip>
          <a:srcRect b="0" l="0" r="0" t="0"/>
          <a:stretch/>
        </p:blipFill>
        <p:spPr>
          <a:xfrm>
            <a:off x="11326225" y="5997228"/>
            <a:ext cx="1475375" cy="860771"/>
          </a:xfrm>
          <a:prstGeom prst="rect">
            <a:avLst/>
          </a:prstGeom>
          <a:solidFill>
            <a:schemeClr val="lt1"/>
          </a:solidFill>
          <a:ln>
            <a:noFill/>
          </a:ln>
        </p:spPr>
      </p:pic>
      <p:sp>
        <p:nvSpPr>
          <p:cNvPr id="73" name="Google Shape;73;p26"/>
          <p:cNvSpPr/>
          <p:nvPr/>
        </p:nvSpPr>
        <p:spPr>
          <a:xfrm>
            <a:off x="0" y="3881119"/>
            <a:ext cx="12801600" cy="282117"/>
          </a:xfrm>
          <a:prstGeom prst="rect">
            <a:avLst/>
          </a:pr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26"/>
          <p:cNvSpPr/>
          <p:nvPr>
            <p:ph idx="7" type="pic"/>
          </p:nvPr>
        </p:nvSpPr>
        <p:spPr>
          <a:xfrm>
            <a:off x="-2" y="-8625"/>
            <a:ext cx="4168543" cy="3882637"/>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all out copy box" showMasterSp="0">
  <p:cSld name="1 call out copy box">
    <p:spTree>
      <p:nvGrpSpPr>
        <p:cNvPr id="75" name="Shape 75"/>
        <p:cNvGrpSpPr/>
        <p:nvPr/>
      </p:nvGrpSpPr>
      <p:grpSpPr>
        <a:xfrm>
          <a:off x="0" y="0"/>
          <a:ext cx="0" cy="0"/>
          <a:chOff x="0" y="0"/>
          <a:chExt cx="0" cy="0"/>
        </a:xfrm>
      </p:grpSpPr>
      <p:pic>
        <p:nvPicPr>
          <p:cNvPr id="76" name="Google Shape;76;p27"/>
          <p:cNvPicPr preferRelativeResize="0"/>
          <p:nvPr/>
        </p:nvPicPr>
        <p:blipFill rotWithShape="1">
          <a:blip r:embed="rId2">
            <a:alphaModFix/>
          </a:blip>
          <a:srcRect b="0" l="0" r="0" t="0"/>
          <a:stretch/>
        </p:blipFill>
        <p:spPr>
          <a:xfrm>
            <a:off x="3" y="0"/>
            <a:ext cx="12801594" cy="6857996"/>
          </a:xfrm>
          <a:prstGeom prst="rect">
            <a:avLst/>
          </a:prstGeom>
          <a:noFill/>
          <a:ln>
            <a:noFill/>
          </a:ln>
        </p:spPr>
      </p:pic>
      <p:sp>
        <p:nvSpPr>
          <p:cNvPr id="77" name="Google Shape;77;p27"/>
          <p:cNvSpPr txBox="1"/>
          <p:nvPr>
            <p:ph idx="1" type="body"/>
          </p:nvPr>
        </p:nvSpPr>
        <p:spPr>
          <a:xfrm>
            <a:off x="340532" y="583005"/>
            <a:ext cx="5506548"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lt1"/>
              </a:buClr>
              <a:buSzPts val="4500"/>
              <a:buNone/>
              <a:defRPr b="0" i="0" sz="4500">
                <a:solidFill>
                  <a:schemeClr val="lt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7"/>
          <p:cNvSpPr txBox="1"/>
          <p:nvPr>
            <p:ph idx="2" type="body"/>
          </p:nvPr>
        </p:nvSpPr>
        <p:spPr>
          <a:xfrm>
            <a:off x="340532" y="1437991"/>
            <a:ext cx="5506548" cy="33747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sz="20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79" name="Google Shape;79;p27"/>
          <p:cNvPicPr preferRelativeResize="0"/>
          <p:nvPr/>
        </p:nvPicPr>
        <p:blipFill rotWithShape="1">
          <a:blip r:embed="rId3">
            <a:alphaModFix/>
          </a:blip>
          <a:srcRect b="0" l="0" r="0" t="0"/>
          <a:stretch/>
        </p:blipFill>
        <p:spPr>
          <a:xfrm>
            <a:off x="11326225" y="5997228"/>
            <a:ext cx="1475375" cy="860771"/>
          </a:xfrm>
          <a:prstGeom prst="rect">
            <a:avLst/>
          </a:prstGeom>
          <a:solidFill>
            <a:schemeClr val="lt1"/>
          </a:solidFill>
          <a:ln>
            <a:noFill/>
          </a:ln>
        </p:spPr>
      </p:pic>
      <p:sp>
        <p:nvSpPr>
          <p:cNvPr id="80" name="Google Shape;80;p27"/>
          <p:cNvSpPr/>
          <p:nvPr>
            <p:ph idx="3" type="pic"/>
          </p:nvPr>
        </p:nvSpPr>
        <p:spPr>
          <a:xfrm>
            <a:off x="377119" y="5295625"/>
            <a:ext cx="707178" cy="690142"/>
          </a:xfrm>
          <a:prstGeom prst="ellipse">
            <a:avLst/>
          </a:prstGeom>
          <a:solidFill>
            <a:srgbClr val="012169"/>
          </a:solidFill>
          <a:ln>
            <a:noFill/>
          </a:ln>
        </p:spPr>
      </p:sp>
      <p:sp>
        <p:nvSpPr>
          <p:cNvPr id="81" name="Google Shape;81;p27"/>
          <p:cNvSpPr txBox="1"/>
          <p:nvPr>
            <p:ph idx="4" type="body"/>
          </p:nvPr>
        </p:nvSpPr>
        <p:spPr>
          <a:xfrm>
            <a:off x="6591398" y="1585732"/>
            <a:ext cx="5979512" cy="357657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7"/>
          <p:cNvSpPr/>
          <p:nvPr>
            <p:ph idx="5" type="pic"/>
          </p:nvPr>
        </p:nvSpPr>
        <p:spPr>
          <a:xfrm>
            <a:off x="1744861" y="5295625"/>
            <a:ext cx="707178" cy="690142"/>
          </a:xfrm>
          <a:prstGeom prst="ellipse">
            <a:avLst/>
          </a:prstGeom>
          <a:solidFill>
            <a:srgbClr val="012169"/>
          </a:solidFill>
          <a:ln>
            <a:noFill/>
          </a:ln>
        </p:spPr>
      </p:sp>
      <p:sp>
        <p:nvSpPr>
          <p:cNvPr id="83" name="Google Shape;83;p27"/>
          <p:cNvSpPr/>
          <p:nvPr>
            <p:ph idx="6" type="pic"/>
          </p:nvPr>
        </p:nvSpPr>
        <p:spPr>
          <a:xfrm>
            <a:off x="3112603" y="5295625"/>
            <a:ext cx="707178" cy="690142"/>
          </a:xfrm>
          <a:prstGeom prst="ellipse">
            <a:avLst/>
          </a:prstGeom>
          <a:solidFill>
            <a:srgbClr val="012169"/>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all out copy boxes" showMasterSp="0">
  <p:cSld name="2 call out copy boxes">
    <p:spTree>
      <p:nvGrpSpPr>
        <p:cNvPr id="84" name="Shape 84"/>
        <p:cNvGrpSpPr/>
        <p:nvPr/>
      </p:nvGrpSpPr>
      <p:grpSpPr>
        <a:xfrm>
          <a:off x="0" y="0"/>
          <a:ext cx="0" cy="0"/>
          <a:chOff x="0" y="0"/>
          <a:chExt cx="0" cy="0"/>
        </a:xfrm>
      </p:grpSpPr>
      <p:pic>
        <p:nvPicPr>
          <p:cNvPr id="85" name="Google Shape;85;p28"/>
          <p:cNvPicPr preferRelativeResize="0"/>
          <p:nvPr/>
        </p:nvPicPr>
        <p:blipFill rotWithShape="1">
          <a:blip r:embed="rId2">
            <a:alphaModFix/>
          </a:blip>
          <a:srcRect b="0" l="0" r="0" t="0"/>
          <a:stretch/>
        </p:blipFill>
        <p:spPr>
          <a:xfrm>
            <a:off x="3" y="0"/>
            <a:ext cx="12801594" cy="6857997"/>
          </a:xfrm>
          <a:prstGeom prst="rect">
            <a:avLst/>
          </a:prstGeom>
          <a:noFill/>
          <a:ln>
            <a:noFill/>
          </a:ln>
        </p:spPr>
      </p:pic>
      <p:sp>
        <p:nvSpPr>
          <p:cNvPr id="86" name="Google Shape;86;p28"/>
          <p:cNvSpPr txBox="1"/>
          <p:nvPr>
            <p:ph idx="1" type="body"/>
          </p:nvPr>
        </p:nvSpPr>
        <p:spPr>
          <a:xfrm>
            <a:off x="340532" y="583005"/>
            <a:ext cx="5506548"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8"/>
          <p:cNvSpPr txBox="1"/>
          <p:nvPr>
            <p:ph idx="2" type="body"/>
          </p:nvPr>
        </p:nvSpPr>
        <p:spPr>
          <a:xfrm>
            <a:off x="340532" y="1437991"/>
            <a:ext cx="5506548" cy="33747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88" name="Google Shape;88;p28"/>
          <p:cNvPicPr preferRelativeResize="0"/>
          <p:nvPr/>
        </p:nvPicPr>
        <p:blipFill rotWithShape="1">
          <a:blip r:embed="rId3">
            <a:alphaModFix/>
          </a:blip>
          <a:srcRect b="0" l="0" r="0" t="0"/>
          <a:stretch/>
        </p:blipFill>
        <p:spPr>
          <a:xfrm>
            <a:off x="11326225" y="5997228"/>
            <a:ext cx="1475375" cy="860771"/>
          </a:xfrm>
          <a:prstGeom prst="rect">
            <a:avLst/>
          </a:prstGeom>
          <a:solidFill>
            <a:schemeClr val="lt1"/>
          </a:solidFill>
          <a:ln>
            <a:noFill/>
          </a:ln>
        </p:spPr>
      </p:pic>
      <p:sp>
        <p:nvSpPr>
          <p:cNvPr id="89" name="Google Shape;89;p28"/>
          <p:cNvSpPr/>
          <p:nvPr>
            <p:ph idx="3" type="pic"/>
          </p:nvPr>
        </p:nvSpPr>
        <p:spPr>
          <a:xfrm>
            <a:off x="377119" y="5295625"/>
            <a:ext cx="707178" cy="690142"/>
          </a:xfrm>
          <a:prstGeom prst="ellipse">
            <a:avLst/>
          </a:prstGeom>
          <a:solidFill>
            <a:srgbClr val="012169"/>
          </a:solidFill>
          <a:ln>
            <a:noFill/>
          </a:ln>
        </p:spPr>
      </p:sp>
      <p:sp>
        <p:nvSpPr>
          <p:cNvPr id="90" name="Google Shape;90;p28"/>
          <p:cNvSpPr txBox="1"/>
          <p:nvPr>
            <p:ph idx="4" type="body"/>
          </p:nvPr>
        </p:nvSpPr>
        <p:spPr>
          <a:xfrm>
            <a:off x="6567445" y="856527"/>
            <a:ext cx="5979512" cy="20139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8"/>
          <p:cNvSpPr txBox="1"/>
          <p:nvPr>
            <p:ph idx="5" type="body"/>
          </p:nvPr>
        </p:nvSpPr>
        <p:spPr>
          <a:xfrm>
            <a:off x="6591398" y="3429000"/>
            <a:ext cx="5979512" cy="20139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8"/>
          <p:cNvSpPr/>
          <p:nvPr>
            <p:ph idx="6" type="pic"/>
          </p:nvPr>
        </p:nvSpPr>
        <p:spPr>
          <a:xfrm>
            <a:off x="1744861" y="5295625"/>
            <a:ext cx="707178" cy="690142"/>
          </a:xfrm>
          <a:prstGeom prst="ellipse">
            <a:avLst/>
          </a:prstGeom>
          <a:solidFill>
            <a:srgbClr val="012169"/>
          </a:solidFill>
          <a:ln>
            <a:noFill/>
          </a:ln>
        </p:spPr>
      </p:sp>
      <p:sp>
        <p:nvSpPr>
          <p:cNvPr id="93" name="Google Shape;93;p28"/>
          <p:cNvSpPr/>
          <p:nvPr>
            <p:ph idx="7" type="pic"/>
          </p:nvPr>
        </p:nvSpPr>
        <p:spPr>
          <a:xfrm>
            <a:off x="3112603" y="5295625"/>
            <a:ext cx="707178" cy="690142"/>
          </a:xfrm>
          <a:prstGeom prst="ellipse">
            <a:avLst/>
          </a:prstGeom>
          <a:solidFill>
            <a:srgbClr val="012169"/>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tegories with insert copy" showMasterSp="0">
  <p:cSld name="3 categories with insert copy">
    <p:spTree>
      <p:nvGrpSpPr>
        <p:cNvPr id="94" name="Shape 94"/>
        <p:cNvGrpSpPr/>
        <p:nvPr/>
      </p:nvGrpSpPr>
      <p:grpSpPr>
        <a:xfrm>
          <a:off x="0" y="0"/>
          <a:ext cx="0" cy="0"/>
          <a:chOff x="0" y="0"/>
          <a:chExt cx="0" cy="0"/>
        </a:xfrm>
      </p:grpSpPr>
      <p:sp>
        <p:nvSpPr>
          <p:cNvPr id="95" name="Google Shape;95;p29"/>
          <p:cNvSpPr/>
          <p:nvPr>
            <p:ph idx="2" type="pic"/>
          </p:nvPr>
        </p:nvSpPr>
        <p:spPr>
          <a:xfrm>
            <a:off x="1" y="-10511"/>
            <a:ext cx="3819449" cy="3876778"/>
          </a:xfrm>
          <a:prstGeom prst="rect">
            <a:avLst/>
          </a:prstGeom>
          <a:noFill/>
          <a:ln>
            <a:noFill/>
          </a:ln>
        </p:spPr>
      </p:sp>
      <p:sp>
        <p:nvSpPr>
          <p:cNvPr id="96" name="Google Shape;96;p29"/>
          <p:cNvSpPr/>
          <p:nvPr/>
        </p:nvSpPr>
        <p:spPr>
          <a:xfrm>
            <a:off x="-15902" y="2065612"/>
            <a:ext cx="3901937" cy="4816721"/>
          </a:xfrm>
          <a:custGeom>
            <a:rect b="b" l="l" r="r" t="t"/>
            <a:pathLst>
              <a:path extrusionOk="0" h="4877472" w="3961530">
                <a:moveTo>
                  <a:pt x="15704" y="0"/>
                </a:moveTo>
                <a:cubicBezTo>
                  <a:pt x="639553" y="413263"/>
                  <a:pt x="905047" y="570498"/>
                  <a:pt x="1561437" y="883902"/>
                </a:cubicBezTo>
                <a:cubicBezTo>
                  <a:pt x="2310310" y="1267433"/>
                  <a:pt x="3124477" y="1489993"/>
                  <a:pt x="3591739" y="2501527"/>
                </a:cubicBezTo>
                <a:cubicBezTo>
                  <a:pt x="4031226" y="3411787"/>
                  <a:pt x="4014339" y="4332626"/>
                  <a:pt x="3871025" y="4876090"/>
                </a:cubicBezTo>
                <a:lnTo>
                  <a:pt x="0" y="4877472"/>
                </a:lnTo>
              </a:path>
            </a:pathLst>
          </a:cu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9"/>
          <p:cNvSpPr txBox="1"/>
          <p:nvPr>
            <p:ph idx="1" type="body"/>
          </p:nvPr>
        </p:nvSpPr>
        <p:spPr>
          <a:xfrm>
            <a:off x="4259964" y="583004"/>
            <a:ext cx="7808690"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9"/>
          <p:cNvSpPr txBox="1"/>
          <p:nvPr>
            <p:ph idx="3" type="body"/>
          </p:nvPr>
        </p:nvSpPr>
        <p:spPr>
          <a:xfrm>
            <a:off x="4259964" y="1437990"/>
            <a:ext cx="7808690" cy="23724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99" name="Google Shape;99;p29"/>
          <p:cNvPicPr preferRelativeResize="0"/>
          <p:nvPr/>
        </p:nvPicPr>
        <p:blipFill rotWithShape="1">
          <a:blip r:embed="rId2">
            <a:alphaModFix/>
          </a:blip>
          <a:srcRect b="0" l="0" r="0" t="0"/>
          <a:stretch/>
        </p:blipFill>
        <p:spPr>
          <a:xfrm>
            <a:off x="11326225" y="5997228"/>
            <a:ext cx="1475375" cy="860771"/>
          </a:xfrm>
          <a:prstGeom prst="rect">
            <a:avLst/>
          </a:prstGeom>
          <a:solidFill>
            <a:schemeClr val="lt1"/>
          </a:solidFill>
          <a:ln>
            <a:noFill/>
          </a:ln>
        </p:spPr>
      </p:pic>
      <p:sp>
        <p:nvSpPr>
          <p:cNvPr id="100" name="Google Shape;100;p29"/>
          <p:cNvSpPr txBox="1"/>
          <p:nvPr>
            <p:ph idx="4" type="body"/>
          </p:nvPr>
        </p:nvSpPr>
        <p:spPr>
          <a:xfrm>
            <a:off x="446734" y="4346890"/>
            <a:ext cx="2497227" cy="1534569"/>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9"/>
          <p:cNvSpPr/>
          <p:nvPr>
            <p:ph idx="5" type="pic"/>
          </p:nvPr>
        </p:nvSpPr>
        <p:spPr>
          <a:xfrm>
            <a:off x="5139902" y="4122610"/>
            <a:ext cx="707178" cy="690142"/>
          </a:xfrm>
          <a:prstGeom prst="ellipse">
            <a:avLst/>
          </a:prstGeom>
          <a:solidFill>
            <a:srgbClr val="012169"/>
          </a:solidFill>
          <a:ln>
            <a:noFill/>
          </a:ln>
        </p:spPr>
      </p:sp>
      <p:sp>
        <p:nvSpPr>
          <p:cNvPr id="102" name="Google Shape;102;p29"/>
          <p:cNvSpPr txBox="1"/>
          <p:nvPr>
            <p:ph idx="6" type="body"/>
          </p:nvPr>
        </p:nvSpPr>
        <p:spPr>
          <a:xfrm>
            <a:off x="4244877" y="5011243"/>
            <a:ext cx="2497228" cy="153456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9"/>
          <p:cNvSpPr/>
          <p:nvPr>
            <p:ph idx="7" type="pic"/>
          </p:nvPr>
        </p:nvSpPr>
        <p:spPr>
          <a:xfrm>
            <a:off x="7816059" y="4122610"/>
            <a:ext cx="707178" cy="690142"/>
          </a:xfrm>
          <a:prstGeom prst="ellipse">
            <a:avLst/>
          </a:prstGeom>
          <a:solidFill>
            <a:srgbClr val="012169"/>
          </a:solidFill>
          <a:ln>
            <a:noFill/>
          </a:ln>
        </p:spPr>
      </p:sp>
      <p:sp>
        <p:nvSpPr>
          <p:cNvPr id="104" name="Google Shape;104;p29"/>
          <p:cNvSpPr txBox="1"/>
          <p:nvPr>
            <p:ph idx="8" type="body"/>
          </p:nvPr>
        </p:nvSpPr>
        <p:spPr>
          <a:xfrm>
            <a:off x="6921034" y="5011243"/>
            <a:ext cx="2497228" cy="153456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9"/>
          <p:cNvSpPr/>
          <p:nvPr>
            <p:ph idx="9" type="pic"/>
          </p:nvPr>
        </p:nvSpPr>
        <p:spPr>
          <a:xfrm>
            <a:off x="10492216" y="4103421"/>
            <a:ext cx="707178" cy="690142"/>
          </a:xfrm>
          <a:prstGeom prst="ellipse">
            <a:avLst/>
          </a:prstGeom>
          <a:solidFill>
            <a:srgbClr val="012169"/>
          </a:solidFill>
          <a:ln>
            <a:noFill/>
          </a:ln>
        </p:spPr>
      </p:sp>
      <p:sp>
        <p:nvSpPr>
          <p:cNvPr id="106" name="Google Shape;106;p29"/>
          <p:cNvSpPr txBox="1"/>
          <p:nvPr>
            <p:ph idx="13" type="body"/>
          </p:nvPr>
        </p:nvSpPr>
        <p:spPr>
          <a:xfrm>
            <a:off x="9597191" y="4992054"/>
            <a:ext cx="2497228" cy="153456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9"/>
          <p:cNvSpPr/>
          <p:nvPr/>
        </p:nvSpPr>
        <p:spPr>
          <a:xfrm>
            <a:off x="-83352" y="2027571"/>
            <a:ext cx="3965448" cy="4853399"/>
          </a:xfrm>
          <a:custGeom>
            <a:rect b="b" l="l" r="r" t="t"/>
            <a:pathLst>
              <a:path extrusionOk="0" h="4853399" w="3965448">
                <a:moveTo>
                  <a:pt x="0" y="0"/>
                </a:moveTo>
                <a:cubicBezTo>
                  <a:pt x="418422" y="286482"/>
                  <a:pt x="659210" y="428013"/>
                  <a:pt x="1295112" y="765840"/>
                </a:cubicBezTo>
                <a:cubicBezTo>
                  <a:pt x="1943540" y="1140744"/>
                  <a:pt x="3086338" y="1456352"/>
                  <a:pt x="3613985" y="2465121"/>
                </a:cubicBezTo>
                <a:cubicBezTo>
                  <a:pt x="4033958" y="3386268"/>
                  <a:pt x="4016692" y="4023337"/>
                  <a:pt x="3874886" y="4853399"/>
                </a:cubicBezTo>
              </a:path>
            </a:pathLst>
          </a:custGeom>
          <a:noFill/>
          <a:ln cap="flat" cmpd="sng" w="165100">
            <a:solidFill>
              <a:srgbClr val="8090B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ategory " showMasterSp="0">
  <p:cSld name="1 category ">
    <p:spTree>
      <p:nvGrpSpPr>
        <p:cNvPr id="108" name="Shape 108"/>
        <p:cNvGrpSpPr/>
        <p:nvPr/>
      </p:nvGrpSpPr>
      <p:grpSpPr>
        <a:xfrm>
          <a:off x="0" y="0"/>
          <a:ext cx="0" cy="0"/>
          <a:chOff x="0" y="0"/>
          <a:chExt cx="0" cy="0"/>
        </a:xfrm>
      </p:grpSpPr>
      <p:sp>
        <p:nvSpPr>
          <p:cNvPr id="109" name="Google Shape;109;p30"/>
          <p:cNvSpPr/>
          <p:nvPr/>
        </p:nvSpPr>
        <p:spPr>
          <a:xfrm>
            <a:off x="-1" y="4125264"/>
            <a:ext cx="12801601" cy="2732736"/>
          </a:xfrm>
          <a:prstGeom prst="rect">
            <a:avLst/>
          </a:prstGeom>
          <a:solidFill>
            <a:srgbClr val="DBDF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30"/>
          <p:cNvSpPr/>
          <p:nvPr>
            <p:ph idx="2" type="pic"/>
          </p:nvPr>
        </p:nvSpPr>
        <p:spPr>
          <a:xfrm>
            <a:off x="392417" y="4659405"/>
            <a:ext cx="707178" cy="690142"/>
          </a:xfrm>
          <a:prstGeom prst="ellipse">
            <a:avLst/>
          </a:prstGeom>
          <a:solidFill>
            <a:srgbClr val="012169"/>
          </a:solidFill>
          <a:ln>
            <a:noFill/>
          </a:ln>
        </p:spPr>
      </p:sp>
      <p:sp>
        <p:nvSpPr>
          <p:cNvPr id="111" name="Google Shape;111;p30"/>
          <p:cNvSpPr txBox="1"/>
          <p:nvPr>
            <p:ph idx="1" type="body"/>
          </p:nvPr>
        </p:nvSpPr>
        <p:spPr>
          <a:xfrm>
            <a:off x="1224600" y="4659405"/>
            <a:ext cx="9697400" cy="15345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0"/>
          <p:cNvSpPr/>
          <p:nvPr/>
        </p:nvSpPr>
        <p:spPr>
          <a:xfrm>
            <a:off x="-1" y="3680800"/>
            <a:ext cx="12801600" cy="246340"/>
          </a:xfrm>
          <a:prstGeom prst="rect">
            <a:avLst/>
          </a:prstGeom>
          <a:solidFill>
            <a:srgbClr val="D557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30"/>
          <p:cNvSpPr txBox="1"/>
          <p:nvPr>
            <p:ph idx="3" type="body"/>
          </p:nvPr>
        </p:nvSpPr>
        <p:spPr>
          <a:xfrm>
            <a:off x="4458574" y="583004"/>
            <a:ext cx="3783375" cy="854985"/>
          </a:xfrm>
          <a:prstGeom prst="rect">
            <a:avLst/>
          </a:prstGeom>
          <a:noFill/>
          <a:ln>
            <a:noFill/>
          </a:ln>
        </p:spPr>
        <p:txBody>
          <a:bodyPr anchorCtr="0" anchor="t" bIns="45700" lIns="91425" spcFirstLastPara="1" rIns="91425" wrap="square" tIns="45700">
            <a:noAutofit/>
          </a:bodyPr>
          <a:lstStyle>
            <a:lvl1pPr indent="-228600" lvl="0" marL="457200" algn="l">
              <a:lnSpc>
                <a:spcPct val="104444"/>
              </a:lnSpc>
              <a:spcBef>
                <a:spcPts val="400"/>
              </a:spcBef>
              <a:spcAft>
                <a:spcPts val="0"/>
              </a:spcAft>
              <a:buClr>
                <a:schemeClr val="dk1"/>
              </a:buClr>
              <a:buSzPts val="4500"/>
              <a:buNone/>
              <a:defRPr b="0" i="0" sz="4500">
                <a:solidFill>
                  <a:schemeClr val="dk1"/>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4" type="body"/>
          </p:nvPr>
        </p:nvSpPr>
        <p:spPr>
          <a:xfrm>
            <a:off x="4458574" y="1437990"/>
            <a:ext cx="7808690" cy="21501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400"/>
              <a:buNone/>
              <a:defRPr sz="14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text&#10;&#10;Description automatically generated" id="115" name="Google Shape;115;p30"/>
          <p:cNvPicPr preferRelativeResize="0"/>
          <p:nvPr/>
        </p:nvPicPr>
        <p:blipFill rotWithShape="1">
          <a:blip r:embed="rId2">
            <a:alphaModFix/>
          </a:blip>
          <a:srcRect b="0" l="0" r="0" t="0"/>
          <a:stretch/>
        </p:blipFill>
        <p:spPr>
          <a:xfrm>
            <a:off x="11326225" y="5997228"/>
            <a:ext cx="1475375" cy="860771"/>
          </a:xfrm>
          <a:prstGeom prst="rect">
            <a:avLst/>
          </a:prstGeom>
          <a:solidFill>
            <a:schemeClr val="lt1"/>
          </a:solidFill>
          <a:ln>
            <a:noFill/>
          </a:ln>
        </p:spPr>
      </p:pic>
      <p:sp>
        <p:nvSpPr>
          <p:cNvPr id="116" name="Google Shape;116;p30"/>
          <p:cNvSpPr/>
          <p:nvPr/>
        </p:nvSpPr>
        <p:spPr>
          <a:xfrm>
            <a:off x="0" y="3881119"/>
            <a:ext cx="12801600" cy="282117"/>
          </a:xfrm>
          <a:prstGeom prst="rect">
            <a:avLst/>
          </a:prstGeom>
          <a:solidFill>
            <a:srgbClr val="B1C5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0"/>
          <p:cNvSpPr/>
          <p:nvPr>
            <p:ph idx="5" type="pic"/>
          </p:nvPr>
        </p:nvSpPr>
        <p:spPr>
          <a:xfrm>
            <a:off x="-2" y="-8625"/>
            <a:ext cx="4168543" cy="3882637"/>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80110" y="365126"/>
            <a:ext cx="1104138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2" type="sldNum"/>
          </p:nvPr>
        </p:nvSpPr>
        <p:spPr>
          <a:xfrm>
            <a:off x="0" y="6489989"/>
            <a:ext cx="288036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2" name="Google Shape;12;p21"/>
          <p:cNvSpPr txBox="1"/>
          <p:nvPr>
            <p:ph idx="1" type="body"/>
          </p:nvPr>
        </p:nvSpPr>
        <p:spPr>
          <a:xfrm>
            <a:off x="879475" y="1825625"/>
            <a:ext cx="1104265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black background with text&#10;&#10;Description automatically generated" id="13" name="Google Shape;13;p21"/>
          <p:cNvPicPr preferRelativeResize="0"/>
          <p:nvPr/>
        </p:nvPicPr>
        <p:blipFill rotWithShape="1">
          <a:blip r:embed="rId1">
            <a:alphaModFix/>
          </a:blip>
          <a:srcRect b="13671" l="8211" r="9412" t="5647"/>
          <a:stretch/>
        </p:blipFill>
        <p:spPr>
          <a:xfrm>
            <a:off x="11447361" y="6076709"/>
            <a:ext cx="1215343" cy="694482"/>
          </a:xfrm>
          <a:prstGeom prst="rect">
            <a:avLst/>
          </a:prstGeom>
          <a:solidFill>
            <a:schemeClr val="lt1"/>
          </a:solid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2.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41.jpg"/><Relationship Id="rId4" Type="http://schemas.openxmlformats.org/officeDocument/2006/relationships/hyperlink" Target="https://www.apprenticeship.gov/apprenticeship-occupations" TargetMode="External"/><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illinoisworknet.com/ApprenticeshipIL/Pages/Employers.aspx" TargetMode="Externa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4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4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4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www.illinoisworknet.com/apprenticeshipil/Pages/default.aspx" TargetMode="External"/><Relationship Id="rId4" Type="http://schemas.openxmlformats.org/officeDocument/2006/relationships/image" Target="../media/image23.png"/><Relationship Id="rId5" Type="http://schemas.openxmlformats.org/officeDocument/2006/relationships/image" Target="../media/image49.jp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6.jpg"/></Relationships>
</file>

<file path=ppt/slides/_rels/slide20.xml.rels><?xml version="1.0" encoding="UTF-8" standalone="yes"?><Relationships xmlns="http://schemas.openxmlformats.org/package/2006/relationships"><Relationship Id="rId10" Type="http://schemas.openxmlformats.org/officeDocument/2006/relationships/image" Target="../media/image50.jp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illinoisworknet.com/ApprenticeshipIL/Pages/Employers.aspx" TargetMode="External"/><Relationship Id="rId4" Type="http://schemas.openxmlformats.org/officeDocument/2006/relationships/image" Target="../media/image43.jpg"/><Relationship Id="rId9" Type="http://schemas.openxmlformats.org/officeDocument/2006/relationships/image" Target="../media/image10.png"/><Relationship Id="rId5" Type="http://schemas.openxmlformats.org/officeDocument/2006/relationships/hyperlink" Target="mailto:CDickerson@NIU.edu" TargetMode="External"/><Relationship Id="rId6" Type="http://schemas.openxmlformats.org/officeDocument/2006/relationships/image" Target="../media/image48.jpg"/><Relationship Id="rId7" Type="http://schemas.openxmlformats.org/officeDocument/2006/relationships/image" Target="../media/image23.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5.jp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1.jp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3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A person standing next to a person looking at a computer&#10;&#10;Description automatically generated" id="222" name="Google Shape;222;p1"/>
          <p:cNvPicPr preferRelativeResize="0"/>
          <p:nvPr>
            <p:ph idx="2" type="pic"/>
          </p:nvPr>
        </p:nvPicPr>
        <p:blipFill rotWithShape="1">
          <a:blip r:embed="rId3">
            <a:alphaModFix/>
          </a:blip>
          <a:srcRect b="0" l="35241" r="4212" t="0"/>
          <a:stretch/>
        </p:blipFill>
        <p:spPr>
          <a:xfrm>
            <a:off x="727976" y="0"/>
            <a:ext cx="6231701" cy="6858000"/>
          </a:xfrm>
          <a:prstGeom prst="rect">
            <a:avLst/>
          </a:prstGeom>
          <a:noFill/>
          <a:ln>
            <a:noFill/>
          </a:ln>
        </p:spPr>
      </p:pic>
      <p:sp>
        <p:nvSpPr>
          <p:cNvPr id="223" name="Google Shape;223;p1"/>
          <p:cNvSpPr txBox="1"/>
          <p:nvPr>
            <p:ph idx="1" type="body"/>
          </p:nvPr>
        </p:nvSpPr>
        <p:spPr>
          <a:xfrm>
            <a:off x="7203885" y="3914052"/>
            <a:ext cx="4558451" cy="661555"/>
          </a:xfrm>
          <a:prstGeom prst="rect">
            <a:avLst/>
          </a:prstGeom>
          <a:noFill/>
          <a:ln>
            <a:noFill/>
          </a:ln>
        </p:spPr>
        <p:txBody>
          <a:bodyPr anchorCtr="0" anchor="t" bIns="45700" lIns="91425" spcFirstLastPara="1" rIns="91425" wrap="square" tIns="45700">
            <a:noAutofit/>
          </a:bodyPr>
          <a:lstStyle/>
          <a:p>
            <a:pPr indent="0" lvl="0" marL="0" rtl="0" algn="ctr">
              <a:lnSpc>
                <a:spcPct val="156666"/>
              </a:lnSpc>
              <a:spcBef>
                <a:spcPts val="0"/>
              </a:spcBef>
              <a:spcAft>
                <a:spcPts val="0"/>
              </a:spcAft>
              <a:buClr>
                <a:schemeClr val="dk1"/>
              </a:buClr>
              <a:buSzPts val="3000"/>
              <a:buNone/>
            </a:pPr>
            <a:r>
              <a:rPr b="1" lang="en-US" sz="3000">
                <a:latin typeface="Arial"/>
                <a:ea typeface="Arial"/>
                <a:cs typeface="Arial"/>
                <a:sym typeface="Arial"/>
              </a:rPr>
              <a:t>Invest in Your Future Workforce with Apprenticeship Illinois</a:t>
            </a:r>
            <a:endParaRPr/>
          </a:p>
          <a:p>
            <a:pPr indent="0" lvl="0" marL="0" rtl="0" algn="ctr">
              <a:lnSpc>
                <a:spcPct val="100000"/>
              </a:lnSpc>
              <a:spcBef>
                <a:spcPts val="400"/>
              </a:spcBef>
              <a:spcAft>
                <a:spcPts val="0"/>
              </a:spcAft>
              <a:buClr>
                <a:schemeClr val="dk1"/>
              </a:buClr>
              <a:buSzPts val="47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0"/>
          <p:cNvSpPr txBox="1"/>
          <p:nvPr>
            <p:ph idx="1" type="body"/>
          </p:nvPr>
        </p:nvSpPr>
        <p:spPr>
          <a:xfrm>
            <a:off x="340532" y="583005"/>
            <a:ext cx="5506548"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Return on Investment (ROI)</a:t>
            </a:r>
            <a:endParaRPr/>
          </a:p>
        </p:txBody>
      </p:sp>
      <p:sp>
        <p:nvSpPr>
          <p:cNvPr id="314" name="Google Shape;314;p10"/>
          <p:cNvSpPr txBox="1"/>
          <p:nvPr>
            <p:ph idx="4" type="body"/>
          </p:nvPr>
        </p:nvSpPr>
        <p:spPr>
          <a:xfrm>
            <a:off x="6567445" y="856527"/>
            <a:ext cx="5979512" cy="20139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t>Employers see $144 ROI on each $100 invested in apprenticeship programs</a:t>
            </a:r>
            <a:endParaRPr/>
          </a:p>
        </p:txBody>
      </p:sp>
      <p:sp>
        <p:nvSpPr>
          <p:cNvPr id="315" name="Google Shape;315;p10"/>
          <p:cNvSpPr txBox="1"/>
          <p:nvPr>
            <p:ph idx="5" type="body"/>
          </p:nvPr>
        </p:nvSpPr>
        <p:spPr>
          <a:xfrm>
            <a:off x="6591398" y="3429000"/>
            <a:ext cx="5979512" cy="20139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t>93% of apprentices retain employment after apprenticeship completion.</a:t>
            </a:r>
            <a:endParaRPr/>
          </a:p>
          <a:p>
            <a:pPr indent="0" lvl="0" marL="0" rtl="0" algn="l">
              <a:lnSpc>
                <a:spcPct val="90000"/>
              </a:lnSpc>
              <a:spcBef>
                <a:spcPts val="1000"/>
              </a:spcBef>
              <a:spcAft>
                <a:spcPts val="0"/>
              </a:spcAft>
              <a:buClr>
                <a:schemeClr val="dk1"/>
              </a:buClr>
              <a:buSzPts val="2200"/>
              <a:buNone/>
            </a:pPr>
            <a:r>
              <a:rPr lang="en-US" sz="2200"/>
              <a:t>How does that stack up compared to your current retention rate for new hires?</a:t>
            </a:r>
            <a:endParaRPr/>
          </a:p>
        </p:txBody>
      </p:sp>
      <p:pic>
        <p:nvPicPr>
          <p:cNvPr id="316" name="Google Shape;316;p10"/>
          <p:cNvPicPr preferRelativeResize="0"/>
          <p:nvPr>
            <p:ph idx="3" type="pic"/>
          </p:nvPr>
        </p:nvPicPr>
        <p:blipFill rotWithShape="1">
          <a:blip r:embed="rId3">
            <a:alphaModFix/>
          </a:blip>
          <a:srcRect b="-12593" l="-18750" r="-9527" t="-12594"/>
          <a:stretch/>
        </p:blipFill>
        <p:spPr>
          <a:xfrm>
            <a:off x="377119" y="5295625"/>
            <a:ext cx="707178" cy="690142"/>
          </a:xfrm>
          <a:prstGeom prst="ellipse">
            <a:avLst/>
          </a:prstGeom>
          <a:solidFill>
            <a:srgbClr val="012169"/>
          </a:solidFill>
          <a:ln>
            <a:noFill/>
          </a:ln>
        </p:spPr>
      </p:pic>
      <p:pic>
        <p:nvPicPr>
          <p:cNvPr id="317" name="Google Shape;317;p10"/>
          <p:cNvPicPr preferRelativeResize="0"/>
          <p:nvPr>
            <p:ph idx="6" type="pic"/>
          </p:nvPr>
        </p:nvPicPr>
        <p:blipFill rotWithShape="1">
          <a:blip r:embed="rId4">
            <a:alphaModFix/>
          </a:blip>
          <a:srcRect b="-15015" l="-15569" r="-17671" t="-15015"/>
          <a:stretch/>
        </p:blipFill>
        <p:spPr>
          <a:xfrm>
            <a:off x="1744861" y="5295625"/>
            <a:ext cx="707178" cy="690142"/>
          </a:xfrm>
          <a:prstGeom prst="ellipse">
            <a:avLst/>
          </a:prstGeom>
          <a:solidFill>
            <a:srgbClr val="012169"/>
          </a:solidFill>
          <a:ln>
            <a:noFill/>
          </a:ln>
        </p:spPr>
      </p:pic>
      <p:pic>
        <p:nvPicPr>
          <p:cNvPr id="318" name="Google Shape;318;p10"/>
          <p:cNvPicPr preferRelativeResize="0"/>
          <p:nvPr>
            <p:ph idx="7" type="pic"/>
          </p:nvPr>
        </p:nvPicPr>
        <p:blipFill rotWithShape="1">
          <a:blip r:embed="rId5">
            <a:alphaModFix/>
          </a:blip>
          <a:srcRect b="-12593" l="-16963" r="-11313" t="-12594"/>
          <a:stretch/>
        </p:blipFill>
        <p:spPr>
          <a:xfrm>
            <a:off x="3101451" y="5295625"/>
            <a:ext cx="707178" cy="690142"/>
          </a:xfrm>
          <a:prstGeom prst="ellipse">
            <a:avLst/>
          </a:prstGeom>
          <a:solidFill>
            <a:srgbClr val="012169"/>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1"/>
          <p:cNvSpPr txBox="1"/>
          <p:nvPr>
            <p:ph idx="1" type="body"/>
          </p:nvPr>
        </p:nvSpPr>
        <p:spPr>
          <a:xfrm>
            <a:off x="340532" y="583005"/>
            <a:ext cx="5506548"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Program Flexibility</a:t>
            </a:r>
            <a:endParaRPr/>
          </a:p>
        </p:txBody>
      </p:sp>
      <p:sp>
        <p:nvSpPr>
          <p:cNvPr id="325" name="Google Shape;325;p11"/>
          <p:cNvSpPr txBox="1"/>
          <p:nvPr>
            <p:ph idx="2" type="body"/>
          </p:nvPr>
        </p:nvSpPr>
        <p:spPr>
          <a:xfrm>
            <a:off x="340532" y="1664508"/>
            <a:ext cx="6060268" cy="12839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t>Employers can build an Apprenticeship program that responds to their specific needs!</a:t>
            </a:r>
            <a:endParaRPr/>
          </a:p>
        </p:txBody>
      </p:sp>
      <p:pic>
        <p:nvPicPr>
          <p:cNvPr id="326" name="Google Shape;326;p11"/>
          <p:cNvPicPr preferRelativeResize="0"/>
          <p:nvPr>
            <p:ph idx="3" type="pic"/>
          </p:nvPr>
        </p:nvPicPr>
        <p:blipFill rotWithShape="1">
          <a:blip r:embed="rId3">
            <a:alphaModFix/>
          </a:blip>
          <a:srcRect b="-13232" l="-8150" r="-21225" t="-13233"/>
          <a:stretch/>
        </p:blipFill>
        <p:spPr>
          <a:xfrm>
            <a:off x="377119" y="5295625"/>
            <a:ext cx="707178" cy="690142"/>
          </a:xfrm>
          <a:prstGeom prst="ellipse">
            <a:avLst/>
          </a:prstGeom>
          <a:solidFill>
            <a:srgbClr val="012169"/>
          </a:solidFill>
          <a:ln>
            <a:noFill/>
          </a:ln>
        </p:spPr>
      </p:pic>
      <p:sp>
        <p:nvSpPr>
          <p:cNvPr id="327" name="Google Shape;327;p11"/>
          <p:cNvSpPr txBox="1"/>
          <p:nvPr>
            <p:ph idx="4" type="body"/>
          </p:nvPr>
        </p:nvSpPr>
        <p:spPr>
          <a:xfrm>
            <a:off x="6567445" y="856527"/>
            <a:ext cx="5979512" cy="20139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Apprenticeships can be:</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Time-based</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Competency-based</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A combination of time and competency based</a:t>
            </a:r>
            <a:endParaRPr/>
          </a:p>
        </p:txBody>
      </p:sp>
      <p:sp>
        <p:nvSpPr>
          <p:cNvPr id="328" name="Google Shape;328;p11"/>
          <p:cNvSpPr txBox="1"/>
          <p:nvPr>
            <p:ph idx="5" type="body"/>
          </p:nvPr>
        </p:nvSpPr>
        <p:spPr>
          <a:xfrm>
            <a:off x="6591398" y="3429000"/>
            <a:ext cx="5979512" cy="20139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Apprenticeship Training model options include:</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Traditional</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Front-loaded</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Segmented</a:t>
            </a:r>
            <a:endParaRPr/>
          </a:p>
        </p:txBody>
      </p:sp>
      <p:pic>
        <p:nvPicPr>
          <p:cNvPr id="329" name="Google Shape;329;p11"/>
          <p:cNvPicPr preferRelativeResize="0"/>
          <p:nvPr>
            <p:ph idx="6" type="pic"/>
          </p:nvPr>
        </p:nvPicPr>
        <p:blipFill rotWithShape="1">
          <a:blip r:embed="rId4">
            <a:alphaModFix/>
          </a:blip>
          <a:srcRect b="-23928" l="-25796" r="-25796" t="-23928"/>
          <a:stretch/>
        </p:blipFill>
        <p:spPr>
          <a:xfrm>
            <a:off x="1744861" y="5295625"/>
            <a:ext cx="707178" cy="690142"/>
          </a:xfrm>
          <a:prstGeom prst="ellipse">
            <a:avLst/>
          </a:prstGeom>
          <a:solidFill>
            <a:srgbClr val="012169"/>
          </a:solidFill>
          <a:ln>
            <a:noFill/>
          </a:ln>
        </p:spPr>
      </p:pic>
      <p:pic>
        <p:nvPicPr>
          <p:cNvPr id="330" name="Google Shape;330;p11"/>
          <p:cNvPicPr preferRelativeResize="0"/>
          <p:nvPr>
            <p:ph idx="7" type="pic"/>
          </p:nvPr>
        </p:nvPicPr>
        <p:blipFill rotWithShape="1">
          <a:blip r:embed="rId5">
            <a:alphaModFix/>
          </a:blip>
          <a:srcRect b="-20681" l="-19080" r="-25532" t="-20681"/>
          <a:stretch/>
        </p:blipFill>
        <p:spPr>
          <a:xfrm>
            <a:off x="3112603" y="5295625"/>
            <a:ext cx="707178" cy="690142"/>
          </a:xfrm>
          <a:prstGeom prst="ellipse">
            <a:avLst/>
          </a:prstGeom>
          <a:solidFill>
            <a:srgbClr val="012169"/>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Two people looking at a computer&#10;&#10;Description automatically generated" id="336" name="Google Shape;336;p12"/>
          <p:cNvPicPr preferRelativeResize="0"/>
          <p:nvPr>
            <p:ph idx="2" type="pic"/>
          </p:nvPr>
        </p:nvPicPr>
        <p:blipFill rotWithShape="1">
          <a:blip r:embed="rId3">
            <a:alphaModFix/>
          </a:blip>
          <a:srcRect b="8352" l="9174" r="35007" t="6730"/>
          <a:stretch/>
        </p:blipFill>
        <p:spPr>
          <a:xfrm>
            <a:off x="1" y="-10511"/>
            <a:ext cx="3819449" cy="3876778"/>
          </a:xfrm>
          <a:prstGeom prst="rect">
            <a:avLst/>
          </a:prstGeom>
          <a:noFill/>
          <a:ln>
            <a:noFill/>
          </a:ln>
        </p:spPr>
      </p:pic>
      <p:sp>
        <p:nvSpPr>
          <p:cNvPr id="337" name="Google Shape;337;p12"/>
          <p:cNvSpPr txBox="1"/>
          <p:nvPr>
            <p:ph idx="1" type="body"/>
          </p:nvPr>
        </p:nvSpPr>
        <p:spPr>
          <a:xfrm>
            <a:off x="4259964" y="583004"/>
            <a:ext cx="7808690"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sz="3900"/>
              <a:t>Industries for Apprenticeships</a:t>
            </a:r>
            <a:endParaRPr sz="3900"/>
          </a:p>
        </p:txBody>
      </p:sp>
      <p:sp>
        <p:nvSpPr>
          <p:cNvPr id="338" name="Google Shape;338;p12"/>
          <p:cNvSpPr txBox="1"/>
          <p:nvPr>
            <p:ph idx="3" type="body"/>
          </p:nvPr>
        </p:nvSpPr>
        <p:spPr>
          <a:xfrm>
            <a:off x="4259964" y="1469911"/>
            <a:ext cx="7808690" cy="5494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latin typeface="Arial"/>
                <a:ea typeface="Arial"/>
                <a:cs typeface="Arial"/>
                <a:sym typeface="Arial"/>
              </a:rPr>
              <a:t>Approved industries for Registered Apprenticeships include: </a:t>
            </a:r>
            <a:endParaRPr/>
          </a:p>
          <a:p>
            <a:pPr indent="0" lvl="0" marL="0" rtl="0" algn="l">
              <a:lnSpc>
                <a:spcPct val="90000"/>
              </a:lnSpc>
              <a:spcBef>
                <a:spcPts val="1000"/>
              </a:spcBef>
              <a:spcAft>
                <a:spcPts val="0"/>
              </a:spcAft>
              <a:buClr>
                <a:schemeClr val="dk1"/>
              </a:buClr>
              <a:buSzPts val="2000"/>
              <a:buNone/>
            </a:pPr>
            <a:r>
              <a:t/>
            </a:r>
            <a:endParaRPr/>
          </a:p>
        </p:txBody>
      </p:sp>
      <p:sp>
        <p:nvSpPr>
          <p:cNvPr id="339" name="Google Shape;339;p12"/>
          <p:cNvSpPr txBox="1"/>
          <p:nvPr>
            <p:ph idx="4" type="body"/>
          </p:nvPr>
        </p:nvSpPr>
        <p:spPr>
          <a:xfrm>
            <a:off x="257118" y="3810000"/>
            <a:ext cx="3048300" cy="294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1900"/>
              <a:t>There are over 1,300 occupations currently approved for Registered Apprenticeships. </a:t>
            </a:r>
            <a:endParaRPr sz="1900"/>
          </a:p>
          <a:p>
            <a:pPr indent="0" lvl="0" marL="0" rtl="0" algn="l">
              <a:lnSpc>
                <a:spcPct val="90000"/>
              </a:lnSpc>
              <a:spcBef>
                <a:spcPts val="1000"/>
              </a:spcBef>
              <a:spcAft>
                <a:spcPts val="0"/>
              </a:spcAft>
              <a:buClr>
                <a:schemeClr val="dk1"/>
              </a:buClr>
              <a:buSzPts val="2000"/>
              <a:buNone/>
            </a:pPr>
            <a:r>
              <a:rPr lang="en-US" sz="1900"/>
              <a:t>Find out more at </a:t>
            </a:r>
            <a:r>
              <a:rPr lang="en-US" sz="1900" u="sng">
                <a:solidFill>
                  <a:schemeClr val="hlink"/>
                </a:solidFill>
                <a:hlinkClick r:id="rId4"/>
              </a:rPr>
              <a:t>https://www.apprenticeship.gov/apprenticeship-occupations</a:t>
            </a:r>
            <a:r>
              <a:rPr lang="en-US" sz="1900"/>
              <a:t> </a:t>
            </a:r>
            <a:endParaRPr sz="1900"/>
          </a:p>
        </p:txBody>
      </p:sp>
      <p:pic>
        <p:nvPicPr>
          <p:cNvPr id="340" name="Google Shape;340;p12"/>
          <p:cNvPicPr preferRelativeResize="0"/>
          <p:nvPr>
            <p:ph idx="5" type="pic"/>
          </p:nvPr>
        </p:nvPicPr>
        <p:blipFill rotWithShape="1">
          <a:blip r:embed="rId5">
            <a:alphaModFix/>
          </a:blip>
          <a:srcRect b="-23675" l="-24107" r="-24108" t="-21209"/>
          <a:stretch/>
        </p:blipFill>
        <p:spPr>
          <a:xfrm>
            <a:off x="4659016" y="2061203"/>
            <a:ext cx="707178" cy="690142"/>
          </a:xfrm>
          <a:prstGeom prst="ellipse">
            <a:avLst/>
          </a:prstGeom>
          <a:solidFill>
            <a:srgbClr val="012169"/>
          </a:solidFill>
          <a:ln>
            <a:noFill/>
          </a:ln>
        </p:spPr>
      </p:pic>
      <p:sp>
        <p:nvSpPr>
          <p:cNvPr id="341" name="Google Shape;341;p12"/>
          <p:cNvSpPr txBox="1"/>
          <p:nvPr>
            <p:ph idx="6" type="body"/>
          </p:nvPr>
        </p:nvSpPr>
        <p:spPr>
          <a:xfrm>
            <a:off x="4071684" y="2799135"/>
            <a:ext cx="2497228" cy="3542156"/>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1800"/>
              <a:buFont typeface="Arial"/>
              <a:buChar char="•"/>
            </a:pPr>
            <a:r>
              <a:rPr lang="en-US" sz="1800"/>
              <a:t>Agriculture</a:t>
            </a:r>
            <a:endParaRPr/>
          </a:p>
          <a:p>
            <a:pPr indent="-342900" lvl="0" marL="342900" rtl="0" algn="l">
              <a:lnSpc>
                <a:spcPct val="90000"/>
              </a:lnSpc>
              <a:spcBef>
                <a:spcPts val="1000"/>
              </a:spcBef>
              <a:spcAft>
                <a:spcPts val="0"/>
              </a:spcAft>
              <a:buClr>
                <a:schemeClr val="dk1"/>
              </a:buClr>
              <a:buSzPts val="1800"/>
              <a:buFont typeface="Arial"/>
              <a:buChar char="•"/>
            </a:pPr>
            <a:r>
              <a:rPr lang="en-US" sz="1800"/>
              <a:t>Construction</a:t>
            </a:r>
            <a:endParaRPr/>
          </a:p>
          <a:p>
            <a:pPr indent="-342900" lvl="0" marL="342900" rtl="0" algn="l">
              <a:lnSpc>
                <a:spcPct val="90000"/>
              </a:lnSpc>
              <a:spcBef>
                <a:spcPts val="1000"/>
              </a:spcBef>
              <a:spcAft>
                <a:spcPts val="0"/>
              </a:spcAft>
              <a:buClr>
                <a:schemeClr val="dk1"/>
              </a:buClr>
              <a:buSzPts val="1800"/>
              <a:buFont typeface="Arial"/>
              <a:buChar char="•"/>
            </a:pPr>
            <a:r>
              <a:rPr lang="en-US" sz="1800"/>
              <a:t>Education</a:t>
            </a:r>
            <a:endParaRPr/>
          </a:p>
          <a:p>
            <a:pPr indent="-342900" lvl="0" marL="342900" rtl="0" algn="l">
              <a:lnSpc>
                <a:spcPct val="90000"/>
              </a:lnSpc>
              <a:spcBef>
                <a:spcPts val="1000"/>
              </a:spcBef>
              <a:spcAft>
                <a:spcPts val="0"/>
              </a:spcAft>
              <a:buClr>
                <a:schemeClr val="dk1"/>
              </a:buClr>
              <a:buSzPts val="1800"/>
              <a:buFont typeface="Arial"/>
              <a:buChar char="•"/>
            </a:pPr>
            <a:r>
              <a:rPr lang="en-US" sz="1800"/>
              <a:t>Finance</a:t>
            </a:r>
            <a:endParaRPr/>
          </a:p>
          <a:p>
            <a:pPr indent="-342900" lvl="0" marL="342900" rtl="0" algn="l">
              <a:lnSpc>
                <a:spcPct val="90000"/>
              </a:lnSpc>
              <a:spcBef>
                <a:spcPts val="1000"/>
              </a:spcBef>
              <a:spcAft>
                <a:spcPts val="0"/>
              </a:spcAft>
              <a:buClr>
                <a:schemeClr val="dk1"/>
              </a:buClr>
              <a:buSzPts val="1800"/>
              <a:buFont typeface="Arial"/>
              <a:buChar char="•"/>
            </a:pPr>
            <a:r>
              <a:rPr lang="en-US" sz="1800"/>
              <a:t>Healthcare</a:t>
            </a:r>
            <a:endParaRPr/>
          </a:p>
          <a:p>
            <a:pPr indent="-342900" lvl="0" marL="342900" rtl="0" algn="l">
              <a:lnSpc>
                <a:spcPct val="90000"/>
              </a:lnSpc>
              <a:spcBef>
                <a:spcPts val="1000"/>
              </a:spcBef>
              <a:spcAft>
                <a:spcPts val="0"/>
              </a:spcAft>
              <a:buClr>
                <a:schemeClr val="dk1"/>
              </a:buClr>
              <a:buSzPts val="1800"/>
              <a:buFont typeface="Arial"/>
              <a:buChar char="•"/>
            </a:pPr>
            <a:r>
              <a:rPr lang="en-US" sz="1800"/>
              <a:t>Technical services</a:t>
            </a:r>
            <a:endParaRPr/>
          </a:p>
        </p:txBody>
      </p:sp>
      <p:pic>
        <p:nvPicPr>
          <p:cNvPr id="342" name="Google Shape;342;p12"/>
          <p:cNvPicPr preferRelativeResize="0"/>
          <p:nvPr>
            <p:ph idx="7" type="pic"/>
          </p:nvPr>
        </p:nvPicPr>
        <p:blipFill rotWithShape="1">
          <a:blip r:embed="rId6">
            <a:alphaModFix/>
          </a:blip>
          <a:srcRect b="-19429" l="-16268" r="-18301" t="-12115"/>
          <a:stretch/>
        </p:blipFill>
        <p:spPr>
          <a:xfrm>
            <a:off x="7516367" y="2061203"/>
            <a:ext cx="707178" cy="690142"/>
          </a:xfrm>
          <a:prstGeom prst="ellipse">
            <a:avLst/>
          </a:prstGeom>
          <a:solidFill>
            <a:srgbClr val="012169"/>
          </a:solidFill>
          <a:ln>
            <a:noFill/>
          </a:ln>
        </p:spPr>
      </p:pic>
      <p:sp>
        <p:nvSpPr>
          <p:cNvPr id="343" name="Google Shape;343;p12"/>
          <p:cNvSpPr txBox="1"/>
          <p:nvPr>
            <p:ph idx="8" type="body"/>
          </p:nvPr>
        </p:nvSpPr>
        <p:spPr>
          <a:xfrm>
            <a:off x="6831529" y="2793207"/>
            <a:ext cx="2497228" cy="288562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1800"/>
              <a:buFont typeface="Arial"/>
              <a:buChar char="•"/>
            </a:pPr>
            <a:r>
              <a:rPr lang="en-US" sz="1800"/>
              <a:t>Real Estate</a:t>
            </a:r>
            <a:endParaRPr/>
          </a:p>
          <a:p>
            <a:pPr indent="-342900" lvl="0" marL="342900" rtl="0" algn="l">
              <a:lnSpc>
                <a:spcPct val="90000"/>
              </a:lnSpc>
              <a:spcBef>
                <a:spcPts val="1000"/>
              </a:spcBef>
              <a:spcAft>
                <a:spcPts val="0"/>
              </a:spcAft>
              <a:buClr>
                <a:schemeClr val="dk1"/>
              </a:buClr>
              <a:buSzPts val="1800"/>
              <a:buFont typeface="Arial"/>
              <a:buChar char="•"/>
            </a:pPr>
            <a:r>
              <a:rPr lang="en-US" sz="1800"/>
              <a:t>Advanced Manufacturing</a:t>
            </a:r>
            <a:endParaRPr/>
          </a:p>
          <a:p>
            <a:pPr indent="-342900" lvl="0" marL="342900" rtl="0" algn="l">
              <a:lnSpc>
                <a:spcPct val="90000"/>
              </a:lnSpc>
              <a:spcBef>
                <a:spcPts val="1000"/>
              </a:spcBef>
              <a:spcAft>
                <a:spcPts val="0"/>
              </a:spcAft>
              <a:buClr>
                <a:schemeClr val="dk1"/>
              </a:buClr>
              <a:buSzPts val="1800"/>
              <a:buFont typeface="Arial"/>
              <a:buChar char="•"/>
            </a:pPr>
            <a:r>
              <a:rPr lang="en-US" sz="1800"/>
              <a:t>Cybersecurity</a:t>
            </a:r>
            <a:endParaRPr/>
          </a:p>
          <a:p>
            <a:pPr indent="-342900" lvl="0" marL="342900" rtl="0" algn="l">
              <a:lnSpc>
                <a:spcPct val="90000"/>
              </a:lnSpc>
              <a:spcBef>
                <a:spcPts val="1000"/>
              </a:spcBef>
              <a:spcAft>
                <a:spcPts val="0"/>
              </a:spcAft>
              <a:buClr>
                <a:schemeClr val="dk1"/>
              </a:buClr>
              <a:buSzPts val="1800"/>
              <a:buFont typeface="Arial"/>
              <a:buChar char="•"/>
            </a:pPr>
            <a:r>
              <a:rPr lang="en-US" sz="1800"/>
              <a:t>Energy</a:t>
            </a:r>
            <a:endParaRPr/>
          </a:p>
          <a:p>
            <a:pPr indent="-342900" lvl="0" marL="342900" rtl="0" algn="l">
              <a:lnSpc>
                <a:spcPct val="90000"/>
              </a:lnSpc>
              <a:spcBef>
                <a:spcPts val="1000"/>
              </a:spcBef>
              <a:spcAft>
                <a:spcPts val="0"/>
              </a:spcAft>
              <a:buClr>
                <a:schemeClr val="dk1"/>
              </a:buClr>
              <a:buSzPts val="1800"/>
              <a:buFont typeface="Arial"/>
              <a:buChar char="•"/>
            </a:pPr>
            <a:r>
              <a:rPr lang="en-US" sz="1800"/>
              <a:t>Hospitality</a:t>
            </a:r>
            <a:endParaRPr/>
          </a:p>
          <a:p>
            <a:pPr indent="-342900" lvl="0" marL="342900" rtl="0" algn="l">
              <a:lnSpc>
                <a:spcPct val="90000"/>
              </a:lnSpc>
              <a:spcBef>
                <a:spcPts val="1000"/>
              </a:spcBef>
              <a:spcAft>
                <a:spcPts val="0"/>
              </a:spcAft>
              <a:buClr>
                <a:schemeClr val="dk1"/>
              </a:buClr>
              <a:buSzPts val="1800"/>
              <a:buFont typeface="Arial"/>
              <a:buChar char="•"/>
            </a:pPr>
            <a:r>
              <a:rPr lang="en-US" sz="1800"/>
              <a:t>Information Technology</a:t>
            </a:r>
            <a:endParaRPr/>
          </a:p>
          <a:p>
            <a:pPr indent="0" lvl="0" marL="0" rtl="0" algn="ctr">
              <a:lnSpc>
                <a:spcPct val="90000"/>
              </a:lnSpc>
              <a:spcBef>
                <a:spcPts val="1000"/>
              </a:spcBef>
              <a:spcAft>
                <a:spcPts val="0"/>
              </a:spcAft>
              <a:buClr>
                <a:schemeClr val="dk1"/>
              </a:buClr>
              <a:buSzPts val="2000"/>
              <a:buNone/>
            </a:pPr>
            <a:r>
              <a:t/>
            </a:r>
            <a:endParaRPr/>
          </a:p>
        </p:txBody>
      </p:sp>
      <p:pic>
        <p:nvPicPr>
          <p:cNvPr id="344" name="Google Shape;344;p12"/>
          <p:cNvPicPr preferRelativeResize="0"/>
          <p:nvPr>
            <p:ph idx="9" type="pic"/>
          </p:nvPr>
        </p:nvPicPr>
        <p:blipFill rotWithShape="1">
          <a:blip r:embed="rId7">
            <a:alphaModFix/>
          </a:blip>
          <a:srcRect b="-14597" l="-14393" r="-14392" t="-11013"/>
          <a:stretch/>
        </p:blipFill>
        <p:spPr>
          <a:xfrm>
            <a:off x="10492216" y="2067278"/>
            <a:ext cx="707178" cy="690142"/>
          </a:xfrm>
          <a:prstGeom prst="ellipse">
            <a:avLst/>
          </a:prstGeom>
          <a:solidFill>
            <a:srgbClr val="012169"/>
          </a:solidFill>
          <a:ln>
            <a:noFill/>
          </a:ln>
        </p:spPr>
      </p:pic>
      <p:sp>
        <p:nvSpPr>
          <p:cNvPr id="345" name="Google Shape;345;p12"/>
          <p:cNvSpPr txBox="1"/>
          <p:nvPr>
            <p:ph idx="13" type="body"/>
          </p:nvPr>
        </p:nvSpPr>
        <p:spPr>
          <a:xfrm>
            <a:off x="9580991" y="2793207"/>
            <a:ext cx="2853540" cy="2977383"/>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Telecommunications</a:t>
            </a:r>
            <a:endParaRPr/>
          </a:p>
          <a:p>
            <a:pPr indent="-342900" lvl="0" marL="342900" marR="0" rtl="0" algn="l">
              <a:lnSpc>
                <a:spcPct val="115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Public Service</a:t>
            </a:r>
            <a:endParaRPr/>
          </a:p>
          <a:p>
            <a:pPr indent="-342900" lvl="0" marL="342900" marR="0" rtl="0" algn="l">
              <a:lnSpc>
                <a:spcPct val="115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Transportation</a:t>
            </a:r>
            <a:endParaRPr/>
          </a:p>
          <a:p>
            <a:pPr indent="-342900" lvl="0" marL="342900" marR="0" rtl="0" algn="l">
              <a:lnSpc>
                <a:spcPct val="115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Utilities</a:t>
            </a:r>
            <a:endParaRPr/>
          </a:p>
          <a:p>
            <a:pPr indent="-342900" lvl="0" marL="342900" marR="0" rtl="0" algn="l">
              <a:lnSpc>
                <a:spcPct val="115000"/>
              </a:lnSpc>
              <a:spcBef>
                <a:spcPts val="0"/>
              </a:spcBef>
              <a:spcAft>
                <a:spcPts val="0"/>
              </a:spcAft>
              <a:buClr>
                <a:schemeClr val="dk1"/>
              </a:buClr>
              <a:buSzPts val="1800"/>
              <a:buFont typeface="Arial"/>
              <a:buChar char="•"/>
            </a:pPr>
            <a:r>
              <a:rPr lang="en-US" sz="1800" u="none" strike="noStrike">
                <a:latin typeface="Arial"/>
                <a:ea typeface="Arial"/>
                <a:cs typeface="Arial"/>
                <a:sym typeface="Arial"/>
              </a:rPr>
              <a:t>Care Economy (including Social Services and Education)</a:t>
            </a:r>
            <a:endParaRPr/>
          </a:p>
          <a:p>
            <a:pPr indent="0" lvl="0" marL="0" rtl="0" algn="ctr">
              <a:lnSpc>
                <a:spcPct val="90000"/>
              </a:lnSpc>
              <a:spcBef>
                <a:spcPts val="1000"/>
              </a:spcBef>
              <a:spcAft>
                <a:spcPts val="0"/>
              </a:spcAft>
              <a:buClr>
                <a:schemeClr val="dk1"/>
              </a:buClr>
              <a:buSzPts val="2000"/>
              <a:buNone/>
            </a:pPr>
            <a:r>
              <a:t/>
            </a:r>
            <a:endParaRPr/>
          </a:p>
        </p:txBody>
      </p:sp>
      <p:sp>
        <p:nvSpPr>
          <p:cNvPr id="346" name="Google Shape;346;p12"/>
          <p:cNvSpPr txBox="1"/>
          <p:nvPr/>
        </p:nvSpPr>
        <p:spPr>
          <a:xfrm>
            <a:off x="4248075" y="5770590"/>
            <a:ext cx="7243761" cy="114605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None/>
            </a:pPr>
            <a:r>
              <a:rPr b="1" i="1" lang="en-US" sz="2000">
                <a:solidFill>
                  <a:schemeClr val="dk1"/>
                </a:solidFill>
                <a:latin typeface="Arial"/>
                <a:ea typeface="Arial"/>
                <a:cs typeface="Arial"/>
                <a:sym typeface="Arial"/>
              </a:rPr>
              <a:t>Just about any skilled role in your industry is eligible to be a Registered Apprenticeship; endless possibilities! </a:t>
            </a:r>
            <a:endParaRPr/>
          </a:p>
          <a:p>
            <a:pPr indent="0" lvl="0" marL="0" marR="0" rtl="0" algn="l">
              <a:lnSpc>
                <a:spcPct val="90000"/>
              </a:lnSpc>
              <a:spcBef>
                <a:spcPts val="10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3"/>
          <p:cNvSpPr txBox="1"/>
          <p:nvPr>
            <p:ph idx="1" type="body"/>
          </p:nvPr>
        </p:nvSpPr>
        <p:spPr>
          <a:xfrm>
            <a:off x="1195150" y="4272341"/>
            <a:ext cx="10411300" cy="258565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US" sz="3000"/>
              <a:t>Your Local Workforce Investment Area is the primary hub for collaborating on apprenticeship. It connects you to -</a:t>
            </a:r>
            <a:endParaRPr/>
          </a:p>
          <a:p>
            <a:pPr indent="-457200" lvl="0" marL="457200" rtl="0" algn="l">
              <a:lnSpc>
                <a:spcPct val="90000"/>
              </a:lnSpc>
              <a:spcBef>
                <a:spcPts val="1000"/>
              </a:spcBef>
              <a:spcAft>
                <a:spcPts val="0"/>
              </a:spcAft>
              <a:buClr>
                <a:schemeClr val="dk1"/>
              </a:buClr>
              <a:buSzPts val="3000"/>
              <a:buFont typeface="Noto Sans Symbols"/>
              <a:buChar char="✔"/>
            </a:pPr>
            <a:r>
              <a:rPr lang="en-US" sz="3000"/>
              <a:t>Training providers</a:t>
            </a:r>
            <a:endParaRPr/>
          </a:p>
          <a:p>
            <a:pPr indent="-457200" lvl="0" marL="457200" rtl="0" algn="l">
              <a:lnSpc>
                <a:spcPct val="90000"/>
              </a:lnSpc>
              <a:spcBef>
                <a:spcPts val="1000"/>
              </a:spcBef>
              <a:spcAft>
                <a:spcPts val="0"/>
              </a:spcAft>
              <a:buClr>
                <a:schemeClr val="dk1"/>
              </a:buClr>
              <a:buSzPts val="3000"/>
              <a:buFont typeface="Noto Sans Symbols"/>
              <a:buChar char="✔"/>
            </a:pPr>
            <a:r>
              <a:rPr lang="en-US" sz="3000"/>
              <a:t>Funding opportunities</a:t>
            </a:r>
            <a:endParaRPr/>
          </a:p>
          <a:p>
            <a:pPr indent="-457200" lvl="0" marL="457200" rtl="0" algn="l">
              <a:lnSpc>
                <a:spcPct val="90000"/>
              </a:lnSpc>
              <a:spcBef>
                <a:spcPts val="1000"/>
              </a:spcBef>
              <a:spcAft>
                <a:spcPts val="0"/>
              </a:spcAft>
              <a:buClr>
                <a:schemeClr val="dk1"/>
              </a:buClr>
              <a:buSzPts val="3000"/>
              <a:buFont typeface="Noto Sans Symbols"/>
              <a:buChar char="✔"/>
            </a:pPr>
            <a:r>
              <a:rPr lang="en-US" sz="3000"/>
              <a:t>Your area’s Apprenticeship Specialist</a:t>
            </a:r>
            <a:endParaRPr/>
          </a:p>
        </p:txBody>
      </p:sp>
      <p:sp>
        <p:nvSpPr>
          <p:cNvPr id="353" name="Google Shape;353;p13"/>
          <p:cNvSpPr txBox="1"/>
          <p:nvPr>
            <p:ph idx="3" type="body"/>
          </p:nvPr>
        </p:nvSpPr>
        <p:spPr>
          <a:xfrm>
            <a:off x="4458574" y="265504"/>
            <a:ext cx="7808690" cy="854985"/>
          </a:xfrm>
          <a:prstGeom prst="rect">
            <a:avLst/>
          </a:prstGeom>
          <a:noFill/>
          <a:ln>
            <a:noFill/>
          </a:ln>
        </p:spPr>
        <p:txBody>
          <a:bodyPr anchorCtr="0" anchor="t" bIns="45700" lIns="91425" spcFirstLastPara="1" rIns="91425" wrap="square" tIns="45700">
            <a:noAutofit/>
          </a:bodyPr>
          <a:lstStyle/>
          <a:p>
            <a:pPr indent="0" lvl="0" marL="0" rtl="0" algn="l">
              <a:lnSpc>
                <a:spcPct val="180769"/>
              </a:lnSpc>
              <a:spcBef>
                <a:spcPts val="0"/>
              </a:spcBef>
              <a:spcAft>
                <a:spcPts val="0"/>
              </a:spcAft>
              <a:buClr>
                <a:srgbClr val="2E75B5"/>
              </a:buClr>
              <a:buSzPts val="2600"/>
              <a:buNone/>
            </a:pPr>
            <a:r>
              <a:rPr lang="en-US" sz="2600">
                <a:solidFill>
                  <a:srgbClr val="2E75B5"/>
                </a:solidFill>
              </a:rPr>
              <a:t>4 Steps for Developing an Apprenticeship Program</a:t>
            </a:r>
            <a:endParaRPr/>
          </a:p>
        </p:txBody>
      </p:sp>
      <p:sp>
        <p:nvSpPr>
          <p:cNvPr id="354" name="Google Shape;354;p13"/>
          <p:cNvSpPr txBox="1"/>
          <p:nvPr>
            <p:ph idx="4" type="body"/>
          </p:nvPr>
        </p:nvSpPr>
        <p:spPr>
          <a:xfrm>
            <a:off x="4458574" y="1730674"/>
            <a:ext cx="7808690" cy="85498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None/>
            </a:pPr>
            <a:r>
              <a:rPr lang="en-US" sz="4000"/>
              <a:t>1. Connect with your Local Workforce Investment Area</a:t>
            </a:r>
            <a:endParaRPr/>
          </a:p>
        </p:txBody>
      </p:sp>
      <p:pic>
        <p:nvPicPr>
          <p:cNvPr id="355" name="Google Shape;355;p13"/>
          <p:cNvPicPr preferRelativeResize="0"/>
          <p:nvPr>
            <p:ph idx="5" type="pic"/>
          </p:nvPr>
        </p:nvPicPr>
        <p:blipFill rotWithShape="1">
          <a:blip r:embed="rId3">
            <a:alphaModFix/>
          </a:blip>
          <a:srcRect b="0" l="14207" r="14207" t="0"/>
          <a:stretch/>
        </p:blipFill>
        <p:spPr>
          <a:xfrm>
            <a:off x="-2" y="-8625"/>
            <a:ext cx="4168543" cy="38826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4"/>
          <p:cNvSpPr txBox="1"/>
          <p:nvPr>
            <p:ph idx="1" type="body"/>
          </p:nvPr>
        </p:nvSpPr>
        <p:spPr>
          <a:xfrm>
            <a:off x="1347188" y="4399369"/>
            <a:ext cx="10373200" cy="153456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Noto Sans Symbols"/>
              <a:buChar char="✔"/>
            </a:pPr>
            <a:r>
              <a:rPr b="1" lang="en-US" sz="2400"/>
              <a:t>Competencies</a:t>
            </a:r>
            <a:r>
              <a:rPr lang="en-US" sz="2400"/>
              <a:t> - What skills does the apprentice need to have?</a:t>
            </a:r>
            <a:endParaRPr/>
          </a:p>
          <a:p>
            <a:pPr indent="-342900" lvl="0" marL="342900" rtl="0" algn="l">
              <a:lnSpc>
                <a:spcPct val="90000"/>
              </a:lnSpc>
              <a:spcBef>
                <a:spcPts val="1000"/>
              </a:spcBef>
              <a:spcAft>
                <a:spcPts val="0"/>
              </a:spcAft>
              <a:buClr>
                <a:schemeClr val="dk1"/>
              </a:buClr>
              <a:buSzPts val="2400"/>
              <a:buFont typeface="Noto Sans Symbols"/>
              <a:buChar char="✔"/>
            </a:pPr>
            <a:r>
              <a:rPr b="1" lang="en-US" sz="2400"/>
              <a:t>Coursework</a:t>
            </a:r>
            <a:r>
              <a:rPr lang="en-US" sz="2400"/>
              <a:t> - What classes will they take to supplement their training?</a:t>
            </a:r>
            <a:endParaRPr/>
          </a:p>
          <a:p>
            <a:pPr indent="-342900" lvl="0" marL="342900" rtl="0" algn="l">
              <a:lnSpc>
                <a:spcPct val="90000"/>
              </a:lnSpc>
              <a:spcBef>
                <a:spcPts val="1000"/>
              </a:spcBef>
              <a:spcAft>
                <a:spcPts val="0"/>
              </a:spcAft>
              <a:buClr>
                <a:schemeClr val="dk1"/>
              </a:buClr>
              <a:buSzPts val="2400"/>
              <a:buFont typeface="Noto Sans Symbols"/>
              <a:buChar char="✔"/>
            </a:pPr>
            <a:r>
              <a:rPr b="1" lang="en-US" sz="2400"/>
              <a:t>Compensation</a:t>
            </a:r>
            <a:r>
              <a:rPr lang="en-US" sz="2400"/>
              <a:t> - How much are they going to be paid, and when?</a:t>
            </a:r>
            <a:endParaRPr/>
          </a:p>
        </p:txBody>
      </p:sp>
      <p:sp>
        <p:nvSpPr>
          <p:cNvPr id="362" name="Google Shape;362;p14"/>
          <p:cNvSpPr txBox="1"/>
          <p:nvPr>
            <p:ph idx="3" type="body"/>
          </p:nvPr>
        </p:nvSpPr>
        <p:spPr>
          <a:xfrm>
            <a:off x="4458574" y="359014"/>
            <a:ext cx="7808690" cy="854985"/>
          </a:xfrm>
          <a:prstGeom prst="rect">
            <a:avLst/>
          </a:prstGeom>
          <a:noFill/>
          <a:ln>
            <a:noFill/>
          </a:ln>
        </p:spPr>
        <p:txBody>
          <a:bodyPr anchorCtr="0" anchor="t" bIns="45700" lIns="91425" spcFirstLastPara="1" rIns="91425" wrap="square" tIns="45700">
            <a:noAutofit/>
          </a:bodyPr>
          <a:lstStyle/>
          <a:p>
            <a:pPr indent="0" lvl="0" marL="0" marR="0" rtl="0" algn="l">
              <a:lnSpc>
                <a:spcPct val="180769"/>
              </a:lnSpc>
              <a:spcBef>
                <a:spcPts val="0"/>
              </a:spcBef>
              <a:spcAft>
                <a:spcPts val="0"/>
              </a:spcAft>
              <a:buClr>
                <a:srgbClr val="2E75B5"/>
              </a:buClr>
              <a:buSzPts val="2600"/>
              <a:buFont typeface="Arial"/>
              <a:buNone/>
            </a:pPr>
            <a:r>
              <a:rPr b="0" i="0" lang="en-US" sz="2600" u="none" cap="none" strike="noStrike">
                <a:solidFill>
                  <a:srgbClr val="2E75B5"/>
                </a:solidFill>
              </a:rPr>
              <a:t>4 Steps for Developing an Apprenticeship Program</a:t>
            </a:r>
            <a:endParaRPr/>
          </a:p>
        </p:txBody>
      </p:sp>
      <p:sp>
        <p:nvSpPr>
          <p:cNvPr id="363" name="Google Shape;363;p14"/>
          <p:cNvSpPr txBox="1"/>
          <p:nvPr>
            <p:ph idx="4" type="body"/>
          </p:nvPr>
        </p:nvSpPr>
        <p:spPr>
          <a:xfrm>
            <a:off x="4458574" y="1655890"/>
            <a:ext cx="7808700" cy="855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lang="en-US" sz="4000"/>
              <a:t>2.	Design Core Components</a:t>
            </a:r>
            <a:endParaRPr/>
          </a:p>
        </p:txBody>
      </p:sp>
      <p:pic>
        <p:nvPicPr>
          <p:cNvPr id="364" name="Google Shape;364;p14"/>
          <p:cNvPicPr preferRelativeResize="0"/>
          <p:nvPr>
            <p:ph idx="5" type="pic"/>
          </p:nvPr>
        </p:nvPicPr>
        <p:blipFill rotWithShape="1">
          <a:blip r:embed="rId3">
            <a:alphaModFix/>
          </a:blip>
          <a:srcRect b="0" l="19793" r="19792" t="0"/>
          <a:stretch/>
        </p:blipFill>
        <p:spPr>
          <a:xfrm>
            <a:off x="-2" y="-8625"/>
            <a:ext cx="4168543" cy="3882637"/>
          </a:xfrm>
          <a:prstGeom prst="rect">
            <a:avLst/>
          </a:prstGeom>
          <a:noFill/>
          <a:ln>
            <a:noFill/>
          </a:ln>
        </p:spPr>
      </p:pic>
      <p:sp>
        <p:nvSpPr>
          <p:cNvPr id="365" name="Google Shape;365;p14"/>
          <p:cNvSpPr txBox="1"/>
          <p:nvPr/>
        </p:nvSpPr>
        <p:spPr>
          <a:xfrm>
            <a:off x="4128203" y="2506641"/>
            <a:ext cx="8469432" cy="65713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With your region’s Apprenticeship Specialist, you’ll work to determine the 3 C’s for your program:</a:t>
            </a:r>
            <a:endParaRPr/>
          </a:p>
        </p:txBody>
      </p:sp>
      <p:sp>
        <p:nvSpPr>
          <p:cNvPr id="366" name="Google Shape;366;p14"/>
          <p:cNvSpPr txBox="1"/>
          <p:nvPr/>
        </p:nvSpPr>
        <p:spPr>
          <a:xfrm>
            <a:off x="2166084" y="5802162"/>
            <a:ext cx="8469432" cy="65713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These three pieces of information make up more than 75% of the paperwork needed to register your program with DOL!</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5"/>
          <p:cNvSpPr txBox="1"/>
          <p:nvPr>
            <p:ph idx="1" type="body"/>
          </p:nvPr>
        </p:nvSpPr>
        <p:spPr>
          <a:xfrm>
            <a:off x="1214200" y="4469115"/>
            <a:ext cx="10373200" cy="153456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An Apprenticeship Specialist can help you complete the necessary steps for registration.</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rPr lang="en-US" sz="2400" u="sng">
                <a:solidFill>
                  <a:schemeClr val="hlink"/>
                </a:solidFill>
                <a:hlinkClick r:id="rId3"/>
              </a:rPr>
              <a:t>https://www.illinoisworknet.com/ApprenticeshipIL/Pages/Employers.aspx</a:t>
            </a:r>
            <a:r>
              <a:rPr lang="en-US" sz="2400"/>
              <a:t> </a:t>
            </a:r>
            <a:endParaRPr/>
          </a:p>
          <a:p>
            <a:pPr indent="0" lvl="0" marL="0" rtl="0" algn="l">
              <a:lnSpc>
                <a:spcPct val="90000"/>
              </a:lnSpc>
              <a:spcBef>
                <a:spcPts val="1000"/>
              </a:spcBef>
              <a:spcAft>
                <a:spcPts val="0"/>
              </a:spcAft>
              <a:buClr>
                <a:schemeClr val="dk1"/>
              </a:buClr>
              <a:buSzPts val="2400"/>
              <a:buNone/>
            </a:pPr>
            <a:r>
              <a:t/>
            </a:r>
            <a:endParaRPr sz="2400"/>
          </a:p>
        </p:txBody>
      </p:sp>
      <p:sp>
        <p:nvSpPr>
          <p:cNvPr id="373" name="Google Shape;373;p15"/>
          <p:cNvSpPr txBox="1"/>
          <p:nvPr>
            <p:ph idx="3" type="body"/>
          </p:nvPr>
        </p:nvSpPr>
        <p:spPr>
          <a:xfrm>
            <a:off x="4458574" y="359014"/>
            <a:ext cx="7808690" cy="854985"/>
          </a:xfrm>
          <a:prstGeom prst="rect">
            <a:avLst/>
          </a:prstGeom>
          <a:noFill/>
          <a:ln>
            <a:noFill/>
          </a:ln>
        </p:spPr>
        <p:txBody>
          <a:bodyPr anchorCtr="0" anchor="t" bIns="45700" lIns="91425" spcFirstLastPara="1" rIns="91425" wrap="square" tIns="45700">
            <a:noAutofit/>
          </a:bodyPr>
          <a:lstStyle/>
          <a:p>
            <a:pPr indent="0" lvl="0" marL="0" marR="0" rtl="0" algn="l">
              <a:lnSpc>
                <a:spcPct val="180769"/>
              </a:lnSpc>
              <a:spcBef>
                <a:spcPts val="0"/>
              </a:spcBef>
              <a:spcAft>
                <a:spcPts val="0"/>
              </a:spcAft>
              <a:buClr>
                <a:srgbClr val="2E75B5"/>
              </a:buClr>
              <a:buSzPts val="2600"/>
              <a:buFont typeface="Arial"/>
              <a:buNone/>
            </a:pPr>
            <a:r>
              <a:rPr b="0" i="0" lang="en-US" sz="2600" u="none" cap="none" strike="noStrike">
                <a:solidFill>
                  <a:srgbClr val="2E75B5"/>
                </a:solidFill>
              </a:rPr>
              <a:t>4 Steps for Developing an Apprenticeship Program</a:t>
            </a:r>
            <a:endParaRPr/>
          </a:p>
        </p:txBody>
      </p:sp>
      <p:sp>
        <p:nvSpPr>
          <p:cNvPr id="374" name="Google Shape;374;p15"/>
          <p:cNvSpPr txBox="1"/>
          <p:nvPr>
            <p:ph idx="4" type="body"/>
          </p:nvPr>
        </p:nvSpPr>
        <p:spPr>
          <a:xfrm>
            <a:off x="4441026" y="1932693"/>
            <a:ext cx="7808690" cy="8549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lang="en-US" sz="4000"/>
              <a:t>3.	Register your program</a:t>
            </a:r>
            <a:endParaRPr/>
          </a:p>
        </p:txBody>
      </p:sp>
      <p:pic>
        <p:nvPicPr>
          <p:cNvPr id="375" name="Google Shape;375;p15"/>
          <p:cNvPicPr preferRelativeResize="0"/>
          <p:nvPr>
            <p:ph idx="5" type="pic"/>
          </p:nvPr>
        </p:nvPicPr>
        <p:blipFill rotWithShape="1">
          <a:blip r:embed="rId4">
            <a:alphaModFix/>
          </a:blip>
          <a:srcRect b="2409" l="29143" r="-747" t="-2409"/>
          <a:stretch/>
        </p:blipFill>
        <p:spPr>
          <a:xfrm>
            <a:off x="0" y="-8626"/>
            <a:ext cx="4168543" cy="38826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6"/>
          <p:cNvSpPr txBox="1"/>
          <p:nvPr>
            <p:ph idx="1" type="body"/>
          </p:nvPr>
        </p:nvSpPr>
        <p:spPr>
          <a:xfrm>
            <a:off x="1214200" y="4469115"/>
            <a:ext cx="10373200" cy="153456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t>With your customized training plan in hand and your registration complete, you’re ready to open your doors to apprentices and begin to build your future workforce!</a:t>
            </a:r>
            <a:endParaRPr/>
          </a:p>
        </p:txBody>
      </p:sp>
      <p:sp>
        <p:nvSpPr>
          <p:cNvPr id="382" name="Google Shape;382;p16"/>
          <p:cNvSpPr txBox="1"/>
          <p:nvPr>
            <p:ph idx="3" type="body"/>
          </p:nvPr>
        </p:nvSpPr>
        <p:spPr>
          <a:xfrm>
            <a:off x="4458574" y="359014"/>
            <a:ext cx="7808690" cy="854985"/>
          </a:xfrm>
          <a:prstGeom prst="rect">
            <a:avLst/>
          </a:prstGeom>
          <a:noFill/>
          <a:ln>
            <a:noFill/>
          </a:ln>
        </p:spPr>
        <p:txBody>
          <a:bodyPr anchorCtr="0" anchor="t" bIns="45700" lIns="91425" spcFirstLastPara="1" rIns="91425" wrap="square" tIns="45700">
            <a:noAutofit/>
          </a:bodyPr>
          <a:lstStyle/>
          <a:p>
            <a:pPr indent="0" lvl="0" marL="0" marR="0" rtl="0" algn="l">
              <a:lnSpc>
                <a:spcPct val="180769"/>
              </a:lnSpc>
              <a:spcBef>
                <a:spcPts val="0"/>
              </a:spcBef>
              <a:spcAft>
                <a:spcPts val="0"/>
              </a:spcAft>
              <a:buClr>
                <a:srgbClr val="2E75B5"/>
              </a:buClr>
              <a:buSzPts val="2600"/>
              <a:buFont typeface="Arial"/>
              <a:buNone/>
            </a:pPr>
            <a:r>
              <a:rPr b="0" i="0" lang="en-US" sz="2600" u="none" cap="none" strike="noStrike">
                <a:solidFill>
                  <a:srgbClr val="2E75B5"/>
                </a:solidFill>
              </a:rPr>
              <a:t>4 Steps for Developing an Apprenticeship Program</a:t>
            </a:r>
            <a:endParaRPr/>
          </a:p>
        </p:txBody>
      </p:sp>
      <p:sp>
        <p:nvSpPr>
          <p:cNvPr id="383" name="Google Shape;383;p16"/>
          <p:cNvSpPr txBox="1"/>
          <p:nvPr>
            <p:ph idx="4" type="body"/>
          </p:nvPr>
        </p:nvSpPr>
        <p:spPr>
          <a:xfrm>
            <a:off x="4441026" y="1932693"/>
            <a:ext cx="7808690" cy="8549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lang="en-US" sz="4000"/>
              <a:t>4.	Launch your program </a:t>
            </a:r>
            <a:endParaRPr/>
          </a:p>
        </p:txBody>
      </p:sp>
      <p:pic>
        <p:nvPicPr>
          <p:cNvPr id="384" name="Google Shape;384;p16"/>
          <p:cNvPicPr preferRelativeResize="0"/>
          <p:nvPr>
            <p:ph idx="5" type="pic"/>
          </p:nvPr>
        </p:nvPicPr>
        <p:blipFill rotWithShape="1">
          <a:blip r:embed="rId3">
            <a:alphaModFix/>
          </a:blip>
          <a:srcRect b="0" l="14193" r="14192" t="0"/>
          <a:stretch/>
        </p:blipFill>
        <p:spPr>
          <a:xfrm>
            <a:off x="-2" y="-8625"/>
            <a:ext cx="4168543" cy="38826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17"/>
          <p:cNvPicPr preferRelativeResize="0"/>
          <p:nvPr>
            <p:ph idx="2" type="pic"/>
          </p:nvPr>
        </p:nvPicPr>
        <p:blipFill rotWithShape="1">
          <a:blip r:embed="rId3">
            <a:alphaModFix/>
          </a:blip>
          <a:srcRect b="0" l="22300" r="22301" t="0"/>
          <a:stretch/>
        </p:blipFill>
        <p:spPr>
          <a:xfrm>
            <a:off x="1" y="-10511"/>
            <a:ext cx="3819449" cy="3876778"/>
          </a:xfrm>
          <a:prstGeom prst="rect">
            <a:avLst/>
          </a:prstGeom>
          <a:noFill/>
          <a:ln>
            <a:noFill/>
          </a:ln>
        </p:spPr>
      </p:pic>
      <p:sp>
        <p:nvSpPr>
          <p:cNvPr id="391" name="Google Shape;391;p17"/>
          <p:cNvSpPr txBox="1"/>
          <p:nvPr>
            <p:ph idx="1" type="body"/>
          </p:nvPr>
        </p:nvSpPr>
        <p:spPr>
          <a:xfrm>
            <a:off x="4259964" y="583004"/>
            <a:ext cx="7808690"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Get Support At Every Step</a:t>
            </a:r>
            <a:endParaRPr/>
          </a:p>
        </p:txBody>
      </p:sp>
      <p:sp>
        <p:nvSpPr>
          <p:cNvPr id="392" name="Google Shape;392;p17"/>
          <p:cNvSpPr txBox="1"/>
          <p:nvPr>
            <p:ph idx="3" type="body"/>
          </p:nvPr>
        </p:nvSpPr>
        <p:spPr>
          <a:xfrm>
            <a:off x="4259964" y="1437990"/>
            <a:ext cx="7808690" cy="54943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700"/>
              <a:buNone/>
            </a:pPr>
            <a:r>
              <a:rPr lang="en-US" sz="2700">
                <a:latin typeface="Arial"/>
                <a:ea typeface="Arial"/>
                <a:cs typeface="Arial"/>
                <a:sym typeface="Arial"/>
              </a:rPr>
              <a:t>You don’t have to develop your Apprenticeship </a:t>
            </a:r>
            <a:r>
              <a:rPr lang="en-US" sz="2600">
                <a:latin typeface="Arial"/>
                <a:ea typeface="Arial"/>
                <a:cs typeface="Arial"/>
                <a:sym typeface="Arial"/>
              </a:rPr>
              <a:t>program</a:t>
            </a:r>
            <a:r>
              <a:rPr lang="en-US" sz="2700">
                <a:latin typeface="Arial"/>
                <a:ea typeface="Arial"/>
                <a:cs typeface="Arial"/>
                <a:sym typeface="Arial"/>
              </a:rPr>
              <a:t> alone!</a:t>
            </a:r>
            <a:endParaRPr sz="2700"/>
          </a:p>
        </p:txBody>
      </p:sp>
      <p:sp>
        <p:nvSpPr>
          <p:cNvPr id="393" name="Google Shape;393;p17"/>
          <p:cNvSpPr txBox="1"/>
          <p:nvPr>
            <p:ph idx="4" type="body"/>
          </p:nvPr>
        </p:nvSpPr>
        <p:spPr>
          <a:xfrm>
            <a:off x="116065" y="3699164"/>
            <a:ext cx="3587320" cy="27743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1" lang="en-US" sz="2200"/>
              <a:t>The no-cost resources are available to help make the Apprenticeship registration process as smooth as possible!</a:t>
            </a:r>
            <a:endParaRPr/>
          </a:p>
        </p:txBody>
      </p:sp>
      <p:sp>
        <p:nvSpPr>
          <p:cNvPr id="394" name="Google Shape;394;p17"/>
          <p:cNvSpPr txBox="1"/>
          <p:nvPr>
            <p:ph idx="6" type="body"/>
          </p:nvPr>
        </p:nvSpPr>
        <p:spPr>
          <a:xfrm>
            <a:off x="4259964" y="2347130"/>
            <a:ext cx="7695475" cy="3542156"/>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600"/>
              <a:buNone/>
            </a:pPr>
            <a:r>
              <a:rPr lang="en-US" sz="2600"/>
              <a:t>Apprenticeship Specialists and Intermediaries work with an Integrated Business Services Team to help you:</a:t>
            </a:r>
            <a:endParaRPr/>
          </a:p>
          <a:p>
            <a:pPr indent="-342900" lvl="0" marL="342900" rtl="0" algn="l">
              <a:lnSpc>
                <a:spcPct val="90000"/>
              </a:lnSpc>
              <a:spcBef>
                <a:spcPts val="1000"/>
              </a:spcBef>
              <a:spcAft>
                <a:spcPts val="0"/>
              </a:spcAft>
              <a:buClr>
                <a:schemeClr val="dk1"/>
              </a:buClr>
              <a:buSzPts val="2600"/>
              <a:buFont typeface="Noto Sans Symbols"/>
              <a:buChar char="✔"/>
            </a:pPr>
            <a:r>
              <a:rPr lang="en-US" sz="2600"/>
              <a:t>Develop and Register your Program</a:t>
            </a:r>
            <a:endParaRPr/>
          </a:p>
          <a:p>
            <a:pPr indent="-342900" lvl="0" marL="342900" rtl="0" algn="l">
              <a:lnSpc>
                <a:spcPct val="90000"/>
              </a:lnSpc>
              <a:spcBef>
                <a:spcPts val="1000"/>
              </a:spcBef>
              <a:spcAft>
                <a:spcPts val="0"/>
              </a:spcAft>
              <a:buClr>
                <a:schemeClr val="dk1"/>
              </a:buClr>
              <a:buSzPts val="2600"/>
              <a:buFont typeface="Noto Sans Symbols"/>
              <a:buChar char="✔"/>
            </a:pPr>
            <a:r>
              <a:rPr lang="en-US" sz="2600"/>
              <a:t>Explore Training Providers</a:t>
            </a:r>
            <a:endParaRPr/>
          </a:p>
          <a:p>
            <a:pPr indent="-342900" lvl="0" marL="342900" rtl="0" algn="l">
              <a:lnSpc>
                <a:spcPct val="90000"/>
              </a:lnSpc>
              <a:spcBef>
                <a:spcPts val="1000"/>
              </a:spcBef>
              <a:spcAft>
                <a:spcPts val="0"/>
              </a:spcAft>
              <a:buClr>
                <a:schemeClr val="dk1"/>
              </a:buClr>
              <a:buSzPts val="2600"/>
              <a:buFont typeface="Noto Sans Symbols"/>
              <a:buChar char="✔"/>
            </a:pPr>
            <a:r>
              <a:rPr lang="en-US" sz="2600"/>
              <a:t>Recruit from a diverse talent pool</a:t>
            </a:r>
            <a:endParaRPr/>
          </a:p>
          <a:p>
            <a:pPr indent="-342900" lvl="0" marL="342900" rtl="0" algn="l">
              <a:lnSpc>
                <a:spcPct val="90000"/>
              </a:lnSpc>
              <a:spcBef>
                <a:spcPts val="1000"/>
              </a:spcBef>
              <a:spcAft>
                <a:spcPts val="0"/>
              </a:spcAft>
              <a:buClr>
                <a:schemeClr val="dk1"/>
              </a:buClr>
              <a:buSzPts val="2600"/>
              <a:buFont typeface="Noto Sans Symbols"/>
              <a:buChar char="✔"/>
            </a:pPr>
            <a:r>
              <a:rPr lang="en-US" sz="2600"/>
              <a:t>Pursue a range of funding opportunities</a:t>
            </a:r>
            <a:endParaRPr/>
          </a:p>
          <a:p>
            <a:pPr indent="-342900" lvl="0" marL="342900" rtl="0" algn="l">
              <a:lnSpc>
                <a:spcPct val="90000"/>
              </a:lnSpc>
              <a:spcBef>
                <a:spcPts val="1000"/>
              </a:spcBef>
              <a:spcAft>
                <a:spcPts val="0"/>
              </a:spcAft>
              <a:buClr>
                <a:schemeClr val="dk1"/>
              </a:buClr>
              <a:buSzPts val="2600"/>
              <a:buFont typeface="Noto Sans Symbols"/>
              <a:buChar char="✔"/>
            </a:pPr>
            <a:r>
              <a:rPr lang="en-US" sz="2600"/>
              <a:t>Expand your program to new occupations</a:t>
            </a:r>
            <a:endParaRPr/>
          </a:p>
          <a:p>
            <a:pPr indent="0" lvl="0" marL="0" rtl="0" algn="l">
              <a:lnSpc>
                <a:spcPct val="90000"/>
              </a:lnSpc>
              <a:spcBef>
                <a:spcPts val="1000"/>
              </a:spcBef>
              <a:spcAft>
                <a:spcPts val="0"/>
              </a:spcAft>
              <a:buClr>
                <a:schemeClr val="dk1"/>
              </a:buClr>
              <a:buSzPts val="2600"/>
              <a:buNone/>
            </a:pPr>
            <a:r>
              <a:t/>
            </a:r>
            <a:endParaRPr sz="2600"/>
          </a:p>
          <a:p>
            <a:pPr indent="0" lvl="0" marL="0" rtl="0" algn="ctr">
              <a:lnSpc>
                <a:spcPct val="90000"/>
              </a:lnSpc>
              <a:spcBef>
                <a:spcPts val="1000"/>
              </a:spcBef>
              <a:spcAft>
                <a:spcPts val="0"/>
              </a:spcAft>
              <a:buClr>
                <a:schemeClr val="dk1"/>
              </a:buClr>
              <a:buSzPts val="2600"/>
              <a:buNone/>
            </a:pPr>
            <a:r>
              <a:t/>
            </a:r>
            <a:endParaRPr sz="2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18"/>
          <p:cNvPicPr preferRelativeResize="0"/>
          <p:nvPr>
            <p:ph idx="2" type="pic"/>
          </p:nvPr>
        </p:nvPicPr>
        <p:blipFill rotWithShape="1">
          <a:blip r:embed="rId3">
            <a:alphaModFix/>
          </a:blip>
          <a:srcRect b="0" l="18270" r="52372" t="0"/>
          <a:stretch/>
        </p:blipFill>
        <p:spPr>
          <a:xfrm>
            <a:off x="9051602" y="-1"/>
            <a:ext cx="3022021" cy="6858000"/>
          </a:xfrm>
          <a:prstGeom prst="rect">
            <a:avLst/>
          </a:prstGeom>
          <a:noFill/>
          <a:ln>
            <a:noFill/>
          </a:ln>
        </p:spPr>
      </p:pic>
      <p:sp>
        <p:nvSpPr>
          <p:cNvPr id="401" name="Google Shape;401;p18"/>
          <p:cNvSpPr txBox="1"/>
          <p:nvPr>
            <p:ph idx="1" type="body"/>
          </p:nvPr>
        </p:nvSpPr>
        <p:spPr>
          <a:xfrm>
            <a:off x="203374" y="583004"/>
            <a:ext cx="8257934"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Apprenticeship Specialists</a:t>
            </a:r>
            <a:endParaRPr/>
          </a:p>
        </p:txBody>
      </p:sp>
      <p:sp>
        <p:nvSpPr>
          <p:cNvPr id="402" name="Google Shape;402;p18"/>
          <p:cNvSpPr txBox="1"/>
          <p:nvPr>
            <p:ph idx="3" type="body"/>
          </p:nvPr>
        </p:nvSpPr>
        <p:spPr>
          <a:xfrm>
            <a:off x="324130" y="1330679"/>
            <a:ext cx="8257933" cy="494431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200"/>
              <a:buNone/>
            </a:pPr>
            <a:r>
              <a:rPr lang="en-US" sz="2200"/>
              <a:t>Apprenticeship Specialists help employers:</a:t>
            </a:r>
            <a:endParaRPr/>
          </a:p>
          <a:p>
            <a:pPr indent="-342900" lvl="0" marL="342900" rtl="0" algn="l">
              <a:lnSpc>
                <a:spcPct val="100000"/>
              </a:lnSpc>
              <a:spcBef>
                <a:spcPts val="1000"/>
              </a:spcBef>
              <a:spcAft>
                <a:spcPts val="0"/>
              </a:spcAft>
              <a:buClr>
                <a:schemeClr val="dk1"/>
              </a:buClr>
              <a:buSzPts val="2200"/>
              <a:buFont typeface="Noto Sans Symbols"/>
              <a:buChar char="✔"/>
            </a:pPr>
            <a:r>
              <a:rPr lang="en-US" sz="2200"/>
              <a:t>Understand the Registered Apprenticeship training model</a:t>
            </a:r>
            <a:endParaRPr/>
          </a:p>
          <a:p>
            <a:pPr indent="-342900" lvl="0" marL="342900" rtl="0" algn="l">
              <a:lnSpc>
                <a:spcPct val="100000"/>
              </a:lnSpc>
              <a:spcBef>
                <a:spcPts val="1000"/>
              </a:spcBef>
              <a:spcAft>
                <a:spcPts val="0"/>
              </a:spcAft>
              <a:buClr>
                <a:schemeClr val="dk1"/>
              </a:buClr>
              <a:buSzPts val="2200"/>
              <a:buFont typeface="Noto Sans Symbols"/>
              <a:buChar char="✔"/>
            </a:pPr>
            <a:r>
              <a:rPr lang="en-US" sz="2200"/>
              <a:t>Identify existing models for occupations of interest</a:t>
            </a:r>
            <a:endParaRPr/>
          </a:p>
          <a:p>
            <a:pPr indent="-342900" lvl="0" marL="342900" rtl="0" algn="l">
              <a:lnSpc>
                <a:spcPct val="100000"/>
              </a:lnSpc>
              <a:spcBef>
                <a:spcPts val="1000"/>
              </a:spcBef>
              <a:spcAft>
                <a:spcPts val="0"/>
              </a:spcAft>
              <a:buClr>
                <a:schemeClr val="dk1"/>
              </a:buClr>
              <a:buSzPts val="2200"/>
              <a:buFont typeface="Noto Sans Symbols"/>
              <a:buChar char="✔"/>
            </a:pPr>
            <a:r>
              <a:rPr lang="en-US" sz="2200"/>
              <a:t>Connect you with appropriate resources to assist with your program</a:t>
            </a:r>
            <a:endParaRPr/>
          </a:p>
          <a:p>
            <a:pPr indent="-342900" lvl="0" marL="342900" rtl="0" algn="l">
              <a:lnSpc>
                <a:spcPct val="100000"/>
              </a:lnSpc>
              <a:spcBef>
                <a:spcPts val="1000"/>
              </a:spcBef>
              <a:spcAft>
                <a:spcPts val="0"/>
              </a:spcAft>
              <a:buClr>
                <a:schemeClr val="dk1"/>
              </a:buClr>
              <a:buSzPts val="2200"/>
              <a:buFont typeface="Noto Sans Symbols"/>
              <a:buChar char="✔"/>
            </a:pPr>
            <a:r>
              <a:rPr lang="en-US" sz="2200"/>
              <a:t>Draw up your Standards and Training &amp; Education outlines based on your input</a:t>
            </a:r>
            <a:endParaRPr/>
          </a:p>
          <a:p>
            <a:pPr indent="-342900" lvl="0" marL="342900" rtl="0" algn="l">
              <a:lnSpc>
                <a:spcPct val="100000"/>
              </a:lnSpc>
              <a:spcBef>
                <a:spcPts val="1000"/>
              </a:spcBef>
              <a:spcAft>
                <a:spcPts val="0"/>
              </a:spcAft>
              <a:buClr>
                <a:schemeClr val="dk1"/>
              </a:buClr>
              <a:buSzPts val="2200"/>
              <a:buFont typeface="Noto Sans Symbols"/>
              <a:buChar char="✔"/>
            </a:pPr>
            <a:r>
              <a:rPr lang="en-US" sz="2200"/>
              <a:t>Submit registration paperwork to the U.S. Department of Labor (DOL) for full recognition in the National Registered Apprenticeship System</a:t>
            </a:r>
            <a:endParaRPr/>
          </a:p>
          <a:p>
            <a:pPr indent="-342900" lvl="0" marL="342900" rtl="0" algn="l">
              <a:lnSpc>
                <a:spcPct val="100000"/>
              </a:lnSpc>
              <a:spcBef>
                <a:spcPts val="1000"/>
              </a:spcBef>
              <a:spcAft>
                <a:spcPts val="0"/>
              </a:spcAft>
              <a:buClr>
                <a:schemeClr val="dk1"/>
              </a:buClr>
              <a:buSzPts val="2200"/>
              <a:buFont typeface="Noto Sans Symbols"/>
              <a:buChar char="✔"/>
            </a:pPr>
            <a:r>
              <a:rPr lang="en-US" sz="2200"/>
              <a:t>Assist with program updates as your workforce needs evolve</a:t>
            </a:r>
            <a:endParaRPr/>
          </a:p>
          <a:p>
            <a:pPr indent="-342900" lvl="0" marL="342900" rtl="0" algn="l">
              <a:lnSpc>
                <a:spcPct val="100000"/>
              </a:lnSpc>
              <a:spcBef>
                <a:spcPts val="1000"/>
              </a:spcBef>
              <a:spcAft>
                <a:spcPts val="0"/>
              </a:spcAft>
              <a:buClr>
                <a:schemeClr val="dk1"/>
              </a:buClr>
              <a:buSzPts val="2200"/>
              <a:buFont typeface="Noto Sans Symbols"/>
              <a:buChar char="✔"/>
            </a:pPr>
            <a:r>
              <a:rPr lang="en-US" sz="2200"/>
              <a:t>Coordinate sector partnerships between interested employers</a:t>
            </a:r>
            <a:endParaRPr/>
          </a:p>
          <a:p>
            <a:pPr indent="0" lvl="0" marL="0" rtl="0" algn="l">
              <a:lnSpc>
                <a:spcPct val="90000"/>
              </a:lnSpc>
              <a:spcBef>
                <a:spcPts val="1000"/>
              </a:spcBef>
              <a:spcAft>
                <a:spcPts val="0"/>
              </a:spcAft>
              <a:buClr>
                <a:schemeClr val="dk1"/>
              </a:buClr>
              <a:buSzPts val="2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9"/>
          <p:cNvSpPr txBox="1"/>
          <p:nvPr>
            <p:ph idx="1" type="body"/>
          </p:nvPr>
        </p:nvSpPr>
        <p:spPr>
          <a:xfrm>
            <a:off x="1224602" y="4659405"/>
            <a:ext cx="4065856" cy="153456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t>Visit </a:t>
            </a:r>
            <a:r>
              <a:rPr lang="en-US" sz="2600" u="sng">
                <a:solidFill>
                  <a:schemeClr val="hlink"/>
                </a:solidFill>
                <a:hlinkClick r:id="rId3"/>
              </a:rPr>
              <a:t>ApprenticeshipIllinois.com </a:t>
            </a:r>
            <a:r>
              <a:rPr lang="en-US" sz="2600"/>
              <a:t>to get started!</a:t>
            </a:r>
            <a:endParaRPr/>
          </a:p>
          <a:p>
            <a:pPr indent="0" lvl="0" marL="0" rtl="0" algn="l">
              <a:lnSpc>
                <a:spcPct val="90000"/>
              </a:lnSpc>
              <a:spcBef>
                <a:spcPts val="1000"/>
              </a:spcBef>
              <a:spcAft>
                <a:spcPts val="0"/>
              </a:spcAft>
              <a:buClr>
                <a:schemeClr val="dk1"/>
              </a:buClr>
              <a:buSzPts val="2000"/>
              <a:buNone/>
            </a:pPr>
            <a:r>
              <a:t/>
            </a:r>
            <a:endParaRPr/>
          </a:p>
        </p:txBody>
      </p:sp>
      <p:pic>
        <p:nvPicPr>
          <p:cNvPr id="409" name="Google Shape;409;p19"/>
          <p:cNvPicPr preferRelativeResize="0"/>
          <p:nvPr>
            <p:ph idx="3" type="pic"/>
          </p:nvPr>
        </p:nvPicPr>
        <p:blipFill rotWithShape="1">
          <a:blip r:embed="rId4">
            <a:alphaModFix/>
          </a:blip>
          <a:srcRect b="-10841" l="-13469" r="-13469" t="-13244"/>
          <a:stretch/>
        </p:blipFill>
        <p:spPr>
          <a:xfrm>
            <a:off x="5486109" y="4972928"/>
            <a:ext cx="707178" cy="690142"/>
          </a:xfrm>
          <a:prstGeom prst="ellipse">
            <a:avLst/>
          </a:prstGeom>
          <a:solidFill>
            <a:srgbClr val="012169"/>
          </a:solidFill>
          <a:ln>
            <a:noFill/>
          </a:ln>
        </p:spPr>
      </p:pic>
      <p:sp>
        <p:nvSpPr>
          <p:cNvPr id="410" name="Google Shape;410;p19"/>
          <p:cNvSpPr txBox="1"/>
          <p:nvPr>
            <p:ph idx="4" type="body"/>
          </p:nvPr>
        </p:nvSpPr>
        <p:spPr>
          <a:xfrm>
            <a:off x="6372825" y="4330491"/>
            <a:ext cx="5332303" cy="22771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600"/>
              <a:buNone/>
            </a:pPr>
            <a:r>
              <a:rPr lang="en-US" sz="2600"/>
              <a:t>An Apprenticeship Specialist will –</a:t>
            </a:r>
            <a:endParaRPr/>
          </a:p>
          <a:p>
            <a:pPr indent="-457200" lvl="0" marL="457200" rtl="0" algn="l">
              <a:lnSpc>
                <a:spcPct val="90000"/>
              </a:lnSpc>
              <a:spcBef>
                <a:spcPts val="1000"/>
              </a:spcBef>
              <a:spcAft>
                <a:spcPts val="0"/>
              </a:spcAft>
              <a:buClr>
                <a:schemeClr val="dk1"/>
              </a:buClr>
              <a:buSzPts val="2600"/>
              <a:buFont typeface="Noto Sans Symbols"/>
              <a:buChar char="✔"/>
            </a:pPr>
            <a:r>
              <a:rPr lang="en-US" sz="2600"/>
              <a:t>Help you better understand apprenticeship</a:t>
            </a:r>
            <a:endParaRPr/>
          </a:p>
          <a:p>
            <a:pPr indent="-457200" lvl="0" marL="457200" rtl="0" algn="l">
              <a:lnSpc>
                <a:spcPct val="90000"/>
              </a:lnSpc>
              <a:spcBef>
                <a:spcPts val="1000"/>
              </a:spcBef>
              <a:spcAft>
                <a:spcPts val="0"/>
              </a:spcAft>
              <a:buClr>
                <a:schemeClr val="dk1"/>
              </a:buClr>
              <a:buSzPts val="2600"/>
              <a:buFont typeface="Noto Sans Symbols"/>
              <a:buChar char="✔"/>
            </a:pPr>
            <a:r>
              <a:rPr lang="en-US" sz="2600"/>
              <a:t>Develop your program</a:t>
            </a:r>
            <a:endParaRPr/>
          </a:p>
          <a:p>
            <a:pPr indent="-457200" lvl="0" marL="457200" rtl="0" algn="l">
              <a:lnSpc>
                <a:spcPct val="90000"/>
              </a:lnSpc>
              <a:spcBef>
                <a:spcPts val="1000"/>
              </a:spcBef>
              <a:spcAft>
                <a:spcPts val="0"/>
              </a:spcAft>
              <a:buClr>
                <a:schemeClr val="dk1"/>
              </a:buClr>
              <a:buSzPts val="2600"/>
              <a:buFont typeface="Noto Sans Symbols"/>
              <a:buChar char="✔"/>
            </a:pPr>
            <a:r>
              <a:rPr lang="en-US" sz="2600"/>
              <a:t>Register your apprenticeship</a:t>
            </a:r>
            <a:endParaRPr/>
          </a:p>
        </p:txBody>
      </p:sp>
      <p:sp>
        <p:nvSpPr>
          <p:cNvPr id="411" name="Google Shape;411;p19"/>
          <p:cNvSpPr txBox="1"/>
          <p:nvPr>
            <p:ph idx="5" type="body"/>
          </p:nvPr>
        </p:nvSpPr>
        <p:spPr>
          <a:xfrm>
            <a:off x="4396228" y="1515133"/>
            <a:ext cx="7808690"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Get Started Today!</a:t>
            </a:r>
            <a:endParaRPr/>
          </a:p>
          <a:p>
            <a:pPr indent="0" lvl="0" marL="0" rtl="0" algn="l">
              <a:lnSpc>
                <a:spcPct val="104444"/>
              </a:lnSpc>
              <a:spcBef>
                <a:spcPts val="400"/>
              </a:spcBef>
              <a:spcAft>
                <a:spcPts val="0"/>
              </a:spcAft>
              <a:buClr>
                <a:schemeClr val="dk1"/>
              </a:buClr>
              <a:buSzPts val="4500"/>
              <a:buNone/>
            </a:pPr>
            <a:r>
              <a:t/>
            </a:r>
            <a:endParaRPr/>
          </a:p>
        </p:txBody>
      </p:sp>
      <p:pic>
        <p:nvPicPr>
          <p:cNvPr id="412" name="Google Shape;412;p19"/>
          <p:cNvPicPr preferRelativeResize="0"/>
          <p:nvPr>
            <p:ph idx="7" type="pic"/>
          </p:nvPr>
        </p:nvPicPr>
        <p:blipFill rotWithShape="1">
          <a:blip r:embed="rId5">
            <a:alphaModFix/>
          </a:blip>
          <a:srcRect b="2675" l="7317" r="21213" t="-2676"/>
          <a:stretch/>
        </p:blipFill>
        <p:spPr>
          <a:xfrm>
            <a:off x="-2" y="-312"/>
            <a:ext cx="4168543" cy="3882637"/>
          </a:xfrm>
          <a:prstGeom prst="rect">
            <a:avLst/>
          </a:prstGeom>
          <a:noFill/>
          <a:ln>
            <a:noFill/>
          </a:ln>
        </p:spPr>
      </p:pic>
      <p:pic>
        <p:nvPicPr>
          <p:cNvPr id="413" name="Google Shape;413;p19"/>
          <p:cNvPicPr preferRelativeResize="0"/>
          <p:nvPr>
            <p:ph idx="2" type="pic"/>
          </p:nvPr>
        </p:nvPicPr>
        <p:blipFill rotWithShape="1">
          <a:blip r:embed="rId6">
            <a:alphaModFix/>
          </a:blip>
          <a:srcRect b="-5260" l="-4557" r="-6540" t="-3161"/>
          <a:stretch/>
        </p:blipFill>
        <p:spPr>
          <a:xfrm>
            <a:off x="321773" y="4972928"/>
            <a:ext cx="707178" cy="690142"/>
          </a:xfrm>
          <a:prstGeom prst="ellipse">
            <a:avLst/>
          </a:prstGeom>
          <a:solidFill>
            <a:srgbClr val="012169"/>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2"/>
          <p:cNvPicPr preferRelativeResize="0"/>
          <p:nvPr>
            <p:ph idx="2" type="pic"/>
          </p:nvPr>
        </p:nvPicPr>
        <p:blipFill rotWithShape="1">
          <a:blip r:embed="rId3">
            <a:alphaModFix/>
          </a:blip>
          <a:srcRect b="0" l="30961" r="30961" t="0"/>
          <a:stretch/>
        </p:blipFill>
        <p:spPr>
          <a:xfrm>
            <a:off x="-38472" y="-23854"/>
            <a:ext cx="3946661" cy="6920854"/>
          </a:xfrm>
          <a:prstGeom prst="rect">
            <a:avLst/>
          </a:prstGeom>
          <a:noFill/>
          <a:ln>
            <a:noFill/>
          </a:ln>
        </p:spPr>
      </p:pic>
      <p:sp>
        <p:nvSpPr>
          <p:cNvPr id="230" name="Google Shape;230;p2"/>
          <p:cNvSpPr txBox="1"/>
          <p:nvPr>
            <p:ph idx="1" type="body"/>
          </p:nvPr>
        </p:nvSpPr>
        <p:spPr>
          <a:xfrm>
            <a:off x="4618298" y="583004"/>
            <a:ext cx="7450356"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Are You Struggling with….</a:t>
            </a:r>
            <a:endParaRPr/>
          </a:p>
        </p:txBody>
      </p:sp>
      <p:sp>
        <p:nvSpPr>
          <p:cNvPr id="231" name="Google Shape;231;p2"/>
          <p:cNvSpPr txBox="1"/>
          <p:nvPr>
            <p:ph idx="3" type="body"/>
          </p:nvPr>
        </p:nvSpPr>
        <p:spPr>
          <a:xfrm>
            <a:off x="4618299" y="1400469"/>
            <a:ext cx="7601410" cy="51209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2400"/>
              <a:buFont typeface="Noto Sans Symbols"/>
              <a:buChar char="✔"/>
            </a:pPr>
            <a:r>
              <a:rPr lang="en-US" sz="2400" u="none" strike="noStrike">
                <a:latin typeface="Arial"/>
                <a:ea typeface="Arial"/>
                <a:cs typeface="Arial"/>
                <a:sym typeface="Arial"/>
              </a:rPr>
              <a:t>Hard-to-fill job openings</a:t>
            </a:r>
            <a:endParaRPr/>
          </a:p>
          <a:p>
            <a:pPr indent="-342900" lvl="0" marL="342900" marR="0" rtl="0" algn="l">
              <a:lnSpc>
                <a:spcPct val="115000"/>
              </a:lnSpc>
              <a:spcBef>
                <a:spcPts val="0"/>
              </a:spcBef>
              <a:spcAft>
                <a:spcPts val="0"/>
              </a:spcAft>
              <a:buClr>
                <a:schemeClr val="dk1"/>
              </a:buClr>
              <a:buSzPts val="2400"/>
              <a:buFont typeface="Noto Sans Symbols"/>
              <a:buChar char="✔"/>
            </a:pPr>
            <a:r>
              <a:rPr lang="en-US" sz="2400" u="none" strike="noStrike">
                <a:latin typeface="Arial"/>
                <a:ea typeface="Arial"/>
                <a:cs typeface="Arial"/>
                <a:sym typeface="Arial"/>
              </a:rPr>
              <a:t>High turnover</a:t>
            </a:r>
            <a:endParaRPr/>
          </a:p>
          <a:p>
            <a:pPr indent="-342900" lvl="0" marL="342900" marR="0" rtl="0" algn="l">
              <a:lnSpc>
                <a:spcPct val="115000"/>
              </a:lnSpc>
              <a:spcBef>
                <a:spcPts val="0"/>
              </a:spcBef>
              <a:spcAft>
                <a:spcPts val="0"/>
              </a:spcAft>
              <a:buClr>
                <a:schemeClr val="dk1"/>
              </a:buClr>
              <a:buSzPts val="2400"/>
              <a:buFont typeface="Noto Sans Symbols"/>
              <a:buChar char="✔"/>
            </a:pPr>
            <a:r>
              <a:rPr lang="en-US" sz="2400" u="none" strike="noStrike">
                <a:latin typeface="Arial"/>
                <a:ea typeface="Arial"/>
                <a:cs typeface="Arial"/>
                <a:sym typeface="Arial"/>
              </a:rPr>
              <a:t>Costly overtime</a:t>
            </a:r>
            <a:r>
              <a:rPr lang="en-US" sz="2400"/>
              <a:t>/</a:t>
            </a:r>
            <a:r>
              <a:rPr lang="en-US" sz="2400" u="none" strike="noStrike">
                <a:latin typeface="Arial"/>
                <a:ea typeface="Arial"/>
                <a:cs typeface="Arial"/>
                <a:sym typeface="Arial"/>
              </a:rPr>
              <a:t>burnout from skill shortages</a:t>
            </a:r>
            <a:endParaRPr/>
          </a:p>
          <a:p>
            <a:pPr indent="-342900" lvl="0" marL="342900" marR="0" rtl="0" algn="l">
              <a:lnSpc>
                <a:spcPct val="115000"/>
              </a:lnSpc>
              <a:spcBef>
                <a:spcPts val="0"/>
              </a:spcBef>
              <a:spcAft>
                <a:spcPts val="0"/>
              </a:spcAft>
              <a:buClr>
                <a:schemeClr val="dk1"/>
              </a:buClr>
              <a:buSzPts val="2400"/>
              <a:buFont typeface="Noto Sans Symbols"/>
              <a:buChar char="✔"/>
            </a:pPr>
            <a:r>
              <a:rPr lang="en-US" sz="2400" u="none" strike="noStrike">
                <a:latin typeface="Arial"/>
                <a:ea typeface="Arial"/>
                <a:cs typeface="Arial"/>
                <a:sym typeface="Arial"/>
              </a:rPr>
              <a:t>Impending retirement of a highly skilled workforce</a:t>
            </a:r>
            <a:endParaRPr/>
          </a:p>
          <a:p>
            <a:pPr indent="-342900" lvl="0" marL="342900" marR="0" rtl="0" algn="l">
              <a:lnSpc>
                <a:spcPct val="115000"/>
              </a:lnSpc>
              <a:spcBef>
                <a:spcPts val="0"/>
              </a:spcBef>
              <a:spcAft>
                <a:spcPts val="0"/>
              </a:spcAft>
              <a:buClr>
                <a:schemeClr val="dk1"/>
              </a:buClr>
              <a:buSzPts val="2400"/>
              <a:buFont typeface="Noto Sans Symbols"/>
              <a:buChar char="✔"/>
            </a:pPr>
            <a:r>
              <a:rPr lang="en-US" sz="2400" u="none" strike="noStrike">
                <a:latin typeface="Arial"/>
                <a:ea typeface="Arial"/>
                <a:cs typeface="Arial"/>
                <a:sym typeface="Arial"/>
              </a:rPr>
              <a:t>Upgrading company culture for the future of work</a:t>
            </a:r>
            <a:endParaRPr/>
          </a:p>
          <a:p>
            <a:pPr indent="-342900" lvl="0" marL="342900" marR="0" rtl="0" algn="l">
              <a:lnSpc>
                <a:spcPct val="115000"/>
              </a:lnSpc>
              <a:spcBef>
                <a:spcPts val="0"/>
              </a:spcBef>
              <a:spcAft>
                <a:spcPts val="0"/>
              </a:spcAft>
              <a:buClr>
                <a:schemeClr val="dk1"/>
              </a:buClr>
              <a:buSzPts val="2400"/>
              <a:buFont typeface="Noto Sans Symbols"/>
              <a:buChar char="✔"/>
            </a:pPr>
            <a:r>
              <a:rPr lang="en-US" sz="2400" u="none" strike="noStrike">
                <a:latin typeface="Arial"/>
                <a:ea typeface="Arial"/>
                <a:cs typeface="Arial"/>
                <a:sym typeface="Arial"/>
              </a:rPr>
              <a:t>Finding cost-effective recruitment strategies</a:t>
            </a:r>
            <a:endParaRPr/>
          </a:p>
          <a:p>
            <a:pPr indent="-342900" lvl="0" marL="342900" marR="0" rtl="0" algn="l">
              <a:lnSpc>
                <a:spcPct val="115000"/>
              </a:lnSpc>
              <a:spcBef>
                <a:spcPts val="0"/>
              </a:spcBef>
              <a:spcAft>
                <a:spcPts val="0"/>
              </a:spcAft>
              <a:buClr>
                <a:schemeClr val="dk1"/>
              </a:buClr>
              <a:buSzPts val="2400"/>
              <a:buFont typeface="Noto Sans Symbols"/>
              <a:buChar char="✔"/>
            </a:pPr>
            <a:r>
              <a:rPr lang="en-US" sz="2400" u="none" strike="noStrike">
                <a:latin typeface="Arial"/>
                <a:ea typeface="Arial"/>
                <a:cs typeface="Arial"/>
                <a:sym typeface="Arial"/>
              </a:rPr>
              <a:t>Difficulty attracting new and more diverse talent</a:t>
            </a:r>
            <a:endParaRPr/>
          </a:p>
          <a:p>
            <a:pPr indent="0" lvl="0" marL="0" rtl="0" algn="l">
              <a:lnSpc>
                <a:spcPct val="90000"/>
              </a:lnSpc>
              <a:spcBef>
                <a:spcPts val="1000"/>
              </a:spcBef>
              <a:spcAft>
                <a:spcPts val="0"/>
              </a:spcAft>
              <a:buClr>
                <a:schemeClr val="dk1"/>
              </a:buClr>
              <a:buSzPts val="2000"/>
              <a:buNone/>
            </a:pPr>
            <a:r>
              <a:t/>
            </a:r>
            <a:endParaRPr/>
          </a:p>
          <a:p>
            <a:pPr indent="0" lvl="0" marL="0" rtl="0" algn="ctr">
              <a:lnSpc>
                <a:spcPct val="90000"/>
              </a:lnSpc>
              <a:spcBef>
                <a:spcPts val="1000"/>
              </a:spcBef>
              <a:spcAft>
                <a:spcPts val="0"/>
              </a:spcAft>
              <a:buClr>
                <a:schemeClr val="lt1"/>
              </a:buClr>
              <a:buSzPts val="3800"/>
              <a:buNone/>
            </a:pPr>
            <a:r>
              <a:rPr b="1" lang="en-US" sz="3800">
                <a:solidFill>
                  <a:schemeClr val="lt1"/>
                </a:solidFill>
              </a:rPr>
              <a:t>If so, Apprenticeship is for you!</a:t>
            </a:r>
            <a:endParaRPr/>
          </a:p>
          <a:p>
            <a:pPr indent="0" lvl="0" marL="0" rtl="0" algn="l">
              <a:lnSpc>
                <a:spcPct val="90000"/>
              </a:lnSpc>
              <a:spcBef>
                <a:spcPts val="1000"/>
              </a:spcBef>
              <a:spcAft>
                <a:spcPts val="0"/>
              </a:spcAft>
              <a:buClr>
                <a:schemeClr val="dk1"/>
              </a:buClr>
              <a:buSzPts val="2000"/>
              <a:buNone/>
            </a:pPr>
            <a:r>
              <a:rPr lang="en-US"/>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0"/>
          <p:cNvSpPr txBox="1"/>
          <p:nvPr>
            <p:ph idx="1" type="body"/>
          </p:nvPr>
        </p:nvSpPr>
        <p:spPr>
          <a:xfrm>
            <a:off x="432485" y="583004"/>
            <a:ext cx="3783375" cy="151141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Additional Resources</a:t>
            </a:r>
            <a:endParaRPr/>
          </a:p>
        </p:txBody>
      </p:sp>
      <p:sp>
        <p:nvSpPr>
          <p:cNvPr id="420" name="Google Shape;420;p20"/>
          <p:cNvSpPr txBox="1"/>
          <p:nvPr>
            <p:ph idx="3" type="body"/>
          </p:nvPr>
        </p:nvSpPr>
        <p:spPr>
          <a:xfrm>
            <a:off x="4520783" y="560131"/>
            <a:ext cx="6569101" cy="1534288"/>
          </a:xfrm>
          <a:prstGeom prst="rect">
            <a:avLst/>
          </a:prstGeom>
          <a:solidFill>
            <a:schemeClr val="lt1"/>
          </a:solidFill>
          <a:ln cap="flat" cmpd="sng" w="25400">
            <a:solidFill>
              <a:srgbClr val="8090B4"/>
            </a:solidFill>
            <a:prstDash val="solid"/>
            <a:round/>
            <a:headEnd len="sm" w="sm" type="none"/>
            <a:tailEnd len="sm" w="sm" type="none"/>
          </a:ln>
          <a:effectLst>
            <a:outerShdw blurRad="345053" rotWithShape="0" algn="tl" dir="2700000" dist="104142">
              <a:srgbClr val="000000">
                <a:alpha val="40000"/>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None/>
            </a:pPr>
            <a:r>
              <a:t/>
            </a:r>
            <a:endParaRPr/>
          </a:p>
        </p:txBody>
      </p:sp>
      <p:sp>
        <p:nvSpPr>
          <p:cNvPr id="421" name="Google Shape;421;p20"/>
          <p:cNvSpPr txBox="1"/>
          <p:nvPr>
            <p:ph idx="5" type="body"/>
          </p:nvPr>
        </p:nvSpPr>
        <p:spPr>
          <a:xfrm>
            <a:off x="6231162" y="709546"/>
            <a:ext cx="4647347" cy="12773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Find an Apprenticeship Specialist in Your Region –</a:t>
            </a:r>
            <a:endParaRPr/>
          </a:p>
          <a:p>
            <a:pPr indent="0" lvl="0" marL="0" rtl="0" algn="l">
              <a:lnSpc>
                <a:spcPct val="90000"/>
              </a:lnSpc>
              <a:spcBef>
                <a:spcPts val="1000"/>
              </a:spcBef>
              <a:spcAft>
                <a:spcPts val="0"/>
              </a:spcAft>
              <a:buClr>
                <a:schemeClr val="dk1"/>
              </a:buClr>
              <a:buSzPts val="1800"/>
              <a:buNone/>
            </a:pPr>
            <a:r>
              <a:rPr lang="en-US" sz="1800" u="sng">
                <a:solidFill>
                  <a:schemeClr val="hlink"/>
                </a:solidFill>
                <a:hlinkClick r:id="rId3"/>
              </a:rPr>
              <a:t>https://www.illinoisworknet.com/ApprenticeshipIL/Pages/Employers.aspx</a:t>
            </a:r>
            <a:endParaRPr/>
          </a:p>
        </p:txBody>
      </p:sp>
      <p:sp>
        <p:nvSpPr>
          <p:cNvPr id="422" name="Google Shape;422;p20"/>
          <p:cNvSpPr txBox="1"/>
          <p:nvPr>
            <p:ph idx="6" type="body"/>
          </p:nvPr>
        </p:nvSpPr>
        <p:spPr>
          <a:xfrm>
            <a:off x="5224179" y="2395060"/>
            <a:ext cx="6569101" cy="1534288"/>
          </a:xfrm>
          <a:prstGeom prst="rect">
            <a:avLst/>
          </a:prstGeom>
          <a:solidFill>
            <a:schemeClr val="lt1"/>
          </a:solidFill>
          <a:ln cap="flat" cmpd="sng" w="25400">
            <a:solidFill>
              <a:srgbClr val="8090B4"/>
            </a:solidFill>
            <a:prstDash val="solid"/>
            <a:round/>
            <a:headEnd len="sm" w="sm" type="none"/>
            <a:tailEnd len="sm" w="sm" type="none"/>
          </a:ln>
          <a:effectLst>
            <a:outerShdw blurRad="343750" rotWithShape="0" algn="tl" dir="2700000" dist="101600">
              <a:srgbClr val="000000">
                <a:alpha val="42745"/>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None/>
            </a:pPr>
            <a:r>
              <a:t/>
            </a:r>
            <a:endParaRPr/>
          </a:p>
        </p:txBody>
      </p:sp>
      <p:pic>
        <p:nvPicPr>
          <p:cNvPr id="423" name="Google Shape;423;p20"/>
          <p:cNvPicPr preferRelativeResize="0"/>
          <p:nvPr>
            <p:ph idx="7" type="pic"/>
          </p:nvPr>
        </p:nvPicPr>
        <p:blipFill rotWithShape="1">
          <a:blip r:embed="rId4">
            <a:alphaModFix/>
          </a:blip>
          <a:srcRect b="0" l="21274" r="21273" t="0"/>
          <a:stretch/>
        </p:blipFill>
        <p:spPr>
          <a:xfrm>
            <a:off x="4774633" y="759569"/>
            <a:ext cx="1202680" cy="1177303"/>
          </a:xfrm>
          <a:prstGeom prst="ellipse">
            <a:avLst/>
          </a:prstGeom>
          <a:solidFill>
            <a:schemeClr val="lt1"/>
          </a:solidFill>
          <a:ln>
            <a:noFill/>
          </a:ln>
        </p:spPr>
      </p:pic>
      <p:sp>
        <p:nvSpPr>
          <p:cNvPr id="424" name="Google Shape;424;p20"/>
          <p:cNvSpPr txBox="1"/>
          <p:nvPr>
            <p:ph idx="8" type="body"/>
          </p:nvPr>
        </p:nvSpPr>
        <p:spPr>
          <a:xfrm>
            <a:off x="6934558" y="2544475"/>
            <a:ext cx="4674850" cy="12773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1800"/>
              <a:buNone/>
            </a:pPr>
            <a:r>
              <a:rPr lang="en-US" sz="1800">
                <a:solidFill>
                  <a:srgbClr val="333333"/>
                </a:solidFill>
                <a:highlight>
                  <a:srgbClr val="FFFFFF"/>
                </a:highlight>
                <a:latin typeface="Arial"/>
                <a:ea typeface="Arial"/>
                <a:cs typeface="Arial"/>
                <a:sym typeface="Arial"/>
              </a:rPr>
              <a:t>Not sure who to connect with? </a:t>
            </a:r>
            <a:endParaRPr sz="1800">
              <a:latin typeface="Arial"/>
              <a:ea typeface="Arial"/>
              <a:cs typeface="Arial"/>
              <a:sym typeface="Arial"/>
            </a:endParaRPr>
          </a:p>
          <a:p>
            <a:pPr indent="0" lvl="0" marL="0" rtl="0" algn="l">
              <a:lnSpc>
                <a:spcPct val="90000"/>
              </a:lnSpc>
              <a:spcBef>
                <a:spcPts val="1000"/>
              </a:spcBef>
              <a:spcAft>
                <a:spcPts val="0"/>
              </a:spcAft>
              <a:buClr>
                <a:srgbClr val="333333"/>
              </a:buClr>
              <a:buSzPts val="1800"/>
              <a:buNone/>
            </a:pPr>
            <a:r>
              <a:rPr lang="en-US" sz="1800">
                <a:solidFill>
                  <a:srgbClr val="333333"/>
                </a:solidFill>
                <a:highlight>
                  <a:srgbClr val="FFFFFF"/>
                </a:highlight>
                <a:latin typeface="Arial"/>
                <a:ea typeface="Arial"/>
                <a:cs typeface="Arial"/>
                <a:sym typeface="Arial"/>
              </a:rPr>
              <a:t>Contact the State Apprenticeship Specialist, Candace Dickerson at </a:t>
            </a:r>
            <a:r>
              <a:rPr lang="en-US" sz="1800" u="sng">
                <a:solidFill>
                  <a:srgbClr val="333333"/>
                </a:solidFill>
                <a:highlight>
                  <a:srgbClr val="FFFFFF"/>
                </a:highlight>
                <a:latin typeface="Arial"/>
                <a:ea typeface="Arial"/>
                <a:cs typeface="Arial"/>
                <a:sym typeface="Arial"/>
                <a:hlinkClick r:id="rId5">
                  <a:extLst>
                    <a:ext uri="{A12FA001-AC4F-418D-AE19-62706E023703}">
                      <ahyp:hlinkClr val="tx"/>
                    </a:ext>
                  </a:extLst>
                </a:hlinkClick>
              </a:rPr>
              <a:t>CDickerson@NIU.edu</a:t>
            </a:r>
            <a:r>
              <a:rPr lang="en-US" sz="1800">
                <a:solidFill>
                  <a:srgbClr val="333333"/>
                </a:solidFill>
                <a:highlight>
                  <a:srgbClr val="FFFFFF"/>
                </a:highlight>
                <a:latin typeface="Arial"/>
                <a:ea typeface="Arial"/>
                <a:cs typeface="Arial"/>
                <a:sym typeface="Arial"/>
              </a:rPr>
              <a:t> for assistance.</a:t>
            </a:r>
            <a:endParaRPr sz="1800">
              <a:latin typeface="Arial"/>
              <a:ea typeface="Arial"/>
              <a:cs typeface="Arial"/>
              <a:sym typeface="Arial"/>
            </a:endParaRPr>
          </a:p>
        </p:txBody>
      </p:sp>
      <p:sp>
        <p:nvSpPr>
          <p:cNvPr id="425" name="Google Shape;425;p20"/>
          <p:cNvSpPr txBox="1"/>
          <p:nvPr>
            <p:ph idx="9" type="body"/>
          </p:nvPr>
        </p:nvSpPr>
        <p:spPr>
          <a:xfrm>
            <a:off x="5927576" y="4196144"/>
            <a:ext cx="6569101" cy="1534288"/>
          </a:xfrm>
          <a:prstGeom prst="rect">
            <a:avLst/>
          </a:prstGeom>
          <a:solidFill>
            <a:schemeClr val="lt1"/>
          </a:solidFill>
          <a:ln cap="flat" cmpd="sng" w="25400">
            <a:solidFill>
              <a:srgbClr val="8090B4"/>
            </a:solidFill>
            <a:prstDash val="solid"/>
            <a:round/>
            <a:headEnd len="sm" w="sm" type="none"/>
            <a:tailEnd len="sm" w="sm" type="none"/>
          </a:ln>
          <a:effectLst>
            <a:outerShdw blurRad="342900" rotWithShape="0" algn="tl" dir="2700000" dist="101600">
              <a:srgbClr val="000000">
                <a:alpha val="40000"/>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None/>
            </a:pPr>
            <a:r>
              <a:t/>
            </a:r>
            <a:endParaRPr/>
          </a:p>
        </p:txBody>
      </p:sp>
      <p:pic>
        <p:nvPicPr>
          <p:cNvPr id="426" name="Google Shape;426;p20"/>
          <p:cNvPicPr preferRelativeResize="0"/>
          <p:nvPr>
            <p:ph idx="13" type="pic"/>
          </p:nvPr>
        </p:nvPicPr>
        <p:blipFill rotWithShape="1">
          <a:blip r:embed="rId6">
            <a:alphaModFix/>
          </a:blip>
          <a:srcRect b="0" l="-5632" r="37537" t="0"/>
          <a:stretch/>
        </p:blipFill>
        <p:spPr>
          <a:xfrm>
            <a:off x="6131689" y="4345558"/>
            <a:ext cx="1202680" cy="1177303"/>
          </a:xfrm>
          <a:prstGeom prst="ellipse">
            <a:avLst/>
          </a:prstGeom>
          <a:solidFill>
            <a:schemeClr val="lt1"/>
          </a:solidFill>
          <a:ln>
            <a:noFill/>
          </a:ln>
        </p:spPr>
      </p:pic>
      <p:sp>
        <p:nvSpPr>
          <p:cNvPr id="427" name="Google Shape;427;p20"/>
          <p:cNvSpPr txBox="1"/>
          <p:nvPr>
            <p:ph idx="14" type="body"/>
          </p:nvPr>
        </p:nvSpPr>
        <p:spPr>
          <a:xfrm>
            <a:off x="7637955" y="4345559"/>
            <a:ext cx="4638562" cy="1277350"/>
          </a:xfrm>
          <a:prstGeom prst="rect">
            <a:avLst/>
          </a:prstGeom>
          <a:noFill/>
          <a:ln>
            <a:noFill/>
          </a:ln>
        </p:spPr>
        <p:txBody>
          <a:bodyPr anchorCtr="0" anchor="ctr" bIns="45700" lIns="91425" spcFirstLastPara="1" rIns="91425" wrap="square" tIns="45700">
            <a:normAutofit/>
          </a:bodyPr>
          <a:lstStyle/>
          <a:p>
            <a:pPr indent="0" lvl="0" marL="0" marR="0" rtl="0" algn="l">
              <a:lnSpc>
                <a:spcPct val="115000"/>
              </a:lnSpc>
              <a:spcBef>
                <a:spcPts val="0"/>
              </a:spcBef>
              <a:spcAft>
                <a:spcPts val="0"/>
              </a:spcAft>
              <a:buClr>
                <a:schemeClr val="dk1"/>
              </a:buClr>
              <a:buSzPts val="1800"/>
              <a:buNone/>
            </a:pPr>
            <a:r>
              <a:rPr lang="en-US" sz="1800">
                <a:latin typeface="Arial"/>
                <a:ea typeface="Arial"/>
                <a:cs typeface="Arial"/>
                <a:sym typeface="Arial"/>
              </a:rPr>
              <a:t>For Questions Contact Us at:</a:t>
            </a:r>
            <a:endParaRPr/>
          </a:p>
          <a:p>
            <a:pPr indent="0" lvl="0" marL="0" rtl="0" algn="l">
              <a:lnSpc>
                <a:spcPct val="90000"/>
              </a:lnSpc>
              <a:spcBef>
                <a:spcPts val="2200"/>
              </a:spcBef>
              <a:spcAft>
                <a:spcPts val="0"/>
              </a:spcAft>
              <a:buClr>
                <a:srgbClr val="FF0000"/>
              </a:buClr>
              <a:buSzPts val="1800"/>
              <a:buNone/>
            </a:pPr>
            <a:r>
              <a:rPr lang="en-US" sz="1800">
                <a:solidFill>
                  <a:srgbClr val="FF0000"/>
                </a:solidFill>
                <a:highlight>
                  <a:srgbClr val="FFFF00"/>
                </a:highlight>
                <a:latin typeface="Arial"/>
                <a:ea typeface="Arial"/>
                <a:cs typeface="Arial"/>
                <a:sym typeface="Arial"/>
              </a:rPr>
              <a:t>INSERT PRESENTER CONTACT INFO HERE</a:t>
            </a:r>
            <a:endParaRPr/>
          </a:p>
        </p:txBody>
      </p:sp>
      <p:pic>
        <p:nvPicPr>
          <p:cNvPr descr="A white cross on a black background&#10;&#10;Description automatically generated" id="428" name="Google Shape;428;p20"/>
          <p:cNvPicPr preferRelativeResize="0"/>
          <p:nvPr>
            <p:ph idx="15" type="pic"/>
          </p:nvPr>
        </p:nvPicPr>
        <p:blipFill rotWithShape="1">
          <a:blip r:embed="rId7">
            <a:alphaModFix/>
          </a:blip>
          <a:srcRect b="-32234" l="-35018" r="-37522" t="-36676"/>
          <a:stretch/>
        </p:blipFill>
        <p:spPr>
          <a:xfrm>
            <a:off x="1335398" y="5690274"/>
            <a:ext cx="528800" cy="517642"/>
          </a:xfrm>
          <a:prstGeom prst="ellipse">
            <a:avLst/>
          </a:prstGeom>
          <a:solidFill>
            <a:srgbClr val="012169"/>
          </a:solidFill>
          <a:ln>
            <a:noFill/>
          </a:ln>
        </p:spPr>
      </p:pic>
      <p:pic>
        <p:nvPicPr>
          <p:cNvPr descr="A white phone and speech bubble&#10;&#10;Description automatically generated" id="429" name="Google Shape;429;p20"/>
          <p:cNvPicPr preferRelativeResize="0"/>
          <p:nvPr>
            <p:ph idx="16" type="pic"/>
          </p:nvPr>
        </p:nvPicPr>
        <p:blipFill rotWithShape="1">
          <a:blip r:embed="rId8">
            <a:alphaModFix/>
          </a:blip>
          <a:srcRect b="-43732" l="-42552" r="-50889" t="-45642"/>
          <a:stretch/>
        </p:blipFill>
        <p:spPr>
          <a:xfrm>
            <a:off x="448238" y="5690274"/>
            <a:ext cx="528800" cy="517642"/>
          </a:xfrm>
          <a:prstGeom prst="ellipse">
            <a:avLst/>
          </a:prstGeom>
          <a:solidFill>
            <a:srgbClr val="012169"/>
          </a:solidFill>
          <a:ln>
            <a:noFill/>
          </a:ln>
        </p:spPr>
      </p:pic>
      <p:pic>
        <p:nvPicPr>
          <p:cNvPr id="430" name="Google Shape;430;p20"/>
          <p:cNvPicPr preferRelativeResize="0"/>
          <p:nvPr>
            <p:ph idx="17" type="pic"/>
          </p:nvPr>
        </p:nvPicPr>
        <p:blipFill rotWithShape="1">
          <a:blip r:embed="rId9">
            <a:alphaModFix/>
          </a:blip>
          <a:srcRect b="1055" l="0" r="0" t="1055"/>
          <a:stretch/>
        </p:blipFill>
        <p:spPr>
          <a:xfrm>
            <a:off x="2201549" y="5686516"/>
            <a:ext cx="528800" cy="517642"/>
          </a:xfrm>
          <a:prstGeom prst="ellipse">
            <a:avLst/>
          </a:prstGeom>
          <a:solidFill>
            <a:srgbClr val="012169"/>
          </a:solidFill>
          <a:ln>
            <a:noFill/>
          </a:ln>
        </p:spPr>
      </p:pic>
      <p:pic>
        <p:nvPicPr>
          <p:cNvPr id="431" name="Google Shape;431;p20"/>
          <p:cNvPicPr preferRelativeResize="0"/>
          <p:nvPr/>
        </p:nvPicPr>
        <p:blipFill rotWithShape="1">
          <a:blip r:embed="rId10">
            <a:alphaModFix/>
          </a:blip>
          <a:srcRect b="0" l="28821" r="3084" t="0"/>
          <a:stretch/>
        </p:blipFill>
        <p:spPr>
          <a:xfrm>
            <a:off x="5478029" y="2573552"/>
            <a:ext cx="1202680" cy="1177303"/>
          </a:xfrm>
          <a:prstGeom prst="ellipse">
            <a:avLst/>
          </a:prstGeom>
          <a:solidFill>
            <a:schemeClr val="lt1"/>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
          <p:cNvSpPr txBox="1"/>
          <p:nvPr>
            <p:ph idx="1" type="body"/>
          </p:nvPr>
        </p:nvSpPr>
        <p:spPr>
          <a:xfrm>
            <a:off x="432485" y="583004"/>
            <a:ext cx="5220170"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What Is Apprenticeship?</a:t>
            </a:r>
            <a:endParaRPr/>
          </a:p>
          <a:p>
            <a:pPr indent="0" lvl="0" marL="0" rtl="0" algn="l">
              <a:lnSpc>
                <a:spcPct val="104444"/>
              </a:lnSpc>
              <a:spcBef>
                <a:spcPts val="400"/>
              </a:spcBef>
              <a:spcAft>
                <a:spcPts val="0"/>
              </a:spcAft>
              <a:buClr>
                <a:schemeClr val="dk1"/>
              </a:buClr>
              <a:buSzPts val="4500"/>
              <a:buNone/>
            </a:pPr>
            <a:r>
              <a:t/>
            </a:r>
            <a:endParaRPr/>
          </a:p>
        </p:txBody>
      </p:sp>
      <p:sp>
        <p:nvSpPr>
          <p:cNvPr id="238" name="Google Shape;238;p3"/>
          <p:cNvSpPr txBox="1"/>
          <p:nvPr>
            <p:ph idx="2" type="body"/>
          </p:nvPr>
        </p:nvSpPr>
        <p:spPr>
          <a:xfrm>
            <a:off x="404305" y="2290044"/>
            <a:ext cx="5120301" cy="48370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None/>
            </a:pPr>
            <a:r>
              <a:rPr lang="en-US" sz="3000"/>
              <a:t>An employer-driven workforce strategy helping individuals grow and thrive through an earn-and-learn model that monitors and rewards their skill gains!</a:t>
            </a:r>
            <a:endParaRPr/>
          </a:p>
          <a:p>
            <a:pPr indent="0" lvl="0" marL="0" rtl="0" algn="l">
              <a:lnSpc>
                <a:spcPct val="90000"/>
              </a:lnSpc>
              <a:spcBef>
                <a:spcPts val="1000"/>
              </a:spcBef>
              <a:spcAft>
                <a:spcPts val="0"/>
              </a:spcAft>
              <a:buClr>
                <a:schemeClr val="dk1"/>
              </a:buClr>
              <a:buSzPts val="2000"/>
              <a:buNone/>
            </a:pPr>
            <a:r>
              <a:t/>
            </a:r>
            <a:endParaRPr/>
          </a:p>
        </p:txBody>
      </p:sp>
      <p:sp>
        <p:nvSpPr>
          <p:cNvPr id="239" name="Google Shape;239;p3"/>
          <p:cNvSpPr txBox="1"/>
          <p:nvPr>
            <p:ph idx="6" type="body"/>
          </p:nvPr>
        </p:nvSpPr>
        <p:spPr>
          <a:xfrm>
            <a:off x="5828194" y="1903462"/>
            <a:ext cx="6569101" cy="2841958"/>
          </a:xfrm>
          <a:prstGeom prst="rect">
            <a:avLst/>
          </a:prstGeom>
          <a:solidFill>
            <a:schemeClr val="lt1"/>
          </a:solidFill>
          <a:ln cap="flat" cmpd="sng" w="25400">
            <a:solidFill>
              <a:srgbClr val="8090B4"/>
            </a:solidFill>
            <a:prstDash val="solid"/>
            <a:round/>
            <a:headEnd len="sm" w="sm" type="none"/>
            <a:tailEnd len="sm" w="sm" type="none"/>
          </a:ln>
          <a:effectLst>
            <a:outerShdw blurRad="343750" rotWithShape="0" algn="tl" dir="2700000" dist="101600">
              <a:srgbClr val="000000">
                <a:alpha val="42745"/>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None/>
            </a:pPr>
            <a:r>
              <a:t/>
            </a:r>
            <a:endParaRPr/>
          </a:p>
        </p:txBody>
      </p:sp>
      <p:pic>
        <p:nvPicPr>
          <p:cNvPr id="240" name="Google Shape;240;p3"/>
          <p:cNvPicPr preferRelativeResize="0"/>
          <p:nvPr>
            <p:ph idx="7" type="pic"/>
          </p:nvPr>
        </p:nvPicPr>
        <p:blipFill rotWithShape="1">
          <a:blip r:embed="rId3">
            <a:alphaModFix/>
          </a:blip>
          <a:srcRect b="0" l="15950" r="15950" t="0"/>
          <a:stretch/>
        </p:blipFill>
        <p:spPr>
          <a:xfrm>
            <a:off x="6082514" y="2736272"/>
            <a:ext cx="1201738" cy="1176337"/>
          </a:xfrm>
          <a:prstGeom prst="ellipse">
            <a:avLst/>
          </a:prstGeom>
          <a:solidFill>
            <a:schemeClr val="lt1"/>
          </a:solidFill>
          <a:ln>
            <a:noFill/>
          </a:ln>
        </p:spPr>
      </p:pic>
      <p:sp>
        <p:nvSpPr>
          <p:cNvPr id="241" name="Google Shape;241;p3"/>
          <p:cNvSpPr txBox="1"/>
          <p:nvPr>
            <p:ph idx="8" type="body"/>
          </p:nvPr>
        </p:nvSpPr>
        <p:spPr>
          <a:xfrm>
            <a:off x="7538572" y="2160010"/>
            <a:ext cx="4674850" cy="23288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a:p>
          <a:p>
            <a:pPr indent="0" lvl="0" marL="0" rtl="0" algn="l">
              <a:lnSpc>
                <a:spcPct val="90000"/>
              </a:lnSpc>
              <a:spcBef>
                <a:spcPts val="1000"/>
              </a:spcBef>
              <a:spcAft>
                <a:spcPts val="0"/>
              </a:spcAft>
              <a:buClr>
                <a:schemeClr val="dk1"/>
              </a:buClr>
              <a:buSzPts val="2000"/>
              <a:buNone/>
            </a:pPr>
            <a:r>
              <a:rPr lang="en-US"/>
              <a:t>While apprentices build essential skills, employers benefit by </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Building a diverse talent pool</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Reducing turnover</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Improving productivity</a:t>
            </a:r>
            <a:endParaRPr/>
          </a:p>
          <a:p>
            <a:pPr indent="0" lvl="0" marL="0" rtl="0" algn="l">
              <a:lnSpc>
                <a:spcPct val="90000"/>
              </a:lnSpc>
              <a:spcBef>
                <a:spcPts val="1000"/>
              </a:spcBef>
              <a:spcAft>
                <a:spcPts val="0"/>
              </a:spcAft>
              <a:buClr>
                <a:schemeClr val="dk1"/>
              </a:buClr>
              <a:buSzPts val="2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
          <p:cNvPicPr preferRelativeResize="0"/>
          <p:nvPr>
            <p:ph idx="2" type="pic"/>
          </p:nvPr>
        </p:nvPicPr>
        <p:blipFill rotWithShape="1">
          <a:blip r:embed="rId3">
            <a:alphaModFix/>
          </a:blip>
          <a:srcRect b="18" l="0" r="0" t="18"/>
          <a:stretch/>
        </p:blipFill>
        <p:spPr>
          <a:xfrm>
            <a:off x="-6328" y="-31427"/>
            <a:ext cx="3946661" cy="6920854"/>
          </a:xfrm>
          <a:prstGeom prst="rect">
            <a:avLst/>
          </a:prstGeom>
          <a:noFill/>
          <a:ln>
            <a:noFill/>
          </a:ln>
        </p:spPr>
      </p:pic>
      <p:sp>
        <p:nvSpPr>
          <p:cNvPr id="248" name="Google Shape;248;p4"/>
          <p:cNvSpPr txBox="1"/>
          <p:nvPr>
            <p:ph idx="4294967295" type="body"/>
          </p:nvPr>
        </p:nvSpPr>
        <p:spPr>
          <a:xfrm>
            <a:off x="4629872" y="1487655"/>
            <a:ext cx="7450355" cy="4965099"/>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Businesses that use apprenticeship can:</a:t>
            </a:r>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Develop a diverse and skilled workforce pipeline</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Reduce worker turnover </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Customize training options according to business needs</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Address skill shortages</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Upskill entry-level employees into hard-to-fill vacancies</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Facilitate succession planning and knowledge management</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Increase productivity</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Improve bottom line</a:t>
            </a:r>
            <a:endParaRPr/>
          </a:p>
          <a:p>
            <a:pPr indent="-342900" lvl="0" marL="342900" marR="0" rtl="0" algn="l">
              <a:lnSpc>
                <a:spcPct val="90000"/>
              </a:lnSpc>
              <a:spcBef>
                <a:spcPts val="1000"/>
              </a:spcBef>
              <a:spcAft>
                <a:spcPts val="0"/>
              </a:spcAft>
              <a:buClr>
                <a:schemeClr val="dk1"/>
              </a:buClr>
              <a:buSzPts val="2000"/>
              <a:buFont typeface="Noto Sans Symbols"/>
              <a:buChar char="✔"/>
            </a:pPr>
            <a:r>
              <a:rPr b="0" i="0" lang="en-US" sz="2000" u="none" cap="none" strike="noStrike">
                <a:latin typeface="Arial"/>
                <a:ea typeface="Arial"/>
                <a:cs typeface="Arial"/>
                <a:sym typeface="Arial"/>
              </a:rPr>
              <a:t>Foster greater employee loyalty</a:t>
            </a:r>
            <a:endParaRPr/>
          </a:p>
          <a:p>
            <a:pPr indent="-342900" lvl="0" marL="342900" marR="0" rtl="0" algn="l">
              <a:lnSpc>
                <a:spcPct val="90000"/>
              </a:lnSpc>
              <a:spcBef>
                <a:spcPts val="1000"/>
              </a:spcBef>
              <a:spcAft>
                <a:spcPts val="0"/>
              </a:spcAft>
              <a:buClr>
                <a:schemeClr val="dk1"/>
              </a:buClr>
              <a:buSzPts val="2000"/>
              <a:buFont typeface="Noto Sans Symbols"/>
              <a:buChar char="✔"/>
            </a:pPr>
            <a:r>
              <a:rPr b="0" i="0" lang="en-US" sz="2000" u="none" cap="none" strike="noStrike">
                <a:latin typeface="Arial"/>
                <a:ea typeface="Arial"/>
                <a:cs typeface="Arial"/>
                <a:sym typeface="Arial"/>
              </a:rPr>
              <a:t>Engage with community</a:t>
            </a:r>
            <a:endParaRPr/>
          </a:p>
          <a:p>
            <a:pPr indent="-342900" lvl="0" marL="342900" marR="0" rtl="0" algn="l">
              <a:lnSpc>
                <a:spcPct val="90000"/>
              </a:lnSpc>
              <a:spcBef>
                <a:spcPts val="1000"/>
              </a:spcBef>
              <a:spcAft>
                <a:spcPts val="0"/>
              </a:spcAft>
              <a:buClr>
                <a:schemeClr val="dk1"/>
              </a:buClr>
              <a:buSzPts val="2000"/>
              <a:buFont typeface="Noto Sans Symbols"/>
              <a:buChar char="✔"/>
            </a:pPr>
            <a:r>
              <a:rPr b="0" i="0" lang="en-US" sz="2000" u="none" cap="none" strike="noStrike">
                <a:latin typeface="Arial"/>
                <a:ea typeface="Arial"/>
                <a:cs typeface="Arial"/>
                <a:sym typeface="Arial"/>
              </a:rPr>
              <a:t>Benefit from tax credits and incentives</a:t>
            </a:r>
            <a:endParaRPr/>
          </a:p>
          <a:p>
            <a:pPr indent="-228600" lvl="0" marL="342900" marR="0" rtl="0" algn="l">
              <a:lnSpc>
                <a:spcPct val="90000"/>
              </a:lnSpc>
              <a:spcBef>
                <a:spcPts val="100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pic>
        <p:nvPicPr>
          <p:cNvPr id="249" name="Google Shape;249;p4"/>
          <p:cNvPicPr preferRelativeResize="0"/>
          <p:nvPr>
            <p:ph idx="3" type="pic"/>
          </p:nvPr>
        </p:nvPicPr>
        <p:blipFill rotWithShape="1">
          <a:blip r:embed="rId4">
            <a:alphaModFix/>
          </a:blip>
          <a:srcRect b="-31718" l="-31934" r="-29354" t="-25683"/>
          <a:stretch/>
        </p:blipFill>
        <p:spPr>
          <a:xfrm>
            <a:off x="3438424" y="3323956"/>
            <a:ext cx="707178" cy="690142"/>
          </a:xfrm>
          <a:prstGeom prst="ellipse">
            <a:avLst/>
          </a:prstGeom>
          <a:solidFill>
            <a:srgbClr val="012169"/>
          </a:solidFill>
          <a:ln>
            <a:noFill/>
          </a:ln>
        </p:spPr>
      </p:pic>
      <p:pic>
        <p:nvPicPr>
          <p:cNvPr id="250" name="Google Shape;250;p4"/>
          <p:cNvPicPr preferRelativeResize="0"/>
          <p:nvPr>
            <p:ph idx="4" type="pic"/>
          </p:nvPr>
        </p:nvPicPr>
        <p:blipFill rotWithShape="1">
          <a:blip r:embed="rId5">
            <a:alphaModFix/>
          </a:blip>
          <a:srcRect b="-3433" l="-14807" r="-9880" t="-18249"/>
          <a:stretch/>
        </p:blipFill>
        <p:spPr>
          <a:xfrm>
            <a:off x="2871264" y="4224446"/>
            <a:ext cx="707178" cy="690142"/>
          </a:xfrm>
          <a:prstGeom prst="ellipse">
            <a:avLst/>
          </a:prstGeom>
          <a:solidFill>
            <a:srgbClr val="012169"/>
          </a:solidFill>
          <a:ln>
            <a:noFill/>
          </a:ln>
        </p:spPr>
      </p:pic>
      <p:pic>
        <p:nvPicPr>
          <p:cNvPr id="251" name="Google Shape;251;p4"/>
          <p:cNvPicPr preferRelativeResize="0"/>
          <p:nvPr>
            <p:ph idx="5" type="pic"/>
          </p:nvPr>
        </p:nvPicPr>
        <p:blipFill rotWithShape="1">
          <a:blip r:embed="rId6">
            <a:alphaModFix/>
          </a:blip>
          <a:srcRect b="-6861" l="-9612" r="-17631" t="-17314"/>
          <a:stretch/>
        </p:blipFill>
        <p:spPr>
          <a:xfrm>
            <a:off x="2315490" y="5180610"/>
            <a:ext cx="707178" cy="690142"/>
          </a:xfrm>
          <a:prstGeom prst="ellipse">
            <a:avLst/>
          </a:prstGeom>
          <a:solidFill>
            <a:srgbClr val="012169"/>
          </a:solidFill>
          <a:ln>
            <a:noFill/>
          </a:ln>
        </p:spPr>
      </p:pic>
      <p:sp>
        <p:nvSpPr>
          <p:cNvPr id="252" name="Google Shape;252;p4"/>
          <p:cNvSpPr txBox="1"/>
          <p:nvPr>
            <p:ph idx="1" type="body"/>
          </p:nvPr>
        </p:nvSpPr>
        <p:spPr>
          <a:xfrm>
            <a:off x="4618298" y="583004"/>
            <a:ext cx="7450356"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Employer Benefits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5"/>
          <p:cNvPicPr preferRelativeResize="0"/>
          <p:nvPr>
            <p:ph idx="2" type="pic"/>
          </p:nvPr>
        </p:nvPicPr>
        <p:blipFill rotWithShape="1">
          <a:blip r:embed="rId3">
            <a:alphaModFix/>
          </a:blip>
          <a:srcRect b="-1517" l="31660" r="30347" t="1518"/>
          <a:stretch/>
        </p:blipFill>
        <p:spPr>
          <a:xfrm>
            <a:off x="0" y="-31427"/>
            <a:ext cx="3946661" cy="6920854"/>
          </a:xfrm>
          <a:prstGeom prst="rect">
            <a:avLst/>
          </a:prstGeom>
          <a:noFill/>
          <a:ln>
            <a:noFill/>
          </a:ln>
        </p:spPr>
      </p:pic>
      <p:sp>
        <p:nvSpPr>
          <p:cNvPr id="259" name="Google Shape;259;p5"/>
          <p:cNvSpPr txBox="1"/>
          <p:nvPr>
            <p:ph idx="4294967295" type="body"/>
          </p:nvPr>
        </p:nvSpPr>
        <p:spPr>
          <a:xfrm>
            <a:off x="4629872" y="1487655"/>
            <a:ext cx="7450355" cy="4965099"/>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Apprenticeship employers retain employees by providing:</a:t>
            </a:r>
            <a:endParaRPr/>
          </a:p>
          <a:p>
            <a:pPr indent="-342900" lvl="0" marL="342900" marR="0" rtl="0" algn="l">
              <a:lnSpc>
                <a:spcPct val="90000"/>
              </a:lnSpc>
              <a:spcBef>
                <a:spcPts val="1000"/>
              </a:spcBef>
              <a:spcAft>
                <a:spcPts val="0"/>
              </a:spcAft>
              <a:buClr>
                <a:srgbClr val="000000"/>
              </a:buClr>
              <a:buSzPts val="2000"/>
              <a:buFont typeface="Noto Sans Symbols"/>
              <a:buChar char="✔"/>
            </a:pPr>
            <a:r>
              <a:rPr lang="en-US" sz="2000">
                <a:solidFill>
                  <a:srgbClr val="000000"/>
                </a:solidFill>
              </a:rPr>
              <a:t>One-on-One Mentorship on-the-job and in the classroom</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Debt-free </a:t>
            </a:r>
            <a:r>
              <a:rPr lang="en-US" sz="2000">
                <a:solidFill>
                  <a:srgbClr val="000000"/>
                </a:solidFill>
              </a:rPr>
              <a:t>education from an accredited training provider</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Direct wage rewards for skill gains</a:t>
            </a:r>
            <a:endParaRPr/>
          </a:p>
          <a:p>
            <a:pPr indent="-342900" lvl="0" marL="342900" marR="0" rtl="0" algn="l">
              <a:lnSpc>
                <a:spcPct val="90000"/>
              </a:lnSpc>
              <a:spcBef>
                <a:spcPts val="1000"/>
              </a:spcBef>
              <a:spcAft>
                <a:spcPts val="0"/>
              </a:spcAft>
              <a:buClr>
                <a:srgbClr val="000000"/>
              </a:buClr>
              <a:buSzPts val="2000"/>
              <a:buFont typeface="Noto Sans Symbols"/>
              <a:buChar char="✔"/>
            </a:pPr>
            <a:r>
              <a:rPr lang="en-US" sz="2000">
                <a:solidFill>
                  <a:srgbClr val="000000"/>
                </a:solidFill>
              </a:rPr>
              <a:t>Transparency about expectations and wage increases</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Upskilling opportunities for workers in entry-level positions</a:t>
            </a:r>
            <a:endParaRPr/>
          </a:p>
          <a:p>
            <a:pPr indent="-342900" lvl="0" marL="342900" marR="0" rtl="0" algn="l">
              <a:lnSpc>
                <a:spcPct val="90000"/>
              </a:lnSpc>
              <a:spcBef>
                <a:spcPts val="1000"/>
              </a:spcBef>
              <a:spcAft>
                <a:spcPts val="0"/>
              </a:spcAft>
              <a:buClr>
                <a:srgbClr val="000000"/>
              </a:buClr>
              <a:buSzPts val="2000"/>
              <a:buFont typeface="Noto Sans Symbols"/>
              <a:buChar char="✔"/>
            </a:pPr>
            <a:r>
              <a:rPr lang="en-US" sz="2000">
                <a:solidFill>
                  <a:srgbClr val="000000"/>
                </a:solidFill>
              </a:rPr>
              <a:t>Lasting career opportunities for program completers</a:t>
            </a:r>
            <a:endParaRPr/>
          </a:p>
          <a:p>
            <a:pPr indent="0" lvl="0" marL="0" marR="0" rtl="0" algn="l">
              <a:lnSpc>
                <a:spcPct val="90000"/>
              </a:lnSpc>
              <a:spcBef>
                <a:spcPts val="1000"/>
              </a:spcBef>
              <a:spcAft>
                <a:spcPts val="0"/>
              </a:spcAft>
              <a:buClr>
                <a:schemeClr val="dk1"/>
              </a:buClr>
              <a:buSzPts val="2000"/>
              <a:buNone/>
            </a:pPr>
            <a:r>
              <a:t/>
            </a:r>
            <a:endParaRPr sz="2000">
              <a:solidFill>
                <a:srgbClr val="000000"/>
              </a:solidFill>
            </a:endParaRPr>
          </a:p>
          <a:p>
            <a:pPr indent="0" lvl="0" marL="0" marR="0" rtl="0" algn="l">
              <a:lnSpc>
                <a:spcPct val="90000"/>
              </a:lnSpc>
              <a:spcBef>
                <a:spcPts val="1000"/>
              </a:spcBef>
              <a:spcAft>
                <a:spcPts val="0"/>
              </a:spcAft>
              <a:buClr>
                <a:srgbClr val="000000"/>
              </a:buClr>
              <a:buSzPts val="2000"/>
              <a:buNone/>
            </a:pPr>
            <a:r>
              <a:rPr lang="en-US" sz="2000">
                <a:solidFill>
                  <a:srgbClr val="000000"/>
                </a:solidFill>
              </a:rPr>
              <a:t>The good news? </a:t>
            </a:r>
            <a:endParaRPr/>
          </a:p>
          <a:p>
            <a:pPr indent="-228600" lvl="0" marL="228600" marR="0" rtl="0" algn="l">
              <a:lnSpc>
                <a:spcPct val="100000"/>
              </a:lnSpc>
              <a:spcBef>
                <a:spcPts val="1000"/>
              </a:spcBef>
              <a:spcAft>
                <a:spcPts val="0"/>
              </a:spcAft>
              <a:buClr>
                <a:srgbClr val="000000"/>
              </a:buClr>
              <a:buSzPts val="2000"/>
              <a:buFont typeface="Noto Sans Symbols"/>
              <a:buChar char="✔"/>
            </a:pPr>
            <a:r>
              <a:rPr lang="en-US" sz="2000">
                <a:solidFill>
                  <a:srgbClr val="000000"/>
                </a:solidFill>
              </a:rPr>
              <a:t>All of these incentives are built into the Registered Apprenticeship Model! </a:t>
            </a:r>
            <a:endParaRPr/>
          </a:p>
          <a:p>
            <a:pPr indent="-228600" lvl="0" marL="228600" marR="0" rtl="0" algn="l">
              <a:lnSpc>
                <a:spcPct val="100000"/>
              </a:lnSpc>
              <a:spcBef>
                <a:spcPts val="1000"/>
              </a:spcBef>
              <a:spcAft>
                <a:spcPts val="0"/>
              </a:spcAft>
              <a:buClr>
                <a:srgbClr val="000000"/>
              </a:buClr>
              <a:buSzPts val="2000"/>
              <a:buFont typeface="Noto Sans Symbols"/>
              <a:buChar char="✔"/>
            </a:pPr>
            <a:r>
              <a:rPr lang="en-US" sz="2000">
                <a:solidFill>
                  <a:srgbClr val="000000"/>
                </a:solidFill>
              </a:rPr>
              <a:t>By utilizing Registered Apprenticeship, you’re going above and beyond for your organization’s most vital resource: its people!</a:t>
            </a:r>
            <a:endParaRPr/>
          </a:p>
        </p:txBody>
      </p:sp>
      <p:pic>
        <p:nvPicPr>
          <p:cNvPr id="260" name="Google Shape;260;p5"/>
          <p:cNvPicPr preferRelativeResize="0"/>
          <p:nvPr>
            <p:ph idx="3" type="pic"/>
          </p:nvPr>
        </p:nvPicPr>
        <p:blipFill rotWithShape="1">
          <a:blip r:embed="rId4">
            <a:alphaModFix/>
          </a:blip>
          <a:srcRect b="1204" l="0" r="0" t="1205"/>
          <a:stretch/>
        </p:blipFill>
        <p:spPr>
          <a:xfrm>
            <a:off x="3438424" y="3323956"/>
            <a:ext cx="707178" cy="690142"/>
          </a:xfrm>
          <a:prstGeom prst="ellipse">
            <a:avLst/>
          </a:prstGeom>
          <a:solidFill>
            <a:srgbClr val="012169"/>
          </a:solidFill>
          <a:ln>
            <a:noFill/>
          </a:ln>
        </p:spPr>
      </p:pic>
      <p:pic>
        <p:nvPicPr>
          <p:cNvPr id="261" name="Google Shape;261;p5"/>
          <p:cNvPicPr preferRelativeResize="0"/>
          <p:nvPr>
            <p:ph idx="4" type="pic"/>
          </p:nvPr>
        </p:nvPicPr>
        <p:blipFill rotWithShape="1">
          <a:blip r:embed="rId5">
            <a:alphaModFix/>
          </a:blip>
          <a:srcRect b="-3433" l="-14807" r="-9880" t="-18249"/>
          <a:stretch/>
        </p:blipFill>
        <p:spPr>
          <a:xfrm>
            <a:off x="2871264" y="4224446"/>
            <a:ext cx="707178" cy="690142"/>
          </a:xfrm>
          <a:prstGeom prst="ellipse">
            <a:avLst/>
          </a:prstGeom>
          <a:solidFill>
            <a:srgbClr val="012169"/>
          </a:solidFill>
          <a:ln>
            <a:noFill/>
          </a:ln>
        </p:spPr>
      </p:pic>
      <p:pic>
        <p:nvPicPr>
          <p:cNvPr id="262" name="Google Shape;262;p5"/>
          <p:cNvPicPr preferRelativeResize="0"/>
          <p:nvPr>
            <p:ph idx="5" type="pic"/>
          </p:nvPr>
        </p:nvPicPr>
        <p:blipFill rotWithShape="1">
          <a:blip r:embed="rId6">
            <a:alphaModFix/>
          </a:blip>
          <a:srcRect b="-7518" l="-3566" r="-12254" t="-5510"/>
          <a:stretch/>
        </p:blipFill>
        <p:spPr>
          <a:xfrm>
            <a:off x="2315490" y="5180610"/>
            <a:ext cx="707178" cy="690142"/>
          </a:xfrm>
          <a:prstGeom prst="ellipse">
            <a:avLst/>
          </a:prstGeom>
          <a:solidFill>
            <a:srgbClr val="012169"/>
          </a:solidFill>
          <a:ln>
            <a:noFill/>
          </a:ln>
        </p:spPr>
      </p:pic>
      <p:sp>
        <p:nvSpPr>
          <p:cNvPr id="263" name="Google Shape;263;p5"/>
          <p:cNvSpPr txBox="1"/>
          <p:nvPr>
            <p:ph idx="1" type="body"/>
          </p:nvPr>
        </p:nvSpPr>
        <p:spPr>
          <a:xfrm>
            <a:off x="4618298" y="583004"/>
            <a:ext cx="7450356"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Apprentice Benefits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6"/>
          <p:cNvPicPr preferRelativeResize="0"/>
          <p:nvPr>
            <p:ph idx="2" type="pic"/>
          </p:nvPr>
        </p:nvPicPr>
        <p:blipFill rotWithShape="1">
          <a:blip r:embed="rId3">
            <a:alphaModFix/>
          </a:blip>
          <a:srcRect b="18" l="0" r="0" t="18"/>
          <a:stretch/>
        </p:blipFill>
        <p:spPr>
          <a:xfrm>
            <a:off x="-38472" y="-23854"/>
            <a:ext cx="3946661" cy="6920854"/>
          </a:xfrm>
          <a:prstGeom prst="rect">
            <a:avLst/>
          </a:prstGeom>
          <a:noFill/>
          <a:ln>
            <a:noFill/>
          </a:ln>
        </p:spPr>
      </p:pic>
      <p:sp>
        <p:nvSpPr>
          <p:cNvPr id="270" name="Google Shape;270;p6"/>
          <p:cNvSpPr txBox="1"/>
          <p:nvPr>
            <p:ph idx="4294967295" type="body"/>
          </p:nvPr>
        </p:nvSpPr>
        <p:spPr>
          <a:xfrm>
            <a:off x="4629872" y="1487655"/>
            <a:ext cx="7450355" cy="4965099"/>
          </a:xfrm>
          <a:prstGeom prst="rect">
            <a:avLst/>
          </a:prstGeom>
          <a:noFill/>
          <a:ln>
            <a:noFill/>
          </a:ln>
        </p:spPr>
        <p:txBody>
          <a:bodyPr anchorCtr="0" anchor="t" bIns="45700" lIns="91425" spcFirstLastPara="1" rIns="91425" wrap="square" tIns="45700">
            <a:norm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Apprenticeship programs help the local community become more educated and skilled. Through apprenticeship, employers can:</a:t>
            </a:r>
            <a:endParaRPr/>
          </a:p>
          <a:p>
            <a:pPr indent="0" lvl="0" marL="0" marR="0" rtl="0" algn="l">
              <a:lnSpc>
                <a:spcPct val="115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Keep a skilled talent pool in town</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Diversify their workforce</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Provide opportunities for individuals to gain valuable skills</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Draw in new businesses with a trained workforce</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Enhance social mobility</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Boost community economy and morale</a:t>
            </a:r>
            <a:endParaRPr/>
          </a:p>
          <a:p>
            <a:pPr indent="-342900" lvl="0" marL="342900" marR="0" rtl="0" algn="l">
              <a:lnSpc>
                <a:spcPct val="90000"/>
              </a:lnSpc>
              <a:spcBef>
                <a:spcPts val="100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Reduce unemployment</a:t>
            </a:r>
            <a:endParaRPr/>
          </a:p>
        </p:txBody>
      </p:sp>
      <p:pic>
        <p:nvPicPr>
          <p:cNvPr id="271" name="Google Shape;271;p6"/>
          <p:cNvPicPr preferRelativeResize="0"/>
          <p:nvPr/>
        </p:nvPicPr>
        <p:blipFill rotWithShape="1">
          <a:blip r:embed="rId4">
            <a:alphaModFix/>
          </a:blip>
          <a:srcRect b="-18045" l="-16415" r="-26264" t="-21193"/>
          <a:stretch/>
        </p:blipFill>
        <p:spPr>
          <a:xfrm>
            <a:off x="3455742" y="3280062"/>
            <a:ext cx="707178" cy="690142"/>
          </a:xfrm>
          <a:prstGeom prst="ellipse">
            <a:avLst/>
          </a:prstGeom>
          <a:solidFill>
            <a:srgbClr val="012169"/>
          </a:solidFill>
          <a:ln>
            <a:noFill/>
          </a:ln>
        </p:spPr>
      </p:pic>
      <p:pic>
        <p:nvPicPr>
          <p:cNvPr id="272" name="Google Shape;272;p6"/>
          <p:cNvPicPr preferRelativeResize="0"/>
          <p:nvPr/>
        </p:nvPicPr>
        <p:blipFill rotWithShape="1">
          <a:blip r:embed="rId5">
            <a:alphaModFix/>
          </a:blip>
          <a:srcRect b="-18298" l="-13161" r="-11526" t="-3385"/>
          <a:stretch/>
        </p:blipFill>
        <p:spPr>
          <a:xfrm>
            <a:off x="2857409" y="4231373"/>
            <a:ext cx="707178" cy="690142"/>
          </a:xfrm>
          <a:prstGeom prst="ellipse">
            <a:avLst/>
          </a:prstGeom>
          <a:solidFill>
            <a:srgbClr val="012169"/>
          </a:solidFill>
          <a:ln>
            <a:noFill/>
          </a:ln>
        </p:spPr>
      </p:pic>
      <p:pic>
        <p:nvPicPr>
          <p:cNvPr id="273" name="Google Shape;273;p6"/>
          <p:cNvPicPr preferRelativeResize="0"/>
          <p:nvPr/>
        </p:nvPicPr>
        <p:blipFill rotWithShape="1">
          <a:blip r:embed="rId6">
            <a:alphaModFix/>
          </a:blip>
          <a:srcRect b="-22441" l="-21993" r="-16908" t="-13116"/>
          <a:stretch/>
        </p:blipFill>
        <p:spPr>
          <a:xfrm>
            <a:off x="2291244" y="5182684"/>
            <a:ext cx="707178" cy="690142"/>
          </a:xfrm>
          <a:prstGeom prst="ellipse">
            <a:avLst/>
          </a:prstGeom>
          <a:solidFill>
            <a:srgbClr val="012169"/>
          </a:solidFill>
          <a:ln>
            <a:noFill/>
          </a:ln>
        </p:spPr>
      </p:pic>
      <p:sp>
        <p:nvSpPr>
          <p:cNvPr id="274" name="Google Shape;274;p6"/>
          <p:cNvSpPr txBox="1"/>
          <p:nvPr>
            <p:ph idx="1" type="body"/>
          </p:nvPr>
        </p:nvSpPr>
        <p:spPr>
          <a:xfrm>
            <a:off x="4629872" y="632670"/>
            <a:ext cx="7450356"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Community Benefits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7"/>
          <p:cNvSpPr txBox="1"/>
          <p:nvPr>
            <p:ph idx="1" type="body"/>
          </p:nvPr>
        </p:nvSpPr>
        <p:spPr>
          <a:xfrm>
            <a:off x="216727" y="562456"/>
            <a:ext cx="4334725"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sz="3900"/>
              <a:t>What makes a Registered Apprenticeship?</a:t>
            </a:r>
            <a:endParaRPr sz="3900"/>
          </a:p>
          <a:p>
            <a:pPr indent="0" lvl="0" marL="0" rtl="0" algn="l">
              <a:lnSpc>
                <a:spcPct val="104444"/>
              </a:lnSpc>
              <a:spcBef>
                <a:spcPts val="400"/>
              </a:spcBef>
              <a:spcAft>
                <a:spcPts val="0"/>
              </a:spcAft>
              <a:buClr>
                <a:schemeClr val="dk1"/>
              </a:buClr>
              <a:buSzPts val="4500"/>
              <a:buNone/>
            </a:pPr>
            <a:r>
              <a:t/>
            </a:r>
            <a:endParaRPr sz="3900"/>
          </a:p>
        </p:txBody>
      </p:sp>
      <p:sp>
        <p:nvSpPr>
          <p:cNvPr id="281" name="Google Shape;281;p7"/>
          <p:cNvSpPr txBox="1"/>
          <p:nvPr>
            <p:ph idx="2" type="body"/>
          </p:nvPr>
        </p:nvSpPr>
        <p:spPr>
          <a:xfrm>
            <a:off x="134790" y="2784219"/>
            <a:ext cx="6520477" cy="3850372"/>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3200"/>
              <a:buFont typeface="Calibri"/>
              <a:buAutoNum type="arabicPeriod"/>
            </a:pPr>
            <a:r>
              <a:rPr lang="en-US" sz="3200"/>
              <a:t>Direct Business Involvement</a:t>
            </a:r>
            <a:endParaRPr/>
          </a:p>
          <a:p>
            <a:pPr indent="-514350" lvl="0" marL="514350" rtl="0" algn="l">
              <a:lnSpc>
                <a:spcPct val="90000"/>
              </a:lnSpc>
              <a:spcBef>
                <a:spcPts val="1000"/>
              </a:spcBef>
              <a:spcAft>
                <a:spcPts val="0"/>
              </a:spcAft>
              <a:buClr>
                <a:schemeClr val="dk1"/>
              </a:buClr>
              <a:buSzPts val="3200"/>
              <a:buFont typeface="Calibri"/>
              <a:buAutoNum type="arabicPeriod"/>
            </a:pPr>
            <a:r>
              <a:rPr lang="en-US" sz="3200"/>
              <a:t>On-the-job Training &amp; Mentorship</a:t>
            </a:r>
            <a:endParaRPr/>
          </a:p>
          <a:p>
            <a:pPr indent="-514350" lvl="0" marL="514350" rtl="0" algn="l">
              <a:lnSpc>
                <a:spcPct val="90000"/>
              </a:lnSpc>
              <a:spcBef>
                <a:spcPts val="1000"/>
              </a:spcBef>
              <a:spcAft>
                <a:spcPts val="0"/>
              </a:spcAft>
              <a:buClr>
                <a:schemeClr val="dk1"/>
              </a:buClr>
              <a:buSzPts val="3200"/>
              <a:buFont typeface="Calibri"/>
              <a:buAutoNum type="arabicPeriod"/>
            </a:pPr>
            <a:r>
              <a:rPr lang="en-US" sz="3200"/>
              <a:t>Classroom Instruction</a:t>
            </a:r>
            <a:endParaRPr/>
          </a:p>
          <a:p>
            <a:pPr indent="-514350" lvl="0" marL="514350" rtl="0" algn="l">
              <a:lnSpc>
                <a:spcPct val="90000"/>
              </a:lnSpc>
              <a:spcBef>
                <a:spcPts val="1000"/>
              </a:spcBef>
              <a:spcAft>
                <a:spcPts val="0"/>
              </a:spcAft>
              <a:buClr>
                <a:schemeClr val="dk1"/>
              </a:buClr>
              <a:buSzPts val="3200"/>
              <a:buFont typeface="Calibri"/>
              <a:buAutoNum type="arabicPeriod"/>
            </a:pPr>
            <a:r>
              <a:rPr lang="en-US" sz="3200"/>
              <a:t>Progressive Wage Schedule</a:t>
            </a:r>
            <a:endParaRPr/>
          </a:p>
          <a:p>
            <a:pPr indent="-514350" lvl="0" marL="514350" rtl="0" algn="l">
              <a:lnSpc>
                <a:spcPct val="90000"/>
              </a:lnSpc>
              <a:spcBef>
                <a:spcPts val="1000"/>
              </a:spcBef>
              <a:spcAft>
                <a:spcPts val="0"/>
              </a:spcAft>
              <a:buClr>
                <a:schemeClr val="dk1"/>
              </a:buClr>
              <a:buSzPts val="3200"/>
              <a:buFont typeface="Calibri"/>
              <a:buAutoNum type="arabicPeriod"/>
            </a:pPr>
            <a:r>
              <a:rPr lang="en-US" sz="3200"/>
              <a:t>Credentials</a:t>
            </a:r>
            <a:endParaRPr/>
          </a:p>
        </p:txBody>
      </p:sp>
      <p:sp>
        <p:nvSpPr>
          <p:cNvPr id="282" name="Google Shape;282;p7"/>
          <p:cNvSpPr txBox="1"/>
          <p:nvPr>
            <p:ph idx="6" type="body"/>
          </p:nvPr>
        </p:nvSpPr>
        <p:spPr>
          <a:xfrm>
            <a:off x="6328880" y="1903462"/>
            <a:ext cx="6337929" cy="2841958"/>
          </a:xfrm>
          <a:prstGeom prst="rect">
            <a:avLst/>
          </a:prstGeom>
          <a:solidFill>
            <a:schemeClr val="lt1"/>
          </a:solidFill>
          <a:ln cap="flat" cmpd="sng" w="25400">
            <a:solidFill>
              <a:srgbClr val="8090B4"/>
            </a:solidFill>
            <a:prstDash val="solid"/>
            <a:round/>
            <a:headEnd len="sm" w="sm" type="none"/>
            <a:tailEnd len="sm" w="sm" type="none"/>
          </a:ln>
          <a:effectLst>
            <a:outerShdw blurRad="343750" rotWithShape="0" algn="tl" dir="2700000" dist="101600">
              <a:srgbClr val="000000">
                <a:alpha val="42745"/>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None/>
            </a:pPr>
            <a:r>
              <a:t/>
            </a:r>
            <a:endParaRPr/>
          </a:p>
        </p:txBody>
      </p:sp>
      <p:pic>
        <p:nvPicPr>
          <p:cNvPr id="283" name="Google Shape;283;p7"/>
          <p:cNvPicPr preferRelativeResize="0"/>
          <p:nvPr>
            <p:ph idx="7" type="pic"/>
          </p:nvPr>
        </p:nvPicPr>
        <p:blipFill rotWithShape="1">
          <a:blip r:embed="rId3">
            <a:alphaModFix/>
          </a:blip>
          <a:srcRect b="0" l="15951" r="15951" t="0"/>
          <a:stretch/>
        </p:blipFill>
        <p:spPr>
          <a:xfrm>
            <a:off x="6415850" y="2736272"/>
            <a:ext cx="1201738" cy="1176337"/>
          </a:xfrm>
          <a:prstGeom prst="ellipse">
            <a:avLst/>
          </a:prstGeom>
          <a:solidFill>
            <a:schemeClr val="lt1"/>
          </a:solidFill>
          <a:ln>
            <a:noFill/>
          </a:ln>
        </p:spPr>
      </p:pic>
      <p:sp>
        <p:nvSpPr>
          <p:cNvPr id="284" name="Google Shape;284;p7"/>
          <p:cNvSpPr txBox="1"/>
          <p:nvPr>
            <p:ph idx="8" type="body"/>
          </p:nvPr>
        </p:nvSpPr>
        <p:spPr>
          <a:xfrm>
            <a:off x="7617588" y="2160009"/>
            <a:ext cx="5049222" cy="23288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a:t>Registered Apprenticeships are NOT:</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Unpaid Internships</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A short-term solution to hiring difficulties</a:t>
            </a:r>
            <a:endParaRPr/>
          </a:p>
          <a:p>
            <a:pPr indent="-342900" lvl="0" marL="342900" rtl="0" algn="l">
              <a:lnSpc>
                <a:spcPct val="90000"/>
              </a:lnSpc>
              <a:spcBef>
                <a:spcPts val="1000"/>
              </a:spcBef>
              <a:spcAft>
                <a:spcPts val="0"/>
              </a:spcAft>
              <a:buClr>
                <a:schemeClr val="dk1"/>
              </a:buClr>
              <a:buSzPts val="2000"/>
              <a:buFont typeface="Noto Sans Symbols"/>
              <a:buChar char="✔"/>
            </a:pPr>
            <a:r>
              <a:rPr lang="en-US"/>
              <a:t>Fully funded by the public sector</a:t>
            </a:r>
            <a:endParaRPr/>
          </a:p>
          <a:p>
            <a:pPr indent="0" lvl="0" marL="0" rtl="0" algn="l">
              <a:lnSpc>
                <a:spcPct val="90000"/>
              </a:lnSpc>
              <a:spcBef>
                <a:spcPts val="1000"/>
              </a:spcBef>
              <a:spcAft>
                <a:spcPts val="0"/>
              </a:spcAft>
              <a:buClr>
                <a:schemeClr val="dk1"/>
              </a:buClr>
              <a:buSzPts val="2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8"/>
          <p:cNvPicPr preferRelativeResize="0"/>
          <p:nvPr>
            <p:ph idx="2" type="pic"/>
          </p:nvPr>
        </p:nvPicPr>
        <p:blipFill rotWithShape="1">
          <a:blip r:embed="rId3">
            <a:alphaModFix/>
          </a:blip>
          <a:srcRect b="-20402" l="-28564" r="-21090" t="-25646"/>
          <a:stretch/>
        </p:blipFill>
        <p:spPr>
          <a:xfrm>
            <a:off x="421432" y="4659405"/>
            <a:ext cx="707178" cy="690142"/>
          </a:xfrm>
          <a:prstGeom prst="ellipse">
            <a:avLst/>
          </a:prstGeom>
          <a:solidFill>
            <a:srgbClr val="012169"/>
          </a:solidFill>
          <a:ln>
            <a:noFill/>
          </a:ln>
        </p:spPr>
      </p:pic>
      <p:sp>
        <p:nvSpPr>
          <p:cNvPr id="291" name="Google Shape;291;p8"/>
          <p:cNvSpPr txBox="1"/>
          <p:nvPr>
            <p:ph idx="1" type="body"/>
          </p:nvPr>
        </p:nvSpPr>
        <p:spPr>
          <a:xfrm>
            <a:off x="1224601" y="4659405"/>
            <a:ext cx="4724786" cy="153456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t>Up to $3,500 per apprentice per year</a:t>
            </a:r>
            <a:endParaRPr sz="2600"/>
          </a:p>
        </p:txBody>
      </p:sp>
      <p:pic>
        <p:nvPicPr>
          <p:cNvPr id="292" name="Google Shape;292;p8"/>
          <p:cNvPicPr preferRelativeResize="0"/>
          <p:nvPr>
            <p:ph idx="3" type="pic"/>
          </p:nvPr>
        </p:nvPicPr>
        <p:blipFill rotWithShape="1">
          <a:blip r:embed="rId4">
            <a:alphaModFix/>
          </a:blip>
          <a:srcRect b="-13093" l="-15930" r="-15929" t="-15586"/>
          <a:stretch/>
        </p:blipFill>
        <p:spPr>
          <a:xfrm>
            <a:off x="6145037" y="4652725"/>
            <a:ext cx="707178" cy="690142"/>
          </a:xfrm>
          <a:prstGeom prst="ellipse">
            <a:avLst/>
          </a:prstGeom>
          <a:solidFill>
            <a:srgbClr val="012169"/>
          </a:solidFill>
          <a:ln>
            <a:noFill/>
          </a:ln>
        </p:spPr>
      </p:pic>
      <p:sp>
        <p:nvSpPr>
          <p:cNvPr id="293" name="Google Shape;293;p8"/>
          <p:cNvSpPr txBox="1"/>
          <p:nvPr>
            <p:ph idx="4" type="body"/>
          </p:nvPr>
        </p:nvSpPr>
        <p:spPr>
          <a:xfrm>
            <a:off x="7047865" y="4652725"/>
            <a:ext cx="5332303" cy="153456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t>Additional $1,500 per apprentice per year for apprentices who reside in a DCEO Opportunity Zone</a:t>
            </a:r>
            <a:endParaRPr/>
          </a:p>
        </p:txBody>
      </p:sp>
      <p:sp>
        <p:nvSpPr>
          <p:cNvPr id="294" name="Google Shape;294;p8"/>
          <p:cNvSpPr txBox="1"/>
          <p:nvPr>
            <p:ph idx="5" type="body"/>
          </p:nvPr>
        </p:nvSpPr>
        <p:spPr>
          <a:xfrm>
            <a:off x="4458574" y="883858"/>
            <a:ext cx="7808690"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dk1"/>
              </a:buClr>
              <a:buSzPts val="4500"/>
              <a:buNone/>
            </a:pPr>
            <a:r>
              <a:rPr lang="en-US"/>
              <a:t>Tax Credits for Employers</a:t>
            </a:r>
            <a:endParaRPr/>
          </a:p>
        </p:txBody>
      </p:sp>
      <p:sp>
        <p:nvSpPr>
          <p:cNvPr id="295" name="Google Shape;295;p8"/>
          <p:cNvSpPr txBox="1"/>
          <p:nvPr>
            <p:ph idx="6" type="body"/>
          </p:nvPr>
        </p:nvSpPr>
        <p:spPr>
          <a:xfrm>
            <a:off x="4458574" y="2012850"/>
            <a:ext cx="7808690" cy="21501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800">
                <a:latin typeface="Arial"/>
                <a:ea typeface="Arial"/>
                <a:cs typeface="Arial"/>
                <a:sym typeface="Arial"/>
              </a:rPr>
              <a:t>Employers receive a DCEO tax credit as a reimbursement for educational expenses taken on as a part of their apprenticeship program:</a:t>
            </a:r>
            <a:endParaRPr sz="2800"/>
          </a:p>
        </p:txBody>
      </p:sp>
      <p:pic>
        <p:nvPicPr>
          <p:cNvPr descr="A group of men looking at papers&#10;&#10;Description automatically generated" id="296" name="Google Shape;296;p8"/>
          <p:cNvPicPr preferRelativeResize="0"/>
          <p:nvPr>
            <p:ph idx="7" type="pic"/>
          </p:nvPr>
        </p:nvPicPr>
        <p:blipFill rotWithShape="1">
          <a:blip r:embed="rId5">
            <a:alphaModFix/>
          </a:blip>
          <a:srcRect b="5767" l="21295" r="14475" t="4579"/>
          <a:stretch/>
        </p:blipFill>
        <p:spPr>
          <a:xfrm>
            <a:off x="-2" y="-312"/>
            <a:ext cx="4168543" cy="38826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9"/>
          <p:cNvSpPr txBox="1"/>
          <p:nvPr>
            <p:ph idx="1" type="body"/>
          </p:nvPr>
        </p:nvSpPr>
        <p:spPr>
          <a:xfrm>
            <a:off x="340531" y="583004"/>
            <a:ext cx="6621377" cy="854985"/>
          </a:xfrm>
          <a:prstGeom prst="rect">
            <a:avLst/>
          </a:prstGeom>
          <a:noFill/>
          <a:ln>
            <a:noFill/>
          </a:ln>
        </p:spPr>
        <p:txBody>
          <a:bodyPr anchorCtr="0" anchor="t" bIns="45700" lIns="91425" spcFirstLastPara="1" rIns="91425" wrap="square" tIns="45700">
            <a:noAutofit/>
          </a:bodyPr>
          <a:lstStyle/>
          <a:p>
            <a:pPr indent="0" lvl="0" marL="0" rtl="0" algn="l">
              <a:lnSpc>
                <a:spcPct val="104444"/>
              </a:lnSpc>
              <a:spcBef>
                <a:spcPts val="0"/>
              </a:spcBef>
              <a:spcAft>
                <a:spcPts val="0"/>
              </a:spcAft>
              <a:buClr>
                <a:schemeClr val="lt1"/>
              </a:buClr>
              <a:buSzPts val="4500"/>
              <a:buNone/>
            </a:pPr>
            <a:r>
              <a:rPr lang="en-US"/>
              <a:t>Incentives &amp; Grant Funds for Employers</a:t>
            </a:r>
            <a:endParaRPr/>
          </a:p>
        </p:txBody>
      </p:sp>
      <p:sp>
        <p:nvSpPr>
          <p:cNvPr id="303" name="Google Shape;303;p9"/>
          <p:cNvSpPr txBox="1"/>
          <p:nvPr>
            <p:ph idx="2" type="body"/>
          </p:nvPr>
        </p:nvSpPr>
        <p:spPr>
          <a:xfrm>
            <a:off x="484307" y="2109153"/>
            <a:ext cx="5506548" cy="8549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600"/>
              <a:buNone/>
            </a:pPr>
            <a:r>
              <a:rPr lang="en-US" sz="2600"/>
              <a:t>Employers may be able to leverage grant funds to offset the costs of: </a:t>
            </a:r>
            <a:endParaRPr/>
          </a:p>
        </p:txBody>
      </p:sp>
      <p:sp>
        <p:nvSpPr>
          <p:cNvPr id="304" name="Google Shape;304;p9"/>
          <p:cNvSpPr txBox="1"/>
          <p:nvPr>
            <p:ph idx="4" type="body"/>
          </p:nvPr>
        </p:nvSpPr>
        <p:spPr>
          <a:xfrm>
            <a:off x="6591398" y="1437990"/>
            <a:ext cx="5979512" cy="3961324"/>
          </a:xfrm>
          <a:prstGeom prst="rect">
            <a:avLst/>
          </a:prstGeom>
          <a:noFill/>
          <a:ln>
            <a:noFill/>
          </a:ln>
        </p:spPr>
        <p:txBody>
          <a:bodyPr anchorCtr="0" anchor="ctr" bIns="45700" lIns="91425" spcFirstLastPara="1" rIns="91425" wrap="square" tIns="45700">
            <a:normAutofit fontScale="92500" lnSpcReduction="10000"/>
          </a:bodyPr>
          <a:lstStyle/>
          <a:p>
            <a:pPr indent="-342900" lvl="0" marL="342900" rtl="0" algn="l">
              <a:lnSpc>
                <a:spcPct val="110000"/>
              </a:lnSpc>
              <a:spcBef>
                <a:spcPts val="0"/>
              </a:spcBef>
              <a:spcAft>
                <a:spcPts val="0"/>
              </a:spcAft>
              <a:buClr>
                <a:schemeClr val="dk1"/>
              </a:buClr>
              <a:buSzPct val="100000"/>
              <a:buFont typeface="Noto Sans Symbols"/>
              <a:buChar char="✔"/>
            </a:pPr>
            <a:r>
              <a:rPr lang="en-US"/>
              <a:t>Registration of the apprenticeship</a:t>
            </a:r>
            <a:endParaRPr/>
          </a:p>
          <a:p>
            <a:pPr indent="-342900" lvl="0" marL="342900" rtl="0" algn="l">
              <a:lnSpc>
                <a:spcPct val="110000"/>
              </a:lnSpc>
              <a:spcBef>
                <a:spcPts val="1000"/>
              </a:spcBef>
              <a:spcAft>
                <a:spcPts val="0"/>
              </a:spcAft>
              <a:buClr>
                <a:schemeClr val="dk1"/>
              </a:buClr>
              <a:buSzPct val="100000"/>
              <a:buFont typeface="Noto Sans Symbols"/>
              <a:buChar char="✔"/>
            </a:pPr>
            <a:r>
              <a:rPr lang="en-US"/>
              <a:t>Costs related to design and start-up</a:t>
            </a:r>
            <a:endParaRPr/>
          </a:p>
          <a:p>
            <a:pPr indent="-342900" lvl="0" marL="342900" rtl="0" algn="l">
              <a:lnSpc>
                <a:spcPct val="110000"/>
              </a:lnSpc>
              <a:spcBef>
                <a:spcPts val="1000"/>
              </a:spcBef>
              <a:spcAft>
                <a:spcPts val="0"/>
              </a:spcAft>
              <a:buClr>
                <a:schemeClr val="dk1"/>
              </a:buClr>
              <a:buSzPct val="100000"/>
              <a:buFont typeface="Noto Sans Symbols"/>
              <a:buChar char="✔"/>
            </a:pPr>
            <a:r>
              <a:rPr lang="en-US"/>
              <a:t>Classroom education or online training for apprentices</a:t>
            </a:r>
            <a:endParaRPr/>
          </a:p>
          <a:p>
            <a:pPr indent="-342900" lvl="0" marL="342900" rtl="0" algn="l">
              <a:lnSpc>
                <a:spcPct val="110000"/>
              </a:lnSpc>
              <a:spcBef>
                <a:spcPts val="1000"/>
              </a:spcBef>
              <a:spcAft>
                <a:spcPts val="0"/>
              </a:spcAft>
              <a:buClr>
                <a:schemeClr val="dk1"/>
              </a:buClr>
              <a:buSzPct val="100000"/>
              <a:buFont typeface="Noto Sans Symbols"/>
              <a:buChar char="✔"/>
            </a:pPr>
            <a:r>
              <a:rPr lang="en-US"/>
              <a:t>Extraordinary costs related to on-the-job learning (excluding wages)</a:t>
            </a:r>
            <a:endParaRPr/>
          </a:p>
          <a:p>
            <a:pPr indent="-342900" lvl="0" marL="342900" rtl="0" algn="l">
              <a:lnSpc>
                <a:spcPct val="110000"/>
              </a:lnSpc>
              <a:spcBef>
                <a:spcPts val="1000"/>
              </a:spcBef>
              <a:spcAft>
                <a:spcPts val="0"/>
              </a:spcAft>
              <a:buClr>
                <a:schemeClr val="dk1"/>
              </a:buClr>
              <a:buSzPct val="100000"/>
              <a:buFont typeface="Noto Sans Symbols"/>
              <a:buChar char="✔"/>
            </a:pPr>
            <a:r>
              <a:rPr lang="en-US"/>
              <a:t>Train-the-trainer costs or activities</a:t>
            </a:r>
            <a:endParaRPr/>
          </a:p>
          <a:p>
            <a:pPr indent="-342900" lvl="0" marL="342900" rtl="0" algn="l">
              <a:lnSpc>
                <a:spcPct val="110000"/>
              </a:lnSpc>
              <a:spcBef>
                <a:spcPts val="1000"/>
              </a:spcBef>
              <a:spcAft>
                <a:spcPts val="0"/>
              </a:spcAft>
              <a:buClr>
                <a:schemeClr val="dk1"/>
              </a:buClr>
              <a:buSzPct val="100000"/>
              <a:buFont typeface="Noto Sans Symbols"/>
              <a:buChar char="✔"/>
            </a:pPr>
            <a:r>
              <a:rPr lang="en-US"/>
              <a:t>Training supplies for apprentices (in consultation with the Department)</a:t>
            </a:r>
            <a:endParaRPr/>
          </a:p>
          <a:p>
            <a:pPr indent="-342900" lvl="0" marL="342900" rtl="0" algn="l">
              <a:lnSpc>
                <a:spcPct val="110000"/>
              </a:lnSpc>
              <a:spcBef>
                <a:spcPts val="1000"/>
              </a:spcBef>
              <a:spcAft>
                <a:spcPts val="0"/>
              </a:spcAft>
              <a:buClr>
                <a:schemeClr val="dk1"/>
              </a:buClr>
              <a:buSzPct val="100000"/>
              <a:buFont typeface="Noto Sans Symbols"/>
              <a:buChar char="✔"/>
            </a:pPr>
            <a:r>
              <a:rPr lang="en-US"/>
              <a:t>Curricular development</a:t>
            </a:r>
            <a:endParaRPr/>
          </a:p>
        </p:txBody>
      </p:sp>
      <p:pic>
        <p:nvPicPr>
          <p:cNvPr descr="A white cross on a black background&#10;&#10;Description automatically generated" id="305" name="Google Shape;305;p9"/>
          <p:cNvPicPr preferRelativeResize="0"/>
          <p:nvPr>
            <p:ph idx="3" type="pic"/>
          </p:nvPr>
        </p:nvPicPr>
        <p:blipFill rotWithShape="1">
          <a:blip r:embed="rId3">
            <a:alphaModFix/>
          </a:blip>
          <a:srcRect b="-27569" l="-28906" r="-29801" t="-27570"/>
          <a:stretch/>
        </p:blipFill>
        <p:spPr>
          <a:xfrm>
            <a:off x="377119" y="5295625"/>
            <a:ext cx="707178" cy="690142"/>
          </a:xfrm>
          <a:prstGeom prst="ellipse">
            <a:avLst/>
          </a:prstGeom>
          <a:solidFill>
            <a:srgbClr val="012169"/>
          </a:solidFill>
          <a:ln>
            <a:noFill/>
          </a:ln>
        </p:spPr>
      </p:pic>
      <p:pic>
        <p:nvPicPr>
          <p:cNvPr descr="A white symbol of a wrench and screwdriver&#10;&#10;Description automatically generated" id="306" name="Google Shape;306;p9"/>
          <p:cNvPicPr preferRelativeResize="0"/>
          <p:nvPr>
            <p:ph idx="5" type="pic"/>
          </p:nvPr>
        </p:nvPicPr>
        <p:blipFill rotWithShape="1">
          <a:blip r:embed="rId4">
            <a:alphaModFix/>
          </a:blip>
          <a:srcRect b="-36942" l="-35635" r="-35635" t="-30106"/>
          <a:stretch/>
        </p:blipFill>
        <p:spPr>
          <a:xfrm>
            <a:off x="1744861" y="5295625"/>
            <a:ext cx="707178" cy="690142"/>
          </a:xfrm>
          <a:prstGeom prst="ellipse">
            <a:avLst/>
          </a:prstGeom>
          <a:solidFill>
            <a:srgbClr val="012169"/>
          </a:solidFill>
          <a:ln>
            <a:noFill/>
          </a:ln>
        </p:spPr>
      </p:pic>
      <p:pic>
        <p:nvPicPr>
          <p:cNvPr descr="A white helmet and goggles&#10;&#10;Description automatically generated" id="307" name="Google Shape;307;p9"/>
          <p:cNvPicPr preferRelativeResize="0"/>
          <p:nvPr>
            <p:ph idx="6" type="pic"/>
          </p:nvPr>
        </p:nvPicPr>
        <p:blipFill rotWithShape="1">
          <a:blip r:embed="rId5">
            <a:alphaModFix/>
          </a:blip>
          <a:srcRect b="-32934" l="-34988" r="-34695" t="-32934"/>
          <a:stretch/>
        </p:blipFill>
        <p:spPr>
          <a:xfrm>
            <a:off x="3098276" y="5295625"/>
            <a:ext cx="707178" cy="690142"/>
          </a:xfrm>
          <a:prstGeom prst="ellipse">
            <a:avLst/>
          </a:prstGeom>
          <a:solidFill>
            <a:srgbClr val="012169"/>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4969968-BA15-49DB-A825-F9E2463C88B6}"/>
</file>

<file path=customXml/itemProps2.xml><?xml version="1.0" encoding="utf-8"?>
<ds:datastoreItem xmlns:ds="http://schemas.openxmlformats.org/officeDocument/2006/customXml" ds:itemID="{1B491DC3-87DC-4649-92DA-56CF6A3B64BD}"/>
</file>

<file path=customXml/itemProps3.xml><?xml version="1.0" encoding="utf-8"?>
<ds:datastoreItem xmlns:ds="http://schemas.openxmlformats.org/officeDocument/2006/customXml" ds:itemID="{23C38035-89B7-4E06-AC0C-D03589E6FE1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Illinois Employers Presentation</dc:title>
  <dc:creator>Bots, Kimberly</dc:creator>
  <dcterms:created xsi:type="dcterms:W3CDTF">2021-04-16T21:11:53Z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ies>
</file>