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61" r:id="rId5"/>
    <p:sldId id="526" r:id="rId6"/>
    <p:sldId id="511" r:id="rId7"/>
    <p:sldId id="518" r:id="rId8"/>
    <p:sldId id="523" r:id="rId9"/>
    <p:sldId id="524" r:id="rId10"/>
    <p:sldId id="525" r:id="rId11"/>
    <p:sldId id="519" r:id="rId12"/>
  </p:sldIdLst>
  <p:sldSz cx="9144000" cy="5143500" type="screen16x9"/>
  <p:notesSz cx="7102475" cy="93884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98B"/>
    <a:srgbClr val="4D4D4D"/>
    <a:srgbClr val="D14C27"/>
    <a:srgbClr val="F0821E"/>
    <a:srgbClr val="303745"/>
    <a:srgbClr val="F58025"/>
    <a:srgbClr val="F6F8FA"/>
    <a:srgbClr val="C5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76978" autoAdjust="0"/>
  </p:normalViewPr>
  <p:slideViewPr>
    <p:cSldViewPr snapToGrid="0" showGuides="1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3" d="100"/>
          <a:sy n="83" d="100"/>
        </p:scale>
        <p:origin x="37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4225" tIns="47111" rIns="94225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5" tIns="47111" rIns="94225" bIns="47111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71053"/>
          </a:xfrm>
          <a:prstGeom prst="rect">
            <a:avLst/>
          </a:prstGeom>
        </p:spPr>
        <p:txBody>
          <a:bodyPr vert="horz" lIns="94225" tIns="47111" rIns="94225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5" tIns="47111" rIns="94225" bIns="47111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4225" tIns="47111" rIns="94225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5" tIns="47111" rIns="94225" bIns="47111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5" tIns="47111" rIns="94225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3"/>
          </a:xfrm>
          <a:prstGeom prst="rect">
            <a:avLst/>
          </a:prstGeom>
        </p:spPr>
        <p:txBody>
          <a:bodyPr vert="horz" lIns="94225" tIns="47111" rIns="94225" bIns="471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71053"/>
          </a:xfrm>
          <a:prstGeom prst="rect">
            <a:avLst/>
          </a:prstGeom>
        </p:spPr>
        <p:txBody>
          <a:bodyPr vert="horz" lIns="94225" tIns="47111" rIns="94225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5" tIns="47111" rIns="94225" bIns="47111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17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that you provided technical assistance to AirAce Heating &amp; Cooling, </a:t>
            </a:r>
            <a:r>
              <a:rPr lang="en-US" dirty="0" err="1"/>
              <a:t>Kinsel</a:t>
            </a:r>
            <a:r>
              <a:rPr lang="en-US" dirty="0"/>
              <a:t> Trucking, Messing Roofing and Peoria Public Schools to create 5 new RAPs.  </a:t>
            </a:r>
          </a:p>
          <a:p>
            <a:endParaRPr lang="en-US" dirty="0"/>
          </a:p>
          <a:p>
            <a:r>
              <a:rPr lang="en-US" dirty="0"/>
              <a:t>Explain that </a:t>
            </a:r>
            <a:r>
              <a:rPr lang="en-US"/>
              <a:t>you provided </a:t>
            </a:r>
            <a:r>
              <a:rPr lang="en-US" dirty="0"/>
              <a:t>technical assistance to Quality Pools by Design and Village of Bartonville as well.  </a:t>
            </a:r>
          </a:p>
        </p:txBody>
      </p:sp>
    </p:spTree>
    <p:extLst>
      <p:ext uri="{BB962C8B-B14F-4D97-AF65-F5344CB8AC3E}">
        <p14:creationId xmlns:p14="http://schemas.microsoft.com/office/powerpoint/2010/main" val="1259256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9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39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9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5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46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7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D89A8F-1664-E94D-94B6-C3B8DBE41054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 LINK 101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t Lef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2692400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7CEACDE-488E-EE43-8FCE-91A00D1DD4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1647455-E7B0-624E-839D-5012DF3986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9ABA45-32C3-824E-AE11-842C8C961E68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WORKFORCE INNOVATION BOARD ORIENTATION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BF4E2E-90C2-2142-BF66-8AA194126197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3774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5F03563B-B19E-CD46-A575-07200D7FE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C84084AF-F34C-5641-9C74-7F83C66192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FC8E6E-476E-2A48-B50D-92DC8AEDD05B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WORKFORCE INNOVATION BOARD ORIENTATION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A73D0F-7547-794F-80B0-F9AB9CECA84E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1920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C5C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14C27"/>
              </a:solidFill>
            </a:endParaRP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3250" y="2790824"/>
            <a:ext cx="3282950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267324" y="2790824"/>
            <a:ext cx="3280631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362200" y="1966913"/>
            <a:ext cx="4419600" cy="3176585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2095"/>
      </p:ext>
    </p:extLst>
  </p:cSld>
  <p:clrMapOvr>
    <a:masterClrMapping/>
  </p:clrMapOvr>
  <p:transition spd="slow" advClick="0" advTm="2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4" y="575840"/>
            <a:ext cx="3394071" cy="681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27" y="1306764"/>
            <a:ext cx="3394071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165727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2979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304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4938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260839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49"/>
            <a:ext cx="3986742" cy="2756285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FC41429-A31B-2E47-B693-F0B7DB81BC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766388F-21A1-D34D-9909-C7FC060ED1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8DE1B4-67D2-F54C-BE0C-4FCF20A45999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WORKFORCE INNOVATION BOARD ORIENTATION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29C5EF-5C47-8B46-8042-8890D68B5345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2112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22871" y="1686719"/>
            <a:ext cx="4598829" cy="267096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2C99A59E-2BB6-BA46-9568-B1E88BEF09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97E7DB83-23EF-6141-AF9E-934D60BE03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7DC21A-D623-B54B-8AC7-4890DA28622F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1979A8-020B-EC40-BD4B-473EA6A86219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31473A-9887-BA45-97C6-2A5DE753C301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02395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49" y="1943100"/>
            <a:ext cx="3107531" cy="1943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6EC4ED0-10E4-3545-BD7E-523ADFB0DB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A566CE4E-C2CA-3644-AD67-11E7409570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08952-0A33-FD43-AAAB-A0289CD6C198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435E87-77E2-F94C-8FDA-701E2D3316C3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3272A-5A23-EB48-B0DC-1B3A6CBCB5F3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88159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CD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979246" y="1911986"/>
            <a:ext cx="2706929" cy="162893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E6C8C71C-4627-E649-A813-652EA34941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85E5023-01E4-5945-9369-DA3ABFB47C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519103-B1A7-3D48-98B1-43441E22E684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WORKFORCE INNOVATION BOARD ORIENTATION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D2D835-24AD-B541-B578-26FDBBA98611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36035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3" y="202168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E4AC0FC-125E-C74E-A575-A59A8821B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A3840CE-481D-8D42-B3B6-5350960E33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028BF4-DA8E-694C-9032-DE5B1B9C422C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372250-C92F-C647-8949-C3218B6EE8B6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5C9B06-7C2C-A045-959D-7E193A928AE0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51753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493A59-A009-F34B-9AD8-A673A208C1CC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 advClick="0" advTm="25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ortfolio Showcas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48047" y="1804652"/>
            <a:ext cx="1573825" cy="210059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73016" y="2437606"/>
            <a:ext cx="2107406" cy="158194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D3179078-EDEF-4B4B-8BF5-5E89500AD6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4258E5A-5A36-294E-8080-2C43BFACC5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F56C99-8408-0943-B346-388774D3B1AB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 LINK 101</a:t>
            </a:r>
          </a:p>
          <a:p>
            <a:pPr algn="l"/>
            <a:endParaRPr lang="en-US" sz="800" b="1" spc="30" baseline="0" dirty="0">
              <a:solidFill>
                <a:srgbClr val="D14C27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D59B35-8D68-2B42-BC1A-A4A543A89604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4653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723197" y="192560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D3FB212-BF92-404A-AB79-FDB3AEC2F8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C312005-8898-2A4A-9F3E-5AB3DA724C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C269B0-335D-3C4D-9D57-114C92B46863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CCD6F4-95D2-434D-A5FB-ED66AC1D5094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0DEED3-2C48-8940-B472-7B22B091C62A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93952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1057275" y="1771649"/>
            <a:ext cx="7029451" cy="33718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ABAB7BE-7E9E-674F-83FF-F19C2AB8F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57C068E3-D242-C045-A561-4A758338B1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605440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C728F900-AC70-D645-8786-DB255F07613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4586FCC5-0315-774B-B63C-7105E6AA1F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9F1464-6DB1-234C-B015-31653780D7DD}"/>
              </a:ext>
            </a:extLst>
          </p:cNvPr>
          <p:cNvSpPr txBox="1"/>
          <p:nvPr userDrawn="1"/>
        </p:nvSpPr>
        <p:spPr>
          <a:xfrm>
            <a:off x="593725" y="4722841"/>
            <a:ext cx="17835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WORKFORCE INNOVATION BOARD ORIENTATION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154BDA-087C-F343-919C-5DA1611FFF22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FB44F3-1E73-6F4E-B79D-2D27D23754FF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778169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0" y="3128769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298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59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31F7B9-C5EB-4749-BD5B-F0881C2619D0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+mn-lt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3029"/>
      </p:ext>
    </p:extLst>
  </p:cSld>
  <p:clrMapOvr>
    <a:masterClrMapping/>
  </p:clrMapOvr>
  <p:transition spd="slow" advClick="0" advTm="2500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62225"/>
      </p:ext>
    </p:extLst>
  </p:cSld>
  <p:clrMapOvr>
    <a:masterClrMapping/>
  </p:clrMapOvr>
  <p:transition spd="slow" advClick="0" advTm="25000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14C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971"/>
      </p:ext>
    </p:extLst>
  </p:cSld>
  <p:clrMapOvr>
    <a:masterClrMapping/>
  </p:clrMapOvr>
  <p:transition spd="slow" advClick="0" advTm="2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090271" y="1588761"/>
            <a:ext cx="963458" cy="963458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53703"/>
      </p:ext>
    </p:extLst>
  </p:cSld>
  <p:clrMapOvr>
    <a:masterClrMapping/>
  </p:clrMapOvr>
  <p:transition spd="slow" advClick="0" advTm="2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1590011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6322F-23C5-EB4B-A7C5-F6F6A8D55105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17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48003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12389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6775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411611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617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48003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412389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76775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7411611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E88CBAAB-051E-1F43-99EB-E9793A00F6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EEB9AEB2-A20A-AC4A-8117-14544614B58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6F4AED-80B1-6640-8F28-A1218A13FF6B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985DE4-4CE4-9E49-9AB4-6614AC786DB4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E274C7-679C-C04B-92C9-E2A4E8497F18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53822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59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2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87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94904A9C-F409-AE4F-A747-43A017E3FC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5E4ECA07-8D52-644F-9953-199076DFE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CE6139-40EB-5A44-B146-9F95E85DC6C4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6D993C-E30F-8748-907D-D69E511F747C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557BF-A5E6-A549-9731-3AAC239F39DC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20553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96CBF394-B60A-E741-AECA-5E88337D99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818399F1-AEFE-F44A-ADD6-B69AF9C2C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5B4D4D-FE7B-7544-AE95-78E62D87D7EE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713A6D-877A-384F-87BE-707CEE1854EA}"/>
              </a:ext>
            </a:extLst>
          </p:cNvPr>
          <p:cNvSpPr txBox="1"/>
          <p:nvPr userDrawn="1"/>
        </p:nvSpPr>
        <p:spPr>
          <a:xfrm>
            <a:off x="5181600" y="4722841"/>
            <a:ext cx="26601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Illinois </a:t>
            </a:r>
            <a:r>
              <a:rPr lang="en-US" sz="800" b="0" spc="0" baseline="0" dirty="0" err="1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workNet</a:t>
            </a:r>
            <a:r>
              <a:rPr lang="en-US" sz="800" b="0" spc="0" baseline="3000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®</a:t>
            </a:r>
            <a:r>
              <a:rPr lang="en-US" sz="800" b="0" spc="0" baseline="0" dirty="0">
                <a:solidFill>
                  <a:schemeClr val="accent3"/>
                </a:solidFill>
                <a:latin typeface="+mn-lt"/>
                <a:ea typeface="Segoe UI Symbol" panose="020B0502040204020203" pitchFamily="34" charset="0"/>
              </a:rPr>
              <a:t> is sponsored by the Department of Commerce and Economic Opportunity.</a:t>
            </a:r>
            <a:endParaRPr lang="en-US" sz="800" b="0" spc="0" baseline="0" dirty="0">
              <a:solidFill>
                <a:schemeClr val="accent2"/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E43B93-C2E1-F44E-8083-B3403188F597}"/>
              </a:ext>
            </a:extLst>
          </p:cNvPr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95571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633A2E63-020A-664E-A829-E62CF7DB32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167741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cap="all" spc="50" baseline="0">
                <a:solidFill>
                  <a:schemeClr val="accent1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04535F8A-7FC2-4645-BC8E-4C152447F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5" y="1271157"/>
            <a:ext cx="3782332" cy="19478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2AC359-FF55-CF42-BA05-4D4B0F3D9F1A}"/>
              </a:ext>
            </a:extLst>
          </p:cNvPr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rgbClr val="D14C27"/>
                </a:solidFill>
                <a:latin typeface="+mn-lt"/>
                <a:ea typeface="Segoe UI Symbol" panose="020B0502040204020203" pitchFamily="34" charset="0"/>
              </a:rPr>
              <a:t>CAREERS, WAGES &amp; TRENDS</a:t>
            </a:r>
          </a:p>
        </p:txBody>
      </p:sp>
    </p:spTree>
    <p:extLst>
      <p:ext uri="{BB962C8B-B14F-4D97-AF65-F5344CB8AC3E}">
        <p14:creationId xmlns:p14="http://schemas.microsoft.com/office/powerpoint/2010/main" val="1471937191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  <p:sldLayoutId id="2147483674" r:id="rId3"/>
    <p:sldLayoutId id="2147483690" r:id="rId4"/>
    <p:sldLayoutId id="2147483691" r:id="rId5"/>
    <p:sldLayoutId id="2147483672" r:id="rId6"/>
    <p:sldLayoutId id="2147483693" r:id="rId7"/>
    <p:sldLayoutId id="2147483671" r:id="rId8"/>
    <p:sldLayoutId id="2147483675" r:id="rId9"/>
    <p:sldLayoutId id="2147483682" r:id="rId10"/>
    <p:sldLayoutId id="2147483687" r:id="rId11"/>
    <p:sldLayoutId id="2147483680" r:id="rId12"/>
    <p:sldLayoutId id="2147483676" r:id="rId13"/>
    <p:sldLayoutId id="2147483692" r:id="rId14"/>
    <p:sldLayoutId id="2147483679" r:id="rId15"/>
    <p:sldLayoutId id="2147483677" r:id="rId16"/>
    <p:sldLayoutId id="2147483683" r:id="rId17"/>
    <p:sldLayoutId id="2147483684" r:id="rId18"/>
    <p:sldLayoutId id="2147483685" r:id="rId19"/>
    <p:sldLayoutId id="2147483689" r:id="rId20"/>
    <p:sldLayoutId id="2147483686" r:id="rId21"/>
    <p:sldLayoutId id="2147483681" r:id="rId22"/>
    <p:sldLayoutId id="2147483678" r:id="rId23"/>
    <p:sldLayoutId id="2147483688" r:id="rId24"/>
    <p:sldLayoutId id="2147483669" r:id="rId25"/>
    <p:sldLayoutId id="2147483668" r:id="rId26"/>
    <p:sldLayoutId id="2147483670" r:id="rId27"/>
  </p:sldLayoutIdLst>
  <p:transition spd="slow" advClick="0" advTm="25000">
    <p:fade/>
  </p:transition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3203DD0-62BA-0549-9D21-64941AE66C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463" y="1974410"/>
            <a:ext cx="9287122" cy="1794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22618"/>
            <a:ext cx="9144000" cy="820882"/>
          </a:xfrm>
          <a:prstGeom prst="rect">
            <a:avLst/>
          </a:prstGeom>
          <a:solidFill>
            <a:srgbClr val="303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835285" y="2428595"/>
            <a:ext cx="5479915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b="1" spc="50" dirty="0">
                <a:solidFill>
                  <a:schemeClr val="bg1"/>
                </a:solidFill>
                <a:ea typeface="Segoe UI Symbol" panose="020B0502040204020203" pitchFamily="34" charset="0"/>
              </a:rPr>
              <a:t>APPRENTICESHIP EXPANSION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14800" y="2201653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754" y="588183"/>
            <a:ext cx="2605031" cy="11091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D13C2A6-848E-4873-9042-89BC215C79E9}"/>
              </a:ext>
            </a:extLst>
          </p:cNvPr>
          <p:cNvSpPr txBox="1"/>
          <p:nvPr/>
        </p:nvSpPr>
        <p:spPr>
          <a:xfrm>
            <a:off x="0" y="4456060"/>
            <a:ext cx="91440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b="1" spc="50" dirty="0">
                <a:solidFill>
                  <a:schemeClr val="bg1"/>
                </a:solidFill>
                <a:ea typeface="Segoe UI Symbol" panose="020B0502040204020203" pitchFamily="34" charset="0"/>
              </a:rPr>
              <a:t>LWIA 15</a:t>
            </a:r>
          </a:p>
        </p:txBody>
      </p:sp>
    </p:spTree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8185726" cy="39692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Apprenticeship 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update </a:t>
            </a:r>
          </a:p>
          <a:p>
            <a:endParaRPr lang="en-US" sz="1100" dirty="0">
              <a:solidFill>
                <a:srgbClr val="D14C27"/>
              </a:solidFill>
            </a:endParaRPr>
          </a:p>
          <a:p>
            <a:r>
              <a:rPr lang="en-US" b="0" cap="none" dirty="0">
                <a:solidFill>
                  <a:srgbClr val="4D4D4D"/>
                </a:solidFill>
              </a:rPr>
              <a:t>New Registered Apprenticeship Programs (RAP)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/>
              <a:t>AirAce Heating &amp; Cooling – HVAC Technician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 err="1"/>
              <a:t>Kinsel</a:t>
            </a:r>
            <a:r>
              <a:rPr lang="en-US" sz="1800" b="0" cap="none" dirty="0"/>
              <a:t> Trucking &amp; Excavating – Construction Truck Driver &amp; Operating Engineer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/>
              <a:t>Messing Roofing – Roofer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/>
              <a:t>Peoria Public Schools – Elementary Education</a:t>
            </a:r>
          </a:p>
          <a:p>
            <a:pPr>
              <a:spcAft>
                <a:spcPts val="1200"/>
              </a:spcAft>
            </a:pPr>
            <a:r>
              <a:rPr lang="en-US" b="0" cap="none" dirty="0"/>
              <a:t>Potential RAP’s in Development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/>
              <a:t>Quality Pools by Design – Operating Engineer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/>
              <a:t>Village of Bartonville – CDL Truck Driver </a:t>
            </a:r>
            <a:endParaRPr lang="en-US" sz="1800" b="0" cap="none" dirty="0">
              <a:solidFill>
                <a:srgbClr val="4D4D4D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cap="none" dirty="0">
                <a:solidFill>
                  <a:srgbClr val="4D4D4D"/>
                </a:solidFill>
              </a:rPr>
              <a:t>JC Dillon Plumbing – CDL Truck Driver </a:t>
            </a:r>
            <a:endParaRPr lang="en-US" sz="1800" b="0" cap="none" dirty="0"/>
          </a:p>
        </p:txBody>
      </p:sp>
    </p:spTree>
    <p:extLst>
      <p:ext uri="{BB962C8B-B14F-4D97-AF65-F5344CB8AC3E}">
        <p14:creationId xmlns:p14="http://schemas.microsoft.com/office/powerpoint/2010/main" val="2471989538"/>
      </p:ext>
    </p:extLst>
  </p:cSld>
  <p:clrMapOvr>
    <a:masterClrMapping/>
  </p:clrMapOvr>
  <p:transition spd="slow" advClick="0" advTm="2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4585276" cy="39692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BEST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 P</a:t>
            </a:r>
            <a:r>
              <a:rPr lang="en-US" dirty="0">
                <a:solidFill>
                  <a:srgbClr val="D14C27"/>
                </a:solidFill>
              </a:rPr>
              <a:t>RACTICES</a:t>
            </a:r>
          </a:p>
          <a:p>
            <a:endParaRPr lang="en-US" sz="1800" b="0" cap="none" dirty="0">
              <a:solidFill>
                <a:srgbClr val="4D4D4D"/>
              </a:solidFill>
            </a:endParaRPr>
          </a:p>
          <a:p>
            <a:pPr>
              <a:spcAft>
                <a:spcPts val="600"/>
              </a:spcAft>
            </a:pPr>
            <a:endParaRPr lang="en-US" sz="1800" b="0" cap="none" dirty="0">
              <a:solidFill>
                <a:srgbClr val="4D4D4D"/>
              </a:solidFill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cap="none" dirty="0">
                <a:solidFill>
                  <a:srgbClr val="4D4D4D"/>
                </a:solidFill>
              </a:rPr>
              <a:t>Incumbent Worker Training Assistance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cap="none" dirty="0">
                <a:solidFill>
                  <a:srgbClr val="4D4D4D"/>
                </a:solidFill>
              </a:rPr>
              <a:t>Apprenticeship Technical Assistance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cap="none" dirty="0">
                <a:solidFill>
                  <a:srgbClr val="4D4D4D"/>
                </a:solidFill>
              </a:rPr>
              <a:t>Integrated Business Service Team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cap="none" dirty="0">
                <a:solidFill>
                  <a:srgbClr val="4D4D4D"/>
                </a:solidFill>
              </a:rPr>
              <a:t>RED Team </a:t>
            </a:r>
            <a:endParaRPr lang="en-US" sz="1800" dirty="0">
              <a:solidFill>
                <a:srgbClr val="D14C27"/>
              </a:solidFill>
            </a:endParaRPr>
          </a:p>
          <a:p>
            <a:endParaRPr lang="en-US" sz="1800" b="0" cap="none" dirty="0">
              <a:solidFill>
                <a:srgbClr val="4D4D4D"/>
              </a:solidFill>
            </a:endParaRPr>
          </a:p>
          <a:p>
            <a:endParaRPr lang="en-US" sz="1200" b="0" cap="none" dirty="0">
              <a:solidFill>
                <a:srgbClr val="303745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D14B5F-F855-418E-A07F-D9DE712DA0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77" y="0"/>
            <a:ext cx="397452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09661"/>
      </p:ext>
    </p:extLst>
  </p:cSld>
  <p:clrMapOvr>
    <a:masterClrMapping/>
  </p:clrMapOvr>
  <p:transition spd="slow" advClick="0" advTm="2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8339306" cy="39692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Key Workforce 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Partnerships</a:t>
            </a:r>
            <a:endParaRPr lang="en-US" sz="2100" b="0" cap="none" dirty="0">
              <a:solidFill>
                <a:srgbClr val="4D4D4D"/>
              </a:solidFill>
              <a:latin typeface="+mn-lt"/>
            </a:endParaRPr>
          </a:p>
          <a:p>
            <a:endParaRPr lang="en-US" dirty="0">
              <a:solidFill>
                <a:srgbClr val="D14C27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E7B4F91-CFBA-45FF-B341-BC8C25381F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01" y="1156662"/>
            <a:ext cx="3862846" cy="164472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75D16B-799D-47E2-9F03-7ABBDB7D4A6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2" t="11055" r="6026" b="16852"/>
          <a:stretch/>
        </p:blipFill>
        <p:spPr>
          <a:xfrm>
            <a:off x="5472269" y="1156662"/>
            <a:ext cx="2665330" cy="172807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144598-C943-439E-9B99-7F8CFA22D3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13" y="2944322"/>
            <a:ext cx="1989173" cy="198917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F266DB8-02E0-41E3-8B5F-E8CEF12A14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01" y="3367656"/>
            <a:ext cx="2348759" cy="156583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281469C-6EA9-46A1-AB2D-A3BFA27A517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79" b="17949"/>
          <a:stretch/>
        </p:blipFill>
        <p:spPr>
          <a:xfrm>
            <a:off x="5676006" y="3255388"/>
            <a:ext cx="2461593" cy="167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0026"/>
      </p:ext>
    </p:extLst>
  </p:cSld>
  <p:clrMapOvr>
    <a:masterClrMapping/>
  </p:clrMapOvr>
  <p:transition spd="slow" advClick="0" advTm="2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8339306" cy="39692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Effective Workforce 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Partnerships</a:t>
            </a:r>
          </a:p>
          <a:p>
            <a:endParaRPr lang="en-US" sz="1800" cap="none" dirty="0">
              <a:solidFill>
                <a:srgbClr val="D14C27"/>
              </a:solidFill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Key Stakeholders: 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and map out decision-makers such as HR leaders, department heads, and executives within targeted organizations.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 and Build Relationships: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 industry conferences, local business meetups, and professional events to initiate informal conversations and establish connections.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LinkedIn: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with stakeholders and engage in discussions that emphasize shared objectives related to workforce development.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Integrated Business Service Team: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the team as a vital resource for addressing unique challenges in both growing and declining markets, capable of conducting thorough assessments.</a:t>
            </a:r>
          </a:p>
          <a:p>
            <a:endParaRPr lang="en-US" sz="1800" b="0" cap="none" dirty="0">
              <a:solidFill>
                <a:srgbClr val="4D4D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4867908"/>
      </p:ext>
    </p:extLst>
  </p:cSld>
  <p:clrMapOvr>
    <a:masterClrMapping/>
  </p:clrMapOvr>
  <p:transition spd="slow" advClick="0" advTm="25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8339306" cy="396925"/>
          </a:xfrm>
        </p:spPr>
        <p:txBody>
          <a:bodyPr/>
          <a:lstStyle/>
          <a:p>
            <a:r>
              <a:rPr lang="en-US" dirty="0"/>
              <a:t>Effective Workforce 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Partnerships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5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Tailored Training Solutions: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customized training programs, apprenticeships, and leadership development initiatives that align with the specific needs and goals of the business.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5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Showcase Success Stories: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detailed case studies that demonstrate measurable improvements in employee performance, retention rates, and productivity from similar partnerships.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5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Adaptability: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Emphasize how training programs can evolve in response to changing market conditions, reinforcing their long-term relevance.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5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through Active Listening: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understanding the business's concerns and aspirations, incorporating feedback into proposals to foster ownership.</a:t>
            </a:r>
          </a:p>
          <a:p>
            <a:endParaRPr lang="en-US" sz="1800" cap="none" dirty="0">
              <a:solidFill>
                <a:srgbClr val="D14C27"/>
              </a:solidFill>
            </a:endParaRPr>
          </a:p>
          <a:p>
            <a:endParaRPr lang="en-US" cap="none" dirty="0">
              <a:solidFill>
                <a:srgbClr val="D14C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7958"/>
      </p:ext>
    </p:extLst>
  </p:cSld>
  <p:clrMapOvr>
    <a:masterClrMapping/>
  </p:clrMapOvr>
  <p:transition spd="slow" advClick="0" advTm="25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1" y="575840"/>
            <a:ext cx="8339306" cy="396925"/>
          </a:xfrm>
        </p:spPr>
        <p:txBody>
          <a:bodyPr/>
          <a:lstStyle/>
          <a:p>
            <a:r>
              <a:rPr lang="en-US"/>
              <a:t>Effective Workforce </a:t>
            </a:r>
            <a:r>
              <a:rPr lang="en-US" sz="2400" dirty="0">
                <a:solidFill>
                  <a:srgbClr val="D14C27"/>
                </a:solidFill>
                <a:latin typeface="+mn-lt"/>
              </a:rPr>
              <a:t>Partnerships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9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Structured Follow-Up Plan: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 regular follow-ups and evaluations of training initiatives, establishing clear metrics for success to track progress over time.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9"/>
            </a:pPr>
            <a: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Forge Trust-Based Partnerships: </a:t>
            </a:r>
            <a:br>
              <a:rPr lang="en-US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Reinforce commitment to continuous improvement and investment in business success, creating sustainable collaborations that thrive in varying market environments.</a:t>
            </a:r>
          </a:p>
          <a:p>
            <a:endParaRPr lang="en-US" sz="1800" cap="none" dirty="0">
              <a:solidFill>
                <a:srgbClr val="D14C27"/>
              </a:solidFill>
            </a:endParaRPr>
          </a:p>
          <a:p>
            <a:endParaRPr lang="en-US" cap="none" dirty="0">
              <a:solidFill>
                <a:srgbClr val="D14C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23091"/>
      </p:ext>
    </p:extLst>
  </p:cSld>
  <p:clrMapOvr>
    <a:masterClrMapping/>
  </p:clrMapOvr>
  <p:transition spd="slow" advClick="0" advTm="25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02251"/>
            <a:ext cx="91440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4D4D4D"/>
                </a:solidFill>
              </a:rPr>
              <a:t>www.CareerLinkIL.com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F16FD3-A2AE-5D4F-BC92-F14D7744A667}"/>
              </a:ext>
            </a:extLst>
          </p:cNvPr>
          <p:cNvSpPr/>
          <p:nvPr/>
        </p:nvSpPr>
        <p:spPr>
          <a:xfrm>
            <a:off x="0" y="0"/>
            <a:ext cx="9144000" cy="2492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94360" y="1780753"/>
            <a:ext cx="795528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dirty="0">
                <a:solidFill>
                  <a:srgbClr val="D14C27"/>
                </a:solidFill>
              </a:rPr>
              <a:t>To learn </a:t>
            </a:r>
            <a:r>
              <a:rPr lang="en-US" sz="3600" b="1" cap="all" dirty="0">
                <a:solidFill>
                  <a:srgbClr val="4D4D4D"/>
                </a:solidFill>
              </a:rPr>
              <a:t>more: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606680" y="1704619"/>
            <a:ext cx="1528849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2FC73AD-065A-5D4C-8CCF-AEB40EF44309}"/>
              </a:ext>
            </a:extLst>
          </p:cNvPr>
          <p:cNvSpPr/>
          <p:nvPr/>
        </p:nvSpPr>
        <p:spPr>
          <a:xfrm>
            <a:off x="0" y="4572000"/>
            <a:ext cx="9144000" cy="571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A5A909-83AC-A346-A9C2-EE3B7D81413D}"/>
              </a:ext>
            </a:extLst>
          </p:cNvPr>
          <p:cNvSpPr txBox="1"/>
          <p:nvPr/>
        </p:nvSpPr>
        <p:spPr>
          <a:xfrm>
            <a:off x="594360" y="4676105"/>
            <a:ext cx="822891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 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279" y="428632"/>
            <a:ext cx="3513542" cy="1496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712614" y="3304482"/>
            <a:ext cx="371200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cap="all" spc="50" dirty="0">
                <a:solidFill>
                  <a:schemeClr val="bg2"/>
                </a:solidFill>
              </a:rPr>
              <a:t>Integrated Business</a:t>
            </a:r>
            <a:r>
              <a:rPr lang="en-US" sz="1800" b="1" cap="all" spc="50" dirty="0">
                <a:solidFill>
                  <a:schemeClr val="bg2"/>
                </a:solidFill>
                <a:sym typeface="Symbol" panose="05050102010706020507" pitchFamily="18" charset="2"/>
              </a:rPr>
              <a:t> Services</a:t>
            </a:r>
            <a:endParaRPr lang="en-US" sz="1800" b="1" cap="all" spc="5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654345"/>
            <a:ext cx="9144000" cy="3683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</a:rPr>
              <a:t>Mike Burress – 309-321-0255 – mburress@careerlink16.com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32648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5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07-Orang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F0821E"/>
      </a:accent2>
      <a:accent3>
        <a:srgbClr val="6E7378"/>
      </a:accent3>
      <a:accent4>
        <a:srgbClr val="91969B"/>
      </a:accent4>
      <a:accent5>
        <a:srgbClr val="AAAFB4"/>
      </a:accent5>
      <a:accent6>
        <a:srgbClr val="DCE1E6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32415E8-7B74-4526-B9C7-358FBFFA00E9}"/>
</file>

<file path=customXml/itemProps2.xml><?xml version="1.0" encoding="utf-8"?>
<ds:datastoreItem xmlns:ds="http://schemas.openxmlformats.org/officeDocument/2006/customXml" ds:itemID="{8A533F7C-1E9D-42C9-8525-619B1A46F3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3760A4-7E0C-4200-B9A2-00CD91F07825}">
  <ds:schemaRefs>
    <ds:schemaRef ds:uri="b232027f-f793-4d4e-bdc9-80b80d69b2b2"/>
    <ds:schemaRef ds:uri="http://purl.org/dc/terms/"/>
    <ds:schemaRef ds:uri="http://purl.org/dc/dcmitype/"/>
    <ds:schemaRef ds:uri="96f30d93-5c76-4ce5-84f7-1cbff20c2e0a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23115</TotalTime>
  <Words>414</Words>
  <Application>Microsoft Office PowerPoint</Application>
  <PresentationFormat>On-screen Show (16:9)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Lato</vt:lpstr>
      <vt:lpstr>Open Sans</vt:lpstr>
      <vt:lpstr>Segoe UI Symbol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Illinois workNet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Expansion Presentation LWIA15</dc:title>
  <dc:subject/>
  <dc:creator>Illinois workNet</dc:creator>
  <cp:keywords/>
  <dc:description/>
  <cp:lastModifiedBy>David Vaughn</cp:lastModifiedBy>
  <cp:revision>1758</cp:revision>
  <cp:lastPrinted>2018-09-20T20:53:37Z</cp:lastPrinted>
  <dcterms:created xsi:type="dcterms:W3CDTF">2015-05-25T12:45:08Z</dcterms:created>
  <dcterms:modified xsi:type="dcterms:W3CDTF">2025-04-10T17:09:09Z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TaxKeyword">
    <vt:lpwstr/>
  </property>
</Properties>
</file>