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webextensions/webextension1.xml" ContentType="application/vnd.ms-office.webextension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5"/>
  </p:notesMasterIdLst>
  <p:handoutMasterIdLst>
    <p:handoutMasterId r:id="rId16"/>
  </p:handoutMasterIdLst>
  <p:sldIdLst>
    <p:sldId id="261" r:id="rId5"/>
    <p:sldId id="507" r:id="rId6"/>
    <p:sldId id="494" r:id="rId7"/>
    <p:sldId id="542" r:id="rId8"/>
    <p:sldId id="543" r:id="rId9"/>
    <p:sldId id="544" r:id="rId10"/>
    <p:sldId id="545" r:id="rId11"/>
    <p:sldId id="512" r:id="rId12"/>
    <p:sldId id="546" r:id="rId13"/>
    <p:sldId id="547" r:id="rId14"/>
  </p:sldIdLst>
  <p:sldSz cx="9144000" cy="6858000" type="screen4x3"/>
  <p:notesSz cx="7023100" cy="9309100"/>
  <p:custDataLst>
    <p:tags r:id="rId17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6C8"/>
    <a:srgbClr val="4D4D4D"/>
    <a:srgbClr val="D14C27"/>
    <a:srgbClr val="F6F8FA"/>
    <a:srgbClr val="303745"/>
    <a:srgbClr val="F58025"/>
    <a:srgbClr val="1C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F0D38-374A-477A-8F74-3CEBA6FE322B}" v="23" dt="2024-09-23T19:39:45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4379" autoAdjust="0"/>
  </p:normalViewPr>
  <p:slideViewPr>
    <p:cSldViewPr snapToGrid="0">
      <p:cViewPr varScale="1">
        <p:scale>
          <a:sx n="114" d="100"/>
          <a:sy n="114" d="100"/>
        </p:scale>
        <p:origin x="11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5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1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6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367121" y="1218180"/>
            <a:ext cx="8618220" cy="8525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24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Regional Strategy Session #1:</a:t>
            </a:r>
          </a:p>
          <a:p>
            <a:pPr algn="ctr">
              <a:lnSpc>
                <a:spcPts val="3467"/>
              </a:lnSpc>
            </a:pPr>
            <a:r>
              <a:rPr lang="en-US" sz="24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Strengthening local partnerships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80" y="2174279"/>
            <a:ext cx="5131039" cy="291728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89" y="5514451"/>
            <a:ext cx="2184643" cy="6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9E57C7-AFBC-F142-DBF6-7BE6E93206D1}"/>
              </a:ext>
            </a:extLst>
          </p:cNvPr>
          <p:cNvSpPr txBox="1"/>
          <p:nvPr/>
        </p:nvSpPr>
        <p:spPr>
          <a:xfrm>
            <a:off x="295668" y="5125244"/>
            <a:ext cx="7155719" cy="15800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US" sz="16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endParaRPr lang="en-US" sz="16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r>
              <a:rPr lang="en-US" sz="16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Nate Carlson, TA Program Director</a:t>
            </a:r>
          </a:p>
          <a:p>
            <a:pPr>
              <a:lnSpc>
                <a:spcPts val="3467"/>
              </a:lnSpc>
            </a:pPr>
            <a:endParaRPr lang="en-US" sz="20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  <a:p>
            <a:pPr>
              <a:lnSpc>
                <a:spcPts val="3467"/>
              </a:lnSpc>
            </a:pPr>
            <a:endParaRPr lang="en-US" sz="20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191328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Room rotation feedback session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2023354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We will now rotate groups around the room to provide feedback on each group’s: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Strategies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Events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Visual Ecosystem</a:t>
            </a: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Futura Std Book" panose="020B0502020204020303"/>
              </a:rPr>
              <a:t>Slogan</a:t>
            </a: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3025997432"/>
      </p:ext>
    </p:extLst>
  </p:cSld>
  <p:clrMapOvr>
    <a:masterClrMapping/>
  </p:clrMapOvr>
  <p:transition spd="slow"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208" y="936592"/>
            <a:ext cx="6742712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What are our objectives?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1208" y="1780159"/>
            <a:ext cx="8154028" cy="414124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Increase the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viability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visibility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 of registered apprenticeships for high-demand occupations in the state of Illinois through intentional collaboration with state, local, and regional partners. 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Create a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robust local infrastructure 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to support the development and execution of high-quality registered apprenticeship programs.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Provide a </a:t>
            </a:r>
            <a:r>
              <a:rPr lang="en-US" sz="2400" b="1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consistent, end-to-end concierge service </a:t>
            </a: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to Illinois employers looking to develop, register, or expand a registered apprenticeship program. 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8020"/>
      </p:ext>
    </p:extLst>
  </p:cSld>
  <p:clrMapOvr>
    <a:masterClrMapping/>
  </p:clrMapOvr>
  <p:transition spd="slow"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996460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What are our obstacles?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698232"/>
            <a:ext cx="8200417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Low employer awareness of registered apprenticeship as a workforce solution.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Lack of shared vision amongst local partners.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Individual organizational deliverables framed as being in contention with statewide goals.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Unengaged partners not invited to the table or allowed to hinder efforts through inaction.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Employer mindsets that prioritize avoiding short-term costs over long-term growth.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Ineffective outreach or referral processes that kill program momentum or employer enthusiasm.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952509262"/>
      </p:ext>
    </p:extLst>
  </p:cSld>
  <p:clrMapOvr>
    <a:masterClrMapping/>
  </p:clrMapOvr>
  <p:transition spd="slow" advClick="0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9805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What do we have?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2071992"/>
            <a:ext cx="8200417" cy="41148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A diverse array of state and local workforce stakeholders each offering their own business services, avenues for funding, and potential for innovative collaboration.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A formal organizational mechanism for developing and executing local workforce strategies (Integrated Business Services Teams!)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State and federal investments of time and funding to  support apprenticeship expansion.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277669798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220511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How do we improve?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2062264"/>
            <a:ext cx="8200417" cy="41148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Ensure that every IBST member understands what everyone else at the table does for businesses, prioritizes as an organization, and offers us as a collaborator.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Identify avenues for growth by analyzing current weak points in our partnerships as well as current champions.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Brainstorm, revise, and strategize on paths to completing our objectives as a unified local team.</a:t>
            </a:r>
          </a:p>
        </p:txBody>
      </p:sp>
    </p:spTree>
    <p:extLst>
      <p:ext uri="{BB962C8B-B14F-4D97-AF65-F5344CB8AC3E}">
        <p14:creationId xmlns:p14="http://schemas.microsoft.com/office/powerpoint/2010/main" val="2309490288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45413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Regional strategy session #1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56426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As a table, you will work through your </a:t>
            </a:r>
            <a:r>
              <a:rPr lang="en-US" sz="2400" b="1" dirty="0">
                <a:latin typeface="Futura Std Book" panose="020B0502020204020303"/>
              </a:rPr>
              <a:t>session packet, </a:t>
            </a:r>
            <a:r>
              <a:rPr lang="en-US" sz="2400" dirty="0">
                <a:latin typeface="Futura Std Book" panose="020B0502020204020303"/>
              </a:rPr>
              <a:t>following the time parameters listed on the screen.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10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We will move through this session briskly!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This means…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All killer, no filler! This is bootcamp!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Make space for others and take space for yourself.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Be an active listener and avoid distracting conversations and technology use.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We’re not here to check a box…we’re here to think outside of it!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444810184"/>
      </p:ext>
    </p:extLst>
  </p:cSld>
  <p:clrMapOvr>
    <a:masterClrMapping/>
  </p:clrMapOvr>
  <p:transition spd="slow" advClick="0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45413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Regional strategy session #1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56426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At the end of the session…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Everyone should have a </a:t>
            </a:r>
            <a:r>
              <a:rPr lang="en-US" sz="2400" b="1" dirty="0">
                <a:latin typeface="Futura Std Book" panose="020B0502020204020303"/>
              </a:rPr>
              <a:t>completed session packet</a:t>
            </a:r>
            <a:r>
              <a:rPr lang="en-US" sz="2400" dirty="0">
                <a:latin typeface="Futura Std Book" panose="020B0502020204020303"/>
              </a:rPr>
              <a:t>, and each table should have the following on their easel: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Your area’s visualized apprenticeship ecosystem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Three partnership strategies for improving the quality of your local collaborations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Three potential new apprenticeship outreach events to be co-hosted by two or more IBST members.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The brainstormed slogan for your area’s Integrated Business Services Team.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1705413440"/>
      </p:ext>
    </p:extLst>
  </p:cSld>
  <p:clrMapOvr>
    <a:masterClrMapping/>
  </p:clrMapOvr>
  <p:transition spd="slow"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ADBFEE-7970-FCA4-DFE5-D7E79D22B6D2}"/>
              </a:ext>
            </a:extLst>
          </p:cNvPr>
          <p:cNvSpPr txBox="1"/>
          <p:nvPr/>
        </p:nvSpPr>
        <p:spPr>
          <a:xfrm>
            <a:off x="126460" y="856034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all" spc="50" normalizeH="0" baseline="0" noProof="0" dirty="0">
                <a:ln>
                  <a:noFill/>
                </a:ln>
                <a:solidFill>
                  <a:srgbClr val="002069"/>
                </a:solidFill>
                <a:effectLst/>
                <a:uLnTx/>
                <a:uFillTx/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rPr>
              <a:t>Regional strategy session #1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EasyTimer">
                <a:extLst>
                  <a:ext uri="{FF2B5EF4-FFF2-40B4-BE49-F238E27FC236}">
                    <a16:creationId xmlns:a16="http://schemas.microsoft.com/office/drawing/2014/main" id="{1BE17AC5-ACC0-1E24-1765-F7DB96A907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16704768"/>
                  </p:ext>
                </p:extLst>
              </p:nvPr>
            </p:nvGraphicFramePr>
            <p:xfrm>
              <a:off x="1456311" y="1643974"/>
              <a:ext cx="7476517" cy="49149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EasyTimer">
                <a:extLst>
                  <a:ext uri="{FF2B5EF4-FFF2-40B4-BE49-F238E27FC236}">
                    <a16:creationId xmlns:a16="http://schemas.microsoft.com/office/drawing/2014/main" id="{1BE17AC5-ACC0-1E24-1765-F7DB96A907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6311" y="1643974"/>
                <a:ext cx="7476517" cy="4914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134147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1045413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Rapid report out!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857983"/>
            <a:ext cx="8200417" cy="42801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Each table select one individual to give a rapid report out for your group’s session.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6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Futura Std Book" panose="020B0502020204020303"/>
              </a:rPr>
              <a:t>In 90 seconds or less, they will share with the room…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Two strong partnerships your group identified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Two partnerships you will look to improve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One of your brainstormed collaboration strategies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One of your brainstormed events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utura Std Book" panose="020B0502020204020303"/>
              </a:rPr>
              <a:t>Your area’s brainstormed IBST slogan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utura Std Book" panose="020B0502020204020303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Futura Std Book" panose="020B0502020204020303"/>
            </a:endParaRPr>
          </a:p>
          <a:p>
            <a:pPr marL="1028700" lvl="1" indent="-342900">
              <a:lnSpc>
                <a:spcPct val="100000"/>
              </a:lnSpc>
              <a:spcAft>
                <a:spcPts val="1200"/>
              </a:spcAft>
            </a:pPr>
            <a:endParaRPr lang="en-US" sz="2400" dirty="0">
              <a:latin typeface="Futura Std Book" panose="020B0502020204020303"/>
            </a:endParaRPr>
          </a:p>
        </p:txBody>
      </p:sp>
    </p:spTree>
    <p:extLst>
      <p:ext uri="{BB962C8B-B14F-4D97-AF65-F5344CB8AC3E}">
        <p14:creationId xmlns:p14="http://schemas.microsoft.com/office/powerpoint/2010/main" val="275290883"/>
      </p:ext>
    </p:extLst>
  </p:cSld>
  <p:clrMapOvr>
    <a:masterClrMapping/>
  </p:clrMapOvr>
  <p:transition spd="slow" advClick="0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webextensions/webextension1.xml><?xml version="1.0" encoding="utf-8"?>
<we:webextension xmlns:we="http://schemas.microsoft.com/office/webextensions/webextension/2010/11" id="{9DDB2427-1A44-4094-8721-9795005C0AB0}">
  <we:reference id="wa104382064" version="1.0.0.2" store="en-US" storeType="OMEX"/>
  <we:alternateReferences>
    <we:reference id="WA104382064" version="1.0.0.2" store="WA104382064" storeType="OMEX"/>
  </we:alternateReferences>
  <we:properties>
    <we:property name="HH" value="0"/>
    <we:property name="HH-reminder" value="&quot;--&quot;"/>
    <we:property name="MM" value="4"/>
    <we:property name="MM-reminder" value="&quot;--&quot;"/>
    <we:property name="SS" value="0"/>
    <we:property name="SS-reminder" value="&quot;--&quot;"/>
    <we:property name="canvash" value="427"/>
    <we:property name="canvasw" value="427"/>
    <we:property name="clocktype" value="&quot;digital&quot;"/>
    <we:property name="interval" value="5"/>
    <we:property name="isCountUp" value="false"/>
    <we:property name="radius" value="192.15"/>
    <we:property name="showCombi" value="true"/>
    <we:property name="tickType" value="&quot;none&quot;"/>
    <we:property name="timeupType" value="&quot;alarm&quot;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1EBEFB-7CA0-4671-A34E-E94BB1632940}">
  <ds:schemaRefs>
    <ds:schemaRef ds:uri="ee920ac9-5fc6-4484-ac21-fc1bd4a2d57a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c5f7d24-dc7c-45cd-a254-66c71c085d4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24303A9-4740-4490-9AA5-9A1E33FB0EDA}"/>
</file>

<file path=customXml/itemProps3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31223</TotalTime>
  <Words>552</Words>
  <Application>Microsoft Office PowerPoint</Application>
  <PresentationFormat>On-screen Show (4:3)</PresentationFormat>
  <Paragraphs>78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Futura Std Book</vt:lpstr>
      <vt:lpstr>Futura Std Heavy</vt:lpstr>
      <vt:lpstr>Lato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Apprenticeship Bootcamp Strengthening Local Partnerships</dc:title>
  <dc:creator>Jafar</dc:creator>
  <cp:lastModifiedBy>Heinisch, Kimberly D</cp:lastModifiedBy>
  <cp:revision>98</cp:revision>
  <cp:lastPrinted>2023-08-07T18:29:20Z</cp:lastPrinted>
  <dcterms:created xsi:type="dcterms:W3CDTF">2015-05-25T12:45:08Z</dcterms:created>
  <dcterms:modified xsi:type="dcterms:W3CDTF">2024-10-01T16:02:12Z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