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webextensions/webextension1.xml" ContentType="application/vnd.ms-office.webextension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4"/>
  </p:sldMasterIdLst>
  <p:notesMasterIdLst>
    <p:notesMasterId r:id="rId15"/>
  </p:notesMasterIdLst>
  <p:handoutMasterIdLst>
    <p:handoutMasterId r:id="rId16"/>
  </p:handoutMasterIdLst>
  <p:sldIdLst>
    <p:sldId id="261" r:id="rId5"/>
    <p:sldId id="507" r:id="rId6"/>
    <p:sldId id="494" r:id="rId7"/>
    <p:sldId id="542" r:id="rId8"/>
    <p:sldId id="543" r:id="rId9"/>
    <p:sldId id="544" r:id="rId10"/>
    <p:sldId id="545" r:id="rId11"/>
    <p:sldId id="512" r:id="rId12"/>
    <p:sldId id="546" r:id="rId13"/>
    <p:sldId id="547" r:id="rId14"/>
  </p:sldIdLst>
  <p:sldSz cx="9144000" cy="6858000" type="screen4x3"/>
  <p:notesSz cx="7023100" cy="9309100"/>
  <p:custDataLst>
    <p:tags r:id="rId17"/>
  </p:custDataLst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6C8"/>
    <a:srgbClr val="4D4D4D"/>
    <a:srgbClr val="D14C27"/>
    <a:srgbClr val="F6F8FA"/>
    <a:srgbClr val="303745"/>
    <a:srgbClr val="F58025"/>
    <a:srgbClr val="1C4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2F0D38-374A-477A-8F74-3CEBA6FE322B}" v="23" dt="2024-09-23T19:39:45.4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62" autoAdjust="0"/>
    <p:restoredTop sz="94379" autoAdjust="0"/>
  </p:normalViewPr>
  <p:slideViewPr>
    <p:cSldViewPr snapToGrid="0">
      <p:cViewPr varScale="1">
        <p:scale>
          <a:sx n="114" d="100"/>
          <a:sy n="114" d="100"/>
        </p:scale>
        <p:origin x="11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98D3C34-4FAE-4634-9621-7C1A1531823B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5D1758-ED3D-4611-B861-63A1DF03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53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81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40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20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73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45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91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76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76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25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A56E7046-DE4F-0A49-A5D9-1A3B2F5BAC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1376751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1F6FDE6-65F0-9041-A1D4-82C1AC4161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902935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A73E8B-1D2A-B241-9CB5-BFDA05123263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0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FBBF2A-C7ED-554B-A375-F7CE80CB34C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6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483DAD1-B635-5549-8693-FBB28065951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051990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408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84E1790B-1E4F-3B4F-AD32-8BC1BF08A162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7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D9489B8-D70A-2C4B-9339-02FC12D9C9F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8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B84A807-FE08-7F4C-A4CB-EB585EFFBE3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1157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199035" y="261172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9885" y="4803175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16835" y="4803175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564B377F-598C-7D43-AC31-2A6886AA3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8" y="1401776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F2CC2ABB-C44C-CA4F-97C9-5F71B7B6A5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3251" y="1912789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A9AE139-211F-0C42-9F4B-85DFB65FCB4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79602B-7BC0-AA47-88B7-E243181EF231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23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C7A4C18-8E88-FF42-8E68-9885D11AB6F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24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9790A3C-E5CE-8D49-AAAE-156FFDD3612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0526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9041" y="1446424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38564" y="1957437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65198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52148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256573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6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AC8CDFF-9F4E-D941-99E5-C9CFFCC708D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7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4B49551-9295-E947-800A-9A504B6DA1A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2056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er 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9"/>
          <p:cNvSpPr>
            <a:spLocks noGrp="1"/>
          </p:cNvSpPr>
          <p:nvPr userDrawn="1">
            <p:ph type="pic" sz="quarter" idx="11"/>
          </p:nvPr>
        </p:nvSpPr>
        <p:spPr>
          <a:xfrm>
            <a:off x="591943" y="4171694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 userDrawn="1">
            <p:ph type="pic" sz="quarter" idx="20"/>
          </p:nvPr>
        </p:nvSpPr>
        <p:spPr>
          <a:xfrm>
            <a:off x="3524301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 userDrawn="1">
            <p:ph type="pic" sz="quarter" idx="21"/>
          </p:nvPr>
        </p:nvSpPr>
        <p:spPr>
          <a:xfrm>
            <a:off x="6426862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0028C285-0AD5-4E49-8418-334AAEA88B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5790" y="1445750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0486197D-2DB5-9D47-9406-78588F99E69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5313" y="1956763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DDE2AF-CFE4-784D-934E-43E5E23BE15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260823-CB42-9C4E-831A-345865AFE106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8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5DAA878-6585-C44A-83AF-A6E5394755D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9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FE7FB72-67FA-C447-A754-5DF4182E8D6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5242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3BD9400-FAE6-E747-88CE-CBDBB84503B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88"/>
            <a:ext cx="9144000" cy="10922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06CAFE60-D00A-4AA8-B1DE-6BF598A51777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982" y="277038"/>
            <a:ext cx="1582632" cy="899813"/>
          </a:xfrm>
          <a:prstGeom prst="rect">
            <a:avLst/>
          </a:prstGeom>
        </p:spPr>
      </p:pic>
    </p:spTree>
    <p:custDataLst>
      <p:tags r:id="rId8"/>
    </p:custDataLst>
    <p:extLst>
      <p:ext uri="{BB962C8B-B14F-4D97-AF65-F5344CB8AC3E}">
        <p14:creationId xmlns:p14="http://schemas.microsoft.com/office/powerpoint/2010/main" val="190472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11" r:id="rId2"/>
    <p:sldLayoutId id="2147483673" r:id="rId3"/>
    <p:sldLayoutId id="2147483690" r:id="rId4"/>
    <p:sldLayoutId id="2147483691" r:id="rId5"/>
    <p:sldLayoutId id="2147483688" r:id="rId6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microsoft.com/office/2011/relationships/webextension" Target="../webextensions/webextension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667428FB-72DF-A44E-9063-A722D2782F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1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79869"/>
            <a:ext cx="9144000" cy="60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712048" y="2992834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341AC5E-DDCB-DD4F-BC81-E1385780537E}"/>
              </a:ext>
            </a:extLst>
          </p:cNvPr>
          <p:cNvSpPr txBox="1"/>
          <p:nvPr/>
        </p:nvSpPr>
        <p:spPr>
          <a:xfrm>
            <a:off x="367121" y="1218180"/>
            <a:ext cx="8618220" cy="8525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467"/>
              </a:lnSpc>
            </a:pPr>
            <a:r>
              <a:rPr lang="en-US" sz="2400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Regional Strategy Session #1:</a:t>
            </a:r>
          </a:p>
          <a:p>
            <a:pPr algn="ctr">
              <a:lnSpc>
                <a:spcPts val="3467"/>
              </a:lnSpc>
            </a:pPr>
            <a:r>
              <a:rPr lang="en-US" sz="2400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Strengthening local partnerships</a:t>
            </a: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08B0CB6-22BE-4074-BEB1-559449EC45B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480" y="2174279"/>
            <a:ext cx="5131039" cy="2917280"/>
          </a:xfrm>
          <a:prstGeom prst="rect">
            <a:avLst/>
          </a:prstGeom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0AF5CA38-B7A6-4AEC-A65D-BA7A7858F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689" y="5514451"/>
            <a:ext cx="2184643" cy="61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9E57C7-AFBC-F142-DBF6-7BE6E93206D1}"/>
              </a:ext>
            </a:extLst>
          </p:cNvPr>
          <p:cNvSpPr txBox="1"/>
          <p:nvPr/>
        </p:nvSpPr>
        <p:spPr>
          <a:xfrm>
            <a:off x="295668" y="5125244"/>
            <a:ext cx="7155719" cy="15800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sz="1600" b="1" cap="all" spc="54" dirty="0">
              <a:solidFill>
                <a:schemeClr val="tx2"/>
              </a:solidFill>
              <a:latin typeface="Futura Std Heavy" panose="020B0502020204020303" pitchFamily="34" charset="77"/>
            </a:endParaRPr>
          </a:p>
          <a:p>
            <a:endParaRPr lang="en-US" sz="1600" b="1" cap="all" spc="54" dirty="0">
              <a:solidFill>
                <a:schemeClr val="tx2"/>
              </a:solidFill>
              <a:latin typeface="Futura Std Heavy" panose="020B0502020204020303" pitchFamily="34" charset="77"/>
            </a:endParaRPr>
          </a:p>
          <a:p>
            <a:r>
              <a:rPr lang="en-US" sz="1600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Nate Carlson, TA Program Director</a:t>
            </a:r>
          </a:p>
          <a:p>
            <a:pPr>
              <a:lnSpc>
                <a:spcPts val="3467"/>
              </a:lnSpc>
            </a:pPr>
            <a:endParaRPr lang="en-US" sz="2000" b="1" cap="all" spc="54" dirty="0">
              <a:solidFill>
                <a:schemeClr val="tx2"/>
              </a:solidFill>
              <a:latin typeface="Futura Std Heavy" panose="020B0502020204020303" pitchFamily="34" charset="77"/>
            </a:endParaRPr>
          </a:p>
          <a:p>
            <a:pPr>
              <a:lnSpc>
                <a:spcPts val="3467"/>
              </a:lnSpc>
            </a:pPr>
            <a:endParaRPr lang="en-US" sz="2000" b="1" cap="all" spc="54" dirty="0">
              <a:solidFill>
                <a:schemeClr val="tx2"/>
              </a:solidFill>
              <a:latin typeface="Futura Std Heavy" panose="020B0502020204020303" pitchFamily="34" charset="7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043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1191328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Room rotation feedback session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2023354"/>
            <a:ext cx="8200417" cy="42801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Futura Std Book" panose="020B0502020204020303"/>
              </a:rPr>
              <a:t>We will now rotate groups around the room to provide feedback on each group’s:</a:t>
            </a: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Futura Std Book" panose="020B0502020204020303"/>
              </a:rPr>
              <a:t>Strategies</a:t>
            </a: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Futura Std Book" panose="020B0502020204020303"/>
              </a:rPr>
              <a:t>Events</a:t>
            </a: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Futura Std Book" panose="020B0502020204020303"/>
              </a:rPr>
              <a:t>Visual Ecosystem</a:t>
            </a: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Futura Std Book" panose="020B0502020204020303"/>
              </a:rPr>
              <a:t>Slogan</a:t>
            </a:r>
            <a:endParaRPr lang="en-US" dirty="0">
              <a:latin typeface="Futura Std Book" panose="020B0502020204020303"/>
            </a:endParaRP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endParaRPr lang="en-US" sz="2400" dirty="0">
              <a:latin typeface="Futura Std Book" panose="020B0502020204020303"/>
            </a:endParaRPr>
          </a:p>
        </p:txBody>
      </p:sp>
    </p:spTree>
    <p:extLst>
      <p:ext uri="{BB962C8B-B14F-4D97-AF65-F5344CB8AC3E}">
        <p14:creationId xmlns:p14="http://schemas.microsoft.com/office/powerpoint/2010/main" val="3025997432"/>
      </p:ext>
    </p:extLst>
  </p:cSld>
  <p:clrMapOvr>
    <a:masterClrMapping/>
  </p:clrMapOvr>
  <p:transition spd="slow" advClick="0" advTm="3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1208" y="936592"/>
            <a:ext cx="6742712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What are our objectives?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1208" y="1780159"/>
            <a:ext cx="8154028" cy="4141249"/>
          </a:xfrm>
        </p:spPr>
        <p:txBody>
          <a:bodyPr>
            <a:noAutofit/>
          </a:bodyPr>
          <a:lstStyle/>
          <a:p>
            <a:pPr marL="342900" indent="-342900">
              <a:lnSpc>
                <a:spcPct val="106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Increase the </a:t>
            </a:r>
            <a:r>
              <a:rPr lang="en-US" sz="2400" b="1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viability</a:t>
            </a: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 and </a:t>
            </a:r>
            <a:r>
              <a:rPr lang="en-US" sz="2400" b="1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visibility</a:t>
            </a: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 of registered apprenticeships for high-demand occupations in the state of Illinois through intentional collaboration with state, local, and regional partners. </a:t>
            </a:r>
          </a:p>
          <a:p>
            <a:pPr marL="342900" indent="-342900">
              <a:lnSpc>
                <a:spcPct val="106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Create a </a:t>
            </a:r>
            <a:r>
              <a:rPr lang="en-US" sz="2400" b="1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robust local infrastructure </a:t>
            </a: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to support the development and execution of high-quality registered apprenticeship programs.</a:t>
            </a:r>
          </a:p>
          <a:p>
            <a:pPr marL="342900" indent="-342900">
              <a:lnSpc>
                <a:spcPct val="106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Provide a </a:t>
            </a:r>
            <a:r>
              <a:rPr lang="en-US" sz="2400" b="1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consistent, end-to-end concierge service </a:t>
            </a: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to Illinois employers looking to develop, register, or expand a registered apprenticeship program. </a:t>
            </a:r>
          </a:p>
          <a:p>
            <a:pPr marL="342900" indent="-342900">
              <a:lnSpc>
                <a:spcPct val="106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06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06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38020"/>
      </p:ext>
    </p:extLst>
  </p:cSld>
  <p:clrMapOvr>
    <a:masterClrMapping/>
  </p:clrMapOvr>
  <p:transition spd="slow" advClick="0" advTm="3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996460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What are our obstacles?</a:t>
            </a:r>
          </a:p>
          <a:p>
            <a:endParaRPr lang="en-US" sz="280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698232"/>
            <a:ext cx="8200417" cy="4163308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Low employer awareness of registered apprenticeship as a workforce solution.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Lack of shared vision amongst local partners.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Individual organizational deliverables framed as being in contention with statewide goals.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Unengaged partners not invited to the table or allowed to hinder efforts through inaction.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Employer mindsets that prioritize avoiding short-term costs over long-term growth.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Ineffective outreach or referral processes that kill program momentum or employer enthusiasm.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</p:txBody>
      </p:sp>
    </p:spTree>
    <p:extLst>
      <p:ext uri="{BB962C8B-B14F-4D97-AF65-F5344CB8AC3E}">
        <p14:creationId xmlns:p14="http://schemas.microsoft.com/office/powerpoint/2010/main" val="952509262"/>
      </p:ext>
    </p:extLst>
  </p:cSld>
  <p:clrMapOvr>
    <a:masterClrMapping/>
  </p:clrMapOvr>
  <p:transition spd="slow" advClick="0" advTm="3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109805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What do we have?</a:t>
            </a:r>
          </a:p>
          <a:p>
            <a:endParaRPr lang="en-US" sz="280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2071992"/>
            <a:ext cx="8200417" cy="4114800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A diverse array of state and local workforce stakeholders each offering their own business services, avenues for funding, and potential for innovative collaboration.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A formal organizational mechanism for developing and executing local workforce strategies (Integrated Business Services Teams!)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State and federal investments of time and funding to  support apprenticeship expansion.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</p:txBody>
      </p:sp>
    </p:spTree>
    <p:extLst>
      <p:ext uri="{BB962C8B-B14F-4D97-AF65-F5344CB8AC3E}">
        <p14:creationId xmlns:p14="http://schemas.microsoft.com/office/powerpoint/2010/main" val="1277669798"/>
      </p:ext>
    </p:extLst>
  </p:cSld>
  <p:clrMapOvr>
    <a:masterClrMapping/>
  </p:clrMapOvr>
  <p:transition spd="slow" advClick="0" advTm="3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1220511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How do we improve?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2062264"/>
            <a:ext cx="8200417" cy="4114800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Ensure that every IBST member understands what everyone else at the table does for businesses, prioritizes as an organization, and offers us as a collaborator.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Identify avenues for growth by analyzing current weak points in our partnerships as well as current champions.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Brainstorm, revise, and strategize on paths to completing our objectives as a unified local team.</a:t>
            </a:r>
          </a:p>
        </p:txBody>
      </p:sp>
    </p:spTree>
    <p:extLst>
      <p:ext uri="{BB962C8B-B14F-4D97-AF65-F5344CB8AC3E}">
        <p14:creationId xmlns:p14="http://schemas.microsoft.com/office/powerpoint/2010/main" val="2309490288"/>
      </p:ext>
    </p:extLst>
  </p:cSld>
  <p:clrMapOvr>
    <a:masterClrMapping/>
  </p:clrMapOvr>
  <p:transition spd="slow" advClick="0" advTm="3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1045413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Regional strategy session #1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556426"/>
            <a:ext cx="8200417" cy="42801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Futura Std Book" panose="020B0502020204020303"/>
              </a:rPr>
              <a:t>As a table, you will work through your </a:t>
            </a:r>
            <a:r>
              <a:rPr lang="en-US" sz="2400" b="1" dirty="0">
                <a:latin typeface="Futura Std Book" panose="020B0502020204020303"/>
              </a:rPr>
              <a:t>session packet, </a:t>
            </a:r>
            <a:r>
              <a:rPr lang="en-US" sz="2400" dirty="0">
                <a:latin typeface="Futura Std Book" panose="020B0502020204020303"/>
              </a:rPr>
              <a:t>following the time parameters listed on the screen.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sz="1000" dirty="0">
              <a:latin typeface="Futura Std Book" panose="020B0502020204020303"/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Futura Std Book" panose="020B0502020204020303"/>
              </a:rPr>
              <a:t>We will move through this session briskly!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Futura Std Book" panose="020B0502020204020303"/>
              </a:rPr>
              <a:t>This means…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All killer, no filler! This is bootcamp!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Make space for others and take space for yourself.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Be an active listener and avoid distracting conversations and technology use.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We’re not here to check a box…we’re here to think outside of it!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dirty="0">
              <a:latin typeface="Futura Std Book" panose="020B0502020204020303"/>
            </a:endParaRP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endParaRPr lang="en-US" sz="2400" dirty="0">
              <a:latin typeface="Futura Std Book" panose="020B0502020204020303"/>
            </a:endParaRPr>
          </a:p>
        </p:txBody>
      </p:sp>
    </p:spTree>
    <p:extLst>
      <p:ext uri="{BB962C8B-B14F-4D97-AF65-F5344CB8AC3E}">
        <p14:creationId xmlns:p14="http://schemas.microsoft.com/office/powerpoint/2010/main" val="1444810184"/>
      </p:ext>
    </p:extLst>
  </p:cSld>
  <p:clrMapOvr>
    <a:masterClrMapping/>
  </p:clrMapOvr>
  <p:transition spd="slow" advClick="0" advTm="3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1045413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Regional strategy session #1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556426"/>
            <a:ext cx="8200417" cy="42801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Futura Std Book" panose="020B0502020204020303"/>
              </a:rPr>
              <a:t>At the end of the session…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Futura Std Book" panose="020B0502020204020303"/>
              </a:rPr>
              <a:t>Everyone should have a </a:t>
            </a:r>
            <a:r>
              <a:rPr lang="en-US" sz="2400" b="1" dirty="0">
                <a:latin typeface="Futura Std Book" panose="020B0502020204020303"/>
              </a:rPr>
              <a:t>completed session packet</a:t>
            </a:r>
            <a:r>
              <a:rPr lang="en-US" sz="2400" dirty="0">
                <a:latin typeface="Futura Std Book" panose="020B0502020204020303"/>
              </a:rPr>
              <a:t>, and each table should have the following on their easel: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Your area’s visualized apprenticeship ecosystem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Three partnership strategies for improving the quality of your local collaborations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Three potential new apprenticeship outreach events to be co-hosted by two or more IBST members.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The brainstormed slogan for your area’s Integrated Business Services Team.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dirty="0">
              <a:latin typeface="Futura Std Book" panose="020B0502020204020303"/>
            </a:endParaRP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endParaRPr lang="en-US" sz="2400" dirty="0">
              <a:latin typeface="Futura Std Book" panose="020B0502020204020303"/>
            </a:endParaRPr>
          </a:p>
        </p:txBody>
      </p:sp>
    </p:spTree>
    <p:extLst>
      <p:ext uri="{BB962C8B-B14F-4D97-AF65-F5344CB8AC3E}">
        <p14:creationId xmlns:p14="http://schemas.microsoft.com/office/powerpoint/2010/main" val="1705413440"/>
      </p:ext>
    </p:extLst>
  </p:cSld>
  <p:clrMapOvr>
    <a:masterClrMapping/>
  </p:clrMapOvr>
  <p:transition spd="slow" advClick="0" advTm="3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ADBFEE-7970-FCA4-DFE5-D7E79D22B6D2}"/>
              </a:ext>
            </a:extLst>
          </p:cNvPr>
          <p:cNvSpPr txBox="1"/>
          <p:nvPr/>
        </p:nvSpPr>
        <p:spPr>
          <a:xfrm>
            <a:off x="126460" y="856034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all" spc="5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rPr>
              <a:t>Regional strategy session #1</a:t>
            </a:r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 title="EasyTimer">
                <a:extLst>
                  <a:ext uri="{FF2B5EF4-FFF2-40B4-BE49-F238E27FC236}">
                    <a16:creationId xmlns:a16="http://schemas.microsoft.com/office/drawing/2014/main" id="{1BE17AC5-ACC0-1E24-1765-F7DB96A9076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16704768"/>
                  </p:ext>
                </p:extLst>
              </p:nvPr>
            </p:nvGraphicFramePr>
            <p:xfrm>
              <a:off x="1456311" y="1643974"/>
              <a:ext cx="7476517" cy="49149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Add-in 3" title="EasyTimer">
                <a:extLst>
                  <a:ext uri="{FF2B5EF4-FFF2-40B4-BE49-F238E27FC236}">
                    <a16:creationId xmlns:a16="http://schemas.microsoft.com/office/drawing/2014/main" id="{1BE17AC5-ACC0-1E24-1765-F7DB96A9076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6311" y="1643974"/>
                <a:ext cx="7476517" cy="49149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31341477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1045413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Rapid report out!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857983"/>
            <a:ext cx="8200417" cy="42801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Futura Std Book" panose="020B0502020204020303"/>
              </a:rPr>
              <a:t>Each table select one individual to give a rapid report out for your group’s session.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sz="600" dirty="0">
              <a:latin typeface="Futura Std Book" panose="020B0502020204020303"/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Futura Std Book" panose="020B0502020204020303"/>
              </a:rPr>
              <a:t>In 90 seconds or less, they will share with the room…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Two strong partnerships your group identified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Two partnerships you will look to improve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One of your brainstormed collaboration strategies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One of your brainstormed events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utura Std Book" panose="020B0502020204020303"/>
              </a:rPr>
              <a:t>Your area’s brainstormed IBST slogan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utura Std Book" panose="020B0502020204020303"/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dirty="0">
              <a:latin typeface="Futura Std Book" panose="020B0502020204020303"/>
            </a:endParaRPr>
          </a:p>
          <a:p>
            <a:pPr marL="1028700" lvl="1" indent="-342900">
              <a:lnSpc>
                <a:spcPct val="100000"/>
              </a:lnSpc>
              <a:spcAft>
                <a:spcPts val="1200"/>
              </a:spcAft>
            </a:pPr>
            <a:endParaRPr lang="en-US" sz="2400" dirty="0">
              <a:latin typeface="Futura Std Book" panose="020B0502020204020303"/>
            </a:endParaRPr>
          </a:p>
        </p:txBody>
      </p:sp>
    </p:spTree>
    <p:extLst>
      <p:ext uri="{BB962C8B-B14F-4D97-AF65-F5344CB8AC3E}">
        <p14:creationId xmlns:p14="http://schemas.microsoft.com/office/powerpoint/2010/main" val="275290883"/>
      </p:ext>
    </p:extLst>
  </p:cSld>
  <p:clrMapOvr>
    <a:masterClrMapping/>
  </p:clrMapOvr>
  <p:transition spd="slow" advClick="0" advTm="3000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7"/>
  <p:tag name="ARTICULATE_DESIGN_ID_OFFICE THEME" val="IU67DOd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2069"/>
      </a:dk2>
      <a:lt2>
        <a:srgbClr val="E7E6E6"/>
      </a:lt2>
      <a:accent1>
        <a:srgbClr val="AA182C"/>
      </a:accent1>
      <a:accent2>
        <a:srgbClr val="ED7D31"/>
      </a:accent2>
      <a:accent3>
        <a:srgbClr val="638C1C"/>
      </a:accent3>
      <a:accent4>
        <a:srgbClr val="002069"/>
      </a:accent4>
      <a:accent5>
        <a:srgbClr val="AA182C"/>
      </a:accent5>
      <a:accent6>
        <a:srgbClr val="4D4D4D"/>
      </a:accent6>
      <a:hlink>
        <a:srgbClr val="002069"/>
      </a:hlink>
      <a:folHlink>
        <a:srgbClr val="638C1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webextensions/webextension1.xml><?xml version="1.0" encoding="utf-8"?>
<we:webextension xmlns:we="http://schemas.microsoft.com/office/webextensions/webextension/2010/11" id="{9DDB2427-1A44-4094-8721-9795005C0AB0}">
  <we:reference id="wa104382064" version="1.0.0.2" store="en-US" storeType="OMEX"/>
  <we:alternateReferences>
    <we:reference id="WA104382064" version="1.0.0.2" store="WA104382064" storeType="OMEX"/>
  </we:alternateReferences>
  <we:properties>
    <we:property name="HH" value="0"/>
    <we:property name="HH-reminder" value="&quot;--&quot;"/>
    <we:property name="MM" value="4"/>
    <we:property name="MM-reminder" value="&quot;--&quot;"/>
    <we:property name="SS" value="0"/>
    <we:property name="SS-reminder" value="&quot;--&quot;"/>
    <we:property name="canvash" value="427"/>
    <we:property name="canvasw" value="427"/>
    <we:property name="clocktype" value="&quot;digital&quot;"/>
    <we:property name="interval" value="5"/>
    <we:property name="isCountUp" value="false"/>
    <we:property name="radius" value="192.15"/>
    <we:property name="showCombi" value="true"/>
    <we:property name="tickType" value="&quot;none&quot;"/>
    <we:property name="timeupType" value="&quot;alarm&quot;"/>
  </we:properties>
  <we:bindings/>
  <we:snapshot xmlns:r="http://schemas.openxmlformats.org/officeDocument/2006/relationships" r:embed="rId1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E0D368886C6B4298DB8A66EC5E9E94" ma:contentTypeVersion="3" ma:contentTypeDescription="Create a new document." ma:contentTypeScope="" ma:versionID="3dfe9d4b760e711e5f29de418d18184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328a1cd662c37536c074f55b1464a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1EBEFB-7CA0-4671-A34E-E94BB1632940}">
  <ds:schemaRefs>
    <ds:schemaRef ds:uri="ee920ac9-5fc6-4484-ac21-fc1bd4a2d57a"/>
    <ds:schemaRef ds:uri="http://schemas.microsoft.com/sharepoint/v3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c5f7d24-dc7c-45cd-a254-66c71c085d44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24303A9-4740-4490-9AA5-9A1E33FB0EDA}"/>
</file>

<file path=customXml/itemProps3.xml><?xml version="1.0" encoding="utf-8"?>
<ds:datastoreItem xmlns:ds="http://schemas.openxmlformats.org/officeDocument/2006/customXml" ds:itemID="{698D89FA-669B-4E64-A40E-678F664AB2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31223</TotalTime>
  <Words>552</Words>
  <Application>Microsoft Office PowerPoint</Application>
  <PresentationFormat>On-screen Show (4:3)</PresentationFormat>
  <Paragraphs>78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Futura Std Book</vt:lpstr>
      <vt:lpstr>Futura Std Heavy</vt:lpstr>
      <vt:lpstr>Lato</vt:lpstr>
      <vt:lpstr>Segoe UI 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Moorche 30 DVDs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 Bootcamp Strengthening Local Partnerships</dc:title>
  <dc:creator>Jafar</dc:creator>
  <cp:lastModifiedBy>Heinisch, Kimberly D</cp:lastModifiedBy>
  <cp:revision>98</cp:revision>
  <cp:lastPrinted>2023-08-07T18:29:20Z</cp:lastPrinted>
  <dcterms:created xsi:type="dcterms:W3CDTF">2015-05-25T12:45:08Z</dcterms:created>
  <dcterms:modified xsi:type="dcterms:W3CDTF">2024-10-01T16:02:12Z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0x010100CAE0D368886C6B4298DB8A66EC5E9E94</vt:lpwstr>
  </property>
  <property fmtid="{D5CDD505-2E9C-101B-9397-08002B2CF9AE}" pid="3" name="ArticulateGUID">
    <vt:lpwstr>86292B1C-1FD6-4DDE-9B5A-A5AFF6FE6818</vt:lpwstr>
  </property>
  <property fmtid="{D5CDD505-2E9C-101B-9397-08002B2CF9AE}" pid="4" name="ArticulatePath">
    <vt:lpwstr>IWN-20_IWIB-BEC_Presentation-A</vt:lpwstr>
  </property>
</Properties>
</file>