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3" r:id="rId3"/>
  </p:sldMasterIdLst>
  <p:sldIdLst>
    <p:sldId id="257" r:id="rId4"/>
    <p:sldId id="258" r:id="rId5"/>
    <p:sldId id="279" r:id="rId6"/>
    <p:sldId id="272" r:id="rId7"/>
    <p:sldId id="280" r:id="rId8"/>
    <p:sldId id="281" r:id="rId9"/>
    <p:sldId id="282" r:id="rId10"/>
    <p:sldId id="283" r:id="rId11"/>
    <p:sldId id="284" r:id="rId12"/>
    <p:sldId id="286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AC9"/>
    <a:srgbClr val="1F467B"/>
    <a:srgbClr val="2972B9"/>
    <a:srgbClr val="522C80"/>
    <a:srgbClr val="DEDCEC"/>
    <a:srgbClr val="E5DAF2"/>
    <a:srgbClr val="6D62C2"/>
    <a:srgbClr val="BDB4FE"/>
    <a:srgbClr val="8A7AFE"/>
    <a:srgbClr val="D6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BF3E07-5B0F-4657-87D7-ED470DF9C278}" v="131" dt="2024-09-20T21:10:36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40456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36"/>
          <p:cNvSpPr>
            <a:spLocks noGrp="1"/>
          </p:cNvSpPr>
          <p:nvPr>
            <p:ph type="pic" sz="quarter" idx="21"/>
          </p:nvPr>
        </p:nvSpPr>
        <p:spPr>
          <a:xfrm>
            <a:off x="791275" y="1846384"/>
            <a:ext cx="3260086" cy="32550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4587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577850" y="1961632"/>
            <a:ext cx="3338268" cy="202285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8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169743" y="1961632"/>
            <a:ext cx="3338270" cy="202285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7796403" y="1961632"/>
            <a:ext cx="3338270" cy="202285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259949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5232400" y="0"/>
            <a:ext cx="2603500" cy="2209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8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5232400" y="2298700"/>
            <a:ext cx="2603500" cy="22606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9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5232400" y="4648200"/>
            <a:ext cx="2603500" cy="2209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863177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8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2323788" y="1641264"/>
            <a:ext cx="1632900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9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4289480" y="1641264"/>
            <a:ext cx="1632902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0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255175" y="1641264"/>
            <a:ext cx="1632902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8220870" y="1641264"/>
            <a:ext cx="1632902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2323788" y="3895357"/>
            <a:ext cx="1632900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4289480" y="3895357"/>
            <a:ext cx="1632902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6255175" y="3895357"/>
            <a:ext cx="1632902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8220870" y="3895357"/>
            <a:ext cx="1632902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209963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nip Single Corner Rectangle 6"/>
          <p:cNvSpPr/>
          <p:nvPr/>
        </p:nvSpPr>
        <p:spPr>
          <a:xfrm>
            <a:off x="-1" y="844861"/>
            <a:ext cx="7443992" cy="2991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153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7366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/>
          <a:lstStyle/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</p:txBody>
      </p:sp>
      <p:pic>
        <p:nvPicPr>
          <p:cNvPr id="14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428" y="328805"/>
            <a:ext cx="3907145" cy="611148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536280" y="1310638"/>
            <a:ext cx="2319341" cy="413290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0373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34124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0004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563197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13"/>
          <p:cNvSpPr>
            <a:spLocks noGrp="1"/>
          </p:cNvSpPr>
          <p:nvPr>
            <p:ph type="pic" sz="half" idx="21"/>
          </p:nvPr>
        </p:nvSpPr>
        <p:spPr>
          <a:xfrm>
            <a:off x="1686231" y="775518"/>
            <a:ext cx="4409770" cy="4748984"/>
          </a:xfrm>
          <a:prstGeom prst="rect">
            <a:avLst/>
          </a:prstGeom>
          <a:effectLst>
            <a:outerShdw blurRad="673100" dist="63500" dir="5400000" rotWithShape="0">
              <a:srgbClr val="808080">
                <a:alpha val="33000"/>
              </a:srgbClr>
            </a:outerShdw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73509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20"/>
          <p:cNvSpPr>
            <a:spLocks noGrp="1"/>
          </p:cNvSpPr>
          <p:nvPr>
            <p:ph type="pic" sz="half" idx="21"/>
          </p:nvPr>
        </p:nvSpPr>
        <p:spPr>
          <a:xfrm>
            <a:off x="4712642" y="1194619"/>
            <a:ext cx="5042883" cy="4468768"/>
          </a:xfrm>
          <a:prstGeom prst="rect">
            <a:avLst/>
          </a:prstGeom>
          <a:effectLst>
            <a:outerShdw blurRad="736600" rotWithShape="0">
              <a:srgbClr val="000000">
                <a:alpha val="40000"/>
              </a:srgbClr>
            </a:outerShdw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25497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3347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icture Placeholder 6"/>
          <p:cNvSpPr>
            <a:spLocks noGrp="1"/>
          </p:cNvSpPr>
          <p:nvPr>
            <p:ph type="pic" idx="21"/>
          </p:nvPr>
        </p:nvSpPr>
        <p:spPr>
          <a:xfrm>
            <a:off x="-2" y="0"/>
            <a:ext cx="10618842" cy="6858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92045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7410891" y="839387"/>
            <a:ext cx="3758747" cy="513851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055395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1307928" y="954022"/>
            <a:ext cx="5096259" cy="49499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4008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icture Placeholder 9"/>
          <p:cNvSpPr>
            <a:spLocks noGrp="1"/>
          </p:cNvSpPr>
          <p:nvPr>
            <p:ph type="pic" sz="half" idx="21"/>
          </p:nvPr>
        </p:nvSpPr>
        <p:spPr>
          <a:xfrm>
            <a:off x="5191695" y="669497"/>
            <a:ext cx="5481439" cy="547291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309741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36"/>
          <p:cNvSpPr>
            <a:spLocks noGrp="1"/>
          </p:cNvSpPr>
          <p:nvPr>
            <p:ph type="pic" sz="quarter" idx="21"/>
          </p:nvPr>
        </p:nvSpPr>
        <p:spPr>
          <a:xfrm>
            <a:off x="791275" y="1846384"/>
            <a:ext cx="3260086" cy="32550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482981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577850" y="1961632"/>
            <a:ext cx="3338268" cy="202285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8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169743" y="1961632"/>
            <a:ext cx="3338270" cy="202285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7796403" y="1961632"/>
            <a:ext cx="3338270" cy="202285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63391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5232400" y="0"/>
            <a:ext cx="2603500" cy="2209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8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5232400" y="2298700"/>
            <a:ext cx="2603500" cy="22606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9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5232400" y="4648200"/>
            <a:ext cx="2603500" cy="2209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77874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8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2323788" y="1641264"/>
            <a:ext cx="1632900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9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4289480" y="1641264"/>
            <a:ext cx="1632902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0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255175" y="1641264"/>
            <a:ext cx="1632902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8220870" y="1641264"/>
            <a:ext cx="1632902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2323788" y="3895357"/>
            <a:ext cx="1632900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4289480" y="3895357"/>
            <a:ext cx="1632902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6255175" y="3895357"/>
            <a:ext cx="1632902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8220870" y="3895357"/>
            <a:ext cx="1632902" cy="16329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33641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nip Single Corner Rectangle 6"/>
          <p:cNvSpPr/>
          <p:nvPr/>
        </p:nvSpPr>
        <p:spPr>
          <a:xfrm>
            <a:off x="-1" y="844861"/>
            <a:ext cx="7443992" cy="2991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153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7366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/>
          <a:lstStyle/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</p:txBody>
      </p:sp>
      <p:pic>
        <p:nvPicPr>
          <p:cNvPr id="14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428" y="328805"/>
            <a:ext cx="3907145" cy="611148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536280" y="1310638"/>
            <a:ext cx="2319341" cy="413290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7417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reeform 5"/>
          <p:cNvSpPr/>
          <p:nvPr/>
        </p:nvSpPr>
        <p:spPr>
          <a:xfrm>
            <a:off x="3642800" y="-2"/>
            <a:ext cx="8549200" cy="6161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9" extrusionOk="0">
                <a:moveTo>
                  <a:pt x="15449" y="21356"/>
                </a:moveTo>
                <a:cubicBezTo>
                  <a:pt x="15625" y="21600"/>
                  <a:pt x="15905" y="21600"/>
                  <a:pt x="16081" y="21356"/>
                </a:cubicBezTo>
                <a:cubicBezTo>
                  <a:pt x="21600" y="13727"/>
                  <a:pt x="21600" y="13727"/>
                  <a:pt x="21600" y="13727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0" y="0"/>
                  <a:pt x="0" y="0"/>
                  <a:pt x="0" y="0"/>
                </a:cubicBezTo>
                <a:lnTo>
                  <a:pt x="15449" y="21356"/>
                </a:lnTo>
                <a:close/>
              </a:path>
            </a:pathLst>
          </a:custGeom>
          <a:solidFill>
            <a:srgbClr val="1F467B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66" name="Group 2"/>
          <p:cNvGrpSpPr/>
          <p:nvPr/>
        </p:nvGrpSpPr>
        <p:grpSpPr>
          <a:xfrm>
            <a:off x="5730647" y="1620999"/>
            <a:ext cx="5226492" cy="4208848"/>
            <a:chOff x="0" y="0"/>
            <a:chExt cx="5226491" cy="4208846"/>
          </a:xfrm>
        </p:grpSpPr>
        <p:sp>
          <p:nvSpPr>
            <p:cNvPr id="154" name="Freeform 5"/>
            <p:cNvSpPr/>
            <p:nvPr/>
          </p:nvSpPr>
          <p:spPr>
            <a:xfrm>
              <a:off x="0" y="-1"/>
              <a:ext cx="5226492" cy="315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000"/>
                    <a:pt x="21600" y="1000"/>
                    <a:pt x="21600" y="1000"/>
                  </a:cubicBezTo>
                  <a:cubicBezTo>
                    <a:pt x="21600" y="451"/>
                    <a:pt x="21336" y="0"/>
                    <a:pt x="210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272" y="0"/>
                    <a:pt x="0" y="451"/>
                    <a:pt x="0" y="100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8181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55" name="Freeform 6"/>
            <p:cNvSpPr/>
            <p:nvPr/>
          </p:nvSpPr>
          <p:spPr>
            <a:xfrm>
              <a:off x="203419" y="214949"/>
              <a:ext cx="4819653" cy="272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96" y="183"/>
                  </a:moveTo>
                  <a:lnTo>
                    <a:pt x="21496" y="21417"/>
                  </a:lnTo>
                  <a:lnTo>
                    <a:pt x="104" y="21417"/>
                  </a:lnTo>
                  <a:lnTo>
                    <a:pt x="104" y="183"/>
                  </a:lnTo>
                  <a:lnTo>
                    <a:pt x="21496" y="183"/>
                  </a:lnTo>
                  <a:close/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C0D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56" name="Rectangle 8"/>
            <p:cNvSpPr/>
            <p:nvPr/>
          </p:nvSpPr>
          <p:spPr>
            <a:xfrm>
              <a:off x="226534" y="238061"/>
              <a:ext cx="4773422" cy="2681089"/>
            </a:xfrm>
            <a:prstGeom prst="rect">
              <a:avLst/>
            </a:prstGeom>
            <a:solidFill>
              <a:srgbClr val="7E7E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57" name="Freeform 9"/>
            <p:cNvSpPr/>
            <p:nvPr/>
          </p:nvSpPr>
          <p:spPr>
            <a:xfrm>
              <a:off x="1726476" y="4137193"/>
              <a:ext cx="1753039" cy="7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extrusionOk="0">
                  <a:moveTo>
                    <a:pt x="21524" y="14811"/>
                  </a:moveTo>
                  <a:cubicBezTo>
                    <a:pt x="12065" y="3086"/>
                    <a:pt x="12065" y="3086"/>
                    <a:pt x="12065" y="3086"/>
                  </a:cubicBezTo>
                  <a:cubicBezTo>
                    <a:pt x="12065" y="0"/>
                    <a:pt x="12065" y="0"/>
                    <a:pt x="12065" y="0"/>
                  </a:cubicBezTo>
                  <a:cubicBezTo>
                    <a:pt x="10775" y="1851"/>
                    <a:pt x="10775" y="1851"/>
                    <a:pt x="10775" y="1851"/>
                  </a:cubicBezTo>
                  <a:cubicBezTo>
                    <a:pt x="9460" y="0"/>
                    <a:pt x="9460" y="0"/>
                    <a:pt x="9460" y="0"/>
                  </a:cubicBezTo>
                  <a:cubicBezTo>
                    <a:pt x="9460" y="3086"/>
                    <a:pt x="9460" y="3086"/>
                    <a:pt x="9460" y="3086"/>
                  </a:cubicBezTo>
                  <a:cubicBezTo>
                    <a:pt x="0" y="14811"/>
                    <a:pt x="0" y="14811"/>
                    <a:pt x="0" y="14811"/>
                  </a:cubicBezTo>
                  <a:cubicBezTo>
                    <a:pt x="0" y="14811"/>
                    <a:pt x="-25" y="21600"/>
                    <a:pt x="582" y="21600"/>
                  </a:cubicBezTo>
                  <a:cubicBezTo>
                    <a:pt x="1012" y="21600"/>
                    <a:pt x="6222" y="21600"/>
                    <a:pt x="9460" y="21600"/>
                  </a:cubicBezTo>
                  <a:cubicBezTo>
                    <a:pt x="10977" y="21600"/>
                    <a:pt x="12065" y="21600"/>
                    <a:pt x="12065" y="21600"/>
                  </a:cubicBezTo>
                  <a:cubicBezTo>
                    <a:pt x="15302" y="21600"/>
                    <a:pt x="20513" y="21600"/>
                    <a:pt x="20943" y="21600"/>
                  </a:cubicBezTo>
                  <a:cubicBezTo>
                    <a:pt x="21575" y="21600"/>
                    <a:pt x="21524" y="14811"/>
                    <a:pt x="21524" y="14811"/>
                  </a:cubicBezTo>
                  <a:close/>
                </a:path>
              </a:pathLst>
            </a:custGeom>
            <a:solidFill>
              <a:srgbClr val="18181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58" name="Freeform 10"/>
            <p:cNvSpPr/>
            <p:nvPr/>
          </p:nvSpPr>
          <p:spPr>
            <a:xfrm>
              <a:off x="1715194" y="3584799"/>
              <a:ext cx="1775298" cy="607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19" y="20062"/>
                  </a:moveTo>
                  <a:cubicBezTo>
                    <a:pt x="19066" y="19623"/>
                    <a:pt x="18665" y="19843"/>
                    <a:pt x="18514" y="16401"/>
                  </a:cubicBezTo>
                  <a:cubicBezTo>
                    <a:pt x="18339" y="12960"/>
                    <a:pt x="17912" y="0"/>
                    <a:pt x="17912" y="0"/>
                  </a:cubicBezTo>
                  <a:cubicBezTo>
                    <a:pt x="10813" y="293"/>
                    <a:pt x="10813" y="293"/>
                    <a:pt x="10813" y="293"/>
                  </a:cubicBezTo>
                  <a:cubicBezTo>
                    <a:pt x="3688" y="0"/>
                    <a:pt x="3688" y="0"/>
                    <a:pt x="3688" y="0"/>
                  </a:cubicBezTo>
                  <a:cubicBezTo>
                    <a:pt x="3688" y="0"/>
                    <a:pt x="3261" y="12960"/>
                    <a:pt x="3111" y="16401"/>
                  </a:cubicBezTo>
                  <a:cubicBezTo>
                    <a:pt x="2935" y="19843"/>
                    <a:pt x="2559" y="19623"/>
                    <a:pt x="1806" y="20062"/>
                  </a:cubicBezTo>
                  <a:cubicBezTo>
                    <a:pt x="1054" y="20502"/>
                    <a:pt x="0" y="21014"/>
                    <a:pt x="0" y="2130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9508" y="21600"/>
                    <a:pt x="9508" y="21600"/>
                    <a:pt x="9508" y="21600"/>
                  </a:cubicBezTo>
                  <a:cubicBezTo>
                    <a:pt x="12092" y="21600"/>
                    <a:pt x="12092" y="21600"/>
                    <a:pt x="12092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307"/>
                  </a:cubicBezTo>
                  <a:cubicBezTo>
                    <a:pt x="21600" y="21014"/>
                    <a:pt x="20571" y="20502"/>
                    <a:pt x="19819" y="20062"/>
                  </a:cubicBezTo>
                  <a:close/>
                </a:path>
              </a:pathLst>
            </a:custGeom>
            <a:solidFill>
              <a:srgbClr val="D2D3D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59" name="Oval 11"/>
            <p:cNvSpPr/>
            <p:nvPr/>
          </p:nvSpPr>
          <p:spPr>
            <a:xfrm>
              <a:off x="2577416" y="87827"/>
              <a:ext cx="71663" cy="71653"/>
            </a:xfrm>
            <a:prstGeom prst="ellipse">
              <a:avLst/>
            </a:prstGeom>
            <a:solidFill>
              <a:srgbClr val="2C2C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60" name="Oval 12"/>
            <p:cNvSpPr/>
            <p:nvPr/>
          </p:nvSpPr>
          <p:spPr>
            <a:xfrm>
              <a:off x="2577416" y="83205"/>
              <a:ext cx="71663" cy="71653"/>
            </a:xfrm>
            <a:prstGeom prst="ellipse">
              <a:avLst/>
            </a:prstGeom>
            <a:solidFill>
              <a:srgbClr val="0A0A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61" name="Oval 13"/>
            <p:cNvSpPr/>
            <p:nvPr/>
          </p:nvSpPr>
          <p:spPr>
            <a:xfrm>
              <a:off x="2588972" y="94762"/>
              <a:ext cx="48545" cy="46227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62" name="Oval 14"/>
            <p:cNvSpPr/>
            <p:nvPr/>
          </p:nvSpPr>
          <p:spPr>
            <a:xfrm>
              <a:off x="2602842" y="104007"/>
              <a:ext cx="23117" cy="27739"/>
            </a:xfrm>
            <a:prstGeom prst="ellipse">
              <a:avLst/>
            </a:prstGeom>
            <a:solidFill>
              <a:srgbClr val="2C99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63" name="Oval 15"/>
            <p:cNvSpPr/>
            <p:nvPr/>
          </p:nvSpPr>
          <p:spPr>
            <a:xfrm>
              <a:off x="2605722" y="111506"/>
              <a:ext cx="15051" cy="1505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64" name="Freeform 16"/>
            <p:cNvSpPr/>
            <p:nvPr/>
          </p:nvSpPr>
          <p:spPr>
            <a:xfrm>
              <a:off x="1715194" y="3584799"/>
              <a:ext cx="1435496" cy="607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32"/>
                  </a:moveTo>
                  <a:cubicBezTo>
                    <a:pt x="17783" y="146"/>
                    <a:pt x="17783" y="146"/>
                    <a:pt x="17783" y="146"/>
                  </a:cubicBezTo>
                  <a:cubicBezTo>
                    <a:pt x="13376" y="293"/>
                    <a:pt x="13376" y="293"/>
                    <a:pt x="13376" y="293"/>
                  </a:cubicBezTo>
                  <a:cubicBezTo>
                    <a:pt x="4562" y="0"/>
                    <a:pt x="4562" y="0"/>
                    <a:pt x="4562" y="0"/>
                  </a:cubicBezTo>
                  <a:cubicBezTo>
                    <a:pt x="4562" y="0"/>
                    <a:pt x="4034" y="12960"/>
                    <a:pt x="3848" y="16401"/>
                  </a:cubicBezTo>
                  <a:cubicBezTo>
                    <a:pt x="3631" y="19843"/>
                    <a:pt x="3166" y="19623"/>
                    <a:pt x="2234" y="20062"/>
                  </a:cubicBezTo>
                  <a:cubicBezTo>
                    <a:pt x="1303" y="20502"/>
                    <a:pt x="0" y="21014"/>
                    <a:pt x="0" y="2130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1762" y="21600"/>
                    <a:pt x="11762" y="21600"/>
                    <a:pt x="11762" y="21600"/>
                  </a:cubicBezTo>
                  <a:cubicBezTo>
                    <a:pt x="13407" y="21600"/>
                    <a:pt x="13407" y="21600"/>
                    <a:pt x="13407" y="21600"/>
                  </a:cubicBezTo>
                  <a:lnTo>
                    <a:pt x="21600" y="732"/>
                  </a:lnTo>
                  <a:close/>
                </a:path>
              </a:pathLst>
            </a:custGeom>
            <a:solidFill>
              <a:srgbClr val="A8A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65" name="Freeform 17"/>
            <p:cNvSpPr/>
            <p:nvPr/>
          </p:nvSpPr>
          <p:spPr>
            <a:xfrm>
              <a:off x="0" y="3159522"/>
              <a:ext cx="5226492" cy="4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5237"/>
                    <a:pt x="0" y="15237"/>
                    <a:pt x="0" y="15237"/>
                  </a:cubicBezTo>
                  <a:cubicBezTo>
                    <a:pt x="0" y="18732"/>
                    <a:pt x="272" y="21600"/>
                    <a:pt x="604" y="21600"/>
                  </a:cubicBezTo>
                  <a:cubicBezTo>
                    <a:pt x="21004" y="21600"/>
                    <a:pt x="21004" y="21600"/>
                    <a:pt x="21004" y="21600"/>
                  </a:cubicBezTo>
                  <a:cubicBezTo>
                    <a:pt x="21336" y="21600"/>
                    <a:pt x="21600" y="18732"/>
                    <a:pt x="21600" y="15237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</p:grpSp>
      <p:sp>
        <p:nvSpPr>
          <p:cNvPr id="16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5923258" y="1875913"/>
            <a:ext cx="4840079" cy="274496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7902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945962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C7B6-C151-D22C-4B5A-FA23E30E0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C3FFE-B9C9-3995-28DA-BAC86095F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DCD47-BD61-321C-396B-5DE39673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EA0-8FD7-4D33-B282-CE9164DBF2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B740A-62EE-D750-01A9-7FB35613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BA66-FC62-ED1C-990A-D986B385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EA-1576-4BC5-BDEA-1F840B02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89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C6A1-2825-5AB6-1022-1FDD815F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BFDB4-8274-CA86-A603-45BA27808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B4ACB-D5E6-6485-2B86-5EB9D93B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EA0-8FD7-4D33-B282-CE9164DBF2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52FBF-33FE-9078-4CEE-FD09E8C3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61730-A342-7180-F692-37ABEF83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EA-1576-4BC5-BDEA-1F840B02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34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6594-FCE7-15DA-033A-A85C59297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E7D07-6D9F-DD61-49CD-7363E5535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A2B7A-3AE4-5DB0-DB17-05DCAB69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EA0-8FD7-4D33-B282-CE9164DBF2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D7664-2118-F0B5-E53C-A1E1B90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BEF54-C57F-774A-E500-594F6659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EA-1576-4BC5-BDEA-1F840B02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12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8C363-D0B3-3C83-02BF-451CE455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18D3-2F73-8D0E-DB25-FC726AFDC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63558-071B-E4C0-34F2-22020EE64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F5C26-7A84-C96C-EE1E-C472F367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EA0-8FD7-4D33-B282-CE9164DBF2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278C6-061E-CB23-1FBB-85C82FDE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67F1F-563B-3342-FE62-89921929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EA-1576-4BC5-BDEA-1F840B02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9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AE59-0A44-CE2C-7F7F-1E4A6F57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BDD3E-68A6-19C0-57A9-227116E2B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B5DD-9943-E7D5-7040-212271D89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26EC0-B557-FCD8-8C18-9CA5BB08C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086CC-A4BF-7229-E2CE-86A807265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3EEE16-8FCB-CA37-4D33-F1F268F3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EA0-8FD7-4D33-B282-CE9164DBF2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03178-7520-B93B-1FD7-7DF48191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0FC7BE-79C5-28FC-EE60-D2F343B8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EA-1576-4BC5-BDEA-1F840B02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9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1AFFA-3A54-21D2-4C10-03EDD249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E5566-73D4-B9EB-75AD-E0381501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EA0-8FD7-4D33-B282-CE9164DBF2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1B29A-3634-CE90-C596-C0326F8D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1A6F8-E55F-7548-B7AC-CCC1ADB1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EA-1576-4BC5-BDEA-1F840B02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18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F6BCC-387E-5930-67C5-757A4751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EA0-8FD7-4D33-B282-CE9164DBF2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CE7E5-E7C1-A2A1-801D-31B60796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5656A-CD23-0175-50B2-3882977E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EA-1576-4BC5-BDEA-1F840B02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64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7E528-3052-BA3D-6178-071AC0CC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E59EB-9AEC-F228-5D83-3D92EE77F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468BE-C27C-464D-9B37-61F949CF2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89F1A-86FB-5A74-B473-331D9E37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EA0-8FD7-4D33-B282-CE9164DBF2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78865-6854-6110-179E-34AFB1CA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C89A3-5A03-0144-C8D0-E450725A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EA-1576-4BC5-BDEA-1F840B02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16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F242-D775-9A2C-0B85-4DE6CBAA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31B02-4BFD-612D-910A-3AB04A1B8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2631E-1A9A-4941-474A-A57226B8F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69462-CCBC-A9C8-96BC-0FBD9FF6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EA0-8FD7-4D33-B282-CE9164DBF2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C97CE-F317-10CC-3D98-8EEA33AD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4695B-1E55-91BE-AF2B-F0C3875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EA-1576-4BC5-BDEA-1F840B02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24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52DF8-F0AB-8284-6795-D0758B4A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B41A7-6870-7706-1801-B8BDBBB13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CEFB1-75BA-0B4F-BE51-8AC73630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EA0-8FD7-4D33-B282-CE9164DBF2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19372-E9E9-CE7A-C597-6B472ED8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CB9B9-117C-BC35-256D-426DFBD5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EA-1576-4BC5-BDEA-1F840B02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4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13"/>
          <p:cNvSpPr>
            <a:spLocks noGrp="1"/>
          </p:cNvSpPr>
          <p:nvPr>
            <p:ph type="pic" sz="half" idx="21"/>
          </p:nvPr>
        </p:nvSpPr>
        <p:spPr>
          <a:xfrm>
            <a:off x="1686231" y="775518"/>
            <a:ext cx="4409770" cy="4748984"/>
          </a:xfrm>
          <a:prstGeom prst="rect">
            <a:avLst/>
          </a:prstGeom>
          <a:effectLst>
            <a:outerShdw blurRad="673100" dist="63500" dir="5400000" rotWithShape="0">
              <a:srgbClr val="808080">
                <a:alpha val="33000"/>
              </a:srgbClr>
            </a:outerShdw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43667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96AFA-A1B2-3C07-7656-812291E6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933C9-3D15-C811-8F51-50D29ADF6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1F775-3DD4-29DD-720D-09FD8E75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EA0-8FD7-4D33-B282-CE9164DBF2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8ED7E-77A3-D3E7-E507-76522B36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F6FA-CAF6-5EAC-15C8-B9854F06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EA-1576-4BC5-BDEA-1F840B02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21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13"/>
          <p:cNvSpPr>
            <a:spLocks noGrp="1"/>
          </p:cNvSpPr>
          <p:nvPr>
            <p:ph type="pic" sz="half" idx="21"/>
          </p:nvPr>
        </p:nvSpPr>
        <p:spPr>
          <a:xfrm>
            <a:off x="1686231" y="775518"/>
            <a:ext cx="4409770" cy="4748984"/>
          </a:xfrm>
          <a:prstGeom prst="rect">
            <a:avLst/>
          </a:prstGeom>
          <a:effectLst>
            <a:outerShdw blurRad="673100" dist="63500" dir="5400000" rotWithShape="0">
              <a:srgbClr val="808080">
                <a:alpha val="33000"/>
              </a:srgbClr>
            </a:outerShdw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345956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20"/>
          <p:cNvSpPr>
            <a:spLocks noGrp="1"/>
          </p:cNvSpPr>
          <p:nvPr>
            <p:ph type="pic" sz="half" idx="21"/>
          </p:nvPr>
        </p:nvSpPr>
        <p:spPr>
          <a:xfrm>
            <a:off x="4712642" y="1194619"/>
            <a:ext cx="5042883" cy="4468768"/>
          </a:xfrm>
          <a:prstGeom prst="rect">
            <a:avLst/>
          </a:prstGeom>
          <a:effectLst>
            <a:outerShdw blurRad="736600" rotWithShape="0">
              <a:srgbClr val="000000">
                <a:alpha val="40000"/>
              </a:srgbClr>
            </a:outerShdw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60431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icture Placeholder 6"/>
          <p:cNvSpPr>
            <a:spLocks noGrp="1"/>
          </p:cNvSpPr>
          <p:nvPr>
            <p:ph type="pic" idx="21"/>
          </p:nvPr>
        </p:nvSpPr>
        <p:spPr>
          <a:xfrm>
            <a:off x="-2" y="0"/>
            <a:ext cx="10618842" cy="6858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999861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7410891" y="839387"/>
            <a:ext cx="3758747" cy="513851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5547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1307928" y="954022"/>
            <a:ext cx="5096259" cy="49499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04244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icture Placeholder 9"/>
          <p:cNvSpPr>
            <a:spLocks noGrp="1"/>
          </p:cNvSpPr>
          <p:nvPr>
            <p:ph type="pic" sz="half" idx="21"/>
          </p:nvPr>
        </p:nvSpPr>
        <p:spPr>
          <a:xfrm>
            <a:off x="5191695" y="669497"/>
            <a:ext cx="5481439" cy="547291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2541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27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92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25CDB-5B15-B008-9B6B-0F4AA9CB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511B7-0FCB-C616-B9AF-77E1DDD64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1D474-E365-6FA1-C70D-6DA909B4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01BEA0-8FD7-4D33-B282-CE9164DBF26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31C5F-30BB-D3B8-1CF5-ADF9207F9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6934A-95BB-8899-8938-ED901C89E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6355EA-1576-4BC5-BDEA-1F840B02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rrryan@madisoncountyil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8" name="TextBox 5"/>
          <p:cNvSpPr txBox="1"/>
          <p:nvPr/>
        </p:nvSpPr>
        <p:spPr>
          <a:xfrm>
            <a:off x="3792358" y="2921168"/>
            <a:ext cx="4607284" cy="1018539"/>
          </a:xfrm>
          <a:prstGeom prst="rect">
            <a:avLst/>
          </a:prstGeom>
          <a:ln w="12700">
            <a:miter lim="400000"/>
          </a:ln>
          <a:effectLst>
            <a:outerShdw blurRad="317500" dist="50800" dir="5400000" rotWithShape="0">
              <a:srgbClr val="000000">
                <a:alpha val="4313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 b="1">
                <a:solidFill>
                  <a:srgbClr val="FFFFFF"/>
                </a:solidFill>
                <a:latin typeface="Montserrat Thin Bold"/>
                <a:ea typeface="Montserrat Thin Bold"/>
                <a:cs typeface="Montserrat Thin Bold"/>
                <a:sym typeface="Montserrat Thin Bol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Thin Bold"/>
                <a:sym typeface="Montserrat Thin Bold"/>
              </a:rPr>
              <a:t>MAKEIT.</a:t>
            </a:r>
          </a:p>
        </p:txBody>
      </p:sp>
      <p:grpSp>
        <p:nvGrpSpPr>
          <p:cNvPr id="181" name="Group 6"/>
          <p:cNvGrpSpPr/>
          <p:nvPr/>
        </p:nvGrpSpPr>
        <p:grpSpPr>
          <a:xfrm>
            <a:off x="5338276" y="5065131"/>
            <a:ext cx="1541576" cy="482559"/>
            <a:chOff x="0" y="0"/>
            <a:chExt cx="1541574" cy="482558"/>
          </a:xfrm>
        </p:grpSpPr>
        <p:sp>
          <p:nvSpPr>
            <p:cNvPr id="179" name="TextBox 7"/>
            <p:cNvSpPr txBox="1"/>
            <p:nvPr/>
          </p:nvSpPr>
          <p:spPr>
            <a:xfrm>
              <a:off x="227521" y="0"/>
              <a:ext cx="1076908" cy="281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1200" spc="300">
                  <a:solidFill>
                    <a:srgbClr val="FFFFF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Regular"/>
                  <a:sym typeface="Montserrat Regular"/>
                </a:rPr>
                <a:t>MINIMAL</a:t>
              </a:r>
            </a:p>
          </p:txBody>
        </p:sp>
        <p:sp>
          <p:nvSpPr>
            <p:cNvPr id="180" name="TextBox 8"/>
            <p:cNvSpPr txBox="1"/>
            <p:nvPr/>
          </p:nvSpPr>
          <p:spPr>
            <a:xfrm>
              <a:off x="0" y="200620"/>
              <a:ext cx="1541575" cy="281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1200" spc="300">
                  <a:solidFill>
                    <a:srgbClr val="FFFFF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Regular"/>
                  <a:sym typeface="Montserrat Regular"/>
                </a:rPr>
                <a:t>Presentation</a:t>
              </a:r>
            </a:p>
          </p:txBody>
        </p:sp>
      </p:grpSp>
      <p:sp>
        <p:nvSpPr>
          <p:cNvPr id="182" name="Straight Connector 9"/>
          <p:cNvSpPr/>
          <p:nvPr/>
        </p:nvSpPr>
        <p:spPr>
          <a:xfrm>
            <a:off x="5452821" y="1507071"/>
            <a:ext cx="1286361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83" name="_MG_4012_1.JP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822"/>
          <a:stretch/>
        </p:blipFill>
        <p:spPr>
          <a:prstGeom prst="rect">
            <a:avLst/>
          </a:prstGeom>
        </p:spPr>
      </p:pic>
      <p:sp>
        <p:nvSpPr>
          <p:cNvPr id="184" name="Rectangle 4"/>
          <p:cNvSpPr/>
          <p:nvPr/>
        </p:nvSpPr>
        <p:spPr>
          <a:xfrm flipH="1">
            <a:off x="-34303" y="0"/>
            <a:ext cx="12260605" cy="6912172"/>
          </a:xfrm>
          <a:prstGeom prst="rect">
            <a:avLst/>
          </a:prstGeom>
          <a:solidFill>
            <a:srgbClr val="1F467B">
              <a:alpha val="6910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Regular"/>
              <a:sym typeface="Lato Regular"/>
            </a:endParaRPr>
          </a:p>
        </p:txBody>
      </p:sp>
      <p:pic>
        <p:nvPicPr>
          <p:cNvPr id="185" name="Gateway Apprenticeship Hub Logo - White.png" descr="Gateway Apprenticeship Hub Logo - 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88" y="4301007"/>
            <a:ext cx="4003049" cy="181901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Box 4"/>
          <p:cNvSpPr txBox="1"/>
          <p:nvPr/>
        </p:nvSpPr>
        <p:spPr>
          <a:xfrm>
            <a:off x="770832" y="5719918"/>
            <a:ext cx="596835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9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effectLst/>
                <a:uLnTx/>
                <a:uFillTx/>
                <a:latin typeface="Helvetica"/>
                <a:cs typeface="Helvetica"/>
                <a:sym typeface="Helvetica"/>
              </a:rPr>
              <a:t>Your success starts with us.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240D9-ADB4-111E-24B3-73BA1789148C}"/>
              </a:ext>
            </a:extLst>
          </p:cNvPr>
          <p:cNvSpPr txBox="1"/>
          <p:nvPr/>
        </p:nvSpPr>
        <p:spPr>
          <a:xfrm>
            <a:off x="6104251" y="106125"/>
            <a:ext cx="6411951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Pursuing Excellence in Local Apprenticeship Infrastructure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9AC9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AP squiggles.png" descr="GAP squiggles.png">
            <a:extLst>
              <a:ext uri="{FF2B5EF4-FFF2-40B4-BE49-F238E27FC236}">
                <a16:creationId xmlns:a16="http://schemas.microsoft.com/office/drawing/2014/main" id="{A03DE039-5D15-7721-E38D-8010270923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00" t="8228" b="13066"/>
          <a:stretch>
            <a:fillRect/>
          </a:stretch>
        </p:blipFill>
        <p:spPr>
          <a:xfrm>
            <a:off x="8400385" y="-731074"/>
            <a:ext cx="8232556" cy="7607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2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F98CE93-8359-B1B3-B84A-834454C25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48" y="103293"/>
            <a:ext cx="4932736" cy="2262893"/>
          </a:xfrm>
          <a:prstGeom prst="rect">
            <a:avLst/>
          </a:prstGeom>
        </p:spPr>
      </p:pic>
      <p:pic>
        <p:nvPicPr>
          <p:cNvPr id="27" name="Picture 2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16D8D60-B1A9-8D4B-7DD9-87F821DE0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12637" r="13553" b="10548"/>
          <a:stretch/>
        </p:blipFill>
        <p:spPr>
          <a:xfrm>
            <a:off x="56025" y="2952207"/>
            <a:ext cx="3056235" cy="3880614"/>
          </a:xfrm>
          <a:prstGeom prst="rect">
            <a:avLst/>
          </a:prstGeom>
        </p:spPr>
      </p:pic>
      <p:pic>
        <p:nvPicPr>
          <p:cNvPr id="29" name="Picture 28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48EEFBFD-EC02-682A-73E8-083E2A2E3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7" r="-215" b="53036"/>
          <a:stretch/>
        </p:blipFill>
        <p:spPr>
          <a:xfrm>
            <a:off x="4813503" y="4382630"/>
            <a:ext cx="7265681" cy="2366187"/>
          </a:xfrm>
          <a:prstGeom prst="rect">
            <a:avLst/>
          </a:prstGeom>
        </p:spPr>
      </p:pic>
      <p:pic>
        <p:nvPicPr>
          <p:cNvPr id="31" name="Picture 30" descr="A person and a child reading a book&#10;&#10;Description automatically generated">
            <a:extLst>
              <a:ext uri="{FF2B5EF4-FFF2-40B4-BE49-F238E27FC236}">
                <a16:creationId xmlns:a16="http://schemas.microsoft.com/office/drawing/2014/main" id="{BD4CDD74-1BF9-1E80-C568-CFD3233BF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6" y="109183"/>
            <a:ext cx="3809999" cy="2643187"/>
          </a:xfrm>
          <a:prstGeom prst="rect">
            <a:avLst/>
          </a:prstGeom>
        </p:spPr>
      </p:pic>
      <p:pic>
        <p:nvPicPr>
          <p:cNvPr id="33" name="Picture 32" descr="A group of people standing around a counter&#10;&#10;Description automatically generated">
            <a:extLst>
              <a:ext uri="{FF2B5EF4-FFF2-40B4-BE49-F238E27FC236}">
                <a16:creationId xmlns:a16="http://schemas.microsoft.com/office/drawing/2014/main" id="{7FF64069-DEA0-6DB7-BCAB-A895C34DF4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1" r="589" b="8657"/>
          <a:stretch/>
        </p:blipFill>
        <p:spPr>
          <a:xfrm>
            <a:off x="4450783" y="1339665"/>
            <a:ext cx="3007719" cy="32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7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Screenshot 2023-07-25 at 11.30.49 AM.png" descr="Screenshot 2023-07-25 at 11.30.49 AM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5817" r="5817"/>
          <a:stretch>
            <a:fillRect/>
          </a:stretch>
        </p:blipFill>
        <p:spPr>
          <a:xfrm>
            <a:off x="5923258" y="1833937"/>
            <a:ext cx="4840078" cy="2877723"/>
          </a:xfrm>
          <a:prstGeom prst="rect">
            <a:avLst/>
          </a:prstGeom>
        </p:spPr>
      </p:pic>
      <p:sp>
        <p:nvSpPr>
          <p:cNvPr id="400" name="Rectangle 5"/>
          <p:cNvSpPr txBox="1"/>
          <p:nvPr/>
        </p:nvSpPr>
        <p:spPr>
          <a:xfrm>
            <a:off x="688937" y="501878"/>
            <a:ext cx="3847708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7B9AC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B9AC9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Contact Us!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pic>
        <p:nvPicPr>
          <p:cNvPr id="40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46" y="1127304"/>
            <a:ext cx="3104172" cy="31041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6DFE9F-1EFA-EC13-4415-577E996F17FA}"/>
              </a:ext>
            </a:extLst>
          </p:cNvPr>
          <p:cNvSpPr txBox="1"/>
          <p:nvPr/>
        </p:nvSpPr>
        <p:spPr>
          <a:xfrm>
            <a:off x="380530" y="4231475"/>
            <a:ext cx="5285339" cy="1985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GatewayApprenticeshipHub.com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Becca Ryan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Apprenticeship Grant Manager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Gateway Apprenticeship Hub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Madison County IL Employment &amp; Training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/>
              </a:rPr>
              <a:t>rrryan@madisoncountyil.gov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8"/>
          <p:cNvSpPr/>
          <p:nvPr/>
        </p:nvSpPr>
        <p:spPr>
          <a:xfrm>
            <a:off x="346339" y="2355144"/>
            <a:ext cx="11845663" cy="390903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Regular"/>
              <a:sym typeface="Lato Regular"/>
            </a:endParaRPr>
          </a:p>
        </p:txBody>
      </p:sp>
      <p:sp>
        <p:nvSpPr>
          <p:cNvPr id="189" name="TextBox 4"/>
          <p:cNvSpPr txBox="1"/>
          <p:nvPr/>
        </p:nvSpPr>
        <p:spPr>
          <a:xfrm>
            <a:off x="5265756" y="777505"/>
            <a:ext cx="5968351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1">
                <a:gradFill flip="none" rotWithShape="1">
                  <a:gsLst>
                    <a:gs pos="0">
                      <a:srgbClr val="7B9AC9"/>
                    </a:gs>
                    <a:gs pos="100000">
                      <a:srgbClr val="7B9AC9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7B9AC9"/>
                    </a:gs>
                    <a:gs pos="100000">
                      <a:srgbClr val="7B9AC9"/>
                    </a:gs>
                  </a:gsLst>
                  <a:lin ang="0" scaled="0"/>
                </a:gradFill>
                <a:effectLst/>
                <a:uLnTx/>
                <a:uFillTx/>
                <a:latin typeface="Helvetica"/>
                <a:cs typeface="Helvetica"/>
                <a:sym typeface="Helvetica"/>
              </a:rPr>
              <a:t>Wh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7B9AC9"/>
                    </a:gs>
                    <a:gs pos="100000">
                      <a:srgbClr val="7B9AC9"/>
                    </a:gs>
                  </a:gsLst>
                  <a:lin ang="0" scaled="0"/>
                </a:gradFill>
                <a:effectLst/>
                <a:uLnTx/>
                <a:uFillTx/>
                <a:latin typeface="Helvetica"/>
                <a:cs typeface="Helvetica"/>
                <a:sym typeface="Helvetica"/>
              </a:rPr>
              <a:t>at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7B9AC9"/>
                    </a:gs>
                    <a:gs pos="100000">
                      <a:srgbClr val="7B9AC9"/>
                    </a:gs>
                  </a:gsLst>
                  <a:lin ang="0" scaled="0"/>
                </a:gradFill>
                <a:effectLst/>
                <a:uLnTx/>
                <a:uFillTx/>
                <a:latin typeface="Helvetica"/>
                <a:cs typeface="Helvetica"/>
                <a:sym typeface="Helvetica"/>
              </a:rPr>
              <a:t> is the Gateway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1">
                <a:gradFill flip="none" rotWithShape="1">
                  <a:gsLst>
                    <a:gs pos="0">
                      <a:srgbClr val="7B9AC9"/>
                    </a:gs>
                    <a:gs pos="100000">
                      <a:srgbClr val="7B9AC9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7B9AC9"/>
                    </a:gs>
                    <a:gs pos="100000">
                      <a:srgbClr val="7B9AC9"/>
                    </a:gs>
                  </a:gsLst>
                  <a:lin ang="0" scaled="0"/>
                </a:gradFill>
                <a:effectLst/>
                <a:uLnTx/>
                <a:uFillTx/>
                <a:latin typeface="Helvetica"/>
                <a:cs typeface="Helvetica"/>
                <a:sym typeface="Helvetica"/>
              </a:rPr>
              <a:t>Apprenticeship Hu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7B9AC9"/>
                    </a:gs>
                    <a:gs pos="100000">
                      <a:srgbClr val="7B9AC9"/>
                    </a:gs>
                  </a:gsLst>
                  <a:lin ang="0" scaled="0"/>
                </a:gradFill>
                <a:effectLst/>
                <a:uLnTx/>
                <a:uFillTx/>
                <a:latin typeface="Helvetica"/>
                <a:cs typeface="Helvetica"/>
                <a:sym typeface="Helvetica"/>
              </a:rPr>
              <a:t>b?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7B9AC9"/>
                  </a:gs>
                  <a:gs pos="100000">
                    <a:srgbClr val="7B9AC9"/>
                  </a:gs>
                </a:gsLst>
                <a:lin ang="0" scaled="0"/>
              </a:gra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191" name="In the summer of 2022, the U.S. Department of Labor awarded Madison County and the St. Louis region workforce innovation areas the Apprenticeship Building America grant.…"/>
          <p:cNvSpPr txBox="1">
            <a:spLocks noGrp="1"/>
          </p:cNvSpPr>
          <p:nvPr>
            <p:ph type="body" idx="4294967295"/>
          </p:nvPr>
        </p:nvSpPr>
        <p:spPr>
          <a:xfrm>
            <a:off x="5774230" y="1390685"/>
            <a:ext cx="5844033" cy="583795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defRPr sz="1300">
                <a:solidFill>
                  <a:srgbClr val="000000">
                    <a:alpha val="80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In the summer of 2022, the U.S. Department of Labor awarded Madison County and the St. Louis region workforce innovation areas the Apprenticeship Building America grant.</a:t>
            </a:r>
          </a:p>
          <a:p>
            <a:pPr>
              <a:lnSpc>
                <a:spcPct val="110000"/>
              </a:lnSpc>
              <a:defRPr sz="1300">
                <a:solidFill>
                  <a:srgbClr val="000000">
                    <a:alpha val="80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This is a four-year, $5.8 million initiative from which the Gateway Apprenticeship Hub was born.</a:t>
            </a:r>
          </a:p>
          <a:p>
            <a:pPr>
              <a:lnSpc>
                <a:spcPct val="110000"/>
              </a:lnSpc>
              <a:defRPr sz="1300">
                <a:solidFill>
                  <a:srgbClr val="000000">
                    <a:alpha val="80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The project aims to register at least 750 new apprentices across the region and represents the first joint initiative between Illinois and Missouri workforce areas, with a goal of at least 70% participation among underserved and underrepresented communities. </a:t>
            </a:r>
          </a:p>
          <a:p>
            <a:pPr marL="0" indent="0">
              <a:buSzTx/>
              <a:buFontTx/>
              <a:buNone/>
              <a:defRPr sz="1400">
                <a:solidFill>
                  <a:srgbClr val="000000">
                    <a:alpha val="80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1900" dirty="0"/>
              <a:t>	        </a:t>
            </a:r>
          </a:p>
          <a:p>
            <a:pPr marL="0" indent="0">
              <a:buSzTx/>
              <a:buNone/>
              <a:defRPr sz="1400">
                <a:solidFill>
                  <a:srgbClr val="000000">
                    <a:alpha val="80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Target industries are: </a:t>
            </a:r>
          </a:p>
          <a:p>
            <a:pPr marL="0" indent="0">
              <a:buSzTx/>
              <a:buNone/>
              <a:defRPr sz="1600" b="1">
                <a:solidFill>
                  <a:srgbClr val="2972B9">
                    <a:alpha val="80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Education |  Healthcare  |  Bioscience</a:t>
            </a:r>
          </a:p>
        </p:txBody>
      </p:sp>
      <p:pic>
        <p:nvPicPr>
          <p:cNvPr id="192" name="GAP squiggles.png" descr="GAP squiggles.png"/>
          <p:cNvPicPr>
            <a:picLocks noChangeAspect="1"/>
          </p:cNvPicPr>
          <p:nvPr/>
        </p:nvPicPr>
        <p:blipFill>
          <a:blip r:embed="rId2"/>
          <a:srcRect l="28731" t="48380" b="13194"/>
          <a:stretch>
            <a:fillRect/>
          </a:stretch>
        </p:blipFill>
        <p:spPr>
          <a:xfrm>
            <a:off x="9090191" y="955"/>
            <a:ext cx="5150194" cy="2360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A group of people standing around a baby&#10;&#10;Description automatically generated">
            <a:extLst>
              <a:ext uri="{FF2B5EF4-FFF2-40B4-BE49-F238E27FC236}">
                <a16:creationId xmlns:a16="http://schemas.microsoft.com/office/drawing/2014/main" id="{DC1F7B1E-4FDD-5219-5797-09131D2EC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38" y="2502979"/>
            <a:ext cx="4009693" cy="36133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 descr="A map of the state of missouri&#10;&#10;Description automatically generated">
            <a:extLst>
              <a:ext uri="{FF2B5EF4-FFF2-40B4-BE49-F238E27FC236}">
                <a16:creationId xmlns:a16="http://schemas.microsoft.com/office/drawing/2014/main" id="{EC73B5CA-A3DB-C6E4-4EBE-EF761DD54759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50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3">
            <a:extLst>
              <a:ext uri="{FF2B5EF4-FFF2-40B4-BE49-F238E27FC236}">
                <a16:creationId xmlns:a16="http://schemas.microsoft.com/office/drawing/2014/main" id="{154883D7-3A2D-0ED8-A920-5A3D8CEA6AD0}"/>
              </a:ext>
            </a:extLst>
          </p:cNvPr>
          <p:cNvGrpSpPr/>
          <p:nvPr/>
        </p:nvGrpSpPr>
        <p:grpSpPr>
          <a:xfrm>
            <a:off x="964291" y="3260251"/>
            <a:ext cx="277650" cy="276823"/>
            <a:chOff x="0" y="-1"/>
            <a:chExt cx="277648" cy="276822"/>
          </a:xfrm>
        </p:grpSpPr>
        <p:sp>
          <p:nvSpPr>
            <p:cNvPr id="7" name="Oval 44">
              <a:extLst>
                <a:ext uri="{FF2B5EF4-FFF2-40B4-BE49-F238E27FC236}">
                  <a16:creationId xmlns:a16="http://schemas.microsoft.com/office/drawing/2014/main" id="{469C0D40-528F-E60D-CE31-35513B3A2F49}"/>
                </a:ext>
              </a:extLst>
            </p:cNvPr>
            <p:cNvSpPr/>
            <p:nvPr/>
          </p:nvSpPr>
          <p:spPr>
            <a:xfrm>
              <a:off x="71620" y="71068"/>
              <a:ext cx="134411" cy="13468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  <p:sp>
          <p:nvSpPr>
            <p:cNvPr id="8" name="Freeform 45">
              <a:extLst>
                <a:ext uri="{FF2B5EF4-FFF2-40B4-BE49-F238E27FC236}">
                  <a16:creationId xmlns:a16="http://schemas.microsoft.com/office/drawing/2014/main" id="{DE6E611F-1B59-83EC-CBD8-5B830C11A270}"/>
                </a:ext>
              </a:extLst>
            </p:cNvPr>
            <p:cNvSpPr/>
            <p:nvPr/>
          </p:nvSpPr>
          <p:spPr>
            <a:xfrm>
              <a:off x="-1" y="-2"/>
              <a:ext cx="277650" cy="27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</p:grpSp>
      <p:grpSp>
        <p:nvGrpSpPr>
          <p:cNvPr id="9" name="Group 46">
            <a:extLst>
              <a:ext uri="{FF2B5EF4-FFF2-40B4-BE49-F238E27FC236}">
                <a16:creationId xmlns:a16="http://schemas.microsoft.com/office/drawing/2014/main" id="{86D7C8CB-E9E3-BB1C-F20D-D31F78FA5BE3}"/>
              </a:ext>
            </a:extLst>
          </p:cNvPr>
          <p:cNvGrpSpPr/>
          <p:nvPr/>
        </p:nvGrpSpPr>
        <p:grpSpPr>
          <a:xfrm>
            <a:off x="961529" y="4035974"/>
            <a:ext cx="277650" cy="276823"/>
            <a:chOff x="0" y="-1"/>
            <a:chExt cx="277648" cy="276822"/>
          </a:xfrm>
        </p:grpSpPr>
        <p:sp>
          <p:nvSpPr>
            <p:cNvPr id="10" name="Oval 47">
              <a:extLst>
                <a:ext uri="{FF2B5EF4-FFF2-40B4-BE49-F238E27FC236}">
                  <a16:creationId xmlns:a16="http://schemas.microsoft.com/office/drawing/2014/main" id="{AB6B11C8-8115-2C5D-D505-3566221138C1}"/>
                </a:ext>
              </a:extLst>
            </p:cNvPr>
            <p:cNvSpPr/>
            <p:nvPr/>
          </p:nvSpPr>
          <p:spPr>
            <a:xfrm>
              <a:off x="71620" y="71068"/>
              <a:ext cx="134411" cy="134687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DD60783B-1B44-3A6F-412D-97AD84464000}"/>
                </a:ext>
              </a:extLst>
            </p:cNvPr>
            <p:cNvSpPr/>
            <p:nvPr/>
          </p:nvSpPr>
          <p:spPr>
            <a:xfrm>
              <a:off x="-1" y="-2"/>
              <a:ext cx="277650" cy="27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</p:grpSp>
      <p:grpSp>
        <p:nvGrpSpPr>
          <p:cNvPr id="12" name="Group 49">
            <a:extLst>
              <a:ext uri="{FF2B5EF4-FFF2-40B4-BE49-F238E27FC236}">
                <a16:creationId xmlns:a16="http://schemas.microsoft.com/office/drawing/2014/main" id="{32DCEDDA-EC7C-7940-5D20-E39A4851754F}"/>
              </a:ext>
            </a:extLst>
          </p:cNvPr>
          <p:cNvGrpSpPr/>
          <p:nvPr/>
        </p:nvGrpSpPr>
        <p:grpSpPr>
          <a:xfrm>
            <a:off x="961529" y="4723441"/>
            <a:ext cx="277650" cy="276824"/>
            <a:chOff x="0" y="-1"/>
            <a:chExt cx="277648" cy="276823"/>
          </a:xfrm>
        </p:grpSpPr>
        <p:sp>
          <p:nvSpPr>
            <p:cNvPr id="13" name="Oval 50">
              <a:extLst>
                <a:ext uri="{FF2B5EF4-FFF2-40B4-BE49-F238E27FC236}">
                  <a16:creationId xmlns:a16="http://schemas.microsoft.com/office/drawing/2014/main" id="{8DF57B01-677D-0AA6-72C5-3BFF33B52F0B}"/>
                </a:ext>
              </a:extLst>
            </p:cNvPr>
            <p:cNvSpPr/>
            <p:nvPr/>
          </p:nvSpPr>
          <p:spPr>
            <a:xfrm>
              <a:off x="71620" y="71068"/>
              <a:ext cx="134411" cy="13468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63EDD648-D9F3-FAE4-3F91-C9D2EA85AD39}"/>
                </a:ext>
              </a:extLst>
            </p:cNvPr>
            <p:cNvSpPr/>
            <p:nvPr/>
          </p:nvSpPr>
          <p:spPr>
            <a:xfrm>
              <a:off x="-1" y="-2"/>
              <a:ext cx="277650" cy="27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</p:grpSp>
      <p:grpSp>
        <p:nvGrpSpPr>
          <p:cNvPr id="18" name="Group 64">
            <a:extLst>
              <a:ext uri="{FF2B5EF4-FFF2-40B4-BE49-F238E27FC236}">
                <a16:creationId xmlns:a16="http://schemas.microsoft.com/office/drawing/2014/main" id="{E69E11D8-F081-4AF7-744C-5078917EB995}"/>
              </a:ext>
            </a:extLst>
          </p:cNvPr>
          <p:cNvGrpSpPr/>
          <p:nvPr/>
        </p:nvGrpSpPr>
        <p:grpSpPr>
          <a:xfrm>
            <a:off x="3544397" y="3260251"/>
            <a:ext cx="277650" cy="276823"/>
            <a:chOff x="0" y="-1"/>
            <a:chExt cx="277648" cy="276822"/>
          </a:xfrm>
        </p:grpSpPr>
        <p:sp>
          <p:nvSpPr>
            <p:cNvPr id="19" name="Oval 65">
              <a:extLst>
                <a:ext uri="{FF2B5EF4-FFF2-40B4-BE49-F238E27FC236}">
                  <a16:creationId xmlns:a16="http://schemas.microsoft.com/office/drawing/2014/main" id="{13E41FEB-060D-BD8F-97C4-AC6F5068E834}"/>
                </a:ext>
              </a:extLst>
            </p:cNvPr>
            <p:cNvSpPr/>
            <p:nvPr/>
          </p:nvSpPr>
          <p:spPr>
            <a:xfrm>
              <a:off x="71620" y="71068"/>
              <a:ext cx="134411" cy="13468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9C87BA79-9B95-5155-163B-414A8B47F862}"/>
                </a:ext>
              </a:extLst>
            </p:cNvPr>
            <p:cNvSpPr/>
            <p:nvPr/>
          </p:nvSpPr>
          <p:spPr>
            <a:xfrm>
              <a:off x="-1" y="-2"/>
              <a:ext cx="277650" cy="27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</p:grpSp>
      <p:grpSp>
        <p:nvGrpSpPr>
          <p:cNvPr id="21" name="Group 67">
            <a:extLst>
              <a:ext uri="{FF2B5EF4-FFF2-40B4-BE49-F238E27FC236}">
                <a16:creationId xmlns:a16="http://schemas.microsoft.com/office/drawing/2014/main" id="{1949E491-7E1D-66B0-1769-6AF52830A25B}"/>
              </a:ext>
            </a:extLst>
          </p:cNvPr>
          <p:cNvGrpSpPr/>
          <p:nvPr/>
        </p:nvGrpSpPr>
        <p:grpSpPr>
          <a:xfrm>
            <a:off x="3544397" y="3962880"/>
            <a:ext cx="277650" cy="276823"/>
            <a:chOff x="0" y="-1"/>
            <a:chExt cx="277648" cy="276822"/>
          </a:xfrm>
        </p:grpSpPr>
        <p:sp>
          <p:nvSpPr>
            <p:cNvPr id="22" name="Oval 68">
              <a:extLst>
                <a:ext uri="{FF2B5EF4-FFF2-40B4-BE49-F238E27FC236}">
                  <a16:creationId xmlns:a16="http://schemas.microsoft.com/office/drawing/2014/main" id="{CD23A4DE-CC5D-FCA2-B240-68E4B1CD908A}"/>
                </a:ext>
              </a:extLst>
            </p:cNvPr>
            <p:cNvSpPr/>
            <p:nvPr/>
          </p:nvSpPr>
          <p:spPr>
            <a:xfrm>
              <a:off x="71620" y="71068"/>
              <a:ext cx="134411" cy="13468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EBDFE66B-9A7A-5156-9BC7-5BC60614E481}"/>
                </a:ext>
              </a:extLst>
            </p:cNvPr>
            <p:cNvSpPr/>
            <p:nvPr/>
          </p:nvSpPr>
          <p:spPr>
            <a:xfrm>
              <a:off x="-1" y="-2"/>
              <a:ext cx="277650" cy="27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</p:grpSp>
      <p:sp>
        <p:nvSpPr>
          <p:cNvPr id="27" name="Rectangle 21">
            <a:extLst>
              <a:ext uri="{FF2B5EF4-FFF2-40B4-BE49-F238E27FC236}">
                <a16:creationId xmlns:a16="http://schemas.microsoft.com/office/drawing/2014/main" id="{C943D7C0-3F15-DD8B-7AB6-7E04D016363A}"/>
              </a:ext>
            </a:extLst>
          </p:cNvPr>
          <p:cNvSpPr txBox="1"/>
          <p:nvPr/>
        </p:nvSpPr>
        <p:spPr>
          <a:xfrm>
            <a:off x="3926497" y="3262165"/>
            <a:ext cx="1948638" cy="45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1244600">
              <a:lnSpc>
                <a:spcPct val="90000"/>
              </a:lnSpc>
              <a:spcBef>
                <a:spcPts val="1100"/>
              </a:spcBef>
              <a:defRPr sz="13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1244600" rtl="0" eaLnBrk="1" fontAlgn="auto" latinLnBrk="0" hangingPunct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73% from urban or rural communities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3F7D7D8F-60E8-1ED8-BDFC-6A259985BE7D}"/>
              </a:ext>
            </a:extLst>
          </p:cNvPr>
          <p:cNvSpPr txBox="1"/>
          <p:nvPr/>
        </p:nvSpPr>
        <p:spPr>
          <a:xfrm>
            <a:off x="1312034" y="3937841"/>
            <a:ext cx="1948638" cy="45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1244600">
              <a:lnSpc>
                <a:spcPct val="90000"/>
              </a:lnSpc>
              <a:spcBef>
                <a:spcPts val="1100"/>
              </a:spcBef>
              <a:defRPr sz="13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1244600" rtl="0" eaLnBrk="1" fontAlgn="auto" latinLnBrk="0" hangingPunct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Helvetica"/>
                <a:cs typeface="Helvetica"/>
              </a:rPr>
              <a:t>176 education apprentices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950A71B8-4F25-06E9-3935-051E70700BEB}"/>
              </a:ext>
            </a:extLst>
          </p:cNvPr>
          <p:cNvSpPr txBox="1"/>
          <p:nvPr/>
        </p:nvSpPr>
        <p:spPr>
          <a:xfrm>
            <a:off x="3926497" y="4635638"/>
            <a:ext cx="1948638" cy="45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1244600">
              <a:lnSpc>
                <a:spcPct val="90000"/>
              </a:lnSpc>
              <a:spcBef>
                <a:spcPts val="1100"/>
              </a:spcBef>
              <a:defRPr sz="13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1244600" rtl="0" eaLnBrk="1" fontAlgn="auto" latinLnBrk="0" hangingPunct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Helvetica"/>
                <a:cs typeface="Helvetica"/>
              </a:rPr>
              <a:t>80%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Female </a:t>
            </a: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partici</a:t>
            </a:r>
            <a:r>
              <a:rPr lang="en-US" kern="0" dirty="0">
                <a:latin typeface="Helvetica"/>
                <a:cs typeface="Helvetica"/>
              </a:rPr>
              <a:t>pants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4DE21B93-3123-91F8-25B5-4C3B559C1941}"/>
              </a:ext>
            </a:extLst>
          </p:cNvPr>
          <p:cNvSpPr txBox="1"/>
          <p:nvPr/>
        </p:nvSpPr>
        <p:spPr>
          <a:xfrm>
            <a:off x="3926497" y="3968069"/>
            <a:ext cx="1948638" cy="45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1244600">
              <a:lnSpc>
                <a:spcPct val="90000"/>
              </a:lnSpc>
              <a:spcBef>
                <a:spcPts val="1100"/>
              </a:spcBef>
              <a:defRPr sz="13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1244600" rtl="0" eaLnBrk="1" fontAlgn="auto" latinLnBrk="0" hangingPunct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Helvetica"/>
                <a:ea typeface="Calibri"/>
                <a:cs typeface="Helvetica"/>
              </a:rPr>
              <a:t>73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Calibri"/>
                <a:cs typeface="Helvetica"/>
                <a:sym typeface="Helvetica"/>
              </a:rPr>
              <a:t>% African    American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F5CF499-2595-60B7-E9E2-75C2B29F5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949" y="0"/>
            <a:ext cx="5151566" cy="2359356"/>
          </a:xfrm>
          <a:prstGeom prst="rect">
            <a:avLst/>
          </a:prstGeom>
        </p:spPr>
      </p:pic>
      <p:sp>
        <p:nvSpPr>
          <p:cNvPr id="37" name="TextBox 4">
            <a:extLst>
              <a:ext uri="{FF2B5EF4-FFF2-40B4-BE49-F238E27FC236}">
                <a16:creationId xmlns:a16="http://schemas.microsoft.com/office/drawing/2014/main" id="{7F8BFAEC-8105-8E10-A819-B977FEF77F75}"/>
              </a:ext>
            </a:extLst>
          </p:cNvPr>
          <p:cNvSpPr txBox="1"/>
          <p:nvPr/>
        </p:nvSpPr>
        <p:spPr>
          <a:xfrm>
            <a:off x="6332553" y="777505"/>
            <a:ext cx="5968351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1">
                <a:gradFill flip="none" rotWithShape="1">
                  <a:gsLst>
                    <a:gs pos="0">
                      <a:srgbClr val="7B9AC9"/>
                    </a:gs>
                    <a:gs pos="100000">
                      <a:srgbClr val="7B9AC9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000" b="1" kern="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  <a:sym typeface="Helvetica"/>
              </a:rPr>
              <a:t>Participation</a:t>
            </a:r>
            <a:endParaRPr kumimoji="0" sz="29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8" name="TextBox 25">
            <a:extLst>
              <a:ext uri="{FF2B5EF4-FFF2-40B4-BE49-F238E27FC236}">
                <a16:creationId xmlns:a16="http://schemas.microsoft.com/office/drawing/2014/main" id="{689C218E-30F3-C21A-98A5-AFB333CE3F63}"/>
              </a:ext>
            </a:extLst>
          </p:cNvPr>
          <p:cNvSpPr txBox="1"/>
          <p:nvPr/>
        </p:nvSpPr>
        <p:spPr>
          <a:xfrm>
            <a:off x="-1221953" y="1842327"/>
            <a:ext cx="8566660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>
                <a:gradFill flip="none" rotWithShape="1">
                  <a:gsLst>
                    <a:gs pos="0">
                      <a:srgbClr val="7B9AC9"/>
                    </a:gs>
                    <a:gs pos="100000">
                      <a:srgbClr val="7B9AC9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700" b="1" kern="0" dirty="0">
                <a:gradFill flip="none" rotWithShape="1">
                  <a:gsLst>
                    <a:gs pos="0">
                      <a:srgbClr val="7B9AC9"/>
                    </a:gs>
                    <a:gs pos="100000">
                      <a:srgbClr val="7B9AC9"/>
                    </a:gs>
                  </a:gsLst>
                  <a:lin ang="0" scaled="0"/>
                </a:gradFill>
                <a:latin typeface="Helvetica"/>
                <a:cs typeface="Helvetica"/>
                <a:sym typeface="Helvetica"/>
              </a:rPr>
              <a:t>275 Newly Enrolled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>
                <a:gradFill flip="none" rotWithShape="1">
                  <a:gsLst>
                    <a:gs pos="0">
                      <a:srgbClr val="7B9AC9"/>
                    </a:gs>
                    <a:gs pos="100000">
                      <a:srgbClr val="7B9AC9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700" b="1" kern="0" dirty="0">
                <a:gradFill flip="none" rotWithShape="1">
                  <a:gsLst>
                    <a:gs pos="0">
                      <a:srgbClr val="7B9AC9"/>
                    </a:gs>
                    <a:gs pos="100000">
                      <a:srgbClr val="7B9AC9"/>
                    </a:gs>
                  </a:gsLst>
                  <a:lin ang="0" scaled="0"/>
                </a:gradFill>
                <a:latin typeface="Helvetica"/>
                <a:cs typeface="Helvetica"/>
                <a:sym typeface="Helvetica"/>
              </a:rPr>
              <a:t>Registered Apprentices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7B9AC9"/>
                  </a:gs>
                  <a:gs pos="100000">
                    <a:srgbClr val="7B9AC9"/>
                  </a:gs>
                </a:gsLst>
                <a:lin ang="0" scaled="0"/>
              </a:gra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pic>
        <p:nvPicPr>
          <p:cNvPr id="40" name="Picture 39" descr="A person and a child sitting at a table&#10;&#10;Description automatically generated">
            <a:extLst>
              <a:ext uri="{FF2B5EF4-FFF2-40B4-BE49-F238E27FC236}">
                <a16:creationId xmlns:a16="http://schemas.microsoft.com/office/drawing/2014/main" id="{56867AF1-FFF8-5DBC-8F1F-69DF23E96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62" y="2474582"/>
            <a:ext cx="6073670" cy="4048125"/>
          </a:xfrm>
          <a:prstGeom prst="rect">
            <a:avLst/>
          </a:prstGeom>
        </p:spPr>
      </p:pic>
      <p:sp>
        <p:nvSpPr>
          <p:cNvPr id="2" name="Rectangle 21">
            <a:extLst>
              <a:ext uri="{FF2B5EF4-FFF2-40B4-BE49-F238E27FC236}">
                <a16:creationId xmlns:a16="http://schemas.microsoft.com/office/drawing/2014/main" id="{AB605D4D-679C-728A-E2F4-8AD1E1B5B21D}"/>
              </a:ext>
            </a:extLst>
          </p:cNvPr>
          <p:cNvSpPr txBox="1"/>
          <p:nvPr/>
        </p:nvSpPr>
        <p:spPr>
          <a:xfrm>
            <a:off x="1346391" y="3231937"/>
            <a:ext cx="1948638" cy="45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1244600">
              <a:lnSpc>
                <a:spcPct val="90000"/>
              </a:lnSpc>
              <a:spcBef>
                <a:spcPts val="1100"/>
              </a:spcBef>
              <a:defRPr sz="13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1244600" rtl="0" eaLnBrk="1" fontAlgn="auto" latinLnBrk="0" hangingPunct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Helvetica"/>
                <a:cs typeface="Helvetica"/>
              </a:rPr>
              <a:t>80 healthcare apprentices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545E3385-07FE-62E0-74D1-18A2D821CCE7}"/>
              </a:ext>
            </a:extLst>
          </p:cNvPr>
          <p:cNvSpPr txBox="1"/>
          <p:nvPr/>
        </p:nvSpPr>
        <p:spPr>
          <a:xfrm>
            <a:off x="1346391" y="4630339"/>
            <a:ext cx="1948638" cy="45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1244600">
              <a:lnSpc>
                <a:spcPct val="90000"/>
              </a:lnSpc>
              <a:spcBef>
                <a:spcPts val="1100"/>
              </a:spcBef>
              <a:defRPr sz="1300"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1244600" rtl="0" eaLnBrk="1" fontAlgn="auto" latinLnBrk="0" hangingPunct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Helvetica"/>
                <a:cs typeface="Helvetica"/>
              </a:rPr>
              <a:t>19 bioscience apprentices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grpSp>
        <p:nvGrpSpPr>
          <p:cNvPr id="4" name="Group 67">
            <a:extLst>
              <a:ext uri="{FF2B5EF4-FFF2-40B4-BE49-F238E27FC236}">
                <a16:creationId xmlns:a16="http://schemas.microsoft.com/office/drawing/2014/main" id="{246E61AB-D81F-40C1-32B0-9F3E9B08A0AC}"/>
              </a:ext>
            </a:extLst>
          </p:cNvPr>
          <p:cNvGrpSpPr/>
          <p:nvPr/>
        </p:nvGrpSpPr>
        <p:grpSpPr>
          <a:xfrm>
            <a:off x="3544398" y="4718141"/>
            <a:ext cx="277650" cy="276823"/>
            <a:chOff x="0" y="-1"/>
            <a:chExt cx="277648" cy="27682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68">
              <a:extLst>
                <a:ext uri="{FF2B5EF4-FFF2-40B4-BE49-F238E27FC236}">
                  <a16:creationId xmlns:a16="http://schemas.microsoft.com/office/drawing/2014/main" id="{ECF7B2EF-191B-C108-7B87-ACA271BD0C9B}"/>
                </a:ext>
              </a:extLst>
            </p:cNvPr>
            <p:cNvSpPr/>
            <p:nvPr/>
          </p:nvSpPr>
          <p:spPr>
            <a:xfrm>
              <a:off x="71620" y="71068"/>
              <a:ext cx="134411" cy="134687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F6F3A345-6878-CFED-1CDE-9BC8ECD942B4}"/>
                </a:ext>
              </a:extLst>
            </p:cNvPr>
            <p:cNvSpPr/>
            <p:nvPr/>
          </p:nvSpPr>
          <p:spPr>
            <a:xfrm>
              <a:off x="-1" y="-2"/>
              <a:ext cx="277650" cy="27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9321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9AC9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AP squiggles.png" descr="GAP squiggles.png">
            <a:extLst>
              <a:ext uri="{FF2B5EF4-FFF2-40B4-BE49-F238E27FC236}">
                <a16:creationId xmlns:a16="http://schemas.microsoft.com/office/drawing/2014/main" id="{A03DE039-5D15-7721-E38D-8010270923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00" t="8228" b="13066"/>
          <a:stretch>
            <a:fillRect/>
          </a:stretch>
        </p:blipFill>
        <p:spPr>
          <a:xfrm>
            <a:off x="8400385" y="-731074"/>
            <a:ext cx="8232556" cy="76078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DEF42-06C0-16AD-3A3E-BA76BE76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0" y="518421"/>
            <a:ext cx="10515600" cy="1325563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sz="4000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Special School District of St Louis</a:t>
            </a:r>
            <a:br>
              <a:rPr lang="en-US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800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from a Successful Program</a:t>
            </a:r>
            <a:endParaRPr lang="en-US" dirty="0">
              <a:solidFill>
                <a:srgbClr val="2972B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7738-ABA3-4071-68D1-F87E049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" y="1843984"/>
            <a:ext cx="9745980" cy="4351338"/>
          </a:xfrm>
        </p:spPr>
        <p:txBody>
          <a:bodyPr>
            <a:normAutofit/>
          </a:bodyPr>
          <a:lstStyle/>
          <a:p>
            <a:pPr>
              <a:buClr>
                <a:srgbClr val="1F467B"/>
              </a:buClr>
            </a:pPr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CNA Registered Apprenticeship Program – August 2018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Healthcare STARS Pre-apprenticeship program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 exploration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Introduction into healthcare careers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Supportive resources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Intermediary Sponsorship with multiple employer partners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Bethesda Health Group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Parc Provence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WIOA Partner – S.L.A.T.E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 completion and certification achievement rates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0A43B-D77C-B101-B172-5C3DE412EDC7}"/>
              </a:ext>
            </a:extLst>
          </p:cNvPr>
          <p:cNvSpPr txBox="1"/>
          <p:nvPr/>
        </p:nvSpPr>
        <p:spPr>
          <a:xfrm>
            <a:off x="0" y="89765"/>
            <a:ext cx="652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B9AC9"/>
                </a:solidFill>
              </a:rPr>
              <a:t>Mini Case Study #1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EBB1CD-D457-7163-0974-A0F47923B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624" y="3531426"/>
            <a:ext cx="2181196" cy="2038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A0B1FF-9733-0389-663F-A4FE3760C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624" y="1244598"/>
            <a:ext cx="2171505" cy="203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9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9AC9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AP squiggles.png" descr="GAP squiggles.png">
            <a:extLst>
              <a:ext uri="{FF2B5EF4-FFF2-40B4-BE49-F238E27FC236}">
                <a16:creationId xmlns:a16="http://schemas.microsoft.com/office/drawing/2014/main" id="{A03DE039-5D15-7721-E38D-8010270923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00" t="8228" b="13066"/>
          <a:stretch>
            <a:fillRect/>
          </a:stretch>
        </p:blipFill>
        <p:spPr>
          <a:xfrm>
            <a:off x="8400385" y="-731074"/>
            <a:ext cx="8232556" cy="76078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DEF42-06C0-16AD-3A3E-BA76BE76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0" y="518421"/>
            <a:ext cx="10515600" cy="1325563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sz="4000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McKendree University</a:t>
            </a:r>
            <a:br>
              <a:rPr lang="en-US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800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Trying Something New and Working With K-12</a:t>
            </a:r>
            <a:endParaRPr lang="en-US" dirty="0">
              <a:solidFill>
                <a:srgbClr val="2972B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7738-ABA3-4071-68D1-F87E049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22" y="1612533"/>
            <a:ext cx="9745980" cy="51017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Classroom Teacher RAP in Illinois – August 2023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Education Pre-apprenticeship program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Introductory education courses at McKendree or community college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Assistance in meeting minimum qualifications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Intermediary Sponsorship with multiple employer partners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Over 30 school/district partners in Metro-East/Southern IL regions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Over 70 school/district partners throughout Illinois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WIOA Partner – St Clair County (24) &amp; Madison County (22)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Developed after surveying needs of school districts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Ongoing feedback from partners fueling growth and improvement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Development of Master Teacher Mentorship training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0A43B-D77C-B101-B172-5C3DE412EDC7}"/>
              </a:ext>
            </a:extLst>
          </p:cNvPr>
          <p:cNvSpPr txBox="1"/>
          <p:nvPr/>
        </p:nvSpPr>
        <p:spPr>
          <a:xfrm>
            <a:off x="0" y="89765"/>
            <a:ext cx="652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B9AC9"/>
                </a:solidFill>
              </a:rPr>
              <a:t>Mini Case Study #2</a:t>
            </a:r>
          </a:p>
        </p:txBody>
      </p:sp>
      <p:pic>
        <p:nvPicPr>
          <p:cNvPr id="11" name="Picture 10" descr="A purple square with white letters&#10;&#10;Description automatically generated">
            <a:extLst>
              <a:ext uri="{FF2B5EF4-FFF2-40B4-BE49-F238E27FC236}">
                <a16:creationId xmlns:a16="http://schemas.microsoft.com/office/drawing/2014/main" id="{741246F2-A3C8-85B3-AA44-07E26F805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47" y="2441257"/>
            <a:ext cx="1975485" cy="19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9AC9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AP squiggles.png" descr="GAP squiggles.png">
            <a:extLst>
              <a:ext uri="{FF2B5EF4-FFF2-40B4-BE49-F238E27FC236}">
                <a16:creationId xmlns:a16="http://schemas.microsoft.com/office/drawing/2014/main" id="{A03DE039-5D15-7721-E38D-8010270923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00" t="8228" b="13066"/>
          <a:stretch>
            <a:fillRect/>
          </a:stretch>
        </p:blipFill>
        <p:spPr>
          <a:xfrm>
            <a:off x="8400385" y="-731074"/>
            <a:ext cx="8232556" cy="76078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DEF42-06C0-16AD-3A3E-BA76BE76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0" y="518421"/>
            <a:ext cx="10515600" cy="1325563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sz="4000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Southern Illinois University Edwardsville</a:t>
            </a:r>
            <a:br>
              <a:rPr lang="en-US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800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Navigating Setbacks</a:t>
            </a:r>
            <a:endParaRPr lang="en-US" dirty="0">
              <a:solidFill>
                <a:srgbClr val="2972B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7738-ABA3-4071-68D1-F87E049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22" y="1534154"/>
            <a:ext cx="9745980" cy="532384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Laboratory Technician RAP – December 2023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Micro-credential pre-apprenticeship program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 exploration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Introduction into lab skills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Hands-on skills training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Challenge #1: Learning New Language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Long technical assistance sessions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Understanding administrative responsibilities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Challenge #2: Organizational Structure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Where does apprenticeship live in greater university structure?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Challenge #3: Large Companies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Low administrative capacity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Hurdles with corporate legal teams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Hiring processes</a:t>
            </a:r>
          </a:p>
          <a:p>
            <a:endParaRPr lang="en-US" sz="2400" dirty="0">
              <a:solidFill>
                <a:srgbClr val="1F467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0A43B-D77C-B101-B172-5C3DE412EDC7}"/>
              </a:ext>
            </a:extLst>
          </p:cNvPr>
          <p:cNvSpPr txBox="1"/>
          <p:nvPr/>
        </p:nvSpPr>
        <p:spPr>
          <a:xfrm>
            <a:off x="0" y="89765"/>
            <a:ext cx="652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B9AC9"/>
                </a:solidFill>
              </a:rPr>
              <a:t>Mini Case Study #3</a:t>
            </a:r>
          </a:p>
        </p:txBody>
      </p:sp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5DA8C89C-1489-A360-CCA3-C40A1BD25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020" y="2345615"/>
            <a:ext cx="3348643" cy="216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9AC9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AP squiggles.png" descr="GAP squiggles.png">
            <a:extLst>
              <a:ext uri="{FF2B5EF4-FFF2-40B4-BE49-F238E27FC236}">
                <a16:creationId xmlns:a16="http://schemas.microsoft.com/office/drawing/2014/main" id="{A03DE039-5D15-7721-E38D-8010270923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rcRect l="27600" t="8228" b="13066"/>
          <a:stretch>
            <a:fillRect/>
          </a:stretch>
        </p:blipFill>
        <p:spPr>
          <a:xfrm>
            <a:off x="8400385" y="-731074"/>
            <a:ext cx="8232556" cy="76078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DEF42-06C0-16AD-3A3E-BA76BE76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0" y="518421"/>
            <a:ext cx="10515600" cy="1325563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sz="4000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STAR Inc &amp; LIV Recovery Sober Living</a:t>
            </a:r>
            <a:br>
              <a:rPr lang="en-US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800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Connecting with Underserved Populations</a:t>
            </a:r>
            <a:endParaRPr lang="en-US" dirty="0">
              <a:solidFill>
                <a:srgbClr val="2972B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7738-ABA3-4071-68D1-F87E049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22" y="1534155"/>
            <a:ext cx="9745980" cy="52340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STAR Inc: Early Childhood RAP – September 2023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CDA Pre-Apprenticeship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LIV Sober Living: Peer Support Specialist RAP – January 2024</a:t>
            </a:r>
          </a:p>
          <a:p>
            <a:pPr lvl="1"/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Peer Pre-apprenticeship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Programs for Underserved Populations</a:t>
            </a:r>
          </a:p>
          <a:p>
            <a:pPr lvl="1"/>
            <a:r>
              <a:rPr lang="en-US" sz="16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Digital literacy</a:t>
            </a:r>
          </a:p>
          <a:p>
            <a:pPr lvl="1"/>
            <a:r>
              <a:rPr lang="en-US" sz="16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Emotional intelligence</a:t>
            </a:r>
          </a:p>
          <a:p>
            <a:pPr lvl="1"/>
            <a:r>
              <a:rPr lang="en-US" sz="16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Financial literacy</a:t>
            </a:r>
          </a:p>
          <a:p>
            <a:pPr lvl="1"/>
            <a:r>
              <a:rPr lang="en-US" sz="16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 navigation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Higher education partners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Continued support and counseling through RAP completion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Engagement with small business owners and community organizations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0A43B-D77C-B101-B172-5C3DE412EDC7}"/>
              </a:ext>
            </a:extLst>
          </p:cNvPr>
          <p:cNvSpPr txBox="1"/>
          <p:nvPr/>
        </p:nvSpPr>
        <p:spPr>
          <a:xfrm>
            <a:off x="0" y="89765"/>
            <a:ext cx="652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B9AC9"/>
                </a:solidFill>
              </a:rPr>
              <a:t>Mini Case Study #4</a:t>
            </a:r>
          </a:p>
        </p:txBody>
      </p:sp>
      <p:pic>
        <p:nvPicPr>
          <p:cNvPr id="7" name="Picture 6" descr="A logo for a child development company&#10;&#10;Description automatically generated">
            <a:extLst>
              <a:ext uri="{FF2B5EF4-FFF2-40B4-BE49-F238E27FC236}">
                <a16:creationId xmlns:a16="http://schemas.microsoft.com/office/drawing/2014/main" id="{E03B0FF5-B2F0-3416-EAD5-715C3C8DF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88" y="1523672"/>
            <a:ext cx="2804403" cy="1560711"/>
          </a:xfrm>
          <a:prstGeom prst="rect">
            <a:avLst/>
          </a:prstGeom>
        </p:spPr>
      </p:pic>
      <p:pic>
        <p:nvPicPr>
          <p:cNvPr id="11" name="Picture 10" descr="A logo of a person with blue leaves&#10;&#10;Description automatically generated">
            <a:extLst>
              <a:ext uri="{FF2B5EF4-FFF2-40B4-BE49-F238E27FC236}">
                <a16:creationId xmlns:a16="http://schemas.microsoft.com/office/drawing/2014/main" id="{7433DC5D-EC62-67F0-07EA-491A5D8EE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35" y="3365918"/>
            <a:ext cx="1547625" cy="22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5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9AC9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AP squiggles.png" descr="GAP squiggles.png">
            <a:extLst>
              <a:ext uri="{FF2B5EF4-FFF2-40B4-BE49-F238E27FC236}">
                <a16:creationId xmlns:a16="http://schemas.microsoft.com/office/drawing/2014/main" id="{A03DE039-5D15-7721-E38D-8010270923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00" t="8228" b="13066"/>
          <a:stretch>
            <a:fillRect/>
          </a:stretch>
        </p:blipFill>
        <p:spPr>
          <a:xfrm>
            <a:off x="8400385" y="-731074"/>
            <a:ext cx="8232556" cy="76078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DEF42-06C0-16AD-3A3E-BA76BE76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0" y="518421"/>
            <a:ext cx="10515600" cy="1325563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sz="4000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SWIC &amp; Kaskaskia Community College</a:t>
            </a:r>
            <a:br>
              <a:rPr lang="en-US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800" dirty="0">
                <a:solidFill>
                  <a:srgbClr val="2972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Creating a Clean Package for Employers</a:t>
            </a:r>
            <a:endParaRPr lang="en-US" dirty="0">
              <a:solidFill>
                <a:srgbClr val="2972B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7738-ABA3-4071-68D1-F87E049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22" y="1534155"/>
            <a:ext cx="9525567" cy="52340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RAP Intermediary Sponsors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Lists of apprenticeship programs across industries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Healthcare        	Education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Manufacturing	Construction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Administrative and RTI function of apprenticeship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Funding packages through WIOA, other state and federal grants, tax credit programs</a:t>
            </a:r>
          </a:p>
          <a:p>
            <a:r>
              <a:rPr lang="en-US" sz="2400" dirty="0">
                <a:solidFill>
                  <a:srgbClr val="1F46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Participant recruitment</a:t>
            </a:r>
          </a:p>
          <a:p>
            <a:endParaRPr lang="en-US" sz="2400" dirty="0">
              <a:solidFill>
                <a:srgbClr val="1F467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solidFill>
                <a:srgbClr val="1F467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0A43B-D77C-B101-B172-5C3DE412EDC7}"/>
              </a:ext>
            </a:extLst>
          </p:cNvPr>
          <p:cNvSpPr txBox="1"/>
          <p:nvPr/>
        </p:nvSpPr>
        <p:spPr>
          <a:xfrm>
            <a:off x="0" y="89765"/>
            <a:ext cx="652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B9AC9"/>
                </a:solidFill>
              </a:rPr>
              <a:t>Mini Case Study #5</a:t>
            </a: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FC438191-CE3B-A316-1048-17F51EF0C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024" y="1995575"/>
            <a:ext cx="1270000" cy="146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4D498-1C29-081A-2069-589E8D707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048" y="4320218"/>
            <a:ext cx="3057952" cy="962159"/>
          </a:xfrm>
          <a:prstGeom prst="rect">
            <a:avLst/>
          </a:prstGeom>
        </p:spPr>
      </p:pic>
      <p:grpSp>
        <p:nvGrpSpPr>
          <p:cNvPr id="12" name="Group 43">
            <a:extLst>
              <a:ext uri="{FF2B5EF4-FFF2-40B4-BE49-F238E27FC236}">
                <a16:creationId xmlns:a16="http://schemas.microsoft.com/office/drawing/2014/main" id="{D2EAD230-37DC-B8E2-9A55-E4F5E8DA11AA}"/>
              </a:ext>
            </a:extLst>
          </p:cNvPr>
          <p:cNvGrpSpPr/>
          <p:nvPr/>
        </p:nvGrpSpPr>
        <p:grpSpPr>
          <a:xfrm>
            <a:off x="507091" y="2502605"/>
            <a:ext cx="91440" cy="91440"/>
            <a:chOff x="0" y="-1"/>
            <a:chExt cx="277648" cy="276822"/>
          </a:xfrm>
        </p:grpSpPr>
        <p:sp>
          <p:nvSpPr>
            <p:cNvPr id="13" name="Oval 44">
              <a:extLst>
                <a:ext uri="{FF2B5EF4-FFF2-40B4-BE49-F238E27FC236}">
                  <a16:creationId xmlns:a16="http://schemas.microsoft.com/office/drawing/2014/main" id="{745707FF-1D0D-3398-9CC8-7697D1A0C96E}"/>
                </a:ext>
              </a:extLst>
            </p:cNvPr>
            <p:cNvSpPr/>
            <p:nvPr/>
          </p:nvSpPr>
          <p:spPr>
            <a:xfrm>
              <a:off x="71620" y="71068"/>
              <a:ext cx="134411" cy="13468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02B177DC-3F6A-E6C9-7CCD-C9A1DEE4012A}"/>
                </a:ext>
              </a:extLst>
            </p:cNvPr>
            <p:cNvSpPr/>
            <p:nvPr/>
          </p:nvSpPr>
          <p:spPr>
            <a:xfrm>
              <a:off x="-1" y="-2"/>
              <a:ext cx="277650" cy="27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</p:grpSp>
      <p:grpSp>
        <p:nvGrpSpPr>
          <p:cNvPr id="15" name="Group 43">
            <a:extLst>
              <a:ext uri="{FF2B5EF4-FFF2-40B4-BE49-F238E27FC236}">
                <a16:creationId xmlns:a16="http://schemas.microsoft.com/office/drawing/2014/main" id="{956E55B4-F086-A6A2-DF83-4D586F5EDC76}"/>
              </a:ext>
            </a:extLst>
          </p:cNvPr>
          <p:cNvGrpSpPr/>
          <p:nvPr/>
        </p:nvGrpSpPr>
        <p:grpSpPr>
          <a:xfrm>
            <a:off x="507091" y="2827061"/>
            <a:ext cx="91440" cy="91440"/>
            <a:chOff x="0" y="-1"/>
            <a:chExt cx="277648" cy="276822"/>
          </a:xfrm>
        </p:grpSpPr>
        <p:sp>
          <p:nvSpPr>
            <p:cNvPr id="16" name="Oval 44">
              <a:extLst>
                <a:ext uri="{FF2B5EF4-FFF2-40B4-BE49-F238E27FC236}">
                  <a16:creationId xmlns:a16="http://schemas.microsoft.com/office/drawing/2014/main" id="{D7F8E6F9-DEC6-7F11-195D-16394099F142}"/>
                </a:ext>
              </a:extLst>
            </p:cNvPr>
            <p:cNvSpPr/>
            <p:nvPr/>
          </p:nvSpPr>
          <p:spPr>
            <a:xfrm>
              <a:off x="71620" y="71068"/>
              <a:ext cx="134411" cy="13468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63E4545D-CD40-8603-E404-2EA7EE123179}"/>
                </a:ext>
              </a:extLst>
            </p:cNvPr>
            <p:cNvSpPr/>
            <p:nvPr/>
          </p:nvSpPr>
          <p:spPr>
            <a:xfrm>
              <a:off x="-1" y="-2"/>
              <a:ext cx="277650" cy="27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</p:grpSp>
      <p:grpSp>
        <p:nvGrpSpPr>
          <p:cNvPr id="18" name="Group 43">
            <a:extLst>
              <a:ext uri="{FF2B5EF4-FFF2-40B4-BE49-F238E27FC236}">
                <a16:creationId xmlns:a16="http://schemas.microsoft.com/office/drawing/2014/main" id="{9F59B6C0-8AAF-483C-CD5F-37D0FFB81A88}"/>
              </a:ext>
            </a:extLst>
          </p:cNvPr>
          <p:cNvGrpSpPr/>
          <p:nvPr/>
        </p:nvGrpSpPr>
        <p:grpSpPr>
          <a:xfrm>
            <a:off x="2814863" y="2504824"/>
            <a:ext cx="91440" cy="91440"/>
            <a:chOff x="0" y="-1"/>
            <a:chExt cx="277648" cy="276822"/>
          </a:xfrm>
        </p:grpSpPr>
        <p:sp>
          <p:nvSpPr>
            <p:cNvPr id="19" name="Oval 44">
              <a:extLst>
                <a:ext uri="{FF2B5EF4-FFF2-40B4-BE49-F238E27FC236}">
                  <a16:creationId xmlns:a16="http://schemas.microsoft.com/office/drawing/2014/main" id="{2C0DFE1A-CB2E-AA2D-0871-1A5340ADE4F3}"/>
                </a:ext>
              </a:extLst>
            </p:cNvPr>
            <p:cNvSpPr/>
            <p:nvPr/>
          </p:nvSpPr>
          <p:spPr>
            <a:xfrm>
              <a:off x="71620" y="71068"/>
              <a:ext cx="134411" cy="13468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87B02665-22EF-7EAD-6A43-5520632D720C}"/>
                </a:ext>
              </a:extLst>
            </p:cNvPr>
            <p:cNvSpPr/>
            <p:nvPr/>
          </p:nvSpPr>
          <p:spPr>
            <a:xfrm>
              <a:off x="-1" y="-2"/>
              <a:ext cx="277650" cy="27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</p:grpSp>
      <p:grpSp>
        <p:nvGrpSpPr>
          <p:cNvPr id="21" name="Group 43">
            <a:extLst>
              <a:ext uri="{FF2B5EF4-FFF2-40B4-BE49-F238E27FC236}">
                <a16:creationId xmlns:a16="http://schemas.microsoft.com/office/drawing/2014/main" id="{17BFFA12-D106-9ADC-6CD1-3446C9F107A3}"/>
              </a:ext>
            </a:extLst>
          </p:cNvPr>
          <p:cNvGrpSpPr/>
          <p:nvPr/>
        </p:nvGrpSpPr>
        <p:grpSpPr>
          <a:xfrm>
            <a:off x="2805611" y="2827061"/>
            <a:ext cx="91440" cy="91440"/>
            <a:chOff x="0" y="-1"/>
            <a:chExt cx="277648" cy="276822"/>
          </a:xfrm>
        </p:grpSpPr>
        <p:sp>
          <p:nvSpPr>
            <p:cNvPr id="22" name="Oval 44">
              <a:extLst>
                <a:ext uri="{FF2B5EF4-FFF2-40B4-BE49-F238E27FC236}">
                  <a16:creationId xmlns:a16="http://schemas.microsoft.com/office/drawing/2014/main" id="{ED23F881-B01C-58D8-FDA1-A38DC27A89C8}"/>
                </a:ext>
              </a:extLst>
            </p:cNvPr>
            <p:cNvSpPr/>
            <p:nvPr/>
          </p:nvSpPr>
          <p:spPr>
            <a:xfrm>
              <a:off x="71620" y="71068"/>
              <a:ext cx="134411" cy="13468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8D36FF81-7226-EE1A-15A1-CD44663E87B1}"/>
                </a:ext>
              </a:extLst>
            </p:cNvPr>
            <p:cNvSpPr/>
            <p:nvPr/>
          </p:nvSpPr>
          <p:spPr>
            <a:xfrm>
              <a:off x="-1" y="-2"/>
              <a:ext cx="277650" cy="27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A6A6A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Lato Regular"/>
                <a:sym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1635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0D368886C6B4298DB8A66EC5E9E94" ma:contentTypeVersion="3" ma:contentTypeDescription="Create a new document." ma:contentTypeScope="" ma:versionID="3dfe9d4b760e711e5f29de418d1818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FB32769-60D5-4D5A-A968-8959062FCCF4}"/>
</file>

<file path=customXml/itemProps2.xml><?xml version="1.0" encoding="utf-8"?>
<ds:datastoreItem xmlns:ds="http://schemas.openxmlformats.org/officeDocument/2006/customXml" ds:itemID="{66FECEE8-AD33-464B-810E-63E13317538A}"/>
</file>

<file path=customXml/itemProps3.xml><?xml version="1.0" encoding="utf-8"?>
<ds:datastoreItem xmlns:ds="http://schemas.openxmlformats.org/officeDocument/2006/customXml" ds:itemID="{1DC53A39-316B-4C1D-8476-BB973BA0E8AE}"/>
</file>

<file path=docProps/app.xml><?xml version="1.0" encoding="utf-8"?>
<Properties xmlns="http://schemas.openxmlformats.org/officeDocument/2006/extended-properties" xmlns:vt="http://schemas.openxmlformats.org/officeDocument/2006/docPropsVTypes">
  <TotalTime>4612</TotalTime>
  <Words>555</Words>
  <Application>Microsoft Office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Helvetica</vt:lpstr>
      <vt:lpstr>Lato Regular</vt:lpstr>
      <vt:lpstr>Montserrat Regular</vt:lpstr>
      <vt:lpstr>Montserrat Thin Bold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Special School District of St Louis  Learning from a Successful Program</vt:lpstr>
      <vt:lpstr>McKendree University  Trying Something New and Working With K-12</vt:lpstr>
      <vt:lpstr>Southern Illinois University Edwardsville  Navigating Setbacks</vt:lpstr>
      <vt:lpstr>STAR Inc &amp; LIV Recovery Sober Living  Connecting with Underserved Populations</vt:lpstr>
      <vt:lpstr>SWIC &amp; Kaskaskia Community College  Creating a Clean Package for Employers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 Bootcamp Pursuing Excellence in Local Apprenticeship Infrastructure​</dc:title>
  <dc:creator>Rebecca R. Ryan</dc:creator>
  <cp:lastModifiedBy>Heinisch, Kimberly D</cp:lastModifiedBy>
  <cp:revision>12</cp:revision>
  <dcterms:created xsi:type="dcterms:W3CDTF">2023-09-12T13:51:53Z</dcterms:created>
  <dcterms:modified xsi:type="dcterms:W3CDTF">2024-10-01T16:20:10Z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0x010100CAE0D368886C6B4298DB8A66EC5E9E94</vt:lpwstr>
  </property>
</Properties>
</file>