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4"/>
  </p:sldMasterIdLst>
  <p:notesMasterIdLst>
    <p:notesMasterId r:id="rId27"/>
  </p:notesMasterIdLst>
  <p:handoutMasterIdLst>
    <p:handoutMasterId r:id="rId28"/>
  </p:handoutMasterIdLst>
  <p:sldIdLst>
    <p:sldId id="261" r:id="rId5"/>
    <p:sldId id="512" r:id="rId6"/>
    <p:sldId id="507" r:id="rId7"/>
    <p:sldId id="538" r:id="rId8"/>
    <p:sldId id="494" r:id="rId9"/>
    <p:sldId id="513" r:id="rId10"/>
    <p:sldId id="514" r:id="rId11"/>
    <p:sldId id="517" r:id="rId12"/>
    <p:sldId id="516" r:id="rId13"/>
    <p:sldId id="540" r:id="rId14"/>
    <p:sldId id="542" r:id="rId15"/>
    <p:sldId id="532" r:id="rId16"/>
    <p:sldId id="533" r:id="rId17"/>
    <p:sldId id="519" r:id="rId18"/>
    <p:sldId id="544" r:id="rId19"/>
    <p:sldId id="543" r:id="rId20"/>
    <p:sldId id="541" r:id="rId21"/>
    <p:sldId id="545" r:id="rId22"/>
    <p:sldId id="546" r:id="rId23"/>
    <p:sldId id="536" r:id="rId24"/>
    <p:sldId id="511" r:id="rId25"/>
    <p:sldId id="537" r:id="rId26"/>
  </p:sldIdLst>
  <p:sldSz cx="9144000" cy="6858000" type="screen4x3"/>
  <p:notesSz cx="7023100" cy="9309100"/>
  <p:custDataLst>
    <p:tags r:id="rId29"/>
  </p:custDataLst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C6C8"/>
    <a:srgbClr val="4D4D4D"/>
    <a:srgbClr val="D14C27"/>
    <a:srgbClr val="F6F8FA"/>
    <a:srgbClr val="303745"/>
    <a:srgbClr val="F58025"/>
    <a:srgbClr val="1C49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16" autoAdjust="0"/>
    <p:restoredTop sz="94379" autoAdjust="0"/>
  </p:normalViewPr>
  <p:slideViewPr>
    <p:cSldViewPr snapToGrid="0">
      <p:cViewPr varScale="1">
        <p:scale>
          <a:sx n="76" d="100"/>
          <a:sy n="76" d="100"/>
        </p:scale>
        <p:origin x="147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6CF01BD6-766B-4D19-B75E-7E6A037A6BFB}" type="datetimeFigureOut">
              <a:rPr lang="en-US" smtClean="0"/>
              <a:t>10/1/2024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F31302AA-81B1-4225-BC36-6DD3E8E987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8448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E98D3C34-4FAE-4634-9621-7C1A1531823B}" type="datetimeFigureOut">
              <a:rPr lang="en-US" smtClean="0"/>
              <a:t>10/1/2024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FA5D1758-ED3D-4611-B861-63A1DF0322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456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5D1758-ED3D-4611-B861-63A1DF03220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5539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3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5D1758-ED3D-4611-B861-63A1DF032208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6644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3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5D1758-ED3D-4611-B861-63A1DF032208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1456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3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5D1758-ED3D-4611-B861-63A1DF032208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2033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3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5D1758-ED3D-4611-B861-63A1DF032208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216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3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5D1758-ED3D-4611-B861-63A1DF032208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5812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3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5D1758-ED3D-4611-B861-63A1DF032208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8615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3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5D1758-ED3D-4611-B861-63A1DF032208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7832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3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5D1758-ED3D-4611-B861-63A1DF032208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537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3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5D1758-ED3D-4611-B861-63A1DF03220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4816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3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5D1758-ED3D-4611-B861-63A1DF03220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8406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3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5D1758-ED3D-4611-B861-63A1DF03220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16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3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5D1758-ED3D-4611-B861-63A1DF03220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0507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3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5D1758-ED3D-4611-B861-63A1DF03220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630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3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5D1758-ED3D-4611-B861-63A1DF03220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1988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3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5D1758-ED3D-4611-B861-63A1DF03220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7571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3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5D1758-ED3D-4611-B861-63A1DF032208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673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255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A56E7046-DE4F-0A49-A5D9-1A3B2F5BAC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4202" y="1376751"/>
            <a:ext cx="7953374" cy="51101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 i="0" cap="all" spc="50" baseline="0">
                <a:solidFill>
                  <a:srgbClr val="4D4D4D"/>
                </a:solidFill>
                <a:latin typeface="Futura Std Heavy" panose="020B0502020204020303" pitchFamily="34" charset="77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E1F6FDE6-65F0-9041-A1D4-82C1AC4161B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2" y="1902935"/>
            <a:ext cx="7953374" cy="18845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200" b="0" i="0" cap="none" spc="0" baseline="0">
                <a:solidFill>
                  <a:srgbClr val="4D4D4D"/>
                </a:solidFill>
                <a:latin typeface="Futura Std Book" panose="020B0502020204020303" pitchFamily="34" charset="77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0A73E8B-1D2A-B241-9CB5-BFDA05123263}"/>
              </a:ext>
            </a:extLst>
          </p:cNvPr>
          <p:cNvSpPr txBox="1"/>
          <p:nvPr userDrawn="1"/>
        </p:nvSpPr>
        <p:spPr>
          <a:xfrm>
            <a:off x="7939425" y="6297123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Segoe UI Symbol" panose="020B0502040204020203" pitchFamily="34" charset="0"/>
              </a:rPr>
              <a:pPr algn="r"/>
              <a:t>‹#›</a:t>
            </a:fld>
            <a:endParaRPr lang="en-US" sz="800" b="0" spc="30" baseline="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Segoe UI Symbol" panose="020B0502040204020203" pitchFamily="34" charset="0"/>
            </a:endParaRPr>
          </a:p>
        </p:txBody>
      </p:sp>
      <p:sp>
        <p:nvSpPr>
          <p:cNvPr id="10" name="Freeform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FFBBF2A-C7ED-554B-A375-F7CE80CB34C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427346" y="6320795"/>
            <a:ext cx="164592" cy="164592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9060" tIns="49530" rIns="99060" bIns="49530" numCol="1" anchor="t" anchorCtr="0" compatLnSpc="1">
            <a:prstTxWarp prst="textNoShape">
              <a:avLst/>
            </a:prstTxWarp>
          </a:bodyPr>
          <a:lstStyle/>
          <a:p>
            <a:endParaRPr lang="en-US" sz="1716" dirty="0"/>
          </a:p>
        </p:txBody>
      </p:sp>
      <p:sp>
        <p:nvSpPr>
          <p:cNvPr id="16" name="Freeform 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483DAD1-B635-5549-8693-FBB280659512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244103" y="6320795"/>
            <a:ext cx="164592" cy="164592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9060" tIns="49530" rIns="99060" bIns="49530" numCol="1" anchor="t" anchorCtr="0" compatLnSpc="1">
            <a:prstTxWarp prst="textNoShape">
              <a:avLst/>
            </a:prstTxWarp>
          </a:bodyPr>
          <a:lstStyle/>
          <a:p>
            <a:endParaRPr lang="en-US" sz="1716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0519904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6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408">
          <p15:clr>
            <a:srgbClr val="FBAE40"/>
          </p15:clr>
        </p15:guide>
        <p15:guide id="5" orient="horz" pos="129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84E1790B-1E4F-3B4F-AD32-8BC1BF08A162}"/>
              </a:ext>
            </a:extLst>
          </p:cNvPr>
          <p:cNvSpPr txBox="1"/>
          <p:nvPr userDrawn="1"/>
        </p:nvSpPr>
        <p:spPr>
          <a:xfrm>
            <a:off x="7939425" y="6297123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Segoe UI Symbol" panose="020B0502040204020203" pitchFamily="34" charset="0"/>
              </a:rPr>
              <a:pPr algn="r"/>
              <a:t>‹#›</a:t>
            </a:fld>
            <a:endParaRPr lang="en-US" sz="800" b="0" spc="30" baseline="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Segoe UI Symbol" panose="020B0502040204020203" pitchFamily="34" charset="0"/>
            </a:endParaRPr>
          </a:p>
        </p:txBody>
      </p:sp>
      <p:sp>
        <p:nvSpPr>
          <p:cNvPr id="7" name="Freeform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D9489B8-D70A-2C4B-9339-02FC12D9C9F5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427346" y="6320795"/>
            <a:ext cx="164592" cy="164592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9060" tIns="49530" rIns="99060" bIns="49530" numCol="1" anchor="t" anchorCtr="0" compatLnSpc="1">
            <a:prstTxWarp prst="textNoShape">
              <a:avLst/>
            </a:prstTxWarp>
          </a:bodyPr>
          <a:lstStyle/>
          <a:p>
            <a:endParaRPr lang="en-US" sz="1716" dirty="0"/>
          </a:p>
        </p:txBody>
      </p:sp>
      <p:sp>
        <p:nvSpPr>
          <p:cNvPr id="8" name="Freeform 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B84A807-FE08-7F4C-A4CB-EB585EFFBE33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244103" y="6320795"/>
            <a:ext cx="164592" cy="164592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9060" tIns="49530" rIns="99060" bIns="49530" numCol="1" anchor="t" anchorCtr="0" compatLnSpc="1">
            <a:prstTxWarp prst="textNoShape">
              <a:avLst/>
            </a:prstTxWarp>
          </a:bodyPr>
          <a:lstStyle/>
          <a:p>
            <a:endParaRPr lang="en-US" sz="1716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11571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3600" userDrawn="1">
          <p15:clr>
            <a:srgbClr val="FBAE40"/>
          </p15:clr>
        </p15:guide>
        <p15:guide id="2" pos="5384" userDrawn="1">
          <p15:clr>
            <a:srgbClr val="FBAE40"/>
          </p15:clr>
        </p15:guide>
        <p15:guide id="3" pos="374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129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ny History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199035" y="2611721"/>
            <a:ext cx="1035714" cy="1380952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529885" y="4803175"/>
            <a:ext cx="1035714" cy="1380952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916835" y="4803175"/>
            <a:ext cx="1035714" cy="1380952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564B377F-598C-7D43-AC31-2A6886AA33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3728" y="1401776"/>
            <a:ext cx="7953374" cy="51101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 i="0" cap="all" spc="50" baseline="0">
                <a:solidFill>
                  <a:srgbClr val="4D4D4D"/>
                </a:solidFill>
                <a:latin typeface="Futura Std Heavy" panose="020B0502020204020303" pitchFamily="34" charset="77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F2CC2ABB-C44C-CA4F-97C9-5F71B7B6A54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3251" y="1912789"/>
            <a:ext cx="7953374" cy="18845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200" b="0" i="0" cap="none" spc="0" baseline="0">
                <a:solidFill>
                  <a:srgbClr val="4D4D4D"/>
                </a:solidFill>
                <a:latin typeface="Futura Std Book" panose="020B0502020204020303" pitchFamily="34" charset="77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A9AE139-211F-0C42-9F4B-85DFB65FCB49}"/>
              </a:ext>
            </a:extLst>
          </p:cNvPr>
          <p:cNvSpPr txBox="1"/>
          <p:nvPr userDrawn="1"/>
        </p:nvSpPr>
        <p:spPr>
          <a:xfrm>
            <a:off x="593728" y="6297123"/>
            <a:ext cx="1783555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900" b="1" spc="30" baseline="0" dirty="0">
                <a:solidFill>
                  <a:schemeClr val="tx2"/>
                </a:solidFill>
                <a:latin typeface="+mn-lt"/>
                <a:ea typeface="Segoe UI Symbol" panose="020B0502040204020203" pitchFamily="34" charset="0"/>
              </a:rPr>
              <a:t>IWIB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E79602B-7BC0-AA47-88B7-E243181EF231}"/>
              </a:ext>
            </a:extLst>
          </p:cNvPr>
          <p:cNvSpPr txBox="1"/>
          <p:nvPr userDrawn="1"/>
        </p:nvSpPr>
        <p:spPr>
          <a:xfrm>
            <a:off x="7939425" y="6297123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pPr algn="r"/>
              <a:t>‹#›</a:t>
            </a:fld>
            <a:endParaRPr lang="en-US" sz="800" b="0" spc="30" baseline="0" dirty="0">
              <a:solidFill>
                <a:schemeClr val="tx1">
                  <a:lumMod val="50000"/>
                  <a:lumOff val="50000"/>
                </a:schemeClr>
              </a:solidFill>
              <a:latin typeface="Segoe UI Symbol" panose="020B0502040204020203" pitchFamily="34" charset="0"/>
              <a:ea typeface="Segoe UI Symbol" panose="020B0502040204020203" pitchFamily="34" charset="0"/>
            </a:endParaRPr>
          </a:p>
        </p:txBody>
      </p:sp>
      <p:sp>
        <p:nvSpPr>
          <p:cNvPr id="23" name="Freeform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C7A4C18-8E88-FF42-8E68-9885D11AB6F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427346" y="6320795"/>
            <a:ext cx="164592" cy="164592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9060" tIns="49530" rIns="99060" bIns="49530" numCol="1" anchor="t" anchorCtr="0" compatLnSpc="1">
            <a:prstTxWarp prst="textNoShape">
              <a:avLst/>
            </a:prstTxWarp>
          </a:bodyPr>
          <a:lstStyle/>
          <a:p>
            <a:endParaRPr lang="en-US" sz="1716" dirty="0"/>
          </a:p>
        </p:txBody>
      </p:sp>
      <p:sp>
        <p:nvSpPr>
          <p:cNvPr id="24" name="Freeform 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9790A3C-E5CE-8D49-AAAE-156FFDD36123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244103" y="6320795"/>
            <a:ext cx="164592" cy="164592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9060" tIns="49530" rIns="99060" bIns="49530" numCol="1" anchor="t" anchorCtr="0" compatLnSpc="1">
            <a:prstTxWarp prst="textNoShape">
              <a:avLst/>
            </a:prstTxWarp>
          </a:bodyPr>
          <a:lstStyle/>
          <a:p>
            <a:endParaRPr lang="en-US" sz="1716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05262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600" userDrawn="1">
          <p15:clr>
            <a:srgbClr val="FBAE40"/>
          </p15:clr>
        </p15:guide>
        <p15:guide id="2" pos="5384" userDrawn="1">
          <p15:clr>
            <a:srgbClr val="FBAE40"/>
          </p15:clr>
        </p15:guide>
        <p15:guide id="3" pos="374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129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ny History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29041" y="1446424"/>
            <a:ext cx="7953374" cy="51101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 i="0" cap="all" spc="50" baseline="0">
                <a:solidFill>
                  <a:srgbClr val="4D4D4D"/>
                </a:solidFill>
                <a:latin typeface="Futura Std Heavy" panose="020B0502020204020303" pitchFamily="34" charset="77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38564" y="1957437"/>
            <a:ext cx="7953374" cy="18845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200" b="0" i="0" cap="none" spc="0" baseline="0">
                <a:solidFill>
                  <a:srgbClr val="4D4D4D"/>
                </a:solidFill>
                <a:latin typeface="Futura Std Book" panose="020B0502020204020303" pitchFamily="34" charset="77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565198" y="2664491"/>
            <a:ext cx="1035714" cy="1380952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952148" y="2664491"/>
            <a:ext cx="1035714" cy="1380952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256573" y="2664491"/>
            <a:ext cx="1035714" cy="1380952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593728" y="6297123"/>
            <a:ext cx="1783555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900" b="1" spc="30" baseline="0" dirty="0">
                <a:solidFill>
                  <a:schemeClr val="tx2"/>
                </a:solidFill>
                <a:latin typeface="+mn-lt"/>
                <a:ea typeface="Segoe UI Symbol" panose="020B0502040204020203" pitchFamily="34" charset="0"/>
              </a:rPr>
              <a:t>IWIB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7939425" y="6297123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pPr algn="r"/>
              <a:t>‹#›</a:t>
            </a:fld>
            <a:endParaRPr lang="en-US" sz="800" b="0" spc="30" baseline="0" dirty="0">
              <a:solidFill>
                <a:schemeClr val="tx1">
                  <a:lumMod val="50000"/>
                  <a:lumOff val="50000"/>
                </a:schemeClr>
              </a:solidFill>
              <a:latin typeface="Segoe UI Symbol" panose="020B0502040204020203" pitchFamily="34" charset="0"/>
              <a:ea typeface="Segoe UI Symbol" panose="020B0502040204020203" pitchFamily="34" charset="0"/>
            </a:endParaRPr>
          </a:p>
        </p:txBody>
      </p:sp>
      <p:sp>
        <p:nvSpPr>
          <p:cNvPr id="16" name="Freeform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AC8CDFF-9F4E-D941-99E5-C9CFFCC708D6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427346" y="6320795"/>
            <a:ext cx="164592" cy="164592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9060" tIns="49530" rIns="99060" bIns="49530" numCol="1" anchor="t" anchorCtr="0" compatLnSpc="1">
            <a:prstTxWarp prst="textNoShape">
              <a:avLst/>
            </a:prstTxWarp>
          </a:bodyPr>
          <a:lstStyle/>
          <a:p>
            <a:endParaRPr lang="en-US" sz="1716" dirty="0"/>
          </a:p>
        </p:txBody>
      </p:sp>
      <p:sp>
        <p:nvSpPr>
          <p:cNvPr id="17" name="Freeform 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24B49551-9295-E947-800A-9A504B6DA1A2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244103" y="6320795"/>
            <a:ext cx="164592" cy="164592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9060" tIns="49530" rIns="99060" bIns="49530" numCol="1" anchor="t" anchorCtr="0" compatLnSpc="1">
            <a:prstTxWarp prst="textNoShape">
              <a:avLst/>
            </a:prstTxWarp>
          </a:bodyPr>
          <a:lstStyle/>
          <a:p>
            <a:endParaRPr lang="en-US" sz="1716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20563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600" userDrawn="1">
          <p15:clr>
            <a:srgbClr val="FBAE40"/>
          </p15:clr>
        </p15:guide>
        <p15:guide id="2" pos="5384" userDrawn="1">
          <p15:clr>
            <a:srgbClr val="FBAE40"/>
          </p15:clr>
        </p15:guide>
        <p15:guide id="3" pos="374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1296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er Testimoni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9"/>
          <p:cNvSpPr>
            <a:spLocks noGrp="1"/>
          </p:cNvSpPr>
          <p:nvPr userDrawn="1">
            <p:ph type="pic" sz="quarter" idx="11"/>
          </p:nvPr>
        </p:nvSpPr>
        <p:spPr>
          <a:xfrm>
            <a:off x="591943" y="4171694"/>
            <a:ext cx="570159" cy="760212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8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3" name="Picture Placeholder 9"/>
          <p:cNvSpPr>
            <a:spLocks noGrp="1"/>
          </p:cNvSpPr>
          <p:nvPr userDrawn="1">
            <p:ph type="pic" sz="quarter" idx="20"/>
          </p:nvPr>
        </p:nvSpPr>
        <p:spPr>
          <a:xfrm>
            <a:off x="3524301" y="4176451"/>
            <a:ext cx="570159" cy="760212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8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4" name="Picture Placeholder 9"/>
          <p:cNvSpPr>
            <a:spLocks noGrp="1"/>
          </p:cNvSpPr>
          <p:nvPr userDrawn="1">
            <p:ph type="pic" sz="quarter" idx="21"/>
          </p:nvPr>
        </p:nvSpPr>
        <p:spPr>
          <a:xfrm>
            <a:off x="6426862" y="4176451"/>
            <a:ext cx="570159" cy="760212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8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0028C285-0AD5-4E49-8418-334AAEA88B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5790" y="1445750"/>
            <a:ext cx="7953374" cy="51101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 i="0" cap="all" spc="50" baseline="0">
                <a:solidFill>
                  <a:srgbClr val="4D4D4D"/>
                </a:solidFill>
                <a:latin typeface="Futura Std Heavy" panose="020B0502020204020303" pitchFamily="34" charset="77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0486197D-2DB5-9D47-9406-78588F99E69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95313" y="1956763"/>
            <a:ext cx="7953374" cy="18845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200" b="0" i="0" cap="none" spc="0" baseline="0">
                <a:solidFill>
                  <a:srgbClr val="4D4D4D"/>
                </a:solidFill>
                <a:latin typeface="Futura Std Book" panose="020B0502020204020303" pitchFamily="34" charset="77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8DDE2AF-CFE4-784D-934E-43E5E23BE159}"/>
              </a:ext>
            </a:extLst>
          </p:cNvPr>
          <p:cNvSpPr txBox="1"/>
          <p:nvPr userDrawn="1"/>
        </p:nvSpPr>
        <p:spPr>
          <a:xfrm>
            <a:off x="593728" y="6297123"/>
            <a:ext cx="1783555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900" b="1" spc="30" baseline="0" dirty="0">
                <a:solidFill>
                  <a:schemeClr val="tx2"/>
                </a:solidFill>
                <a:latin typeface="+mn-lt"/>
                <a:ea typeface="Segoe UI Symbol" panose="020B0502040204020203" pitchFamily="34" charset="0"/>
              </a:rPr>
              <a:t>IWIB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8260823-CB42-9C4E-831A-345865AFE106}"/>
              </a:ext>
            </a:extLst>
          </p:cNvPr>
          <p:cNvSpPr txBox="1"/>
          <p:nvPr userDrawn="1"/>
        </p:nvSpPr>
        <p:spPr>
          <a:xfrm>
            <a:off x="7939425" y="6297123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Segoe UI Symbol" panose="020B0502040204020203" pitchFamily="34" charset="0"/>
              </a:rPr>
              <a:pPr algn="r"/>
              <a:t>‹#›</a:t>
            </a:fld>
            <a:endParaRPr lang="en-US" sz="800" b="0" spc="30" baseline="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Segoe UI Symbol" panose="020B0502040204020203" pitchFamily="34" charset="0"/>
            </a:endParaRPr>
          </a:p>
        </p:txBody>
      </p:sp>
      <p:sp>
        <p:nvSpPr>
          <p:cNvPr id="18" name="Freeform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5DAA878-6585-C44A-83AF-A6E5394755D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427346" y="6320795"/>
            <a:ext cx="164592" cy="164592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9060" tIns="49530" rIns="99060" bIns="49530" numCol="1" anchor="t" anchorCtr="0" compatLnSpc="1">
            <a:prstTxWarp prst="textNoShape">
              <a:avLst/>
            </a:prstTxWarp>
          </a:bodyPr>
          <a:lstStyle/>
          <a:p>
            <a:endParaRPr lang="en-US" sz="1716" dirty="0"/>
          </a:p>
        </p:txBody>
      </p:sp>
      <p:sp>
        <p:nvSpPr>
          <p:cNvPr id="19" name="Freeform 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FFE7FB72-67FA-C447-A754-5DF4182E8D6D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244103" y="6320795"/>
            <a:ext cx="164592" cy="164592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9060" tIns="49530" rIns="99060" bIns="49530" numCol="1" anchor="t" anchorCtr="0" compatLnSpc="1">
            <a:prstTxWarp prst="textNoShape">
              <a:avLst/>
            </a:prstTxWarp>
          </a:bodyPr>
          <a:lstStyle/>
          <a:p>
            <a:endParaRPr lang="en-US" sz="1716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52422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3BD9400-FAE6-E747-88CE-CBDBB84503B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88"/>
            <a:ext cx="9144000" cy="10922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10/1/2024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06CAFE60-D00A-4AA8-B1DE-6BF598A51777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982" y="277038"/>
            <a:ext cx="1582632" cy="899813"/>
          </a:xfrm>
          <a:prstGeom prst="rect">
            <a:avLst/>
          </a:prstGeom>
        </p:spPr>
      </p:pic>
    </p:spTree>
    <p:custDataLst>
      <p:tags r:id="rId8"/>
    </p:custDataLst>
    <p:extLst>
      <p:ext uri="{BB962C8B-B14F-4D97-AF65-F5344CB8AC3E}">
        <p14:creationId xmlns:p14="http://schemas.microsoft.com/office/powerpoint/2010/main" val="1904727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11" r:id="rId2"/>
    <p:sldLayoutId id="2147483673" r:id="rId3"/>
    <p:sldLayoutId id="2147483690" r:id="rId4"/>
    <p:sldLayoutId id="2147483691" r:id="rId5"/>
    <p:sldLayoutId id="2147483688" r:id="rId6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jpeg"/><Relationship Id="rId4" Type="http://schemas.openxmlformats.org/officeDocument/2006/relationships/image" Target="../media/image12.jpg"/><Relationship Id="rId9" Type="http://schemas.openxmlformats.org/officeDocument/2006/relationships/image" Target="../media/image17.jpeg"/><Relationship Id="rId1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jarnold@ccrpc.org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jtjohns@ilstu.edu" TargetMode="External"/><Relationship Id="rId4" Type="http://schemas.openxmlformats.org/officeDocument/2006/relationships/hyperlink" Target="mailto:jfoil@niu.edu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able, drawing&#10;&#10;Description automatically generated">
            <a:extLst>
              <a:ext uri="{FF2B5EF4-FFF2-40B4-BE49-F238E27FC236}">
                <a16:creationId xmlns:a16="http://schemas.microsoft.com/office/drawing/2014/main" id="{667428FB-72DF-A44E-9063-A722D2782F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31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179869"/>
            <a:ext cx="9144000" cy="6033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2712048" y="2992834"/>
            <a:ext cx="914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4341AC5E-DDCB-DD4F-BC81-E1385780537E}"/>
              </a:ext>
            </a:extLst>
          </p:cNvPr>
          <p:cNvSpPr txBox="1"/>
          <p:nvPr/>
        </p:nvSpPr>
        <p:spPr>
          <a:xfrm>
            <a:off x="262890" y="1128606"/>
            <a:ext cx="8618220" cy="8525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3467"/>
              </a:lnSpc>
            </a:pPr>
            <a:r>
              <a:rPr lang="en-US" sz="3467" b="1" cap="all" spc="54" dirty="0">
                <a:solidFill>
                  <a:schemeClr val="tx2"/>
                </a:solidFill>
                <a:latin typeface="Futura Std Heavy" panose="020B0502020204020303" pitchFamily="34" charset="77"/>
              </a:rPr>
              <a:t>Engaging IBST Partners</a:t>
            </a:r>
          </a:p>
          <a:p>
            <a:pPr algn="ctr">
              <a:lnSpc>
                <a:spcPts val="3467"/>
              </a:lnSpc>
            </a:pPr>
            <a:endParaRPr lang="en-US" sz="2000" b="1" cap="all" spc="54" dirty="0">
              <a:solidFill>
                <a:schemeClr val="accent1"/>
              </a:solidFill>
              <a:latin typeface="Futura Std Heavy" panose="020B0502020204020303" pitchFamily="34" charset="77"/>
            </a:endParaRP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A08B0CB6-22BE-4074-BEB1-559449EC45B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480" y="2125639"/>
            <a:ext cx="5131039" cy="2917280"/>
          </a:xfrm>
          <a:prstGeom prst="rect">
            <a:avLst/>
          </a:prstGeom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0AF5CA38-B7A6-4AEC-A65D-BA7A7858F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689" y="5514451"/>
            <a:ext cx="2184643" cy="618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09E57C7-AFBC-F142-DBF6-7BE6E93206D1}"/>
              </a:ext>
            </a:extLst>
          </p:cNvPr>
          <p:cNvSpPr txBox="1"/>
          <p:nvPr/>
        </p:nvSpPr>
        <p:spPr>
          <a:xfrm>
            <a:off x="295668" y="5453770"/>
            <a:ext cx="5386675" cy="12902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467"/>
              </a:lnSpc>
            </a:pPr>
            <a:r>
              <a:rPr lang="en-US" sz="2000" b="1" cap="all" spc="54" dirty="0">
                <a:solidFill>
                  <a:schemeClr val="tx2"/>
                </a:solidFill>
                <a:latin typeface="Futura Std Heavy" panose="020B0502020204020303" pitchFamily="34" charset="77"/>
              </a:rPr>
              <a:t>Dr. Justin arnold</a:t>
            </a:r>
          </a:p>
          <a:p>
            <a:pPr>
              <a:lnSpc>
                <a:spcPts val="3467"/>
              </a:lnSpc>
            </a:pPr>
            <a:r>
              <a:rPr lang="en-US" sz="2000" b="1" cap="all" spc="54" dirty="0">
                <a:solidFill>
                  <a:schemeClr val="bg1"/>
                </a:solidFill>
                <a:latin typeface="Futura Std Heavy" panose="020B0502020204020303" pitchFamily="34" charset="77"/>
              </a:rPr>
              <a:t>East central Illinois workforce board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0437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9EDBA76-0A4B-9EF2-E3E7-33CA10A0D1D8}"/>
              </a:ext>
            </a:extLst>
          </p:cNvPr>
          <p:cNvSpPr txBox="1">
            <a:spLocks/>
          </p:cNvSpPr>
          <p:nvPr/>
        </p:nvSpPr>
        <p:spPr>
          <a:xfrm>
            <a:off x="0" y="2917987"/>
            <a:ext cx="9144000" cy="5110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chemeClr val="tx2"/>
                </a:solidFill>
              </a:rPr>
              <a:t>Learning Objective 2:</a:t>
            </a:r>
          </a:p>
          <a:p>
            <a:pPr marL="0" indent="0" algn="ctr">
              <a:buNone/>
            </a:pPr>
            <a:r>
              <a:rPr lang="en-US" i="1" dirty="0">
                <a:solidFill>
                  <a:schemeClr val="tx2"/>
                </a:solidFill>
              </a:rPr>
              <a:t>Facilitating Planned Change</a:t>
            </a:r>
          </a:p>
        </p:txBody>
      </p:sp>
    </p:spTree>
    <p:extLst>
      <p:ext uri="{BB962C8B-B14F-4D97-AF65-F5344CB8AC3E}">
        <p14:creationId xmlns:p14="http://schemas.microsoft.com/office/powerpoint/2010/main" val="1135131380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B4495AE-0326-4978-99C7-1DD1977296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2930" y="835412"/>
            <a:ext cx="7953374" cy="511013"/>
          </a:xfrm>
        </p:spPr>
        <p:txBody>
          <a:bodyPr/>
          <a:lstStyle/>
          <a:p>
            <a:r>
              <a:rPr lang="en-US" sz="2800" dirty="0">
                <a:solidFill>
                  <a:schemeClr val="tx2"/>
                </a:solidFill>
                <a:cs typeface="+mn-cs"/>
              </a:rPr>
              <a:t>Facilitating planned change</a:t>
            </a:r>
          </a:p>
          <a:p>
            <a:endParaRPr lang="en-US" sz="2800" dirty="0">
              <a:solidFill>
                <a:schemeClr val="tx2"/>
              </a:solidFill>
              <a:cs typeface="+mn-cs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E4579CC-02D4-DBFB-6520-E94A79D54A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2930" y="1960880"/>
            <a:ext cx="8610294" cy="4163308"/>
          </a:xfrm>
        </p:spPr>
        <p:txBody>
          <a:bodyPr>
            <a:noAutofit/>
          </a:bodyPr>
          <a:lstStyle/>
          <a:p>
            <a:pPr marL="342900" indent="-342900">
              <a:lnSpc>
                <a:spcPct val="100000"/>
              </a:lnSpc>
              <a:spcAft>
                <a:spcPts val="1200"/>
              </a:spcAft>
            </a:pPr>
            <a:r>
              <a:rPr lang="en-US" sz="2400" b="1" dirty="0">
                <a:latin typeface="Futura Std Book" panose="020B0502020204020303"/>
              </a:rPr>
              <a:t>Investing in Key Relationships</a:t>
            </a:r>
            <a:endParaRPr lang="en-US" sz="2400" dirty="0">
              <a:latin typeface="Futura Std Book" panose="020B0502020204020303"/>
            </a:endParaRPr>
          </a:p>
          <a:p>
            <a:pPr marL="742950" marR="0" lvl="1" indent="-28575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b="1" dirty="0">
                <a:effectLst/>
                <a:latin typeface="Futura Std Book" panose="020B0502020204020303"/>
                <a:ea typeface="Times New Roman" panose="02020603050405020304" pitchFamily="18" charset="0"/>
                <a:cs typeface="Calibri" panose="020F0502020204030204" pitchFamily="34" charset="0"/>
              </a:rPr>
              <a:t>Illinois Bootcamp 2023</a:t>
            </a:r>
            <a:endParaRPr lang="en-US" b="1" dirty="0">
              <a:latin typeface="Futura Std Book" panose="020B0502020204020303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1200150" lvl="2" indent="-28575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dirty="0">
                <a:effectLst/>
                <a:latin typeface="Futura Std Book" panose="020B0502020204020303"/>
                <a:ea typeface="Calibri" panose="020F0502020204030204" pitchFamily="34" charset="0"/>
                <a:cs typeface="Times New Roman" panose="02020603050405020304" pitchFamily="18" charset="0"/>
              </a:rPr>
              <a:t>Attended Apprenticeship Illinois Bootcamp with partners. Offered to pay for hotel, milage, food. </a:t>
            </a:r>
            <a:endParaRPr lang="en-US" dirty="0">
              <a:effectLst/>
              <a:latin typeface="Futura Std Book" panose="020B0502020204020303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b="1" dirty="0">
                <a:effectLst/>
                <a:latin typeface="Futura Std Book" panose="020B0502020204020303"/>
                <a:ea typeface="Times New Roman" panose="02020603050405020304" pitchFamily="18" charset="0"/>
                <a:cs typeface="Calibri" panose="020F0502020204030204" pitchFamily="34" charset="0"/>
              </a:rPr>
              <a:t>Monthly Meetings – “Planning Committee” </a:t>
            </a:r>
            <a:endParaRPr lang="en-US" b="1" dirty="0">
              <a:latin typeface="Futura Std Book" panose="020B0502020204020303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1200150" lvl="2" indent="-28575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dirty="0">
                <a:effectLst/>
                <a:latin typeface="Futura Std Book" panose="020B0502020204020303"/>
                <a:ea typeface="Calibri" panose="020F0502020204030204" pitchFamily="34" charset="0"/>
                <a:cs typeface="Calibri" panose="020F0502020204030204" pitchFamily="34" charset="0"/>
              </a:rPr>
              <a:t>Set monthly meetings with the team.</a:t>
            </a:r>
            <a:endParaRPr lang="en-US" dirty="0">
              <a:latin typeface="Futura Std Book" panose="020B0502020204020303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2" indent="-28575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dirty="0">
                <a:effectLst/>
                <a:latin typeface="Futura Std Book" panose="020B0502020204020303"/>
                <a:ea typeface="Calibri" panose="020F0502020204030204" pitchFamily="34" charset="0"/>
                <a:cs typeface="Calibri" panose="020F0502020204030204" pitchFamily="34" charset="0"/>
              </a:rPr>
              <a:t>Had a</a:t>
            </a:r>
            <a:r>
              <a:rPr lang="en-US" dirty="0">
                <a:latin typeface="Futura Std Book" panose="020B0502020204020303"/>
                <a:ea typeface="Calibri" panose="020F0502020204030204" pitchFamily="34" charset="0"/>
                <a:cs typeface="Calibri" panose="020F0502020204030204" pitchFamily="34" charset="0"/>
              </a:rPr>
              <a:t>n agenda.</a:t>
            </a:r>
          </a:p>
          <a:p>
            <a:pPr marL="1200150" lvl="2" indent="-28575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dirty="0">
                <a:latin typeface="Futura Std Book" panose="020B0502020204020303"/>
                <a:ea typeface="Calibri" panose="020F0502020204030204" pitchFamily="34" charset="0"/>
                <a:cs typeface="Calibri" panose="020F0502020204030204" pitchFamily="34" charset="0"/>
              </a:rPr>
              <a:t>Invited others.</a:t>
            </a:r>
          </a:p>
          <a:p>
            <a:pPr marL="1200150" lvl="2" indent="-28575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dirty="0">
                <a:effectLst/>
                <a:latin typeface="Futura Std Book" panose="020B0502020204020303"/>
                <a:ea typeface="Calibri" panose="020F0502020204030204" pitchFamily="34" charset="0"/>
                <a:cs typeface="Calibri" panose="020F0502020204030204" pitchFamily="34" charset="0"/>
              </a:rPr>
              <a:t>Move</a:t>
            </a:r>
            <a:r>
              <a:rPr lang="en-US" dirty="0">
                <a:latin typeface="Futura Std Book" panose="020B0502020204020303"/>
                <a:ea typeface="Calibri" panose="020F0502020204030204" pitchFamily="34" charset="0"/>
                <a:cs typeface="Calibri" panose="020F0502020204030204" pitchFamily="34" charset="0"/>
              </a:rPr>
              <a:t>d the meeting site. </a:t>
            </a:r>
          </a:p>
          <a:p>
            <a:pPr marL="1200150" lvl="2" indent="-28575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dirty="0">
                <a:effectLst/>
                <a:latin typeface="Futura Std Book" panose="020B0502020204020303"/>
                <a:ea typeface="Calibri" panose="020F0502020204030204" pitchFamily="34" charset="0"/>
                <a:cs typeface="Calibri" panose="020F0502020204030204" pitchFamily="34" charset="0"/>
              </a:rPr>
              <a:t>Followe</a:t>
            </a:r>
            <a:r>
              <a:rPr lang="en-US" dirty="0">
                <a:latin typeface="Futura Std Book" panose="020B0502020204020303"/>
                <a:ea typeface="Calibri" panose="020F0502020204030204" pitchFamily="34" charset="0"/>
                <a:cs typeface="Calibri" panose="020F0502020204030204" pitchFamily="34" charset="0"/>
              </a:rPr>
              <a:t>d-up with summary emails.</a:t>
            </a:r>
            <a:endParaRPr lang="en-US" dirty="0">
              <a:effectLst/>
              <a:latin typeface="Futura Std Book" panose="020B0502020204020303"/>
              <a:ea typeface="Calibri" panose="020F0502020204030204" pitchFamily="34" charset="0"/>
            </a:endParaRPr>
          </a:p>
          <a:p>
            <a:pPr>
              <a:lnSpc>
                <a:spcPct val="100000"/>
              </a:lnSpc>
              <a:spcAft>
                <a:spcPts val="3000"/>
              </a:spcAft>
            </a:pPr>
            <a:r>
              <a:rPr lang="en-US" sz="2400" dirty="0">
                <a:latin typeface="Futura Std Book" panose="020B0502020204020303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947279222"/>
      </p:ext>
    </p:extLst>
  </p:cSld>
  <p:clrMapOvr>
    <a:masterClrMapping/>
  </p:clrMapOvr>
  <p:transition spd="slow" advClick="0" advTm="3000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sitting at tables&#10;&#10;Description automatically generated with medium confidence">
            <a:extLst>
              <a:ext uri="{FF2B5EF4-FFF2-40B4-BE49-F238E27FC236}">
                <a16:creationId xmlns:a16="http://schemas.microsoft.com/office/drawing/2014/main" id="{267E5167-F40B-0DC4-22B7-1ECA51B209B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56"/>
          <a:stretch/>
        </p:blipFill>
        <p:spPr>
          <a:xfrm>
            <a:off x="737419" y="2349176"/>
            <a:ext cx="3261851" cy="2007128"/>
          </a:xfrm>
          <a:prstGeom prst="rect">
            <a:avLst/>
          </a:prstGeom>
        </p:spPr>
      </p:pic>
      <p:pic>
        <p:nvPicPr>
          <p:cNvPr id="3" name="Picture 2" descr="A group of people sitting around a table&#10;&#10;Description automatically generated with medium confidence">
            <a:extLst>
              <a:ext uri="{FF2B5EF4-FFF2-40B4-BE49-F238E27FC236}">
                <a16:creationId xmlns:a16="http://schemas.microsoft.com/office/drawing/2014/main" id="{3CA1A6AF-F497-8A2F-60A7-77E7EA3FF3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074" y="2349176"/>
            <a:ext cx="3261851" cy="2007128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FA5324E-FCED-212D-0131-AE81CBB8F4F5}"/>
              </a:ext>
            </a:extLst>
          </p:cNvPr>
          <p:cNvSpPr txBox="1">
            <a:spLocks/>
          </p:cNvSpPr>
          <p:nvPr/>
        </p:nvSpPr>
        <p:spPr>
          <a:xfrm>
            <a:off x="737419" y="4447103"/>
            <a:ext cx="3261851" cy="92622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6000"/>
              </a:lnSpc>
              <a:spcAft>
                <a:spcPts val="1800"/>
              </a:spcAft>
              <a:buNone/>
            </a:pP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Apprenticeship Illinois Bootcamp (August 2023)</a:t>
            </a:r>
          </a:p>
          <a:p>
            <a:pPr marL="342900" indent="-342900">
              <a:lnSpc>
                <a:spcPct val="106000"/>
              </a:lnSpc>
              <a:spcAft>
                <a:spcPts val="1800"/>
              </a:spcAft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lnSpc>
                <a:spcPct val="106000"/>
              </a:lnSpc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06000"/>
              </a:lnSpc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06000"/>
              </a:lnSpc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06000"/>
              </a:lnSpc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664862A-A4AA-DAF0-858F-237F48791102}"/>
              </a:ext>
            </a:extLst>
          </p:cNvPr>
          <p:cNvSpPr txBox="1">
            <a:spLocks/>
          </p:cNvSpPr>
          <p:nvPr/>
        </p:nvSpPr>
        <p:spPr>
          <a:xfrm>
            <a:off x="5227074" y="4447104"/>
            <a:ext cx="3261851" cy="92622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6000"/>
              </a:lnSpc>
              <a:spcAft>
                <a:spcPts val="1800"/>
              </a:spcAft>
              <a:buNone/>
            </a:pP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East Central Illinois Business Team (June 2024)</a:t>
            </a:r>
          </a:p>
          <a:p>
            <a:pPr marL="342900" indent="-342900">
              <a:lnSpc>
                <a:spcPct val="106000"/>
              </a:lnSpc>
              <a:spcAft>
                <a:spcPts val="1800"/>
              </a:spcAft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lnSpc>
                <a:spcPct val="106000"/>
              </a:lnSpc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06000"/>
              </a:lnSpc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06000"/>
              </a:lnSpc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06000"/>
              </a:lnSpc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86D5A22B-3752-9774-512C-06EADEE75B8D}"/>
              </a:ext>
            </a:extLst>
          </p:cNvPr>
          <p:cNvSpPr/>
          <p:nvPr/>
        </p:nvSpPr>
        <p:spPr>
          <a:xfrm>
            <a:off x="4112954" y="3200400"/>
            <a:ext cx="1000435" cy="4572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203804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87FFFDB-417F-0D6A-687C-F6359EEDE4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039" b="19039"/>
          <a:stretch/>
        </p:blipFill>
        <p:spPr>
          <a:xfrm>
            <a:off x="6642501" y="3225752"/>
            <a:ext cx="2164658" cy="1044888"/>
          </a:xfrm>
          <a:prstGeom prst="rect">
            <a:avLst/>
          </a:prstGeom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A0475E41-92DA-5410-32D4-98F5666557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64" b="24312"/>
          <a:stretch/>
        </p:blipFill>
        <p:spPr>
          <a:xfrm>
            <a:off x="449296" y="4328489"/>
            <a:ext cx="1926275" cy="953966"/>
          </a:xfrm>
          <a:prstGeom prst="rect">
            <a:avLst/>
          </a:prstGeom>
        </p:spPr>
      </p:pic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907A8333-683C-AE99-A79F-CB737F4BCA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847" y="4562923"/>
            <a:ext cx="3116288" cy="10462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7BC180C-E8ED-04E1-1551-09AF4B9975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3801" y="3316643"/>
            <a:ext cx="2841711" cy="11874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C6527C8-4AF7-7FDA-675D-F804FE63DD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55596" y="5730714"/>
            <a:ext cx="3230432" cy="1127286"/>
          </a:xfrm>
          <a:prstGeom prst="rect">
            <a:avLst/>
          </a:prstGeom>
        </p:spPr>
      </p:pic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81234D80-C241-75B9-84FA-DAC1CC41781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60" y="5475760"/>
            <a:ext cx="1799952" cy="1349964"/>
          </a:xfrm>
          <a:prstGeom prst="rect">
            <a:avLst/>
          </a:prstGeom>
        </p:spPr>
      </p:pic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4E37D39B-D1EC-7D05-7505-BA485A7DFB2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7" r="18189"/>
          <a:stretch/>
        </p:blipFill>
        <p:spPr>
          <a:xfrm>
            <a:off x="6452130" y="5847196"/>
            <a:ext cx="2550017" cy="89432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03673670-13D5-66CB-1BBE-3E1CBEA96551}"/>
              </a:ext>
            </a:extLst>
          </p:cNvPr>
          <p:cNvGrpSpPr/>
          <p:nvPr/>
        </p:nvGrpSpPr>
        <p:grpSpPr>
          <a:xfrm>
            <a:off x="6889387" y="4510835"/>
            <a:ext cx="1762329" cy="1203154"/>
            <a:chOff x="6904058" y="4402022"/>
            <a:chExt cx="1762329" cy="1203154"/>
          </a:xfrm>
        </p:grpSpPr>
        <p:pic>
          <p:nvPicPr>
            <p:cNvPr id="12" name="Picture 11" descr="Logo, company name&#10;&#10;Description automatically generated">
              <a:extLst>
                <a:ext uri="{FF2B5EF4-FFF2-40B4-BE49-F238E27FC236}">
                  <a16:creationId xmlns:a16="http://schemas.microsoft.com/office/drawing/2014/main" id="{410AEAD7-7AA8-72E3-8AF6-857CAEA7A8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00" t="21751" r="15073" b="48155"/>
            <a:stretch/>
          </p:blipFill>
          <p:spPr>
            <a:xfrm>
              <a:off x="6926790" y="4402022"/>
              <a:ext cx="1739597" cy="744418"/>
            </a:xfrm>
            <a:prstGeom prst="rect">
              <a:avLst/>
            </a:prstGeom>
          </p:spPr>
        </p:pic>
        <p:pic>
          <p:nvPicPr>
            <p:cNvPr id="13" name="Picture 12" descr="Logo, company name&#10;&#10;Description automatically generated">
              <a:extLst>
                <a:ext uri="{FF2B5EF4-FFF2-40B4-BE49-F238E27FC236}">
                  <a16:creationId xmlns:a16="http://schemas.microsoft.com/office/drawing/2014/main" id="{5EE752D4-580B-D9AB-4FDC-D443164AA5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00" t="57592" r="15073" b="23468"/>
            <a:stretch/>
          </p:blipFill>
          <p:spPr>
            <a:xfrm>
              <a:off x="6904058" y="5136674"/>
              <a:ext cx="1739597" cy="468502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D2034708-3EC0-D4CE-9B69-1A209176C9B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7297" y="1984738"/>
            <a:ext cx="2632078" cy="997876"/>
          </a:xfrm>
          <a:prstGeom prst="rect">
            <a:avLst/>
          </a:prstGeom>
        </p:spPr>
      </p:pic>
      <p:pic>
        <p:nvPicPr>
          <p:cNvPr id="15" name="Picture 14" descr="Diagram&#10;&#10;Description automatically generated">
            <a:extLst>
              <a:ext uri="{FF2B5EF4-FFF2-40B4-BE49-F238E27FC236}">
                <a16:creationId xmlns:a16="http://schemas.microsoft.com/office/drawing/2014/main" id="{D4C9E1A8-5EE5-4873-59BB-063AB13B910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10" y="2943971"/>
            <a:ext cx="2254457" cy="120756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0AE587E-47A6-5316-D621-DFA1CF8F8F49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t="28083" b="37124"/>
          <a:stretch/>
        </p:blipFill>
        <p:spPr>
          <a:xfrm>
            <a:off x="6425909" y="2154116"/>
            <a:ext cx="2381250" cy="828498"/>
          </a:xfrm>
          <a:prstGeom prst="rect">
            <a:avLst/>
          </a:prstGeom>
        </p:spPr>
      </p:pic>
      <p:pic>
        <p:nvPicPr>
          <p:cNvPr id="17" name="Picture 16" descr="A picture containing pie chart&#10;&#10;Description automatically generated">
            <a:extLst>
              <a:ext uri="{FF2B5EF4-FFF2-40B4-BE49-F238E27FC236}">
                <a16:creationId xmlns:a16="http://schemas.microsoft.com/office/drawing/2014/main" id="{2299F50A-5C39-028E-69F2-535C9B2BF5A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884" y="2243702"/>
            <a:ext cx="2405516" cy="892906"/>
          </a:xfrm>
          <a:prstGeom prst="rect">
            <a:avLst/>
          </a:prstGeom>
        </p:spPr>
      </p:pic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4E2300CD-777C-541F-EB34-D1744B3BDA06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430" y="444664"/>
            <a:ext cx="2728452" cy="1459722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6D10311-7202-BCCA-A1A3-51D8C28F9A1C}"/>
              </a:ext>
            </a:extLst>
          </p:cNvPr>
          <p:cNvCxnSpPr/>
          <p:nvPr/>
        </p:nvCxnSpPr>
        <p:spPr>
          <a:xfrm>
            <a:off x="1412433" y="1964459"/>
            <a:ext cx="6572019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1249629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B4495AE-0326-4978-99C7-1DD1977296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2930" y="835412"/>
            <a:ext cx="7953374" cy="511013"/>
          </a:xfrm>
        </p:spPr>
        <p:txBody>
          <a:bodyPr/>
          <a:lstStyle/>
          <a:p>
            <a:r>
              <a:rPr lang="en-US" sz="2800" dirty="0">
                <a:solidFill>
                  <a:schemeClr val="tx2"/>
                </a:solidFill>
                <a:cs typeface="+mn-cs"/>
              </a:rPr>
              <a:t>Facilitating planned change</a:t>
            </a:r>
          </a:p>
          <a:p>
            <a:endParaRPr lang="en-US" sz="2800" dirty="0">
              <a:solidFill>
                <a:schemeClr val="tx2"/>
              </a:solidFill>
              <a:cs typeface="+mn-cs"/>
            </a:endParaRPr>
          </a:p>
        </p:txBody>
      </p:sp>
      <p:pic>
        <p:nvPicPr>
          <p:cNvPr id="1026" name="Picture 2" descr="Leading Change in Hardcover by John P. Kotter">
            <a:extLst>
              <a:ext uri="{FF2B5EF4-FFF2-40B4-BE49-F238E27FC236}">
                <a16:creationId xmlns:a16="http://schemas.microsoft.com/office/drawing/2014/main" id="{ABC8C219-A4B5-E56B-AFBC-2CB4ACA0CC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196" y="1722821"/>
            <a:ext cx="3127608" cy="4791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863793"/>
      </p:ext>
    </p:extLst>
  </p:cSld>
  <p:clrMapOvr>
    <a:masterClrMapping/>
  </p:clrMapOvr>
  <p:transition spd="slow" advClick="0" advTm="3000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B4495AE-0326-4978-99C7-1DD1977296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2930" y="835412"/>
            <a:ext cx="7953374" cy="511013"/>
          </a:xfrm>
        </p:spPr>
        <p:txBody>
          <a:bodyPr/>
          <a:lstStyle/>
          <a:p>
            <a:r>
              <a:rPr lang="en-US" sz="2800" dirty="0">
                <a:solidFill>
                  <a:schemeClr val="tx2"/>
                </a:solidFill>
                <a:cs typeface="+mn-cs"/>
              </a:rPr>
              <a:t>Facilitating planned change</a:t>
            </a:r>
          </a:p>
          <a:p>
            <a:endParaRPr lang="en-US" sz="2800" dirty="0">
              <a:solidFill>
                <a:schemeClr val="tx2"/>
              </a:solidFill>
              <a:cs typeface="+mn-cs"/>
            </a:endParaRPr>
          </a:p>
        </p:txBody>
      </p:sp>
      <p:pic>
        <p:nvPicPr>
          <p:cNvPr id="2052" name="Picture 4" descr="Practical application of Kotter's change model">
            <a:extLst>
              <a:ext uri="{FF2B5EF4-FFF2-40B4-BE49-F238E27FC236}">
                <a16:creationId xmlns:a16="http://schemas.microsoft.com/office/drawing/2014/main" id="{9D35B480-6806-55FB-6CDA-534A1A846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5" y="2018950"/>
            <a:ext cx="66484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310925"/>
      </p:ext>
    </p:extLst>
  </p:cSld>
  <p:clrMapOvr>
    <a:masterClrMapping/>
  </p:clrMapOvr>
  <p:transition spd="slow" advClick="0" advTm="3000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B4495AE-0326-4978-99C7-1DD1977296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2930" y="835412"/>
            <a:ext cx="7953374" cy="511013"/>
          </a:xfrm>
        </p:spPr>
        <p:txBody>
          <a:bodyPr/>
          <a:lstStyle/>
          <a:p>
            <a:r>
              <a:rPr lang="en-US" sz="2800" dirty="0">
                <a:solidFill>
                  <a:schemeClr val="tx2"/>
                </a:solidFill>
                <a:cs typeface="+mn-cs"/>
              </a:rPr>
              <a:t>Facilitating planned change</a:t>
            </a:r>
          </a:p>
          <a:p>
            <a:endParaRPr lang="en-US" sz="2800" dirty="0">
              <a:solidFill>
                <a:schemeClr val="tx2"/>
              </a:solidFill>
              <a:cs typeface="+mn-cs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E4579CC-02D4-DBFB-6520-E94A79D54A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2930" y="1960880"/>
            <a:ext cx="8610294" cy="4163308"/>
          </a:xfrm>
        </p:spPr>
        <p:txBody>
          <a:bodyPr>
            <a:noAutofit/>
          </a:bodyPr>
          <a:lstStyle/>
          <a:p>
            <a:pPr marL="342900" indent="-342900">
              <a:lnSpc>
                <a:spcPct val="100000"/>
              </a:lnSpc>
              <a:spcAft>
                <a:spcPts val="1200"/>
              </a:spcAft>
            </a:pPr>
            <a:r>
              <a:rPr lang="en-US" sz="2400" b="1" dirty="0">
                <a:latin typeface="Futura Std Book" panose="020B0502020204020303"/>
              </a:rPr>
              <a:t>Kotter’s </a:t>
            </a:r>
            <a:r>
              <a:rPr lang="en-US" sz="2400" b="1" i="1" dirty="0">
                <a:latin typeface="Futura Std Book" panose="020B0502020204020303"/>
              </a:rPr>
              <a:t>Leading Change </a:t>
            </a:r>
            <a:endParaRPr lang="en-US" sz="2400" i="1" dirty="0">
              <a:latin typeface="Futura Std Book" panose="020B0502020204020303"/>
            </a:endParaRPr>
          </a:p>
          <a:p>
            <a:pPr marL="742950" marR="0" lvl="1" indent="-28575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b="1" dirty="0">
                <a:effectLst/>
                <a:latin typeface="Futura Std Book" panose="020B0502020204020303"/>
                <a:ea typeface="Times New Roman" panose="02020603050405020304" pitchFamily="18" charset="0"/>
                <a:cs typeface="Calibri" panose="020F0502020204030204" pitchFamily="34" charset="0"/>
              </a:rPr>
              <a:t>Create Urgency</a:t>
            </a:r>
          </a:p>
          <a:p>
            <a:pPr marL="1200150" lvl="2" indent="-28575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dirty="0">
                <a:effectLst/>
                <a:latin typeface="Futura Std Book" panose="020B0502020204020303"/>
                <a:ea typeface="Calibri" panose="020F0502020204030204" pitchFamily="34" charset="0"/>
                <a:cs typeface="Calibri" panose="020F0502020204030204" pitchFamily="34" charset="0"/>
              </a:rPr>
              <a:t>Want people to feel like what they are doing is important and they aren’t wasting their time. </a:t>
            </a:r>
            <a:endParaRPr lang="en-US" dirty="0">
              <a:effectLst/>
              <a:latin typeface="Futura Std Book" panose="020B0502020204020303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b="1" dirty="0">
                <a:effectLst/>
                <a:latin typeface="Futura Std Book" panose="020B0502020204020303"/>
                <a:ea typeface="Times New Roman" panose="02020603050405020304" pitchFamily="18" charset="0"/>
                <a:cs typeface="Calibri" panose="020F0502020204030204" pitchFamily="34" charset="0"/>
              </a:rPr>
              <a:t>Form a Powerful Coalition</a:t>
            </a:r>
          </a:p>
          <a:p>
            <a:pPr marL="1200150" lvl="2" indent="-28575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dirty="0">
                <a:latin typeface="Futura Std Book" panose="020B0502020204020303"/>
                <a:ea typeface="Times New Roman" panose="02020603050405020304" pitchFamily="18" charset="0"/>
                <a:cs typeface="Calibri" panose="020F0502020204030204" pitchFamily="34" charset="0"/>
              </a:rPr>
              <a:t>Can’t do it on your own. Need people who are excited, support, and bring others. </a:t>
            </a:r>
            <a:endParaRPr lang="en-US" dirty="0">
              <a:effectLst/>
              <a:latin typeface="Futura Std Book" panose="020B0502020204020303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1200150" lvl="2" indent="-28575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endParaRPr lang="en-US" dirty="0">
              <a:effectLst/>
              <a:latin typeface="Futura Std Book" panose="020B0502020204020303"/>
              <a:ea typeface="Calibri" panose="020F0502020204030204" pitchFamily="34" charset="0"/>
            </a:endParaRPr>
          </a:p>
          <a:p>
            <a:pPr>
              <a:lnSpc>
                <a:spcPct val="100000"/>
              </a:lnSpc>
              <a:spcAft>
                <a:spcPts val="3000"/>
              </a:spcAft>
            </a:pPr>
            <a:r>
              <a:rPr lang="en-US" sz="2400" dirty="0">
                <a:latin typeface="Futura Std Book" panose="020B0502020204020303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813903542"/>
      </p:ext>
    </p:extLst>
  </p:cSld>
  <p:clrMapOvr>
    <a:masterClrMapping/>
  </p:clrMapOvr>
  <p:transition spd="slow" advClick="0" advTm="3000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B4495AE-0326-4978-99C7-1DD1977296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2930" y="835412"/>
            <a:ext cx="7953374" cy="511013"/>
          </a:xfrm>
        </p:spPr>
        <p:txBody>
          <a:bodyPr/>
          <a:lstStyle/>
          <a:p>
            <a:r>
              <a:rPr lang="en-US" sz="2800" dirty="0">
                <a:solidFill>
                  <a:schemeClr val="tx2"/>
                </a:solidFill>
                <a:cs typeface="+mn-cs"/>
              </a:rPr>
              <a:t>Facilitating planned change</a:t>
            </a:r>
          </a:p>
          <a:p>
            <a:endParaRPr lang="en-US" sz="2800" dirty="0">
              <a:solidFill>
                <a:schemeClr val="tx2"/>
              </a:solidFill>
              <a:cs typeface="+mn-cs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E4579CC-02D4-DBFB-6520-E94A79D54A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2930" y="1960880"/>
            <a:ext cx="8610294" cy="4163308"/>
          </a:xfrm>
        </p:spPr>
        <p:txBody>
          <a:bodyPr>
            <a:noAutofit/>
          </a:bodyPr>
          <a:lstStyle/>
          <a:p>
            <a:pPr marL="342900" indent="-342900">
              <a:lnSpc>
                <a:spcPct val="100000"/>
              </a:lnSpc>
              <a:spcAft>
                <a:spcPts val="1200"/>
              </a:spcAft>
            </a:pPr>
            <a:r>
              <a:rPr lang="en-US" sz="2400" b="1" dirty="0">
                <a:latin typeface="Futura Std Book" panose="020B0502020204020303"/>
              </a:rPr>
              <a:t>Kotter’s </a:t>
            </a:r>
            <a:r>
              <a:rPr lang="en-US" sz="2400" b="1" i="1" dirty="0">
                <a:latin typeface="Futura Std Book" panose="020B0502020204020303"/>
              </a:rPr>
              <a:t>Leading Change </a:t>
            </a:r>
            <a:endParaRPr lang="en-US" sz="2400" i="1" dirty="0">
              <a:latin typeface="Futura Std Book" panose="020B0502020204020303"/>
            </a:endParaRPr>
          </a:p>
          <a:p>
            <a:pPr marL="742950" marR="0" lvl="1" indent="-28575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b="1" dirty="0">
                <a:effectLst/>
                <a:latin typeface="Futura Std Book" panose="020B0502020204020303"/>
                <a:ea typeface="Times New Roman" panose="02020603050405020304" pitchFamily="18" charset="0"/>
                <a:cs typeface="Calibri" panose="020F0502020204030204" pitchFamily="34" charset="0"/>
              </a:rPr>
              <a:t>Create a Vision for Change</a:t>
            </a:r>
          </a:p>
          <a:p>
            <a:pPr marL="1200150" lvl="2" indent="-28575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dirty="0">
                <a:latin typeface="Futura Std Book" panose="020B0502020204020303"/>
                <a:ea typeface="Times New Roman" panose="02020603050405020304" pitchFamily="18" charset="0"/>
                <a:cs typeface="Calibri" panose="020F0502020204030204" pitchFamily="34" charset="0"/>
              </a:rPr>
              <a:t>Reviewed the State of Illinois’ Framework for IBST and thought about foundational elements and structural components. </a:t>
            </a:r>
            <a:endParaRPr lang="en-US" dirty="0">
              <a:effectLst/>
              <a:latin typeface="Futura Std Book" panose="020B0502020204020303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b="1" dirty="0">
                <a:effectLst/>
                <a:latin typeface="Futura Std Book" panose="020B0502020204020303"/>
                <a:ea typeface="Times New Roman" panose="02020603050405020304" pitchFamily="18" charset="0"/>
                <a:cs typeface="Calibri" panose="020F0502020204030204" pitchFamily="34" charset="0"/>
              </a:rPr>
              <a:t>Communicate the Vision</a:t>
            </a:r>
          </a:p>
          <a:p>
            <a:pPr marL="1200150" lvl="2" indent="-28575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dirty="0">
                <a:latin typeface="Futura Std Book" panose="020B0502020204020303"/>
                <a:ea typeface="Calibri" panose="020F0502020204030204" pitchFamily="34" charset="0"/>
                <a:cs typeface="Calibri" panose="020F0502020204030204" pitchFamily="34" charset="0"/>
              </a:rPr>
              <a:t>The foundational elements and structural components were our vision. Talked through them. Listened. Adjusted. </a:t>
            </a:r>
            <a:endParaRPr lang="en-US" dirty="0">
              <a:effectLst/>
              <a:latin typeface="Futura Std Book" panose="020B0502020204020303"/>
              <a:ea typeface="Calibri" panose="020F0502020204030204" pitchFamily="34" charset="0"/>
            </a:endParaRPr>
          </a:p>
          <a:p>
            <a:pPr>
              <a:lnSpc>
                <a:spcPct val="100000"/>
              </a:lnSpc>
              <a:spcAft>
                <a:spcPts val="3000"/>
              </a:spcAft>
            </a:pPr>
            <a:r>
              <a:rPr lang="en-US" sz="2400" dirty="0">
                <a:latin typeface="Futura Std Book" panose="020B0502020204020303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489566676"/>
      </p:ext>
    </p:extLst>
  </p:cSld>
  <p:clrMapOvr>
    <a:masterClrMapping/>
  </p:clrMapOvr>
  <p:transition spd="slow" advClick="0" advTm="3000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B4495AE-0326-4978-99C7-1DD1977296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2930" y="835412"/>
            <a:ext cx="7953374" cy="511013"/>
          </a:xfrm>
        </p:spPr>
        <p:txBody>
          <a:bodyPr/>
          <a:lstStyle/>
          <a:p>
            <a:r>
              <a:rPr lang="en-US" sz="2800" dirty="0">
                <a:solidFill>
                  <a:schemeClr val="tx2"/>
                </a:solidFill>
                <a:cs typeface="+mn-cs"/>
              </a:rPr>
              <a:t>Facilitating planned change</a:t>
            </a:r>
          </a:p>
          <a:p>
            <a:endParaRPr lang="en-US" sz="2800" dirty="0">
              <a:solidFill>
                <a:schemeClr val="tx2"/>
              </a:solidFill>
              <a:cs typeface="+mn-cs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E4579CC-02D4-DBFB-6520-E94A79D54A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2930" y="1960880"/>
            <a:ext cx="8610294" cy="4163308"/>
          </a:xfrm>
        </p:spPr>
        <p:txBody>
          <a:bodyPr>
            <a:noAutofit/>
          </a:bodyPr>
          <a:lstStyle/>
          <a:p>
            <a:pPr marL="342900" indent="-342900">
              <a:lnSpc>
                <a:spcPct val="100000"/>
              </a:lnSpc>
              <a:spcAft>
                <a:spcPts val="1200"/>
              </a:spcAft>
            </a:pPr>
            <a:r>
              <a:rPr lang="en-US" sz="2400" b="1" dirty="0">
                <a:latin typeface="Futura Std Book" panose="020B0502020204020303"/>
              </a:rPr>
              <a:t>Kotter’s </a:t>
            </a:r>
            <a:r>
              <a:rPr lang="en-US" sz="2400" b="1" i="1" dirty="0">
                <a:latin typeface="Futura Std Book" panose="020B0502020204020303"/>
              </a:rPr>
              <a:t>Leading Change </a:t>
            </a:r>
            <a:endParaRPr lang="en-US" sz="2400" i="1" dirty="0">
              <a:latin typeface="Futura Std Book" panose="020B0502020204020303"/>
            </a:endParaRPr>
          </a:p>
          <a:p>
            <a:pPr marL="742950" marR="0" lvl="1" indent="-28575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b="1" dirty="0">
                <a:effectLst/>
                <a:latin typeface="Futura Std Book" panose="020B0502020204020303"/>
                <a:ea typeface="Times New Roman" panose="02020603050405020304" pitchFamily="18" charset="0"/>
                <a:cs typeface="Calibri" panose="020F0502020204030204" pitchFamily="34" charset="0"/>
              </a:rPr>
              <a:t>Empower Action</a:t>
            </a:r>
          </a:p>
          <a:p>
            <a:pPr marL="1200150" lvl="2" indent="-28575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dirty="0">
                <a:latin typeface="Futura Std Book" panose="020B0502020204020303"/>
                <a:ea typeface="Calibri" panose="020F0502020204030204" pitchFamily="34" charset="0"/>
                <a:cs typeface="Calibri" panose="020F0502020204030204" pitchFamily="34" charset="0"/>
              </a:rPr>
              <a:t>Helping people at the table know they are contributing and can make decisions. </a:t>
            </a:r>
          </a:p>
          <a:p>
            <a:pPr marL="1200150" lvl="2" indent="-28575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dirty="0">
                <a:effectLst/>
                <a:latin typeface="Futura Std Book" panose="020B0502020204020303"/>
                <a:ea typeface="Calibri" panose="020F0502020204030204" pitchFamily="34" charset="0"/>
                <a:cs typeface="Calibri" panose="020F0502020204030204" pitchFamily="34" charset="0"/>
              </a:rPr>
              <a:t>Had a team member present on “leading from the ground up.” </a:t>
            </a:r>
            <a:endParaRPr lang="en-US" dirty="0">
              <a:effectLst/>
              <a:latin typeface="Futura Std Book" panose="020B0502020204020303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b="1" dirty="0">
                <a:effectLst/>
                <a:latin typeface="Futura Std Book" panose="020B0502020204020303"/>
                <a:ea typeface="Times New Roman" panose="02020603050405020304" pitchFamily="18" charset="0"/>
                <a:cs typeface="Calibri" panose="020F0502020204030204" pitchFamily="34" charset="0"/>
              </a:rPr>
              <a:t>Create Quick Wins</a:t>
            </a:r>
          </a:p>
          <a:p>
            <a:pPr marL="1200150" lvl="2" indent="-28575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dirty="0">
                <a:effectLst/>
                <a:latin typeface="Futura Std Book" panose="020B0502020204020303"/>
                <a:ea typeface="Calibri" panose="020F0502020204030204" pitchFamily="34" charset="0"/>
                <a:cs typeface="Calibri" panose="020F0502020204030204" pitchFamily="34" charset="0"/>
              </a:rPr>
              <a:t>Where we are now with a soft-launch: business visit form, quality referrals, shared visits, public events / promotion.</a:t>
            </a:r>
            <a:endParaRPr lang="en-US" dirty="0">
              <a:effectLst/>
              <a:latin typeface="Futura Std Book" panose="020B0502020204020303"/>
              <a:ea typeface="Calibri" panose="020F0502020204030204" pitchFamily="34" charset="0"/>
            </a:endParaRPr>
          </a:p>
          <a:p>
            <a:pPr>
              <a:lnSpc>
                <a:spcPct val="100000"/>
              </a:lnSpc>
              <a:spcAft>
                <a:spcPts val="3000"/>
              </a:spcAft>
            </a:pPr>
            <a:r>
              <a:rPr lang="en-US" sz="2400" dirty="0">
                <a:latin typeface="Futura Std Book" panose="020B0502020204020303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255857840"/>
      </p:ext>
    </p:extLst>
  </p:cSld>
  <p:clrMapOvr>
    <a:masterClrMapping/>
  </p:clrMapOvr>
  <p:transition spd="slow" advClick="0" advTm="3000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B4495AE-0326-4978-99C7-1DD1977296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2930" y="835412"/>
            <a:ext cx="7953374" cy="511013"/>
          </a:xfrm>
        </p:spPr>
        <p:txBody>
          <a:bodyPr/>
          <a:lstStyle/>
          <a:p>
            <a:r>
              <a:rPr lang="en-US" sz="2800" dirty="0">
                <a:solidFill>
                  <a:schemeClr val="tx2"/>
                </a:solidFill>
                <a:cs typeface="+mn-cs"/>
              </a:rPr>
              <a:t>Facilitating planned change</a:t>
            </a:r>
          </a:p>
          <a:p>
            <a:endParaRPr lang="en-US" sz="2800" dirty="0">
              <a:solidFill>
                <a:schemeClr val="tx2"/>
              </a:solidFill>
              <a:cs typeface="+mn-cs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E4579CC-02D4-DBFB-6520-E94A79D54A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2930" y="1960880"/>
            <a:ext cx="8610294" cy="4163308"/>
          </a:xfrm>
        </p:spPr>
        <p:txBody>
          <a:bodyPr>
            <a:noAutofit/>
          </a:bodyPr>
          <a:lstStyle/>
          <a:p>
            <a:pPr marL="342900" indent="-342900">
              <a:lnSpc>
                <a:spcPct val="100000"/>
              </a:lnSpc>
              <a:spcAft>
                <a:spcPts val="1200"/>
              </a:spcAft>
            </a:pPr>
            <a:r>
              <a:rPr lang="en-US" sz="2400" b="1" dirty="0">
                <a:latin typeface="Futura Std Book" panose="020B0502020204020303"/>
              </a:rPr>
              <a:t>Kotter’s </a:t>
            </a:r>
            <a:r>
              <a:rPr lang="en-US" sz="2400" b="1" i="1" dirty="0">
                <a:latin typeface="Futura Std Book" panose="020B0502020204020303"/>
              </a:rPr>
              <a:t>Leading Change </a:t>
            </a:r>
            <a:endParaRPr lang="en-US" sz="2400" i="1" dirty="0">
              <a:latin typeface="Futura Std Book" panose="020B0502020204020303"/>
            </a:endParaRPr>
          </a:p>
          <a:p>
            <a:pPr marL="742950" marR="0" lvl="1" indent="-28575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b="1" dirty="0">
                <a:effectLst/>
                <a:latin typeface="Futura Std Book" panose="020B0502020204020303"/>
                <a:ea typeface="Times New Roman" panose="02020603050405020304" pitchFamily="18" charset="0"/>
                <a:cs typeface="Calibri" panose="020F0502020204030204" pitchFamily="34" charset="0"/>
              </a:rPr>
              <a:t>Build on the Change</a:t>
            </a:r>
            <a:endParaRPr lang="en-US" b="1" dirty="0">
              <a:latin typeface="Futura Std Book" panose="020B0502020204020303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1200150" lvl="2" indent="-28575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dirty="0">
                <a:latin typeface="Futura Std Book" panose="020B0502020204020303"/>
                <a:ea typeface="Calibri" panose="020F0502020204030204" pitchFamily="34" charset="0"/>
                <a:cs typeface="Calibri" panose="020F0502020204030204" pitchFamily="34" charset="0"/>
              </a:rPr>
              <a:t>Easy to lose momentum if it gets too difficult and there are no wins.</a:t>
            </a:r>
          </a:p>
          <a:p>
            <a:pPr marL="1200150" lvl="2" indent="-28575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dirty="0">
                <a:effectLst/>
                <a:latin typeface="Futura Std Book" panose="020B0502020204020303"/>
                <a:ea typeface="Calibri" panose="020F0502020204030204" pitchFamily="34" charset="0"/>
                <a:cs typeface="Calibri" panose="020F0502020204030204" pitchFamily="34" charset="0"/>
              </a:rPr>
              <a:t>Here is where people who have been silent or privately not buy-in will begin to share their concerns. </a:t>
            </a:r>
            <a:endParaRPr lang="en-US" dirty="0">
              <a:effectLst/>
              <a:latin typeface="Futura Std Book" panose="020B0502020204020303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b="1" dirty="0">
                <a:effectLst/>
                <a:latin typeface="Futura Std Book" panose="020B0502020204020303"/>
                <a:ea typeface="Times New Roman" panose="02020603050405020304" pitchFamily="18" charset="0"/>
                <a:cs typeface="Calibri" panose="020F0502020204030204" pitchFamily="34" charset="0"/>
              </a:rPr>
              <a:t>Make it Stick</a:t>
            </a:r>
          </a:p>
          <a:p>
            <a:pPr marL="1200150" lvl="2" indent="-28575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dirty="0">
                <a:latin typeface="Futura Std Book" panose="020B0502020204020303"/>
                <a:ea typeface="Calibri" panose="020F0502020204030204" pitchFamily="34" charset="0"/>
                <a:cs typeface="Calibri" panose="020F0502020204030204" pitchFamily="34" charset="0"/>
              </a:rPr>
              <a:t>Making change part of our regular work and normal environment. </a:t>
            </a:r>
          </a:p>
          <a:p>
            <a:pPr marL="1200150" lvl="2" indent="-28575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dirty="0">
                <a:effectLst/>
                <a:latin typeface="Futura Std Book" panose="020B0502020204020303"/>
                <a:ea typeface="Calibri" panose="020F0502020204030204" pitchFamily="34" charset="0"/>
                <a:cs typeface="Calibri" panose="020F0502020204030204" pitchFamily="34" charset="0"/>
              </a:rPr>
              <a:t>This is difficult and requires ease o</a:t>
            </a:r>
            <a:r>
              <a:rPr lang="en-US" dirty="0">
                <a:latin typeface="Futura Std Book" panose="020B0502020204020303"/>
                <a:ea typeface="Calibri" panose="020F0502020204030204" pitchFamily="34" charset="0"/>
                <a:cs typeface="Calibri" panose="020F0502020204030204" pitchFamily="34" charset="0"/>
              </a:rPr>
              <a:t>f implementation, thinking about thinking, and the formation of new habits.</a:t>
            </a:r>
            <a:endParaRPr lang="en-US" dirty="0">
              <a:effectLst/>
              <a:latin typeface="Futura Std Book" panose="020B0502020204020303"/>
              <a:ea typeface="Calibri" panose="020F0502020204030204" pitchFamily="34" charset="0"/>
            </a:endParaRPr>
          </a:p>
          <a:p>
            <a:pPr>
              <a:lnSpc>
                <a:spcPct val="100000"/>
              </a:lnSpc>
              <a:spcAft>
                <a:spcPts val="3000"/>
              </a:spcAft>
            </a:pPr>
            <a:r>
              <a:rPr lang="en-US" sz="2400" dirty="0">
                <a:latin typeface="Futura Std Book" panose="020B0502020204020303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503688484"/>
      </p:ext>
    </p:extLst>
  </p:cSld>
  <p:clrMapOvr>
    <a:masterClrMapping/>
  </p:clrMapOvr>
  <p:transition spd="slow" advClick="0" advTm="300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in a suit smiling&#10;&#10;Description automatically generated with low confidence">
            <a:extLst>
              <a:ext uri="{FF2B5EF4-FFF2-40B4-BE49-F238E27FC236}">
                <a16:creationId xmlns:a16="http://schemas.microsoft.com/office/drawing/2014/main" id="{86118963-319D-7B1C-4589-DE0E9BF0CC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07" y="1909917"/>
            <a:ext cx="2743200" cy="3429000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73F34421-3F15-3CDE-D580-F82084D194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497" y="3429000"/>
            <a:ext cx="3814357" cy="2041365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F1899F8-C66B-9AE7-BBA3-F3B9FFE089CF}"/>
              </a:ext>
            </a:extLst>
          </p:cNvPr>
          <p:cNvSpPr txBox="1">
            <a:spLocks/>
          </p:cNvSpPr>
          <p:nvPr/>
        </p:nvSpPr>
        <p:spPr>
          <a:xfrm>
            <a:off x="4033684" y="2856737"/>
            <a:ext cx="4958139" cy="43660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6000"/>
              </a:lnSpc>
              <a:spcAft>
                <a:spcPts val="1800"/>
              </a:spcAft>
              <a:buNone/>
            </a:pP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Dr. Justin Arnold, Executive Director</a:t>
            </a:r>
          </a:p>
          <a:p>
            <a:pPr marL="342900" indent="-342900">
              <a:lnSpc>
                <a:spcPct val="106000"/>
              </a:lnSpc>
              <a:spcAft>
                <a:spcPts val="1800"/>
              </a:spcAft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lnSpc>
                <a:spcPct val="106000"/>
              </a:lnSpc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06000"/>
              </a:lnSpc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06000"/>
              </a:lnSpc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06000"/>
              </a:lnSpc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341477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B4495AE-0326-4978-99C7-1DD1977296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1208" y="936592"/>
            <a:ext cx="6742712" cy="511013"/>
          </a:xfrm>
        </p:spPr>
        <p:txBody>
          <a:bodyPr/>
          <a:lstStyle/>
          <a:p>
            <a:r>
              <a:rPr lang="en-US" sz="2800" dirty="0">
                <a:solidFill>
                  <a:schemeClr val="tx2"/>
                </a:solidFill>
                <a:cs typeface="+mn-cs"/>
              </a:rPr>
              <a:t>Learning Objectives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E4579CC-02D4-DBFB-6520-E94A79D54A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1208" y="2070625"/>
            <a:ext cx="8154028" cy="4141249"/>
          </a:xfrm>
        </p:spPr>
        <p:txBody>
          <a:bodyPr>
            <a:noAutofit/>
          </a:bodyPr>
          <a:lstStyle/>
          <a:p>
            <a:pPr marL="457200" indent="-457200">
              <a:lnSpc>
                <a:spcPct val="106000"/>
              </a:lnSpc>
              <a:spcAft>
                <a:spcPts val="180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Futura Std Book" panose="020B0502020204020303"/>
                <a:ea typeface="Calibri" panose="020F0502020204030204" pitchFamily="34" charset="0"/>
              </a:rPr>
              <a:t>Building a shared framework </a:t>
            </a:r>
          </a:p>
          <a:p>
            <a:pPr marL="457200" indent="-457200">
              <a:lnSpc>
                <a:spcPct val="106000"/>
              </a:lnSpc>
              <a:spcAft>
                <a:spcPts val="180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Futura Std Book" panose="020B0502020204020303"/>
                <a:ea typeface="Calibri" panose="020F0502020204030204" pitchFamily="34" charset="0"/>
              </a:rPr>
              <a:t>Facilitating planned change </a:t>
            </a:r>
          </a:p>
          <a:p>
            <a:pPr>
              <a:lnSpc>
                <a:spcPct val="106000"/>
              </a:lnSpc>
              <a:spcAft>
                <a:spcPts val="1800"/>
              </a:spcAft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lnSpc>
                <a:spcPct val="106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lnSpc>
                <a:spcPct val="106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06000"/>
              </a:lnSpc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06000"/>
              </a:lnSpc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06000"/>
              </a:lnSpc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993509"/>
      </p:ext>
    </p:extLst>
  </p:cSld>
  <p:clrMapOvr>
    <a:masterClrMapping/>
  </p:clrMapOvr>
  <p:transition spd="slow" advClick="0" advTm="3000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B4495AE-0326-4978-99C7-1DD1977296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6853" y="1363732"/>
            <a:ext cx="7953374" cy="637788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chemeClr val="tx2"/>
                </a:solidFill>
                <a:cs typeface="+mn-cs"/>
              </a:rPr>
              <a:t>Contact us:</a:t>
            </a:r>
          </a:p>
          <a:p>
            <a:pPr algn="ctr"/>
            <a:endParaRPr lang="en-US" sz="2800" dirty="0">
              <a:solidFill>
                <a:schemeClr val="tx2"/>
              </a:solidFill>
              <a:cs typeface="+mn-cs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FF42CEB-8F96-E0E2-6B50-F61B987F4D1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6853" y="2702560"/>
            <a:ext cx="8610294" cy="3749040"/>
          </a:xfrm>
        </p:spPr>
        <p:txBody>
          <a:bodyPr>
            <a:noAutofit/>
          </a:bodyPr>
          <a:lstStyle/>
          <a:p>
            <a:pPr marL="457200" marR="0" lvl="1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kern="100" dirty="0">
                <a:solidFill>
                  <a:srgbClr val="000000"/>
                </a:solidFill>
                <a:effectLst/>
                <a:latin typeface="Futura Std Book" panose="020B0502020204020303"/>
                <a:ea typeface="Calibri" panose="020F0502020204030204" pitchFamily="34" charset="0"/>
                <a:cs typeface="Sabon Next LT" panose="02000500000000000000" pitchFamily="2" charset="0"/>
              </a:rPr>
              <a:t>Dr. Justin Arnold </a:t>
            </a:r>
            <a:r>
              <a:rPr lang="en-US" kern="100" dirty="0">
                <a:solidFill>
                  <a:srgbClr val="000000"/>
                </a:solidFill>
                <a:effectLst/>
                <a:latin typeface="Futura Std Book" panose="020B0502020204020303"/>
                <a:ea typeface="Calibri" panose="020F0502020204030204" pitchFamily="34" charset="0"/>
                <a:cs typeface="Sabon Next LT" panose="02000500000000000000" pitchFamily="2" charset="0"/>
                <a:hlinkClick r:id="rId3"/>
              </a:rPr>
              <a:t>jarnold@ccrpc.org</a:t>
            </a:r>
            <a:endParaRPr lang="en-US" kern="100" dirty="0">
              <a:solidFill>
                <a:srgbClr val="000000"/>
              </a:solidFill>
              <a:effectLst/>
              <a:latin typeface="Futura Std Book" panose="020B0502020204020303"/>
              <a:ea typeface="Calibri" panose="020F0502020204030204" pitchFamily="34" charset="0"/>
              <a:cs typeface="Sabon Next LT" panose="02000500000000000000" pitchFamily="2" charset="0"/>
            </a:endParaRPr>
          </a:p>
          <a:p>
            <a:pPr marL="457200" marR="0" lvl="1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kern="100" dirty="0">
              <a:solidFill>
                <a:srgbClr val="000000"/>
              </a:solidFill>
              <a:latin typeface="Futura Std Book" panose="020B0502020204020303"/>
              <a:ea typeface="Calibri" panose="020F0502020204030204" pitchFamily="34" charset="0"/>
              <a:cs typeface="Sabon Next LT" panose="02000500000000000000" pitchFamily="2" charset="0"/>
            </a:endParaRPr>
          </a:p>
          <a:p>
            <a:pPr marL="457200" marR="0" lvl="1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kern="100" dirty="0">
                <a:solidFill>
                  <a:srgbClr val="000000"/>
                </a:solidFill>
                <a:effectLst/>
                <a:latin typeface="Futura Std Book" panose="020B0502020204020303"/>
                <a:ea typeface="Calibri" panose="020F0502020204030204" pitchFamily="34" charset="0"/>
                <a:cs typeface="Sabon Next LT" panose="02000500000000000000" pitchFamily="2" charset="0"/>
              </a:rPr>
              <a:t>Jennifer Foil </a:t>
            </a:r>
            <a:r>
              <a:rPr lang="en-US" kern="100" dirty="0">
                <a:solidFill>
                  <a:srgbClr val="000000"/>
                </a:solidFill>
                <a:effectLst/>
                <a:latin typeface="Futura Std Book" panose="020B0502020204020303"/>
                <a:ea typeface="Calibri" panose="020F0502020204030204" pitchFamily="34" charset="0"/>
                <a:cs typeface="Sabon Next LT" panose="02000500000000000000" pitchFamily="2" charset="0"/>
                <a:hlinkClick r:id="rId4"/>
              </a:rPr>
              <a:t>jfoil</a:t>
            </a:r>
            <a:r>
              <a:rPr lang="en-US" kern="100" dirty="0">
                <a:solidFill>
                  <a:srgbClr val="000000"/>
                </a:solidFill>
                <a:latin typeface="Futura Std Book" panose="020B0502020204020303"/>
                <a:ea typeface="Calibri" panose="020F0502020204030204" pitchFamily="34" charset="0"/>
                <a:cs typeface="Sabon Next LT" panose="02000500000000000000" pitchFamily="2" charset="0"/>
                <a:hlinkClick r:id="rId4"/>
              </a:rPr>
              <a:t>@niu.edu</a:t>
            </a:r>
            <a:endParaRPr lang="en-US" kern="100" dirty="0">
              <a:solidFill>
                <a:srgbClr val="000000"/>
              </a:solidFill>
              <a:latin typeface="Futura Std Book" panose="020B0502020204020303"/>
              <a:ea typeface="Calibri" panose="020F0502020204030204" pitchFamily="34" charset="0"/>
              <a:cs typeface="Sabon Next LT" panose="02000500000000000000" pitchFamily="2" charset="0"/>
            </a:endParaRPr>
          </a:p>
          <a:p>
            <a:pPr marL="457200" marR="0" lvl="1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kern="100" dirty="0">
              <a:solidFill>
                <a:srgbClr val="000000"/>
              </a:solidFill>
              <a:latin typeface="Futura Std Book" panose="020B0502020204020303"/>
              <a:ea typeface="Calibri" panose="020F0502020204030204" pitchFamily="34" charset="0"/>
              <a:cs typeface="Sabon Next LT" panose="02000500000000000000" pitchFamily="2" charset="0"/>
            </a:endParaRPr>
          </a:p>
          <a:p>
            <a:pPr marL="457200" marR="0" lvl="1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kern="100" dirty="0">
                <a:solidFill>
                  <a:srgbClr val="000000"/>
                </a:solidFill>
                <a:effectLst/>
                <a:latin typeface="Futura Std Book" panose="020B0502020204020303"/>
                <a:ea typeface="Calibri" panose="020F0502020204030204" pitchFamily="34" charset="0"/>
                <a:cs typeface="Sabon Next LT" panose="02000500000000000000" pitchFamily="2" charset="0"/>
              </a:rPr>
              <a:t>Jordan Johnson </a:t>
            </a:r>
            <a:r>
              <a:rPr lang="en-US" kern="100" dirty="0">
                <a:solidFill>
                  <a:srgbClr val="000000"/>
                </a:solidFill>
                <a:effectLst/>
                <a:latin typeface="Futura Std Book" panose="020B0502020204020303"/>
                <a:ea typeface="Calibri" panose="020F0502020204030204" pitchFamily="34" charset="0"/>
                <a:cs typeface="Sabon Next LT" panose="02000500000000000000" pitchFamily="2" charset="0"/>
                <a:hlinkClick r:id="rId5"/>
              </a:rPr>
              <a:t>jtjohns@ilstu.edu</a:t>
            </a:r>
            <a:r>
              <a:rPr lang="en-US" kern="100" dirty="0">
                <a:solidFill>
                  <a:srgbClr val="000000"/>
                </a:solidFill>
                <a:effectLst/>
                <a:latin typeface="Futura Std Book" panose="020B0502020204020303"/>
                <a:ea typeface="Calibri" panose="020F0502020204030204" pitchFamily="34" charset="0"/>
                <a:cs typeface="Sabon Next LT" panose="02000500000000000000" pitchFamily="2" charset="0"/>
              </a:rPr>
              <a:t> </a:t>
            </a:r>
            <a:endParaRPr lang="en-US" dirty="0">
              <a:effectLst/>
              <a:latin typeface="Futura Std Book" panose="020B0502020204020303"/>
              <a:ea typeface="Calibri" panose="020F0502020204030204" pitchFamily="34" charset="0"/>
              <a:cs typeface="Sabon Next LT" panose="02000500000000000000" pitchFamily="2" charset="0"/>
            </a:endParaRPr>
          </a:p>
          <a:p>
            <a:pPr>
              <a:lnSpc>
                <a:spcPct val="100000"/>
              </a:lnSpc>
              <a:spcAft>
                <a:spcPts val="3000"/>
              </a:spcAft>
            </a:pPr>
            <a:endParaRPr lang="en-US" sz="2400" dirty="0"/>
          </a:p>
          <a:p>
            <a:pPr>
              <a:lnSpc>
                <a:spcPct val="100000"/>
              </a:lnSpc>
              <a:spcAft>
                <a:spcPts val="3000"/>
              </a:spcAft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74325917"/>
      </p:ext>
    </p:extLst>
  </p:cSld>
  <p:clrMapOvr>
    <a:masterClrMapping/>
  </p:clrMapOvr>
  <p:transition spd="slow" advClick="0" advTm="3000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B4495AE-0326-4978-99C7-1DD1977296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5313" y="3110106"/>
            <a:ext cx="7953374" cy="637788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chemeClr val="tx2"/>
                </a:solidFill>
                <a:cs typeface="+mn-cs"/>
              </a:rPr>
              <a:t>Questions?</a:t>
            </a:r>
          </a:p>
          <a:p>
            <a:pPr algn="ctr"/>
            <a:endParaRPr lang="en-US" sz="2800" dirty="0">
              <a:solidFill>
                <a:schemeClr val="tx2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4732133"/>
      </p:ext>
    </p:extLst>
  </p:cSld>
  <p:clrMapOvr>
    <a:masterClrMapping/>
  </p:clrMapOvr>
  <p:transition spd="slow" advClick="0" advTm="3000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B4495AE-0326-4978-99C7-1DD1977296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1208" y="936592"/>
            <a:ext cx="6742712" cy="511013"/>
          </a:xfrm>
        </p:spPr>
        <p:txBody>
          <a:bodyPr/>
          <a:lstStyle/>
          <a:p>
            <a:r>
              <a:rPr lang="en-US" sz="2800" dirty="0">
                <a:solidFill>
                  <a:schemeClr val="tx2"/>
                </a:solidFill>
                <a:cs typeface="+mn-cs"/>
              </a:rPr>
              <a:t>Learning Objectives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E4579CC-02D4-DBFB-6520-E94A79D54A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1208" y="2070625"/>
            <a:ext cx="8154028" cy="4141249"/>
          </a:xfrm>
        </p:spPr>
        <p:txBody>
          <a:bodyPr>
            <a:noAutofit/>
          </a:bodyPr>
          <a:lstStyle/>
          <a:p>
            <a:pPr marL="457200" indent="-457200">
              <a:lnSpc>
                <a:spcPct val="106000"/>
              </a:lnSpc>
              <a:spcAft>
                <a:spcPts val="180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Futura Std Book" panose="020B0502020204020303"/>
                <a:ea typeface="Calibri" panose="020F0502020204030204" pitchFamily="34" charset="0"/>
              </a:rPr>
              <a:t>Using a shared framework </a:t>
            </a:r>
          </a:p>
          <a:p>
            <a:pPr marL="457200" indent="-457200">
              <a:lnSpc>
                <a:spcPct val="106000"/>
              </a:lnSpc>
              <a:spcAft>
                <a:spcPts val="180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Futura Std Book" panose="020B0502020204020303"/>
                <a:ea typeface="Calibri" panose="020F0502020204030204" pitchFamily="34" charset="0"/>
              </a:rPr>
              <a:t>Facilitating planned change </a:t>
            </a:r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lnSpc>
                <a:spcPct val="106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lnSpc>
                <a:spcPct val="106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06000"/>
              </a:lnSpc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06000"/>
              </a:lnSpc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06000"/>
              </a:lnSpc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38020"/>
      </p:ext>
    </p:extLst>
  </p:cSld>
  <p:clrMapOvr>
    <a:masterClrMapping/>
  </p:clrMapOvr>
  <p:transition spd="slow" advClick="0" advTm="300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9EDBA76-0A4B-9EF2-E3E7-33CA10A0D1D8}"/>
              </a:ext>
            </a:extLst>
          </p:cNvPr>
          <p:cNvSpPr txBox="1">
            <a:spLocks/>
          </p:cNvSpPr>
          <p:nvPr/>
        </p:nvSpPr>
        <p:spPr>
          <a:xfrm>
            <a:off x="0" y="2917987"/>
            <a:ext cx="9144000" cy="5110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chemeClr val="tx2"/>
                </a:solidFill>
              </a:rPr>
              <a:t>Learning Objective 1:</a:t>
            </a:r>
          </a:p>
          <a:p>
            <a:pPr marL="0" indent="0" algn="ctr">
              <a:buNone/>
            </a:pPr>
            <a:r>
              <a:rPr lang="en-US" i="1" dirty="0">
                <a:solidFill>
                  <a:schemeClr val="tx2"/>
                </a:solidFill>
              </a:rPr>
              <a:t>Using a Shared Framework</a:t>
            </a:r>
          </a:p>
        </p:txBody>
      </p:sp>
    </p:spTree>
    <p:extLst>
      <p:ext uri="{BB962C8B-B14F-4D97-AF65-F5344CB8AC3E}">
        <p14:creationId xmlns:p14="http://schemas.microsoft.com/office/powerpoint/2010/main" val="3695346661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B4495AE-0326-4978-99C7-1DD1977296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2930" y="835412"/>
            <a:ext cx="7953374" cy="511013"/>
          </a:xfrm>
        </p:spPr>
        <p:txBody>
          <a:bodyPr/>
          <a:lstStyle/>
          <a:p>
            <a:r>
              <a:rPr lang="en-US" sz="2800" dirty="0">
                <a:solidFill>
                  <a:schemeClr val="tx2"/>
                </a:solidFill>
                <a:cs typeface="+mn-cs"/>
              </a:rPr>
              <a:t>using a shared framework</a:t>
            </a:r>
          </a:p>
          <a:p>
            <a:endParaRPr lang="en-US" sz="2800" dirty="0">
              <a:solidFill>
                <a:schemeClr val="tx2"/>
              </a:solidFill>
              <a:cs typeface="+mn-cs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E4579CC-02D4-DBFB-6520-E94A79D54A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2930" y="1960880"/>
            <a:ext cx="8610294" cy="4163308"/>
          </a:xfrm>
        </p:spPr>
        <p:txBody>
          <a:bodyPr>
            <a:noAutofit/>
          </a:bodyPr>
          <a:lstStyle/>
          <a:p>
            <a:pPr marL="342900" indent="-342900">
              <a:lnSpc>
                <a:spcPct val="100000"/>
              </a:lnSpc>
              <a:spcAft>
                <a:spcPts val="1200"/>
              </a:spcAft>
            </a:pPr>
            <a:r>
              <a:rPr lang="en-US" sz="2400" b="1" dirty="0">
                <a:latin typeface="Futura Std Book" panose="020B0502020204020303"/>
              </a:rPr>
              <a:t>Different Perspectives</a:t>
            </a:r>
            <a:endParaRPr lang="en-US" sz="2400" dirty="0">
              <a:latin typeface="Futura Std Book" panose="020B0502020204020303"/>
            </a:endParaRPr>
          </a:p>
          <a:p>
            <a:pPr marL="742950" marR="0" lvl="1" indent="-28575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b="1" dirty="0">
                <a:effectLst/>
                <a:latin typeface="Futura Std Book" panose="020B0502020204020303"/>
                <a:ea typeface="Times New Roman" panose="02020603050405020304" pitchFamily="18" charset="0"/>
                <a:cs typeface="Calibri" panose="020F0502020204030204" pitchFamily="34" charset="0"/>
              </a:rPr>
              <a:t>Geography</a:t>
            </a:r>
            <a:endParaRPr lang="en-US" sz="2000" b="1" dirty="0">
              <a:effectLst/>
              <a:latin typeface="Futura Std Book" panose="020B0502020204020303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1200150" lvl="2" indent="-28575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dirty="0">
                <a:latin typeface="Futura Std Book" panose="020B0502020204020303"/>
                <a:ea typeface="Calibri" panose="020F0502020204030204" pitchFamily="34" charset="0"/>
                <a:cs typeface="Calibri" panose="020F0502020204030204" pitchFamily="34" charset="0"/>
              </a:rPr>
              <a:t>Places and built environments </a:t>
            </a:r>
          </a:p>
          <a:p>
            <a:pPr marL="1200150" lvl="2" indent="-28575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dirty="0">
                <a:latin typeface="Futura Std Book" panose="020B0502020204020303"/>
                <a:ea typeface="Calibri" panose="020F0502020204030204" pitchFamily="34" charset="0"/>
                <a:cs typeface="Calibri" panose="020F0502020204030204" pitchFamily="34" charset="0"/>
              </a:rPr>
              <a:t>Buildings, neighborhoods, cities, counties, districts</a:t>
            </a:r>
            <a:endParaRPr lang="en-US" dirty="0">
              <a:effectLst/>
              <a:latin typeface="Futura Std Book" panose="020B0502020204020303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1" indent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effectLst/>
              <a:latin typeface="Futura Std Book" panose="020B0502020204020303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b="1" dirty="0">
                <a:effectLst/>
                <a:latin typeface="Futura Std Book" panose="020B0502020204020303"/>
                <a:ea typeface="Times New Roman" panose="02020603050405020304" pitchFamily="18" charset="0"/>
                <a:cs typeface="Calibri" panose="020F0502020204030204" pitchFamily="34" charset="0"/>
              </a:rPr>
              <a:t>Sectors</a:t>
            </a:r>
            <a:endParaRPr lang="en-US" b="1" dirty="0">
              <a:latin typeface="Futura Std Book" panose="020B0502020204020303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1200150" lvl="2" indent="-28575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dirty="0">
                <a:latin typeface="Futura Std Book" panose="020B0502020204020303"/>
                <a:ea typeface="Calibri" panose="020F0502020204030204" pitchFamily="34" charset="0"/>
                <a:cs typeface="Calibri" panose="020F0502020204030204" pitchFamily="34" charset="0"/>
              </a:rPr>
              <a:t>Education, workforce development, human services, economic development </a:t>
            </a:r>
          </a:p>
          <a:p>
            <a:pPr marL="1200150" lvl="2" indent="-28575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dirty="0">
                <a:effectLst/>
                <a:latin typeface="Futura Std Book" panose="020B0502020204020303"/>
                <a:ea typeface="Calibri" panose="020F0502020204030204" pitchFamily="34" charset="0"/>
                <a:cs typeface="Calibri" panose="020F0502020204030204" pitchFamily="34" charset="0"/>
              </a:rPr>
              <a:t>Norms, language, and goals are different in each sector </a:t>
            </a:r>
            <a:endParaRPr lang="en-US" dirty="0">
              <a:effectLst/>
              <a:latin typeface="Futura Std Book" panose="020B0502020204020303"/>
              <a:ea typeface="Calibri" panose="020F0502020204030204" pitchFamily="34" charset="0"/>
            </a:endParaRPr>
          </a:p>
          <a:p>
            <a:pPr>
              <a:lnSpc>
                <a:spcPct val="100000"/>
              </a:lnSpc>
              <a:spcAft>
                <a:spcPts val="3000"/>
              </a:spcAft>
            </a:pPr>
            <a:r>
              <a:rPr lang="en-US" sz="2400" dirty="0">
                <a:latin typeface="Futura Std Book" panose="020B0502020204020303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952509262"/>
      </p:ext>
    </p:extLst>
  </p:cSld>
  <p:clrMapOvr>
    <a:masterClrMapping/>
  </p:clrMapOvr>
  <p:transition spd="slow" advClick="0" advTm="3000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B4495AE-0326-4978-99C7-1DD1977296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2930" y="835412"/>
            <a:ext cx="7953374" cy="511013"/>
          </a:xfrm>
        </p:spPr>
        <p:txBody>
          <a:bodyPr/>
          <a:lstStyle/>
          <a:p>
            <a:r>
              <a:rPr lang="en-US" sz="2800" dirty="0">
                <a:solidFill>
                  <a:schemeClr val="tx2"/>
                </a:solidFill>
                <a:cs typeface="+mn-cs"/>
              </a:rPr>
              <a:t>using a shared framework</a:t>
            </a:r>
          </a:p>
          <a:p>
            <a:endParaRPr lang="en-US" sz="2800" dirty="0">
              <a:solidFill>
                <a:schemeClr val="tx2"/>
              </a:solidFill>
              <a:cs typeface="+mn-cs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E4579CC-02D4-DBFB-6520-E94A79D54A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2930" y="1960880"/>
            <a:ext cx="8610294" cy="4163308"/>
          </a:xfrm>
        </p:spPr>
        <p:txBody>
          <a:bodyPr>
            <a:noAutofit/>
          </a:bodyPr>
          <a:lstStyle/>
          <a:p>
            <a:pPr marL="342900" indent="-342900">
              <a:lnSpc>
                <a:spcPct val="100000"/>
              </a:lnSpc>
              <a:spcAft>
                <a:spcPts val="1200"/>
              </a:spcAft>
            </a:pPr>
            <a:r>
              <a:rPr lang="en-US" sz="2400" b="1" dirty="0">
                <a:latin typeface="Futura Std Book" panose="020B0502020204020303"/>
              </a:rPr>
              <a:t>Reference Points</a:t>
            </a:r>
            <a:endParaRPr lang="en-US" sz="2400" dirty="0">
              <a:latin typeface="Futura Std Book" panose="020B0502020204020303"/>
            </a:endParaRPr>
          </a:p>
          <a:p>
            <a:pPr marL="742950" marR="0" lvl="1" indent="-28575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b="1" dirty="0">
                <a:effectLst/>
                <a:latin typeface="Futura Std Book" panose="020B0502020204020303"/>
                <a:ea typeface="Times New Roman" panose="02020603050405020304" pitchFamily="18" charset="0"/>
                <a:cs typeface="Calibri" panose="020F0502020204030204" pitchFamily="34" charset="0"/>
              </a:rPr>
              <a:t>Organization</a:t>
            </a:r>
            <a:endParaRPr lang="en-US" b="1" dirty="0">
              <a:latin typeface="Futura Std Book" panose="020B0502020204020303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1200150" lvl="2" indent="-28575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dirty="0">
                <a:latin typeface="Futura Std Book" panose="020B0502020204020303"/>
                <a:ea typeface="Calibri" panose="020F0502020204030204" pitchFamily="34" charset="0"/>
                <a:cs typeface="Calibri" panose="020F0502020204030204" pitchFamily="34" charset="0"/>
              </a:rPr>
              <a:t>Different types of organizations with different missions, sometimes in competition with each other </a:t>
            </a:r>
          </a:p>
          <a:p>
            <a:pPr marL="1200150" lvl="2" indent="-28575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dirty="0">
                <a:effectLst/>
                <a:latin typeface="Futura Std Book" panose="020B0502020204020303"/>
                <a:ea typeface="Calibri" panose="020F0502020204030204" pitchFamily="34" charset="0"/>
                <a:cs typeface="Calibri" panose="020F0502020204030204" pitchFamily="34" charset="0"/>
              </a:rPr>
              <a:t>Different organizational structures and decision-making authority </a:t>
            </a:r>
            <a:endParaRPr lang="en-US" dirty="0">
              <a:effectLst/>
              <a:latin typeface="Futura Std Book" panose="020B0502020204020303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b="1" dirty="0">
                <a:latin typeface="Futura Std Book" panose="020B0502020204020303"/>
                <a:ea typeface="Times New Roman" panose="02020603050405020304" pitchFamily="18" charset="0"/>
                <a:cs typeface="Calibri" panose="020F0502020204030204" pitchFamily="34" charset="0"/>
              </a:rPr>
              <a:t>Daily Lives</a:t>
            </a:r>
          </a:p>
          <a:p>
            <a:pPr marL="1200150" lvl="2" indent="-28575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dirty="0">
                <a:latin typeface="Futura Std Book" panose="020B0502020204020303"/>
                <a:ea typeface="Calibri" panose="020F0502020204030204" pitchFamily="34" charset="0"/>
                <a:cs typeface="Calibri" panose="020F0502020204030204" pitchFamily="34" charset="0"/>
              </a:rPr>
              <a:t>Differences in how we deliver services to employers and how we think about interacting with other entities </a:t>
            </a:r>
          </a:p>
          <a:p>
            <a:pPr marL="1200150" lvl="2" indent="-28575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dirty="0">
                <a:effectLst/>
                <a:latin typeface="Futura Std Book" panose="020B0502020204020303"/>
                <a:ea typeface="Calibri" panose="020F0502020204030204" pitchFamily="34" charset="0"/>
                <a:cs typeface="Calibri" panose="020F0502020204030204" pitchFamily="34" charset="0"/>
              </a:rPr>
              <a:t>Not everyone </a:t>
            </a:r>
            <a:r>
              <a:rPr lang="en-US" dirty="0">
                <a:latin typeface="Futura Std Book" panose="020B0502020204020303"/>
                <a:ea typeface="Calibri" panose="020F0502020204030204" pitchFamily="34" charset="0"/>
                <a:cs typeface="Calibri" panose="020F0502020204030204" pitchFamily="34" charset="0"/>
              </a:rPr>
              <a:t>is used to thinking about a regional ecology and systems </a:t>
            </a:r>
            <a:endParaRPr lang="en-US" dirty="0">
              <a:effectLst/>
              <a:latin typeface="Futura Std Book" panose="020B0502020204020303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882436"/>
      </p:ext>
    </p:extLst>
  </p:cSld>
  <p:clrMapOvr>
    <a:masterClrMapping/>
  </p:clrMapOvr>
  <p:transition spd="slow" advClick="0" advTm="3000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B4495AE-0326-4978-99C7-1DD1977296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2930" y="835412"/>
            <a:ext cx="7953374" cy="511013"/>
          </a:xfrm>
        </p:spPr>
        <p:txBody>
          <a:bodyPr/>
          <a:lstStyle/>
          <a:p>
            <a:r>
              <a:rPr lang="en-US" sz="2800" dirty="0">
                <a:solidFill>
                  <a:schemeClr val="tx2"/>
                </a:solidFill>
                <a:cs typeface="+mn-cs"/>
              </a:rPr>
              <a:t>using a shared framework</a:t>
            </a:r>
          </a:p>
          <a:p>
            <a:endParaRPr lang="en-US" sz="2800" dirty="0">
              <a:solidFill>
                <a:schemeClr val="tx2"/>
              </a:solidFill>
              <a:cs typeface="+mn-cs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E4579CC-02D4-DBFB-6520-E94A79D54A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2930" y="1960880"/>
            <a:ext cx="8610294" cy="4163308"/>
          </a:xfrm>
        </p:spPr>
        <p:txBody>
          <a:bodyPr>
            <a:noAutofit/>
          </a:bodyPr>
          <a:lstStyle/>
          <a:p>
            <a:pPr marL="342900" indent="-342900">
              <a:lnSpc>
                <a:spcPct val="100000"/>
              </a:lnSpc>
              <a:spcAft>
                <a:spcPts val="1200"/>
              </a:spcAft>
            </a:pPr>
            <a:r>
              <a:rPr lang="en-US" sz="2400" b="1" dirty="0">
                <a:latin typeface="Futura Std Book" panose="020B0502020204020303"/>
              </a:rPr>
              <a:t>Illinois Unified Plan</a:t>
            </a:r>
            <a:endParaRPr lang="en-US" sz="2400" dirty="0">
              <a:latin typeface="Futura Std Book" panose="020B0502020204020303"/>
            </a:endParaRPr>
          </a:p>
          <a:p>
            <a:pPr marL="742950" marR="0" lvl="1" indent="-28575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b="1" dirty="0">
                <a:effectLst/>
                <a:latin typeface="Futura Std Book" panose="020B0502020204020303"/>
                <a:ea typeface="Times New Roman" panose="02020603050405020304" pitchFamily="18" charset="0"/>
                <a:cs typeface="Calibri" panose="020F0502020204030204" pitchFamily="34" charset="0"/>
              </a:rPr>
              <a:t>Core Partners</a:t>
            </a:r>
          </a:p>
          <a:p>
            <a:pPr marL="1200150" lvl="2" indent="-28575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dirty="0">
                <a:effectLst/>
                <a:latin typeface="Futura Std Book" panose="020B0502020204020303"/>
                <a:ea typeface="Calibri" panose="020F0502020204030204" pitchFamily="34" charset="0"/>
                <a:cs typeface="Calibri" panose="020F0502020204030204" pitchFamily="34" charset="0"/>
              </a:rPr>
              <a:t>Workforce development, adult education and family literacy, employment servic</a:t>
            </a:r>
            <a:r>
              <a:rPr lang="en-US" dirty="0">
                <a:latin typeface="Futura Std Book" panose="020B0502020204020303"/>
                <a:ea typeface="Calibri" panose="020F0502020204030204" pitchFamily="34" charset="0"/>
                <a:cs typeface="Calibri" panose="020F0502020204030204" pitchFamily="34" charset="0"/>
              </a:rPr>
              <a:t>es, and vocational rehab</a:t>
            </a:r>
            <a:endParaRPr lang="en-US" dirty="0">
              <a:effectLst/>
              <a:latin typeface="Futura Std Book" panose="020B0502020204020303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b="1" dirty="0">
                <a:effectLst/>
                <a:latin typeface="Futura Std Book" panose="020B0502020204020303"/>
                <a:ea typeface="Times New Roman" panose="02020603050405020304" pitchFamily="18" charset="0"/>
                <a:cs typeface="Calibri" panose="020F0502020204030204" pitchFamily="34" charset="0"/>
              </a:rPr>
              <a:t>Other Partners</a:t>
            </a:r>
            <a:endParaRPr lang="en-US" b="1" dirty="0">
              <a:latin typeface="Futura Std Book" panose="020B0502020204020303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1200150" lvl="2" indent="-28575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dirty="0">
                <a:latin typeface="Futura Std Book" panose="020B0502020204020303"/>
                <a:ea typeface="Calibri" panose="020F0502020204030204" pitchFamily="34" charset="0"/>
                <a:cs typeface="Calibri" panose="020F0502020204030204" pitchFamily="34" charset="0"/>
              </a:rPr>
              <a:t>Career and technical education, human services, education, economic development, business-serving </a:t>
            </a:r>
          </a:p>
          <a:p>
            <a:pPr marL="742950" lvl="1" indent="-28575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b="1" dirty="0">
                <a:effectLst/>
                <a:latin typeface="Futura Std Book" panose="020B0502020204020303"/>
                <a:ea typeface="Calibri" panose="020F0502020204030204" pitchFamily="34" charset="0"/>
                <a:cs typeface="Calibri" panose="020F0502020204030204" pitchFamily="34" charset="0"/>
              </a:rPr>
              <a:t>State Goals</a:t>
            </a:r>
          </a:p>
          <a:p>
            <a:pPr marL="1200150" lvl="2" indent="-28575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dirty="0">
                <a:latin typeface="Futura Std Book" panose="020B0502020204020303"/>
                <a:ea typeface="Calibri" panose="020F0502020204030204" pitchFamily="34" charset="0"/>
                <a:cs typeface="Calibri" panose="020F0502020204030204" pitchFamily="34" charset="0"/>
              </a:rPr>
              <a:t>Example of excellence in its approach to collaboration and customer service </a:t>
            </a:r>
            <a:endParaRPr lang="en-US" dirty="0">
              <a:effectLst/>
              <a:latin typeface="Futura Std Book" panose="020B0502020204020303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2" indent="-28575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endParaRPr lang="en-US" dirty="0">
              <a:effectLst/>
              <a:latin typeface="Futura Std Book" panose="020B0502020204020303"/>
              <a:ea typeface="Calibri" panose="020F0502020204030204" pitchFamily="34" charset="0"/>
            </a:endParaRPr>
          </a:p>
          <a:p>
            <a:pPr>
              <a:lnSpc>
                <a:spcPct val="100000"/>
              </a:lnSpc>
              <a:spcAft>
                <a:spcPts val="3000"/>
              </a:spcAft>
            </a:pPr>
            <a:r>
              <a:rPr lang="en-US" sz="2400" dirty="0">
                <a:latin typeface="Futura Std Book" panose="020B0502020204020303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416326442"/>
      </p:ext>
    </p:extLst>
  </p:cSld>
  <p:clrMapOvr>
    <a:masterClrMapping/>
  </p:clrMapOvr>
  <p:transition spd="slow" advClick="0" advTm="3000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B4495AE-0326-4978-99C7-1DD1977296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2930" y="835412"/>
            <a:ext cx="7953374" cy="511013"/>
          </a:xfrm>
        </p:spPr>
        <p:txBody>
          <a:bodyPr/>
          <a:lstStyle/>
          <a:p>
            <a:r>
              <a:rPr lang="en-US" sz="2800" dirty="0">
                <a:solidFill>
                  <a:schemeClr val="tx2"/>
                </a:solidFill>
                <a:cs typeface="+mn-cs"/>
              </a:rPr>
              <a:t>using a shared framework</a:t>
            </a:r>
          </a:p>
          <a:p>
            <a:endParaRPr lang="en-US" sz="2800" dirty="0">
              <a:solidFill>
                <a:schemeClr val="tx2"/>
              </a:solidFill>
              <a:cs typeface="+mn-cs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E4579CC-02D4-DBFB-6520-E94A79D54A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2930" y="1960880"/>
            <a:ext cx="8610294" cy="4163308"/>
          </a:xfrm>
        </p:spPr>
        <p:txBody>
          <a:bodyPr>
            <a:noAutofit/>
          </a:bodyPr>
          <a:lstStyle/>
          <a:p>
            <a:pPr marL="342900" indent="-342900">
              <a:lnSpc>
                <a:spcPct val="100000"/>
              </a:lnSpc>
              <a:spcAft>
                <a:spcPts val="1200"/>
              </a:spcAft>
            </a:pPr>
            <a:r>
              <a:rPr lang="en-US" sz="2400" b="1" dirty="0">
                <a:latin typeface="Futura Std Book" panose="020B0502020204020303"/>
              </a:rPr>
              <a:t>Illinois Workforce Board</a:t>
            </a:r>
            <a:endParaRPr lang="en-US" sz="2400" dirty="0">
              <a:latin typeface="Futura Std Book" panose="020B0502020204020303"/>
            </a:endParaRPr>
          </a:p>
          <a:p>
            <a:pPr marL="742950" marR="0" lvl="1" indent="-28575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b="1" dirty="0">
                <a:effectLst/>
                <a:latin typeface="Futura Std Book" panose="020B0502020204020303"/>
                <a:ea typeface="Times New Roman" panose="02020603050405020304" pitchFamily="18" charset="0"/>
                <a:cs typeface="Calibri" panose="020F0502020204030204" pitchFamily="34" charset="0"/>
              </a:rPr>
              <a:t>Policymaking</a:t>
            </a:r>
            <a:endParaRPr lang="en-US" b="1" dirty="0">
              <a:latin typeface="Futura Std Book" panose="020B0502020204020303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1200150" lvl="2" indent="-28575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dirty="0">
                <a:effectLst/>
                <a:latin typeface="Futura Std Book" panose="020B0502020204020303"/>
                <a:ea typeface="Calibri" panose="020F0502020204030204" pitchFamily="34" charset="0"/>
              </a:rPr>
              <a:t>“Through structured committees and task forces, IWIB representatives from private/public partner programs offer policy recommendations to strengthen Illinois' workforce system. All policies developed or commented upon include input from partners and the general public.”</a:t>
            </a:r>
          </a:p>
          <a:p>
            <a:pPr marL="742950" marR="0" lvl="1" indent="-28575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b="1" i="1" dirty="0">
                <a:effectLst/>
                <a:latin typeface="Futura Std Book" panose="020B0502020204020303"/>
                <a:ea typeface="Times New Roman" panose="02020603050405020304" pitchFamily="18" charset="0"/>
                <a:cs typeface="Calibri" panose="020F0502020204030204" pitchFamily="34" charset="0"/>
              </a:rPr>
              <a:t>Framework for Integrated Business Services</a:t>
            </a:r>
            <a:endParaRPr lang="en-US" b="1" i="1" dirty="0">
              <a:latin typeface="Futura Std Book" panose="020B0502020204020303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1200150" lvl="2" indent="-28575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dirty="0">
                <a:effectLst/>
                <a:latin typeface="Futura Std Book" panose="020B0502020204020303"/>
                <a:ea typeface="Calibri" panose="020F0502020204030204" pitchFamily="34" charset="0"/>
              </a:rPr>
              <a:t>15-page document approved in 2017 that highlights how local areas can form and support local business services teams (Lee Reese)</a:t>
            </a:r>
          </a:p>
          <a:p>
            <a:pPr>
              <a:lnSpc>
                <a:spcPct val="100000"/>
              </a:lnSpc>
              <a:spcAft>
                <a:spcPts val="3000"/>
              </a:spcAft>
            </a:pPr>
            <a:r>
              <a:rPr lang="en-US" sz="2400" dirty="0">
                <a:latin typeface="Futura Std Book" panose="020B0502020204020303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464936053"/>
      </p:ext>
    </p:extLst>
  </p:cSld>
  <p:clrMapOvr>
    <a:masterClrMapping/>
  </p:clrMapOvr>
  <p:transition spd="slow" advClick="0" advTm="3000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B4495AE-0326-4978-99C7-1DD1977296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2930" y="835412"/>
            <a:ext cx="7953374" cy="511013"/>
          </a:xfrm>
        </p:spPr>
        <p:txBody>
          <a:bodyPr/>
          <a:lstStyle/>
          <a:p>
            <a:r>
              <a:rPr lang="en-US" sz="2800" dirty="0">
                <a:solidFill>
                  <a:schemeClr val="tx2"/>
                </a:solidFill>
                <a:cs typeface="+mn-cs"/>
              </a:rPr>
              <a:t>using a shared framework</a:t>
            </a:r>
          </a:p>
          <a:p>
            <a:endParaRPr lang="en-US" sz="2800" dirty="0">
              <a:solidFill>
                <a:schemeClr val="tx2"/>
              </a:solidFill>
              <a:cs typeface="+mn-cs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E4579CC-02D4-DBFB-6520-E94A79D54A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2930" y="1960880"/>
            <a:ext cx="8610294" cy="4163308"/>
          </a:xfrm>
        </p:spPr>
        <p:txBody>
          <a:bodyPr>
            <a:noAutofit/>
          </a:bodyPr>
          <a:lstStyle/>
          <a:p>
            <a:pPr marL="342900" indent="-342900">
              <a:lnSpc>
                <a:spcPct val="100000"/>
              </a:lnSpc>
              <a:spcAft>
                <a:spcPts val="1200"/>
              </a:spcAft>
            </a:pPr>
            <a:r>
              <a:rPr lang="en-US" sz="2400" b="1" dirty="0">
                <a:latin typeface="Futura Std Book" panose="020B0502020204020303"/>
              </a:rPr>
              <a:t>Apprenticeship Illinois</a:t>
            </a:r>
            <a:endParaRPr lang="en-US" sz="2400" dirty="0">
              <a:latin typeface="Futura Std Book" panose="020B0502020204020303"/>
            </a:endParaRPr>
          </a:p>
          <a:p>
            <a:pPr marL="742950" marR="0" lvl="1" indent="-28575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b="1" dirty="0">
                <a:effectLst/>
                <a:latin typeface="Futura Std Book" panose="020B0502020204020303"/>
                <a:ea typeface="Times New Roman" panose="02020603050405020304" pitchFamily="18" charset="0"/>
                <a:cs typeface="Calibri" panose="020F0502020204030204" pitchFamily="34" charset="0"/>
              </a:rPr>
              <a:t>Local Workforce Areas</a:t>
            </a:r>
          </a:p>
          <a:p>
            <a:pPr marL="1200150" lvl="2" indent="-28575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dirty="0">
                <a:effectLst/>
                <a:latin typeface="Futura Std Book" panose="020B0502020204020303"/>
                <a:ea typeface="Times New Roman" panose="02020603050405020304" pitchFamily="18" charset="0"/>
                <a:cs typeface="Calibri" panose="020F0502020204030204" pitchFamily="34" charset="0"/>
              </a:rPr>
              <a:t>Invest in apprenticeship expansion through local areas by leveraging the existing infrastructure and plans</a:t>
            </a:r>
          </a:p>
          <a:p>
            <a:pPr marL="742950" marR="0" lvl="1" indent="-28575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b="1" dirty="0">
                <a:effectLst/>
                <a:latin typeface="Futura Std Book" panose="020B0502020204020303"/>
                <a:ea typeface="Times New Roman" panose="02020603050405020304" pitchFamily="18" charset="0"/>
                <a:cs typeface="Calibri" panose="020F0502020204030204" pitchFamily="34" charset="0"/>
              </a:rPr>
              <a:t>Apprenticeship Specialist </a:t>
            </a:r>
            <a:endParaRPr lang="en-US" b="1" dirty="0">
              <a:latin typeface="Futura Std Book" panose="020B0502020204020303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1200150" lvl="2" indent="-28575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dirty="0">
                <a:latin typeface="Futura Std Book" panose="020B0502020204020303"/>
                <a:ea typeface="Calibri" panose="020F0502020204030204" pitchFamily="34" charset="0"/>
                <a:cs typeface="Calibri" panose="020F0502020204030204" pitchFamily="34" charset="0"/>
              </a:rPr>
              <a:t>A subject-matter expert who would provide technical assistance and connect the local area to broader initiatives </a:t>
            </a:r>
            <a:endParaRPr lang="en-US" dirty="0">
              <a:effectLst/>
              <a:latin typeface="Futura Std Book" panose="020B0502020204020303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b="1" dirty="0">
                <a:effectLst/>
                <a:latin typeface="Futura Std Book" panose="020B0502020204020303"/>
                <a:ea typeface="Times New Roman" panose="02020603050405020304" pitchFamily="18" charset="0"/>
                <a:cs typeface="Calibri" panose="020F0502020204030204" pitchFamily="34" charset="0"/>
              </a:rPr>
              <a:t>Integrated Busines</a:t>
            </a:r>
            <a:r>
              <a:rPr lang="en-US" b="1" dirty="0">
                <a:latin typeface="Futura Std Book" panose="020B0502020204020303"/>
                <a:ea typeface="Times New Roman" panose="02020603050405020304" pitchFamily="18" charset="0"/>
                <a:cs typeface="Calibri" panose="020F0502020204030204" pitchFamily="34" charset="0"/>
              </a:rPr>
              <a:t>s Services Teams</a:t>
            </a:r>
          </a:p>
          <a:p>
            <a:pPr marL="1200150" lvl="2" indent="-28575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dirty="0">
                <a:effectLst/>
                <a:latin typeface="Futura Std Book" panose="020B0502020204020303"/>
                <a:ea typeface="Calibri" panose="020F0502020204030204" pitchFamily="34" charset="0"/>
              </a:rPr>
              <a:t>An intentional attempt to integrate business services at the local level to better serve business customers </a:t>
            </a:r>
          </a:p>
          <a:p>
            <a:pPr>
              <a:lnSpc>
                <a:spcPct val="100000"/>
              </a:lnSpc>
              <a:spcAft>
                <a:spcPts val="3000"/>
              </a:spcAft>
            </a:pPr>
            <a:r>
              <a:rPr lang="en-US" sz="2400" dirty="0">
                <a:latin typeface="Futura Std Book" panose="020B0502020204020303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262438057"/>
      </p:ext>
    </p:extLst>
  </p:cSld>
  <p:clrMapOvr>
    <a:masterClrMapping/>
  </p:clrMapOvr>
  <p:transition spd="slow" advClick="0" advTm="3000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27"/>
  <p:tag name="ARTICULATE_DESIGN_ID_OFFICE THEME" val="IU67DOd2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Custom 4">
      <a:dk1>
        <a:srgbClr val="000000"/>
      </a:dk1>
      <a:lt1>
        <a:srgbClr val="FFFFFF"/>
      </a:lt1>
      <a:dk2>
        <a:srgbClr val="002069"/>
      </a:dk2>
      <a:lt2>
        <a:srgbClr val="E7E6E6"/>
      </a:lt2>
      <a:accent1>
        <a:srgbClr val="AA182C"/>
      </a:accent1>
      <a:accent2>
        <a:srgbClr val="ED7D31"/>
      </a:accent2>
      <a:accent3>
        <a:srgbClr val="638C1C"/>
      </a:accent3>
      <a:accent4>
        <a:srgbClr val="002069"/>
      </a:accent4>
      <a:accent5>
        <a:srgbClr val="AA182C"/>
      </a:accent5>
      <a:accent6>
        <a:srgbClr val="4D4D4D"/>
      </a:accent6>
      <a:hlink>
        <a:srgbClr val="002069"/>
      </a:hlink>
      <a:folHlink>
        <a:srgbClr val="638C1C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AE0D368886C6B4298DB8A66EC5E9E94" ma:contentTypeVersion="3" ma:contentTypeDescription="Create a new document." ma:contentTypeScope="" ma:versionID="3dfe9d4b760e711e5f29de418d18184c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ff328a1cd662c37536c074f55b1464a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41EBEFB-7CA0-4671-A34E-E94BB1632940}">
  <ds:schemaRefs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1c5f7d24-dc7c-45cd-a254-66c71c085d44"/>
    <ds:schemaRef ds:uri="ee920ac9-5fc6-4484-ac21-fc1bd4a2d57a"/>
    <ds:schemaRef ds:uri="http://schemas.microsoft.com/sharepoint/v3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AC000F6-C0A3-4AF5-B08E-001F11D86BA2}"/>
</file>

<file path=customXml/itemProps3.xml><?xml version="1.0" encoding="utf-8"?>
<ds:datastoreItem xmlns:ds="http://schemas.openxmlformats.org/officeDocument/2006/customXml" ds:itemID="{698D89FA-669B-4E64-A40E-678F664AB27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30777</TotalTime>
  <Words>714</Words>
  <Application>Microsoft Office PowerPoint</Application>
  <PresentationFormat>On-screen Show (4:3)</PresentationFormat>
  <Paragraphs>145</Paragraphs>
  <Slides>22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Courier New</vt:lpstr>
      <vt:lpstr>Futura Std Book</vt:lpstr>
      <vt:lpstr>Futura Std Heavy</vt:lpstr>
      <vt:lpstr>Lato</vt:lpstr>
      <vt:lpstr>Segoe UI 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Moorche 30 DVDs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Apprenticeship Bootcamp IBST Model Review</dc:title>
  <dc:creator>Jafar</dc:creator>
  <cp:lastModifiedBy>Heinisch, Kimberly D</cp:lastModifiedBy>
  <cp:revision>122</cp:revision>
  <cp:lastPrinted>2023-08-07T18:29:20Z</cp:lastPrinted>
  <dcterms:created xsi:type="dcterms:W3CDTF">2015-05-25T12:45:08Z</dcterms:created>
  <dcterms:modified xsi:type="dcterms:W3CDTF">2024-10-01T16:14:18Z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0x010100CAE0D368886C6B4298DB8A66EC5E9E94</vt:lpwstr>
  </property>
  <property fmtid="{D5CDD505-2E9C-101B-9397-08002B2CF9AE}" pid="3" name="ArticulateGUID">
    <vt:lpwstr>86292B1C-1FD6-4DDE-9B5A-A5AFF6FE6818</vt:lpwstr>
  </property>
  <property fmtid="{D5CDD505-2E9C-101B-9397-08002B2CF9AE}" pid="4" name="ArticulatePath">
    <vt:lpwstr>IWN-20_IWIB-BEC_Presentation-A</vt:lpwstr>
  </property>
</Properties>
</file>