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12"/>
  </p:notesMasterIdLst>
  <p:handoutMasterIdLst>
    <p:handoutMasterId r:id="rId13"/>
  </p:handoutMasterIdLst>
  <p:sldIdLst>
    <p:sldId id="519" r:id="rId5"/>
    <p:sldId id="518" r:id="rId6"/>
    <p:sldId id="512" r:id="rId7"/>
    <p:sldId id="513" r:id="rId8"/>
    <p:sldId id="514" r:id="rId9"/>
    <p:sldId id="515" r:id="rId10"/>
    <p:sldId id="517" r:id="rId11"/>
  </p:sldIdLst>
  <p:sldSz cx="9144000" cy="6858000" type="screen4x3"/>
  <p:notesSz cx="7023100" cy="9309100"/>
  <p:custDataLst>
    <p:tags r:id="rId14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98B"/>
    <a:srgbClr val="4D4D4D"/>
    <a:srgbClr val="C5C6C8"/>
    <a:srgbClr val="D14C27"/>
    <a:srgbClr val="F6F8FA"/>
    <a:srgbClr val="303745"/>
    <a:srgbClr val="F58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B4709-0776-433D-AC60-10BC48D17E90}" v="5" dt="2024-09-24T13:26:05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447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74452703971925E-2"/>
          <c:y val="4.9408556239191881E-2"/>
          <c:w val="0.9648702550640772"/>
          <c:h val="0.877384351882290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Apprentices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6162</c:v>
                </c:pt>
                <c:pt idx="1">
                  <c:v>6419</c:v>
                </c:pt>
                <c:pt idx="2">
                  <c:v>4892</c:v>
                </c:pt>
                <c:pt idx="3">
                  <c:v>5963</c:v>
                </c:pt>
                <c:pt idx="4">
                  <c:v>7930</c:v>
                </c:pt>
                <c:pt idx="5">
                  <c:v>8512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D-4604-9A84-9568822571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886241224"/>
        <c:axId val="886241584"/>
      </c:lineChart>
      <c:catAx>
        <c:axId val="88624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241584"/>
        <c:crosses val="autoZero"/>
        <c:auto val="1"/>
        <c:lblAlgn val="ctr"/>
        <c:lblOffset val="100"/>
        <c:noMultiLvlLbl val="0"/>
      </c:catAx>
      <c:valAx>
        <c:axId val="88624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6241224"/>
        <c:crosses val="autoZero"/>
        <c:crossBetween val="between"/>
      </c:valAx>
      <c:spPr>
        <a:solidFill>
          <a:schemeClr val="tx2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00439795186669E-2"/>
          <c:y val="4.5351473922902494E-2"/>
          <c:w val="0.96699912040962666"/>
          <c:h val="0.887452684485867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Apprentice Completions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numFmt formatCode="General" sourceLinked="0"/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2521</c:v>
                </c:pt>
                <c:pt idx="1">
                  <c:v>2854</c:v>
                </c:pt>
                <c:pt idx="2">
                  <c:v>2862</c:v>
                </c:pt>
                <c:pt idx="3">
                  <c:v>3098</c:v>
                </c:pt>
                <c:pt idx="4">
                  <c:v>3458</c:v>
                </c:pt>
                <c:pt idx="5">
                  <c:v>3808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D-4604-9A84-9568822571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886241224"/>
        <c:axId val="886241584"/>
      </c:lineChart>
      <c:catAx>
        <c:axId val="88624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241584"/>
        <c:crosses val="autoZero"/>
        <c:auto val="1"/>
        <c:lblAlgn val="ctr"/>
        <c:lblOffset val="100"/>
        <c:noMultiLvlLbl val="0"/>
      </c:catAx>
      <c:valAx>
        <c:axId val="88624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6241224"/>
        <c:crosses val="autoZero"/>
        <c:crossBetween val="between"/>
      </c:valAx>
      <c:spPr>
        <a:solidFill>
          <a:srgbClr val="002060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32936063415022E-2"/>
          <c:y val="7.0988230365314944E-2"/>
          <c:w val="0.96423060073387434"/>
          <c:h val="0.82349083122578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 Apprenticeship Programs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23</c:v>
                </c:pt>
                <c:pt idx="2">
                  <c:v>28</c:v>
                </c:pt>
                <c:pt idx="3">
                  <c:v>43</c:v>
                </c:pt>
                <c:pt idx="4">
                  <c:v>33</c:v>
                </c:pt>
                <c:pt idx="5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D-4604-9A84-9568822571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886241224"/>
        <c:axId val="886241584"/>
      </c:lineChart>
      <c:catAx>
        <c:axId val="88624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241584"/>
        <c:crosses val="autoZero"/>
        <c:auto val="1"/>
        <c:lblAlgn val="ctr"/>
        <c:lblOffset val="100"/>
        <c:noMultiLvlLbl val="0"/>
      </c:catAx>
      <c:valAx>
        <c:axId val="88624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6241224"/>
        <c:crosses val="autoZero"/>
        <c:crossBetween val="between"/>
      </c:valAx>
      <c:spPr>
        <a:solidFill>
          <a:schemeClr val="tx2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3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73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3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78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03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1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jpeg"/><Relationship Id="rId2" Type="http://schemas.openxmlformats.org/officeDocument/2006/relationships/video" Target="https://www.youtube.com/embed/pEYb0YNmvkg?feature=oembed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4" Type="http://schemas.openxmlformats.org/officeDocument/2006/relationships/hyperlink" Target="http://www.apprenticeshipillinoi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2890" y="1491742"/>
            <a:ext cx="8618220" cy="1301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WELCOME TO </a:t>
            </a:r>
          </a:p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APPRENTICESHIP BOOTCAMP 2024!</a:t>
            </a:r>
          </a:p>
          <a:p>
            <a:pPr algn="ctr">
              <a:lnSpc>
                <a:spcPts val="3467"/>
              </a:lnSpc>
            </a:pPr>
            <a:r>
              <a:rPr lang="en-US" sz="24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9/23/24</a:t>
            </a:r>
            <a:endParaRPr lang="en-US" sz="2400" b="1" cap="all" spc="54" dirty="0">
              <a:solidFill>
                <a:schemeClr val="accent1"/>
              </a:solidFill>
              <a:latin typeface="Futura Std Heavy" panose="020B0502020204020303" pitchFamily="34" charset="77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480" y="2478934"/>
            <a:ext cx="5131039" cy="2917280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89" y="5514451"/>
            <a:ext cx="2184643" cy="6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BFFE1D-89F3-BDA6-E4FF-FBB49E634B0D}"/>
              </a:ext>
            </a:extLst>
          </p:cNvPr>
          <p:cNvSpPr txBox="1"/>
          <p:nvPr/>
        </p:nvSpPr>
        <p:spPr>
          <a:xfrm>
            <a:off x="259287" y="5464308"/>
            <a:ext cx="6125929" cy="386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7"/>
              </a:lnSpc>
            </a:pPr>
            <a:endParaRPr lang="en-US" sz="1600" b="1" cap="all" spc="54" dirty="0">
              <a:solidFill>
                <a:schemeClr val="accent1"/>
              </a:solidFill>
              <a:latin typeface="Futura Std Heavy" panose="020B0502020204020303" pitchFamily="34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591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489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89" y="5514451"/>
            <a:ext cx="2184643" cy="6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D97F49-B55E-3A53-50EC-478A08F7B963}"/>
              </a:ext>
            </a:extLst>
          </p:cNvPr>
          <p:cNvSpPr txBox="1"/>
          <p:nvPr/>
        </p:nvSpPr>
        <p:spPr>
          <a:xfrm>
            <a:off x="906650" y="2522174"/>
            <a:ext cx="73306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ApprenticeshipIllinois.com</a:t>
            </a:r>
          </a:p>
          <a:p>
            <a:pPr algn="ctr"/>
            <a:r>
              <a:rPr lang="en-US" sz="3600" dirty="0"/>
              <a:t>https://youtu.be/pEYb0YNmvkg</a:t>
            </a:r>
          </a:p>
        </p:txBody>
      </p:sp>
      <p:pic>
        <p:nvPicPr>
          <p:cNvPr id="9" name="Online Media 8" title="What is Registered Apprentices​​hip?">
            <a:hlinkClick r:id="" action="ppaction://media"/>
            <a:extLst>
              <a:ext uri="{FF2B5EF4-FFF2-40B4-BE49-F238E27FC236}">
                <a16:creationId xmlns:a16="http://schemas.microsoft.com/office/drawing/2014/main" id="{5E9628B3-A0D2-F72E-3023-3665040D535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446718" y="1099935"/>
            <a:ext cx="8250562" cy="46581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491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8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7389" y="1363732"/>
            <a:ext cx="7212837" cy="637788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NEW REGISTERED APPRENTICES 2018-2023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FF42CEB-8F96-E0E2-6B50-F61B987F4D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853" y="2702560"/>
            <a:ext cx="8610294" cy="37490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8D03BAC-8938-58E7-342D-46DAE22F58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2621246"/>
              </p:ext>
            </p:extLst>
          </p:nvPr>
        </p:nvGraphicFramePr>
        <p:xfrm>
          <a:off x="643180" y="2231756"/>
          <a:ext cx="7953374" cy="411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9377290"/>
      </p:ext>
    </p:extLst>
  </p:cSld>
  <p:clrMapOvr>
    <a:masterClrMapping/>
  </p:clrMapOvr>
  <p:transition spd="slow" advClick="0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363732"/>
            <a:ext cx="8996766" cy="637788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REGISTERED APPRENTICES Completions 2018-2023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FF42CEB-8F96-E0E2-6B50-F61B987F4D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853" y="2702560"/>
            <a:ext cx="8610294" cy="37490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8D03BAC-8938-58E7-342D-46DAE22F58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232122"/>
              </p:ext>
            </p:extLst>
          </p:nvPr>
        </p:nvGraphicFramePr>
        <p:xfrm>
          <a:off x="410706" y="2092272"/>
          <a:ext cx="8466441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6578812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244" y="1363732"/>
            <a:ext cx="8741043" cy="637788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NEW Programs 2018-2023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FF42CEB-8F96-E0E2-6B50-F61B987F4D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853" y="2702560"/>
            <a:ext cx="8610294" cy="37490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8D03BAC-8938-58E7-342D-46DAE22F58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5725761"/>
              </p:ext>
            </p:extLst>
          </p:nvPr>
        </p:nvGraphicFramePr>
        <p:xfrm>
          <a:off x="581186" y="2001521"/>
          <a:ext cx="7811146" cy="455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93652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92613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E780F12-CD1C-CDD5-C7F6-404ECD39AB72}"/>
              </a:ext>
            </a:extLst>
          </p:cNvPr>
          <p:cNvSpPr txBox="1"/>
          <p:nvPr/>
        </p:nvSpPr>
        <p:spPr>
          <a:xfrm>
            <a:off x="228600" y="1949617"/>
            <a:ext cx="8686800" cy="4061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Illinois ranks fourth nationally among states regarding the number of apprentices.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2023 apprenticeship expansion grantees coordinated more the 140 business engagements that resulted in 23 new apprenticeship programs established and 14 apprenticeship programs expanded.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Illinois has expanded the types of programs to include emerging industries with unique occupations, such as cybersecurity technicians, computer application developers, and dairy technologists.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63F39FC-D00E-5837-FF2D-6E4C7AD50638}"/>
              </a:ext>
            </a:extLst>
          </p:cNvPr>
          <p:cNvSpPr txBox="1">
            <a:spLocks/>
          </p:cNvSpPr>
          <p:nvPr/>
        </p:nvSpPr>
        <p:spPr>
          <a:xfrm>
            <a:off x="-159026" y="733548"/>
            <a:ext cx="6482334" cy="637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chemeClr val="tx2"/>
                </a:solidFill>
              </a:rPr>
              <a:t>ILLINOIS APPRENTICESHIP WINS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4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92613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E780F12-CD1C-CDD5-C7F6-404ECD39AB72}"/>
              </a:ext>
            </a:extLst>
          </p:cNvPr>
          <p:cNvSpPr txBox="1"/>
          <p:nvPr/>
        </p:nvSpPr>
        <p:spPr>
          <a:xfrm>
            <a:off x="228600" y="1639516"/>
            <a:ext cx="8686800" cy="5283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Apprenticeship Week 2023:  The state led the nation in the number of proclamations and events, with over 23% of proclamations (114) and more than 17% of events (239).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IWIB</a:t>
            </a:r>
            <a:r>
              <a:rPr lang="en-US" sz="2400" kern="1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Apprenticeship Illinois Committee announced 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inaugural cohort for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 Ambassador Program.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11 Apprentice Ambassadors from 11 employers in this inaugural cohort.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Illinois has expanded the resources that are available to job-seekers, employers and workforce development professional on the </a:t>
            </a:r>
            <a:r>
              <a:rPr lang="en-US" sz="24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www.apprenticeshipillinois.com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63F39FC-D00E-5837-FF2D-6E4C7AD50638}"/>
              </a:ext>
            </a:extLst>
          </p:cNvPr>
          <p:cNvSpPr txBox="1">
            <a:spLocks/>
          </p:cNvSpPr>
          <p:nvPr/>
        </p:nvSpPr>
        <p:spPr>
          <a:xfrm>
            <a:off x="-739471" y="565569"/>
            <a:ext cx="7410616" cy="637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chemeClr val="tx2"/>
                </a:solidFill>
              </a:rPr>
              <a:t>ILLINOIS APPRENTICESHIP WINS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624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0CF695-C2AC-46AF-87DD-A1413541E6AF}"/>
</file>

<file path=customXml/itemProps2.xml><?xml version="1.0" encoding="utf-8"?>
<ds:datastoreItem xmlns:ds="http://schemas.openxmlformats.org/officeDocument/2006/customXml" ds:itemID="{641EBEFB-7CA0-4671-A34E-E94BB163294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c5f7d24-dc7c-45cd-a254-66c71c085d44"/>
    <ds:schemaRef ds:uri="ee920ac9-5fc6-4484-ac21-fc1bd4a2d57a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30909</TotalTime>
  <Words>198</Words>
  <Application>Microsoft Office PowerPoint</Application>
  <PresentationFormat>On-screen Show (4:3)</PresentationFormat>
  <Paragraphs>29</Paragraphs>
  <Slides>7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Futura Std Book</vt:lpstr>
      <vt:lpstr>Futura Std Heavy</vt:lpstr>
      <vt:lpstr>Lato</vt:lpstr>
      <vt:lpstr>Segoe UI Symbol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Bootcamp Day 2 Introduction</dc:title>
  <dc:creator>Jafar</dc:creator>
  <cp:lastModifiedBy>Heinisch, Kimberly D</cp:lastModifiedBy>
  <cp:revision>105</cp:revision>
  <cp:lastPrinted>2023-08-07T18:29:20Z</cp:lastPrinted>
  <dcterms:created xsi:type="dcterms:W3CDTF">2015-05-25T12:45:08Z</dcterms:created>
  <dcterms:modified xsi:type="dcterms:W3CDTF">2024-10-01T16:18:38Z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