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4"/>
  </p:sldMasterIdLst>
  <p:notesMasterIdLst>
    <p:notesMasterId r:id="rId12"/>
  </p:notesMasterIdLst>
  <p:handoutMasterIdLst>
    <p:handoutMasterId r:id="rId13"/>
  </p:handoutMasterIdLst>
  <p:sldIdLst>
    <p:sldId id="519" r:id="rId5"/>
    <p:sldId id="518" r:id="rId6"/>
    <p:sldId id="512" r:id="rId7"/>
    <p:sldId id="513" r:id="rId8"/>
    <p:sldId id="514" r:id="rId9"/>
    <p:sldId id="515" r:id="rId10"/>
    <p:sldId id="517" r:id="rId11"/>
  </p:sldIdLst>
  <p:sldSz cx="9144000" cy="6858000" type="screen4x3"/>
  <p:notesSz cx="7023100" cy="9309100"/>
  <p:custDataLst>
    <p:tags r:id="rId14"/>
  </p:custDataLst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98B"/>
    <a:srgbClr val="4D4D4D"/>
    <a:srgbClr val="C5C6C8"/>
    <a:srgbClr val="D14C27"/>
    <a:srgbClr val="F6F8FA"/>
    <a:srgbClr val="303745"/>
    <a:srgbClr val="F580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BB4709-0776-433D-AC60-10BC48D17E90}" v="5" dt="2024-09-24T13:26:05.7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3447" autoAdjust="0"/>
  </p:normalViewPr>
  <p:slideViewPr>
    <p:cSldViewPr snapToGrid="0">
      <p:cViewPr varScale="1">
        <p:scale>
          <a:sx n="110" d="100"/>
          <a:sy n="110" d="100"/>
        </p:scale>
        <p:origin x="164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774452703971925E-2"/>
          <c:y val="4.9408556239191881E-2"/>
          <c:w val="0.9648702550640772"/>
          <c:h val="0.8773843518822909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Apprentices</c:v>
                </c:pt>
              </c:strCache>
            </c:strRef>
          </c:tx>
          <c:spPr>
            <a:ln w="25400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none"/>
          </c:marker>
          <c:dLbls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6162</c:v>
                </c:pt>
                <c:pt idx="1">
                  <c:v>6419</c:v>
                </c:pt>
                <c:pt idx="2">
                  <c:v>4892</c:v>
                </c:pt>
                <c:pt idx="3">
                  <c:v>5963</c:v>
                </c:pt>
                <c:pt idx="4">
                  <c:v>7930</c:v>
                </c:pt>
                <c:pt idx="5">
                  <c:v>8512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AD-4604-9A84-9568822571E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smooth val="0"/>
        <c:axId val="886241224"/>
        <c:axId val="886241584"/>
      </c:lineChart>
      <c:catAx>
        <c:axId val="88624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3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6241584"/>
        <c:crosses val="autoZero"/>
        <c:auto val="1"/>
        <c:lblAlgn val="ctr"/>
        <c:lblOffset val="100"/>
        <c:noMultiLvlLbl val="0"/>
      </c:catAx>
      <c:valAx>
        <c:axId val="8862415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86241224"/>
        <c:crosses val="autoZero"/>
        <c:crossBetween val="between"/>
      </c:valAx>
      <c:spPr>
        <a:solidFill>
          <a:schemeClr val="tx2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/>
    </a:solidFill>
    <a:ln w="9525" cap="flat" cmpd="sng" algn="ctr">
      <a:solidFill>
        <a:schemeClr val="lt1">
          <a:lumMod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00439795186669E-2"/>
          <c:y val="4.5351473922902494E-2"/>
          <c:w val="0.96699912040962666"/>
          <c:h val="0.8874526844858678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Apprentice Completions</c:v>
                </c:pt>
              </c:strCache>
            </c:strRef>
          </c:tx>
          <c:spPr>
            <a:ln w="25400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none"/>
          </c:marker>
          <c:dLbls>
            <c:numFmt formatCode="General" sourceLinked="0"/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2521</c:v>
                </c:pt>
                <c:pt idx="1">
                  <c:v>2854</c:v>
                </c:pt>
                <c:pt idx="2">
                  <c:v>2862</c:v>
                </c:pt>
                <c:pt idx="3">
                  <c:v>3098</c:v>
                </c:pt>
                <c:pt idx="4">
                  <c:v>3458</c:v>
                </c:pt>
                <c:pt idx="5">
                  <c:v>3808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AD-4604-9A84-9568822571E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smooth val="0"/>
        <c:axId val="886241224"/>
        <c:axId val="886241584"/>
      </c:lineChart>
      <c:catAx>
        <c:axId val="88624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3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6241584"/>
        <c:crosses val="autoZero"/>
        <c:auto val="1"/>
        <c:lblAlgn val="ctr"/>
        <c:lblOffset val="100"/>
        <c:noMultiLvlLbl val="0"/>
      </c:catAx>
      <c:valAx>
        <c:axId val="8862415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86241224"/>
        <c:crosses val="autoZero"/>
        <c:crossBetween val="between"/>
      </c:valAx>
      <c:spPr>
        <a:solidFill>
          <a:srgbClr val="002060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/>
    </a:solidFill>
    <a:ln w="9525" cap="flat" cmpd="sng" algn="ctr">
      <a:solidFill>
        <a:schemeClr val="lt1">
          <a:lumMod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632936063415022E-2"/>
          <c:y val="7.0988230365314944E-2"/>
          <c:w val="0.96423060073387434"/>
          <c:h val="0.823490831225783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New Apprenticeship Programs</c:v>
                </c:pt>
              </c:strCache>
            </c:strRef>
          </c:tx>
          <c:spPr>
            <a:ln w="25400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none"/>
          </c:marker>
          <c:dLbls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25</c:v>
                </c:pt>
                <c:pt idx="1">
                  <c:v>23</c:v>
                </c:pt>
                <c:pt idx="2">
                  <c:v>28</c:v>
                </c:pt>
                <c:pt idx="3">
                  <c:v>43</c:v>
                </c:pt>
                <c:pt idx="4">
                  <c:v>33</c:v>
                </c:pt>
                <c:pt idx="5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AD-4604-9A84-9568822571E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smooth val="0"/>
        <c:axId val="886241224"/>
        <c:axId val="886241584"/>
      </c:lineChart>
      <c:catAx>
        <c:axId val="88624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3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6241584"/>
        <c:crosses val="autoZero"/>
        <c:auto val="1"/>
        <c:lblAlgn val="ctr"/>
        <c:lblOffset val="100"/>
        <c:noMultiLvlLbl val="0"/>
      </c:catAx>
      <c:valAx>
        <c:axId val="8862415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86241224"/>
        <c:crosses val="autoZero"/>
        <c:crossBetween val="between"/>
      </c:valAx>
      <c:spPr>
        <a:solidFill>
          <a:schemeClr val="tx2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/>
    </a:solidFill>
    <a:ln w="9525" cap="flat" cmpd="sng" algn="ctr">
      <a:solidFill>
        <a:schemeClr val="lt1">
          <a:lumMod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8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defRPr sz="1197" kern="1200" spc="3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lt1">
            <a:lumMod val="85000"/>
          </a:schemeClr>
        </a:solidFill>
        <a:round/>
      </a:ln>
    </cs:spPr>
    <cs:defRPr sz="1330" kern="1200"/>
  </cs:chartArea>
  <cs:dataLabel>
    <cs:lnRef idx="0"/>
    <cs:fillRef idx="0">
      <cs:styleClr val="0"/>
    </cs:fillRef>
    <cs:effectRef idx="0"/>
    <cs:fontRef idx="minor">
      <a:schemeClr val="lt1"/>
    </cs:fontRef>
    <cs:spPr>
      <a:solidFill>
        <a:schemeClr val="phClr"/>
      </a:solidFill>
    </cs:spPr>
    <cs:defRPr sz="1197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25400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8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defRPr sz="1197" kern="1200" spc="3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lt1">
            <a:lumMod val="85000"/>
          </a:schemeClr>
        </a:solidFill>
        <a:round/>
      </a:ln>
    </cs:spPr>
    <cs:defRPr sz="1330" kern="1200"/>
  </cs:chartArea>
  <cs:dataLabel>
    <cs:lnRef idx="0"/>
    <cs:fillRef idx="0">
      <cs:styleClr val="0"/>
    </cs:fillRef>
    <cs:effectRef idx="0"/>
    <cs:fontRef idx="minor">
      <a:schemeClr val="lt1"/>
    </cs:fontRef>
    <cs:spPr>
      <a:solidFill>
        <a:schemeClr val="phClr"/>
      </a:solidFill>
    </cs:spPr>
    <cs:defRPr sz="1197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25400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8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defRPr sz="1197" kern="1200" spc="3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lt1">
            <a:lumMod val="85000"/>
          </a:schemeClr>
        </a:solidFill>
        <a:round/>
      </a:ln>
    </cs:spPr>
    <cs:defRPr sz="1330" kern="1200"/>
  </cs:chartArea>
  <cs:dataLabel>
    <cs:lnRef idx="0"/>
    <cs:fillRef idx="0">
      <cs:styleClr val="0"/>
    </cs:fillRef>
    <cs:effectRef idx="0"/>
    <cs:fontRef idx="minor">
      <a:schemeClr val="lt1"/>
    </cs:fontRef>
    <cs:spPr>
      <a:solidFill>
        <a:schemeClr val="phClr"/>
      </a:solidFill>
    </cs:spPr>
    <cs:defRPr sz="1197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25400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CF01BD6-766B-4D19-B75E-7E6A037A6BFB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31302AA-81B1-4225-BC36-6DD3E8E98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44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98D3C34-4FAE-4634-9621-7C1A1531823B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A5D1758-ED3D-4611-B861-63A1DF03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56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53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36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73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31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78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03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14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25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A56E7046-DE4F-0A49-A5D9-1A3B2F5BAC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1376751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E1F6FDE6-65F0-9041-A1D4-82C1AC4161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902935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A73E8B-1D2A-B241-9CB5-BFDA05123263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10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FFBBF2A-C7ED-554B-A375-F7CE80CB34C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6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483DAD1-B635-5549-8693-FBB28065951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0519904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408">
          <p15:clr>
            <a:srgbClr val="FBAE40"/>
          </p15:clr>
        </p15:guide>
        <p15:guide id="5" orient="horz" pos="129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E72B3E9-20CA-BA46-A89A-02FBF1AB9991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E1790B-1E4F-3B4F-AD32-8BC1BF08A162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7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D9489B8-D70A-2C4B-9339-02FC12D9C9F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8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B84A807-FE08-7F4C-A4CB-EB585EFFBE3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11571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3600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4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129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History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199035" y="2611721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29885" y="4803175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916835" y="4803175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564B377F-598C-7D43-AC31-2A6886AA33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8" y="1401776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F2CC2ABB-C44C-CA4F-97C9-5F71B7B6A54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3251" y="1912789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A9AE139-211F-0C42-9F4B-85DFB65FCB49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79602B-7BC0-AA47-88B7-E243181EF231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tx1">
                  <a:lumMod val="50000"/>
                  <a:lumOff val="50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  <p:sp>
        <p:nvSpPr>
          <p:cNvPr id="23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C7A4C18-8E88-FF42-8E68-9885D11AB6F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24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9790A3C-E5CE-8D49-AAAE-156FFDD3612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05262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4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129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History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9041" y="1446424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38564" y="1957437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65198" y="2664491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952148" y="2664491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256573" y="2664491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tx1">
                  <a:lumMod val="50000"/>
                  <a:lumOff val="50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  <p:sp>
        <p:nvSpPr>
          <p:cNvPr id="16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AC8CDFF-9F4E-D941-99E5-C9CFFCC708D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7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4B49551-9295-E947-800A-9A504B6DA1A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20563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4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129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r Testimon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9"/>
          <p:cNvSpPr>
            <a:spLocks noGrp="1"/>
          </p:cNvSpPr>
          <p:nvPr userDrawn="1">
            <p:ph type="pic" sz="quarter" idx="11"/>
          </p:nvPr>
        </p:nvSpPr>
        <p:spPr>
          <a:xfrm>
            <a:off x="591943" y="4171694"/>
            <a:ext cx="570159" cy="76021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3" name="Picture Placeholder 9"/>
          <p:cNvSpPr>
            <a:spLocks noGrp="1"/>
          </p:cNvSpPr>
          <p:nvPr userDrawn="1">
            <p:ph type="pic" sz="quarter" idx="20"/>
          </p:nvPr>
        </p:nvSpPr>
        <p:spPr>
          <a:xfrm>
            <a:off x="3524301" y="4176451"/>
            <a:ext cx="570159" cy="76021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4" name="Picture Placeholder 9"/>
          <p:cNvSpPr>
            <a:spLocks noGrp="1"/>
          </p:cNvSpPr>
          <p:nvPr userDrawn="1">
            <p:ph type="pic" sz="quarter" idx="21"/>
          </p:nvPr>
        </p:nvSpPr>
        <p:spPr>
          <a:xfrm>
            <a:off x="6426862" y="4176451"/>
            <a:ext cx="570159" cy="76021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0028C285-0AD5-4E49-8418-334AAEA88B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5790" y="1445750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0486197D-2DB5-9D47-9406-78588F99E69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95313" y="1956763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DDE2AF-CFE4-784D-934E-43E5E23BE159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260823-CB42-9C4E-831A-345865AFE106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18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5DAA878-6585-C44A-83AF-A6E5394755D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9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FE7FB72-67FA-C447-A754-5DF4182E8D6D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52422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3BD9400-FAE6-E747-88CE-CBDBB84503B5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88"/>
            <a:ext cx="9144000" cy="10922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06CAFE60-D00A-4AA8-B1DE-6BF598A51777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982" y="277038"/>
            <a:ext cx="1582632" cy="899813"/>
          </a:xfrm>
          <a:prstGeom prst="rect">
            <a:avLst/>
          </a:prstGeom>
        </p:spPr>
      </p:pic>
    </p:spTree>
    <p:custDataLst>
      <p:tags r:id="rId8"/>
    </p:custDataLst>
    <p:extLst>
      <p:ext uri="{BB962C8B-B14F-4D97-AF65-F5344CB8AC3E}">
        <p14:creationId xmlns:p14="http://schemas.microsoft.com/office/powerpoint/2010/main" val="190472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11" r:id="rId2"/>
    <p:sldLayoutId id="2147483673" r:id="rId3"/>
    <p:sldLayoutId id="2147483690" r:id="rId4"/>
    <p:sldLayoutId id="2147483691" r:id="rId5"/>
    <p:sldLayoutId id="2147483688" r:id="rId6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jpeg"/><Relationship Id="rId2" Type="http://schemas.openxmlformats.org/officeDocument/2006/relationships/video" Target="https://www.youtube.com/embed/pEYb0YNmvkg?feature=oembed" TargetMode="External"/><Relationship Id="rId1" Type="http://schemas.openxmlformats.org/officeDocument/2006/relationships/tags" Target="../tags/tag10.xml"/><Relationship Id="rId6" Type="http://schemas.openxmlformats.org/officeDocument/2006/relationships/image" Target="../media/image5.jpeg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4" Type="http://schemas.openxmlformats.org/officeDocument/2006/relationships/hyperlink" Target="http://www.apprenticeshipillinoi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able, drawing&#10;&#10;Description automatically generated">
            <a:extLst>
              <a:ext uri="{FF2B5EF4-FFF2-40B4-BE49-F238E27FC236}">
                <a16:creationId xmlns:a16="http://schemas.microsoft.com/office/drawing/2014/main" id="{667428FB-72DF-A44E-9063-A722D2782F4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31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179869"/>
            <a:ext cx="9144000" cy="603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712048" y="2992834"/>
            <a:ext cx="914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341AC5E-DDCB-DD4F-BC81-E1385780537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2890" y="1491742"/>
            <a:ext cx="8618220" cy="13013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3467"/>
              </a:lnSpc>
            </a:pPr>
            <a:r>
              <a:rPr lang="en-US" sz="3467" b="1" cap="all" spc="54" dirty="0">
                <a:solidFill>
                  <a:schemeClr val="tx2"/>
                </a:solidFill>
                <a:latin typeface="Futura Std Heavy" panose="020B0502020204020303" pitchFamily="34" charset="77"/>
              </a:rPr>
              <a:t>WELCOME TO </a:t>
            </a:r>
          </a:p>
          <a:p>
            <a:pPr algn="ctr">
              <a:lnSpc>
                <a:spcPts val="3467"/>
              </a:lnSpc>
            </a:pPr>
            <a:r>
              <a:rPr lang="en-US" sz="3467" b="1" cap="all" spc="54" dirty="0">
                <a:solidFill>
                  <a:schemeClr val="tx2"/>
                </a:solidFill>
                <a:latin typeface="Futura Std Heavy" panose="020B0502020204020303" pitchFamily="34" charset="77"/>
              </a:rPr>
              <a:t>APPRENTICESHIP BOOTCAMP 2024!</a:t>
            </a:r>
          </a:p>
          <a:p>
            <a:pPr algn="ctr">
              <a:lnSpc>
                <a:spcPts val="3467"/>
              </a:lnSpc>
            </a:pPr>
            <a:r>
              <a:rPr lang="en-US" sz="2400" b="1" cap="all" spc="54" dirty="0">
                <a:solidFill>
                  <a:schemeClr val="tx2"/>
                </a:solidFill>
                <a:latin typeface="Futura Std Heavy" panose="020B0502020204020303" pitchFamily="34" charset="77"/>
              </a:rPr>
              <a:t>9/23/24</a:t>
            </a:r>
            <a:endParaRPr lang="en-US" sz="2400" b="1" cap="all" spc="54" dirty="0">
              <a:solidFill>
                <a:schemeClr val="accent1"/>
              </a:solidFill>
              <a:latin typeface="Futura Std Heavy" panose="020B0502020204020303" pitchFamily="34" charset="77"/>
            </a:endParaRP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A08B0CB6-22BE-4074-BEB1-559449EC45B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480" y="2478934"/>
            <a:ext cx="5131039" cy="2917280"/>
          </a:xfrm>
          <a:prstGeom prst="rect">
            <a:avLst/>
          </a:prstGeom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0AF5CA38-B7A6-4AEC-A65D-BA7A7858F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689" y="5514451"/>
            <a:ext cx="2184643" cy="61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BFFE1D-89F3-BDA6-E4FF-FBB49E634B0D}"/>
              </a:ext>
            </a:extLst>
          </p:cNvPr>
          <p:cNvSpPr txBox="1"/>
          <p:nvPr/>
        </p:nvSpPr>
        <p:spPr>
          <a:xfrm>
            <a:off x="259287" y="5464308"/>
            <a:ext cx="6125929" cy="3869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467"/>
              </a:lnSpc>
            </a:pPr>
            <a:endParaRPr lang="en-US" sz="1600" b="1" cap="all" spc="54" dirty="0">
              <a:solidFill>
                <a:schemeClr val="accent1"/>
              </a:solidFill>
              <a:latin typeface="Futura Std Heavy" panose="020B0502020204020303" pitchFamily="34" charset="77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591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able, drawing&#10;&#10;Description automatically generated">
            <a:extLst>
              <a:ext uri="{FF2B5EF4-FFF2-40B4-BE49-F238E27FC236}">
                <a16:creationId xmlns:a16="http://schemas.microsoft.com/office/drawing/2014/main" id="{667428FB-72DF-A44E-9063-A722D2782F4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489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179869"/>
            <a:ext cx="9144000" cy="603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712048" y="2992834"/>
            <a:ext cx="914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>
            <a:extLst>
              <a:ext uri="{FF2B5EF4-FFF2-40B4-BE49-F238E27FC236}">
                <a16:creationId xmlns:a16="http://schemas.microsoft.com/office/drawing/2014/main" id="{0AF5CA38-B7A6-4AEC-A65D-BA7A7858F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689" y="5514451"/>
            <a:ext cx="2184643" cy="61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2D97F49-B55E-3A53-50EC-478A08F7B963}"/>
              </a:ext>
            </a:extLst>
          </p:cNvPr>
          <p:cNvSpPr txBox="1"/>
          <p:nvPr/>
        </p:nvSpPr>
        <p:spPr>
          <a:xfrm>
            <a:off x="906650" y="2522174"/>
            <a:ext cx="733069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ApprenticeshipIllinois.com</a:t>
            </a:r>
          </a:p>
          <a:p>
            <a:pPr algn="ctr"/>
            <a:r>
              <a:rPr lang="en-US" sz="3600" dirty="0"/>
              <a:t>https://youtu.be/pEYb0YNmvkg</a:t>
            </a:r>
          </a:p>
        </p:txBody>
      </p:sp>
      <p:pic>
        <p:nvPicPr>
          <p:cNvPr id="9" name="Online Media 8" title="What is Registered Apprentices​​hip?">
            <a:hlinkClick r:id="" action="ppaction://media"/>
            <a:extLst>
              <a:ext uri="{FF2B5EF4-FFF2-40B4-BE49-F238E27FC236}">
                <a16:creationId xmlns:a16="http://schemas.microsoft.com/office/drawing/2014/main" id="{5E9628B3-A0D2-F72E-3023-3665040D535B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7"/>
          <a:stretch>
            <a:fillRect/>
          </a:stretch>
        </p:blipFill>
        <p:spPr>
          <a:xfrm>
            <a:off x="446718" y="1099935"/>
            <a:ext cx="8250562" cy="46581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9491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8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3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7389" y="1363732"/>
            <a:ext cx="7212837" cy="637788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tx2"/>
                </a:solidFill>
                <a:cs typeface="+mn-cs"/>
              </a:rPr>
              <a:t>NEW REGISTERED APPRENTICES 2018-2023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FF42CEB-8F96-E0E2-6B50-F61B987F4D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6853" y="2702560"/>
            <a:ext cx="8610294" cy="374904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3000"/>
              </a:spcAft>
            </a:pPr>
            <a:endParaRPr lang="en-US" sz="2400" dirty="0"/>
          </a:p>
          <a:p>
            <a:pPr>
              <a:lnSpc>
                <a:spcPct val="100000"/>
              </a:lnSpc>
              <a:spcAft>
                <a:spcPts val="3000"/>
              </a:spcAft>
            </a:pPr>
            <a:endParaRPr lang="en-US" sz="2400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8D03BAC-8938-58E7-342D-46DAE22F58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2621246"/>
              </p:ext>
            </p:extLst>
          </p:nvPr>
        </p:nvGraphicFramePr>
        <p:xfrm>
          <a:off x="643180" y="2231756"/>
          <a:ext cx="7953374" cy="411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9377290"/>
      </p:ext>
    </p:extLst>
  </p:cSld>
  <p:clrMapOvr>
    <a:masterClrMapping/>
  </p:clrMapOvr>
  <p:transition spd="slow" advClick="0" advTm="3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1363732"/>
            <a:ext cx="8996766" cy="637788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tx2"/>
                </a:solidFill>
                <a:cs typeface="+mn-cs"/>
              </a:rPr>
              <a:t>REGISTERED APPRENTICES Completions 2018-2023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FF42CEB-8F96-E0E2-6B50-F61B987F4D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6853" y="2702560"/>
            <a:ext cx="8610294" cy="374904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3000"/>
              </a:spcAft>
            </a:pPr>
            <a:endParaRPr lang="en-US" sz="2400" dirty="0"/>
          </a:p>
          <a:p>
            <a:pPr>
              <a:lnSpc>
                <a:spcPct val="100000"/>
              </a:lnSpc>
              <a:spcAft>
                <a:spcPts val="3000"/>
              </a:spcAft>
            </a:pPr>
            <a:endParaRPr lang="en-US" sz="2400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8D03BAC-8938-58E7-342D-46DAE22F58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7232122"/>
              </p:ext>
            </p:extLst>
          </p:nvPr>
        </p:nvGraphicFramePr>
        <p:xfrm>
          <a:off x="410706" y="2092272"/>
          <a:ext cx="8466441" cy="448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6578812"/>
      </p:ext>
    </p:extLst>
  </p:cSld>
  <p:clrMapOvr>
    <a:masterClrMapping/>
  </p:clrMapOvr>
  <p:transition spd="slow" advClick="0" advTm="3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244" y="1363732"/>
            <a:ext cx="8741043" cy="637788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tx2"/>
                </a:solidFill>
                <a:cs typeface="+mn-cs"/>
              </a:rPr>
              <a:t>NEW Programs 2018-2023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FF42CEB-8F96-E0E2-6B50-F61B987F4D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6853" y="2702560"/>
            <a:ext cx="8610294" cy="374904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3000"/>
              </a:spcAft>
            </a:pPr>
            <a:endParaRPr lang="en-US" sz="2400" dirty="0"/>
          </a:p>
          <a:p>
            <a:pPr>
              <a:lnSpc>
                <a:spcPct val="100000"/>
              </a:lnSpc>
              <a:spcAft>
                <a:spcPts val="3000"/>
              </a:spcAft>
            </a:pPr>
            <a:endParaRPr lang="en-US" sz="2400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8D03BAC-8938-58E7-342D-46DAE22F58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5725761"/>
              </p:ext>
            </p:extLst>
          </p:nvPr>
        </p:nvGraphicFramePr>
        <p:xfrm>
          <a:off x="581186" y="2001521"/>
          <a:ext cx="7811146" cy="4554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0793652"/>
      </p:ext>
    </p:extLst>
  </p:cSld>
  <p:clrMapOvr>
    <a:masterClrMapping/>
  </p:clrMapOvr>
  <p:transition spd="slow" advClick="0" advTm="300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192613"/>
            <a:ext cx="9144000" cy="603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712048" y="2992834"/>
            <a:ext cx="914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E780F12-CD1C-CDD5-C7F6-404ECD39AB72}"/>
              </a:ext>
            </a:extLst>
          </p:cNvPr>
          <p:cNvSpPr txBox="1"/>
          <p:nvPr/>
        </p:nvSpPr>
        <p:spPr>
          <a:xfrm>
            <a:off x="228600" y="1949617"/>
            <a:ext cx="8686800" cy="40613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Illinois ranks fourth nationally among states regarding the number of apprentices.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2023 apprenticeship expansion grantees coordinated more the 140 business engagements that resulted in 23 new apprenticeship programs established and 14 apprenticeship programs expanded.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Illinois has expanded the types of programs to include emerging industries with unique occupations, such as cybersecurity technicians, computer application developers, and dairy technologists.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F63F39FC-D00E-5837-FF2D-6E4C7AD50638}"/>
              </a:ext>
            </a:extLst>
          </p:cNvPr>
          <p:cNvSpPr txBox="1">
            <a:spLocks/>
          </p:cNvSpPr>
          <p:nvPr/>
        </p:nvSpPr>
        <p:spPr>
          <a:xfrm>
            <a:off x="-159026" y="733548"/>
            <a:ext cx="6482334" cy="637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6858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>
                <a:solidFill>
                  <a:schemeClr val="tx2"/>
                </a:solidFill>
              </a:rPr>
              <a:t>ILLINOIS APPRENTICESHIP WINS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44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192613"/>
            <a:ext cx="9144000" cy="603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712048" y="2992834"/>
            <a:ext cx="914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E780F12-CD1C-CDD5-C7F6-404ECD39AB72}"/>
              </a:ext>
            </a:extLst>
          </p:cNvPr>
          <p:cNvSpPr txBox="1"/>
          <p:nvPr/>
        </p:nvSpPr>
        <p:spPr>
          <a:xfrm>
            <a:off x="228600" y="1639516"/>
            <a:ext cx="8686800" cy="52832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National Apprenticeship Week 2023:  The state led the nation in the number of proclamations and events, with over 23% of proclamations (114) and more than 17% of events (239). 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IWIB</a:t>
            </a:r>
            <a:r>
              <a:rPr lang="en-US" sz="2400" kern="100" spc="-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Apprenticeship Illinois Committee announced t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inaugural cohort for the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Apprentice Ambassador Program.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11 Apprentice Ambassadors from 11 employers in this inaugural cohort.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Illinois has expanded the resources that are available to job-seekers, employers and workforce development professional on the </a:t>
            </a:r>
            <a:r>
              <a:rPr lang="en-US" sz="2400" u="sng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www.apprenticeshipillinois.com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website.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F63F39FC-D00E-5837-FF2D-6E4C7AD50638}"/>
              </a:ext>
            </a:extLst>
          </p:cNvPr>
          <p:cNvSpPr txBox="1">
            <a:spLocks/>
          </p:cNvSpPr>
          <p:nvPr/>
        </p:nvSpPr>
        <p:spPr>
          <a:xfrm>
            <a:off x="-739471" y="565569"/>
            <a:ext cx="7410616" cy="637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6858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>
                <a:solidFill>
                  <a:schemeClr val="tx2"/>
                </a:solidFill>
              </a:rPr>
              <a:t>ILLINOIS APPRENTICESHIP WINS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624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7"/>
  <p:tag name="ARTICULATE_DESIGN_ID_OFFICE THEME" val="IU67DOd2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2069"/>
      </a:dk2>
      <a:lt2>
        <a:srgbClr val="E7E6E6"/>
      </a:lt2>
      <a:accent1>
        <a:srgbClr val="AA182C"/>
      </a:accent1>
      <a:accent2>
        <a:srgbClr val="ED7D31"/>
      </a:accent2>
      <a:accent3>
        <a:srgbClr val="638C1C"/>
      </a:accent3>
      <a:accent4>
        <a:srgbClr val="002069"/>
      </a:accent4>
      <a:accent5>
        <a:srgbClr val="AA182C"/>
      </a:accent5>
      <a:accent6>
        <a:srgbClr val="4D4D4D"/>
      </a:accent6>
      <a:hlink>
        <a:srgbClr val="002069"/>
      </a:hlink>
      <a:folHlink>
        <a:srgbClr val="638C1C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E0D368886C6B4298DB8A66EC5E9E94" ma:contentTypeVersion="3" ma:contentTypeDescription="Create a new document." ma:contentTypeScope="" ma:versionID="3dfe9d4b760e711e5f29de418d18184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328a1cd662c37536c074f55b1464a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0CF695-C2AC-46AF-87DD-A1413541E6AF}"/>
</file>

<file path=customXml/itemProps2.xml><?xml version="1.0" encoding="utf-8"?>
<ds:datastoreItem xmlns:ds="http://schemas.openxmlformats.org/officeDocument/2006/customXml" ds:itemID="{641EBEFB-7CA0-4671-A34E-E94BB1632940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1c5f7d24-dc7c-45cd-a254-66c71c085d44"/>
    <ds:schemaRef ds:uri="ee920ac9-5fc6-4484-ac21-fc1bd4a2d57a"/>
    <ds:schemaRef ds:uri="http://schemas.microsoft.com/sharepoint/v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98D89FA-669B-4E64-A40E-678F664AB2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30909</TotalTime>
  <Words>198</Words>
  <Application>Microsoft Office PowerPoint</Application>
  <PresentationFormat>On-screen Show (4:3)</PresentationFormat>
  <Paragraphs>29</Paragraphs>
  <Slides>7</Slides>
  <Notes>7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Futura Std Book</vt:lpstr>
      <vt:lpstr>Futura Std Heavy</vt:lpstr>
      <vt:lpstr>Lato</vt:lpstr>
      <vt:lpstr>Segoe UI Symbol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Moorche 30 DVDs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Apprenticeship Bootcamp Day 2 Introduction</dc:title>
  <dc:creator>Jafar</dc:creator>
  <cp:lastModifiedBy>Heinisch, Kimberly D</cp:lastModifiedBy>
  <cp:revision>105</cp:revision>
  <cp:lastPrinted>2023-08-07T18:29:20Z</cp:lastPrinted>
  <dcterms:created xsi:type="dcterms:W3CDTF">2015-05-25T12:45:08Z</dcterms:created>
  <dcterms:modified xsi:type="dcterms:W3CDTF">2024-10-01T16:18:38Z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0x010100CAE0D368886C6B4298DB8A66EC5E9E94</vt:lpwstr>
  </property>
  <property fmtid="{D5CDD505-2E9C-101B-9397-08002B2CF9AE}" pid="3" name="ArticulateGUID">
    <vt:lpwstr>86292B1C-1FD6-4DDE-9B5A-A5AFF6FE6818</vt:lpwstr>
  </property>
  <property fmtid="{D5CDD505-2E9C-101B-9397-08002B2CF9AE}" pid="4" name="ArticulatePath">
    <vt:lpwstr>IWN-20_IWIB-BEC_Presentation-A</vt:lpwstr>
  </property>
</Properties>
</file>